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96" r:id="rId2"/>
    <p:sldId id="667" r:id="rId3"/>
    <p:sldId id="647" r:id="rId4"/>
    <p:sldId id="648" r:id="rId5"/>
    <p:sldId id="654" r:id="rId6"/>
    <p:sldId id="649" r:id="rId7"/>
    <p:sldId id="650" r:id="rId8"/>
    <p:sldId id="563" r:id="rId9"/>
    <p:sldId id="564" r:id="rId10"/>
    <p:sldId id="651" r:id="rId11"/>
    <p:sldId id="652" r:id="rId12"/>
    <p:sldId id="628" r:id="rId13"/>
    <p:sldId id="629" r:id="rId14"/>
    <p:sldId id="653" r:id="rId15"/>
    <p:sldId id="655" r:id="rId16"/>
    <p:sldId id="656" r:id="rId17"/>
    <p:sldId id="587" r:id="rId18"/>
    <p:sldId id="657" r:id="rId19"/>
    <p:sldId id="604" r:id="rId20"/>
    <p:sldId id="635" r:id="rId21"/>
    <p:sldId id="658" r:id="rId22"/>
    <p:sldId id="659" r:id="rId23"/>
    <p:sldId id="643" r:id="rId24"/>
    <p:sldId id="661" r:id="rId25"/>
    <p:sldId id="660" r:id="rId26"/>
    <p:sldId id="662" r:id="rId27"/>
    <p:sldId id="663" r:id="rId28"/>
    <p:sldId id="664" r:id="rId29"/>
    <p:sldId id="665" r:id="rId30"/>
    <p:sldId id="666" r:id="rId31"/>
    <p:sldId id="626" r:id="rId32"/>
    <p:sldId id="561" r:id="rId33"/>
  </p:sldIdLst>
  <p:sldSz cx="9144000" cy="6858000" type="screen4x3"/>
  <p:notesSz cx="6858000" cy="9144000"/>
  <p:custDataLst>
    <p:tags r:id="rId37"/>
  </p:custDataLst>
  <p:defaultTextStyle>
    <a:defPPr>
      <a:defRPr lang="en-US"/>
    </a:defPPr>
    <a:lvl1pPr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0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63662E"/>
    <a:srgbClr val="000000"/>
    <a:srgbClr val="33CC33"/>
    <a:srgbClr val="FF3300"/>
    <a:srgbClr val="00FF00"/>
    <a:srgbClr val="FFCC00"/>
    <a:srgbClr val="9798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2" autoAdjust="0"/>
    <p:restoredTop sz="88471" autoAdjust="0"/>
  </p:normalViewPr>
  <p:slideViewPr>
    <p:cSldViewPr>
      <p:cViewPr>
        <p:scale>
          <a:sx n="120" d="100"/>
          <a:sy n="120" d="100"/>
        </p:scale>
        <p:origin x="-904"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36"/>
    </p:cViewPr>
  </p:sorterViewPr>
  <p:notesViewPr>
    <p:cSldViewPr>
      <p:cViewPr varScale="1">
        <p:scale>
          <a:sx n="92" d="100"/>
          <a:sy n="92" d="100"/>
        </p:scale>
        <p:origin x="-16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6C3A0-8EBA-3E4D-A20E-F745228DB2F7}" type="datetimeFigureOut">
              <a:rPr lang="en-US" smtClean="0"/>
              <a:t>21/01/18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580CB0-C8AD-A648-9A6C-106ACB8D9529}" type="slidenum">
              <a:rPr lang="en-US" smtClean="0"/>
              <a:t>‹#›</a:t>
            </a:fld>
            <a:endParaRPr lang="en-US"/>
          </a:p>
        </p:txBody>
      </p:sp>
    </p:spTree>
    <p:extLst>
      <p:ext uri="{BB962C8B-B14F-4D97-AF65-F5344CB8AC3E}">
        <p14:creationId xmlns:p14="http://schemas.microsoft.com/office/powerpoint/2010/main" val="10600365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noProof="1">
                <a:latin typeface="Times New Roman" charset="0"/>
              </a:defRPr>
            </a:lvl1pPr>
          </a:lstStyle>
          <a:p>
            <a:pPr>
              <a:defRPr/>
            </a:pPr>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noProof="1">
                <a:latin typeface="Times New Roman" charset="0"/>
              </a:defRPr>
            </a:lvl1pPr>
          </a:lstStyle>
          <a:p>
            <a:pPr>
              <a:defRPr/>
            </a:pPr>
            <a:endParaRP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noProof="1"/>
              <a:t>Cliquez pour modifier les styles du texte du masque</a:t>
            </a:r>
          </a:p>
          <a:p>
            <a:pPr lvl="1"/>
            <a:r>
              <a:rPr noProof="1"/>
              <a:t>Deuxième niveau</a:t>
            </a:r>
          </a:p>
          <a:p>
            <a:pPr lvl="2"/>
            <a:r>
              <a:rPr noProof="1"/>
              <a:t>Troisième niveau</a:t>
            </a:r>
          </a:p>
          <a:p>
            <a:pPr lvl="3"/>
            <a:r>
              <a:rPr noProof="1"/>
              <a:t>Quatrième niveau</a:t>
            </a:r>
          </a:p>
          <a:p>
            <a:pPr lvl="4"/>
            <a:r>
              <a:rPr noProof="1"/>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noProof="1">
                <a:latin typeface="Times New Roman" charset="0"/>
              </a:defRPr>
            </a:lvl1pPr>
          </a:lstStyle>
          <a:p>
            <a:pPr>
              <a:defRPr/>
            </a:pPr>
            <a:endParaRPr/>
          </a:p>
        </p:txBody>
      </p:sp>
    </p:spTree>
    <p:extLst>
      <p:ext uri="{BB962C8B-B14F-4D97-AF65-F5344CB8AC3E}">
        <p14:creationId xmlns:p14="http://schemas.microsoft.com/office/powerpoint/2010/main" val="11542214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pPr>
              <a:defRPr/>
            </a:pPr>
            <a:fld id="{4F017C62-4D31-EF4D-877C-472ABEE159FD}" type="slidenum">
              <a:rPr lang="en-US" smtClean="0"/>
              <a:pPr>
                <a:defRPr/>
              </a:pPr>
              <a:t>1</a:t>
            </a:fld>
            <a:endParaRPr lang="en-US"/>
          </a:p>
        </p:txBody>
      </p:sp>
    </p:spTree>
    <p:extLst>
      <p:ext uri="{BB962C8B-B14F-4D97-AF65-F5344CB8AC3E}">
        <p14:creationId xmlns:p14="http://schemas.microsoft.com/office/powerpoint/2010/main" val="811407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83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684884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dirty="0" smtClean="0"/>
              <a:t>In a previous lesson, we’ve</a:t>
            </a:r>
            <a:r>
              <a:rPr lang="en-US" baseline="0" dirty="0" smtClean="0"/>
              <a:t> looked at how you can characterize your data by using traditional statistics. But we also showed how datasets could appear identical when using descriptive statistics, and yet look completely different when visualizing the data via a plot. </a:t>
            </a:r>
          </a:p>
          <a:p>
            <a:r>
              <a:rPr lang="en-US" baseline="0" dirty="0" smtClean="0"/>
              <a:t>Using visual representations of data is the hallmark of exploratory data analysis: letting the data speak to us rather than necessarily imposing an interpretation on the data </a:t>
            </a:r>
            <a:r>
              <a:rPr lang="en-US" i="1" baseline="0" dirty="0" smtClean="0"/>
              <a:t>a priori</a:t>
            </a:r>
            <a:r>
              <a:rPr lang="en-US" i="0" baseline="0" dirty="0" smtClean="0"/>
              <a:t>. In the rest of this lesson, we are going to examine ways of displaying data so that we can better understand the underlying distributions of a single variable or the relationships between two or more variables. </a:t>
            </a:r>
          </a:p>
          <a:p>
            <a:r>
              <a:rPr lang="en-US" i="0" baseline="0" dirty="0" smtClean="0"/>
              <a:t>Although data visualization is a powerful tool, the results we obtain may not be suitable when it comes time for us to “tell a story” about the data. Our last slide will discuss what kind of presentations are most effective. </a:t>
            </a:r>
            <a:endParaRPr lang="en-US" dirty="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393781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lIns="91426" tIns="45713" rIns="91426" bIns="45713" numCol="1" anchor="t" anchorCtr="0" compatLnSpc="1">
            <a:prstTxWarp prst="textNoShape">
              <a:avLst/>
            </a:prstTxWarp>
          </a:bodyPr>
          <a:lstStyle/>
          <a:p>
            <a:r>
              <a:rPr lang="en-US" dirty="0" smtClean="0"/>
              <a:t>In this lesson, we’ll be concentrating on model building and evaluation,</a:t>
            </a:r>
            <a:r>
              <a:rPr lang="en-US" baseline="0" dirty="0" smtClean="0"/>
              <a:t> using the topics described. </a:t>
            </a:r>
            <a:endParaRPr lang="en-US" dirty="0"/>
          </a:p>
        </p:txBody>
      </p:sp>
      <p:sp>
        <p:nvSpPr>
          <p:cNvPr id="4" name="Footer Placeholder 3"/>
          <p:cNvSpPr>
            <a:spLocks noGrp="1"/>
          </p:cNvSpPr>
          <p:nvPr>
            <p:ph type="ftr" sz="quarter" idx="4"/>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5"/>
          </p:nvPr>
        </p:nvSpPr>
        <p:spPr>
          <a:xfrm>
            <a:off x="3886200" y="8686800"/>
            <a:ext cx="2971800" cy="457200"/>
          </a:xfrm>
          <a:prstGeom prst="rect">
            <a:avLst/>
          </a:prstGeom>
        </p:spPr>
        <p:txBody>
          <a:bodyPr lIns="86520" tIns="43260" rIns="86520" bIns="43260"/>
          <a:lstStyle/>
          <a:p>
            <a:pPr>
              <a:defRPr/>
            </a:pPr>
            <a:fld id="{0AE62709-12B7-481E-AF02-15961EF83D30}" type="slidenum">
              <a:rPr lang="en-US"/>
              <a:pPr>
                <a:defRPr/>
              </a:pPr>
              <a:t>19</a:t>
            </a:fld>
            <a:endParaRPr lang="en-US" dirty="0"/>
          </a:p>
        </p:txBody>
      </p:sp>
    </p:spTree>
    <p:extLst>
      <p:ext uri="{BB962C8B-B14F-4D97-AF65-F5344CB8AC3E}">
        <p14:creationId xmlns:p14="http://schemas.microsoft.com/office/powerpoint/2010/main" val="146830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r>
              <a:rPr lang="en-US" sz="1200" kern="1200" dirty="0" smtClean="0">
                <a:solidFill>
                  <a:schemeClr val="tx1"/>
                </a:solidFill>
                <a:effectLst/>
                <a:latin typeface="Times New Roman" charset="0"/>
                <a:ea typeface="ＭＳ Ｐゴシック" charset="0"/>
                <a:cs typeface="ＭＳ Ｐゴシック" charset="0"/>
              </a:rPr>
              <a:t>We have a copy of this synthetic dataset available for download from https://</a:t>
            </a:r>
            <a:r>
              <a:rPr lang="en-US" sz="1200" kern="1200" dirty="0" err="1" smtClean="0">
                <a:solidFill>
                  <a:schemeClr val="tx1"/>
                </a:solidFill>
                <a:effectLst/>
                <a:latin typeface="Times New Roman" charset="0"/>
                <a:ea typeface="ＭＳ Ｐゴシック" charset="0"/>
                <a:cs typeface="ＭＳ Ｐゴシック" charset="0"/>
              </a:rPr>
              <a:t>github.com</a:t>
            </a:r>
            <a:r>
              <a:rPr lang="en-US" sz="1200" kern="1200" dirty="0" smtClean="0">
                <a:solidFill>
                  <a:schemeClr val="tx1"/>
                </a:solidFill>
                <a:effectLst/>
                <a:latin typeface="Times New Roman" charset="0"/>
                <a:ea typeface="ＭＳ Ｐゴシック" charset="0"/>
                <a:cs typeface="ＭＳ Ｐゴシック" charset="0"/>
              </a:rPr>
              <a:t>/</a:t>
            </a:r>
            <a:r>
              <a:rPr lang="en-US" sz="1200" kern="1200" dirty="0" err="1" smtClean="0">
                <a:solidFill>
                  <a:schemeClr val="tx1"/>
                </a:solidFill>
                <a:effectLst/>
                <a:latin typeface="Times New Roman" charset="0"/>
                <a:ea typeface="ＭＳ Ｐゴシック" charset="0"/>
                <a:cs typeface="ＭＳ Ｐゴシック" charset="0"/>
              </a:rPr>
              <a:t>WinVector</a:t>
            </a:r>
            <a:r>
              <a:rPr lang="en-US" sz="1200"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err="1" smtClean="0">
                <a:solidFill>
                  <a:schemeClr val="tx1"/>
                </a:solidFill>
                <a:effectLst/>
                <a:latin typeface="Times New Roman" charset="0"/>
                <a:ea typeface="ＭＳ Ｐゴシック" charset="0"/>
                <a:cs typeface="ＭＳ Ｐゴシック" charset="0"/>
              </a:rPr>
              <a:t>zmPDSwR</a:t>
            </a:r>
            <a:r>
              <a:rPr lang="en-US" sz="1200" kern="1200" dirty="0" smtClean="0">
                <a:solidFill>
                  <a:schemeClr val="tx1"/>
                </a:solidFill>
                <a:effectLst/>
                <a:latin typeface="Times New Roman" charset="0"/>
                <a:ea typeface="ＭＳ Ｐゴシック" charset="0"/>
                <a:cs typeface="ＭＳ Ｐゴシック" charset="0"/>
              </a:rPr>
              <a:t>/tree/master/</a:t>
            </a:r>
            <a:r>
              <a:rPr lang="en-US" sz="1200" kern="1200" dirty="0" err="1" smtClean="0">
                <a:solidFill>
                  <a:schemeClr val="tx1"/>
                </a:solidFill>
                <a:effectLst/>
                <a:latin typeface="Times New Roman" charset="0"/>
                <a:ea typeface="ＭＳ Ｐゴシック" charset="0"/>
                <a:cs typeface="ＭＳ Ｐゴシック" charset="0"/>
              </a:rPr>
              <a:t>Custdata</a:t>
            </a:r>
            <a:r>
              <a:rPr lang="en-US" sz="1200" kern="1200" dirty="0" smtClean="0">
                <a:solidFill>
                  <a:schemeClr val="tx1"/>
                </a:solidFill>
                <a:effectLst/>
                <a:latin typeface="Times New Roman" charset="0"/>
                <a:ea typeface="ＭＳ Ｐゴシック" charset="0"/>
                <a:cs typeface="ＭＳ Ｐゴシック" charset="0"/>
              </a:rPr>
              <a:t>, and once saved, you can load it into R with the command </a:t>
            </a:r>
            <a:r>
              <a:rPr lang="en-US" sz="1200" kern="1200" dirty="0" err="1" smtClean="0">
                <a:solidFill>
                  <a:schemeClr val="tx1"/>
                </a:solidFill>
                <a:effectLst/>
                <a:latin typeface="Times New Roman" charset="0"/>
                <a:ea typeface="ＭＳ Ｐゴシック" charset="0"/>
                <a:cs typeface="ＭＳ Ｐゴシック" charset="0"/>
              </a:rPr>
              <a:t>custdata</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&lt;- </a:t>
            </a:r>
            <a:r>
              <a:rPr lang="en-US" sz="1200" kern="1200" dirty="0" err="1" smtClean="0">
                <a:solidFill>
                  <a:schemeClr val="tx1"/>
                </a:solidFill>
                <a:effectLst/>
                <a:latin typeface="Times New Roman" charset="0"/>
                <a:ea typeface="ＭＳ Ｐゴシック" charset="0"/>
                <a:cs typeface="ＭＳ Ｐゴシック" charset="0"/>
              </a:rPr>
              <a:t>read.table</a:t>
            </a:r>
            <a:r>
              <a:rPr lang="en-US" sz="1200" kern="1200" dirty="0" smtClean="0">
                <a:solidFill>
                  <a:schemeClr val="tx1"/>
                </a:solidFill>
                <a:effectLst/>
                <a:latin typeface="Times New Roman" charset="0"/>
                <a:ea typeface="ＭＳ Ｐゴシック" charset="0"/>
                <a:cs typeface="ＭＳ Ｐゴシック" charset="0"/>
              </a:rPr>
              <a:t>('custdata.</a:t>
            </a:r>
            <a:r>
              <a:rPr lang="en-US" sz="1200" kern="1200" dirty="0" err="1" smtClean="0">
                <a:solidFill>
                  <a:schemeClr val="tx1"/>
                </a:solidFill>
                <a:effectLst/>
                <a:latin typeface="Times New Roman" charset="0"/>
                <a:ea typeface="ＭＳ Ｐゴシック" charset="0"/>
                <a:cs typeface="ＭＳ Ｐゴシック" charset="0"/>
              </a:rPr>
              <a:t>tsv</a:t>
            </a:r>
            <a:r>
              <a:rPr lang="en-US" sz="1200" kern="1200" dirty="0" smtClean="0">
                <a:solidFill>
                  <a:schemeClr val="tx1"/>
                </a:solidFill>
                <a:effectLst/>
                <a:latin typeface="Times New Roman" charset="0"/>
                <a:ea typeface="ＭＳ Ｐゴシック" charset="0"/>
                <a:cs typeface="ＭＳ Ｐゴシック" charset="0"/>
              </a:rPr>
              <a:t>',header=</a:t>
            </a:r>
            <a:r>
              <a:rPr lang="en-US" sz="1200" kern="1200" dirty="0" err="1" smtClean="0">
                <a:solidFill>
                  <a:schemeClr val="tx1"/>
                </a:solidFill>
                <a:effectLst/>
                <a:latin typeface="Times New Roman" charset="0"/>
                <a:ea typeface="ＭＳ Ｐゴシック" charset="0"/>
                <a:cs typeface="ＭＳ Ｐゴシック" charset="0"/>
              </a:rPr>
              <a:t>T,sep</a:t>
            </a:r>
            <a:r>
              <a:rPr lang="en-US" sz="1200" kern="1200" dirty="0" smtClean="0">
                <a:solidFill>
                  <a:schemeClr val="tx1"/>
                </a:solidFill>
                <a:effectLst/>
                <a:latin typeface="Times New Roman" charset="0"/>
                <a:ea typeface="ＭＳ Ｐゴシック" charset="0"/>
                <a:cs typeface="ＭＳ Ｐゴシック" charset="0"/>
              </a:rPr>
              <a:t>='\t').</a:t>
            </a:r>
            <a:endParaRPr lang="en-GB" sz="1200" kern="1200" dirty="0" smtClean="0">
              <a:solidFill>
                <a:schemeClr val="tx1"/>
              </a:solidFill>
              <a:effectLst/>
              <a:latin typeface="Times New Roman" charset="0"/>
              <a:ea typeface="ＭＳ Ｐゴシック" charset="0"/>
              <a:cs typeface="ＭＳ Ｐゴシック" charset="0"/>
            </a:endParaRPr>
          </a:p>
          <a:p>
            <a:r>
              <a:rPr lang="en-US" sz="1200" kern="1200" dirty="0" smtClean="0">
                <a:solidFill>
                  <a:schemeClr val="tx1"/>
                </a:solidFill>
                <a:effectLst/>
                <a:latin typeface="Times New Roman" charset="0"/>
                <a:ea typeface="ＭＳ Ｐゴシック" charset="0"/>
                <a:cs typeface="ＭＳ Ｐゴシック" charset="0"/>
              </a:rPr>
              <a:t> </a:t>
            </a:r>
            <a:endParaRPr lang="en-GB" sz="1200" kern="1200" dirty="0" smtClean="0">
              <a:solidFill>
                <a:schemeClr val="tx1"/>
              </a:solidFill>
              <a:effectLst/>
              <a:latin typeface="Times New Roman" charset="0"/>
              <a:ea typeface="ＭＳ Ｐゴシック" charset="0"/>
              <a:cs typeface="ＭＳ Ｐゴシック" charset="0"/>
            </a:endParaRPr>
          </a:p>
          <a:p>
            <a:r>
              <a:rPr lang="en-GB" sz="1200" b="1" kern="1200" dirty="0" err="1" smtClean="0">
                <a:solidFill>
                  <a:schemeClr val="tx1"/>
                </a:solidFill>
                <a:effectLst/>
                <a:latin typeface="Times New Roman" charset="0"/>
                <a:ea typeface="ＭＳ Ｐゴシック" charset="0"/>
                <a:cs typeface="ＭＳ Ｐゴシック" charset="0"/>
              </a:rPr>
              <a:t>custdata</a:t>
            </a:r>
            <a:r>
              <a:rPr lang="en-GB" sz="1200" b="1" kern="1200" dirty="0" smtClean="0">
                <a:solidFill>
                  <a:schemeClr val="tx1"/>
                </a:solidFill>
                <a:effectLst/>
                <a:latin typeface="Times New Roman" charset="0"/>
                <a:ea typeface="ＭＳ Ｐゴシック" charset="0"/>
                <a:cs typeface="ＭＳ Ｐゴシック" charset="0"/>
              </a:rPr>
              <a:t> &lt;- </a:t>
            </a:r>
            <a:r>
              <a:rPr lang="en-GB" sz="1200" b="1" kern="1200" dirty="0" err="1" smtClean="0">
                <a:solidFill>
                  <a:schemeClr val="tx1"/>
                </a:solidFill>
                <a:effectLst/>
                <a:latin typeface="Times New Roman" charset="0"/>
                <a:ea typeface="ＭＳ Ｐゴシック" charset="0"/>
                <a:cs typeface="ＭＳ Ｐゴシック" charset="0"/>
              </a:rPr>
              <a:t>read.delim</a:t>
            </a:r>
            <a:r>
              <a:rPr lang="en-GB" sz="1200" b="1" kern="1200" dirty="0" smtClean="0">
                <a:solidFill>
                  <a:schemeClr val="tx1"/>
                </a:solidFill>
                <a:effectLst/>
                <a:latin typeface="Times New Roman" charset="0"/>
                <a:ea typeface="ＭＳ Ｐゴシック" charset="0"/>
                <a:cs typeface="ＭＳ Ｐゴシック" charset="0"/>
              </a:rPr>
              <a:t>("~/</a:t>
            </a:r>
            <a:r>
              <a:rPr lang="en-GB" sz="1200" b="1" kern="1200" dirty="0" err="1" smtClean="0">
                <a:solidFill>
                  <a:schemeClr val="tx1"/>
                </a:solidFill>
                <a:effectLst/>
                <a:latin typeface="Times New Roman" charset="0"/>
                <a:ea typeface="ＭＳ Ｐゴシック" charset="0"/>
                <a:cs typeface="ＭＳ Ｐゴシック" charset="0"/>
              </a:rPr>
              <a:t>custdata.tsv</a:t>
            </a:r>
            <a:r>
              <a:rPr lang="en-GB" sz="1200" b="1" kern="1200" dirty="0" smtClean="0">
                <a:solidFill>
                  <a:schemeClr val="tx1"/>
                </a:solidFill>
                <a:effectLst/>
                <a:latin typeface="Times New Roman" charset="0"/>
                <a:ea typeface="ＭＳ Ｐゴシック" charset="0"/>
                <a:cs typeface="ＭＳ Ｐゴシック" charset="0"/>
              </a:rPr>
              <a:t>")</a:t>
            </a:r>
            <a:endParaRPr lang="en-GB" sz="1200" kern="1200" dirty="0" smtClean="0">
              <a:solidFill>
                <a:schemeClr val="tx1"/>
              </a:solidFill>
              <a:effectLst/>
              <a:latin typeface="Times New Roman" charset="0"/>
              <a:ea typeface="ＭＳ Ｐゴシック" charset="0"/>
              <a:cs typeface="ＭＳ Ｐゴシック" charset="0"/>
            </a:endParaRPr>
          </a:p>
          <a:p>
            <a:endParaRPr lang="en-US" dirty="0" smtClean="0"/>
          </a:p>
          <a:p>
            <a:endParaRPr lang="en-US" dirty="0" smtClean="0"/>
          </a:p>
          <a:p>
            <a:r>
              <a:rPr lang="en-US" sz="1200" b="0" i="0" u="none" strike="noStrike" kern="1200" baseline="0" dirty="0" err="1" smtClean="0">
                <a:solidFill>
                  <a:schemeClr val="tx1"/>
                </a:solidFill>
                <a:latin typeface="Times New Roman" charset="0"/>
                <a:ea typeface="ＭＳ Ｐゴシック" charset="0"/>
                <a:cs typeface="ＭＳ Ｐゴシック" charset="0"/>
              </a:rPr>
              <a:t>sapply</a:t>
            </a:r>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0" i="0" u="none" strike="noStrike" kern="1200" baseline="0" dirty="0" err="1" smtClean="0">
                <a:solidFill>
                  <a:schemeClr val="tx1"/>
                </a:solidFill>
                <a:latin typeface="Times New Roman" charset="0"/>
                <a:ea typeface="ＭＳ Ｐゴシック" charset="0"/>
                <a:cs typeface="ＭＳ Ｐゴシック" charset="0"/>
              </a:rPr>
              <a:t>PimaIndiansDiabetes</a:t>
            </a:r>
            <a:r>
              <a:rPr lang="en-US" sz="1200" b="0" i="0" u="none" strike="noStrike" kern="1200" baseline="0" dirty="0" smtClean="0">
                <a:solidFill>
                  <a:schemeClr val="tx1"/>
                </a:solidFill>
                <a:latin typeface="Times New Roman" charset="0"/>
                <a:ea typeface="ＭＳ Ｐゴシック" charset="0"/>
                <a:cs typeface="ＭＳ Ｐゴシック" charset="0"/>
              </a:rPr>
              <a:t>[,1:8], </a:t>
            </a:r>
            <a:r>
              <a:rPr lang="en-US" sz="1200" b="0" i="0" u="none" strike="noStrike" kern="1200" baseline="0" dirty="0" err="1" smtClean="0">
                <a:solidFill>
                  <a:schemeClr val="tx1"/>
                </a:solidFill>
                <a:latin typeface="Times New Roman" charset="0"/>
                <a:ea typeface="ＭＳ Ｐゴシック" charset="0"/>
                <a:cs typeface="ＭＳ Ｐゴシック" charset="0"/>
              </a:rPr>
              <a:t>sd</a:t>
            </a:r>
            <a:r>
              <a:rPr lang="en-US" sz="1200" b="0" i="0" u="none" strike="noStrike" kern="1200" baseline="0" dirty="0" smtClean="0">
                <a:solidFill>
                  <a:schemeClr val="tx1"/>
                </a:solidFill>
                <a:latin typeface="Times New Roman" charset="0"/>
                <a:ea typeface="ＭＳ Ｐゴシック" charset="0"/>
                <a:cs typeface="ＭＳ Ｐゴシック" charset="0"/>
              </a:rPr>
              <a:t> )</a:t>
            </a:r>
            <a:endParaRPr lang="en-US" dirty="0" smtClean="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143433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&lt;- c(151, 174, 138, 186, 128, 136, 179, 163, 152, 131)</a:t>
            </a:r>
          </a:p>
          <a:p>
            <a:r>
              <a:rPr lang="en-US" dirty="0" smtClean="0"/>
              <a:t>y &lt;- c(63, 81, 56, 91, 47, 57, 76, 72, 62, 48)</a:t>
            </a:r>
          </a:p>
          <a:p>
            <a:endParaRPr lang="en-US" dirty="0" smtClean="0"/>
          </a:p>
          <a:p>
            <a:r>
              <a:rPr lang="en-US" dirty="0" smtClean="0"/>
              <a:t># Apply the lm() function.</a:t>
            </a:r>
          </a:p>
          <a:p>
            <a:r>
              <a:rPr lang="en-US" dirty="0" smtClean="0"/>
              <a:t>relation &lt;- lm(</a:t>
            </a:r>
            <a:r>
              <a:rPr lang="en-US" dirty="0" err="1" smtClean="0"/>
              <a:t>y~x</a:t>
            </a:r>
            <a:r>
              <a:rPr lang="en-US" dirty="0" smtClean="0"/>
              <a:t>)</a:t>
            </a:r>
          </a:p>
          <a:p>
            <a:endParaRPr lang="en-US" dirty="0" smtClean="0"/>
          </a:p>
          <a:p>
            <a:r>
              <a:rPr lang="en-US" dirty="0" smtClean="0"/>
              <a:t>print(summary(relation))</a:t>
            </a:r>
          </a:p>
          <a:p>
            <a:endParaRPr lang="en-US" dirty="0" smtClean="0"/>
          </a:p>
          <a:p>
            <a:r>
              <a:rPr lang="en-US" dirty="0" smtClean="0"/>
              <a:t># Find weight of a person with height 170.</a:t>
            </a:r>
          </a:p>
          <a:p>
            <a:r>
              <a:rPr lang="en-US" dirty="0" smtClean="0"/>
              <a:t>a &lt;- </a:t>
            </a:r>
            <a:r>
              <a:rPr lang="en-US" dirty="0" err="1" smtClean="0"/>
              <a:t>data.frame</a:t>
            </a:r>
            <a:r>
              <a:rPr lang="en-US" dirty="0" smtClean="0"/>
              <a:t>(x = 170)</a:t>
            </a:r>
          </a:p>
          <a:p>
            <a:r>
              <a:rPr lang="en-US" dirty="0" smtClean="0"/>
              <a:t>result &lt;-  predict(</a:t>
            </a:r>
            <a:r>
              <a:rPr lang="en-US" dirty="0" err="1" smtClean="0"/>
              <a:t>relation,a</a:t>
            </a:r>
            <a:r>
              <a:rPr lang="en-US" dirty="0" smtClean="0"/>
              <a:t>)</a:t>
            </a:r>
          </a:p>
          <a:p>
            <a:r>
              <a:rPr lang="en-US" dirty="0" smtClean="0"/>
              <a:t>print(result)</a:t>
            </a:r>
          </a:p>
          <a:p>
            <a:endParaRPr lang="en-US" dirty="0" smtClean="0"/>
          </a:p>
          <a:p>
            <a:r>
              <a:rPr lang="en-US" dirty="0" smtClean="0"/>
              <a:t># Plot the chart.</a:t>
            </a:r>
          </a:p>
          <a:p>
            <a:r>
              <a:rPr lang="en-US" dirty="0" smtClean="0"/>
              <a:t>plot(</a:t>
            </a:r>
            <a:r>
              <a:rPr lang="en-US" dirty="0" err="1" smtClean="0"/>
              <a:t>y,x,col</a:t>
            </a:r>
            <a:r>
              <a:rPr lang="en-US" dirty="0" smtClean="0"/>
              <a:t> = "</a:t>
            </a:r>
            <a:r>
              <a:rPr lang="en-US" dirty="0" err="1" smtClean="0"/>
              <a:t>blue",main</a:t>
            </a:r>
            <a:r>
              <a:rPr lang="en-US" dirty="0" smtClean="0"/>
              <a:t> = "Height &amp; Weight Regression",</a:t>
            </a:r>
            <a:r>
              <a:rPr lang="en-US" dirty="0" err="1" smtClean="0"/>
              <a:t>abline</a:t>
            </a:r>
            <a:r>
              <a:rPr lang="en-US" dirty="0" smtClean="0"/>
              <a:t>(lm(</a:t>
            </a:r>
            <a:r>
              <a:rPr lang="en-US" dirty="0" err="1" smtClean="0"/>
              <a:t>x~y</a:t>
            </a:r>
            <a:r>
              <a:rPr lang="en-US" dirty="0" smtClean="0"/>
              <a:t>)),</a:t>
            </a:r>
            <a:r>
              <a:rPr lang="en-US" dirty="0" err="1" smtClean="0"/>
              <a:t>cex</a:t>
            </a:r>
            <a:r>
              <a:rPr lang="en-US" dirty="0" smtClean="0"/>
              <a:t> = 1.3,pch = 16,xlab = "Weight in Kg",</a:t>
            </a:r>
            <a:r>
              <a:rPr lang="en-US" dirty="0" err="1" smtClean="0"/>
              <a:t>ylab</a:t>
            </a:r>
            <a:r>
              <a:rPr lang="en-US" dirty="0" smtClean="0"/>
              <a:t> = "Height in cm")</a:t>
            </a:r>
          </a:p>
          <a:p>
            <a:endParaRPr lang="en-US" dirty="0" smtClean="0"/>
          </a:p>
          <a:p>
            <a:r>
              <a:rPr lang="en-US" dirty="0" smtClean="0"/>
              <a:t># Save the file.</a:t>
            </a:r>
          </a:p>
          <a:p>
            <a:r>
              <a:rPr lang="en-US" dirty="0" err="1" smtClean="0"/>
              <a:t>dev.off</a:t>
            </a:r>
            <a:r>
              <a:rPr lang="en-US" dirty="0" smtClean="0"/>
              <a:t>()</a:t>
            </a:r>
            <a:endParaRPr lang="en-US" dirty="0"/>
          </a:p>
        </p:txBody>
      </p:sp>
    </p:spTree>
    <p:extLst>
      <p:ext uri="{BB962C8B-B14F-4D97-AF65-F5344CB8AC3E}">
        <p14:creationId xmlns:p14="http://schemas.microsoft.com/office/powerpoint/2010/main" val="3662103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p-value is &lt;.05, then that variable is statistically significant. This is a useful tool to tune your model.</a:t>
            </a:r>
          </a:p>
          <a:p>
            <a:r>
              <a:rPr lang="en-US" dirty="0" smtClean="0"/>
              <a:t>p-value less than 0.05 is one way to decide whether there is likely a relationship between the feature and the response.</a:t>
            </a:r>
          </a:p>
          <a:p>
            <a:r>
              <a:rPr lang="en-US" dirty="0" smtClean="0"/>
              <a:t>In this case, the p-value  is  less than 0.05:</a:t>
            </a:r>
          </a:p>
          <a:p>
            <a:r>
              <a:rPr lang="en-US" dirty="0" smtClean="0"/>
              <a:t>Reject null hypothesis</a:t>
            </a:r>
          </a:p>
          <a:p>
            <a:r>
              <a:rPr lang="en-US" dirty="0" smtClean="0"/>
              <a:t>There is a relationship</a:t>
            </a:r>
            <a:endParaRPr lang="en-US" dirty="0"/>
          </a:p>
        </p:txBody>
      </p:sp>
    </p:spTree>
    <p:extLst>
      <p:ext uri="{BB962C8B-B14F-4D97-AF65-F5344CB8AC3E}">
        <p14:creationId xmlns:p14="http://schemas.microsoft.com/office/powerpoint/2010/main" val="572922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92">
              <a:defRPr/>
            </a:pPr>
            <a:r>
              <a:rPr lang="en-US" dirty="0" smtClean="0"/>
              <a:t>These are the main points</a:t>
            </a:r>
            <a:r>
              <a:rPr lang="en-US" baseline="0" dirty="0" smtClean="0"/>
              <a:t> covered in the module. Please take a moment to review them.</a:t>
            </a:r>
          </a:p>
          <a:p>
            <a:pPr defTabSz="914292">
              <a:defRPr/>
            </a:pPr>
            <a:r>
              <a:rPr lang="en-US" baseline="0" dirty="0" smtClean="0"/>
              <a:t>In addition, pause and consider what you learned from the lab exercises in </a:t>
            </a:r>
            <a:r>
              <a:rPr lang="en-US" baseline="0" smtClean="0"/>
              <a:t>this module.</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307450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regression was  an  major milestone for statisticians </a:t>
            </a:r>
          </a:p>
          <a:p>
            <a:endParaRPr lang="en-US" dirty="0" smtClean="0"/>
          </a:p>
          <a:p>
            <a:r>
              <a:rPr lang="en-US" dirty="0" smtClean="0"/>
              <a:t>8p67</a:t>
            </a:r>
          </a:p>
          <a:p>
            <a:r>
              <a:rPr lang="hu-HU" sz="1200" b="0" i="0" u="none" strike="noStrike" kern="1200" baseline="0" dirty="0" smtClean="0">
                <a:solidFill>
                  <a:schemeClr val="tx1"/>
                </a:solidFill>
                <a:latin typeface="Times New Roman" charset="0"/>
                <a:ea typeface="ＭＳ Ｐゴシック" charset="0"/>
                <a:cs typeface="ＭＳ Ｐゴシック" charset="0"/>
              </a:rPr>
              <a:t>Regression Metrics</a:t>
            </a:r>
          </a:p>
          <a:p>
            <a:r>
              <a:rPr lang="en-US" sz="1200" b="0" i="0" u="none" strike="noStrike" kern="1200" baseline="0" dirty="0" smtClean="0">
                <a:solidFill>
                  <a:schemeClr val="tx1"/>
                </a:solidFill>
                <a:latin typeface="Times New Roman" charset="0"/>
                <a:ea typeface="ＭＳ Ｐゴシック" charset="0"/>
                <a:cs typeface="ＭＳ Ｐゴシック" charset="0"/>
              </a:rPr>
              <a:t>In this section will review 3 of the most common metrics for evaluating predictions on regression</a:t>
            </a:r>
          </a:p>
          <a:p>
            <a:r>
              <a:rPr lang="en-US" sz="1200" b="0" i="0" u="none" strike="noStrike" kern="1200" baseline="0" dirty="0" smtClean="0">
                <a:solidFill>
                  <a:schemeClr val="tx1"/>
                </a:solidFill>
                <a:latin typeface="Times New Roman" charset="0"/>
                <a:ea typeface="ＭＳ Ｐゴシック" charset="0"/>
                <a:cs typeface="ＭＳ Ｐゴシック" charset="0"/>
              </a:rPr>
              <a:t>machine learning problems:</a:t>
            </a:r>
          </a:p>
          <a:p>
            <a:r>
              <a:rPr lang="de-DE" sz="1200" b="0" i="0" u="none" strike="noStrike" kern="1200" baseline="0" dirty="0" smtClean="0">
                <a:solidFill>
                  <a:schemeClr val="tx1"/>
                </a:solidFill>
                <a:latin typeface="Times New Roman" charset="0"/>
                <a:ea typeface="ＭＳ Ｐゴシック" charset="0"/>
                <a:cs typeface="ＭＳ Ｐゴシック" charset="0"/>
              </a:rPr>
              <a:t>. </a:t>
            </a:r>
            <a:r>
              <a:rPr lang="de-DE" sz="1200" b="0" i="0" u="none" strike="noStrike" kern="1200" baseline="0" dirty="0" err="1" smtClean="0">
                <a:solidFill>
                  <a:schemeClr val="tx1"/>
                </a:solidFill>
                <a:latin typeface="Times New Roman" charset="0"/>
                <a:ea typeface="ＭＳ Ｐゴシック" charset="0"/>
                <a:cs typeface="ＭＳ Ｐゴシック" charset="0"/>
              </a:rPr>
              <a:t>Mean</a:t>
            </a:r>
            <a:r>
              <a:rPr lang="de-DE" sz="1200" b="0" i="0" u="none" strike="noStrike" kern="1200" baseline="0" dirty="0" smtClean="0">
                <a:solidFill>
                  <a:schemeClr val="tx1"/>
                </a:solidFill>
                <a:latin typeface="Times New Roman" charset="0"/>
                <a:ea typeface="ＭＳ Ｐゴシック" charset="0"/>
                <a:cs typeface="ＭＳ Ｐゴシック" charset="0"/>
              </a:rPr>
              <a:t> Absolute Error.</a:t>
            </a:r>
          </a:p>
          <a:p>
            <a:r>
              <a:rPr lang="en-US" sz="1200" b="0" i="0" u="none" strike="noStrike" kern="1200" baseline="0" dirty="0" smtClean="0">
                <a:solidFill>
                  <a:schemeClr val="tx1"/>
                </a:solidFill>
                <a:latin typeface="Times New Roman" charset="0"/>
                <a:ea typeface="ＭＳ Ｐゴシック" charset="0"/>
                <a:cs typeface="ＭＳ Ｐゴシック" charset="0"/>
              </a:rPr>
              <a:t>. Mean Squared Error.</a:t>
            </a:r>
          </a:p>
          <a:p>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1" i="0" u="none" strike="noStrike" kern="1200" baseline="0" dirty="0" smtClean="0">
                <a:solidFill>
                  <a:schemeClr val="tx1"/>
                </a:solidFill>
                <a:latin typeface="Times New Roman" charset="0"/>
                <a:ea typeface="ＭＳ Ｐゴシック" charset="0"/>
                <a:cs typeface="ＭＳ Ｐゴシック" charset="0"/>
              </a:rPr>
              <a:t>R2</a:t>
            </a:r>
            <a:r>
              <a:rPr lang="en-US" sz="1200" b="0" i="0" u="none" strike="noStrike" kern="1200" baseline="0" dirty="0" smtClean="0">
                <a:solidFill>
                  <a:schemeClr val="tx1"/>
                </a:solidFill>
                <a:latin typeface="Times New Roman" charset="0"/>
                <a:ea typeface="ＭＳ Ｐゴシック" charset="0"/>
                <a:cs typeface="ＭＳ Ｐゴシック" charset="0"/>
              </a:rPr>
              <a:t>.</a:t>
            </a:r>
          </a:p>
          <a:p>
            <a:endParaRPr lang="en-US" dirty="0"/>
          </a:p>
        </p:txBody>
      </p:sp>
    </p:spTree>
    <p:extLst>
      <p:ext uri="{BB962C8B-B14F-4D97-AF65-F5344CB8AC3E}">
        <p14:creationId xmlns:p14="http://schemas.microsoft.com/office/powerpoint/2010/main" val="278311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regression was  an  major milestone for statisticians </a:t>
            </a:r>
          </a:p>
          <a:p>
            <a:endParaRPr lang="en-US" dirty="0" smtClean="0"/>
          </a:p>
          <a:p>
            <a:r>
              <a:rPr lang="en-US" dirty="0" smtClean="0"/>
              <a:t>8p67</a:t>
            </a:r>
          </a:p>
          <a:p>
            <a:r>
              <a:rPr lang="hu-HU" sz="1200" b="0" i="0" u="none" strike="noStrike" kern="1200" baseline="0" dirty="0" smtClean="0">
                <a:solidFill>
                  <a:schemeClr val="tx1"/>
                </a:solidFill>
                <a:latin typeface="Times New Roman" charset="0"/>
                <a:ea typeface="ＭＳ Ｐゴシック" charset="0"/>
                <a:cs typeface="ＭＳ Ｐゴシック" charset="0"/>
              </a:rPr>
              <a:t>Regression Metrics</a:t>
            </a:r>
          </a:p>
          <a:p>
            <a:r>
              <a:rPr lang="en-US" sz="1200" b="0" i="0" u="none" strike="noStrike" kern="1200" baseline="0" dirty="0" smtClean="0">
                <a:solidFill>
                  <a:schemeClr val="tx1"/>
                </a:solidFill>
                <a:latin typeface="Times New Roman" charset="0"/>
                <a:ea typeface="ＭＳ Ｐゴシック" charset="0"/>
                <a:cs typeface="ＭＳ Ｐゴシック" charset="0"/>
              </a:rPr>
              <a:t>In this section will review 3 of the most common metrics for evaluating predictions on regression</a:t>
            </a:r>
          </a:p>
          <a:p>
            <a:r>
              <a:rPr lang="en-US" sz="1200" b="0" i="0" u="none" strike="noStrike" kern="1200" baseline="0" dirty="0" smtClean="0">
                <a:solidFill>
                  <a:schemeClr val="tx1"/>
                </a:solidFill>
                <a:latin typeface="Times New Roman" charset="0"/>
                <a:ea typeface="ＭＳ Ｐゴシック" charset="0"/>
                <a:cs typeface="ＭＳ Ｐゴシック" charset="0"/>
              </a:rPr>
              <a:t>machine learning problems:</a:t>
            </a:r>
          </a:p>
          <a:p>
            <a:r>
              <a:rPr lang="de-DE" sz="1200" b="0" i="0" u="none" strike="noStrike" kern="1200" baseline="0" dirty="0" smtClean="0">
                <a:solidFill>
                  <a:schemeClr val="tx1"/>
                </a:solidFill>
                <a:latin typeface="Times New Roman" charset="0"/>
                <a:ea typeface="ＭＳ Ｐゴシック" charset="0"/>
                <a:cs typeface="ＭＳ Ｐゴシック" charset="0"/>
              </a:rPr>
              <a:t>. </a:t>
            </a:r>
            <a:r>
              <a:rPr lang="de-DE" sz="1200" b="0" i="0" u="none" strike="noStrike" kern="1200" baseline="0" dirty="0" err="1" smtClean="0">
                <a:solidFill>
                  <a:schemeClr val="tx1"/>
                </a:solidFill>
                <a:latin typeface="Times New Roman" charset="0"/>
                <a:ea typeface="ＭＳ Ｐゴシック" charset="0"/>
                <a:cs typeface="ＭＳ Ｐゴシック" charset="0"/>
              </a:rPr>
              <a:t>Mean</a:t>
            </a:r>
            <a:r>
              <a:rPr lang="de-DE" sz="1200" b="0" i="0" u="none" strike="noStrike" kern="1200" baseline="0" dirty="0" smtClean="0">
                <a:solidFill>
                  <a:schemeClr val="tx1"/>
                </a:solidFill>
                <a:latin typeface="Times New Roman" charset="0"/>
                <a:ea typeface="ＭＳ Ｐゴシック" charset="0"/>
                <a:cs typeface="ＭＳ Ｐゴシック" charset="0"/>
              </a:rPr>
              <a:t> Absolute Error.</a:t>
            </a:r>
          </a:p>
          <a:p>
            <a:r>
              <a:rPr lang="en-US" sz="1200" b="0" i="0" u="none" strike="noStrike" kern="1200" baseline="0" dirty="0" smtClean="0">
                <a:solidFill>
                  <a:schemeClr val="tx1"/>
                </a:solidFill>
                <a:latin typeface="Times New Roman" charset="0"/>
                <a:ea typeface="ＭＳ Ｐゴシック" charset="0"/>
                <a:cs typeface="ＭＳ Ｐゴシック" charset="0"/>
              </a:rPr>
              <a:t>. Mean Squared Error.</a:t>
            </a:r>
          </a:p>
          <a:p>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1" i="0" u="none" strike="noStrike" kern="1200" baseline="0" dirty="0" smtClean="0">
                <a:solidFill>
                  <a:schemeClr val="tx1"/>
                </a:solidFill>
                <a:latin typeface="Times New Roman" charset="0"/>
                <a:ea typeface="ＭＳ Ｐゴシック" charset="0"/>
                <a:cs typeface="ＭＳ Ｐゴシック" charset="0"/>
              </a:rPr>
              <a:t>R2</a:t>
            </a:r>
            <a:r>
              <a:rPr lang="en-US" sz="1200" b="0" i="0" u="none" strike="noStrike" kern="1200" baseline="0" dirty="0" smtClean="0">
                <a:solidFill>
                  <a:schemeClr val="tx1"/>
                </a:solidFill>
                <a:latin typeface="Times New Roman" charset="0"/>
                <a:ea typeface="ＭＳ Ｐゴシック" charset="0"/>
                <a:cs typeface="ＭＳ Ｐゴシック" charset="0"/>
              </a:rPr>
              <a:t>.</a:t>
            </a:r>
          </a:p>
          <a:p>
            <a:endParaRPr lang="en-US" dirty="0"/>
          </a:p>
        </p:txBody>
      </p:sp>
    </p:spTree>
    <p:extLst>
      <p:ext uri="{BB962C8B-B14F-4D97-AF65-F5344CB8AC3E}">
        <p14:creationId xmlns:p14="http://schemas.microsoft.com/office/powerpoint/2010/main" val="278311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regression was  an  major milestone for statisticians </a:t>
            </a:r>
          </a:p>
          <a:p>
            <a:endParaRPr lang="en-US" dirty="0" smtClean="0"/>
          </a:p>
          <a:p>
            <a:r>
              <a:rPr lang="en-US" dirty="0" smtClean="0"/>
              <a:t>8p63</a:t>
            </a:r>
          </a:p>
          <a:p>
            <a:r>
              <a:rPr lang="en-US" sz="1200" b="0" i="0" u="none" strike="noStrike" kern="1200" baseline="0" dirty="0" err="1" smtClean="0">
                <a:solidFill>
                  <a:schemeClr val="tx1"/>
                </a:solidFill>
                <a:latin typeface="Times New Roman" charset="0"/>
                <a:ea typeface="ＭＳ Ｐゴシック" charset="0"/>
                <a:cs typeface="ＭＳ Ｐゴシック" charset="0"/>
              </a:rPr>
              <a:t>Classication</a:t>
            </a:r>
            <a:r>
              <a:rPr lang="en-US" sz="1200" b="0" i="0" u="none" strike="noStrike" kern="1200" baseline="0" dirty="0" smtClean="0">
                <a:solidFill>
                  <a:schemeClr val="tx1"/>
                </a:solidFill>
                <a:latin typeface="Times New Roman" charset="0"/>
                <a:ea typeface="ＭＳ Ｐゴシック" charset="0"/>
                <a:cs typeface="ＭＳ Ｐゴシック" charset="0"/>
              </a:rPr>
              <a:t> Metrics</a:t>
            </a:r>
          </a:p>
          <a:p>
            <a:r>
              <a:rPr lang="en-US" sz="1200" b="0" i="0" u="none" strike="noStrike" kern="1200" baseline="0" dirty="0" err="1" smtClean="0">
                <a:solidFill>
                  <a:schemeClr val="tx1"/>
                </a:solidFill>
                <a:latin typeface="Times New Roman" charset="0"/>
                <a:ea typeface="ＭＳ Ｐゴシック" charset="0"/>
                <a:cs typeface="ＭＳ Ｐゴシック" charset="0"/>
              </a:rPr>
              <a:t>Classication</a:t>
            </a:r>
            <a:r>
              <a:rPr lang="en-US" sz="1200" b="0" i="0" u="none" strike="noStrike" kern="1200" baseline="0" dirty="0" smtClean="0">
                <a:solidFill>
                  <a:schemeClr val="tx1"/>
                </a:solidFill>
                <a:latin typeface="Times New Roman" charset="0"/>
                <a:ea typeface="ＭＳ Ｐゴシック" charset="0"/>
                <a:cs typeface="ＭＳ Ｐゴシック" charset="0"/>
              </a:rPr>
              <a:t> problems are perhaps the most common type of machine learning problem and as</a:t>
            </a:r>
          </a:p>
          <a:p>
            <a:r>
              <a:rPr lang="en-US" sz="1200" b="0" i="0" u="none" strike="noStrike" kern="1200" baseline="0" dirty="0" smtClean="0">
                <a:solidFill>
                  <a:schemeClr val="tx1"/>
                </a:solidFill>
                <a:latin typeface="Times New Roman" charset="0"/>
                <a:ea typeface="ＭＳ Ｐゴシック" charset="0"/>
                <a:cs typeface="ＭＳ Ｐゴシック" charset="0"/>
              </a:rPr>
              <a:t>such there are a myriad of metrics that can be used to evaluate predictions for these problems.</a:t>
            </a:r>
          </a:p>
          <a:p>
            <a:r>
              <a:rPr lang="en-US" sz="1200" b="0" i="0" u="none" strike="noStrike" kern="1200" baseline="0" dirty="0" smtClean="0">
                <a:solidFill>
                  <a:schemeClr val="tx1"/>
                </a:solidFill>
                <a:latin typeface="Times New Roman" charset="0"/>
                <a:ea typeface="ＭＳ Ｐゴシック" charset="0"/>
                <a:cs typeface="ＭＳ Ｐゴシック" charset="0"/>
              </a:rPr>
              <a:t>In this section we will review how to use the following metrics:</a:t>
            </a:r>
          </a:p>
          <a:p>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0" i="0" u="none" strike="noStrike" kern="1200" baseline="0" dirty="0" err="1" smtClean="0">
                <a:solidFill>
                  <a:schemeClr val="tx1"/>
                </a:solidFill>
                <a:latin typeface="Times New Roman" charset="0"/>
                <a:ea typeface="ＭＳ Ｐゴシック" charset="0"/>
                <a:cs typeface="ＭＳ Ｐゴシック" charset="0"/>
              </a:rPr>
              <a:t>Classication</a:t>
            </a:r>
            <a:r>
              <a:rPr lang="en-US" sz="1200" b="0" i="0" u="none" strike="noStrike" kern="1200" baseline="0" dirty="0" smtClean="0">
                <a:solidFill>
                  <a:schemeClr val="tx1"/>
                </a:solidFill>
                <a:latin typeface="Times New Roman" charset="0"/>
                <a:ea typeface="ＭＳ Ｐゴシック" charset="0"/>
                <a:cs typeface="ＭＳ Ｐゴシック" charset="0"/>
              </a:rPr>
              <a:t> Accuracy.</a:t>
            </a:r>
          </a:p>
          <a:p>
            <a:r>
              <a:rPr lang="en-US" sz="1200" b="0" i="0" u="none" strike="noStrike" kern="1200" baseline="0" dirty="0" smtClean="0">
                <a:solidFill>
                  <a:schemeClr val="tx1"/>
                </a:solidFill>
                <a:latin typeface="Times New Roman" charset="0"/>
                <a:ea typeface="ＭＳ Ｐゴシック" charset="0"/>
                <a:cs typeface="ＭＳ Ｐゴシック" charset="0"/>
              </a:rPr>
              <a:t>. Logarithmic Loss.</a:t>
            </a:r>
          </a:p>
          <a:p>
            <a:r>
              <a:rPr lang="da-DK" sz="1200" b="0" i="0" u="none" strike="noStrike" kern="1200" baseline="0" dirty="0" smtClean="0">
                <a:solidFill>
                  <a:schemeClr val="tx1"/>
                </a:solidFill>
                <a:latin typeface="Times New Roman" charset="0"/>
                <a:ea typeface="ＭＳ Ｐゴシック" charset="0"/>
                <a:cs typeface="ＭＳ Ｐゴシック" charset="0"/>
              </a:rPr>
              <a:t>. </a:t>
            </a:r>
            <a:r>
              <a:rPr lang="da-DK" sz="1200" b="0" i="0" u="none" strike="noStrike" kern="1200" baseline="0" dirty="0" err="1" smtClean="0">
                <a:solidFill>
                  <a:schemeClr val="tx1"/>
                </a:solidFill>
                <a:latin typeface="Times New Roman" charset="0"/>
                <a:ea typeface="ＭＳ Ｐゴシック" charset="0"/>
                <a:cs typeface="ＭＳ Ｐゴシック" charset="0"/>
              </a:rPr>
              <a:t>Area</a:t>
            </a:r>
            <a:r>
              <a:rPr lang="da-DK" sz="1200" b="0" i="0" u="none" strike="noStrike" kern="1200" baseline="0" dirty="0" smtClean="0">
                <a:solidFill>
                  <a:schemeClr val="tx1"/>
                </a:solidFill>
                <a:latin typeface="Times New Roman" charset="0"/>
                <a:ea typeface="ＭＳ Ｐゴシック" charset="0"/>
                <a:cs typeface="ＭＳ Ｐゴシック" charset="0"/>
              </a:rPr>
              <a:t> Under ROC </a:t>
            </a:r>
            <a:r>
              <a:rPr lang="da-DK" sz="1200" b="0" i="0" u="none" strike="noStrike" kern="1200" baseline="0" dirty="0" err="1" smtClean="0">
                <a:solidFill>
                  <a:schemeClr val="tx1"/>
                </a:solidFill>
                <a:latin typeface="Times New Roman" charset="0"/>
                <a:ea typeface="ＭＳ Ｐゴシック" charset="0"/>
                <a:cs typeface="ＭＳ Ｐゴシック" charset="0"/>
              </a:rPr>
              <a:t>Curve</a:t>
            </a:r>
            <a:r>
              <a:rPr lang="da-DK" sz="1200" b="0" i="0" u="none" strike="noStrike" kern="1200" baseline="0" dirty="0" smtClean="0">
                <a:solidFill>
                  <a:schemeClr val="tx1"/>
                </a:solidFill>
                <a:latin typeface="Times New Roman" charset="0"/>
                <a:ea typeface="ＭＳ Ｐゴシック" charset="0"/>
                <a:cs typeface="ＭＳ Ｐゴシック" charset="0"/>
              </a:rPr>
              <a:t>.</a:t>
            </a:r>
          </a:p>
          <a:p>
            <a:r>
              <a:rPr lang="da-DK" sz="1200" b="0" i="0" u="none" strike="noStrike" kern="1200" baseline="0" dirty="0" smtClean="0">
                <a:solidFill>
                  <a:schemeClr val="tx1"/>
                </a:solidFill>
                <a:latin typeface="Times New Roman" charset="0"/>
                <a:ea typeface="ＭＳ Ｐゴシック" charset="0"/>
                <a:cs typeface="ＭＳ Ｐゴシック" charset="0"/>
              </a:rPr>
              <a:t>. </a:t>
            </a:r>
            <a:r>
              <a:rPr lang="da-DK" sz="1200" b="0" i="0" u="none" strike="noStrike" kern="1200" baseline="0" dirty="0" err="1" smtClean="0">
                <a:solidFill>
                  <a:schemeClr val="tx1"/>
                </a:solidFill>
                <a:latin typeface="Times New Roman" charset="0"/>
                <a:ea typeface="ＭＳ Ｐゴシック" charset="0"/>
                <a:cs typeface="ＭＳ Ｐゴシック" charset="0"/>
              </a:rPr>
              <a:t>Confusion</a:t>
            </a:r>
            <a:r>
              <a:rPr lang="da-DK" sz="1200" b="0" i="0" u="none" strike="noStrike" kern="1200" baseline="0" dirty="0" smtClean="0">
                <a:solidFill>
                  <a:schemeClr val="tx1"/>
                </a:solidFill>
                <a:latin typeface="Times New Roman" charset="0"/>
                <a:ea typeface="ＭＳ Ｐゴシック" charset="0"/>
                <a:cs typeface="ＭＳ Ｐゴシック" charset="0"/>
              </a:rPr>
              <a:t> Matrix.</a:t>
            </a:r>
          </a:p>
          <a:p>
            <a:r>
              <a:rPr lang="en-US" sz="1200" b="0" i="0" u="none" strike="noStrike" kern="1200" baseline="0" dirty="0" smtClean="0">
                <a:solidFill>
                  <a:schemeClr val="tx1"/>
                </a:solidFill>
                <a:latin typeface="Times New Roman" charset="0"/>
                <a:ea typeface="ＭＳ Ｐゴシック" charset="0"/>
                <a:cs typeface="ＭＳ Ｐゴシック" charset="0"/>
              </a:rPr>
              <a:t>. </a:t>
            </a:r>
            <a:r>
              <a:rPr lang="en-US" sz="1200" b="0" i="0" u="none" strike="noStrike" kern="1200" baseline="0" dirty="0" err="1" smtClean="0">
                <a:solidFill>
                  <a:schemeClr val="tx1"/>
                </a:solidFill>
                <a:latin typeface="Times New Roman" charset="0"/>
                <a:ea typeface="ＭＳ Ｐゴシック" charset="0"/>
                <a:cs typeface="ＭＳ Ｐゴシック" charset="0"/>
              </a:rPr>
              <a:t>Classication</a:t>
            </a:r>
            <a:r>
              <a:rPr lang="en-US" sz="1200" b="0" i="0" u="none" strike="noStrike" kern="1200" baseline="0" dirty="0" smtClean="0">
                <a:solidFill>
                  <a:schemeClr val="tx1"/>
                </a:solidFill>
                <a:latin typeface="Times New Roman" charset="0"/>
                <a:ea typeface="ＭＳ Ｐゴシック" charset="0"/>
                <a:cs typeface="ＭＳ Ｐゴシック" charset="0"/>
              </a:rPr>
              <a:t> Report.</a:t>
            </a:r>
            <a:endParaRPr lang="en-US" dirty="0"/>
          </a:p>
        </p:txBody>
      </p:sp>
    </p:spTree>
    <p:extLst>
      <p:ext uri="{BB962C8B-B14F-4D97-AF65-F5344CB8AC3E}">
        <p14:creationId xmlns:p14="http://schemas.microsoft.com/office/powerpoint/2010/main" val="278311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ＭＳ Ｐゴシック" charset="0"/>
                <a:cs typeface="ＭＳ Ｐゴシック" charset="0"/>
              </a:rPr>
              <a:t>32p67/68</a:t>
            </a:r>
          </a:p>
          <a:p>
            <a:endParaRPr lang="en-US" sz="1200" b="0" i="0" u="none" strike="noStrike" kern="1200" baseline="0" dirty="0" smtClean="0">
              <a:solidFill>
                <a:schemeClr val="tx1"/>
              </a:solidFill>
              <a:latin typeface="Times New Roman" charset="0"/>
              <a:ea typeface="ＭＳ Ｐゴシック" charset="0"/>
              <a:cs typeface="ＭＳ Ｐゴシック" charset="0"/>
            </a:endParaRPr>
          </a:p>
          <a:p>
            <a:r>
              <a:rPr lang="en-US" sz="1200" b="0" i="0" u="none" strike="noStrike" kern="1200" baseline="0" dirty="0" smtClean="0">
                <a:solidFill>
                  <a:schemeClr val="tx1"/>
                </a:solidFill>
                <a:latin typeface="Times New Roman" charset="0"/>
                <a:ea typeface="ＭＳ Ｐゴシック" charset="0"/>
                <a:cs typeface="ＭＳ Ｐゴシック" charset="0"/>
              </a:rPr>
              <a:t>--------------------------------------------------------------------</a:t>
            </a:r>
          </a:p>
          <a:p>
            <a:r>
              <a:rPr lang="en-US" sz="1200" b="0" i="0" u="none" strike="noStrike" kern="1200" baseline="0" dirty="0" smtClean="0">
                <a:solidFill>
                  <a:schemeClr val="tx1"/>
                </a:solidFill>
                <a:latin typeface="Times New Roman" charset="0"/>
                <a:ea typeface="ＭＳ Ｐゴシック" charset="0"/>
                <a:cs typeface="ＭＳ Ｐゴシック" charset="0"/>
              </a:rPr>
              <a:t>20p26Generalization, </a:t>
            </a:r>
            <a:r>
              <a:rPr lang="en-US" sz="1200" b="0" i="0" u="none" strike="noStrike" kern="1200" baseline="0" dirty="0" err="1" smtClean="0">
                <a:solidFill>
                  <a:schemeClr val="tx1"/>
                </a:solidFill>
                <a:latin typeface="Times New Roman" charset="0"/>
                <a:ea typeface="ＭＳ Ｐゴシック" charset="0"/>
                <a:cs typeface="ＭＳ Ｐゴシック" charset="0"/>
              </a:rPr>
              <a:t>Overfitting</a:t>
            </a:r>
            <a:r>
              <a:rPr lang="en-US" sz="1200" b="0" i="0" u="none" strike="noStrike" kern="1200" baseline="0" dirty="0" smtClean="0">
                <a:solidFill>
                  <a:schemeClr val="tx1"/>
                </a:solidFill>
                <a:latin typeface="Times New Roman" charset="0"/>
                <a:ea typeface="ＭＳ Ｐゴシック" charset="0"/>
                <a:cs typeface="ＭＳ Ｐゴシック" charset="0"/>
              </a:rPr>
              <a:t>, and </a:t>
            </a:r>
            <a:r>
              <a:rPr lang="en-US" sz="1200" b="0" i="0" u="none" strike="noStrike" kern="1200" baseline="0" dirty="0" err="1" smtClean="0">
                <a:solidFill>
                  <a:schemeClr val="tx1"/>
                </a:solidFill>
                <a:latin typeface="Times New Roman" charset="0"/>
                <a:ea typeface="ＭＳ Ｐゴシック" charset="0"/>
                <a:cs typeface="ＭＳ Ｐゴシック" charset="0"/>
              </a:rPr>
              <a:t>Underfitting</a:t>
            </a:r>
            <a:endParaRPr lang="en-US" sz="1200" b="0" i="0" u="none" strike="noStrike" kern="1200" baseline="0" dirty="0" smtClean="0">
              <a:solidFill>
                <a:schemeClr val="tx1"/>
              </a:solidFill>
              <a:latin typeface="Times New Roman" charset="0"/>
              <a:ea typeface="ＭＳ Ｐゴシック" charset="0"/>
              <a:cs typeface="ＭＳ Ｐゴシック" charset="0"/>
            </a:endParaRPr>
          </a:p>
          <a:p>
            <a:r>
              <a:rPr lang="en-US" sz="1200" b="0" i="0" u="none" strike="noStrike" kern="1200" baseline="0" dirty="0" smtClean="0">
                <a:solidFill>
                  <a:schemeClr val="tx1"/>
                </a:solidFill>
                <a:latin typeface="Times New Roman" charset="0"/>
                <a:ea typeface="ＭＳ Ｐゴシック" charset="0"/>
                <a:cs typeface="ＭＳ Ｐゴシック" charset="0"/>
              </a:rPr>
              <a:t>In supervised learning, we want to build a model on the training data and then be</a:t>
            </a:r>
          </a:p>
          <a:p>
            <a:r>
              <a:rPr lang="en-US" sz="1200" b="0" i="0" u="none" strike="noStrike" kern="1200" baseline="0" dirty="0" smtClean="0">
                <a:solidFill>
                  <a:schemeClr val="tx1"/>
                </a:solidFill>
                <a:latin typeface="Times New Roman" charset="0"/>
                <a:ea typeface="ＭＳ Ｐゴシック" charset="0"/>
                <a:cs typeface="ＭＳ Ｐゴシック" charset="0"/>
              </a:rPr>
              <a:t>able to make accurate predictions on new, unseen data that has the same characteristics</a:t>
            </a:r>
          </a:p>
          <a:p>
            <a:r>
              <a:rPr lang="en-US" sz="1200" b="0" i="0" u="none" strike="noStrike" kern="1200" baseline="0" dirty="0" smtClean="0">
                <a:solidFill>
                  <a:schemeClr val="tx1"/>
                </a:solidFill>
                <a:latin typeface="Times New Roman" charset="0"/>
                <a:ea typeface="ＭＳ Ｐゴシック" charset="0"/>
                <a:cs typeface="ＭＳ Ｐゴシック" charset="0"/>
              </a:rPr>
              <a:t>as the training set that we used. If a model is able to make accurate predictions on</a:t>
            </a:r>
          </a:p>
          <a:p>
            <a:r>
              <a:rPr lang="en-US" sz="1200" b="0" i="0" u="none" strike="noStrike" kern="1200" baseline="0" dirty="0" smtClean="0">
                <a:solidFill>
                  <a:schemeClr val="tx1"/>
                </a:solidFill>
                <a:latin typeface="Times New Roman" charset="0"/>
                <a:ea typeface="ＭＳ Ｐゴシック" charset="0"/>
                <a:cs typeface="ＭＳ Ｐゴシック" charset="0"/>
              </a:rPr>
              <a:t>unseen data, we say it is able to generalize from the training set to the test set. We</a:t>
            </a:r>
          </a:p>
          <a:p>
            <a:r>
              <a:rPr lang="en-US" sz="1200" b="0" i="0" u="none" strike="noStrike" kern="1200" baseline="0" dirty="0" smtClean="0">
                <a:solidFill>
                  <a:schemeClr val="tx1"/>
                </a:solidFill>
                <a:latin typeface="Times New Roman" charset="0"/>
                <a:ea typeface="ＭＳ Ｐゴシック" charset="0"/>
                <a:cs typeface="ＭＳ Ｐゴシック" charset="0"/>
              </a:rPr>
              <a:t>want to build a model that is able to generalize as accurately as possible.</a:t>
            </a:r>
            <a:endParaRPr lang="en-US" dirty="0"/>
          </a:p>
        </p:txBody>
      </p:sp>
    </p:spTree>
    <p:extLst>
      <p:ext uri="{BB962C8B-B14F-4D97-AF65-F5344CB8AC3E}">
        <p14:creationId xmlns:p14="http://schemas.microsoft.com/office/powerpoint/2010/main" val="137469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pPr>
              <a:defRPr/>
            </a:pPr>
            <a:fld id="{80249327-EC2F-4096-8D35-6B76097739FC}" type="slidenum">
              <a:rPr lang="en-US" smtClean="0"/>
              <a:pPr>
                <a:defRPr/>
              </a:pPr>
              <a:t>8</a:t>
            </a:fld>
            <a:endParaRPr lang="en-US" dirty="0"/>
          </a:p>
        </p:txBody>
      </p:sp>
    </p:spTree>
    <p:extLst>
      <p:ext uri="{BB962C8B-B14F-4D97-AF65-F5344CB8AC3E}">
        <p14:creationId xmlns:p14="http://schemas.microsoft.com/office/powerpoint/2010/main" val="96291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20" tIns="43260" rIns="86520" bIns="43260">
            <a:normAutofit/>
          </a:bodyPr>
          <a:lstStyle/>
          <a:p>
            <a:endParaRPr lang="en-US" dirty="0" smtClean="0"/>
          </a:p>
          <a:p>
            <a:endParaRPr lang="en-US" dirty="0" smtClean="0"/>
          </a:p>
        </p:txBody>
      </p:sp>
      <p:sp>
        <p:nvSpPr>
          <p:cNvPr id="4" name="Footer Placeholder 3"/>
          <p:cNvSpPr>
            <a:spLocks noGrp="1"/>
          </p:cNvSpPr>
          <p:nvPr>
            <p:ph type="ftr" sz="quarter" idx="10"/>
          </p:nvPr>
        </p:nvSpPr>
        <p:spPr/>
        <p:txBody>
          <a:bodyPr lIns="86520" tIns="43260" rIns="86520" bIns="43260"/>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lIns="86520" tIns="43260" rIns="86520" bIns="43260"/>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42809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smtClean="0"/>
              <a:t>https</a:t>
            </a:r>
            <a:r>
              <a:rPr lang="pl-PL" dirty="0" smtClean="0"/>
              <a:t>://</a:t>
            </a:r>
            <a:r>
              <a:rPr lang="pl-PL" dirty="0" err="1" smtClean="0"/>
              <a:t>www.continuum.io</a:t>
            </a:r>
            <a:r>
              <a:rPr lang="pl-PL" dirty="0" smtClean="0"/>
              <a:t>/</a:t>
            </a:r>
            <a:r>
              <a:rPr lang="pl-PL" dirty="0" err="1" smtClean="0"/>
              <a:t>downloads</a:t>
            </a:r>
            <a:endParaRPr lang="en-US" dirty="0"/>
          </a:p>
        </p:txBody>
      </p:sp>
    </p:spTree>
    <p:extLst>
      <p:ext uri="{BB962C8B-B14F-4D97-AF65-F5344CB8AC3E}">
        <p14:creationId xmlns:p14="http://schemas.microsoft.com/office/powerpoint/2010/main" val="125576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231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2" descr="fond_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0" y="6524625"/>
            <a:ext cx="9144000" cy="333375"/>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4" name="Rectangle 4"/>
          <p:cNvSpPr>
            <a:spLocks noChangeArrowheads="1"/>
          </p:cNvSpPr>
          <p:nvPr/>
        </p:nvSpPr>
        <p:spPr bwMode="gray">
          <a:xfrm flipV="1">
            <a:off x="0" y="1341438"/>
            <a:ext cx="9151938" cy="71437"/>
          </a:xfrm>
          <a:prstGeom prst="rect">
            <a:avLst/>
          </a:prstGeom>
          <a:solidFill>
            <a:srgbClr val="174A7C">
              <a:alpha val="9411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5" name="Rectangle 18"/>
          <p:cNvSpPr>
            <a:spLocks noChangeArrowheads="1"/>
          </p:cNvSpPr>
          <p:nvPr userDrawn="1"/>
        </p:nvSpPr>
        <p:spPr bwMode="gray">
          <a:xfrm>
            <a:off x="-11113" y="5195888"/>
            <a:ext cx="9177338" cy="36512"/>
          </a:xfrm>
          <a:prstGeom prst="rect">
            <a:avLst/>
          </a:prstGeom>
          <a:solidFill>
            <a:srgbClr val="174A7C">
              <a:alpha val="9411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Tree>
    <p:extLst>
      <p:ext uri="{BB962C8B-B14F-4D97-AF65-F5344CB8AC3E}">
        <p14:creationId xmlns:p14="http://schemas.microsoft.com/office/powerpoint/2010/main" val="267432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225510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1825" y="188913"/>
            <a:ext cx="2270125" cy="5907087"/>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169863" y="188913"/>
            <a:ext cx="6659562" cy="5907087"/>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57675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CoverPage_Modu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10"/>
          </p:nvPr>
        </p:nvSpPr>
        <p:spPr>
          <a:xfrm>
            <a:off x="4724400" y="6629400"/>
            <a:ext cx="4191000" cy="228600"/>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1"/>
          </p:nvPr>
        </p:nvSpPr>
        <p:spPr>
          <a:xfrm>
            <a:off x="8686800" y="6629400"/>
            <a:ext cx="457200" cy="228600"/>
          </a:xfrm>
          <a:prstGeom prst="rect">
            <a:avLst/>
          </a:prstGeom>
        </p:spPr>
        <p:txBody>
          <a:bodyPr/>
          <a:lstStyle>
            <a:lvl1pPr>
              <a:defRPr/>
            </a:lvl1pPr>
          </a:lstStyle>
          <a:p>
            <a:pPr>
              <a:defRPr/>
            </a:pPr>
            <a:fld id="{550CDAE9-9707-4120-A90B-FABB84BE074E}" type="slidenum">
              <a:rPr lang="en-US"/>
              <a:pPr>
                <a:defRPr/>
              </a:pPr>
              <a:t>‹#›</a:t>
            </a:fld>
            <a:endParaRPr lang="en-US"/>
          </a:p>
        </p:txBody>
      </p:sp>
    </p:spTree>
    <p:custDataLst>
      <p:tags r:id="rId1"/>
    </p:custDataLst>
    <p:extLst>
      <p:ext uri="{BB962C8B-B14F-4D97-AF65-F5344CB8AC3E}">
        <p14:creationId xmlns:p14="http://schemas.microsoft.com/office/powerpoint/2010/main" val="828568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7" name="Footer Placeholder 4"/>
          <p:cNvSpPr>
            <a:spLocks noGrp="1"/>
          </p:cNvSpPr>
          <p:nvPr>
            <p:ph type="ftr" sz="quarter" idx="14"/>
          </p:nvPr>
        </p:nvSpPr>
        <p:spPr>
          <a:xfrm>
            <a:off x="4724400" y="6629400"/>
            <a:ext cx="4191000" cy="228600"/>
          </a:xfrm>
          <a:prstGeom prst="rect">
            <a:avLst/>
          </a:prstGeom>
        </p:spPr>
        <p:txBody>
          <a:bodyPr/>
          <a:lstStyle>
            <a:lvl1pPr>
              <a:defRPr>
                <a:solidFill>
                  <a:schemeClr val="tx1">
                    <a:lumMod val="75000"/>
                    <a:lumOff val="25000"/>
                  </a:schemeClr>
                </a:solidFill>
              </a:defRPr>
            </a:lvl1pPr>
          </a:lstStyle>
          <a:p>
            <a:pPr>
              <a:defRPr/>
            </a:pPr>
            <a:endParaRPr lang="en-US" dirty="0"/>
          </a:p>
        </p:txBody>
      </p:sp>
      <p:sp>
        <p:nvSpPr>
          <p:cNvPr id="8" name="Slide Number Placeholder 5"/>
          <p:cNvSpPr>
            <a:spLocks noGrp="1"/>
          </p:cNvSpPr>
          <p:nvPr>
            <p:ph type="sldNum" sz="quarter" idx="15"/>
          </p:nvPr>
        </p:nvSpPr>
        <p:spPr>
          <a:xfrm>
            <a:off x="8686800" y="6629400"/>
            <a:ext cx="457200" cy="228600"/>
          </a:xfrm>
          <a:prstGeom prst="rect">
            <a:avLst/>
          </a:prstGeom>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a:p>
        </p:txBody>
      </p:sp>
    </p:spTree>
    <p:extLst>
      <p:ext uri="{BB962C8B-B14F-4D97-AF65-F5344CB8AC3E}">
        <p14:creationId xmlns:p14="http://schemas.microsoft.com/office/powerpoint/2010/main" val="218060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18485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Click to edit Master text styles</a:t>
            </a:r>
          </a:p>
        </p:txBody>
      </p:sp>
    </p:spTree>
    <p:extLst>
      <p:ext uri="{BB962C8B-B14F-4D97-AF65-F5344CB8AC3E}">
        <p14:creationId xmlns:p14="http://schemas.microsoft.com/office/powerpoint/2010/main" val="310805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3810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572000" y="12954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466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338900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Tree>
    <p:extLst>
      <p:ext uri="{BB962C8B-B14F-4D97-AF65-F5344CB8AC3E}">
        <p14:creationId xmlns:p14="http://schemas.microsoft.com/office/powerpoint/2010/main" val="393977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17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Tree>
    <p:extLst>
      <p:ext uri="{BB962C8B-B14F-4D97-AF65-F5344CB8AC3E}">
        <p14:creationId xmlns:p14="http://schemas.microsoft.com/office/powerpoint/2010/main" val="303938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Tree>
    <p:extLst>
      <p:ext uri="{BB962C8B-B14F-4D97-AF65-F5344CB8AC3E}">
        <p14:creationId xmlns:p14="http://schemas.microsoft.com/office/powerpoint/2010/main" val="3652108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nd_di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9525"/>
            <a:ext cx="9144000" cy="627063"/>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028" name="AutoShape 4"/>
          <p:cNvSpPr>
            <a:spLocks noChangeArrowheads="1"/>
          </p:cNvSpPr>
          <p:nvPr/>
        </p:nvSpPr>
        <p:spPr bwMode="auto">
          <a:xfrm>
            <a:off x="4572000" y="6248400"/>
            <a:ext cx="4038600" cy="609600"/>
          </a:xfrm>
          <a:prstGeom prst="roundRect">
            <a:avLst>
              <a:gd name="adj" fmla="val 50000"/>
            </a:avLst>
          </a:prstGeom>
          <a:solidFill>
            <a:schemeClr val="bg1"/>
          </a:solidFill>
          <a:ln w="57150">
            <a:solidFill>
              <a:srgbClr val="1E4C7C"/>
            </a:solidFill>
            <a:round/>
            <a:headEnd/>
            <a:tailEnd/>
          </a:ln>
        </p:spPr>
        <p:txBody>
          <a:bodyPr wrap="none" anchor="ctr"/>
          <a:lstStyle/>
          <a:p>
            <a:endParaRPr lang="fr-FR"/>
          </a:p>
        </p:txBody>
      </p:sp>
      <p:sp>
        <p:nvSpPr>
          <p:cNvPr id="1029" name="Rectangle 5"/>
          <p:cNvSpPr>
            <a:spLocks noChangeArrowheads="1"/>
          </p:cNvSpPr>
          <p:nvPr/>
        </p:nvSpPr>
        <p:spPr bwMode="auto">
          <a:xfrm>
            <a:off x="0" y="6499225"/>
            <a:ext cx="9144000" cy="35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030" name="Rectangle 7"/>
          <p:cNvSpPr>
            <a:spLocks noChangeArrowheads="1"/>
          </p:cNvSpPr>
          <p:nvPr/>
        </p:nvSpPr>
        <p:spPr bwMode="auto">
          <a:xfrm flipV="1">
            <a:off x="0" y="6400800"/>
            <a:ext cx="4572000" cy="76200"/>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
        <p:nvSpPr>
          <p:cNvPr id="11272" name="AutoShape 8"/>
          <p:cNvSpPr>
            <a:spLocks noChangeArrowheads="1"/>
          </p:cNvSpPr>
          <p:nvPr/>
        </p:nvSpPr>
        <p:spPr bwMode="auto">
          <a:xfrm>
            <a:off x="0" y="6481763"/>
            <a:ext cx="9108504" cy="376237"/>
          </a:xfrm>
          <a:prstGeom prst="roundRect">
            <a:avLst>
              <a:gd name="adj" fmla="val 50000"/>
            </a:avLst>
          </a:prstGeom>
          <a:solidFill>
            <a:schemeClr val="bg1"/>
          </a:solidFill>
          <a:ln>
            <a:noFill/>
          </a:ln>
          <a:effectLst/>
          <a:extLst/>
        </p:spPr>
        <p:txBody>
          <a:bodyPr wrap="none" anchor="ctr"/>
          <a:lstStyle/>
          <a:p>
            <a:pPr algn="r">
              <a:defRPr/>
            </a:pPr>
            <a:r>
              <a:rPr lang="fr-FR" sz="1800" i="1" dirty="0" smtClean="0">
                <a:effectLst>
                  <a:outerShdw blurRad="38100" dist="38100" dir="2700000" algn="tl">
                    <a:srgbClr val="000000"/>
                  </a:outerShdw>
                </a:effectLst>
                <a:latin typeface="Times New Roman" charset="0"/>
              </a:rPr>
              <a:t>               </a:t>
            </a:r>
            <a:r>
              <a:rPr lang="fr-FR" sz="1800" i="1" dirty="0" err="1" smtClean="0">
                <a:effectLst>
                  <a:outerShdw blurRad="38100" dist="38100" dir="2700000" algn="tl">
                    <a:srgbClr val="000000"/>
                  </a:outerShdw>
                </a:effectLst>
                <a:latin typeface="Times New Roman" charset="0"/>
              </a:rPr>
              <a:t>University</a:t>
            </a:r>
            <a:r>
              <a:rPr lang="fr-FR" sz="1800" i="1" dirty="0" smtClean="0">
                <a:effectLst>
                  <a:outerShdw blurRad="38100" dist="38100" dir="2700000" algn="tl">
                    <a:srgbClr val="000000"/>
                  </a:outerShdw>
                </a:effectLst>
                <a:latin typeface="Times New Roman" charset="0"/>
              </a:rPr>
              <a:t> FES ***  </a:t>
            </a:r>
            <a:r>
              <a:rPr lang="fr-FR" sz="1800" i="1" dirty="0" err="1" smtClean="0">
                <a:effectLst>
                  <a:outerShdw blurRad="38100" dist="38100" dir="2700000" algn="tl">
                    <a:srgbClr val="000000"/>
                  </a:outerShdw>
                </a:effectLst>
                <a:latin typeface="Times New Roman" charset="0"/>
              </a:rPr>
              <a:t>M.Ouzarf</a:t>
            </a:r>
            <a:r>
              <a:rPr lang="fr-FR" sz="1800" i="1" dirty="0" smtClean="0">
                <a:effectLst>
                  <a:outerShdw blurRad="38100" dist="38100" dir="2700000" algn="tl">
                    <a:srgbClr val="000000"/>
                  </a:outerShdw>
                </a:effectLst>
                <a:latin typeface="Times New Roman" charset="0"/>
              </a:rPr>
              <a:t>  @</a:t>
            </a:r>
            <a:r>
              <a:rPr lang="fr-FR" sz="1800" i="1" dirty="0" smtClean="0">
                <a:latin typeface="Times New Roman" charset="0"/>
              </a:rPr>
              <a:t> </a:t>
            </a:r>
            <a:r>
              <a:rPr lang="fr-FR" sz="1800" i="1" dirty="0" smtClean="0">
                <a:effectLst>
                  <a:outerShdw blurRad="38100" dist="38100" dir="2700000" algn="tl">
                    <a:srgbClr val="000000"/>
                  </a:outerShdw>
                </a:effectLst>
                <a:latin typeface="Times New Roman" charset="0"/>
              </a:rPr>
              <a:t>FARO *</a:t>
            </a:r>
            <a:r>
              <a:rPr lang="fr-FR" sz="1800" i="1" dirty="0" smtClean="0">
                <a:effectLst>
                  <a:outerShdw blurRad="38100" dist="38100" dir="2700000" algn="tl">
                    <a:srgbClr val="000000"/>
                  </a:outerShdw>
                </a:effectLst>
                <a:latin typeface="Times New Roman" charset="0"/>
              </a:rPr>
              <a:t>*</a:t>
            </a:r>
            <a:r>
              <a:rPr lang="fr-FR" sz="1800" i="1" dirty="0" smtClean="0">
                <a:effectLst>
                  <a:outerShdw blurRad="38100" dist="38100" dir="2700000" algn="tl">
                    <a:srgbClr val="000000"/>
                  </a:outerShdw>
                </a:effectLst>
                <a:latin typeface="Times New Roman" charset="0"/>
              </a:rPr>
              <a:t>* 2018</a:t>
            </a:r>
            <a:endParaRPr lang="fr-FR" sz="1800" i="1" dirty="0">
              <a:latin typeface="Times New Roman" charset="0"/>
            </a:endParaRPr>
          </a:p>
        </p:txBody>
      </p:sp>
      <p:grpSp>
        <p:nvGrpSpPr>
          <p:cNvPr id="1032" name="Group 10"/>
          <p:cNvGrpSpPr>
            <a:grpSpLocks/>
          </p:cNvGrpSpPr>
          <p:nvPr/>
        </p:nvGrpSpPr>
        <p:grpSpPr bwMode="auto">
          <a:xfrm>
            <a:off x="8791575" y="5948363"/>
            <a:ext cx="227013" cy="425450"/>
            <a:chOff x="3424" y="1911"/>
            <a:chExt cx="318" cy="590"/>
          </a:xfrm>
        </p:grpSpPr>
        <p:sp>
          <p:nvSpPr>
            <p:cNvPr id="1036" name="AutoShape 11"/>
            <p:cNvSpPr>
              <a:spLocks noChangeArrowheads="1"/>
            </p:cNvSpPr>
            <p:nvPr userDrawn="1"/>
          </p:nvSpPr>
          <p:spPr bwMode="auto">
            <a:xfrm>
              <a:off x="3424" y="2070"/>
              <a:ext cx="318" cy="114"/>
            </a:xfrm>
            <a:prstGeom prst="roundRect">
              <a:avLst>
                <a:gd name="adj" fmla="val 50000"/>
              </a:avLst>
            </a:prstGeom>
            <a:solidFill>
              <a:srgbClr val="6C78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7" name="AutoShape 12"/>
            <p:cNvSpPr>
              <a:spLocks noChangeArrowheads="1"/>
            </p:cNvSpPr>
            <p:nvPr userDrawn="1"/>
          </p:nvSpPr>
          <p:spPr bwMode="auto">
            <a:xfrm>
              <a:off x="3424" y="2228"/>
              <a:ext cx="318" cy="114"/>
            </a:xfrm>
            <a:prstGeom prst="roundRect">
              <a:avLst>
                <a:gd name="adj" fmla="val 50000"/>
              </a:avLst>
            </a:prstGeom>
            <a:solidFill>
              <a:srgbClr val="9AA2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8" name="AutoShape 13"/>
            <p:cNvSpPr>
              <a:spLocks noChangeArrowheads="1"/>
            </p:cNvSpPr>
            <p:nvPr userDrawn="1"/>
          </p:nvSpPr>
          <p:spPr bwMode="auto">
            <a:xfrm>
              <a:off x="3424" y="1911"/>
              <a:ext cx="318" cy="114"/>
            </a:xfrm>
            <a:prstGeom prst="roundRect">
              <a:avLst>
                <a:gd name="adj" fmla="val 50000"/>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a:p>
          </p:txBody>
        </p:sp>
        <p:sp>
          <p:nvSpPr>
            <p:cNvPr id="1039" name="AutoShape 14"/>
            <p:cNvSpPr>
              <a:spLocks noChangeArrowheads="1"/>
            </p:cNvSpPr>
            <p:nvPr userDrawn="1"/>
          </p:nvSpPr>
          <p:spPr bwMode="auto">
            <a:xfrm>
              <a:off x="3424" y="2387"/>
              <a:ext cx="318" cy="114"/>
            </a:xfrm>
            <a:prstGeom prst="roundRect">
              <a:avLst>
                <a:gd name="adj" fmla="val 50000"/>
              </a:avLst>
            </a:prstGeom>
            <a:solidFill>
              <a:srgbClr val="C1C6D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fr-FR" sz="1800" b="0"/>
            </a:p>
          </p:txBody>
        </p:sp>
      </p:grpSp>
      <p:sp>
        <p:nvSpPr>
          <p:cNvPr id="1033" name="AutoShape 15"/>
          <p:cNvSpPr>
            <a:spLocks noGrp="1" noChangeArrowheads="1"/>
          </p:cNvSpPr>
          <p:nvPr>
            <p:ph type="title"/>
          </p:nvPr>
        </p:nvSpPr>
        <p:spPr bwMode="auto">
          <a:xfrm>
            <a:off x="169863" y="188913"/>
            <a:ext cx="9082087" cy="820737"/>
          </a:xfrm>
          <a:prstGeom prst="roundRect">
            <a:avLst>
              <a:gd name="adj" fmla="val 50000"/>
            </a:avLst>
          </a:prstGeom>
          <a:solidFill>
            <a:srgbClr val="174A7C"/>
          </a:solidFill>
          <a:ln>
            <a:noFill/>
          </a:ln>
          <a:extLs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none" lIns="180000" tIns="0" rIns="180000" bIns="0" numCol="1" anchor="ctr" anchorCtr="0" compatLnSpc="1">
            <a:prstTxWarp prst="textNoShape">
              <a:avLst/>
            </a:prstTxWarp>
            <a:spAutoFit/>
          </a:bodyPr>
          <a:lstStyle/>
          <a:p>
            <a:pPr lvl="0"/>
            <a:r>
              <a:rPr lang="fr-FR"/>
              <a:t>Cliquez pour modifier le style du titre</a:t>
            </a:r>
          </a:p>
        </p:txBody>
      </p:sp>
      <p:sp>
        <p:nvSpPr>
          <p:cNvPr id="1034" name="Rectangle 16"/>
          <p:cNvSpPr>
            <a:spLocks noGrp="1" noChangeArrowheads="1"/>
          </p:cNvSpPr>
          <p:nvPr>
            <p:ph type="body" idx="1"/>
          </p:nvPr>
        </p:nvSpPr>
        <p:spPr bwMode="auto">
          <a:xfrm>
            <a:off x="381000" y="12954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35" name="Rectangle 21"/>
          <p:cNvSpPr>
            <a:spLocks noChangeArrowheads="1"/>
          </p:cNvSpPr>
          <p:nvPr userDrawn="1"/>
        </p:nvSpPr>
        <p:spPr bwMode="auto">
          <a:xfrm flipV="1">
            <a:off x="8534400" y="6400800"/>
            <a:ext cx="609600" cy="76200"/>
          </a:xfrm>
          <a:prstGeom prst="rect">
            <a:avLst/>
          </a:prstGeom>
          <a:solidFill>
            <a:srgbClr val="174A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a:p>
        </p:txBody>
      </p:sp>
    </p:spTree>
  </p:cSld>
  <p:clrMap bg1="lt1" tx1="dk1" bg2="lt2" tx2="dk2" accent1="accent1" accent2="accent2" accent3="accent3" accent4="accent4" accent5="accent5" accent6="accent6" hlink="hlink" folHlink="folHlink"/>
  <p:sldLayoutIdLst>
    <p:sldLayoutId id="2147483794"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5" r:id="rId12"/>
    <p:sldLayoutId id="2147483796" r:id="rId13"/>
  </p:sldLayoutIdLst>
  <p:hf sldNum="0" hdr="0" ftr="0" dt="0"/>
  <p:txStyles>
    <p:title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ＭＳ Ｐゴシック" charset="0"/>
        </a:defRPr>
      </a:lvl1pPr>
      <a:lvl2pPr marL="628650" indent="-185738" algn="just" rtl="0" eaLnBrk="0" fontAlgn="base" hangingPunct="0">
        <a:spcBef>
          <a:spcPct val="20000"/>
        </a:spcBef>
        <a:spcAft>
          <a:spcPct val="0"/>
        </a:spcAft>
        <a:buClr>
          <a:srgbClr val="FF0000"/>
        </a:buClr>
        <a:buSzPct val="90000"/>
        <a:buFont typeface="Wingdings 2" charset="0"/>
        <a:buChar char=""/>
        <a:defRPr sz="2100" b="1">
          <a:solidFill>
            <a:srgbClr val="1E4C7C"/>
          </a:solidFill>
          <a:latin typeface="+mn-lt"/>
          <a:ea typeface="+mn-ea"/>
        </a:defRPr>
      </a:lvl2pPr>
      <a:lvl3pPr marL="982663" indent="-174625" algn="just" rtl="0" eaLnBrk="0" fontAlgn="base" hangingPunct="0">
        <a:spcBef>
          <a:spcPct val="20000"/>
        </a:spcBef>
        <a:spcAft>
          <a:spcPct val="0"/>
        </a:spcAft>
        <a:buSzPct val="80000"/>
        <a:buFont typeface="Wingdings 2" charset="0"/>
        <a:buChar char=""/>
        <a:defRPr sz="1900" b="1">
          <a:solidFill>
            <a:srgbClr val="1E4C7C"/>
          </a:solidFill>
          <a:latin typeface="+mn-lt"/>
          <a:ea typeface="+mn-ea"/>
        </a:defRPr>
      </a:lvl3pPr>
      <a:lvl4pPr marL="1349375" indent="-187325" algn="just" rtl="0" eaLnBrk="0" fontAlgn="base" hangingPunct="0">
        <a:spcBef>
          <a:spcPct val="20000"/>
        </a:spcBef>
        <a:spcAft>
          <a:spcPct val="0"/>
        </a:spcAft>
        <a:buClr>
          <a:srgbClr val="3D445B"/>
        </a:buClr>
        <a:buSzPct val="80000"/>
        <a:buFont typeface="Wingdings 2" charset="0"/>
        <a:buBlip>
          <a:blip r:embed="rId17"/>
        </a:buBlip>
        <a:defRPr sz="1900" i="1">
          <a:solidFill>
            <a:srgbClr val="1E4C7C"/>
          </a:solidFill>
          <a:latin typeface="+mn-lt"/>
          <a:ea typeface="+mn-ea"/>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ea typeface="+mn-ea"/>
        </a:defRPr>
      </a:lvl5pPr>
      <a:lvl6pPr marL="2160588" indent="-174625" algn="just" rtl="0" fontAlgn="base">
        <a:spcBef>
          <a:spcPct val="20000"/>
        </a:spcBef>
        <a:spcAft>
          <a:spcPct val="0"/>
        </a:spcAft>
        <a:buSzPct val="75000"/>
        <a:buBlip>
          <a:blip r:embed="rId18"/>
        </a:buBlip>
        <a:defRPr sz="1600">
          <a:solidFill>
            <a:srgbClr val="1E4C7C"/>
          </a:solidFill>
          <a:latin typeface="+mn-lt"/>
          <a:ea typeface="+mn-ea"/>
        </a:defRPr>
      </a:lvl6pPr>
      <a:lvl7pPr marL="2617788" indent="-174625" algn="just" rtl="0" fontAlgn="base">
        <a:spcBef>
          <a:spcPct val="20000"/>
        </a:spcBef>
        <a:spcAft>
          <a:spcPct val="0"/>
        </a:spcAft>
        <a:buSzPct val="75000"/>
        <a:buBlip>
          <a:blip r:embed="rId18"/>
        </a:buBlip>
        <a:defRPr sz="1600">
          <a:solidFill>
            <a:srgbClr val="1E4C7C"/>
          </a:solidFill>
          <a:latin typeface="+mn-lt"/>
          <a:ea typeface="+mn-ea"/>
        </a:defRPr>
      </a:lvl7pPr>
      <a:lvl8pPr marL="3074988" indent="-174625" algn="just" rtl="0" fontAlgn="base">
        <a:spcBef>
          <a:spcPct val="20000"/>
        </a:spcBef>
        <a:spcAft>
          <a:spcPct val="0"/>
        </a:spcAft>
        <a:buSzPct val="75000"/>
        <a:buBlip>
          <a:blip r:embed="rId18"/>
        </a:buBlip>
        <a:defRPr sz="1600">
          <a:solidFill>
            <a:srgbClr val="1E4C7C"/>
          </a:solidFill>
          <a:latin typeface="+mn-lt"/>
          <a:ea typeface="+mn-ea"/>
        </a:defRPr>
      </a:lvl8pPr>
      <a:lvl9pPr marL="3532188" indent="-174625" algn="just" rtl="0" fontAlgn="base">
        <a:spcBef>
          <a:spcPct val="20000"/>
        </a:spcBef>
        <a:spcAft>
          <a:spcPct val="0"/>
        </a:spcAft>
        <a:buSzPct val="75000"/>
        <a:buBlip>
          <a:blip r:embed="rId18"/>
        </a:buBlip>
        <a:defRPr sz="1600">
          <a:solidFill>
            <a:srgbClr val="1E4C7C"/>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ontinuum.io/downloa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archive.ics.uci.edu/ml/machine-learning-databases/hous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archive.ics.uci.edu/ml/machine-learning-databases/hous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archive.ics.uci.edu/ml/machine-learning-databases/housing/housing.data"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AutoShape 2"/>
          <p:cNvSpPr>
            <a:spLocks noGrp="1" noChangeArrowheads="1"/>
          </p:cNvSpPr>
          <p:nvPr>
            <p:ph type="title"/>
          </p:nvPr>
        </p:nvSpPr>
        <p:spPr>
          <a:xfrm>
            <a:off x="0" y="41494"/>
            <a:ext cx="9144000" cy="779026"/>
          </a:xfrm>
        </p:spPr>
        <p:txBody>
          <a:bodyPr wrap="square"/>
          <a:lstStyle/>
          <a:p>
            <a:pPr algn="ctr"/>
            <a:r>
              <a:rPr lang="en-US" sz="3600" dirty="0">
                <a:solidFill>
                  <a:schemeClr val="tx2"/>
                </a:solidFill>
              </a:rPr>
              <a:t>Data Analytic </a:t>
            </a:r>
            <a:r>
              <a:rPr lang="en-US" sz="3600" dirty="0" smtClean="0">
                <a:solidFill>
                  <a:schemeClr val="tx2"/>
                </a:solidFill>
              </a:rPr>
              <a:t>Methods</a:t>
            </a:r>
            <a:endParaRPr lang="en-US" sz="3600" dirty="0">
              <a:solidFill>
                <a:schemeClr val="tx2"/>
              </a:solidFill>
            </a:endParaRPr>
          </a:p>
        </p:txBody>
      </p:sp>
      <p:sp>
        <p:nvSpPr>
          <p:cNvPr id="2" name="TextBox 1"/>
          <p:cNvSpPr txBox="1"/>
          <p:nvPr/>
        </p:nvSpPr>
        <p:spPr>
          <a:xfrm>
            <a:off x="2483768" y="1700808"/>
            <a:ext cx="3917408" cy="707886"/>
          </a:xfrm>
          <a:prstGeom prst="rect">
            <a:avLst/>
          </a:prstGeom>
          <a:noFill/>
        </p:spPr>
        <p:txBody>
          <a:bodyPr wrap="none" rtlCol="0">
            <a:spAutoFit/>
          </a:bodyPr>
          <a:lstStyle/>
          <a:p>
            <a:r>
              <a:rPr lang="en-US" sz="4000" dirty="0" smtClean="0">
                <a:latin typeface="+mn-lt"/>
              </a:rPr>
              <a:t>an introduction</a:t>
            </a:r>
            <a:endParaRPr lang="en-US" sz="4000" dirty="0">
              <a:latin typeface="+mn-lt"/>
            </a:endParaRPr>
          </a:p>
        </p:txBody>
      </p:sp>
      <p:sp>
        <p:nvSpPr>
          <p:cNvPr id="4" name="TextBox 3"/>
          <p:cNvSpPr txBox="1"/>
          <p:nvPr/>
        </p:nvSpPr>
        <p:spPr>
          <a:xfrm>
            <a:off x="3203848" y="980728"/>
            <a:ext cx="2455420" cy="707886"/>
          </a:xfrm>
          <a:prstGeom prst="rect">
            <a:avLst/>
          </a:prstGeom>
          <a:noFill/>
        </p:spPr>
        <p:txBody>
          <a:bodyPr wrap="none" rtlCol="0">
            <a:spAutoFit/>
          </a:bodyPr>
          <a:lstStyle/>
          <a:p>
            <a:r>
              <a:rPr lang="en-US" sz="4000" dirty="0" err="1" smtClean="0"/>
              <a:t>openERP</a:t>
            </a:r>
            <a:endParaRPr lang="en-US" sz="4000" dirty="0"/>
          </a:p>
        </p:txBody>
      </p:sp>
      <p:pic>
        <p:nvPicPr>
          <p:cNvPr id="8" name="Picture 7"/>
          <p:cNvPicPr>
            <a:picLocks noChangeAspect="1"/>
          </p:cNvPicPr>
          <p:nvPr/>
        </p:nvPicPr>
        <p:blipFill>
          <a:blip r:embed="rId3"/>
          <a:stretch>
            <a:fillRect/>
          </a:stretch>
        </p:blipFill>
        <p:spPr>
          <a:xfrm>
            <a:off x="0" y="1052736"/>
            <a:ext cx="9144000" cy="4464496"/>
          </a:xfrm>
          <a:prstGeom prst="rect">
            <a:avLst/>
          </a:prstGeom>
        </p:spPr>
      </p:pic>
      <p:sp>
        <p:nvSpPr>
          <p:cNvPr id="3" name="Rectangle 2"/>
          <p:cNvSpPr/>
          <p:nvPr/>
        </p:nvSpPr>
        <p:spPr>
          <a:xfrm>
            <a:off x="-16396" y="5373216"/>
            <a:ext cx="9160396" cy="707886"/>
          </a:xfrm>
          <a:prstGeom prst="rect">
            <a:avLst/>
          </a:prstGeom>
        </p:spPr>
        <p:txBody>
          <a:bodyPr wrap="square">
            <a:spAutoFit/>
          </a:bodyPr>
          <a:lstStyle/>
          <a:p>
            <a:pPr eaLnBrk="1" hangingPunct="1"/>
            <a:r>
              <a:rPr lang="en-US" dirty="0">
                <a:latin typeface="Calibri" charset="0"/>
              </a:rPr>
              <a:t>In my opinion, the </a:t>
            </a:r>
            <a:r>
              <a:rPr lang="en-US" dirty="0" smtClean="0">
                <a:latin typeface="Calibri" charset="0"/>
              </a:rPr>
              <a:t>Python </a:t>
            </a:r>
            <a:r>
              <a:rPr lang="en-US" dirty="0">
                <a:latin typeface="Calibri" charset="0"/>
              </a:rPr>
              <a:t>language </a:t>
            </a:r>
            <a:r>
              <a:rPr lang="en-US" dirty="0" smtClean="0">
                <a:latin typeface="Calibri" charset="0"/>
              </a:rPr>
              <a:t>still the </a:t>
            </a:r>
            <a:r>
              <a:rPr lang="en-US" dirty="0">
                <a:latin typeface="Calibri" charset="0"/>
              </a:rPr>
              <a:t>most common language </a:t>
            </a:r>
            <a:r>
              <a:rPr lang="en-US" dirty="0" smtClean="0">
                <a:latin typeface="Calibri" charset="0"/>
              </a:rPr>
              <a:t>in </a:t>
            </a:r>
            <a:r>
              <a:rPr lang="en-US" dirty="0">
                <a:latin typeface="Calibri" charset="0"/>
              </a:rPr>
              <a:t>the fields of </a:t>
            </a:r>
            <a:r>
              <a:rPr lang="en-US" dirty="0" smtClean="0">
                <a:latin typeface="Calibri" charset="0"/>
              </a:rPr>
              <a:t>Machine Learning and </a:t>
            </a:r>
            <a:r>
              <a:rPr lang="en-US" dirty="0">
                <a:latin typeface="Calibri" charset="0"/>
              </a:rPr>
              <a:t>Data Analysis.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p:cTn id="7" dur="1000" fill="hold"/>
                                        <p:tgtEl>
                                          <p:spTgt spid="258050"/>
                                        </p:tgtEl>
                                        <p:attrNameLst>
                                          <p:attrName>ppt_w</p:attrName>
                                        </p:attrNameLst>
                                      </p:cBhvr>
                                      <p:tavLst>
                                        <p:tav tm="0">
                                          <p:val>
                                            <p:strVal val="#ppt_w*0.70"/>
                                          </p:val>
                                        </p:tav>
                                        <p:tav tm="100000">
                                          <p:val>
                                            <p:strVal val="#ppt_w"/>
                                          </p:val>
                                        </p:tav>
                                      </p:tavLst>
                                    </p:anim>
                                    <p:anim calcmode="lin" valueType="num">
                                      <p:cBhvr>
                                        <p:cTn id="8" dur="1000" fill="hold"/>
                                        <p:tgtEl>
                                          <p:spTgt spid="258050"/>
                                        </p:tgtEl>
                                        <p:attrNameLst>
                                          <p:attrName>ppt_h</p:attrName>
                                        </p:attrNameLst>
                                      </p:cBhvr>
                                      <p:tavLst>
                                        <p:tav tm="0">
                                          <p:val>
                                            <p:strVal val="#ppt_h"/>
                                          </p:val>
                                        </p:tav>
                                        <p:tav tm="100000">
                                          <p:val>
                                            <p:strVal val="#ppt_h"/>
                                          </p:val>
                                        </p:tav>
                                      </p:tavLst>
                                    </p:anim>
                                    <p:animEffect transition="in" filter="fade">
                                      <p:cBhvr>
                                        <p:cTn id="9" dur="1000"/>
                                        <p:tgtEl>
                                          <p:spTgt spid="25805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3"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p:bldP spid="2" grpId="3"/>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7560840" cy="400110"/>
          </a:xfrm>
          <a:prstGeom prst="rect">
            <a:avLst/>
          </a:prstGeom>
        </p:spPr>
        <p:txBody>
          <a:bodyPr wrap="square">
            <a:spAutoFit/>
          </a:bodyPr>
          <a:lstStyle/>
          <a:p>
            <a:r>
              <a:rPr lang="en-US" dirty="0"/>
              <a:t>1. Downloading, Installing </a:t>
            </a:r>
            <a:r>
              <a:rPr lang="en-US" dirty="0" smtClean="0"/>
              <a:t>and Starting </a:t>
            </a:r>
            <a:r>
              <a:rPr lang="en-US" dirty="0"/>
              <a:t>Python and Libraries</a:t>
            </a:r>
            <a:endParaRPr lang="en-GB" dirty="0"/>
          </a:p>
        </p:txBody>
      </p:sp>
      <p:sp>
        <p:nvSpPr>
          <p:cNvPr id="5" name="Rectangle 4"/>
          <p:cNvSpPr/>
          <p:nvPr/>
        </p:nvSpPr>
        <p:spPr>
          <a:xfrm>
            <a:off x="539552" y="1412776"/>
            <a:ext cx="4532185" cy="400110"/>
          </a:xfrm>
          <a:prstGeom prst="rect">
            <a:avLst/>
          </a:prstGeom>
        </p:spPr>
        <p:txBody>
          <a:bodyPr wrap="none">
            <a:spAutoFit/>
          </a:bodyPr>
          <a:lstStyle/>
          <a:p>
            <a:r>
              <a:rPr lang="en-GB" dirty="0" smtClean="0"/>
              <a:t>1.1 install Python </a:t>
            </a:r>
            <a:r>
              <a:rPr lang="en-GB" dirty="0"/>
              <a:t>version 2.7 or 3.5. </a:t>
            </a:r>
            <a:endParaRPr lang="en-US" dirty="0"/>
          </a:p>
        </p:txBody>
      </p:sp>
      <p:sp>
        <p:nvSpPr>
          <p:cNvPr id="6" name="Rectangle 5"/>
          <p:cNvSpPr/>
          <p:nvPr/>
        </p:nvSpPr>
        <p:spPr>
          <a:xfrm>
            <a:off x="539552" y="1988840"/>
            <a:ext cx="7632848" cy="400110"/>
          </a:xfrm>
          <a:prstGeom prst="rect">
            <a:avLst/>
          </a:prstGeom>
        </p:spPr>
        <p:txBody>
          <a:bodyPr wrap="square">
            <a:spAutoFit/>
          </a:bodyPr>
          <a:lstStyle/>
          <a:p>
            <a:r>
              <a:rPr lang="en-GB" dirty="0" smtClean="0"/>
              <a:t>1.2 There </a:t>
            </a:r>
            <a:r>
              <a:rPr lang="en-GB" dirty="0"/>
              <a:t>are 5 key libraries that you will need to install. </a:t>
            </a:r>
            <a:endParaRPr lang="en-US" dirty="0"/>
          </a:p>
        </p:txBody>
      </p:sp>
      <p:sp>
        <p:nvSpPr>
          <p:cNvPr id="7" name="Rectangle 6"/>
          <p:cNvSpPr/>
          <p:nvPr/>
        </p:nvSpPr>
        <p:spPr>
          <a:xfrm>
            <a:off x="1115616" y="2492896"/>
            <a:ext cx="4572000" cy="1631216"/>
          </a:xfrm>
          <a:prstGeom prst="rect">
            <a:avLst/>
          </a:prstGeom>
        </p:spPr>
        <p:txBody>
          <a:bodyPr>
            <a:spAutoFit/>
          </a:bodyPr>
          <a:lstStyle/>
          <a:p>
            <a:pPr lvl="0"/>
            <a:r>
              <a:rPr lang="en-GB" dirty="0" err="1"/>
              <a:t>scipy</a:t>
            </a:r>
            <a:endParaRPr lang="en-GB" dirty="0"/>
          </a:p>
          <a:p>
            <a:pPr lvl="0"/>
            <a:r>
              <a:rPr lang="en-GB" dirty="0" err="1"/>
              <a:t>numpy</a:t>
            </a:r>
            <a:endParaRPr lang="en-GB" dirty="0"/>
          </a:p>
          <a:p>
            <a:pPr lvl="0"/>
            <a:r>
              <a:rPr lang="en-GB" dirty="0" err="1"/>
              <a:t>matplotlib</a:t>
            </a:r>
            <a:endParaRPr lang="en-GB" dirty="0"/>
          </a:p>
          <a:p>
            <a:pPr lvl="0"/>
            <a:r>
              <a:rPr lang="en-GB" dirty="0"/>
              <a:t>pandas</a:t>
            </a:r>
          </a:p>
          <a:p>
            <a:pPr lvl="0"/>
            <a:r>
              <a:rPr lang="en-GB" dirty="0" err="1"/>
              <a:t>sklearn</a:t>
            </a:r>
            <a:endParaRPr lang="en-GB" dirty="0"/>
          </a:p>
        </p:txBody>
      </p:sp>
      <p:sp>
        <p:nvSpPr>
          <p:cNvPr id="8" name="Rectangle 7"/>
          <p:cNvSpPr/>
          <p:nvPr/>
        </p:nvSpPr>
        <p:spPr>
          <a:xfrm>
            <a:off x="683568" y="4437112"/>
            <a:ext cx="7632848" cy="707886"/>
          </a:xfrm>
          <a:prstGeom prst="rect">
            <a:avLst/>
          </a:prstGeom>
        </p:spPr>
        <p:txBody>
          <a:bodyPr wrap="square">
            <a:spAutoFit/>
          </a:bodyPr>
          <a:lstStyle/>
          <a:p>
            <a:r>
              <a:rPr lang="en-GB" dirty="0"/>
              <a:t>I would recommend installing the free version </a:t>
            </a:r>
            <a:r>
              <a:rPr lang="en-GB" dirty="0" smtClean="0"/>
              <a:t>of </a:t>
            </a:r>
            <a:r>
              <a:rPr lang="en-GB" dirty="0" smtClean="0">
                <a:solidFill>
                  <a:srgbClr val="008000"/>
                </a:solidFill>
                <a:hlinkClick r:id="rId3"/>
              </a:rPr>
              <a:t>Anaconda</a:t>
            </a:r>
            <a:r>
              <a:rPr lang="en-GB" dirty="0"/>
              <a:t> that includes everything you need.</a:t>
            </a:r>
          </a:p>
        </p:txBody>
      </p:sp>
    </p:spTree>
    <p:extLst>
      <p:ext uri="{BB962C8B-B14F-4D97-AF65-F5344CB8AC3E}">
        <p14:creationId xmlns:p14="http://schemas.microsoft.com/office/powerpoint/2010/main" val="28963120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27384"/>
            <a:ext cx="9144000" cy="6858000"/>
          </a:xfrm>
          <a:prstGeom prst="rect">
            <a:avLst/>
          </a:prstGeom>
        </p:spPr>
      </p:pic>
    </p:spTree>
    <p:extLst>
      <p:ext uri="{BB962C8B-B14F-4D97-AF65-F5344CB8AC3E}">
        <p14:creationId xmlns:p14="http://schemas.microsoft.com/office/powerpoint/2010/main" val="34361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5676" y="-27156"/>
            <a:ext cx="2452648" cy="791860"/>
          </a:xfrm>
        </p:spPr>
        <p:txBody>
          <a:bodyPr/>
          <a:lstStyle/>
          <a:p>
            <a:pPr algn="ctr"/>
            <a:r>
              <a:rPr lang="en-US" sz="3200" dirty="0" smtClean="0">
                <a:solidFill>
                  <a:schemeClr val="tx2"/>
                </a:solidFill>
              </a:rPr>
              <a:t>JUPYTER</a:t>
            </a:r>
            <a:endParaRPr lang="en-US" sz="3200" dirty="0">
              <a:solidFill>
                <a:schemeClr val="tx2"/>
              </a:solidFill>
            </a:endParaRPr>
          </a:p>
        </p:txBody>
      </p:sp>
      <p:grpSp>
        <p:nvGrpSpPr>
          <p:cNvPr id="9" name="Group 8"/>
          <p:cNvGrpSpPr/>
          <p:nvPr/>
        </p:nvGrpSpPr>
        <p:grpSpPr>
          <a:xfrm>
            <a:off x="0" y="848144"/>
            <a:ext cx="9144000" cy="5173144"/>
            <a:chOff x="0" y="848144"/>
            <a:chExt cx="9144000" cy="5173144"/>
          </a:xfrm>
        </p:grpSpPr>
        <p:grpSp>
          <p:nvGrpSpPr>
            <p:cNvPr id="7" name="Group 6"/>
            <p:cNvGrpSpPr/>
            <p:nvPr/>
          </p:nvGrpSpPr>
          <p:grpSpPr>
            <a:xfrm>
              <a:off x="0" y="848144"/>
              <a:ext cx="9144000" cy="5173144"/>
              <a:chOff x="0" y="992160"/>
              <a:chExt cx="9144000" cy="5173144"/>
            </a:xfrm>
          </p:grpSpPr>
          <p:pic>
            <p:nvPicPr>
              <p:cNvPr id="5" name="Picture 4"/>
              <p:cNvPicPr>
                <a:picLocks noChangeAspect="1"/>
              </p:cNvPicPr>
              <p:nvPr/>
            </p:nvPicPr>
            <p:blipFill>
              <a:blip r:embed="rId3"/>
              <a:stretch>
                <a:fillRect/>
              </a:stretch>
            </p:blipFill>
            <p:spPr>
              <a:xfrm>
                <a:off x="0" y="992160"/>
                <a:ext cx="9144000" cy="5173144"/>
              </a:xfrm>
              <a:prstGeom prst="rect">
                <a:avLst/>
              </a:prstGeom>
            </p:spPr>
          </p:pic>
          <p:pic>
            <p:nvPicPr>
              <p:cNvPr id="6" name="Picture 5"/>
              <p:cNvPicPr>
                <a:picLocks noChangeAspect="1"/>
              </p:cNvPicPr>
              <p:nvPr/>
            </p:nvPicPr>
            <p:blipFill>
              <a:blip r:embed="rId4"/>
              <a:stretch>
                <a:fillRect/>
              </a:stretch>
            </p:blipFill>
            <p:spPr>
              <a:xfrm>
                <a:off x="4895304" y="1124744"/>
                <a:ext cx="2413000" cy="508000"/>
              </a:xfrm>
              <a:prstGeom prst="rect">
                <a:avLst/>
              </a:prstGeom>
            </p:spPr>
          </p:pic>
        </p:grpSp>
        <p:pic>
          <p:nvPicPr>
            <p:cNvPr id="8" name="Picture 7"/>
            <p:cNvPicPr>
              <a:picLocks noChangeAspect="1"/>
            </p:cNvPicPr>
            <p:nvPr/>
          </p:nvPicPr>
          <p:blipFill>
            <a:blip r:embed="rId5"/>
            <a:stretch>
              <a:fillRect/>
            </a:stretch>
          </p:blipFill>
          <p:spPr>
            <a:xfrm>
              <a:off x="7524328" y="2780928"/>
              <a:ext cx="1619672" cy="1797583"/>
            </a:xfrm>
            <a:prstGeom prst="rect">
              <a:avLst/>
            </a:prstGeom>
          </p:spPr>
        </p:pic>
      </p:grpSp>
    </p:spTree>
    <p:extLst>
      <p:ext uri="{BB962C8B-B14F-4D97-AF65-F5344CB8AC3E}">
        <p14:creationId xmlns:p14="http://schemas.microsoft.com/office/powerpoint/2010/main" val="10694687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628800"/>
            <a:ext cx="9144000" cy="2592288"/>
          </a:xfrm>
          <a:prstGeom prst="rect">
            <a:avLst/>
          </a:prstGeom>
        </p:spPr>
      </p:pic>
      <p:sp>
        <p:nvSpPr>
          <p:cNvPr id="6" name="Title 1"/>
          <p:cNvSpPr>
            <a:spLocks noGrp="1"/>
          </p:cNvSpPr>
          <p:nvPr>
            <p:ph type="ctrTitle"/>
          </p:nvPr>
        </p:nvSpPr>
        <p:spPr>
          <a:xfrm>
            <a:off x="3345676" y="-27156"/>
            <a:ext cx="2452648" cy="791860"/>
          </a:xfrm>
        </p:spPr>
        <p:txBody>
          <a:bodyPr/>
          <a:lstStyle/>
          <a:p>
            <a:pPr algn="ctr"/>
            <a:r>
              <a:rPr lang="en-US" sz="3200" dirty="0" smtClean="0">
                <a:solidFill>
                  <a:schemeClr val="tx2"/>
                </a:solidFill>
              </a:rPr>
              <a:t>JUPYTER</a:t>
            </a:r>
            <a:endParaRPr lang="en-US" sz="3200" dirty="0">
              <a:solidFill>
                <a:schemeClr val="tx2"/>
              </a:solidFill>
            </a:endParaRPr>
          </a:p>
        </p:txBody>
      </p:sp>
    </p:spTree>
    <p:extLst>
      <p:ext uri="{BB962C8B-B14F-4D97-AF65-F5344CB8AC3E}">
        <p14:creationId xmlns:p14="http://schemas.microsoft.com/office/powerpoint/2010/main" val="23671531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556792"/>
            <a:ext cx="8496944" cy="3785652"/>
          </a:xfrm>
          <a:prstGeom prst="rect">
            <a:avLst/>
          </a:prstGeom>
        </p:spPr>
        <p:txBody>
          <a:bodyPr wrap="square">
            <a:spAutoFit/>
          </a:bodyPr>
          <a:lstStyle/>
          <a:p>
            <a:r>
              <a:rPr lang="en-GB" dirty="0" smtClean="0"/>
              <a:t> </a:t>
            </a:r>
            <a:r>
              <a:rPr lang="en-US" dirty="0" smtClean="0"/>
              <a:t>Goal</a:t>
            </a:r>
            <a:r>
              <a:rPr lang="en-US" dirty="0"/>
              <a:t>: Model Evaluation and Validation for the Prediction of Boston Housing Prices</a:t>
            </a:r>
            <a:r>
              <a:rPr lang="en-US" dirty="0" smtClean="0"/>
              <a:t>.</a:t>
            </a:r>
          </a:p>
          <a:p>
            <a:endParaRPr lang="en-GB" dirty="0"/>
          </a:p>
          <a:p>
            <a:r>
              <a:rPr lang="en-US" dirty="0"/>
              <a:t>For this project we will investigate the Boston House Price dataset</a:t>
            </a:r>
            <a:r>
              <a:rPr lang="en-US" dirty="0" smtClean="0"/>
              <a:t>.</a:t>
            </a:r>
          </a:p>
          <a:p>
            <a:endParaRPr lang="en-US" dirty="0"/>
          </a:p>
          <a:p>
            <a:r>
              <a:rPr lang="en-US" dirty="0" smtClean="0"/>
              <a:t>Each </a:t>
            </a:r>
            <a:r>
              <a:rPr lang="en-US" dirty="0"/>
              <a:t>record in the database describes a Boston suburb or town. </a:t>
            </a:r>
            <a:endParaRPr lang="en-US" dirty="0" smtClean="0"/>
          </a:p>
          <a:p>
            <a:endParaRPr lang="en-US" dirty="0"/>
          </a:p>
          <a:p>
            <a:endParaRPr lang="en-US" dirty="0" smtClean="0"/>
          </a:p>
          <a:p>
            <a:r>
              <a:rPr lang="en-US" dirty="0" smtClean="0"/>
              <a:t>The </a:t>
            </a:r>
            <a:r>
              <a:rPr lang="en-US" dirty="0"/>
              <a:t>data was drawn from the Boston Standard Metropolitan Statistical Area (SMSA) in 1970</a:t>
            </a:r>
            <a:r>
              <a:rPr lang="en-US" dirty="0" smtClean="0"/>
              <a:t>.</a:t>
            </a:r>
          </a:p>
          <a:p>
            <a:endParaRPr lang="en-GB" dirty="0"/>
          </a:p>
          <a:p>
            <a:r>
              <a:rPr lang="en-US" u="sng" dirty="0">
                <a:hlinkClick r:id="rId2"/>
              </a:rPr>
              <a:t>https://archive.ics.uci.edu/ml/machine-learning-databases/housing/</a:t>
            </a:r>
            <a:endParaRPr lang="en-GB" dirty="0"/>
          </a:p>
        </p:txBody>
      </p:sp>
      <p:sp>
        <p:nvSpPr>
          <p:cNvPr id="6" name="Rectangle 5"/>
          <p:cNvSpPr/>
          <p:nvPr/>
        </p:nvSpPr>
        <p:spPr>
          <a:xfrm>
            <a:off x="323528" y="116632"/>
            <a:ext cx="8568952" cy="461665"/>
          </a:xfrm>
          <a:prstGeom prst="rect">
            <a:avLst/>
          </a:prstGeom>
        </p:spPr>
        <p:txBody>
          <a:bodyPr wrap="square">
            <a:spAutoFit/>
          </a:bodyPr>
          <a:lstStyle/>
          <a:p>
            <a:pPr algn="ctr"/>
            <a:r>
              <a:rPr lang="en-GB" sz="2400" dirty="0">
                <a:solidFill>
                  <a:srgbClr val="FFFFFF"/>
                </a:solidFill>
              </a:rPr>
              <a:t>Define </a:t>
            </a:r>
            <a:r>
              <a:rPr lang="en-GB" sz="2400" dirty="0" smtClean="0">
                <a:solidFill>
                  <a:srgbClr val="FFFFFF"/>
                </a:solidFill>
              </a:rPr>
              <a:t>Problem </a:t>
            </a:r>
            <a:r>
              <a:rPr lang="en-GB" sz="2400" dirty="0">
                <a:solidFill>
                  <a:srgbClr val="FFFFFF"/>
                </a:solidFill>
              </a:rPr>
              <a:t>for case study</a:t>
            </a:r>
            <a:endParaRPr lang="en-US" sz="2400" dirty="0">
              <a:solidFill>
                <a:srgbClr val="FFFFFF"/>
              </a:solidFill>
            </a:endParaRPr>
          </a:p>
        </p:txBody>
      </p:sp>
      <p:sp>
        <p:nvSpPr>
          <p:cNvPr id="7" name="Rectangle 6"/>
          <p:cNvSpPr/>
          <p:nvPr/>
        </p:nvSpPr>
        <p:spPr>
          <a:xfrm>
            <a:off x="683568" y="980728"/>
            <a:ext cx="5648498" cy="400110"/>
          </a:xfrm>
          <a:prstGeom prst="rect">
            <a:avLst/>
          </a:prstGeom>
        </p:spPr>
        <p:txBody>
          <a:bodyPr wrap="square">
            <a:spAutoFit/>
          </a:bodyPr>
          <a:lstStyle/>
          <a:p>
            <a:pPr lvl="0"/>
            <a:r>
              <a:rPr lang="en-GB" dirty="0">
                <a:solidFill>
                  <a:srgbClr val="174A7C"/>
                </a:solidFill>
              </a:rPr>
              <a:t>Prediction housing price </a:t>
            </a:r>
          </a:p>
        </p:txBody>
      </p:sp>
    </p:spTree>
    <p:extLst>
      <p:ext uri="{BB962C8B-B14F-4D97-AF65-F5344CB8AC3E}">
        <p14:creationId xmlns:p14="http://schemas.microsoft.com/office/powerpoint/2010/main" val="359494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5576" y="1196752"/>
            <a:ext cx="7992888" cy="1938992"/>
          </a:xfrm>
          <a:prstGeom prst="rect">
            <a:avLst/>
          </a:prstGeom>
        </p:spPr>
        <p:txBody>
          <a:bodyPr wrap="square">
            <a:spAutoFit/>
          </a:bodyPr>
          <a:lstStyle/>
          <a:p>
            <a:r>
              <a:rPr lang="en-GB" dirty="0" smtClean="0"/>
              <a:t>We </a:t>
            </a:r>
            <a:r>
              <a:rPr lang="en-GB" dirty="0"/>
              <a:t>are going to use the </a:t>
            </a:r>
            <a:r>
              <a:rPr lang="en-US" dirty="0"/>
              <a:t>Boston House Price </a:t>
            </a:r>
            <a:r>
              <a:rPr lang="en-GB" dirty="0"/>
              <a:t>dataset</a:t>
            </a:r>
            <a:r>
              <a:rPr lang="en-GB" dirty="0" smtClean="0"/>
              <a:t>. </a:t>
            </a:r>
          </a:p>
          <a:p>
            <a:endParaRPr lang="en-GB" dirty="0" smtClean="0"/>
          </a:p>
          <a:p>
            <a:r>
              <a:rPr lang="en-GB" dirty="0" smtClean="0"/>
              <a:t>This </a:t>
            </a:r>
            <a:r>
              <a:rPr lang="en-GB" dirty="0"/>
              <a:t>dataset is used in machine learning and statistics by pretty much everyone</a:t>
            </a:r>
            <a:r>
              <a:rPr lang="en-GB" dirty="0" smtClean="0"/>
              <a:t>.</a:t>
            </a:r>
          </a:p>
          <a:p>
            <a:endParaRPr lang="en-GB" dirty="0"/>
          </a:p>
          <a:p>
            <a:r>
              <a:rPr lang="en-GB" dirty="0"/>
              <a:t>The dataset contains 506  Instances 14 of Attributes </a:t>
            </a:r>
            <a:endParaRPr lang="en-US" dirty="0"/>
          </a:p>
        </p:txBody>
      </p:sp>
      <p:sp>
        <p:nvSpPr>
          <p:cNvPr id="7" name="Rectangle 6"/>
          <p:cNvSpPr/>
          <p:nvPr/>
        </p:nvSpPr>
        <p:spPr>
          <a:xfrm>
            <a:off x="3059832" y="116632"/>
            <a:ext cx="2658550" cy="523220"/>
          </a:xfrm>
          <a:prstGeom prst="rect">
            <a:avLst/>
          </a:prstGeom>
        </p:spPr>
        <p:txBody>
          <a:bodyPr wrap="none">
            <a:spAutoFit/>
          </a:bodyPr>
          <a:lstStyle/>
          <a:p>
            <a:pPr lvl="0"/>
            <a:r>
              <a:rPr lang="en-GB" sz="2800" dirty="0">
                <a:solidFill>
                  <a:srgbClr val="FFFFFF"/>
                </a:solidFill>
              </a:rPr>
              <a:t>Load The Data</a:t>
            </a:r>
          </a:p>
        </p:txBody>
      </p:sp>
      <p:sp>
        <p:nvSpPr>
          <p:cNvPr id="8" name="Rectangle 7"/>
          <p:cNvSpPr/>
          <p:nvPr/>
        </p:nvSpPr>
        <p:spPr>
          <a:xfrm>
            <a:off x="539552" y="4293096"/>
            <a:ext cx="8496944" cy="400110"/>
          </a:xfrm>
          <a:prstGeom prst="rect">
            <a:avLst/>
          </a:prstGeom>
        </p:spPr>
        <p:txBody>
          <a:bodyPr wrap="square">
            <a:spAutoFit/>
          </a:bodyPr>
          <a:lstStyle/>
          <a:p>
            <a:r>
              <a:rPr lang="en-US" u="sng" dirty="0">
                <a:hlinkClick r:id="rId2"/>
              </a:rPr>
              <a:t>https://archive.ics.uci.edu/ml/machine-learning-databases/housing/</a:t>
            </a:r>
            <a:endParaRPr lang="en-GB" dirty="0"/>
          </a:p>
        </p:txBody>
      </p:sp>
    </p:spTree>
    <p:extLst>
      <p:ext uri="{BB962C8B-B14F-4D97-AF65-F5344CB8AC3E}">
        <p14:creationId xmlns:p14="http://schemas.microsoft.com/office/powerpoint/2010/main" val="92572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11760" y="116632"/>
            <a:ext cx="3719538" cy="400110"/>
          </a:xfrm>
          <a:prstGeom prst="rect">
            <a:avLst/>
          </a:prstGeom>
        </p:spPr>
        <p:txBody>
          <a:bodyPr wrap="none">
            <a:spAutoFit/>
          </a:bodyPr>
          <a:lstStyle/>
          <a:p>
            <a:r>
              <a:rPr lang="en-US" dirty="0">
                <a:solidFill>
                  <a:srgbClr val="FFFFFF"/>
                </a:solidFill>
              </a:rPr>
              <a:t>Import packages and </a:t>
            </a:r>
            <a:r>
              <a:rPr lang="en-US" dirty="0" smtClean="0">
                <a:solidFill>
                  <a:srgbClr val="FFFFFF"/>
                </a:solidFill>
              </a:rPr>
              <a:t>dataset</a:t>
            </a:r>
            <a:endParaRPr lang="en-US" dirty="0">
              <a:solidFill>
                <a:srgbClr val="FFFFFF"/>
              </a:solidFill>
            </a:endParaRPr>
          </a:p>
        </p:txBody>
      </p:sp>
      <p:pic>
        <p:nvPicPr>
          <p:cNvPr id="8" name="Picture 7"/>
          <p:cNvPicPr>
            <a:picLocks noChangeAspect="1"/>
          </p:cNvPicPr>
          <p:nvPr/>
        </p:nvPicPr>
        <p:blipFill>
          <a:blip r:embed="rId3"/>
          <a:stretch>
            <a:fillRect/>
          </a:stretch>
        </p:blipFill>
        <p:spPr>
          <a:xfrm>
            <a:off x="0" y="620688"/>
            <a:ext cx="9144000" cy="5006480"/>
          </a:xfrm>
          <a:prstGeom prst="rect">
            <a:avLst/>
          </a:prstGeom>
        </p:spPr>
      </p:pic>
      <p:sp>
        <p:nvSpPr>
          <p:cNvPr id="10" name="Rectangle 9"/>
          <p:cNvSpPr/>
          <p:nvPr/>
        </p:nvSpPr>
        <p:spPr>
          <a:xfrm>
            <a:off x="1877" y="5589240"/>
            <a:ext cx="9252520" cy="646331"/>
          </a:xfrm>
          <a:prstGeom prst="rect">
            <a:avLst/>
          </a:prstGeom>
        </p:spPr>
        <p:txBody>
          <a:bodyPr wrap="square">
            <a:spAutoFit/>
          </a:bodyPr>
          <a:lstStyle/>
          <a:p>
            <a:r>
              <a:rPr lang="en-GB" sz="1200" dirty="0"/>
              <a:t>The dataset should load without incident.</a:t>
            </a:r>
          </a:p>
          <a:p>
            <a:r>
              <a:rPr lang="en-GB" sz="1200" dirty="0"/>
              <a:t>If you do have network problems, you can download the “ </a:t>
            </a:r>
            <a:r>
              <a:rPr lang="en-GB" sz="1200" dirty="0">
                <a:hlinkClick r:id="rId4"/>
              </a:rPr>
              <a:t>housing.data</a:t>
            </a:r>
            <a:r>
              <a:rPr lang="en-GB" sz="1200" dirty="0"/>
              <a:t> “ file into your working directory and load it using the same method, changing URL to the local file name. (you must change .data to .</a:t>
            </a:r>
            <a:r>
              <a:rPr lang="en-GB" sz="1200" dirty="0" err="1"/>
              <a:t>csv</a:t>
            </a:r>
            <a:r>
              <a:rPr lang="en-GB" sz="1200" dirty="0"/>
              <a:t> format file ) </a:t>
            </a:r>
            <a:endParaRPr lang="en-US" sz="1200" dirty="0"/>
          </a:p>
        </p:txBody>
      </p:sp>
    </p:spTree>
    <p:extLst>
      <p:ext uri="{BB962C8B-B14F-4D97-AF65-F5344CB8AC3E}">
        <p14:creationId xmlns:p14="http://schemas.microsoft.com/office/powerpoint/2010/main" val="353446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txBox="1">
            <a:spLocks/>
          </p:cNvSpPr>
          <p:nvPr/>
        </p:nvSpPr>
        <p:spPr bwMode="auto">
          <a:xfrm>
            <a:off x="0" y="188640"/>
            <a:ext cx="9144000" cy="605909"/>
          </a:xfrm>
          <a:prstGeom prst="roundRect">
            <a:avLst>
              <a:gd name="adj" fmla="val 50000"/>
            </a:avLst>
          </a:prstGeom>
          <a:solidFill>
            <a:srgbClr val="174A7C"/>
          </a:solidFill>
          <a:ln>
            <a:noFill/>
          </a:ln>
          <a:extLs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none" lIns="180000" tIns="0" rIns="180000" bIns="0" numCol="1" anchor="ctr" anchorCtr="0" compatLnSpc="1">
            <a:prstTxWarp prst="textNoShape">
              <a:avLst/>
            </a:prstTxWarp>
            <a:spAutoFit/>
          </a:bodyPr>
          <a:lstStyle>
            <a:lvl1pPr algn="l" rtl="0" eaLnBrk="0" fontAlgn="base" hangingPunct="0">
              <a:spcBef>
                <a:spcPct val="0"/>
              </a:spcBef>
              <a:spcAft>
                <a:spcPct val="0"/>
              </a:spcAft>
              <a:defRPr sz="3800" b="1">
                <a:solidFill>
                  <a:schemeClr val="bg1"/>
                </a:solidFill>
                <a:latin typeface="+mj-lt"/>
                <a:ea typeface="+mj-ea"/>
                <a:cs typeface="ＭＳ Ｐゴシック" charset="0"/>
              </a:defRPr>
            </a:lvl1pPr>
            <a:lvl2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3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3800" b="1">
                <a:solidFill>
                  <a:schemeClr val="bg1"/>
                </a:solidFill>
                <a:latin typeface="Arial" charset="0"/>
                <a:ea typeface="ＭＳ Ｐゴシック" charset="0"/>
              </a:defRPr>
            </a:lvl6pPr>
            <a:lvl7pPr marL="914400" algn="l" rtl="0" fontAlgn="base">
              <a:spcBef>
                <a:spcPct val="0"/>
              </a:spcBef>
              <a:spcAft>
                <a:spcPct val="0"/>
              </a:spcAft>
              <a:defRPr sz="3800" b="1">
                <a:solidFill>
                  <a:schemeClr val="bg1"/>
                </a:solidFill>
                <a:latin typeface="Arial" charset="0"/>
                <a:ea typeface="ＭＳ Ｐゴシック" charset="0"/>
              </a:defRPr>
            </a:lvl7pPr>
            <a:lvl8pPr marL="1371600" algn="l" rtl="0" fontAlgn="base">
              <a:spcBef>
                <a:spcPct val="0"/>
              </a:spcBef>
              <a:spcAft>
                <a:spcPct val="0"/>
              </a:spcAft>
              <a:defRPr sz="3800" b="1">
                <a:solidFill>
                  <a:schemeClr val="bg1"/>
                </a:solidFill>
                <a:latin typeface="Arial" charset="0"/>
                <a:ea typeface="ＭＳ Ｐゴシック" charset="0"/>
              </a:defRPr>
            </a:lvl8pPr>
            <a:lvl9pPr marL="1828800" algn="l" rtl="0" fontAlgn="base">
              <a:spcBef>
                <a:spcPct val="0"/>
              </a:spcBef>
              <a:spcAft>
                <a:spcPct val="0"/>
              </a:spcAft>
              <a:defRPr sz="3800" b="1">
                <a:solidFill>
                  <a:schemeClr val="bg1"/>
                </a:solidFill>
                <a:latin typeface="Arial" charset="0"/>
                <a:ea typeface="ＭＳ Ｐゴシック" charset="0"/>
              </a:defRPr>
            </a:lvl9pPr>
          </a:lstStyle>
          <a:p>
            <a:pPr algn="ctr"/>
            <a:r>
              <a:rPr lang="en-US" sz="2800" dirty="0" smtClean="0">
                <a:solidFill>
                  <a:srgbClr val="FFFFFF"/>
                </a:solidFill>
              </a:rPr>
              <a:t>Analyzing and Exploring the Data</a:t>
            </a:r>
            <a:endParaRPr lang="en-US" sz="2800" dirty="0"/>
          </a:p>
        </p:txBody>
      </p:sp>
      <p:sp>
        <p:nvSpPr>
          <p:cNvPr id="3" name="Rectangle 2"/>
          <p:cNvSpPr/>
          <p:nvPr/>
        </p:nvSpPr>
        <p:spPr>
          <a:xfrm>
            <a:off x="827584" y="1052736"/>
            <a:ext cx="8136904" cy="1323439"/>
          </a:xfrm>
          <a:prstGeom prst="rect">
            <a:avLst/>
          </a:prstGeom>
        </p:spPr>
        <p:txBody>
          <a:bodyPr wrap="square">
            <a:spAutoFit/>
          </a:bodyPr>
          <a:lstStyle/>
          <a:p>
            <a:r>
              <a:rPr lang="en-GB" dirty="0"/>
              <a:t>In this step we are going to take a look at the data a </a:t>
            </a:r>
            <a:r>
              <a:rPr lang="en-GB" dirty="0" smtClean="0"/>
              <a:t>two different </a:t>
            </a:r>
            <a:r>
              <a:rPr lang="en-GB" dirty="0"/>
              <a:t>ways:</a:t>
            </a:r>
          </a:p>
          <a:p>
            <a:pPr lvl="0"/>
            <a:r>
              <a:rPr lang="en-GB" dirty="0" smtClean="0"/>
              <a:t>1- View </a:t>
            </a:r>
            <a:r>
              <a:rPr lang="en-GB" dirty="0"/>
              <a:t>of the dataset.</a:t>
            </a:r>
          </a:p>
          <a:p>
            <a:pPr lvl="0"/>
            <a:r>
              <a:rPr lang="en-GB" dirty="0" smtClean="0"/>
              <a:t>2- Statistical </a:t>
            </a:r>
            <a:r>
              <a:rPr lang="en-GB" dirty="0"/>
              <a:t>summary of all attributes.</a:t>
            </a:r>
          </a:p>
        </p:txBody>
      </p:sp>
      <p:sp>
        <p:nvSpPr>
          <p:cNvPr id="4" name="Rectangle 3"/>
          <p:cNvSpPr/>
          <p:nvPr/>
        </p:nvSpPr>
        <p:spPr>
          <a:xfrm>
            <a:off x="827584" y="2767281"/>
            <a:ext cx="6030416" cy="1015663"/>
          </a:xfrm>
          <a:prstGeom prst="rect">
            <a:avLst/>
          </a:prstGeom>
        </p:spPr>
        <p:txBody>
          <a:bodyPr wrap="square">
            <a:spAutoFit/>
          </a:bodyPr>
          <a:lstStyle/>
          <a:p>
            <a:r>
              <a:rPr lang="en-US" dirty="0"/>
              <a:t># Dimension and Descriptive </a:t>
            </a:r>
            <a:r>
              <a:rPr lang="en-US" dirty="0" smtClean="0"/>
              <a:t>statistics</a:t>
            </a:r>
            <a:endParaRPr lang="en-US" dirty="0"/>
          </a:p>
          <a:p>
            <a:r>
              <a:rPr lang="en-US" dirty="0" err="1" smtClean="0"/>
              <a:t>dataset.shape</a:t>
            </a:r>
            <a:endParaRPr lang="en-US" dirty="0" smtClean="0"/>
          </a:p>
          <a:p>
            <a:endParaRPr lang="en-US" dirty="0"/>
          </a:p>
        </p:txBody>
      </p:sp>
      <p:sp>
        <p:nvSpPr>
          <p:cNvPr id="6" name="Rectangle 5"/>
          <p:cNvSpPr/>
          <p:nvPr/>
        </p:nvSpPr>
        <p:spPr>
          <a:xfrm>
            <a:off x="899592" y="3501008"/>
            <a:ext cx="1872208" cy="400110"/>
          </a:xfrm>
          <a:prstGeom prst="rect">
            <a:avLst/>
          </a:prstGeom>
          <a:solidFill>
            <a:srgbClr val="FFFF00"/>
          </a:solidFill>
        </p:spPr>
        <p:txBody>
          <a:bodyPr wrap="square">
            <a:spAutoFit/>
          </a:bodyPr>
          <a:lstStyle/>
          <a:p>
            <a:r>
              <a:rPr lang="nl-NL" dirty="0"/>
              <a:t>(506, 14</a:t>
            </a:r>
            <a:r>
              <a:rPr lang="nl-NL" dirty="0" smtClean="0"/>
              <a:t>)</a:t>
            </a:r>
            <a:endParaRPr lang="nl-NL" dirty="0"/>
          </a:p>
        </p:txBody>
      </p:sp>
      <p:sp>
        <p:nvSpPr>
          <p:cNvPr id="7" name="Rectangle 6"/>
          <p:cNvSpPr/>
          <p:nvPr/>
        </p:nvSpPr>
        <p:spPr>
          <a:xfrm>
            <a:off x="971600" y="4149080"/>
            <a:ext cx="5688632" cy="1631216"/>
          </a:xfrm>
          <a:prstGeom prst="rect">
            <a:avLst/>
          </a:prstGeom>
        </p:spPr>
        <p:txBody>
          <a:bodyPr wrap="square">
            <a:spAutoFit/>
          </a:bodyPr>
          <a:lstStyle/>
          <a:p>
            <a:r>
              <a:rPr lang="en-US" dirty="0"/>
              <a:t># display the </a:t>
            </a:r>
            <a:r>
              <a:rPr lang="en-US" dirty="0" err="1" smtClean="0"/>
              <a:t>forst</a:t>
            </a:r>
            <a:r>
              <a:rPr lang="en-US" dirty="0" smtClean="0"/>
              <a:t> 10 and the last </a:t>
            </a:r>
            <a:r>
              <a:rPr lang="en-US" dirty="0"/>
              <a:t>5 </a:t>
            </a:r>
            <a:r>
              <a:rPr lang="en-US" dirty="0" smtClean="0"/>
              <a:t>rows</a:t>
            </a:r>
          </a:p>
          <a:p>
            <a:endParaRPr lang="en-US" dirty="0" smtClean="0"/>
          </a:p>
          <a:p>
            <a:r>
              <a:rPr lang="en-US" dirty="0" err="1"/>
              <a:t>dataset.head</a:t>
            </a:r>
            <a:r>
              <a:rPr lang="en-US" dirty="0"/>
              <a:t>(10)</a:t>
            </a:r>
          </a:p>
          <a:p>
            <a:endParaRPr lang="en-US" dirty="0" smtClean="0"/>
          </a:p>
          <a:p>
            <a:r>
              <a:rPr lang="en-US" dirty="0" err="1" smtClean="0"/>
              <a:t>dataset.tail</a:t>
            </a:r>
            <a:r>
              <a:rPr lang="en-US" dirty="0"/>
              <a:t>()</a:t>
            </a:r>
          </a:p>
        </p:txBody>
      </p:sp>
    </p:spTree>
    <p:custDataLst>
      <p:tags r:id="rId1"/>
    </p:custDataLst>
    <p:extLst>
      <p:ext uri="{BB962C8B-B14F-4D97-AF65-F5344CB8AC3E}">
        <p14:creationId xmlns:p14="http://schemas.microsoft.com/office/powerpoint/2010/main" val="13448875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20700"/>
            <a:ext cx="9144000" cy="5804025"/>
          </a:xfrm>
          <a:prstGeom prst="rect">
            <a:avLst/>
          </a:prstGeom>
        </p:spPr>
      </p:pic>
      <p:sp>
        <p:nvSpPr>
          <p:cNvPr id="5" name="Rectangle 4"/>
          <p:cNvSpPr/>
          <p:nvPr/>
        </p:nvSpPr>
        <p:spPr>
          <a:xfrm>
            <a:off x="2339752" y="-27384"/>
            <a:ext cx="3849557" cy="523220"/>
          </a:xfrm>
          <a:prstGeom prst="rect">
            <a:avLst/>
          </a:prstGeom>
        </p:spPr>
        <p:txBody>
          <a:bodyPr wrap="none">
            <a:spAutoFit/>
          </a:bodyPr>
          <a:lstStyle/>
          <a:p>
            <a:pPr lvl="0"/>
            <a:r>
              <a:rPr lang="en-GB" sz="2800" dirty="0">
                <a:solidFill>
                  <a:srgbClr val="FFFFFF"/>
                </a:solidFill>
              </a:rPr>
              <a:t>1- View of the </a:t>
            </a:r>
            <a:r>
              <a:rPr lang="en-GB" sz="2800" dirty="0" smtClean="0">
                <a:solidFill>
                  <a:srgbClr val="FFFFFF"/>
                </a:solidFill>
              </a:rPr>
              <a:t>dataset</a:t>
            </a:r>
            <a:endParaRPr lang="en-GB" sz="2800" dirty="0">
              <a:solidFill>
                <a:srgbClr val="FFFFFF"/>
              </a:solidFill>
            </a:endParaRPr>
          </a:p>
        </p:txBody>
      </p:sp>
    </p:spTree>
    <p:extLst>
      <p:ext uri="{BB962C8B-B14F-4D97-AF65-F5344CB8AC3E}">
        <p14:creationId xmlns:p14="http://schemas.microsoft.com/office/powerpoint/2010/main" val="23069930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755576" y="2420888"/>
            <a:ext cx="7086600" cy="2304256"/>
          </a:xfrm>
        </p:spPr>
        <p:txBody>
          <a:bodyPr>
            <a:noAutofit/>
          </a:bodyPr>
          <a:lstStyle/>
          <a:p>
            <a:pPr marL="233363" indent="-233363">
              <a:buFont typeface="Arial" pitchFamily="34" charset="0"/>
              <a:buChar char="•"/>
            </a:pPr>
            <a:r>
              <a:rPr lang="en-US" sz="2800" dirty="0" smtClean="0"/>
              <a:t>Descriptive Statistics</a:t>
            </a:r>
          </a:p>
          <a:p>
            <a:pPr marL="233363" indent="-233363">
              <a:buFont typeface="Arial" pitchFamily="34" charset="0"/>
              <a:buChar char="•"/>
            </a:pPr>
            <a:r>
              <a:rPr lang="de-DE" sz="2800" dirty="0" smtClean="0"/>
              <a:t>Linear Regression</a:t>
            </a:r>
            <a:endParaRPr lang="en-US" sz="2800" dirty="0"/>
          </a:p>
          <a:p>
            <a:pPr marL="233363" indent="-233363">
              <a:buFont typeface="Arial" pitchFamily="34" charset="0"/>
              <a:buChar char="•"/>
            </a:pPr>
            <a:r>
              <a:rPr lang="en-US" sz="2800" dirty="0"/>
              <a:t>M</a:t>
            </a:r>
            <a:r>
              <a:rPr lang="en-US" sz="2800" dirty="0" smtClean="0"/>
              <a:t>etrics</a:t>
            </a:r>
          </a:p>
          <a:p>
            <a:pPr marL="233363" indent="-233363">
              <a:buFont typeface="Arial" pitchFamily="34" charset="0"/>
              <a:buChar char="•"/>
            </a:pPr>
            <a:endParaRPr lang="en-US" sz="2800" dirty="0" smtClean="0"/>
          </a:p>
        </p:txBody>
      </p:sp>
      <p:sp>
        <p:nvSpPr>
          <p:cNvPr id="2" name="Title 1"/>
          <p:cNvSpPr>
            <a:spLocks noGrp="1"/>
          </p:cNvSpPr>
          <p:nvPr>
            <p:ph type="ctrTitle"/>
          </p:nvPr>
        </p:nvSpPr>
        <p:spPr>
          <a:xfrm>
            <a:off x="0" y="-27384"/>
            <a:ext cx="9144000" cy="692696"/>
          </a:xfrm>
        </p:spPr>
        <p:txBody>
          <a:bodyPr/>
          <a:lstStyle/>
          <a:p>
            <a:pPr algn="ctr"/>
            <a:r>
              <a:rPr lang="en-US" dirty="0">
                <a:solidFill>
                  <a:srgbClr val="FFFFFF"/>
                </a:solidFill>
              </a:rPr>
              <a:t>Statistics for Model Building and Evaluation</a:t>
            </a:r>
            <a:br>
              <a:rPr lang="en-US" dirty="0">
                <a:solidFill>
                  <a:srgbClr val="FFFFFF"/>
                </a:solidFill>
              </a:rPr>
            </a:br>
            <a:endParaRPr lang="en-US" dirty="0">
              <a:solidFill>
                <a:srgbClr val="FFFFFF"/>
              </a:solidFill>
            </a:endParaRPr>
          </a:p>
        </p:txBody>
      </p:sp>
      <p:sp>
        <p:nvSpPr>
          <p:cNvPr id="3" name="Rectangle 2"/>
          <p:cNvSpPr/>
          <p:nvPr/>
        </p:nvSpPr>
        <p:spPr>
          <a:xfrm>
            <a:off x="539552" y="764704"/>
            <a:ext cx="8280920" cy="1200328"/>
          </a:xfrm>
          <a:prstGeom prst="rect">
            <a:avLst/>
          </a:prstGeom>
        </p:spPr>
        <p:txBody>
          <a:bodyPr wrap="square">
            <a:spAutoFit/>
          </a:bodyPr>
          <a:lstStyle/>
          <a:p>
            <a:r>
              <a:rPr lang="en-US" sz="2400" dirty="0"/>
              <a:t>A statistical analysis may be descriptive, simply reporting, visualizing and summarizing a data set, but usually it is also inferential.</a:t>
            </a:r>
          </a:p>
        </p:txBody>
      </p:sp>
    </p:spTree>
    <p:custDataLst>
      <p:tags r:id="rId1"/>
    </p:custDataLst>
    <p:extLst>
      <p:ext uri="{BB962C8B-B14F-4D97-AF65-F5344CB8AC3E}">
        <p14:creationId xmlns:p14="http://schemas.microsoft.com/office/powerpoint/2010/main" val="27835705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776" y="116632"/>
            <a:ext cx="2880320" cy="400110"/>
          </a:xfrm>
          <a:prstGeom prst="rect">
            <a:avLst/>
          </a:prstGeom>
          <a:noFill/>
        </p:spPr>
        <p:txBody>
          <a:bodyPr wrap="square" rtlCol="0">
            <a:spAutoFit/>
          </a:bodyPr>
          <a:lstStyle/>
          <a:p>
            <a:pPr algn="ctr"/>
            <a:r>
              <a:rPr lang="en-US" dirty="0" smtClean="0">
                <a:solidFill>
                  <a:srgbClr val="FFFFFF"/>
                </a:solidFill>
              </a:rPr>
              <a:t>Plan</a:t>
            </a:r>
            <a:endParaRPr lang="en-US" dirty="0">
              <a:solidFill>
                <a:srgbClr val="FFFFFF"/>
              </a:solidFill>
            </a:endParaRPr>
          </a:p>
        </p:txBody>
      </p:sp>
      <p:sp>
        <p:nvSpPr>
          <p:cNvPr id="5" name="Rectangle 4"/>
          <p:cNvSpPr/>
          <p:nvPr/>
        </p:nvSpPr>
        <p:spPr>
          <a:xfrm>
            <a:off x="755576" y="1412776"/>
            <a:ext cx="7776864" cy="4093428"/>
          </a:xfrm>
          <a:prstGeom prst="rect">
            <a:avLst/>
          </a:prstGeom>
        </p:spPr>
        <p:txBody>
          <a:bodyPr wrap="square">
            <a:spAutoFit/>
          </a:bodyPr>
          <a:lstStyle/>
          <a:p>
            <a:r>
              <a:rPr lang="en-US" dirty="0"/>
              <a:t>Introduction : Types of machine learning </a:t>
            </a:r>
            <a:endParaRPr lang="en-GB" dirty="0"/>
          </a:p>
          <a:p>
            <a:pPr marL="457200" indent="-457200">
              <a:buAutoNum type="arabicPeriod"/>
            </a:pPr>
            <a:r>
              <a:rPr lang="en-US" dirty="0" smtClean="0"/>
              <a:t>Downloading</a:t>
            </a:r>
            <a:r>
              <a:rPr lang="en-US" dirty="0"/>
              <a:t>, Installing and Starting Python and Libraries</a:t>
            </a:r>
            <a:endParaRPr lang="en-GB" dirty="0"/>
          </a:p>
          <a:p>
            <a:r>
              <a:rPr lang="en-US" dirty="0" smtClean="0"/>
              <a:t>2</a:t>
            </a:r>
            <a:r>
              <a:rPr lang="en-US" dirty="0"/>
              <a:t>. Load The </a:t>
            </a:r>
            <a:r>
              <a:rPr lang="en-US" dirty="0" smtClean="0"/>
              <a:t>Data</a:t>
            </a:r>
            <a:r>
              <a:rPr lang="en-GB" dirty="0"/>
              <a:t> </a:t>
            </a:r>
            <a:r>
              <a:rPr lang="en-GB" dirty="0" smtClean="0"/>
              <a:t>and </a:t>
            </a:r>
            <a:r>
              <a:rPr lang="en-US" dirty="0" smtClean="0"/>
              <a:t>libraries</a:t>
            </a:r>
            <a:endParaRPr lang="en-GB" dirty="0"/>
          </a:p>
          <a:p>
            <a:r>
              <a:rPr lang="en-US" dirty="0" smtClean="0"/>
              <a:t>3</a:t>
            </a:r>
            <a:r>
              <a:rPr lang="en-US" dirty="0"/>
              <a:t>. Data Exploration</a:t>
            </a:r>
            <a:endParaRPr lang="en-GB" dirty="0"/>
          </a:p>
          <a:p>
            <a:r>
              <a:rPr lang="en-US" dirty="0"/>
              <a:t>3.1 View of the dataset </a:t>
            </a:r>
            <a:endParaRPr lang="en-GB" dirty="0"/>
          </a:p>
          <a:p>
            <a:r>
              <a:rPr lang="en-US" dirty="0" smtClean="0"/>
              <a:t>3.2 Statistical </a:t>
            </a:r>
            <a:r>
              <a:rPr lang="en-US" dirty="0"/>
              <a:t>description</a:t>
            </a:r>
            <a:endParaRPr lang="en-GB" dirty="0"/>
          </a:p>
          <a:p>
            <a:r>
              <a:rPr lang="en-US" dirty="0"/>
              <a:t>4. Data Visualization</a:t>
            </a:r>
            <a:endParaRPr lang="en-GB" dirty="0"/>
          </a:p>
          <a:p>
            <a:r>
              <a:rPr lang="en-US" dirty="0" smtClean="0"/>
              <a:t>5 </a:t>
            </a:r>
            <a:r>
              <a:rPr lang="en-US" dirty="0"/>
              <a:t>Developing a Model</a:t>
            </a:r>
            <a:endParaRPr lang="en-GB" dirty="0"/>
          </a:p>
          <a:p>
            <a:r>
              <a:rPr lang="en-US" dirty="0"/>
              <a:t>5.1 Create a Validation Dataset</a:t>
            </a:r>
            <a:endParaRPr lang="en-GB" dirty="0"/>
          </a:p>
          <a:p>
            <a:r>
              <a:rPr lang="en-US" dirty="0" smtClean="0"/>
              <a:t>5.2 </a:t>
            </a:r>
            <a:r>
              <a:rPr lang="en-US" dirty="0"/>
              <a:t>Build Model: Linear regression in </a:t>
            </a:r>
            <a:r>
              <a:rPr lang="en-US" dirty="0" err="1"/>
              <a:t>scikit</a:t>
            </a:r>
            <a:r>
              <a:rPr lang="en-US" dirty="0"/>
              <a:t>-learn</a:t>
            </a:r>
            <a:endParaRPr lang="en-GB" dirty="0"/>
          </a:p>
          <a:p>
            <a:r>
              <a:rPr lang="en-US" dirty="0" smtClean="0"/>
              <a:t>5.3 </a:t>
            </a:r>
            <a:r>
              <a:rPr lang="en-US" dirty="0"/>
              <a:t>Model evaluation metrics for </a:t>
            </a:r>
            <a:r>
              <a:rPr lang="en-US" dirty="0" smtClean="0"/>
              <a:t>regression</a:t>
            </a:r>
          </a:p>
          <a:p>
            <a:r>
              <a:rPr lang="en-US" dirty="0" smtClean="0"/>
              <a:t>6</a:t>
            </a:r>
            <a:r>
              <a:rPr lang="en-US" dirty="0"/>
              <a:t>. Make Predictions</a:t>
            </a:r>
            <a:endParaRPr lang="en-GB" dirty="0"/>
          </a:p>
          <a:p>
            <a:r>
              <a:rPr lang="en-US" dirty="0" smtClean="0"/>
              <a:t>Summary</a:t>
            </a:r>
            <a:endParaRPr lang="en-GB" dirty="0"/>
          </a:p>
        </p:txBody>
      </p:sp>
    </p:spTree>
    <p:extLst>
      <p:ext uri="{BB962C8B-B14F-4D97-AF65-F5344CB8AC3E}">
        <p14:creationId xmlns:p14="http://schemas.microsoft.com/office/powerpoint/2010/main" val="10790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0"/>
            <a:ext cx="4335842" cy="584776"/>
          </a:xfrm>
          <a:prstGeom prst="rect">
            <a:avLst/>
          </a:prstGeom>
        </p:spPr>
        <p:txBody>
          <a:bodyPr wrap="none">
            <a:spAutoFit/>
          </a:bodyPr>
          <a:lstStyle/>
          <a:p>
            <a:r>
              <a:rPr lang="en-US" sz="3200" dirty="0">
                <a:solidFill>
                  <a:srgbClr val="FFFFFF"/>
                </a:solidFill>
              </a:rPr>
              <a:t>Descriptive Statistics</a:t>
            </a:r>
          </a:p>
        </p:txBody>
      </p:sp>
      <p:sp>
        <p:nvSpPr>
          <p:cNvPr id="3" name="Rectangle 2"/>
          <p:cNvSpPr/>
          <p:nvPr/>
        </p:nvSpPr>
        <p:spPr>
          <a:xfrm>
            <a:off x="827584" y="980728"/>
            <a:ext cx="7848872" cy="1015663"/>
          </a:xfrm>
          <a:prstGeom prst="rect">
            <a:avLst/>
          </a:prstGeom>
        </p:spPr>
        <p:txBody>
          <a:bodyPr wrap="square">
            <a:spAutoFit/>
          </a:bodyPr>
          <a:lstStyle/>
          <a:p>
            <a:r>
              <a:rPr lang="en-GB" dirty="0"/>
              <a:t>Now we can take a look at a summary of each attribute.</a:t>
            </a:r>
          </a:p>
          <a:p>
            <a:r>
              <a:rPr lang="en-GB" dirty="0"/>
              <a:t>This includes the count, mean, the min and max values as well as some percentiles.</a:t>
            </a:r>
          </a:p>
        </p:txBody>
      </p:sp>
      <p:sp>
        <p:nvSpPr>
          <p:cNvPr id="7" name="Rectangle 6"/>
          <p:cNvSpPr/>
          <p:nvPr/>
        </p:nvSpPr>
        <p:spPr>
          <a:xfrm>
            <a:off x="899592" y="2921169"/>
            <a:ext cx="7704856" cy="707886"/>
          </a:xfrm>
          <a:prstGeom prst="rect">
            <a:avLst/>
          </a:prstGeom>
        </p:spPr>
        <p:txBody>
          <a:bodyPr wrap="square">
            <a:spAutoFit/>
          </a:bodyPr>
          <a:lstStyle/>
          <a:p>
            <a:r>
              <a:rPr lang="en-US" dirty="0" smtClean="0"/>
              <a:t>'</a:t>
            </a:r>
            <a:r>
              <a:rPr lang="en-US" dirty="0"/>
              <a:t>describe</a:t>
            </a:r>
            <a:r>
              <a:rPr lang="en-US" dirty="0" smtClean="0"/>
              <a:t>( )</a:t>
            </a:r>
            <a:r>
              <a:rPr lang="en-US" dirty="0"/>
              <a:t>' </a:t>
            </a:r>
            <a:r>
              <a:rPr lang="en-US" dirty="0" smtClean="0"/>
              <a:t>; is a method </a:t>
            </a:r>
            <a:r>
              <a:rPr lang="en-US" dirty="0"/>
              <a:t>to get the statistical summary of the various features of the data set</a:t>
            </a:r>
          </a:p>
        </p:txBody>
      </p:sp>
      <p:sp>
        <p:nvSpPr>
          <p:cNvPr id="13" name="Rectangle 12"/>
          <p:cNvSpPr/>
          <p:nvPr/>
        </p:nvSpPr>
        <p:spPr>
          <a:xfrm>
            <a:off x="971600" y="3861048"/>
            <a:ext cx="2379778" cy="400110"/>
          </a:xfrm>
          <a:prstGeom prst="rect">
            <a:avLst/>
          </a:prstGeom>
        </p:spPr>
        <p:txBody>
          <a:bodyPr wrap="none">
            <a:spAutoFit/>
          </a:bodyPr>
          <a:lstStyle/>
          <a:p>
            <a:r>
              <a:rPr lang="is-IS" dirty="0"/>
              <a:t>dataset.describe()</a:t>
            </a:r>
            <a:endParaRPr lang="en-US" dirty="0"/>
          </a:p>
        </p:txBody>
      </p:sp>
    </p:spTree>
    <p:custDataLst>
      <p:tags r:id="rId1"/>
    </p:custDataLst>
    <p:extLst>
      <p:ext uri="{BB962C8B-B14F-4D97-AF65-F5344CB8AC3E}">
        <p14:creationId xmlns:p14="http://schemas.microsoft.com/office/powerpoint/2010/main" val="321411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453805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6632"/>
            <a:ext cx="5111646" cy="400110"/>
          </a:xfrm>
          <a:prstGeom prst="rect">
            <a:avLst/>
          </a:prstGeom>
        </p:spPr>
        <p:txBody>
          <a:bodyPr wrap="none">
            <a:spAutoFit/>
          </a:bodyPr>
          <a:lstStyle/>
          <a:p>
            <a:r>
              <a:rPr lang="en-US" dirty="0" smtClean="0">
                <a:solidFill>
                  <a:srgbClr val="FFFFFF"/>
                </a:solidFill>
              </a:rPr>
              <a:t> Visualization : Feature </a:t>
            </a:r>
            <a:r>
              <a:rPr lang="en-US" dirty="0">
                <a:solidFill>
                  <a:srgbClr val="FFFFFF"/>
                </a:solidFill>
              </a:rPr>
              <a:t>and variable sets</a:t>
            </a:r>
          </a:p>
        </p:txBody>
      </p:sp>
      <p:grpSp>
        <p:nvGrpSpPr>
          <p:cNvPr id="9" name="Group 8"/>
          <p:cNvGrpSpPr/>
          <p:nvPr/>
        </p:nvGrpSpPr>
        <p:grpSpPr>
          <a:xfrm>
            <a:off x="-108520" y="620688"/>
            <a:ext cx="9252520" cy="6309320"/>
            <a:chOff x="31750" y="620688"/>
            <a:chExt cx="9144000" cy="6309320"/>
          </a:xfrm>
        </p:grpSpPr>
        <p:pic>
          <p:nvPicPr>
            <p:cNvPr id="5" name="Picture 4"/>
            <p:cNvPicPr>
              <a:picLocks noChangeAspect="1"/>
            </p:cNvPicPr>
            <p:nvPr/>
          </p:nvPicPr>
          <p:blipFill>
            <a:blip r:embed="rId2"/>
            <a:stretch>
              <a:fillRect/>
            </a:stretch>
          </p:blipFill>
          <p:spPr>
            <a:xfrm>
              <a:off x="31750" y="620688"/>
              <a:ext cx="9144000" cy="6309320"/>
            </a:xfrm>
            <a:prstGeom prst="rect">
              <a:avLst/>
            </a:prstGeom>
          </p:spPr>
        </p:pic>
        <p:sp>
          <p:nvSpPr>
            <p:cNvPr id="6" name="TextBox 5"/>
            <p:cNvSpPr txBox="1"/>
            <p:nvPr/>
          </p:nvSpPr>
          <p:spPr>
            <a:xfrm>
              <a:off x="5107806" y="1732558"/>
              <a:ext cx="3960440" cy="1015663"/>
            </a:xfrm>
            <a:prstGeom prst="rect">
              <a:avLst/>
            </a:prstGeom>
            <a:noFill/>
          </p:spPr>
          <p:txBody>
            <a:bodyPr wrap="square" rtlCol="0">
              <a:spAutoFit/>
            </a:bodyPr>
            <a:lstStyle/>
            <a:p>
              <a:r>
                <a:rPr lang="en-US" dirty="0" smtClean="0"/>
                <a:t>Histogram of the prices: </a:t>
              </a:r>
              <a:r>
                <a:rPr lang="en-US" b="0" dirty="0"/>
                <a:t>I</a:t>
              </a:r>
              <a:r>
                <a:rPr lang="en-US" b="0" dirty="0" smtClean="0"/>
                <a:t>s a fast </a:t>
              </a:r>
              <a:r>
                <a:rPr lang="en-US" b="0" dirty="0"/>
                <a:t>way to get an idea of the distribution of </a:t>
              </a:r>
              <a:r>
                <a:rPr lang="en-US" b="0" dirty="0" smtClean="0"/>
                <a:t>attribute.</a:t>
              </a:r>
              <a:endParaRPr lang="en-US" dirty="0"/>
            </a:p>
          </p:txBody>
        </p:sp>
        <p:sp>
          <p:nvSpPr>
            <p:cNvPr id="7" name="TextBox 6"/>
            <p:cNvSpPr txBox="1"/>
            <p:nvPr/>
          </p:nvSpPr>
          <p:spPr>
            <a:xfrm>
              <a:off x="4171702" y="3717032"/>
              <a:ext cx="4536504" cy="1015663"/>
            </a:xfrm>
            <a:prstGeom prst="rect">
              <a:avLst/>
            </a:prstGeom>
            <a:noFill/>
          </p:spPr>
          <p:txBody>
            <a:bodyPr wrap="square" rtlCol="0">
              <a:spAutoFit/>
            </a:bodyPr>
            <a:lstStyle/>
            <a:p>
              <a:r>
                <a:rPr lang="en-US" dirty="0" smtClean="0"/>
                <a:t>Density of the prices; </a:t>
              </a:r>
              <a:r>
                <a:rPr lang="en-US" b="0" dirty="0"/>
                <a:t>Density plots are another way of getting a quick idea of the distribution of </a:t>
              </a:r>
              <a:r>
                <a:rPr lang="en-US" b="0" dirty="0" smtClean="0"/>
                <a:t>attribute</a:t>
              </a:r>
              <a:r>
                <a:rPr lang="en-US" b="0" dirty="0"/>
                <a:t>.</a:t>
              </a:r>
              <a:endParaRPr lang="en-US" dirty="0"/>
            </a:p>
          </p:txBody>
        </p:sp>
        <p:sp>
          <p:nvSpPr>
            <p:cNvPr id="8" name="TextBox 7"/>
            <p:cNvSpPr txBox="1"/>
            <p:nvPr/>
          </p:nvSpPr>
          <p:spPr>
            <a:xfrm>
              <a:off x="3930981" y="5733256"/>
              <a:ext cx="5220072" cy="1015663"/>
            </a:xfrm>
            <a:prstGeom prst="rect">
              <a:avLst/>
            </a:prstGeom>
            <a:noFill/>
          </p:spPr>
          <p:txBody>
            <a:bodyPr wrap="square" rtlCol="0">
              <a:spAutoFit/>
            </a:bodyPr>
            <a:lstStyle/>
            <a:p>
              <a:r>
                <a:rPr lang="en-US" dirty="0" smtClean="0"/>
                <a:t> prices </a:t>
              </a:r>
              <a:r>
                <a:rPr lang="en-US" dirty="0" err="1" smtClean="0"/>
                <a:t>vs</a:t>
              </a:r>
              <a:r>
                <a:rPr lang="en-US" dirty="0" smtClean="0"/>
                <a:t> RM: </a:t>
              </a:r>
              <a:r>
                <a:rPr lang="en-US" b="0" dirty="0"/>
                <a:t>A scatter plot shows the relationship between two variables as dots in two dimensions, </a:t>
              </a:r>
              <a:r>
                <a:rPr lang="en-US" b="0" dirty="0" smtClean="0"/>
                <a:t>one axis </a:t>
              </a:r>
              <a:r>
                <a:rPr lang="en-US" b="0" dirty="0"/>
                <a:t>for each attribute.</a:t>
              </a:r>
              <a:endParaRPr lang="en-US" dirty="0"/>
            </a:p>
          </p:txBody>
        </p:sp>
      </p:grpSp>
    </p:spTree>
    <p:extLst>
      <p:ext uri="{BB962C8B-B14F-4D97-AF65-F5344CB8AC3E}">
        <p14:creationId xmlns:p14="http://schemas.microsoft.com/office/powerpoint/2010/main" val="9085128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6140998" cy="519351"/>
          </a:xfrm>
        </p:spPr>
        <p:txBody>
          <a:bodyPr/>
          <a:lstStyle/>
          <a:p>
            <a:pPr algn="ctr"/>
            <a:r>
              <a:rPr lang="de-DE" sz="2400" dirty="0" err="1" smtClean="0"/>
              <a:t>Developin</a:t>
            </a:r>
            <a:r>
              <a:rPr lang="de-DE" sz="2400" dirty="0" smtClean="0"/>
              <a:t> a Model : Linear Regression</a:t>
            </a:r>
            <a:endParaRPr lang="en-US" sz="2400" dirty="0"/>
          </a:p>
        </p:txBody>
      </p:sp>
      <p:sp>
        <p:nvSpPr>
          <p:cNvPr id="5" name="Rectangle 4"/>
          <p:cNvSpPr/>
          <p:nvPr/>
        </p:nvSpPr>
        <p:spPr>
          <a:xfrm>
            <a:off x="395536" y="908720"/>
            <a:ext cx="8640960" cy="707886"/>
          </a:xfrm>
          <a:prstGeom prst="rect">
            <a:avLst/>
          </a:prstGeom>
        </p:spPr>
        <p:txBody>
          <a:bodyPr wrap="square">
            <a:spAutoFit/>
          </a:bodyPr>
          <a:lstStyle/>
          <a:p>
            <a:r>
              <a:rPr lang="en-US" dirty="0"/>
              <a:t>Regression analysis is a very widely used statistical tool to establish a relationship model between </a:t>
            </a:r>
            <a:r>
              <a:rPr lang="en-US" dirty="0" smtClean="0"/>
              <a:t>variables</a:t>
            </a:r>
            <a:r>
              <a:rPr lang="en-US" dirty="0"/>
              <a:t>.</a:t>
            </a:r>
          </a:p>
        </p:txBody>
      </p:sp>
      <p:sp>
        <p:nvSpPr>
          <p:cNvPr id="4" name="Rectangle 3"/>
          <p:cNvSpPr/>
          <p:nvPr/>
        </p:nvSpPr>
        <p:spPr>
          <a:xfrm>
            <a:off x="395536" y="3573016"/>
            <a:ext cx="7776864" cy="707886"/>
          </a:xfrm>
          <a:prstGeom prst="rect">
            <a:avLst/>
          </a:prstGeom>
        </p:spPr>
        <p:txBody>
          <a:bodyPr wrap="square">
            <a:spAutoFit/>
          </a:bodyPr>
          <a:lstStyle/>
          <a:p>
            <a:r>
              <a:rPr lang="en-GB" dirty="0" smtClean="0"/>
              <a:t>We </a:t>
            </a:r>
            <a:r>
              <a:rPr lang="en-GB" dirty="0"/>
              <a:t>develop the tools and techniques necessary for a model to make a prediction and estimate their accuracy on unseen data.</a:t>
            </a:r>
          </a:p>
        </p:txBody>
      </p:sp>
      <p:sp>
        <p:nvSpPr>
          <p:cNvPr id="10" name="Rectangle 9"/>
          <p:cNvSpPr/>
          <p:nvPr/>
        </p:nvSpPr>
        <p:spPr>
          <a:xfrm>
            <a:off x="395536" y="4293096"/>
            <a:ext cx="7776864" cy="1631216"/>
          </a:xfrm>
          <a:prstGeom prst="rect">
            <a:avLst/>
          </a:prstGeom>
        </p:spPr>
        <p:txBody>
          <a:bodyPr wrap="square">
            <a:spAutoFit/>
          </a:bodyPr>
          <a:lstStyle/>
          <a:p>
            <a:r>
              <a:rPr lang="en-GB" dirty="0" smtClean="0"/>
              <a:t>steps:</a:t>
            </a:r>
          </a:p>
          <a:p>
            <a:endParaRPr lang="en-GB" dirty="0"/>
          </a:p>
          <a:p>
            <a:pPr marL="457200" lvl="0" indent="-457200">
              <a:buAutoNum type="arabicPeriod"/>
            </a:pPr>
            <a:r>
              <a:rPr lang="en-GB" dirty="0" smtClean="0"/>
              <a:t>Shuffle </a:t>
            </a:r>
            <a:r>
              <a:rPr lang="en-GB" dirty="0"/>
              <a:t>and Split Data and use 10-fold cross validation</a:t>
            </a:r>
            <a:r>
              <a:rPr lang="en-GB" dirty="0" smtClean="0"/>
              <a:t>.</a:t>
            </a:r>
          </a:p>
          <a:p>
            <a:pPr marL="457200" lvl="0" indent="-457200">
              <a:buAutoNum type="arabicPeriod"/>
            </a:pPr>
            <a:endParaRPr lang="en-GB" dirty="0"/>
          </a:p>
          <a:p>
            <a:pPr marL="457200" lvl="0" indent="-457200">
              <a:buAutoNum type="arabicPeriod"/>
            </a:pPr>
            <a:r>
              <a:rPr lang="en-GB" dirty="0" smtClean="0"/>
              <a:t>Build </a:t>
            </a:r>
            <a:r>
              <a:rPr lang="en-GB" dirty="0"/>
              <a:t>and Select the best models to predict Selling Prices</a:t>
            </a:r>
          </a:p>
        </p:txBody>
      </p:sp>
      <p:pic>
        <p:nvPicPr>
          <p:cNvPr id="11" name="Picture 10"/>
          <p:cNvPicPr>
            <a:picLocks noChangeAspect="1"/>
          </p:cNvPicPr>
          <p:nvPr/>
        </p:nvPicPr>
        <p:blipFill>
          <a:blip r:embed="rId3"/>
          <a:stretch>
            <a:fillRect/>
          </a:stretch>
        </p:blipFill>
        <p:spPr>
          <a:xfrm>
            <a:off x="2411760" y="1748284"/>
            <a:ext cx="4356100" cy="1536700"/>
          </a:xfrm>
          <a:prstGeom prst="rect">
            <a:avLst/>
          </a:prstGeom>
        </p:spPr>
      </p:pic>
    </p:spTree>
    <p:extLst>
      <p:ext uri="{BB962C8B-B14F-4D97-AF65-F5344CB8AC3E}">
        <p14:creationId xmlns:p14="http://schemas.microsoft.com/office/powerpoint/2010/main" val="23777256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7784" y="116632"/>
            <a:ext cx="3477459" cy="400110"/>
          </a:xfrm>
          <a:prstGeom prst="rect">
            <a:avLst/>
          </a:prstGeom>
        </p:spPr>
        <p:txBody>
          <a:bodyPr wrap="none">
            <a:spAutoFit/>
          </a:bodyPr>
          <a:lstStyle/>
          <a:p>
            <a:r>
              <a:rPr lang="en-GB" dirty="0">
                <a:solidFill>
                  <a:srgbClr val="FFFFFF"/>
                </a:solidFill>
              </a:rPr>
              <a:t>Create a Validation Dataset</a:t>
            </a:r>
          </a:p>
        </p:txBody>
      </p:sp>
      <p:sp>
        <p:nvSpPr>
          <p:cNvPr id="5" name="Rectangle 4"/>
          <p:cNvSpPr/>
          <p:nvPr/>
        </p:nvSpPr>
        <p:spPr>
          <a:xfrm>
            <a:off x="467544" y="1382286"/>
            <a:ext cx="8352928" cy="3170099"/>
          </a:xfrm>
          <a:prstGeom prst="rect">
            <a:avLst/>
          </a:prstGeom>
        </p:spPr>
        <p:txBody>
          <a:bodyPr wrap="square">
            <a:spAutoFit/>
          </a:bodyPr>
          <a:lstStyle/>
          <a:p>
            <a:r>
              <a:rPr lang="en-GB" dirty="0"/>
              <a:t>we take the Boston housing dataset and split the data into training and testing subsets. </a:t>
            </a:r>
            <a:endParaRPr lang="en-GB" dirty="0" smtClean="0"/>
          </a:p>
          <a:p>
            <a:endParaRPr lang="en-GB" dirty="0"/>
          </a:p>
          <a:p>
            <a:r>
              <a:rPr lang="en-GB" dirty="0"/>
              <a:t>We will split the loaded dataset into two, 80% of which we will use to train our models and 20% that we will hold back as a validation dataset</a:t>
            </a:r>
            <a:r>
              <a:rPr lang="en-GB" dirty="0" smtClean="0"/>
              <a:t>.</a:t>
            </a:r>
          </a:p>
          <a:p>
            <a:endParaRPr lang="en-GB" dirty="0"/>
          </a:p>
          <a:p>
            <a:r>
              <a:rPr lang="en-GB" dirty="0"/>
              <a:t>Typically, the data is also shuffled into a random order when creating the training and testing subsets to remove any bias in the ordering of the dataset.</a:t>
            </a:r>
          </a:p>
        </p:txBody>
      </p:sp>
    </p:spTree>
    <p:extLst>
      <p:ext uri="{BB962C8B-B14F-4D97-AF65-F5344CB8AC3E}">
        <p14:creationId xmlns:p14="http://schemas.microsoft.com/office/powerpoint/2010/main" val="43629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19672" y="116632"/>
            <a:ext cx="6140998" cy="519351"/>
          </a:xfrm>
        </p:spPr>
        <p:txBody>
          <a:bodyPr/>
          <a:lstStyle/>
          <a:p>
            <a:pPr algn="ctr"/>
            <a:r>
              <a:rPr lang="de-DE" sz="2400" dirty="0" err="1" smtClean="0"/>
              <a:t>Developin</a:t>
            </a:r>
            <a:r>
              <a:rPr lang="de-DE" sz="2400" dirty="0" smtClean="0"/>
              <a:t> a Model : Linear Regression</a:t>
            </a:r>
            <a:endParaRPr lang="en-US" sz="2400" dirty="0"/>
          </a:p>
        </p:txBody>
      </p:sp>
      <p:pic>
        <p:nvPicPr>
          <p:cNvPr id="6" name="Picture 5"/>
          <p:cNvPicPr>
            <a:picLocks noChangeAspect="1"/>
          </p:cNvPicPr>
          <p:nvPr/>
        </p:nvPicPr>
        <p:blipFill>
          <a:blip r:embed="rId2"/>
          <a:stretch>
            <a:fillRect/>
          </a:stretch>
        </p:blipFill>
        <p:spPr>
          <a:xfrm>
            <a:off x="0" y="1397000"/>
            <a:ext cx="9144000" cy="4051026"/>
          </a:xfrm>
          <a:prstGeom prst="rect">
            <a:avLst/>
          </a:prstGeom>
        </p:spPr>
      </p:pic>
    </p:spTree>
    <p:extLst>
      <p:ext uri="{BB962C8B-B14F-4D97-AF65-F5344CB8AC3E}">
        <p14:creationId xmlns:p14="http://schemas.microsoft.com/office/powerpoint/2010/main" val="150127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98600"/>
            <a:ext cx="9144000" cy="3851048"/>
          </a:xfrm>
          <a:prstGeom prst="rect">
            <a:avLst/>
          </a:prstGeom>
        </p:spPr>
      </p:pic>
      <p:sp>
        <p:nvSpPr>
          <p:cNvPr id="5" name="Title 1"/>
          <p:cNvSpPr>
            <a:spLocks noGrp="1"/>
          </p:cNvSpPr>
          <p:nvPr>
            <p:ph type="title"/>
          </p:nvPr>
        </p:nvSpPr>
        <p:spPr>
          <a:xfrm>
            <a:off x="1619672" y="116632"/>
            <a:ext cx="6140998" cy="519351"/>
          </a:xfrm>
        </p:spPr>
        <p:txBody>
          <a:bodyPr/>
          <a:lstStyle/>
          <a:p>
            <a:pPr algn="ctr"/>
            <a:r>
              <a:rPr lang="de-DE" sz="2400" dirty="0" err="1" smtClean="0"/>
              <a:t>Developin</a:t>
            </a:r>
            <a:r>
              <a:rPr lang="de-DE" sz="2400" dirty="0" smtClean="0"/>
              <a:t> a Model : Linear Regression</a:t>
            </a:r>
            <a:endParaRPr lang="en-US" sz="2400" dirty="0"/>
          </a:p>
        </p:txBody>
      </p:sp>
    </p:spTree>
    <p:extLst>
      <p:ext uri="{BB962C8B-B14F-4D97-AF65-F5344CB8AC3E}">
        <p14:creationId xmlns:p14="http://schemas.microsoft.com/office/powerpoint/2010/main" val="140460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116632"/>
            <a:ext cx="2716158" cy="461665"/>
          </a:xfrm>
          <a:prstGeom prst="rect">
            <a:avLst/>
          </a:prstGeom>
        </p:spPr>
        <p:txBody>
          <a:bodyPr wrap="none">
            <a:spAutoFit/>
          </a:bodyPr>
          <a:lstStyle/>
          <a:p>
            <a:r>
              <a:rPr lang="en-GB" sz="2400" dirty="0">
                <a:solidFill>
                  <a:srgbClr val="FFFFFF"/>
                </a:solidFill>
              </a:rPr>
              <a:t>Make Predictions</a:t>
            </a:r>
          </a:p>
        </p:txBody>
      </p:sp>
      <p:sp>
        <p:nvSpPr>
          <p:cNvPr id="5" name="Rectangle 4"/>
          <p:cNvSpPr/>
          <p:nvPr/>
        </p:nvSpPr>
        <p:spPr>
          <a:xfrm>
            <a:off x="251520" y="1052736"/>
            <a:ext cx="2280091" cy="400110"/>
          </a:xfrm>
          <a:prstGeom prst="rect">
            <a:avLst/>
          </a:prstGeom>
        </p:spPr>
        <p:txBody>
          <a:bodyPr wrap="none">
            <a:spAutoFit/>
          </a:bodyPr>
          <a:lstStyle/>
          <a:p>
            <a:r>
              <a:rPr lang="en-US" b="0" dirty="0"/>
              <a:t>Evaluation Metrics</a:t>
            </a:r>
            <a:endParaRPr lang="en-US" dirty="0"/>
          </a:p>
        </p:txBody>
      </p:sp>
      <p:sp>
        <p:nvSpPr>
          <p:cNvPr id="6" name="Rectangle 5"/>
          <p:cNvSpPr/>
          <p:nvPr/>
        </p:nvSpPr>
        <p:spPr>
          <a:xfrm>
            <a:off x="179512" y="1628800"/>
            <a:ext cx="8856984" cy="1015663"/>
          </a:xfrm>
          <a:prstGeom prst="rect">
            <a:avLst/>
          </a:prstGeom>
        </p:spPr>
        <p:txBody>
          <a:bodyPr wrap="square">
            <a:spAutoFit/>
          </a:bodyPr>
          <a:lstStyle/>
          <a:p>
            <a:r>
              <a:rPr lang="en-US" b="0" dirty="0"/>
              <a:t>For regression metrics, the Boston House Price dataset is used as demonstration. this is </a:t>
            </a:r>
            <a:r>
              <a:rPr lang="en-US" b="0" dirty="0" smtClean="0"/>
              <a:t>a regression </a:t>
            </a:r>
            <a:r>
              <a:rPr lang="en-US" b="0" dirty="0"/>
              <a:t>problem where all of the input variables are also numeric.</a:t>
            </a:r>
            <a:endParaRPr lang="en-US" dirty="0"/>
          </a:p>
        </p:txBody>
      </p:sp>
      <p:sp>
        <p:nvSpPr>
          <p:cNvPr id="7" name="Rectangle 6"/>
          <p:cNvSpPr/>
          <p:nvPr/>
        </p:nvSpPr>
        <p:spPr>
          <a:xfrm>
            <a:off x="251520" y="2636912"/>
            <a:ext cx="8136904" cy="2990562"/>
          </a:xfrm>
          <a:prstGeom prst="rect">
            <a:avLst/>
          </a:prstGeom>
        </p:spPr>
        <p:txBody>
          <a:bodyPr wrap="square">
            <a:spAutoFit/>
          </a:bodyPr>
          <a:lstStyle/>
          <a:p>
            <a:endParaRPr lang="hu-HU" b="0" dirty="0" smtClean="0"/>
          </a:p>
          <a:p>
            <a:r>
              <a:rPr lang="hu-HU" b="0" dirty="0" smtClean="0"/>
              <a:t>Regression Metrics: </a:t>
            </a:r>
          </a:p>
          <a:p>
            <a:endParaRPr lang="hu-HU" b="0" dirty="0"/>
          </a:p>
          <a:p>
            <a:r>
              <a:rPr lang="en-US" b="0" dirty="0" smtClean="0"/>
              <a:t>We will </a:t>
            </a:r>
            <a:r>
              <a:rPr lang="en-US" b="0" dirty="0"/>
              <a:t>review 3 of the most common metrics for evaluating predictions on </a:t>
            </a:r>
            <a:r>
              <a:rPr lang="en-US" b="0" dirty="0" smtClean="0"/>
              <a:t>regression machine </a:t>
            </a:r>
            <a:r>
              <a:rPr lang="en-US" b="0" dirty="0"/>
              <a:t>learning problems:</a:t>
            </a:r>
          </a:p>
          <a:p>
            <a:pPr>
              <a:lnSpc>
                <a:spcPct val="150000"/>
              </a:lnSpc>
            </a:pPr>
            <a:r>
              <a:rPr lang="de-DE" b="0" dirty="0"/>
              <a:t>.</a:t>
            </a:r>
            <a:r>
              <a:rPr lang="de-DE" dirty="0"/>
              <a:t> </a:t>
            </a:r>
            <a:r>
              <a:rPr lang="de-DE" dirty="0" err="1"/>
              <a:t>Mean</a:t>
            </a:r>
            <a:r>
              <a:rPr lang="de-DE" dirty="0"/>
              <a:t> Absolute Error.</a:t>
            </a:r>
          </a:p>
          <a:p>
            <a:pPr>
              <a:lnSpc>
                <a:spcPct val="150000"/>
              </a:lnSpc>
            </a:pPr>
            <a:r>
              <a:rPr lang="en-US" dirty="0"/>
              <a:t>. Mean Squared </a:t>
            </a:r>
            <a:r>
              <a:rPr lang="en-US" dirty="0" smtClean="0"/>
              <a:t>Error And (RMSE) </a:t>
            </a:r>
            <a:endParaRPr lang="en-US" dirty="0"/>
          </a:p>
          <a:p>
            <a:pPr>
              <a:lnSpc>
                <a:spcPct val="150000"/>
              </a:lnSpc>
            </a:pPr>
            <a:r>
              <a:rPr lang="en-US" dirty="0"/>
              <a:t>. R2</a:t>
            </a:r>
            <a:r>
              <a:rPr lang="en-US" b="0" dirty="0"/>
              <a:t>.</a:t>
            </a:r>
            <a:endParaRPr lang="en-US" dirty="0"/>
          </a:p>
        </p:txBody>
      </p:sp>
    </p:spTree>
    <p:extLst>
      <p:ext uri="{BB962C8B-B14F-4D97-AF65-F5344CB8AC3E}">
        <p14:creationId xmlns:p14="http://schemas.microsoft.com/office/powerpoint/2010/main" val="32787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43969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28"/>
            <a:ext cx="7109225" cy="692468"/>
          </a:xfrm>
        </p:spPr>
        <p:txBody>
          <a:bodyPr/>
          <a:lstStyle/>
          <a:p>
            <a:r>
              <a:rPr lang="en-US" sz="3200" dirty="0"/>
              <a:t>Actual vs. predicted house prices</a:t>
            </a:r>
          </a:p>
        </p:txBody>
      </p:sp>
      <p:pic>
        <p:nvPicPr>
          <p:cNvPr id="4" name="Picture 3"/>
          <p:cNvPicPr>
            <a:picLocks noChangeAspect="1"/>
          </p:cNvPicPr>
          <p:nvPr/>
        </p:nvPicPr>
        <p:blipFill>
          <a:blip r:embed="rId2"/>
          <a:stretch>
            <a:fillRect/>
          </a:stretch>
        </p:blipFill>
        <p:spPr>
          <a:xfrm>
            <a:off x="30079" y="762000"/>
            <a:ext cx="9175205" cy="6096000"/>
          </a:xfrm>
          <a:prstGeom prst="rect">
            <a:avLst/>
          </a:prstGeom>
        </p:spPr>
      </p:pic>
    </p:spTree>
    <p:extLst>
      <p:ext uri="{BB962C8B-B14F-4D97-AF65-F5344CB8AC3E}">
        <p14:creationId xmlns:p14="http://schemas.microsoft.com/office/powerpoint/2010/main" val="279026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0"/>
            <a:ext cx="8829403" cy="523220"/>
          </a:xfrm>
          <a:prstGeom prst="rect">
            <a:avLst/>
          </a:prstGeom>
        </p:spPr>
        <p:txBody>
          <a:bodyPr wrap="square">
            <a:spAutoFit/>
          </a:bodyPr>
          <a:lstStyle/>
          <a:p>
            <a:pPr algn="ctr"/>
            <a:r>
              <a:rPr lang="en-US" sz="2800" dirty="0">
                <a:solidFill>
                  <a:srgbClr val="EDEDF3"/>
                </a:solidFill>
              </a:rPr>
              <a:t>Introduction to Machine Learning in </a:t>
            </a:r>
            <a:r>
              <a:rPr lang="en-US" sz="2800" dirty="0" smtClean="0">
                <a:solidFill>
                  <a:srgbClr val="EDEDF3"/>
                </a:solidFill>
              </a:rPr>
              <a:t>Python</a:t>
            </a:r>
            <a:endParaRPr lang="en-US" sz="2800" dirty="0">
              <a:solidFill>
                <a:srgbClr val="EDEDF3"/>
              </a:solidFill>
            </a:endParaRPr>
          </a:p>
        </p:txBody>
      </p:sp>
      <p:sp>
        <p:nvSpPr>
          <p:cNvPr id="6" name="Rectangle 5"/>
          <p:cNvSpPr/>
          <p:nvPr/>
        </p:nvSpPr>
        <p:spPr>
          <a:xfrm>
            <a:off x="683568" y="1484784"/>
            <a:ext cx="7920880" cy="1631216"/>
          </a:xfrm>
          <a:prstGeom prst="rect">
            <a:avLst/>
          </a:prstGeom>
        </p:spPr>
        <p:txBody>
          <a:bodyPr wrap="square">
            <a:spAutoFit/>
          </a:bodyPr>
          <a:lstStyle/>
          <a:p>
            <a:r>
              <a:rPr lang="en-US" b="0" dirty="0" smtClean="0"/>
              <a:t>Definition :</a:t>
            </a:r>
          </a:p>
          <a:p>
            <a:endParaRPr lang="en-US" b="0" dirty="0" smtClean="0"/>
          </a:p>
          <a:p>
            <a:r>
              <a:rPr lang="en-US" b="0" dirty="0" smtClean="0"/>
              <a:t>“</a:t>
            </a:r>
            <a:r>
              <a:rPr lang="en-US" b="0" dirty="0"/>
              <a:t>Machine Learning is a collection </a:t>
            </a:r>
            <a:r>
              <a:rPr lang="en-US" b="0" dirty="0" smtClean="0"/>
              <a:t>of algorithms </a:t>
            </a:r>
            <a:r>
              <a:rPr lang="en-US" b="0" dirty="0"/>
              <a:t>and techniques used to create computational systems that learn from data </a:t>
            </a:r>
            <a:r>
              <a:rPr lang="en-US" b="0" dirty="0" smtClean="0"/>
              <a:t>in order to make </a:t>
            </a:r>
            <a:r>
              <a:rPr lang="en-US" b="0" dirty="0"/>
              <a:t>predictions and inferences.”</a:t>
            </a:r>
            <a:endParaRPr lang="en-US" dirty="0"/>
          </a:p>
        </p:txBody>
      </p:sp>
    </p:spTree>
    <p:extLst>
      <p:ext uri="{BB962C8B-B14F-4D97-AF65-F5344CB8AC3E}">
        <p14:creationId xmlns:p14="http://schemas.microsoft.com/office/powerpoint/2010/main" val="223115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50800"/>
            <a:ext cx="9144000" cy="6751516"/>
          </a:xfrm>
          <a:prstGeom prst="rect">
            <a:avLst/>
          </a:prstGeom>
        </p:spPr>
      </p:pic>
    </p:spTree>
    <p:extLst>
      <p:ext uri="{BB962C8B-B14F-4D97-AF65-F5344CB8AC3E}">
        <p14:creationId xmlns:p14="http://schemas.microsoft.com/office/powerpoint/2010/main" val="2177480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832" y="116632"/>
            <a:ext cx="2049586" cy="562630"/>
          </a:xfrm>
        </p:spPr>
        <p:txBody>
          <a:bodyPr/>
          <a:lstStyle/>
          <a:p>
            <a:r>
              <a:rPr lang="en-US" dirty="0" smtClean="0">
                <a:solidFill>
                  <a:srgbClr val="FFFFFF"/>
                </a:solidFill>
              </a:rPr>
              <a:t>Summary</a:t>
            </a:r>
            <a:endParaRPr lang="en-US" dirty="0">
              <a:solidFill>
                <a:srgbClr val="FFFFFF"/>
              </a:solidFill>
            </a:endParaRPr>
          </a:p>
        </p:txBody>
      </p:sp>
      <p:sp>
        <p:nvSpPr>
          <p:cNvPr id="3" name="Subtitle 2"/>
          <p:cNvSpPr>
            <a:spLocks noGrp="1"/>
          </p:cNvSpPr>
          <p:nvPr>
            <p:ph type="subTitle" idx="1"/>
          </p:nvPr>
        </p:nvSpPr>
        <p:spPr>
          <a:xfrm>
            <a:off x="1331640" y="1340768"/>
            <a:ext cx="5976664" cy="2736304"/>
          </a:xfrm>
        </p:spPr>
        <p:txBody>
          <a:bodyPr/>
          <a:lstStyle/>
          <a:p>
            <a:r>
              <a:rPr lang="en-US" dirty="0" smtClean="0"/>
              <a:t>Key points covered in this part:</a:t>
            </a:r>
          </a:p>
          <a:p>
            <a:endParaRPr lang="en-US" dirty="0" smtClean="0"/>
          </a:p>
          <a:p>
            <a:pPr marL="231775" indent="-231775">
              <a:buFont typeface="Arial" pitchFamily="34" charset="0"/>
              <a:buChar char="•"/>
            </a:pPr>
            <a:r>
              <a:rPr lang="en-US" dirty="0" smtClean="0"/>
              <a:t>How </a:t>
            </a:r>
            <a:r>
              <a:rPr lang="en-US" dirty="0"/>
              <a:t>to use step-by-step  machine learning  to investigate a dataset in Python</a:t>
            </a:r>
            <a:r>
              <a:rPr lang="en-US" dirty="0" smtClean="0"/>
              <a:t>.</a:t>
            </a:r>
          </a:p>
          <a:p>
            <a:pPr marL="231775" indent="-231775">
              <a:buFont typeface="Arial" pitchFamily="34" charset="0"/>
              <a:buChar char="•"/>
            </a:pPr>
            <a:endParaRPr lang="en-US" dirty="0" smtClean="0"/>
          </a:p>
          <a:p>
            <a:pPr marL="231775" indent="-231775">
              <a:buFont typeface="Arial" pitchFamily="34" charset="0"/>
              <a:buChar char="•"/>
            </a:pPr>
            <a:r>
              <a:rPr lang="en-US" dirty="0"/>
              <a:t>How to discover  a small end-to-end project from loading the data to making predictions in the best way with a new platform. </a:t>
            </a:r>
          </a:p>
        </p:txBody>
      </p:sp>
    </p:spTree>
    <p:custDataLst>
      <p:tags r:id="rId1"/>
    </p:custDataLst>
    <p:extLst>
      <p:ext uri="{BB962C8B-B14F-4D97-AF65-F5344CB8AC3E}">
        <p14:creationId xmlns:p14="http://schemas.microsoft.com/office/powerpoint/2010/main" val="225829167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2996952"/>
            <a:ext cx="5616624" cy="923330"/>
          </a:xfrm>
          <a:prstGeom prst="rect">
            <a:avLst/>
          </a:prstGeom>
          <a:noFill/>
        </p:spPr>
        <p:txBody>
          <a:bodyPr wrap="square" lIns="91440" tIns="45720" rIns="91440" bIns="45720">
            <a:spAutoFit/>
          </a:bodyPr>
          <a:lstStyle/>
          <a:p>
            <a:pPr algn="ct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THANK</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1">
                      <a:satMod val="175000"/>
                      <a:alpha val="40000"/>
                    </a:schemeClr>
                  </a:glow>
                  <a:innerShdw blurRad="63500" dist="50800" dir="18900000">
                    <a:prstClr val="black">
                      <a:alpha val="50000"/>
                    </a:prstClr>
                  </a:innerShdw>
                </a:effectLst>
              </a:rPr>
              <a:t> </a:t>
            </a:r>
            <a:r>
              <a:rPr lang="fr-FR" sz="54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rPr>
              <a:t>YOU</a:t>
            </a:r>
            <a:endParaRPr lang="fr-FR" sz="540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4">
                    <a:satMod val="175000"/>
                    <a:alpha val="40000"/>
                  </a:schemeClr>
                </a:glow>
                <a:innerShdw blurRad="63500" dist="50800" dir="18900000">
                  <a:prstClr val="black">
                    <a:alpha val="50000"/>
                  </a:prstClr>
                </a:innerShdw>
              </a:effectLst>
            </a:endParaRPr>
          </a:p>
        </p:txBody>
      </p:sp>
    </p:spTree>
    <p:extLst>
      <p:ext uri="{BB962C8B-B14F-4D97-AF65-F5344CB8AC3E}">
        <p14:creationId xmlns:p14="http://schemas.microsoft.com/office/powerpoint/2010/main" val="26783357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16632"/>
            <a:ext cx="4496168" cy="523220"/>
          </a:xfrm>
          <a:prstGeom prst="rect">
            <a:avLst/>
          </a:prstGeom>
        </p:spPr>
        <p:txBody>
          <a:bodyPr wrap="none">
            <a:spAutoFit/>
          </a:bodyPr>
          <a:lstStyle/>
          <a:p>
            <a:r>
              <a:rPr lang="en-US" sz="2800" b="0" dirty="0" smtClean="0">
                <a:solidFill>
                  <a:srgbClr val="EDEDF3"/>
                </a:solidFill>
              </a:rPr>
              <a:t>Types of Machine Learning</a:t>
            </a:r>
            <a:endParaRPr lang="en-US" sz="2800" dirty="0">
              <a:solidFill>
                <a:srgbClr val="EDEDF3"/>
              </a:solidFill>
            </a:endParaRPr>
          </a:p>
        </p:txBody>
      </p:sp>
      <p:pic>
        <p:nvPicPr>
          <p:cNvPr id="3" name="Picture 2"/>
          <p:cNvPicPr>
            <a:picLocks noChangeAspect="1"/>
          </p:cNvPicPr>
          <p:nvPr/>
        </p:nvPicPr>
        <p:blipFill>
          <a:blip r:embed="rId3"/>
          <a:stretch>
            <a:fillRect/>
          </a:stretch>
        </p:blipFill>
        <p:spPr>
          <a:xfrm>
            <a:off x="123974" y="836712"/>
            <a:ext cx="9055100" cy="2755900"/>
          </a:xfrm>
          <a:prstGeom prst="rect">
            <a:avLst/>
          </a:prstGeom>
        </p:spPr>
      </p:pic>
      <p:sp>
        <p:nvSpPr>
          <p:cNvPr id="4" name="Rectangle 3"/>
          <p:cNvSpPr/>
          <p:nvPr/>
        </p:nvSpPr>
        <p:spPr>
          <a:xfrm>
            <a:off x="1187624" y="3933056"/>
            <a:ext cx="7128792" cy="1015663"/>
          </a:xfrm>
          <a:prstGeom prst="rect">
            <a:avLst/>
          </a:prstGeom>
        </p:spPr>
        <p:txBody>
          <a:bodyPr wrap="square">
            <a:spAutoFit/>
          </a:bodyPr>
          <a:lstStyle/>
          <a:p>
            <a:r>
              <a:rPr lang="en-US" dirty="0">
                <a:solidFill>
                  <a:srgbClr val="008000"/>
                </a:solidFill>
              </a:rPr>
              <a:t>Supervised learning:</a:t>
            </a:r>
            <a:r>
              <a:rPr lang="en-US" dirty="0"/>
              <a:t> </a:t>
            </a:r>
            <a:r>
              <a:rPr lang="en-US" dirty="0">
                <a:solidFill>
                  <a:schemeClr val="accent2"/>
                </a:solidFill>
              </a:rPr>
              <a:t>making predictions using data</a:t>
            </a:r>
          </a:p>
          <a:p>
            <a:endParaRPr lang="en-US" dirty="0">
              <a:solidFill>
                <a:schemeClr val="accent2"/>
              </a:solidFill>
            </a:endParaRPr>
          </a:p>
          <a:p>
            <a:r>
              <a:rPr lang="en-US" dirty="0">
                <a:solidFill>
                  <a:schemeClr val="accent2"/>
                </a:solidFill>
              </a:rPr>
              <a:t>    This is also called predictive </a:t>
            </a:r>
            <a:r>
              <a:rPr lang="en-US" dirty="0" err="1">
                <a:solidFill>
                  <a:schemeClr val="accent2"/>
                </a:solidFill>
              </a:rPr>
              <a:t>modelling</a:t>
            </a:r>
            <a:endParaRPr lang="en-US" dirty="0">
              <a:solidFill>
                <a:schemeClr val="accent2"/>
              </a:solidFill>
            </a:endParaRPr>
          </a:p>
        </p:txBody>
      </p:sp>
    </p:spTree>
    <p:extLst>
      <p:ext uri="{BB962C8B-B14F-4D97-AF65-F5344CB8AC3E}">
        <p14:creationId xmlns:p14="http://schemas.microsoft.com/office/powerpoint/2010/main" val="323278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16632"/>
            <a:ext cx="4496168" cy="523220"/>
          </a:xfrm>
          <a:prstGeom prst="rect">
            <a:avLst/>
          </a:prstGeom>
        </p:spPr>
        <p:txBody>
          <a:bodyPr wrap="none">
            <a:spAutoFit/>
          </a:bodyPr>
          <a:lstStyle/>
          <a:p>
            <a:r>
              <a:rPr lang="en-US" sz="2800" b="0" dirty="0" smtClean="0">
                <a:solidFill>
                  <a:srgbClr val="EDEDF3"/>
                </a:solidFill>
              </a:rPr>
              <a:t>Types of Machine Learning</a:t>
            </a:r>
            <a:endParaRPr lang="en-US" sz="2800" dirty="0">
              <a:solidFill>
                <a:srgbClr val="EDEDF3"/>
              </a:solidFill>
            </a:endParaRPr>
          </a:p>
        </p:txBody>
      </p:sp>
      <p:pic>
        <p:nvPicPr>
          <p:cNvPr id="3" name="Picture 2"/>
          <p:cNvPicPr>
            <a:picLocks noChangeAspect="1"/>
          </p:cNvPicPr>
          <p:nvPr/>
        </p:nvPicPr>
        <p:blipFill>
          <a:blip r:embed="rId3"/>
          <a:stretch>
            <a:fillRect/>
          </a:stretch>
        </p:blipFill>
        <p:spPr>
          <a:xfrm>
            <a:off x="123974" y="836712"/>
            <a:ext cx="9055100" cy="2755900"/>
          </a:xfrm>
          <a:prstGeom prst="rect">
            <a:avLst/>
          </a:prstGeom>
        </p:spPr>
      </p:pic>
      <p:sp>
        <p:nvSpPr>
          <p:cNvPr id="5" name="Rectangle 4"/>
          <p:cNvSpPr/>
          <p:nvPr/>
        </p:nvSpPr>
        <p:spPr>
          <a:xfrm>
            <a:off x="179512" y="3645024"/>
            <a:ext cx="8784976" cy="1015663"/>
          </a:xfrm>
          <a:prstGeom prst="rect">
            <a:avLst/>
          </a:prstGeom>
        </p:spPr>
        <p:txBody>
          <a:bodyPr wrap="square">
            <a:spAutoFit/>
          </a:bodyPr>
          <a:lstStyle/>
          <a:p>
            <a:r>
              <a:rPr lang="en-US" b="0" dirty="0"/>
              <a:t>1) Regression</a:t>
            </a:r>
          </a:p>
          <a:p>
            <a:r>
              <a:rPr lang="en-US" b="0" dirty="0"/>
              <a:t>The output to be predicted is a continuous number in relevance with a given </a:t>
            </a:r>
            <a:r>
              <a:rPr lang="en-US" b="0" dirty="0" smtClean="0"/>
              <a:t>input </a:t>
            </a:r>
            <a:r>
              <a:rPr lang="fi-FI" b="0" dirty="0" err="1" smtClean="0"/>
              <a:t>dataset</a:t>
            </a:r>
            <a:r>
              <a:rPr lang="fi-FI" b="0" dirty="0"/>
              <a:t>.</a:t>
            </a:r>
            <a:endParaRPr lang="en-US" dirty="0"/>
          </a:p>
        </p:txBody>
      </p:sp>
    </p:spTree>
    <p:extLst>
      <p:ext uri="{BB962C8B-B14F-4D97-AF65-F5344CB8AC3E}">
        <p14:creationId xmlns:p14="http://schemas.microsoft.com/office/powerpoint/2010/main" val="169079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16632"/>
            <a:ext cx="4496168" cy="523220"/>
          </a:xfrm>
          <a:prstGeom prst="rect">
            <a:avLst/>
          </a:prstGeom>
        </p:spPr>
        <p:txBody>
          <a:bodyPr wrap="none">
            <a:spAutoFit/>
          </a:bodyPr>
          <a:lstStyle/>
          <a:p>
            <a:r>
              <a:rPr lang="en-US" sz="2800" b="0" dirty="0" smtClean="0">
                <a:solidFill>
                  <a:srgbClr val="EDEDF3"/>
                </a:solidFill>
              </a:rPr>
              <a:t>Types of Machine Learning</a:t>
            </a:r>
            <a:endParaRPr lang="en-US" sz="2800" dirty="0">
              <a:solidFill>
                <a:srgbClr val="EDEDF3"/>
              </a:solidFill>
            </a:endParaRPr>
          </a:p>
        </p:txBody>
      </p:sp>
      <p:pic>
        <p:nvPicPr>
          <p:cNvPr id="3" name="Picture 2"/>
          <p:cNvPicPr>
            <a:picLocks noChangeAspect="1"/>
          </p:cNvPicPr>
          <p:nvPr/>
        </p:nvPicPr>
        <p:blipFill>
          <a:blip r:embed="rId3"/>
          <a:stretch>
            <a:fillRect/>
          </a:stretch>
        </p:blipFill>
        <p:spPr>
          <a:xfrm>
            <a:off x="123974" y="836712"/>
            <a:ext cx="9055100" cy="2755900"/>
          </a:xfrm>
          <a:prstGeom prst="rect">
            <a:avLst/>
          </a:prstGeom>
        </p:spPr>
      </p:pic>
      <p:sp>
        <p:nvSpPr>
          <p:cNvPr id="4" name="Rectangle 3"/>
          <p:cNvSpPr/>
          <p:nvPr/>
        </p:nvSpPr>
        <p:spPr>
          <a:xfrm>
            <a:off x="179512" y="3789040"/>
            <a:ext cx="8784976" cy="2246769"/>
          </a:xfrm>
          <a:prstGeom prst="rect">
            <a:avLst/>
          </a:prstGeom>
        </p:spPr>
        <p:txBody>
          <a:bodyPr wrap="square">
            <a:spAutoFit/>
          </a:bodyPr>
          <a:lstStyle/>
          <a:p>
            <a:r>
              <a:rPr lang="en-US" b="0" dirty="0"/>
              <a:t>2) Classification</a:t>
            </a:r>
          </a:p>
          <a:p>
            <a:r>
              <a:rPr lang="en-US" b="0" dirty="0"/>
              <a:t>The output to be predicted is the actual or the probability of an event/class and the </a:t>
            </a:r>
            <a:r>
              <a:rPr lang="en-US" b="0" dirty="0" smtClean="0"/>
              <a:t>number of </a:t>
            </a:r>
            <a:r>
              <a:rPr lang="en-US" b="0" dirty="0"/>
              <a:t>classes to be predicted can be two or more. </a:t>
            </a:r>
            <a:endParaRPr lang="en-US" b="0" dirty="0" smtClean="0"/>
          </a:p>
          <a:p>
            <a:endParaRPr lang="en-US" b="0" dirty="0" smtClean="0"/>
          </a:p>
          <a:p>
            <a:r>
              <a:rPr lang="en-US" b="0" dirty="0" smtClean="0"/>
              <a:t>The </a:t>
            </a:r>
            <a:r>
              <a:rPr lang="en-US" b="0" dirty="0"/>
              <a:t>algorithm should learn the patterns </a:t>
            </a:r>
            <a:r>
              <a:rPr lang="en-US" b="0" dirty="0" smtClean="0"/>
              <a:t>in the </a:t>
            </a:r>
            <a:r>
              <a:rPr lang="en-US" b="0" dirty="0"/>
              <a:t>relevant input of each class from historical data and be able to predict the unseen </a:t>
            </a:r>
            <a:r>
              <a:rPr lang="en-US" b="0" dirty="0" smtClean="0"/>
              <a:t>class or </a:t>
            </a:r>
            <a:r>
              <a:rPr lang="en-US" b="0" dirty="0"/>
              <a:t>event in the future considering their input.</a:t>
            </a:r>
            <a:endParaRPr lang="en-US" dirty="0"/>
          </a:p>
        </p:txBody>
      </p:sp>
    </p:spTree>
    <p:extLst>
      <p:ext uri="{BB962C8B-B14F-4D97-AF65-F5344CB8AC3E}">
        <p14:creationId xmlns:p14="http://schemas.microsoft.com/office/powerpoint/2010/main" val="185088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690063"/>
            <a:ext cx="8784976" cy="1323439"/>
          </a:xfrm>
          <a:prstGeom prst="rect">
            <a:avLst/>
          </a:prstGeom>
        </p:spPr>
        <p:txBody>
          <a:bodyPr wrap="square">
            <a:spAutoFit/>
          </a:bodyPr>
          <a:lstStyle/>
          <a:p>
            <a:r>
              <a:rPr lang="en-US" b="0" dirty="0" smtClean="0"/>
              <a:t>1</a:t>
            </a:r>
            <a:r>
              <a:rPr lang="en-US" b="0" dirty="0"/>
              <a:t>. Training: The algorithm will be provided with historical </a:t>
            </a:r>
            <a:r>
              <a:rPr lang="en-US" b="0" dirty="0" smtClean="0"/>
              <a:t>input data </a:t>
            </a:r>
            <a:r>
              <a:rPr lang="en-US" b="0" dirty="0"/>
              <a:t>with the mapped output. The algorithm will learn </a:t>
            </a:r>
            <a:r>
              <a:rPr lang="en-US" b="0" dirty="0" smtClean="0"/>
              <a:t>the patterns </a:t>
            </a:r>
            <a:r>
              <a:rPr lang="en-US" b="0" dirty="0"/>
              <a:t>within the input data for each output and </a:t>
            </a:r>
            <a:r>
              <a:rPr lang="en-US" b="0" dirty="0" smtClean="0"/>
              <a:t>represent that </a:t>
            </a:r>
            <a:r>
              <a:rPr lang="en-US" b="0" dirty="0"/>
              <a:t>as a statistical equation, which is also commonly </a:t>
            </a:r>
            <a:r>
              <a:rPr lang="en-US" b="0" dirty="0" smtClean="0"/>
              <a:t>known as </a:t>
            </a:r>
            <a:r>
              <a:rPr lang="en-US" b="0" dirty="0"/>
              <a:t>a model.</a:t>
            </a:r>
            <a:endParaRPr lang="en-US" dirty="0"/>
          </a:p>
        </p:txBody>
      </p:sp>
      <p:sp>
        <p:nvSpPr>
          <p:cNvPr id="5" name="Rectangle 4"/>
          <p:cNvSpPr/>
          <p:nvPr/>
        </p:nvSpPr>
        <p:spPr>
          <a:xfrm>
            <a:off x="0" y="116632"/>
            <a:ext cx="9252520" cy="461665"/>
          </a:xfrm>
          <a:prstGeom prst="rect">
            <a:avLst/>
          </a:prstGeom>
        </p:spPr>
        <p:txBody>
          <a:bodyPr wrap="square">
            <a:spAutoFit/>
          </a:bodyPr>
          <a:lstStyle/>
          <a:p>
            <a:pPr algn="ctr"/>
            <a:r>
              <a:rPr lang="en-US" sz="2400" dirty="0">
                <a:solidFill>
                  <a:srgbClr val="FFFFFF"/>
                </a:solidFill>
              </a:rPr>
              <a:t>Building supervised learning machine learning </a:t>
            </a:r>
            <a:r>
              <a:rPr lang="en-US" sz="2400" dirty="0" smtClean="0">
                <a:solidFill>
                  <a:srgbClr val="FFFFFF"/>
                </a:solidFill>
              </a:rPr>
              <a:t> models </a:t>
            </a:r>
            <a:endParaRPr lang="en-US" sz="2400" dirty="0">
              <a:solidFill>
                <a:srgbClr val="FFFFFF"/>
              </a:solidFill>
            </a:endParaRPr>
          </a:p>
        </p:txBody>
      </p:sp>
      <p:sp>
        <p:nvSpPr>
          <p:cNvPr id="6" name="Rectangle 5"/>
          <p:cNvSpPr/>
          <p:nvPr/>
        </p:nvSpPr>
        <p:spPr>
          <a:xfrm>
            <a:off x="179512" y="1196752"/>
            <a:ext cx="8568952" cy="400110"/>
          </a:xfrm>
          <a:prstGeom prst="rect">
            <a:avLst/>
          </a:prstGeom>
        </p:spPr>
        <p:txBody>
          <a:bodyPr wrap="square">
            <a:spAutoFit/>
          </a:bodyPr>
          <a:lstStyle/>
          <a:p>
            <a:r>
              <a:rPr lang="en-US" b="0" dirty="0"/>
              <a:t>Building supervised learning machine learning models has three stages:</a:t>
            </a:r>
          </a:p>
        </p:txBody>
      </p:sp>
      <p:sp>
        <p:nvSpPr>
          <p:cNvPr id="7" name="Rectangle 6"/>
          <p:cNvSpPr/>
          <p:nvPr/>
        </p:nvSpPr>
        <p:spPr>
          <a:xfrm>
            <a:off x="0" y="3356992"/>
            <a:ext cx="9001000" cy="2246769"/>
          </a:xfrm>
          <a:prstGeom prst="rect">
            <a:avLst/>
          </a:prstGeom>
        </p:spPr>
        <p:txBody>
          <a:bodyPr wrap="square">
            <a:spAutoFit/>
          </a:bodyPr>
          <a:lstStyle/>
          <a:p>
            <a:r>
              <a:rPr lang="en-US" b="0" dirty="0"/>
              <a:t>2. Testing or validation: In this phase the performance of </a:t>
            </a:r>
            <a:r>
              <a:rPr lang="en-US" b="0" dirty="0" smtClean="0"/>
              <a:t>the trained </a:t>
            </a:r>
            <a:r>
              <a:rPr lang="en-US" b="0" dirty="0"/>
              <a:t>model is evaluated, usually by applying it on a dataset</a:t>
            </a:r>
          </a:p>
          <a:p>
            <a:r>
              <a:rPr lang="en-US" b="0" dirty="0"/>
              <a:t>(that was not used as part of the training) to predict the </a:t>
            </a:r>
            <a:r>
              <a:rPr lang="en-US" b="0" dirty="0" smtClean="0"/>
              <a:t>class </a:t>
            </a:r>
            <a:r>
              <a:rPr lang="da-DK" b="0" dirty="0" smtClean="0"/>
              <a:t>or </a:t>
            </a:r>
            <a:r>
              <a:rPr lang="da-DK" b="0" dirty="0"/>
              <a:t>event</a:t>
            </a:r>
            <a:r>
              <a:rPr lang="da-DK" b="0" dirty="0" smtClean="0"/>
              <a:t>.</a:t>
            </a:r>
          </a:p>
          <a:p>
            <a:endParaRPr lang="da-DK" b="0" dirty="0"/>
          </a:p>
          <a:p>
            <a:r>
              <a:rPr lang="en-US" b="0" dirty="0"/>
              <a:t>3. Prediction: Here we apply the trained model to a data set </a:t>
            </a:r>
            <a:r>
              <a:rPr lang="en-US" b="0" dirty="0" smtClean="0"/>
              <a:t>that was </a:t>
            </a:r>
            <a:r>
              <a:rPr lang="en-US" b="0" dirty="0"/>
              <a:t>not part of either the training or testing. The </a:t>
            </a:r>
            <a:r>
              <a:rPr lang="en-US" b="0" dirty="0" smtClean="0"/>
              <a:t>prediction will </a:t>
            </a:r>
            <a:r>
              <a:rPr lang="en-US" b="0" dirty="0"/>
              <a:t>be used to drive business decisions.</a:t>
            </a:r>
            <a:endParaRPr lang="en-US" dirty="0"/>
          </a:p>
        </p:txBody>
      </p:sp>
    </p:spTree>
    <p:extLst>
      <p:ext uri="{BB962C8B-B14F-4D97-AF65-F5344CB8AC3E}">
        <p14:creationId xmlns:p14="http://schemas.microsoft.com/office/powerpoint/2010/main" val="370374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700808"/>
            <a:ext cx="8352928" cy="2667000"/>
          </a:xfrm>
        </p:spPr>
        <p:txBody>
          <a:bodyPr/>
          <a:lstStyle/>
          <a:p>
            <a:r>
              <a:rPr lang="en-US" sz="2400" dirty="0" smtClean="0"/>
              <a:t>Use EDA  methods and Modeling processes  to investigate a data set and make prediction with certain accuracy.</a:t>
            </a:r>
          </a:p>
          <a:p>
            <a:r>
              <a:rPr lang="en-US" sz="2400" dirty="0" smtClean="0"/>
              <a:t>Use Python as a tool for programming.</a:t>
            </a:r>
          </a:p>
          <a:p>
            <a:endParaRPr lang="en-US" dirty="0"/>
          </a:p>
        </p:txBody>
      </p:sp>
      <p:sp>
        <p:nvSpPr>
          <p:cNvPr id="4" name="Rectangle 3"/>
          <p:cNvSpPr/>
          <p:nvPr/>
        </p:nvSpPr>
        <p:spPr>
          <a:xfrm>
            <a:off x="-108520" y="116632"/>
            <a:ext cx="9361040" cy="523220"/>
          </a:xfrm>
          <a:prstGeom prst="rect">
            <a:avLst/>
          </a:prstGeom>
        </p:spPr>
        <p:txBody>
          <a:bodyPr wrap="square">
            <a:spAutoFit/>
          </a:bodyPr>
          <a:lstStyle/>
          <a:p>
            <a:pPr algn="ctr"/>
            <a:r>
              <a:rPr lang="en-US" sz="2800" dirty="0" smtClean="0">
                <a:solidFill>
                  <a:schemeClr val="tx2"/>
                </a:solidFill>
              </a:rPr>
              <a:t>Exploratory Data </a:t>
            </a:r>
            <a:r>
              <a:rPr lang="en-US" sz="2800" dirty="0">
                <a:solidFill>
                  <a:schemeClr val="tx2"/>
                </a:solidFill>
              </a:rPr>
              <a:t>Analytic Methods Using </a:t>
            </a:r>
            <a:r>
              <a:rPr lang="en-US" sz="2800" dirty="0" smtClean="0">
                <a:solidFill>
                  <a:schemeClr val="tx2"/>
                </a:solidFill>
              </a:rPr>
              <a:t>Python</a:t>
            </a:r>
            <a:endParaRPr lang="en-US" sz="2800" dirty="0">
              <a:solidFill>
                <a:schemeClr val="tx2"/>
              </a:solidFill>
            </a:endParaRPr>
          </a:p>
        </p:txBody>
      </p:sp>
    </p:spTree>
    <p:custDataLst>
      <p:tags r:id="rId1"/>
    </p:custDataLst>
    <p:extLst>
      <p:ext uri="{BB962C8B-B14F-4D97-AF65-F5344CB8AC3E}">
        <p14:creationId xmlns:p14="http://schemas.microsoft.com/office/powerpoint/2010/main" val="1318212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Putting the Data Analytics Lifecycle into Practice</a:t>
            </a:r>
          </a:p>
          <a:p>
            <a:r>
              <a:rPr lang="en-US" dirty="0" smtClean="0"/>
              <a:t>Use a strategy to approach any data analytics problem:</a:t>
            </a:r>
          </a:p>
          <a:p>
            <a:endParaRPr lang="en-US" dirty="0" smtClean="0"/>
          </a:p>
          <a:p>
            <a:pPr lvl="2" indent="-223838">
              <a:buClr>
                <a:srgbClr val="92D050"/>
              </a:buClr>
              <a:buSzPct val="110000"/>
              <a:buFont typeface="Arial" pitchFamily="34" charset="0"/>
              <a:buChar char="•"/>
              <a:defRPr/>
            </a:pPr>
            <a:r>
              <a:rPr lang="en-US" b="1" dirty="0" smtClean="0">
                <a:solidFill>
                  <a:schemeClr val="tx1"/>
                </a:solidFill>
              </a:rPr>
              <a:t> Discovery </a:t>
            </a:r>
            <a:r>
              <a:rPr lang="en-US" dirty="0">
                <a:solidFill>
                  <a:schemeClr val="tx1"/>
                </a:solidFill>
              </a:rPr>
              <a:t>and Data Preparation </a:t>
            </a:r>
          </a:p>
          <a:p>
            <a:pPr lvl="2" indent="-223838">
              <a:buClr>
                <a:srgbClr val="92D050"/>
              </a:buClr>
              <a:buSzPct val="110000"/>
              <a:buFont typeface="Arial" pitchFamily="34" charset="0"/>
              <a:buChar char="•"/>
              <a:defRPr/>
            </a:pPr>
            <a:endParaRPr lang="en-US" b="1" dirty="0" smtClean="0">
              <a:solidFill>
                <a:schemeClr val="tx1"/>
              </a:solidFill>
            </a:endParaRPr>
          </a:p>
          <a:p>
            <a:pPr lvl="2" indent="-223838">
              <a:buClr>
                <a:srgbClr val="92D050"/>
              </a:buClr>
              <a:buSzPct val="110000"/>
              <a:buFont typeface="Arial" pitchFamily="34" charset="0"/>
              <a:buChar char="•"/>
              <a:defRPr/>
            </a:pPr>
            <a:r>
              <a:rPr lang="en-US" dirty="0" smtClean="0">
                <a:solidFill>
                  <a:schemeClr val="tx1"/>
                </a:solidFill>
              </a:rPr>
              <a:t> Model Building and Evaluation</a:t>
            </a:r>
          </a:p>
          <a:p>
            <a:pPr lvl="2" indent="-223838">
              <a:buClr>
                <a:srgbClr val="92D050"/>
              </a:buClr>
              <a:buSzPct val="110000"/>
              <a:buNone/>
              <a:defRPr/>
            </a:pPr>
            <a:endParaRPr lang="en-US" dirty="0" smtClean="0">
              <a:solidFill>
                <a:srgbClr val="FF0000"/>
              </a:solidFill>
            </a:endParaRPr>
          </a:p>
          <a:p>
            <a:r>
              <a:rPr lang="en-US" dirty="0" smtClean="0"/>
              <a:t>To begin to analyze the data you need:</a:t>
            </a:r>
          </a:p>
          <a:p>
            <a:pPr lvl="1"/>
            <a:r>
              <a:rPr lang="en-US" dirty="0" smtClean="0"/>
              <a:t>1. A tool that allows you to look at the data –  that is “python library”.</a:t>
            </a:r>
          </a:p>
          <a:p>
            <a:pPr lvl="1"/>
            <a:r>
              <a:rPr lang="en-US" dirty="0" smtClean="0"/>
              <a:t>2. Skill in basic statistics. </a:t>
            </a:r>
          </a:p>
          <a:p>
            <a:pPr lvl="1">
              <a:buNone/>
            </a:pPr>
            <a:endParaRPr lang="en-US" dirty="0" smtClean="0"/>
          </a:p>
          <a:p>
            <a:pPr lvl="1"/>
            <a:endParaRPr lang="en-US" dirty="0" smtClean="0"/>
          </a:p>
          <a:p>
            <a:endParaRPr lang="en-US" dirty="0" smtClean="0"/>
          </a:p>
          <a:p>
            <a:pPr>
              <a:buNone/>
            </a:pPr>
            <a:endParaRPr lang="en-US" dirty="0" smtClean="0"/>
          </a:p>
          <a:p>
            <a:endParaRPr lang="en-US" dirty="0"/>
          </a:p>
        </p:txBody>
      </p:sp>
      <p:sp>
        <p:nvSpPr>
          <p:cNvPr id="6" name="Rectangle 5"/>
          <p:cNvSpPr/>
          <p:nvPr/>
        </p:nvSpPr>
        <p:spPr>
          <a:xfrm>
            <a:off x="-108520" y="116632"/>
            <a:ext cx="9361040" cy="523220"/>
          </a:xfrm>
          <a:prstGeom prst="rect">
            <a:avLst/>
          </a:prstGeom>
        </p:spPr>
        <p:txBody>
          <a:bodyPr wrap="square">
            <a:spAutoFit/>
          </a:bodyPr>
          <a:lstStyle/>
          <a:p>
            <a:pPr algn="ctr"/>
            <a:r>
              <a:rPr lang="en-US" sz="2800" dirty="0" smtClean="0">
                <a:solidFill>
                  <a:schemeClr val="tx2"/>
                </a:solidFill>
              </a:rPr>
              <a:t>Exploratory Data </a:t>
            </a:r>
            <a:r>
              <a:rPr lang="en-US" sz="2800" dirty="0">
                <a:solidFill>
                  <a:schemeClr val="tx2"/>
                </a:solidFill>
              </a:rPr>
              <a:t>Analytic Methods Using </a:t>
            </a:r>
            <a:r>
              <a:rPr lang="en-US" sz="2800" dirty="0" smtClean="0">
                <a:solidFill>
                  <a:schemeClr val="tx2"/>
                </a:solidFill>
              </a:rPr>
              <a:t>Python</a:t>
            </a:r>
            <a:endParaRPr lang="en-US" sz="2800" dirty="0">
              <a:solidFill>
                <a:schemeClr val="tx2"/>
              </a:solidFill>
            </a:endParaRPr>
          </a:p>
        </p:txBody>
      </p:sp>
    </p:spTree>
    <p:custDataLst>
      <p:tags r:id="rId1"/>
    </p:custDataLst>
    <p:extLst>
      <p:ext uri="{BB962C8B-B14F-4D97-AF65-F5344CB8AC3E}">
        <p14:creationId xmlns:p14="http://schemas.microsoft.com/office/powerpoint/2010/main" val="389935968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27/05/2006 16:55:39&quot;&gt;&lt;Slide id=&quot;301&quot; dur=&quot;2.219&quot; bld=&quot;|1&quot;/&gt;&lt;/Timings&gt;&lt;/WMTools&gt;"/>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odele_diapos3">
  <a:themeElements>
    <a:clrScheme name="modele_diapos3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modele_diapo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1" i="0" u="none" strike="noStrike" cap="none" normalizeH="0" baseline="0" noProof="1">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1" i="0" u="none" strike="noStrike" cap="none" normalizeH="0" baseline="0" noProof="1">
            <a:ln>
              <a:noFill/>
            </a:ln>
            <a:solidFill>
              <a:schemeClr val="tx1"/>
            </a:solidFill>
            <a:effectLst/>
            <a:latin typeface="Arial" charset="0"/>
            <a:ea typeface="ＭＳ Ｐゴシック" charset="0"/>
          </a:defRPr>
        </a:defPPr>
      </a:lstStyle>
    </a:lnDef>
  </a:objectDefaults>
  <a:extraClrSchemeLst>
    <a:extraClrScheme>
      <a:clrScheme name="modele_diapo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_diapo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_diapo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_diapo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_diapo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_diapos3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modele_diapos3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modele_diapos3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29738</TotalTime>
  <Words>2135</Words>
  <Application>Microsoft Macintosh PowerPoint</Application>
  <PresentationFormat>On-screen Show (4:3)</PresentationFormat>
  <Paragraphs>242</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modele_diapos3</vt:lpstr>
      <vt:lpstr>Data Analytic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JUPYTER</vt:lpstr>
      <vt:lpstr>JUPYTER</vt:lpstr>
      <vt:lpstr>PowerPoint Presentation</vt:lpstr>
      <vt:lpstr>PowerPoint Presentation</vt:lpstr>
      <vt:lpstr>PowerPoint Presentation</vt:lpstr>
      <vt:lpstr>PowerPoint Presentation</vt:lpstr>
      <vt:lpstr>PowerPoint Presentation</vt:lpstr>
      <vt:lpstr>Statistics for Model Building and Evaluation </vt:lpstr>
      <vt:lpstr>PowerPoint Presentation</vt:lpstr>
      <vt:lpstr>PowerPoint Presentation</vt:lpstr>
      <vt:lpstr>PowerPoint Presentation</vt:lpstr>
      <vt:lpstr>Developin a Model : Linear Regression</vt:lpstr>
      <vt:lpstr>PowerPoint Presentation</vt:lpstr>
      <vt:lpstr>Developin a Model : Linear Regression</vt:lpstr>
      <vt:lpstr>Developin a Model : Linear Regression</vt:lpstr>
      <vt:lpstr>PowerPoint Presentation</vt:lpstr>
      <vt:lpstr>PowerPoint Presentation</vt:lpstr>
      <vt:lpstr>Actual vs. predicted house prices</vt:lpstr>
      <vt:lpstr>PowerPoint Presentation</vt:lpstr>
      <vt:lpstr>Summary</vt:lpstr>
      <vt:lpstr>PowerPoint Presentation</vt:lpstr>
    </vt:vector>
  </TitlesOfParts>
  <Company>Particulier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 Objet  en C++  </dc:title>
  <dc:creator>julien</dc:creator>
  <cp:lastModifiedBy>Mohamed Ouzarf</cp:lastModifiedBy>
  <cp:revision>644</cp:revision>
  <cp:lastPrinted>2016-05-19T10:59:45Z</cp:lastPrinted>
  <dcterms:created xsi:type="dcterms:W3CDTF">2012-05-17T09:01:34Z</dcterms:created>
  <dcterms:modified xsi:type="dcterms:W3CDTF">2018-01-21T08:27:55Z</dcterms:modified>
</cp:coreProperties>
</file>