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46" r:id="rId3"/>
    <p:sldId id="372" r:id="rId4"/>
    <p:sldId id="268" r:id="rId5"/>
    <p:sldId id="297" r:id="rId6"/>
    <p:sldId id="296" r:id="rId7"/>
    <p:sldId id="298" r:id="rId8"/>
    <p:sldId id="302" r:id="rId9"/>
    <p:sldId id="299" r:id="rId10"/>
    <p:sldId id="301" r:id="rId11"/>
    <p:sldId id="271" r:id="rId12"/>
    <p:sldId id="303" r:id="rId13"/>
    <p:sldId id="304" r:id="rId14"/>
    <p:sldId id="305" r:id="rId15"/>
    <p:sldId id="270" r:id="rId16"/>
    <p:sldId id="308" r:id="rId17"/>
    <p:sldId id="369" r:id="rId18"/>
    <p:sldId id="370" r:id="rId19"/>
    <p:sldId id="309" r:id="rId20"/>
    <p:sldId id="311" r:id="rId21"/>
    <p:sldId id="353" r:id="rId22"/>
    <p:sldId id="354" r:id="rId23"/>
    <p:sldId id="355" r:id="rId24"/>
    <p:sldId id="357" r:id="rId25"/>
    <p:sldId id="312" r:id="rId26"/>
    <p:sldId id="359" r:id="rId27"/>
    <p:sldId id="348" r:id="rId28"/>
    <p:sldId id="313" r:id="rId29"/>
    <p:sldId id="277" r:id="rId30"/>
    <p:sldId id="349" r:id="rId31"/>
    <p:sldId id="350" r:id="rId32"/>
    <p:sldId id="351" r:id="rId33"/>
    <p:sldId id="330" r:id="rId34"/>
    <p:sldId id="331" r:id="rId35"/>
    <p:sldId id="332" r:id="rId36"/>
    <p:sldId id="333" r:id="rId37"/>
    <p:sldId id="360" r:id="rId38"/>
    <p:sldId id="335" r:id="rId39"/>
    <p:sldId id="336" r:id="rId40"/>
    <p:sldId id="337" r:id="rId41"/>
    <p:sldId id="338" r:id="rId42"/>
    <p:sldId id="339" r:id="rId43"/>
    <p:sldId id="340" r:id="rId44"/>
    <p:sldId id="341" r:id="rId45"/>
    <p:sldId id="342" r:id="rId46"/>
    <p:sldId id="371" r:id="rId47"/>
    <p:sldId id="343" r:id="rId48"/>
    <p:sldId id="361" r:id="rId49"/>
    <p:sldId id="362" r:id="rId50"/>
    <p:sldId id="368" r:id="rId51"/>
    <p:sldId id="344" r:id="rId52"/>
    <p:sldId id="358" r:id="rId53"/>
    <p:sldId id="345" r:id="rId5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9" autoAdjust="0"/>
    <p:restoredTop sz="94689" autoAdjust="0"/>
  </p:normalViewPr>
  <p:slideViewPr>
    <p:cSldViewPr>
      <p:cViewPr varScale="1">
        <p:scale>
          <a:sx n="67" d="100"/>
          <a:sy n="67" d="100"/>
        </p:scale>
        <p:origin x="-1320" y="-108"/>
      </p:cViewPr>
      <p:guideLst>
        <p:guide orient="horz" pos="2160"/>
        <p:guide pos="2880"/>
      </p:guideLst>
    </p:cSldViewPr>
  </p:slideViewPr>
  <p:outlineViewPr>
    <p:cViewPr>
      <p:scale>
        <a:sx n="33" d="100"/>
        <a:sy n="33" d="100"/>
      </p:scale>
      <p:origin x="0" y="1173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DBC90-9322-4200-9D55-97ED91B5B4B4}" type="datetimeFigureOut">
              <a:rPr lang="zh-TW" altLang="en-US" smtClean="0"/>
              <a:pPr/>
              <a:t>2019/4/9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AFB84-9FF1-429B-B0D4-DA402DCE91E4}" type="slidenum">
              <a:rPr lang="zh-TW" altLang="en-US" smtClean="0"/>
              <a:pPr/>
              <a:t>‹N°›</a:t>
            </a:fld>
            <a:endParaRPr lang="zh-TW" altLang="en-US"/>
          </a:p>
        </p:txBody>
      </p:sp>
    </p:spTree>
    <p:extLst>
      <p:ext uri="{BB962C8B-B14F-4D97-AF65-F5344CB8AC3E}">
        <p14:creationId xmlns="" xmlns:p14="http://schemas.microsoft.com/office/powerpoint/2010/main" val="244673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pPr>
            <a:fld id="{4F017C62-4D31-EF4D-877C-472ABEE159FD}" type="slidenum">
              <a:rPr lang="en-US" smtClean="0"/>
              <a:pPr>
                <a:defRPr/>
              </a:pPr>
              <a:t>2</a:t>
            </a:fld>
            <a:endParaRPr lang="en-US"/>
          </a:p>
        </p:txBody>
      </p:sp>
    </p:spTree>
    <p:extLst>
      <p:ext uri="{BB962C8B-B14F-4D97-AF65-F5344CB8AC3E}">
        <p14:creationId xmlns="" xmlns:p14="http://schemas.microsoft.com/office/powerpoint/2010/main" val="81140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dirty="0" smtClean="0"/>
              <a:t>In a previous lesson, we’ve</a:t>
            </a:r>
            <a:r>
              <a:rPr lang="en-US" baseline="0" dirty="0" smtClean="0"/>
              <a:t> looked at how you can characterize your data by using traditional statistics. But we also showed how datasets could appear identical when using descriptive statistics, and yet look completely different when visualizing the data via a plot. </a:t>
            </a:r>
          </a:p>
          <a:p>
            <a:r>
              <a:rPr lang="en-US" baseline="0" dirty="0" smtClean="0"/>
              <a:t>Using visual representations of data is the hallmark of exploratory data analysis: letting the data speak to us rather than necessarily imposing an interpretation on the data </a:t>
            </a:r>
            <a:r>
              <a:rPr lang="en-US" i="1" baseline="0" dirty="0" smtClean="0"/>
              <a:t>a priori</a:t>
            </a:r>
            <a:r>
              <a:rPr lang="en-US" i="0" baseline="0" dirty="0" smtClean="0"/>
              <a:t>. In the rest of this lesson, we are going to examine ways of displaying data so that we can better understand the underlying distributions of a single variable or the relationships between two or more variables. </a:t>
            </a:r>
          </a:p>
          <a:p>
            <a:r>
              <a:rPr lang="en-US" i="0" baseline="0" dirty="0" smtClean="0"/>
              <a:t>Although data visualization is a powerful tool, the results we obtain may not be suitable when it comes time for us to “tell a story” about the data. Our last slide will discuss what kind of presentations are most effective. </a:t>
            </a:r>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33</a:t>
            </a:fld>
            <a:endParaRPr lang="en-US" dirty="0"/>
          </a:p>
        </p:txBody>
      </p:sp>
    </p:spTree>
    <p:extLst>
      <p:ext uri="{BB962C8B-B14F-4D97-AF65-F5344CB8AC3E}">
        <p14:creationId xmlns="" xmlns:p14="http://schemas.microsoft.com/office/powerpoint/2010/main" val="393781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lIns="91426" tIns="45713" rIns="91426" bIns="45713" numCol="1" anchor="t" anchorCtr="0" compatLnSpc="1">
            <a:prstTxWarp prst="textNoShape">
              <a:avLst/>
            </a:prstTxWarp>
          </a:bodyPr>
          <a:lstStyle/>
          <a:p>
            <a:r>
              <a:rPr lang="en-US" dirty="0" smtClean="0"/>
              <a:t>In this lesson, we’ll be concentrating on model building and evaluation,</a:t>
            </a:r>
            <a:r>
              <a:rPr lang="en-US" baseline="0" dirty="0" smtClean="0"/>
              <a:t> using the topics described. </a:t>
            </a:r>
            <a:endParaRPr lang="en-US" dirty="0"/>
          </a:p>
        </p:txBody>
      </p:sp>
      <p:sp>
        <p:nvSpPr>
          <p:cNvPr id="4" name="Footer Placeholder 3"/>
          <p:cNvSpPr>
            <a:spLocks noGrp="1"/>
          </p:cNvSpPr>
          <p:nvPr>
            <p:ph type="ftr" sz="quarter" idx="4"/>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5"/>
          </p:nvPr>
        </p:nvSpPr>
        <p:spPr>
          <a:xfrm>
            <a:off x="3886200" y="8686800"/>
            <a:ext cx="2971800" cy="457200"/>
          </a:xfrm>
          <a:prstGeom prst="rect">
            <a:avLst/>
          </a:prstGeom>
        </p:spPr>
        <p:txBody>
          <a:bodyPr lIns="86520" tIns="43260" rIns="86520" bIns="43260"/>
          <a:lstStyle/>
          <a:p>
            <a:pPr>
              <a:defRPr/>
            </a:pPr>
            <a:fld id="{0AE62709-12B7-481E-AF02-15961EF83D30}" type="slidenum">
              <a:rPr lang="en-US"/>
              <a:pPr>
                <a:defRPr/>
              </a:pPr>
              <a:t>35</a:t>
            </a:fld>
            <a:endParaRPr lang="en-US" dirty="0"/>
          </a:p>
        </p:txBody>
      </p:sp>
    </p:spTree>
    <p:extLst>
      <p:ext uri="{BB962C8B-B14F-4D97-AF65-F5344CB8AC3E}">
        <p14:creationId xmlns="" xmlns:p14="http://schemas.microsoft.com/office/powerpoint/2010/main" val="14683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sz="1200" kern="1200" dirty="0" smtClean="0">
                <a:solidFill>
                  <a:schemeClr val="tx1"/>
                </a:solidFill>
                <a:effectLst/>
                <a:latin typeface="Times New Roman" charset="0"/>
                <a:ea typeface="ＭＳ Ｐゴシック" charset="0"/>
                <a:cs typeface="ＭＳ Ｐゴシック" charset="0"/>
              </a:rPr>
              <a:t>We have a copy of this synthetic dataset available for download from https://</a:t>
            </a:r>
            <a:r>
              <a:rPr lang="en-US" sz="1200" kern="1200" dirty="0" err="1" smtClean="0">
                <a:solidFill>
                  <a:schemeClr val="tx1"/>
                </a:solidFill>
                <a:effectLst/>
                <a:latin typeface="Times New Roman" charset="0"/>
                <a:ea typeface="ＭＳ Ｐゴシック" charset="0"/>
                <a:cs typeface="ＭＳ Ｐゴシック" charset="0"/>
              </a:rPr>
              <a:t>github.com</a:t>
            </a:r>
            <a:r>
              <a:rPr lang="en-US" sz="1200" kern="1200" dirty="0" smtClean="0">
                <a:solidFill>
                  <a:schemeClr val="tx1"/>
                </a:solidFill>
                <a:effectLst/>
                <a:latin typeface="Times New Roman" charset="0"/>
                <a:ea typeface="ＭＳ Ｐゴシック" charset="0"/>
                <a:cs typeface="ＭＳ Ｐゴシック" charset="0"/>
              </a:rPr>
              <a:t>/</a:t>
            </a:r>
            <a:r>
              <a:rPr lang="en-US" sz="1200" kern="1200" dirty="0" err="1" smtClean="0">
                <a:solidFill>
                  <a:schemeClr val="tx1"/>
                </a:solidFill>
                <a:effectLst/>
                <a:latin typeface="Times New Roman" charset="0"/>
                <a:ea typeface="ＭＳ Ｐゴシック" charset="0"/>
                <a:cs typeface="ＭＳ Ｐゴシック" charset="0"/>
              </a:rPr>
              <a:t>WinVector</a:t>
            </a:r>
            <a:r>
              <a:rPr lang="en-US" sz="1200"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err="1" smtClean="0">
                <a:solidFill>
                  <a:schemeClr val="tx1"/>
                </a:solidFill>
                <a:effectLst/>
                <a:latin typeface="Times New Roman" charset="0"/>
                <a:ea typeface="ＭＳ Ｐゴシック" charset="0"/>
                <a:cs typeface="ＭＳ Ｐゴシック" charset="0"/>
              </a:rPr>
              <a:t>zmPDSwR</a:t>
            </a:r>
            <a:r>
              <a:rPr lang="en-US" sz="1200" kern="1200" dirty="0" smtClean="0">
                <a:solidFill>
                  <a:schemeClr val="tx1"/>
                </a:solidFill>
                <a:effectLst/>
                <a:latin typeface="Times New Roman" charset="0"/>
                <a:ea typeface="ＭＳ Ｐゴシック" charset="0"/>
                <a:cs typeface="ＭＳ Ｐゴシック" charset="0"/>
              </a:rPr>
              <a:t>/tree/master/</a:t>
            </a:r>
            <a:r>
              <a:rPr lang="en-US" sz="1200" kern="1200" dirty="0" err="1" smtClean="0">
                <a:solidFill>
                  <a:schemeClr val="tx1"/>
                </a:solidFill>
                <a:effectLst/>
                <a:latin typeface="Times New Roman" charset="0"/>
                <a:ea typeface="ＭＳ Ｐゴシック" charset="0"/>
                <a:cs typeface="ＭＳ Ｐゴシック" charset="0"/>
              </a:rPr>
              <a:t>Custdata</a:t>
            </a:r>
            <a:r>
              <a:rPr lang="en-US" sz="1200" kern="1200" dirty="0" smtClean="0">
                <a:solidFill>
                  <a:schemeClr val="tx1"/>
                </a:solidFill>
                <a:effectLst/>
                <a:latin typeface="Times New Roman" charset="0"/>
                <a:ea typeface="ＭＳ Ｐゴシック" charset="0"/>
                <a:cs typeface="ＭＳ Ｐゴシック" charset="0"/>
              </a:rPr>
              <a:t>, and once saved, you can load it into R with the command </a:t>
            </a:r>
            <a:r>
              <a:rPr lang="en-US" sz="1200" kern="1200" dirty="0" err="1" smtClean="0">
                <a:solidFill>
                  <a:schemeClr val="tx1"/>
                </a:solidFill>
                <a:effectLst/>
                <a:latin typeface="Times New Roman" charset="0"/>
                <a:ea typeface="ＭＳ Ｐゴシック" charset="0"/>
                <a:cs typeface="ＭＳ Ｐゴシック" charset="0"/>
              </a:rPr>
              <a:t>custdata</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&lt;- </a:t>
            </a:r>
            <a:r>
              <a:rPr lang="en-US" sz="1200" kern="1200" dirty="0" err="1" smtClean="0">
                <a:solidFill>
                  <a:schemeClr val="tx1"/>
                </a:solidFill>
                <a:effectLst/>
                <a:latin typeface="Times New Roman" charset="0"/>
                <a:ea typeface="ＭＳ Ｐゴシック" charset="0"/>
                <a:cs typeface="ＭＳ Ｐゴシック" charset="0"/>
              </a:rPr>
              <a:t>read.table</a:t>
            </a:r>
            <a:r>
              <a:rPr lang="en-US" sz="1200" kern="1200" dirty="0" smtClean="0">
                <a:solidFill>
                  <a:schemeClr val="tx1"/>
                </a:solidFill>
                <a:effectLst/>
                <a:latin typeface="Times New Roman" charset="0"/>
                <a:ea typeface="ＭＳ Ｐゴシック" charset="0"/>
                <a:cs typeface="ＭＳ Ｐゴシック" charset="0"/>
              </a:rPr>
              <a:t>('custdata.</a:t>
            </a:r>
            <a:r>
              <a:rPr lang="en-US" sz="1200" kern="1200" dirty="0" err="1" smtClean="0">
                <a:solidFill>
                  <a:schemeClr val="tx1"/>
                </a:solidFill>
                <a:effectLst/>
                <a:latin typeface="Times New Roman" charset="0"/>
                <a:ea typeface="ＭＳ Ｐゴシック" charset="0"/>
                <a:cs typeface="ＭＳ Ｐゴシック" charset="0"/>
              </a:rPr>
              <a:t>tsv</a:t>
            </a:r>
            <a:r>
              <a:rPr lang="en-US" sz="1200" kern="1200" dirty="0" smtClean="0">
                <a:solidFill>
                  <a:schemeClr val="tx1"/>
                </a:solidFill>
                <a:effectLst/>
                <a:latin typeface="Times New Roman" charset="0"/>
                <a:ea typeface="ＭＳ Ｐゴシック" charset="0"/>
                <a:cs typeface="ＭＳ Ｐゴシック" charset="0"/>
              </a:rPr>
              <a:t>',header=</a:t>
            </a:r>
            <a:r>
              <a:rPr lang="en-US" sz="1200" kern="1200" dirty="0" err="1" smtClean="0">
                <a:solidFill>
                  <a:schemeClr val="tx1"/>
                </a:solidFill>
                <a:effectLst/>
                <a:latin typeface="Times New Roman" charset="0"/>
                <a:ea typeface="ＭＳ Ｐゴシック" charset="0"/>
                <a:cs typeface="ＭＳ Ｐゴシック" charset="0"/>
              </a:rPr>
              <a:t>T,sep</a:t>
            </a:r>
            <a:r>
              <a:rPr lang="en-US" sz="1200" kern="1200" dirty="0" smtClean="0">
                <a:solidFill>
                  <a:schemeClr val="tx1"/>
                </a:solidFill>
                <a:effectLst/>
                <a:latin typeface="Times New Roman" charset="0"/>
                <a:ea typeface="ＭＳ Ｐゴシック" charset="0"/>
                <a:cs typeface="ＭＳ Ｐゴシック" charset="0"/>
              </a:rPr>
              <a:t>='\t').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 </a:t>
            </a:r>
            <a:endParaRPr lang="en-GB" sz="1200" kern="1200" dirty="0" smtClean="0">
              <a:solidFill>
                <a:schemeClr val="tx1"/>
              </a:solidFill>
              <a:effectLst/>
              <a:latin typeface="Times New Roman" charset="0"/>
              <a:ea typeface="ＭＳ Ｐゴシック" charset="0"/>
              <a:cs typeface="ＭＳ Ｐゴシック" charset="0"/>
            </a:endParaRPr>
          </a:p>
          <a:p>
            <a:r>
              <a:rPr lang="en-GB" sz="1200" b="1" kern="1200" dirty="0" err="1" smtClean="0">
                <a:solidFill>
                  <a:schemeClr val="tx1"/>
                </a:solidFill>
                <a:effectLst/>
                <a:latin typeface="Times New Roman" charset="0"/>
                <a:ea typeface="ＭＳ Ｐゴシック" charset="0"/>
                <a:cs typeface="ＭＳ Ｐゴシック" charset="0"/>
              </a:rPr>
              <a:t>custdata</a:t>
            </a:r>
            <a:r>
              <a:rPr lang="en-GB" sz="1200" b="1" kern="1200" dirty="0" smtClean="0">
                <a:solidFill>
                  <a:schemeClr val="tx1"/>
                </a:solidFill>
                <a:effectLst/>
                <a:latin typeface="Times New Roman" charset="0"/>
                <a:ea typeface="ＭＳ Ｐゴシック" charset="0"/>
                <a:cs typeface="ＭＳ Ｐゴシック" charset="0"/>
              </a:rPr>
              <a:t> &lt;- </a:t>
            </a:r>
            <a:r>
              <a:rPr lang="en-GB" sz="1200" b="1" kern="1200" dirty="0" err="1" smtClean="0">
                <a:solidFill>
                  <a:schemeClr val="tx1"/>
                </a:solidFill>
                <a:effectLst/>
                <a:latin typeface="Times New Roman" charset="0"/>
                <a:ea typeface="ＭＳ Ｐゴシック" charset="0"/>
                <a:cs typeface="ＭＳ Ｐゴシック" charset="0"/>
              </a:rPr>
              <a:t>read.delim</a:t>
            </a:r>
            <a:r>
              <a:rPr lang="en-GB" sz="1200" b="1" kern="1200" dirty="0" smtClean="0">
                <a:solidFill>
                  <a:schemeClr val="tx1"/>
                </a:solidFill>
                <a:effectLst/>
                <a:latin typeface="Times New Roman" charset="0"/>
                <a:ea typeface="ＭＳ Ｐゴシック" charset="0"/>
                <a:cs typeface="ＭＳ Ｐゴシック" charset="0"/>
              </a:rPr>
              <a:t>("~/</a:t>
            </a:r>
            <a:r>
              <a:rPr lang="en-GB" sz="1200" b="1" kern="1200" dirty="0" err="1" smtClean="0">
                <a:solidFill>
                  <a:schemeClr val="tx1"/>
                </a:solidFill>
                <a:effectLst/>
                <a:latin typeface="Times New Roman" charset="0"/>
                <a:ea typeface="ＭＳ Ｐゴシック" charset="0"/>
                <a:cs typeface="ＭＳ Ｐゴシック" charset="0"/>
              </a:rPr>
              <a:t>custdata.tsv</a:t>
            </a:r>
            <a:r>
              <a:rPr lang="en-GB" sz="1200" b="1"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endParaRPr lang="en-US" dirty="0" smtClean="0"/>
          </a:p>
          <a:p>
            <a:endParaRPr lang="en-US" dirty="0" smtClean="0"/>
          </a:p>
          <a:p>
            <a:r>
              <a:rPr lang="en-US" sz="1200" b="0" i="0" u="none" strike="noStrike" kern="1200" baseline="0" dirty="0" err="1" smtClean="0">
                <a:solidFill>
                  <a:schemeClr val="tx1"/>
                </a:solidFill>
                <a:latin typeface="Times New Roman" charset="0"/>
                <a:ea typeface="ＭＳ Ｐゴシック" charset="0"/>
                <a:cs typeface="ＭＳ Ｐゴシック" charset="0"/>
              </a:rPr>
              <a:t>sapply</a:t>
            </a:r>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0" i="0" u="none" strike="noStrike" kern="1200" baseline="0" dirty="0" err="1" smtClean="0">
                <a:solidFill>
                  <a:schemeClr val="tx1"/>
                </a:solidFill>
                <a:latin typeface="Times New Roman" charset="0"/>
                <a:ea typeface="ＭＳ Ｐゴシック" charset="0"/>
                <a:cs typeface="ＭＳ Ｐゴシック" charset="0"/>
              </a:rPr>
              <a:t>PimaIndiansDiabetes</a:t>
            </a:r>
            <a:r>
              <a:rPr lang="en-US" sz="1200" b="0" i="0" u="none" strike="noStrike" kern="1200" baseline="0" dirty="0" smtClean="0">
                <a:solidFill>
                  <a:schemeClr val="tx1"/>
                </a:solidFill>
                <a:latin typeface="Times New Roman" charset="0"/>
                <a:ea typeface="ＭＳ Ｐゴシック" charset="0"/>
                <a:cs typeface="ＭＳ Ｐゴシック" charset="0"/>
              </a:rPr>
              <a:t>[,1:8], </a:t>
            </a:r>
            <a:r>
              <a:rPr lang="en-US" sz="1200" b="0" i="0" u="none" strike="noStrike" kern="1200" baseline="0" dirty="0" err="1" smtClean="0">
                <a:solidFill>
                  <a:schemeClr val="tx1"/>
                </a:solidFill>
                <a:latin typeface="Times New Roman" charset="0"/>
                <a:ea typeface="ＭＳ Ｐゴシック" charset="0"/>
                <a:cs typeface="ＭＳ Ｐゴシック" charset="0"/>
              </a:rPr>
              <a:t>sd</a:t>
            </a:r>
            <a:r>
              <a:rPr lang="en-US" sz="1200" b="0" i="0" u="none" strike="noStrike" kern="1200" baseline="0" dirty="0" smtClean="0">
                <a:solidFill>
                  <a:schemeClr val="tx1"/>
                </a:solidFill>
                <a:latin typeface="Times New Roman" charset="0"/>
                <a:ea typeface="ＭＳ Ｐゴシック" charset="0"/>
                <a:cs typeface="ＭＳ Ｐゴシック" charset="0"/>
              </a:rPr>
              <a:t> )</a:t>
            </a:r>
            <a:endParaRPr lang="en-US" dirty="0" smtClean="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36</a:t>
            </a:fld>
            <a:endParaRPr lang="en-US" dirty="0"/>
          </a:p>
        </p:txBody>
      </p:sp>
    </p:spTree>
    <p:extLst>
      <p:ext uri="{BB962C8B-B14F-4D97-AF65-F5344CB8AC3E}">
        <p14:creationId xmlns="" xmlns:p14="http://schemas.microsoft.com/office/powerpoint/2010/main" val="143433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&lt;- c(151, 174, 138, 186, 128, 136, 179, 163, 152, 131)</a:t>
            </a:r>
          </a:p>
          <a:p>
            <a:r>
              <a:rPr lang="en-US" dirty="0" smtClean="0"/>
              <a:t>y &lt;- c(63, 81, 56, 91, 47, 57, 76, 72, 62, 48)</a:t>
            </a:r>
          </a:p>
          <a:p>
            <a:endParaRPr lang="en-US" dirty="0" smtClean="0"/>
          </a:p>
          <a:p>
            <a:r>
              <a:rPr lang="en-US" dirty="0" smtClean="0"/>
              <a:t># Apply the lm() function.</a:t>
            </a:r>
          </a:p>
          <a:p>
            <a:r>
              <a:rPr lang="en-US" dirty="0" smtClean="0"/>
              <a:t>relation &lt;- lm(</a:t>
            </a:r>
            <a:r>
              <a:rPr lang="en-US" dirty="0" err="1" smtClean="0"/>
              <a:t>y~x</a:t>
            </a:r>
            <a:r>
              <a:rPr lang="en-US" dirty="0" smtClean="0"/>
              <a:t>)</a:t>
            </a:r>
          </a:p>
          <a:p>
            <a:endParaRPr lang="en-US" dirty="0" smtClean="0"/>
          </a:p>
          <a:p>
            <a:r>
              <a:rPr lang="en-US" dirty="0" smtClean="0"/>
              <a:t>print(summary(relation))</a:t>
            </a:r>
          </a:p>
          <a:p>
            <a:endParaRPr lang="en-US" dirty="0" smtClean="0"/>
          </a:p>
          <a:p>
            <a:r>
              <a:rPr lang="en-US" dirty="0" smtClean="0"/>
              <a:t># Find weight of a person with height 170.</a:t>
            </a:r>
          </a:p>
          <a:p>
            <a:r>
              <a:rPr lang="en-US" dirty="0" smtClean="0"/>
              <a:t>a &lt;- </a:t>
            </a:r>
            <a:r>
              <a:rPr lang="en-US" dirty="0" err="1" smtClean="0"/>
              <a:t>data.frame</a:t>
            </a:r>
            <a:r>
              <a:rPr lang="en-US" dirty="0" smtClean="0"/>
              <a:t>(x = 170)</a:t>
            </a:r>
          </a:p>
          <a:p>
            <a:r>
              <a:rPr lang="en-US" dirty="0" smtClean="0"/>
              <a:t>result &lt;-  predict(</a:t>
            </a:r>
            <a:r>
              <a:rPr lang="en-US" dirty="0" err="1" smtClean="0"/>
              <a:t>relation,a</a:t>
            </a:r>
            <a:r>
              <a:rPr lang="en-US" dirty="0" smtClean="0"/>
              <a:t>)</a:t>
            </a:r>
          </a:p>
          <a:p>
            <a:r>
              <a:rPr lang="en-US" dirty="0" smtClean="0"/>
              <a:t>print(result)</a:t>
            </a:r>
          </a:p>
          <a:p>
            <a:endParaRPr lang="en-US" dirty="0" smtClean="0"/>
          </a:p>
          <a:p>
            <a:r>
              <a:rPr lang="en-US" dirty="0" smtClean="0"/>
              <a:t># Plot the chart.</a:t>
            </a:r>
          </a:p>
          <a:p>
            <a:r>
              <a:rPr lang="en-US" dirty="0" smtClean="0"/>
              <a:t>plot(</a:t>
            </a:r>
            <a:r>
              <a:rPr lang="en-US" dirty="0" err="1" smtClean="0"/>
              <a:t>y,x,col</a:t>
            </a:r>
            <a:r>
              <a:rPr lang="en-US" dirty="0" smtClean="0"/>
              <a:t> = "</a:t>
            </a:r>
            <a:r>
              <a:rPr lang="en-US" dirty="0" err="1" smtClean="0"/>
              <a:t>blue",main</a:t>
            </a:r>
            <a:r>
              <a:rPr lang="en-US" dirty="0" smtClean="0"/>
              <a:t> = "Height &amp; Weight Regression",</a:t>
            </a:r>
            <a:r>
              <a:rPr lang="en-US" dirty="0" err="1" smtClean="0"/>
              <a:t>abline</a:t>
            </a:r>
            <a:r>
              <a:rPr lang="en-US" dirty="0" smtClean="0"/>
              <a:t>(lm(</a:t>
            </a:r>
            <a:r>
              <a:rPr lang="en-US" dirty="0" err="1" smtClean="0"/>
              <a:t>x~y</a:t>
            </a:r>
            <a:r>
              <a:rPr lang="en-US" dirty="0" smtClean="0"/>
              <a:t>)),</a:t>
            </a:r>
            <a:r>
              <a:rPr lang="en-US" dirty="0" err="1" smtClean="0"/>
              <a:t>cex</a:t>
            </a:r>
            <a:r>
              <a:rPr lang="en-US" dirty="0" smtClean="0"/>
              <a:t> = 1.3,pch = 16,xlab = "Weight in Kg",</a:t>
            </a:r>
            <a:r>
              <a:rPr lang="en-US" dirty="0" err="1" smtClean="0"/>
              <a:t>ylab</a:t>
            </a:r>
            <a:r>
              <a:rPr lang="en-US" dirty="0" smtClean="0"/>
              <a:t> = "Height in cm")</a:t>
            </a:r>
          </a:p>
          <a:p>
            <a:endParaRPr lang="en-US" dirty="0" smtClean="0"/>
          </a:p>
          <a:p>
            <a:r>
              <a:rPr lang="en-US" dirty="0" smtClean="0"/>
              <a:t># Save the file.</a:t>
            </a:r>
          </a:p>
          <a:p>
            <a:r>
              <a:rPr lang="en-US" dirty="0" err="1" smtClean="0"/>
              <a:t>dev.off</a:t>
            </a:r>
            <a:r>
              <a:rPr lang="en-US" dirty="0" smtClean="0"/>
              <a:t>()</a:t>
            </a:r>
            <a:endParaRPr lang="en-US" dirty="0"/>
          </a:p>
        </p:txBody>
      </p:sp>
    </p:spTree>
    <p:extLst>
      <p:ext uri="{BB962C8B-B14F-4D97-AF65-F5344CB8AC3E}">
        <p14:creationId xmlns="" xmlns:p14="http://schemas.microsoft.com/office/powerpoint/2010/main" val="366210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p-value is &lt;.05, then that variable is statistically significant. This is a useful tool to tune your model.</a:t>
            </a:r>
          </a:p>
          <a:p>
            <a:r>
              <a:rPr lang="en-US" dirty="0" smtClean="0"/>
              <a:t>p-value less than 0.05 is one way to decide whether there is likely a relationship between the feature and the response.</a:t>
            </a:r>
          </a:p>
          <a:p>
            <a:r>
              <a:rPr lang="en-US" dirty="0" smtClean="0"/>
              <a:t>In this case, the p-value  is  less than 0.05:</a:t>
            </a:r>
          </a:p>
          <a:p>
            <a:r>
              <a:rPr lang="en-US" dirty="0" smtClean="0"/>
              <a:t>Reject null hypothesis</a:t>
            </a:r>
          </a:p>
          <a:p>
            <a:r>
              <a:rPr lang="en-US" dirty="0" smtClean="0"/>
              <a:t>There is a relationship</a:t>
            </a:r>
            <a:endParaRPr lang="en-US" dirty="0"/>
          </a:p>
        </p:txBody>
      </p:sp>
    </p:spTree>
    <p:extLst>
      <p:ext uri="{BB962C8B-B14F-4D97-AF65-F5344CB8AC3E}">
        <p14:creationId xmlns="" xmlns:p14="http://schemas.microsoft.com/office/powerpoint/2010/main" val="57292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92">
              <a:defRPr/>
            </a:pPr>
            <a:r>
              <a:rPr lang="en-US" dirty="0" smtClean="0"/>
              <a:t>These are the main points</a:t>
            </a:r>
            <a:r>
              <a:rPr lang="en-US" baseline="0" dirty="0" smtClean="0"/>
              <a:t> covered in the module. Please take a moment to review them.</a:t>
            </a:r>
          </a:p>
          <a:p>
            <a:pPr defTabSz="914292">
              <a:defRPr/>
            </a:pPr>
            <a:r>
              <a:rPr lang="en-US" baseline="0" dirty="0" smtClean="0"/>
              <a:t>In addition, pause and consider what you learned from the lab exercises in </a:t>
            </a:r>
            <a:r>
              <a:rPr lang="en-US" baseline="0" smtClean="0"/>
              <a:t>this module.</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pPr>
              <a:defRPr/>
            </a:pPr>
            <a:fld id="{80249327-EC2F-4096-8D35-6B76097739FC}" type="slidenum">
              <a:rPr lang="en-US" smtClean="0"/>
              <a:pPr>
                <a:defRPr/>
              </a:pPr>
              <a:t>51</a:t>
            </a:fld>
            <a:endParaRPr lang="en-US" dirty="0"/>
          </a:p>
        </p:txBody>
      </p:sp>
    </p:spTree>
    <p:extLst>
      <p:ext uri="{BB962C8B-B14F-4D97-AF65-F5344CB8AC3E}">
        <p14:creationId xmlns="" xmlns:p14="http://schemas.microsoft.com/office/powerpoint/2010/main" val="307450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‹N°›</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及直排文字">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‹N°›</a:t>
            </a:fld>
            <a:endParaRPr lang="zh-TW" altLang="en-US"/>
          </a:p>
        </p:txBody>
      </p:sp>
      <p:sp>
        <p:nvSpPr>
          <p:cNvPr id="7" name="Title 6"/>
          <p:cNvSpPr>
            <a:spLocks noGrp="1"/>
          </p:cNvSpPr>
          <p:nvPr>
            <p:ph type="title"/>
          </p:nvPr>
        </p:nvSpPr>
        <p:spPr/>
        <p:txBody>
          <a:bodyPr/>
          <a:lstStyle/>
          <a:p>
            <a:r>
              <a:rPr lang="zh-TW" altLang="en-US" smtClean="0"/>
              <a:t>按一下以編輯母片標題樣式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6839712" y="6356350"/>
            <a:ext cx="1868424" cy="365125"/>
          </a:xfrm>
        </p:spPr>
        <p:txBody>
          <a:body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 xmlns:p14="http://schemas.microsoft.com/office/powerpoint/2010/main" val="184853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7" name="Footer Placeholder 4"/>
          <p:cNvSpPr>
            <a:spLocks noGrp="1"/>
          </p:cNvSpPr>
          <p:nvPr>
            <p:ph type="ftr" sz="quarter" idx="14"/>
          </p:nvPr>
        </p:nvSpPr>
        <p:spPr>
          <a:xfrm>
            <a:off x="4724400" y="6629400"/>
            <a:ext cx="4191000" cy="228600"/>
          </a:xfrm>
          <a:prstGeom prst="rect">
            <a:avLst/>
          </a:prstGeom>
        </p:spPr>
        <p:txBody>
          <a:bodyPr/>
          <a:lstStyle>
            <a:lvl1pPr>
              <a:defRPr>
                <a:solidFill>
                  <a:schemeClr val="tx1">
                    <a:lumMod val="75000"/>
                    <a:lumOff val="25000"/>
                  </a:schemeClr>
                </a:solidFill>
              </a:defRPr>
            </a:lvl1pPr>
          </a:lstStyle>
          <a:p>
            <a:pPr>
              <a:defRPr/>
            </a:pPr>
            <a:endParaRPr lang="en-US" dirty="0"/>
          </a:p>
        </p:txBody>
      </p:sp>
      <p:sp>
        <p:nvSpPr>
          <p:cNvPr id="8" name="Slide Number Placeholder 5"/>
          <p:cNvSpPr>
            <a:spLocks noGrp="1"/>
          </p:cNvSpPr>
          <p:nvPr>
            <p:ph type="sldNum" sz="quarter" idx="15"/>
          </p:nvPr>
        </p:nvSpPr>
        <p:spPr>
          <a:xfrm>
            <a:off x="8686800" y="6629400"/>
            <a:ext cx="457200" cy="228600"/>
          </a:xfrm>
          <a:prstGeom prst="rect">
            <a:avLst/>
          </a:prstGeom>
        </p:spPr>
        <p:txBody>
          <a:bodyPr/>
          <a:lstStyle>
            <a:lvl1pPr>
              <a:defRPr>
                <a:solidFill>
                  <a:schemeClr val="tx1">
                    <a:lumMod val="75000"/>
                    <a:lumOff val="25000"/>
                  </a:schemeClr>
                </a:solidFill>
              </a:defRPr>
            </a:lvl1pPr>
          </a:lstStyle>
          <a:p>
            <a:pPr>
              <a:defRPr/>
            </a:pPr>
            <a:fld id="{E9C12BD9-86B3-4048-86CE-AC10D4E84307}" type="slidenum">
              <a:rPr lang="en-US"/>
              <a:pPr>
                <a:defRPr/>
              </a:pPr>
              <a:t>‹N°›</a:t>
            </a:fld>
            <a:endParaRPr lang="en-US"/>
          </a:p>
        </p:txBody>
      </p:sp>
    </p:spTree>
    <p:extLst>
      <p:ext uri="{BB962C8B-B14F-4D97-AF65-F5344CB8AC3E}">
        <p14:creationId xmlns="" xmlns:p14="http://schemas.microsoft.com/office/powerpoint/2010/main" val="218060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‹N°›</a:t>
            </a:fld>
            <a:endParaRPr lang="zh-TW" altLang="en-US"/>
          </a:p>
        </p:txBody>
      </p:sp>
      <p:sp>
        <p:nvSpPr>
          <p:cNvPr id="14" name="Title 13"/>
          <p:cNvSpPr>
            <a:spLocks noGrp="1"/>
          </p:cNvSpPr>
          <p:nvPr>
            <p:ph type="title"/>
          </p:nvPr>
        </p:nvSpPr>
        <p:spPr/>
        <p:txBody>
          <a:bodyPr/>
          <a:lstStyle/>
          <a:p>
            <a:r>
              <a:rPr lang="zh-TW" altLang="en-US" smtClean="0"/>
              <a:t>按一下以編輯母片標題樣式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pPr/>
              <a:t>‹N°›</a:t>
            </a:fld>
            <a:endParaRPr lang="zh-TW" altLang="en-US"/>
          </a:p>
        </p:txBody>
      </p:sp>
      <p:sp>
        <p:nvSpPr>
          <p:cNvPr id="16" name="Title 15"/>
          <p:cNvSpPr>
            <a:spLocks noGrp="1"/>
          </p:cNvSpPr>
          <p:nvPr>
            <p:ph type="title"/>
          </p:nvPr>
        </p:nvSpPr>
        <p:spPr/>
        <p:txBody>
          <a:bodyPr/>
          <a:lstStyle/>
          <a:p>
            <a:r>
              <a:rPr lang="zh-TW" altLang="en-US" smtClean="0"/>
              <a:t>按一下以編輯母片標題樣式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‹N°›</a:t>
            </a:fld>
            <a:endParaRPr lang="zh-TW" altLang="en-US"/>
          </a:p>
        </p:txBody>
      </p:sp>
      <p:sp>
        <p:nvSpPr>
          <p:cNvPr id="12" name="Title 11"/>
          <p:cNvSpPr>
            <a:spLocks noGrp="1"/>
          </p:cNvSpPr>
          <p:nvPr>
            <p:ph type="title"/>
          </p:nvPr>
        </p:nvSpPr>
        <p:spPr/>
        <p:txBody>
          <a:bodyPr/>
          <a:lstStyle/>
          <a:p>
            <a:r>
              <a:rPr lang="zh-TW" altLang="en-US" smtClean="0"/>
              <a:t>按一下以編輯母片標題樣式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TW" altLang="en-US" smtClean="0"/>
              <a:t>按一下圖示以新增圖片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2019/4/9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‹N°›</a:t>
            </a:fld>
            <a:endParaRPr lang="zh-TW"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766CA2E2-0D20-4391-8F3E-CAAFE6E7FA52}" type="datetimeFigureOut">
              <a:rPr lang="zh-TW" altLang="en-US" smtClean="0"/>
              <a:pPr/>
              <a:t>2019/4/9</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TW"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722B575E-21D9-4F81-9A86-37E23FE3D5CC}" type="slidenum">
              <a:rPr lang="zh-TW" altLang="en-US" smtClean="0"/>
              <a:pPr/>
              <a:t>‹N°›</a:t>
            </a:fld>
            <a:endParaRPr lang="zh-TW"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 Id="rId6" Type="http://schemas.openxmlformats.org/officeDocument/2006/relationships/hyperlink" Target="https://www.reddit.com/r/datasets" TargetMode="External"/><Relationship Id="rId5" Type="http://schemas.openxmlformats.org/officeDocument/2006/relationships/hyperlink" Target="https://goo.gl/SJHN2k" TargetMode="External"/><Relationship Id="rId4" Type="http://schemas.openxmlformats.org/officeDocument/2006/relationships/hyperlink" Target="http://aws.amazon.com/fr/datase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888/notebooks/1Uminho/Folder1-tutorial/ML-tutorial-1-Intro.ipynb" TargetMode="External"/><Relationship Id="rId2" Type="http://schemas.openxmlformats.org/officeDocument/2006/relationships/hyperlink" Target="http://localhost:8888/notebooks/1Uminho/Folder1-tutorial/ML-tutorial-2-EDA.ipynb" TargetMode="External"/><Relationship Id="rId1" Type="http://schemas.openxmlformats.org/officeDocument/2006/relationships/slideLayout" Target="../slideLayouts/slideLayout2.xml"/><Relationship Id="rId4" Type="http://schemas.openxmlformats.org/officeDocument/2006/relationships/hyperlink" Target="http://localhost:8888/notebooks/1Uminho/Folder1-tutorial/ML-tutorial-3-Modeling.ipyn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Mean_squared_error" TargetMode="External"/><Relationship Id="rId2" Type="http://schemas.openxmlformats.org/officeDocument/2006/relationships/hyperlink" Target="https://en.wikipedia.org/wiki/Mean_absolute_error" TargetMode="External"/><Relationship Id="rId1" Type="http://schemas.openxmlformats.org/officeDocument/2006/relationships/slideLayout" Target="../slideLayouts/slideLayout2.xml"/><Relationship Id="rId4" Type="http://schemas.openxmlformats.org/officeDocument/2006/relationships/hyperlink" Target="https://en.wikipedia.org/wiki/Coefficient_of_determin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s://archive.ics.uci.edu/ml/machine-learning-databases/hous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rchive.ics.uci.edu/ml/machine-learning-databases/hous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chive.ics.uci.edu/ml/machine-learning-databases/housing/housing.dat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ata-flair.training/blogs/applications-of-machine-learn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573016"/>
            <a:ext cx="6840760" cy="2520280"/>
          </a:xfrm>
        </p:spPr>
        <p:txBody>
          <a:bodyPr>
            <a:normAutofit fontScale="92500" lnSpcReduction="20000"/>
          </a:bodyPr>
          <a:lstStyle/>
          <a:p>
            <a:r>
              <a:rPr lang="en-US" altLang="zh-TW" dirty="0" smtClean="0"/>
              <a:t>Pr. Mohamed OUZARF</a:t>
            </a:r>
          </a:p>
          <a:p>
            <a:r>
              <a:rPr lang="en-US" altLang="zh-TW" dirty="0" smtClean="0"/>
              <a:t>@FST</a:t>
            </a:r>
          </a:p>
          <a:p>
            <a:r>
              <a:rPr lang="en-US" altLang="zh-TW" dirty="0" smtClean="0"/>
              <a:t>University </a:t>
            </a:r>
            <a:r>
              <a:rPr lang="en-US" altLang="zh-TW" dirty="0" err="1" smtClean="0"/>
              <a:t>Sidi</a:t>
            </a:r>
            <a:r>
              <a:rPr lang="en-US" altLang="zh-TW" dirty="0" smtClean="0"/>
              <a:t> Mohamed Ben </a:t>
            </a:r>
            <a:r>
              <a:rPr lang="en-US" altLang="zh-TW" dirty="0" err="1" smtClean="0"/>
              <a:t>Abdellah</a:t>
            </a:r>
            <a:endParaRPr lang="en-US" altLang="zh-TW" dirty="0" smtClean="0"/>
          </a:p>
          <a:p>
            <a:r>
              <a:rPr lang="en-US" altLang="zh-TW" dirty="0" smtClean="0"/>
              <a:t>Fes Morocco</a:t>
            </a:r>
          </a:p>
          <a:p>
            <a:endParaRPr lang="en-US" altLang="zh-TW" dirty="0" smtClean="0"/>
          </a:p>
          <a:p>
            <a:r>
              <a:rPr lang="en-US" altLang="zh-TW" dirty="0" smtClean="0"/>
              <a:t>April: 2019 @</a:t>
            </a:r>
            <a:r>
              <a:rPr lang="en-US" altLang="zh-TW" dirty="0" err="1" smtClean="0"/>
              <a:t>Uminho</a:t>
            </a:r>
            <a:endParaRPr lang="en-US" altLang="zh-TW" dirty="0" smtClean="0"/>
          </a:p>
          <a:p>
            <a:endParaRPr lang="zh-TW" altLang="en-US" dirty="0"/>
          </a:p>
        </p:txBody>
      </p:sp>
      <p:sp>
        <p:nvSpPr>
          <p:cNvPr id="4" name="Titre 3"/>
          <p:cNvSpPr>
            <a:spLocks noGrp="1"/>
          </p:cNvSpPr>
          <p:nvPr>
            <p:ph type="ctrTitle"/>
          </p:nvPr>
        </p:nvSpPr>
        <p:spPr>
          <a:xfrm>
            <a:off x="539552" y="0"/>
            <a:ext cx="7924800" cy="3098825"/>
          </a:xfrm>
        </p:spPr>
        <p:txBody>
          <a:bodyPr>
            <a:noAutofit/>
          </a:bodyPr>
          <a:lstStyle/>
          <a:p>
            <a:r>
              <a:rPr lang="en-US" sz="4800" dirty="0" smtClean="0">
                <a:solidFill>
                  <a:schemeClr val="bg1"/>
                </a:solidFill>
              </a:rPr>
              <a:t/>
            </a:r>
            <a:br>
              <a:rPr lang="en-US" sz="4800" dirty="0" smtClean="0">
                <a:solidFill>
                  <a:schemeClr val="bg1"/>
                </a:solidFill>
              </a:rPr>
            </a:br>
            <a:r>
              <a:rPr lang="en-US" sz="4800" dirty="0" smtClean="0">
                <a:solidFill>
                  <a:schemeClr val="bg1"/>
                </a:solidFill>
              </a:rPr>
              <a:t>Data  Analytic Methods</a:t>
            </a:r>
            <a:br>
              <a:rPr lang="en-US" sz="4800" dirty="0" smtClean="0">
                <a:solidFill>
                  <a:schemeClr val="bg1"/>
                </a:solidFill>
              </a:rPr>
            </a:br>
            <a:r>
              <a:rPr lang="en-US" sz="4800" dirty="0" smtClean="0">
                <a:solidFill>
                  <a:schemeClr val="bg1"/>
                </a:solidFill>
              </a:rPr>
              <a:t>with Python</a:t>
            </a:r>
            <a:br>
              <a:rPr lang="en-US" sz="4800" dirty="0" smtClean="0">
                <a:solidFill>
                  <a:schemeClr val="bg1"/>
                </a:solidFill>
              </a:rPr>
            </a:br>
            <a:r>
              <a:rPr lang="en-US" sz="4800" dirty="0" smtClean="0">
                <a:solidFill>
                  <a:schemeClr val="bg1"/>
                </a:solidFill>
              </a:rPr>
              <a:t>and </a:t>
            </a:r>
            <a:br>
              <a:rPr lang="en-US" sz="4800" dirty="0" smtClean="0">
                <a:solidFill>
                  <a:schemeClr val="bg1"/>
                </a:solidFill>
              </a:rPr>
            </a:br>
            <a:r>
              <a:rPr lang="en-US" sz="4800" dirty="0" smtClean="0">
                <a:solidFill>
                  <a:schemeClr val="bg1"/>
                </a:solidFill>
              </a:rPr>
              <a:t>Machine Learning </a:t>
            </a:r>
            <a:endParaRPr lang="fr-FR" sz="4800" dirty="0">
              <a:solidFill>
                <a:schemeClr val="bg1"/>
              </a:solidFill>
            </a:endParaRPr>
          </a:p>
        </p:txBody>
      </p:sp>
    </p:spTree>
    <p:extLst>
      <p:ext uri="{BB962C8B-B14F-4D97-AF65-F5344CB8AC3E}">
        <p14:creationId xmlns="" xmlns:p14="http://schemas.microsoft.com/office/powerpoint/2010/main" val="382488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16632"/>
            <a:ext cx="9252520" cy="1200329"/>
          </a:xfrm>
          <a:prstGeom prst="rect">
            <a:avLst/>
          </a:prstGeom>
        </p:spPr>
        <p:txBody>
          <a:bodyPr wrap="square">
            <a:spAutoFit/>
          </a:bodyPr>
          <a:lstStyle/>
          <a:p>
            <a:pPr algn="ctr"/>
            <a:r>
              <a:rPr lang="en-US" sz="3600" b="1" dirty="0">
                <a:solidFill>
                  <a:srgbClr val="FFFFFF"/>
                </a:solidFill>
                <a:effectLst>
                  <a:glow rad="101600">
                    <a:schemeClr val="tx2"/>
                  </a:glow>
                </a:effectLst>
                <a:latin typeface="+mj-lt"/>
                <a:ea typeface="+mj-ea"/>
                <a:cs typeface="+mj-cs"/>
              </a:rPr>
              <a:t>Building </a:t>
            </a:r>
            <a:r>
              <a:rPr lang="en-US" sz="3600" b="1" dirty="0">
                <a:solidFill>
                  <a:srgbClr val="FFFF00"/>
                </a:solidFill>
                <a:effectLst>
                  <a:glow rad="101600">
                    <a:schemeClr val="tx2"/>
                  </a:glow>
                </a:effectLst>
                <a:latin typeface="+mj-lt"/>
                <a:ea typeface="+mj-ea"/>
                <a:cs typeface="+mj-cs"/>
              </a:rPr>
              <a:t>supervised learning</a:t>
            </a:r>
            <a:r>
              <a:rPr lang="en-US" sz="3600" b="1" dirty="0">
                <a:solidFill>
                  <a:srgbClr val="FFFFFF"/>
                </a:solidFill>
                <a:effectLst>
                  <a:glow rad="101600">
                    <a:schemeClr val="tx2"/>
                  </a:glow>
                </a:effectLst>
                <a:latin typeface="+mj-lt"/>
                <a:ea typeface="+mj-ea"/>
                <a:cs typeface="+mj-cs"/>
              </a:rPr>
              <a:t> machine learning </a:t>
            </a:r>
            <a:r>
              <a:rPr lang="en-US" sz="3600" b="1" dirty="0" smtClean="0">
                <a:solidFill>
                  <a:srgbClr val="FFFFFF"/>
                </a:solidFill>
                <a:effectLst>
                  <a:glow rad="101600">
                    <a:schemeClr val="tx2"/>
                  </a:glow>
                </a:effectLst>
                <a:latin typeface="+mj-lt"/>
                <a:ea typeface="+mj-ea"/>
                <a:cs typeface="+mj-cs"/>
              </a:rPr>
              <a:t> models </a:t>
            </a:r>
            <a:endParaRPr lang="en-US" sz="3600" b="1" dirty="0">
              <a:solidFill>
                <a:srgbClr val="FFFFFF"/>
              </a:solidFill>
              <a:effectLst>
                <a:glow rad="101600">
                  <a:schemeClr val="tx2"/>
                </a:glow>
              </a:effectLst>
              <a:latin typeface="+mj-lt"/>
              <a:ea typeface="+mj-ea"/>
              <a:cs typeface="+mj-cs"/>
            </a:endParaRPr>
          </a:p>
        </p:txBody>
      </p:sp>
      <p:sp>
        <p:nvSpPr>
          <p:cNvPr id="15" name="Rectangle 14"/>
          <p:cNvSpPr/>
          <p:nvPr/>
        </p:nvSpPr>
        <p:spPr>
          <a:xfrm>
            <a:off x="107504" y="2564904"/>
            <a:ext cx="8784976" cy="923330"/>
          </a:xfrm>
          <a:prstGeom prst="rect">
            <a:avLst/>
          </a:prstGeom>
        </p:spPr>
        <p:txBody>
          <a:bodyPr wrap="square">
            <a:spAutoFit/>
          </a:bodyPr>
          <a:lstStyle/>
          <a:p>
            <a:r>
              <a:rPr lang="en-US" b="0" dirty="0" smtClean="0"/>
              <a:t>1</a:t>
            </a:r>
            <a:r>
              <a:rPr lang="en-US" b="0" dirty="0"/>
              <a:t>. Training: </a:t>
            </a:r>
            <a:r>
              <a:rPr lang="en-US" b="0" dirty="0" smtClean="0"/>
              <a:t> The </a:t>
            </a:r>
            <a:r>
              <a:rPr lang="en-US" b="0" dirty="0"/>
              <a:t>algorithm will be provided with historical </a:t>
            </a:r>
            <a:r>
              <a:rPr lang="en-US" b="0" dirty="0" smtClean="0"/>
              <a:t>input data </a:t>
            </a:r>
            <a:r>
              <a:rPr lang="en-US" b="0" dirty="0"/>
              <a:t>with the mapped output. The algorithm will learn </a:t>
            </a:r>
            <a:r>
              <a:rPr lang="en-US" b="0" dirty="0" smtClean="0"/>
              <a:t>the patterns </a:t>
            </a:r>
            <a:r>
              <a:rPr lang="en-US" b="0" dirty="0"/>
              <a:t>within the input data for each output and </a:t>
            </a:r>
            <a:r>
              <a:rPr lang="en-US" b="0" dirty="0" smtClean="0"/>
              <a:t>represent that </a:t>
            </a:r>
            <a:r>
              <a:rPr lang="en-US" b="0" dirty="0"/>
              <a:t>as a statistical equation, which is also commonly </a:t>
            </a:r>
            <a:r>
              <a:rPr lang="en-US" b="0" dirty="0" smtClean="0"/>
              <a:t>known as </a:t>
            </a:r>
            <a:r>
              <a:rPr lang="en-US" b="0" dirty="0"/>
              <a:t>a model.</a:t>
            </a:r>
            <a:endParaRPr lang="en-US" dirty="0"/>
          </a:p>
        </p:txBody>
      </p:sp>
      <p:sp>
        <p:nvSpPr>
          <p:cNvPr id="17" name="Rectangle 16"/>
          <p:cNvSpPr/>
          <p:nvPr/>
        </p:nvSpPr>
        <p:spPr>
          <a:xfrm>
            <a:off x="0" y="1484784"/>
            <a:ext cx="9144000" cy="461665"/>
          </a:xfrm>
          <a:prstGeom prst="rect">
            <a:avLst/>
          </a:prstGeom>
        </p:spPr>
        <p:txBody>
          <a:bodyPr wrap="square">
            <a:spAutoFit/>
          </a:bodyPr>
          <a:lstStyle/>
          <a:p>
            <a:r>
              <a:rPr lang="en-US" sz="2000" b="1" dirty="0"/>
              <a:t>Building </a:t>
            </a:r>
            <a:r>
              <a:rPr lang="en-US" sz="2400" b="1" dirty="0">
                <a:solidFill>
                  <a:srgbClr val="FFFF00"/>
                </a:solidFill>
                <a:effectLst>
                  <a:glow rad="101600">
                    <a:schemeClr val="tx2"/>
                  </a:glow>
                </a:effectLst>
                <a:latin typeface="+mj-lt"/>
                <a:ea typeface="+mj-ea"/>
                <a:cs typeface="+mj-cs"/>
              </a:rPr>
              <a:t>supervised learning </a:t>
            </a:r>
            <a:r>
              <a:rPr lang="en-US" sz="2000" b="1" dirty="0"/>
              <a:t>machine learning models has three stages:</a:t>
            </a:r>
          </a:p>
        </p:txBody>
      </p:sp>
      <p:sp>
        <p:nvSpPr>
          <p:cNvPr id="18" name="Rectangle 17"/>
          <p:cNvSpPr/>
          <p:nvPr/>
        </p:nvSpPr>
        <p:spPr>
          <a:xfrm>
            <a:off x="143000" y="3933056"/>
            <a:ext cx="9001000" cy="2246769"/>
          </a:xfrm>
          <a:prstGeom prst="rect">
            <a:avLst/>
          </a:prstGeom>
        </p:spPr>
        <p:txBody>
          <a:bodyPr wrap="square">
            <a:spAutoFit/>
          </a:bodyPr>
          <a:lstStyle/>
          <a:p>
            <a:r>
              <a:rPr lang="en-US" b="0" dirty="0"/>
              <a:t>2. Testing or validation: In this phase the performance of </a:t>
            </a:r>
            <a:r>
              <a:rPr lang="en-US" b="0" dirty="0" smtClean="0"/>
              <a:t>the trained </a:t>
            </a:r>
            <a:r>
              <a:rPr lang="en-US" b="0" dirty="0"/>
              <a:t>model is evaluated, usually by applying it on a dataset</a:t>
            </a:r>
          </a:p>
          <a:p>
            <a:r>
              <a:rPr lang="en-US" b="0" dirty="0"/>
              <a:t>(that was not used as part of the training) to predict the </a:t>
            </a:r>
            <a:r>
              <a:rPr lang="en-US" b="0" dirty="0" smtClean="0"/>
              <a:t>class </a:t>
            </a:r>
            <a:r>
              <a:rPr lang="da-DK" b="0" dirty="0" smtClean="0"/>
              <a:t>or </a:t>
            </a:r>
            <a:r>
              <a:rPr lang="da-DK" b="0" dirty="0"/>
              <a:t>event</a:t>
            </a:r>
            <a:r>
              <a:rPr lang="da-DK" b="0" dirty="0" smtClean="0"/>
              <a:t>.</a:t>
            </a:r>
          </a:p>
          <a:p>
            <a:endParaRPr lang="da-DK" b="0" dirty="0"/>
          </a:p>
          <a:p>
            <a:r>
              <a:rPr lang="en-US" b="0" dirty="0"/>
              <a:t>3. Prediction: Here we apply the trained model to a data set </a:t>
            </a:r>
            <a:r>
              <a:rPr lang="en-US" b="0" dirty="0" smtClean="0"/>
              <a:t>that was </a:t>
            </a:r>
            <a:r>
              <a:rPr lang="en-US" b="0" dirty="0"/>
              <a:t>not part of either the training or testing. The </a:t>
            </a:r>
            <a:r>
              <a:rPr lang="en-US" b="0" dirty="0" smtClean="0"/>
              <a:t>prediction will </a:t>
            </a:r>
            <a:r>
              <a:rPr lang="en-US" b="0" dirty="0"/>
              <a:t>be used to drive business decisions.</a:t>
            </a:r>
            <a:endParaRPr lang="en-US"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fr-FR" sz="3600" b="1" dirty="0" smtClean="0"/>
              <a:t>End-to-End Machine Learning Project</a:t>
            </a:r>
            <a:endParaRPr lang="zh-TW" altLang="en-US" sz="3600" dirty="0"/>
          </a:p>
        </p:txBody>
      </p:sp>
      <p:grpSp>
        <p:nvGrpSpPr>
          <p:cNvPr id="6" name="Groupe 5"/>
          <p:cNvGrpSpPr/>
          <p:nvPr/>
        </p:nvGrpSpPr>
        <p:grpSpPr>
          <a:xfrm>
            <a:off x="251520" y="2204864"/>
            <a:ext cx="8640960" cy="5632311"/>
            <a:chOff x="251520" y="2348880"/>
            <a:chExt cx="8640960" cy="5632311"/>
          </a:xfrm>
        </p:grpSpPr>
        <p:sp>
          <p:nvSpPr>
            <p:cNvPr id="3" name="Rectangle 2"/>
            <p:cNvSpPr/>
            <p:nvPr/>
          </p:nvSpPr>
          <p:spPr>
            <a:xfrm>
              <a:off x="251520" y="2348880"/>
              <a:ext cx="8640960" cy="5632311"/>
            </a:xfrm>
            <a:prstGeom prst="rect">
              <a:avLst/>
            </a:prstGeom>
          </p:spPr>
          <p:txBody>
            <a:bodyPr wrap="square">
              <a:spAutoFit/>
            </a:bodyPr>
            <a:lstStyle/>
            <a:p>
              <a:r>
                <a:rPr lang="en-US" sz="2400" b="1" i="1" dirty="0" smtClean="0"/>
                <a:t>In a nutshell, a machine learning project has two main parts: </a:t>
              </a:r>
            </a:p>
            <a:p>
              <a:endParaRPr lang="en-US" sz="2400" b="1" i="1" dirty="0" smtClean="0"/>
            </a:p>
            <a:p>
              <a:r>
                <a:rPr lang="en-US" sz="2400" b="1" i="1" dirty="0" smtClean="0"/>
                <a:t>1- Exploratory Data Analysis </a:t>
              </a:r>
              <a:r>
                <a:rPr lang="en-US" sz="2400" dirty="0" smtClean="0"/>
                <a:t>: step of Preprocessing</a:t>
              </a:r>
              <a:endParaRPr lang="en-US" sz="2400" b="1" i="1" dirty="0" smtClean="0"/>
            </a:p>
            <a:p>
              <a:r>
                <a:rPr lang="en-US" sz="2400" dirty="0" smtClean="0"/>
                <a:t>Data Understanding,  Data Cleaning, </a:t>
              </a:r>
            </a:p>
            <a:p>
              <a:r>
                <a:rPr lang="en-US" sz="2400" dirty="0" smtClean="0"/>
                <a:t>Target Variable Selection,  Feature Extraction, </a:t>
              </a:r>
            </a:p>
            <a:p>
              <a:r>
                <a:rPr lang="en-US" sz="2400" dirty="0" smtClean="0"/>
                <a:t>Scaling,  Dimensionality Reduction.</a:t>
              </a:r>
            </a:p>
            <a:p>
              <a:r>
                <a:rPr lang="en-US" sz="2400" b="1" i="1" dirty="0" smtClean="0">
                  <a:solidFill>
                    <a:srgbClr val="000000"/>
                  </a:solidFill>
                </a:rPr>
                <a:t>                             </a:t>
              </a:r>
              <a:endParaRPr lang="en-US" sz="2400" b="1" i="1" dirty="0" smtClean="0"/>
            </a:p>
            <a:p>
              <a:r>
                <a:rPr lang="en-US" sz="2400" b="1" i="1" dirty="0" smtClean="0"/>
                <a:t>2 - Modeling and Prediction</a:t>
              </a:r>
            </a:p>
            <a:p>
              <a:r>
                <a:rPr lang="fr-FR" sz="2400" dirty="0" smtClean="0"/>
                <a:t>Training,</a:t>
              </a:r>
            </a:p>
            <a:p>
              <a:r>
                <a:rPr lang="fr-FR" sz="2400" dirty="0" smtClean="0"/>
                <a:t>Performance </a:t>
              </a:r>
              <a:r>
                <a:rPr lang="fr-FR" sz="2400" dirty="0" err="1" smtClean="0"/>
                <a:t>Metrics</a:t>
              </a:r>
              <a:r>
                <a:rPr lang="fr-FR" sz="2400" dirty="0" smtClean="0"/>
                <a:t>,</a:t>
              </a:r>
            </a:p>
            <a:p>
              <a:r>
                <a:rPr lang="fr-FR" sz="2400" dirty="0" smtClean="0"/>
                <a:t>Evaluation,</a:t>
              </a:r>
            </a:p>
            <a:p>
              <a:r>
                <a:rPr lang="fr-FR" sz="2400" dirty="0" err="1" smtClean="0"/>
                <a:t>Deployement</a:t>
              </a:r>
              <a:r>
                <a:rPr lang="fr-FR" sz="2400" dirty="0" smtClean="0"/>
                <a:t>.</a:t>
              </a:r>
            </a:p>
            <a:p>
              <a:endParaRPr lang="en-US" sz="2400" b="1" i="1" dirty="0" smtClean="0"/>
            </a:p>
            <a:p>
              <a:r>
                <a:rPr lang="en-US" sz="2400" b="1" i="1" dirty="0" smtClean="0"/>
                <a:t> </a:t>
              </a:r>
            </a:p>
            <a:p>
              <a:endParaRPr lang="en-US" sz="2400" b="1" i="1" dirty="0" smtClean="0"/>
            </a:p>
          </p:txBody>
        </p:sp>
        <p:sp>
          <p:nvSpPr>
            <p:cNvPr id="5" name="Accolade fermante 4"/>
            <p:cNvSpPr/>
            <p:nvPr/>
          </p:nvSpPr>
          <p:spPr>
            <a:xfrm>
              <a:off x="7164288" y="3212976"/>
              <a:ext cx="72008" cy="151216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sz="2000" b="1" dirty="0"/>
            </a:p>
          </p:txBody>
        </p:sp>
      </p:grpSp>
      <p:sp>
        <p:nvSpPr>
          <p:cNvPr id="7" name="Rectangle 6"/>
          <p:cNvSpPr/>
          <p:nvPr/>
        </p:nvSpPr>
        <p:spPr>
          <a:xfrm>
            <a:off x="7452320" y="3573016"/>
            <a:ext cx="1547664" cy="646331"/>
          </a:xfrm>
          <a:prstGeom prst="rect">
            <a:avLst/>
          </a:prstGeom>
        </p:spPr>
        <p:txBody>
          <a:bodyPr wrap="square">
            <a:spAutoFit/>
          </a:bodyPr>
          <a:lstStyle/>
          <a:p>
            <a:r>
              <a:rPr lang="en-US" b="1" i="1" dirty="0" smtClean="0">
                <a:solidFill>
                  <a:srgbClr val="000000"/>
                </a:solidFill>
              </a:rPr>
              <a:t> ~ 60% </a:t>
            </a:r>
          </a:p>
          <a:p>
            <a:r>
              <a:rPr lang="en-US" b="1" i="1" dirty="0" smtClean="0">
                <a:solidFill>
                  <a:srgbClr val="000000"/>
                </a:solidFill>
              </a:rPr>
              <a:t>Of  The Time.</a:t>
            </a:r>
            <a:endParaRPr lang="fr-FR"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14" name="Rectangle 13"/>
          <p:cNvSpPr/>
          <p:nvPr/>
        </p:nvSpPr>
        <p:spPr>
          <a:xfrm>
            <a:off x="323528" y="1844824"/>
            <a:ext cx="8136904" cy="2062103"/>
          </a:xfrm>
          <a:prstGeom prst="rect">
            <a:avLst/>
          </a:prstGeom>
        </p:spPr>
        <p:txBody>
          <a:bodyPr wrap="square">
            <a:spAutoFit/>
          </a:bodyPr>
          <a:lstStyle/>
          <a:p>
            <a:r>
              <a:rPr lang="en-US" sz="3200" dirty="0" smtClean="0"/>
              <a:t>Use </a:t>
            </a:r>
            <a:r>
              <a:rPr lang="en-US" sz="3200" b="1" dirty="0" smtClean="0"/>
              <a:t>EDA</a:t>
            </a:r>
            <a:r>
              <a:rPr lang="en-US" sz="3200" dirty="0" smtClean="0"/>
              <a:t>  methods and modeling processes  to </a:t>
            </a:r>
            <a:r>
              <a:rPr lang="en-US" sz="3200" b="1" dirty="0" smtClean="0"/>
              <a:t>analyze</a:t>
            </a:r>
            <a:r>
              <a:rPr lang="en-US" sz="3200" dirty="0" smtClean="0"/>
              <a:t> a data set and make </a:t>
            </a:r>
            <a:r>
              <a:rPr lang="en-US" sz="3200" b="1" dirty="0" smtClean="0"/>
              <a:t>prediction</a:t>
            </a:r>
            <a:r>
              <a:rPr lang="en-US" sz="3200" dirty="0" smtClean="0"/>
              <a:t> with certain </a:t>
            </a:r>
            <a:r>
              <a:rPr lang="en-US" sz="3200" b="1" dirty="0" smtClean="0"/>
              <a:t>accuracy</a:t>
            </a:r>
            <a:r>
              <a:rPr lang="en-US" sz="3200" dirty="0" smtClean="0"/>
              <a:t>.</a:t>
            </a:r>
          </a:p>
          <a:p>
            <a:r>
              <a:rPr lang="en-US" sz="3200" dirty="0" smtClean="0"/>
              <a:t>Use Python as a tool for programming.</a:t>
            </a:r>
          </a:p>
        </p:txBody>
      </p:sp>
      <p:sp>
        <p:nvSpPr>
          <p:cNvPr id="15" name="Rectangle 14"/>
          <p:cNvSpPr/>
          <p:nvPr/>
        </p:nvSpPr>
        <p:spPr>
          <a:xfrm>
            <a:off x="0" y="4869160"/>
            <a:ext cx="9144000" cy="2062103"/>
          </a:xfrm>
          <a:prstGeom prst="rect">
            <a:avLst/>
          </a:prstGeom>
        </p:spPr>
        <p:txBody>
          <a:bodyPr wrap="square">
            <a:spAutoFit/>
          </a:bodyPr>
          <a:lstStyle/>
          <a:p>
            <a:r>
              <a:rPr lang="en-US" sz="3200" dirty="0" smtClean="0"/>
              <a:t>To begin to analyze the data you need:</a:t>
            </a:r>
          </a:p>
          <a:p>
            <a:pPr lvl="1"/>
            <a:r>
              <a:rPr lang="en-US" sz="3200" dirty="0" err="1" smtClean="0"/>
              <a:t>i</a:t>
            </a:r>
            <a:r>
              <a:rPr lang="en-US" sz="3200" dirty="0" smtClean="0"/>
              <a:t>)   A tool that allows you to look at the data =  that is “python library”.</a:t>
            </a:r>
          </a:p>
          <a:p>
            <a:pPr lvl="1"/>
            <a:r>
              <a:rPr lang="en-US" sz="3200" dirty="0" smtClean="0"/>
              <a:t>ii)  Skill in basic statistics. </a:t>
            </a:r>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5" name="Rectangle 4"/>
          <p:cNvSpPr/>
          <p:nvPr/>
        </p:nvSpPr>
        <p:spPr>
          <a:xfrm>
            <a:off x="179512" y="1484784"/>
            <a:ext cx="8964488" cy="1846659"/>
          </a:xfrm>
          <a:prstGeom prst="rect">
            <a:avLst/>
          </a:prstGeom>
        </p:spPr>
        <p:txBody>
          <a:bodyPr wrap="square">
            <a:spAutoFit/>
          </a:bodyPr>
          <a:lstStyle/>
          <a:p>
            <a:r>
              <a:rPr lang="fr-FR" b="1" dirty="0" smtClean="0"/>
              <a:t>Tools and </a:t>
            </a:r>
            <a:r>
              <a:rPr lang="fr-FR" b="1" dirty="0" err="1" smtClean="0"/>
              <a:t>Creating</a:t>
            </a:r>
            <a:r>
              <a:rPr lang="fr-FR" b="1" dirty="0" smtClean="0"/>
              <a:t> the </a:t>
            </a:r>
            <a:r>
              <a:rPr lang="fr-FR" b="1" dirty="0" err="1" smtClean="0"/>
              <a:t>Work</a:t>
            </a:r>
            <a:r>
              <a:rPr lang="fr-FR" b="1" dirty="0" smtClean="0"/>
              <a:t> </a:t>
            </a:r>
            <a:r>
              <a:rPr lang="fr-FR" b="1" dirty="0" err="1" smtClean="0"/>
              <a:t>Environement</a:t>
            </a:r>
            <a:endParaRPr lang="fr-FR" b="1" dirty="0" smtClean="0"/>
          </a:p>
          <a:p>
            <a:endParaRPr lang="fr-FR" b="1" dirty="0" smtClean="0"/>
          </a:p>
          <a:p>
            <a:pPr marL="342900" indent="-342900">
              <a:buAutoNum type="arabicPeriod"/>
            </a:pPr>
            <a:r>
              <a:rPr lang="en-US" sz="2000" dirty="0" smtClean="0"/>
              <a:t>Downloading, Installing and Starting Python and Libraries</a:t>
            </a:r>
          </a:p>
          <a:p>
            <a:pPr marL="342900" indent="-342900"/>
            <a:endParaRPr lang="fr-FR" b="1" dirty="0" smtClean="0"/>
          </a:p>
          <a:p>
            <a:r>
              <a:rPr lang="en-US" sz="2000" dirty="0" smtClean="0"/>
              <a:t>First you will need to have Python installed. It is probably already installed on your system.    </a:t>
            </a:r>
            <a:r>
              <a:rPr lang="en-US" sz="2000" i="1" dirty="0" smtClean="0"/>
              <a:t>https://www.python.org/</a:t>
            </a:r>
            <a:endParaRPr lang="fr-FR" sz="2000" dirty="0"/>
          </a:p>
        </p:txBody>
      </p:sp>
      <p:sp>
        <p:nvSpPr>
          <p:cNvPr id="7" name="Rectangle 6"/>
          <p:cNvSpPr/>
          <p:nvPr/>
        </p:nvSpPr>
        <p:spPr>
          <a:xfrm>
            <a:off x="179512" y="3573016"/>
            <a:ext cx="7632848" cy="400110"/>
          </a:xfrm>
          <a:prstGeom prst="rect">
            <a:avLst/>
          </a:prstGeom>
        </p:spPr>
        <p:txBody>
          <a:bodyPr wrap="square">
            <a:spAutoFit/>
          </a:bodyPr>
          <a:lstStyle/>
          <a:p>
            <a:r>
              <a:rPr lang="en-GB" sz="2000" dirty="0" smtClean="0"/>
              <a:t>1.1 There </a:t>
            </a:r>
            <a:r>
              <a:rPr lang="en-GB" sz="2000" dirty="0"/>
              <a:t>are 5 key libraries that you will need to install. </a:t>
            </a:r>
            <a:endParaRPr lang="en-US" sz="2000" dirty="0"/>
          </a:p>
        </p:txBody>
      </p:sp>
      <p:sp>
        <p:nvSpPr>
          <p:cNvPr id="8" name="Rectangle 7"/>
          <p:cNvSpPr/>
          <p:nvPr/>
        </p:nvSpPr>
        <p:spPr>
          <a:xfrm>
            <a:off x="899592" y="3933056"/>
            <a:ext cx="4572000" cy="1938992"/>
          </a:xfrm>
          <a:prstGeom prst="rect">
            <a:avLst/>
          </a:prstGeom>
        </p:spPr>
        <p:txBody>
          <a:bodyPr>
            <a:spAutoFit/>
          </a:bodyPr>
          <a:lstStyle/>
          <a:p>
            <a:pPr lvl="0"/>
            <a:r>
              <a:rPr lang="en-GB" sz="2000" dirty="0" err="1"/>
              <a:t>scipy</a:t>
            </a:r>
            <a:endParaRPr lang="en-GB" sz="2000" dirty="0"/>
          </a:p>
          <a:p>
            <a:pPr lvl="0"/>
            <a:r>
              <a:rPr lang="en-GB" sz="2000" dirty="0" err="1"/>
              <a:t>numpy</a:t>
            </a:r>
            <a:endParaRPr lang="en-GB" sz="2000" dirty="0"/>
          </a:p>
          <a:p>
            <a:pPr lvl="0"/>
            <a:r>
              <a:rPr lang="en-GB" sz="2000" dirty="0" smtClean="0"/>
              <a:t>pandas</a:t>
            </a:r>
            <a:endParaRPr lang="en-GB" sz="2000" dirty="0"/>
          </a:p>
          <a:p>
            <a:pPr lvl="0"/>
            <a:r>
              <a:rPr lang="en-GB" sz="2000" dirty="0" err="1" smtClean="0"/>
              <a:t>sklearn</a:t>
            </a:r>
            <a:endParaRPr lang="en-GB" sz="2000" dirty="0" smtClean="0"/>
          </a:p>
          <a:p>
            <a:r>
              <a:rPr lang="en-GB" sz="2000" dirty="0" err="1" smtClean="0"/>
              <a:t>matplotlib</a:t>
            </a:r>
            <a:endParaRPr lang="en-GB" sz="2000" dirty="0" smtClean="0"/>
          </a:p>
          <a:p>
            <a:pPr lvl="0"/>
            <a:r>
              <a:rPr lang="en-GB" sz="2000" dirty="0" err="1" smtClean="0"/>
              <a:t>seaborn</a:t>
            </a:r>
            <a:endParaRPr lang="en-GB" sz="2000" dirty="0"/>
          </a:p>
        </p:txBody>
      </p:sp>
      <p:sp>
        <p:nvSpPr>
          <p:cNvPr id="9" name="Rectangle 8"/>
          <p:cNvSpPr/>
          <p:nvPr/>
        </p:nvSpPr>
        <p:spPr>
          <a:xfrm>
            <a:off x="179512" y="6093296"/>
            <a:ext cx="8568952" cy="707886"/>
          </a:xfrm>
          <a:prstGeom prst="rect">
            <a:avLst/>
          </a:prstGeom>
        </p:spPr>
        <p:txBody>
          <a:bodyPr wrap="square">
            <a:spAutoFit/>
          </a:bodyPr>
          <a:lstStyle/>
          <a:p>
            <a:r>
              <a:rPr lang="en-GB" sz="2000" dirty="0" smtClean="0"/>
              <a:t>1.2  I </a:t>
            </a:r>
            <a:r>
              <a:rPr lang="en-GB" sz="2000" dirty="0"/>
              <a:t>would recommend installing the free version </a:t>
            </a:r>
            <a:r>
              <a:rPr lang="en-GB" sz="2000" dirty="0" smtClean="0"/>
              <a:t>of </a:t>
            </a:r>
            <a:r>
              <a:rPr lang="en-GB" sz="2000" dirty="0" smtClean="0">
                <a:solidFill>
                  <a:srgbClr val="008000"/>
                </a:solidFill>
                <a:hlinkClick r:id="rId2"/>
              </a:rPr>
              <a:t>Anaconda</a:t>
            </a:r>
            <a:r>
              <a:rPr lang="en-GB" sz="2000" dirty="0"/>
              <a:t> that includes everything you need.</a:t>
            </a:r>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Analytic Using Python</a:t>
            </a:r>
            <a:br>
              <a:rPr lang="en-US" altLang="zh-TW" sz="3200" b="1" dirty="0" smtClean="0"/>
            </a:br>
            <a:endParaRPr lang="zh-TW" altLang="en-US" sz="3200" b="1" dirty="0"/>
          </a:p>
        </p:txBody>
      </p:sp>
      <p:sp>
        <p:nvSpPr>
          <p:cNvPr id="5" name="Rectangle 4"/>
          <p:cNvSpPr/>
          <p:nvPr/>
        </p:nvSpPr>
        <p:spPr>
          <a:xfrm>
            <a:off x="179512" y="1484784"/>
            <a:ext cx="8964488" cy="1846659"/>
          </a:xfrm>
          <a:prstGeom prst="rect">
            <a:avLst/>
          </a:prstGeom>
        </p:spPr>
        <p:txBody>
          <a:bodyPr wrap="square">
            <a:spAutoFit/>
          </a:bodyPr>
          <a:lstStyle/>
          <a:p>
            <a:r>
              <a:rPr lang="fr-FR" b="1" dirty="0" smtClean="0"/>
              <a:t>Tools and </a:t>
            </a:r>
            <a:r>
              <a:rPr lang="fr-FR" b="1" dirty="0" err="1" smtClean="0"/>
              <a:t>Creating</a:t>
            </a:r>
            <a:r>
              <a:rPr lang="fr-FR" b="1" dirty="0" smtClean="0"/>
              <a:t> the </a:t>
            </a:r>
            <a:r>
              <a:rPr lang="fr-FR" b="1" dirty="0" err="1" smtClean="0"/>
              <a:t>Work</a:t>
            </a:r>
            <a:r>
              <a:rPr lang="fr-FR" b="1" dirty="0" smtClean="0"/>
              <a:t> </a:t>
            </a:r>
            <a:r>
              <a:rPr lang="fr-FR" b="1" dirty="0" err="1" smtClean="0"/>
              <a:t>Environement</a:t>
            </a:r>
            <a:endParaRPr lang="fr-FR" b="1" dirty="0" smtClean="0"/>
          </a:p>
          <a:p>
            <a:endParaRPr lang="fr-FR" b="1" dirty="0" smtClean="0"/>
          </a:p>
          <a:p>
            <a:pPr marL="342900" indent="-342900">
              <a:buAutoNum type="arabicPeriod"/>
            </a:pPr>
            <a:r>
              <a:rPr lang="en-US" sz="2000" dirty="0" smtClean="0"/>
              <a:t>Downloading, Installing and Starting Python and Libraries</a:t>
            </a:r>
          </a:p>
          <a:p>
            <a:pPr marL="342900" indent="-342900"/>
            <a:endParaRPr lang="fr-FR" b="1" dirty="0" smtClean="0"/>
          </a:p>
          <a:p>
            <a:r>
              <a:rPr lang="en-US" sz="2000" dirty="0" smtClean="0"/>
              <a:t>First you will need to have Python installed. It is probably already installed on your system.    </a:t>
            </a:r>
            <a:r>
              <a:rPr lang="en-US" sz="2000" i="1" dirty="0" smtClean="0"/>
              <a:t>https://www.python.org/</a:t>
            </a:r>
            <a:endParaRPr lang="fr-FR" sz="2000" dirty="0"/>
          </a:p>
        </p:txBody>
      </p:sp>
      <p:sp>
        <p:nvSpPr>
          <p:cNvPr id="7" name="Rectangle 6"/>
          <p:cNvSpPr/>
          <p:nvPr/>
        </p:nvSpPr>
        <p:spPr>
          <a:xfrm>
            <a:off x="179512" y="3573016"/>
            <a:ext cx="7632848" cy="400110"/>
          </a:xfrm>
          <a:prstGeom prst="rect">
            <a:avLst/>
          </a:prstGeom>
        </p:spPr>
        <p:txBody>
          <a:bodyPr wrap="square">
            <a:spAutoFit/>
          </a:bodyPr>
          <a:lstStyle/>
          <a:p>
            <a:r>
              <a:rPr lang="en-GB" sz="2000" dirty="0" smtClean="0"/>
              <a:t>1.1 There </a:t>
            </a:r>
            <a:r>
              <a:rPr lang="en-GB" sz="2000" dirty="0"/>
              <a:t>are 5 key libraries that you will need to install. </a:t>
            </a:r>
            <a:endParaRPr lang="en-US" sz="2000" dirty="0"/>
          </a:p>
        </p:txBody>
      </p:sp>
      <p:sp>
        <p:nvSpPr>
          <p:cNvPr id="8" name="Rectangle 7"/>
          <p:cNvSpPr/>
          <p:nvPr/>
        </p:nvSpPr>
        <p:spPr>
          <a:xfrm>
            <a:off x="899592" y="3933056"/>
            <a:ext cx="4572000" cy="1938992"/>
          </a:xfrm>
          <a:prstGeom prst="rect">
            <a:avLst/>
          </a:prstGeom>
        </p:spPr>
        <p:txBody>
          <a:bodyPr>
            <a:spAutoFit/>
          </a:bodyPr>
          <a:lstStyle/>
          <a:p>
            <a:pPr lvl="0"/>
            <a:r>
              <a:rPr lang="en-GB" sz="2000" dirty="0" err="1"/>
              <a:t>scipy</a:t>
            </a:r>
            <a:endParaRPr lang="en-GB" sz="2000" dirty="0"/>
          </a:p>
          <a:p>
            <a:pPr lvl="0"/>
            <a:r>
              <a:rPr lang="en-GB" sz="2000" dirty="0" err="1"/>
              <a:t>numpy</a:t>
            </a:r>
            <a:endParaRPr lang="en-GB" sz="2000" dirty="0"/>
          </a:p>
          <a:p>
            <a:pPr lvl="0"/>
            <a:r>
              <a:rPr lang="en-GB" sz="2000" dirty="0" smtClean="0"/>
              <a:t>pandas</a:t>
            </a:r>
            <a:endParaRPr lang="en-GB" sz="2000" dirty="0"/>
          </a:p>
          <a:p>
            <a:pPr lvl="0"/>
            <a:r>
              <a:rPr lang="en-GB" sz="2000" dirty="0" err="1" smtClean="0"/>
              <a:t>sklearn</a:t>
            </a:r>
            <a:endParaRPr lang="en-GB" sz="2000" dirty="0" smtClean="0"/>
          </a:p>
          <a:p>
            <a:r>
              <a:rPr lang="en-GB" sz="2000" dirty="0" err="1" smtClean="0"/>
              <a:t>matplotlib</a:t>
            </a:r>
            <a:endParaRPr lang="en-GB" sz="2000" dirty="0" smtClean="0"/>
          </a:p>
          <a:p>
            <a:pPr lvl="0"/>
            <a:r>
              <a:rPr lang="en-GB" sz="2000" dirty="0" err="1" smtClean="0"/>
              <a:t>seaborn</a:t>
            </a:r>
            <a:endParaRPr lang="en-GB" sz="2000" dirty="0"/>
          </a:p>
        </p:txBody>
      </p:sp>
      <p:sp>
        <p:nvSpPr>
          <p:cNvPr id="9" name="Rectangle 8"/>
          <p:cNvSpPr/>
          <p:nvPr/>
        </p:nvSpPr>
        <p:spPr>
          <a:xfrm>
            <a:off x="179512" y="6093296"/>
            <a:ext cx="8568952" cy="707886"/>
          </a:xfrm>
          <a:prstGeom prst="rect">
            <a:avLst/>
          </a:prstGeom>
        </p:spPr>
        <p:txBody>
          <a:bodyPr wrap="square">
            <a:spAutoFit/>
          </a:bodyPr>
          <a:lstStyle/>
          <a:p>
            <a:r>
              <a:rPr lang="en-GB" sz="2000" dirty="0" smtClean="0"/>
              <a:t>1.2  I </a:t>
            </a:r>
            <a:r>
              <a:rPr lang="en-GB" sz="2000" dirty="0"/>
              <a:t>would recommend installing the free version </a:t>
            </a:r>
            <a:r>
              <a:rPr lang="en-GB" sz="2000" dirty="0" smtClean="0"/>
              <a:t>of </a:t>
            </a:r>
            <a:r>
              <a:rPr lang="en-GB" sz="2000" dirty="0" smtClean="0">
                <a:solidFill>
                  <a:srgbClr val="008000"/>
                </a:solidFill>
                <a:hlinkClick r:id="rId2"/>
              </a:rPr>
              <a:t>Anaconda</a:t>
            </a:r>
            <a:r>
              <a:rPr lang="en-GB" sz="2000" dirty="0"/>
              <a:t> that includes everything you need.</a:t>
            </a:r>
          </a:p>
        </p:txBody>
      </p:sp>
      <p:pic>
        <p:nvPicPr>
          <p:cNvPr id="10" name="Picture 4"/>
          <p:cNvPicPr>
            <a:picLocks noChangeAspect="1"/>
          </p:cNvPicPr>
          <p:nvPr/>
        </p:nvPicPr>
        <p:blipFill>
          <a:blip r:embed="rId3" cstate="print"/>
          <a:stretch>
            <a:fillRect/>
          </a:stretch>
        </p:blipFill>
        <p:spPr>
          <a:xfrm>
            <a:off x="0" y="-27384"/>
            <a:ext cx="9144000" cy="6858000"/>
          </a:xfrm>
          <a:prstGeom prst="rect">
            <a:avLst/>
          </a:prstGeom>
        </p:spPr>
      </p:pic>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re 100"/>
          <p:cNvSpPr>
            <a:spLocks noGrp="1"/>
          </p:cNvSpPr>
          <p:nvPr>
            <p:ph type="title"/>
          </p:nvPr>
        </p:nvSpPr>
        <p:spPr/>
        <p:txBody>
          <a:bodyPr/>
          <a:lstStyle/>
          <a:p>
            <a:pPr algn="ctr"/>
            <a:r>
              <a:rPr lang="en-US" sz="4800" dirty="0" smtClean="0">
                <a:solidFill>
                  <a:schemeClr val="bg1"/>
                </a:solidFill>
              </a:rPr>
              <a:t>JUPYTER</a:t>
            </a:r>
            <a:endParaRPr lang="fr-FR" dirty="0">
              <a:solidFill>
                <a:schemeClr val="bg1"/>
              </a:solidFill>
            </a:endParaRPr>
          </a:p>
        </p:txBody>
      </p:sp>
      <p:grpSp>
        <p:nvGrpSpPr>
          <p:cNvPr id="102" name="Group 8"/>
          <p:cNvGrpSpPr/>
          <p:nvPr/>
        </p:nvGrpSpPr>
        <p:grpSpPr>
          <a:xfrm>
            <a:off x="0" y="1568224"/>
            <a:ext cx="9144000" cy="5173144"/>
            <a:chOff x="0" y="848144"/>
            <a:chExt cx="9144000" cy="5173144"/>
          </a:xfrm>
        </p:grpSpPr>
        <p:grpSp>
          <p:nvGrpSpPr>
            <p:cNvPr id="103" name="Group 6"/>
            <p:cNvGrpSpPr/>
            <p:nvPr/>
          </p:nvGrpSpPr>
          <p:grpSpPr>
            <a:xfrm>
              <a:off x="0" y="848144"/>
              <a:ext cx="9144000" cy="5173144"/>
              <a:chOff x="0" y="992160"/>
              <a:chExt cx="9144000" cy="5173144"/>
            </a:xfrm>
          </p:grpSpPr>
          <p:pic>
            <p:nvPicPr>
              <p:cNvPr id="105" name="Picture 4"/>
              <p:cNvPicPr>
                <a:picLocks noChangeAspect="1"/>
              </p:cNvPicPr>
              <p:nvPr/>
            </p:nvPicPr>
            <p:blipFill>
              <a:blip r:embed="rId2" cstate="print"/>
              <a:stretch>
                <a:fillRect/>
              </a:stretch>
            </p:blipFill>
            <p:spPr>
              <a:xfrm>
                <a:off x="0" y="992160"/>
                <a:ext cx="9144000" cy="5173144"/>
              </a:xfrm>
              <a:prstGeom prst="rect">
                <a:avLst/>
              </a:prstGeom>
            </p:spPr>
          </p:pic>
          <p:pic>
            <p:nvPicPr>
              <p:cNvPr id="204" name="Picture 5"/>
              <p:cNvPicPr>
                <a:picLocks noChangeAspect="1"/>
              </p:cNvPicPr>
              <p:nvPr/>
            </p:nvPicPr>
            <p:blipFill>
              <a:blip r:embed="rId3" cstate="print"/>
              <a:stretch>
                <a:fillRect/>
              </a:stretch>
            </p:blipFill>
            <p:spPr>
              <a:xfrm>
                <a:off x="4895304" y="1124744"/>
                <a:ext cx="2413000" cy="508000"/>
              </a:xfrm>
              <a:prstGeom prst="rect">
                <a:avLst/>
              </a:prstGeom>
            </p:spPr>
          </p:pic>
        </p:grpSp>
        <p:pic>
          <p:nvPicPr>
            <p:cNvPr id="104" name="Picture 7"/>
            <p:cNvPicPr>
              <a:picLocks noChangeAspect="1"/>
            </p:cNvPicPr>
            <p:nvPr/>
          </p:nvPicPr>
          <p:blipFill>
            <a:blip r:embed="rId4" cstate="print"/>
            <a:stretch>
              <a:fillRect/>
            </a:stretch>
          </p:blipFill>
          <p:spPr>
            <a:xfrm>
              <a:off x="7524328" y="2780928"/>
              <a:ext cx="1619672" cy="1797583"/>
            </a:xfrm>
            <a:prstGeom prst="rect">
              <a:avLst/>
            </a:prstGeom>
          </p:spPr>
        </p:pic>
      </p:grpSp>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re 100"/>
          <p:cNvSpPr>
            <a:spLocks noGrp="1"/>
          </p:cNvSpPr>
          <p:nvPr>
            <p:ph type="title"/>
          </p:nvPr>
        </p:nvSpPr>
        <p:spPr/>
        <p:txBody>
          <a:bodyPr/>
          <a:lstStyle/>
          <a:p>
            <a:pPr algn="ctr"/>
            <a:r>
              <a:rPr lang="en-US" sz="4800" dirty="0" smtClean="0">
                <a:solidFill>
                  <a:schemeClr val="bg1"/>
                </a:solidFill>
              </a:rPr>
              <a:t>JUPYTER</a:t>
            </a:r>
            <a:endParaRPr lang="fr-FR" dirty="0">
              <a:solidFill>
                <a:schemeClr val="bg1"/>
              </a:solidFill>
            </a:endParaRPr>
          </a:p>
        </p:txBody>
      </p:sp>
      <p:pic>
        <p:nvPicPr>
          <p:cNvPr id="8" name="Picture 4"/>
          <p:cNvPicPr>
            <a:picLocks noChangeAspect="1"/>
          </p:cNvPicPr>
          <p:nvPr/>
        </p:nvPicPr>
        <p:blipFill>
          <a:blip r:embed="rId2" cstate="print"/>
          <a:stretch>
            <a:fillRect/>
          </a:stretch>
        </p:blipFill>
        <p:spPr>
          <a:xfrm>
            <a:off x="0" y="3573016"/>
            <a:ext cx="9144000" cy="3284984"/>
          </a:xfrm>
          <a:prstGeom prst="rect">
            <a:avLst/>
          </a:prstGeom>
        </p:spPr>
      </p:pic>
      <p:sp>
        <p:nvSpPr>
          <p:cNvPr id="9" name="Rectangle 8"/>
          <p:cNvSpPr/>
          <p:nvPr/>
        </p:nvSpPr>
        <p:spPr>
          <a:xfrm>
            <a:off x="323528" y="1556792"/>
            <a:ext cx="8496944" cy="369332"/>
          </a:xfrm>
          <a:prstGeom prst="rect">
            <a:avLst/>
          </a:prstGeom>
        </p:spPr>
        <p:txBody>
          <a:bodyPr wrap="square">
            <a:spAutoFit/>
          </a:bodyPr>
          <a:lstStyle/>
          <a:p>
            <a:r>
              <a:rPr lang="en-US" dirty="0" smtClean="0"/>
              <a:t>To check your installation, try to import every module.</a:t>
            </a:r>
            <a:endParaRPr lang="fr-FR" dirty="0"/>
          </a:p>
        </p:txBody>
      </p:sp>
      <p:sp>
        <p:nvSpPr>
          <p:cNvPr id="10" name="Rectangle 9"/>
          <p:cNvSpPr/>
          <p:nvPr/>
        </p:nvSpPr>
        <p:spPr>
          <a:xfrm>
            <a:off x="395536" y="1988840"/>
            <a:ext cx="7128792" cy="646331"/>
          </a:xfrm>
          <a:prstGeom prst="rect">
            <a:avLst/>
          </a:prstGeom>
        </p:spPr>
        <p:txBody>
          <a:bodyPr wrap="square">
            <a:spAutoFit/>
          </a:bodyPr>
          <a:lstStyle/>
          <a:p>
            <a:r>
              <a:rPr lang="en-US" dirty="0" smtClean="0"/>
              <a:t>To launch </a:t>
            </a:r>
            <a:r>
              <a:rPr lang="en-US" dirty="0" err="1" smtClean="0"/>
              <a:t>Jupyter</a:t>
            </a:r>
            <a:r>
              <a:rPr lang="en-US" dirty="0" smtClean="0"/>
              <a:t> by typing:</a:t>
            </a:r>
          </a:p>
          <a:p>
            <a:r>
              <a:rPr lang="fr-FR" dirty="0" smtClean="0"/>
              <a:t>$ </a:t>
            </a:r>
            <a:r>
              <a:rPr lang="fr-FR" dirty="0" err="1" smtClean="0"/>
              <a:t>jupyter</a:t>
            </a:r>
            <a:r>
              <a:rPr lang="fr-FR" dirty="0" smtClean="0"/>
              <a:t> notebook</a:t>
            </a:r>
            <a:endParaRPr lang="fr-FR" dirty="0"/>
          </a:p>
        </p:txBody>
      </p:sp>
      <p:sp>
        <p:nvSpPr>
          <p:cNvPr id="11" name="Rectangle 10"/>
          <p:cNvSpPr/>
          <p:nvPr/>
        </p:nvSpPr>
        <p:spPr>
          <a:xfrm>
            <a:off x="0" y="2780928"/>
            <a:ext cx="8280920" cy="646331"/>
          </a:xfrm>
          <a:prstGeom prst="rect">
            <a:avLst/>
          </a:prstGeom>
        </p:spPr>
        <p:txBody>
          <a:bodyPr wrap="square">
            <a:spAutoFit/>
          </a:bodyPr>
          <a:lstStyle/>
          <a:p>
            <a:r>
              <a:rPr lang="en-US" dirty="0" smtClean="0"/>
              <a:t>A </a:t>
            </a:r>
            <a:r>
              <a:rPr lang="en-US" dirty="0" err="1" smtClean="0"/>
              <a:t>Jupyter</a:t>
            </a:r>
            <a:r>
              <a:rPr lang="en-US" dirty="0" smtClean="0"/>
              <a:t> server is now running in your terminal, listening to port 8888. You can visit this server by opening your web browser to </a:t>
            </a:r>
            <a:r>
              <a:rPr lang="en-US" i="1" dirty="0" smtClean="0"/>
              <a:t>http://localhost:8888/</a:t>
            </a:r>
            <a:endParaRPr lang="fr-FR" dirty="0"/>
          </a:p>
        </p:txBody>
      </p:sp>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re 100"/>
          <p:cNvSpPr>
            <a:spLocks noGrp="1"/>
          </p:cNvSpPr>
          <p:nvPr>
            <p:ph type="title"/>
          </p:nvPr>
        </p:nvSpPr>
        <p:spPr/>
        <p:txBody>
          <a:bodyPr/>
          <a:lstStyle/>
          <a:p>
            <a:pPr algn="ctr"/>
            <a:r>
              <a:rPr lang="en-US" sz="4800" dirty="0" smtClean="0">
                <a:solidFill>
                  <a:schemeClr val="bg1"/>
                </a:solidFill>
              </a:rPr>
              <a:t>JUPYTER</a:t>
            </a:r>
            <a:endParaRPr lang="fr-FR" dirty="0">
              <a:solidFill>
                <a:schemeClr val="bg1"/>
              </a:solidFill>
            </a:endParaRPr>
          </a:p>
        </p:txBody>
      </p:sp>
      <p:sp>
        <p:nvSpPr>
          <p:cNvPr id="10" name="Rectangle 9"/>
          <p:cNvSpPr/>
          <p:nvPr/>
        </p:nvSpPr>
        <p:spPr>
          <a:xfrm>
            <a:off x="323528" y="1628800"/>
            <a:ext cx="7128792" cy="369332"/>
          </a:xfrm>
          <a:prstGeom prst="rect">
            <a:avLst/>
          </a:prstGeom>
        </p:spPr>
        <p:txBody>
          <a:bodyPr wrap="square">
            <a:spAutoFit/>
          </a:bodyPr>
          <a:lstStyle/>
          <a:p>
            <a:r>
              <a:rPr lang="en-US" dirty="0" smtClean="0"/>
              <a:t>To launch  project on </a:t>
            </a:r>
            <a:r>
              <a:rPr lang="en-US" dirty="0" err="1" smtClean="0"/>
              <a:t>Jupyter</a:t>
            </a:r>
            <a:r>
              <a:rPr lang="en-US" dirty="0" smtClean="0"/>
              <a:t> by selecting file </a:t>
            </a:r>
            <a:r>
              <a:rPr lang="en-US" dirty="0" smtClean="0">
                <a:solidFill>
                  <a:srgbClr val="FF0000"/>
                </a:solidFill>
              </a:rPr>
              <a:t>.</a:t>
            </a:r>
            <a:r>
              <a:rPr lang="en-US" dirty="0" err="1" smtClean="0">
                <a:solidFill>
                  <a:srgbClr val="FF0000"/>
                </a:solidFill>
              </a:rPr>
              <a:t>ipynb</a:t>
            </a:r>
            <a:r>
              <a:rPr lang="en-US" dirty="0" smtClean="0">
                <a:solidFill>
                  <a:srgbClr val="FF0000"/>
                </a:solidFill>
              </a:rPr>
              <a:t> </a:t>
            </a:r>
            <a:r>
              <a:rPr lang="en-US" dirty="0" smtClean="0"/>
              <a:t>:</a:t>
            </a:r>
          </a:p>
        </p:txBody>
      </p:sp>
      <p:pic>
        <p:nvPicPr>
          <p:cNvPr id="1026" name="Picture 2"/>
          <p:cNvPicPr>
            <a:picLocks noChangeAspect="1" noChangeArrowheads="1"/>
          </p:cNvPicPr>
          <p:nvPr/>
        </p:nvPicPr>
        <p:blipFill>
          <a:blip r:embed="rId2" cstate="print"/>
          <a:srcRect/>
          <a:stretch>
            <a:fillRect/>
          </a:stretch>
        </p:blipFill>
        <p:spPr bwMode="auto">
          <a:xfrm>
            <a:off x="1" y="1988840"/>
            <a:ext cx="9217554" cy="5112568"/>
          </a:xfrm>
          <a:prstGeom prst="rect">
            <a:avLst/>
          </a:prstGeom>
          <a:noFill/>
          <a:ln w="9525">
            <a:noFill/>
            <a:miter lim="800000"/>
            <a:headEnd/>
            <a:tailEnd/>
          </a:ln>
        </p:spPr>
      </p:pic>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re 100"/>
          <p:cNvSpPr>
            <a:spLocks noGrp="1"/>
          </p:cNvSpPr>
          <p:nvPr>
            <p:ph type="title"/>
          </p:nvPr>
        </p:nvSpPr>
        <p:spPr/>
        <p:txBody>
          <a:bodyPr/>
          <a:lstStyle/>
          <a:p>
            <a:pPr algn="ctr"/>
            <a:r>
              <a:rPr lang="en-US" sz="4800" dirty="0" smtClean="0">
                <a:solidFill>
                  <a:schemeClr val="bg1"/>
                </a:solidFill>
              </a:rPr>
              <a:t>JUPYTER</a:t>
            </a:r>
            <a:endParaRPr lang="fr-FR" dirty="0">
              <a:solidFill>
                <a:schemeClr val="bg1"/>
              </a:solidFill>
            </a:endParaRPr>
          </a:p>
        </p:txBody>
      </p:sp>
      <p:sp>
        <p:nvSpPr>
          <p:cNvPr id="10" name="Rectangle 9"/>
          <p:cNvSpPr/>
          <p:nvPr/>
        </p:nvSpPr>
        <p:spPr>
          <a:xfrm>
            <a:off x="323528" y="1484784"/>
            <a:ext cx="7128792" cy="369332"/>
          </a:xfrm>
          <a:prstGeom prst="rect">
            <a:avLst/>
          </a:prstGeom>
        </p:spPr>
        <p:txBody>
          <a:bodyPr wrap="square">
            <a:spAutoFit/>
          </a:bodyPr>
          <a:lstStyle/>
          <a:p>
            <a:r>
              <a:rPr lang="en-US" dirty="0" smtClean="0"/>
              <a:t>Configure </a:t>
            </a:r>
            <a:r>
              <a:rPr lang="en-US" dirty="0" err="1" smtClean="0"/>
              <a:t>Jupyter</a:t>
            </a:r>
            <a:r>
              <a:rPr lang="en-US" dirty="0" smtClean="0"/>
              <a:t>  by : </a:t>
            </a:r>
            <a:r>
              <a:rPr lang="en-US" b="1" dirty="0" err="1" smtClean="0"/>
              <a:t>nbextensions</a:t>
            </a:r>
            <a:r>
              <a:rPr lang="en-US" dirty="0" smtClean="0"/>
              <a:t> </a:t>
            </a:r>
            <a:r>
              <a:rPr lang="en-US" b="1" dirty="0" err="1" smtClean="0"/>
              <a:t>config</a:t>
            </a:r>
            <a:r>
              <a:rPr lang="en-US" dirty="0" smtClean="0"/>
              <a:t>   in EDIT menu item :</a:t>
            </a:r>
          </a:p>
        </p:txBody>
      </p:sp>
      <p:pic>
        <p:nvPicPr>
          <p:cNvPr id="2050" name="Picture 2"/>
          <p:cNvPicPr>
            <a:picLocks noChangeAspect="1" noChangeArrowheads="1"/>
          </p:cNvPicPr>
          <p:nvPr/>
        </p:nvPicPr>
        <p:blipFill>
          <a:blip r:embed="rId2" cstate="print"/>
          <a:srcRect b="6155"/>
          <a:stretch>
            <a:fillRect/>
          </a:stretch>
        </p:blipFill>
        <p:spPr bwMode="auto">
          <a:xfrm>
            <a:off x="0" y="1844824"/>
            <a:ext cx="9144000" cy="5013176"/>
          </a:xfrm>
          <a:prstGeom prst="rect">
            <a:avLst/>
          </a:prstGeom>
          <a:noFill/>
          <a:ln w="9525">
            <a:noFill/>
            <a:miter lim="800000"/>
            <a:headEnd/>
            <a:tailEnd/>
          </a:ln>
        </p:spPr>
      </p:pic>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re 100"/>
          <p:cNvSpPr>
            <a:spLocks noGrp="1"/>
          </p:cNvSpPr>
          <p:nvPr>
            <p:ph type="title"/>
          </p:nvPr>
        </p:nvSpPr>
        <p:spPr/>
        <p:txBody>
          <a:bodyPr>
            <a:normAutofit fontScale="90000"/>
          </a:bodyPr>
          <a:lstStyle/>
          <a:p>
            <a:pPr algn="ctr"/>
            <a:r>
              <a:rPr lang="en-US" sz="4800" dirty="0" smtClean="0">
                <a:solidFill>
                  <a:schemeClr val="bg1"/>
                </a:solidFill>
              </a:rPr>
              <a:t>JUPYTER</a:t>
            </a:r>
            <a:br>
              <a:rPr lang="en-US" sz="4800" dirty="0" smtClean="0">
                <a:solidFill>
                  <a:schemeClr val="bg1"/>
                </a:solidFill>
              </a:rPr>
            </a:br>
            <a:r>
              <a:rPr lang="en-US" sz="3600" dirty="0" smtClean="0">
                <a:solidFill>
                  <a:schemeClr val="bg1"/>
                </a:solidFill>
              </a:rPr>
              <a:t>https://colab.research.google.com</a:t>
            </a:r>
            <a:endParaRPr lang="fr-FR" dirty="0">
              <a:solidFill>
                <a:schemeClr val="bg1"/>
              </a:solidFill>
            </a:endParaRPr>
          </a:p>
        </p:txBody>
      </p:sp>
      <p:pic>
        <p:nvPicPr>
          <p:cNvPr id="1027" name="Picture 3"/>
          <p:cNvPicPr>
            <a:picLocks noChangeAspect="1" noChangeArrowheads="1"/>
          </p:cNvPicPr>
          <p:nvPr/>
        </p:nvPicPr>
        <p:blipFill>
          <a:blip r:embed="rId2" cstate="print"/>
          <a:srcRect t="4547" r="25315" b="5489"/>
          <a:stretch>
            <a:fillRect/>
          </a:stretch>
        </p:blipFill>
        <p:spPr bwMode="auto">
          <a:xfrm>
            <a:off x="0" y="1484784"/>
            <a:ext cx="9144000" cy="5373216"/>
          </a:xfrm>
          <a:prstGeom prst="rect">
            <a:avLst/>
          </a:prstGeom>
          <a:noFill/>
          <a:ln w="9525">
            <a:noFill/>
            <a:miter lim="800000"/>
            <a:headEnd/>
            <a:tailEnd/>
          </a:ln>
        </p:spPr>
      </p:pic>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150114"/>
            <a:ext cx="9160396" cy="707886"/>
          </a:xfrm>
          <a:prstGeom prst="rect">
            <a:avLst/>
          </a:prstGeom>
        </p:spPr>
        <p:txBody>
          <a:bodyPr wrap="square">
            <a:spAutoFit/>
          </a:bodyPr>
          <a:lstStyle/>
          <a:p>
            <a:pPr eaLnBrk="1" hangingPunct="1"/>
            <a:r>
              <a:rPr lang="en-US" dirty="0">
                <a:latin typeface="Calibri" charset="0"/>
              </a:rPr>
              <a:t>In my opinion, the </a:t>
            </a:r>
            <a:r>
              <a:rPr lang="en-US" dirty="0" smtClean="0">
                <a:latin typeface="Calibri" charset="0"/>
              </a:rPr>
              <a:t>Python </a:t>
            </a:r>
            <a:r>
              <a:rPr lang="en-US" dirty="0">
                <a:latin typeface="Calibri" charset="0"/>
              </a:rPr>
              <a:t>language </a:t>
            </a:r>
            <a:r>
              <a:rPr lang="en-US" dirty="0" smtClean="0">
                <a:latin typeface="Calibri" charset="0"/>
              </a:rPr>
              <a:t>still the </a:t>
            </a:r>
            <a:r>
              <a:rPr lang="en-US" dirty="0">
                <a:latin typeface="Calibri" charset="0"/>
              </a:rPr>
              <a:t>most common language </a:t>
            </a:r>
            <a:r>
              <a:rPr lang="en-US" dirty="0" smtClean="0">
                <a:latin typeface="Calibri" charset="0"/>
              </a:rPr>
              <a:t>in </a:t>
            </a:r>
            <a:r>
              <a:rPr lang="en-US" dirty="0">
                <a:latin typeface="Calibri" charset="0"/>
              </a:rPr>
              <a:t>the fields of </a:t>
            </a:r>
            <a:r>
              <a:rPr lang="en-US" dirty="0" smtClean="0">
                <a:latin typeface="Calibri" charset="0"/>
              </a:rPr>
              <a:t>Machine Learning and </a:t>
            </a:r>
            <a:r>
              <a:rPr lang="en-US" dirty="0">
                <a:latin typeface="Calibri" charset="0"/>
              </a:rPr>
              <a:t>Data Analysis.</a:t>
            </a:r>
          </a:p>
        </p:txBody>
      </p:sp>
      <p:pic>
        <p:nvPicPr>
          <p:cNvPr id="1026" name="Picture 2"/>
          <p:cNvPicPr>
            <a:picLocks noChangeAspect="1" noChangeArrowheads="1"/>
          </p:cNvPicPr>
          <p:nvPr/>
        </p:nvPicPr>
        <p:blipFill>
          <a:blip r:embed="rId3" cstate="print"/>
          <a:srcRect l="5254" t="13407" r="2876" b="6250"/>
          <a:stretch>
            <a:fillRect/>
          </a:stretch>
        </p:blipFill>
        <p:spPr bwMode="auto">
          <a:xfrm>
            <a:off x="0" y="980728"/>
            <a:ext cx="9144000" cy="5256584"/>
          </a:xfrm>
          <a:prstGeom prst="rect">
            <a:avLst/>
          </a:prstGeom>
          <a:noFill/>
          <a:ln w="9525">
            <a:noFill/>
            <a:miter lim="800000"/>
            <a:headEnd/>
            <a:tailEnd/>
          </a:ln>
        </p:spPr>
      </p:pic>
      <p:sp>
        <p:nvSpPr>
          <p:cNvPr id="6" name="Titre 3"/>
          <p:cNvSpPr txBox="1">
            <a:spLocks/>
          </p:cNvSpPr>
          <p:nvPr/>
        </p:nvSpPr>
        <p:spPr>
          <a:xfrm>
            <a:off x="539552" y="1"/>
            <a:ext cx="7924800" cy="98072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bg1"/>
                </a:solidFill>
                <a:effectLst>
                  <a:glow rad="101600">
                    <a:schemeClr val="tx2"/>
                  </a:glow>
                </a:effectLst>
                <a:uLnTx/>
                <a:uFillTx/>
                <a:latin typeface="+mj-lt"/>
                <a:ea typeface="+mj-ea"/>
                <a:cs typeface="+mj-cs"/>
              </a:rPr>
              <a:t>Data  Analytic Methods</a:t>
            </a:r>
            <a:endParaRPr kumimoji="0" lang="fr-FR" sz="4800" b="0" i="0" u="none" strike="noStrike" kern="1200" cap="none" spc="0" normalizeH="0" baseline="0" noProof="0" dirty="0">
              <a:ln>
                <a:noFill/>
              </a:ln>
              <a:solidFill>
                <a:schemeClr val="bg1"/>
              </a:solidFill>
              <a:effectLst>
                <a:glow rad="101600">
                  <a:schemeClr val="tx2"/>
                </a:glow>
              </a:effectLst>
              <a:uLnTx/>
              <a:uFillTx/>
              <a:latin typeface="+mj-lt"/>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10" name="Rectangle 9"/>
          <p:cNvSpPr/>
          <p:nvPr/>
        </p:nvSpPr>
        <p:spPr>
          <a:xfrm>
            <a:off x="467544" y="1484784"/>
            <a:ext cx="8424936" cy="400110"/>
          </a:xfrm>
          <a:prstGeom prst="rect">
            <a:avLst/>
          </a:prstGeom>
        </p:spPr>
        <p:txBody>
          <a:bodyPr wrap="square">
            <a:spAutoFit/>
          </a:bodyPr>
          <a:lstStyle/>
          <a:p>
            <a:r>
              <a:rPr lang="en-US" sz="2000" b="1" i="1" dirty="0" smtClean="0"/>
              <a:t>1- Exploratory Data Analysis </a:t>
            </a:r>
            <a:r>
              <a:rPr lang="en-US" sz="2000" dirty="0" smtClean="0"/>
              <a:t>: step of Preprocessing</a:t>
            </a:r>
            <a:endParaRPr lang="en-US" sz="2000" b="1" i="1" dirty="0" smtClean="0"/>
          </a:p>
        </p:txBody>
      </p:sp>
      <p:sp>
        <p:nvSpPr>
          <p:cNvPr id="11" name="Rectangle 10"/>
          <p:cNvSpPr/>
          <p:nvPr/>
        </p:nvSpPr>
        <p:spPr>
          <a:xfrm>
            <a:off x="827584" y="2060848"/>
            <a:ext cx="8064896" cy="646331"/>
          </a:xfrm>
          <a:prstGeom prst="rect">
            <a:avLst/>
          </a:prstGeom>
        </p:spPr>
        <p:txBody>
          <a:bodyPr wrap="square">
            <a:spAutoFit/>
          </a:bodyPr>
          <a:lstStyle/>
          <a:p>
            <a:r>
              <a:rPr lang="en-US" b="1" dirty="0" err="1" smtClean="0"/>
              <a:t>i</a:t>
            </a:r>
            <a:r>
              <a:rPr lang="en-US" b="1" dirty="0" smtClean="0"/>
              <a:t>) Data Understanding,  Data Cleaning, </a:t>
            </a:r>
          </a:p>
          <a:p>
            <a:r>
              <a:rPr lang="en-US" dirty="0" smtClean="0">
                <a:solidFill>
                  <a:srgbClr val="FFC000"/>
                </a:solidFill>
              </a:rPr>
              <a:t>ii) Target Variable Selection,  Feature Extraction,  Scaling,.</a:t>
            </a:r>
          </a:p>
        </p:txBody>
      </p:sp>
      <p:sp>
        <p:nvSpPr>
          <p:cNvPr id="12" name="Rectangle 11"/>
          <p:cNvSpPr/>
          <p:nvPr/>
        </p:nvSpPr>
        <p:spPr>
          <a:xfrm>
            <a:off x="539552" y="2924944"/>
            <a:ext cx="8208912" cy="369332"/>
          </a:xfrm>
          <a:prstGeom prst="rect">
            <a:avLst/>
          </a:prstGeom>
        </p:spPr>
        <p:txBody>
          <a:bodyPr wrap="square">
            <a:spAutoFit/>
          </a:bodyPr>
          <a:lstStyle/>
          <a:p>
            <a:r>
              <a:rPr lang="en-US" b="1" dirty="0" smtClean="0"/>
              <a:t>The dataset </a:t>
            </a:r>
            <a:r>
              <a:rPr lang="en-US" dirty="0" smtClean="0"/>
              <a:t>can be easily downloaded from multiple sources.</a:t>
            </a:r>
            <a:endParaRPr lang="fr-FR" dirty="0"/>
          </a:p>
        </p:txBody>
      </p:sp>
      <p:sp>
        <p:nvSpPr>
          <p:cNvPr id="13" name="Rectangle 12"/>
          <p:cNvSpPr/>
          <p:nvPr/>
        </p:nvSpPr>
        <p:spPr>
          <a:xfrm>
            <a:off x="539552" y="4211796"/>
            <a:ext cx="1715534" cy="369332"/>
          </a:xfrm>
          <a:prstGeom prst="rect">
            <a:avLst/>
          </a:prstGeom>
        </p:spPr>
        <p:txBody>
          <a:bodyPr wrap="none">
            <a:spAutoFit/>
          </a:bodyPr>
          <a:lstStyle/>
          <a:p>
            <a:r>
              <a:rPr lang="fr-FR" b="1" dirty="0" smtClean="0"/>
              <a:t>Data </a:t>
            </a:r>
            <a:r>
              <a:rPr lang="fr-FR" b="1" dirty="0" err="1" smtClean="0"/>
              <a:t>Cleaning</a:t>
            </a:r>
            <a:endParaRPr lang="fr-FR" b="1" dirty="0"/>
          </a:p>
        </p:txBody>
      </p:sp>
      <p:sp>
        <p:nvSpPr>
          <p:cNvPr id="14" name="Rectangle 13"/>
          <p:cNvSpPr/>
          <p:nvPr/>
        </p:nvSpPr>
        <p:spPr>
          <a:xfrm>
            <a:off x="539552" y="4581128"/>
            <a:ext cx="1757212" cy="369332"/>
          </a:xfrm>
          <a:prstGeom prst="rect">
            <a:avLst/>
          </a:prstGeom>
        </p:spPr>
        <p:txBody>
          <a:bodyPr wrap="none">
            <a:spAutoFit/>
          </a:bodyPr>
          <a:lstStyle/>
          <a:p>
            <a:r>
              <a:rPr lang="fr-FR" b="1" dirty="0" err="1" smtClean="0"/>
              <a:t>Missing</a:t>
            </a:r>
            <a:r>
              <a:rPr lang="fr-FR" b="1" dirty="0" smtClean="0"/>
              <a:t> values</a:t>
            </a:r>
            <a:r>
              <a:rPr lang="fr-FR" dirty="0" smtClean="0"/>
              <a:t> </a:t>
            </a:r>
            <a:endParaRPr lang="fr-FR" dirty="0"/>
          </a:p>
        </p:txBody>
      </p:sp>
      <p:sp>
        <p:nvSpPr>
          <p:cNvPr id="15" name="Rectangle 14"/>
          <p:cNvSpPr/>
          <p:nvPr/>
        </p:nvSpPr>
        <p:spPr>
          <a:xfrm>
            <a:off x="539552" y="5013176"/>
            <a:ext cx="1067921" cy="369332"/>
          </a:xfrm>
          <a:prstGeom prst="rect">
            <a:avLst/>
          </a:prstGeom>
        </p:spPr>
        <p:txBody>
          <a:bodyPr wrap="none">
            <a:spAutoFit/>
          </a:bodyPr>
          <a:lstStyle/>
          <a:p>
            <a:r>
              <a:rPr lang="fr-FR" b="1" dirty="0" err="1" smtClean="0"/>
              <a:t>Outliers</a:t>
            </a:r>
            <a:endParaRPr lang="fr-FR" dirty="0"/>
          </a:p>
        </p:txBody>
      </p:sp>
      <p:sp>
        <p:nvSpPr>
          <p:cNvPr id="9" name="Rectangle 8"/>
          <p:cNvSpPr/>
          <p:nvPr/>
        </p:nvSpPr>
        <p:spPr>
          <a:xfrm>
            <a:off x="539552" y="3789040"/>
            <a:ext cx="3210751" cy="369332"/>
          </a:xfrm>
          <a:prstGeom prst="rect">
            <a:avLst/>
          </a:prstGeom>
        </p:spPr>
        <p:txBody>
          <a:bodyPr wrap="none">
            <a:spAutoFit/>
          </a:bodyPr>
          <a:lstStyle/>
          <a:p>
            <a:r>
              <a:rPr lang="fr-FR" b="1" dirty="0" err="1" smtClean="0"/>
              <a:t>Review</a:t>
            </a:r>
            <a:r>
              <a:rPr lang="fr-FR" b="1" dirty="0" smtClean="0"/>
              <a:t> the data types: info()</a:t>
            </a:r>
            <a:endParaRPr lang="fr-FR" b="1" dirty="0"/>
          </a:p>
        </p:txBody>
      </p:sp>
      <p:sp>
        <p:nvSpPr>
          <p:cNvPr id="16" name="Rectangle 15"/>
          <p:cNvSpPr/>
          <p:nvPr/>
        </p:nvSpPr>
        <p:spPr>
          <a:xfrm>
            <a:off x="539552" y="3429000"/>
            <a:ext cx="3254931" cy="369332"/>
          </a:xfrm>
          <a:prstGeom prst="rect">
            <a:avLst/>
          </a:prstGeom>
        </p:spPr>
        <p:txBody>
          <a:bodyPr wrap="square">
            <a:spAutoFit/>
          </a:bodyPr>
          <a:lstStyle/>
          <a:p>
            <a:r>
              <a:rPr lang="fr-FR" b="1" dirty="0" smtClean="0"/>
              <a:t>Dimensions of </a:t>
            </a:r>
            <a:r>
              <a:rPr lang="fr-FR" b="1" dirty="0" err="1" smtClean="0"/>
              <a:t>your</a:t>
            </a:r>
            <a:r>
              <a:rPr lang="fr-FR" b="1" dirty="0" smtClean="0"/>
              <a:t> </a:t>
            </a:r>
            <a:r>
              <a:rPr lang="fr-FR" b="1" dirty="0" err="1" smtClean="0"/>
              <a:t>dataset</a:t>
            </a:r>
            <a:r>
              <a:rPr lang="fr-FR" b="1" dirty="0" smtClean="0"/>
              <a:t>.</a:t>
            </a:r>
            <a:endParaRPr lang="fr-FR" b="1" dirty="0"/>
          </a:p>
        </p:txBody>
      </p:sp>
      <p:sp>
        <p:nvSpPr>
          <p:cNvPr id="17" name="Rectangle 5"/>
          <p:cNvSpPr>
            <a:spLocks noChangeArrowheads="1"/>
          </p:cNvSpPr>
          <p:nvPr/>
        </p:nvSpPr>
        <p:spPr bwMode="auto">
          <a:xfrm>
            <a:off x="539552" y="6165304"/>
            <a:ext cx="316835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Data </a:t>
            </a:r>
            <a:r>
              <a:rPr kumimoji="0" lang="fr-FR" sz="1400" b="1" i="0" u="none" strike="noStrike" cap="none" normalizeH="0" baseline="0" dirty="0" err="1" smtClean="0">
                <a:ln>
                  <a:noFill/>
                </a:ln>
                <a:solidFill>
                  <a:srgbClr val="FF0000"/>
                </a:solidFill>
                <a:effectLst/>
                <a:latin typeface="Georgia" pitchFamily="18" charset="0"/>
                <a:ea typeface="Times New Roman" pitchFamily="18" charset="0"/>
                <a:cs typeface="Arial" pitchFamily="34" charset="0"/>
              </a:rPr>
              <a:t>Relationships</a:t>
            </a: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 </a:t>
            </a:r>
            <a:r>
              <a:rPr lang="fr-FR" sz="1400" b="1" i="1" dirty="0" smtClean="0">
                <a:solidFill>
                  <a:srgbClr val="FF0000"/>
                </a:solidFill>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rgbClr val="FF0000"/>
                </a:solidFill>
                <a:effectLst/>
                <a:latin typeface="Georgia" pitchFamily="18" charset="0"/>
                <a:ea typeface="Times New Roman" pitchFamily="18" charset="0"/>
                <a:cs typeface="Arial" pitchFamily="34" charset="0"/>
              </a:rPr>
              <a:t>correlation</a:t>
            </a: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 </a:t>
            </a:r>
            <a:endParaRPr kumimoji="0" lang="fr-FR" sz="3200" b="1" i="0" u="none" strike="noStrike" cap="none" normalizeH="0" baseline="0" dirty="0" smtClean="0">
              <a:ln>
                <a:noFill/>
              </a:ln>
              <a:solidFill>
                <a:srgbClr val="FF0000"/>
              </a:solidFill>
              <a:effectLst/>
              <a:latin typeface="Arial" pitchFamily="34" charset="0"/>
              <a:cs typeface="Arial" pitchFamily="34" charset="0"/>
            </a:endParaRPr>
          </a:p>
        </p:txBody>
      </p:sp>
      <p:sp>
        <p:nvSpPr>
          <p:cNvPr id="18" name="Rectangle 17"/>
          <p:cNvSpPr/>
          <p:nvPr/>
        </p:nvSpPr>
        <p:spPr>
          <a:xfrm>
            <a:off x="539552" y="5805264"/>
            <a:ext cx="7920880" cy="369332"/>
          </a:xfrm>
          <a:prstGeom prst="rect">
            <a:avLst/>
          </a:prstGeom>
        </p:spPr>
        <p:txBody>
          <a:bodyPr wrap="square">
            <a:spAutoFit/>
          </a:bodyPr>
          <a:lstStyle/>
          <a:p>
            <a:r>
              <a:rPr lang="en-GB" dirty="0" smtClean="0">
                <a:solidFill>
                  <a:srgbClr val="FF0000"/>
                </a:solidFill>
              </a:rPr>
              <a:t>Described by tools of </a:t>
            </a:r>
            <a:r>
              <a:rPr lang="en-GB" b="1" dirty="0" smtClean="0">
                <a:solidFill>
                  <a:srgbClr val="FF0000"/>
                </a:solidFill>
              </a:rPr>
              <a:t>Statistics and Visualization :</a:t>
            </a:r>
            <a:endParaRPr lang="fr-FR" dirty="0">
              <a:solidFill>
                <a:srgbClr val="FF0000"/>
              </a:solidFill>
            </a:endParaRPr>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10" name="Rectangle 9"/>
          <p:cNvSpPr/>
          <p:nvPr/>
        </p:nvSpPr>
        <p:spPr>
          <a:xfrm>
            <a:off x="467544" y="1484784"/>
            <a:ext cx="8424936" cy="400110"/>
          </a:xfrm>
          <a:prstGeom prst="rect">
            <a:avLst/>
          </a:prstGeom>
        </p:spPr>
        <p:txBody>
          <a:bodyPr wrap="square">
            <a:spAutoFit/>
          </a:bodyPr>
          <a:lstStyle/>
          <a:p>
            <a:r>
              <a:rPr lang="en-US" sz="2000" b="1" i="1" dirty="0" smtClean="0"/>
              <a:t>1- Exploratory Data Analysis </a:t>
            </a:r>
            <a:r>
              <a:rPr lang="en-US" sz="2000" dirty="0" smtClean="0"/>
              <a:t>: step of Preprocessing</a:t>
            </a:r>
            <a:endParaRPr lang="en-US" sz="2000" b="1" i="1" dirty="0" smtClean="0"/>
          </a:p>
        </p:txBody>
      </p:sp>
      <p:sp>
        <p:nvSpPr>
          <p:cNvPr id="18433" name="Rectangle 1"/>
          <p:cNvSpPr>
            <a:spLocks noChangeArrowheads="1"/>
          </p:cNvSpPr>
          <p:nvPr/>
        </p:nvSpPr>
        <p:spPr bwMode="auto">
          <a:xfrm>
            <a:off x="683568" y="2924944"/>
            <a:ext cx="712879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For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loading</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data</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and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making</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EDA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operations</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we’ll</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use the </a:t>
            </a:r>
            <a:r>
              <a:rPr kumimoji="0" lang="fr-FR"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numpy</a:t>
            </a:r>
            <a:r>
              <a:rPr kumimoji="0" lang="fr-FR"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and </a:t>
            </a:r>
            <a:r>
              <a:rPr lang="fr-FR" b="1" dirty="0" smtClean="0">
                <a:latin typeface="Times New Roman" pitchFamily="18" charset="0"/>
                <a:ea typeface="Times New Roman" pitchFamily="18" charset="0"/>
                <a:cs typeface="Times New Roman" pitchFamily="18" charset="0"/>
              </a:rPr>
              <a:t>pandas </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modules and for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visualising</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we</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ll</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use </a:t>
            </a:r>
            <a:r>
              <a:rPr lang="fr-FR" b="1" dirty="0" err="1" smtClean="0">
                <a:latin typeface="Times New Roman" pitchFamily="18" charset="0"/>
                <a:ea typeface="Times New Roman" pitchFamily="18" charset="0"/>
                <a:cs typeface="Times New Roman" pitchFamily="18" charset="0"/>
              </a:rPr>
              <a:t>Seaborn</a:t>
            </a:r>
            <a:r>
              <a:rPr lang="fr-FR" b="1" dirty="0" smtClean="0">
                <a:latin typeface="Times New Roman" pitchFamily="18" charset="0"/>
                <a:ea typeface="Times New Roman" pitchFamily="18" charset="0"/>
                <a:cs typeface="Times New Roman" pitchFamily="18" charset="0"/>
              </a:rPr>
              <a:t> </a:t>
            </a:r>
            <a:r>
              <a:rPr lang="fr-FR" dirty="0" smtClean="0">
                <a:latin typeface="Times New Roman" pitchFamily="18" charset="0"/>
                <a:ea typeface="Times New Roman" pitchFamily="18" charset="0"/>
                <a:cs typeface="Times New Roman" pitchFamily="18" charset="0"/>
              </a:rPr>
              <a:t>and</a:t>
            </a:r>
            <a:r>
              <a:rPr lang="fr-FR" b="1" dirty="0" smtClean="0">
                <a:latin typeface="Times New Roman" pitchFamily="18" charset="0"/>
                <a:ea typeface="Times New Roman" pitchFamily="18" charset="0"/>
                <a:cs typeface="Times New Roman" pitchFamily="18" charset="0"/>
              </a:rPr>
              <a:t> </a:t>
            </a:r>
            <a:r>
              <a:rPr lang="fr-FR" b="1" dirty="0" err="1" smtClean="0">
                <a:latin typeface="Times New Roman" pitchFamily="18" charset="0"/>
                <a:ea typeface="Times New Roman" pitchFamily="18" charset="0"/>
                <a:cs typeface="Times New Roman" pitchFamily="18" charset="0"/>
              </a:rPr>
              <a:t>Matplotlib</a:t>
            </a:r>
            <a:r>
              <a:rPr lang="fr-FR" b="1" dirty="0" smtClean="0">
                <a:latin typeface="Times New Roman" pitchFamily="18" charset="0"/>
                <a:ea typeface="Times New Roman" pitchFamily="18" charset="0"/>
                <a:cs typeface="Times New Roman" pitchFamily="18" charset="0"/>
              </a:rPr>
              <a:t> </a:t>
            </a:r>
            <a:r>
              <a:rPr kumimoji="0" lang="fr-FR" sz="14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packages</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8"/>
          <p:cNvSpPr/>
          <p:nvPr/>
        </p:nvSpPr>
        <p:spPr>
          <a:xfrm>
            <a:off x="2987824" y="2276872"/>
            <a:ext cx="2129878" cy="369332"/>
          </a:xfrm>
          <a:prstGeom prst="rect">
            <a:avLst/>
          </a:prstGeom>
        </p:spPr>
        <p:txBody>
          <a:bodyPr wrap="none">
            <a:spAutoFit/>
          </a:bodyPr>
          <a:lstStyle/>
          <a:p>
            <a:r>
              <a:rPr lang="fr-FR" b="1" dirty="0" smtClean="0"/>
              <a:t>i. import </a:t>
            </a:r>
            <a:r>
              <a:rPr lang="fr-FR" b="1" dirty="0" err="1" smtClean="0"/>
              <a:t>Libraries</a:t>
            </a:r>
            <a:endParaRPr lang="fr-FR" b="1" dirty="0"/>
          </a:p>
        </p:txBody>
      </p:sp>
      <p:sp>
        <p:nvSpPr>
          <p:cNvPr id="8" name="Rectangle 7"/>
          <p:cNvSpPr/>
          <p:nvPr/>
        </p:nvSpPr>
        <p:spPr>
          <a:xfrm>
            <a:off x="1187624" y="3789040"/>
            <a:ext cx="4572000" cy="2808076"/>
          </a:xfrm>
          <a:prstGeom prst="rect">
            <a:avLst/>
          </a:prstGeom>
        </p:spPr>
        <p:txBody>
          <a:bodyPr>
            <a:spAutoFit/>
          </a:bodyPr>
          <a:lstStyle/>
          <a:p>
            <a:pPr lvl="0">
              <a:lnSpc>
                <a:spcPct val="150000"/>
              </a:lnSpc>
            </a:pPr>
            <a:r>
              <a:rPr lang="en-GB" sz="2000" b="1" dirty="0" err="1"/>
              <a:t>scipy</a:t>
            </a:r>
            <a:endParaRPr lang="en-GB" sz="2000" b="1" dirty="0"/>
          </a:p>
          <a:p>
            <a:pPr lvl="0">
              <a:lnSpc>
                <a:spcPct val="150000"/>
              </a:lnSpc>
            </a:pPr>
            <a:r>
              <a:rPr lang="en-GB" sz="2000" b="1" dirty="0" err="1"/>
              <a:t>numpy</a:t>
            </a:r>
            <a:endParaRPr lang="en-GB" sz="2000" b="1" dirty="0"/>
          </a:p>
          <a:p>
            <a:pPr lvl="0">
              <a:lnSpc>
                <a:spcPct val="150000"/>
              </a:lnSpc>
            </a:pPr>
            <a:r>
              <a:rPr lang="en-GB" sz="2000" b="1" dirty="0" smtClean="0"/>
              <a:t>pandas</a:t>
            </a:r>
            <a:endParaRPr lang="en-GB" sz="2000" b="1" dirty="0"/>
          </a:p>
          <a:p>
            <a:pPr lvl="0">
              <a:lnSpc>
                <a:spcPct val="150000"/>
              </a:lnSpc>
            </a:pPr>
            <a:r>
              <a:rPr lang="en-GB" sz="2000" b="1" dirty="0" err="1" smtClean="0"/>
              <a:t>sklearn</a:t>
            </a:r>
            <a:endParaRPr lang="en-GB" sz="2000" b="1" dirty="0" smtClean="0"/>
          </a:p>
          <a:p>
            <a:pPr>
              <a:lnSpc>
                <a:spcPct val="150000"/>
              </a:lnSpc>
            </a:pPr>
            <a:r>
              <a:rPr lang="en-GB" sz="2000" b="1" dirty="0" err="1" smtClean="0"/>
              <a:t>matplotlib</a:t>
            </a:r>
            <a:endParaRPr lang="en-GB" sz="2000" b="1" dirty="0" smtClean="0"/>
          </a:p>
          <a:p>
            <a:pPr lvl="0">
              <a:lnSpc>
                <a:spcPct val="150000"/>
              </a:lnSpc>
            </a:pPr>
            <a:r>
              <a:rPr lang="en-GB" sz="2000" b="1" dirty="0" err="1" smtClean="0"/>
              <a:t>seaborn</a:t>
            </a:r>
            <a:endParaRPr lang="en-GB" sz="2000" b="1"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0" y="1524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t>Exploratory  Data  Analysis with Python</a:t>
            </a:r>
            <a:br>
              <a:rPr kumimoji="0" lang="en-US" altLang="zh-TW" sz="3200" b="1"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br>
            <a:endParaRPr kumimoji="0" lang="zh-TW" altLang="en-US" sz="3200" b="1"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
        <p:nvSpPr>
          <p:cNvPr id="5" name="Rectangle 4"/>
          <p:cNvSpPr/>
          <p:nvPr/>
        </p:nvSpPr>
        <p:spPr>
          <a:xfrm>
            <a:off x="467544" y="3490475"/>
            <a:ext cx="8676456" cy="3416320"/>
          </a:xfrm>
          <a:prstGeom prst="rect">
            <a:avLst/>
          </a:prstGeom>
        </p:spPr>
        <p:txBody>
          <a:bodyPr wrap="square">
            <a:spAutoFit/>
          </a:bodyPr>
          <a:lstStyle/>
          <a:p>
            <a:pPr>
              <a:lnSpc>
                <a:spcPct val="150000"/>
              </a:lnSpc>
            </a:pPr>
            <a:r>
              <a:rPr lang="en-US" b="1" dirty="0" smtClean="0"/>
              <a:t>UC Irvine Machine Learning Repository:         </a:t>
            </a:r>
            <a:r>
              <a:rPr lang="fr-FR" b="1" dirty="0" smtClean="0">
                <a:hlinkClick r:id="rId2"/>
              </a:rPr>
              <a:t>http://archive.ics.uci.edu/ml/</a:t>
            </a:r>
            <a:endParaRPr lang="en-US" b="1" dirty="0" smtClean="0"/>
          </a:p>
          <a:p>
            <a:pPr>
              <a:lnSpc>
                <a:spcPct val="150000"/>
              </a:lnSpc>
            </a:pPr>
            <a:r>
              <a:rPr lang="fr-FR" b="1" dirty="0" err="1" smtClean="0"/>
              <a:t>Kaggle</a:t>
            </a:r>
            <a:r>
              <a:rPr lang="fr-FR" b="1" dirty="0" smtClean="0"/>
              <a:t> </a:t>
            </a:r>
            <a:r>
              <a:rPr lang="fr-FR" b="1" dirty="0" err="1" smtClean="0"/>
              <a:t>datasets</a:t>
            </a:r>
            <a:r>
              <a:rPr lang="fr-FR" b="1" dirty="0" smtClean="0"/>
              <a:t> :                                         </a:t>
            </a:r>
            <a:r>
              <a:rPr lang="fr-FR" b="1" dirty="0" smtClean="0">
                <a:hlinkClick r:id="rId3"/>
              </a:rPr>
              <a:t>https://www.kaggle.com/datasets</a:t>
            </a:r>
            <a:endParaRPr lang="fr-FR" b="1" dirty="0" smtClean="0"/>
          </a:p>
          <a:p>
            <a:pPr>
              <a:lnSpc>
                <a:spcPct val="150000"/>
              </a:lnSpc>
            </a:pPr>
            <a:r>
              <a:rPr lang="fr-FR" b="1" dirty="0" err="1" smtClean="0"/>
              <a:t>Amazon’s</a:t>
            </a:r>
            <a:r>
              <a:rPr lang="fr-FR" b="1" dirty="0" smtClean="0"/>
              <a:t> AWS </a:t>
            </a:r>
            <a:r>
              <a:rPr lang="fr-FR" b="1" dirty="0" err="1" smtClean="0"/>
              <a:t>datasets</a:t>
            </a:r>
            <a:r>
              <a:rPr lang="fr-FR" b="1" dirty="0" smtClean="0"/>
              <a:t>:                         </a:t>
            </a:r>
            <a:r>
              <a:rPr lang="fr-FR" b="1" dirty="0" smtClean="0">
                <a:hlinkClick r:id="rId4"/>
              </a:rPr>
              <a:t>http://aws.amazon.com/fr/datasets/</a:t>
            </a:r>
            <a:endParaRPr lang="fr-FR" b="1" dirty="0" smtClean="0"/>
          </a:p>
          <a:p>
            <a:pPr>
              <a:lnSpc>
                <a:spcPct val="150000"/>
              </a:lnSpc>
            </a:pPr>
            <a:r>
              <a:rPr lang="fr-FR" b="1" i="1" dirty="0" smtClean="0"/>
              <a:t>http://dataportals.org/</a:t>
            </a:r>
          </a:p>
          <a:p>
            <a:pPr>
              <a:lnSpc>
                <a:spcPct val="150000"/>
              </a:lnSpc>
            </a:pPr>
            <a:r>
              <a:rPr lang="fr-FR" b="1" i="1" dirty="0" smtClean="0"/>
              <a:t>http://opendatamonitor.eu/</a:t>
            </a:r>
          </a:p>
          <a:p>
            <a:pPr>
              <a:lnSpc>
                <a:spcPct val="150000"/>
              </a:lnSpc>
            </a:pPr>
            <a:r>
              <a:rPr lang="fr-FR" b="1" i="1" dirty="0" smtClean="0"/>
              <a:t>http://quandl.com/</a:t>
            </a:r>
          </a:p>
          <a:p>
            <a:pPr>
              <a:lnSpc>
                <a:spcPct val="150000"/>
              </a:lnSpc>
            </a:pPr>
            <a:r>
              <a:rPr lang="en-US" b="1" dirty="0" smtClean="0"/>
              <a:t>Wikipedia’s list of Machine Learning datasets:            </a:t>
            </a:r>
            <a:r>
              <a:rPr lang="fr-FR" b="1" dirty="0" smtClean="0">
                <a:hlinkClick r:id="rId5"/>
              </a:rPr>
              <a:t>https://goo.gl/SJHN2k</a:t>
            </a:r>
            <a:endParaRPr lang="en-US" b="1" dirty="0" smtClean="0"/>
          </a:p>
          <a:p>
            <a:pPr>
              <a:lnSpc>
                <a:spcPct val="150000"/>
              </a:lnSpc>
            </a:pPr>
            <a:r>
              <a:rPr lang="fr-FR" b="1" dirty="0" err="1" smtClean="0"/>
              <a:t>Datasets</a:t>
            </a:r>
            <a:r>
              <a:rPr lang="fr-FR" b="1" dirty="0" smtClean="0"/>
              <a:t> </a:t>
            </a:r>
            <a:r>
              <a:rPr lang="fr-FR" b="1" dirty="0" err="1" smtClean="0"/>
              <a:t>subreddit</a:t>
            </a:r>
            <a:r>
              <a:rPr lang="fr-FR" b="1" dirty="0" smtClean="0"/>
              <a:t> :                                    </a:t>
            </a:r>
            <a:r>
              <a:rPr lang="fr-FR" b="1" dirty="0" smtClean="0">
                <a:hlinkClick r:id="rId6"/>
              </a:rPr>
              <a:t>https://www.reddit.com/r/datasets</a:t>
            </a:r>
            <a:endParaRPr lang="fr-FR" b="1" dirty="0"/>
          </a:p>
        </p:txBody>
      </p:sp>
      <p:sp>
        <p:nvSpPr>
          <p:cNvPr id="6" name="Rectangle 5"/>
          <p:cNvSpPr/>
          <p:nvPr/>
        </p:nvSpPr>
        <p:spPr>
          <a:xfrm>
            <a:off x="323528" y="1844824"/>
            <a:ext cx="8208912" cy="369332"/>
          </a:xfrm>
          <a:prstGeom prst="rect">
            <a:avLst/>
          </a:prstGeom>
        </p:spPr>
        <p:txBody>
          <a:bodyPr wrap="square">
            <a:spAutoFit/>
          </a:bodyPr>
          <a:lstStyle/>
          <a:p>
            <a:r>
              <a:rPr lang="en-US" b="1" dirty="0" smtClean="0"/>
              <a:t>The dataset </a:t>
            </a:r>
            <a:r>
              <a:rPr lang="en-US" dirty="0" smtClean="0"/>
              <a:t>can be easily downloaded from multiple sources with multiple formats.</a:t>
            </a:r>
            <a:endParaRPr lang="fr-FR" dirty="0"/>
          </a:p>
        </p:txBody>
      </p:sp>
      <p:sp>
        <p:nvSpPr>
          <p:cNvPr id="7" name="Rectangle 1"/>
          <p:cNvSpPr>
            <a:spLocks noChangeArrowheads="1"/>
          </p:cNvSpPr>
          <p:nvPr/>
        </p:nvSpPr>
        <p:spPr bwMode="auto">
          <a:xfrm>
            <a:off x="323528" y="2276872"/>
            <a:ext cx="846043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Loading</a:t>
            </a:r>
            <a:r>
              <a:rPr kumimoji="0" lang="fr-FR" sz="16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data in Python </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by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using</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functions</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like</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read_csv</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from</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pandas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library</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a:t>
            </a:r>
            <a:endParaRPr kumimoji="0" lang="en-GB" sz="1600" b="0" i="0" u="none" strike="noStrike" cap="none" normalizeH="0" baseline="0" dirty="0" smtClean="0">
              <a:ln>
                <a:noFill/>
              </a:ln>
              <a:solidFill>
                <a:schemeClr val="tx1"/>
              </a:solidFill>
              <a:effectLst/>
              <a:latin typeface="Georg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Georgia" pitchFamily="18" charset="0"/>
                <a:ea typeface="Times New Roman" pitchFamily="18" charset="0"/>
                <a:cs typeface="Times New Roman" pitchFamily="18" charset="0"/>
              </a:rPr>
              <a:t>We  can also use other formats like JSON, HTML, HDF, EXCEL, STATA, SAS, SQL .. etc</a:t>
            </a:r>
            <a:r>
              <a:rPr kumimoji="0" lang="fr-FR" sz="1200" b="0" i="0" u="none" strike="noStrike" cap="none" normalizeH="0" baseline="0" dirty="0" smtClean="0">
                <a:ln>
                  <a:noFill/>
                </a:ln>
                <a:solidFill>
                  <a:schemeClr val="tx1"/>
                </a:solidFill>
                <a:effectLst/>
                <a:latin typeface="Arial" pitchFamily="34" charset="0"/>
                <a:cs typeface="Arial" pitchFamily="34" charset="0"/>
              </a:rPr>
              <a:t> </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23528" y="3140968"/>
            <a:ext cx="7200800" cy="369332"/>
          </a:xfrm>
          <a:prstGeom prst="rect">
            <a:avLst/>
          </a:prstGeom>
        </p:spPr>
        <p:txBody>
          <a:bodyPr wrap="square">
            <a:spAutoFit/>
          </a:bodyPr>
          <a:lstStyle/>
          <a:p>
            <a:r>
              <a:rPr lang="en-US" b="1" dirty="0" smtClean="0"/>
              <a:t>The datasets  can be to get from p</a:t>
            </a:r>
            <a:r>
              <a:rPr lang="fr-FR" b="1" dirty="0" err="1" smtClean="0"/>
              <a:t>opular</a:t>
            </a:r>
            <a:r>
              <a:rPr lang="fr-FR" b="1" dirty="0" smtClean="0"/>
              <a:t> open data </a:t>
            </a:r>
            <a:r>
              <a:rPr lang="fr-FR" b="1" dirty="0" err="1" smtClean="0"/>
              <a:t>repositories</a:t>
            </a:r>
            <a:r>
              <a:rPr lang="fr-FR" b="1" dirty="0" smtClean="0"/>
              <a:t>:</a:t>
            </a:r>
          </a:p>
        </p:txBody>
      </p:sp>
      <p:sp>
        <p:nvSpPr>
          <p:cNvPr id="9" name="Rectangle 8"/>
          <p:cNvSpPr/>
          <p:nvPr/>
        </p:nvSpPr>
        <p:spPr>
          <a:xfrm>
            <a:off x="3131840" y="1412776"/>
            <a:ext cx="1877373" cy="369332"/>
          </a:xfrm>
          <a:prstGeom prst="rect">
            <a:avLst/>
          </a:prstGeom>
        </p:spPr>
        <p:txBody>
          <a:bodyPr wrap="none">
            <a:spAutoFit/>
          </a:bodyPr>
          <a:lstStyle/>
          <a:p>
            <a:r>
              <a:rPr lang="fr-FR" b="1" dirty="0" smtClean="0"/>
              <a:t>ii. import DATA</a:t>
            </a:r>
            <a:endParaRPr lang="fr-FR"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772816"/>
            <a:ext cx="8280920" cy="923330"/>
          </a:xfrm>
          <a:prstGeom prst="rect">
            <a:avLst/>
          </a:prstGeom>
        </p:spPr>
        <p:txBody>
          <a:bodyPr wrap="square">
            <a:spAutoFit/>
          </a:bodyPr>
          <a:lstStyle/>
          <a:p>
            <a:r>
              <a:rPr lang="fr-FR" b="1" dirty="0" err="1" smtClean="0"/>
              <a:t>Download</a:t>
            </a:r>
            <a:r>
              <a:rPr lang="fr-FR" b="1" dirty="0" smtClean="0"/>
              <a:t> the Data</a:t>
            </a:r>
          </a:p>
          <a:p>
            <a:r>
              <a:rPr lang="en-US" dirty="0" smtClean="0"/>
              <a:t>In general your data would be available in a relational database and spread across multiple tables/documents/files.</a:t>
            </a:r>
            <a:r>
              <a:rPr lang="fr-FR" dirty="0" smtClean="0"/>
              <a:t> Reading data: </a:t>
            </a:r>
            <a:endParaRPr lang="fr-FR" dirty="0"/>
          </a:p>
        </p:txBody>
      </p:sp>
      <p:sp>
        <p:nvSpPr>
          <p:cNvPr id="5" name="標題 1"/>
          <p:cNvSpPr txBox="1">
            <a:spLocks/>
          </p:cNvSpPr>
          <p:nvPr/>
        </p:nvSpPr>
        <p:spPr>
          <a:xfrm>
            <a:off x="0" y="1524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3200" b="1"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t>Exploratory  Data  Analysis with Python</a:t>
            </a:r>
            <a:br>
              <a:rPr kumimoji="0" lang="en-US" altLang="zh-TW" sz="3200" b="1"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br>
            <a:endParaRPr kumimoji="0" lang="zh-TW" altLang="en-US" sz="3200" b="1"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
        <p:nvSpPr>
          <p:cNvPr id="74753" name="Rectangle 1"/>
          <p:cNvSpPr>
            <a:spLocks noChangeArrowheads="1"/>
          </p:cNvSpPr>
          <p:nvPr/>
        </p:nvSpPr>
        <p:spPr bwMode="auto">
          <a:xfrm>
            <a:off x="683568" y="3501008"/>
            <a:ext cx="712879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dirty="0" smtClean="0"/>
              <a:t>The </a:t>
            </a:r>
            <a:r>
              <a:rPr lang="fr-FR" dirty="0" err="1" smtClean="0"/>
              <a:t>easiest</a:t>
            </a:r>
            <a:r>
              <a:rPr lang="fr-FR" dirty="0" smtClean="0"/>
              <a:t> </a:t>
            </a:r>
            <a:r>
              <a:rPr lang="fr-FR" dirty="0" err="1" smtClean="0"/>
              <a:t>way</a:t>
            </a:r>
            <a:r>
              <a:rPr lang="fr-FR" dirty="0" smtClean="0"/>
              <a:t> to </a:t>
            </a:r>
            <a:r>
              <a:rPr lang="fr-FR" dirty="0" err="1" smtClean="0"/>
              <a:t>get</a:t>
            </a:r>
            <a:r>
              <a:rPr lang="fr-FR" dirty="0" smtClean="0"/>
              <a:t> data </a:t>
            </a:r>
            <a:r>
              <a:rPr lang="fr-FR" dirty="0" err="1" smtClean="0"/>
              <a:t>into</a:t>
            </a:r>
            <a:r>
              <a:rPr lang="fr-FR" dirty="0" smtClean="0"/>
              <a:t> </a:t>
            </a:r>
            <a:r>
              <a:rPr lang="fr-FR" dirty="0" err="1" smtClean="0"/>
              <a:t>your</a:t>
            </a:r>
            <a:r>
              <a:rPr lang="fr-FR" dirty="0" smtClean="0"/>
              <a:t> Python program </a:t>
            </a:r>
            <a:r>
              <a:rPr lang="fr-FR" dirty="0" err="1" smtClean="0"/>
              <a:t>is</a:t>
            </a:r>
            <a:r>
              <a:rPr lang="fr-FR" dirty="0" smtClean="0"/>
              <a:t> the Pandas </a:t>
            </a:r>
            <a:r>
              <a:rPr lang="fr-FR" dirty="0" err="1" smtClean="0"/>
              <a:t>library</a:t>
            </a:r>
            <a:r>
              <a:rPr lang="fr-FR" dirty="0" smtClean="0"/>
              <a:t>. The </a:t>
            </a:r>
            <a:r>
              <a:rPr lang="fr-FR" dirty="0" err="1" smtClean="0"/>
              <a:t>obvious</a:t>
            </a:r>
            <a:r>
              <a:rPr lang="fr-FR" dirty="0" smtClean="0"/>
              <a:t> </a:t>
            </a:r>
            <a:r>
              <a:rPr lang="fr-FR" dirty="0" err="1" smtClean="0"/>
              <a:t>way</a:t>
            </a:r>
            <a:r>
              <a:rPr lang="fr-FR" dirty="0" smtClean="0"/>
              <a:t> to go </a:t>
            </a:r>
            <a:r>
              <a:rPr lang="fr-FR" dirty="0" err="1" smtClean="0"/>
              <a:t>is</a:t>
            </a:r>
            <a:r>
              <a:rPr lang="fr-FR" dirty="0" smtClean="0"/>
              <a:t> to </a:t>
            </a:r>
            <a:r>
              <a:rPr lang="fr-FR" dirty="0" err="1" smtClean="0"/>
              <a:t>read</a:t>
            </a:r>
            <a:r>
              <a:rPr lang="fr-FR" dirty="0" smtClean="0"/>
              <a:t> a CSV file </a:t>
            </a:r>
            <a:r>
              <a:rPr lang="fr-FR" dirty="0" err="1" smtClean="0"/>
              <a:t>which</a:t>
            </a:r>
            <a:r>
              <a:rPr lang="fr-FR" dirty="0" smtClean="0"/>
              <a:t> </a:t>
            </a:r>
            <a:r>
              <a:rPr lang="fr-FR" dirty="0" err="1" smtClean="0"/>
              <a:t>you</a:t>
            </a:r>
            <a:r>
              <a:rPr lang="fr-FR" dirty="0" smtClean="0"/>
              <a:t> </a:t>
            </a:r>
            <a:r>
              <a:rPr lang="fr-FR" dirty="0" err="1" smtClean="0"/>
              <a:t>can</a:t>
            </a:r>
            <a:r>
              <a:rPr lang="fr-FR" dirty="0" smtClean="0"/>
              <a:t> </a:t>
            </a:r>
            <a:r>
              <a:rPr lang="fr-FR" dirty="0" err="1" smtClean="0"/>
              <a:t>generate</a:t>
            </a:r>
            <a:r>
              <a:rPr lang="fr-FR" dirty="0" smtClean="0"/>
              <a:t> </a:t>
            </a:r>
            <a:r>
              <a:rPr lang="fr-FR" dirty="0" err="1" smtClean="0"/>
              <a:t>from</a:t>
            </a:r>
            <a:r>
              <a:rPr lang="fr-FR" dirty="0" smtClean="0"/>
              <a:t> </a:t>
            </a:r>
            <a:r>
              <a:rPr lang="fr-FR" dirty="0" err="1" smtClean="0"/>
              <a:t>any</a:t>
            </a:r>
            <a:r>
              <a:rPr lang="fr-FR" dirty="0" smtClean="0"/>
              <a:t> </a:t>
            </a:r>
            <a:r>
              <a:rPr lang="fr-FR" dirty="0" err="1" smtClean="0"/>
              <a:t>spreadsheet</a:t>
            </a:r>
            <a:r>
              <a:rPr lang="fr-FR" dirty="0" smtClean="0"/>
              <a:t> or </a:t>
            </a:r>
            <a:r>
              <a:rPr lang="fr-FR" dirty="0" err="1" smtClean="0"/>
              <a:t>database</a:t>
            </a:r>
            <a:r>
              <a:rPr lang="fr-FR" dirty="0" smtClean="0"/>
              <a:t> system.</a:t>
            </a:r>
          </a:p>
        </p:txBody>
      </p:sp>
      <p:sp>
        <p:nvSpPr>
          <p:cNvPr id="7" name="Rectangle 6"/>
          <p:cNvSpPr/>
          <p:nvPr/>
        </p:nvSpPr>
        <p:spPr>
          <a:xfrm>
            <a:off x="611560" y="3068960"/>
            <a:ext cx="1748556" cy="369332"/>
          </a:xfrm>
          <a:prstGeom prst="rect">
            <a:avLst/>
          </a:prstGeom>
        </p:spPr>
        <p:txBody>
          <a:bodyPr wrap="none">
            <a:spAutoFit/>
          </a:bodyPr>
          <a:lstStyle/>
          <a:p>
            <a:r>
              <a:rPr lang="fr-FR" dirty="0" smtClean="0">
                <a:solidFill>
                  <a:srgbClr val="000000"/>
                </a:solidFill>
              </a:rPr>
              <a:t> </a:t>
            </a:r>
            <a:r>
              <a:rPr lang="fr-FR" b="1" dirty="0" smtClean="0"/>
              <a:t>Reading data:</a:t>
            </a:r>
          </a:p>
        </p:txBody>
      </p:sp>
      <p:sp>
        <p:nvSpPr>
          <p:cNvPr id="74754" name="Rectangle 2"/>
          <p:cNvSpPr>
            <a:spLocks noChangeArrowheads="1"/>
          </p:cNvSpPr>
          <p:nvPr/>
        </p:nvSpPr>
        <p:spPr bwMode="auto">
          <a:xfrm>
            <a:off x="827584" y="4499248"/>
            <a:ext cx="4896544" cy="1506736"/>
          </a:xfrm>
          <a:prstGeom prst="rect">
            <a:avLst/>
          </a:prstGeom>
          <a:solidFill>
            <a:schemeClr val="bg2">
              <a:lumMod val="60000"/>
              <a:lumOff val="40000"/>
            </a:schemeClr>
          </a:solidFill>
          <a:ln w="9525">
            <a:noFill/>
            <a:miter lim="800000"/>
            <a:headEnd/>
            <a:tailEnd/>
          </a:ln>
          <a:effectLst/>
        </p:spPr>
        <p:txBody>
          <a:bodyPr vert="horz" wrap="square" lIns="91440" tIns="27296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import pandas as </a:t>
            </a:r>
            <a:r>
              <a:rPr kumimoji="0" lang="fr-FR" sz="2000" b="1" i="0" u="none" strike="noStrike" cap="none" normalizeH="0" baseline="0" dirty="0" err="1" smtClean="0">
                <a:ln>
                  <a:noFill/>
                </a:ln>
                <a:solidFill>
                  <a:schemeClr val="tx1"/>
                </a:solidFill>
                <a:effectLst/>
                <a:latin typeface="Arial Unicode MS" pitchFamily="34" charset="-128"/>
                <a:ea typeface="Times New Roman" pitchFamily="18" charset="0"/>
                <a:cs typeface="Courier New" pitchFamily="49" charset="0"/>
              </a:rPr>
              <a:t>pd</a:t>
            </a:r>
            <a:endPar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a:r>
            <a:br>
              <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br>
            <a:r>
              <a:rPr kumimoji="0" lang="fr-FR" sz="2000" b="1" i="0" u="none" strike="noStrike" cap="none" normalizeH="0" baseline="0" dirty="0" err="1" smtClean="0">
                <a:ln>
                  <a:noFill/>
                </a:ln>
                <a:solidFill>
                  <a:schemeClr val="tx1"/>
                </a:solidFill>
                <a:effectLst/>
                <a:latin typeface="Arial Unicode MS" pitchFamily="34" charset="-128"/>
                <a:ea typeface="Times New Roman" pitchFamily="18" charset="0"/>
                <a:cs typeface="Courier New" pitchFamily="49" charset="0"/>
              </a:rPr>
              <a:t>df</a:t>
            </a:r>
            <a:r>
              <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 </a:t>
            </a:r>
            <a:r>
              <a:rPr kumimoji="0" lang="fr-FR" sz="2000" b="1" i="0" u="none" strike="noStrike" cap="none" normalizeH="0" baseline="0" dirty="0" err="1" smtClean="0">
                <a:ln>
                  <a:noFill/>
                </a:ln>
                <a:solidFill>
                  <a:schemeClr val="tx1"/>
                </a:solidFill>
                <a:effectLst/>
                <a:latin typeface="Arial Unicode MS" pitchFamily="34" charset="-128"/>
                <a:ea typeface="Times New Roman" pitchFamily="18" charset="0"/>
                <a:cs typeface="Courier New" pitchFamily="49" charset="0"/>
              </a:rPr>
              <a:t>pd.read_csv</a:t>
            </a:r>
            <a:r>
              <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(filename.csv')</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0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p:txBody>
      </p:sp>
      <p:sp>
        <p:nvSpPr>
          <p:cNvPr id="74755" name="Rectangle 3"/>
          <p:cNvSpPr>
            <a:spLocks noChangeArrowheads="1"/>
          </p:cNvSpPr>
          <p:nvPr/>
        </p:nvSpPr>
        <p:spPr bwMode="auto">
          <a:xfrm>
            <a:off x="0" y="6165304"/>
            <a:ext cx="9020418" cy="338554"/>
          </a:xfrm>
          <a:prstGeom prst="rect">
            <a:avLst/>
          </a:prstGeom>
          <a:solidFill>
            <a:schemeClr val="bg2">
              <a:lumMod val="60000"/>
              <a:lumOff val="4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This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operation</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returns</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 pandas</a:t>
            </a:r>
            <a:r>
              <a:rPr kumimoji="0" lang="fr-FR" sz="1600" b="0" i="0" u="none" strike="noStrike" cap="none" normalizeH="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DataFrame</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object</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in the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form</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of a table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called</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df</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for </a:t>
            </a:r>
            <a:r>
              <a:rPr kumimoji="0" lang="fr-FR" sz="1600" b="0"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DataFrame</a:t>
            </a:r>
            <a:r>
              <a:rPr kumimoji="0" lang="fr-FR" sz="1600" b="0"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13" name="Rectangle 12"/>
          <p:cNvSpPr/>
          <p:nvPr/>
        </p:nvSpPr>
        <p:spPr>
          <a:xfrm>
            <a:off x="539552" y="4211796"/>
            <a:ext cx="1914307" cy="369332"/>
          </a:xfrm>
          <a:prstGeom prst="rect">
            <a:avLst/>
          </a:prstGeom>
        </p:spPr>
        <p:txBody>
          <a:bodyPr wrap="none">
            <a:spAutoFit/>
          </a:bodyPr>
          <a:lstStyle/>
          <a:p>
            <a:r>
              <a:rPr lang="fr-FR" b="1" dirty="0" smtClean="0"/>
              <a:t># Data </a:t>
            </a:r>
            <a:r>
              <a:rPr lang="fr-FR" b="1" dirty="0" err="1" smtClean="0"/>
              <a:t>Cleaning</a:t>
            </a:r>
            <a:endParaRPr lang="fr-FR" b="1" dirty="0"/>
          </a:p>
        </p:txBody>
      </p:sp>
      <p:sp>
        <p:nvSpPr>
          <p:cNvPr id="14" name="Rectangle 13"/>
          <p:cNvSpPr/>
          <p:nvPr/>
        </p:nvSpPr>
        <p:spPr>
          <a:xfrm>
            <a:off x="467544" y="4581128"/>
            <a:ext cx="1955985" cy="369332"/>
          </a:xfrm>
          <a:prstGeom prst="rect">
            <a:avLst/>
          </a:prstGeom>
        </p:spPr>
        <p:txBody>
          <a:bodyPr wrap="none">
            <a:spAutoFit/>
          </a:bodyPr>
          <a:lstStyle/>
          <a:p>
            <a:r>
              <a:rPr lang="fr-FR" b="1" dirty="0" smtClean="0"/>
              <a:t># </a:t>
            </a:r>
            <a:r>
              <a:rPr lang="fr-FR" b="1" dirty="0" err="1" smtClean="0"/>
              <a:t>Missing</a:t>
            </a:r>
            <a:r>
              <a:rPr lang="fr-FR" b="1" dirty="0" smtClean="0"/>
              <a:t> values</a:t>
            </a:r>
            <a:r>
              <a:rPr lang="fr-FR" dirty="0" smtClean="0"/>
              <a:t> </a:t>
            </a:r>
            <a:endParaRPr lang="fr-FR" dirty="0"/>
          </a:p>
        </p:txBody>
      </p:sp>
      <p:sp>
        <p:nvSpPr>
          <p:cNvPr id="15" name="Rectangle 14"/>
          <p:cNvSpPr/>
          <p:nvPr/>
        </p:nvSpPr>
        <p:spPr>
          <a:xfrm>
            <a:off x="467544" y="4941168"/>
            <a:ext cx="1266693" cy="369332"/>
          </a:xfrm>
          <a:prstGeom prst="rect">
            <a:avLst/>
          </a:prstGeom>
        </p:spPr>
        <p:txBody>
          <a:bodyPr wrap="none">
            <a:spAutoFit/>
          </a:bodyPr>
          <a:lstStyle/>
          <a:p>
            <a:r>
              <a:rPr lang="fr-FR" b="1" dirty="0" smtClean="0"/>
              <a:t># </a:t>
            </a:r>
            <a:r>
              <a:rPr lang="fr-FR" b="1" dirty="0" err="1" smtClean="0"/>
              <a:t>Outliers</a:t>
            </a:r>
            <a:endParaRPr lang="fr-FR" dirty="0"/>
          </a:p>
        </p:txBody>
      </p:sp>
      <p:sp>
        <p:nvSpPr>
          <p:cNvPr id="9" name="Rectangle 8"/>
          <p:cNvSpPr/>
          <p:nvPr/>
        </p:nvSpPr>
        <p:spPr>
          <a:xfrm>
            <a:off x="539552" y="3861048"/>
            <a:ext cx="3601883" cy="369332"/>
          </a:xfrm>
          <a:prstGeom prst="rect">
            <a:avLst/>
          </a:prstGeom>
        </p:spPr>
        <p:txBody>
          <a:bodyPr wrap="none">
            <a:spAutoFit/>
          </a:bodyPr>
          <a:lstStyle/>
          <a:p>
            <a:r>
              <a:rPr lang="fr-FR" b="1" dirty="0" smtClean="0"/>
              <a:t># </a:t>
            </a:r>
            <a:r>
              <a:rPr lang="fr-FR" b="1" dirty="0" err="1" smtClean="0"/>
              <a:t>Review</a:t>
            </a:r>
            <a:r>
              <a:rPr lang="fr-FR" b="1" dirty="0" smtClean="0"/>
              <a:t> the data types  :  info()</a:t>
            </a:r>
            <a:endParaRPr lang="fr-FR" b="1" dirty="0"/>
          </a:p>
        </p:txBody>
      </p:sp>
      <p:sp>
        <p:nvSpPr>
          <p:cNvPr id="16" name="Rectangle 15"/>
          <p:cNvSpPr/>
          <p:nvPr/>
        </p:nvSpPr>
        <p:spPr>
          <a:xfrm>
            <a:off x="539552" y="3501008"/>
            <a:ext cx="7488832" cy="369332"/>
          </a:xfrm>
          <a:prstGeom prst="rect">
            <a:avLst/>
          </a:prstGeom>
        </p:spPr>
        <p:txBody>
          <a:bodyPr wrap="square">
            <a:spAutoFit/>
          </a:bodyPr>
          <a:lstStyle/>
          <a:p>
            <a:r>
              <a:rPr lang="fr-FR" b="1" dirty="0" smtClean="0"/>
              <a:t># Dimensions of </a:t>
            </a:r>
            <a:r>
              <a:rPr lang="fr-FR" b="1" dirty="0" err="1" smtClean="0"/>
              <a:t>your</a:t>
            </a:r>
            <a:r>
              <a:rPr lang="fr-FR" b="1" dirty="0" smtClean="0"/>
              <a:t> </a:t>
            </a:r>
            <a:r>
              <a:rPr lang="fr-FR" b="1" dirty="0" err="1" smtClean="0"/>
              <a:t>dataset</a:t>
            </a:r>
            <a:r>
              <a:rPr lang="fr-FR" b="1" dirty="0" smtClean="0"/>
              <a:t> :  </a:t>
            </a:r>
            <a:r>
              <a:rPr lang="fr-FR" b="1" dirty="0" err="1" smtClean="0"/>
              <a:t>df.shape</a:t>
            </a:r>
            <a:endParaRPr lang="fr-FR" b="1" dirty="0"/>
          </a:p>
        </p:txBody>
      </p:sp>
      <p:sp>
        <p:nvSpPr>
          <p:cNvPr id="17" name="Rectangle 5"/>
          <p:cNvSpPr>
            <a:spLocks noChangeArrowheads="1"/>
          </p:cNvSpPr>
          <p:nvPr/>
        </p:nvSpPr>
        <p:spPr bwMode="auto">
          <a:xfrm>
            <a:off x="539552" y="6165304"/>
            <a:ext cx="316835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Data </a:t>
            </a:r>
            <a:r>
              <a:rPr kumimoji="0" lang="fr-FR" sz="1400" b="1" i="0" u="none" strike="noStrike" cap="none" normalizeH="0" baseline="0" dirty="0" err="1" smtClean="0">
                <a:ln>
                  <a:noFill/>
                </a:ln>
                <a:solidFill>
                  <a:srgbClr val="FF0000"/>
                </a:solidFill>
                <a:effectLst/>
                <a:latin typeface="Georgia" pitchFamily="18" charset="0"/>
                <a:ea typeface="Times New Roman" pitchFamily="18" charset="0"/>
                <a:cs typeface="Arial" pitchFamily="34" charset="0"/>
              </a:rPr>
              <a:t>Relationships</a:t>
            </a: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 </a:t>
            </a:r>
            <a:r>
              <a:rPr lang="fr-FR" sz="1400" b="1" i="1" dirty="0" smtClean="0">
                <a:solidFill>
                  <a:srgbClr val="FF0000"/>
                </a:solidFill>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effectLst/>
                <a:latin typeface="Georgia" pitchFamily="18" charset="0"/>
                <a:ea typeface="Times New Roman" pitchFamily="18" charset="0"/>
                <a:cs typeface="Arial" pitchFamily="34" charset="0"/>
              </a:rPr>
              <a:t>correlation</a:t>
            </a:r>
            <a:r>
              <a:rPr kumimoji="0" lang="fr-FR" sz="1400" b="1" i="0" u="none" strike="noStrike" cap="none" normalizeH="0" baseline="0" dirty="0" smtClean="0">
                <a:ln>
                  <a:noFill/>
                </a:ln>
                <a:solidFill>
                  <a:srgbClr val="FF0000"/>
                </a:solidFill>
                <a:effectLst/>
                <a:latin typeface="Georgia" pitchFamily="18" charset="0"/>
                <a:ea typeface="Times New Roman" pitchFamily="18" charset="0"/>
                <a:cs typeface="Arial" pitchFamily="34" charset="0"/>
              </a:rPr>
              <a:t> </a:t>
            </a:r>
            <a:endParaRPr kumimoji="0" lang="fr-FR" sz="3200" b="1" i="0" u="none" strike="noStrike" cap="none" normalizeH="0" baseline="0" dirty="0" smtClean="0">
              <a:ln>
                <a:noFill/>
              </a:ln>
              <a:solidFill>
                <a:srgbClr val="FF0000"/>
              </a:solidFill>
              <a:effectLst/>
              <a:latin typeface="Arial" pitchFamily="34" charset="0"/>
              <a:cs typeface="Arial" pitchFamily="34" charset="0"/>
            </a:endParaRPr>
          </a:p>
        </p:txBody>
      </p:sp>
      <p:sp>
        <p:nvSpPr>
          <p:cNvPr id="18" name="Rectangle 17"/>
          <p:cNvSpPr/>
          <p:nvPr/>
        </p:nvSpPr>
        <p:spPr>
          <a:xfrm>
            <a:off x="539552" y="5805264"/>
            <a:ext cx="7920880" cy="369332"/>
          </a:xfrm>
          <a:prstGeom prst="rect">
            <a:avLst/>
          </a:prstGeom>
        </p:spPr>
        <p:txBody>
          <a:bodyPr wrap="square">
            <a:spAutoFit/>
          </a:bodyPr>
          <a:lstStyle/>
          <a:p>
            <a:r>
              <a:rPr lang="en-GB" dirty="0" smtClean="0">
                <a:solidFill>
                  <a:srgbClr val="FF0000"/>
                </a:solidFill>
              </a:rPr>
              <a:t>Described by tools of </a:t>
            </a:r>
            <a:r>
              <a:rPr lang="en-GB" b="1" dirty="0" smtClean="0">
                <a:solidFill>
                  <a:srgbClr val="FF0000"/>
                </a:solidFill>
              </a:rPr>
              <a:t>Statistics and Visualization :</a:t>
            </a:r>
            <a:endParaRPr lang="fr-FR" dirty="0">
              <a:solidFill>
                <a:srgbClr val="FF0000"/>
              </a:solidFill>
            </a:endParaRPr>
          </a:p>
        </p:txBody>
      </p:sp>
      <p:sp>
        <p:nvSpPr>
          <p:cNvPr id="19" name="Rectangle 18"/>
          <p:cNvSpPr/>
          <p:nvPr/>
        </p:nvSpPr>
        <p:spPr>
          <a:xfrm>
            <a:off x="467544" y="1628800"/>
            <a:ext cx="3716082" cy="338554"/>
          </a:xfrm>
          <a:prstGeom prst="rect">
            <a:avLst/>
          </a:prstGeom>
        </p:spPr>
        <p:txBody>
          <a:bodyPr wrap="none">
            <a:spAutoFit/>
          </a:bodyPr>
          <a:lstStyle/>
          <a:p>
            <a:pPr lvl="0" fontAlgn="base">
              <a:spcBef>
                <a:spcPct val="0"/>
              </a:spcBef>
              <a:spcAft>
                <a:spcPct val="0"/>
              </a:spcAft>
            </a:pPr>
            <a:r>
              <a:rPr lang="fr-FR" sz="1600" b="1" dirty="0" smtClean="0">
                <a:solidFill>
                  <a:srgbClr val="000000"/>
                </a:solidFill>
                <a:latin typeface="Arial" pitchFamily="34" charset="0"/>
                <a:ea typeface="Times New Roman" pitchFamily="18" charset="0"/>
                <a:cs typeface="Arial" pitchFamily="34" charset="0"/>
              </a:rPr>
              <a:t>Data Exploration and </a:t>
            </a:r>
            <a:r>
              <a:rPr lang="en-US" sz="1600" b="1" dirty="0" smtClean="0"/>
              <a:t>Understanding</a:t>
            </a:r>
            <a:endParaRPr lang="fr-FR" sz="1600" b="1" dirty="0" smtClean="0">
              <a:solidFill>
                <a:srgbClr val="000000"/>
              </a:solidFill>
              <a:latin typeface="Arial" pitchFamily="34" charset="0"/>
              <a:ea typeface="Times New Roman" pitchFamily="18" charset="0"/>
              <a:cs typeface="Arial" pitchFamily="34" charset="0"/>
            </a:endParaRPr>
          </a:p>
        </p:txBody>
      </p:sp>
      <p:sp>
        <p:nvSpPr>
          <p:cNvPr id="77825" name="Rectangle 1"/>
          <p:cNvSpPr>
            <a:spLocks noChangeArrowheads="1"/>
          </p:cNvSpPr>
          <p:nvPr/>
        </p:nvSpPr>
        <p:spPr bwMode="auto">
          <a:xfrm>
            <a:off x="266249" y="2060848"/>
            <a:ext cx="887775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Once the data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is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loaded</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in the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memory</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one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needs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to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see</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what</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it</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contains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and how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is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described</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by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tools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of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Statistics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and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Visualization</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 </a:t>
            </a:r>
            <a:endParaRPr kumimoji="0" lang="fr-FR"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77826" name="Rectangle 2"/>
          <p:cNvSpPr>
            <a:spLocks noChangeArrowheads="1"/>
          </p:cNvSpPr>
          <p:nvPr/>
        </p:nvSpPr>
        <p:spPr bwMode="auto">
          <a:xfrm>
            <a:off x="539552" y="2703985"/>
            <a:ext cx="9216008"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Using</a:t>
            </a:r>
            <a:r>
              <a:rPr kumimoji="0" lang="fr-FR" sz="16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of the </a:t>
            </a:r>
            <a:r>
              <a:rPr kumimoji="0" lang="fr-FR" sz="16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following</a:t>
            </a:r>
            <a:r>
              <a:rPr kumimoji="0" lang="fr-FR" sz="16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kumimoji="0" lang="fr-FR" sz="16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methods</a:t>
            </a:r>
            <a:r>
              <a:rPr kumimoji="0" lang="fr-FR" sz="16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for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GB" b="1" dirty="0" smtClean="0"/>
              <a:t># Displays statistics of each column  :</a:t>
            </a:r>
            <a:r>
              <a:rPr lang="en-GB" sz="1600" b="1" dirty="0" smtClean="0">
                <a:latin typeface="Cambria" pitchFamily="18" charset="0"/>
                <a:ea typeface="Times New Roman" pitchFamily="18" charset="0"/>
                <a:cs typeface="Times New Roman" pitchFamily="18" charset="0"/>
              </a:rPr>
              <a:t> </a:t>
            </a:r>
            <a:r>
              <a:rPr lang="en-GB" b="1" dirty="0" err="1" smtClean="0">
                <a:latin typeface="Cambria" pitchFamily="18" charset="0"/>
                <a:ea typeface="Times New Roman" pitchFamily="18" charset="0"/>
                <a:cs typeface="Times New Roman" pitchFamily="18" charset="0"/>
              </a:rPr>
              <a:t>d</a:t>
            </a:r>
            <a:r>
              <a:rPr kumimoji="0" lang="en-GB" b="1"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f.describe</a:t>
            </a:r>
            <a:r>
              <a:rPr kumimoji="0" lang="en-GB"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a:t>
            </a:r>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11" name="Rectangle 10"/>
          <p:cNvSpPr/>
          <p:nvPr/>
        </p:nvSpPr>
        <p:spPr>
          <a:xfrm>
            <a:off x="827584" y="2060848"/>
            <a:ext cx="8064896" cy="646331"/>
          </a:xfrm>
          <a:prstGeom prst="rect">
            <a:avLst/>
          </a:prstGeom>
        </p:spPr>
        <p:txBody>
          <a:bodyPr wrap="square">
            <a:spAutoFit/>
          </a:bodyPr>
          <a:lstStyle/>
          <a:p>
            <a:r>
              <a:rPr lang="en-US" dirty="0" err="1" smtClean="0">
                <a:solidFill>
                  <a:srgbClr val="FFC000"/>
                </a:solidFill>
              </a:rPr>
              <a:t>i</a:t>
            </a:r>
            <a:r>
              <a:rPr lang="en-US" dirty="0" smtClean="0">
                <a:solidFill>
                  <a:srgbClr val="FFC000"/>
                </a:solidFill>
              </a:rPr>
              <a:t>) Data Understanding,  Data Cleaning, </a:t>
            </a:r>
          </a:p>
          <a:p>
            <a:r>
              <a:rPr lang="en-US" b="1" dirty="0" smtClean="0"/>
              <a:t>ii) Target Variable Selection,  Feature Extraction,  Transformations</a:t>
            </a:r>
            <a:endParaRPr lang="en-US" dirty="0" smtClean="0">
              <a:solidFill>
                <a:srgbClr val="FFC000"/>
              </a:solidFill>
            </a:endParaRPr>
          </a:p>
        </p:txBody>
      </p:sp>
      <p:sp>
        <p:nvSpPr>
          <p:cNvPr id="13" name="Rectangle 12"/>
          <p:cNvSpPr/>
          <p:nvPr/>
        </p:nvSpPr>
        <p:spPr>
          <a:xfrm>
            <a:off x="899592" y="3789040"/>
            <a:ext cx="1827617" cy="369332"/>
          </a:xfrm>
          <a:prstGeom prst="rect">
            <a:avLst/>
          </a:prstGeom>
        </p:spPr>
        <p:txBody>
          <a:bodyPr wrap="square">
            <a:spAutoFit/>
          </a:bodyPr>
          <a:lstStyle/>
          <a:p>
            <a:r>
              <a:rPr lang="fr-FR" b="1" dirty="0" err="1" smtClean="0"/>
              <a:t>Selecting</a:t>
            </a:r>
            <a:r>
              <a:rPr lang="fr-FR" b="1" dirty="0" smtClean="0"/>
              <a:t> Data</a:t>
            </a:r>
            <a:endParaRPr lang="fr-FR" b="1" dirty="0"/>
          </a:p>
        </p:txBody>
      </p:sp>
      <p:sp>
        <p:nvSpPr>
          <p:cNvPr id="15" name="Rectangle 14"/>
          <p:cNvSpPr/>
          <p:nvPr/>
        </p:nvSpPr>
        <p:spPr>
          <a:xfrm>
            <a:off x="2987824" y="3789040"/>
            <a:ext cx="2218621" cy="369332"/>
          </a:xfrm>
          <a:prstGeom prst="rect">
            <a:avLst/>
          </a:prstGeom>
        </p:spPr>
        <p:txBody>
          <a:bodyPr wrap="none">
            <a:spAutoFit/>
          </a:bodyPr>
          <a:lstStyle/>
          <a:p>
            <a:r>
              <a:rPr lang="fr-FR" b="1" dirty="0" err="1" smtClean="0"/>
              <a:t>Feature</a:t>
            </a:r>
            <a:r>
              <a:rPr lang="fr-FR" b="1" dirty="0" smtClean="0"/>
              <a:t> Extraction</a:t>
            </a:r>
          </a:p>
        </p:txBody>
      </p:sp>
      <p:sp>
        <p:nvSpPr>
          <p:cNvPr id="16" name="Rectangle 15"/>
          <p:cNvSpPr/>
          <p:nvPr/>
        </p:nvSpPr>
        <p:spPr>
          <a:xfrm>
            <a:off x="899592" y="5301208"/>
            <a:ext cx="1787669" cy="923330"/>
          </a:xfrm>
          <a:prstGeom prst="rect">
            <a:avLst/>
          </a:prstGeom>
        </p:spPr>
        <p:txBody>
          <a:bodyPr wrap="none">
            <a:spAutoFit/>
          </a:bodyPr>
          <a:lstStyle/>
          <a:p>
            <a:r>
              <a:rPr lang="fr-FR" dirty="0" err="1" smtClean="0"/>
              <a:t>Rescale</a:t>
            </a:r>
            <a:r>
              <a:rPr lang="fr-FR" dirty="0" smtClean="0"/>
              <a:t> data.</a:t>
            </a:r>
          </a:p>
          <a:p>
            <a:r>
              <a:rPr lang="fr-FR" dirty="0" err="1" smtClean="0"/>
              <a:t>Standardize</a:t>
            </a:r>
            <a:r>
              <a:rPr lang="fr-FR" dirty="0" smtClean="0"/>
              <a:t> data.</a:t>
            </a:r>
          </a:p>
          <a:p>
            <a:r>
              <a:rPr lang="fr-FR" dirty="0" err="1" smtClean="0"/>
              <a:t>Normalize</a:t>
            </a:r>
            <a:r>
              <a:rPr lang="fr-FR" dirty="0" smtClean="0"/>
              <a:t> data.</a:t>
            </a:r>
            <a:endParaRPr lang="fr-FR" b="1" dirty="0"/>
          </a:p>
        </p:txBody>
      </p:sp>
      <p:sp>
        <p:nvSpPr>
          <p:cNvPr id="17" name="Rectangle 16"/>
          <p:cNvSpPr/>
          <p:nvPr/>
        </p:nvSpPr>
        <p:spPr>
          <a:xfrm>
            <a:off x="899592" y="4941168"/>
            <a:ext cx="2031199" cy="369332"/>
          </a:xfrm>
          <a:prstGeom prst="rect">
            <a:avLst/>
          </a:prstGeom>
        </p:spPr>
        <p:txBody>
          <a:bodyPr wrap="square">
            <a:spAutoFit/>
          </a:bodyPr>
          <a:lstStyle/>
          <a:p>
            <a:r>
              <a:rPr lang="fr-FR" b="1" dirty="0" smtClean="0"/>
              <a:t>Data </a:t>
            </a:r>
            <a:r>
              <a:rPr lang="fr-FR" b="1" dirty="0" err="1" smtClean="0"/>
              <a:t>Transforms</a:t>
            </a:r>
            <a:endParaRPr lang="fr-FR" b="1" dirty="0" smtClean="0"/>
          </a:p>
        </p:txBody>
      </p:sp>
      <p:sp>
        <p:nvSpPr>
          <p:cNvPr id="18" name="Rectangle 17"/>
          <p:cNvSpPr/>
          <p:nvPr/>
        </p:nvSpPr>
        <p:spPr>
          <a:xfrm>
            <a:off x="971600" y="4149080"/>
            <a:ext cx="7992888" cy="646331"/>
          </a:xfrm>
          <a:prstGeom prst="rect">
            <a:avLst/>
          </a:prstGeom>
        </p:spPr>
        <p:txBody>
          <a:bodyPr wrap="square">
            <a:spAutoFit/>
          </a:bodyPr>
          <a:lstStyle/>
          <a:p>
            <a:r>
              <a:rPr lang="en-US" dirty="0" smtClean="0"/>
              <a:t>Statistical tests can be used to Select or Extract those features that have the strongest relationship with </a:t>
            </a:r>
            <a:r>
              <a:rPr lang="fr-FR" dirty="0" smtClean="0"/>
              <a:t>the output variable.</a:t>
            </a:r>
            <a:endParaRPr lang="fr-FR" dirty="0"/>
          </a:p>
        </p:txBody>
      </p:sp>
      <p:sp>
        <p:nvSpPr>
          <p:cNvPr id="2053" name="Rectangle 5"/>
          <p:cNvSpPr>
            <a:spLocks noChangeArrowheads="1"/>
          </p:cNvSpPr>
          <p:nvPr/>
        </p:nvSpPr>
        <p:spPr bwMode="auto">
          <a:xfrm>
            <a:off x="899592" y="3284984"/>
            <a:ext cx="316835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Data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Relationships</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r>
              <a:rPr lang="fr-FR" sz="1400" b="1" i="1" dirty="0" smtClean="0">
                <a:latin typeface="Georgia" pitchFamily="18" charset="0"/>
                <a:ea typeface="Times New Roman" pitchFamily="18" charset="0"/>
                <a:cs typeface="Arial" pitchFamily="34" charset="0"/>
              </a:rPr>
              <a:t>: </a:t>
            </a:r>
            <a:r>
              <a:rPr kumimoji="0" lang="fr-FR" sz="1400" b="1" i="0" u="none" strike="noStrike" cap="none" normalizeH="0" baseline="0" dirty="0" err="1" smtClean="0">
                <a:ln>
                  <a:noFill/>
                </a:ln>
                <a:solidFill>
                  <a:schemeClr val="tx1"/>
                </a:solidFill>
                <a:effectLst/>
                <a:latin typeface="Georgia" pitchFamily="18" charset="0"/>
                <a:ea typeface="Times New Roman" pitchFamily="18" charset="0"/>
                <a:cs typeface="Arial" pitchFamily="34" charset="0"/>
              </a:rPr>
              <a:t>correlation</a:t>
            </a:r>
            <a:r>
              <a:rPr kumimoji="0" lang="fr-FR" sz="1400" b="1" i="0" u="none" strike="noStrike" cap="none" normalizeH="0" baseline="0" dirty="0" smtClean="0">
                <a:ln>
                  <a:noFill/>
                </a:ln>
                <a:solidFill>
                  <a:schemeClr val="tx1"/>
                </a:solidFill>
                <a:effectLst/>
                <a:latin typeface="Georgia" pitchFamily="18" charset="0"/>
                <a:ea typeface="Times New Roman" pitchFamily="18" charset="0"/>
                <a:cs typeface="Arial" pitchFamily="34" charset="0"/>
              </a:rPr>
              <a:t> </a:t>
            </a:r>
            <a:endParaRPr kumimoji="0" lang="fr-FR"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8"/>
          <p:cNvSpPr/>
          <p:nvPr/>
        </p:nvSpPr>
        <p:spPr>
          <a:xfrm>
            <a:off x="899592" y="2924944"/>
            <a:ext cx="7920880" cy="369332"/>
          </a:xfrm>
          <a:prstGeom prst="rect">
            <a:avLst/>
          </a:prstGeom>
        </p:spPr>
        <p:txBody>
          <a:bodyPr wrap="square">
            <a:spAutoFit/>
          </a:bodyPr>
          <a:lstStyle/>
          <a:p>
            <a:r>
              <a:rPr lang="en-GB" dirty="0" smtClean="0"/>
              <a:t>Described by tools of </a:t>
            </a:r>
            <a:r>
              <a:rPr lang="en-GB" b="1" dirty="0" smtClean="0"/>
              <a:t>Statistics and Visualization :</a:t>
            </a:r>
            <a:endParaRPr lang="fr-FR" dirty="0"/>
          </a:p>
        </p:txBody>
      </p:sp>
      <p:sp>
        <p:nvSpPr>
          <p:cNvPr id="20" name="Rectangle 19"/>
          <p:cNvSpPr/>
          <p:nvPr/>
        </p:nvSpPr>
        <p:spPr>
          <a:xfrm>
            <a:off x="467544" y="1484784"/>
            <a:ext cx="8424936" cy="400110"/>
          </a:xfrm>
          <a:prstGeom prst="rect">
            <a:avLst/>
          </a:prstGeom>
        </p:spPr>
        <p:txBody>
          <a:bodyPr wrap="square">
            <a:spAutoFit/>
          </a:bodyPr>
          <a:lstStyle/>
          <a:p>
            <a:r>
              <a:rPr lang="en-US" sz="2000" b="1" i="1" dirty="0" smtClean="0"/>
              <a:t>1- Exploratory Data Analysis </a:t>
            </a:r>
            <a:r>
              <a:rPr lang="en-US" sz="2000" dirty="0" smtClean="0"/>
              <a:t>: step of Preprocessing</a:t>
            </a:r>
            <a:endParaRPr lang="en-US" sz="2000" b="1" i="1" dirty="0" smtClean="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0" y="152400"/>
            <a:ext cx="9144000" cy="1143000"/>
          </a:xfrm>
        </p:spPr>
        <p:txBody>
          <a:bodyPr>
            <a:noAutofit/>
          </a:bodyPr>
          <a:lstStyle/>
          <a:p>
            <a:pPr algn="ctr"/>
            <a:r>
              <a:rPr lang="en-US" altLang="zh-TW" sz="3200" b="1" dirty="0" smtClean="0"/>
              <a:t>Exploratory  Data  Analysis with Python</a:t>
            </a:r>
            <a:br>
              <a:rPr lang="en-US" altLang="zh-TW" sz="3200" b="1" dirty="0" smtClean="0"/>
            </a:br>
            <a:endParaRPr lang="zh-TW" altLang="en-US" sz="3200" b="1" dirty="0"/>
          </a:p>
        </p:txBody>
      </p:sp>
      <p:sp>
        <p:nvSpPr>
          <p:cNvPr id="5" name="Rectangle 4"/>
          <p:cNvSpPr/>
          <p:nvPr/>
        </p:nvSpPr>
        <p:spPr>
          <a:xfrm>
            <a:off x="0" y="3861048"/>
            <a:ext cx="9144000" cy="369332"/>
          </a:xfrm>
          <a:prstGeom prst="rect">
            <a:avLst/>
          </a:prstGeom>
        </p:spPr>
        <p:txBody>
          <a:bodyPr wrap="square">
            <a:spAutoFit/>
          </a:bodyPr>
          <a:lstStyle/>
          <a:p>
            <a:r>
              <a:rPr lang="fr-FR" b="1" dirty="0" smtClean="0">
                <a:hlinkClick r:id="rId2"/>
              </a:rPr>
              <a:t>http://localhost:8888/notebooks/1Uminho/Folder1-tutorial/ML-tutorial-2-EDA.ipynb</a:t>
            </a:r>
            <a:endParaRPr lang="fr-FR" b="1" dirty="0"/>
          </a:p>
        </p:txBody>
      </p:sp>
      <p:sp>
        <p:nvSpPr>
          <p:cNvPr id="6" name="Rectangle 5"/>
          <p:cNvSpPr/>
          <p:nvPr/>
        </p:nvSpPr>
        <p:spPr>
          <a:xfrm>
            <a:off x="0" y="2852936"/>
            <a:ext cx="9144000" cy="369332"/>
          </a:xfrm>
          <a:prstGeom prst="rect">
            <a:avLst/>
          </a:prstGeom>
        </p:spPr>
        <p:txBody>
          <a:bodyPr wrap="square">
            <a:spAutoFit/>
          </a:bodyPr>
          <a:lstStyle/>
          <a:p>
            <a:r>
              <a:rPr lang="fr-FR" b="1" dirty="0" smtClean="0">
                <a:hlinkClick r:id="rId3"/>
              </a:rPr>
              <a:t>http://localhost:8888/notebooks/1Uminho/Folder1-tutorial/ML-tutorial-1-Intro.ipynb</a:t>
            </a:r>
            <a:endParaRPr lang="fr-FR" b="1" dirty="0"/>
          </a:p>
        </p:txBody>
      </p:sp>
      <p:sp>
        <p:nvSpPr>
          <p:cNvPr id="7" name="Rectangle 6"/>
          <p:cNvSpPr/>
          <p:nvPr/>
        </p:nvSpPr>
        <p:spPr>
          <a:xfrm>
            <a:off x="0" y="4725144"/>
            <a:ext cx="9144000" cy="369332"/>
          </a:xfrm>
          <a:prstGeom prst="rect">
            <a:avLst/>
          </a:prstGeom>
        </p:spPr>
        <p:txBody>
          <a:bodyPr wrap="square">
            <a:spAutoFit/>
          </a:bodyPr>
          <a:lstStyle/>
          <a:p>
            <a:r>
              <a:rPr lang="fr-FR" b="1" dirty="0" smtClean="0">
                <a:hlinkClick r:id="rId4"/>
              </a:rPr>
              <a:t>http://</a:t>
            </a:r>
            <a:r>
              <a:rPr lang="fr-FR" sz="1700" b="1" dirty="0" smtClean="0">
                <a:hlinkClick r:id="rId4"/>
              </a:rPr>
              <a:t>localhost:8888/notebooks/1Uminho/Folder1-tutorial/ML-tutorial-3-Modeling.ipynb</a:t>
            </a:r>
            <a:endParaRPr lang="fr-FR" sz="1700" b="1" dirty="0"/>
          </a:p>
        </p:txBody>
      </p:sp>
      <p:sp>
        <p:nvSpPr>
          <p:cNvPr id="8" name="ZoneTexte 7"/>
          <p:cNvSpPr txBox="1"/>
          <p:nvPr/>
        </p:nvSpPr>
        <p:spPr>
          <a:xfrm>
            <a:off x="3347864" y="1916832"/>
            <a:ext cx="1091966" cy="369332"/>
          </a:xfrm>
          <a:prstGeom prst="rect">
            <a:avLst/>
          </a:prstGeom>
          <a:noFill/>
        </p:spPr>
        <p:txBody>
          <a:bodyPr wrap="none" rtlCol="0">
            <a:spAutoFit/>
          </a:bodyPr>
          <a:lstStyle/>
          <a:p>
            <a:r>
              <a:rPr lang="fr-FR" b="1" dirty="0" err="1" smtClean="0"/>
              <a:t>tutorials</a:t>
            </a:r>
            <a:endParaRPr lang="fr-FR"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fr-FR" sz="3600" b="1" dirty="0" smtClean="0"/>
              <a:t>End-to-End Machine Learning Project</a:t>
            </a:r>
            <a:endParaRPr lang="zh-TW" altLang="en-US" sz="3600" dirty="0"/>
          </a:p>
        </p:txBody>
      </p:sp>
      <p:sp>
        <p:nvSpPr>
          <p:cNvPr id="3" name="Rectangle 2"/>
          <p:cNvSpPr/>
          <p:nvPr/>
        </p:nvSpPr>
        <p:spPr>
          <a:xfrm>
            <a:off x="0" y="1484784"/>
            <a:ext cx="8640960" cy="1938992"/>
          </a:xfrm>
          <a:prstGeom prst="rect">
            <a:avLst/>
          </a:prstGeom>
        </p:spPr>
        <p:txBody>
          <a:bodyPr wrap="square">
            <a:spAutoFit/>
          </a:bodyPr>
          <a:lstStyle/>
          <a:p>
            <a:r>
              <a:rPr lang="en-US" sz="2400" b="1" i="1" dirty="0" smtClean="0"/>
              <a:t>2 - Modeling and Prediction</a:t>
            </a:r>
          </a:p>
          <a:p>
            <a:r>
              <a:rPr lang="fr-FR" sz="2400" dirty="0" smtClean="0"/>
              <a:t>Training,</a:t>
            </a:r>
          </a:p>
          <a:p>
            <a:r>
              <a:rPr lang="fr-FR" sz="2400" dirty="0" smtClean="0"/>
              <a:t>Performance </a:t>
            </a:r>
            <a:r>
              <a:rPr lang="fr-FR" sz="2400" dirty="0" err="1" smtClean="0"/>
              <a:t>Metrics</a:t>
            </a:r>
            <a:r>
              <a:rPr lang="fr-FR" sz="2400" dirty="0" smtClean="0"/>
              <a:t>,</a:t>
            </a:r>
          </a:p>
          <a:p>
            <a:r>
              <a:rPr lang="fr-FR" sz="2400" dirty="0" smtClean="0"/>
              <a:t>Evaluation,</a:t>
            </a:r>
          </a:p>
          <a:p>
            <a:r>
              <a:rPr lang="fr-FR" sz="2400" dirty="0" err="1" smtClean="0"/>
              <a:t>Deployement</a:t>
            </a:r>
            <a:r>
              <a:rPr lang="fr-FR" sz="2400" dirty="0" smtClean="0"/>
              <a:t>.</a:t>
            </a:r>
            <a:endParaRPr lang="en-US" sz="2400" b="1" i="1" dirty="0" smtClean="0"/>
          </a:p>
        </p:txBody>
      </p:sp>
      <p:sp>
        <p:nvSpPr>
          <p:cNvPr id="5" name="Rectangle 4"/>
          <p:cNvSpPr/>
          <p:nvPr/>
        </p:nvSpPr>
        <p:spPr>
          <a:xfrm>
            <a:off x="4139952" y="3717032"/>
            <a:ext cx="1130438" cy="369332"/>
          </a:xfrm>
          <a:prstGeom prst="rect">
            <a:avLst/>
          </a:prstGeom>
        </p:spPr>
        <p:txBody>
          <a:bodyPr wrap="none">
            <a:spAutoFit/>
          </a:bodyPr>
          <a:lstStyle/>
          <a:p>
            <a:r>
              <a:rPr lang="fr-FR" b="1" dirty="0" smtClean="0">
                <a:solidFill>
                  <a:srgbClr val="FF0000"/>
                </a:solidFill>
              </a:rPr>
              <a:t>Training,</a:t>
            </a:r>
          </a:p>
        </p:txBody>
      </p:sp>
      <p:sp>
        <p:nvSpPr>
          <p:cNvPr id="6" name="內容版面配置區 2"/>
          <p:cNvSpPr>
            <a:spLocks noGrp="1"/>
          </p:cNvSpPr>
          <p:nvPr>
            <p:ph idx="1"/>
          </p:nvPr>
        </p:nvSpPr>
        <p:spPr>
          <a:xfrm>
            <a:off x="467544" y="4221088"/>
            <a:ext cx="8229600" cy="2160240"/>
          </a:xfrm>
        </p:spPr>
        <p:txBody>
          <a:bodyPr>
            <a:normAutofit fontScale="92500" lnSpcReduction="20000"/>
          </a:bodyPr>
          <a:lstStyle/>
          <a:p>
            <a:r>
              <a:rPr lang="en-US" altLang="zh-TW" sz="2400" dirty="0"/>
              <a:t>Training is the process of making the system able to learn</a:t>
            </a:r>
            <a:r>
              <a:rPr lang="en-US" altLang="zh-TW" sz="2400" dirty="0" smtClean="0"/>
              <a:t>.</a:t>
            </a:r>
          </a:p>
          <a:p>
            <a:r>
              <a:rPr lang="en-US" sz="2400" b="1" i="1" dirty="0" smtClean="0"/>
              <a:t>Modeling , Evaluation and Prediction</a:t>
            </a:r>
            <a:r>
              <a:rPr lang="en-US" sz="2400" dirty="0" smtClean="0"/>
              <a:t> need four datasets: </a:t>
            </a:r>
          </a:p>
          <a:p>
            <a:r>
              <a:rPr lang="en-US" sz="2400" dirty="0" smtClean="0"/>
              <a:t>training features, </a:t>
            </a:r>
          </a:p>
          <a:p>
            <a:r>
              <a:rPr lang="en-US" sz="2400" dirty="0" smtClean="0"/>
              <a:t>testing features, </a:t>
            </a:r>
          </a:p>
          <a:p>
            <a:r>
              <a:rPr lang="en-US" sz="2400" dirty="0" smtClean="0"/>
              <a:t>training variables, </a:t>
            </a:r>
          </a:p>
          <a:p>
            <a:r>
              <a:rPr lang="en-US" sz="2400" dirty="0" smtClean="0"/>
              <a:t>and testing variables. </a:t>
            </a:r>
            <a:endParaRPr lang="fr-FR" sz="2400" dirty="0" smtClean="0"/>
          </a:p>
          <a:p>
            <a:endParaRPr lang="en-US" altLang="zh-TW" sz="2400" dirty="0" smtClean="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2400"/>
            <a:ext cx="9144000" cy="1143000"/>
          </a:xfrm>
        </p:spPr>
        <p:txBody>
          <a:bodyPr>
            <a:noAutofit/>
          </a:bodyPr>
          <a:lstStyle/>
          <a:p>
            <a:pPr algn="ctr"/>
            <a:r>
              <a:rPr lang="fr-FR" sz="3600" b="1" dirty="0" smtClean="0"/>
              <a:t>End-to-End Machine Learning Project</a:t>
            </a:r>
            <a:endParaRPr lang="zh-TW" altLang="en-US" sz="3600" dirty="0"/>
          </a:p>
        </p:txBody>
      </p:sp>
      <p:sp>
        <p:nvSpPr>
          <p:cNvPr id="3" name="Rectangle 2"/>
          <p:cNvSpPr/>
          <p:nvPr/>
        </p:nvSpPr>
        <p:spPr>
          <a:xfrm>
            <a:off x="0" y="1484784"/>
            <a:ext cx="8640960" cy="1938992"/>
          </a:xfrm>
          <a:prstGeom prst="rect">
            <a:avLst/>
          </a:prstGeom>
        </p:spPr>
        <p:txBody>
          <a:bodyPr wrap="square">
            <a:spAutoFit/>
          </a:bodyPr>
          <a:lstStyle/>
          <a:p>
            <a:r>
              <a:rPr lang="en-US" sz="2400" b="1" i="1" dirty="0" smtClean="0"/>
              <a:t>2 - Modeling and Prediction</a:t>
            </a:r>
          </a:p>
          <a:p>
            <a:r>
              <a:rPr lang="fr-FR" sz="2400" dirty="0" smtClean="0"/>
              <a:t>Training,</a:t>
            </a:r>
          </a:p>
          <a:p>
            <a:r>
              <a:rPr lang="fr-FR" sz="2400" dirty="0" smtClean="0"/>
              <a:t>Performance </a:t>
            </a:r>
            <a:r>
              <a:rPr lang="fr-FR" sz="2400" dirty="0" err="1" smtClean="0"/>
              <a:t>Metrics</a:t>
            </a:r>
            <a:r>
              <a:rPr lang="fr-FR" sz="2400" dirty="0" smtClean="0"/>
              <a:t>,</a:t>
            </a:r>
          </a:p>
          <a:p>
            <a:r>
              <a:rPr lang="fr-FR" sz="2400" dirty="0" smtClean="0"/>
              <a:t>Evaluation,</a:t>
            </a:r>
          </a:p>
          <a:p>
            <a:r>
              <a:rPr lang="fr-FR" sz="2400" dirty="0" err="1" smtClean="0"/>
              <a:t>Deployement</a:t>
            </a:r>
            <a:r>
              <a:rPr lang="fr-FR" sz="2400" dirty="0" smtClean="0"/>
              <a:t>.</a:t>
            </a:r>
            <a:endParaRPr lang="en-US" sz="2400" b="1" i="1" dirty="0" smtClean="0"/>
          </a:p>
        </p:txBody>
      </p:sp>
      <p:sp>
        <p:nvSpPr>
          <p:cNvPr id="4" name="Rectangle 3"/>
          <p:cNvSpPr/>
          <p:nvPr/>
        </p:nvSpPr>
        <p:spPr>
          <a:xfrm>
            <a:off x="1043608" y="4293096"/>
            <a:ext cx="7272808" cy="1631216"/>
          </a:xfrm>
          <a:prstGeom prst="rect">
            <a:avLst/>
          </a:prstGeom>
        </p:spPr>
        <p:txBody>
          <a:bodyPr wrap="square">
            <a:spAutoFit/>
          </a:bodyPr>
          <a:lstStyle/>
          <a:p>
            <a:r>
              <a:rPr lang="en-US" sz="2000" b="1" dirty="0" smtClean="0"/>
              <a:t>We are focused on regression algorithms so I will consider 3 most often used performance metrics</a:t>
            </a:r>
          </a:p>
          <a:p>
            <a:r>
              <a:rPr lang="en-US" sz="2000" b="1" dirty="0" smtClean="0">
                <a:hlinkClick r:id="rId2"/>
              </a:rPr>
              <a:t>Mean Absolute Error</a:t>
            </a:r>
            <a:r>
              <a:rPr lang="en-US" sz="2000" b="1" dirty="0" smtClean="0"/>
              <a:t> (MAE)</a:t>
            </a:r>
          </a:p>
          <a:p>
            <a:r>
              <a:rPr lang="en-US" sz="2000" b="1" dirty="0" smtClean="0">
                <a:hlinkClick r:id="rId3"/>
              </a:rPr>
              <a:t>Mean Squared Error</a:t>
            </a:r>
            <a:r>
              <a:rPr lang="en-US" sz="2000" b="1" dirty="0" smtClean="0"/>
              <a:t> (MSE)</a:t>
            </a:r>
          </a:p>
          <a:p>
            <a:r>
              <a:rPr lang="en-US" sz="2000" b="1" dirty="0" smtClean="0">
                <a:hlinkClick r:id="rId4"/>
              </a:rPr>
              <a:t>R²</a:t>
            </a:r>
            <a:r>
              <a:rPr lang="en-US" sz="2000" b="1" dirty="0" smtClean="0"/>
              <a:t> </a:t>
            </a:r>
            <a:endParaRPr lang="en-US" sz="2000" b="1" dirty="0"/>
          </a:p>
        </p:txBody>
      </p:sp>
      <p:sp>
        <p:nvSpPr>
          <p:cNvPr id="5" name="Rectangle 4"/>
          <p:cNvSpPr/>
          <p:nvPr/>
        </p:nvSpPr>
        <p:spPr>
          <a:xfrm>
            <a:off x="3275856" y="3861048"/>
            <a:ext cx="2507033" cy="369332"/>
          </a:xfrm>
          <a:prstGeom prst="rect">
            <a:avLst/>
          </a:prstGeom>
        </p:spPr>
        <p:txBody>
          <a:bodyPr wrap="none">
            <a:spAutoFit/>
          </a:bodyPr>
          <a:lstStyle/>
          <a:p>
            <a:r>
              <a:rPr lang="fr-FR" b="1" dirty="0" smtClean="0">
                <a:solidFill>
                  <a:srgbClr val="FF0000"/>
                </a:solidFill>
              </a:rPr>
              <a:t>Performance </a:t>
            </a:r>
            <a:r>
              <a:rPr lang="fr-FR" b="1" dirty="0" err="1" smtClean="0">
                <a:solidFill>
                  <a:srgbClr val="FF0000"/>
                </a:solidFill>
              </a:rPr>
              <a:t>Metrics</a:t>
            </a:r>
            <a:r>
              <a:rPr lang="fr-FR" b="1" dirty="0" smtClean="0">
                <a:solidFill>
                  <a:srgbClr val="FF0000"/>
                </a:solidFill>
              </a:rPr>
              <a:t>,</a:t>
            </a:r>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2420888"/>
            <a:ext cx="8229600" cy="3960440"/>
          </a:xfrm>
        </p:spPr>
        <p:txBody>
          <a:bodyPr/>
          <a:lstStyle/>
          <a:p>
            <a:r>
              <a:rPr lang="en-US" altLang="zh-TW" sz="2400" dirty="0"/>
              <a:t>There are several factors affecting the </a:t>
            </a:r>
            <a:r>
              <a:rPr lang="en-US" altLang="zh-TW" sz="2400" dirty="0" smtClean="0"/>
              <a:t>performance:</a:t>
            </a:r>
          </a:p>
          <a:p>
            <a:pPr lvl="1">
              <a:lnSpc>
                <a:spcPct val="200000"/>
              </a:lnSpc>
            </a:pPr>
            <a:r>
              <a:rPr lang="en-US" altLang="zh-TW" sz="2000" dirty="0" smtClean="0"/>
              <a:t>The </a:t>
            </a:r>
            <a:r>
              <a:rPr lang="en-US" altLang="zh-TW" sz="2000" b="1" dirty="0" smtClean="0"/>
              <a:t>learning algorithms</a:t>
            </a:r>
            <a:r>
              <a:rPr lang="en-US" altLang="zh-TW" sz="2000" dirty="0" smtClean="0"/>
              <a:t> used</a:t>
            </a:r>
          </a:p>
          <a:p>
            <a:pPr lvl="1">
              <a:lnSpc>
                <a:spcPct val="200000"/>
              </a:lnSpc>
            </a:pPr>
            <a:r>
              <a:rPr lang="en-US" altLang="zh-TW" sz="2000" b="1" dirty="0" smtClean="0"/>
              <a:t>Modeling</a:t>
            </a:r>
          </a:p>
          <a:p>
            <a:pPr lvl="1">
              <a:lnSpc>
                <a:spcPct val="200000"/>
              </a:lnSpc>
            </a:pPr>
            <a:r>
              <a:rPr lang="en-US" altLang="zh-TW" sz="2000" b="1" dirty="0" smtClean="0"/>
              <a:t>Types </a:t>
            </a:r>
            <a:r>
              <a:rPr lang="en-US" altLang="zh-TW" sz="2000" b="1" dirty="0"/>
              <a:t>of training</a:t>
            </a:r>
            <a:r>
              <a:rPr lang="en-US" altLang="zh-TW" sz="2000" dirty="0"/>
              <a:t> </a:t>
            </a:r>
            <a:r>
              <a:rPr lang="en-US" altLang="zh-TW" sz="2000" dirty="0" smtClean="0"/>
              <a:t>provided</a:t>
            </a:r>
          </a:p>
          <a:p>
            <a:pPr lvl="1" algn="just">
              <a:lnSpc>
                <a:spcPct val="200000"/>
              </a:lnSpc>
            </a:pPr>
            <a:r>
              <a:rPr lang="en-US" altLang="zh-TW" sz="2000" b="1" dirty="0" smtClean="0"/>
              <a:t>Evaluation</a:t>
            </a:r>
          </a:p>
          <a:p>
            <a:pPr lvl="1" algn="just">
              <a:lnSpc>
                <a:spcPct val="200000"/>
              </a:lnSpc>
            </a:pPr>
            <a:r>
              <a:rPr lang="en-US" altLang="zh-TW" sz="2000" b="1" dirty="0" smtClean="0"/>
              <a:t>Optimization</a:t>
            </a:r>
            <a:endParaRPr lang="en-US" altLang="zh-TW" sz="2000" b="1" dirty="0"/>
          </a:p>
          <a:p>
            <a:pPr marL="457200" lvl="1" indent="0">
              <a:buNone/>
            </a:pPr>
            <a:endParaRPr lang="en-US" altLang="zh-TW" sz="2000" dirty="0" smtClean="0"/>
          </a:p>
        </p:txBody>
      </p:sp>
      <p:sp>
        <p:nvSpPr>
          <p:cNvPr id="4" name="標題 1"/>
          <p:cNvSpPr txBox="1">
            <a:spLocks/>
          </p:cNvSpPr>
          <p:nvPr/>
        </p:nvSpPr>
        <p:spPr>
          <a:xfrm>
            <a:off x="0" y="1524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3600" b="1" i="0" u="none" strike="noStrike" kern="1200" cap="none" spc="0" normalizeH="0" baseline="0" noProof="0" dirty="0" smtClean="0">
                <a:ln>
                  <a:noFill/>
                </a:ln>
                <a:solidFill>
                  <a:srgbClr val="FFFFFF"/>
                </a:solidFill>
                <a:effectLst>
                  <a:glow rad="101600">
                    <a:schemeClr val="tx2"/>
                  </a:glow>
                </a:effectLst>
                <a:uLnTx/>
                <a:uFillTx/>
                <a:latin typeface="+mj-lt"/>
                <a:ea typeface="+mj-ea"/>
                <a:cs typeface="+mj-cs"/>
              </a:rPr>
              <a:t>End-to-End Machine Learning Project</a:t>
            </a:r>
            <a:endParaRPr kumimoji="0" lang="zh-TW" altLang="en-US" sz="3600" b="0"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
        <p:nvSpPr>
          <p:cNvPr id="6" name="Rectangle 5"/>
          <p:cNvSpPr/>
          <p:nvPr/>
        </p:nvSpPr>
        <p:spPr>
          <a:xfrm>
            <a:off x="3275856" y="1844824"/>
            <a:ext cx="2507033" cy="369332"/>
          </a:xfrm>
          <a:prstGeom prst="rect">
            <a:avLst/>
          </a:prstGeom>
        </p:spPr>
        <p:txBody>
          <a:bodyPr wrap="none">
            <a:spAutoFit/>
          </a:bodyPr>
          <a:lstStyle/>
          <a:p>
            <a:r>
              <a:rPr lang="fr-FR" b="1" dirty="0" smtClean="0">
                <a:solidFill>
                  <a:srgbClr val="FF0000"/>
                </a:solidFill>
              </a:rPr>
              <a:t>Performance </a:t>
            </a:r>
            <a:r>
              <a:rPr lang="fr-FR" b="1" dirty="0" err="1" smtClean="0">
                <a:solidFill>
                  <a:srgbClr val="FF0000"/>
                </a:solidFill>
              </a:rPr>
              <a:t>Metrics</a:t>
            </a:r>
            <a:r>
              <a:rPr lang="fr-FR" b="1" dirty="0" smtClean="0">
                <a:solidFill>
                  <a:srgbClr val="FF0000"/>
                </a:solidFill>
              </a:rPr>
              <a:t>,</a:t>
            </a:r>
          </a:p>
        </p:txBody>
      </p:sp>
    </p:spTree>
    <p:extLst>
      <p:ext uri="{BB962C8B-B14F-4D97-AF65-F5344CB8AC3E}">
        <p14:creationId xmlns="" xmlns:p14="http://schemas.microsoft.com/office/powerpoint/2010/main" val="259116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0050"/>
            <a:ext cx="9144000" cy="5909310"/>
          </a:xfrm>
          <a:prstGeom prst="rect">
            <a:avLst/>
          </a:prstGeom>
        </p:spPr>
        <p:txBody>
          <a:bodyPr wrap="square">
            <a:spAutoFit/>
          </a:bodyPr>
          <a:lstStyle/>
          <a:p>
            <a:pPr>
              <a:lnSpc>
                <a:spcPct val="150000"/>
              </a:lnSpc>
            </a:pPr>
            <a:r>
              <a:rPr lang="en-US" b="1" dirty="0"/>
              <a:t>Introduction : </a:t>
            </a:r>
            <a:endParaRPr lang="en-US" b="1" dirty="0" smtClean="0"/>
          </a:p>
          <a:p>
            <a:pPr>
              <a:lnSpc>
                <a:spcPct val="150000"/>
              </a:lnSpc>
            </a:pPr>
            <a:r>
              <a:rPr lang="en-US" b="1" dirty="0" smtClean="0"/>
              <a:t>What is  Machine Learning, Types </a:t>
            </a:r>
            <a:r>
              <a:rPr lang="en-US" b="1" dirty="0"/>
              <a:t>of machine learning </a:t>
            </a:r>
            <a:r>
              <a:rPr lang="en-US" b="1" dirty="0" smtClean="0"/>
              <a:t>, Terms to describe DATA </a:t>
            </a:r>
            <a:endParaRPr lang="en-GB" b="1" dirty="0"/>
          </a:p>
          <a:p>
            <a:pPr marL="457200" indent="-457200">
              <a:lnSpc>
                <a:spcPct val="150000"/>
              </a:lnSpc>
            </a:pPr>
            <a:r>
              <a:rPr lang="en-US" b="1" dirty="0" smtClean="0"/>
              <a:t>1.Downloading</a:t>
            </a:r>
            <a:r>
              <a:rPr lang="en-US" b="1" dirty="0"/>
              <a:t>, Installing and Starting Python and Libraries</a:t>
            </a:r>
            <a:endParaRPr lang="en-GB" b="1" dirty="0"/>
          </a:p>
          <a:p>
            <a:pPr>
              <a:lnSpc>
                <a:spcPct val="150000"/>
              </a:lnSpc>
            </a:pPr>
            <a:r>
              <a:rPr lang="fr-FR" b="1" dirty="0" smtClean="0"/>
              <a:t>2. End-to-End Machine Learning Project</a:t>
            </a:r>
            <a:endParaRPr lang="zh-TW" altLang="en-US" b="1" dirty="0" smtClean="0"/>
          </a:p>
          <a:p>
            <a:pPr>
              <a:lnSpc>
                <a:spcPct val="150000"/>
              </a:lnSpc>
            </a:pPr>
            <a:r>
              <a:rPr lang="en-US" altLang="zh-TW" b="1" dirty="0" smtClean="0"/>
              <a:t>3. </a:t>
            </a:r>
            <a:r>
              <a:rPr lang="en-US" altLang="zh-TW" b="1" dirty="0" smtClean="0"/>
              <a:t>Exploratory  Data  Analysis with Python: </a:t>
            </a:r>
            <a:r>
              <a:rPr lang="en-US" altLang="zh-TW" b="1" dirty="0" smtClean="0"/>
              <a:t> </a:t>
            </a:r>
            <a:r>
              <a:rPr lang="fr-FR" altLang="zh-TW" b="1" dirty="0" err="1" smtClean="0"/>
              <a:t>Steps</a:t>
            </a:r>
            <a:r>
              <a:rPr lang="fr-FR" altLang="zh-TW" b="1" dirty="0" smtClean="0"/>
              <a:t> </a:t>
            </a:r>
            <a:r>
              <a:rPr lang="fr-FR" altLang="zh-TW" b="1" dirty="0" err="1" smtClean="0"/>
              <a:t>processing</a:t>
            </a:r>
            <a:endParaRPr lang="en-US" altLang="zh-TW" b="1" dirty="0" smtClean="0"/>
          </a:p>
          <a:p>
            <a:pPr lvl="0">
              <a:lnSpc>
                <a:spcPct val="150000"/>
              </a:lnSpc>
            </a:pPr>
            <a:r>
              <a:rPr lang="en-GB" altLang="zh-TW" b="1" dirty="0" smtClean="0"/>
              <a:t>4. Case study : Prediction housing price </a:t>
            </a:r>
            <a:endParaRPr lang="zh-TW" altLang="en-US" b="1" dirty="0" smtClean="0"/>
          </a:p>
          <a:p>
            <a:pPr>
              <a:lnSpc>
                <a:spcPct val="150000"/>
              </a:lnSpc>
            </a:pPr>
            <a:r>
              <a:rPr lang="en-GB" b="1" dirty="0" smtClean="0"/>
              <a:t>5. Load  The Data and Analyzing and  exploring Data</a:t>
            </a:r>
            <a:br>
              <a:rPr lang="en-GB" b="1" dirty="0" smtClean="0"/>
            </a:br>
            <a:r>
              <a:rPr lang="en-GB" b="1" dirty="0" smtClean="0"/>
              <a:t>6. </a:t>
            </a:r>
            <a:r>
              <a:rPr lang="en-US" b="1" dirty="0" smtClean="0"/>
              <a:t>Statistics for Model Building and Evaluation</a:t>
            </a:r>
          </a:p>
          <a:p>
            <a:pPr>
              <a:lnSpc>
                <a:spcPct val="150000"/>
              </a:lnSpc>
            </a:pPr>
            <a:r>
              <a:rPr lang="en-US" b="1" dirty="0" smtClean="0"/>
              <a:t>7. </a:t>
            </a:r>
            <a:r>
              <a:rPr lang="de-DE" b="1" dirty="0" err="1" smtClean="0"/>
              <a:t>Developing</a:t>
            </a:r>
            <a:r>
              <a:rPr lang="de-DE" b="1" dirty="0" smtClean="0"/>
              <a:t> a Model : Linear Regression</a:t>
            </a:r>
            <a:endParaRPr lang="zh-TW" altLang="en-US" b="1" dirty="0" smtClean="0"/>
          </a:p>
          <a:p>
            <a:pPr>
              <a:lnSpc>
                <a:spcPct val="150000"/>
              </a:lnSpc>
            </a:pPr>
            <a:r>
              <a:rPr lang="en-US" b="1" dirty="0" smtClean="0"/>
              <a:t>8. Make prediction and Metrics</a:t>
            </a:r>
          </a:p>
          <a:p>
            <a:pPr>
              <a:lnSpc>
                <a:spcPct val="150000"/>
              </a:lnSpc>
            </a:pPr>
            <a:r>
              <a:rPr lang="en-US" b="1" dirty="0" smtClean="0"/>
              <a:t>9. </a:t>
            </a:r>
            <a:r>
              <a:rPr lang="en-US" b="1" dirty="0" err="1" smtClean="0"/>
              <a:t>Statmodel</a:t>
            </a:r>
            <a:endParaRPr lang="en-US" b="1" dirty="0" smtClean="0"/>
          </a:p>
          <a:p>
            <a:pPr>
              <a:lnSpc>
                <a:spcPct val="150000"/>
              </a:lnSpc>
            </a:pPr>
            <a:r>
              <a:rPr lang="en-GB" b="1" dirty="0" smtClean="0"/>
              <a:t>10. Evaluate Algorithms</a:t>
            </a:r>
            <a:endParaRPr lang="en-US" b="1" dirty="0" smtClean="0"/>
          </a:p>
          <a:p>
            <a:pPr>
              <a:lnSpc>
                <a:spcPct val="150000"/>
              </a:lnSpc>
            </a:pPr>
            <a:r>
              <a:rPr lang="en-US" b="1" dirty="0" smtClean="0"/>
              <a:t>Summary</a:t>
            </a:r>
          </a:p>
          <a:p>
            <a:pPr>
              <a:lnSpc>
                <a:spcPct val="150000"/>
              </a:lnSpc>
            </a:pPr>
            <a:r>
              <a:rPr lang="en-US" altLang="zh-TW" b="1" dirty="0" smtClean="0"/>
              <a:t>Conclusion</a:t>
            </a:r>
            <a:endParaRPr lang="zh-TW" altLang="en-US" sz="4400" b="1" dirty="0" smtClean="0">
              <a:solidFill>
                <a:srgbClr val="FFFFFF"/>
              </a:solidFill>
              <a:effectLst>
                <a:glow rad="101600">
                  <a:schemeClr val="tx2"/>
                </a:glow>
              </a:effectLst>
            </a:endParaRPr>
          </a:p>
        </p:txBody>
      </p:sp>
      <p:sp>
        <p:nvSpPr>
          <p:cNvPr id="6" name="標題 1"/>
          <p:cNvSpPr>
            <a:spLocks noGrp="1"/>
          </p:cNvSpPr>
          <p:nvPr>
            <p:ph type="title"/>
          </p:nvPr>
        </p:nvSpPr>
        <p:spPr>
          <a:xfrm>
            <a:off x="457200" y="152400"/>
            <a:ext cx="8229600" cy="468288"/>
          </a:xfrm>
        </p:spPr>
        <p:txBody>
          <a:bodyPr>
            <a:normAutofit fontScale="90000"/>
          </a:bodyPr>
          <a:lstStyle/>
          <a:p>
            <a:pPr algn="ctr"/>
            <a:r>
              <a:rPr lang="en-US" altLang="zh-TW" dirty="0" smtClean="0"/>
              <a:t>Outline &amp; Content</a:t>
            </a:r>
            <a:endParaRPr lang="zh-TW" altLang="en-US" dirty="0"/>
          </a:p>
        </p:txBody>
      </p:sp>
    </p:spTree>
    <p:extLst>
      <p:ext uri="{BB962C8B-B14F-4D97-AF65-F5344CB8AC3E}">
        <p14:creationId xmlns="" xmlns:p14="http://schemas.microsoft.com/office/powerpoint/2010/main" val="107904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32656"/>
            <a:ext cx="8229600" cy="1143000"/>
          </a:xfrm>
        </p:spPr>
        <p:txBody>
          <a:bodyPr>
            <a:normAutofit fontScale="90000"/>
          </a:bodyPr>
          <a:lstStyle/>
          <a:p>
            <a:pPr lvl="0"/>
            <a:r>
              <a:rPr lang="en-GB" altLang="zh-TW" dirty="0" smtClean="0"/>
              <a:t>Case study : Prediction housing price </a:t>
            </a:r>
            <a:r>
              <a:rPr lang="en-GB" dirty="0" smtClean="0">
                <a:solidFill>
                  <a:srgbClr val="174A7C"/>
                </a:solidFill>
              </a:rPr>
              <a:t/>
            </a:r>
            <a:br>
              <a:rPr lang="en-GB" dirty="0" smtClean="0">
                <a:solidFill>
                  <a:srgbClr val="174A7C"/>
                </a:solidFill>
              </a:rPr>
            </a:br>
            <a:endParaRPr lang="zh-TW" altLang="en-US" dirty="0"/>
          </a:p>
        </p:txBody>
      </p:sp>
      <p:sp>
        <p:nvSpPr>
          <p:cNvPr id="6" name="Rectangle 5"/>
          <p:cNvSpPr/>
          <p:nvPr/>
        </p:nvSpPr>
        <p:spPr>
          <a:xfrm>
            <a:off x="467544" y="1556792"/>
            <a:ext cx="8496944" cy="3693319"/>
          </a:xfrm>
          <a:prstGeom prst="rect">
            <a:avLst/>
          </a:prstGeom>
        </p:spPr>
        <p:txBody>
          <a:bodyPr wrap="square">
            <a:spAutoFit/>
          </a:bodyPr>
          <a:lstStyle/>
          <a:p>
            <a:r>
              <a:rPr lang="en-GB" b="1" dirty="0" smtClean="0"/>
              <a:t> </a:t>
            </a:r>
            <a:r>
              <a:rPr lang="en-US" b="1" dirty="0" smtClean="0"/>
              <a:t>Goal</a:t>
            </a:r>
            <a:r>
              <a:rPr lang="en-US" b="1" dirty="0"/>
              <a:t>: </a:t>
            </a:r>
            <a:endParaRPr lang="en-US" b="1" dirty="0" smtClean="0"/>
          </a:p>
          <a:p>
            <a:endParaRPr lang="en-US" b="1" dirty="0" smtClean="0"/>
          </a:p>
          <a:p>
            <a:r>
              <a:rPr lang="en-US" b="1" dirty="0" smtClean="0"/>
              <a:t>Model </a:t>
            </a:r>
            <a:r>
              <a:rPr lang="en-US" b="1" dirty="0"/>
              <a:t>Evaluation and Validation for the Prediction of Boston Housing Prices</a:t>
            </a:r>
            <a:r>
              <a:rPr lang="en-US" b="1" dirty="0" smtClean="0"/>
              <a:t>.</a:t>
            </a:r>
          </a:p>
          <a:p>
            <a:endParaRPr lang="en-GB" b="1" dirty="0"/>
          </a:p>
          <a:p>
            <a:r>
              <a:rPr lang="en-US" b="1" dirty="0"/>
              <a:t>For this project we will investigate the Boston House Price dataset</a:t>
            </a:r>
            <a:r>
              <a:rPr lang="en-US" b="1" dirty="0" smtClean="0"/>
              <a:t>.</a:t>
            </a:r>
          </a:p>
          <a:p>
            <a:endParaRPr lang="en-US" b="1" dirty="0"/>
          </a:p>
          <a:p>
            <a:r>
              <a:rPr lang="en-US" b="1" dirty="0" smtClean="0"/>
              <a:t>Each </a:t>
            </a:r>
            <a:r>
              <a:rPr lang="en-US" b="1" dirty="0"/>
              <a:t>record in the database describes a Boston suburb or town. </a:t>
            </a:r>
            <a:endParaRPr lang="en-US" b="1" dirty="0" smtClean="0"/>
          </a:p>
          <a:p>
            <a:endParaRPr lang="en-US" b="1" dirty="0"/>
          </a:p>
          <a:p>
            <a:endParaRPr lang="en-US" b="1" dirty="0" smtClean="0"/>
          </a:p>
          <a:p>
            <a:r>
              <a:rPr lang="en-US" b="1" dirty="0" smtClean="0"/>
              <a:t>The </a:t>
            </a:r>
            <a:r>
              <a:rPr lang="en-US" b="1" dirty="0"/>
              <a:t>data was drawn from the Boston Standard Metropolitan Statistical Area (SMSA) in 1970</a:t>
            </a:r>
            <a:r>
              <a:rPr lang="en-US" b="1" dirty="0" smtClean="0"/>
              <a:t>.</a:t>
            </a:r>
          </a:p>
          <a:p>
            <a:endParaRPr lang="en-GB" b="1" dirty="0"/>
          </a:p>
          <a:p>
            <a:r>
              <a:rPr lang="en-US" b="1" u="sng" dirty="0">
                <a:hlinkClick r:id="rId2"/>
              </a:rPr>
              <a:t>https://archive.ics.uci.edu/ml/machine-learning-databases/housing/</a:t>
            </a:r>
            <a:endParaRPr lang="en-GB" b="1" dirty="0"/>
          </a:p>
        </p:txBody>
      </p:sp>
    </p:spTree>
    <p:extLst>
      <p:ext uri="{BB962C8B-B14F-4D97-AF65-F5344CB8AC3E}">
        <p14:creationId xmlns="" xmlns:p14="http://schemas.microsoft.com/office/powerpoint/2010/main" val="3627787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852936"/>
            <a:ext cx="7992888" cy="1754326"/>
          </a:xfrm>
          <a:prstGeom prst="rect">
            <a:avLst/>
          </a:prstGeom>
        </p:spPr>
        <p:txBody>
          <a:bodyPr wrap="square">
            <a:spAutoFit/>
          </a:bodyPr>
          <a:lstStyle/>
          <a:p>
            <a:r>
              <a:rPr lang="en-GB" b="1" dirty="0" smtClean="0"/>
              <a:t>We </a:t>
            </a:r>
            <a:r>
              <a:rPr lang="en-GB" b="1" dirty="0"/>
              <a:t>are going to use the </a:t>
            </a:r>
            <a:r>
              <a:rPr lang="en-US" b="1" dirty="0"/>
              <a:t>Boston House Price </a:t>
            </a:r>
            <a:r>
              <a:rPr lang="en-GB" b="1" dirty="0"/>
              <a:t>dataset</a:t>
            </a:r>
            <a:r>
              <a:rPr lang="en-GB" b="1" dirty="0" smtClean="0"/>
              <a:t>. </a:t>
            </a:r>
          </a:p>
          <a:p>
            <a:endParaRPr lang="en-GB" b="1" dirty="0" smtClean="0"/>
          </a:p>
          <a:p>
            <a:r>
              <a:rPr lang="en-GB" b="1" dirty="0" smtClean="0"/>
              <a:t>This </a:t>
            </a:r>
            <a:r>
              <a:rPr lang="en-GB" b="1" dirty="0"/>
              <a:t>dataset is used in machine learning and statistics by pretty much everyone</a:t>
            </a:r>
            <a:r>
              <a:rPr lang="en-GB" b="1" dirty="0" smtClean="0"/>
              <a:t>.</a:t>
            </a:r>
          </a:p>
          <a:p>
            <a:endParaRPr lang="en-GB" b="1" dirty="0"/>
          </a:p>
          <a:p>
            <a:r>
              <a:rPr lang="en-GB" b="1" dirty="0"/>
              <a:t>The dataset contains 506  Instances 14 of </a:t>
            </a:r>
            <a:r>
              <a:rPr lang="en-GB" b="1" dirty="0" smtClean="0"/>
              <a:t> Attributes </a:t>
            </a:r>
            <a:endParaRPr lang="en-US" b="1" dirty="0"/>
          </a:p>
        </p:txBody>
      </p:sp>
      <p:sp>
        <p:nvSpPr>
          <p:cNvPr id="5" name="Rectangle 4"/>
          <p:cNvSpPr/>
          <p:nvPr/>
        </p:nvSpPr>
        <p:spPr>
          <a:xfrm>
            <a:off x="467544" y="4941168"/>
            <a:ext cx="8496944" cy="400110"/>
          </a:xfrm>
          <a:prstGeom prst="rect">
            <a:avLst/>
          </a:prstGeom>
        </p:spPr>
        <p:txBody>
          <a:bodyPr wrap="square">
            <a:spAutoFit/>
          </a:bodyPr>
          <a:lstStyle/>
          <a:p>
            <a:r>
              <a:rPr lang="en-US" u="sng" dirty="0">
                <a:hlinkClick r:id="rId2"/>
              </a:rPr>
              <a:t>https://archive.ics.uci.edu/ml/machine-learning-databases/housing/</a:t>
            </a:r>
            <a:endParaRPr lang="en-GB" dirty="0"/>
          </a:p>
        </p:txBody>
      </p:sp>
      <p:sp>
        <p:nvSpPr>
          <p:cNvPr id="6" name="標題 1"/>
          <p:cNvSpPr txBox="1">
            <a:spLocks/>
          </p:cNvSpPr>
          <p:nvPr/>
        </p:nvSpPr>
        <p:spPr>
          <a:xfrm>
            <a:off x="395536" y="332656"/>
            <a:ext cx="8229600" cy="11430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altLang="zh-TW" sz="4400" b="0" i="0" u="none" strike="noStrike" kern="1200" cap="none" spc="0" normalizeH="0" baseline="0" noProof="0" smtClean="0">
                <a:ln>
                  <a:noFill/>
                </a:ln>
                <a:solidFill>
                  <a:srgbClr val="FFFFFF"/>
                </a:solidFill>
                <a:effectLst>
                  <a:glow rad="101600">
                    <a:schemeClr val="tx2"/>
                  </a:glow>
                </a:effectLst>
                <a:uLnTx/>
                <a:uFillTx/>
                <a:latin typeface="+mj-lt"/>
                <a:ea typeface="+mj-ea"/>
                <a:cs typeface="+mj-cs"/>
              </a:rPr>
              <a:t>Case study : Prediction housing price </a:t>
            </a:r>
            <a:r>
              <a:rPr kumimoji="0" lang="en-GB" sz="4400" b="0" i="0" u="none" strike="noStrike" kern="1200" cap="none" spc="0" normalizeH="0" baseline="0" noProof="0" smtClean="0">
                <a:ln>
                  <a:noFill/>
                </a:ln>
                <a:solidFill>
                  <a:srgbClr val="174A7C"/>
                </a:solidFill>
                <a:effectLst>
                  <a:glow rad="101600">
                    <a:schemeClr val="tx2"/>
                  </a:glow>
                </a:effectLst>
                <a:uLnTx/>
                <a:uFillTx/>
                <a:latin typeface="+mj-lt"/>
                <a:ea typeface="+mj-ea"/>
                <a:cs typeface="+mj-cs"/>
              </a:rPr>
              <a:t/>
            </a:r>
            <a:br>
              <a:rPr kumimoji="0" lang="en-GB" sz="4400" b="0" i="0" u="none" strike="noStrike" kern="1200" cap="none" spc="0" normalizeH="0" baseline="0" noProof="0" smtClean="0">
                <a:ln>
                  <a:noFill/>
                </a:ln>
                <a:solidFill>
                  <a:srgbClr val="174A7C"/>
                </a:solidFill>
                <a:effectLst>
                  <a:glow rad="101600">
                    <a:schemeClr val="tx2"/>
                  </a:glow>
                </a:effectLst>
                <a:uLnTx/>
                <a:uFillTx/>
                <a:latin typeface="+mj-lt"/>
                <a:ea typeface="+mj-ea"/>
                <a:cs typeface="+mj-cs"/>
              </a:rPr>
            </a:br>
            <a:endParaRPr kumimoji="0" lang="zh-TW" altLang="en-US" sz="4400" b="0" i="0" u="none" strike="noStrike" kern="1200" cap="none" spc="0" normalizeH="0" baseline="0" noProof="0" dirty="0">
              <a:ln>
                <a:noFill/>
              </a:ln>
              <a:solidFill>
                <a:srgbClr val="FFFFFF"/>
              </a:solidFill>
              <a:effectLst>
                <a:glow rad="101600">
                  <a:schemeClr val="tx2"/>
                </a:glow>
              </a:effectLst>
              <a:uLnTx/>
              <a:uFillTx/>
              <a:latin typeface="+mj-lt"/>
              <a:ea typeface="+mj-ea"/>
              <a:cs typeface="+mj-cs"/>
            </a:endParaRPr>
          </a:p>
        </p:txBody>
      </p:sp>
      <p:sp>
        <p:nvSpPr>
          <p:cNvPr id="8" name="Rectangle 7"/>
          <p:cNvSpPr/>
          <p:nvPr/>
        </p:nvSpPr>
        <p:spPr>
          <a:xfrm>
            <a:off x="683568" y="2060848"/>
            <a:ext cx="1593706" cy="584775"/>
          </a:xfrm>
          <a:prstGeom prst="rect">
            <a:avLst/>
          </a:prstGeom>
        </p:spPr>
        <p:txBody>
          <a:bodyPr wrap="none">
            <a:spAutoFit/>
          </a:bodyPr>
          <a:lstStyle/>
          <a:p>
            <a:r>
              <a:rPr lang="en-GB" sz="3200" b="1" dirty="0" smtClean="0"/>
              <a:t>dataset</a:t>
            </a:r>
            <a:endParaRPr lang="fr-FR" sz="3200" dirty="0"/>
          </a:p>
        </p:txBody>
      </p:sp>
    </p:spTree>
    <p:extLst>
      <p:ext uri="{BB962C8B-B14F-4D97-AF65-F5344CB8AC3E}">
        <p14:creationId xmlns="" xmlns:p14="http://schemas.microsoft.com/office/powerpoint/2010/main" val="3627787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32656"/>
            <a:ext cx="8229600" cy="1143000"/>
          </a:xfrm>
        </p:spPr>
        <p:txBody>
          <a:bodyPr>
            <a:normAutofit fontScale="90000"/>
          </a:bodyPr>
          <a:lstStyle/>
          <a:p>
            <a:pPr algn="ctr"/>
            <a:r>
              <a:rPr lang="en-GB" dirty="0" smtClean="0"/>
              <a:t>Load  The Data</a:t>
            </a:r>
            <a:r>
              <a:rPr lang="en-GB" dirty="0" smtClean="0">
                <a:solidFill>
                  <a:srgbClr val="174A7C"/>
                </a:solidFill>
              </a:rPr>
              <a:t/>
            </a:r>
            <a:br>
              <a:rPr lang="en-GB" dirty="0" smtClean="0">
                <a:solidFill>
                  <a:srgbClr val="174A7C"/>
                </a:solidFill>
              </a:rPr>
            </a:br>
            <a:endParaRPr lang="zh-TW" altLang="en-US" dirty="0"/>
          </a:p>
        </p:txBody>
      </p:sp>
      <p:sp>
        <p:nvSpPr>
          <p:cNvPr id="5" name="Rectangle 4"/>
          <p:cNvSpPr/>
          <p:nvPr/>
        </p:nvSpPr>
        <p:spPr>
          <a:xfrm>
            <a:off x="3131840" y="980728"/>
            <a:ext cx="2842253" cy="369332"/>
          </a:xfrm>
          <a:prstGeom prst="rect">
            <a:avLst/>
          </a:prstGeom>
        </p:spPr>
        <p:txBody>
          <a:bodyPr wrap="none">
            <a:spAutoFit/>
          </a:bodyPr>
          <a:lstStyle/>
          <a:p>
            <a:r>
              <a:rPr lang="en-US" dirty="0" smtClean="0">
                <a:solidFill>
                  <a:srgbClr val="FF0000"/>
                </a:solidFill>
              </a:rPr>
              <a:t>Import packages and dataset</a:t>
            </a:r>
            <a:endParaRPr lang="en-US" dirty="0">
              <a:solidFill>
                <a:srgbClr val="FF0000"/>
              </a:solidFill>
            </a:endParaRPr>
          </a:p>
        </p:txBody>
      </p:sp>
      <p:sp>
        <p:nvSpPr>
          <p:cNvPr id="7" name="Rectangle 6"/>
          <p:cNvSpPr/>
          <p:nvPr/>
        </p:nvSpPr>
        <p:spPr>
          <a:xfrm>
            <a:off x="0" y="6211669"/>
            <a:ext cx="9252520" cy="646331"/>
          </a:xfrm>
          <a:prstGeom prst="rect">
            <a:avLst/>
          </a:prstGeom>
        </p:spPr>
        <p:txBody>
          <a:bodyPr wrap="square">
            <a:spAutoFit/>
          </a:bodyPr>
          <a:lstStyle/>
          <a:p>
            <a:r>
              <a:rPr lang="en-GB" sz="1200" b="1" dirty="0">
                <a:solidFill>
                  <a:srgbClr val="FF0000"/>
                </a:solidFill>
              </a:rPr>
              <a:t>The dataset should load without incident.</a:t>
            </a:r>
          </a:p>
          <a:p>
            <a:r>
              <a:rPr lang="en-GB" sz="1200" b="1" dirty="0">
                <a:solidFill>
                  <a:srgbClr val="FF0000"/>
                </a:solidFill>
              </a:rPr>
              <a:t>If you do have network problems, you can download the “ </a:t>
            </a:r>
            <a:r>
              <a:rPr lang="en-GB" sz="1200" b="1" dirty="0">
                <a:solidFill>
                  <a:srgbClr val="FF0000"/>
                </a:solidFill>
                <a:hlinkClick r:id="rId2"/>
              </a:rPr>
              <a:t>housing.data</a:t>
            </a:r>
            <a:r>
              <a:rPr lang="en-GB" sz="1200" b="1" dirty="0">
                <a:solidFill>
                  <a:srgbClr val="FF0000"/>
                </a:solidFill>
              </a:rPr>
              <a:t> “ file into your working directory and load it using the same method, changing URL to the local file name. (you must change .data to .</a:t>
            </a:r>
            <a:r>
              <a:rPr lang="en-GB" sz="1200" b="1" dirty="0" err="1">
                <a:solidFill>
                  <a:srgbClr val="FF0000"/>
                </a:solidFill>
              </a:rPr>
              <a:t>csv</a:t>
            </a:r>
            <a:r>
              <a:rPr lang="en-GB" sz="1200" b="1" dirty="0">
                <a:solidFill>
                  <a:srgbClr val="FF0000"/>
                </a:solidFill>
              </a:rPr>
              <a:t> format file ) </a:t>
            </a:r>
            <a:endParaRPr lang="en-US" sz="1200" b="1" dirty="0">
              <a:solidFill>
                <a:srgbClr val="FF0000"/>
              </a:solidFill>
            </a:endParaRPr>
          </a:p>
        </p:txBody>
      </p:sp>
      <p:pic>
        <p:nvPicPr>
          <p:cNvPr id="1028" name="Picture 4"/>
          <p:cNvPicPr>
            <a:picLocks noChangeAspect="1" noChangeArrowheads="1"/>
          </p:cNvPicPr>
          <p:nvPr/>
        </p:nvPicPr>
        <p:blipFill>
          <a:blip r:embed="rId3" cstate="print"/>
          <a:srcRect/>
          <a:stretch>
            <a:fillRect/>
          </a:stretch>
        </p:blipFill>
        <p:spPr bwMode="auto">
          <a:xfrm>
            <a:off x="0" y="1412777"/>
            <a:ext cx="9143999" cy="4798430"/>
          </a:xfrm>
          <a:prstGeom prst="rect">
            <a:avLst/>
          </a:prstGeom>
          <a:noFill/>
          <a:ln w="9525">
            <a:noFill/>
            <a:miter lim="800000"/>
            <a:headEnd/>
            <a:tailEnd/>
          </a:ln>
        </p:spPr>
      </p:pic>
    </p:spTree>
    <p:extLst>
      <p:ext uri="{BB962C8B-B14F-4D97-AF65-F5344CB8AC3E}">
        <p14:creationId xmlns="" xmlns:p14="http://schemas.microsoft.com/office/powerpoint/2010/main" val="3627787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bwMode="auto">
          <a:xfrm>
            <a:off x="0" y="188640"/>
            <a:ext cx="9144000" cy="605909"/>
          </a:xfrm>
          <a:prstGeom prst="roundRect">
            <a:avLst>
              <a:gd name="adj" fmla="val 50000"/>
            </a:avLst>
          </a:prstGeom>
          <a:solidFill>
            <a:srgbClr val="174A7C"/>
          </a:solidFill>
          <a:ln>
            <a:noFill/>
          </a:ln>
          <a:extLs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none" lIns="180000" tIns="0" rIns="180000" bIns="0" numCol="1" anchor="ctr" anchorCtr="0" compatLnSpc="1">
            <a:prstTxWarp prst="textNoShape">
              <a:avLst/>
            </a:prstTxWarp>
            <a:spAutoFit/>
          </a:bodyPr>
          <a:lst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a:lstStyle>
          <a:p>
            <a:pPr algn="ctr"/>
            <a:r>
              <a:rPr lang="en-US" sz="2800" dirty="0" smtClean="0">
                <a:solidFill>
                  <a:srgbClr val="FFFFFF"/>
                </a:solidFill>
              </a:rPr>
              <a:t>Analyzing and Exploring the Data</a:t>
            </a:r>
            <a:endParaRPr lang="en-US" sz="2800" dirty="0"/>
          </a:p>
        </p:txBody>
      </p:sp>
      <p:sp>
        <p:nvSpPr>
          <p:cNvPr id="3" name="Rectangle 2"/>
          <p:cNvSpPr/>
          <p:nvPr/>
        </p:nvSpPr>
        <p:spPr>
          <a:xfrm>
            <a:off x="0" y="764704"/>
            <a:ext cx="9144000" cy="923330"/>
          </a:xfrm>
          <a:prstGeom prst="rect">
            <a:avLst/>
          </a:prstGeom>
        </p:spPr>
        <p:txBody>
          <a:bodyPr wrap="square">
            <a:spAutoFit/>
          </a:bodyPr>
          <a:lstStyle/>
          <a:p>
            <a:r>
              <a:rPr lang="en-GB" dirty="0"/>
              <a:t>In this step we are going to take a look at the data a </a:t>
            </a:r>
            <a:r>
              <a:rPr lang="en-GB" dirty="0" smtClean="0"/>
              <a:t>two different </a:t>
            </a:r>
            <a:r>
              <a:rPr lang="en-GB" dirty="0"/>
              <a:t>ways:</a:t>
            </a:r>
          </a:p>
          <a:p>
            <a:pPr lvl="0"/>
            <a:r>
              <a:rPr lang="en-GB" dirty="0" smtClean="0"/>
              <a:t>1- View </a:t>
            </a:r>
            <a:r>
              <a:rPr lang="en-GB" dirty="0"/>
              <a:t>of the dataset.</a:t>
            </a:r>
          </a:p>
          <a:p>
            <a:pPr lvl="0"/>
            <a:r>
              <a:rPr lang="en-GB" dirty="0" smtClean="0"/>
              <a:t>2- Statistical </a:t>
            </a:r>
            <a:r>
              <a:rPr lang="en-GB" dirty="0"/>
              <a:t>summary of all attributes</a:t>
            </a:r>
            <a:r>
              <a:rPr lang="en-GB" dirty="0" smtClean="0"/>
              <a:t>.  Correlation  &amp;  visualization</a:t>
            </a:r>
            <a:endParaRPr lang="en-GB" dirty="0"/>
          </a:p>
        </p:txBody>
      </p:sp>
      <p:sp>
        <p:nvSpPr>
          <p:cNvPr id="8" name="Rectangle 7"/>
          <p:cNvSpPr/>
          <p:nvPr/>
        </p:nvSpPr>
        <p:spPr>
          <a:xfrm>
            <a:off x="0" y="4005064"/>
            <a:ext cx="1329210" cy="369332"/>
          </a:xfrm>
          <a:prstGeom prst="rect">
            <a:avLst/>
          </a:prstGeom>
        </p:spPr>
        <p:txBody>
          <a:bodyPr wrap="none">
            <a:spAutoFit/>
          </a:bodyPr>
          <a:lstStyle/>
          <a:p>
            <a:pPr lvl="0"/>
            <a:r>
              <a:rPr lang="en-US" dirty="0" err="1" smtClean="0">
                <a:solidFill>
                  <a:srgbClr val="000000"/>
                </a:solidFill>
              </a:rPr>
              <a:t>dataset.tail</a:t>
            </a:r>
            <a:r>
              <a:rPr lang="en-US" dirty="0" smtClean="0">
                <a:solidFill>
                  <a:srgbClr val="000000"/>
                </a:solidFill>
              </a:rPr>
              <a:t>()</a:t>
            </a:r>
            <a:endParaRPr lang="en-US" dirty="0">
              <a:solidFill>
                <a:srgbClr val="000000"/>
              </a:solidFill>
            </a:endParaRPr>
          </a:p>
        </p:txBody>
      </p:sp>
      <p:sp>
        <p:nvSpPr>
          <p:cNvPr id="10" name="Rectangle 9"/>
          <p:cNvSpPr/>
          <p:nvPr/>
        </p:nvSpPr>
        <p:spPr>
          <a:xfrm>
            <a:off x="0" y="2276872"/>
            <a:ext cx="9144000" cy="646331"/>
          </a:xfrm>
          <a:prstGeom prst="rect">
            <a:avLst/>
          </a:prstGeom>
        </p:spPr>
        <p:txBody>
          <a:bodyPr wrap="square">
            <a:spAutoFit/>
          </a:bodyPr>
          <a:lstStyle/>
          <a:p>
            <a:r>
              <a:rPr lang="en-US" dirty="0" smtClean="0"/>
              <a:t># check the shape of the </a:t>
            </a:r>
            <a:r>
              <a:rPr lang="en-US" dirty="0" err="1" smtClean="0"/>
              <a:t>DataFrame</a:t>
            </a:r>
            <a:r>
              <a:rPr lang="en-US" dirty="0" smtClean="0"/>
              <a:t> (rows, columns)</a:t>
            </a:r>
          </a:p>
          <a:p>
            <a:r>
              <a:rPr lang="en-US" dirty="0" err="1" smtClean="0"/>
              <a:t>df.shape</a:t>
            </a:r>
            <a:endParaRPr lang="fr-FR" dirty="0"/>
          </a:p>
        </p:txBody>
      </p:sp>
      <p:sp>
        <p:nvSpPr>
          <p:cNvPr id="11" name="Rectangle 10"/>
          <p:cNvSpPr/>
          <p:nvPr/>
        </p:nvSpPr>
        <p:spPr>
          <a:xfrm>
            <a:off x="0" y="3356992"/>
            <a:ext cx="1233030" cy="369332"/>
          </a:xfrm>
          <a:prstGeom prst="rect">
            <a:avLst/>
          </a:prstGeom>
        </p:spPr>
        <p:txBody>
          <a:bodyPr wrap="none">
            <a:spAutoFit/>
          </a:bodyPr>
          <a:lstStyle/>
          <a:p>
            <a:r>
              <a:rPr lang="fr-FR" dirty="0" err="1" smtClean="0"/>
              <a:t>df.head</a:t>
            </a:r>
            <a:r>
              <a:rPr lang="fr-FR" dirty="0" smtClean="0"/>
              <a:t>(10)</a:t>
            </a:r>
            <a:endParaRPr lang="fr-FR" dirty="0"/>
          </a:p>
        </p:txBody>
      </p:sp>
      <p:sp>
        <p:nvSpPr>
          <p:cNvPr id="12" name="Rectangle 11"/>
          <p:cNvSpPr/>
          <p:nvPr/>
        </p:nvSpPr>
        <p:spPr>
          <a:xfrm>
            <a:off x="0" y="4581128"/>
            <a:ext cx="2159117" cy="369332"/>
          </a:xfrm>
          <a:prstGeom prst="rect">
            <a:avLst/>
          </a:prstGeom>
        </p:spPr>
        <p:txBody>
          <a:bodyPr wrap="none">
            <a:spAutoFit/>
          </a:bodyPr>
          <a:lstStyle/>
          <a:p>
            <a:r>
              <a:rPr lang="fr-FR" dirty="0" err="1" smtClean="0"/>
              <a:t>df.isnull</a:t>
            </a:r>
            <a:r>
              <a:rPr lang="fr-FR" dirty="0" smtClean="0"/>
              <a:t>().</a:t>
            </a:r>
            <a:r>
              <a:rPr lang="fr-FR" dirty="0" err="1" smtClean="0"/>
              <a:t>values.any</a:t>
            </a:r>
            <a:r>
              <a:rPr lang="fr-FR" dirty="0" smtClean="0"/>
              <a:t>()</a:t>
            </a:r>
            <a:endParaRPr lang="fr-FR" dirty="0"/>
          </a:p>
        </p:txBody>
      </p:sp>
      <p:sp>
        <p:nvSpPr>
          <p:cNvPr id="13" name="Rectangle 12"/>
          <p:cNvSpPr/>
          <p:nvPr/>
        </p:nvSpPr>
        <p:spPr>
          <a:xfrm>
            <a:off x="1" y="5229200"/>
            <a:ext cx="9144000" cy="646331"/>
          </a:xfrm>
          <a:prstGeom prst="rect">
            <a:avLst/>
          </a:prstGeom>
        </p:spPr>
        <p:txBody>
          <a:bodyPr wrap="square">
            <a:spAutoFit/>
          </a:bodyPr>
          <a:lstStyle/>
          <a:p>
            <a:r>
              <a:rPr lang="fr-FR" dirty="0" err="1" smtClean="0"/>
              <a:t>df.describe</a:t>
            </a:r>
            <a:r>
              <a:rPr lang="fr-FR" dirty="0" smtClean="0"/>
              <a:t>(</a:t>
            </a:r>
            <a:r>
              <a:rPr lang="fr-FR" dirty="0" err="1" smtClean="0"/>
              <a:t>include</a:t>
            </a:r>
            <a:r>
              <a:rPr lang="fr-FR" dirty="0" smtClean="0"/>
              <a:t>="all") </a:t>
            </a:r>
          </a:p>
          <a:p>
            <a:r>
              <a:rPr lang="en-US" dirty="0" smtClean="0"/>
              <a:t>describe()  method to get the statistical summary of the various features of the data set</a:t>
            </a:r>
            <a:endParaRPr lang="fr-FR" dirty="0"/>
          </a:p>
        </p:txBody>
      </p:sp>
      <p:sp>
        <p:nvSpPr>
          <p:cNvPr id="14" name="Rectangle 13"/>
          <p:cNvSpPr/>
          <p:nvPr/>
        </p:nvSpPr>
        <p:spPr>
          <a:xfrm>
            <a:off x="0" y="6021288"/>
            <a:ext cx="910186" cy="369332"/>
          </a:xfrm>
          <a:prstGeom prst="rect">
            <a:avLst/>
          </a:prstGeom>
        </p:spPr>
        <p:txBody>
          <a:bodyPr wrap="none">
            <a:spAutoFit/>
          </a:bodyPr>
          <a:lstStyle/>
          <a:p>
            <a:r>
              <a:rPr lang="fr-FR" dirty="0" smtClean="0"/>
              <a:t>df.info()</a:t>
            </a:r>
            <a:endParaRPr lang="fr-FR" dirty="0"/>
          </a:p>
        </p:txBody>
      </p:sp>
    </p:spTree>
    <p:custDataLst>
      <p:tags r:id="rId1"/>
    </p:custDataLst>
    <p:extLst>
      <p:ext uri="{BB962C8B-B14F-4D97-AF65-F5344CB8AC3E}">
        <p14:creationId xmlns="" xmlns:p14="http://schemas.microsoft.com/office/powerpoint/2010/main" val="1344887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9752" y="-27384"/>
            <a:ext cx="3342646" cy="523220"/>
          </a:xfrm>
          <a:prstGeom prst="rect">
            <a:avLst/>
          </a:prstGeom>
        </p:spPr>
        <p:txBody>
          <a:bodyPr wrap="none">
            <a:spAutoFit/>
          </a:bodyPr>
          <a:lstStyle/>
          <a:p>
            <a:pPr lvl="0"/>
            <a:r>
              <a:rPr lang="en-GB" sz="2800" dirty="0">
                <a:solidFill>
                  <a:srgbClr val="FF0000"/>
                </a:solidFill>
              </a:rPr>
              <a:t>1- View of the </a:t>
            </a:r>
            <a:r>
              <a:rPr lang="en-GB" sz="2800" dirty="0" smtClean="0">
                <a:solidFill>
                  <a:srgbClr val="FF0000"/>
                </a:solidFill>
              </a:rPr>
              <a:t>dataset</a:t>
            </a:r>
            <a:endParaRPr lang="en-GB" sz="2800" dirty="0">
              <a:solidFill>
                <a:srgbClr val="FF0000"/>
              </a:solidFill>
            </a:endParaRPr>
          </a:p>
        </p:txBody>
      </p:sp>
      <p:pic>
        <p:nvPicPr>
          <p:cNvPr id="6" name="Picture 2"/>
          <p:cNvPicPr>
            <a:picLocks noChangeAspect="1" noChangeArrowheads="1"/>
          </p:cNvPicPr>
          <p:nvPr/>
        </p:nvPicPr>
        <p:blipFill>
          <a:blip r:embed="rId2" cstate="print"/>
          <a:srcRect/>
          <a:stretch>
            <a:fillRect/>
          </a:stretch>
        </p:blipFill>
        <p:spPr bwMode="auto">
          <a:xfrm>
            <a:off x="611560" y="1196752"/>
            <a:ext cx="7686675" cy="4838700"/>
          </a:xfrm>
          <a:prstGeom prst="rect">
            <a:avLst/>
          </a:prstGeom>
          <a:noFill/>
          <a:ln w="9525">
            <a:noFill/>
            <a:miter lim="800000"/>
            <a:headEnd/>
            <a:tailEnd/>
          </a:ln>
        </p:spPr>
      </p:pic>
    </p:spTree>
    <p:extLst>
      <p:ext uri="{BB962C8B-B14F-4D97-AF65-F5344CB8AC3E}">
        <p14:creationId xmlns="" xmlns:p14="http://schemas.microsoft.com/office/powerpoint/2010/main" val="2306993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755576" y="2420888"/>
            <a:ext cx="7086600" cy="2304256"/>
          </a:xfrm>
        </p:spPr>
        <p:txBody>
          <a:bodyPr>
            <a:noAutofit/>
          </a:bodyPr>
          <a:lstStyle/>
          <a:p>
            <a:pPr marL="233363" indent="-233363">
              <a:buFont typeface="Arial" pitchFamily="34" charset="0"/>
              <a:buChar char="•"/>
            </a:pPr>
            <a:r>
              <a:rPr lang="en-US" sz="2800" dirty="0" smtClean="0"/>
              <a:t>Descriptive Statistics</a:t>
            </a:r>
          </a:p>
          <a:p>
            <a:pPr marL="233363" indent="-233363">
              <a:buFont typeface="Arial" pitchFamily="34" charset="0"/>
              <a:buChar char="•"/>
            </a:pPr>
            <a:r>
              <a:rPr lang="de-DE" sz="2800" dirty="0" smtClean="0"/>
              <a:t>Linear Regression</a:t>
            </a:r>
            <a:endParaRPr lang="en-US" sz="2800" dirty="0"/>
          </a:p>
          <a:p>
            <a:pPr marL="233363" indent="-233363">
              <a:buFont typeface="Arial" pitchFamily="34" charset="0"/>
              <a:buChar char="•"/>
            </a:pPr>
            <a:r>
              <a:rPr lang="en-US" sz="2800" dirty="0"/>
              <a:t>M</a:t>
            </a:r>
            <a:r>
              <a:rPr lang="en-US" sz="2800" dirty="0" smtClean="0"/>
              <a:t>etrics</a:t>
            </a:r>
          </a:p>
          <a:p>
            <a:pPr marL="233363" indent="-233363">
              <a:buFont typeface="Arial" pitchFamily="34" charset="0"/>
              <a:buChar char="•"/>
            </a:pPr>
            <a:endParaRPr lang="en-US" sz="2800" dirty="0" smtClean="0"/>
          </a:p>
        </p:txBody>
      </p:sp>
      <p:sp>
        <p:nvSpPr>
          <p:cNvPr id="2" name="Title 1"/>
          <p:cNvSpPr>
            <a:spLocks noGrp="1"/>
          </p:cNvSpPr>
          <p:nvPr>
            <p:ph type="ctrTitle"/>
          </p:nvPr>
        </p:nvSpPr>
        <p:spPr>
          <a:xfrm>
            <a:off x="0" y="0"/>
            <a:ext cx="9144000" cy="692696"/>
          </a:xfrm>
        </p:spPr>
        <p:txBody>
          <a:bodyPr>
            <a:noAutofit/>
          </a:bodyPr>
          <a:lstStyle/>
          <a:p>
            <a:pPr algn="ctr"/>
            <a:r>
              <a:rPr lang="en-US" sz="3200" dirty="0">
                <a:solidFill>
                  <a:srgbClr val="FFFFFF"/>
                </a:solidFill>
              </a:rPr>
              <a:t>Statistics for Model Building and Evaluation</a:t>
            </a:r>
            <a:br>
              <a:rPr lang="en-US" sz="3200" dirty="0">
                <a:solidFill>
                  <a:srgbClr val="FFFFFF"/>
                </a:solidFill>
              </a:rPr>
            </a:br>
            <a:endParaRPr lang="en-US" sz="3200" dirty="0">
              <a:solidFill>
                <a:srgbClr val="FFFFFF"/>
              </a:solidFill>
            </a:endParaRPr>
          </a:p>
        </p:txBody>
      </p:sp>
      <p:sp>
        <p:nvSpPr>
          <p:cNvPr id="3" name="Rectangle 2"/>
          <p:cNvSpPr/>
          <p:nvPr/>
        </p:nvSpPr>
        <p:spPr>
          <a:xfrm>
            <a:off x="539552" y="764704"/>
            <a:ext cx="8280920" cy="1200328"/>
          </a:xfrm>
          <a:prstGeom prst="rect">
            <a:avLst/>
          </a:prstGeom>
        </p:spPr>
        <p:txBody>
          <a:bodyPr wrap="square">
            <a:spAutoFit/>
          </a:bodyPr>
          <a:lstStyle/>
          <a:p>
            <a:r>
              <a:rPr lang="en-US" sz="2400" dirty="0"/>
              <a:t>A statistical analysis may be descriptive, simply reporting, visualizing and summarizing a data set, but usually it is also inferential.</a:t>
            </a:r>
          </a:p>
        </p:txBody>
      </p:sp>
    </p:spTree>
    <p:custDataLst>
      <p:tags r:id="rId1"/>
    </p:custDataLst>
    <p:extLst>
      <p:ext uri="{BB962C8B-B14F-4D97-AF65-F5344CB8AC3E}">
        <p14:creationId xmlns="" xmlns:p14="http://schemas.microsoft.com/office/powerpoint/2010/main" val="2783570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0"/>
            <a:ext cx="3640548" cy="584775"/>
          </a:xfrm>
          <a:prstGeom prst="rect">
            <a:avLst/>
          </a:prstGeom>
        </p:spPr>
        <p:txBody>
          <a:bodyPr wrap="none">
            <a:spAutoFit/>
          </a:bodyPr>
          <a:lstStyle/>
          <a:p>
            <a:r>
              <a:rPr lang="en-US" sz="3200" dirty="0">
                <a:solidFill>
                  <a:srgbClr val="FF0000"/>
                </a:solidFill>
              </a:rPr>
              <a:t>Descriptive</a:t>
            </a:r>
            <a:r>
              <a:rPr lang="en-US" sz="3200" dirty="0">
                <a:solidFill>
                  <a:srgbClr val="FFFFFF"/>
                </a:solidFill>
              </a:rPr>
              <a:t> </a:t>
            </a:r>
            <a:r>
              <a:rPr lang="en-US" sz="3200" dirty="0">
                <a:solidFill>
                  <a:srgbClr val="FF0000"/>
                </a:solidFill>
              </a:rPr>
              <a:t>Statistics</a:t>
            </a:r>
          </a:p>
        </p:txBody>
      </p:sp>
      <p:sp>
        <p:nvSpPr>
          <p:cNvPr id="3" name="Rectangle 2"/>
          <p:cNvSpPr/>
          <p:nvPr/>
        </p:nvSpPr>
        <p:spPr>
          <a:xfrm>
            <a:off x="251520" y="548680"/>
            <a:ext cx="7848872" cy="1015663"/>
          </a:xfrm>
          <a:prstGeom prst="rect">
            <a:avLst/>
          </a:prstGeom>
        </p:spPr>
        <p:txBody>
          <a:bodyPr wrap="square">
            <a:spAutoFit/>
          </a:bodyPr>
          <a:lstStyle/>
          <a:p>
            <a:r>
              <a:rPr lang="en-GB" dirty="0"/>
              <a:t>Now we can take a look at a summary of each attribute.</a:t>
            </a:r>
          </a:p>
          <a:p>
            <a:r>
              <a:rPr lang="en-GB" dirty="0"/>
              <a:t>This includes the count, mean, the min and max values as well as some percentiles.</a:t>
            </a:r>
          </a:p>
        </p:txBody>
      </p:sp>
      <p:pic>
        <p:nvPicPr>
          <p:cNvPr id="3074" name="Picture 2"/>
          <p:cNvPicPr>
            <a:picLocks noChangeAspect="1" noChangeArrowheads="1"/>
          </p:cNvPicPr>
          <p:nvPr/>
        </p:nvPicPr>
        <p:blipFill>
          <a:blip r:embed="rId4" cstate="print"/>
          <a:srcRect/>
          <a:stretch>
            <a:fillRect/>
          </a:stretch>
        </p:blipFill>
        <p:spPr bwMode="auto">
          <a:xfrm>
            <a:off x="395536" y="1412776"/>
            <a:ext cx="7867650" cy="5238750"/>
          </a:xfrm>
          <a:prstGeom prst="rect">
            <a:avLst/>
          </a:prstGeom>
          <a:noFill/>
          <a:ln w="9525">
            <a:noFill/>
            <a:miter lim="800000"/>
            <a:headEnd/>
            <a:tailEnd/>
          </a:ln>
        </p:spPr>
      </p:pic>
    </p:spTree>
    <p:custDataLst>
      <p:tags r:id="rId1"/>
    </p:custDataLst>
    <p:extLst>
      <p:ext uri="{BB962C8B-B14F-4D97-AF65-F5344CB8AC3E}">
        <p14:creationId xmlns="" xmlns:p14="http://schemas.microsoft.com/office/powerpoint/2010/main" val="32141114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23528" y="1484784"/>
            <a:ext cx="7934325" cy="5181600"/>
          </a:xfrm>
          <a:prstGeom prst="rect">
            <a:avLst/>
          </a:prstGeom>
          <a:noFill/>
          <a:ln w="9525">
            <a:noFill/>
            <a:miter lim="800000"/>
            <a:headEnd/>
            <a:tailEnd/>
          </a:ln>
        </p:spPr>
      </p:pic>
      <p:sp>
        <p:nvSpPr>
          <p:cNvPr id="3" name="Rectangle 2"/>
          <p:cNvSpPr/>
          <p:nvPr/>
        </p:nvSpPr>
        <p:spPr>
          <a:xfrm>
            <a:off x="2771800" y="0"/>
            <a:ext cx="3640548" cy="584775"/>
          </a:xfrm>
          <a:prstGeom prst="rect">
            <a:avLst/>
          </a:prstGeom>
        </p:spPr>
        <p:txBody>
          <a:bodyPr wrap="none">
            <a:spAutoFit/>
          </a:bodyPr>
          <a:lstStyle/>
          <a:p>
            <a:r>
              <a:rPr lang="en-US" sz="3200" dirty="0">
                <a:solidFill>
                  <a:srgbClr val="FF0000"/>
                </a:solidFill>
              </a:rPr>
              <a:t>Descriptive</a:t>
            </a:r>
            <a:r>
              <a:rPr lang="en-US" sz="3200" dirty="0">
                <a:solidFill>
                  <a:srgbClr val="FFFFFF"/>
                </a:solidFill>
              </a:rPr>
              <a:t> </a:t>
            </a:r>
            <a:r>
              <a:rPr lang="en-US" sz="3200" dirty="0">
                <a:solidFill>
                  <a:srgbClr val="FF0000"/>
                </a:solidFill>
              </a:rPr>
              <a:t>Statistics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6632"/>
            <a:ext cx="3836243" cy="369332"/>
          </a:xfrm>
          <a:prstGeom prst="rect">
            <a:avLst/>
          </a:prstGeom>
        </p:spPr>
        <p:txBody>
          <a:bodyPr wrap="none">
            <a:spAutoFit/>
          </a:bodyPr>
          <a:lstStyle/>
          <a:p>
            <a:r>
              <a:rPr lang="en-US" dirty="0" smtClean="0">
                <a:solidFill>
                  <a:srgbClr val="FF0000"/>
                </a:solidFill>
              </a:rPr>
              <a:t> Visualization : Feature </a:t>
            </a:r>
            <a:r>
              <a:rPr lang="en-US" dirty="0">
                <a:solidFill>
                  <a:srgbClr val="FF0000"/>
                </a:solidFill>
              </a:rPr>
              <a:t>and variable sets</a:t>
            </a:r>
          </a:p>
        </p:txBody>
      </p:sp>
      <p:grpSp>
        <p:nvGrpSpPr>
          <p:cNvPr id="2" name="Group 8"/>
          <p:cNvGrpSpPr/>
          <p:nvPr/>
        </p:nvGrpSpPr>
        <p:grpSpPr>
          <a:xfrm>
            <a:off x="0" y="692696"/>
            <a:ext cx="9144000" cy="6237312"/>
            <a:chOff x="31750" y="620688"/>
            <a:chExt cx="9144000" cy="6309320"/>
          </a:xfrm>
        </p:grpSpPr>
        <p:pic>
          <p:nvPicPr>
            <p:cNvPr id="5" name="Picture 4"/>
            <p:cNvPicPr>
              <a:picLocks noChangeAspect="1"/>
            </p:cNvPicPr>
            <p:nvPr/>
          </p:nvPicPr>
          <p:blipFill>
            <a:blip r:embed="rId2" cstate="print"/>
            <a:stretch>
              <a:fillRect/>
            </a:stretch>
          </p:blipFill>
          <p:spPr>
            <a:xfrm>
              <a:off x="31750" y="620688"/>
              <a:ext cx="9144000" cy="6309320"/>
            </a:xfrm>
            <a:prstGeom prst="rect">
              <a:avLst/>
            </a:prstGeom>
          </p:spPr>
        </p:pic>
        <p:sp>
          <p:nvSpPr>
            <p:cNvPr id="6" name="TextBox 5"/>
            <p:cNvSpPr txBox="1"/>
            <p:nvPr/>
          </p:nvSpPr>
          <p:spPr>
            <a:xfrm>
              <a:off x="5107806" y="1732558"/>
              <a:ext cx="3960440" cy="1015663"/>
            </a:xfrm>
            <a:prstGeom prst="rect">
              <a:avLst/>
            </a:prstGeom>
            <a:noFill/>
          </p:spPr>
          <p:txBody>
            <a:bodyPr wrap="square" rtlCol="0">
              <a:spAutoFit/>
            </a:bodyPr>
            <a:lstStyle/>
            <a:p>
              <a:r>
                <a:rPr lang="en-US" dirty="0" smtClean="0"/>
                <a:t>Histogram of the prices: </a:t>
              </a:r>
              <a:r>
                <a:rPr lang="en-US" b="0" dirty="0"/>
                <a:t>I</a:t>
              </a:r>
              <a:r>
                <a:rPr lang="en-US" b="0" dirty="0" smtClean="0"/>
                <a:t>s a fast </a:t>
              </a:r>
              <a:r>
                <a:rPr lang="en-US" b="0" dirty="0"/>
                <a:t>way to get an idea of the distribution of </a:t>
              </a:r>
              <a:r>
                <a:rPr lang="en-US" b="0" dirty="0" smtClean="0"/>
                <a:t>attribute.</a:t>
              </a:r>
              <a:endParaRPr lang="en-US" dirty="0"/>
            </a:p>
          </p:txBody>
        </p:sp>
        <p:sp>
          <p:nvSpPr>
            <p:cNvPr id="7" name="TextBox 6"/>
            <p:cNvSpPr txBox="1"/>
            <p:nvPr/>
          </p:nvSpPr>
          <p:spPr>
            <a:xfrm>
              <a:off x="4171702" y="3717032"/>
              <a:ext cx="4536504" cy="1015663"/>
            </a:xfrm>
            <a:prstGeom prst="rect">
              <a:avLst/>
            </a:prstGeom>
            <a:noFill/>
          </p:spPr>
          <p:txBody>
            <a:bodyPr wrap="square" rtlCol="0">
              <a:spAutoFit/>
            </a:bodyPr>
            <a:lstStyle/>
            <a:p>
              <a:r>
                <a:rPr lang="en-US" dirty="0" smtClean="0"/>
                <a:t>Density of the prices; </a:t>
              </a:r>
              <a:r>
                <a:rPr lang="en-US" b="0" dirty="0"/>
                <a:t>Density plots are another way of getting a quick idea of the distribution of </a:t>
              </a:r>
              <a:r>
                <a:rPr lang="en-US" b="0" dirty="0" smtClean="0"/>
                <a:t>attribute</a:t>
              </a:r>
              <a:r>
                <a:rPr lang="en-US" b="0" dirty="0"/>
                <a:t>.</a:t>
              </a:r>
              <a:endParaRPr lang="en-US" dirty="0"/>
            </a:p>
          </p:txBody>
        </p:sp>
        <p:sp>
          <p:nvSpPr>
            <p:cNvPr id="8" name="TextBox 7"/>
            <p:cNvSpPr txBox="1"/>
            <p:nvPr/>
          </p:nvSpPr>
          <p:spPr>
            <a:xfrm>
              <a:off x="3930981" y="5733256"/>
              <a:ext cx="5220072" cy="1015663"/>
            </a:xfrm>
            <a:prstGeom prst="rect">
              <a:avLst/>
            </a:prstGeom>
            <a:noFill/>
          </p:spPr>
          <p:txBody>
            <a:bodyPr wrap="square" rtlCol="0">
              <a:spAutoFit/>
            </a:bodyPr>
            <a:lstStyle/>
            <a:p>
              <a:r>
                <a:rPr lang="en-US" dirty="0" smtClean="0"/>
                <a:t> prices </a:t>
              </a:r>
              <a:r>
                <a:rPr lang="en-US" dirty="0" err="1" smtClean="0"/>
                <a:t>vs</a:t>
              </a:r>
              <a:r>
                <a:rPr lang="en-US" dirty="0" smtClean="0"/>
                <a:t> RM: </a:t>
              </a:r>
              <a:r>
                <a:rPr lang="en-US" b="0" dirty="0"/>
                <a:t>A scatter plot shows the relationship between two variables as dots in two dimensions, </a:t>
              </a:r>
              <a:r>
                <a:rPr lang="en-US" b="0" dirty="0" smtClean="0"/>
                <a:t>one axis </a:t>
              </a:r>
              <a:r>
                <a:rPr lang="en-US" b="0" dirty="0"/>
                <a:t>for each attribute.</a:t>
              </a:r>
              <a:endParaRPr lang="en-US" dirty="0"/>
            </a:p>
          </p:txBody>
        </p:sp>
      </p:grpSp>
    </p:spTree>
    <p:extLst>
      <p:ext uri="{BB962C8B-B14F-4D97-AF65-F5344CB8AC3E}">
        <p14:creationId xmlns="" xmlns:p14="http://schemas.microsoft.com/office/powerpoint/2010/main" val="908512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6140998" cy="519351"/>
          </a:xfrm>
        </p:spPr>
        <p:txBody>
          <a:bodyPr/>
          <a:lstStyle/>
          <a:p>
            <a:pPr algn="ctr"/>
            <a:r>
              <a:rPr lang="de-DE" sz="2400" dirty="0" err="1" smtClean="0"/>
              <a:t>Developing</a:t>
            </a:r>
            <a:r>
              <a:rPr lang="de-DE" sz="2400" dirty="0" smtClean="0"/>
              <a:t>  a Model : Linear Regression</a:t>
            </a:r>
            <a:endParaRPr lang="en-US" sz="2400" dirty="0"/>
          </a:p>
        </p:txBody>
      </p:sp>
      <p:sp>
        <p:nvSpPr>
          <p:cNvPr id="5" name="Rectangle 4"/>
          <p:cNvSpPr/>
          <p:nvPr/>
        </p:nvSpPr>
        <p:spPr>
          <a:xfrm>
            <a:off x="395536" y="908720"/>
            <a:ext cx="8640960" cy="707886"/>
          </a:xfrm>
          <a:prstGeom prst="rect">
            <a:avLst/>
          </a:prstGeom>
        </p:spPr>
        <p:txBody>
          <a:bodyPr wrap="square">
            <a:spAutoFit/>
          </a:bodyPr>
          <a:lstStyle/>
          <a:p>
            <a:r>
              <a:rPr lang="en-US" dirty="0"/>
              <a:t>Regression analysis is a very widely used statistical tool to establish a relationship model between </a:t>
            </a:r>
            <a:r>
              <a:rPr lang="en-US" dirty="0" smtClean="0"/>
              <a:t>variables</a:t>
            </a:r>
            <a:r>
              <a:rPr lang="en-US" dirty="0"/>
              <a:t>.</a:t>
            </a:r>
          </a:p>
        </p:txBody>
      </p:sp>
      <p:sp>
        <p:nvSpPr>
          <p:cNvPr id="4" name="Rectangle 3"/>
          <p:cNvSpPr/>
          <p:nvPr/>
        </p:nvSpPr>
        <p:spPr>
          <a:xfrm>
            <a:off x="395536" y="3573016"/>
            <a:ext cx="7776864" cy="707886"/>
          </a:xfrm>
          <a:prstGeom prst="rect">
            <a:avLst/>
          </a:prstGeom>
        </p:spPr>
        <p:txBody>
          <a:bodyPr wrap="square">
            <a:spAutoFit/>
          </a:bodyPr>
          <a:lstStyle/>
          <a:p>
            <a:r>
              <a:rPr lang="en-GB" dirty="0" smtClean="0"/>
              <a:t>We </a:t>
            </a:r>
            <a:r>
              <a:rPr lang="en-GB" dirty="0"/>
              <a:t>develop the tools and techniques necessary for a model to make a prediction and estimate their accuracy on unseen data.</a:t>
            </a:r>
          </a:p>
        </p:txBody>
      </p:sp>
      <p:sp>
        <p:nvSpPr>
          <p:cNvPr id="10" name="Rectangle 9"/>
          <p:cNvSpPr/>
          <p:nvPr/>
        </p:nvSpPr>
        <p:spPr>
          <a:xfrm>
            <a:off x="395536" y="4293096"/>
            <a:ext cx="7776864" cy="1631216"/>
          </a:xfrm>
          <a:prstGeom prst="rect">
            <a:avLst/>
          </a:prstGeom>
        </p:spPr>
        <p:txBody>
          <a:bodyPr wrap="square">
            <a:spAutoFit/>
          </a:bodyPr>
          <a:lstStyle/>
          <a:p>
            <a:r>
              <a:rPr lang="en-GB" dirty="0" smtClean="0"/>
              <a:t>steps:</a:t>
            </a:r>
          </a:p>
          <a:p>
            <a:endParaRPr lang="en-GB" dirty="0"/>
          </a:p>
          <a:p>
            <a:pPr marL="457200" lvl="0" indent="-457200">
              <a:buAutoNum type="arabicPeriod"/>
            </a:pPr>
            <a:r>
              <a:rPr lang="en-GB" dirty="0" smtClean="0"/>
              <a:t>Shuffle </a:t>
            </a:r>
            <a:r>
              <a:rPr lang="en-GB" dirty="0"/>
              <a:t>and Split Data and use 10-fold cross validation</a:t>
            </a:r>
            <a:r>
              <a:rPr lang="en-GB" dirty="0" smtClean="0"/>
              <a:t>.</a:t>
            </a:r>
          </a:p>
          <a:p>
            <a:pPr marL="457200" lvl="0" indent="-457200">
              <a:buAutoNum type="arabicPeriod"/>
            </a:pPr>
            <a:endParaRPr lang="en-GB" dirty="0"/>
          </a:p>
          <a:p>
            <a:pPr marL="457200" lvl="0" indent="-457200">
              <a:buAutoNum type="arabicPeriod"/>
            </a:pPr>
            <a:r>
              <a:rPr lang="en-GB" dirty="0" smtClean="0"/>
              <a:t>Build </a:t>
            </a:r>
            <a:r>
              <a:rPr lang="en-GB" dirty="0"/>
              <a:t>and Select the best models to predict Selling Prices</a:t>
            </a:r>
          </a:p>
        </p:txBody>
      </p:sp>
      <p:pic>
        <p:nvPicPr>
          <p:cNvPr id="11" name="Picture 10"/>
          <p:cNvPicPr>
            <a:picLocks noChangeAspect="1"/>
          </p:cNvPicPr>
          <p:nvPr/>
        </p:nvPicPr>
        <p:blipFill>
          <a:blip r:embed="rId3" cstate="print"/>
          <a:stretch>
            <a:fillRect/>
          </a:stretch>
        </p:blipFill>
        <p:spPr>
          <a:xfrm>
            <a:off x="2411760" y="1748284"/>
            <a:ext cx="4356100" cy="1536700"/>
          </a:xfrm>
          <a:prstGeom prst="rect">
            <a:avLst/>
          </a:prstGeom>
        </p:spPr>
      </p:pic>
    </p:spTree>
    <p:extLst>
      <p:ext uri="{BB962C8B-B14F-4D97-AF65-F5344CB8AC3E}">
        <p14:creationId xmlns="" xmlns:p14="http://schemas.microsoft.com/office/powerpoint/2010/main" val="2377725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499617"/>
            <a:ext cx="8229600" cy="1713360"/>
          </a:xfrm>
        </p:spPr>
        <p:txBody>
          <a:bodyPr>
            <a:normAutofit/>
          </a:bodyPr>
          <a:lstStyle/>
          <a:p>
            <a:r>
              <a:rPr lang="en-US" altLang="zh-TW" sz="2400" dirty="0" smtClean="0"/>
              <a:t>A branch of </a:t>
            </a:r>
            <a:r>
              <a:rPr lang="en-US" altLang="zh-TW" sz="2400" b="1" dirty="0" smtClean="0"/>
              <a:t>artificial intelligence</a:t>
            </a:r>
            <a:r>
              <a:rPr lang="en-US" altLang="zh-TW" sz="2400" dirty="0" smtClean="0"/>
              <a:t>.</a:t>
            </a:r>
          </a:p>
          <a:p>
            <a:endParaRPr lang="en-US" altLang="zh-TW" sz="2400" dirty="0" smtClean="0"/>
          </a:p>
          <a:p>
            <a:r>
              <a:rPr lang="en-US" sz="2400" dirty="0" smtClean="0"/>
              <a:t>Machine Learning is the science (and art) of programming computers so they can </a:t>
            </a:r>
            <a:r>
              <a:rPr lang="en-US" sz="2400" i="1" dirty="0" smtClean="0"/>
              <a:t>learn from data.</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Rectangle 3"/>
          <p:cNvSpPr/>
          <p:nvPr/>
        </p:nvSpPr>
        <p:spPr>
          <a:xfrm>
            <a:off x="323528" y="6309320"/>
            <a:ext cx="7704856" cy="369332"/>
          </a:xfrm>
          <a:prstGeom prst="rect">
            <a:avLst/>
          </a:prstGeom>
        </p:spPr>
        <p:txBody>
          <a:bodyPr wrap="square">
            <a:spAutoFit/>
          </a:bodyPr>
          <a:lstStyle/>
          <a:p>
            <a:r>
              <a:rPr lang="fr-FR" dirty="0" smtClean="0">
                <a:hlinkClick r:id="rId2"/>
              </a:rPr>
              <a:t>https://data-flair.training/blogs/applications-of-machine-learning/</a:t>
            </a:r>
            <a:endParaRPr lang="fr-FR" dirty="0"/>
          </a:p>
        </p:txBody>
      </p:sp>
      <p:pic>
        <p:nvPicPr>
          <p:cNvPr id="56322" name="Picture 2" descr="https://d2h0cx97tjks2p.cloudfront.net/blogs/wp-content/uploads/sites/2/2018/08/Applications-of-Machine-Learning-with-Python-01.jpg"/>
          <p:cNvPicPr>
            <a:picLocks noChangeAspect="1" noChangeArrowheads="1"/>
          </p:cNvPicPr>
          <p:nvPr/>
        </p:nvPicPr>
        <p:blipFill>
          <a:blip r:embed="rId3" cstate="print"/>
          <a:srcRect/>
          <a:stretch>
            <a:fillRect/>
          </a:stretch>
        </p:blipFill>
        <p:spPr bwMode="auto">
          <a:xfrm>
            <a:off x="1187624" y="3284984"/>
            <a:ext cx="5832648" cy="3052419"/>
          </a:xfrm>
          <a:prstGeom prst="rect">
            <a:avLst/>
          </a:prstGeom>
          <a:noFill/>
        </p:spPr>
      </p:pic>
    </p:spTree>
    <p:extLst>
      <p:ext uri="{BB962C8B-B14F-4D97-AF65-F5344CB8AC3E}">
        <p14:creationId xmlns="" xmlns:p14="http://schemas.microsoft.com/office/powerpoint/2010/main" val="2615854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7784" y="116632"/>
            <a:ext cx="3477459" cy="400110"/>
          </a:xfrm>
          <a:prstGeom prst="rect">
            <a:avLst/>
          </a:prstGeom>
        </p:spPr>
        <p:txBody>
          <a:bodyPr wrap="none">
            <a:spAutoFit/>
          </a:bodyPr>
          <a:lstStyle/>
          <a:p>
            <a:r>
              <a:rPr lang="en-GB" dirty="0">
                <a:solidFill>
                  <a:srgbClr val="FFFFFF"/>
                </a:solidFill>
              </a:rPr>
              <a:t>Create a Validation Dataset</a:t>
            </a:r>
          </a:p>
        </p:txBody>
      </p:sp>
      <p:sp>
        <p:nvSpPr>
          <p:cNvPr id="5" name="Rectangle 4"/>
          <p:cNvSpPr/>
          <p:nvPr/>
        </p:nvSpPr>
        <p:spPr>
          <a:xfrm>
            <a:off x="467544" y="1382286"/>
            <a:ext cx="8352928" cy="3170099"/>
          </a:xfrm>
          <a:prstGeom prst="rect">
            <a:avLst/>
          </a:prstGeom>
        </p:spPr>
        <p:txBody>
          <a:bodyPr wrap="square">
            <a:spAutoFit/>
          </a:bodyPr>
          <a:lstStyle/>
          <a:p>
            <a:r>
              <a:rPr lang="en-GB" dirty="0"/>
              <a:t>we take the Boston housing dataset and split the data into training and testing subsets. </a:t>
            </a:r>
            <a:endParaRPr lang="en-GB" dirty="0" smtClean="0"/>
          </a:p>
          <a:p>
            <a:endParaRPr lang="en-GB" dirty="0"/>
          </a:p>
          <a:p>
            <a:r>
              <a:rPr lang="en-GB" dirty="0"/>
              <a:t>We will split the loaded dataset into two, 80% of which we will use to train our models and 20% that we will hold back as a validation dataset</a:t>
            </a:r>
            <a:r>
              <a:rPr lang="en-GB" dirty="0" smtClean="0"/>
              <a:t>.</a:t>
            </a:r>
          </a:p>
          <a:p>
            <a:endParaRPr lang="en-GB" dirty="0"/>
          </a:p>
          <a:p>
            <a:r>
              <a:rPr lang="en-GB" dirty="0"/>
              <a:t>Typically, the data is also shuffled into a random order when creating the training and testing subsets to remove any bias in the ordering of the dataset.</a:t>
            </a:r>
          </a:p>
        </p:txBody>
      </p:sp>
      <p:sp>
        <p:nvSpPr>
          <p:cNvPr id="6" name="Title 1"/>
          <p:cNvSpPr>
            <a:spLocks noGrp="1"/>
          </p:cNvSpPr>
          <p:nvPr>
            <p:ph type="title"/>
          </p:nvPr>
        </p:nvSpPr>
        <p:spPr>
          <a:xfrm>
            <a:off x="1619672" y="116632"/>
            <a:ext cx="6140998" cy="519351"/>
          </a:xfrm>
        </p:spPr>
        <p:txBody>
          <a:bodyPr/>
          <a:lstStyle/>
          <a:p>
            <a:pPr algn="ctr"/>
            <a:r>
              <a:rPr lang="de-DE" sz="2400" dirty="0" err="1" smtClean="0"/>
              <a:t>Developing</a:t>
            </a:r>
            <a:r>
              <a:rPr lang="de-DE" sz="2400" dirty="0" smtClean="0"/>
              <a:t>  a Model : Linear Regression</a:t>
            </a:r>
            <a:endParaRPr lang="en-US" sz="2400" dirty="0"/>
          </a:p>
        </p:txBody>
      </p:sp>
    </p:spTree>
    <p:extLst>
      <p:ext uri="{BB962C8B-B14F-4D97-AF65-F5344CB8AC3E}">
        <p14:creationId xmlns="" xmlns:p14="http://schemas.microsoft.com/office/powerpoint/2010/main" val="4362970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19672" y="116632"/>
            <a:ext cx="6140998" cy="519351"/>
          </a:xfrm>
        </p:spPr>
        <p:txBody>
          <a:bodyPr/>
          <a:lstStyle/>
          <a:p>
            <a:pPr algn="ctr"/>
            <a:r>
              <a:rPr lang="de-DE" sz="2400" dirty="0" err="1" smtClean="0"/>
              <a:t>Developing</a:t>
            </a:r>
            <a:r>
              <a:rPr lang="de-DE" sz="2400" dirty="0" smtClean="0"/>
              <a:t>  a Model : Linear Regression</a:t>
            </a: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600075" y="776288"/>
            <a:ext cx="7943850" cy="5305425"/>
          </a:xfrm>
          <a:prstGeom prst="rect">
            <a:avLst/>
          </a:prstGeom>
          <a:noFill/>
          <a:ln w="9525">
            <a:noFill/>
            <a:miter lim="800000"/>
            <a:headEnd/>
            <a:tailEnd/>
          </a:ln>
        </p:spPr>
      </p:pic>
    </p:spTree>
    <p:extLst>
      <p:ext uri="{BB962C8B-B14F-4D97-AF65-F5344CB8AC3E}">
        <p14:creationId xmlns="" xmlns:p14="http://schemas.microsoft.com/office/powerpoint/2010/main" val="1501278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19672" y="116632"/>
            <a:ext cx="6140998" cy="519351"/>
          </a:xfrm>
        </p:spPr>
        <p:txBody>
          <a:bodyPr/>
          <a:lstStyle/>
          <a:p>
            <a:pPr algn="ctr"/>
            <a:r>
              <a:rPr lang="de-DE" sz="2400" dirty="0" err="1" smtClean="0"/>
              <a:t>Developing</a:t>
            </a:r>
            <a:r>
              <a:rPr lang="de-DE" sz="2400" dirty="0" smtClean="0"/>
              <a:t> a Model : Linear Regression</a:t>
            </a:r>
            <a:endParaRPr lang="en-US" sz="2400" dirty="0"/>
          </a:p>
        </p:txBody>
      </p:sp>
      <p:pic>
        <p:nvPicPr>
          <p:cNvPr id="6146" name="Picture 2"/>
          <p:cNvPicPr>
            <a:picLocks noChangeAspect="1" noChangeArrowheads="1"/>
          </p:cNvPicPr>
          <p:nvPr/>
        </p:nvPicPr>
        <p:blipFill>
          <a:blip r:embed="rId2" cstate="print"/>
          <a:srcRect/>
          <a:stretch>
            <a:fillRect/>
          </a:stretch>
        </p:blipFill>
        <p:spPr bwMode="auto">
          <a:xfrm>
            <a:off x="561975" y="933028"/>
            <a:ext cx="8020050" cy="5448300"/>
          </a:xfrm>
          <a:prstGeom prst="rect">
            <a:avLst/>
          </a:prstGeom>
          <a:noFill/>
          <a:ln w="9525">
            <a:noFill/>
            <a:miter lim="800000"/>
            <a:headEnd/>
            <a:tailEnd/>
          </a:ln>
        </p:spPr>
      </p:pic>
    </p:spTree>
    <p:extLst>
      <p:ext uri="{BB962C8B-B14F-4D97-AF65-F5344CB8AC3E}">
        <p14:creationId xmlns="" xmlns:p14="http://schemas.microsoft.com/office/powerpoint/2010/main" val="140460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116632"/>
            <a:ext cx="2318968" cy="461665"/>
          </a:xfrm>
          <a:prstGeom prst="rect">
            <a:avLst/>
          </a:prstGeom>
        </p:spPr>
        <p:txBody>
          <a:bodyPr wrap="none">
            <a:spAutoFit/>
          </a:bodyPr>
          <a:lstStyle/>
          <a:p>
            <a:r>
              <a:rPr lang="en-GB" sz="2400" dirty="0">
                <a:solidFill>
                  <a:srgbClr val="FF0000"/>
                </a:solidFill>
              </a:rPr>
              <a:t>Make Predictions</a:t>
            </a:r>
          </a:p>
        </p:txBody>
      </p:sp>
      <p:sp>
        <p:nvSpPr>
          <p:cNvPr id="5" name="Rectangle 4"/>
          <p:cNvSpPr/>
          <p:nvPr/>
        </p:nvSpPr>
        <p:spPr>
          <a:xfrm>
            <a:off x="251520" y="1052736"/>
            <a:ext cx="2280091" cy="400110"/>
          </a:xfrm>
          <a:prstGeom prst="rect">
            <a:avLst/>
          </a:prstGeom>
        </p:spPr>
        <p:txBody>
          <a:bodyPr wrap="none">
            <a:spAutoFit/>
          </a:bodyPr>
          <a:lstStyle/>
          <a:p>
            <a:r>
              <a:rPr lang="en-US" b="0" dirty="0"/>
              <a:t>Evaluation Metrics</a:t>
            </a:r>
            <a:endParaRPr lang="en-US" dirty="0"/>
          </a:p>
        </p:txBody>
      </p:sp>
      <p:sp>
        <p:nvSpPr>
          <p:cNvPr id="6" name="Rectangle 5"/>
          <p:cNvSpPr/>
          <p:nvPr/>
        </p:nvSpPr>
        <p:spPr>
          <a:xfrm>
            <a:off x="179512" y="1628800"/>
            <a:ext cx="8856984" cy="1015663"/>
          </a:xfrm>
          <a:prstGeom prst="rect">
            <a:avLst/>
          </a:prstGeom>
        </p:spPr>
        <p:txBody>
          <a:bodyPr wrap="square">
            <a:spAutoFit/>
          </a:bodyPr>
          <a:lstStyle/>
          <a:p>
            <a:r>
              <a:rPr lang="en-US" b="0" dirty="0"/>
              <a:t>For regression metrics, the Boston House Price dataset is used as demonstration. this is </a:t>
            </a:r>
            <a:r>
              <a:rPr lang="en-US" b="0" dirty="0" smtClean="0"/>
              <a:t>a regression </a:t>
            </a:r>
            <a:r>
              <a:rPr lang="en-US" b="0" dirty="0"/>
              <a:t>problem where all of the input variables are also numeric.</a:t>
            </a:r>
            <a:endParaRPr lang="en-US" dirty="0"/>
          </a:p>
        </p:txBody>
      </p:sp>
      <p:sp>
        <p:nvSpPr>
          <p:cNvPr id="7" name="Rectangle 6"/>
          <p:cNvSpPr/>
          <p:nvPr/>
        </p:nvSpPr>
        <p:spPr>
          <a:xfrm>
            <a:off x="251520" y="2636912"/>
            <a:ext cx="8136904" cy="2990562"/>
          </a:xfrm>
          <a:prstGeom prst="rect">
            <a:avLst/>
          </a:prstGeom>
        </p:spPr>
        <p:txBody>
          <a:bodyPr wrap="square">
            <a:spAutoFit/>
          </a:bodyPr>
          <a:lstStyle/>
          <a:p>
            <a:endParaRPr lang="hu-HU" b="0" dirty="0" smtClean="0"/>
          </a:p>
          <a:p>
            <a:r>
              <a:rPr lang="hu-HU" b="0" dirty="0" smtClean="0"/>
              <a:t>Regression Metrics: </a:t>
            </a:r>
          </a:p>
          <a:p>
            <a:endParaRPr lang="hu-HU" b="0" dirty="0"/>
          </a:p>
          <a:p>
            <a:r>
              <a:rPr lang="en-US" b="0" dirty="0" smtClean="0"/>
              <a:t>We will </a:t>
            </a:r>
            <a:r>
              <a:rPr lang="en-US" b="0" dirty="0"/>
              <a:t>review 3 of the most common metrics for evaluating predictions on </a:t>
            </a:r>
            <a:r>
              <a:rPr lang="en-US" b="0" dirty="0" smtClean="0"/>
              <a:t>regression machine </a:t>
            </a:r>
            <a:r>
              <a:rPr lang="en-US" b="0" dirty="0"/>
              <a:t>learning problems:</a:t>
            </a:r>
          </a:p>
          <a:p>
            <a:pPr>
              <a:lnSpc>
                <a:spcPct val="150000"/>
              </a:lnSpc>
            </a:pPr>
            <a:r>
              <a:rPr lang="de-DE" b="0" dirty="0"/>
              <a:t>.</a:t>
            </a:r>
            <a:r>
              <a:rPr lang="de-DE" dirty="0"/>
              <a:t> </a:t>
            </a:r>
            <a:r>
              <a:rPr lang="de-DE" dirty="0" err="1"/>
              <a:t>Mean</a:t>
            </a:r>
            <a:r>
              <a:rPr lang="de-DE" dirty="0"/>
              <a:t> Absolute Error.</a:t>
            </a:r>
          </a:p>
          <a:p>
            <a:pPr>
              <a:lnSpc>
                <a:spcPct val="150000"/>
              </a:lnSpc>
            </a:pPr>
            <a:r>
              <a:rPr lang="en-US" dirty="0"/>
              <a:t>. Mean Squared </a:t>
            </a:r>
            <a:r>
              <a:rPr lang="en-US" dirty="0" smtClean="0"/>
              <a:t>Error And (RMSE) </a:t>
            </a:r>
            <a:endParaRPr lang="en-US" dirty="0"/>
          </a:p>
          <a:p>
            <a:pPr>
              <a:lnSpc>
                <a:spcPct val="150000"/>
              </a:lnSpc>
            </a:pPr>
            <a:r>
              <a:rPr lang="en-US" dirty="0"/>
              <a:t>. R2</a:t>
            </a:r>
            <a:r>
              <a:rPr lang="en-US" b="0" dirty="0"/>
              <a:t>.</a:t>
            </a:r>
            <a:endParaRPr lang="en-US" dirty="0"/>
          </a:p>
        </p:txBody>
      </p:sp>
    </p:spTree>
    <p:extLst>
      <p:ext uri="{BB962C8B-B14F-4D97-AF65-F5344CB8AC3E}">
        <p14:creationId xmlns="" xmlns:p14="http://schemas.microsoft.com/office/powerpoint/2010/main" val="327872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67544" y="1268760"/>
            <a:ext cx="7810500" cy="5343525"/>
          </a:xfrm>
          <a:prstGeom prst="rect">
            <a:avLst/>
          </a:prstGeom>
          <a:noFill/>
          <a:ln w="9525">
            <a:noFill/>
            <a:miter lim="800000"/>
            <a:headEnd/>
            <a:tailEnd/>
          </a:ln>
        </p:spPr>
      </p:pic>
      <p:sp>
        <p:nvSpPr>
          <p:cNvPr id="5" name="Rectangle 4"/>
          <p:cNvSpPr/>
          <p:nvPr/>
        </p:nvSpPr>
        <p:spPr>
          <a:xfrm>
            <a:off x="3275856" y="116632"/>
            <a:ext cx="2318968" cy="461665"/>
          </a:xfrm>
          <a:prstGeom prst="rect">
            <a:avLst/>
          </a:prstGeom>
        </p:spPr>
        <p:txBody>
          <a:bodyPr wrap="none">
            <a:spAutoFit/>
          </a:bodyPr>
          <a:lstStyle/>
          <a:p>
            <a:r>
              <a:rPr lang="en-GB" sz="2400" dirty="0">
                <a:solidFill>
                  <a:srgbClr val="FF0000"/>
                </a:solidFill>
              </a:rPr>
              <a:t>Make Predictions</a:t>
            </a:r>
          </a:p>
        </p:txBody>
      </p:sp>
    </p:spTree>
    <p:extLst>
      <p:ext uri="{BB962C8B-B14F-4D97-AF65-F5344CB8AC3E}">
        <p14:creationId xmlns="" xmlns:p14="http://schemas.microsoft.com/office/powerpoint/2010/main" val="2439699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28"/>
            <a:ext cx="7109225" cy="692468"/>
          </a:xfrm>
        </p:spPr>
        <p:txBody>
          <a:bodyPr/>
          <a:lstStyle/>
          <a:p>
            <a:r>
              <a:rPr lang="en-US" sz="3200" dirty="0"/>
              <a:t>Actual vs. predicted house prices</a:t>
            </a:r>
          </a:p>
        </p:txBody>
      </p:sp>
      <p:pic>
        <p:nvPicPr>
          <p:cNvPr id="4" name="Picture 3"/>
          <p:cNvPicPr>
            <a:picLocks noChangeAspect="1"/>
          </p:cNvPicPr>
          <p:nvPr/>
        </p:nvPicPr>
        <p:blipFill>
          <a:blip r:embed="rId2" cstate="print"/>
          <a:stretch>
            <a:fillRect/>
          </a:stretch>
        </p:blipFill>
        <p:spPr>
          <a:xfrm>
            <a:off x="30079" y="762000"/>
            <a:ext cx="9175205" cy="6096000"/>
          </a:xfrm>
          <a:prstGeom prst="rect">
            <a:avLst/>
          </a:prstGeom>
        </p:spPr>
      </p:pic>
    </p:spTree>
    <p:extLst>
      <p:ext uri="{BB962C8B-B14F-4D97-AF65-F5344CB8AC3E}">
        <p14:creationId xmlns="" xmlns:p14="http://schemas.microsoft.com/office/powerpoint/2010/main" val="2790267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628800"/>
            <a:ext cx="3810210" cy="461665"/>
          </a:xfrm>
          <a:prstGeom prst="rect">
            <a:avLst/>
          </a:prstGeom>
        </p:spPr>
        <p:txBody>
          <a:bodyPr wrap="none">
            <a:spAutoFit/>
          </a:bodyPr>
          <a:lstStyle/>
          <a:p>
            <a:r>
              <a:rPr lang="en-GB" sz="2400" dirty="0" smtClean="0">
                <a:solidFill>
                  <a:srgbClr val="FF0000"/>
                </a:solidFill>
              </a:rPr>
              <a:t>Save the result of predictions</a:t>
            </a:r>
            <a:endParaRPr lang="en-GB" sz="24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0" y="2400300"/>
            <a:ext cx="9143999" cy="2468860"/>
          </a:xfrm>
          <a:prstGeom prst="rect">
            <a:avLst/>
          </a:prstGeom>
          <a:noFill/>
          <a:ln w="9525">
            <a:noFill/>
            <a:miter lim="800000"/>
            <a:headEnd/>
            <a:tailEnd/>
          </a:ln>
        </p:spPr>
      </p:pic>
      <p:sp>
        <p:nvSpPr>
          <p:cNvPr id="6" name="Rectangle 5"/>
          <p:cNvSpPr/>
          <p:nvPr/>
        </p:nvSpPr>
        <p:spPr>
          <a:xfrm>
            <a:off x="3347864" y="332656"/>
            <a:ext cx="3363421" cy="523220"/>
          </a:xfrm>
          <a:prstGeom prst="rect">
            <a:avLst/>
          </a:prstGeom>
        </p:spPr>
        <p:txBody>
          <a:bodyPr wrap="none">
            <a:spAutoFit/>
          </a:bodyPr>
          <a:lstStyle/>
          <a:p>
            <a:r>
              <a:rPr lang="fr-FR" sz="2800" b="1" dirty="0" smtClean="0"/>
              <a:t>Model </a:t>
            </a:r>
            <a:r>
              <a:rPr lang="fr-FR" sz="2800" b="1" dirty="0" err="1" smtClean="0"/>
              <a:t>serialization</a:t>
            </a:r>
            <a:endParaRPr lang="fr-FR" sz="2800" b="1" dirty="0"/>
          </a:p>
        </p:txBody>
      </p:sp>
    </p:spTree>
    <p:extLst>
      <p:ext uri="{BB962C8B-B14F-4D97-AF65-F5344CB8AC3E}">
        <p14:creationId xmlns="" xmlns:p14="http://schemas.microsoft.com/office/powerpoint/2010/main" val="2439699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p:cNvGrpSpPr/>
          <p:nvPr/>
        </p:nvGrpSpPr>
        <p:grpSpPr>
          <a:xfrm>
            <a:off x="628650" y="661988"/>
            <a:ext cx="8356191" cy="5534025"/>
            <a:chOff x="628650" y="661988"/>
            <a:chExt cx="8356191" cy="5534025"/>
          </a:xfrm>
        </p:grpSpPr>
        <p:pic>
          <p:nvPicPr>
            <p:cNvPr id="8194" name="Picture 2"/>
            <p:cNvPicPr>
              <a:picLocks noChangeAspect="1" noChangeArrowheads="1"/>
            </p:cNvPicPr>
            <p:nvPr/>
          </p:nvPicPr>
          <p:blipFill>
            <a:blip r:embed="rId3" cstate="print"/>
            <a:srcRect/>
            <a:stretch>
              <a:fillRect/>
            </a:stretch>
          </p:blipFill>
          <p:spPr bwMode="auto">
            <a:xfrm>
              <a:off x="628650" y="661988"/>
              <a:ext cx="7886700" cy="5534025"/>
            </a:xfrm>
            <a:prstGeom prst="rect">
              <a:avLst/>
            </a:prstGeom>
            <a:noFill/>
            <a:ln w="9525">
              <a:noFill/>
              <a:miter lim="800000"/>
              <a:headEnd/>
              <a:tailEnd/>
            </a:ln>
          </p:spPr>
        </p:pic>
        <p:sp>
          <p:nvSpPr>
            <p:cNvPr id="4" name="Rectangle 1"/>
            <p:cNvSpPr>
              <a:spLocks noChangeArrowheads="1"/>
            </p:cNvSpPr>
            <p:nvPr/>
          </p:nvSpPr>
          <p:spPr bwMode="auto">
            <a:xfrm>
              <a:off x="6516216" y="1844824"/>
              <a:ext cx="2468625"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Aharoni" pitchFamily="2" charset="-79"/>
                  <a:cs typeface="Aharoni" pitchFamily="2" charset="-79"/>
                </a:rPr>
                <a:t>R2-</a:t>
              </a:r>
              <a:r>
                <a:rPr kumimoji="0" lang="fr-FR" sz="1400" b="0" i="0" u="none" strike="noStrike" cap="none" normalizeH="0" baseline="0" dirty="0" err="1" smtClean="0">
                  <a:ln>
                    <a:noFill/>
                  </a:ln>
                  <a:solidFill>
                    <a:srgbClr val="000000"/>
                  </a:solidFill>
                  <a:effectLst/>
                  <a:latin typeface="Aharoni" pitchFamily="2" charset="-79"/>
                  <a:cs typeface="Aharoni" pitchFamily="2" charset="-79"/>
                </a:rPr>
                <a:t>squared</a:t>
              </a:r>
              <a:r>
                <a:rPr kumimoji="0" lang="fr-FR" sz="1400" b="0" i="0" u="none" strike="noStrike" cap="none" normalizeH="0" baseline="0" dirty="0" smtClean="0">
                  <a:ln>
                    <a:noFill/>
                  </a:ln>
                  <a:solidFill>
                    <a:srgbClr val="000000"/>
                  </a:solidFill>
                  <a:effectLst/>
                  <a:latin typeface="Aharoni" pitchFamily="2" charset="-79"/>
                  <a:cs typeface="Aharoni" pitchFamily="2" charset="-79"/>
                </a:rPr>
                <a:t> on training</a:t>
              </a:r>
              <a:r>
                <a:rPr kumimoji="0" lang="fr-FR" sz="2000" b="0" i="0" u="none" strike="noStrike" cap="none" normalizeH="0" baseline="0" dirty="0" smtClean="0">
                  <a:ln>
                    <a:noFill/>
                  </a:ln>
                  <a:solidFill>
                    <a:srgbClr val="000000"/>
                  </a:solidFill>
                  <a:effectLst/>
                  <a:latin typeface="Aharoni" pitchFamily="2" charset="-79"/>
                  <a:cs typeface="Aharoni" pitchFamily="2" charset="-79"/>
                </a:rPr>
                <a:t>, 0.77</a:t>
              </a:r>
              <a:r>
                <a:rPr kumimoji="0" lang="fr-FR" sz="1600" b="0" i="0" u="none" strike="noStrike" cap="none" normalizeH="0" baseline="0" dirty="0" smtClean="0">
                  <a:ln>
                    <a:noFill/>
                  </a:ln>
                  <a:solidFill>
                    <a:schemeClr val="tx1"/>
                  </a:solidFill>
                  <a:effectLst/>
                  <a:latin typeface="Aharoni" pitchFamily="2" charset="-79"/>
                  <a:cs typeface="Aharoni" pitchFamily="2" charset="-79"/>
                </a:rPr>
                <a:t> </a:t>
              </a:r>
              <a:endParaRPr kumimoji="0" lang="fr-FR" sz="4400" b="0" i="0" u="none" strike="noStrike" cap="none" normalizeH="0" baseline="0" dirty="0" smtClean="0">
                <a:ln>
                  <a:noFill/>
                </a:ln>
                <a:solidFill>
                  <a:schemeClr val="tx1"/>
                </a:solidFill>
                <a:effectLst/>
                <a:latin typeface="Aharoni" pitchFamily="2" charset="-79"/>
                <a:cs typeface="Aharoni" pitchFamily="2" charset="-79"/>
              </a:endParaRPr>
            </a:p>
          </p:txBody>
        </p:sp>
      </p:grpSp>
    </p:spTree>
    <p:extLst>
      <p:ext uri="{BB962C8B-B14F-4D97-AF65-F5344CB8AC3E}">
        <p14:creationId xmlns="" xmlns:p14="http://schemas.microsoft.com/office/powerpoint/2010/main" val="21774803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3926011" cy="369332"/>
          </a:xfrm>
          <a:prstGeom prst="rect">
            <a:avLst/>
          </a:prstGeom>
        </p:spPr>
        <p:txBody>
          <a:bodyPr wrap="none">
            <a:spAutoFit/>
          </a:bodyPr>
          <a:lstStyle/>
          <a:p>
            <a:r>
              <a:rPr lang="en-US" b="1" dirty="0" smtClean="0"/>
              <a:t>7.1  With 2 attributes MEDV </a:t>
            </a:r>
            <a:r>
              <a:rPr lang="en-US" b="1" dirty="0" err="1" smtClean="0"/>
              <a:t>vs</a:t>
            </a:r>
            <a:r>
              <a:rPr lang="en-US" b="1" dirty="0" smtClean="0"/>
              <a:t> RM</a:t>
            </a:r>
            <a:endParaRPr lang="en-US" b="1" dirty="0"/>
          </a:p>
        </p:txBody>
      </p:sp>
      <p:grpSp>
        <p:nvGrpSpPr>
          <p:cNvPr id="9" name="Groupe 8"/>
          <p:cNvGrpSpPr/>
          <p:nvPr/>
        </p:nvGrpSpPr>
        <p:grpSpPr>
          <a:xfrm>
            <a:off x="467544" y="1412776"/>
            <a:ext cx="7743825" cy="4191000"/>
            <a:chOff x="467544" y="1412776"/>
            <a:chExt cx="7743825" cy="4191000"/>
          </a:xfrm>
        </p:grpSpPr>
        <p:pic>
          <p:nvPicPr>
            <p:cNvPr id="9219" name="Picture 3"/>
            <p:cNvPicPr>
              <a:picLocks noChangeAspect="1" noChangeArrowheads="1"/>
            </p:cNvPicPr>
            <p:nvPr/>
          </p:nvPicPr>
          <p:blipFill>
            <a:blip r:embed="rId2" cstate="print"/>
            <a:srcRect/>
            <a:stretch>
              <a:fillRect/>
            </a:stretch>
          </p:blipFill>
          <p:spPr bwMode="auto">
            <a:xfrm>
              <a:off x="467544" y="1412776"/>
              <a:ext cx="7743825" cy="4191000"/>
            </a:xfrm>
            <a:prstGeom prst="rect">
              <a:avLst/>
            </a:prstGeom>
            <a:noFill/>
            <a:ln w="9525">
              <a:noFill/>
              <a:miter lim="800000"/>
              <a:headEnd/>
              <a:tailEnd/>
            </a:ln>
          </p:spPr>
        </p:pic>
        <p:sp>
          <p:nvSpPr>
            <p:cNvPr id="7" name="Rectangle 1"/>
            <p:cNvSpPr>
              <a:spLocks noChangeArrowheads="1"/>
            </p:cNvSpPr>
            <p:nvPr/>
          </p:nvSpPr>
          <p:spPr bwMode="auto">
            <a:xfrm>
              <a:off x="4716016" y="3501008"/>
              <a:ext cx="2468625"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FF0000"/>
                  </a:solidFill>
                  <a:effectLst/>
                  <a:latin typeface="Aharoni" pitchFamily="2" charset="-79"/>
                  <a:cs typeface="Aharoni" pitchFamily="2" charset="-79"/>
                </a:rPr>
                <a:t>R2-</a:t>
              </a:r>
              <a:r>
                <a:rPr kumimoji="0" lang="fr-FR" sz="1400" b="0" i="0" u="none" strike="noStrike" cap="none" normalizeH="0" baseline="0" dirty="0" err="1" smtClean="0">
                  <a:ln>
                    <a:noFill/>
                  </a:ln>
                  <a:solidFill>
                    <a:srgbClr val="FF0000"/>
                  </a:solidFill>
                  <a:effectLst/>
                  <a:latin typeface="Aharoni" pitchFamily="2" charset="-79"/>
                  <a:cs typeface="Aharoni" pitchFamily="2" charset="-79"/>
                </a:rPr>
                <a:t>squared</a:t>
              </a:r>
              <a:r>
                <a:rPr kumimoji="0" lang="fr-FR" sz="1400" b="0" i="0" u="none" strike="noStrike" cap="none" normalizeH="0" baseline="0" dirty="0" smtClean="0">
                  <a:ln>
                    <a:noFill/>
                  </a:ln>
                  <a:solidFill>
                    <a:srgbClr val="FF0000"/>
                  </a:solidFill>
                  <a:effectLst/>
                  <a:latin typeface="Aharoni" pitchFamily="2" charset="-79"/>
                  <a:cs typeface="Aharoni" pitchFamily="2" charset="-79"/>
                </a:rPr>
                <a:t> on training</a:t>
              </a:r>
              <a:r>
                <a:rPr kumimoji="0" lang="fr-FR" sz="2000" b="0" i="0" u="none" strike="noStrike" cap="none" normalizeH="0" baseline="0" dirty="0" smtClean="0">
                  <a:ln>
                    <a:noFill/>
                  </a:ln>
                  <a:solidFill>
                    <a:srgbClr val="FF0000"/>
                  </a:solidFill>
                  <a:effectLst/>
                  <a:latin typeface="Aharoni" pitchFamily="2" charset="-79"/>
                  <a:cs typeface="Aharoni" pitchFamily="2" charset="-79"/>
                </a:rPr>
                <a:t>, 0.48</a:t>
              </a:r>
              <a:r>
                <a:rPr kumimoji="0" lang="fr-FR" sz="1600" b="0" i="0" u="none" strike="noStrike" cap="none" normalizeH="0" baseline="0" dirty="0" smtClean="0">
                  <a:ln>
                    <a:noFill/>
                  </a:ln>
                  <a:solidFill>
                    <a:srgbClr val="FF0000"/>
                  </a:solidFill>
                  <a:effectLst/>
                  <a:latin typeface="Aharoni" pitchFamily="2" charset="-79"/>
                  <a:cs typeface="Aharoni" pitchFamily="2" charset="-79"/>
                </a:rPr>
                <a:t> </a:t>
              </a:r>
              <a:endParaRPr kumimoji="0" lang="fr-FR" sz="4400" b="0" i="0" u="none" strike="noStrike" cap="none" normalizeH="0" baseline="0" dirty="0" smtClean="0">
                <a:ln>
                  <a:noFill/>
                </a:ln>
                <a:solidFill>
                  <a:srgbClr val="FF0000"/>
                </a:solidFill>
                <a:effectLst/>
                <a:latin typeface="Aharoni" pitchFamily="2" charset="-79"/>
                <a:cs typeface="Aharoni" pitchFamily="2" charset="-79"/>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44824"/>
            <a:ext cx="3926011" cy="369332"/>
          </a:xfrm>
          <a:prstGeom prst="rect">
            <a:avLst/>
          </a:prstGeom>
        </p:spPr>
        <p:txBody>
          <a:bodyPr wrap="none">
            <a:spAutoFit/>
          </a:bodyPr>
          <a:lstStyle/>
          <a:p>
            <a:r>
              <a:rPr lang="en-US" b="1" dirty="0" smtClean="0"/>
              <a:t>7.2  With 3 attributes MEDV </a:t>
            </a:r>
            <a:r>
              <a:rPr lang="en-US" b="1" dirty="0" err="1" smtClean="0"/>
              <a:t>vs</a:t>
            </a:r>
            <a:r>
              <a:rPr lang="en-US" b="1" dirty="0" smtClean="0"/>
              <a:t> RM</a:t>
            </a:r>
            <a:endParaRPr lang="en-US" b="1" dirty="0"/>
          </a:p>
        </p:txBody>
      </p:sp>
      <p:sp>
        <p:nvSpPr>
          <p:cNvPr id="9217" name="Rectangle 1"/>
          <p:cNvSpPr>
            <a:spLocks noChangeArrowheads="1"/>
          </p:cNvSpPr>
          <p:nvPr/>
        </p:nvSpPr>
        <p:spPr bwMode="auto">
          <a:xfrm>
            <a:off x="395536" y="2420888"/>
            <a:ext cx="2468625"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Aharoni" pitchFamily="2" charset="-79"/>
                <a:cs typeface="Aharoni" pitchFamily="2" charset="-79"/>
              </a:rPr>
              <a:t>R2-</a:t>
            </a:r>
            <a:r>
              <a:rPr kumimoji="0" lang="fr-FR" sz="1400" b="0" i="0" u="none" strike="noStrike" cap="none" normalizeH="0" baseline="0" dirty="0" err="1" smtClean="0">
                <a:ln>
                  <a:noFill/>
                </a:ln>
                <a:solidFill>
                  <a:srgbClr val="000000"/>
                </a:solidFill>
                <a:effectLst/>
                <a:latin typeface="Aharoni" pitchFamily="2" charset="-79"/>
                <a:cs typeface="Aharoni" pitchFamily="2" charset="-79"/>
              </a:rPr>
              <a:t>squared</a:t>
            </a:r>
            <a:r>
              <a:rPr kumimoji="0" lang="fr-FR" sz="1400" b="0" i="0" u="none" strike="noStrike" cap="none" normalizeH="0" baseline="0" dirty="0" smtClean="0">
                <a:ln>
                  <a:noFill/>
                </a:ln>
                <a:solidFill>
                  <a:srgbClr val="000000"/>
                </a:solidFill>
                <a:effectLst/>
                <a:latin typeface="Aharoni" pitchFamily="2" charset="-79"/>
                <a:cs typeface="Aharoni" pitchFamily="2" charset="-79"/>
              </a:rPr>
              <a:t> on training</a:t>
            </a:r>
            <a:r>
              <a:rPr kumimoji="0" lang="fr-FR" sz="2000" b="0" i="0" u="none" strike="noStrike" cap="none" normalizeH="0" baseline="0" dirty="0" smtClean="0">
                <a:ln>
                  <a:noFill/>
                </a:ln>
                <a:solidFill>
                  <a:srgbClr val="000000"/>
                </a:solidFill>
                <a:effectLst/>
                <a:latin typeface="Aharoni" pitchFamily="2" charset="-79"/>
                <a:cs typeface="Aharoni" pitchFamily="2" charset="-79"/>
              </a:rPr>
              <a:t>, 0.64</a:t>
            </a:r>
            <a:r>
              <a:rPr kumimoji="0" lang="fr-FR" sz="1600" b="0" i="0" u="none" strike="noStrike" cap="none" normalizeH="0" baseline="0" dirty="0" smtClean="0">
                <a:ln>
                  <a:noFill/>
                </a:ln>
                <a:solidFill>
                  <a:schemeClr val="tx1"/>
                </a:solidFill>
                <a:effectLst/>
                <a:latin typeface="Aharoni" pitchFamily="2" charset="-79"/>
                <a:cs typeface="Aharoni" pitchFamily="2" charset="-79"/>
              </a:rPr>
              <a:t> </a:t>
            </a:r>
            <a:endParaRPr kumimoji="0" lang="fr-FR" sz="4400" b="0" i="0" u="none" strike="noStrike" cap="none" normalizeH="0" baseline="0" dirty="0" smtClean="0">
              <a:ln>
                <a:noFill/>
              </a:ln>
              <a:solidFill>
                <a:schemeClr val="tx1"/>
              </a:solidFill>
              <a:effectLst/>
              <a:latin typeface="Aharoni" pitchFamily="2" charset="-79"/>
              <a:cs typeface="Aharoni" pitchFamily="2" charset="-79"/>
            </a:endParaRPr>
          </a:p>
        </p:txBody>
      </p:sp>
      <p:sp>
        <p:nvSpPr>
          <p:cNvPr id="6" name="Rectangle 5"/>
          <p:cNvSpPr/>
          <p:nvPr/>
        </p:nvSpPr>
        <p:spPr>
          <a:xfrm>
            <a:off x="467544" y="3501008"/>
            <a:ext cx="8136904" cy="2585323"/>
          </a:xfrm>
          <a:prstGeom prst="rect">
            <a:avLst/>
          </a:prstGeom>
        </p:spPr>
        <p:txBody>
          <a:bodyPr wrap="square">
            <a:spAutoFit/>
          </a:bodyPr>
          <a:lstStyle/>
          <a:p>
            <a:r>
              <a:rPr lang="en-US" b="1" dirty="0" smtClean="0"/>
              <a:t>We can see here that this model (with 3 attributes) has a good R-squared value — 0.64 meaning that this model explains 64% of the variance in our dependent variable. Whenever we add variables to a regression model, R² will be higher.</a:t>
            </a:r>
            <a:endParaRPr lang="en-US" dirty="0" smtClean="0"/>
          </a:p>
          <a:p>
            <a:r>
              <a:rPr lang="en-US" b="1" dirty="0" smtClean="0"/>
              <a:t>This was the example of both single and multiple linear regression in </a:t>
            </a:r>
            <a:r>
              <a:rPr lang="en-US" b="1" dirty="0" err="1" smtClean="0"/>
              <a:t>Statsmodels</a:t>
            </a:r>
            <a:r>
              <a:rPr lang="en-US" b="1" dirty="0" smtClean="0"/>
              <a:t>.  We could have used as little or as many variables we wanted in our regression model(s):</a:t>
            </a:r>
            <a:endParaRPr lang="en-US" dirty="0" smtClean="0"/>
          </a:p>
          <a:p>
            <a:r>
              <a:rPr lang="en-US" dirty="0" smtClean="0"/>
              <a:t>— </a:t>
            </a:r>
            <a:r>
              <a:rPr lang="en-US" b="1" dirty="0" smtClean="0"/>
              <a:t> up to all the 13 attributes: R-squared value = 0.770.</a:t>
            </a:r>
            <a:endParaRPr lang="en-US" dirty="0" smtClean="0"/>
          </a:p>
          <a:p>
            <a:r>
              <a:rPr lang="en-US" dirty="0" smtClean="0"/>
              <a:t>— </a:t>
            </a:r>
            <a:r>
              <a:rPr lang="en-US" b="1" dirty="0" smtClean="0"/>
              <a:t>for 2 attributes: R-squared value = 0.484.</a:t>
            </a:r>
            <a:endParaRPr lang="en-US" dirty="0"/>
          </a:p>
        </p:txBody>
      </p:sp>
      <p:sp>
        <p:nvSpPr>
          <p:cNvPr id="8" name="Rectangle 7"/>
          <p:cNvSpPr/>
          <p:nvPr/>
        </p:nvSpPr>
        <p:spPr>
          <a:xfrm>
            <a:off x="323528" y="3140968"/>
            <a:ext cx="5383237" cy="369332"/>
          </a:xfrm>
          <a:prstGeom prst="rect">
            <a:avLst/>
          </a:prstGeom>
        </p:spPr>
        <p:txBody>
          <a:bodyPr wrap="square">
            <a:spAutoFit/>
          </a:bodyPr>
          <a:lstStyle/>
          <a:p>
            <a:pPr lvl="0"/>
            <a:r>
              <a:rPr lang="en-US" b="1" dirty="0" smtClean="0">
                <a:solidFill>
                  <a:srgbClr val="FF0000"/>
                </a:solidFill>
              </a:rPr>
              <a:t>8  Interpreting the Output R-squared</a:t>
            </a:r>
          </a:p>
        </p:txBody>
      </p:sp>
      <p:sp>
        <p:nvSpPr>
          <p:cNvPr id="9" name="Rectangle 1"/>
          <p:cNvSpPr>
            <a:spLocks noChangeArrowheads="1"/>
          </p:cNvSpPr>
          <p:nvPr/>
        </p:nvSpPr>
        <p:spPr bwMode="auto">
          <a:xfrm>
            <a:off x="395536" y="908720"/>
            <a:ext cx="2468625"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Aharoni" pitchFamily="2" charset="-79"/>
                <a:cs typeface="Aharoni" pitchFamily="2" charset="-79"/>
              </a:rPr>
              <a:t>R2-</a:t>
            </a:r>
            <a:r>
              <a:rPr kumimoji="0" lang="fr-FR" sz="1400" b="0" i="0" u="none" strike="noStrike" cap="none" normalizeH="0" baseline="0" dirty="0" err="1" smtClean="0">
                <a:ln>
                  <a:noFill/>
                </a:ln>
                <a:solidFill>
                  <a:srgbClr val="000000"/>
                </a:solidFill>
                <a:effectLst/>
                <a:latin typeface="Aharoni" pitchFamily="2" charset="-79"/>
                <a:cs typeface="Aharoni" pitchFamily="2" charset="-79"/>
              </a:rPr>
              <a:t>squared</a:t>
            </a:r>
            <a:r>
              <a:rPr kumimoji="0" lang="fr-FR" sz="1400" b="0" i="0" u="none" strike="noStrike" cap="none" normalizeH="0" baseline="0" dirty="0" smtClean="0">
                <a:ln>
                  <a:noFill/>
                </a:ln>
                <a:solidFill>
                  <a:srgbClr val="000000"/>
                </a:solidFill>
                <a:effectLst/>
                <a:latin typeface="Aharoni" pitchFamily="2" charset="-79"/>
                <a:cs typeface="Aharoni" pitchFamily="2" charset="-79"/>
              </a:rPr>
              <a:t> on training</a:t>
            </a:r>
            <a:r>
              <a:rPr kumimoji="0" lang="fr-FR" sz="2000" b="0" i="0" u="none" strike="noStrike" cap="none" normalizeH="0" baseline="0" dirty="0" smtClean="0">
                <a:ln>
                  <a:noFill/>
                </a:ln>
                <a:solidFill>
                  <a:srgbClr val="000000"/>
                </a:solidFill>
                <a:effectLst/>
                <a:latin typeface="Aharoni" pitchFamily="2" charset="-79"/>
                <a:cs typeface="Aharoni" pitchFamily="2" charset="-79"/>
              </a:rPr>
              <a:t>, 0.48</a:t>
            </a:r>
            <a:r>
              <a:rPr kumimoji="0" lang="fr-FR" sz="1600" b="0" i="0" u="none" strike="noStrike" cap="none" normalizeH="0" baseline="0" dirty="0" smtClean="0">
                <a:ln>
                  <a:noFill/>
                </a:ln>
                <a:solidFill>
                  <a:schemeClr val="tx1"/>
                </a:solidFill>
                <a:effectLst/>
                <a:latin typeface="Aharoni" pitchFamily="2" charset="-79"/>
                <a:cs typeface="Aharoni" pitchFamily="2" charset="-79"/>
              </a:rPr>
              <a:t> </a:t>
            </a:r>
            <a:endParaRPr kumimoji="0" lang="fr-FR" sz="4400" b="0" i="0" u="none" strike="noStrike" cap="none" normalizeH="0" baseline="0" dirty="0" smtClean="0">
              <a:ln>
                <a:noFill/>
              </a:ln>
              <a:solidFill>
                <a:schemeClr val="tx1"/>
              </a:solidFill>
              <a:effectLst/>
              <a:latin typeface="Aharoni" pitchFamily="2" charset="-79"/>
              <a:cs typeface="Aharoni" pitchFamily="2" charset="-79"/>
            </a:endParaRPr>
          </a:p>
        </p:txBody>
      </p:sp>
      <p:sp>
        <p:nvSpPr>
          <p:cNvPr id="10" name="Rectangle 9"/>
          <p:cNvSpPr/>
          <p:nvPr/>
        </p:nvSpPr>
        <p:spPr>
          <a:xfrm>
            <a:off x="251520" y="260648"/>
            <a:ext cx="3926011" cy="369332"/>
          </a:xfrm>
          <a:prstGeom prst="rect">
            <a:avLst/>
          </a:prstGeom>
        </p:spPr>
        <p:txBody>
          <a:bodyPr wrap="none">
            <a:spAutoFit/>
          </a:bodyPr>
          <a:lstStyle/>
          <a:p>
            <a:r>
              <a:rPr lang="en-US" b="1" dirty="0" smtClean="0"/>
              <a:t>7.1  With 2 attributes MEDV </a:t>
            </a:r>
            <a:r>
              <a:rPr lang="en-US" b="1" dirty="0" err="1" smtClean="0"/>
              <a:t>vs</a:t>
            </a:r>
            <a:r>
              <a:rPr lang="en-US" b="1" dirty="0" smtClean="0"/>
              <a:t> RM</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3568" y="2132856"/>
            <a:ext cx="7488832" cy="3258395"/>
          </a:xfrm>
        </p:spPr>
        <p:txBody>
          <a:bodyPr>
            <a:normAutofit/>
          </a:bodyPr>
          <a:lstStyle/>
          <a:p>
            <a:r>
              <a:rPr lang="fr-FR" sz="2400" b="1" dirty="0" err="1" smtClean="0">
                <a:latin typeface="Times New Roman" pitchFamily="18" charset="0"/>
                <a:cs typeface="Times New Roman" pitchFamily="18" charset="0"/>
              </a:rPr>
              <a:t>Terminology</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Related</a:t>
            </a:r>
            <a:r>
              <a:rPr lang="fr-FR" sz="2400" b="1" dirty="0" smtClean="0">
                <a:latin typeface="Times New Roman" pitchFamily="18" charset="0"/>
                <a:cs typeface="Times New Roman" pitchFamily="18" charset="0"/>
              </a:rPr>
              <a:t> to Machine Learning</a:t>
            </a:r>
          </a:p>
          <a:p>
            <a:endParaRPr lang="fr-FR"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Describe what a feature is and how it relates to a sample</a:t>
            </a:r>
          </a:p>
          <a:p>
            <a:endParaRPr lang="en-US" altLang="zh-TW" sz="2400" b="1" dirty="0" smtClean="0">
              <a:latin typeface="Times New Roman" pitchFamily="18" charset="0"/>
              <a:cs typeface="Times New Roman" pitchFamily="18" charset="0"/>
            </a:endParaRPr>
          </a:p>
          <a:p>
            <a:r>
              <a:rPr lang="fr-FR" sz="2400" b="1" dirty="0" err="1" smtClean="0">
                <a:latin typeface="Times New Roman" pitchFamily="18" charset="0"/>
                <a:cs typeface="Times New Roman" pitchFamily="18" charset="0"/>
              </a:rPr>
              <a:t>Terms</a:t>
            </a:r>
            <a:r>
              <a:rPr lang="fr-FR" sz="2400" b="1" dirty="0" smtClean="0">
                <a:latin typeface="Times New Roman" pitchFamily="18" charset="0"/>
                <a:cs typeface="Times New Roman" pitchFamily="18" charset="0"/>
              </a:rPr>
              <a:t> to </a:t>
            </a:r>
            <a:r>
              <a:rPr lang="fr-FR" sz="2400" b="1" dirty="0" err="1" smtClean="0">
                <a:latin typeface="Times New Roman" pitchFamily="18" charset="0"/>
                <a:cs typeface="Times New Roman" pitchFamily="18" charset="0"/>
              </a:rPr>
              <a:t>Describe</a:t>
            </a:r>
            <a:r>
              <a:rPr lang="fr-FR" sz="2400" b="1" dirty="0" smtClean="0">
                <a:latin typeface="Times New Roman" pitchFamily="18" charset="0"/>
                <a:cs typeface="Times New Roman" pitchFamily="18" charset="0"/>
              </a:rPr>
              <a:t> Data</a:t>
            </a:r>
            <a:endParaRPr lang="zh-TW" altLang="en-US" sz="2400" b="1" dirty="0" smtClean="0">
              <a:latin typeface="Times New Roman" pitchFamily="18" charset="0"/>
              <a:cs typeface="Times New Roman" pitchFamily="18" charset="0"/>
            </a:endParaRPr>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Tree>
    <p:extLst>
      <p:ext uri="{BB962C8B-B14F-4D97-AF65-F5344CB8AC3E}">
        <p14:creationId xmlns="" xmlns:p14="http://schemas.microsoft.com/office/powerpoint/2010/main" val="2615854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32656"/>
            <a:ext cx="8229600" cy="1143000"/>
          </a:xfrm>
        </p:spPr>
        <p:txBody>
          <a:bodyPr>
            <a:normAutofit fontScale="90000"/>
          </a:bodyPr>
          <a:lstStyle/>
          <a:p>
            <a:pPr algn="ctr"/>
            <a:r>
              <a:rPr lang="en-GB" dirty="0" smtClean="0"/>
              <a:t>Evaluate Algorithms </a:t>
            </a:r>
            <a:r>
              <a:rPr lang="en-GB" dirty="0" smtClean="0">
                <a:solidFill>
                  <a:srgbClr val="174A7C"/>
                </a:solidFill>
              </a:rPr>
              <a:t/>
            </a:r>
            <a:br>
              <a:rPr lang="en-GB" dirty="0" smtClean="0">
                <a:solidFill>
                  <a:srgbClr val="174A7C"/>
                </a:solidFill>
              </a:rPr>
            </a:br>
            <a:endParaRPr lang="zh-TW" altLang="en-US" dirty="0"/>
          </a:p>
        </p:txBody>
      </p:sp>
      <p:pic>
        <p:nvPicPr>
          <p:cNvPr id="74754" name="Picture 2"/>
          <p:cNvPicPr>
            <a:picLocks noChangeAspect="1" noChangeArrowheads="1"/>
          </p:cNvPicPr>
          <p:nvPr/>
        </p:nvPicPr>
        <p:blipFill>
          <a:blip r:embed="rId2" cstate="print"/>
          <a:srcRect t="34468"/>
          <a:stretch>
            <a:fillRect/>
          </a:stretch>
        </p:blipFill>
        <p:spPr bwMode="auto">
          <a:xfrm>
            <a:off x="2699792" y="4804395"/>
            <a:ext cx="3600450" cy="2053605"/>
          </a:xfrm>
          <a:prstGeom prst="rect">
            <a:avLst/>
          </a:prstGeom>
          <a:noFill/>
          <a:ln w="9525">
            <a:noFill/>
            <a:miter lim="800000"/>
            <a:headEnd/>
            <a:tailEnd/>
          </a:ln>
        </p:spPr>
      </p:pic>
      <p:sp>
        <p:nvSpPr>
          <p:cNvPr id="5" name="Rectangle 4"/>
          <p:cNvSpPr/>
          <p:nvPr/>
        </p:nvSpPr>
        <p:spPr>
          <a:xfrm>
            <a:off x="179512" y="1556792"/>
            <a:ext cx="2412840" cy="400110"/>
          </a:xfrm>
          <a:prstGeom prst="rect">
            <a:avLst/>
          </a:prstGeom>
        </p:spPr>
        <p:txBody>
          <a:bodyPr wrap="none">
            <a:spAutoFit/>
          </a:bodyPr>
          <a:lstStyle/>
          <a:p>
            <a:r>
              <a:rPr lang="fr-FR" sz="2000" b="1" dirty="0" smtClean="0"/>
              <a:t># </a:t>
            </a:r>
            <a:r>
              <a:rPr lang="fr-FR" sz="2000" b="1" dirty="0" err="1" smtClean="0"/>
              <a:t>Evaluate</a:t>
            </a:r>
            <a:r>
              <a:rPr lang="fr-FR" sz="2000" b="1" dirty="0" smtClean="0"/>
              <a:t> </a:t>
            </a:r>
            <a:r>
              <a:rPr lang="fr-FR" sz="2000" b="1" dirty="0" err="1" smtClean="0"/>
              <a:t>with</a:t>
            </a:r>
            <a:r>
              <a:rPr lang="fr-FR" sz="2000" b="1" dirty="0" smtClean="0"/>
              <a:t> R2</a:t>
            </a:r>
            <a:endParaRPr lang="fr-FR" sz="2000" b="1" dirty="0"/>
          </a:p>
        </p:txBody>
      </p:sp>
      <p:pic>
        <p:nvPicPr>
          <p:cNvPr id="74755" name="Picture 3"/>
          <p:cNvPicPr>
            <a:picLocks noChangeAspect="1" noChangeArrowheads="1"/>
          </p:cNvPicPr>
          <p:nvPr/>
        </p:nvPicPr>
        <p:blipFill>
          <a:blip r:embed="rId3" cstate="print"/>
          <a:srcRect/>
          <a:stretch>
            <a:fillRect/>
          </a:stretch>
        </p:blipFill>
        <p:spPr bwMode="auto">
          <a:xfrm>
            <a:off x="0" y="2204864"/>
            <a:ext cx="3456384" cy="2167909"/>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l="10212" t="72274" r="52972"/>
          <a:stretch>
            <a:fillRect/>
          </a:stretch>
        </p:blipFill>
        <p:spPr bwMode="auto">
          <a:xfrm>
            <a:off x="4427985" y="2177008"/>
            <a:ext cx="4577462" cy="2260104"/>
          </a:xfrm>
          <a:prstGeom prst="rect">
            <a:avLst/>
          </a:prstGeom>
          <a:noFill/>
          <a:ln w="9525">
            <a:noFill/>
            <a:miter lim="800000"/>
            <a:headEnd/>
            <a:tailEnd/>
          </a:ln>
        </p:spPr>
      </p:pic>
      <p:sp>
        <p:nvSpPr>
          <p:cNvPr id="8" name="Rectangle 7"/>
          <p:cNvSpPr/>
          <p:nvPr/>
        </p:nvSpPr>
        <p:spPr>
          <a:xfrm>
            <a:off x="4860032" y="1556792"/>
            <a:ext cx="2645276" cy="400110"/>
          </a:xfrm>
          <a:prstGeom prst="rect">
            <a:avLst/>
          </a:prstGeom>
        </p:spPr>
        <p:txBody>
          <a:bodyPr wrap="none">
            <a:spAutoFit/>
          </a:bodyPr>
          <a:lstStyle/>
          <a:p>
            <a:r>
              <a:rPr lang="fr-FR" sz="2000" b="1" dirty="0" smtClean="0"/>
              <a:t># </a:t>
            </a:r>
            <a:r>
              <a:rPr lang="fr-FR" sz="2000" b="1" dirty="0" err="1" smtClean="0"/>
              <a:t>Evaluate</a:t>
            </a:r>
            <a:r>
              <a:rPr lang="fr-FR" sz="2000" b="1" dirty="0" smtClean="0"/>
              <a:t> </a:t>
            </a:r>
            <a:r>
              <a:rPr lang="fr-FR" sz="2000" b="1" dirty="0" err="1" smtClean="0"/>
              <a:t>with</a:t>
            </a:r>
            <a:r>
              <a:rPr lang="fr-FR" sz="2000" b="1" dirty="0" smtClean="0"/>
              <a:t> MSE</a:t>
            </a:r>
            <a:endParaRPr lang="fr-FR" sz="2000" b="1" dirty="0"/>
          </a:p>
        </p:txBody>
      </p:sp>
    </p:spTree>
    <p:extLst>
      <p:ext uri="{BB962C8B-B14F-4D97-AF65-F5344CB8AC3E}">
        <p14:creationId xmlns="" xmlns:p14="http://schemas.microsoft.com/office/powerpoint/2010/main" val="36277873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1628800"/>
            <a:ext cx="3345730" cy="562630"/>
          </a:xfrm>
        </p:spPr>
        <p:txBody>
          <a:bodyPr>
            <a:normAutofit fontScale="90000"/>
          </a:bodyPr>
          <a:lstStyle/>
          <a:p>
            <a:r>
              <a:rPr lang="en-US" dirty="0" smtClean="0">
                <a:solidFill>
                  <a:srgbClr val="FFFFFF"/>
                </a:solidFill>
              </a:rPr>
              <a:t>Summary</a:t>
            </a:r>
            <a:endParaRPr lang="en-US" dirty="0">
              <a:solidFill>
                <a:srgbClr val="FFFFFF"/>
              </a:solidFill>
            </a:endParaRPr>
          </a:p>
        </p:txBody>
      </p:sp>
      <p:sp>
        <p:nvSpPr>
          <p:cNvPr id="3" name="Subtitle 2"/>
          <p:cNvSpPr>
            <a:spLocks noGrp="1"/>
          </p:cNvSpPr>
          <p:nvPr>
            <p:ph type="subTitle" idx="1"/>
          </p:nvPr>
        </p:nvSpPr>
        <p:spPr>
          <a:xfrm>
            <a:off x="1259632" y="3573016"/>
            <a:ext cx="5976664" cy="2736304"/>
          </a:xfrm>
        </p:spPr>
        <p:txBody>
          <a:bodyPr>
            <a:normAutofit fontScale="85000" lnSpcReduction="20000"/>
          </a:bodyPr>
          <a:lstStyle/>
          <a:p>
            <a:r>
              <a:rPr lang="en-US" dirty="0" smtClean="0"/>
              <a:t>Key points covered in this part:</a:t>
            </a:r>
          </a:p>
          <a:p>
            <a:endParaRPr lang="en-US" dirty="0" smtClean="0"/>
          </a:p>
          <a:p>
            <a:pPr marL="231775" indent="-231775">
              <a:buFont typeface="Arial" pitchFamily="34" charset="0"/>
              <a:buChar char="•"/>
            </a:pPr>
            <a:r>
              <a:rPr lang="en-US" dirty="0" smtClean="0"/>
              <a:t>How </a:t>
            </a:r>
            <a:r>
              <a:rPr lang="en-US" dirty="0"/>
              <a:t>to use step-by-step  machine learning  to investigate a dataset in Python</a:t>
            </a:r>
            <a:r>
              <a:rPr lang="en-US" dirty="0" smtClean="0"/>
              <a:t>.</a:t>
            </a:r>
          </a:p>
          <a:p>
            <a:pPr marL="231775" indent="-231775">
              <a:buFont typeface="Arial" pitchFamily="34" charset="0"/>
              <a:buChar char="•"/>
            </a:pPr>
            <a:endParaRPr lang="en-US" dirty="0" smtClean="0"/>
          </a:p>
          <a:p>
            <a:pPr marL="231775" indent="-231775">
              <a:buFont typeface="Arial" pitchFamily="34" charset="0"/>
              <a:buChar char="•"/>
            </a:pPr>
            <a:r>
              <a:rPr lang="en-US" dirty="0"/>
              <a:t>How to discover  a small end-to-end project from loading the data to making predictions in the best way with a new platform. </a:t>
            </a:r>
          </a:p>
        </p:txBody>
      </p:sp>
    </p:spTree>
    <p:custDataLst>
      <p:tags r:id="rId1"/>
    </p:custDataLst>
    <p:extLst>
      <p:ext uri="{BB962C8B-B14F-4D97-AF65-F5344CB8AC3E}">
        <p14:creationId xmlns="" xmlns:p14="http://schemas.microsoft.com/office/powerpoint/2010/main" val="22582916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2060848"/>
            <a:ext cx="8229600" cy="3297536"/>
          </a:xfrm>
        </p:spPr>
        <p:txBody>
          <a:bodyPr>
            <a:normAutofit fontScale="85000" lnSpcReduction="20000"/>
          </a:bodyPr>
          <a:lstStyle/>
          <a:p>
            <a:pPr marL="0" indent="0" algn="just">
              <a:buNone/>
            </a:pPr>
            <a:r>
              <a:rPr lang="en-US" altLang="zh-TW" dirty="0" smtClean="0"/>
              <a:t>    We have a simple </a:t>
            </a:r>
            <a:r>
              <a:rPr lang="en-US" altLang="zh-TW" dirty="0"/>
              <a:t>overview of </a:t>
            </a:r>
            <a:r>
              <a:rPr lang="en-US" altLang="zh-TW" dirty="0" smtClean="0"/>
              <a:t>some </a:t>
            </a:r>
            <a:r>
              <a:rPr lang="en-US" altLang="zh-TW" dirty="0" smtClean="0"/>
              <a:t>techniques of </a:t>
            </a:r>
            <a:r>
              <a:rPr lang="en-US" altLang="zh-TW" dirty="0" smtClean="0"/>
              <a:t>Exploratory  Data  Analysis with Python </a:t>
            </a:r>
            <a:r>
              <a:rPr lang="en-US" altLang="zh-TW" dirty="0"/>
              <a:t>and algorithms </a:t>
            </a:r>
            <a:r>
              <a:rPr lang="en-US" altLang="zh-TW" dirty="0" smtClean="0"/>
              <a:t>in machine learning</a:t>
            </a:r>
            <a:r>
              <a:rPr lang="en-US" altLang="zh-TW" dirty="0" smtClean="0"/>
              <a:t>.</a:t>
            </a:r>
          </a:p>
          <a:p>
            <a:pPr marL="0" indent="0" algn="just">
              <a:buNone/>
            </a:pPr>
            <a:r>
              <a:rPr lang="en-GB" dirty="0" smtClean="0"/>
              <a:t>We </a:t>
            </a:r>
            <a:r>
              <a:rPr lang="en-GB" dirty="0" smtClean="0"/>
              <a:t>describe the </a:t>
            </a:r>
            <a:r>
              <a:rPr lang="en-GB" dirty="0" smtClean="0"/>
              <a:t>tools and techniques necessary for a model to make a prediction and estimate their </a:t>
            </a:r>
            <a:r>
              <a:rPr lang="en-GB" dirty="0" smtClean="0"/>
              <a:t>accuracy and evaluate some algorithms of supervised machine learning.</a:t>
            </a:r>
            <a:endParaRPr lang="en-US" altLang="zh-TW" dirty="0" smtClean="0"/>
          </a:p>
          <a:p>
            <a:pPr marL="0" indent="0" algn="just">
              <a:buNone/>
            </a:pPr>
            <a:r>
              <a:rPr lang="en-US" altLang="zh-TW" dirty="0" smtClean="0"/>
              <a:t>Furthermore</a:t>
            </a:r>
            <a:r>
              <a:rPr lang="en-US" altLang="zh-TW" dirty="0" smtClean="0"/>
              <a:t>, there are more and more </a:t>
            </a:r>
            <a:r>
              <a:rPr lang="en-US" altLang="zh-TW" dirty="0"/>
              <a:t>techniques </a:t>
            </a:r>
            <a:r>
              <a:rPr lang="en-US" altLang="zh-TW" dirty="0" smtClean="0"/>
              <a:t>apply machine learning as a solution. </a:t>
            </a:r>
            <a:endParaRPr lang="zh-TW" altLang="en-US" dirty="0"/>
          </a:p>
        </p:txBody>
      </p:sp>
      <p:sp>
        <p:nvSpPr>
          <p:cNvPr id="2" name="標題 1"/>
          <p:cNvSpPr>
            <a:spLocks noGrp="1"/>
          </p:cNvSpPr>
          <p:nvPr>
            <p:ph type="title"/>
          </p:nvPr>
        </p:nvSpPr>
        <p:spPr/>
        <p:txBody>
          <a:bodyPr/>
          <a:lstStyle/>
          <a:p>
            <a:r>
              <a:rPr lang="en-US" altLang="zh-TW" dirty="0"/>
              <a:t>Conclusion</a:t>
            </a:r>
            <a:endParaRPr lang="zh-TW" altLang="en-US" dirty="0"/>
          </a:p>
        </p:txBody>
      </p:sp>
    </p:spTree>
    <p:extLst>
      <p:ext uri="{BB962C8B-B14F-4D97-AF65-F5344CB8AC3E}">
        <p14:creationId xmlns="" xmlns:p14="http://schemas.microsoft.com/office/powerpoint/2010/main" val="36277873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5696" y="332656"/>
            <a:ext cx="5616624" cy="923330"/>
          </a:xfrm>
          <a:prstGeom prst="rect">
            <a:avLst/>
          </a:prstGeom>
          <a:noFill/>
        </p:spPr>
        <p:txBody>
          <a:bodyPr wrap="square" lIns="91440" tIns="45720" rIns="91440" bIns="45720">
            <a:spAutoFit/>
          </a:bodyPr>
          <a:lstStyle/>
          <a:p>
            <a:pPr algn="ct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THANK</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1">
                      <a:satMod val="175000"/>
                      <a:alpha val="40000"/>
                    </a:schemeClr>
                  </a:glow>
                  <a:innerShdw blurRad="63500" dist="50800" dir="18900000">
                    <a:prstClr val="black">
                      <a:alpha val="50000"/>
                    </a:prstClr>
                  </a:innerShdw>
                </a:effectLst>
              </a:rPr>
              <a:t> </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YOU</a:t>
            </a:r>
            <a:endParaRPr lang="fr-FR" sz="54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endParaRPr>
          </a:p>
        </p:txBody>
      </p:sp>
      <p:pic>
        <p:nvPicPr>
          <p:cNvPr id="2050" name="Picture 2"/>
          <p:cNvPicPr>
            <a:picLocks noChangeAspect="1" noChangeArrowheads="1"/>
          </p:cNvPicPr>
          <p:nvPr/>
        </p:nvPicPr>
        <p:blipFill>
          <a:blip r:embed="rId2" cstate="print"/>
          <a:srcRect/>
          <a:stretch>
            <a:fillRect/>
          </a:stretch>
        </p:blipFill>
        <p:spPr bwMode="auto">
          <a:xfrm>
            <a:off x="1403648" y="1988840"/>
            <a:ext cx="6543675" cy="4429125"/>
          </a:xfrm>
          <a:prstGeom prst="rect">
            <a:avLst/>
          </a:prstGeom>
          <a:noFill/>
          <a:ln w="9525">
            <a:noFill/>
            <a:miter lim="800000"/>
            <a:headEnd/>
            <a:tailEnd/>
          </a:ln>
        </p:spPr>
      </p:pic>
    </p:spTree>
    <p:extLst>
      <p:ext uri="{BB962C8B-B14F-4D97-AF65-F5344CB8AC3E}">
        <p14:creationId xmlns="" xmlns:p14="http://schemas.microsoft.com/office/powerpoint/2010/main" val="2678335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152400"/>
            <a:ext cx="7427168" cy="1143000"/>
          </a:xfrm>
        </p:spPr>
        <p:txBody>
          <a:bodyPr/>
          <a:lstStyle/>
          <a:p>
            <a:r>
              <a:rPr lang="en-US" altLang="zh-TW" dirty="0" smtClean="0"/>
              <a:t>Terms to Describe  DATA</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187624" y="1844824"/>
            <a:ext cx="6934200" cy="4067175"/>
          </a:xfrm>
          <a:prstGeom prst="rect">
            <a:avLst/>
          </a:prstGeom>
          <a:noFill/>
          <a:ln w="9525">
            <a:noFill/>
            <a:miter lim="800000"/>
            <a:headEnd/>
            <a:tailEnd/>
          </a:ln>
        </p:spPr>
      </p:pic>
    </p:spTree>
    <p:extLst>
      <p:ext uri="{BB962C8B-B14F-4D97-AF65-F5344CB8AC3E}">
        <p14:creationId xmlns="" xmlns:p14="http://schemas.microsoft.com/office/powerpoint/2010/main" val="261585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b="1" dirty="0" smtClean="0"/>
              <a:t>Types of Machine Learning</a:t>
            </a:r>
            <a:endParaRPr lang="zh-TW" altLang="en-US" dirty="0"/>
          </a:p>
        </p:txBody>
      </p:sp>
      <p:pic>
        <p:nvPicPr>
          <p:cNvPr id="12" name="Picture 2"/>
          <p:cNvPicPr>
            <a:picLocks noChangeAspect="1"/>
          </p:cNvPicPr>
          <p:nvPr/>
        </p:nvPicPr>
        <p:blipFill>
          <a:blip r:embed="rId2" cstate="print"/>
          <a:stretch>
            <a:fillRect/>
          </a:stretch>
        </p:blipFill>
        <p:spPr>
          <a:xfrm>
            <a:off x="0" y="1628800"/>
            <a:ext cx="9055100" cy="2755900"/>
          </a:xfrm>
          <a:prstGeom prst="rect">
            <a:avLst/>
          </a:prstGeom>
        </p:spPr>
      </p:pic>
      <p:sp>
        <p:nvSpPr>
          <p:cNvPr id="14" name="Rectangle 13"/>
          <p:cNvSpPr/>
          <p:nvPr/>
        </p:nvSpPr>
        <p:spPr>
          <a:xfrm>
            <a:off x="467544" y="5085184"/>
            <a:ext cx="7632848" cy="1200329"/>
          </a:xfrm>
          <a:prstGeom prst="rect">
            <a:avLst/>
          </a:prstGeom>
        </p:spPr>
        <p:txBody>
          <a:bodyPr wrap="square">
            <a:spAutoFit/>
          </a:bodyPr>
          <a:lstStyle/>
          <a:p>
            <a:r>
              <a:rPr lang="en-US" sz="2400" b="1" dirty="0"/>
              <a:t>Supervised </a:t>
            </a:r>
            <a:r>
              <a:rPr lang="en-US" sz="2400" b="1" dirty="0" smtClean="0"/>
              <a:t>learning :   </a:t>
            </a:r>
            <a:r>
              <a:rPr lang="en-US" sz="2400" b="1" dirty="0"/>
              <a:t>making predictions using data</a:t>
            </a:r>
          </a:p>
          <a:p>
            <a:endParaRPr lang="en-US" sz="2400" b="1" dirty="0"/>
          </a:p>
          <a:p>
            <a:r>
              <a:rPr lang="en-US" sz="2400" b="1" dirty="0"/>
              <a:t>    This is also called predictive </a:t>
            </a:r>
            <a:r>
              <a:rPr lang="en-US" sz="2400" b="1" dirty="0" err="1"/>
              <a:t>modelling</a:t>
            </a:r>
            <a:endParaRPr lang="en-US" sz="2400" b="1"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Ian\Desktop\supervis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496" y="1412776"/>
            <a:ext cx="9108504" cy="2736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a:xfrm>
            <a:off x="914400" y="0"/>
            <a:ext cx="8229600" cy="764704"/>
          </a:xfrm>
        </p:spPr>
        <p:txBody>
          <a:bodyPr/>
          <a:lstStyle/>
          <a:p>
            <a:r>
              <a:rPr lang="en-US" altLang="zh-TW" dirty="0"/>
              <a:t>Machine learning structure</a:t>
            </a:r>
            <a:endParaRPr lang="zh-TW" altLang="en-US" dirty="0"/>
          </a:p>
        </p:txBody>
      </p:sp>
      <p:pic>
        <p:nvPicPr>
          <p:cNvPr id="6" name="Picture 2" descr="C:\Users\Ian\Desktop\unsupervised.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4536504"/>
            <a:ext cx="9144000" cy="242088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內容版面配置區 3"/>
          <p:cNvSpPr>
            <a:spLocks noGrp="1"/>
          </p:cNvSpPr>
          <p:nvPr>
            <p:ph idx="1"/>
          </p:nvPr>
        </p:nvSpPr>
        <p:spPr>
          <a:xfrm>
            <a:off x="2555776" y="1052737"/>
            <a:ext cx="2952328" cy="360040"/>
          </a:xfrm>
          <a:solidFill>
            <a:srgbClr val="FF0000"/>
          </a:solidFill>
          <a:ln>
            <a:solidFill>
              <a:srgbClr val="FF0000"/>
            </a:solidFill>
          </a:ln>
        </p:spPr>
        <p:txBody>
          <a:bodyPr>
            <a:noAutofit/>
          </a:bodyPr>
          <a:lstStyle/>
          <a:p>
            <a:r>
              <a:rPr lang="en-US" altLang="zh-TW" sz="2000" b="1" dirty="0" smtClean="0">
                <a:solidFill>
                  <a:schemeClr val="bg1"/>
                </a:solidFill>
              </a:rPr>
              <a:t>Supervised learning</a:t>
            </a:r>
            <a:endParaRPr lang="zh-TW" altLang="en-US" sz="2000" b="1" dirty="0">
              <a:solidFill>
                <a:schemeClr val="bg1"/>
              </a:solidFill>
            </a:endParaRPr>
          </a:p>
        </p:txBody>
      </p:sp>
      <p:sp>
        <p:nvSpPr>
          <p:cNvPr id="5" name="內容版面配置區 3"/>
          <p:cNvSpPr txBox="1">
            <a:spLocks/>
          </p:cNvSpPr>
          <p:nvPr/>
        </p:nvSpPr>
        <p:spPr>
          <a:xfrm>
            <a:off x="2699792" y="4149080"/>
            <a:ext cx="4104456" cy="360040"/>
          </a:xfrm>
          <a:prstGeom prst="rect">
            <a:avLst/>
          </a:prstGeom>
          <a:solidFill>
            <a:srgbClr val="FFFF00"/>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chemeClr val="tx2"/>
              </a:buClr>
              <a:buSzPct val="70000"/>
              <a:buFont typeface="Wingdings 2" pitchFamily="18" charset="2"/>
              <a:buChar char="¥"/>
              <a:tabLst/>
              <a:defRPr/>
            </a:pPr>
            <a:r>
              <a:rPr kumimoji="0" lang="en-US" altLang="zh-TW" sz="2000" b="1" i="0" u="none" strike="noStrike" kern="1200" cap="none" spc="0" normalizeH="0" baseline="0" noProof="0" dirty="0" smtClean="0">
                <a:ln>
                  <a:noFill/>
                </a:ln>
                <a:solidFill>
                  <a:schemeClr val="tx1"/>
                </a:solidFill>
                <a:effectLst/>
                <a:uLnTx/>
                <a:uFillTx/>
                <a:latin typeface="+mn-lt"/>
                <a:ea typeface="+mn-ea"/>
                <a:cs typeface="+mn-cs"/>
              </a:rPr>
              <a:t>Unsupervised learning</a:t>
            </a:r>
            <a:endParaRPr kumimoji="0" lang="zh-TW"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Ellipse 6"/>
          <p:cNvSpPr/>
          <p:nvPr/>
        </p:nvSpPr>
        <p:spPr>
          <a:xfrm>
            <a:off x="0" y="2348880"/>
            <a:ext cx="4644008"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043490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b="1" dirty="0" smtClean="0"/>
              <a:t>Types of Machine Learning</a:t>
            </a:r>
            <a:endParaRPr lang="zh-TW" altLang="en-US" dirty="0"/>
          </a:p>
        </p:txBody>
      </p:sp>
      <p:pic>
        <p:nvPicPr>
          <p:cNvPr id="12" name="Picture 2"/>
          <p:cNvPicPr>
            <a:picLocks noChangeAspect="1"/>
          </p:cNvPicPr>
          <p:nvPr/>
        </p:nvPicPr>
        <p:blipFill>
          <a:blip r:embed="rId2" cstate="print"/>
          <a:stretch>
            <a:fillRect/>
          </a:stretch>
        </p:blipFill>
        <p:spPr>
          <a:xfrm>
            <a:off x="0" y="1412776"/>
            <a:ext cx="9055100" cy="2448272"/>
          </a:xfrm>
          <a:prstGeom prst="rect">
            <a:avLst/>
          </a:prstGeom>
        </p:spPr>
      </p:pic>
      <p:sp>
        <p:nvSpPr>
          <p:cNvPr id="5" name="Rectangle 4"/>
          <p:cNvSpPr/>
          <p:nvPr/>
        </p:nvSpPr>
        <p:spPr>
          <a:xfrm>
            <a:off x="0" y="3852337"/>
            <a:ext cx="9144000" cy="584775"/>
          </a:xfrm>
          <a:prstGeom prst="rect">
            <a:avLst/>
          </a:prstGeom>
          <a:noFill/>
        </p:spPr>
        <p:txBody>
          <a:bodyPr wrap="square">
            <a:spAutoFit/>
          </a:bodyPr>
          <a:lstStyle/>
          <a:p>
            <a:r>
              <a:rPr lang="en-US" sz="1600" b="1" dirty="0">
                <a:solidFill>
                  <a:srgbClr val="008000"/>
                </a:solidFill>
              </a:rPr>
              <a:t>Supervised </a:t>
            </a:r>
            <a:r>
              <a:rPr lang="en-US" sz="1600" b="1" dirty="0" smtClean="0">
                <a:solidFill>
                  <a:srgbClr val="008000"/>
                </a:solidFill>
              </a:rPr>
              <a:t>learning :  </a:t>
            </a:r>
            <a:r>
              <a:rPr lang="en-US" sz="1600" b="1" dirty="0" smtClean="0"/>
              <a:t> </a:t>
            </a:r>
          </a:p>
          <a:p>
            <a:r>
              <a:rPr lang="en-US" sz="1600" b="1" dirty="0" smtClean="0"/>
              <a:t>making </a:t>
            </a:r>
            <a:r>
              <a:rPr lang="en-US" sz="1600" b="1" dirty="0"/>
              <a:t>predictions using </a:t>
            </a:r>
            <a:r>
              <a:rPr lang="en-US" sz="1600" b="1" dirty="0" smtClean="0"/>
              <a:t>data, called </a:t>
            </a:r>
            <a:r>
              <a:rPr lang="en-US" sz="1600" b="1" dirty="0">
                <a:solidFill>
                  <a:srgbClr val="008000"/>
                </a:solidFill>
              </a:rPr>
              <a:t>predictive </a:t>
            </a:r>
            <a:r>
              <a:rPr lang="en-US" sz="1600" b="1" dirty="0" err="1" smtClean="0">
                <a:solidFill>
                  <a:srgbClr val="008000"/>
                </a:solidFill>
              </a:rPr>
              <a:t>modelling</a:t>
            </a:r>
            <a:r>
              <a:rPr lang="en-US" sz="1600" b="1" dirty="0" smtClean="0">
                <a:solidFill>
                  <a:srgbClr val="008000"/>
                </a:solidFill>
              </a:rPr>
              <a:t>.</a:t>
            </a:r>
            <a:endParaRPr lang="en-US" sz="1600" b="1" dirty="0">
              <a:solidFill>
                <a:srgbClr val="008000"/>
              </a:solidFill>
            </a:endParaRPr>
          </a:p>
        </p:txBody>
      </p:sp>
      <p:sp>
        <p:nvSpPr>
          <p:cNvPr id="6" name="Rectangle 5"/>
          <p:cNvSpPr/>
          <p:nvPr/>
        </p:nvSpPr>
        <p:spPr>
          <a:xfrm>
            <a:off x="0" y="4437112"/>
            <a:ext cx="9144000" cy="584775"/>
          </a:xfrm>
          <a:prstGeom prst="rect">
            <a:avLst/>
          </a:prstGeom>
          <a:solidFill>
            <a:srgbClr val="92D050"/>
          </a:solidFill>
        </p:spPr>
        <p:txBody>
          <a:bodyPr wrap="square">
            <a:spAutoFit/>
          </a:bodyPr>
          <a:lstStyle/>
          <a:p>
            <a:r>
              <a:rPr lang="en-US" sz="1600" b="1" dirty="0"/>
              <a:t>1) </a:t>
            </a:r>
            <a:r>
              <a:rPr lang="en-US" sz="1600" b="1" dirty="0" smtClean="0"/>
              <a:t>Regression; </a:t>
            </a:r>
            <a:endParaRPr lang="en-US" sz="1600" b="1" dirty="0"/>
          </a:p>
          <a:p>
            <a:r>
              <a:rPr lang="en-US" sz="1600" b="1" dirty="0"/>
              <a:t>The output to be predicted is a continuous number in relevance with a given </a:t>
            </a:r>
            <a:r>
              <a:rPr lang="en-US" sz="1600" b="1" dirty="0" smtClean="0"/>
              <a:t>input </a:t>
            </a:r>
            <a:r>
              <a:rPr lang="fi-FI" sz="1600" b="1" dirty="0" err="1" smtClean="0"/>
              <a:t>dataset</a:t>
            </a:r>
            <a:r>
              <a:rPr lang="fi-FI" sz="1600" b="1" dirty="0"/>
              <a:t>.</a:t>
            </a:r>
            <a:endParaRPr lang="en-US" sz="1600" b="1" dirty="0"/>
          </a:p>
        </p:txBody>
      </p:sp>
      <p:sp>
        <p:nvSpPr>
          <p:cNvPr id="7" name="Rectangle 6"/>
          <p:cNvSpPr/>
          <p:nvPr/>
        </p:nvSpPr>
        <p:spPr>
          <a:xfrm>
            <a:off x="0" y="5157192"/>
            <a:ext cx="9144000" cy="1754326"/>
          </a:xfrm>
          <a:prstGeom prst="rect">
            <a:avLst/>
          </a:prstGeom>
          <a:solidFill>
            <a:srgbClr val="92D050"/>
          </a:solidFill>
        </p:spPr>
        <p:txBody>
          <a:bodyPr wrap="square">
            <a:spAutoFit/>
          </a:bodyPr>
          <a:lstStyle/>
          <a:p>
            <a:r>
              <a:rPr lang="en-US" b="1" dirty="0"/>
              <a:t>2) </a:t>
            </a:r>
            <a:r>
              <a:rPr lang="en-US" b="1" dirty="0" smtClean="0"/>
              <a:t>Classification:</a:t>
            </a:r>
            <a:endParaRPr lang="en-US" b="1" dirty="0"/>
          </a:p>
          <a:p>
            <a:r>
              <a:rPr lang="en-US" b="0" dirty="0"/>
              <a:t>The output to be predicted is the actual or the probability of an event/class and the </a:t>
            </a:r>
            <a:r>
              <a:rPr lang="en-US" b="0" dirty="0" smtClean="0"/>
              <a:t>number of </a:t>
            </a:r>
            <a:r>
              <a:rPr lang="en-US" b="0" dirty="0"/>
              <a:t>classes to be predicted can be two or more. </a:t>
            </a:r>
            <a:endParaRPr lang="en-US" b="0" dirty="0" smtClean="0"/>
          </a:p>
          <a:p>
            <a:endParaRPr lang="en-US" b="0" dirty="0" smtClean="0"/>
          </a:p>
          <a:p>
            <a:r>
              <a:rPr lang="en-US" b="0" dirty="0" smtClean="0"/>
              <a:t>The </a:t>
            </a:r>
            <a:r>
              <a:rPr lang="en-US" b="0" dirty="0"/>
              <a:t>algorithm should learn the patterns </a:t>
            </a:r>
            <a:r>
              <a:rPr lang="en-US" b="0" dirty="0" smtClean="0"/>
              <a:t>in the </a:t>
            </a:r>
            <a:r>
              <a:rPr lang="en-US" b="0" dirty="0"/>
              <a:t>relevant input of each class from historical data and be able to predict the unseen </a:t>
            </a:r>
            <a:r>
              <a:rPr lang="en-US" b="0" dirty="0" smtClean="0"/>
              <a:t>class or </a:t>
            </a:r>
            <a:r>
              <a:rPr lang="en-US" b="0" dirty="0"/>
              <a:t>event in the future considering their input.</a:t>
            </a:r>
            <a:endParaRPr lang="en-US"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高山峻嶺">
  <a:themeElements>
    <a:clrScheme name="高山峻嶺">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高山峻嶺">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高山峻嶺">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TC010219414[[fn=高山佈景主題]]</Template>
  <TotalTime>6217</TotalTime>
  <Words>2651</Words>
  <Application>Microsoft Office PowerPoint</Application>
  <PresentationFormat>Affichage à l'écran (4:3)</PresentationFormat>
  <Paragraphs>382</Paragraphs>
  <Slides>53</Slides>
  <Notes>7</Notes>
  <HiddenSlides>0</HiddenSlides>
  <MMClips>0</MMClips>
  <ScaleCrop>false</ScaleCrop>
  <HeadingPairs>
    <vt:vector size="4" baseType="variant">
      <vt:variant>
        <vt:lpstr>Thème</vt:lpstr>
      </vt:variant>
      <vt:variant>
        <vt:i4>1</vt:i4>
      </vt:variant>
      <vt:variant>
        <vt:lpstr>Titres des diapositives</vt:lpstr>
      </vt:variant>
      <vt:variant>
        <vt:i4>53</vt:i4>
      </vt:variant>
    </vt:vector>
  </HeadingPairs>
  <TitlesOfParts>
    <vt:vector size="54" baseType="lpstr">
      <vt:lpstr>高山峻嶺</vt:lpstr>
      <vt:lpstr> Data  Analytic Methods with Python and  Machine Learning </vt:lpstr>
      <vt:lpstr>Diapositive 2</vt:lpstr>
      <vt:lpstr>Outline &amp; Content</vt:lpstr>
      <vt:lpstr>What is machine learning?</vt:lpstr>
      <vt:lpstr>What is machine learning?</vt:lpstr>
      <vt:lpstr>Terms to Describe  DATA</vt:lpstr>
      <vt:lpstr>Types of Machine Learning</vt:lpstr>
      <vt:lpstr>Machine learning structure</vt:lpstr>
      <vt:lpstr>Types of Machine Learning</vt:lpstr>
      <vt:lpstr>Diapositive 10</vt:lpstr>
      <vt:lpstr>End-to-End Machine Learning Project</vt:lpstr>
      <vt:lpstr>Exploratory  Data  Analysis with Python </vt:lpstr>
      <vt:lpstr>Exploratory  Data  Analysis with Python </vt:lpstr>
      <vt:lpstr>Exploratory  Data  Analytic Using Python </vt:lpstr>
      <vt:lpstr>JUPYTER</vt:lpstr>
      <vt:lpstr>JUPYTER</vt:lpstr>
      <vt:lpstr>JUPYTER</vt:lpstr>
      <vt:lpstr>JUPYTER</vt:lpstr>
      <vt:lpstr>JUPYTER https://colab.research.google.com</vt:lpstr>
      <vt:lpstr>Exploratory  Data  Analysis with Python </vt:lpstr>
      <vt:lpstr>Exploratory  Data  Analysis with Python </vt:lpstr>
      <vt:lpstr>Diapositive 22</vt:lpstr>
      <vt:lpstr>Diapositive 23</vt:lpstr>
      <vt:lpstr>Exploratory  Data  Analysis with Python </vt:lpstr>
      <vt:lpstr>Exploratory  Data  Analysis with Python </vt:lpstr>
      <vt:lpstr>Exploratory  Data  Analysis with Python </vt:lpstr>
      <vt:lpstr>End-to-End Machine Learning Project</vt:lpstr>
      <vt:lpstr>End-to-End Machine Learning Project</vt:lpstr>
      <vt:lpstr>Diapositive 29</vt:lpstr>
      <vt:lpstr>Case study : Prediction housing price  </vt:lpstr>
      <vt:lpstr>Diapositive 31</vt:lpstr>
      <vt:lpstr>Load  The Data </vt:lpstr>
      <vt:lpstr>Diapositive 33</vt:lpstr>
      <vt:lpstr>Diapositive 34</vt:lpstr>
      <vt:lpstr>Statistics for Model Building and Evaluation </vt:lpstr>
      <vt:lpstr>Diapositive 36</vt:lpstr>
      <vt:lpstr>Diapositive 37</vt:lpstr>
      <vt:lpstr>Diapositive 38</vt:lpstr>
      <vt:lpstr>Developing  a Model : Linear Regression</vt:lpstr>
      <vt:lpstr>Developing  a Model : Linear Regression</vt:lpstr>
      <vt:lpstr>Developing  a Model : Linear Regression</vt:lpstr>
      <vt:lpstr>Developing a Model : Linear Regression</vt:lpstr>
      <vt:lpstr>Diapositive 43</vt:lpstr>
      <vt:lpstr>Diapositive 44</vt:lpstr>
      <vt:lpstr>Actual vs. predicted house prices</vt:lpstr>
      <vt:lpstr>Diapositive 46</vt:lpstr>
      <vt:lpstr>Diapositive 47</vt:lpstr>
      <vt:lpstr>Diapositive 48</vt:lpstr>
      <vt:lpstr>Diapositive 49</vt:lpstr>
      <vt:lpstr>Evaluate Algorithms  </vt:lpstr>
      <vt:lpstr>Summary</vt:lpstr>
      <vt:lpstr>Conclusion</vt:lpstr>
      <vt:lpstr>Diapositive 53</vt:lpstr>
    </vt:vector>
  </TitlesOfParts>
  <Company>NTU DISP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Ian Chang</dc:creator>
  <cp:lastModifiedBy>wiame</cp:lastModifiedBy>
  <cp:revision>248</cp:revision>
  <dcterms:created xsi:type="dcterms:W3CDTF">2011-10-12T13:27:42Z</dcterms:created>
  <dcterms:modified xsi:type="dcterms:W3CDTF">2019-04-09T15:05:16Z</dcterms:modified>
</cp:coreProperties>
</file>