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0" r:id="rId5"/>
    <p:sldId id="272" r:id="rId6"/>
    <p:sldId id="261" r:id="rId7"/>
    <p:sldId id="270" r:id="rId8"/>
    <p:sldId id="278" r:id="rId9"/>
    <p:sldId id="262" r:id="rId10"/>
    <p:sldId id="269" r:id="rId11"/>
    <p:sldId id="273" r:id="rId12"/>
    <p:sldId id="274" r:id="rId13"/>
    <p:sldId id="275" r:id="rId14"/>
    <p:sldId id="276" r:id="rId15"/>
    <p:sldId id="277" r:id="rId16"/>
    <p:sldId id="268"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597"/>
  </p:normalViewPr>
  <p:slideViewPr>
    <p:cSldViewPr snapToGrid="0">
      <p:cViewPr varScale="1">
        <p:scale>
          <a:sx n="94" d="100"/>
          <a:sy n="94" d="100"/>
        </p:scale>
        <p:origin x="6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954050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1216103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3556436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8/3/23</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8/3/23</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8/3/23</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8/3/23</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8/3/23</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8/3/23</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8/3/23</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8/3/23</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8/3/23</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8/3/23</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8/3/23</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8/3/23</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13537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orldhappiness.repor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480783" y="1686657"/>
            <a:ext cx="9230434" cy="2764028"/>
          </a:xfrm>
        </p:spPr>
        <p:txBody>
          <a:bodyPr anchor="ctr">
            <a:normAutofit/>
          </a:bodyPr>
          <a:lstStyle/>
          <a:p>
            <a:r>
              <a:rPr lang="en-US" sz="8000" b="1" u="sng" dirty="0">
                <a:latin typeface="APPLE CHANCERY" panose="03020702040506060504" pitchFamily="66" charset="-79"/>
                <a:cs typeface="APPLE CHANCERY" panose="03020702040506060504" pitchFamily="66" charset="-79"/>
              </a:rPr>
              <a:t>World Happiness Project</a:t>
            </a:r>
          </a:p>
        </p:txBody>
      </p:sp>
      <p:sp>
        <p:nvSpPr>
          <p:cNvPr id="3" name="Content Placeholder 2"/>
          <p:cNvSpPr>
            <a:spLocks noGrp="1"/>
          </p:cNvSpPr>
          <p:nvPr>
            <p:ph type="subTitle" idx="1"/>
          </p:nvPr>
        </p:nvSpPr>
        <p:spPr>
          <a:xfrm>
            <a:off x="5747342" y="5025958"/>
            <a:ext cx="8258176" cy="1480058"/>
          </a:xfrm>
        </p:spPr>
        <p:txBody>
          <a:bodyPr anchor="ctr">
            <a:normAutofit fontScale="25000" lnSpcReduction="20000"/>
          </a:bodyPr>
          <a:lstStyle/>
          <a:p>
            <a:pPr lvl="1">
              <a:lnSpc>
                <a:spcPct val="120000"/>
              </a:lnSpc>
              <a:spcBef>
                <a:spcPts val="0"/>
              </a:spcBef>
            </a:pPr>
            <a:r>
              <a:rPr lang="en-US" sz="16000" i="1" dirty="0">
                <a:latin typeface="APPLE CHANCERY" panose="03020702040506060504" pitchFamily="66" charset="-79"/>
                <a:cs typeface="APPLE CHANCERY" panose="03020702040506060504" pitchFamily="66" charset="-79"/>
              </a:rPr>
              <a:t>Team members:</a:t>
            </a:r>
          </a:p>
          <a:p>
            <a:pPr lvl="1">
              <a:lnSpc>
                <a:spcPct val="120000"/>
              </a:lnSpc>
              <a:spcBef>
                <a:spcPts val="0"/>
              </a:spcBef>
            </a:pPr>
            <a:r>
              <a:rPr lang="en-US" sz="8000" dirty="0"/>
              <a:t>Mirta </a:t>
            </a:r>
            <a:r>
              <a:rPr lang="en-US" sz="8000" dirty="0" err="1"/>
              <a:t>Lucic</a:t>
            </a:r>
            <a:endParaRPr lang="en-US" sz="8000" dirty="0"/>
          </a:p>
          <a:p>
            <a:pPr lvl="1">
              <a:lnSpc>
                <a:spcPct val="120000"/>
              </a:lnSpc>
              <a:spcBef>
                <a:spcPts val="0"/>
              </a:spcBef>
            </a:pPr>
            <a:r>
              <a:rPr lang="en-US" sz="8000" dirty="0" err="1"/>
              <a:t>Maham</a:t>
            </a:r>
            <a:r>
              <a:rPr lang="en-US" sz="8000" dirty="0"/>
              <a:t> Afzal</a:t>
            </a:r>
          </a:p>
          <a:p>
            <a:pPr lvl="1">
              <a:lnSpc>
                <a:spcPct val="120000"/>
              </a:lnSpc>
              <a:spcBef>
                <a:spcPts val="0"/>
              </a:spcBef>
            </a:pPr>
            <a:r>
              <a:rPr lang="en-US" sz="8000" dirty="0" err="1"/>
              <a:t>Trong</a:t>
            </a:r>
            <a:r>
              <a:rPr lang="en-US" sz="8000" dirty="0"/>
              <a:t> Nguyen</a:t>
            </a:r>
          </a:p>
          <a:p>
            <a:pPr lvl="1">
              <a:lnSpc>
                <a:spcPct val="120000"/>
              </a:lnSpc>
              <a:spcBef>
                <a:spcPts val="0"/>
              </a:spcBef>
            </a:pPr>
            <a:r>
              <a:rPr lang="en-US" sz="8000" dirty="0"/>
              <a:t>Oz </a:t>
            </a:r>
            <a:r>
              <a:rPr lang="en-US" sz="8000" dirty="0" err="1"/>
              <a:t>Garip</a:t>
            </a:r>
            <a:endParaRPr lang="en-US" sz="8000" dirty="0"/>
          </a:p>
          <a:p>
            <a:pPr lvl="1">
              <a:lnSpc>
                <a:spcPct val="120000"/>
              </a:lnSpc>
              <a:spcBef>
                <a:spcPts val="0"/>
              </a:spcBef>
            </a:pPr>
            <a:endParaRPr lang="en-US" sz="4400" dirty="0"/>
          </a:p>
          <a:p>
            <a:pPr algn="l"/>
            <a:endParaRPr sz="2800" dirty="0"/>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0080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sz="6000" dirty="0">
                <a:solidFill>
                  <a:srgbClr val="FFFFFF"/>
                </a:solidFill>
                <a:latin typeface="Apple Chancery" panose="03020702040506060504" pitchFamily="66" charset="-79"/>
                <a:cs typeface="Apple Chancery" panose="03020702040506060504" pitchFamily="66" charset="-79"/>
              </a:rPr>
              <a:t>Machine Learning</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3074" name="Picture 2" descr="image">
            <a:extLst>
              <a:ext uri="{FF2B5EF4-FFF2-40B4-BE49-F238E27FC236}">
                <a16:creationId xmlns:a16="http://schemas.microsoft.com/office/drawing/2014/main" id="{DADCBE33-3ECA-8FD0-BC22-E83736DC0C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9421" y="2229532"/>
            <a:ext cx="6513651" cy="169787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a:extLst>
              <a:ext uri="{FF2B5EF4-FFF2-40B4-BE49-F238E27FC236}">
                <a16:creationId xmlns:a16="http://schemas.microsoft.com/office/drawing/2014/main" id="{DFF08D67-29EE-EF59-156F-723B699B1C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0705" y="4403933"/>
            <a:ext cx="9388247" cy="9887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2234213-0F70-84C9-8ABF-5DD531A42A15}"/>
              </a:ext>
            </a:extLst>
          </p:cNvPr>
          <p:cNvSpPr txBox="1"/>
          <p:nvPr/>
        </p:nvSpPr>
        <p:spPr>
          <a:xfrm>
            <a:off x="4172993" y="236477"/>
            <a:ext cx="7460842" cy="1754326"/>
          </a:xfrm>
          <a:prstGeom prst="rect">
            <a:avLst/>
          </a:prstGeom>
          <a:noFill/>
        </p:spPr>
        <p:txBody>
          <a:bodyPr wrap="square">
            <a:spAutoFit/>
          </a:bodyPr>
          <a:lstStyle/>
          <a:p>
            <a:pPr algn="ctr"/>
            <a:r>
              <a:rPr lang="en-CA" b="0" i="0" dirty="0">
                <a:effectLst/>
                <a:latin typeface="-apple-system"/>
              </a:rPr>
              <a:t>After we had cleaned our data and created our SQL database in Postgres, we reuploaded our data using </a:t>
            </a:r>
            <a:r>
              <a:rPr lang="en-CA" b="0" i="0" dirty="0" err="1">
                <a:effectLst/>
                <a:latin typeface="-apple-system"/>
              </a:rPr>
              <a:t>SQLAlchemy</a:t>
            </a:r>
            <a:r>
              <a:rPr lang="en-CA" b="0" i="0" dirty="0">
                <a:effectLst/>
                <a:latin typeface="-apple-system"/>
              </a:rPr>
              <a:t>. Once that was complete, we started building our machine learning model using out 2015 dataset. For our features, we are using 'Happiness Score' as our Y value as that is the factor we are trying to predict. We would like to see how our other columns, including GDP, life expectancy, and family affect different region's happiness scores.</a:t>
            </a:r>
            <a:endParaRPr lang="en-US" dirty="0"/>
          </a:p>
        </p:txBody>
      </p:sp>
    </p:spTree>
    <p:extLst>
      <p:ext uri="{BB962C8B-B14F-4D97-AF65-F5344CB8AC3E}">
        <p14:creationId xmlns:p14="http://schemas.microsoft.com/office/powerpoint/2010/main" val="3841251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sz="6000" dirty="0">
                <a:solidFill>
                  <a:srgbClr val="FFFFFF"/>
                </a:solidFill>
                <a:latin typeface="Apple Chancery" panose="03020702040506060504" pitchFamily="66" charset="-79"/>
                <a:cs typeface="Apple Chancery" panose="03020702040506060504" pitchFamily="66" charset="-79"/>
              </a:rPr>
              <a:t>Machine Learning</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122" name="Picture 2" descr="image">
            <a:extLst>
              <a:ext uri="{FF2B5EF4-FFF2-40B4-BE49-F238E27FC236}">
                <a16:creationId xmlns:a16="http://schemas.microsoft.com/office/drawing/2014/main" id="{E4D43187-5FCA-50F4-3090-1623B6AA16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1749" y="73428"/>
            <a:ext cx="7833190" cy="6654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166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sz="6000" dirty="0">
                <a:solidFill>
                  <a:srgbClr val="FFFFFF"/>
                </a:solidFill>
                <a:latin typeface="Apple Chancery" panose="03020702040506060504" pitchFamily="66" charset="-79"/>
                <a:cs typeface="Apple Chancery" panose="03020702040506060504" pitchFamily="66" charset="-79"/>
              </a:rPr>
              <a:t>Machine Learning</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170" name="Picture 2" descr="image">
            <a:extLst>
              <a:ext uri="{FF2B5EF4-FFF2-40B4-BE49-F238E27FC236}">
                <a16:creationId xmlns:a16="http://schemas.microsoft.com/office/drawing/2014/main" id="{28343108-F8C2-23F0-E5E4-99D1C185EE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7272" y="0"/>
            <a:ext cx="802472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093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sz="6000" dirty="0">
                <a:solidFill>
                  <a:srgbClr val="FFFFFF"/>
                </a:solidFill>
                <a:latin typeface="Apple Chancery" panose="03020702040506060504" pitchFamily="66" charset="-79"/>
                <a:cs typeface="Apple Chancery" panose="03020702040506060504" pitchFamily="66" charset="-79"/>
              </a:rPr>
              <a:t>Machine Learning</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9218" name="Picture 2" descr="image">
            <a:extLst>
              <a:ext uri="{FF2B5EF4-FFF2-40B4-BE49-F238E27FC236}">
                <a16:creationId xmlns:a16="http://schemas.microsoft.com/office/drawing/2014/main" id="{AD74F63C-A640-4252-6818-D68A7AA2D9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7284" y="0"/>
            <a:ext cx="782166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48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sz="6000" dirty="0">
                <a:solidFill>
                  <a:srgbClr val="FFFFFF"/>
                </a:solidFill>
                <a:latin typeface="Apple Chancery" panose="03020702040506060504" pitchFamily="66" charset="-79"/>
                <a:cs typeface="Apple Chancery" panose="03020702040506060504" pitchFamily="66" charset="-79"/>
              </a:rPr>
              <a:t>Machine Learning</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1266" name="Picture 2" descr="image">
            <a:extLst>
              <a:ext uri="{FF2B5EF4-FFF2-40B4-BE49-F238E27FC236}">
                <a16:creationId xmlns:a16="http://schemas.microsoft.com/office/drawing/2014/main" id="{80B42124-D5EF-3825-C8BA-505206CA07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7272" y="-1"/>
            <a:ext cx="7955130" cy="6813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147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sz="6000" dirty="0">
                <a:solidFill>
                  <a:srgbClr val="FFFFFF"/>
                </a:solidFill>
                <a:latin typeface="Apple Chancery" panose="03020702040506060504" pitchFamily="66" charset="-79"/>
                <a:cs typeface="Apple Chancery" panose="03020702040506060504" pitchFamily="66" charset="-79"/>
              </a:rPr>
              <a:t>Machine Learning</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3314" name="Picture 2" descr="image">
            <a:extLst>
              <a:ext uri="{FF2B5EF4-FFF2-40B4-BE49-F238E27FC236}">
                <a16:creationId xmlns:a16="http://schemas.microsoft.com/office/drawing/2014/main" id="{078A87B2-FB3C-245D-C0D1-9D59D079C7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020" y="319088"/>
            <a:ext cx="6832600" cy="29591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image">
            <a:extLst>
              <a:ext uri="{FF2B5EF4-FFF2-40B4-BE49-F238E27FC236}">
                <a16:creationId xmlns:a16="http://schemas.microsoft.com/office/drawing/2014/main" id="{3742AAB6-6648-0940-D701-94FAB81996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020" y="3598479"/>
            <a:ext cx="6032500" cy="181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086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a:extLst>
              <a:ext uri="{FF2B5EF4-FFF2-40B4-BE49-F238E27FC236}">
                <a16:creationId xmlns:a16="http://schemas.microsoft.com/office/drawing/2014/main" id="{F13E7825-9183-FD76-98DD-EDDD15CA5D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651" y="143294"/>
            <a:ext cx="11752697" cy="6571412"/>
          </a:xfrm>
          <a:prstGeom prst="rect">
            <a:avLst/>
          </a:prstGeom>
        </p:spPr>
      </p:pic>
    </p:spTree>
    <p:extLst>
      <p:ext uri="{BB962C8B-B14F-4D97-AF65-F5344CB8AC3E}">
        <p14:creationId xmlns:p14="http://schemas.microsoft.com/office/powerpoint/2010/main" val="701525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27546" y="1153572"/>
            <a:ext cx="3559688" cy="4461163"/>
          </a:xfrm>
        </p:spPr>
        <p:txBody>
          <a:bodyPr>
            <a:normAutofit/>
          </a:bodyPr>
          <a:lstStyle/>
          <a:p>
            <a:r>
              <a:rPr lang="en-US" sz="6600" dirty="0">
                <a:solidFill>
                  <a:srgbClr val="FFFFFF"/>
                </a:solidFill>
                <a:latin typeface="Apple Chancery" panose="03020702040506060504" pitchFamily="66" charset="-79"/>
                <a:cs typeface="Apple Chancery" panose="03020702040506060504" pitchFamily="66" charset="-79"/>
              </a:rPr>
              <a:t>Outcome</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fontScale="92500" lnSpcReduction="10000"/>
          </a:bodyPr>
          <a:lstStyle/>
          <a:p>
            <a:pPr algn="l"/>
            <a:r>
              <a:rPr lang="en-CA" sz="2400" b="1" i="1" dirty="0">
                <a:effectLst/>
                <a:latin typeface="-apple-system"/>
              </a:rPr>
              <a:t>Results of Analysis</a:t>
            </a:r>
            <a:br>
              <a:rPr lang="en-CA" sz="2400" b="1" i="0" dirty="0">
                <a:effectLst/>
                <a:latin typeface="-apple-system"/>
              </a:rPr>
            </a:br>
            <a:endParaRPr lang="en-CA" sz="2400" b="1" i="0" dirty="0">
              <a:effectLst/>
              <a:latin typeface="-apple-system"/>
            </a:endParaRPr>
          </a:p>
          <a:p>
            <a:pPr algn="l"/>
            <a:r>
              <a:rPr lang="en-CA" sz="2400" b="0" i="0" dirty="0">
                <a:solidFill>
                  <a:schemeClr val="accent1">
                    <a:lumMod val="50000"/>
                  </a:schemeClr>
                </a:solidFill>
                <a:effectLst/>
                <a:latin typeface="-apple-system"/>
              </a:rPr>
              <a:t>The results of our analysis showed that Australia and New Zealand were consistently the happiest region based on the 2015-2019 dataset. We also found that GDP was the most important feature based off our machine learning model. We also found that trust in government and freedom were the least important features to the happiness score.</a:t>
            </a:r>
          </a:p>
          <a:p>
            <a:pPr algn="l"/>
            <a:r>
              <a:rPr lang="en-CA" sz="2400" b="1" i="1" dirty="0">
                <a:effectLst/>
                <a:latin typeface="-apple-system"/>
              </a:rPr>
              <a:t>Recommendation for future analysis.</a:t>
            </a:r>
            <a:br>
              <a:rPr lang="en-CA" sz="2400" b="1" i="0" dirty="0">
                <a:effectLst/>
                <a:latin typeface="-apple-system"/>
              </a:rPr>
            </a:br>
            <a:endParaRPr lang="en-CA" sz="2400" b="1" i="0" dirty="0">
              <a:effectLst/>
              <a:latin typeface="-apple-system"/>
            </a:endParaRPr>
          </a:p>
          <a:p>
            <a:pPr algn="l"/>
            <a:r>
              <a:rPr lang="en-CA" sz="2400" b="0" i="0" dirty="0">
                <a:solidFill>
                  <a:schemeClr val="accent1">
                    <a:lumMod val="50000"/>
                  </a:schemeClr>
                </a:solidFill>
                <a:effectLst/>
                <a:latin typeface="-apple-system"/>
              </a:rPr>
              <a:t>We recommended using additional years for the machine learning model.</a:t>
            </a:r>
          </a:p>
          <a:p>
            <a:pPr algn="l"/>
            <a:r>
              <a:rPr lang="en-CA" sz="2400" b="1" i="1" dirty="0">
                <a:effectLst/>
                <a:latin typeface="-apple-system"/>
              </a:rPr>
              <a:t>Anything the team would have done differently.</a:t>
            </a:r>
            <a:br>
              <a:rPr lang="en-CA" sz="2400" b="1" i="0" dirty="0">
                <a:effectLst/>
                <a:latin typeface="-apple-system"/>
              </a:rPr>
            </a:br>
            <a:endParaRPr lang="en-CA" sz="2400" b="1" i="0" dirty="0">
              <a:effectLst/>
              <a:latin typeface="-apple-system"/>
            </a:endParaRPr>
          </a:p>
          <a:p>
            <a:pPr algn="l"/>
            <a:r>
              <a:rPr lang="en-CA" sz="2400" b="0" i="0" dirty="0">
                <a:solidFill>
                  <a:schemeClr val="accent1">
                    <a:lumMod val="50000"/>
                  </a:schemeClr>
                </a:solidFill>
                <a:effectLst/>
                <a:latin typeface="-apple-system"/>
              </a:rPr>
              <a:t>Given more, it would have been ideal to make an interactive website using FLASK.</a:t>
            </a:r>
          </a:p>
          <a:p>
            <a:pPr marL="0" indent="0">
              <a:buNone/>
            </a:pPr>
            <a:endParaRPr lang="en-US" b="1" dirty="0">
              <a:effectLst/>
            </a:endParaRPr>
          </a:p>
        </p:txBody>
      </p:sp>
    </p:spTree>
    <p:extLst>
      <p:ext uri="{BB962C8B-B14F-4D97-AF65-F5344CB8AC3E}">
        <p14:creationId xmlns:p14="http://schemas.microsoft.com/office/powerpoint/2010/main" val="2759987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a:solidFill>
                  <a:srgbClr val="FFFFFF"/>
                </a:solidFill>
              </a:rPr>
              <a:t>Contents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type="body" idx="1"/>
          </p:nvPr>
        </p:nvSpPr>
        <p:spPr>
          <a:xfrm>
            <a:off x="4447308" y="591344"/>
            <a:ext cx="6906491" cy="5585619"/>
          </a:xfrm>
        </p:spPr>
        <p:txBody>
          <a:bodyPr anchor="ctr">
            <a:normAutofit/>
          </a:bodyPr>
          <a:lstStyle/>
          <a:p>
            <a:r>
              <a:rPr lang="en-US" dirty="0"/>
              <a:t>Aims</a:t>
            </a:r>
          </a:p>
          <a:p>
            <a:r>
              <a:rPr lang="en-US" dirty="0"/>
              <a:t>Source of Data</a:t>
            </a:r>
          </a:p>
          <a:p>
            <a:r>
              <a:rPr lang="en-US" dirty="0"/>
              <a:t>Technologies</a:t>
            </a:r>
          </a:p>
          <a:p>
            <a:r>
              <a:rPr lang="en-US" dirty="0"/>
              <a:t>Outcomes</a:t>
            </a:r>
          </a:p>
          <a:p>
            <a:r>
              <a:rPr lang="en-US" dirty="0"/>
              <a:t>Strengths and weaknesses</a:t>
            </a:r>
          </a:p>
        </p:txBody>
      </p:sp>
    </p:spTree>
    <p:extLst>
      <p:ext uri="{BB962C8B-B14F-4D97-AF65-F5344CB8AC3E}">
        <p14:creationId xmlns:p14="http://schemas.microsoft.com/office/powerpoint/2010/main" val="2926329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2922273" cy="1889879"/>
          </a:xfrm>
        </p:spPr>
        <p:txBody>
          <a:bodyPr>
            <a:normAutofit/>
          </a:bodyPr>
          <a:lstStyle/>
          <a:p>
            <a:pPr algn="ctr"/>
            <a:r>
              <a:rPr lang="en-US" sz="6000" dirty="0">
                <a:solidFill>
                  <a:srgbClr val="FFFFFF"/>
                </a:solidFill>
                <a:latin typeface="Apple Chancery" panose="03020702040506060504" pitchFamily="66" charset="-79"/>
                <a:cs typeface="Apple Chancery" panose="03020702040506060504" pitchFamily="66" charset="-79"/>
              </a:rPr>
              <a:t>Aims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167272" y="94674"/>
            <a:ext cx="7186527" cy="4083433"/>
          </a:xfrm>
        </p:spPr>
        <p:txBody>
          <a:bodyPr anchor="ctr">
            <a:normAutofit fontScale="92500" lnSpcReduction="20000"/>
          </a:bodyPr>
          <a:lstStyle/>
          <a:p>
            <a:pPr algn="l"/>
            <a:r>
              <a:rPr lang="en-US" b="0" i="0" dirty="0">
                <a:solidFill>
                  <a:srgbClr val="1F2328"/>
                </a:solidFill>
                <a:effectLst/>
                <a:latin typeface="-apple-system"/>
              </a:rPr>
              <a:t>Analyzing data from years from the World Happiness Report. </a:t>
            </a:r>
          </a:p>
          <a:p>
            <a:pPr algn="l"/>
            <a:r>
              <a:rPr lang="en-US" b="0" i="0" dirty="0">
                <a:solidFill>
                  <a:srgbClr val="1F2328"/>
                </a:solidFill>
                <a:effectLst/>
                <a:latin typeface="-apple-system"/>
              </a:rPr>
              <a:t>Research where in the world people are happiest and how this changes throughout time. </a:t>
            </a:r>
          </a:p>
          <a:p>
            <a:pPr algn="l"/>
            <a:r>
              <a:rPr lang="en-US" b="0" i="0" dirty="0">
                <a:solidFill>
                  <a:srgbClr val="1F2328"/>
                </a:solidFill>
                <a:effectLst/>
                <a:latin typeface="-apple-system"/>
              </a:rPr>
              <a:t>Some questions we hoped to answers are what the overall happiest region is from years 2015-19 and what factors contribute to the happiest and least happiest regions in the world. </a:t>
            </a:r>
          </a:p>
          <a:p>
            <a:pPr algn="l"/>
            <a:r>
              <a:rPr lang="en-US" b="0" i="0" dirty="0">
                <a:solidFill>
                  <a:srgbClr val="1F2328"/>
                </a:solidFill>
                <a:effectLst/>
                <a:latin typeface="-apple-system"/>
              </a:rPr>
              <a:t>With machine learning model, we wanted to know what factor or factors contribute to the most happiest regions in the world.</a:t>
            </a:r>
            <a:br>
              <a:rPr lang="en-US" dirty="0"/>
            </a:br>
            <a:endParaRPr dirty="0"/>
          </a:p>
        </p:txBody>
      </p:sp>
      <p:pic>
        <p:nvPicPr>
          <p:cNvPr id="1026" name="Picture 2" descr="What We Can Learn About Happiness from Iceland">
            <a:extLst>
              <a:ext uri="{FF2B5EF4-FFF2-40B4-BE49-F238E27FC236}">
                <a16:creationId xmlns:a16="http://schemas.microsoft.com/office/drawing/2014/main" id="{30BCB95D-0545-F560-B04E-66C1B0C9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2304" y="3917700"/>
            <a:ext cx="3710614" cy="27807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est Of Times, Worst Of Times? Three Takeaways From This Year's World  Happiness Report">
            <a:extLst>
              <a:ext uri="{FF2B5EF4-FFF2-40B4-BE49-F238E27FC236}">
                <a16:creationId xmlns:a16="http://schemas.microsoft.com/office/drawing/2014/main" id="{F9D119D4-BE62-4FA2-1929-D75E4462EE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7508" y="3917699"/>
            <a:ext cx="3838845" cy="287543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orld's happiest countries in 2022 revealed by leading annual report">
            <a:extLst>
              <a:ext uri="{FF2B5EF4-FFF2-40B4-BE49-F238E27FC236}">
                <a16:creationId xmlns:a16="http://schemas.microsoft.com/office/drawing/2014/main" id="{17D6FFC2-5464-1B40-EBC0-BE593337CB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86" y="3917699"/>
            <a:ext cx="3887234" cy="2850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583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3"/>
            <a:ext cx="2738754" cy="3404780"/>
          </a:xfrm>
        </p:spPr>
        <p:txBody>
          <a:bodyPr>
            <a:normAutofit/>
          </a:bodyPr>
          <a:lstStyle/>
          <a:p>
            <a:r>
              <a:rPr lang="en-US" sz="6000" dirty="0">
                <a:solidFill>
                  <a:srgbClr val="FFFFFF"/>
                </a:solidFill>
                <a:latin typeface="Apple Chancery" panose="03020702040506060504" pitchFamily="66" charset="-79"/>
                <a:cs typeface="Apple Chancery" panose="03020702040506060504" pitchFamily="66" charset="-79"/>
              </a:rPr>
              <a:t>Source of Data</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216021" y="0"/>
            <a:ext cx="6906491" cy="3214124"/>
          </a:xfrm>
        </p:spPr>
        <p:txBody>
          <a:bodyPr anchor="ctr">
            <a:normAutofit/>
          </a:bodyPr>
          <a:lstStyle/>
          <a:p>
            <a:pPr marL="0" indent="0">
              <a:buNone/>
            </a:pPr>
            <a:r>
              <a:rPr lang="en-US" b="0" i="0" dirty="0">
                <a:solidFill>
                  <a:srgbClr val="1F2328"/>
                </a:solidFill>
                <a:effectLst/>
                <a:latin typeface="-apple-system"/>
              </a:rPr>
              <a:t>CSV data came from Kaggle which originally came from </a:t>
            </a:r>
            <a:r>
              <a:rPr lang="en-US" b="0" i="0" u="none" strike="noStrike" dirty="0">
                <a:effectLst/>
                <a:latin typeface="-apple-system"/>
                <a:hlinkClick r:id="rId2"/>
              </a:rPr>
              <a:t>The World Happiness Report</a:t>
            </a:r>
            <a:r>
              <a:rPr lang="en-US" b="0" i="0" dirty="0">
                <a:solidFill>
                  <a:srgbClr val="1F2328"/>
                </a:solidFill>
                <a:effectLst/>
                <a:latin typeface="-apple-system"/>
              </a:rPr>
              <a:t>.</a:t>
            </a:r>
          </a:p>
          <a:p>
            <a:pPr marL="0" indent="0">
              <a:buNone/>
            </a:pPr>
            <a:r>
              <a:rPr lang="en-US" b="0" i="0" dirty="0">
                <a:solidFill>
                  <a:srgbClr val="1F2328"/>
                </a:solidFill>
                <a:effectLst/>
                <a:latin typeface="-apple-system"/>
              </a:rPr>
              <a:t> They've been conducting a global survey of over 150 countries for the past ten years.</a:t>
            </a:r>
            <a:endParaRPr dirty="0"/>
          </a:p>
        </p:txBody>
      </p:sp>
      <p:pic>
        <p:nvPicPr>
          <p:cNvPr id="1026" name="Picture 2" descr="How to find data science talent on Kaggle">
            <a:extLst>
              <a:ext uri="{FF2B5EF4-FFF2-40B4-BE49-F238E27FC236}">
                <a16:creationId xmlns:a16="http://schemas.microsoft.com/office/drawing/2014/main" id="{7BBC657D-C93C-A798-2852-8A1E79FACF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9116" y="2760693"/>
            <a:ext cx="5091752" cy="3839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512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02838" y="1453823"/>
            <a:ext cx="3561596" cy="3404780"/>
          </a:xfrm>
        </p:spPr>
        <p:txBody>
          <a:bodyPr>
            <a:normAutofit/>
          </a:bodyPr>
          <a:lstStyle/>
          <a:p>
            <a:r>
              <a:rPr lang="en-US" sz="6000" dirty="0">
                <a:solidFill>
                  <a:srgbClr val="FFFFFF"/>
                </a:solidFill>
                <a:latin typeface="Apple Chancery" panose="03020702040506060504" pitchFamily="66" charset="-79"/>
                <a:cs typeface="Apple Chancery" panose="03020702040506060504" pitchFamily="66" charset="-79"/>
              </a:rPr>
              <a:t>Questions we hope to answer</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3803235"/>
          </a:xfrm>
        </p:spPr>
        <p:txBody>
          <a:bodyPr anchor="ctr">
            <a:normAutofit/>
          </a:bodyPr>
          <a:lstStyle/>
          <a:p>
            <a:pPr algn="l">
              <a:buFont typeface="+mj-lt"/>
              <a:buAutoNum type="arabicPeriod"/>
            </a:pPr>
            <a:r>
              <a:rPr lang="en-CA" b="0" i="0" dirty="0">
                <a:effectLst/>
                <a:latin typeface="+mj-lt"/>
              </a:rPr>
              <a:t>From 2015 - 2019, what is the happiest region in the world?</a:t>
            </a:r>
          </a:p>
          <a:p>
            <a:pPr algn="l">
              <a:buFont typeface="+mj-lt"/>
              <a:buAutoNum type="arabicPeriod"/>
            </a:pPr>
            <a:r>
              <a:rPr lang="en-CA" b="0" i="0" dirty="0">
                <a:effectLst/>
                <a:latin typeface="+mj-lt"/>
              </a:rPr>
              <a:t>What feature weighs the heaviest in the happiness score?</a:t>
            </a:r>
          </a:p>
          <a:p>
            <a:pPr algn="l">
              <a:buFont typeface="+mj-lt"/>
              <a:buAutoNum type="arabicPeriod"/>
            </a:pPr>
            <a:r>
              <a:rPr lang="en-CA" b="0" i="0" dirty="0">
                <a:effectLst/>
                <a:latin typeface="+mj-lt"/>
              </a:rPr>
              <a:t>What feature is the least important to the happiness score?</a:t>
            </a:r>
          </a:p>
        </p:txBody>
      </p:sp>
      <p:pic>
        <p:nvPicPr>
          <p:cNvPr id="2050" name="Picture 2" descr="World Happiness Report Finds That People Are Feeling…">
            <a:extLst>
              <a:ext uri="{FF2B5EF4-FFF2-40B4-BE49-F238E27FC236}">
                <a16:creationId xmlns:a16="http://schemas.microsoft.com/office/drawing/2014/main" id="{403BEECF-CC3D-8F49-DAB0-49D53BF42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9046" y="3903259"/>
            <a:ext cx="5909480" cy="2821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332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1153573"/>
            <a:ext cx="4447308" cy="3977986"/>
          </a:xfrm>
        </p:spPr>
        <p:txBody>
          <a:bodyPr>
            <a:normAutofit/>
          </a:bodyPr>
          <a:lstStyle/>
          <a:p>
            <a:r>
              <a:rPr lang="en-US" sz="6000" dirty="0">
                <a:solidFill>
                  <a:srgbClr val="FFFFFF"/>
                </a:solidFill>
                <a:latin typeface="Apple Chancery" panose="03020702040506060504" pitchFamily="66" charset="-79"/>
                <a:cs typeface="Apple Chancery" panose="03020702040506060504" pitchFamily="66" charset="-79"/>
              </a:rPr>
              <a:t>Technologies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pPr algn="ctr">
              <a:buFont typeface="Arial" panose="020B0604020202020204" pitchFamily="34" charset="0"/>
              <a:buChar char="•"/>
            </a:pPr>
            <a:r>
              <a:rPr lang="en-US" sz="6000" b="0" i="0" dirty="0">
                <a:solidFill>
                  <a:srgbClr val="1F2328"/>
                </a:solidFill>
                <a:effectLst/>
                <a:latin typeface="+mj-lt"/>
                <a:cs typeface="Apple Chancery" panose="03020702040506060504" pitchFamily="66" charset="-79"/>
              </a:rPr>
              <a:t>Python</a:t>
            </a:r>
          </a:p>
          <a:p>
            <a:pPr algn="ctr">
              <a:buFont typeface="Arial" panose="020B0604020202020204" pitchFamily="34" charset="0"/>
              <a:buChar char="•"/>
            </a:pPr>
            <a:r>
              <a:rPr lang="en-US" sz="6000" b="0" i="0" dirty="0">
                <a:solidFill>
                  <a:srgbClr val="1F2328"/>
                </a:solidFill>
                <a:effectLst/>
                <a:latin typeface="+mj-lt"/>
                <a:cs typeface="Apple Chancery" panose="03020702040506060504" pitchFamily="66" charset="-79"/>
              </a:rPr>
              <a:t>Jupyter Notebook</a:t>
            </a:r>
          </a:p>
          <a:p>
            <a:pPr algn="ctr">
              <a:buFont typeface="Arial" panose="020B0604020202020204" pitchFamily="34" charset="0"/>
              <a:buChar char="•"/>
            </a:pPr>
            <a:r>
              <a:rPr lang="en-US" sz="6000" b="0" i="0" dirty="0" err="1">
                <a:solidFill>
                  <a:srgbClr val="1F2328"/>
                </a:solidFill>
                <a:effectLst/>
                <a:latin typeface="+mj-lt"/>
                <a:cs typeface="Apple Chancery" panose="03020702040506060504" pitchFamily="66" charset="-79"/>
              </a:rPr>
              <a:t>Tableu</a:t>
            </a:r>
            <a:endParaRPr lang="en-US" sz="6000" b="0" i="0" dirty="0">
              <a:solidFill>
                <a:srgbClr val="1F2328"/>
              </a:solidFill>
              <a:effectLst/>
              <a:latin typeface="+mj-lt"/>
              <a:cs typeface="Apple Chancery" panose="03020702040506060504" pitchFamily="66" charset="-79"/>
            </a:endParaRPr>
          </a:p>
          <a:p>
            <a:pPr algn="ctr"/>
            <a:r>
              <a:rPr lang="en-US" sz="6000" b="0" i="0" dirty="0" err="1">
                <a:solidFill>
                  <a:srgbClr val="1F2328"/>
                </a:solidFill>
                <a:effectLst/>
                <a:latin typeface="+mj-lt"/>
                <a:cs typeface="Apple Chancery" panose="03020702040506060504" pitchFamily="66" charset="-79"/>
              </a:rPr>
              <a:t>PostGres</a:t>
            </a:r>
            <a:r>
              <a:rPr lang="en-US" sz="6000" b="0" i="0" dirty="0">
                <a:solidFill>
                  <a:srgbClr val="1F2328"/>
                </a:solidFill>
                <a:effectLst/>
                <a:latin typeface="+mj-lt"/>
                <a:cs typeface="Apple Chancery" panose="03020702040506060504" pitchFamily="66" charset="-79"/>
              </a:rPr>
              <a:t>, </a:t>
            </a:r>
            <a:r>
              <a:rPr lang="en-US" sz="6000" b="0" i="0" dirty="0" err="1">
                <a:solidFill>
                  <a:srgbClr val="1F2328"/>
                </a:solidFill>
                <a:effectLst/>
                <a:latin typeface="+mj-lt"/>
                <a:cs typeface="Apple Chancery" panose="03020702040506060504" pitchFamily="66" charset="-79"/>
              </a:rPr>
              <a:t>PGAdmin</a:t>
            </a:r>
            <a:endParaRPr lang="en-US" sz="6000" b="0" i="0" dirty="0">
              <a:solidFill>
                <a:srgbClr val="1F2328"/>
              </a:solidFill>
              <a:effectLst/>
              <a:latin typeface="+mj-lt"/>
              <a:cs typeface="Apple Chancery" panose="03020702040506060504" pitchFamily="66" charset="-79"/>
            </a:endParaRPr>
          </a:p>
          <a:p>
            <a:pPr algn="ctr">
              <a:buFont typeface="Arial" panose="020B0604020202020204" pitchFamily="34" charset="0"/>
              <a:buChar char="•"/>
            </a:pPr>
            <a:r>
              <a:rPr lang="en-US" sz="6000" b="0" i="0" dirty="0" err="1">
                <a:solidFill>
                  <a:srgbClr val="1F2328"/>
                </a:solidFill>
                <a:effectLst/>
                <a:latin typeface="+mj-lt"/>
                <a:cs typeface="Apple Chancery" panose="03020702040506060504" pitchFamily="66" charset="-79"/>
              </a:rPr>
              <a:t>SQLAlchemy</a:t>
            </a:r>
            <a:endParaRPr lang="en-US" sz="6000" b="0" i="0" dirty="0">
              <a:solidFill>
                <a:srgbClr val="1F2328"/>
              </a:solidFill>
              <a:effectLst/>
              <a:latin typeface="+mj-lt"/>
              <a:cs typeface="Apple Chancery" panose="03020702040506060504" pitchFamily="66" charset="-79"/>
            </a:endParaRPr>
          </a:p>
          <a:p>
            <a:pPr marL="0" indent="0">
              <a:buNone/>
            </a:pPr>
            <a:endParaRPr dirty="0"/>
          </a:p>
        </p:txBody>
      </p:sp>
    </p:spTree>
    <p:extLst>
      <p:ext uri="{BB962C8B-B14F-4D97-AF65-F5344CB8AC3E}">
        <p14:creationId xmlns:p14="http://schemas.microsoft.com/office/powerpoint/2010/main" val="3553129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77421" y="1153573"/>
            <a:ext cx="3709813" cy="3664088"/>
          </a:xfrm>
        </p:spPr>
        <p:txBody>
          <a:bodyPr>
            <a:normAutofit/>
          </a:bodyPr>
          <a:lstStyle/>
          <a:p>
            <a:r>
              <a:rPr lang="en-US" sz="6000" dirty="0">
                <a:solidFill>
                  <a:srgbClr val="FFFFFF"/>
                </a:solidFill>
                <a:latin typeface="Apple Chancery" panose="03020702040506060504" pitchFamily="66" charset="-79"/>
                <a:cs typeface="Apple Chancery" panose="03020702040506060504" pitchFamily="66" charset="-79"/>
              </a:rPr>
              <a:t>Jupyter Notebook</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pPr marL="514350" indent="-514350">
              <a:buFont typeface="+mj-lt"/>
              <a:buAutoNum type="arabicPeriod"/>
            </a:pPr>
            <a:r>
              <a:rPr lang="en-US" b="0" i="0" dirty="0">
                <a:solidFill>
                  <a:srgbClr val="1F2328"/>
                </a:solidFill>
                <a:effectLst/>
                <a:latin typeface="+mj-lt"/>
              </a:rPr>
              <a:t>Before we could start building our model, we had to clean our data. </a:t>
            </a:r>
          </a:p>
          <a:p>
            <a:pPr marL="514350" indent="-514350">
              <a:buFont typeface="+mj-lt"/>
              <a:buAutoNum type="arabicPeriod"/>
            </a:pPr>
            <a:r>
              <a:rPr lang="en-US" b="0" i="0" dirty="0">
                <a:solidFill>
                  <a:srgbClr val="1F2328"/>
                </a:solidFill>
                <a:effectLst/>
                <a:latin typeface="+mj-lt"/>
              </a:rPr>
              <a:t>Using Jupyter Notebook, we read in each of our files (2015-2019) and removed unnecessary columns, and changed column names so that each year's columns would align. </a:t>
            </a:r>
          </a:p>
          <a:p>
            <a:pPr marL="514350" indent="-514350">
              <a:buFont typeface="+mj-lt"/>
              <a:buAutoNum type="arabicPeriod"/>
            </a:pPr>
            <a:r>
              <a:rPr lang="en-US" b="0" i="0" dirty="0">
                <a:solidFill>
                  <a:srgbClr val="1F2328"/>
                </a:solidFill>
                <a:effectLst/>
                <a:latin typeface="+mj-lt"/>
              </a:rPr>
              <a:t>Next, for 2015 specifically, we assigned a number (1-10) to each region. </a:t>
            </a:r>
          </a:p>
          <a:p>
            <a:pPr marL="514350" indent="-514350">
              <a:buFont typeface="+mj-lt"/>
              <a:buAutoNum type="arabicPeriod"/>
            </a:pPr>
            <a:r>
              <a:rPr lang="en-US" b="0" i="0" dirty="0">
                <a:solidFill>
                  <a:srgbClr val="1F2328"/>
                </a:solidFill>
                <a:effectLst/>
                <a:latin typeface="+mj-lt"/>
              </a:rPr>
              <a:t>Lastly, we converted the column 'Happiness Score' from a range of 0-10 to 0 (low) and 1 (high)</a:t>
            </a:r>
            <a:endParaRPr dirty="0">
              <a:latin typeface="+mj-lt"/>
            </a:endParaRPr>
          </a:p>
        </p:txBody>
      </p:sp>
    </p:spTree>
    <p:extLst>
      <p:ext uri="{BB962C8B-B14F-4D97-AF65-F5344CB8AC3E}">
        <p14:creationId xmlns:p14="http://schemas.microsoft.com/office/powerpoint/2010/main" val="1694079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sz="6000" dirty="0">
                <a:solidFill>
                  <a:srgbClr val="FFFFFF"/>
                </a:solidFill>
                <a:latin typeface="Apple Chancery" panose="03020702040506060504" pitchFamily="66" charset="-79"/>
                <a:cs typeface="Apple Chancery" panose="03020702040506060504" pitchFamily="66" charset="-79"/>
              </a:rPr>
              <a:t>SQL</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4338" name="Picture 2" descr="SQL Join Tables Query">
            <a:extLst>
              <a:ext uri="{FF2B5EF4-FFF2-40B4-BE49-F238E27FC236}">
                <a16:creationId xmlns:a16="http://schemas.microsoft.com/office/drawing/2014/main" id="{A21D1443-CFAC-27D9-D81C-73043BDC10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7333" y="0"/>
            <a:ext cx="784161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403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sz="6000" dirty="0">
                <a:solidFill>
                  <a:srgbClr val="FFFFFF"/>
                </a:solidFill>
                <a:latin typeface="Apple Chancery" panose="03020702040506060504" pitchFamily="66" charset="-79"/>
                <a:cs typeface="Apple Chancery" panose="03020702040506060504" pitchFamily="66" charset="-79"/>
              </a:rPr>
              <a:t>SQL</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026" name="Picture 2" descr="SQL Database ERD">
            <a:extLst>
              <a:ext uri="{FF2B5EF4-FFF2-40B4-BE49-F238E27FC236}">
                <a16:creationId xmlns:a16="http://schemas.microsoft.com/office/drawing/2014/main" id="{A3EDB110-D7F5-F2D6-D9B9-DD55EF71EF0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47665" y="218364"/>
            <a:ext cx="9212239" cy="59512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F3D008B-FFE2-0386-E960-5239D2BEF82A}"/>
              </a:ext>
            </a:extLst>
          </p:cNvPr>
          <p:cNvSpPr txBox="1"/>
          <p:nvPr/>
        </p:nvSpPr>
        <p:spPr>
          <a:xfrm>
            <a:off x="867434" y="6354246"/>
            <a:ext cx="7548330" cy="369332"/>
          </a:xfrm>
          <a:prstGeom prst="rect">
            <a:avLst/>
          </a:prstGeom>
          <a:noFill/>
        </p:spPr>
        <p:txBody>
          <a:bodyPr wrap="square" rtlCol="0">
            <a:spAutoFit/>
          </a:bodyPr>
          <a:lstStyle/>
          <a:p>
            <a:r>
              <a:rPr lang="en-US" b="0" i="0" dirty="0">
                <a:solidFill>
                  <a:srgbClr val="1F2328"/>
                </a:solidFill>
                <a:effectLst/>
                <a:latin typeface="-apple-system"/>
              </a:rPr>
              <a:t>After we had cleaned our data, we created our SQL database in Postgres</a:t>
            </a:r>
            <a:endParaRPr lang="en-US" dirty="0"/>
          </a:p>
        </p:txBody>
      </p:sp>
    </p:spTree>
    <p:extLst>
      <p:ext uri="{BB962C8B-B14F-4D97-AF65-F5344CB8AC3E}">
        <p14:creationId xmlns:p14="http://schemas.microsoft.com/office/powerpoint/2010/main" val="3278385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386</TotalTime>
  <Words>499</Words>
  <Application>Microsoft Macintosh PowerPoint</Application>
  <PresentationFormat>Widescreen</PresentationFormat>
  <Paragraphs>54</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-apple-system</vt:lpstr>
      <vt:lpstr>APPLE CHANCERY</vt:lpstr>
      <vt:lpstr>APPLE CHANCERY</vt:lpstr>
      <vt:lpstr>Arial</vt:lpstr>
      <vt:lpstr>Calibri</vt:lpstr>
      <vt:lpstr>Calibri Light</vt:lpstr>
      <vt:lpstr>Office Theme</vt:lpstr>
      <vt:lpstr>World Happiness Project</vt:lpstr>
      <vt:lpstr>Contents</vt:lpstr>
      <vt:lpstr>Aims</vt:lpstr>
      <vt:lpstr>Source of Data</vt:lpstr>
      <vt:lpstr>Questions we hope to answer</vt:lpstr>
      <vt:lpstr>Technologies</vt:lpstr>
      <vt:lpstr>Jupyter Notebook</vt:lpstr>
      <vt:lpstr>SQL</vt:lpstr>
      <vt:lpstr>SQL</vt:lpstr>
      <vt:lpstr>Machine Learning</vt:lpstr>
      <vt:lpstr>Machine Learning</vt:lpstr>
      <vt:lpstr>Machine Learning</vt:lpstr>
      <vt:lpstr>Machine Learning</vt:lpstr>
      <vt:lpstr>Machine Learning</vt:lpstr>
      <vt:lpstr>Machine Learning</vt:lpstr>
      <vt:lpstr>PowerPoint Presentation</vt:lpstr>
      <vt:lpstr>Outcome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Ahmed Arslan</dc:creator>
  <cp:lastModifiedBy>Maham Afzal</cp:lastModifiedBy>
  <cp:revision>8</cp:revision>
  <dcterms:created xsi:type="dcterms:W3CDTF">2023-08-02T19:14:01Z</dcterms:created>
  <dcterms:modified xsi:type="dcterms:W3CDTF">2023-08-03T19:22:24Z</dcterms:modified>
</cp:coreProperties>
</file>