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77" r:id="rId2"/>
    <p:sldId id="256" r:id="rId3"/>
    <p:sldId id="260" r:id="rId4"/>
    <p:sldId id="274" r:id="rId5"/>
    <p:sldId id="275" r:id="rId6"/>
    <p:sldId id="276" r:id="rId7"/>
    <p:sldId id="257" r:id="rId8"/>
    <p:sldId id="273" r:id="rId9"/>
    <p:sldId id="258" r:id="rId10"/>
    <p:sldId id="272" r:id="rId11"/>
    <p:sldId id="278" r:id="rId12"/>
    <p:sldId id="263" r:id="rId13"/>
    <p:sldId id="262" r:id="rId14"/>
    <p:sldId id="266" r:id="rId15"/>
    <p:sldId id="265" r:id="rId16"/>
    <p:sldId id="264" r:id="rId17"/>
    <p:sldId id="261" r:id="rId18"/>
    <p:sldId id="271" r:id="rId19"/>
    <p:sldId id="268"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01"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hyperlink" Target="http://activemq.apache.org/" TargetMode="Externa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hyperlink" Target="http://activemq.apache.org/" TargetMode="External"/><Relationship Id="rId1" Type="http://schemas.openxmlformats.org/officeDocument/2006/relationships/image" Target="../media/image3.jp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2F95C1F8-A501-498B-9BCA-D8954745FC11}"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A9769D80-3D9C-41C4-A152-05A8761A4455}">
      <dgm:prSet/>
      <dgm:spPr/>
      <dgm:t>
        <a:bodyPr/>
        <a:lstStyle/>
        <a:p>
          <a:pPr>
            <a:lnSpc>
              <a:spcPct val="100000"/>
            </a:lnSpc>
            <a:defRPr cap="all"/>
          </a:pPr>
          <a:r>
            <a:rPr lang="en-US">
              <a:latin typeface="+mn-lt"/>
            </a:rPr>
            <a:t>Developed by the </a:t>
          </a:r>
          <a:r>
            <a:rPr lang="en-US">
              <a:latin typeface="+mn-lt"/>
              <a:hlinkClick xmlns:r="http://schemas.openxmlformats.org/officeDocument/2006/relationships" r:id="rId1"/>
            </a:rPr>
            <a:t>Apache Software Foundation</a:t>
          </a:r>
          <a:endParaRPr lang="en-US">
            <a:latin typeface="+mn-lt"/>
          </a:endParaRPr>
        </a:p>
      </dgm:t>
    </dgm:pt>
    <dgm:pt modelId="{3FEF808D-82C4-4199-871F-B89B9632DB53}" type="parTrans" cxnId="{9189B4E5-1FAF-4768-86B4-011617BD49C2}">
      <dgm:prSet/>
      <dgm:spPr/>
      <dgm:t>
        <a:bodyPr/>
        <a:lstStyle/>
        <a:p>
          <a:endParaRPr lang="en-US"/>
        </a:p>
      </dgm:t>
    </dgm:pt>
    <dgm:pt modelId="{B76FF107-C17E-40FD-8D23-F21DBBE1E30B}" type="sibTrans" cxnId="{9189B4E5-1FAF-4768-86B4-011617BD49C2}">
      <dgm:prSet/>
      <dgm:spPr/>
      <dgm:t>
        <a:bodyPr/>
        <a:lstStyle/>
        <a:p>
          <a:endParaRPr lang="en-US"/>
        </a:p>
      </dgm:t>
    </dgm:pt>
    <dgm:pt modelId="{DD706381-7816-411C-8827-863AEC6052EA}">
      <dgm:prSet/>
      <dgm:spPr/>
      <dgm:t>
        <a:bodyPr/>
        <a:lstStyle/>
        <a:p>
          <a:pPr>
            <a:lnSpc>
              <a:spcPct val="100000"/>
            </a:lnSpc>
            <a:defRPr cap="all"/>
          </a:pPr>
          <a:r>
            <a:rPr lang="en-US"/>
            <a:t>Message-oriented middleware (MOM)</a:t>
          </a:r>
        </a:p>
      </dgm:t>
    </dgm:pt>
    <dgm:pt modelId="{2F4BFF8B-AD4F-413A-877F-0F7ABE1E8CDE}" type="parTrans" cxnId="{1C640FAA-F423-43E4-A2DE-B6564D0A2746}">
      <dgm:prSet/>
      <dgm:spPr/>
      <dgm:t>
        <a:bodyPr/>
        <a:lstStyle/>
        <a:p>
          <a:endParaRPr lang="en-US"/>
        </a:p>
      </dgm:t>
    </dgm:pt>
    <dgm:pt modelId="{53656E5C-3798-4EFF-AE59-C02326E309A1}" type="sibTrans" cxnId="{1C640FAA-F423-43E4-A2DE-B6564D0A2746}">
      <dgm:prSet/>
      <dgm:spPr/>
      <dgm:t>
        <a:bodyPr/>
        <a:lstStyle/>
        <a:p>
          <a:endParaRPr lang="en-US"/>
        </a:p>
      </dgm:t>
    </dgm:pt>
    <dgm:pt modelId="{10185A1A-E2A9-48FF-9BD3-AFFC35803E9F}">
      <dgm:prSet/>
      <dgm:spPr/>
      <dgm:t>
        <a:bodyPr/>
        <a:lstStyle/>
        <a:p>
          <a:pPr>
            <a:lnSpc>
              <a:spcPct val="100000"/>
            </a:lnSpc>
            <a:defRPr cap="all"/>
          </a:pPr>
          <a:r>
            <a:rPr lang="en-US"/>
            <a:t>Allows loose coupling of the elements</a:t>
          </a:r>
        </a:p>
      </dgm:t>
    </dgm:pt>
    <dgm:pt modelId="{800563E3-BF02-4E63-890C-A26531DDCBC8}" type="parTrans" cxnId="{597CB97F-9179-4AE3-97BD-17188FE000FB}">
      <dgm:prSet/>
      <dgm:spPr/>
      <dgm:t>
        <a:bodyPr/>
        <a:lstStyle/>
        <a:p>
          <a:endParaRPr lang="en-US"/>
        </a:p>
      </dgm:t>
    </dgm:pt>
    <dgm:pt modelId="{7D9CF3B2-0A16-49C3-BA7F-65BA640F61CD}" type="sibTrans" cxnId="{597CB97F-9179-4AE3-97BD-17188FE000FB}">
      <dgm:prSet/>
      <dgm:spPr/>
      <dgm:t>
        <a:bodyPr/>
        <a:lstStyle/>
        <a:p>
          <a:endParaRPr lang="en-US"/>
        </a:p>
      </dgm:t>
    </dgm:pt>
    <dgm:pt modelId="{8E0C4D9F-A935-4DF5-9717-A595449C0EBF}">
      <dgm:prSet/>
      <dgm:spPr/>
      <dgm:t>
        <a:bodyPr/>
        <a:lstStyle/>
        <a:p>
          <a:pPr>
            <a:lnSpc>
              <a:spcPct val="100000"/>
            </a:lnSpc>
            <a:defRPr cap="all"/>
          </a:pPr>
          <a:r>
            <a:rPr lang="en-US"/>
            <a:t>Java based-makes use of the Java Message Service (JMS) API</a:t>
          </a:r>
        </a:p>
      </dgm:t>
    </dgm:pt>
    <dgm:pt modelId="{DD3CDE15-0847-4304-9708-3839C7503FCE}" type="parTrans" cxnId="{6938EFF2-55D6-489E-8DB7-4EFBA5DD1DBC}">
      <dgm:prSet/>
      <dgm:spPr/>
      <dgm:t>
        <a:bodyPr/>
        <a:lstStyle/>
        <a:p>
          <a:endParaRPr lang="en-US"/>
        </a:p>
      </dgm:t>
    </dgm:pt>
    <dgm:pt modelId="{74205D37-C4FC-43A6-BE89-7DCA7E1F9717}" type="sibTrans" cxnId="{6938EFF2-55D6-489E-8DB7-4EFBA5DD1DBC}">
      <dgm:prSet/>
      <dgm:spPr/>
      <dgm:t>
        <a:bodyPr/>
        <a:lstStyle/>
        <a:p>
          <a:endParaRPr lang="en-US"/>
        </a:p>
      </dgm:t>
    </dgm:pt>
    <dgm:pt modelId="{DE036409-CEE1-491C-A5FF-1EC866CDC2B1}" type="pres">
      <dgm:prSet presAssocID="{2F95C1F8-A501-498B-9BCA-D8954745FC11}" presName="root" presStyleCnt="0">
        <dgm:presLayoutVars>
          <dgm:dir/>
          <dgm:resizeHandles val="exact"/>
        </dgm:presLayoutVars>
      </dgm:prSet>
      <dgm:spPr/>
    </dgm:pt>
    <dgm:pt modelId="{D70B791A-2DEF-4442-920B-404787516D5C}" type="pres">
      <dgm:prSet presAssocID="{A9769D80-3D9C-41C4-A152-05A8761A4455}" presName="compNode" presStyleCnt="0"/>
      <dgm:spPr/>
    </dgm:pt>
    <dgm:pt modelId="{540830F5-A124-4D23-8C43-15BCE93393CC}" type="pres">
      <dgm:prSet presAssocID="{A9769D80-3D9C-41C4-A152-05A8761A4455}" presName="iconBgRect" presStyleLbl="bgShp" presStyleIdx="0" presStyleCnt="4"/>
      <dgm:spPr/>
    </dgm:pt>
    <dgm:pt modelId="{8F5BF8FA-51B2-49D1-85A2-8606BCDF0C93}" type="pres">
      <dgm:prSet presAssocID="{A9769D80-3D9C-41C4-A152-05A8761A4455}" presName="iconRect" presStyleLbl="node1" presStyleIdx="0" presStyleCnt="4" custScaleX="193491" custScaleY="193981"/>
      <dgm:spPr>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l="-5000" r="-5000"/>
          </a:stretch>
        </a:blipFill>
        <a:ln>
          <a:noFill/>
        </a:ln>
      </dgm:spPr>
    </dgm:pt>
    <dgm:pt modelId="{DB4056CB-B2CA-4178-B114-F6AC6AF68D55}" type="pres">
      <dgm:prSet presAssocID="{A9769D80-3D9C-41C4-A152-05A8761A4455}" presName="spaceRect" presStyleCnt="0"/>
      <dgm:spPr/>
    </dgm:pt>
    <dgm:pt modelId="{5B669C4C-9BCC-4F31-BF25-25234B1C2009}" type="pres">
      <dgm:prSet presAssocID="{A9769D80-3D9C-41C4-A152-05A8761A4455}" presName="textRect" presStyleLbl="revTx" presStyleIdx="0" presStyleCnt="4">
        <dgm:presLayoutVars>
          <dgm:chMax val="1"/>
          <dgm:chPref val="1"/>
        </dgm:presLayoutVars>
      </dgm:prSet>
      <dgm:spPr/>
    </dgm:pt>
    <dgm:pt modelId="{C4B0852B-CC88-4E8A-9C3B-DAD4F3B69269}" type="pres">
      <dgm:prSet presAssocID="{B76FF107-C17E-40FD-8D23-F21DBBE1E30B}" presName="sibTrans" presStyleCnt="0"/>
      <dgm:spPr/>
    </dgm:pt>
    <dgm:pt modelId="{B0CF0BCF-C628-489F-BBEA-433A6FB22C1B}" type="pres">
      <dgm:prSet presAssocID="{DD706381-7816-411C-8827-863AEC6052EA}" presName="compNode" presStyleCnt="0"/>
      <dgm:spPr/>
    </dgm:pt>
    <dgm:pt modelId="{ED04965E-2E86-47ED-BE2F-9C7ED4B99BB2}" type="pres">
      <dgm:prSet presAssocID="{DD706381-7816-411C-8827-863AEC6052EA}" presName="iconBgRect" presStyleLbl="bgShp" presStyleIdx="1" presStyleCnt="4" custLinFactNeighborY="1502"/>
      <dgm:spPr/>
    </dgm:pt>
    <dgm:pt modelId="{D7C5DF02-CEFD-4D40-A874-518C2F0F9EEE}" type="pres">
      <dgm:prSet presAssocID="{DD706381-7816-411C-8827-863AEC6052E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velope"/>
        </a:ext>
      </dgm:extLst>
    </dgm:pt>
    <dgm:pt modelId="{ADB45ECE-D0E5-49B5-8461-A9F28A353759}" type="pres">
      <dgm:prSet presAssocID="{DD706381-7816-411C-8827-863AEC6052EA}" presName="spaceRect" presStyleCnt="0"/>
      <dgm:spPr/>
    </dgm:pt>
    <dgm:pt modelId="{F2AEC75B-F39E-469A-895E-E93E9F7F5A16}" type="pres">
      <dgm:prSet presAssocID="{DD706381-7816-411C-8827-863AEC6052EA}" presName="textRect" presStyleLbl="revTx" presStyleIdx="1" presStyleCnt="4">
        <dgm:presLayoutVars>
          <dgm:chMax val="1"/>
          <dgm:chPref val="1"/>
        </dgm:presLayoutVars>
      </dgm:prSet>
      <dgm:spPr/>
    </dgm:pt>
    <dgm:pt modelId="{3A77701F-0E9F-42C4-BACE-BE2C632329D9}" type="pres">
      <dgm:prSet presAssocID="{53656E5C-3798-4EFF-AE59-C02326E309A1}" presName="sibTrans" presStyleCnt="0"/>
      <dgm:spPr/>
    </dgm:pt>
    <dgm:pt modelId="{19009CF6-D48F-46C9-8FD3-F87C52E7CDFF}" type="pres">
      <dgm:prSet presAssocID="{10185A1A-E2A9-48FF-9BD3-AFFC35803E9F}" presName="compNode" presStyleCnt="0"/>
      <dgm:spPr/>
    </dgm:pt>
    <dgm:pt modelId="{97016CA0-DCF9-4455-9898-27F21E208D31}" type="pres">
      <dgm:prSet presAssocID="{10185A1A-E2A9-48FF-9BD3-AFFC35803E9F}" presName="iconBgRect" presStyleLbl="bgShp" presStyleIdx="2" presStyleCnt="4"/>
      <dgm:spPr/>
    </dgm:pt>
    <dgm:pt modelId="{1F91EFAB-310E-4271-8D17-BDB3D39681C3}" type="pres">
      <dgm:prSet presAssocID="{10185A1A-E2A9-48FF-9BD3-AFFC35803E9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981C7661-1A30-4136-A147-617C1AAD1915}" type="pres">
      <dgm:prSet presAssocID="{10185A1A-E2A9-48FF-9BD3-AFFC35803E9F}" presName="spaceRect" presStyleCnt="0"/>
      <dgm:spPr/>
    </dgm:pt>
    <dgm:pt modelId="{CFB46806-CB90-4982-9A13-A5802C984125}" type="pres">
      <dgm:prSet presAssocID="{10185A1A-E2A9-48FF-9BD3-AFFC35803E9F}" presName="textRect" presStyleLbl="revTx" presStyleIdx="2" presStyleCnt="4">
        <dgm:presLayoutVars>
          <dgm:chMax val="1"/>
          <dgm:chPref val="1"/>
        </dgm:presLayoutVars>
      </dgm:prSet>
      <dgm:spPr/>
    </dgm:pt>
    <dgm:pt modelId="{7D41C075-E791-4EF7-BFCA-13E66B1161B7}" type="pres">
      <dgm:prSet presAssocID="{7D9CF3B2-0A16-49C3-BA7F-65BA640F61CD}" presName="sibTrans" presStyleCnt="0"/>
      <dgm:spPr/>
    </dgm:pt>
    <dgm:pt modelId="{7FBF1DA0-CC2B-4EFA-ACDD-5060EBD1A022}" type="pres">
      <dgm:prSet presAssocID="{8E0C4D9F-A935-4DF5-9717-A595449C0EBF}" presName="compNode" presStyleCnt="0"/>
      <dgm:spPr/>
    </dgm:pt>
    <dgm:pt modelId="{2C67A5BC-33EE-4B2B-9409-8C312C3AFEF8}" type="pres">
      <dgm:prSet presAssocID="{8E0C4D9F-A935-4DF5-9717-A595449C0EBF}" presName="iconBgRect" presStyleLbl="bgShp" presStyleIdx="3" presStyleCnt="4"/>
      <dgm:spPr/>
    </dgm:pt>
    <dgm:pt modelId="{794D8FE4-DE72-4C13-865D-B5599195DE8F}" type="pres">
      <dgm:prSet presAssocID="{8E0C4D9F-A935-4DF5-9717-A595449C0EB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Lst>
          </a:blip>
          <a:srcRect/>
          <a:stretch>
            <a:fillRect t="-18000" b="-18000"/>
          </a:stretch>
        </a:blipFill>
        <a:ln>
          <a:noFill/>
        </a:ln>
      </dgm:spPr>
    </dgm:pt>
    <dgm:pt modelId="{86B53293-EFDA-4E2D-8578-D26AC230ADD6}" type="pres">
      <dgm:prSet presAssocID="{8E0C4D9F-A935-4DF5-9717-A595449C0EBF}" presName="spaceRect" presStyleCnt="0"/>
      <dgm:spPr/>
    </dgm:pt>
    <dgm:pt modelId="{6016309B-C2EA-431D-B923-1D8CC398D7B2}" type="pres">
      <dgm:prSet presAssocID="{8E0C4D9F-A935-4DF5-9717-A595449C0EBF}" presName="textRect" presStyleLbl="revTx" presStyleIdx="3" presStyleCnt="4">
        <dgm:presLayoutVars>
          <dgm:chMax val="1"/>
          <dgm:chPref val="1"/>
        </dgm:presLayoutVars>
      </dgm:prSet>
      <dgm:spPr/>
    </dgm:pt>
  </dgm:ptLst>
  <dgm:cxnLst>
    <dgm:cxn modelId="{97DE400D-49F9-4F1D-A9B6-6E330FE51051}" type="presOf" srcId="{A9769D80-3D9C-41C4-A152-05A8761A4455}" destId="{5B669C4C-9BCC-4F31-BF25-25234B1C2009}" srcOrd="0" destOrd="0" presId="urn:microsoft.com/office/officeart/2018/5/layout/IconCircleLabelList"/>
    <dgm:cxn modelId="{D5170E31-47F2-408B-90D9-0F4DDE9A3ACE}" type="presOf" srcId="{DD706381-7816-411C-8827-863AEC6052EA}" destId="{F2AEC75B-F39E-469A-895E-E93E9F7F5A16}" srcOrd="0" destOrd="0" presId="urn:microsoft.com/office/officeart/2018/5/layout/IconCircleLabelList"/>
    <dgm:cxn modelId="{597CB97F-9179-4AE3-97BD-17188FE000FB}" srcId="{2F95C1F8-A501-498B-9BCA-D8954745FC11}" destId="{10185A1A-E2A9-48FF-9BD3-AFFC35803E9F}" srcOrd="2" destOrd="0" parTransId="{800563E3-BF02-4E63-890C-A26531DDCBC8}" sibTransId="{7D9CF3B2-0A16-49C3-BA7F-65BA640F61CD}"/>
    <dgm:cxn modelId="{1C640FAA-F423-43E4-A2DE-B6564D0A2746}" srcId="{2F95C1F8-A501-498B-9BCA-D8954745FC11}" destId="{DD706381-7816-411C-8827-863AEC6052EA}" srcOrd="1" destOrd="0" parTransId="{2F4BFF8B-AD4F-413A-877F-0F7ABE1E8CDE}" sibTransId="{53656E5C-3798-4EFF-AE59-C02326E309A1}"/>
    <dgm:cxn modelId="{4DB359C0-B99E-4900-9A09-B23AAFD59BB0}" type="presOf" srcId="{10185A1A-E2A9-48FF-9BD3-AFFC35803E9F}" destId="{CFB46806-CB90-4982-9A13-A5802C984125}" srcOrd="0" destOrd="0" presId="urn:microsoft.com/office/officeart/2018/5/layout/IconCircleLabelList"/>
    <dgm:cxn modelId="{6D5852D8-D86C-483F-8869-804F58CBC323}" type="presOf" srcId="{8E0C4D9F-A935-4DF5-9717-A595449C0EBF}" destId="{6016309B-C2EA-431D-B923-1D8CC398D7B2}" srcOrd="0" destOrd="0" presId="urn:microsoft.com/office/officeart/2018/5/layout/IconCircleLabelList"/>
    <dgm:cxn modelId="{9189B4E5-1FAF-4768-86B4-011617BD49C2}" srcId="{2F95C1F8-A501-498B-9BCA-D8954745FC11}" destId="{A9769D80-3D9C-41C4-A152-05A8761A4455}" srcOrd="0" destOrd="0" parTransId="{3FEF808D-82C4-4199-871F-B89B9632DB53}" sibTransId="{B76FF107-C17E-40FD-8D23-F21DBBE1E30B}"/>
    <dgm:cxn modelId="{6938EFF2-55D6-489E-8DB7-4EFBA5DD1DBC}" srcId="{2F95C1F8-A501-498B-9BCA-D8954745FC11}" destId="{8E0C4D9F-A935-4DF5-9717-A595449C0EBF}" srcOrd="3" destOrd="0" parTransId="{DD3CDE15-0847-4304-9708-3839C7503FCE}" sibTransId="{74205D37-C4FC-43A6-BE89-7DCA7E1F9717}"/>
    <dgm:cxn modelId="{1D4FC5FE-FE05-4AA7-9018-31C9C10EB369}" type="presOf" srcId="{2F95C1F8-A501-498B-9BCA-D8954745FC11}" destId="{DE036409-CEE1-491C-A5FF-1EC866CDC2B1}" srcOrd="0" destOrd="0" presId="urn:microsoft.com/office/officeart/2018/5/layout/IconCircleLabelList"/>
    <dgm:cxn modelId="{81290BCD-A134-4E25-97ED-C32C4F6314EE}" type="presParOf" srcId="{DE036409-CEE1-491C-A5FF-1EC866CDC2B1}" destId="{D70B791A-2DEF-4442-920B-404787516D5C}" srcOrd="0" destOrd="0" presId="urn:microsoft.com/office/officeart/2018/5/layout/IconCircleLabelList"/>
    <dgm:cxn modelId="{523E0BD2-3849-40BE-901E-A17B0FBCB0AA}" type="presParOf" srcId="{D70B791A-2DEF-4442-920B-404787516D5C}" destId="{540830F5-A124-4D23-8C43-15BCE93393CC}" srcOrd="0" destOrd="0" presId="urn:microsoft.com/office/officeart/2018/5/layout/IconCircleLabelList"/>
    <dgm:cxn modelId="{C320F6DE-79DF-49E4-9AEA-BD8BDE2C8ADA}" type="presParOf" srcId="{D70B791A-2DEF-4442-920B-404787516D5C}" destId="{8F5BF8FA-51B2-49D1-85A2-8606BCDF0C93}" srcOrd="1" destOrd="0" presId="urn:microsoft.com/office/officeart/2018/5/layout/IconCircleLabelList"/>
    <dgm:cxn modelId="{FF11DBE1-922D-4504-96F4-3F74706D808B}" type="presParOf" srcId="{D70B791A-2DEF-4442-920B-404787516D5C}" destId="{DB4056CB-B2CA-4178-B114-F6AC6AF68D55}" srcOrd="2" destOrd="0" presId="urn:microsoft.com/office/officeart/2018/5/layout/IconCircleLabelList"/>
    <dgm:cxn modelId="{40CDD9B9-2A71-4B2D-99B1-D39729BCE69E}" type="presParOf" srcId="{D70B791A-2DEF-4442-920B-404787516D5C}" destId="{5B669C4C-9BCC-4F31-BF25-25234B1C2009}" srcOrd="3" destOrd="0" presId="urn:microsoft.com/office/officeart/2018/5/layout/IconCircleLabelList"/>
    <dgm:cxn modelId="{5DD6D0D9-2537-4839-99C6-8D19D5F20B32}" type="presParOf" srcId="{DE036409-CEE1-491C-A5FF-1EC866CDC2B1}" destId="{C4B0852B-CC88-4E8A-9C3B-DAD4F3B69269}" srcOrd="1" destOrd="0" presId="urn:microsoft.com/office/officeart/2018/5/layout/IconCircleLabelList"/>
    <dgm:cxn modelId="{D63E8340-E59B-40B7-9B40-792F53343672}" type="presParOf" srcId="{DE036409-CEE1-491C-A5FF-1EC866CDC2B1}" destId="{B0CF0BCF-C628-489F-BBEA-433A6FB22C1B}" srcOrd="2" destOrd="0" presId="urn:microsoft.com/office/officeart/2018/5/layout/IconCircleLabelList"/>
    <dgm:cxn modelId="{A6E8C038-78F4-4AE5-9E01-FAAC049D0211}" type="presParOf" srcId="{B0CF0BCF-C628-489F-BBEA-433A6FB22C1B}" destId="{ED04965E-2E86-47ED-BE2F-9C7ED4B99BB2}" srcOrd="0" destOrd="0" presId="urn:microsoft.com/office/officeart/2018/5/layout/IconCircleLabelList"/>
    <dgm:cxn modelId="{F3FBD2B5-4C80-4840-8CE1-E4F95A85E817}" type="presParOf" srcId="{B0CF0BCF-C628-489F-BBEA-433A6FB22C1B}" destId="{D7C5DF02-CEFD-4D40-A874-518C2F0F9EEE}" srcOrd="1" destOrd="0" presId="urn:microsoft.com/office/officeart/2018/5/layout/IconCircleLabelList"/>
    <dgm:cxn modelId="{DCE23473-5548-48E8-9961-9C5A5756BFA8}" type="presParOf" srcId="{B0CF0BCF-C628-489F-BBEA-433A6FB22C1B}" destId="{ADB45ECE-D0E5-49B5-8461-A9F28A353759}" srcOrd="2" destOrd="0" presId="urn:microsoft.com/office/officeart/2018/5/layout/IconCircleLabelList"/>
    <dgm:cxn modelId="{2D18927B-C2B1-41BB-B0B1-3A11A89186F9}" type="presParOf" srcId="{B0CF0BCF-C628-489F-BBEA-433A6FB22C1B}" destId="{F2AEC75B-F39E-469A-895E-E93E9F7F5A16}" srcOrd="3" destOrd="0" presId="urn:microsoft.com/office/officeart/2018/5/layout/IconCircleLabelList"/>
    <dgm:cxn modelId="{5CFC34D8-5F18-472D-8135-ACB10339E294}" type="presParOf" srcId="{DE036409-CEE1-491C-A5FF-1EC866CDC2B1}" destId="{3A77701F-0E9F-42C4-BACE-BE2C632329D9}" srcOrd="3" destOrd="0" presId="urn:microsoft.com/office/officeart/2018/5/layout/IconCircleLabelList"/>
    <dgm:cxn modelId="{65B51F1F-B474-4C72-AA6F-D509DA06E219}" type="presParOf" srcId="{DE036409-CEE1-491C-A5FF-1EC866CDC2B1}" destId="{19009CF6-D48F-46C9-8FD3-F87C52E7CDFF}" srcOrd="4" destOrd="0" presId="urn:microsoft.com/office/officeart/2018/5/layout/IconCircleLabelList"/>
    <dgm:cxn modelId="{8821D883-8364-44DE-8620-B7B1334D4D51}" type="presParOf" srcId="{19009CF6-D48F-46C9-8FD3-F87C52E7CDFF}" destId="{97016CA0-DCF9-4455-9898-27F21E208D31}" srcOrd="0" destOrd="0" presId="urn:microsoft.com/office/officeart/2018/5/layout/IconCircleLabelList"/>
    <dgm:cxn modelId="{B09BA552-25B7-42C7-88ED-1D99B98FA928}" type="presParOf" srcId="{19009CF6-D48F-46C9-8FD3-F87C52E7CDFF}" destId="{1F91EFAB-310E-4271-8D17-BDB3D39681C3}" srcOrd="1" destOrd="0" presId="urn:microsoft.com/office/officeart/2018/5/layout/IconCircleLabelList"/>
    <dgm:cxn modelId="{72F88FDE-7491-4D97-A6D7-27A944055CA5}" type="presParOf" srcId="{19009CF6-D48F-46C9-8FD3-F87C52E7CDFF}" destId="{981C7661-1A30-4136-A147-617C1AAD1915}" srcOrd="2" destOrd="0" presId="urn:microsoft.com/office/officeart/2018/5/layout/IconCircleLabelList"/>
    <dgm:cxn modelId="{B671B72B-5E4F-4C5D-8797-FCDA1B564643}" type="presParOf" srcId="{19009CF6-D48F-46C9-8FD3-F87C52E7CDFF}" destId="{CFB46806-CB90-4982-9A13-A5802C984125}" srcOrd="3" destOrd="0" presId="urn:microsoft.com/office/officeart/2018/5/layout/IconCircleLabelList"/>
    <dgm:cxn modelId="{F1649274-6C44-4C88-A015-BB5317B4304D}" type="presParOf" srcId="{DE036409-CEE1-491C-A5FF-1EC866CDC2B1}" destId="{7D41C075-E791-4EF7-BFCA-13E66B1161B7}" srcOrd="5" destOrd="0" presId="urn:microsoft.com/office/officeart/2018/5/layout/IconCircleLabelList"/>
    <dgm:cxn modelId="{A94D5E7D-F8C1-4516-8565-5D6E8B2EEA8C}" type="presParOf" srcId="{DE036409-CEE1-491C-A5FF-1EC866CDC2B1}" destId="{7FBF1DA0-CC2B-4EFA-ACDD-5060EBD1A022}" srcOrd="6" destOrd="0" presId="urn:microsoft.com/office/officeart/2018/5/layout/IconCircleLabelList"/>
    <dgm:cxn modelId="{6C8CC141-C9B7-4ABC-B35B-711FAE79F2BC}" type="presParOf" srcId="{7FBF1DA0-CC2B-4EFA-ACDD-5060EBD1A022}" destId="{2C67A5BC-33EE-4B2B-9409-8C312C3AFEF8}" srcOrd="0" destOrd="0" presId="urn:microsoft.com/office/officeart/2018/5/layout/IconCircleLabelList"/>
    <dgm:cxn modelId="{64F160EE-4744-4522-9282-1D9383683877}" type="presParOf" srcId="{7FBF1DA0-CC2B-4EFA-ACDD-5060EBD1A022}" destId="{794D8FE4-DE72-4C13-865D-B5599195DE8F}" srcOrd="1" destOrd="0" presId="urn:microsoft.com/office/officeart/2018/5/layout/IconCircleLabelList"/>
    <dgm:cxn modelId="{5E5EA30E-9826-41C1-A09E-0610CAC81C82}" type="presParOf" srcId="{7FBF1DA0-CC2B-4EFA-ACDD-5060EBD1A022}" destId="{86B53293-EFDA-4E2D-8578-D26AC230ADD6}" srcOrd="2" destOrd="0" presId="urn:microsoft.com/office/officeart/2018/5/layout/IconCircleLabelList"/>
    <dgm:cxn modelId="{517017C4-8797-45C5-896F-0FCB6B5C6580}" type="presParOf" srcId="{7FBF1DA0-CC2B-4EFA-ACDD-5060EBD1A022}" destId="{6016309B-C2EA-431D-B923-1D8CC398D7B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0830F5-A124-4D23-8C43-15BCE93393CC}">
      <dsp:nvSpPr>
        <dsp:cNvPr id="0" name=""/>
        <dsp:cNvSpPr/>
      </dsp:nvSpPr>
      <dsp:spPr>
        <a:xfrm>
          <a:off x="774129" y="745277"/>
          <a:ext cx="1255425" cy="12554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5BF8FA-51B2-49D1-85A2-8606BCDF0C93}">
      <dsp:nvSpPr>
        <dsp:cNvPr id="0" name=""/>
        <dsp:cNvSpPr/>
      </dsp:nvSpPr>
      <dsp:spPr>
        <a:xfrm>
          <a:off x="704959" y="674342"/>
          <a:ext cx="1393766" cy="1397296"/>
        </a:xfrm>
        <a:prstGeom prst="rect">
          <a:avLst/>
        </a:prstGeom>
        <a:blipFill>
          <a:blip xmlns:r="http://schemas.openxmlformats.org/officeDocument/2006/relationships" r:embed="rId1">
            <a:duotone>
              <a:schemeClr val="accent2">
                <a:shade val="45000"/>
                <a:satMod val="135000"/>
              </a:schemeClr>
              <a:prstClr val="white"/>
            </a:duotone>
            <a:extLst>
              <a:ext uri="{28A0092B-C50C-407E-A947-70E740481C1C}">
                <a14:useLocalDpi xmlns:a14="http://schemas.microsoft.com/office/drawing/2010/main" val="0"/>
              </a:ext>
            </a:extLst>
          </a:blip>
          <a:srcRect/>
          <a:stretch>
            <a:fillRect l="-5000" r="-5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669C4C-9BCC-4F31-BF25-25234B1C2009}">
      <dsp:nvSpPr>
        <dsp:cNvPr id="0" name=""/>
        <dsp:cNvSpPr/>
      </dsp:nvSpPr>
      <dsp:spPr>
        <a:xfrm>
          <a:off x="372805" y="2391737"/>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latin typeface="+mn-lt"/>
            </a:rPr>
            <a:t>Developed by the </a:t>
          </a:r>
          <a:r>
            <a:rPr lang="en-US" sz="1600" kern="1200">
              <a:latin typeface="+mn-lt"/>
              <a:hlinkClick xmlns:r="http://schemas.openxmlformats.org/officeDocument/2006/relationships" r:id="rId2"/>
            </a:rPr>
            <a:t>Apache Software Foundation</a:t>
          </a:r>
          <a:endParaRPr lang="en-US" sz="1600" kern="1200">
            <a:latin typeface="+mn-lt"/>
          </a:endParaRPr>
        </a:p>
      </dsp:txBody>
      <dsp:txXfrm>
        <a:off x="372805" y="2391737"/>
        <a:ext cx="2058075" cy="720000"/>
      </dsp:txXfrm>
    </dsp:sp>
    <dsp:sp modelId="{ED04965E-2E86-47ED-BE2F-9C7ED4B99BB2}">
      <dsp:nvSpPr>
        <dsp:cNvPr id="0" name=""/>
        <dsp:cNvSpPr/>
      </dsp:nvSpPr>
      <dsp:spPr>
        <a:xfrm>
          <a:off x="3192368" y="728666"/>
          <a:ext cx="1255425" cy="12554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C5DF02-CEFD-4D40-A874-518C2F0F9EEE}">
      <dsp:nvSpPr>
        <dsp:cNvPr id="0" name=""/>
        <dsp:cNvSpPr/>
      </dsp:nvSpPr>
      <dsp:spPr>
        <a:xfrm>
          <a:off x="3459917" y="977359"/>
          <a:ext cx="720326" cy="720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AEC75B-F39E-469A-895E-E93E9F7F5A16}">
      <dsp:nvSpPr>
        <dsp:cNvPr id="0" name=""/>
        <dsp:cNvSpPr/>
      </dsp:nvSpPr>
      <dsp:spPr>
        <a:xfrm>
          <a:off x="2791043"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Message-oriented middleware (MOM)</a:t>
          </a:r>
        </a:p>
      </dsp:txBody>
      <dsp:txXfrm>
        <a:off x="2791043" y="2356270"/>
        <a:ext cx="2058075" cy="720000"/>
      </dsp:txXfrm>
    </dsp:sp>
    <dsp:sp modelId="{97016CA0-DCF9-4455-9898-27F21E208D31}">
      <dsp:nvSpPr>
        <dsp:cNvPr id="0" name=""/>
        <dsp:cNvSpPr/>
      </dsp:nvSpPr>
      <dsp:spPr>
        <a:xfrm>
          <a:off x="5610606" y="709809"/>
          <a:ext cx="1255425" cy="12554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91EFAB-310E-4271-8D17-BDB3D39681C3}">
      <dsp:nvSpPr>
        <dsp:cNvPr id="0" name=""/>
        <dsp:cNvSpPr/>
      </dsp:nvSpPr>
      <dsp:spPr>
        <a:xfrm>
          <a:off x="5878155" y="977359"/>
          <a:ext cx="720326" cy="720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B46806-CB90-4982-9A13-A5802C984125}">
      <dsp:nvSpPr>
        <dsp:cNvPr id="0" name=""/>
        <dsp:cNvSpPr/>
      </dsp:nvSpPr>
      <dsp:spPr>
        <a:xfrm>
          <a:off x="5209281"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Allows loose coupling of the elements</a:t>
          </a:r>
        </a:p>
      </dsp:txBody>
      <dsp:txXfrm>
        <a:off x="5209281" y="2356270"/>
        <a:ext cx="2058075" cy="720000"/>
      </dsp:txXfrm>
    </dsp:sp>
    <dsp:sp modelId="{2C67A5BC-33EE-4B2B-9409-8C312C3AFEF8}">
      <dsp:nvSpPr>
        <dsp:cNvPr id="0" name=""/>
        <dsp:cNvSpPr/>
      </dsp:nvSpPr>
      <dsp:spPr>
        <a:xfrm>
          <a:off x="8028844" y="709809"/>
          <a:ext cx="1255425" cy="12554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4D8FE4-DE72-4C13-865D-B5599195DE8F}">
      <dsp:nvSpPr>
        <dsp:cNvPr id="0" name=""/>
        <dsp:cNvSpPr/>
      </dsp:nvSpPr>
      <dsp:spPr>
        <a:xfrm>
          <a:off x="8296394" y="977359"/>
          <a:ext cx="720326" cy="720326"/>
        </a:xfrm>
        <a:prstGeom prst="rect">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t="-18000" b="-18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16309B-C2EA-431D-B923-1D8CC398D7B2}">
      <dsp:nvSpPr>
        <dsp:cNvPr id="0" name=""/>
        <dsp:cNvSpPr/>
      </dsp:nvSpPr>
      <dsp:spPr>
        <a:xfrm>
          <a:off x="7627519"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Java based-makes use of the Java Message Service (JMS) API</a:t>
          </a:r>
        </a:p>
      </dsp:txBody>
      <dsp:txXfrm>
        <a:off x="7627519" y="2356270"/>
        <a:ext cx="2058075"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184DA70-C731-4C70-880D-CCD4705E623C}" type="datetime1">
              <a:rPr lang="en-US" smtClean="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402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0038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72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3759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66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6042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788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5155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236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39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2405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2D6E202-B606-4609-B914-27C9371A1F6D}" type="datetime1">
              <a:rPr lang="en-US" smtClean="0"/>
              <a:t>1/5/2020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A98EE3D-8CD1-4C3F-BD1C-C98C9596463C}"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57680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9642-911B-40CE-A780-EF4325C9EB91}"/>
              </a:ext>
            </a:extLst>
          </p:cNvPr>
          <p:cNvSpPr>
            <a:spLocks noGrp="1"/>
          </p:cNvSpPr>
          <p:nvPr>
            <p:ph type="title"/>
          </p:nvPr>
        </p:nvSpPr>
        <p:spPr/>
        <p:txBody>
          <a:bodyPr/>
          <a:lstStyle/>
          <a:p>
            <a:r>
              <a:rPr lang="en-US" dirty="0"/>
              <a:t>Communication </a:t>
            </a:r>
            <a:r>
              <a:rPr lang="en-US" dirty="0" err="1"/>
              <a:t>gana</a:t>
            </a:r>
            <a:r>
              <a:rPr lang="en-US" dirty="0"/>
              <a:t> </a:t>
            </a:r>
            <a:r>
              <a:rPr lang="en-US" dirty="0" err="1"/>
              <a:t>lassana</a:t>
            </a:r>
            <a:r>
              <a:rPr lang="en-US" dirty="0"/>
              <a:t> </a:t>
            </a:r>
            <a:r>
              <a:rPr lang="en-US" dirty="0" err="1"/>
              <a:t>wadana</a:t>
            </a:r>
            <a:endParaRPr lang="en-US" dirty="0"/>
          </a:p>
        </p:txBody>
      </p:sp>
      <p:sp>
        <p:nvSpPr>
          <p:cNvPr id="3" name="Content Placeholder 2">
            <a:extLst>
              <a:ext uri="{FF2B5EF4-FFF2-40B4-BE49-F238E27FC236}">
                <a16:creationId xmlns:a16="http://schemas.microsoft.com/office/drawing/2014/main" id="{B720A90D-4D58-4B00-BA93-EF92F23FB4B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0835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771C-1B77-4847-A835-056E968C5539}"/>
              </a:ext>
            </a:extLst>
          </p:cNvPr>
          <p:cNvSpPr>
            <a:spLocks noGrp="1"/>
          </p:cNvSpPr>
          <p:nvPr>
            <p:ph type="title"/>
          </p:nvPr>
        </p:nvSpPr>
        <p:spPr>
          <a:xfrm>
            <a:off x="1024128" y="206360"/>
            <a:ext cx="9720072" cy="1499616"/>
          </a:xfrm>
        </p:spPr>
        <p:txBody>
          <a:bodyPr/>
          <a:lstStyle/>
          <a:p>
            <a:r>
              <a:rPr lang="en-US" dirty="0"/>
              <a:t>Lead dev asking requirements from </a:t>
            </a:r>
            <a:r>
              <a:rPr lang="en-US" dirty="0" err="1"/>
              <a:t>sep.clients</a:t>
            </a:r>
            <a:endParaRPr lang="en-US" dirty="0"/>
          </a:p>
        </p:txBody>
      </p:sp>
      <p:sp>
        <p:nvSpPr>
          <p:cNvPr id="3" name="Content Placeholder 2">
            <a:extLst>
              <a:ext uri="{FF2B5EF4-FFF2-40B4-BE49-F238E27FC236}">
                <a16:creationId xmlns:a16="http://schemas.microsoft.com/office/drawing/2014/main" id="{4F441E09-108B-4962-BAD6-6524D76CBBBC}"/>
              </a:ext>
            </a:extLst>
          </p:cNvPr>
          <p:cNvSpPr>
            <a:spLocks noGrp="1"/>
          </p:cNvSpPr>
          <p:nvPr>
            <p:ph idx="1"/>
          </p:nvPr>
        </p:nvSpPr>
        <p:spPr>
          <a:xfrm>
            <a:off x="1024128" y="2286000"/>
            <a:ext cx="9720073" cy="4023360"/>
          </a:xfrm>
        </p:spPr>
        <p:txBody>
          <a:bodyPr/>
          <a:lstStyle/>
          <a:p>
            <a:endParaRPr lang="en-US" dirty="0"/>
          </a:p>
        </p:txBody>
      </p:sp>
      <p:sp>
        <p:nvSpPr>
          <p:cNvPr id="4" name="Rectangle 3">
            <a:extLst>
              <a:ext uri="{FF2B5EF4-FFF2-40B4-BE49-F238E27FC236}">
                <a16:creationId xmlns:a16="http://schemas.microsoft.com/office/drawing/2014/main" id="{9087D93F-8FFB-42AA-B11F-458895D0A278}"/>
              </a:ext>
            </a:extLst>
          </p:cNvPr>
          <p:cNvSpPr/>
          <p:nvPr/>
        </p:nvSpPr>
        <p:spPr>
          <a:xfrm>
            <a:off x="8463897" y="1833663"/>
            <a:ext cx="1723812" cy="90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LeadDeveloper</a:t>
            </a:r>
            <a:r>
              <a:rPr lang="en-US" dirty="0"/>
              <a:t> </a:t>
            </a:r>
          </a:p>
        </p:txBody>
      </p:sp>
      <p:sp>
        <p:nvSpPr>
          <p:cNvPr id="5" name="Rectangle 4">
            <a:extLst>
              <a:ext uri="{FF2B5EF4-FFF2-40B4-BE49-F238E27FC236}">
                <a16:creationId xmlns:a16="http://schemas.microsoft.com/office/drawing/2014/main" id="{1B69CB99-5499-49D4-BBFA-5F03273C6CB9}"/>
              </a:ext>
            </a:extLst>
          </p:cNvPr>
          <p:cNvSpPr/>
          <p:nvPr/>
        </p:nvSpPr>
        <p:spPr>
          <a:xfrm>
            <a:off x="4664163" y="2287899"/>
            <a:ext cx="2223674" cy="3071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42" descr="Envelope">
            <a:extLst>
              <a:ext uri="{FF2B5EF4-FFF2-40B4-BE49-F238E27FC236}">
                <a16:creationId xmlns:a16="http://schemas.microsoft.com/office/drawing/2014/main" id="{424508B4-2D03-4E11-A51A-A7858F6088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94318" y="2320463"/>
            <a:ext cx="519357" cy="519357"/>
          </a:xfrm>
          <a:prstGeom prst="rect">
            <a:avLst/>
          </a:prstGeom>
        </p:spPr>
      </p:pic>
      <p:sp>
        <p:nvSpPr>
          <p:cNvPr id="7" name="Rectangle 6">
            <a:extLst>
              <a:ext uri="{FF2B5EF4-FFF2-40B4-BE49-F238E27FC236}">
                <a16:creationId xmlns:a16="http://schemas.microsoft.com/office/drawing/2014/main" id="{6BD4A080-9B66-45D6-8A7A-A466A006D7BB}"/>
              </a:ext>
            </a:extLst>
          </p:cNvPr>
          <p:cNvSpPr/>
          <p:nvPr/>
        </p:nvSpPr>
        <p:spPr>
          <a:xfrm>
            <a:off x="989924" y="2265648"/>
            <a:ext cx="1575881" cy="90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Client 1</a:t>
            </a:r>
          </a:p>
        </p:txBody>
      </p:sp>
      <p:sp>
        <p:nvSpPr>
          <p:cNvPr id="8" name="Rectangle 7">
            <a:extLst>
              <a:ext uri="{FF2B5EF4-FFF2-40B4-BE49-F238E27FC236}">
                <a16:creationId xmlns:a16="http://schemas.microsoft.com/office/drawing/2014/main" id="{D19CCA3A-6075-4619-8B4E-6250ED10278F}"/>
              </a:ext>
            </a:extLst>
          </p:cNvPr>
          <p:cNvSpPr/>
          <p:nvPr/>
        </p:nvSpPr>
        <p:spPr>
          <a:xfrm>
            <a:off x="1024128" y="4311916"/>
            <a:ext cx="1575881" cy="90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Client 2</a:t>
            </a:r>
          </a:p>
        </p:txBody>
      </p:sp>
      <p:sp>
        <p:nvSpPr>
          <p:cNvPr id="9" name="Rectangle 8">
            <a:extLst>
              <a:ext uri="{FF2B5EF4-FFF2-40B4-BE49-F238E27FC236}">
                <a16:creationId xmlns:a16="http://schemas.microsoft.com/office/drawing/2014/main" id="{519B70E0-3F89-44CE-9F2D-79CA6C318533}"/>
              </a:ext>
            </a:extLst>
          </p:cNvPr>
          <p:cNvSpPr/>
          <p:nvPr/>
        </p:nvSpPr>
        <p:spPr>
          <a:xfrm>
            <a:off x="8427587" y="4907192"/>
            <a:ext cx="1575881" cy="90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 3</a:t>
            </a:r>
          </a:p>
        </p:txBody>
      </p:sp>
      <p:sp>
        <p:nvSpPr>
          <p:cNvPr id="10" name="Rectangle 9">
            <a:extLst>
              <a:ext uri="{FF2B5EF4-FFF2-40B4-BE49-F238E27FC236}">
                <a16:creationId xmlns:a16="http://schemas.microsoft.com/office/drawing/2014/main" id="{487B3330-54C4-4CCD-AC43-350CB3B2F1E5}"/>
              </a:ext>
            </a:extLst>
          </p:cNvPr>
          <p:cNvSpPr/>
          <p:nvPr/>
        </p:nvSpPr>
        <p:spPr>
          <a:xfrm>
            <a:off x="8463897" y="3375353"/>
            <a:ext cx="1575881" cy="90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 2</a:t>
            </a:r>
          </a:p>
        </p:txBody>
      </p:sp>
      <p:cxnSp>
        <p:nvCxnSpPr>
          <p:cNvPr id="11" name="Straight Connector 10">
            <a:extLst>
              <a:ext uri="{FF2B5EF4-FFF2-40B4-BE49-F238E27FC236}">
                <a16:creationId xmlns:a16="http://schemas.microsoft.com/office/drawing/2014/main" id="{F1749355-07BE-46E4-AC82-4B17A736F8D3}"/>
              </a:ext>
            </a:extLst>
          </p:cNvPr>
          <p:cNvCxnSpPr>
            <a:cxnSpLocks/>
            <a:stCxn id="7" idx="3"/>
          </p:cNvCxnSpPr>
          <p:nvPr/>
        </p:nvCxnSpPr>
        <p:spPr>
          <a:xfrm>
            <a:off x="2565805" y="2717985"/>
            <a:ext cx="1978862" cy="653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66C589-493A-4BE0-B02D-1D402E09C9B0}"/>
              </a:ext>
            </a:extLst>
          </p:cNvPr>
          <p:cNvCxnSpPr>
            <a:cxnSpLocks/>
            <a:stCxn id="8" idx="3"/>
            <a:endCxn id="5" idx="1"/>
          </p:cNvCxnSpPr>
          <p:nvPr/>
        </p:nvCxnSpPr>
        <p:spPr>
          <a:xfrm flipV="1">
            <a:off x="2600009" y="3823714"/>
            <a:ext cx="2064154" cy="94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7521BC7-CAD7-4158-9F50-BA2ECCC1C1AA}"/>
              </a:ext>
            </a:extLst>
          </p:cNvPr>
          <p:cNvCxnSpPr>
            <a:cxnSpLocks/>
            <a:stCxn id="5" idx="3"/>
          </p:cNvCxnSpPr>
          <p:nvPr/>
        </p:nvCxnSpPr>
        <p:spPr>
          <a:xfrm flipV="1">
            <a:off x="6887837" y="3742490"/>
            <a:ext cx="1659246" cy="81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6080A0-C3C1-4F5E-94B5-11A30BCAD372}"/>
              </a:ext>
            </a:extLst>
          </p:cNvPr>
          <p:cNvCxnSpPr>
            <a:cxnSpLocks/>
            <a:endCxn id="4" idx="1"/>
          </p:cNvCxnSpPr>
          <p:nvPr/>
        </p:nvCxnSpPr>
        <p:spPr>
          <a:xfrm flipV="1">
            <a:off x="6851706" y="2286000"/>
            <a:ext cx="1612191" cy="459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F3BF83-89B9-4A95-9C1C-88AE3FD73752}"/>
              </a:ext>
            </a:extLst>
          </p:cNvPr>
          <p:cNvCxnSpPr>
            <a:cxnSpLocks/>
            <a:endCxn id="9" idx="1"/>
          </p:cNvCxnSpPr>
          <p:nvPr/>
        </p:nvCxnSpPr>
        <p:spPr>
          <a:xfrm>
            <a:off x="6851706" y="4907192"/>
            <a:ext cx="1575881" cy="45233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76EA434-408E-4FB2-9FD9-52A1443E330C}"/>
              </a:ext>
            </a:extLst>
          </p:cNvPr>
          <p:cNvSpPr txBox="1"/>
          <p:nvPr/>
        </p:nvSpPr>
        <p:spPr>
          <a:xfrm>
            <a:off x="4544667" y="1833663"/>
            <a:ext cx="1978862" cy="369332"/>
          </a:xfrm>
          <a:prstGeom prst="rect">
            <a:avLst/>
          </a:prstGeom>
          <a:noFill/>
        </p:spPr>
        <p:txBody>
          <a:bodyPr wrap="square" rtlCol="0">
            <a:spAutoFit/>
          </a:bodyPr>
          <a:lstStyle/>
          <a:p>
            <a:r>
              <a:rPr lang="en-US" dirty="0"/>
              <a:t>Active MQ queue:</a:t>
            </a:r>
          </a:p>
        </p:txBody>
      </p:sp>
      <p:pic>
        <p:nvPicPr>
          <p:cNvPr id="17" name="Content Placeholder 42" descr="Envelope">
            <a:extLst>
              <a:ext uri="{FF2B5EF4-FFF2-40B4-BE49-F238E27FC236}">
                <a16:creationId xmlns:a16="http://schemas.microsoft.com/office/drawing/2014/main" id="{418AC1C2-EED5-4FC8-96E0-389DB2ADC0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5848" y="2277202"/>
            <a:ext cx="519357" cy="519357"/>
          </a:xfrm>
          <a:prstGeom prst="rect">
            <a:avLst/>
          </a:prstGeom>
        </p:spPr>
      </p:pic>
      <p:pic>
        <p:nvPicPr>
          <p:cNvPr id="20" name="Content Placeholder 42" descr="Envelope">
            <a:extLst>
              <a:ext uri="{FF2B5EF4-FFF2-40B4-BE49-F238E27FC236}">
                <a16:creationId xmlns:a16="http://schemas.microsoft.com/office/drawing/2014/main" id="{8FBB15F1-2C16-4C6E-B855-9359F9272D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7799" y="2320463"/>
            <a:ext cx="519357" cy="519357"/>
          </a:xfrm>
          <a:prstGeom prst="rect">
            <a:avLst/>
          </a:prstGeom>
        </p:spPr>
      </p:pic>
      <p:sp>
        <p:nvSpPr>
          <p:cNvPr id="24" name="TextBox 23">
            <a:extLst>
              <a:ext uri="{FF2B5EF4-FFF2-40B4-BE49-F238E27FC236}">
                <a16:creationId xmlns:a16="http://schemas.microsoft.com/office/drawing/2014/main" id="{4D0486CE-5F75-45B6-8DA8-8BB769334725}"/>
              </a:ext>
            </a:extLst>
          </p:cNvPr>
          <p:cNvSpPr txBox="1"/>
          <p:nvPr/>
        </p:nvSpPr>
        <p:spPr>
          <a:xfrm>
            <a:off x="4878791" y="2326198"/>
            <a:ext cx="1575881" cy="923330"/>
          </a:xfrm>
          <a:prstGeom prst="rect">
            <a:avLst/>
          </a:prstGeom>
          <a:noFill/>
        </p:spPr>
        <p:txBody>
          <a:bodyPr wrap="square" rtlCol="0">
            <a:spAutoFit/>
          </a:bodyPr>
          <a:lstStyle/>
          <a:p>
            <a:r>
              <a:rPr lang="en-US" dirty="0">
                <a:solidFill>
                  <a:srgbClr val="FF0000"/>
                </a:solidFill>
              </a:rPr>
              <a:t>Can store messages in queue</a:t>
            </a:r>
          </a:p>
        </p:txBody>
      </p:sp>
      <p:grpSp>
        <p:nvGrpSpPr>
          <p:cNvPr id="35" name="Group 34">
            <a:extLst>
              <a:ext uri="{FF2B5EF4-FFF2-40B4-BE49-F238E27FC236}">
                <a16:creationId xmlns:a16="http://schemas.microsoft.com/office/drawing/2014/main" id="{262270C9-86CC-45D0-A5FC-1AEF496CCECE}"/>
              </a:ext>
            </a:extLst>
          </p:cNvPr>
          <p:cNvGrpSpPr/>
          <p:nvPr/>
        </p:nvGrpSpPr>
        <p:grpSpPr>
          <a:xfrm>
            <a:off x="4878791" y="3371378"/>
            <a:ext cx="1411973" cy="680531"/>
            <a:chOff x="2893209" y="5127126"/>
            <a:chExt cx="1411973" cy="680531"/>
          </a:xfrm>
        </p:grpSpPr>
        <p:cxnSp>
          <p:nvCxnSpPr>
            <p:cNvPr id="30" name="Straight Connector 29">
              <a:extLst>
                <a:ext uri="{FF2B5EF4-FFF2-40B4-BE49-F238E27FC236}">
                  <a16:creationId xmlns:a16="http://schemas.microsoft.com/office/drawing/2014/main" id="{B896FB8C-E24C-4826-9ED2-1840F0422640}"/>
                </a:ext>
              </a:extLst>
            </p:cNvPr>
            <p:cNvCxnSpPr>
              <a:cxnSpLocks/>
            </p:cNvCxnSpPr>
            <p:nvPr/>
          </p:nvCxnSpPr>
          <p:spPr>
            <a:xfrm>
              <a:off x="2922858" y="5127126"/>
              <a:ext cx="1382324"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41CDC44C-AC36-41DB-9676-C340B629C448}"/>
                </a:ext>
              </a:extLst>
            </p:cNvPr>
            <p:cNvCxnSpPr>
              <a:cxnSpLocks/>
            </p:cNvCxnSpPr>
            <p:nvPr/>
          </p:nvCxnSpPr>
          <p:spPr>
            <a:xfrm>
              <a:off x="2893209" y="5807657"/>
              <a:ext cx="1411973" cy="0"/>
            </a:xfrm>
            <a:prstGeom prst="line">
              <a:avLst/>
            </a:prstGeom>
          </p:spPr>
          <p:style>
            <a:lnRef idx="1">
              <a:schemeClr val="dk1"/>
            </a:lnRef>
            <a:fillRef idx="0">
              <a:schemeClr val="dk1"/>
            </a:fillRef>
            <a:effectRef idx="0">
              <a:schemeClr val="dk1"/>
            </a:effectRef>
            <a:fontRef idx="minor">
              <a:schemeClr val="tx1"/>
            </a:fontRef>
          </p:style>
        </p:cxnSp>
      </p:grpSp>
      <p:grpSp>
        <p:nvGrpSpPr>
          <p:cNvPr id="36" name="Group 35">
            <a:extLst>
              <a:ext uri="{FF2B5EF4-FFF2-40B4-BE49-F238E27FC236}">
                <a16:creationId xmlns:a16="http://schemas.microsoft.com/office/drawing/2014/main" id="{8B5BAE84-A42E-410D-903F-D306416F9DA3}"/>
              </a:ext>
            </a:extLst>
          </p:cNvPr>
          <p:cNvGrpSpPr/>
          <p:nvPr/>
        </p:nvGrpSpPr>
        <p:grpSpPr>
          <a:xfrm>
            <a:off x="4872850" y="4289663"/>
            <a:ext cx="1411973" cy="680531"/>
            <a:chOff x="2893209" y="5127126"/>
            <a:chExt cx="1411973" cy="680531"/>
          </a:xfrm>
        </p:grpSpPr>
        <p:cxnSp>
          <p:nvCxnSpPr>
            <p:cNvPr id="37" name="Straight Connector 36">
              <a:extLst>
                <a:ext uri="{FF2B5EF4-FFF2-40B4-BE49-F238E27FC236}">
                  <a16:creationId xmlns:a16="http://schemas.microsoft.com/office/drawing/2014/main" id="{2F9EF297-F534-4649-A962-0EF15B8B9855}"/>
                </a:ext>
              </a:extLst>
            </p:cNvPr>
            <p:cNvCxnSpPr>
              <a:cxnSpLocks/>
            </p:cNvCxnSpPr>
            <p:nvPr/>
          </p:nvCxnSpPr>
          <p:spPr>
            <a:xfrm>
              <a:off x="2922858" y="5127126"/>
              <a:ext cx="1382324"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FC2F44C-751C-45DB-BEDF-03AE2CBBF616}"/>
                </a:ext>
              </a:extLst>
            </p:cNvPr>
            <p:cNvCxnSpPr>
              <a:cxnSpLocks/>
            </p:cNvCxnSpPr>
            <p:nvPr/>
          </p:nvCxnSpPr>
          <p:spPr>
            <a:xfrm>
              <a:off x="2893209" y="5807657"/>
              <a:ext cx="1411973"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08841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75E-6 2.59259E-6 L -0.20182 0.16828 " pathEditMode="relative" rAng="0" ptsTypes="AA">
                                      <p:cBhvr>
                                        <p:cTn id="6" dur="1000" fill="hold"/>
                                        <p:tgtEl>
                                          <p:spTgt spid="6"/>
                                        </p:tgtEl>
                                        <p:attrNameLst>
                                          <p:attrName>ppt_x</p:attrName>
                                          <p:attrName>ppt_y</p:attrName>
                                        </p:attrNameLst>
                                      </p:cBhvr>
                                      <p:rCtr x="-10091" y="840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par>
                          <p:cTn id="11" fill="hold">
                            <p:stCondLst>
                              <p:cond delay="0"/>
                            </p:stCondLst>
                            <p:childTnLst>
                              <p:par>
                                <p:cTn id="12" presetID="42" presetClass="path" presetSubtype="0" accel="50000" decel="50000" fill="hold" nodeType="afterEffect">
                                  <p:stCondLst>
                                    <p:cond delay="0"/>
                                  </p:stCondLst>
                                  <p:childTnLst>
                                    <p:animMotion origin="layout" path="M -0.20182 0.16828 L -0.30755 0.17061 " pathEditMode="relative" rAng="0" ptsTypes="AA">
                                      <p:cBhvr>
                                        <p:cTn id="13" dur="2000" fill="hold"/>
                                        <p:tgtEl>
                                          <p:spTgt spid="6"/>
                                        </p:tgtEl>
                                        <p:attrNameLst>
                                          <p:attrName>ppt_x</p:attrName>
                                          <p:attrName>ppt_y</p:attrName>
                                        </p:attrNameLst>
                                      </p:cBhvr>
                                      <p:rCtr x="-5273" y="162"/>
                                    </p:animMotion>
                                  </p:childTnLst>
                                </p:cTn>
                              </p:par>
                              <p:par>
                                <p:cTn id="14" presetID="42" presetClass="path" presetSubtype="0" accel="50000" decel="50000" fill="hold" nodeType="withEffect">
                                  <p:stCondLst>
                                    <p:cond delay="0"/>
                                  </p:stCondLst>
                                  <p:childTnLst>
                                    <p:animMotion origin="layout" path="M -0.00365 2.59259E-6 L -0.23151 0.17454 " pathEditMode="relative" rAng="0" ptsTypes="AA">
                                      <p:cBhvr>
                                        <p:cTn id="15" dur="2000" fill="hold"/>
                                        <p:tgtEl>
                                          <p:spTgt spid="17"/>
                                        </p:tgtEl>
                                        <p:attrNameLst>
                                          <p:attrName>ppt_x</p:attrName>
                                          <p:attrName>ppt_y</p:attrName>
                                        </p:attrNameLst>
                                      </p:cBhvr>
                                      <p:rCtr x="-11146" y="8773"/>
                                    </p:animMotion>
                                  </p:childTnLst>
                                </p:cTn>
                              </p:par>
                            </p:childTnLst>
                          </p:cTn>
                        </p:par>
                        <p:par>
                          <p:cTn id="16" fill="hold">
                            <p:stCondLst>
                              <p:cond delay="2000"/>
                            </p:stCondLst>
                            <p:childTnLst>
                              <p:par>
                                <p:cTn id="17" presetID="42" presetClass="path" presetSubtype="0" accel="50000" decel="50000" fill="hold" nodeType="afterEffect">
                                  <p:stCondLst>
                                    <p:cond delay="0"/>
                                  </p:stCondLst>
                                  <p:childTnLst>
                                    <p:animMotion origin="layout" path="M -0.23151 0.17453 L -0.28841 0.17453 " pathEditMode="relative" rAng="0" ptsTypes="AA">
                                      <p:cBhvr>
                                        <p:cTn id="18" dur="2000" fill="hold"/>
                                        <p:tgtEl>
                                          <p:spTgt spid="17"/>
                                        </p:tgtEl>
                                        <p:attrNameLst>
                                          <p:attrName>ppt_x</p:attrName>
                                          <p:attrName>ppt_y</p:attrName>
                                        </p:attrNameLst>
                                      </p:cBhvr>
                                      <p:rCtr x="-2852" y="0"/>
                                    </p:animMotion>
                                  </p:childTnLst>
                                </p:cTn>
                              </p:par>
                              <p:par>
                                <p:cTn id="19" presetID="42" presetClass="path" presetSubtype="0" accel="50000" decel="50000" fill="hold" nodeType="withEffect">
                                  <p:stCondLst>
                                    <p:cond delay="0"/>
                                  </p:stCondLst>
                                  <p:childTnLst>
                                    <p:animMotion origin="layout" path="M -3.75E-6 1.48148E-6 L -0.25416 0.29699 " pathEditMode="relative" rAng="0" ptsTypes="AA">
                                      <p:cBhvr>
                                        <p:cTn id="20" dur="2000" fill="hold"/>
                                        <p:tgtEl>
                                          <p:spTgt spid="20"/>
                                        </p:tgtEl>
                                        <p:attrNameLst>
                                          <p:attrName>ppt_x</p:attrName>
                                          <p:attrName>ppt_y</p:attrName>
                                        </p:attrNameLst>
                                      </p:cBhvr>
                                      <p:rCtr x="-12708" y="14838"/>
                                    </p:animMotion>
                                  </p:childTnLst>
                                </p:cTn>
                              </p:par>
                            </p:childTnLst>
                          </p:cTn>
                        </p:par>
                        <p:par>
                          <p:cTn id="21" fill="hold">
                            <p:stCondLst>
                              <p:cond delay="4000"/>
                            </p:stCondLst>
                            <p:childTnLst>
                              <p:par>
                                <p:cTn id="22" presetID="42" presetClass="path" presetSubtype="0" accel="50000" decel="50000" fill="hold" nodeType="afterEffect">
                                  <p:stCondLst>
                                    <p:cond delay="0"/>
                                  </p:stCondLst>
                                  <p:childTnLst>
                                    <p:animMotion origin="layout" path="M -0.25416 0.29699 L -0.38034 0.30393 " pathEditMode="relative" rAng="0" ptsTypes="AA">
                                      <p:cBhvr>
                                        <p:cTn id="23" dur="2000" fill="hold"/>
                                        <p:tgtEl>
                                          <p:spTgt spid="20"/>
                                        </p:tgtEl>
                                        <p:attrNameLst>
                                          <p:attrName>ppt_x</p:attrName>
                                          <p:attrName>ppt_y</p:attrName>
                                        </p:attrNameLst>
                                      </p:cBhvr>
                                      <p:rCtr x="-5794" y="116"/>
                                    </p:animMotion>
                                  </p:childTnLst>
                                </p:cTn>
                              </p:par>
                            </p:childTnLst>
                          </p:cTn>
                        </p:par>
                        <p:par>
                          <p:cTn id="24" fill="hold">
                            <p:stCondLst>
                              <p:cond delay="6000"/>
                            </p:stCondLst>
                            <p:childTnLst>
                              <p:par>
                                <p:cTn id="25" presetID="42" presetClass="path" presetSubtype="0" accel="50000" decel="50000" fill="hold" nodeType="afterEffect">
                                  <p:stCondLst>
                                    <p:cond delay="0"/>
                                  </p:stCondLst>
                                  <p:childTnLst>
                                    <p:animMotion origin="layout" path="M -0.30755 0.1706 L -0.61666 0.12453 " pathEditMode="relative" rAng="0" ptsTypes="AA">
                                      <p:cBhvr>
                                        <p:cTn id="26" dur="2000" fill="hold"/>
                                        <p:tgtEl>
                                          <p:spTgt spid="6"/>
                                        </p:tgtEl>
                                        <p:attrNameLst>
                                          <p:attrName>ppt_x</p:attrName>
                                          <p:attrName>ppt_y</p:attrName>
                                        </p:attrNameLst>
                                      </p:cBhvr>
                                      <p:rCtr x="-15456" y="-2315"/>
                                    </p:animMotion>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24"/>
                                        </p:tgtEl>
                                      </p:cBhvr>
                                    </p:animEffect>
                                    <p:set>
                                      <p:cBhvr>
                                        <p:cTn id="31" dur="1" fill="hold">
                                          <p:stCondLst>
                                            <p:cond delay="499"/>
                                          </p:stCondLst>
                                        </p:cTn>
                                        <p:tgtEl>
                                          <p:spTgt spid="24"/>
                                        </p:tgtEl>
                                        <p:attrNameLst>
                                          <p:attrName>style.visibility</p:attrName>
                                        </p:attrNameLst>
                                      </p:cBhvr>
                                      <p:to>
                                        <p:strVal val="hidden"/>
                                      </p:to>
                                    </p:set>
                                  </p:childTnLst>
                                </p:cTn>
                              </p:par>
                            </p:childTnLst>
                          </p:cTn>
                        </p:par>
                        <p:par>
                          <p:cTn id="32" fill="hold">
                            <p:stCondLst>
                              <p:cond delay="500"/>
                            </p:stCondLst>
                            <p:childTnLst>
                              <p:par>
                                <p:cTn id="33" presetID="42" presetClass="path" presetSubtype="0" accel="50000" decel="50000" fill="hold" nodeType="afterEffect">
                                  <p:stCondLst>
                                    <p:cond delay="0"/>
                                  </p:stCondLst>
                                  <p:childTnLst>
                                    <p:animMotion origin="layout" path="M -0.28841 0.17453 L -0.59102 0.13842 " pathEditMode="relative" rAng="0" ptsTypes="AA">
                                      <p:cBhvr>
                                        <p:cTn id="34" dur="2000" fill="hold"/>
                                        <p:tgtEl>
                                          <p:spTgt spid="17"/>
                                        </p:tgtEl>
                                        <p:attrNameLst>
                                          <p:attrName>ppt_x</p:attrName>
                                          <p:attrName>ppt_y</p:attrName>
                                        </p:attrNameLst>
                                      </p:cBhvr>
                                      <p:rCtr x="-15130" y="-1806"/>
                                    </p:animMotion>
                                  </p:childTnLst>
                                </p:cTn>
                              </p:par>
                            </p:childTnLst>
                          </p:cTn>
                        </p:par>
                        <p:par>
                          <p:cTn id="35" fill="hold">
                            <p:stCondLst>
                              <p:cond delay="2500"/>
                            </p:stCondLst>
                            <p:childTnLst>
                              <p:par>
                                <p:cTn id="36" presetID="42" presetClass="path" presetSubtype="0" accel="50000" decel="50000" fill="hold" nodeType="afterEffect">
                                  <p:stCondLst>
                                    <p:cond delay="0"/>
                                  </p:stCondLst>
                                  <p:childTnLst>
                                    <p:animMotion origin="layout" path="M -0.38033 0.30393 L -0.62369 0.42315 " pathEditMode="relative" rAng="0" ptsTypes="AA">
                                      <p:cBhvr>
                                        <p:cTn id="37" dur="2000" fill="hold"/>
                                        <p:tgtEl>
                                          <p:spTgt spid="20"/>
                                        </p:tgtEl>
                                        <p:attrNameLst>
                                          <p:attrName>ppt_x</p:attrName>
                                          <p:attrName>ppt_y</p:attrName>
                                        </p:attrNameLst>
                                      </p:cBhvr>
                                      <p:rCtr x="-12174" y="59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771C-1B77-4847-A835-056E968C5539}"/>
              </a:ext>
            </a:extLst>
          </p:cNvPr>
          <p:cNvSpPr>
            <a:spLocks noGrp="1"/>
          </p:cNvSpPr>
          <p:nvPr>
            <p:ph type="title"/>
          </p:nvPr>
        </p:nvSpPr>
        <p:spPr>
          <a:xfrm>
            <a:off x="1024128" y="206360"/>
            <a:ext cx="9720072" cy="1499616"/>
          </a:xfrm>
        </p:spPr>
        <p:txBody>
          <a:bodyPr/>
          <a:lstStyle/>
          <a:p>
            <a:r>
              <a:rPr lang="en-US" dirty="0"/>
              <a:t>&lt;not done properly&gt;</a:t>
            </a:r>
          </a:p>
        </p:txBody>
      </p:sp>
      <p:sp>
        <p:nvSpPr>
          <p:cNvPr id="3" name="Content Placeholder 2">
            <a:extLst>
              <a:ext uri="{FF2B5EF4-FFF2-40B4-BE49-F238E27FC236}">
                <a16:creationId xmlns:a16="http://schemas.microsoft.com/office/drawing/2014/main" id="{4F441E09-108B-4962-BAD6-6524D76CBBBC}"/>
              </a:ext>
            </a:extLst>
          </p:cNvPr>
          <p:cNvSpPr>
            <a:spLocks noGrp="1"/>
          </p:cNvSpPr>
          <p:nvPr>
            <p:ph idx="1"/>
          </p:nvPr>
        </p:nvSpPr>
        <p:spPr>
          <a:xfrm>
            <a:off x="1024128" y="2286000"/>
            <a:ext cx="9720073" cy="4023360"/>
          </a:xfrm>
        </p:spPr>
        <p:txBody>
          <a:bodyPr/>
          <a:lstStyle/>
          <a:p>
            <a:endParaRPr lang="en-US" dirty="0"/>
          </a:p>
        </p:txBody>
      </p:sp>
      <p:sp>
        <p:nvSpPr>
          <p:cNvPr id="4" name="Rectangle 3">
            <a:extLst>
              <a:ext uri="{FF2B5EF4-FFF2-40B4-BE49-F238E27FC236}">
                <a16:creationId xmlns:a16="http://schemas.microsoft.com/office/drawing/2014/main" id="{9087D93F-8FFB-42AA-B11F-458895D0A278}"/>
              </a:ext>
            </a:extLst>
          </p:cNvPr>
          <p:cNvSpPr/>
          <p:nvPr/>
        </p:nvSpPr>
        <p:spPr>
          <a:xfrm>
            <a:off x="8463897" y="1833663"/>
            <a:ext cx="1723812" cy="90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LeadDeveloper</a:t>
            </a:r>
            <a:r>
              <a:rPr lang="en-US" dirty="0"/>
              <a:t> </a:t>
            </a:r>
          </a:p>
        </p:txBody>
      </p:sp>
      <p:sp>
        <p:nvSpPr>
          <p:cNvPr id="5" name="Rectangle 4">
            <a:extLst>
              <a:ext uri="{FF2B5EF4-FFF2-40B4-BE49-F238E27FC236}">
                <a16:creationId xmlns:a16="http://schemas.microsoft.com/office/drawing/2014/main" id="{1B69CB99-5499-49D4-BBFA-5F03273C6CB9}"/>
              </a:ext>
            </a:extLst>
          </p:cNvPr>
          <p:cNvSpPr/>
          <p:nvPr/>
        </p:nvSpPr>
        <p:spPr>
          <a:xfrm>
            <a:off x="4664163" y="2287899"/>
            <a:ext cx="2223674" cy="3071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42" descr="Envelope">
            <a:extLst>
              <a:ext uri="{FF2B5EF4-FFF2-40B4-BE49-F238E27FC236}">
                <a16:creationId xmlns:a16="http://schemas.microsoft.com/office/drawing/2014/main" id="{424508B4-2D03-4E11-A51A-A7858F6088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94318" y="2320463"/>
            <a:ext cx="519357" cy="519357"/>
          </a:xfrm>
          <a:prstGeom prst="rect">
            <a:avLst/>
          </a:prstGeom>
        </p:spPr>
      </p:pic>
      <p:sp>
        <p:nvSpPr>
          <p:cNvPr id="7" name="Rectangle 6">
            <a:extLst>
              <a:ext uri="{FF2B5EF4-FFF2-40B4-BE49-F238E27FC236}">
                <a16:creationId xmlns:a16="http://schemas.microsoft.com/office/drawing/2014/main" id="{6BD4A080-9B66-45D6-8A7A-A466A006D7BB}"/>
              </a:ext>
            </a:extLst>
          </p:cNvPr>
          <p:cNvSpPr/>
          <p:nvPr/>
        </p:nvSpPr>
        <p:spPr>
          <a:xfrm>
            <a:off x="989924" y="2265648"/>
            <a:ext cx="1575881" cy="90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Client 1</a:t>
            </a:r>
          </a:p>
        </p:txBody>
      </p:sp>
      <p:sp>
        <p:nvSpPr>
          <p:cNvPr id="8" name="Rectangle 7">
            <a:extLst>
              <a:ext uri="{FF2B5EF4-FFF2-40B4-BE49-F238E27FC236}">
                <a16:creationId xmlns:a16="http://schemas.microsoft.com/office/drawing/2014/main" id="{D19CCA3A-6075-4619-8B4E-6250ED10278F}"/>
              </a:ext>
            </a:extLst>
          </p:cNvPr>
          <p:cNvSpPr/>
          <p:nvPr/>
        </p:nvSpPr>
        <p:spPr>
          <a:xfrm>
            <a:off x="1024128" y="4311916"/>
            <a:ext cx="1575881" cy="90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Client 2</a:t>
            </a:r>
          </a:p>
        </p:txBody>
      </p:sp>
      <p:sp>
        <p:nvSpPr>
          <p:cNvPr id="9" name="Rectangle 8">
            <a:extLst>
              <a:ext uri="{FF2B5EF4-FFF2-40B4-BE49-F238E27FC236}">
                <a16:creationId xmlns:a16="http://schemas.microsoft.com/office/drawing/2014/main" id="{519B70E0-3F89-44CE-9F2D-79CA6C318533}"/>
              </a:ext>
            </a:extLst>
          </p:cNvPr>
          <p:cNvSpPr/>
          <p:nvPr/>
        </p:nvSpPr>
        <p:spPr>
          <a:xfrm>
            <a:off x="8427587" y="4907192"/>
            <a:ext cx="1575881" cy="90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 3</a:t>
            </a:r>
          </a:p>
        </p:txBody>
      </p:sp>
      <p:sp>
        <p:nvSpPr>
          <p:cNvPr id="10" name="Rectangle 9">
            <a:extLst>
              <a:ext uri="{FF2B5EF4-FFF2-40B4-BE49-F238E27FC236}">
                <a16:creationId xmlns:a16="http://schemas.microsoft.com/office/drawing/2014/main" id="{487B3330-54C4-4CCD-AC43-350CB3B2F1E5}"/>
              </a:ext>
            </a:extLst>
          </p:cNvPr>
          <p:cNvSpPr/>
          <p:nvPr/>
        </p:nvSpPr>
        <p:spPr>
          <a:xfrm>
            <a:off x="8463897" y="3375353"/>
            <a:ext cx="1575881" cy="90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 2</a:t>
            </a:r>
          </a:p>
        </p:txBody>
      </p:sp>
      <p:cxnSp>
        <p:nvCxnSpPr>
          <p:cNvPr id="11" name="Straight Connector 10">
            <a:extLst>
              <a:ext uri="{FF2B5EF4-FFF2-40B4-BE49-F238E27FC236}">
                <a16:creationId xmlns:a16="http://schemas.microsoft.com/office/drawing/2014/main" id="{F1749355-07BE-46E4-AC82-4B17A736F8D3}"/>
              </a:ext>
            </a:extLst>
          </p:cNvPr>
          <p:cNvCxnSpPr>
            <a:cxnSpLocks/>
            <a:stCxn id="7" idx="3"/>
          </p:cNvCxnSpPr>
          <p:nvPr/>
        </p:nvCxnSpPr>
        <p:spPr>
          <a:xfrm>
            <a:off x="2565805" y="2717985"/>
            <a:ext cx="1978862" cy="653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66C589-493A-4BE0-B02D-1D402E09C9B0}"/>
              </a:ext>
            </a:extLst>
          </p:cNvPr>
          <p:cNvCxnSpPr>
            <a:cxnSpLocks/>
            <a:stCxn id="8" idx="3"/>
            <a:endCxn id="5" idx="1"/>
          </p:cNvCxnSpPr>
          <p:nvPr/>
        </p:nvCxnSpPr>
        <p:spPr>
          <a:xfrm flipV="1">
            <a:off x="2600009" y="3823714"/>
            <a:ext cx="2064154" cy="94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7521BC7-CAD7-4158-9F50-BA2ECCC1C1AA}"/>
              </a:ext>
            </a:extLst>
          </p:cNvPr>
          <p:cNvCxnSpPr>
            <a:cxnSpLocks/>
            <a:stCxn id="5" idx="3"/>
          </p:cNvCxnSpPr>
          <p:nvPr/>
        </p:nvCxnSpPr>
        <p:spPr>
          <a:xfrm flipV="1">
            <a:off x="6887837" y="3742490"/>
            <a:ext cx="1659246" cy="81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6080A0-C3C1-4F5E-94B5-11A30BCAD372}"/>
              </a:ext>
            </a:extLst>
          </p:cNvPr>
          <p:cNvCxnSpPr>
            <a:cxnSpLocks/>
            <a:endCxn id="4" idx="1"/>
          </p:cNvCxnSpPr>
          <p:nvPr/>
        </p:nvCxnSpPr>
        <p:spPr>
          <a:xfrm flipV="1">
            <a:off x="6851706" y="2286000"/>
            <a:ext cx="1612191" cy="459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F3BF83-89B9-4A95-9C1C-88AE3FD73752}"/>
              </a:ext>
            </a:extLst>
          </p:cNvPr>
          <p:cNvCxnSpPr>
            <a:cxnSpLocks/>
            <a:endCxn id="9" idx="1"/>
          </p:cNvCxnSpPr>
          <p:nvPr/>
        </p:nvCxnSpPr>
        <p:spPr>
          <a:xfrm>
            <a:off x="6851706" y="4907192"/>
            <a:ext cx="1575881" cy="45233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76EA434-408E-4FB2-9FD9-52A1443E330C}"/>
              </a:ext>
            </a:extLst>
          </p:cNvPr>
          <p:cNvSpPr txBox="1"/>
          <p:nvPr/>
        </p:nvSpPr>
        <p:spPr>
          <a:xfrm>
            <a:off x="4544667" y="1833663"/>
            <a:ext cx="1978862" cy="369332"/>
          </a:xfrm>
          <a:prstGeom prst="rect">
            <a:avLst/>
          </a:prstGeom>
          <a:noFill/>
        </p:spPr>
        <p:txBody>
          <a:bodyPr wrap="square" rtlCol="0">
            <a:spAutoFit/>
          </a:bodyPr>
          <a:lstStyle/>
          <a:p>
            <a:r>
              <a:rPr lang="en-US" dirty="0"/>
              <a:t>Active MQ queue:</a:t>
            </a:r>
          </a:p>
        </p:txBody>
      </p:sp>
      <p:pic>
        <p:nvPicPr>
          <p:cNvPr id="17" name="Content Placeholder 42" descr="Envelope">
            <a:extLst>
              <a:ext uri="{FF2B5EF4-FFF2-40B4-BE49-F238E27FC236}">
                <a16:creationId xmlns:a16="http://schemas.microsoft.com/office/drawing/2014/main" id="{418AC1C2-EED5-4FC8-96E0-389DB2ADC0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5848" y="2277202"/>
            <a:ext cx="519357" cy="519357"/>
          </a:xfrm>
          <a:prstGeom prst="rect">
            <a:avLst/>
          </a:prstGeom>
        </p:spPr>
      </p:pic>
      <p:pic>
        <p:nvPicPr>
          <p:cNvPr id="20" name="Content Placeholder 42" descr="Envelope">
            <a:extLst>
              <a:ext uri="{FF2B5EF4-FFF2-40B4-BE49-F238E27FC236}">
                <a16:creationId xmlns:a16="http://schemas.microsoft.com/office/drawing/2014/main" id="{8FBB15F1-2C16-4C6E-B855-9359F9272D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7799" y="2320463"/>
            <a:ext cx="519357" cy="519357"/>
          </a:xfrm>
          <a:prstGeom prst="rect">
            <a:avLst/>
          </a:prstGeom>
        </p:spPr>
      </p:pic>
      <p:sp>
        <p:nvSpPr>
          <p:cNvPr id="24" name="TextBox 23">
            <a:extLst>
              <a:ext uri="{FF2B5EF4-FFF2-40B4-BE49-F238E27FC236}">
                <a16:creationId xmlns:a16="http://schemas.microsoft.com/office/drawing/2014/main" id="{4D0486CE-5F75-45B6-8DA8-8BB769334725}"/>
              </a:ext>
            </a:extLst>
          </p:cNvPr>
          <p:cNvSpPr txBox="1"/>
          <p:nvPr/>
        </p:nvSpPr>
        <p:spPr>
          <a:xfrm>
            <a:off x="4878791" y="2326198"/>
            <a:ext cx="1575881" cy="923330"/>
          </a:xfrm>
          <a:prstGeom prst="rect">
            <a:avLst/>
          </a:prstGeom>
          <a:noFill/>
        </p:spPr>
        <p:txBody>
          <a:bodyPr wrap="square" rtlCol="0">
            <a:spAutoFit/>
          </a:bodyPr>
          <a:lstStyle/>
          <a:p>
            <a:r>
              <a:rPr lang="en-US" dirty="0">
                <a:solidFill>
                  <a:srgbClr val="FF0000"/>
                </a:solidFill>
              </a:rPr>
              <a:t>Can store messages in queue</a:t>
            </a:r>
          </a:p>
        </p:txBody>
      </p:sp>
      <p:grpSp>
        <p:nvGrpSpPr>
          <p:cNvPr id="35" name="Group 34">
            <a:extLst>
              <a:ext uri="{FF2B5EF4-FFF2-40B4-BE49-F238E27FC236}">
                <a16:creationId xmlns:a16="http://schemas.microsoft.com/office/drawing/2014/main" id="{262270C9-86CC-45D0-A5FC-1AEF496CCECE}"/>
              </a:ext>
            </a:extLst>
          </p:cNvPr>
          <p:cNvGrpSpPr/>
          <p:nvPr/>
        </p:nvGrpSpPr>
        <p:grpSpPr>
          <a:xfrm>
            <a:off x="4878791" y="3371378"/>
            <a:ext cx="1411973" cy="680531"/>
            <a:chOff x="2893209" y="5127126"/>
            <a:chExt cx="1411973" cy="680531"/>
          </a:xfrm>
        </p:grpSpPr>
        <p:cxnSp>
          <p:nvCxnSpPr>
            <p:cNvPr id="30" name="Straight Connector 29">
              <a:extLst>
                <a:ext uri="{FF2B5EF4-FFF2-40B4-BE49-F238E27FC236}">
                  <a16:creationId xmlns:a16="http://schemas.microsoft.com/office/drawing/2014/main" id="{B896FB8C-E24C-4826-9ED2-1840F0422640}"/>
                </a:ext>
              </a:extLst>
            </p:cNvPr>
            <p:cNvCxnSpPr>
              <a:cxnSpLocks/>
            </p:cNvCxnSpPr>
            <p:nvPr/>
          </p:nvCxnSpPr>
          <p:spPr>
            <a:xfrm>
              <a:off x="2922858" y="5127126"/>
              <a:ext cx="1382324"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41CDC44C-AC36-41DB-9676-C340B629C448}"/>
                </a:ext>
              </a:extLst>
            </p:cNvPr>
            <p:cNvCxnSpPr>
              <a:cxnSpLocks/>
            </p:cNvCxnSpPr>
            <p:nvPr/>
          </p:nvCxnSpPr>
          <p:spPr>
            <a:xfrm>
              <a:off x="2893209" y="5807657"/>
              <a:ext cx="1411973" cy="0"/>
            </a:xfrm>
            <a:prstGeom prst="line">
              <a:avLst/>
            </a:prstGeom>
          </p:spPr>
          <p:style>
            <a:lnRef idx="1">
              <a:schemeClr val="dk1"/>
            </a:lnRef>
            <a:fillRef idx="0">
              <a:schemeClr val="dk1"/>
            </a:fillRef>
            <a:effectRef idx="0">
              <a:schemeClr val="dk1"/>
            </a:effectRef>
            <a:fontRef idx="minor">
              <a:schemeClr val="tx1"/>
            </a:fontRef>
          </p:style>
        </p:cxnSp>
      </p:grpSp>
      <p:grpSp>
        <p:nvGrpSpPr>
          <p:cNvPr id="36" name="Group 35">
            <a:extLst>
              <a:ext uri="{FF2B5EF4-FFF2-40B4-BE49-F238E27FC236}">
                <a16:creationId xmlns:a16="http://schemas.microsoft.com/office/drawing/2014/main" id="{8B5BAE84-A42E-410D-903F-D306416F9DA3}"/>
              </a:ext>
            </a:extLst>
          </p:cNvPr>
          <p:cNvGrpSpPr/>
          <p:nvPr/>
        </p:nvGrpSpPr>
        <p:grpSpPr>
          <a:xfrm>
            <a:off x="4872850" y="4289663"/>
            <a:ext cx="1411973" cy="680531"/>
            <a:chOff x="2893209" y="5127126"/>
            <a:chExt cx="1411973" cy="680531"/>
          </a:xfrm>
        </p:grpSpPr>
        <p:cxnSp>
          <p:nvCxnSpPr>
            <p:cNvPr id="37" name="Straight Connector 36">
              <a:extLst>
                <a:ext uri="{FF2B5EF4-FFF2-40B4-BE49-F238E27FC236}">
                  <a16:creationId xmlns:a16="http://schemas.microsoft.com/office/drawing/2014/main" id="{2F9EF297-F534-4649-A962-0EF15B8B9855}"/>
                </a:ext>
              </a:extLst>
            </p:cNvPr>
            <p:cNvCxnSpPr>
              <a:cxnSpLocks/>
            </p:cNvCxnSpPr>
            <p:nvPr/>
          </p:nvCxnSpPr>
          <p:spPr>
            <a:xfrm>
              <a:off x="2922858" y="5127126"/>
              <a:ext cx="1382324"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FC2F44C-751C-45DB-BEDF-03AE2CBBF616}"/>
                </a:ext>
              </a:extLst>
            </p:cNvPr>
            <p:cNvCxnSpPr>
              <a:cxnSpLocks/>
            </p:cNvCxnSpPr>
            <p:nvPr/>
          </p:nvCxnSpPr>
          <p:spPr>
            <a:xfrm>
              <a:off x="2893209" y="5807657"/>
              <a:ext cx="1411973"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7147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75E-6 2.59259E-6 L -0.20182 0.16828 " pathEditMode="relative" rAng="0" ptsTypes="AA">
                                      <p:cBhvr>
                                        <p:cTn id="6" dur="1000" fill="hold"/>
                                        <p:tgtEl>
                                          <p:spTgt spid="6"/>
                                        </p:tgtEl>
                                        <p:attrNameLst>
                                          <p:attrName>ppt_x</p:attrName>
                                          <p:attrName>ppt_y</p:attrName>
                                        </p:attrNameLst>
                                      </p:cBhvr>
                                      <p:rCtr x="-10091" y="840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par>
                          <p:cTn id="11" fill="hold">
                            <p:stCondLst>
                              <p:cond delay="0"/>
                            </p:stCondLst>
                            <p:childTnLst>
                              <p:par>
                                <p:cTn id="12" presetID="42" presetClass="path" presetSubtype="0" accel="50000" decel="50000" fill="hold" nodeType="afterEffect">
                                  <p:stCondLst>
                                    <p:cond delay="0"/>
                                  </p:stCondLst>
                                  <p:childTnLst>
                                    <p:animMotion origin="layout" path="M -0.20182 0.16828 L -0.30755 0.17061 " pathEditMode="relative" rAng="0" ptsTypes="AA">
                                      <p:cBhvr>
                                        <p:cTn id="13" dur="2000" fill="hold"/>
                                        <p:tgtEl>
                                          <p:spTgt spid="6"/>
                                        </p:tgtEl>
                                        <p:attrNameLst>
                                          <p:attrName>ppt_x</p:attrName>
                                          <p:attrName>ppt_y</p:attrName>
                                        </p:attrNameLst>
                                      </p:cBhvr>
                                      <p:rCtr x="-5273" y="162"/>
                                    </p:animMotion>
                                  </p:childTnLst>
                                </p:cTn>
                              </p:par>
                              <p:par>
                                <p:cTn id="14" presetID="42" presetClass="path" presetSubtype="0" accel="50000" decel="50000" fill="hold" nodeType="withEffect">
                                  <p:stCondLst>
                                    <p:cond delay="0"/>
                                  </p:stCondLst>
                                  <p:childTnLst>
                                    <p:animMotion origin="layout" path="M -0.00365 2.59259E-6 L -0.23151 0.17454 " pathEditMode="relative" rAng="0" ptsTypes="AA">
                                      <p:cBhvr>
                                        <p:cTn id="15" dur="2000" fill="hold"/>
                                        <p:tgtEl>
                                          <p:spTgt spid="17"/>
                                        </p:tgtEl>
                                        <p:attrNameLst>
                                          <p:attrName>ppt_x</p:attrName>
                                          <p:attrName>ppt_y</p:attrName>
                                        </p:attrNameLst>
                                      </p:cBhvr>
                                      <p:rCtr x="-11146" y="8773"/>
                                    </p:animMotion>
                                  </p:childTnLst>
                                </p:cTn>
                              </p:par>
                            </p:childTnLst>
                          </p:cTn>
                        </p:par>
                        <p:par>
                          <p:cTn id="16" fill="hold">
                            <p:stCondLst>
                              <p:cond delay="2000"/>
                            </p:stCondLst>
                            <p:childTnLst>
                              <p:par>
                                <p:cTn id="17" presetID="42" presetClass="path" presetSubtype="0" accel="50000" decel="50000" fill="hold" nodeType="afterEffect">
                                  <p:stCondLst>
                                    <p:cond delay="0"/>
                                  </p:stCondLst>
                                  <p:childTnLst>
                                    <p:animMotion origin="layout" path="M -0.23151 0.17453 L -0.28841 0.17453 " pathEditMode="relative" rAng="0" ptsTypes="AA">
                                      <p:cBhvr>
                                        <p:cTn id="18" dur="2000" fill="hold"/>
                                        <p:tgtEl>
                                          <p:spTgt spid="17"/>
                                        </p:tgtEl>
                                        <p:attrNameLst>
                                          <p:attrName>ppt_x</p:attrName>
                                          <p:attrName>ppt_y</p:attrName>
                                        </p:attrNameLst>
                                      </p:cBhvr>
                                      <p:rCtr x="-2852" y="0"/>
                                    </p:animMotion>
                                  </p:childTnLst>
                                </p:cTn>
                              </p:par>
                              <p:par>
                                <p:cTn id="19" presetID="42" presetClass="path" presetSubtype="0" accel="50000" decel="50000" fill="hold" nodeType="withEffect">
                                  <p:stCondLst>
                                    <p:cond delay="0"/>
                                  </p:stCondLst>
                                  <p:childTnLst>
                                    <p:animMotion origin="layout" path="M -3.75E-6 1.48148E-6 L -0.25416 0.29699 " pathEditMode="relative" rAng="0" ptsTypes="AA">
                                      <p:cBhvr>
                                        <p:cTn id="20" dur="2000" fill="hold"/>
                                        <p:tgtEl>
                                          <p:spTgt spid="20"/>
                                        </p:tgtEl>
                                        <p:attrNameLst>
                                          <p:attrName>ppt_x</p:attrName>
                                          <p:attrName>ppt_y</p:attrName>
                                        </p:attrNameLst>
                                      </p:cBhvr>
                                      <p:rCtr x="-12708" y="14838"/>
                                    </p:animMotion>
                                  </p:childTnLst>
                                </p:cTn>
                              </p:par>
                            </p:childTnLst>
                          </p:cTn>
                        </p:par>
                        <p:par>
                          <p:cTn id="21" fill="hold">
                            <p:stCondLst>
                              <p:cond delay="4000"/>
                            </p:stCondLst>
                            <p:childTnLst>
                              <p:par>
                                <p:cTn id="22" presetID="42" presetClass="path" presetSubtype="0" accel="50000" decel="50000" fill="hold" nodeType="afterEffect">
                                  <p:stCondLst>
                                    <p:cond delay="0"/>
                                  </p:stCondLst>
                                  <p:childTnLst>
                                    <p:animMotion origin="layout" path="M -0.25416 0.29699 L -0.38034 0.30393 " pathEditMode="relative" rAng="0" ptsTypes="AA">
                                      <p:cBhvr>
                                        <p:cTn id="23" dur="2000" fill="hold"/>
                                        <p:tgtEl>
                                          <p:spTgt spid="20"/>
                                        </p:tgtEl>
                                        <p:attrNameLst>
                                          <p:attrName>ppt_x</p:attrName>
                                          <p:attrName>ppt_y</p:attrName>
                                        </p:attrNameLst>
                                      </p:cBhvr>
                                      <p:rCtr x="-5794" y="116"/>
                                    </p:animMotion>
                                  </p:childTnLst>
                                </p:cTn>
                              </p:par>
                            </p:childTnLst>
                          </p:cTn>
                        </p:par>
                        <p:par>
                          <p:cTn id="24" fill="hold">
                            <p:stCondLst>
                              <p:cond delay="6000"/>
                            </p:stCondLst>
                            <p:childTnLst>
                              <p:par>
                                <p:cTn id="25" presetID="42" presetClass="path" presetSubtype="0" accel="50000" decel="50000" fill="hold" nodeType="afterEffect">
                                  <p:stCondLst>
                                    <p:cond delay="0"/>
                                  </p:stCondLst>
                                  <p:childTnLst>
                                    <p:animMotion origin="layout" path="M -0.30755 0.1706 L -0.61666 0.12453 " pathEditMode="relative" rAng="0" ptsTypes="AA">
                                      <p:cBhvr>
                                        <p:cTn id="26" dur="2000" fill="hold"/>
                                        <p:tgtEl>
                                          <p:spTgt spid="6"/>
                                        </p:tgtEl>
                                        <p:attrNameLst>
                                          <p:attrName>ppt_x</p:attrName>
                                          <p:attrName>ppt_y</p:attrName>
                                        </p:attrNameLst>
                                      </p:cBhvr>
                                      <p:rCtr x="-15456" y="-2315"/>
                                    </p:animMotion>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24"/>
                                        </p:tgtEl>
                                      </p:cBhvr>
                                    </p:animEffect>
                                    <p:set>
                                      <p:cBhvr>
                                        <p:cTn id="31" dur="1" fill="hold">
                                          <p:stCondLst>
                                            <p:cond delay="499"/>
                                          </p:stCondLst>
                                        </p:cTn>
                                        <p:tgtEl>
                                          <p:spTgt spid="24"/>
                                        </p:tgtEl>
                                        <p:attrNameLst>
                                          <p:attrName>style.visibility</p:attrName>
                                        </p:attrNameLst>
                                      </p:cBhvr>
                                      <p:to>
                                        <p:strVal val="hidden"/>
                                      </p:to>
                                    </p:set>
                                  </p:childTnLst>
                                </p:cTn>
                              </p:par>
                            </p:childTnLst>
                          </p:cTn>
                        </p:par>
                        <p:par>
                          <p:cTn id="32" fill="hold">
                            <p:stCondLst>
                              <p:cond delay="500"/>
                            </p:stCondLst>
                            <p:childTnLst>
                              <p:par>
                                <p:cTn id="33" presetID="42" presetClass="path" presetSubtype="0" accel="50000" decel="50000" fill="hold" nodeType="afterEffect">
                                  <p:stCondLst>
                                    <p:cond delay="0"/>
                                  </p:stCondLst>
                                  <p:childTnLst>
                                    <p:animMotion origin="layout" path="M -0.28841 0.17453 L -0.59102 0.13842 " pathEditMode="relative" rAng="0" ptsTypes="AA">
                                      <p:cBhvr>
                                        <p:cTn id="34" dur="2000" fill="hold"/>
                                        <p:tgtEl>
                                          <p:spTgt spid="17"/>
                                        </p:tgtEl>
                                        <p:attrNameLst>
                                          <p:attrName>ppt_x</p:attrName>
                                          <p:attrName>ppt_y</p:attrName>
                                        </p:attrNameLst>
                                      </p:cBhvr>
                                      <p:rCtr x="-15130" y="-1806"/>
                                    </p:animMotion>
                                  </p:childTnLst>
                                </p:cTn>
                              </p:par>
                            </p:childTnLst>
                          </p:cTn>
                        </p:par>
                        <p:par>
                          <p:cTn id="35" fill="hold">
                            <p:stCondLst>
                              <p:cond delay="2500"/>
                            </p:stCondLst>
                            <p:childTnLst>
                              <p:par>
                                <p:cTn id="36" presetID="42" presetClass="path" presetSubtype="0" accel="50000" decel="50000" fill="hold" nodeType="afterEffect">
                                  <p:stCondLst>
                                    <p:cond delay="0"/>
                                  </p:stCondLst>
                                  <p:childTnLst>
                                    <p:animMotion origin="layout" path="M -0.38033 0.30393 L -0.62369 0.42315 " pathEditMode="relative" rAng="0" ptsTypes="AA">
                                      <p:cBhvr>
                                        <p:cTn id="37" dur="2000" fill="hold"/>
                                        <p:tgtEl>
                                          <p:spTgt spid="20"/>
                                        </p:tgtEl>
                                        <p:attrNameLst>
                                          <p:attrName>ppt_x</p:attrName>
                                          <p:attrName>ppt_y</p:attrName>
                                        </p:attrNameLst>
                                      </p:cBhvr>
                                      <p:rCtr x="-12174" y="59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2BD2-598C-4E0F-9CB5-A499374D7AA6}"/>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How does ActiveMQ work?</a:t>
            </a:r>
          </a:p>
        </p:txBody>
      </p:sp>
      <p:pic>
        <p:nvPicPr>
          <p:cNvPr id="5" name="Content Placeholder 4" descr="A close up of a mans face&#10;&#10;Description automatically generated">
            <a:extLst>
              <a:ext uri="{FF2B5EF4-FFF2-40B4-BE49-F238E27FC236}">
                <a16:creationId xmlns:a16="http://schemas.microsoft.com/office/drawing/2014/main" id="{BC7FC5B4-14F3-4605-A8A7-DB9D460A81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4799" y="640081"/>
            <a:ext cx="3790617" cy="5054156"/>
          </a:xfrm>
          <a:prstGeom prst="rect">
            <a:avLst/>
          </a:prstGeom>
        </p:spPr>
      </p:pic>
    </p:spTree>
    <p:extLst>
      <p:ext uri="{BB962C8B-B14F-4D97-AF65-F5344CB8AC3E}">
        <p14:creationId xmlns:p14="http://schemas.microsoft.com/office/powerpoint/2010/main" val="3352120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BF12A-25C8-478A-94D9-F56163BC2EB1}"/>
              </a:ext>
            </a:extLst>
          </p:cNvPr>
          <p:cNvSpPr>
            <a:spLocks noGrp="1"/>
          </p:cNvSpPr>
          <p:nvPr>
            <p:ph type="title"/>
          </p:nvPr>
        </p:nvSpPr>
        <p:spPr>
          <a:xfrm>
            <a:off x="642257" y="634946"/>
            <a:ext cx="3690257" cy="1450757"/>
          </a:xfrm>
        </p:spPr>
        <p:txBody>
          <a:bodyPr vert="horz" lIns="91440" tIns="45720" rIns="91440" bIns="45720" rtlCol="0">
            <a:normAutofit/>
          </a:bodyPr>
          <a:lstStyle/>
          <a:p>
            <a:r>
              <a:rPr lang="en-US"/>
              <a:t>Architecture:</a:t>
            </a:r>
          </a:p>
        </p:txBody>
      </p:sp>
      <p:sp>
        <p:nvSpPr>
          <p:cNvPr id="28" name="Content Placeholder 27">
            <a:extLst>
              <a:ext uri="{FF2B5EF4-FFF2-40B4-BE49-F238E27FC236}">
                <a16:creationId xmlns:a16="http://schemas.microsoft.com/office/drawing/2014/main" id="{46F398E5-B503-4C88-8507-EC771C111BEB}"/>
              </a:ext>
            </a:extLst>
          </p:cNvPr>
          <p:cNvSpPr>
            <a:spLocks noGrp="1"/>
          </p:cNvSpPr>
          <p:nvPr>
            <p:ph idx="1"/>
          </p:nvPr>
        </p:nvSpPr>
        <p:spPr>
          <a:xfrm>
            <a:off x="642257" y="2407436"/>
            <a:ext cx="3690257" cy="3461658"/>
          </a:xfrm>
        </p:spPr>
        <p:txBody>
          <a:bodyPr>
            <a:normAutofit/>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C5FB51C0-E839-4541-B9EB-B59649381E75}"/>
              </a:ext>
            </a:extLst>
          </p:cNvPr>
          <p:cNvPicPr>
            <a:picLocks noChangeAspect="1"/>
          </p:cNvPicPr>
          <p:nvPr/>
        </p:nvPicPr>
        <p:blipFill rotWithShape="1">
          <a:blip r:embed="rId2">
            <a:extLst>
              <a:ext uri="{28A0092B-C50C-407E-A947-70E740481C1C}">
                <a14:useLocalDpi xmlns:a14="http://schemas.microsoft.com/office/drawing/2010/main" val="0"/>
              </a:ext>
            </a:extLst>
          </a:blip>
          <a:srcRect l="2308" r="8630" b="2"/>
          <a:stretch/>
        </p:blipFill>
        <p:spPr>
          <a:xfrm>
            <a:off x="4648201" y="640081"/>
            <a:ext cx="6909801" cy="5314406"/>
          </a:xfrm>
          <a:prstGeom prst="rect">
            <a:avLst/>
          </a:prstGeom>
        </p:spPr>
      </p:pic>
    </p:spTree>
    <p:extLst>
      <p:ext uri="{BB962C8B-B14F-4D97-AF65-F5344CB8AC3E}">
        <p14:creationId xmlns:p14="http://schemas.microsoft.com/office/powerpoint/2010/main" val="3238597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Content Placeholder 7" descr="A screenshot of a cell phone&#10;&#10;Description automatically generated">
            <a:extLst>
              <a:ext uri="{FF2B5EF4-FFF2-40B4-BE49-F238E27FC236}">
                <a16:creationId xmlns:a16="http://schemas.microsoft.com/office/drawing/2014/main" id="{74DD56D1-A0C1-45BE-9E48-579E8837A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5198" y="4670590"/>
            <a:ext cx="2939514" cy="2292820"/>
          </a:xfrm>
          <a:prstGeom prst="rect">
            <a:avLst/>
          </a:prstGeom>
        </p:spPr>
      </p:pic>
      <p:pic>
        <p:nvPicPr>
          <p:cNvPr id="7" name="Content Placeholder 6" descr="A screenshot of a cell phone&#10;&#10;Description automatically generated">
            <a:extLst>
              <a:ext uri="{FF2B5EF4-FFF2-40B4-BE49-F238E27FC236}">
                <a16:creationId xmlns:a16="http://schemas.microsoft.com/office/drawing/2014/main" id="{4CA645BB-A445-4A3D-9CF6-1D058316BE9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207441" y="391212"/>
            <a:ext cx="2887498" cy="4022725"/>
          </a:xfrm>
          <a:prstGeom prst="rect">
            <a:avLst/>
          </a:prstGeom>
        </p:spPr>
      </p:pic>
      <p:sp>
        <p:nvSpPr>
          <p:cNvPr id="10" name="Content Placeholder 9">
            <a:extLst>
              <a:ext uri="{FF2B5EF4-FFF2-40B4-BE49-F238E27FC236}">
                <a16:creationId xmlns:a16="http://schemas.microsoft.com/office/drawing/2014/main" id="{7B930A7A-F4C2-4DE3-89B3-4CB6B4E94D1C}"/>
              </a:ext>
            </a:extLst>
          </p:cNvPr>
          <p:cNvSpPr>
            <a:spLocks noGrp="1"/>
          </p:cNvSpPr>
          <p:nvPr>
            <p:ph sz="half" idx="2"/>
          </p:nvPr>
        </p:nvSpPr>
        <p:spPr>
          <a:xfrm>
            <a:off x="983362" y="1286173"/>
            <a:ext cx="6356244" cy="3042634"/>
          </a:xfrm>
        </p:spPr>
        <p:txBody>
          <a:bodyPr vert="horz" lIns="0" tIns="45720" rIns="0" bIns="45720" rtlCol="0">
            <a:normAutofit/>
          </a:bodyPr>
          <a:lstStyle/>
          <a:p>
            <a:pPr>
              <a:buFont typeface="Calibri" panose="020F0502020204030204" pitchFamily="34" charset="0"/>
              <a:buChar char="•"/>
            </a:pPr>
            <a:r>
              <a:rPr lang="en-US" dirty="0"/>
              <a:t>sends messages between client applications—</a:t>
            </a:r>
            <a:r>
              <a:rPr lang="en-US" b="1" dirty="0"/>
              <a:t>producers</a:t>
            </a:r>
            <a:r>
              <a:rPr lang="en-US" dirty="0"/>
              <a:t>, which create messages and submit them for delivery.</a:t>
            </a:r>
            <a:endParaRPr lang="en-US" b="1" dirty="0"/>
          </a:p>
          <a:p>
            <a:pPr>
              <a:buFont typeface="Calibri" panose="020F0502020204030204" pitchFamily="34" charset="0"/>
              <a:buChar char="•"/>
            </a:pPr>
            <a:r>
              <a:rPr lang="en-US" b="1" dirty="0"/>
              <a:t>consumers </a:t>
            </a:r>
            <a:r>
              <a:rPr lang="en-US" dirty="0"/>
              <a:t>receive and process messages.</a:t>
            </a:r>
          </a:p>
          <a:p>
            <a:pPr>
              <a:buFont typeface="Calibri" panose="020F0502020204030204" pitchFamily="34" charset="0"/>
              <a:buChar char="•"/>
            </a:pPr>
            <a:r>
              <a:rPr lang="en-US" dirty="0"/>
              <a:t>The ActiveMQ </a:t>
            </a:r>
            <a:r>
              <a:rPr lang="en-US" b="1" dirty="0"/>
              <a:t>broker</a:t>
            </a:r>
            <a:r>
              <a:rPr lang="en-US" dirty="0"/>
              <a:t> routes each message through a </a:t>
            </a:r>
            <a:r>
              <a:rPr lang="en-US" b="1" dirty="0"/>
              <a:t>queue</a:t>
            </a:r>
            <a:endParaRPr lang="en-US" dirty="0"/>
          </a:p>
          <a:p>
            <a:pPr>
              <a:buFont typeface="Calibri" panose="020F0502020204030204" pitchFamily="34" charset="0"/>
              <a:buChar char="•"/>
            </a:pPr>
            <a:endParaRPr lang="en-US" dirty="0"/>
          </a:p>
        </p:txBody>
      </p:sp>
      <p:pic>
        <p:nvPicPr>
          <p:cNvPr id="21" name="Content Placeholder 4" descr="A picture containing screenshot&#10;&#10;Description automatically generated">
            <a:extLst>
              <a:ext uri="{FF2B5EF4-FFF2-40B4-BE49-F238E27FC236}">
                <a16:creationId xmlns:a16="http://schemas.microsoft.com/office/drawing/2014/main" id="{6A17CE3E-1E99-413F-BBD6-8BA1095E6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362" y="5011842"/>
            <a:ext cx="4219575" cy="1714500"/>
          </a:xfrm>
          <a:prstGeom prst="rect">
            <a:avLst/>
          </a:prstGeom>
        </p:spPr>
      </p:pic>
    </p:spTree>
    <p:extLst>
      <p:ext uri="{BB962C8B-B14F-4D97-AF65-F5344CB8AC3E}">
        <p14:creationId xmlns:p14="http://schemas.microsoft.com/office/powerpoint/2010/main" val="1147224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81D2-3704-46D2-A3E6-644C1BA96ABB}"/>
              </a:ext>
            </a:extLst>
          </p:cNvPr>
          <p:cNvSpPr>
            <a:spLocks noGrp="1"/>
          </p:cNvSpPr>
          <p:nvPr>
            <p:ph type="title"/>
          </p:nvPr>
        </p:nvSpPr>
        <p:spPr>
          <a:xfrm>
            <a:off x="642257" y="634946"/>
            <a:ext cx="6432434" cy="1450757"/>
          </a:xfrm>
        </p:spPr>
        <p:txBody>
          <a:bodyPr>
            <a:normAutofit/>
          </a:bodyPr>
          <a:lstStyle/>
          <a:p>
            <a:r>
              <a:rPr lang="en-US" sz="4900" dirty="0"/>
              <a:t>Organizations that use ActiveMQ</a:t>
            </a:r>
          </a:p>
        </p:txBody>
      </p:sp>
      <p:sp>
        <p:nvSpPr>
          <p:cNvPr id="3" name="Content Placeholder 2">
            <a:extLst>
              <a:ext uri="{FF2B5EF4-FFF2-40B4-BE49-F238E27FC236}">
                <a16:creationId xmlns:a16="http://schemas.microsoft.com/office/drawing/2014/main" id="{AF2395B2-7399-4902-B8BA-B8834EC334B7}"/>
              </a:ext>
            </a:extLst>
          </p:cNvPr>
          <p:cNvSpPr>
            <a:spLocks noGrp="1"/>
          </p:cNvSpPr>
          <p:nvPr>
            <p:ph idx="1"/>
          </p:nvPr>
        </p:nvSpPr>
        <p:spPr>
          <a:xfrm>
            <a:off x="642257" y="2407436"/>
            <a:ext cx="6432434" cy="3461658"/>
          </a:xfrm>
        </p:spPr>
        <p:txBody>
          <a:bodyPr>
            <a:normAutofit/>
          </a:bodyPr>
          <a:lstStyle/>
          <a:p>
            <a:pPr>
              <a:buFont typeface="Courier New" panose="02070309020205020404" pitchFamily="49" charset="0"/>
              <a:buChar char="o"/>
            </a:pPr>
            <a:r>
              <a:rPr lang="en-US" dirty="0"/>
              <a:t>Lockheed :</a:t>
            </a:r>
          </a:p>
          <a:p>
            <a:pPr marL="384048" lvl="2" indent="0">
              <a:buNone/>
            </a:pPr>
            <a:r>
              <a:rPr lang="en-US" dirty="0"/>
              <a:t>	perform COTS integrations</a:t>
            </a:r>
          </a:p>
          <a:p>
            <a:pPr>
              <a:buFont typeface="Courier New" panose="02070309020205020404" pitchFamily="49" charset="0"/>
              <a:buChar char="o"/>
            </a:pPr>
            <a:r>
              <a:rPr lang="en-US" dirty="0"/>
              <a:t>Trimble</a:t>
            </a:r>
          </a:p>
          <a:p>
            <a:pPr marL="566928" lvl="3" indent="0">
              <a:buNone/>
            </a:pPr>
            <a:r>
              <a:rPr lang="en-US" dirty="0"/>
              <a:t>to fulfill the need to perform the messaging between and the servers.</a:t>
            </a:r>
          </a:p>
          <a:p>
            <a:pPr>
              <a:buFont typeface="Courier New" panose="02070309020205020404" pitchFamily="49" charset="0"/>
              <a:buChar char="o"/>
            </a:pPr>
            <a:r>
              <a:rPr lang="en-US" dirty="0"/>
              <a:t>Caterpillar:</a:t>
            </a:r>
          </a:p>
          <a:p>
            <a:pPr marL="566928" lvl="3" indent="0">
              <a:buNone/>
            </a:pPr>
            <a:r>
              <a:rPr lang="en-US" dirty="0">
                <a:latin typeface="Calibri" panose="020F0502020204030204" pitchFamily="34" charset="0"/>
                <a:ea typeface="Calibri" panose="020F0502020204030204" pitchFamily="34" charset="0"/>
                <a:cs typeface="Iskoola Pota" panose="020B0502040204020203" pitchFamily="34" charset="0"/>
              </a:rPr>
              <a:t>as a Message broker</a:t>
            </a:r>
            <a:endParaRPr lang="en-US" dirty="0"/>
          </a:p>
          <a:p>
            <a:pPr>
              <a:buFont typeface="Courier New" panose="02070309020205020404" pitchFamily="49" charset="0"/>
              <a:buChar char="o"/>
            </a:pPr>
            <a:endParaRPr lang="en-US" dirty="0"/>
          </a:p>
          <a:p>
            <a:pPr>
              <a:buFont typeface="Courier New" panose="02070309020205020404" pitchFamily="49" charset="0"/>
              <a:buChar char="o"/>
            </a:pPr>
            <a:endParaRPr lang="en-US" dirty="0"/>
          </a:p>
        </p:txBody>
      </p:sp>
      <p:pic>
        <p:nvPicPr>
          <p:cNvPr id="9" name="Picture 8" descr="A close up of a logo&#10;&#10;Description automatically generated">
            <a:extLst>
              <a:ext uri="{FF2B5EF4-FFF2-40B4-BE49-F238E27FC236}">
                <a16:creationId xmlns:a16="http://schemas.microsoft.com/office/drawing/2014/main" id="{52068E79-E46E-431F-89F4-7AADE62D2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687" y="914143"/>
            <a:ext cx="4001315" cy="1960644"/>
          </a:xfrm>
          <a:prstGeom prst="rect">
            <a:avLst/>
          </a:prstGeom>
        </p:spPr>
      </p:pic>
      <p:pic>
        <p:nvPicPr>
          <p:cNvPr id="11" name="Picture 10" descr="A picture containing airplane&#10;&#10;Description automatically generated">
            <a:extLst>
              <a:ext uri="{FF2B5EF4-FFF2-40B4-BE49-F238E27FC236}">
                <a16:creationId xmlns:a16="http://schemas.microsoft.com/office/drawing/2014/main" id="{CF66A1F8-19E4-4335-913F-D9A08C2F991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 r="97000">
                        <a14:foregroundMark x1="21667" y1="51800" x2="21667" y2="51800"/>
                        <a14:foregroundMark x1="16556" y1="50600" x2="16556" y2="50600"/>
                        <a14:foregroundMark x1="12889" y1="50000" x2="12889" y2="50000"/>
                        <a14:foregroundMark x1="7667" y1="48600" x2="7667" y2="48600"/>
                        <a14:foregroundMark x1="1000" y1="51200" x2="1000" y2="51200"/>
                        <a14:foregroundMark x1="27889" y1="50600" x2="27889" y2="50600"/>
                        <a14:foregroundMark x1="33111" y1="50000" x2="33111" y2="50000"/>
                        <a14:foregroundMark x1="38333" y1="51000" x2="38333" y2="51000"/>
                        <a14:foregroundMark x1="48556" y1="52200" x2="48556" y2="52200"/>
                        <a14:foregroundMark x1="55111" y1="48800" x2="55111" y2="48800"/>
                        <a14:foregroundMark x1="59222" y1="49400" x2="59222" y2="49400"/>
                        <a14:foregroundMark x1="64222" y1="48800" x2="64222" y2="48800"/>
                        <a14:foregroundMark x1="69000" y1="49800" x2="69000" y2="49800"/>
                        <a14:foregroundMark x1="72667" y1="49800" x2="72667" y2="49800"/>
                        <a14:foregroundMark x1="90889" y1="34800" x2="90889" y2="34800"/>
                        <a14:foregroundMark x1="80222" y1="60000" x2="80222" y2="60000"/>
                        <a14:foregroundMark x1="97000" y1="44200" x2="97000" y2="44200"/>
                        <a14:backgroundMark x1="17667" y1="50200" x2="17667" y2="50200"/>
                        <a14:backgroundMark x1="6556" y1="52200" x2="6556" y2="52200"/>
                        <a14:backgroundMark x1="39000" y1="52600" x2="39000" y2="52600"/>
                        <a14:backgroundMark x1="47000" y1="51600" x2="47000" y2="51600"/>
                        <a14:backgroundMark x1="49333" y1="51800" x2="49333" y2="51800"/>
                        <a14:backgroundMark x1="54667" y1="51400" x2="54667" y2="51400"/>
                        <a14:backgroundMark x1="60222" y1="50400" x2="60222" y2="50400"/>
                        <a14:backgroundMark x1="80000" y1="59800" x2="80000" y2="59800"/>
                        <a14:backgroundMark x1="91111" y1="47800" x2="91111" y2="47800"/>
                      </a14:backgroundRemoval>
                    </a14:imgEffect>
                  </a14:imgLayer>
                </a14:imgProps>
              </a:ext>
              <a:ext uri="{28A0092B-C50C-407E-A947-70E740481C1C}">
                <a14:useLocalDpi xmlns:a14="http://schemas.microsoft.com/office/drawing/2010/main" val="0"/>
              </a:ext>
            </a:extLst>
          </a:blip>
          <a:stretch>
            <a:fillRect/>
          </a:stretch>
        </p:blipFill>
        <p:spPr>
          <a:xfrm>
            <a:off x="7556686" y="3581378"/>
            <a:ext cx="4001315" cy="2220729"/>
          </a:xfrm>
          <a:prstGeom prst="rect">
            <a:avLst/>
          </a:prstGeom>
        </p:spPr>
      </p:pic>
    </p:spTree>
    <p:extLst>
      <p:ext uri="{BB962C8B-B14F-4D97-AF65-F5344CB8AC3E}">
        <p14:creationId xmlns:p14="http://schemas.microsoft.com/office/powerpoint/2010/main" val="2362074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F57E4-2370-4045-A834-B3DA6CE1798B}"/>
              </a:ext>
            </a:extLst>
          </p:cNvPr>
          <p:cNvSpPr>
            <a:spLocks noGrp="1"/>
          </p:cNvSpPr>
          <p:nvPr>
            <p:ph type="title"/>
          </p:nvPr>
        </p:nvSpPr>
        <p:spPr>
          <a:xfrm>
            <a:off x="1097280" y="19744"/>
            <a:ext cx="10058400" cy="1860508"/>
          </a:xfrm>
        </p:spPr>
        <p:txBody>
          <a:bodyPr>
            <a:normAutofit/>
          </a:bodyPr>
          <a:lstStyle/>
          <a:p>
            <a:r>
              <a:rPr lang="en-US" dirty="0"/>
              <a:t>What is Apache ActiveMQ  </a:t>
            </a:r>
          </a:p>
        </p:txBody>
      </p:sp>
      <p:sp>
        <p:nvSpPr>
          <p:cNvPr id="3" name="Content Placeholder 2">
            <a:extLst>
              <a:ext uri="{FF2B5EF4-FFF2-40B4-BE49-F238E27FC236}">
                <a16:creationId xmlns:a16="http://schemas.microsoft.com/office/drawing/2014/main" id="{3FB7FA1D-6A93-41E2-B2AB-C75F78184B3F}"/>
              </a:ext>
            </a:extLst>
          </p:cNvPr>
          <p:cNvSpPr>
            <a:spLocks noGrp="1"/>
          </p:cNvSpPr>
          <p:nvPr>
            <p:ph idx="1"/>
          </p:nvPr>
        </p:nvSpPr>
        <p:spPr>
          <a:xfrm>
            <a:off x="1097280" y="2147111"/>
            <a:ext cx="10058400" cy="3760891"/>
          </a:xfrm>
        </p:spPr>
        <p:txBody>
          <a:bodyPr/>
          <a:lstStyle/>
          <a:p>
            <a:pPr>
              <a:buFont typeface="Wingdings" panose="05000000000000000000" pitchFamily="2" charset="2"/>
              <a:buChar char="§"/>
            </a:pPr>
            <a:r>
              <a:rPr lang="en-US" dirty="0"/>
              <a:t>Apache </a:t>
            </a:r>
            <a:r>
              <a:rPr lang="en-US" b="1" dirty="0"/>
              <a:t>ActiveMQ</a:t>
            </a:r>
            <a:r>
              <a:rPr lang="en-US" dirty="0"/>
              <a:t> </a:t>
            </a:r>
          </a:p>
          <a:p>
            <a:pPr>
              <a:buFont typeface="Wingdings" panose="05000000000000000000" pitchFamily="2" charset="2"/>
              <a:buChar char="§"/>
            </a:pPr>
            <a:r>
              <a:rPr lang="en-US" dirty="0"/>
              <a:t>It translates messages from sender to receiver. It can connect multiple clients and servers and allows messages to be held in queue, instead of requiring both the client and server to be available simultaneously in order to communicate </a:t>
            </a:r>
          </a:p>
        </p:txBody>
      </p:sp>
    </p:spTree>
    <p:extLst>
      <p:ext uri="{BB962C8B-B14F-4D97-AF65-F5344CB8AC3E}">
        <p14:creationId xmlns:p14="http://schemas.microsoft.com/office/powerpoint/2010/main" val="2924102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B0EF9-FB90-4C75-8DD0-09EFF35E5A56}"/>
              </a:ext>
            </a:extLst>
          </p:cNvPr>
          <p:cNvSpPr>
            <a:spLocks noGrp="1"/>
          </p:cNvSpPr>
          <p:nvPr>
            <p:ph type="title"/>
          </p:nvPr>
        </p:nvSpPr>
        <p:spPr/>
        <p:txBody>
          <a:bodyPr/>
          <a:lstStyle/>
          <a:p>
            <a:r>
              <a:rPr lang="en-US" dirty="0"/>
              <a:t>Advantages and disadvantages</a:t>
            </a:r>
          </a:p>
        </p:txBody>
      </p:sp>
      <p:sp>
        <p:nvSpPr>
          <p:cNvPr id="3" name="Content Placeholder 2">
            <a:extLst>
              <a:ext uri="{FF2B5EF4-FFF2-40B4-BE49-F238E27FC236}">
                <a16:creationId xmlns:a16="http://schemas.microsoft.com/office/drawing/2014/main" id="{DDF2E1EE-B4CB-4A52-8114-9A13B5B6DE4A}"/>
              </a:ext>
            </a:extLst>
          </p:cNvPr>
          <p:cNvSpPr>
            <a:spLocks noGrp="1"/>
          </p:cNvSpPr>
          <p:nvPr>
            <p:ph idx="1"/>
          </p:nvPr>
        </p:nvSpPr>
        <p:spPr/>
        <p:txBody>
          <a:bodyPr/>
          <a:lstStyle/>
          <a:p>
            <a:pPr>
              <a:buFont typeface="Arial" panose="020B0604020202020204" pitchFamily="34" charset="0"/>
              <a:buChar char="•"/>
            </a:pPr>
            <a:endParaRPr lang="en-US" dirty="0"/>
          </a:p>
        </p:txBody>
      </p:sp>
    </p:spTree>
    <p:extLst>
      <p:ext uri="{BB962C8B-B14F-4D97-AF65-F5344CB8AC3E}">
        <p14:creationId xmlns:p14="http://schemas.microsoft.com/office/powerpoint/2010/main" val="1851174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C6842-2168-4C0C-9FC7-951952521A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C621D4-6806-46EB-97BE-516B77B8B3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48959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E98792-0E09-4C10-B5B7-04B5CA8CF4DB}"/>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4800" kern="1200" dirty="0">
                <a:solidFill>
                  <a:schemeClr val="tx1"/>
                </a:solidFill>
                <a:latin typeface="+mj-lt"/>
                <a:ea typeface="+mj-ea"/>
                <a:cs typeface="+mj-cs"/>
              </a:rPr>
              <a:t>One-to many</a:t>
            </a:r>
          </a:p>
        </p:txBody>
      </p:sp>
      <p:pic>
        <p:nvPicPr>
          <p:cNvPr id="8" name="Content Placeholder 7">
            <a:extLst>
              <a:ext uri="{FF2B5EF4-FFF2-40B4-BE49-F238E27FC236}">
                <a16:creationId xmlns:a16="http://schemas.microsoft.com/office/drawing/2014/main" id="{87181A9F-7940-4E14-99A1-DC4425B89259}"/>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1517911" y="1863801"/>
            <a:ext cx="9156177" cy="4440746"/>
          </a:xfrm>
          <a:prstGeom prst="rect">
            <a:avLst/>
          </a:prstGeom>
          <a:noFill/>
        </p:spPr>
      </p:pic>
    </p:spTree>
    <p:extLst>
      <p:ext uri="{BB962C8B-B14F-4D97-AF65-F5344CB8AC3E}">
        <p14:creationId xmlns:p14="http://schemas.microsoft.com/office/powerpoint/2010/main" val="1643499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71E3D-6EAF-4FB1-B6C1-EF5274EFDFDF}"/>
              </a:ext>
            </a:extLst>
          </p:cNvPr>
          <p:cNvSpPr>
            <a:spLocks noGrp="1"/>
          </p:cNvSpPr>
          <p:nvPr>
            <p:ph type="ctrTitle"/>
          </p:nvPr>
        </p:nvSpPr>
        <p:spPr>
          <a:xfrm>
            <a:off x="634276" y="640080"/>
            <a:ext cx="4208656" cy="3034857"/>
          </a:xfrm>
        </p:spPr>
        <p:txBody>
          <a:bodyPr anchor="b">
            <a:normAutofit/>
          </a:bodyPr>
          <a:lstStyle/>
          <a:p>
            <a:r>
              <a:rPr lang="en-US" sz="4400" dirty="0">
                <a:solidFill>
                  <a:srgbClr val="FFFFFF"/>
                </a:solidFill>
              </a:rPr>
              <a:t>Apache</a:t>
            </a:r>
            <a:br>
              <a:rPr lang="en-US" sz="4400" dirty="0">
                <a:solidFill>
                  <a:srgbClr val="FFFFFF"/>
                </a:solidFill>
              </a:rPr>
            </a:br>
            <a:r>
              <a:rPr lang="en-US" sz="4400" dirty="0">
                <a:solidFill>
                  <a:srgbClr val="FFFFFF"/>
                </a:solidFill>
              </a:rPr>
              <a:t> Active Message Queuing</a:t>
            </a:r>
            <a:br>
              <a:rPr lang="en-US" sz="4400" dirty="0">
                <a:solidFill>
                  <a:srgbClr val="FFFFFF"/>
                </a:solidFill>
              </a:rPr>
            </a:br>
            <a:r>
              <a:rPr lang="en-US" sz="4400" dirty="0">
                <a:solidFill>
                  <a:srgbClr val="FFFFFF"/>
                </a:solidFill>
              </a:rPr>
              <a:t>(Active MQ)</a:t>
            </a:r>
          </a:p>
        </p:txBody>
      </p:sp>
      <p:sp>
        <p:nvSpPr>
          <p:cNvPr id="3" name="Subtitle 2">
            <a:extLst>
              <a:ext uri="{FF2B5EF4-FFF2-40B4-BE49-F238E27FC236}">
                <a16:creationId xmlns:a16="http://schemas.microsoft.com/office/drawing/2014/main" id="{4EEFD804-1814-4560-AC22-A02D4938B3E2}"/>
              </a:ext>
            </a:extLst>
          </p:cNvPr>
          <p:cNvSpPr>
            <a:spLocks noGrp="1"/>
          </p:cNvSpPr>
          <p:nvPr>
            <p:ph type="subTitle" idx="1"/>
          </p:nvPr>
        </p:nvSpPr>
        <p:spPr>
          <a:xfrm>
            <a:off x="638921" y="3849539"/>
            <a:ext cx="4204012" cy="2359417"/>
          </a:xfrm>
        </p:spPr>
        <p:txBody>
          <a:bodyPr anchor="t">
            <a:normAutofit/>
          </a:bodyPr>
          <a:lstStyle/>
          <a:p>
            <a:pPr algn="r"/>
            <a:r>
              <a:rPr lang="en-US" sz="1600">
                <a:solidFill>
                  <a:srgbClr val="FFFFFF"/>
                </a:solidFill>
              </a:rPr>
              <a:t>An overview and usage in the industry</a:t>
            </a:r>
          </a:p>
        </p:txBody>
      </p:sp>
      <p:cxnSp>
        <p:nvCxnSpPr>
          <p:cNvPr id="13" name="Straight Connector 12">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3CFC7E7-3C4C-4A4C-BDC6-6DE3C4FA65E6}"/>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096000" y="1200315"/>
            <a:ext cx="5459470" cy="4458345"/>
          </a:xfrm>
          <a:prstGeom prst="rect">
            <a:avLst/>
          </a:prstGeom>
        </p:spPr>
      </p:pic>
    </p:spTree>
    <p:extLst>
      <p:ext uri="{BB962C8B-B14F-4D97-AF65-F5344CB8AC3E}">
        <p14:creationId xmlns:p14="http://schemas.microsoft.com/office/powerpoint/2010/main" val="1310197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82CD21-0FC4-41D7-B03C-D634DCBD5705}"/>
              </a:ext>
            </a:extLst>
          </p:cNvPr>
          <p:cNvSpPr>
            <a:spLocks noGrp="1"/>
          </p:cNvSpPr>
          <p:nvPr>
            <p:ph type="title"/>
          </p:nvPr>
        </p:nvSpPr>
        <p:spPr>
          <a:xfrm>
            <a:off x="1187355" y="4507251"/>
            <a:ext cx="9818390" cy="1029308"/>
          </a:xfrm>
        </p:spPr>
        <p:txBody>
          <a:bodyPr vert="horz" lIns="91440" tIns="45720" rIns="91440" bIns="45720" rtlCol="0" anchor="b">
            <a:normAutofit/>
          </a:bodyPr>
          <a:lstStyle/>
          <a:p>
            <a:r>
              <a:rPr lang="en-US" sz="6000" dirty="0">
                <a:solidFill>
                  <a:schemeClr val="tx1">
                    <a:lumMod val="85000"/>
                    <a:lumOff val="15000"/>
                  </a:schemeClr>
                </a:solidFill>
              </a:rPr>
              <a:t>Many-to-many</a:t>
            </a:r>
          </a:p>
        </p:txBody>
      </p:sp>
      <p:pic>
        <p:nvPicPr>
          <p:cNvPr id="8" name="Content Placeholder 7">
            <a:extLst>
              <a:ext uri="{FF2B5EF4-FFF2-40B4-BE49-F238E27FC236}">
                <a16:creationId xmlns:a16="http://schemas.microsoft.com/office/drawing/2014/main" id="{65DA6ACB-DEC0-4EFB-91D5-5C94B4FF8CE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937769" y="240481"/>
            <a:ext cx="10677057" cy="3971593"/>
          </a:xfrm>
          <a:prstGeom prst="rect">
            <a:avLst/>
          </a:prstGeom>
          <a:noFill/>
        </p:spPr>
      </p:pic>
    </p:spTree>
    <p:extLst>
      <p:ext uri="{BB962C8B-B14F-4D97-AF65-F5344CB8AC3E}">
        <p14:creationId xmlns:p14="http://schemas.microsoft.com/office/powerpoint/2010/main" val="1404133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4CEA-BD6E-404A-8CBA-C1B42384DD1A}"/>
              </a:ext>
            </a:extLst>
          </p:cNvPr>
          <p:cNvSpPr>
            <a:spLocks noGrp="1"/>
          </p:cNvSpPr>
          <p:nvPr>
            <p:ph type="title"/>
          </p:nvPr>
        </p:nvSpPr>
        <p:spPr/>
        <p:txBody>
          <a:bodyPr>
            <a:normAutofit/>
          </a:bodyPr>
          <a:lstStyle/>
          <a:p>
            <a:r>
              <a:rPr lang="en-US"/>
              <a:t>ActiveMQ by Apache</a:t>
            </a:r>
          </a:p>
        </p:txBody>
      </p:sp>
      <p:graphicFrame>
        <p:nvGraphicFramePr>
          <p:cNvPr id="5" name="Content Placeholder 2">
            <a:extLst>
              <a:ext uri="{FF2B5EF4-FFF2-40B4-BE49-F238E27FC236}">
                <a16:creationId xmlns:a16="http://schemas.microsoft.com/office/drawing/2014/main" id="{39ABB62E-2521-4508-BCD2-7203B746D992}"/>
              </a:ext>
            </a:extLst>
          </p:cNvPr>
          <p:cNvGraphicFramePr>
            <a:graphicFrameLocks noGrp="1"/>
          </p:cNvGraphicFramePr>
          <p:nvPr>
            <p:ph idx="1"/>
            <p:extLst>
              <p:ext uri="{D42A27DB-BD31-4B8C-83A1-F6EECF244321}">
                <p14:modId xmlns:p14="http://schemas.microsoft.com/office/powerpoint/2010/main" val="249887494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7715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A0D97-7287-4CF8-BD70-528D7D81364C}"/>
              </a:ext>
            </a:extLst>
          </p:cNvPr>
          <p:cNvSpPr>
            <a:spLocks noGrp="1"/>
          </p:cNvSpPr>
          <p:nvPr>
            <p:ph type="title"/>
          </p:nvPr>
        </p:nvSpPr>
        <p:spPr/>
        <p:txBody>
          <a:bodyPr/>
          <a:lstStyle/>
          <a:p>
            <a:r>
              <a:rPr lang="en-US" dirty="0"/>
              <a:t>Normal message passing:</a:t>
            </a:r>
          </a:p>
        </p:txBody>
      </p:sp>
      <p:sp>
        <p:nvSpPr>
          <p:cNvPr id="4" name="Rectangle 3">
            <a:extLst>
              <a:ext uri="{FF2B5EF4-FFF2-40B4-BE49-F238E27FC236}">
                <a16:creationId xmlns:a16="http://schemas.microsoft.com/office/drawing/2014/main" id="{A19E3153-44F3-45C8-8D7C-1A0C2B3CFD82}"/>
              </a:ext>
            </a:extLst>
          </p:cNvPr>
          <p:cNvSpPr/>
          <p:nvPr/>
        </p:nvSpPr>
        <p:spPr>
          <a:xfrm>
            <a:off x="1024128" y="3980818"/>
            <a:ext cx="1575881" cy="90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Producer </a:t>
            </a:r>
          </a:p>
        </p:txBody>
      </p:sp>
      <p:sp>
        <p:nvSpPr>
          <p:cNvPr id="5" name="Rectangle 4">
            <a:extLst>
              <a:ext uri="{FF2B5EF4-FFF2-40B4-BE49-F238E27FC236}">
                <a16:creationId xmlns:a16="http://schemas.microsoft.com/office/drawing/2014/main" id="{A1F64D74-56FA-41BC-A794-FFD8600B24A5}"/>
              </a:ext>
            </a:extLst>
          </p:cNvPr>
          <p:cNvSpPr/>
          <p:nvPr/>
        </p:nvSpPr>
        <p:spPr>
          <a:xfrm>
            <a:off x="7827224" y="3980818"/>
            <a:ext cx="1575881" cy="90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Consumer </a:t>
            </a:r>
          </a:p>
        </p:txBody>
      </p:sp>
      <p:cxnSp>
        <p:nvCxnSpPr>
          <p:cNvPr id="6" name="Straight Connector 5">
            <a:extLst>
              <a:ext uri="{FF2B5EF4-FFF2-40B4-BE49-F238E27FC236}">
                <a16:creationId xmlns:a16="http://schemas.microsoft.com/office/drawing/2014/main" id="{12FAD423-BC02-409C-BF3F-49019630CFE8}"/>
              </a:ext>
            </a:extLst>
          </p:cNvPr>
          <p:cNvCxnSpPr>
            <a:cxnSpLocks/>
          </p:cNvCxnSpPr>
          <p:nvPr/>
        </p:nvCxnSpPr>
        <p:spPr>
          <a:xfrm>
            <a:off x="2600009" y="4414683"/>
            <a:ext cx="5103118"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Content Placeholder 42" descr="Envelope">
            <a:extLst>
              <a:ext uri="{FF2B5EF4-FFF2-40B4-BE49-F238E27FC236}">
                <a16:creationId xmlns:a16="http://schemas.microsoft.com/office/drawing/2014/main" id="{793E7AA2-6DE8-4EC3-8AD4-64C3F4AC220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0009" y="3807808"/>
            <a:ext cx="734317" cy="734317"/>
          </a:xfrm>
        </p:spPr>
      </p:pic>
    </p:spTree>
    <p:extLst>
      <p:ext uri="{BB962C8B-B14F-4D97-AF65-F5344CB8AC3E}">
        <p14:creationId xmlns:p14="http://schemas.microsoft.com/office/powerpoint/2010/main" val="195099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6.25E-7 3.7037E-6 L 0.36875 -0.00278 " pathEditMode="relative" rAng="0" ptsTypes="AA">
                                      <p:cBhvr>
                                        <p:cTn id="6" dur="1000" fill="hold"/>
                                        <p:tgtEl>
                                          <p:spTgt spid="10"/>
                                        </p:tgtEl>
                                        <p:attrNameLst>
                                          <p:attrName>ppt_x</p:attrName>
                                          <p:attrName>ppt_y</p:attrName>
                                        </p:attrNameLst>
                                      </p:cBhvr>
                                      <p:rCtr x="18438"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1A2A98-9C5C-4A08-81B6-E086445B6F81}"/>
              </a:ext>
            </a:extLst>
          </p:cNvPr>
          <p:cNvSpPr/>
          <p:nvPr/>
        </p:nvSpPr>
        <p:spPr>
          <a:xfrm>
            <a:off x="1139123" y="4462963"/>
            <a:ext cx="1575881" cy="90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Producer </a:t>
            </a:r>
          </a:p>
        </p:txBody>
      </p:sp>
      <p:sp>
        <p:nvSpPr>
          <p:cNvPr id="9" name="Rectangle 8">
            <a:extLst>
              <a:ext uri="{FF2B5EF4-FFF2-40B4-BE49-F238E27FC236}">
                <a16:creationId xmlns:a16="http://schemas.microsoft.com/office/drawing/2014/main" id="{864F13AC-CEAE-4F00-803F-2ADB708D7041}"/>
              </a:ext>
            </a:extLst>
          </p:cNvPr>
          <p:cNvSpPr/>
          <p:nvPr/>
        </p:nvSpPr>
        <p:spPr>
          <a:xfrm>
            <a:off x="8154655" y="4462962"/>
            <a:ext cx="1575881" cy="90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Consumer </a:t>
            </a:r>
          </a:p>
        </p:txBody>
      </p:sp>
      <p:cxnSp>
        <p:nvCxnSpPr>
          <p:cNvPr id="11" name="Straight Connector 10">
            <a:extLst>
              <a:ext uri="{FF2B5EF4-FFF2-40B4-BE49-F238E27FC236}">
                <a16:creationId xmlns:a16="http://schemas.microsoft.com/office/drawing/2014/main" id="{E4BC93FF-67FA-4202-90E6-C6A0676C8E1A}"/>
              </a:ext>
            </a:extLst>
          </p:cNvPr>
          <p:cNvCxnSpPr>
            <a:cxnSpLocks/>
          </p:cNvCxnSpPr>
          <p:nvPr/>
        </p:nvCxnSpPr>
        <p:spPr>
          <a:xfrm flipV="1">
            <a:off x="2715004" y="5054212"/>
            <a:ext cx="5343129" cy="9535"/>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Content Placeholder 42" descr="Envelope">
            <a:extLst>
              <a:ext uri="{FF2B5EF4-FFF2-40B4-BE49-F238E27FC236}">
                <a16:creationId xmlns:a16="http://schemas.microsoft.com/office/drawing/2014/main" id="{CF63D340-1D2A-4D4F-965F-C5CFBC0DE1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15004" y="4329430"/>
            <a:ext cx="734317" cy="734317"/>
          </a:xfrm>
          <a:prstGeom prst="rect">
            <a:avLst/>
          </a:prstGeom>
        </p:spPr>
      </p:pic>
      <p:sp>
        <p:nvSpPr>
          <p:cNvPr id="14" name="Rectangle 13">
            <a:extLst>
              <a:ext uri="{FF2B5EF4-FFF2-40B4-BE49-F238E27FC236}">
                <a16:creationId xmlns:a16="http://schemas.microsoft.com/office/drawing/2014/main" id="{DEE4E056-7FD3-4891-BC32-AD07FE05059D}"/>
              </a:ext>
            </a:extLst>
          </p:cNvPr>
          <p:cNvSpPr/>
          <p:nvPr/>
        </p:nvSpPr>
        <p:spPr>
          <a:xfrm>
            <a:off x="1255037" y="2124309"/>
            <a:ext cx="1575881" cy="90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Producer </a:t>
            </a:r>
          </a:p>
        </p:txBody>
      </p:sp>
      <p:sp>
        <p:nvSpPr>
          <p:cNvPr id="15" name="Rectangle 14">
            <a:extLst>
              <a:ext uri="{FF2B5EF4-FFF2-40B4-BE49-F238E27FC236}">
                <a16:creationId xmlns:a16="http://schemas.microsoft.com/office/drawing/2014/main" id="{895F5ECD-BC00-4E29-8654-90477A03728D}"/>
              </a:ext>
            </a:extLst>
          </p:cNvPr>
          <p:cNvSpPr/>
          <p:nvPr/>
        </p:nvSpPr>
        <p:spPr>
          <a:xfrm>
            <a:off x="8058133" y="2124309"/>
            <a:ext cx="1575881" cy="90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Consumer</a:t>
            </a:r>
          </a:p>
        </p:txBody>
      </p:sp>
      <p:cxnSp>
        <p:nvCxnSpPr>
          <p:cNvPr id="16" name="Straight Connector 15">
            <a:extLst>
              <a:ext uri="{FF2B5EF4-FFF2-40B4-BE49-F238E27FC236}">
                <a16:creationId xmlns:a16="http://schemas.microsoft.com/office/drawing/2014/main" id="{A4E8FBE4-FF15-4FFE-A6B7-A9B52B35F93E}"/>
              </a:ext>
            </a:extLst>
          </p:cNvPr>
          <p:cNvCxnSpPr>
            <a:cxnSpLocks/>
          </p:cNvCxnSpPr>
          <p:nvPr/>
        </p:nvCxnSpPr>
        <p:spPr>
          <a:xfrm>
            <a:off x="2830918" y="2558174"/>
            <a:ext cx="5103118" cy="0"/>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Content Placeholder 42" descr="Envelope">
            <a:extLst>
              <a:ext uri="{FF2B5EF4-FFF2-40B4-BE49-F238E27FC236}">
                <a16:creationId xmlns:a16="http://schemas.microsoft.com/office/drawing/2014/main" id="{3F6738C1-24EE-4C28-B14C-0F38D7AF40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0918" y="1951299"/>
            <a:ext cx="734317" cy="734317"/>
          </a:xfrm>
          <a:prstGeom prst="rect">
            <a:avLst/>
          </a:prstGeom>
        </p:spPr>
      </p:pic>
      <p:sp>
        <p:nvSpPr>
          <p:cNvPr id="22" name="TextBox 21">
            <a:extLst>
              <a:ext uri="{FF2B5EF4-FFF2-40B4-BE49-F238E27FC236}">
                <a16:creationId xmlns:a16="http://schemas.microsoft.com/office/drawing/2014/main" id="{91292959-DBC2-46EB-A2EB-21B1D817B356}"/>
              </a:ext>
            </a:extLst>
          </p:cNvPr>
          <p:cNvSpPr txBox="1"/>
          <p:nvPr/>
        </p:nvSpPr>
        <p:spPr>
          <a:xfrm>
            <a:off x="3916218" y="1320550"/>
            <a:ext cx="2780146" cy="646331"/>
          </a:xfrm>
          <a:prstGeom prst="rect">
            <a:avLst/>
          </a:prstGeom>
          <a:noFill/>
        </p:spPr>
        <p:txBody>
          <a:bodyPr wrap="square" rtlCol="0">
            <a:spAutoFit/>
          </a:bodyPr>
          <a:lstStyle/>
          <a:p>
            <a:pPr algn="ctr"/>
            <a:r>
              <a:rPr lang="en-US" dirty="0">
                <a:solidFill>
                  <a:srgbClr val="FF0000"/>
                </a:solidFill>
              </a:rPr>
              <a:t>What if the message gets lost?</a:t>
            </a:r>
          </a:p>
        </p:txBody>
      </p:sp>
    </p:spTree>
    <p:extLst>
      <p:ext uri="{BB962C8B-B14F-4D97-AF65-F5344CB8AC3E}">
        <p14:creationId xmlns:p14="http://schemas.microsoft.com/office/powerpoint/2010/main" val="284397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3.7037E-7 L 0.2013 -0.00093 " pathEditMode="relative" rAng="0" ptsTypes="AA">
                                      <p:cBhvr>
                                        <p:cTn id="6" dur="1000" fill="hold"/>
                                        <p:tgtEl>
                                          <p:spTgt spid="17"/>
                                        </p:tgtEl>
                                        <p:attrNameLst>
                                          <p:attrName>ppt_x</p:attrName>
                                          <p:attrName>ppt_y</p:attrName>
                                        </p:attrNameLst>
                                      </p:cBhvr>
                                      <p:rCtr x="10065" y="0"/>
                                    </p:animMotion>
                                  </p:childTnLst>
                                </p:cTn>
                              </p:par>
                            </p:childTnLst>
                          </p:cTn>
                        </p:par>
                        <p:par>
                          <p:cTn id="7" fill="hold">
                            <p:stCondLst>
                              <p:cond delay="1000"/>
                            </p:stCondLst>
                            <p:childTnLst>
                              <p:par>
                                <p:cTn id="8" presetID="16" presetClass="exit" presetSubtype="21" fill="hold" nodeType="afterEffect">
                                  <p:stCondLst>
                                    <p:cond delay="0"/>
                                  </p:stCondLst>
                                  <p:childTnLst>
                                    <p:animEffect transition="out" filter="barn(inVertical)">
                                      <p:cBhvr>
                                        <p:cTn id="9" dur="500"/>
                                        <p:tgtEl>
                                          <p:spTgt spid="17"/>
                                        </p:tgtEl>
                                      </p:cBhvr>
                                    </p:animEffect>
                                    <p:set>
                                      <p:cBhvr>
                                        <p:cTn id="10" dur="1" fill="hold">
                                          <p:stCondLst>
                                            <p:cond delay="499"/>
                                          </p:stCondLst>
                                        </p:cTn>
                                        <p:tgtEl>
                                          <p:spTgt spid="17"/>
                                        </p:tgtEl>
                                        <p:attrNameLst>
                                          <p:attrName>style.visibility</p:attrName>
                                        </p:attrNameLst>
                                      </p:cBhvr>
                                      <p:to>
                                        <p:strVal val="hidden"/>
                                      </p:to>
                                    </p:set>
                                  </p:childTnLst>
                                </p:cTn>
                              </p:par>
                            </p:childTnLst>
                          </p:cTn>
                        </p:par>
                        <p:par>
                          <p:cTn id="11" fill="hold">
                            <p:stCondLst>
                              <p:cond delay="1500"/>
                            </p:stCondLst>
                            <p:childTnLst>
                              <p:par>
                                <p:cTn id="12" presetID="10" presetClass="entr" presetSubtype="0" fill="hold" grpId="0" nodeType="afterEffect">
                                  <p:stCondLst>
                                    <p:cond delay="50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4.375E-6 -2.22222E-6 L 0.20131 -0.00092 " pathEditMode="relative" rAng="0" ptsTypes="AA">
                                      <p:cBhvr>
                                        <p:cTn id="18" dur="1000" fill="hold"/>
                                        <p:tgtEl>
                                          <p:spTgt spid="12"/>
                                        </p:tgtEl>
                                        <p:attrNameLst>
                                          <p:attrName>ppt_x</p:attrName>
                                          <p:attrName>ppt_y</p:attrName>
                                        </p:attrNameLst>
                                      </p:cBhvr>
                                      <p:rCtr x="10065" y="-46"/>
                                    </p:animMotion>
                                  </p:childTnLst>
                                </p:cTn>
                              </p:par>
                            </p:childTnLst>
                          </p:cTn>
                        </p:par>
                      </p:childTnLst>
                    </p:cTn>
                  </p:par>
                  <p:par>
                    <p:cTn id="19" fill="hold">
                      <p:stCondLst>
                        <p:cond delay="indefinite"/>
                      </p:stCondLst>
                      <p:childTnLst>
                        <p:par>
                          <p:cTn id="20" fill="hold">
                            <p:stCondLst>
                              <p:cond delay="0"/>
                            </p:stCondLst>
                            <p:childTnLst>
                              <p:par>
                                <p:cTn id="21" presetID="16" presetClass="exit" presetSubtype="21" fill="hold" nodeType="clickEffect">
                                  <p:stCondLst>
                                    <p:cond delay="0"/>
                                  </p:stCondLst>
                                  <p:childTnLst>
                                    <p:animEffect transition="out" filter="barn(inVertical)">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BE86-41EF-4DD4-8E25-2643DA52E0C1}"/>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0CBF39E5-401F-4A97-BF30-333775CAADE9}"/>
              </a:ext>
            </a:extLst>
          </p:cNvPr>
          <p:cNvSpPr/>
          <p:nvPr/>
        </p:nvSpPr>
        <p:spPr>
          <a:xfrm>
            <a:off x="1024128" y="3980818"/>
            <a:ext cx="1575881" cy="90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Producer </a:t>
            </a:r>
          </a:p>
        </p:txBody>
      </p:sp>
      <p:sp>
        <p:nvSpPr>
          <p:cNvPr id="5" name="Rectangle 4">
            <a:extLst>
              <a:ext uri="{FF2B5EF4-FFF2-40B4-BE49-F238E27FC236}">
                <a16:creationId xmlns:a16="http://schemas.microsoft.com/office/drawing/2014/main" id="{5A05F757-461E-448D-91B6-D94FC8940BE1}"/>
              </a:ext>
            </a:extLst>
          </p:cNvPr>
          <p:cNvSpPr/>
          <p:nvPr/>
        </p:nvSpPr>
        <p:spPr>
          <a:xfrm>
            <a:off x="7827224" y="3980818"/>
            <a:ext cx="1575881" cy="90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Consumer </a:t>
            </a:r>
          </a:p>
        </p:txBody>
      </p:sp>
      <p:cxnSp>
        <p:nvCxnSpPr>
          <p:cNvPr id="6" name="Straight Connector 5">
            <a:extLst>
              <a:ext uri="{FF2B5EF4-FFF2-40B4-BE49-F238E27FC236}">
                <a16:creationId xmlns:a16="http://schemas.microsoft.com/office/drawing/2014/main" id="{485CE953-AD5D-4EA6-9894-930F918E044F}"/>
              </a:ext>
            </a:extLst>
          </p:cNvPr>
          <p:cNvCxnSpPr>
            <a:cxnSpLocks/>
          </p:cNvCxnSpPr>
          <p:nvPr/>
        </p:nvCxnSpPr>
        <p:spPr>
          <a:xfrm>
            <a:off x="2600009" y="4414683"/>
            <a:ext cx="5103118"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Content Placeholder 42" descr="Envelope">
            <a:extLst>
              <a:ext uri="{FF2B5EF4-FFF2-40B4-BE49-F238E27FC236}">
                <a16:creationId xmlns:a16="http://schemas.microsoft.com/office/drawing/2014/main" id="{2342E1D8-BFF0-4E04-A56D-7D4AD3381A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0009" y="3807808"/>
            <a:ext cx="734317" cy="734317"/>
          </a:xfrm>
          <a:prstGeom prst="rect">
            <a:avLst/>
          </a:prstGeom>
        </p:spPr>
      </p:pic>
      <p:pic>
        <p:nvPicPr>
          <p:cNvPr id="16" name="Content Placeholder 42" descr="Envelope">
            <a:extLst>
              <a:ext uri="{FF2B5EF4-FFF2-40B4-BE49-F238E27FC236}">
                <a16:creationId xmlns:a16="http://schemas.microsoft.com/office/drawing/2014/main" id="{79822319-AD18-4253-895B-4760946564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0009" y="3807807"/>
            <a:ext cx="734317" cy="734317"/>
          </a:xfrm>
          <a:prstGeom prst="rect">
            <a:avLst/>
          </a:prstGeom>
        </p:spPr>
      </p:pic>
      <p:pic>
        <p:nvPicPr>
          <p:cNvPr id="23" name="Content Placeholder 42" descr="Envelope">
            <a:extLst>
              <a:ext uri="{FF2B5EF4-FFF2-40B4-BE49-F238E27FC236}">
                <a16:creationId xmlns:a16="http://schemas.microsoft.com/office/drawing/2014/main" id="{89B32C42-6D8C-4977-9A62-74797C4E23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0009" y="3807807"/>
            <a:ext cx="734317" cy="734317"/>
          </a:xfrm>
          <a:prstGeom prst="rect">
            <a:avLst/>
          </a:prstGeom>
        </p:spPr>
      </p:pic>
      <p:pic>
        <p:nvPicPr>
          <p:cNvPr id="24" name="Content Placeholder 42" descr="Envelope">
            <a:extLst>
              <a:ext uri="{FF2B5EF4-FFF2-40B4-BE49-F238E27FC236}">
                <a16:creationId xmlns:a16="http://schemas.microsoft.com/office/drawing/2014/main" id="{71E01248-EF7F-4355-BB5F-2A6D00E948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0008" y="3807806"/>
            <a:ext cx="734317" cy="734317"/>
          </a:xfrm>
          <a:prstGeom prst="rect">
            <a:avLst/>
          </a:prstGeom>
        </p:spPr>
      </p:pic>
      <p:sp>
        <p:nvSpPr>
          <p:cNvPr id="25" name="TextBox 24">
            <a:extLst>
              <a:ext uri="{FF2B5EF4-FFF2-40B4-BE49-F238E27FC236}">
                <a16:creationId xmlns:a16="http://schemas.microsoft.com/office/drawing/2014/main" id="{97BDBBA6-6A0E-49D2-9DD1-B948DC463B59}"/>
              </a:ext>
            </a:extLst>
          </p:cNvPr>
          <p:cNvSpPr txBox="1"/>
          <p:nvPr/>
        </p:nvSpPr>
        <p:spPr>
          <a:xfrm rot="2924859">
            <a:off x="9594308" y="3532600"/>
            <a:ext cx="554716" cy="707886"/>
          </a:xfrm>
          <a:prstGeom prst="rect">
            <a:avLst/>
          </a:prstGeom>
          <a:noFill/>
        </p:spPr>
        <p:txBody>
          <a:bodyPr wrap="square" rtlCol="0">
            <a:spAutoFit/>
          </a:bodyPr>
          <a:lstStyle/>
          <a:p>
            <a:r>
              <a:rPr lang="en-US" sz="4000" dirty="0">
                <a:solidFill>
                  <a:srgbClr val="FF0000"/>
                </a:solidFill>
                <a:latin typeface="Arial Rounded MT Bold" panose="020B0604020202020204" pitchFamily="34" charset="0"/>
              </a:rPr>
              <a:t>?</a:t>
            </a:r>
          </a:p>
        </p:txBody>
      </p:sp>
      <p:sp>
        <p:nvSpPr>
          <p:cNvPr id="26" name="TextBox 25">
            <a:extLst>
              <a:ext uri="{FF2B5EF4-FFF2-40B4-BE49-F238E27FC236}">
                <a16:creationId xmlns:a16="http://schemas.microsoft.com/office/drawing/2014/main" id="{6C91B81A-346C-4B87-A7B7-6DB8C1AF69B8}"/>
              </a:ext>
            </a:extLst>
          </p:cNvPr>
          <p:cNvSpPr txBox="1"/>
          <p:nvPr/>
        </p:nvSpPr>
        <p:spPr>
          <a:xfrm rot="7025963">
            <a:off x="9466556" y="4926168"/>
            <a:ext cx="554716" cy="707886"/>
          </a:xfrm>
          <a:prstGeom prst="rect">
            <a:avLst/>
          </a:prstGeom>
          <a:noFill/>
        </p:spPr>
        <p:txBody>
          <a:bodyPr wrap="square" rtlCol="0">
            <a:spAutoFit/>
          </a:bodyPr>
          <a:lstStyle/>
          <a:p>
            <a:r>
              <a:rPr lang="en-US" sz="4000" dirty="0">
                <a:solidFill>
                  <a:srgbClr val="FF0000"/>
                </a:solidFill>
                <a:latin typeface="Arial Rounded MT Bold" panose="020B0604020202020204" pitchFamily="34" charset="0"/>
              </a:rPr>
              <a:t>?</a:t>
            </a:r>
          </a:p>
        </p:txBody>
      </p:sp>
      <p:pic>
        <p:nvPicPr>
          <p:cNvPr id="27" name="Content Placeholder 42" descr="Envelope">
            <a:extLst>
              <a:ext uri="{FF2B5EF4-FFF2-40B4-BE49-F238E27FC236}">
                <a16:creationId xmlns:a16="http://schemas.microsoft.com/office/drawing/2014/main" id="{AE3764CB-BA72-4A3F-B2AE-E6C6893B36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0007" y="3835214"/>
            <a:ext cx="734317" cy="734317"/>
          </a:xfrm>
          <a:prstGeom prst="rect">
            <a:avLst/>
          </a:prstGeom>
        </p:spPr>
      </p:pic>
    </p:spTree>
    <p:extLst>
      <p:ext uri="{BB962C8B-B14F-4D97-AF65-F5344CB8AC3E}">
        <p14:creationId xmlns:p14="http://schemas.microsoft.com/office/powerpoint/2010/main" val="416227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6.25E-7 3.7037E-6 L 0.36875 -0.00278 " pathEditMode="relative" rAng="0" ptsTypes="AA">
                                      <p:cBhvr>
                                        <p:cTn id="6" dur="1000" fill="hold"/>
                                        <p:tgtEl>
                                          <p:spTgt spid="7"/>
                                        </p:tgtEl>
                                        <p:attrNameLst>
                                          <p:attrName>ppt_x</p:attrName>
                                          <p:attrName>ppt_y</p:attrName>
                                        </p:attrNameLst>
                                      </p:cBhvr>
                                      <p:rCtr x="18438" y="-139"/>
                                    </p:animMotion>
                                  </p:childTnLst>
                                </p:cTn>
                              </p:par>
                            </p:childTnLst>
                          </p:cTn>
                        </p:par>
                        <p:par>
                          <p:cTn id="7" fill="hold">
                            <p:stCondLst>
                              <p:cond delay="1000"/>
                            </p:stCondLst>
                            <p:childTnLst>
                              <p:par>
                                <p:cTn id="8" presetID="42" presetClass="path" presetSubtype="0" accel="50000" decel="50000" fill="hold" nodeType="afterEffect">
                                  <p:stCondLst>
                                    <p:cond delay="0"/>
                                  </p:stCondLst>
                                  <p:childTnLst>
                                    <p:animMotion origin="layout" path="M 6.25E-7 3.7037E-6 L 0.32552 -0.02824 " pathEditMode="relative" rAng="0" ptsTypes="AA">
                                      <p:cBhvr>
                                        <p:cTn id="9" dur="1000" fill="hold"/>
                                        <p:tgtEl>
                                          <p:spTgt spid="16"/>
                                        </p:tgtEl>
                                        <p:attrNameLst>
                                          <p:attrName>ppt_x</p:attrName>
                                          <p:attrName>ppt_y</p:attrName>
                                        </p:attrNameLst>
                                      </p:cBhvr>
                                      <p:rCtr x="16276" y="-1412"/>
                                    </p:animMotion>
                                  </p:childTnLst>
                                </p:cTn>
                              </p:par>
                            </p:childTnLst>
                          </p:cTn>
                        </p:par>
                        <p:par>
                          <p:cTn id="10" fill="hold">
                            <p:stCondLst>
                              <p:cond delay="2000"/>
                            </p:stCondLst>
                            <p:childTnLst>
                              <p:par>
                                <p:cTn id="11" presetID="42" presetClass="path" presetSubtype="0" accel="50000" decel="50000" fill="hold" nodeType="afterEffect">
                                  <p:stCondLst>
                                    <p:cond delay="0"/>
                                  </p:stCondLst>
                                  <p:childTnLst>
                                    <p:animMotion origin="layout" path="M 6.25E-7 3.7037E-6 L 0.3263 0.01643 " pathEditMode="relative" rAng="0" ptsTypes="AA">
                                      <p:cBhvr>
                                        <p:cTn id="12" dur="1000" fill="hold"/>
                                        <p:tgtEl>
                                          <p:spTgt spid="23"/>
                                        </p:tgtEl>
                                        <p:attrNameLst>
                                          <p:attrName>ppt_x</p:attrName>
                                          <p:attrName>ppt_y</p:attrName>
                                        </p:attrNameLst>
                                      </p:cBhvr>
                                      <p:rCtr x="16315" y="810"/>
                                    </p:animMotion>
                                  </p:childTnLst>
                                </p:cTn>
                              </p:par>
                            </p:childTnLst>
                          </p:cTn>
                        </p:par>
                        <p:par>
                          <p:cTn id="13" fill="hold">
                            <p:stCondLst>
                              <p:cond delay="3000"/>
                            </p:stCondLst>
                            <p:childTnLst>
                              <p:par>
                                <p:cTn id="14" presetID="42" presetClass="path" presetSubtype="0" accel="50000" decel="50000" fill="hold" nodeType="afterEffect">
                                  <p:stCondLst>
                                    <p:cond delay="0"/>
                                  </p:stCondLst>
                                  <p:childTnLst>
                                    <p:animMotion origin="layout" path="M 6.25E-7 3.7037E-6 L 0.31875 0.05347 " pathEditMode="relative" rAng="0" ptsTypes="AA">
                                      <p:cBhvr>
                                        <p:cTn id="15" dur="1000" fill="hold"/>
                                        <p:tgtEl>
                                          <p:spTgt spid="24"/>
                                        </p:tgtEl>
                                        <p:attrNameLst>
                                          <p:attrName>ppt_x</p:attrName>
                                          <p:attrName>ppt_y</p:attrName>
                                        </p:attrNameLst>
                                      </p:cBhvr>
                                      <p:rCtr x="15937" y="2662"/>
                                    </p:animMotion>
                                  </p:childTnLst>
                                </p:cTn>
                              </p:par>
                            </p:childTnLst>
                          </p:cTn>
                        </p:par>
                        <p:par>
                          <p:cTn id="16" fill="hold">
                            <p:stCondLst>
                              <p:cond delay="4000"/>
                            </p:stCondLst>
                            <p:childTnLst>
                              <p:par>
                                <p:cTn id="17" presetID="1"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par>
                          <p:cTn id="19" fill="hold">
                            <p:stCondLst>
                              <p:cond delay="4000"/>
                            </p:stCondLst>
                            <p:childTnLst>
                              <p:par>
                                <p:cTn id="20" presetID="42" presetClass="path" presetSubtype="0" accel="50000" decel="50000" fill="hold" nodeType="afterEffect">
                                  <p:stCondLst>
                                    <p:cond delay="0"/>
                                  </p:stCondLst>
                                  <p:childTnLst>
                                    <p:animMotion origin="layout" path="M 6.25E-7 -1.48148E-6 L 0.33841 0.11898 " pathEditMode="relative" rAng="0" ptsTypes="AA">
                                      <p:cBhvr>
                                        <p:cTn id="21" dur="1000" fill="hold"/>
                                        <p:tgtEl>
                                          <p:spTgt spid="27"/>
                                        </p:tgtEl>
                                        <p:attrNameLst>
                                          <p:attrName>ppt_x</p:attrName>
                                          <p:attrName>ppt_y</p:attrName>
                                        </p:attrNameLst>
                                      </p:cBhvr>
                                      <p:rCtr x="16914" y="5949"/>
                                    </p:animMotion>
                                  </p:childTnLst>
                                </p:cTn>
                              </p:par>
                            </p:childTnLst>
                          </p:cTn>
                        </p:par>
                        <p:par>
                          <p:cTn id="22" fill="hold">
                            <p:stCondLst>
                              <p:cond delay="5000"/>
                            </p:stCondLst>
                            <p:childTnLst>
                              <p:par>
                                <p:cTn id="23" presetID="1" presetClass="entr" presetSubtype="0"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A95E-3AC8-4F3F-93D3-71D765C19FF9}"/>
              </a:ext>
            </a:extLst>
          </p:cNvPr>
          <p:cNvSpPr>
            <a:spLocks noGrp="1"/>
          </p:cNvSpPr>
          <p:nvPr>
            <p:ph type="title"/>
          </p:nvPr>
        </p:nvSpPr>
        <p:spPr/>
        <p:txBody>
          <a:bodyPr/>
          <a:lstStyle/>
          <a:p>
            <a:r>
              <a:rPr lang="en-US" dirty="0"/>
              <a:t>What is message queuing</a:t>
            </a:r>
          </a:p>
        </p:txBody>
      </p:sp>
      <p:sp>
        <p:nvSpPr>
          <p:cNvPr id="3" name="Content Placeholder 2">
            <a:extLst>
              <a:ext uri="{FF2B5EF4-FFF2-40B4-BE49-F238E27FC236}">
                <a16:creationId xmlns:a16="http://schemas.microsoft.com/office/drawing/2014/main" id="{DD11C844-11B9-4500-9F69-1CDB1E4FF0EB}"/>
              </a:ext>
            </a:extLst>
          </p:cNvPr>
          <p:cNvSpPr>
            <a:spLocks noGrp="1"/>
          </p:cNvSpPr>
          <p:nvPr>
            <p:ph sz="half" idx="1"/>
          </p:nvPr>
        </p:nvSpPr>
        <p:spPr/>
        <p:txBody>
          <a:bodyPr/>
          <a:lstStyle/>
          <a:p>
            <a:endParaRPr lang="en-US"/>
          </a:p>
        </p:txBody>
      </p:sp>
      <p:sp>
        <p:nvSpPr>
          <p:cNvPr id="6" name="Content Placeholder 5">
            <a:extLst>
              <a:ext uri="{FF2B5EF4-FFF2-40B4-BE49-F238E27FC236}">
                <a16:creationId xmlns:a16="http://schemas.microsoft.com/office/drawing/2014/main" id="{80C45F5A-3FA5-496F-A9B0-E41D70BEDFF2}"/>
              </a:ext>
            </a:extLst>
          </p:cNvPr>
          <p:cNvSpPr>
            <a:spLocks noGrp="1"/>
          </p:cNvSpPr>
          <p:nvPr>
            <p:ph sz="half" idx="2"/>
          </p:nvPr>
        </p:nvSpPr>
        <p:spPr/>
        <p:txBody>
          <a:bodyPr/>
          <a:lstStyle/>
          <a:p>
            <a:pPr>
              <a:buFont typeface="Wingdings" panose="05000000000000000000" pitchFamily="2" charset="2"/>
              <a:buChar char="§"/>
            </a:pPr>
            <a:r>
              <a:rPr lang="en-US" dirty="0"/>
              <a:t>Imagine that you have a web service that receives many requests every second, where no request can get lost</a:t>
            </a:r>
          </a:p>
          <a:p>
            <a:pPr>
              <a:buFont typeface="Wingdings" panose="05000000000000000000" pitchFamily="2" charset="2"/>
              <a:buChar char="§"/>
            </a:pPr>
            <a:endParaRPr lang="en-US" dirty="0"/>
          </a:p>
          <a:p>
            <a:endParaRPr lang="en-US" dirty="0"/>
          </a:p>
        </p:txBody>
      </p:sp>
    </p:spTree>
    <p:extLst>
      <p:ext uri="{BB962C8B-B14F-4D97-AF65-F5344CB8AC3E}">
        <p14:creationId xmlns:p14="http://schemas.microsoft.com/office/powerpoint/2010/main" val="219279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EC89-BF97-4015-94D0-5BF309BE4E55}"/>
              </a:ext>
            </a:extLst>
          </p:cNvPr>
          <p:cNvSpPr>
            <a:spLocks noGrp="1"/>
          </p:cNvSpPr>
          <p:nvPr>
            <p:ph type="title"/>
          </p:nvPr>
        </p:nvSpPr>
        <p:spPr>
          <a:xfrm>
            <a:off x="1024128" y="585215"/>
            <a:ext cx="6913642" cy="1560107"/>
          </a:xfrm>
        </p:spPr>
        <p:txBody>
          <a:bodyPr>
            <a:normAutofit fontScale="90000"/>
          </a:bodyPr>
          <a:lstStyle/>
          <a:p>
            <a:r>
              <a:rPr lang="en-US" sz="3200" dirty="0"/>
              <a:t>Example by scenario:</a:t>
            </a:r>
            <a:br>
              <a:rPr lang="en-US" sz="3200" dirty="0"/>
            </a:br>
            <a:br>
              <a:rPr lang="en-US" sz="3200" dirty="0"/>
            </a:br>
            <a:r>
              <a:rPr lang="en-US" sz="3200" dirty="0"/>
              <a:t>The creation of </a:t>
            </a:r>
            <a:r>
              <a:rPr lang="en-US" sz="3200" dirty="0" err="1"/>
              <a:t>whatsapp</a:t>
            </a:r>
            <a:r>
              <a:rPr lang="en-US" sz="3200" dirty="0"/>
              <a:t> if done with </a:t>
            </a:r>
            <a:r>
              <a:rPr lang="en-US" sz="3200" dirty="0" err="1"/>
              <a:t>activemq</a:t>
            </a:r>
            <a:r>
              <a:rPr lang="en-US" sz="3200" dirty="0"/>
              <a:t>:</a:t>
            </a:r>
          </a:p>
        </p:txBody>
      </p:sp>
      <p:sp>
        <p:nvSpPr>
          <p:cNvPr id="16" name="Content Placeholder 8">
            <a:extLst>
              <a:ext uri="{FF2B5EF4-FFF2-40B4-BE49-F238E27FC236}">
                <a16:creationId xmlns:a16="http://schemas.microsoft.com/office/drawing/2014/main" id="{35E0690F-530B-408E-8072-22DF57A4D105}"/>
              </a:ext>
            </a:extLst>
          </p:cNvPr>
          <p:cNvSpPr>
            <a:spLocks noGrp="1"/>
          </p:cNvSpPr>
          <p:nvPr>
            <p:ph idx="1"/>
          </p:nvPr>
        </p:nvSpPr>
        <p:spPr>
          <a:xfrm>
            <a:off x="1024128" y="2286000"/>
            <a:ext cx="3133580" cy="3931920"/>
          </a:xfrm>
        </p:spPr>
        <p:txBody>
          <a:bodyPr>
            <a:normAutofit/>
          </a:bodyPr>
          <a:lstStyle/>
          <a:p>
            <a:endParaRPr lang="en-US" sz="1600"/>
          </a:p>
        </p:txBody>
      </p:sp>
      <p:pic>
        <p:nvPicPr>
          <p:cNvPr id="5" name="Content Placeholder 4" descr="A picture containing graphics, drawing&#10;&#10;Description automatically generated">
            <a:extLst>
              <a:ext uri="{FF2B5EF4-FFF2-40B4-BE49-F238E27FC236}">
                <a16:creationId xmlns:a16="http://schemas.microsoft.com/office/drawing/2014/main" id="{C5DFD468-9849-4534-9870-94908E1E0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9987" y="585215"/>
            <a:ext cx="4452013" cy="4554490"/>
          </a:xfrm>
          <a:prstGeom prst="rect">
            <a:avLst/>
          </a:prstGeom>
        </p:spPr>
      </p:pic>
    </p:spTree>
    <p:extLst>
      <p:ext uri="{BB962C8B-B14F-4D97-AF65-F5344CB8AC3E}">
        <p14:creationId xmlns:p14="http://schemas.microsoft.com/office/powerpoint/2010/main" val="1187397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C77C847-D7A0-4C68-83CC-06E6B9D267B6}"/>
              </a:ext>
            </a:extLst>
          </p:cNvPr>
          <p:cNvSpPr/>
          <p:nvPr/>
        </p:nvSpPr>
        <p:spPr>
          <a:xfrm>
            <a:off x="8463897" y="1833663"/>
            <a:ext cx="1723812" cy="90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LeadDeveloper</a:t>
            </a:r>
            <a:r>
              <a:rPr lang="en-US" dirty="0"/>
              <a:t> </a:t>
            </a:r>
          </a:p>
        </p:txBody>
      </p:sp>
      <p:sp>
        <p:nvSpPr>
          <p:cNvPr id="18" name="Rectangle 17">
            <a:extLst>
              <a:ext uri="{FF2B5EF4-FFF2-40B4-BE49-F238E27FC236}">
                <a16:creationId xmlns:a16="http://schemas.microsoft.com/office/drawing/2014/main" id="{905C2A49-C0FC-433D-B072-C014F836C6DD}"/>
              </a:ext>
            </a:extLst>
          </p:cNvPr>
          <p:cNvSpPr/>
          <p:nvPr/>
        </p:nvSpPr>
        <p:spPr>
          <a:xfrm>
            <a:off x="4711398" y="2224283"/>
            <a:ext cx="2145593" cy="3071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9">
            <a:extLst>
              <a:ext uri="{FF2B5EF4-FFF2-40B4-BE49-F238E27FC236}">
                <a16:creationId xmlns:a16="http://schemas.microsoft.com/office/drawing/2014/main" id="{3BC17FBD-F549-4A1B-BF8F-041A262C252E}"/>
              </a:ext>
            </a:extLst>
          </p:cNvPr>
          <p:cNvSpPr>
            <a:spLocks noGrp="1"/>
          </p:cNvSpPr>
          <p:nvPr>
            <p:ph type="title"/>
          </p:nvPr>
        </p:nvSpPr>
        <p:spPr>
          <a:xfrm>
            <a:off x="972084" y="55801"/>
            <a:ext cx="9720072" cy="1499616"/>
          </a:xfrm>
        </p:spPr>
        <p:txBody>
          <a:bodyPr/>
          <a:lstStyle/>
          <a:p>
            <a:r>
              <a:rPr lang="en-US" dirty="0"/>
              <a:t>1.Client send requirements to Lead dev</a:t>
            </a:r>
          </a:p>
        </p:txBody>
      </p:sp>
      <p:pic>
        <p:nvPicPr>
          <p:cNvPr id="43" name="Content Placeholder 42" descr="Envelope">
            <a:extLst>
              <a:ext uri="{FF2B5EF4-FFF2-40B4-BE49-F238E27FC236}">
                <a16:creationId xmlns:a16="http://schemas.microsoft.com/office/drawing/2014/main" id="{569E3787-C5D2-4455-9ABE-C177C5AC1B6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16160" y="2218266"/>
            <a:ext cx="519357" cy="519357"/>
          </a:xfrm>
        </p:spPr>
      </p:pic>
      <p:sp>
        <p:nvSpPr>
          <p:cNvPr id="14" name="Rectangle 13">
            <a:extLst>
              <a:ext uri="{FF2B5EF4-FFF2-40B4-BE49-F238E27FC236}">
                <a16:creationId xmlns:a16="http://schemas.microsoft.com/office/drawing/2014/main" id="{AEC843BC-9B10-4EFC-97E3-F30986411000}"/>
              </a:ext>
            </a:extLst>
          </p:cNvPr>
          <p:cNvSpPr/>
          <p:nvPr/>
        </p:nvSpPr>
        <p:spPr>
          <a:xfrm>
            <a:off x="989924" y="2265648"/>
            <a:ext cx="1575881" cy="90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1</a:t>
            </a:r>
          </a:p>
        </p:txBody>
      </p:sp>
      <p:sp>
        <p:nvSpPr>
          <p:cNvPr id="15" name="Rectangle 14">
            <a:extLst>
              <a:ext uri="{FF2B5EF4-FFF2-40B4-BE49-F238E27FC236}">
                <a16:creationId xmlns:a16="http://schemas.microsoft.com/office/drawing/2014/main" id="{9CE504D8-2A5E-44F8-8DEA-B04191D05410}"/>
              </a:ext>
            </a:extLst>
          </p:cNvPr>
          <p:cNvSpPr/>
          <p:nvPr/>
        </p:nvSpPr>
        <p:spPr>
          <a:xfrm>
            <a:off x="1024128" y="4311916"/>
            <a:ext cx="1575881" cy="90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2</a:t>
            </a:r>
          </a:p>
        </p:txBody>
      </p:sp>
      <p:sp>
        <p:nvSpPr>
          <p:cNvPr id="16" name="Rectangle 15">
            <a:extLst>
              <a:ext uri="{FF2B5EF4-FFF2-40B4-BE49-F238E27FC236}">
                <a16:creationId xmlns:a16="http://schemas.microsoft.com/office/drawing/2014/main" id="{49DF2B84-8A85-43D9-B3DC-F8B2421B784C}"/>
              </a:ext>
            </a:extLst>
          </p:cNvPr>
          <p:cNvSpPr/>
          <p:nvPr/>
        </p:nvSpPr>
        <p:spPr>
          <a:xfrm>
            <a:off x="8427587" y="4907192"/>
            <a:ext cx="1575881" cy="90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 3</a:t>
            </a:r>
          </a:p>
        </p:txBody>
      </p:sp>
      <p:sp>
        <p:nvSpPr>
          <p:cNvPr id="17" name="Rectangle 16">
            <a:extLst>
              <a:ext uri="{FF2B5EF4-FFF2-40B4-BE49-F238E27FC236}">
                <a16:creationId xmlns:a16="http://schemas.microsoft.com/office/drawing/2014/main" id="{2DF050B6-73C1-4DF2-86F9-8BAE3CD612CC}"/>
              </a:ext>
            </a:extLst>
          </p:cNvPr>
          <p:cNvSpPr/>
          <p:nvPr/>
        </p:nvSpPr>
        <p:spPr>
          <a:xfrm>
            <a:off x="8463897" y="3375353"/>
            <a:ext cx="1575881" cy="904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 2</a:t>
            </a:r>
          </a:p>
        </p:txBody>
      </p:sp>
      <p:cxnSp>
        <p:nvCxnSpPr>
          <p:cNvPr id="23" name="Straight Connector 22">
            <a:extLst>
              <a:ext uri="{FF2B5EF4-FFF2-40B4-BE49-F238E27FC236}">
                <a16:creationId xmlns:a16="http://schemas.microsoft.com/office/drawing/2014/main" id="{AFA8F0AF-91BC-48C8-9EF5-583ECECE51B8}"/>
              </a:ext>
            </a:extLst>
          </p:cNvPr>
          <p:cNvCxnSpPr>
            <a:cxnSpLocks/>
            <a:stCxn id="14" idx="3"/>
          </p:cNvCxnSpPr>
          <p:nvPr/>
        </p:nvCxnSpPr>
        <p:spPr>
          <a:xfrm>
            <a:off x="2565805" y="2717985"/>
            <a:ext cx="1978862" cy="653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AB406F6-C97F-4541-BBC7-65F3D8D3FD00}"/>
              </a:ext>
            </a:extLst>
          </p:cNvPr>
          <p:cNvCxnSpPr>
            <a:cxnSpLocks/>
            <a:stCxn id="15" idx="3"/>
            <a:endCxn id="18" idx="1"/>
          </p:cNvCxnSpPr>
          <p:nvPr/>
        </p:nvCxnSpPr>
        <p:spPr>
          <a:xfrm flipV="1">
            <a:off x="2600009" y="3760098"/>
            <a:ext cx="2111389" cy="1004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8C2FA0F-68C6-4085-BAF2-F33CB5401ABA}"/>
              </a:ext>
            </a:extLst>
          </p:cNvPr>
          <p:cNvCxnSpPr>
            <a:cxnSpLocks/>
            <a:stCxn id="18" idx="3"/>
          </p:cNvCxnSpPr>
          <p:nvPr/>
        </p:nvCxnSpPr>
        <p:spPr>
          <a:xfrm flipV="1">
            <a:off x="6856991" y="3678874"/>
            <a:ext cx="1737327" cy="81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43D79C-B3C6-4360-99A3-EF60DE91B68D}"/>
              </a:ext>
            </a:extLst>
          </p:cNvPr>
          <p:cNvCxnSpPr>
            <a:cxnSpLocks/>
            <a:endCxn id="19" idx="1"/>
          </p:cNvCxnSpPr>
          <p:nvPr/>
        </p:nvCxnSpPr>
        <p:spPr>
          <a:xfrm flipV="1">
            <a:off x="6652071" y="2286000"/>
            <a:ext cx="1811826" cy="296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8A4E07B-4335-4886-8576-0BC132906274}"/>
              </a:ext>
            </a:extLst>
          </p:cNvPr>
          <p:cNvCxnSpPr>
            <a:cxnSpLocks/>
            <a:endCxn id="16" idx="1"/>
          </p:cNvCxnSpPr>
          <p:nvPr/>
        </p:nvCxnSpPr>
        <p:spPr>
          <a:xfrm>
            <a:off x="6523529" y="4845476"/>
            <a:ext cx="1904058" cy="514053"/>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28555BC-CB02-4C9B-91FE-07FC51E54A0E}"/>
              </a:ext>
            </a:extLst>
          </p:cNvPr>
          <p:cNvSpPr txBox="1"/>
          <p:nvPr/>
        </p:nvSpPr>
        <p:spPr>
          <a:xfrm>
            <a:off x="4544667" y="1833663"/>
            <a:ext cx="1978862" cy="369332"/>
          </a:xfrm>
          <a:prstGeom prst="rect">
            <a:avLst/>
          </a:prstGeom>
          <a:noFill/>
        </p:spPr>
        <p:txBody>
          <a:bodyPr wrap="square" rtlCol="0">
            <a:spAutoFit/>
          </a:bodyPr>
          <a:lstStyle/>
          <a:p>
            <a:r>
              <a:rPr lang="en-US" dirty="0"/>
              <a:t>Active MQ:</a:t>
            </a:r>
          </a:p>
        </p:txBody>
      </p:sp>
    </p:spTree>
    <p:extLst>
      <p:ext uri="{BB962C8B-B14F-4D97-AF65-F5344CB8AC3E}">
        <p14:creationId xmlns:p14="http://schemas.microsoft.com/office/powerpoint/2010/main" val="217602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0833E-6 -1.11111E-6 L 0.22409 0.13472 " pathEditMode="relative" rAng="0" ptsTypes="AA">
                                      <p:cBhvr>
                                        <p:cTn id="6" dur="1000" fill="hold"/>
                                        <p:tgtEl>
                                          <p:spTgt spid="43"/>
                                        </p:tgtEl>
                                        <p:attrNameLst>
                                          <p:attrName>ppt_x</p:attrName>
                                          <p:attrName>ppt_y</p:attrName>
                                        </p:attrNameLst>
                                      </p:cBhvr>
                                      <p:rCtr x="11198" y="6736"/>
                                    </p:animMotion>
                                  </p:childTnLst>
                                </p:cTn>
                              </p:par>
                            </p:childTnLst>
                          </p:cTn>
                        </p:par>
                        <p:par>
                          <p:cTn id="7" fill="hold">
                            <p:stCondLst>
                              <p:cond delay="1000"/>
                            </p:stCondLst>
                            <p:childTnLst>
                              <p:par>
                                <p:cTn id="8" presetID="42" presetClass="path" presetSubtype="0" accel="50000" decel="50000" fill="hold" nodeType="afterEffect">
                                  <p:stCondLst>
                                    <p:cond delay="0"/>
                                  </p:stCondLst>
                                  <p:childTnLst>
                                    <p:animMotion origin="layout" path="M 0.22409 0.13473 L 0.47474 0.0007 " pathEditMode="relative" rAng="0" ptsTypes="AA">
                                      <p:cBhvr>
                                        <p:cTn id="9" dur="1000" fill="hold"/>
                                        <p:tgtEl>
                                          <p:spTgt spid="43"/>
                                        </p:tgtEl>
                                        <p:attrNameLst>
                                          <p:attrName>ppt_x</p:attrName>
                                          <p:attrName>ppt_y</p:attrName>
                                        </p:attrNameLst>
                                      </p:cBhvr>
                                      <p:rCtr x="12526" y="-71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25</TotalTime>
  <Words>304</Words>
  <Application>Microsoft Office PowerPoint</Application>
  <PresentationFormat>Widescreen</PresentationFormat>
  <Paragraphs>64</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Rounded MT Bold</vt:lpstr>
      <vt:lpstr>Calibri</vt:lpstr>
      <vt:lpstr>Courier New</vt:lpstr>
      <vt:lpstr>Tw Cen MT</vt:lpstr>
      <vt:lpstr>Tw Cen MT Condensed</vt:lpstr>
      <vt:lpstr>Wingdings</vt:lpstr>
      <vt:lpstr>Wingdings 3</vt:lpstr>
      <vt:lpstr>Integral</vt:lpstr>
      <vt:lpstr>Communication gana lassana wadana</vt:lpstr>
      <vt:lpstr>Apache  Active Message Queuing (Active MQ)</vt:lpstr>
      <vt:lpstr>ActiveMQ by Apache</vt:lpstr>
      <vt:lpstr>Normal message passing:</vt:lpstr>
      <vt:lpstr>PowerPoint Presentation</vt:lpstr>
      <vt:lpstr>PowerPoint Presentation</vt:lpstr>
      <vt:lpstr>What is message queuing</vt:lpstr>
      <vt:lpstr>Example by scenario:  The creation of whatsapp if done with activemq:</vt:lpstr>
      <vt:lpstr>1.Client send requirements to Lead dev</vt:lpstr>
      <vt:lpstr>Lead dev asking requirements from sep.clients</vt:lpstr>
      <vt:lpstr>&lt;not done properly&gt;</vt:lpstr>
      <vt:lpstr>How does ActiveMQ work?</vt:lpstr>
      <vt:lpstr>Architecture:</vt:lpstr>
      <vt:lpstr>PowerPoint Presentation</vt:lpstr>
      <vt:lpstr>Organizations that use ActiveMQ</vt:lpstr>
      <vt:lpstr>What is Apache ActiveMQ  </vt:lpstr>
      <vt:lpstr>Advantages and disadvantages</vt:lpstr>
      <vt:lpstr>PowerPoint Presentation</vt:lpstr>
      <vt:lpstr>One-to many</vt:lpstr>
      <vt:lpstr>Many-to-many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Active Message Queuing (Active MQ)</dc:title>
  <dc:creator>Thenuka  Weerasinghe</dc:creator>
  <cp:lastModifiedBy>Thenuka  Weerasinghe</cp:lastModifiedBy>
  <cp:revision>4</cp:revision>
  <dcterms:created xsi:type="dcterms:W3CDTF">2020-01-05T10:06:50Z</dcterms:created>
  <dcterms:modified xsi:type="dcterms:W3CDTF">2020-01-05T10:32:20Z</dcterms:modified>
</cp:coreProperties>
</file>