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70" r:id="rId2"/>
    <p:sldId id="261" r:id="rId3"/>
    <p:sldId id="273" r:id="rId4"/>
    <p:sldId id="272" r:id="rId5"/>
    <p:sldId id="274" r:id="rId6"/>
    <p:sldId id="275" r:id="rId7"/>
    <p:sldId id="277" r:id="rId8"/>
    <p:sldId id="279" r:id="rId9"/>
    <p:sldId id="280" r:id="rId10"/>
    <p:sldId id="281" r:id="rId11"/>
    <p:sldId id="264" r:id="rId12"/>
    <p:sldId id="282" r:id="rId13"/>
    <p:sldId id="265" r:id="rId14"/>
    <p:sldId id="266" r:id="rId15"/>
    <p:sldId id="263" r:id="rId16"/>
    <p:sldId id="283" r:id="rId17"/>
    <p:sldId id="285" r:id="rId18"/>
    <p:sldId id="287" r:id="rId19"/>
    <p:sldId id="294" r:id="rId20"/>
    <p:sldId id="295" r:id="rId21"/>
    <p:sldId id="291" r:id="rId22"/>
    <p:sldId id="292" r:id="rId23"/>
    <p:sldId id="293" r:id="rId24"/>
    <p:sldId id="296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91C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79" autoAdjust="0"/>
    <p:restoredTop sz="86357" autoAdjust="0"/>
  </p:normalViewPr>
  <p:slideViewPr>
    <p:cSldViewPr snapToGrid="0" snapToObjects="1">
      <p:cViewPr varScale="1">
        <p:scale>
          <a:sx n="79" d="100"/>
          <a:sy n="79" d="100"/>
        </p:scale>
        <p:origin x="-288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2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0270B-BDB4-924C-8C49-4429F0A12D57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EE0FD-9FA7-1844-9BA8-9F3C32B4E7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5640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42e3e7cd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42e3e7cd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EE0FD-9FA7-1844-9BA8-9F3C32B4E7C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80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EE0FD-9FA7-1844-9BA8-9F3C32B4E7C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818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EE0FD-9FA7-1844-9BA8-9F3C32B4E7C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80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EE0FD-9FA7-1844-9BA8-9F3C32B4E7C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81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EE0FD-9FA7-1844-9BA8-9F3C32B4E7C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818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EE0FD-9FA7-1844-9BA8-9F3C32B4E7C2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818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EE0FD-9FA7-1844-9BA8-9F3C32B4E7C2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805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EE0FD-9FA7-1844-9BA8-9F3C32B4E7C2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805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EE0FD-9FA7-1844-9BA8-9F3C32B4E7C2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805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EE0FD-9FA7-1844-9BA8-9F3C32B4E7C2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80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EE0FD-9FA7-1844-9BA8-9F3C32B4E7C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805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EE0FD-9FA7-1844-9BA8-9F3C32B4E7C2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805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EE0FD-9FA7-1844-9BA8-9F3C32B4E7C2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805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EE0FD-9FA7-1844-9BA8-9F3C32B4E7C2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805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EE0FD-9FA7-1844-9BA8-9F3C32B4E7C2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80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EE0FD-9FA7-1844-9BA8-9F3C32B4E7C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80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EE0FD-9FA7-1844-9BA8-9F3C32B4E7C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80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EE0FD-9FA7-1844-9BA8-9F3C32B4E7C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80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EE0FD-9FA7-1844-9BA8-9F3C32B4E7C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80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EE0FD-9FA7-1844-9BA8-9F3C32B4E7C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80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EE0FD-9FA7-1844-9BA8-9F3C32B4E7C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80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EE0FD-9FA7-1844-9BA8-9F3C32B4E7C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80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3AA0DB9-7F3B-924D-9878-DB07A2BB9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66FB3619-BF9E-3C42-BB1B-FE1E48CB1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43E0F708-7283-B543-9C4B-ABDA5D06E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F335-714F-0943-B24B-A290250B122C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2AB8F5D1-4C41-3144-97B3-742C05DDA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2B3D145-AB7A-ED40-AA3F-8E43D777E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C9E4-86C7-FF4D-A25F-022477569F5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778E2691-DC33-DA4C-B991-A593C921C064}"/>
              </a:ext>
            </a:extLst>
          </p:cNvPr>
          <p:cNvSpPr/>
          <p:nvPr userDrawn="1"/>
        </p:nvSpPr>
        <p:spPr>
          <a:xfrm>
            <a:off x="574467" y="571500"/>
            <a:ext cx="4171951" cy="5705474"/>
          </a:xfrm>
          <a:prstGeom prst="rect">
            <a:avLst/>
          </a:prstGeom>
          <a:solidFill>
            <a:schemeClr val="bg2"/>
          </a:solidFill>
          <a:ln w="50800">
            <a:solidFill>
              <a:srgbClr val="1D1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F7F97518-DDEF-134E-AD94-95B7C3755C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50097" y="549645"/>
            <a:ext cx="657225" cy="657225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BFD1BC1B-C9CA-C24F-9510-0D8623F329E1}"/>
              </a:ext>
            </a:extLst>
          </p:cNvPr>
          <p:cNvSpPr/>
          <p:nvPr userDrawn="1"/>
        </p:nvSpPr>
        <p:spPr>
          <a:xfrm>
            <a:off x="4713139" y="571504"/>
            <a:ext cx="6904397" cy="5705475"/>
          </a:xfrm>
          <a:prstGeom prst="rect">
            <a:avLst/>
          </a:prstGeom>
          <a:solidFill>
            <a:schemeClr val="bg2"/>
          </a:solidFill>
          <a:ln w="50800">
            <a:solidFill>
              <a:srgbClr val="1D1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xmlns="" id="{379F0B74-0833-D24B-853E-FF978415129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69256" y="5665882"/>
            <a:ext cx="1932568" cy="61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4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43E0F708-7283-B543-9C4B-ABDA5D06E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F335-714F-0943-B24B-A290250B122C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2AB8F5D1-4C41-3144-97B3-742C05DDA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2B3D145-AB7A-ED40-AA3F-8E43D777E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C9E4-86C7-FF4D-A25F-022477569F5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778E2691-DC33-DA4C-B991-A593C921C064}"/>
              </a:ext>
            </a:extLst>
          </p:cNvPr>
          <p:cNvSpPr/>
          <p:nvPr userDrawn="1"/>
        </p:nvSpPr>
        <p:spPr>
          <a:xfrm>
            <a:off x="574467" y="571500"/>
            <a:ext cx="10779335" cy="5705474"/>
          </a:xfrm>
          <a:prstGeom prst="rect">
            <a:avLst/>
          </a:prstGeom>
          <a:solidFill>
            <a:schemeClr val="bg2"/>
          </a:solidFill>
          <a:ln w="50800">
            <a:solidFill>
              <a:srgbClr val="1D1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F7F97518-DDEF-134E-AD94-95B7C3755C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50097" y="549645"/>
            <a:ext cx="657225" cy="65722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xmlns="" id="{379F0B74-0833-D24B-853E-FF978415129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26555" y="5663642"/>
            <a:ext cx="1932568" cy="61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026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43E0F708-7283-B543-9C4B-ABDA5D06E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F335-714F-0943-B24B-A290250B122C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2AB8F5D1-4C41-3144-97B3-742C05DDA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2B3D145-AB7A-ED40-AA3F-8E43D777E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C9E4-86C7-FF4D-A25F-022477569F5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778E2691-DC33-DA4C-B991-A593C921C064}"/>
              </a:ext>
            </a:extLst>
          </p:cNvPr>
          <p:cNvSpPr/>
          <p:nvPr userDrawn="1"/>
        </p:nvSpPr>
        <p:spPr>
          <a:xfrm>
            <a:off x="574467" y="571504"/>
            <a:ext cx="10779335" cy="5385955"/>
          </a:xfrm>
          <a:prstGeom prst="rect">
            <a:avLst/>
          </a:prstGeom>
          <a:solidFill>
            <a:schemeClr val="bg2"/>
          </a:solidFill>
          <a:ln w="50800">
            <a:solidFill>
              <a:srgbClr val="1D1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F7F97518-DDEF-134E-AD94-95B7C3755C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50097" y="549645"/>
            <a:ext cx="657225" cy="65722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xmlns="" id="{379F0B74-0833-D24B-853E-FF978415129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50095" y="5957455"/>
            <a:ext cx="1932568" cy="61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447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43E0F708-7283-B543-9C4B-ABDA5D06E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F335-714F-0943-B24B-A290250B122C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2AB8F5D1-4C41-3144-97B3-742C05DDA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2B3D145-AB7A-ED40-AA3F-8E43D777E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C9E4-86C7-FF4D-A25F-022477569F5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778E2691-DC33-DA4C-B991-A593C921C064}"/>
              </a:ext>
            </a:extLst>
          </p:cNvPr>
          <p:cNvSpPr/>
          <p:nvPr userDrawn="1"/>
        </p:nvSpPr>
        <p:spPr>
          <a:xfrm>
            <a:off x="574467" y="571500"/>
            <a:ext cx="10779335" cy="5705474"/>
          </a:xfrm>
          <a:prstGeom prst="rect">
            <a:avLst/>
          </a:prstGeom>
          <a:solidFill>
            <a:schemeClr val="bg2"/>
          </a:solidFill>
          <a:ln w="50800">
            <a:solidFill>
              <a:srgbClr val="1D1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F7F97518-DDEF-134E-AD94-95B7C3755C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50097" y="549645"/>
            <a:ext cx="657225" cy="65722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xmlns="" id="{379F0B74-0833-D24B-853E-FF978415129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74467" y="5666818"/>
            <a:ext cx="1932568" cy="61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887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43E0F708-7283-B543-9C4B-ABDA5D06E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F335-714F-0943-B24B-A290250B122C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2AB8F5D1-4C41-3144-97B3-742C05DDA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2B3D145-AB7A-ED40-AA3F-8E43D777E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C9E4-86C7-FF4D-A25F-022477569F5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778E2691-DC33-DA4C-B991-A593C921C064}"/>
              </a:ext>
            </a:extLst>
          </p:cNvPr>
          <p:cNvSpPr/>
          <p:nvPr userDrawn="1"/>
        </p:nvSpPr>
        <p:spPr>
          <a:xfrm>
            <a:off x="574467" y="571500"/>
            <a:ext cx="10779335" cy="5705474"/>
          </a:xfrm>
          <a:prstGeom prst="rect">
            <a:avLst/>
          </a:prstGeom>
          <a:solidFill>
            <a:schemeClr val="bg2"/>
          </a:solidFill>
          <a:ln w="50800">
            <a:solidFill>
              <a:srgbClr val="1D1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F7F97518-DDEF-134E-AD94-95B7C3755C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50097" y="549645"/>
            <a:ext cx="657225" cy="65722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xmlns="" id="{379F0B74-0833-D24B-853E-FF978415129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21232" y="587184"/>
            <a:ext cx="1932568" cy="61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93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66FB3619-BF9E-3C42-BB1B-FE1E48CB1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43E0F708-7283-B543-9C4B-ABDA5D06E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F335-714F-0943-B24B-A290250B122C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2AB8F5D1-4C41-3144-97B3-742C05DDA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2B3D145-AB7A-ED40-AA3F-8E43D777E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C9E4-86C7-FF4D-A25F-022477569F5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778E2691-DC33-DA4C-B991-A593C921C064}"/>
              </a:ext>
            </a:extLst>
          </p:cNvPr>
          <p:cNvSpPr/>
          <p:nvPr userDrawn="1"/>
        </p:nvSpPr>
        <p:spPr>
          <a:xfrm>
            <a:off x="574467" y="571500"/>
            <a:ext cx="4171951" cy="5705474"/>
          </a:xfrm>
          <a:prstGeom prst="rect">
            <a:avLst/>
          </a:prstGeom>
          <a:solidFill>
            <a:srgbClr val="FFFFFF"/>
          </a:solidFill>
          <a:ln w="50800">
            <a:solidFill>
              <a:srgbClr val="1D1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xmlns="" id="{54D67E9A-DDC5-B846-9CFC-DEEBBC85DC06}"/>
              </a:ext>
            </a:extLst>
          </p:cNvPr>
          <p:cNvSpPr/>
          <p:nvPr userDrawn="1"/>
        </p:nvSpPr>
        <p:spPr>
          <a:xfrm>
            <a:off x="574469" y="3455622"/>
            <a:ext cx="4138671" cy="2821352"/>
          </a:xfrm>
          <a:prstGeom prst="rect">
            <a:avLst/>
          </a:prstGeom>
          <a:solidFill>
            <a:srgbClr val="FFFFFF"/>
          </a:solidFill>
          <a:ln w="50800">
            <a:solidFill>
              <a:srgbClr val="1D1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F7F97518-DDEF-134E-AD94-95B7C3755C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50097" y="549645"/>
            <a:ext cx="657225" cy="657225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BFD1BC1B-C9CA-C24F-9510-0D8623F329E1}"/>
              </a:ext>
            </a:extLst>
          </p:cNvPr>
          <p:cNvSpPr/>
          <p:nvPr userDrawn="1"/>
        </p:nvSpPr>
        <p:spPr>
          <a:xfrm>
            <a:off x="4713139" y="571504"/>
            <a:ext cx="6904397" cy="5705475"/>
          </a:xfrm>
          <a:prstGeom prst="rect">
            <a:avLst/>
          </a:prstGeom>
          <a:solidFill>
            <a:srgbClr val="FFFFFF"/>
          </a:solidFill>
          <a:ln w="50800">
            <a:solidFill>
              <a:srgbClr val="1D1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xmlns="" id="{379F0B74-0833-D24B-853E-FF978415129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69256" y="5665882"/>
            <a:ext cx="1932568" cy="61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67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6F75F69-DC02-AC40-9821-219287E9C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F335-714F-0943-B24B-A290250B122C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6C080048-8787-7843-80BF-6D18ACEF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124C7F85-A45B-0F4F-99B1-3C7C2AA6D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C9E4-86C7-FF4D-A25F-022477569F5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12EF203A-3789-684D-9E08-D132EF88BFC0}"/>
              </a:ext>
            </a:extLst>
          </p:cNvPr>
          <p:cNvSpPr>
            <a:spLocks noChangeAspect="1"/>
          </p:cNvSpPr>
          <p:nvPr userDrawn="1"/>
        </p:nvSpPr>
        <p:spPr>
          <a:xfrm>
            <a:off x="574467" y="571500"/>
            <a:ext cx="4171951" cy="5705474"/>
          </a:xfrm>
          <a:prstGeom prst="rect">
            <a:avLst/>
          </a:prstGeom>
          <a:solidFill>
            <a:schemeClr val="bg2">
              <a:lumMod val="85000"/>
            </a:schemeClr>
          </a:solidFill>
          <a:ln w="50800">
            <a:solidFill>
              <a:srgbClr val="1D1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969568D6-2380-B74A-A70E-5282A935A67A}"/>
              </a:ext>
            </a:extLst>
          </p:cNvPr>
          <p:cNvSpPr/>
          <p:nvPr userDrawn="1"/>
        </p:nvSpPr>
        <p:spPr>
          <a:xfrm>
            <a:off x="4713139" y="571504"/>
            <a:ext cx="6904397" cy="5705475"/>
          </a:xfrm>
          <a:prstGeom prst="rect">
            <a:avLst/>
          </a:prstGeom>
          <a:solidFill>
            <a:schemeClr val="bg2"/>
          </a:solidFill>
          <a:ln w="50800">
            <a:solidFill>
              <a:srgbClr val="1D1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12082A86-D94F-D04B-9FAB-4738D4CB8B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985878" y="549645"/>
            <a:ext cx="657225" cy="6572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DD5F910-2255-CA4A-9D9B-7B75D3C46D90}"/>
              </a:ext>
            </a:extLst>
          </p:cNvPr>
          <p:cNvSpPr txBox="1"/>
          <p:nvPr userDrawn="1"/>
        </p:nvSpPr>
        <p:spPr>
          <a:xfrm>
            <a:off x="5303839" y="1124262"/>
            <a:ext cx="5303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i="0" u="none" strike="noStrike" dirty="0">
                <a:effectLst/>
                <a:latin typeface="Arial" panose="020B0604020202020204" pitchFamily="34" charset="0"/>
              </a:rPr>
              <a:t>ЗАГОЛОВОК</a:t>
            </a:r>
            <a:endParaRPr lang="ru-RU" sz="4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7618D87-C0C5-6F4C-A7A4-F30C54114535}"/>
              </a:ext>
            </a:extLst>
          </p:cNvPr>
          <p:cNvSpPr txBox="1"/>
          <p:nvPr userDrawn="1"/>
        </p:nvSpPr>
        <p:spPr>
          <a:xfrm>
            <a:off x="5303839" y="1832152"/>
            <a:ext cx="5303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0" u="none" strike="noStrike" dirty="0">
                <a:effectLst/>
                <a:latin typeface="Arial" panose="020B0604020202020204" pitchFamily="34" charset="0"/>
              </a:rPr>
              <a:t>Подзаголовок</a:t>
            </a:r>
            <a:endParaRPr lang="ru-RU" sz="2400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xmlns="" id="{192399D7-BEB1-6841-B9C0-B580D03FAF8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691341" y="5667946"/>
            <a:ext cx="1932568" cy="61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453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6F75F69-DC02-AC40-9821-219287E9C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F335-714F-0943-B24B-A290250B122C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6C080048-8787-7843-80BF-6D18ACEF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124C7F85-A45B-0F4F-99B1-3C7C2AA6D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C9E4-86C7-FF4D-A25F-022477569F5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12EF203A-3789-684D-9E08-D132EF88BFC0}"/>
              </a:ext>
            </a:extLst>
          </p:cNvPr>
          <p:cNvSpPr>
            <a:spLocks noChangeAspect="1"/>
          </p:cNvSpPr>
          <p:nvPr userDrawn="1"/>
        </p:nvSpPr>
        <p:spPr>
          <a:xfrm>
            <a:off x="574467" y="571500"/>
            <a:ext cx="6928269" cy="5705474"/>
          </a:xfrm>
          <a:prstGeom prst="rect">
            <a:avLst/>
          </a:prstGeom>
          <a:solidFill>
            <a:schemeClr val="bg2"/>
          </a:solidFill>
          <a:ln w="50800">
            <a:solidFill>
              <a:srgbClr val="1D1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969568D6-2380-B74A-A70E-5282A935A67A}"/>
              </a:ext>
            </a:extLst>
          </p:cNvPr>
          <p:cNvSpPr/>
          <p:nvPr userDrawn="1"/>
        </p:nvSpPr>
        <p:spPr>
          <a:xfrm>
            <a:off x="7502735" y="571504"/>
            <a:ext cx="4114800" cy="5705475"/>
          </a:xfrm>
          <a:prstGeom prst="rect">
            <a:avLst/>
          </a:prstGeom>
          <a:solidFill>
            <a:schemeClr val="bg2"/>
          </a:solidFill>
          <a:ln w="50800">
            <a:solidFill>
              <a:srgbClr val="1D1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12082A86-D94F-D04B-9FAB-4738D4CB8B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51514" y="547146"/>
            <a:ext cx="657225" cy="65722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xmlns="" id="{192399D7-BEB1-6841-B9C0-B580D03FAF8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74465" y="5657292"/>
            <a:ext cx="1932568" cy="61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93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3043AE77-52CA-0740-BF1C-0D6F90DB3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F335-714F-0943-B24B-A290250B122C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0E84F6DD-928D-C04B-857E-CC3A00741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25570232-B915-2442-9C7D-85EE852AC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C9E4-86C7-FF4D-A25F-022477569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1175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F66772B-F0A8-ED40-9C5F-165638F9B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D804704F-4174-C744-BDC6-7B99590A5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2F3FDEE5-6B97-4F4B-8637-ADF1393B5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8F335-714F-0943-B24B-A290250B122C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A6B2AE8-CD00-F84A-B79D-84F0D04F3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ACE00C4E-0A47-E148-AA54-C86498FF8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5C9E4-86C7-FF4D-A25F-022477569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457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62" r:id="rId3"/>
    <p:sldLayoutId id="2147483669" r:id="rId4"/>
    <p:sldLayoutId id="2147483668" r:id="rId5"/>
    <p:sldLayoutId id="2147483661" r:id="rId6"/>
    <p:sldLayoutId id="2147483651" r:id="rId7"/>
    <p:sldLayoutId id="2147483665" r:id="rId8"/>
    <p:sldLayoutId id="2147483655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440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24400" y="490329"/>
            <a:ext cx="12167600" cy="1113183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en-US" sz="8000" b="1" dirty="0" smtClean="0"/>
              <a:t>Reducing accident damage</a:t>
            </a:r>
            <a:endParaRPr sz="8000" b="1"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1272446" y="1792117"/>
            <a:ext cx="7076423" cy="1547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 fontScale="92500" lnSpcReduction="20000"/>
          </a:bodyPr>
          <a:lstStyle/>
          <a:p>
            <a:pPr algn="l">
              <a:spcBef>
                <a:spcPts val="0"/>
              </a:spcBef>
            </a:pPr>
            <a:r>
              <a:rPr lang="ru" sz="3900" dirty="0">
                <a:solidFill>
                  <a:srgbClr val="FFFFFF"/>
                </a:solidFill>
              </a:rPr>
              <a:t>Представляют</a:t>
            </a:r>
            <a:r>
              <a:rPr lang="ru" dirty="0">
                <a:solidFill>
                  <a:srgbClr val="FFFFFF"/>
                </a:solidFill>
              </a:rPr>
              <a:t> </a:t>
            </a:r>
            <a:endParaRPr dirty="0">
              <a:solidFill>
                <a:srgbClr val="FFFFFF"/>
              </a:solidFill>
            </a:endParaRPr>
          </a:p>
          <a:p>
            <a:pPr algn="l">
              <a:spcBef>
                <a:spcPts val="0"/>
              </a:spcBef>
            </a:pPr>
            <a:r>
              <a:rPr lang="ru" sz="4600" b="1" dirty="0">
                <a:solidFill>
                  <a:srgbClr val="FFFFFF"/>
                </a:solidFill>
              </a:rPr>
              <a:t>Ребята с большими данными</a:t>
            </a:r>
            <a:endParaRPr sz="4600" b="1" dirty="0">
              <a:solidFill>
                <a:srgbClr val="FFFFFF"/>
              </a:solidFill>
              <a:latin typeface="Freestyle Script" panose="030804020302050B0404" pitchFamily="66" charset="0"/>
            </a:endParaRPr>
          </a:p>
        </p:txBody>
      </p:sp>
      <p:cxnSp>
        <p:nvCxnSpPr>
          <p:cNvPr id="57" name="Google Shape;57;p13"/>
          <p:cNvCxnSpPr/>
          <p:nvPr/>
        </p:nvCxnSpPr>
        <p:spPr>
          <a:xfrm rot="10800000" flipH="1">
            <a:off x="0" y="3689800"/>
            <a:ext cx="12167600" cy="50800"/>
          </a:xfrm>
          <a:prstGeom prst="straightConnector1">
            <a:avLst/>
          </a:prstGeom>
          <a:noFill/>
          <a:ln w="571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2765" y="1484418"/>
            <a:ext cx="4512366" cy="4512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xmlns="" id="{11CE625E-EA5F-F643-9B70-EC8EB3697D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2446" y="4285732"/>
            <a:ext cx="3339311" cy="1711052"/>
          </a:xfrm>
          <a:prstGeom prst="rect">
            <a:avLst/>
          </a:prstGeom>
        </p:spPr>
      </p:pic>
      <p:pic>
        <p:nvPicPr>
          <p:cNvPr id="1026" name="Picture 2" descr="Герб &amp;quot;Тинькофф Банка&amp;quot;. Что не так ? | Гербы, флаги, знамена | Яндекс Дзен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931" y="4290789"/>
            <a:ext cx="1944834" cy="1705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877931" y="4420511"/>
            <a:ext cx="19448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Futura New Bold"/>
              </a:rPr>
              <a:t>ЗДЕСЬ МОГЛА БЫТЬ ВАША РЕКЛАМА</a:t>
            </a:r>
            <a:endParaRPr lang="ru-RU" sz="2200" dirty="0">
              <a:latin typeface="Futura New Bold"/>
            </a:endParaRPr>
          </a:p>
        </p:txBody>
      </p:sp>
    </p:spTree>
    <p:extLst>
      <p:ext uri="{BB962C8B-B14F-4D97-AF65-F5344CB8AC3E}">
        <p14:creationId xmlns:p14="http://schemas.microsoft.com/office/powerpoint/2010/main" val="275131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2BDB547C-A5A0-2D42-A427-D104344DEA8C}"/>
              </a:ext>
            </a:extLst>
          </p:cNvPr>
          <p:cNvSpPr txBox="1"/>
          <p:nvPr/>
        </p:nvSpPr>
        <p:spPr>
          <a:xfrm>
            <a:off x="1179444" y="560545"/>
            <a:ext cx="983311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ru-RU" sz="3800" b="1" dirty="0" smtClean="0">
                <a:solidFill>
                  <a:srgbClr val="00091C"/>
                </a:solidFill>
                <a:latin typeface="Futura New Bold" panose="020B0502020204020303" pitchFamily="34" charset="0"/>
              </a:rPr>
              <a:t>Переменные с заменами</a:t>
            </a:r>
            <a:endParaRPr lang="ru-RU" sz="3800" b="1" dirty="0">
              <a:solidFill>
                <a:srgbClr val="00091C"/>
              </a:solidFill>
              <a:latin typeface="Futura New Bold" panose="020B05020202040203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3096" y="1577009"/>
            <a:ext cx="59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83096" y="1117337"/>
            <a:ext cx="1077070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3600" u="sng" dirty="0" smtClean="0">
                <a:solidFill>
                  <a:schemeClr val="bg1"/>
                </a:solidFill>
              </a:rPr>
              <a:t>traffic_regime_index</a:t>
            </a:r>
            <a:r>
              <a:rPr lang="ru-RU" sz="3600" dirty="0" smtClean="0">
                <a:solidFill>
                  <a:schemeClr val="bg1"/>
                </a:solidFill>
              </a:rPr>
              <a:t> </a:t>
            </a:r>
            <a:r>
              <a:rPr lang="ru-RU" sz="3000" i="1" dirty="0" smtClean="0">
                <a:solidFill>
                  <a:schemeClr val="bg1"/>
                </a:solidFill>
              </a:rPr>
              <a:t>(</a:t>
            </a:r>
            <a:r>
              <a:rPr lang="ru-RU" sz="3000" i="1" dirty="0" err="1" smtClean="0">
                <a:solidFill>
                  <a:schemeClr val="bg1"/>
                </a:solidFill>
              </a:rPr>
              <a:t>поставарийное</a:t>
            </a:r>
            <a:r>
              <a:rPr lang="ru-RU" sz="3000" i="1" dirty="0" smtClean="0">
                <a:solidFill>
                  <a:schemeClr val="bg1"/>
                </a:solidFill>
              </a:rPr>
              <a:t> изменение </a:t>
            </a:r>
            <a:r>
              <a:rPr lang="ru-RU" sz="3000" i="1" dirty="0" smtClean="0">
                <a:solidFill>
                  <a:schemeClr val="bg1"/>
                </a:solidFill>
              </a:rPr>
              <a:t>режима)</a:t>
            </a:r>
            <a:r>
              <a:rPr lang="ru-RU" sz="3600" dirty="0" smtClean="0">
                <a:solidFill>
                  <a:schemeClr val="bg1"/>
                </a:solidFill>
              </a:rPr>
              <a:t>	</a:t>
            </a:r>
            <a:r>
              <a:rPr lang="ru-RU" sz="2600" dirty="0" smtClean="0">
                <a:solidFill>
                  <a:schemeClr val="bg1"/>
                </a:solidFill>
              </a:rPr>
              <a:t>Использована </a:t>
            </a:r>
            <a:r>
              <a:rPr lang="ru-RU" sz="2600" dirty="0" smtClean="0">
                <a:solidFill>
                  <a:schemeClr val="bg1"/>
                </a:solidFill>
              </a:rPr>
              <a:t>Яндекс статистика для ранжирования      </a:t>
            </a:r>
          </a:p>
          <a:p>
            <a:pPr lvl="1"/>
            <a:r>
              <a:rPr lang="ru-RU" sz="2600" dirty="0">
                <a:solidFill>
                  <a:schemeClr val="bg1"/>
                </a:solidFill>
              </a:rPr>
              <a:t>	</a:t>
            </a:r>
            <a:r>
              <a:rPr lang="ru-RU" sz="2600" dirty="0" smtClean="0">
                <a:solidFill>
                  <a:schemeClr val="bg1"/>
                </a:solidFill>
              </a:rPr>
              <a:t>убытков от изменения режима движения по </a:t>
            </a:r>
            <a:r>
              <a:rPr lang="ru-RU" sz="2600" dirty="0" smtClean="0">
                <a:solidFill>
                  <a:schemeClr val="bg1"/>
                </a:solidFill>
              </a:rPr>
              <a:t>районам. </a:t>
            </a:r>
          </a:p>
          <a:p>
            <a:pPr lvl="1"/>
            <a:r>
              <a:rPr lang="ru-RU" sz="2600" dirty="0">
                <a:solidFill>
                  <a:schemeClr val="bg1"/>
                </a:solidFill>
              </a:rPr>
              <a:t>	</a:t>
            </a:r>
            <a:r>
              <a:rPr lang="ru-RU" sz="2600" dirty="0" smtClean="0">
                <a:solidFill>
                  <a:schemeClr val="bg1"/>
                </a:solidFill>
              </a:rPr>
              <a:t>Движение </a:t>
            </a:r>
            <a:r>
              <a:rPr lang="ru-RU" sz="2600" dirty="0" err="1" smtClean="0">
                <a:solidFill>
                  <a:schemeClr val="bg1"/>
                </a:solidFill>
              </a:rPr>
              <a:t>неперекрыто</a:t>
            </a:r>
            <a:r>
              <a:rPr lang="ru-RU" sz="2600" dirty="0" smtClean="0">
                <a:solidFill>
                  <a:schemeClr val="bg1"/>
                </a:solidFill>
              </a:rPr>
              <a:t> – 0, частично – 25*К, полностью – 300*К</a:t>
            </a:r>
            <a:endParaRPr lang="ru-RU" sz="2600" dirty="0">
              <a:solidFill>
                <a:schemeClr val="bg1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3600" u="sng" dirty="0" smtClean="0">
                <a:solidFill>
                  <a:schemeClr val="bg1"/>
                </a:solidFill>
              </a:rPr>
              <a:t>neispravnosti_index</a:t>
            </a:r>
            <a:r>
              <a:rPr lang="ru-RU" sz="3600" dirty="0" smtClean="0">
                <a:solidFill>
                  <a:schemeClr val="bg1"/>
                </a:solidFill>
              </a:rPr>
              <a:t> </a:t>
            </a:r>
            <a:r>
              <a:rPr lang="ru-RU" sz="3000" i="1" dirty="0" smtClean="0">
                <a:solidFill>
                  <a:schemeClr val="bg1"/>
                </a:solidFill>
              </a:rPr>
              <a:t>(неисправности)</a:t>
            </a:r>
          </a:p>
          <a:p>
            <a:pPr lvl="1"/>
            <a:r>
              <a:rPr lang="ru-RU" sz="2800" dirty="0" smtClean="0">
                <a:solidFill>
                  <a:schemeClr val="bg1"/>
                </a:solidFill>
              </a:rPr>
              <a:t>	</a:t>
            </a:r>
            <a:r>
              <a:rPr lang="ru-RU" sz="2800" dirty="0" smtClean="0">
                <a:solidFill>
                  <a:schemeClr val="bg1"/>
                </a:solidFill>
              </a:rPr>
              <a:t>Неисправностей нет – 0, иначе - 15</a:t>
            </a:r>
            <a:endParaRPr lang="ru-RU" sz="2800" dirty="0">
              <a:solidFill>
                <a:schemeClr val="bg1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3600" u="sng" dirty="0">
                <a:solidFill>
                  <a:schemeClr val="bg1"/>
                </a:solidFill>
              </a:rPr>
              <a:t>privod_index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ru-RU" sz="3000" i="1" dirty="0" smtClean="0">
                <a:solidFill>
                  <a:schemeClr val="bg1"/>
                </a:solidFill>
              </a:rPr>
              <a:t>(тип </a:t>
            </a:r>
            <a:r>
              <a:rPr lang="ru-RU" sz="3000" i="1" dirty="0" smtClean="0">
                <a:solidFill>
                  <a:schemeClr val="bg1"/>
                </a:solidFill>
              </a:rPr>
              <a:t>привода)</a:t>
            </a:r>
          </a:p>
          <a:p>
            <a:pPr lvl="1"/>
            <a:r>
              <a:rPr lang="ru-RU" sz="2800" dirty="0" smtClean="0">
                <a:solidFill>
                  <a:schemeClr val="bg1"/>
                </a:solidFill>
              </a:rPr>
              <a:t>	Полный – (-5), задний – +5, </a:t>
            </a:r>
          </a:p>
          <a:p>
            <a:pPr lvl="1"/>
            <a:r>
              <a:rPr lang="ru-RU" sz="2800" dirty="0">
                <a:solidFill>
                  <a:schemeClr val="bg1"/>
                </a:solidFill>
              </a:rPr>
              <a:t>	п</a:t>
            </a:r>
            <a:r>
              <a:rPr lang="ru-RU" sz="2800" dirty="0" smtClean="0">
                <a:solidFill>
                  <a:schemeClr val="bg1"/>
                </a:solidFill>
              </a:rPr>
              <a:t>ередний - +10, </a:t>
            </a:r>
            <a:r>
              <a:rPr lang="ru-RU" sz="2800" dirty="0" err="1" smtClean="0">
                <a:solidFill>
                  <a:schemeClr val="bg1"/>
                </a:solidFill>
              </a:rPr>
              <a:t>праворульный</a:t>
            </a:r>
            <a:r>
              <a:rPr lang="ru-RU" sz="2800" dirty="0" smtClean="0">
                <a:solidFill>
                  <a:schemeClr val="bg1"/>
                </a:solidFill>
              </a:rPr>
              <a:t> - +15</a:t>
            </a:r>
            <a:endParaRPr lang="ru-RU" sz="2800" dirty="0">
              <a:solidFill>
                <a:schemeClr val="bg1"/>
              </a:solidFill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891" y="3677657"/>
            <a:ext cx="3760787" cy="2116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299891" y="3677657"/>
            <a:ext cx="3760788" cy="2054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ru-RU" sz="1700" dirty="0" smtClean="0"/>
              <a:t>ЗДЕСЬ МОГЛА БЫТЬ ВАША РЕКЛАМА</a:t>
            </a:r>
          </a:p>
          <a:p>
            <a:pPr algn="ctr">
              <a:lnSpc>
                <a:spcPct val="250000"/>
              </a:lnSpc>
            </a:pPr>
            <a:r>
              <a:rPr lang="ru-RU" sz="1700" dirty="0"/>
              <a:t>ЗДЕСЬ МОГЛА БЫТЬ ВАША </a:t>
            </a:r>
            <a:r>
              <a:rPr lang="ru-RU" sz="1700" dirty="0" smtClean="0"/>
              <a:t>РЕКЛАМА</a:t>
            </a:r>
          </a:p>
          <a:p>
            <a:pPr algn="ctr">
              <a:lnSpc>
                <a:spcPct val="250000"/>
              </a:lnSpc>
            </a:pPr>
            <a:r>
              <a:rPr lang="ru-RU" sz="1700" dirty="0"/>
              <a:t>ЗДЕСЬ МОГЛА БЫТЬ ВАША </a:t>
            </a:r>
            <a:r>
              <a:rPr lang="ru-RU" sz="1700" dirty="0" smtClean="0"/>
              <a:t>РЕКЛАМА</a:t>
            </a:r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88427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1\Downloads\640d23c9-0635-406c-b321-11bc658c35b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87576"/>
            <a:ext cx="12192000" cy="44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8" descr="blob:https://web.telegram.org/fe05645c-53f1-4e7f-b13c-1bebbd6ba1f9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0" y="0"/>
            <a:ext cx="12192000" cy="1041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346"/>
            <a:ext cx="12192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800" b="1" dirty="0" smtClean="0">
                <a:solidFill>
                  <a:schemeClr val="bg1"/>
                </a:solidFill>
              </a:rPr>
              <a:t>Графики</a:t>
            </a:r>
            <a:r>
              <a:rPr lang="en-US" sz="3800" b="1" dirty="0" smtClean="0">
                <a:solidFill>
                  <a:schemeClr val="bg1"/>
                </a:solidFill>
              </a:rPr>
              <a:t> </a:t>
            </a:r>
            <a:r>
              <a:rPr lang="ru-RU" sz="3800" b="1" dirty="0" smtClean="0">
                <a:solidFill>
                  <a:schemeClr val="bg1"/>
                </a:solidFill>
              </a:rPr>
              <a:t>метрик </a:t>
            </a:r>
            <a:r>
              <a:rPr lang="en-US" sz="3800" b="1" dirty="0" smtClean="0">
                <a:solidFill>
                  <a:schemeClr val="bg1"/>
                </a:solidFill>
              </a:rPr>
              <a:t>RITA</a:t>
            </a:r>
            <a:r>
              <a:rPr lang="ru-RU" sz="3800" b="1" dirty="0" smtClean="0">
                <a:solidFill>
                  <a:schemeClr val="bg1"/>
                </a:solidFill>
              </a:rPr>
              <a:t>(слева) и</a:t>
            </a:r>
            <a:r>
              <a:rPr lang="en-US" sz="3800" b="1" dirty="0" smtClean="0">
                <a:solidFill>
                  <a:schemeClr val="bg1"/>
                </a:solidFill>
              </a:rPr>
              <a:t> </a:t>
            </a:r>
            <a:r>
              <a:rPr lang="en-US" sz="3800" b="1" dirty="0" err="1" smtClean="0">
                <a:solidFill>
                  <a:schemeClr val="bg1"/>
                </a:solidFill>
              </a:rPr>
              <a:t>human_index</a:t>
            </a:r>
            <a:r>
              <a:rPr lang="ru-RU" sz="3800" b="1" dirty="0" smtClean="0">
                <a:solidFill>
                  <a:schemeClr val="bg1"/>
                </a:solidFill>
              </a:rPr>
              <a:t>(справа)</a:t>
            </a:r>
          </a:p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RITA</a:t>
            </a:r>
            <a:r>
              <a:rPr lang="ru-RU" sz="3600" dirty="0" smtClean="0">
                <a:solidFill>
                  <a:schemeClr val="bg1"/>
                </a:solidFill>
              </a:rPr>
              <a:t> – взвешенная сумма таких признаков аварии, как место, кол-во пострадавших, погибших и поврежденных машин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6017" y="6255027"/>
            <a:ext cx="11997083" cy="6029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60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2BDB547C-A5A0-2D42-A427-D104344DEA8C}"/>
              </a:ext>
            </a:extLst>
          </p:cNvPr>
          <p:cNvSpPr txBox="1"/>
          <p:nvPr/>
        </p:nvSpPr>
        <p:spPr>
          <a:xfrm>
            <a:off x="-265043" y="-92766"/>
            <a:ext cx="127220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ru-RU" sz="4200" b="1" dirty="0" smtClean="0">
                <a:solidFill>
                  <a:srgbClr val="00091C"/>
                </a:solidFill>
                <a:latin typeface="Futura New Bold" panose="020B0502020204020303" pitchFamily="34" charset="0"/>
              </a:rPr>
              <a:t>Описание проблемы поиска выбросов</a:t>
            </a:r>
            <a:endParaRPr lang="ru-RU" sz="2000" b="1" dirty="0" smtClean="0">
              <a:solidFill>
                <a:srgbClr val="00091C"/>
              </a:solidFill>
              <a:latin typeface="Futura New Bold" panose="020B0502020204020303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417938" y="3710071"/>
            <a:ext cx="3100460" cy="79068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600" b="1" dirty="0" smtClean="0">
                <a:solidFill>
                  <a:schemeClr val="tx1"/>
                </a:solidFill>
              </a:rPr>
              <a:t>Нарушение</a:t>
            </a:r>
            <a:endParaRPr lang="ru-RU" sz="2600" b="1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417938" y="4697358"/>
            <a:ext cx="3100460" cy="79068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600" b="1" dirty="0" smtClean="0">
                <a:solidFill>
                  <a:schemeClr val="tx1"/>
                </a:solidFill>
              </a:rPr>
              <a:t>РИТА</a:t>
            </a:r>
            <a:endParaRPr lang="ru-RU" sz="2600" b="1" dirty="0">
              <a:solidFill>
                <a:schemeClr val="tx1"/>
              </a:solidFill>
            </a:endParaRPr>
          </a:p>
        </p:txBody>
      </p:sp>
      <p:cxnSp>
        <p:nvCxnSpPr>
          <p:cNvPr id="12" name="Скругленная соединительная линия 11"/>
          <p:cNvCxnSpPr>
            <a:stCxn id="8" idx="1"/>
            <a:endCxn id="11" idx="1"/>
          </p:cNvCxnSpPr>
          <p:nvPr/>
        </p:nvCxnSpPr>
        <p:spPr>
          <a:xfrm rot="10800000" flipV="1">
            <a:off x="4417938" y="4105411"/>
            <a:ext cx="12700" cy="987287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Скругленная соединительная линия 18"/>
          <p:cNvCxnSpPr>
            <a:stCxn id="8" idx="3"/>
            <a:endCxn id="11" idx="3"/>
          </p:cNvCxnSpPr>
          <p:nvPr/>
        </p:nvCxnSpPr>
        <p:spPr>
          <a:xfrm>
            <a:off x="7518398" y="4105412"/>
            <a:ext cx="12700" cy="987287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4430639" y="1841500"/>
            <a:ext cx="3075059" cy="8905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600" b="1" dirty="0" smtClean="0">
                <a:solidFill>
                  <a:schemeClr val="tx1"/>
                </a:solidFill>
              </a:rPr>
              <a:t>Место</a:t>
            </a:r>
            <a:endParaRPr lang="ru-RU" sz="2600" b="1" dirty="0">
              <a:solidFill>
                <a:schemeClr val="tx1"/>
              </a:solidFill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595240" y="1841500"/>
            <a:ext cx="3075059" cy="8905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600" b="1" dirty="0" smtClean="0">
                <a:solidFill>
                  <a:schemeClr val="tx1"/>
                </a:solidFill>
              </a:rPr>
              <a:t>Сезонность</a:t>
            </a:r>
            <a:endParaRPr lang="ru-RU" sz="2600" b="1" dirty="0">
              <a:solidFill>
                <a:schemeClr val="tx1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8254170" y="1841500"/>
            <a:ext cx="3075060" cy="8905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600" b="1" dirty="0" smtClean="0">
                <a:solidFill>
                  <a:schemeClr val="tx1"/>
                </a:solidFill>
              </a:rPr>
              <a:t>Внешние условия</a:t>
            </a:r>
            <a:endParaRPr lang="ru-RU" sz="2600" b="1" dirty="0">
              <a:solidFill>
                <a:schemeClr val="tx1"/>
              </a:solidFill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2020674" y="752068"/>
            <a:ext cx="2770257" cy="579568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600" b="1" dirty="0" smtClean="0">
                <a:solidFill>
                  <a:schemeClr val="tx1"/>
                </a:solidFill>
              </a:rPr>
              <a:t>Динамика</a:t>
            </a:r>
            <a:endParaRPr lang="ru-RU" sz="2600" b="1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7200894" y="752068"/>
            <a:ext cx="2770257" cy="579568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600" b="1" dirty="0" smtClean="0">
                <a:solidFill>
                  <a:schemeClr val="tx1"/>
                </a:solidFill>
              </a:rPr>
              <a:t>Статика</a:t>
            </a:r>
            <a:endParaRPr lang="ru-RU" sz="2600" b="1" dirty="0">
              <a:solidFill>
                <a:schemeClr val="tx1"/>
              </a:solidFill>
            </a:endParaRPr>
          </a:p>
        </p:txBody>
      </p:sp>
      <p:cxnSp>
        <p:nvCxnSpPr>
          <p:cNvPr id="9" name="Прямая со стрелкой 8"/>
          <p:cNvCxnSpPr>
            <a:stCxn id="55" idx="2"/>
            <a:endCxn id="46" idx="0"/>
          </p:cNvCxnSpPr>
          <p:nvPr/>
        </p:nvCxnSpPr>
        <p:spPr>
          <a:xfrm flipH="1">
            <a:off x="2132770" y="1331636"/>
            <a:ext cx="1273033" cy="50986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55" idx="2"/>
            <a:endCxn id="28" idx="0"/>
          </p:cNvCxnSpPr>
          <p:nvPr/>
        </p:nvCxnSpPr>
        <p:spPr>
          <a:xfrm>
            <a:off x="3405803" y="1331636"/>
            <a:ext cx="2562366" cy="50986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16" idx="2"/>
            <a:endCxn id="47" idx="0"/>
          </p:cNvCxnSpPr>
          <p:nvPr/>
        </p:nvCxnSpPr>
        <p:spPr>
          <a:xfrm>
            <a:off x="8586023" y="1331636"/>
            <a:ext cx="1205677" cy="50986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46" idx="2"/>
          </p:cNvCxnSpPr>
          <p:nvPr/>
        </p:nvCxnSpPr>
        <p:spPr>
          <a:xfrm>
            <a:off x="2132770" y="2732072"/>
            <a:ext cx="2297869" cy="97799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47" idx="2"/>
          </p:cNvCxnSpPr>
          <p:nvPr/>
        </p:nvCxnSpPr>
        <p:spPr>
          <a:xfrm flipH="1">
            <a:off x="7518398" y="2732072"/>
            <a:ext cx="2273302" cy="97799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28" idx="2"/>
            <a:endCxn id="8" idx="0"/>
          </p:cNvCxnSpPr>
          <p:nvPr/>
        </p:nvCxnSpPr>
        <p:spPr>
          <a:xfrm flipH="1">
            <a:off x="5968168" y="2732072"/>
            <a:ext cx="1" cy="97799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16" idx="2"/>
            <a:endCxn id="28" idx="0"/>
          </p:cNvCxnSpPr>
          <p:nvPr/>
        </p:nvCxnSpPr>
        <p:spPr>
          <a:xfrm flipH="1">
            <a:off x="5968169" y="1331636"/>
            <a:ext cx="2617854" cy="50986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26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lob:https://web.telegram.org/fe05645c-53f1-4e7f-b13c-1bebbd6ba1f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blob:https://web.telegram.org/fe05645c-53f1-4e7f-b13c-1bebbd6ba1f9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6" descr="blob:https://web.telegram.org/fe05645c-53f1-4e7f-b13c-1bebbd6ba1f9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8" descr="blob:https://web.telegram.org/fe05645c-53f1-4e7f-b13c-1bebbd6ba1f9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6540500" y="160338"/>
            <a:ext cx="63500" cy="3047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9" name="Picture 9" descr="C:\Users\1\Downloads\26926c3d-e547-4a44-adf5-02222538afe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337"/>
            <a:ext cx="12065000" cy="682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6350" y="-17463"/>
            <a:ext cx="12192000" cy="482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350" y="6627742"/>
            <a:ext cx="12192000" cy="355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7938"/>
            <a:ext cx="12192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800" b="1" dirty="0" smtClean="0">
                <a:solidFill>
                  <a:schemeClr val="bg1"/>
                </a:solidFill>
              </a:rPr>
              <a:t>Среднее значение </a:t>
            </a:r>
            <a:r>
              <a:rPr lang="en-US" sz="3800" b="1" dirty="0" smtClean="0">
                <a:solidFill>
                  <a:schemeClr val="bg1"/>
                </a:solidFill>
              </a:rPr>
              <a:t>RITA</a:t>
            </a:r>
            <a:r>
              <a:rPr lang="ru-RU" sz="3800" b="1" dirty="0" smtClean="0">
                <a:solidFill>
                  <a:schemeClr val="bg1"/>
                </a:solidFill>
              </a:rPr>
              <a:t> по нарушениям</a:t>
            </a:r>
            <a:endParaRPr lang="ru-RU" sz="3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4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lob:https://web.telegram.org/fe05645c-53f1-4e7f-b13c-1bebbd6ba1f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blob:https://web.telegram.org/fe05645c-53f1-4e7f-b13c-1bebbd6ba1f9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6" descr="blob:https://web.telegram.org/fe05645c-53f1-4e7f-b13c-1bebbd6ba1f9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8" descr="blob:https://web.telegram.org/fe05645c-53f1-4e7f-b13c-1bebbd6ba1f9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6540500" y="160338"/>
            <a:ext cx="63500" cy="3047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350" y="6627742"/>
            <a:ext cx="12192000" cy="355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13" name="Picture 2" descr="C:\Users\1\Downloads\765f6ea2-71ff-41dd-bfce-895e42f7682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308" y="346492"/>
            <a:ext cx="12205308" cy="669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-13308" y="15873"/>
            <a:ext cx="12192000" cy="7413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-14290"/>
            <a:ext cx="12192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800" b="1" dirty="0" smtClean="0">
                <a:solidFill>
                  <a:schemeClr val="bg1"/>
                </a:solidFill>
              </a:rPr>
              <a:t>Среднее значение </a:t>
            </a:r>
            <a:r>
              <a:rPr lang="en-US" sz="3800" b="1" dirty="0" smtClean="0">
                <a:solidFill>
                  <a:schemeClr val="bg1"/>
                </a:solidFill>
              </a:rPr>
              <a:t>RITA</a:t>
            </a:r>
            <a:r>
              <a:rPr lang="ru-RU" sz="3800" b="1" dirty="0" smtClean="0">
                <a:solidFill>
                  <a:schemeClr val="bg1"/>
                </a:solidFill>
              </a:rPr>
              <a:t> по нарушениям</a:t>
            </a:r>
            <a:endParaRPr lang="ru-RU" sz="38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664200" y="6805542"/>
            <a:ext cx="3441700" cy="23861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12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lob:https://web.telegram.org/fe05645c-53f1-4e7f-b13c-1bebbd6ba1f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blob:https://web.telegram.org/fe05645c-53f1-4e7f-b13c-1bebbd6ba1f9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6" descr="blob:https://web.telegram.org/fe05645c-53f1-4e7f-b13c-1bebbd6ba1f9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8" descr="blob:https://web.telegram.org/fe05645c-53f1-4e7f-b13c-1bebbd6ba1f9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6540500" y="160338"/>
            <a:ext cx="63500" cy="3047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4098" name="Picture 2" descr="C:\Users\1\Downloads\8229860d-4a6a-49cf-8053-b670452e3d2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41400"/>
            <a:ext cx="12230100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7938"/>
            <a:ext cx="12192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800" b="1" dirty="0" smtClean="0">
                <a:solidFill>
                  <a:schemeClr val="bg1"/>
                </a:solidFill>
              </a:rPr>
              <a:t>Медиана </a:t>
            </a:r>
            <a:r>
              <a:rPr lang="en-US" sz="3800" b="1" dirty="0" smtClean="0">
                <a:solidFill>
                  <a:schemeClr val="bg1"/>
                </a:solidFill>
              </a:rPr>
              <a:t>RITA</a:t>
            </a:r>
            <a:r>
              <a:rPr lang="ru-RU" sz="3800" b="1" dirty="0" smtClean="0">
                <a:solidFill>
                  <a:schemeClr val="bg1"/>
                </a:solidFill>
              </a:rPr>
              <a:t> по нарушениям в разрезе времени года</a:t>
            </a:r>
            <a:endParaRPr lang="ru-RU" sz="3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18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2BDB547C-A5A0-2D42-A427-D104344DEA8C}"/>
              </a:ext>
            </a:extLst>
          </p:cNvPr>
          <p:cNvSpPr txBox="1"/>
          <p:nvPr/>
        </p:nvSpPr>
        <p:spPr>
          <a:xfrm>
            <a:off x="-357808" y="526628"/>
            <a:ext cx="127220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ru-RU" sz="4200" b="1" dirty="0" smtClean="0">
                <a:solidFill>
                  <a:srgbClr val="00091C"/>
                </a:solidFill>
                <a:latin typeface="Futura New Bold" panose="020B0502020204020303" pitchFamily="34" charset="0"/>
              </a:rPr>
              <a:t>Алгоритм</a:t>
            </a:r>
            <a:endParaRPr lang="ru-RU" sz="2000" b="1" dirty="0" smtClean="0">
              <a:solidFill>
                <a:srgbClr val="00091C"/>
              </a:solidFill>
              <a:latin typeface="Futura New Bold" panose="020B05020202040203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3096" y="1577009"/>
            <a:ext cx="59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82552" y="1157008"/>
            <a:ext cx="901819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800" dirty="0" smtClean="0">
                <a:solidFill>
                  <a:schemeClr val="bg1"/>
                </a:solidFill>
              </a:rPr>
              <a:t>1) Преобразование </a:t>
            </a:r>
            <a:r>
              <a:rPr lang="ru-RU" sz="3800" dirty="0" err="1" smtClean="0">
                <a:solidFill>
                  <a:schemeClr val="bg1"/>
                </a:solidFill>
              </a:rPr>
              <a:t>датайфреймов</a:t>
            </a:r>
            <a:endParaRPr lang="ru-RU" sz="3800" dirty="0">
              <a:solidFill>
                <a:schemeClr val="bg1"/>
              </a:solidFill>
            </a:endParaRPr>
          </a:p>
          <a:p>
            <a:r>
              <a:rPr lang="ru-RU" sz="3800" dirty="0" smtClean="0">
                <a:solidFill>
                  <a:schemeClr val="bg1"/>
                </a:solidFill>
              </a:rPr>
              <a:t>2) Поиск внешних границ данных по </a:t>
            </a:r>
            <a:r>
              <a:rPr lang="ru-RU" sz="3800" dirty="0" err="1" smtClean="0">
                <a:solidFill>
                  <a:schemeClr val="bg1"/>
                </a:solidFill>
              </a:rPr>
              <a:t>квартильному</a:t>
            </a:r>
            <a:r>
              <a:rPr lang="ru-RU" sz="3800" dirty="0" smtClean="0">
                <a:solidFill>
                  <a:schemeClr val="bg1"/>
                </a:solidFill>
              </a:rPr>
              <a:t> размаху</a:t>
            </a:r>
          </a:p>
          <a:p>
            <a:r>
              <a:rPr lang="ru-RU" sz="3800" dirty="0" smtClean="0">
                <a:solidFill>
                  <a:schemeClr val="bg1"/>
                </a:solidFill>
              </a:rPr>
              <a:t>3) Поиск выбросов по каждому нарушению</a:t>
            </a:r>
          </a:p>
          <a:p>
            <a:r>
              <a:rPr lang="ru-RU" sz="3800" dirty="0" smtClean="0">
                <a:solidFill>
                  <a:schemeClr val="bg1"/>
                </a:solidFill>
              </a:rPr>
              <a:t>4) Проверка выбросов на случайность</a:t>
            </a:r>
          </a:p>
          <a:p>
            <a:r>
              <a:rPr lang="ru-RU" sz="3800" dirty="0" smtClean="0">
                <a:solidFill>
                  <a:schemeClr val="bg1"/>
                </a:solidFill>
              </a:rPr>
              <a:t>5) </a:t>
            </a:r>
            <a:r>
              <a:rPr lang="ru-RU" sz="3800" dirty="0" err="1" smtClean="0">
                <a:solidFill>
                  <a:schemeClr val="bg1"/>
                </a:solidFill>
              </a:rPr>
              <a:t>Валидация</a:t>
            </a:r>
            <a:r>
              <a:rPr lang="ru-RU" sz="3800" dirty="0" smtClean="0">
                <a:solidFill>
                  <a:schemeClr val="bg1"/>
                </a:solidFill>
              </a:rPr>
              <a:t> на контрольной группе</a:t>
            </a:r>
          </a:p>
          <a:p>
            <a:r>
              <a:rPr lang="ru-RU" sz="3800" dirty="0" smtClean="0">
                <a:solidFill>
                  <a:schemeClr val="bg1"/>
                </a:solidFill>
              </a:rPr>
              <a:t>6) Вывод полученных выбросов</a:t>
            </a:r>
            <a:endParaRPr lang="ru-RU" sz="3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32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1\Downloads\aa3eb095-7b7b-4551-82b6-a467e79800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9095" y="1453976"/>
            <a:ext cx="6755029" cy="540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1\Downloads\bd76523e-53ad-4838-9e8b-4c507b6bb58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667" y="1453976"/>
            <a:ext cx="6730315" cy="538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2BDB547C-A5A0-2D42-A427-D104344DEA8C}"/>
              </a:ext>
            </a:extLst>
          </p:cNvPr>
          <p:cNvSpPr txBox="1"/>
          <p:nvPr/>
        </p:nvSpPr>
        <p:spPr>
          <a:xfrm>
            <a:off x="1179443" y="539624"/>
            <a:ext cx="103246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ru-RU" sz="4200" b="1" dirty="0" smtClean="0">
                <a:solidFill>
                  <a:schemeClr val="bg1"/>
                </a:solidFill>
                <a:latin typeface="Futura New Bold" panose="020B0502020204020303" pitchFamily="34" charset="0"/>
              </a:rPr>
              <a:t>Пример </a:t>
            </a:r>
            <a:r>
              <a:rPr lang="en-US" sz="4200" b="1" dirty="0" err="1" smtClean="0">
                <a:solidFill>
                  <a:schemeClr val="bg1"/>
                </a:solidFill>
                <a:latin typeface="Futura New Bold" panose="020B0502020204020303" pitchFamily="34" charset="0"/>
              </a:rPr>
              <a:t>BoxPlot</a:t>
            </a:r>
            <a:r>
              <a:rPr lang="en-US" sz="4200" b="1" dirty="0" smtClean="0">
                <a:solidFill>
                  <a:schemeClr val="bg1"/>
                </a:solidFill>
                <a:latin typeface="Futura New Bold" panose="020B0502020204020303" pitchFamily="34" charset="0"/>
              </a:rPr>
              <a:t>(</a:t>
            </a:r>
            <a:r>
              <a:rPr lang="ru-RU" sz="3800" dirty="0" smtClean="0">
                <a:solidFill>
                  <a:schemeClr val="bg1"/>
                </a:solidFill>
                <a:latin typeface="Futura New Bold" panose="020B0502020204020303" pitchFamily="34" charset="0"/>
              </a:rPr>
              <a:t>выбросы по нарушениям</a:t>
            </a:r>
            <a:r>
              <a:rPr lang="ru-RU" sz="4200" b="1" dirty="0" smtClean="0">
                <a:solidFill>
                  <a:schemeClr val="bg1"/>
                </a:solidFill>
                <a:latin typeface="Futura New Bold" panose="020B0502020204020303" pitchFamily="34" charset="0"/>
              </a:rPr>
              <a:t>)</a:t>
            </a:r>
            <a:endParaRPr lang="ru-RU" sz="4200" b="1" dirty="0" smtClean="0">
              <a:solidFill>
                <a:schemeClr val="bg1"/>
              </a:solidFill>
              <a:latin typeface="Futura New Bold" panose="020B05020202040203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3096" y="1577009"/>
            <a:ext cx="59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AutoShape 2" descr="blob:https://web.telegram.org/bd76523e-53ad-4838-9e8b-4c507b6bb58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4" descr="blob:https://web.telegram.org/bd76523e-53ad-4838-9e8b-4c507b6bb58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3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2BDB547C-A5A0-2D42-A427-D104344DEA8C}"/>
              </a:ext>
            </a:extLst>
          </p:cNvPr>
          <p:cNvSpPr txBox="1"/>
          <p:nvPr/>
        </p:nvSpPr>
        <p:spPr>
          <a:xfrm>
            <a:off x="-357808" y="526628"/>
            <a:ext cx="127220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ru-RU" sz="4200" b="1" dirty="0" smtClean="0">
                <a:solidFill>
                  <a:srgbClr val="00091C"/>
                </a:solidFill>
                <a:latin typeface="Futura New Bold" panose="020B0502020204020303" pitchFamily="34" charset="0"/>
              </a:rPr>
              <a:t>Примеры работы алгоритма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3096" y="1577009"/>
            <a:ext cx="59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3096" y="1665401"/>
            <a:ext cx="1089503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bg1"/>
                </a:solidFill>
              </a:rPr>
              <a:t>Выброс в Кузьминках зимой, авария на пешеходном переходе, </a:t>
            </a:r>
            <a:r>
              <a:rPr lang="en-US" sz="3200" dirty="0" smtClean="0">
                <a:solidFill>
                  <a:schemeClr val="bg1"/>
                </a:solidFill>
              </a:rPr>
              <a:t>RITA=</a:t>
            </a:r>
            <a:r>
              <a:rPr lang="ru-RU" sz="3200" dirty="0" smtClean="0">
                <a:solidFill>
                  <a:schemeClr val="bg1"/>
                </a:solidFill>
              </a:rPr>
              <a:t>1181.0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</a:rPr>
              <a:t>Выброс </a:t>
            </a:r>
            <a:r>
              <a:rPr lang="ru-RU" sz="3200" dirty="0" smtClean="0">
                <a:solidFill>
                  <a:schemeClr val="bg1"/>
                </a:solidFill>
              </a:rPr>
              <a:t>в Чертаново </a:t>
            </a:r>
            <a:r>
              <a:rPr lang="ru-RU" sz="3200" dirty="0">
                <a:solidFill>
                  <a:schemeClr val="bg1"/>
                </a:solidFill>
              </a:rPr>
              <a:t>Северное </a:t>
            </a:r>
            <a:r>
              <a:rPr lang="ru-RU" sz="3200" dirty="0" smtClean="0">
                <a:solidFill>
                  <a:schemeClr val="bg1"/>
                </a:solidFill>
              </a:rPr>
              <a:t>в пасмурную погоду, нарушение скоростного режима, </a:t>
            </a:r>
            <a:r>
              <a:rPr lang="en-US" sz="3200" dirty="0" smtClean="0">
                <a:solidFill>
                  <a:schemeClr val="bg1"/>
                </a:solidFill>
              </a:rPr>
              <a:t>RITA=</a:t>
            </a:r>
            <a:r>
              <a:rPr lang="ru-RU" sz="3200" dirty="0" smtClean="0">
                <a:solidFill>
                  <a:schemeClr val="bg1"/>
                </a:solidFill>
              </a:rPr>
              <a:t>1281.0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bg1"/>
                </a:solidFill>
              </a:rPr>
              <a:t>Выброс </a:t>
            </a:r>
            <a:r>
              <a:rPr lang="ru-RU" sz="3200" dirty="0">
                <a:solidFill>
                  <a:schemeClr val="bg1"/>
                </a:solidFill>
              </a:rPr>
              <a:t>в </a:t>
            </a:r>
            <a:r>
              <a:rPr lang="ru-RU" sz="3200" dirty="0" smtClean="0">
                <a:solidFill>
                  <a:schemeClr val="bg1"/>
                </a:solidFill>
              </a:rPr>
              <a:t>Солнцево при сухом покрытии, с </a:t>
            </a:r>
            <a:r>
              <a:rPr lang="ru-RU" sz="3200" dirty="0" err="1" smtClean="0">
                <a:solidFill>
                  <a:schemeClr val="bg1"/>
                </a:solidFill>
              </a:rPr>
              <a:t>игнором</a:t>
            </a:r>
            <a:r>
              <a:rPr lang="ru-RU" sz="3200" dirty="0" smtClean="0">
                <a:solidFill>
                  <a:schemeClr val="bg1"/>
                </a:solidFill>
              </a:rPr>
              <a:t> светофора, </a:t>
            </a:r>
            <a:r>
              <a:rPr lang="en-US" sz="3200" dirty="0" smtClean="0">
                <a:solidFill>
                  <a:schemeClr val="bg1"/>
                </a:solidFill>
              </a:rPr>
              <a:t>RITA=</a:t>
            </a:r>
            <a:r>
              <a:rPr lang="ru-RU" sz="3200" dirty="0" smtClean="0">
                <a:solidFill>
                  <a:schemeClr val="bg1"/>
                </a:solidFill>
              </a:rPr>
              <a:t> 803.5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bg1"/>
                </a:solidFill>
              </a:rPr>
              <a:t>При разных условиях освещения выбросы не были выявлены.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98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2BDB547C-A5A0-2D42-A427-D104344DEA8C}"/>
              </a:ext>
            </a:extLst>
          </p:cNvPr>
          <p:cNvSpPr txBox="1"/>
          <p:nvPr/>
        </p:nvSpPr>
        <p:spPr>
          <a:xfrm>
            <a:off x="-265043" y="161866"/>
            <a:ext cx="127220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ru-RU" sz="4200" b="1" dirty="0" smtClean="0">
                <a:solidFill>
                  <a:srgbClr val="00091C"/>
                </a:solidFill>
                <a:latin typeface="Futura New Bold" panose="020B0502020204020303" pitchFamily="34" charset="0"/>
              </a:rPr>
              <a:t>Проверка выброса(</a:t>
            </a:r>
            <a:r>
              <a:rPr lang="ru-RU" sz="4200" b="1" dirty="0" err="1" smtClean="0">
                <a:solidFill>
                  <a:srgbClr val="00091C"/>
                </a:solidFill>
                <a:latin typeface="Futura New Bold" panose="020B0502020204020303" pitchFamily="34" charset="0"/>
              </a:rPr>
              <a:t>Кузьминка</a:t>
            </a:r>
            <a:r>
              <a:rPr lang="ru-RU" sz="4200" b="1" dirty="0" smtClean="0">
                <a:solidFill>
                  <a:srgbClr val="00091C"/>
                </a:solidFill>
                <a:latin typeface="Futura New Bold" panose="020B0502020204020303" pitchFamily="34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3096" y="1577009"/>
            <a:ext cx="59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AutoShape 2" descr="blob:https://web.telegram.org/c3a85cc1-37e8-420a-bba0-a5f17687ae0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1" name="Picture 3" descr="C:\Users\1\Downloads\c3a85cc1-37e8-420a-bba0-a5f17687ae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4188"/>
            <a:ext cx="12192000" cy="4853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83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2BDB547C-A5A0-2D42-A427-D104344DEA8C}"/>
              </a:ext>
            </a:extLst>
          </p:cNvPr>
          <p:cNvSpPr txBox="1"/>
          <p:nvPr/>
        </p:nvSpPr>
        <p:spPr>
          <a:xfrm>
            <a:off x="3139301" y="560545"/>
            <a:ext cx="59133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ru-RU" sz="4200" b="1" dirty="0" smtClean="0">
                <a:solidFill>
                  <a:srgbClr val="00091C"/>
                </a:solidFill>
                <a:latin typeface="Futura New Bold"/>
              </a:rPr>
              <a:t>Пункты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3096" y="1577009"/>
            <a:ext cx="59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>
              <a:solidFill>
                <a:schemeClr val="bg1"/>
              </a:solidFill>
              <a:latin typeface="Futura New 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3095" y="1192695"/>
            <a:ext cx="5287617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sz="3300" dirty="0" smtClean="0">
                <a:solidFill>
                  <a:schemeClr val="bg1"/>
                </a:solidFill>
                <a:latin typeface="Futura New Bold"/>
              </a:rPr>
              <a:t> Цели, задачи, гипотезы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sz="3300" dirty="0" smtClean="0">
                <a:solidFill>
                  <a:schemeClr val="bg1"/>
                </a:solidFill>
                <a:latin typeface="Futura New Bold"/>
              </a:rPr>
              <a:t> Что сделано</a:t>
            </a:r>
            <a:endParaRPr lang="ru-RU" sz="3300" dirty="0">
              <a:solidFill>
                <a:schemeClr val="bg1"/>
              </a:solidFill>
              <a:latin typeface="Futura New Bold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sz="3300" dirty="0" smtClean="0">
                <a:solidFill>
                  <a:schemeClr val="bg1"/>
                </a:solidFill>
                <a:latin typeface="Futura New Bold"/>
              </a:rPr>
              <a:t> Описание полученных данных</a:t>
            </a:r>
            <a:endParaRPr lang="en-US" sz="3300" dirty="0" smtClean="0">
              <a:solidFill>
                <a:schemeClr val="bg1"/>
              </a:solidFill>
              <a:latin typeface="Futura New Bold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sz="3300" dirty="0" smtClean="0">
                <a:solidFill>
                  <a:schemeClr val="bg1"/>
                </a:solidFill>
                <a:latin typeface="Futura New Bold"/>
              </a:rPr>
              <a:t> </a:t>
            </a:r>
            <a:r>
              <a:rPr lang="ru-RU" sz="3300" dirty="0" err="1" smtClean="0">
                <a:solidFill>
                  <a:schemeClr val="bg1"/>
                </a:solidFill>
                <a:latin typeface="Futura New Bold"/>
              </a:rPr>
              <a:t>Препроцессинг</a:t>
            </a:r>
            <a:r>
              <a:rPr lang="ru-RU" sz="3300" dirty="0" smtClean="0">
                <a:solidFill>
                  <a:schemeClr val="bg1"/>
                </a:solidFill>
                <a:latin typeface="Futura New Bold"/>
              </a:rPr>
              <a:t> 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sz="3300" dirty="0" smtClean="0">
                <a:solidFill>
                  <a:schemeClr val="bg1"/>
                </a:solidFill>
                <a:latin typeface="Futura New Bold"/>
              </a:rPr>
              <a:t> </a:t>
            </a:r>
            <a:r>
              <a:rPr lang="ru-RU" sz="3300" dirty="0" smtClean="0">
                <a:solidFill>
                  <a:schemeClr val="bg1"/>
                </a:solidFill>
                <a:latin typeface="Futura New Bold"/>
              </a:rPr>
              <a:t>РИТА(Расчетный </a:t>
            </a:r>
            <a:r>
              <a:rPr lang="ru-RU" sz="3300" dirty="0" smtClean="0">
                <a:solidFill>
                  <a:schemeClr val="bg1"/>
                </a:solidFill>
                <a:latin typeface="Futura New Bold"/>
              </a:rPr>
              <a:t>Индекс Тяжести Аварии)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321286" y="1192694"/>
            <a:ext cx="5075583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sz="3300" dirty="0" smtClean="0">
                <a:solidFill>
                  <a:schemeClr val="bg1"/>
                </a:solidFill>
                <a:latin typeface="Futura New Bold"/>
              </a:rPr>
              <a:t> Основная проблема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sz="3300" dirty="0" smtClean="0">
                <a:solidFill>
                  <a:schemeClr val="bg1"/>
                </a:solidFill>
                <a:latin typeface="Futura New Bold"/>
              </a:rPr>
              <a:t> Алгоритм выявления выбросов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sz="3300" dirty="0" smtClean="0">
                <a:solidFill>
                  <a:schemeClr val="bg1"/>
                </a:solidFill>
                <a:latin typeface="Futura New Bold"/>
              </a:rPr>
              <a:t> Получение рекомендаций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sz="3300" dirty="0" smtClean="0">
                <a:solidFill>
                  <a:schemeClr val="bg1"/>
                </a:solidFill>
                <a:latin typeface="Futura New Bold"/>
              </a:rPr>
              <a:t> Проверка в реальности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sz="3300" dirty="0" smtClean="0">
                <a:solidFill>
                  <a:schemeClr val="bg1"/>
                </a:solidFill>
                <a:latin typeface="Futura New Bold"/>
              </a:rPr>
              <a:t> Вывод, итоги</a:t>
            </a:r>
            <a:endParaRPr lang="ru-RU" sz="3300" dirty="0">
              <a:solidFill>
                <a:schemeClr val="bg1"/>
              </a:solidFill>
              <a:latin typeface="Futura New Bold"/>
            </a:endParaRPr>
          </a:p>
        </p:txBody>
      </p:sp>
    </p:spTree>
    <p:extLst>
      <p:ext uri="{BB962C8B-B14F-4D97-AF65-F5344CB8AC3E}">
        <p14:creationId xmlns:p14="http://schemas.microsoft.com/office/powerpoint/2010/main" val="268623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2BDB547C-A5A0-2D42-A427-D104344DEA8C}"/>
              </a:ext>
            </a:extLst>
          </p:cNvPr>
          <p:cNvSpPr txBox="1"/>
          <p:nvPr/>
        </p:nvSpPr>
        <p:spPr>
          <a:xfrm>
            <a:off x="-265043" y="161866"/>
            <a:ext cx="127220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ru-RU" sz="4200" b="1" dirty="0">
                <a:solidFill>
                  <a:srgbClr val="00091C"/>
                </a:solidFill>
                <a:latin typeface="Futura New Bold" panose="020B0502020204020303" pitchFamily="34" charset="0"/>
              </a:rPr>
              <a:t>Проверка выброса(Чертаново Северное)</a:t>
            </a:r>
            <a:endParaRPr lang="ru-RU" sz="4200" b="1" dirty="0" smtClean="0">
              <a:solidFill>
                <a:srgbClr val="00091C"/>
              </a:solidFill>
              <a:latin typeface="Futura New Bold" panose="020B05020202040203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3096" y="1577009"/>
            <a:ext cx="59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AutoShape 2" descr="blob:https://web.telegram.org/c3a85cc1-37e8-420a-bba0-a5f17687ae0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098" name="Picture 2" descr="C:\Users\1\Downloads\11440aa1-b0a2-416e-b2ae-e818e447298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0530"/>
            <a:ext cx="12192000" cy="562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74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2BDB547C-A5A0-2D42-A427-D104344DEA8C}"/>
              </a:ext>
            </a:extLst>
          </p:cNvPr>
          <p:cNvSpPr txBox="1"/>
          <p:nvPr/>
        </p:nvSpPr>
        <p:spPr>
          <a:xfrm>
            <a:off x="-357808" y="178598"/>
            <a:ext cx="127220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ru-RU" sz="4200" b="1" dirty="0" smtClean="0">
                <a:solidFill>
                  <a:srgbClr val="00091C"/>
                </a:solidFill>
                <a:latin typeface="Futura New Bold" panose="020B0502020204020303" pitchFamily="34" charset="0"/>
              </a:rPr>
              <a:t>Проверка </a:t>
            </a:r>
            <a:r>
              <a:rPr lang="ru-RU" sz="4200" b="1" dirty="0" smtClean="0">
                <a:solidFill>
                  <a:srgbClr val="00091C"/>
                </a:solidFill>
                <a:latin typeface="Futura New Bold" panose="020B0502020204020303" pitchFamily="34" charset="0"/>
              </a:rPr>
              <a:t>выброса(Солнцево)</a:t>
            </a:r>
            <a:endParaRPr lang="ru-RU" sz="2600" dirty="0" smtClean="0">
              <a:solidFill>
                <a:srgbClr val="00091C"/>
              </a:solidFill>
              <a:latin typeface="Futura New Bold" panose="020B05020202040203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3096" y="1577009"/>
            <a:ext cx="59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3074" name="Picture 2" descr="C:\Users\1\Downloads\b75dabdd-8310-4a85-8cba-ff12991b24c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29355"/>
            <a:ext cx="12192000" cy="5613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46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2BDB547C-A5A0-2D42-A427-D104344DEA8C}"/>
              </a:ext>
            </a:extLst>
          </p:cNvPr>
          <p:cNvSpPr txBox="1"/>
          <p:nvPr/>
        </p:nvSpPr>
        <p:spPr>
          <a:xfrm>
            <a:off x="-357808" y="526628"/>
            <a:ext cx="127220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ru-RU" sz="4200" b="1" dirty="0" smtClean="0">
                <a:solidFill>
                  <a:srgbClr val="00091C"/>
                </a:solidFill>
                <a:latin typeface="Futura New Bold" panose="020B0502020204020303" pitchFamily="34" charset="0"/>
              </a:rPr>
              <a:t>Вывод</a:t>
            </a:r>
            <a:endParaRPr lang="ru-RU" sz="4200" b="1" dirty="0" smtClean="0">
              <a:solidFill>
                <a:srgbClr val="00091C"/>
              </a:solidFill>
              <a:latin typeface="Futura New Bold" panose="020B05020202040203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3096" y="1577009"/>
            <a:ext cx="59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3096" y="1155032"/>
            <a:ext cx="10750651" cy="4911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400" dirty="0" smtClean="0">
                <a:solidFill>
                  <a:schemeClr val="bg1"/>
                </a:solidFill>
              </a:rPr>
              <a:t>Как мы видим, наши выбросы подтверждаются реальными данными, таким образом на основании полученных выбросов можно сформулировать такие меры</a:t>
            </a:r>
            <a:r>
              <a:rPr lang="en-US" sz="3400" dirty="0" smtClean="0">
                <a:solidFill>
                  <a:schemeClr val="bg1"/>
                </a:solidFill>
              </a:rPr>
              <a:t>:</a:t>
            </a:r>
            <a:endParaRPr lang="ru-RU" sz="3400" dirty="0" smtClean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ru-RU" sz="3400" dirty="0" smtClean="0">
                <a:solidFill>
                  <a:schemeClr val="bg1"/>
                </a:solidFill>
              </a:rPr>
              <a:t>Соблюдение правил пересечения пешеходных переходов в Кузьминках зимой должно контролироваться сильнее</a:t>
            </a:r>
          </a:p>
          <a:p>
            <a:pPr marL="342900" indent="-342900">
              <a:buAutoNum type="arabicParenR"/>
            </a:pPr>
            <a:r>
              <a:rPr lang="ru-RU" sz="3400" dirty="0" smtClean="0">
                <a:solidFill>
                  <a:schemeClr val="bg1"/>
                </a:solidFill>
              </a:rPr>
              <a:t>И т.д. для всех остальных выбросов</a:t>
            </a:r>
          </a:p>
          <a:p>
            <a:r>
              <a:rPr lang="ru-RU" sz="3400" dirty="0" smtClean="0">
                <a:solidFill>
                  <a:schemeClr val="bg1"/>
                </a:solidFill>
              </a:rPr>
              <a:t>Таким образом, наша гипотеза подтверждена.</a:t>
            </a:r>
            <a:endParaRPr lang="ru-RU" sz="3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17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2BDB547C-A5A0-2D42-A427-D104344DEA8C}"/>
              </a:ext>
            </a:extLst>
          </p:cNvPr>
          <p:cNvSpPr txBox="1"/>
          <p:nvPr/>
        </p:nvSpPr>
        <p:spPr>
          <a:xfrm>
            <a:off x="-357808" y="526628"/>
            <a:ext cx="127220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ru-RU" sz="4200" b="1" dirty="0" smtClean="0">
                <a:solidFill>
                  <a:srgbClr val="00091C"/>
                </a:solidFill>
                <a:latin typeface="Futura New Bold" panose="020B0502020204020303" pitchFamily="34" charset="0"/>
              </a:rPr>
              <a:t>Ограничения исследования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3096" y="1577009"/>
            <a:ext cx="59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3096" y="1167063"/>
            <a:ext cx="1112363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Ограничения метрики на РИТА</a:t>
            </a:r>
            <a:r>
              <a:rPr lang="en-US" sz="3200" dirty="0" smtClean="0">
                <a:solidFill>
                  <a:schemeClr val="bg1"/>
                </a:solidFill>
              </a:rPr>
              <a:t>:</a:t>
            </a:r>
            <a:endParaRPr lang="ru-RU" sz="3200" dirty="0" smtClean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ru-RU" sz="3200" dirty="0" smtClean="0">
                <a:solidFill>
                  <a:schemeClr val="bg1"/>
                </a:solidFill>
              </a:rPr>
              <a:t>Отсутствие качественных данных о машинах и их повреждениях</a:t>
            </a:r>
          </a:p>
          <a:p>
            <a:pPr marL="342900" indent="-342900">
              <a:buAutoNum type="arabicParenR"/>
            </a:pPr>
            <a:r>
              <a:rPr lang="ru-RU" sz="3200" dirty="0" smtClean="0">
                <a:solidFill>
                  <a:schemeClr val="bg1"/>
                </a:solidFill>
              </a:rPr>
              <a:t>Отсутствие данных о травмах людей</a:t>
            </a:r>
          </a:p>
          <a:p>
            <a:pPr marL="342900" indent="-342900">
              <a:buAutoNum type="arabicParenR"/>
            </a:pPr>
            <a:r>
              <a:rPr lang="ru-RU" sz="3200" dirty="0" smtClean="0">
                <a:solidFill>
                  <a:schemeClr val="bg1"/>
                </a:solidFill>
              </a:rPr>
              <a:t>Отсутствие точных данных об аварии</a:t>
            </a:r>
          </a:p>
          <a:p>
            <a:pPr marL="342900" indent="-342900">
              <a:buAutoNum type="arabicParenR"/>
            </a:pPr>
            <a:r>
              <a:rPr lang="ru-RU" sz="3200" dirty="0" smtClean="0">
                <a:solidFill>
                  <a:schemeClr val="bg1"/>
                </a:solidFill>
              </a:rPr>
              <a:t>Отсутствие данных о трафике в месте и во времени аварии</a:t>
            </a:r>
          </a:p>
          <a:p>
            <a:pPr marL="342900" indent="-342900">
              <a:buAutoNum type="arabicParenR"/>
            </a:pPr>
            <a:r>
              <a:rPr lang="ru-RU" sz="3200" dirty="0" smtClean="0">
                <a:solidFill>
                  <a:schemeClr val="bg1"/>
                </a:solidFill>
              </a:rPr>
              <a:t>Данные всего за 1 год(Всего 7 тысяч значений)</a:t>
            </a:r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20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Презентация окончена, Спасибо за внимание!, Мем Спасибо за внимание для  презентаци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2977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88694" y="1058776"/>
            <a:ext cx="86146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b="1" dirty="0"/>
              <a:t>с</a:t>
            </a:r>
            <a:r>
              <a:rPr lang="ru-RU" sz="6000" b="1" dirty="0" smtClean="0"/>
              <a:t>пасибо за внимание!</a:t>
            </a:r>
            <a:endParaRPr lang="ru-RU" sz="6000" b="1" dirty="0"/>
          </a:p>
        </p:txBody>
      </p:sp>
    </p:spTree>
    <p:extLst>
      <p:ext uri="{BB962C8B-B14F-4D97-AF65-F5344CB8AC3E}">
        <p14:creationId xmlns:p14="http://schemas.microsoft.com/office/powerpoint/2010/main" val="106554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2BDB547C-A5A0-2D42-A427-D104344DEA8C}"/>
              </a:ext>
            </a:extLst>
          </p:cNvPr>
          <p:cNvSpPr txBox="1"/>
          <p:nvPr/>
        </p:nvSpPr>
        <p:spPr>
          <a:xfrm>
            <a:off x="1" y="490890"/>
            <a:ext cx="121919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ru-RU" sz="4200" b="1" dirty="0" smtClean="0">
                <a:solidFill>
                  <a:srgbClr val="00091C"/>
                </a:solidFill>
                <a:latin typeface="Futura New Bold"/>
              </a:rPr>
              <a:t>Цели, задачи, гипотезы.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83300" y="1141827"/>
            <a:ext cx="54229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b="1" dirty="0" smtClean="0">
                <a:solidFill>
                  <a:schemeClr val="bg1"/>
                </a:solidFill>
                <a:latin typeface="Futura New Bold"/>
              </a:rPr>
              <a:t>Задачи</a:t>
            </a:r>
            <a:r>
              <a:rPr lang="en-US" sz="2600" b="1" dirty="0" smtClean="0">
                <a:solidFill>
                  <a:schemeClr val="bg1"/>
                </a:solidFill>
                <a:latin typeface="Futura New Bold"/>
              </a:rPr>
              <a:t>:</a:t>
            </a:r>
            <a:endParaRPr lang="ru-RU" sz="2600" b="1" dirty="0" smtClean="0">
              <a:solidFill>
                <a:schemeClr val="bg1"/>
              </a:solidFill>
              <a:latin typeface="Futura New Bold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600" dirty="0" smtClean="0">
                <a:solidFill>
                  <a:schemeClr val="bg1"/>
                </a:solidFill>
                <a:latin typeface="Futura New Bold"/>
              </a:rPr>
              <a:t>Ввести описательную характеристику для оценки ущерба от аварий.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600" dirty="0" smtClean="0">
                <a:solidFill>
                  <a:schemeClr val="bg1"/>
                </a:solidFill>
                <a:latin typeface="Futura New Bold"/>
              </a:rPr>
              <a:t>Получить список рекомендаций.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600" dirty="0" smtClean="0">
                <a:solidFill>
                  <a:schemeClr val="bg1"/>
                </a:solidFill>
                <a:latin typeface="Futura New Bold"/>
              </a:rPr>
              <a:t>Проверить список на контрольной группе(аварии без причин).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600" dirty="0" smtClean="0">
                <a:solidFill>
                  <a:schemeClr val="bg1"/>
                </a:solidFill>
                <a:latin typeface="Futura New Bold"/>
              </a:rPr>
              <a:t>Подвести итоги, сформулировать </a:t>
            </a:r>
          </a:p>
          <a:p>
            <a:r>
              <a:rPr lang="ru-RU" sz="2600" dirty="0">
                <a:solidFill>
                  <a:schemeClr val="bg1"/>
                </a:solidFill>
                <a:latin typeface="Futura New Bold"/>
              </a:rPr>
              <a:t> </a:t>
            </a:r>
            <a:r>
              <a:rPr lang="ru-RU" sz="2600" dirty="0" smtClean="0">
                <a:solidFill>
                  <a:schemeClr val="bg1"/>
                </a:solidFill>
                <a:latin typeface="Futura New Bold"/>
              </a:rPr>
              <a:t>     итоговые рекомендации.</a:t>
            </a:r>
          </a:p>
          <a:p>
            <a:endParaRPr lang="ru-RU" sz="2400" dirty="0" smtClean="0">
              <a:solidFill>
                <a:schemeClr val="bg1"/>
              </a:solidFill>
              <a:latin typeface="Futura New Bold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84200" y="1141827"/>
            <a:ext cx="5684077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Futura New Bold"/>
              </a:rPr>
              <a:t>Цель</a:t>
            </a:r>
            <a:r>
              <a:rPr lang="en-US" sz="2600" b="1" dirty="0">
                <a:solidFill>
                  <a:schemeClr val="bg1"/>
                </a:solidFill>
                <a:latin typeface="Futura New Bold"/>
              </a:rPr>
              <a:t>:</a:t>
            </a:r>
            <a:r>
              <a:rPr lang="ru-RU" sz="2600" b="1" dirty="0">
                <a:solidFill>
                  <a:schemeClr val="bg1"/>
                </a:solidFill>
                <a:latin typeface="Futura New Bold"/>
              </a:rPr>
              <a:t> </a:t>
            </a:r>
          </a:p>
          <a:p>
            <a:r>
              <a:rPr lang="ru-RU" sz="2600" dirty="0" smtClean="0">
                <a:solidFill>
                  <a:schemeClr val="bg1"/>
                </a:solidFill>
                <a:latin typeface="Futura New Bold"/>
              </a:rPr>
              <a:t>Получить </a:t>
            </a:r>
            <a:r>
              <a:rPr lang="ru-RU" sz="2600" dirty="0">
                <a:solidFill>
                  <a:schemeClr val="bg1"/>
                </a:solidFill>
                <a:latin typeface="Futura New Bold"/>
              </a:rPr>
              <a:t>список статических и динамических рекомендаций для снижения ущерба от аварий</a:t>
            </a:r>
            <a:r>
              <a:rPr lang="ru-RU" sz="2600" dirty="0" smtClean="0">
                <a:solidFill>
                  <a:schemeClr val="bg1"/>
                </a:solidFill>
                <a:latin typeface="Futura New Bold"/>
              </a:rPr>
              <a:t>.</a:t>
            </a:r>
          </a:p>
          <a:p>
            <a:r>
              <a:rPr lang="ru-RU" sz="2600" b="1" dirty="0">
                <a:solidFill>
                  <a:schemeClr val="bg1"/>
                </a:solidFill>
                <a:latin typeface="Futura New Bold"/>
              </a:rPr>
              <a:t>Гипотеза</a:t>
            </a:r>
            <a:r>
              <a:rPr lang="en-US" sz="2600" b="1" dirty="0">
                <a:solidFill>
                  <a:schemeClr val="bg1"/>
                </a:solidFill>
                <a:latin typeface="Futura New Bold"/>
              </a:rPr>
              <a:t>:</a:t>
            </a:r>
            <a:endParaRPr lang="ru-RU" sz="2600" b="1" dirty="0">
              <a:solidFill>
                <a:schemeClr val="bg1"/>
              </a:solidFill>
              <a:latin typeface="Futura New Bold"/>
            </a:endParaRPr>
          </a:p>
          <a:p>
            <a:r>
              <a:rPr lang="ru-RU" sz="2600" dirty="0" smtClean="0">
                <a:solidFill>
                  <a:schemeClr val="bg1"/>
                </a:solidFill>
                <a:latin typeface="Futura New Bold"/>
              </a:rPr>
              <a:t>Существуют определенные </a:t>
            </a:r>
            <a:r>
              <a:rPr lang="ru-RU" sz="2600" dirty="0">
                <a:solidFill>
                  <a:schemeClr val="bg1"/>
                </a:solidFill>
                <a:latin typeface="Futura New Bold"/>
              </a:rPr>
              <a:t>статические и динамические условия времени и обстоятельств, при которых в конкретном месте аварии влекут за собой больший ущерб.</a:t>
            </a:r>
          </a:p>
        </p:txBody>
      </p:sp>
    </p:spTree>
    <p:extLst>
      <p:ext uri="{BB962C8B-B14F-4D97-AF65-F5344CB8AC3E}">
        <p14:creationId xmlns:p14="http://schemas.microsoft.com/office/powerpoint/2010/main" val="252295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2BDB547C-A5A0-2D42-A427-D104344DEA8C}"/>
              </a:ext>
            </a:extLst>
          </p:cNvPr>
          <p:cNvSpPr txBox="1"/>
          <p:nvPr/>
        </p:nvSpPr>
        <p:spPr>
          <a:xfrm>
            <a:off x="3139301" y="560545"/>
            <a:ext cx="59133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ru-RU" sz="4200" b="1" dirty="0" smtClean="0">
                <a:solidFill>
                  <a:srgbClr val="00091C"/>
                </a:solidFill>
                <a:latin typeface="Futura New Bold"/>
              </a:rPr>
              <a:t>Что сделано</a:t>
            </a:r>
            <a:endParaRPr lang="ru-RU" sz="4200" b="1" dirty="0">
              <a:solidFill>
                <a:srgbClr val="00091C"/>
              </a:solidFill>
              <a:latin typeface="Futura New Bold" panose="020B05020202040203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3095" y="1192694"/>
            <a:ext cx="1077401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ru-RU" sz="3600" dirty="0">
                <a:solidFill>
                  <a:schemeClr val="bg1"/>
                </a:solidFill>
              </a:rPr>
              <a:t>Введен расчетный индекс тяжести аварии(РИТА).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ru-RU" sz="3600" dirty="0" smtClean="0">
                <a:solidFill>
                  <a:schemeClr val="bg1"/>
                </a:solidFill>
              </a:rPr>
              <a:t>Удалось подтвердить гипотезу для всех рассмотренных статических и динамических величин, кроме освещения.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ru-RU" sz="3600" dirty="0" smtClean="0">
                <a:solidFill>
                  <a:schemeClr val="bg1"/>
                </a:solidFill>
              </a:rPr>
              <a:t>Получены и </a:t>
            </a:r>
            <a:r>
              <a:rPr lang="ru-RU" sz="3600" dirty="0" err="1" smtClean="0">
                <a:solidFill>
                  <a:schemeClr val="bg1"/>
                </a:solidFill>
              </a:rPr>
              <a:t>провалидированы</a:t>
            </a:r>
            <a:r>
              <a:rPr lang="ru-RU" sz="3600" dirty="0" smtClean="0">
                <a:solidFill>
                  <a:schemeClr val="bg1"/>
                </a:solidFill>
              </a:rPr>
              <a:t> на контрольной группе рекомендации для уменьшения ущерба от аварий в зависимости от статических и динамических величин по районам.</a:t>
            </a:r>
          </a:p>
          <a:p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1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2BDB547C-A5A0-2D42-A427-D104344DEA8C}"/>
              </a:ext>
            </a:extLst>
          </p:cNvPr>
          <p:cNvSpPr txBox="1"/>
          <p:nvPr/>
        </p:nvSpPr>
        <p:spPr>
          <a:xfrm>
            <a:off x="3139301" y="560545"/>
            <a:ext cx="59133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ru-RU" sz="4200" b="1" dirty="0" smtClean="0">
                <a:solidFill>
                  <a:srgbClr val="00091C"/>
                </a:solidFill>
                <a:latin typeface="Futura New Bold"/>
              </a:rPr>
              <a:t>Описание данных</a:t>
            </a:r>
            <a:endParaRPr lang="ru-RU" sz="4200" b="1" dirty="0">
              <a:solidFill>
                <a:srgbClr val="00091C"/>
              </a:solidFill>
              <a:latin typeface="Futura New Bold" panose="020B05020202040203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3096" y="1577009"/>
            <a:ext cx="59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10800000" flipV="1">
            <a:off x="583096" y="1149034"/>
            <a:ext cx="1074605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Мы получили </a:t>
            </a:r>
            <a:r>
              <a:rPr lang="ru-RU" sz="2800" dirty="0" err="1" smtClean="0">
                <a:solidFill>
                  <a:schemeClr val="bg1"/>
                </a:solidFill>
              </a:rPr>
              <a:t>датасет</a:t>
            </a:r>
            <a:r>
              <a:rPr lang="ru-RU" sz="2800" dirty="0" smtClean="0">
                <a:solidFill>
                  <a:schemeClr val="bg1"/>
                </a:solidFill>
              </a:rPr>
              <a:t>, в котором каждая строчка отвечала за 1 аварию. Было 23 изначальных столбца, среди которых были</a:t>
            </a:r>
            <a:r>
              <a:rPr lang="en-US" sz="2800" dirty="0" smtClean="0">
                <a:solidFill>
                  <a:schemeClr val="bg1"/>
                </a:solidFill>
                <a:latin typeface="Futura New Bold"/>
              </a:rPr>
              <a:t>: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800" dirty="0" smtClean="0">
                <a:solidFill>
                  <a:schemeClr val="bg1"/>
                </a:solidFill>
              </a:rPr>
              <a:t>Группа столбцов, отвечающих за место аварии</a:t>
            </a:r>
            <a:r>
              <a:rPr lang="en-US" sz="2800" dirty="0" smtClean="0">
                <a:solidFill>
                  <a:schemeClr val="bg1"/>
                </a:solidFill>
                <a:latin typeface="Futura New Bold"/>
              </a:rPr>
              <a:t>;</a:t>
            </a:r>
            <a:endParaRPr lang="ru-RU" sz="28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800" dirty="0" smtClean="0">
                <a:solidFill>
                  <a:schemeClr val="bg1"/>
                </a:solidFill>
              </a:rPr>
              <a:t>Группа столбцов, отвечающих за внешние условия, такие, как покрытие и освещение</a:t>
            </a:r>
            <a:r>
              <a:rPr lang="en-US" sz="2800" dirty="0" smtClean="0">
                <a:solidFill>
                  <a:schemeClr val="bg1"/>
                </a:solidFill>
                <a:latin typeface="Futura New Bold"/>
              </a:rPr>
              <a:t>;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800" dirty="0" smtClean="0">
                <a:solidFill>
                  <a:schemeClr val="bg1"/>
                </a:solidFill>
              </a:rPr>
              <a:t>Столбцы, отвечающие за обстановку и близлежащие к аварии объекты</a:t>
            </a:r>
            <a:r>
              <a:rPr lang="en-US" sz="2800" dirty="0" smtClean="0">
                <a:solidFill>
                  <a:schemeClr val="bg1"/>
                </a:solidFill>
                <a:latin typeface="Futura New Bold"/>
              </a:rPr>
              <a:t>;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800" dirty="0" smtClean="0">
                <a:solidFill>
                  <a:schemeClr val="bg1"/>
                </a:solidFill>
              </a:rPr>
              <a:t>Сведения о человеческих потерях и травмах</a:t>
            </a:r>
            <a:r>
              <a:rPr lang="en-US" sz="2800" dirty="0" smtClean="0">
                <a:solidFill>
                  <a:schemeClr val="bg1"/>
                </a:solidFill>
                <a:latin typeface="Futura New Bold"/>
              </a:rPr>
              <a:t>;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800" dirty="0" smtClean="0">
                <a:solidFill>
                  <a:schemeClr val="bg1"/>
                </a:solidFill>
              </a:rPr>
              <a:t>Присутствовало немного описательной информации про машины и их количество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в аварии</a:t>
            </a:r>
            <a:r>
              <a:rPr lang="en-US" sz="2800" dirty="0" smtClean="0">
                <a:solidFill>
                  <a:schemeClr val="bg1"/>
                </a:solidFill>
              </a:rPr>
              <a:t>;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800" dirty="0" smtClean="0">
                <a:solidFill>
                  <a:schemeClr val="bg1"/>
                </a:solidFill>
              </a:rPr>
              <a:t>Также </a:t>
            </a:r>
            <a:r>
              <a:rPr lang="ru-RU" sz="2800" dirty="0" smtClean="0">
                <a:solidFill>
                  <a:schemeClr val="bg1"/>
                </a:solidFill>
              </a:rPr>
              <a:t>информация о дате аварии.</a:t>
            </a:r>
          </a:p>
        </p:txBody>
      </p:sp>
    </p:spTree>
    <p:extLst>
      <p:ext uri="{BB962C8B-B14F-4D97-AF65-F5344CB8AC3E}">
        <p14:creationId xmlns:p14="http://schemas.microsoft.com/office/powerpoint/2010/main" val="333410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2BDB547C-A5A0-2D42-A427-D104344DEA8C}"/>
              </a:ext>
            </a:extLst>
          </p:cNvPr>
          <p:cNvSpPr txBox="1"/>
          <p:nvPr/>
        </p:nvSpPr>
        <p:spPr>
          <a:xfrm>
            <a:off x="1351723" y="560545"/>
            <a:ext cx="94885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ru-RU" sz="4200" b="1" dirty="0" err="1" smtClean="0">
                <a:solidFill>
                  <a:srgbClr val="00091C"/>
                </a:solidFill>
                <a:latin typeface="Futura New Bold" panose="020B0502020204020303" pitchFamily="34" charset="0"/>
              </a:rPr>
              <a:t>Препроцессинг</a:t>
            </a:r>
            <a:endParaRPr lang="ru-RU" sz="4200" b="1" dirty="0">
              <a:solidFill>
                <a:srgbClr val="00091C"/>
              </a:solidFill>
              <a:latin typeface="Futura New Bold" panose="020B05020202040203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3096" y="1577009"/>
            <a:ext cx="59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83096" y="1192697"/>
            <a:ext cx="1073426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1" indent="-571500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ru-RU" sz="4000" dirty="0" smtClean="0">
                <a:solidFill>
                  <a:schemeClr val="bg1"/>
                </a:solidFill>
              </a:rPr>
              <a:t>Столбцы</a:t>
            </a:r>
            <a:r>
              <a:rPr lang="ru-RU" sz="4000" dirty="0">
                <a:solidFill>
                  <a:schemeClr val="bg1"/>
                </a:solidFill>
              </a:rPr>
              <a:t>, содержащие </a:t>
            </a:r>
            <a:r>
              <a:rPr lang="ru-RU" sz="4000" dirty="0" smtClean="0">
                <a:solidFill>
                  <a:schemeClr val="bg1"/>
                </a:solidFill>
              </a:rPr>
              <a:t>значения признаков для нескольких участников, были </a:t>
            </a:r>
            <a:r>
              <a:rPr lang="ru-RU" sz="4000" dirty="0">
                <a:solidFill>
                  <a:schemeClr val="bg1"/>
                </a:solidFill>
              </a:rPr>
              <a:t>приведены к </a:t>
            </a:r>
            <a:r>
              <a:rPr lang="ru-RU" sz="4000" dirty="0" smtClean="0">
                <a:solidFill>
                  <a:schemeClr val="bg1"/>
                </a:solidFill>
              </a:rPr>
              <a:t>одному </a:t>
            </a:r>
            <a:r>
              <a:rPr lang="ru-RU" sz="4000" dirty="0" smtClean="0">
                <a:solidFill>
                  <a:schemeClr val="bg1"/>
                </a:solidFill>
              </a:rPr>
              <a:t>значению;</a:t>
            </a:r>
            <a:endParaRPr lang="ru-RU" sz="4000" dirty="0">
              <a:solidFill>
                <a:schemeClr val="bg1"/>
              </a:solidFill>
            </a:endParaRPr>
          </a:p>
          <a:p>
            <a:pPr marL="571500" lvl="1" indent="-571500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ru-RU" sz="4000" dirty="0">
                <a:solidFill>
                  <a:schemeClr val="bg1"/>
                </a:solidFill>
              </a:rPr>
              <a:t>Атрибуты, имеющие очень много значений, например, ближайший к месту аварии объект, были дополнительно </a:t>
            </a:r>
            <a:r>
              <a:rPr lang="ru-RU" sz="4000" dirty="0" err="1" smtClean="0">
                <a:solidFill>
                  <a:schemeClr val="bg1"/>
                </a:solidFill>
              </a:rPr>
              <a:t>кластеризованы</a:t>
            </a:r>
            <a:r>
              <a:rPr lang="en-US" sz="4000" dirty="0" smtClean="0">
                <a:solidFill>
                  <a:schemeClr val="bg1"/>
                </a:solidFill>
              </a:rPr>
              <a:t>.</a:t>
            </a:r>
            <a:endParaRPr lang="ru-RU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12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2BDB547C-A5A0-2D42-A427-D104344DEA8C}"/>
              </a:ext>
            </a:extLst>
          </p:cNvPr>
          <p:cNvSpPr txBox="1"/>
          <p:nvPr/>
        </p:nvSpPr>
        <p:spPr>
          <a:xfrm>
            <a:off x="2769707" y="560545"/>
            <a:ext cx="63610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ru-RU" sz="4200" b="1" dirty="0" smtClean="0">
                <a:solidFill>
                  <a:srgbClr val="00091C"/>
                </a:solidFill>
                <a:latin typeface="Futura New Bold" panose="020B0502020204020303" pitchFamily="34" charset="0"/>
              </a:rPr>
              <a:t>Новые переменные</a:t>
            </a:r>
            <a:endParaRPr lang="ru-RU" sz="4200" b="1" dirty="0">
              <a:solidFill>
                <a:srgbClr val="00091C"/>
              </a:solidFill>
              <a:latin typeface="Futura New Bold" panose="020B05020202040203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3096" y="1577009"/>
            <a:ext cx="59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83096" y="1304121"/>
            <a:ext cx="10774017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ru-RU" sz="4200" dirty="0" smtClean="0">
                <a:solidFill>
                  <a:schemeClr val="bg1"/>
                </a:solidFill>
              </a:rPr>
              <a:t>Добавлены столбцы района и округа, дополнен столбец </a:t>
            </a:r>
            <a:r>
              <a:rPr lang="en-US" sz="4200" dirty="0" smtClean="0">
                <a:solidFill>
                  <a:schemeClr val="bg1"/>
                </a:solidFill>
              </a:rPr>
              <a:t>place</a:t>
            </a:r>
            <a:r>
              <a:rPr lang="ru-RU" sz="4200" dirty="0" smtClean="0">
                <a:solidFill>
                  <a:schemeClr val="bg1"/>
                </a:solidFill>
              </a:rPr>
              <a:t> с помощью </a:t>
            </a:r>
            <a:r>
              <a:rPr lang="en-US" sz="4200" dirty="0" smtClean="0">
                <a:solidFill>
                  <a:schemeClr val="bg1"/>
                </a:solidFill>
              </a:rPr>
              <a:t>geocoding API.</a:t>
            </a:r>
            <a:endParaRPr lang="ru-RU" sz="4200" dirty="0">
              <a:solidFill>
                <a:schemeClr val="bg1"/>
              </a:solidFill>
            </a:endParaRPr>
          </a:p>
          <a:p>
            <a:pPr marL="457200" lvl="0" indent="-457200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ru-RU" sz="4200" dirty="0">
                <a:solidFill>
                  <a:schemeClr val="bg1"/>
                </a:solidFill>
              </a:rPr>
              <a:t>С помощью </a:t>
            </a:r>
            <a:r>
              <a:rPr lang="en-US" sz="4200" dirty="0" smtClean="0">
                <a:solidFill>
                  <a:schemeClr val="bg1"/>
                </a:solidFill>
              </a:rPr>
              <a:t>pandas</a:t>
            </a:r>
            <a:r>
              <a:rPr lang="en-US" sz="4200" dirty="0">
                <a:solidFill>
                  <a:schemeClr val="bg1"/>
                </a:solidFill>
              </a:rPr>
              <a:t> </a:t>
            </a:r>
            <a:r>
              <a:rPr lang="ru-RU" sz="4200" dirty="0" smtClean="0">
                <a:solidFill>
                  <a:schemeClr val="bg1"/>
                </a:solidFill>
              </a:rPr>
              <a:t>извлечены из </a:t>
            </a:r>
            <a:r>
              <a:rPr lang="ru-RU" sz="4200" dirty="0">
                <a:solidFill>
                  <a:schemeClr val="bg1"/>
                </a:solidFill>
              </a:rPr>
              <a:t>даты месяц и время </a:t>
            </a:r>
            <a:r>
              <a:rPr lang="ru-RU" sz="4200" dirty="0" smtClean="0">
                <a:solidFill>
                  <a:schemeClr val="bg1"/>
                </a:solidFill>
              </a:rPr>
              <a:t>года.</a:t>
            </a:r>
          </a:p>
          <a:p>
            <a:pPr marL="457200" lvl="0" indent="-457200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ru-RU" sz="4200" dirty="0" smtClean="0">
                <a:solidFill>
                  <a:schemeClr val="bg1"/>
                </a:solidFill>
              </a:rPr>
              <a:t>В дальнейшем данные разбиты на контрольные и оставшиеся.</a:t>
            </a:r>
            <a:endParaRPr lang="ru-RU" sz="4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95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46" y="3437999"/>
            <a:ext cx="5174354" cy="2207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2BDB547C-A5A0-2D42-A427-D104344DEA8C}"/>
              </a:ext>
            </a:extLst>
          </p:cNvPr>
          <p:cNvSpPr txBox="1"/>
          <p:nvPr/>
        </p:nvSpPr>
        <p:spPr>
          <a:xfrm>
            <a:off x="1179444" y="551654"/>
            <a:ext cx="98331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ru-RU" sz="4200" b="1" dirty="0" smtClean="0">
                <a:solidFill>
                  <a:srgbClr val="00091C"/>
                </a:solidFill>
                <a:latin typeface="Futura New Bold" panose="020B0502020204020303" pitchFamily="34" charset="0"/>
              </a:rPr>
              <a:t>РИТА</a:t>
            </a:r>
            <a:endParaRPr lang="ru-RU" sz="2000" b="1" dirty="0" smtClean="0">
              <a:solidFill>
                <a:srgbClr val="00091C"/>
              </a:solidFill>
              <a:latin typeface="Futura New Bold" panose="020B05020202040203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3096" y="1577009"/>
            <a:ext cx="59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2796" y="1240211"/>
            <a:ext cx="48906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200" dirty="0" smtClean="0">
                <a:solidFill>
                  <a:srgbClr val="00091C"/>
                </a:solidFill>
                <a:latin typeface="Futura New Bold" panose="020B0502020204020303" pitchFamily="34" charset="0"/>
              </a:rPr>
              <a:t>Расчетный </a:t>
            </a:r>
            <a:r>
              <a:rPr lang="ru-RU" sz="4200" dirty="0">
                <a:solidFill>
                  <a:srgbClr val="00091C"/>
                </a:solidFill>
                <a:latin typeface="Futura New Bold" panose="020B0502020204020303" pitchFamily="34" charset="0"/>
              </a:rPr>
              <a:t>Индекс Тяжести Аварии</a:t>
            </a:r>
            <a:endParaRPr lang="ru-RU" sz="4200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375400" y="1219199"/>
            <a:ext cx="4978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solidFill>
                  <a:schemeClr val="bg1"/>
                </a:solidFill>
              </a:rPr>
              <a:t>РИТА = </a:t>
            </a:r>
            <a:endParaRPr lang="ru-RU" sz="3600" dirty="0" smtClean="0">
              <a:solidFill>
                <a:schemeClr val="bg1"/>
              </a:solidFill>
            </a:endParaRPr>
          </a:p>
          <a:p>
            <a:r>
              <a:rPr lang="ru-RU" sz="3600" dirty="0" smtClean="0">
                <a:solidFill>
                  <a:schemeClr val="bg1"/>
                </a:solidFill>
              </a:rPr>
              <a:t>+ </a:t>
            </a:r>
            <a:r>
              <a:rPr lang="fr-FR" sz="3600" u="sng" dirty="0" smtClean="0">
                <a:solidFill>
                  <a:schemeClr val="bg1"/>
                </a:solidFill>
              </a:rPr>
              <a:t>NPatricipants</a:t>
            </a:r>
            <a:r>
              <a:rPr lang="fr-FR" sz="3600" dirty="0" smtClean="0">
                <a:solidFill>
                  <a:schemeClr val="bg1"/>
                </a:solidFill>
              </a:rPr>
              <a:t> </a:t>
            </a:r>
            <a:r>
              <a:rPr lang="fr-FR" sz="3600" dirty="0">
                <a:solidFill>
                  <a:schemeClr val="bg1"/>
                </a:solidFill>
              </a:rPr>
              <a:t>* </a:t>
            </a:r>
            <a:r>
              <a:rPr lang="fr-FR" sz="3600" dirty="0" smtClean="0">
                <a:solidFill>
                  <a:schemeClr val="bg1"/>
                </a:solidFill>
              </a:rPr>
              <a:t>0.5 </a:t>
            </a:r>
            <a:endParaRPr lang="ru-RU" sz="3600" dirty="0" smtClean="0">
              <a:solidFill>
                <a:schemeClr val="bg1"/>
              </a:solidFill>
            </a:endParaRPr>
          </a:p>
          <a:p>
            <a:r>
              <a:rPr lang="ru-RU" sz="3600" dirty="0" smtClean="0">
                <a:solidFill>
                  <a:schemeClr val="bg1"/>
                </a:solidFill>
              </a:rPr>
              <a:t>+ </a:t>
            </a:r>
            <a:r>
              <a:rPr lang="fr-FR" sz="3600" u="sng" dirty="0" smtClean="0">
                <a:solidFill>
                  <a:schemeClr val="bg1"/>
                </a:solidFill>
              </a:rPr>
              <a:t>NInjured</a:t>
            </a:r>
            <a:r>
              <a:rPr lang="fr-FR" sz="3600" dirty="0" smtClean="0">
                <a:solidFill>
                  <a:schemeClr val="bg1"/>
                </a:solidFill>
              </a:rPr>
              <a:t> </a:t>
            </a:r>
            <a:r>
              <a:rPr lang="fr-FR" sz="3600" dirty="0">
                <a:solidFill>
                  <a:schemeClr val="bg1"/>
                </a:solidFill>
              </a:rPr>
              <a:t>* </a:t>
            </a:r>
            <a:r>
              <a:rPr lang="fr-FR" sz="3600" dirty="0" smtClean="0">
                <a:solidFill>
                  <a:schemeClr val="bg1"/>
                </a:solidFill>
              </a:rPr>
              <a:t>15</a:t>
            </a:r>
            <a:endParaRPr lang="ru-RU" sz="3600" dirty="0" smtClean="0">
              <a:solidFill>
                <a:schemeClr val="bg1"/>
              </a:solidFill>
            </a:endParaRPr>
          </a:p>
          <a:p>
            <a:r>
              <a:rPr lang="ru-RU" sz="3600" dirty="0" smtClean="0">
                <a:solidFill>
                  <a:schemeClr val="bg1"/>
                </a:solidFill>
              </a:rPr>
              <a:t>+ </a:t>
            </a:r>
            <a:r>
              <a:rPr lang="fr-FR" sz="3600" u="sng" dirty="0" smtClean="0">
                <a:solidFill>
                  <a:schemeClr val="bg1"/>
                </a:solidFill>
              </a:rPr>
              <a:t>NFatal</a:t>
            </a:r>
            <a:r>
              <a:rPr lang="fr-FR" sz="3600" dirty="0" smtClean="0">
                <a:solidFill>
                  <a:schemeClr val="bg1"/>
                </a:solidFill>
              </a:rPr>
              <a:t> </a:t>
            </a:r>
            <a:r>
              <a:rPr lang="fr-FR" sz="3600" dirty="0">
                <a:solidFill>
                  <a:schemeClr val="bg1"/>
                </a:solidFill>
              </a:rPr>
              <a:t>* </a:t>
            </a:r>
            <a:r>
              <a:rPr lang="fr-FR" sz="3600" dirty="0" smtClean="0">
                <a:solidFill>
                  <a:schemeClr val="bg1"/>
                </a:solidFill>
              </a:rPr>
              <a:t>500</a:t>
            </a:r>
            <a:endParaRPr lang="ru-RU" sz="3600" dirty="0">
              <a:solidFill>
                <a:schemeClr val="bg1"/>
              </a:solidFill>
            </a:endParaRPr>
          </a:p>
          <a:p>
            <a:r>
              <a:rPr lang="ru-RU" sz="3600" dirty="0" smtClean="0">
                <a:solidFill>
                  <a:schemeClr val="bg1"/>
                </a:solidFill>
              </a:rPr>
              <a:t>+ </a:t>
            </a:r>
            <a:r>
              <a:rPr lang="fr-FR" sz="3600" u="sng" dirty="0" smtClean="0">
                <a:solidFill>
                  <a:schemeClr val="bg1"/>
                </a:solidFill>
              </a:rPr>
              <a:t>NVehicles</a:t>
            </a:r>
            <a:r>
              <a:rPr lang="fr-FR" sz="3600" dirty="0" smtClean="0">
                <a:solidFill>
                  <a:schemeClr val="bg1"/>
                </a:solidFill>
              </a:rPr>
              <a:t> </a:t>
            </a:r>
            <a:r>
              <a:rPr lang="fr-FR" sz="3600" dirty="0">
                <a:solidFill>
                  <a:schemeClr val="bg1"/>
                </a:solidFill>
              </a:rPr>
              <a:t>* </a:t>
            </a:r>
            <a:r>
              <a:rPr lang="fr-FR" sz="3600" dirty="0" smtClean="0">
                <a:solidFill>
                  <a:schemeClr val="bg1"/>
                </a:solidFill>
              </a:rPr>
              <a:t>100</a:t>
            </a:r>
            <a:endParaRPr lang="ru-RU" sz="3600" dirty="0" smtClean="0">
              <a:solidFill>
                <a:schemeClr val="bg1"/>
              </a:solidFill>
            </a:endParaRPr>
          </a:p>
          <a:p>
            <a:r>
              <a:rPr lang="ru-RU" sz="3600" dirty="0" smtClean="0">
                <a:solidFill>
                  <a:schemeClr val="bg1"/>
                </a:solidFill>
              </a:rPr>
              <a:t>+ </a:t>
            </a:r>
            <a:r>
              <a:rPr lang="fr-FR" sz="3600" u="sng" dirty="0" smtClean="0">
                <a:solidFill>
                  <a:schemeClr val="bg1"/>
                </a:solidFill>
              </a:rPr>
              <a:t>traffic_regime_index</a:t>
            </a:r>
            <a:r>
              <a:rPr lang="fr-FR" sz="3600" dirty="0" smtClean="0">
                <a:solidFill>
                  <a:schemeClr val="bg1"/>
                </a:solidFill>
              </a:rPr>
              <a:t> </a:t>
            </a:r>
            <a:endParaRPr lang="ru-RU" sz="3600" dirty="0">
              <a:solidFill>
                <a:schemeClr val="bg1"/>
              </a:solidFill>
            </a:endParaRPr>
          </a:p>
          <a:p>
            <a:r>
              <a:rPr lang="ru-RU" sz="3600" dirty="0" smtClean="0">
                <a:solidFill>
                  <a:schemeClr val="bg1"/>
                </a:solidFill>
              </a:rPr>
              <a:t>+ </a:t>
            </a:r>
            <a:r>
              <a:rPr lang="fr-FR" sz="3600" u="sng" dirty="0" smtClean="0">
                <a:solidFill>
                  <a:schemeClr val="bg1"/>
                </a:solidFill>
              </a:rPr>
              <a:t>neispravnosti_index</a:t>
            </a:r>
            <a:r>
              <a:rPr lang="fr-FR" sz="3600" dirty="0" smtClean="0">
                <a:solidFill>
                  <a:schemeClr val="bg1"/>
                </a:solidFill>
              </a:rPr>
              <a:t> </a:t>
            </a:r>
            <a:endParaRPr lang="ru-RU" sz="3600" dirty="0" smtClean="0">
              <a:solidFill>
                <a:schemeClr val="bg1"/>
              </a:solidFill>
            </a:endParaRPr>
          </a:p>
          <a:p>
            <a:r>
              <a:rPr lang="ru-RU" sz="3600" dirty="0" smtClean="0">
                <a:solidFill>
                  <a:schemeClr val="bg1"/>
                </a:solidFill>
              </a:rPr>
              <a:t>+ </a:t>
            </a:r>
            <a:r>
              <a:rPr lang="fr-FR" sz="3600" u="sng" dirty="0" smtClean="0">
                <a:solidFill>
                  <a:schemeClr val="bg1"/>
                </a:solidFill>
              </a:rPr>
              <a:t>privod_index</a:t>
            </a:r>
            <a:r>
              <a:rPr lang="fr-FR" sz="3600" dirty="0" smtClean="0">
                <a:solidFill>
                  <a:schemeClr val="bg1"/>
                </a:solidFill>
              </a:rPr>
              <a:t> 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18906" y="3661902"/>
            <a:ext cx="53945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dirty="0" smtClean="0"/>
              <a:t>ЗДЕСЬ МОГЛА БЫТЬ ВАША РЕКЛАМА</a:t>
            </a:r>
          </a:p>
          <a:p>
            <a:pPr algn="ctr">
              <a:lnSpc>
                <a:spcPct val="150000"/>
              </a:lnSpc>
            </a:pPr>
            <a:r>
              <a:rPr lang="ru-RU" sz="2400" dirty="0"/>
              <a:t>ЗДЕСЬ МОГЛА БЫТЬ ВАША </a:t>
            </a:r>
            <a:r>
              <a:rPr lang="ru-RU" sz="2400" dirty="0" smtClean="0"/>
              <a:t>РЕКЛАМА</a:t>
            </a:r>
          </a:p>
          <a:p>
            <a:pPr algn="ctr">
              <a:lnSpc>
                <a:spcPct val="150000"/>
              </a:lnSpc>
            </a:pPr>
            <a:r>
              <a:rPr lang="ru-RU" sz="2400" dirty="0"/>
              <a:t>ЗДЕСЬ МОГЛА БЫТЬ ВАША </a:t>
            </a:r>
            <a:r>
              <a:rPr lang="ru-RU" sz="2400" dirty="0" smtClean="0"/>
              <a:t>РЕКЛАМА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270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2BDB547C-A5A0-2D42-A427-D104344DEA8C}"/>
              </a:ext>
            </a:extLst>
          </p:cNvPr>
          <p:cNvSpPr txBox="1"/>
          <p:nvPr/>
        </p:nvSpPr>
        <p:spPr>
          <a:xfrm>
            <a:off x="1268343" y="-102120"/>
            <a:ext cx="983311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ru-RU" sz="3800" b="1" dirty="0" smtClean="0">
                <a:solidFill>
                  <a:srgbClr val="00091C"/>
                </a:solidFill>
                <a:latin typeface="Futura New Bold" panose="020B0502020204020303" pitchFamily="34" charset="0"/>
              </a:rPr>
              <a:t>Весовые </a:t>
            </a:r>
            <a:r>
              <a:rPr lang="ru-RU" sz="3800" b="1" dirty="0" smtClean="0">
                <a:solidFill>
                  <a:srgbClr val="00091C"/>
                </a:solidFill>
                <a:latin typeface="Futura New Bold" panose="020B0502020204020303" pitchFamily="34" charset="0"/>
              </a:rPr>
              <a:t>переменные</a:t>
            </a:r>
            <a:endParaRPr lang="ru-RU" sz="3800" b="1" dirty="0">
              <a:solidFill>
                <a:srgbClr val="00091C"/>
              </a:solidFill>
              <a:latin typeface="Futura New Bold" panose="020B05020202040203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3096" y="1577009"/>
            <a:ext cx="59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83096" y="574988"/>
            <a:ext cx="10745304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 smtClean="0">
                <a:solidFill>
                  <a:schemeClr val="bg1"/>
                </a:solidFill>
              </a:rPr>
              <a:t>      </a:t>
            </a:r>
            <a:r>
              <a:rPr lang="fr-FR" sz="3600" u="sng" dirty="0">
                <a:solidFill>
                  <a:schemeClr val="bg1"/>
                </a:solidFill>
              </a:rPr>
              <a:t>NFatal</a:t>
            </a:r>
            <a:r>
              <a:rPr lang="fr-FR" sz="3600" dirty="0">
                <a:solidFill>
                  <a:schemeClr val="bg1"/>
                </a:solidFill>
              </a:rPr>
              <a:t> * 500 </a:t>
            </a:r>
            <a:r>
              <a:rPr lang="fr-FR" sz="3000" i="1" dirty="0">
                <a:solidFill>
                  <a:schemeClr val="bg1"/>
                </a:solidFill>
              </a:rPr>
              <a:t>(</a:t>
            </a:r>
            <a:r>
              <a:rPr lang="ru-RU" sz="3000" i="1" dirty="0">
                <a:solidFill>
                  <a:schemeClr val="bg1"/>
                </a:solidFill>
              </a:rPr>
              <a:t>кол-во погибших)</a:t>
            </a:r>
            <a:br>
              <a:rPr lang="ru-RU" sz="3000" i="1" dirty="0">
                <a:solidFill>
                  <a:schemeClr val="bg1"/>
                </a:solidFill>
              </a:rPr>
            </a:br>
            <a:r>
              <a:rPr lang="ru-RU" sz="2800" dirty="0" smtClean="0">
                <a:solidFill>
                  <a:schemeClr val="bg1"/>
                </a:solidFill>
              </a:rPr>
              <a:t>	Совокупно все </a:t>
            </a:r>
            <a:r>
              <a:rPr lang="ru-RU" sz="2800" dirty="0">
                <a:solidFill>
                  <a:schemeClr val="bg1"/>
                </a:solidFill>
              </a:rPr>
              <a:t>эти суммы не могут превышать цифры, </a:t>
            </a:r>
            <a:r>
              <a:rPr lang="ru-RU" sz="2800" dirty="0" err="1" smtClean="0">
                <a:solidFill>
                  <a:schemeClr val="bg1"/>
                </a:solidFill>
              </a:rPr>
              <a:t>установ</a:t>
            </a:r>
            <a:r>
              <a:rPr lang="ru-RU" sz="2800" dirty="0" smtClean="0">
                <a:solidFill>
                  <a:schemeClr val="bg1"/>
                </a:solidFill>
              </a:rPr>
              <a:t>­	ленные статьей 7 закона об ОСАГО: </a:t>
            </a:r>
            <a:r>
              <a:rPr lang="ru-RU" sz="2800" dirty="0">
                <a:solidFill>
                  <a:schemeClr val="bg1"/>
                </a:solidFill>
              </a:rPr>
              <a:t>не более 500 000 рублей за </a:t>
            </a:r>
            <a:r>
              <a:rPr lang="ru-RU" sz="2800" dirty="0" smtClean="0">
                <a:solidFill>
                  <a:schemeClr val="bg1"/>
                </a:solidFill>
              </a:rPr>
              <a:t>	вред </a:t>
            </a:r>
            <a:r>
              <a:rPr lang="ru-RU" sz="2800" dirty="0">
                <a:solidFill>
                  <a:schemeClr val="bg1"/>
                </a:solidFill>
              </a:rPr>
              <a:t>здоровью или </a:t>
            </a:r>
            <a:r>
              <a:rPr lang="ru-RU" sz="2800" dirty="0" smtClean="0">
                <a:solidFill>
                  <a:schemeClr val="bg1"/>
                </a:solidFill>
              </a:rPr>
              <a:t>жизни.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3600" u="sng" dirty="0" smtClean="0">
                <a:solidFill>
                  <a:schemeClr val="bg1"/>
                </a:solidFill>
              </a:rPr>
              <a:t>Patricipants</a:t>
            </a:r>
            <a:r>
              <a:rPr lang="fr-FR" sz="3600" dirty="0" smtClean="0">
                <a:solidFill>
                  <a:schemeClr val="bg1"/>
                </a:solidFill>
              </a:rPr>
              <a:t> </a:t>
            </a:r>
            <a:r>
              <a:rPr lang="fr-FR" sz="3600" dirty="0">
                <a:solidFill>
                  <a:schemeClr val="bg1"/>
                </a:solidFill>
              </a:rPr>
              <a:t>* </a:t>
            </a:r>
            <a:r>
              <a:rPr lang="fr-FR" sz="3600" dirty="0" smtClean="0">
                <a:solidFill>
                  <a:schemeClr val="bg1"/>
                </a:solidFill>
              </a:rPr>
              <a:t>0.5</a:t>
            </a:r>
            <a:r>
              <a:rPr lang="ru-RU" sz="3600" dirty="0" smtClean="0">
                <a:solidFill>
                  <a:schemeClr val="bg1"/>
                </a:solidFill>
              </a:rPr>
              <a:t> </a:t>
            </a:r>
            <a:r>
              <a:rPr lang="ru-RU" sz="3000" i="1" dirty="0" smtClean="0">
                <a:solidFill>
                  <a:schemeClr val="bg1"/>
                </a:solidFill>
              </a:rPr>
              <a:t>(кол-во участников)</a:t>
            </a:r>
          </a:p>
          <a:p>
            <a:pPr lvl="1"/>
            <a:r>
              <a:rPr lang="ru-RU" sz="2800" dirty="0" smtClean="0">
                <a:solidFill>
                  <a:schemeClr val="bg1"/>
                </a:solidFill>
              </a:rPr>
              <a:t>	</a:t>
            </a:r>
            <a:r>
              <a:rPr lang="ru-RU" sz="2000" dirty="0" smtClean="0">
                <a:solidFill>
                  <a:schemeClr val="bg1"/>
                </a:solidFill>
              </a:rPr>
              <a:t>(ОСАГО ст. 12)</a:t>
            </a:r>
            <a:endParaRPr lang="ru-RU" sz="2000" dirty="0">
              <a:solidFill>
                <a:schemeClr val="bg1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3600" u="sng" dirty="0" smtClean="0">
                <a:solidFill>
                  <a:schemeClr val="bg1"/>
                </a:solidFill>
              </a:rPr>
              <a:t>NInjured</a:t>
            </a:r>
            <a:r>
              <a:rPr lang="fr-FR" sz="3600" dirty="0" smtClean="0">
                <a:solidFill>
                  <a:schemeClr val="bg1"/>
                </a:solidFill>
              </a:rPr>
              <a:t> * 15</a:t>
            </a:r>
            <a:r>
              <a:rPr lang="ru-RU" sz="3600" dirty="0" smtClean="0">
                <a:solidFill>
                  <a:schemeClr val="bg1"/>
                </a:solidFill>
              </a:rPr>
              <a:t> </a:t>
            </a:r>
            <a:r>
              <a:rPr lang="ru-RU" sz="3000" i="1" dirty="0" smtClean="0">
                <a:solidFill>
                  <a:schemeClr val="bg1"/>
                </a:solidFill>
              </a:rPr>
              <a:t>(кол-во пострадавших)</a:t>
            </a:r>
          </a:p>
          <a:p>
            <a:pPr lvl="1"/>
            <a:r>
              <a:rPr lang="en-US" sz="2800" dirty="0" smtClean="0">
                <a:solidFill>
                  <a:schemeClr val="bg1"/>
                </a:solidFill>
              </a:rPr>
              <a:t>	</a:t>
            </a:r>
            <a:r>
              <a:rPr lang="ru-RU" sz="2000" dirty="0" smtClean="0">
                <a:solidFill>
                  <a:schemeClr val="bg1"/>
                </a:solidFill>
              </a:rPr>
              <a:t>(ОСАГО ст. 12)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3600" u="sng" dirty="0" smtClean="0">
                <a:solidFill>
                  <a:schemeClr val="bg1"/>
                </a:solidFill>
              </a:rPr>
              <a:t>NVehicles</a:t>
            </a:r>
            <a:r>
              <a:rPr lang="fr-FR" sz="3600" dirty="0" smtClean="0">
                <a:solidFill>
                  <a:schemeClr val="bg1"/>
                </a:solidFill>
              </a:rPr>
              <a:t> * 100</a:t>
            </a:r>
            <a:r>
              <a:rPr lang="ru-RU" sz="3600" dirty="0" smtClean="0">
                <a:solidFill>
                  <a:schemeClr val="bg1"/>
                </a:solidFill>
              </a:rPr>
              <a:t> </a:t>
            </a:r>
            <a:r>
              <a:rPr lang="ru-RU" sz="3000" i="1" dirty="0" smtClean="0">
                <a:solidFill>
                  <a:schemeClr val="bg1"/>
                </a:solidFill>
              </a:rPr>
              <a:t>(кол-во машин)</a:t>
            </a:r>
          </a:p>
          <a:p>
            <a:pPr lvl="1"/>
            <a:r>
              <a:rPr lang="ru-RU" sz="3600" dirty="0" smtClean="0">
                <a:solidFill>
                  <a:schemeClr val="bg1"/>
                </a:solidFill>
              </a:rPr>
              <a:t>	</a:t>
            </a:r>
            <a:r>
              <a:rPr lang="ru-RU" sz="2600" dirty="0" smtClean="0">
                <a:solidFill>
                  <a:schemeClr val="bg1"/>
                </a:solidFill>
              </a:rPr>
              <a:t>Согласно новой методике оценки расхода на ремонт по полису 	ОСАГО средняя страховая сумма = 100000 руб.</a:t>
            </a:r>
            <a:endParaRPr lang="ru-RU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03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ДАНО">
      <a:dk1>
        <a:srgbClr val="FFFFFE"/>
      </a:dk1>
      <a:lt1>
        <a:srgbClr val="000000"/>
      </a:lt1>
      <a:dk2>
        <a:srgbClr val="70B84A"/>
      </a:dk2>
      <a:lt2>
        <a:srgbClr val="FFFFFF"/>
      </a:lt2>
      <a:accent1>
        <a:srgbClr val="70B849"/>
      </a:accent1>
      <a:accent2>
        <a:srgbClr val="000000"/>
      </a:accent2>
      <a:accent3>
        <a:srgbClr val="FFFFFF"/>
      </a:accent3>
      <a:accent4>
        <a:srgbClr val="70B849"/>
      </a:accent4>
      <a:accent5>
        <a:srgbClr val="000000"/>
      </a:accent5>
      <a:accent6>
        <a:srgbClr val="FFFFFF"/>
      </a:accent6>
      <a:hlink>
        <a:srgbClr val="70B849"/>
      </a:hlink>
      <a:folHlink>
        <a:srgbClr val="337048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dano шаблон" id="{6ED0BFA4-8EB9-3A43-A973-39E542A0A1C5}" vid="{30F9EDF0-31A7-E24E-B923-37BDF6A8EFC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775</TotalTime>
  <Words>684</Words>
  <Application>Microsoft Office PowerPoint</Application>
  <PresentationFormat>Произвольный</PresentationFormat>
  <Paragraphs>142</Paragraphs>
  <Slides>24</Slides>
  <Notes>23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Тема Office</vt:lpstr>
      <vt:lpstr>Reducing accident damage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Гулина Дарья Николаевна</dc:creator>
  <cp:lastModifiedBy>1</cp:lastModifiedBy>
  <cp:revision>128</cp:revision>
  <dcterms:created xsi:type="dcterms:W3CDTF">2021-07-20T13:04:09Z</dcterms:created>
  <dcterms:modified xsi:type="dcterms:W3CDTF">2021-12-17T20:58:14Z</dcterms:modified>
</cp:coreProperties>
</file>