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.xml" ContentType="application/vnd.openxmlformats-officedocument.presentationml.tags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55"/>
  </p:notesMasterIdLst>
  <p:sldIdLst>
    <p:sldId id="394" r:id="rId5"/>
    <p:sldId id="395" r:id="rId6"/>
    <p:sldId id="354" r:id="rId7"/>
    <p:sldId id="382" r:id="rId8"/>
    <p:sldId id="485" r:id="rId9"/>
    <p:sldId id="398" r:id="rId10"/>
    <p:sldId id="464" r:id="rId11"/>
    <p:sldId id="500" r:id="rId12"/>
    <p:sldId id="481" r:id="rId13"/>
    <p:sldId id="465" r:id="rId14"/>
    <p:sldId id="501" r:id="rId15"/>
    <p:sldId id="484" r:id="rId16"/>
    <p:sldId id="466" r:id="rId17"/>
    <p:sldId id="482" r:id="rId18"/>
    <p:sldId id="401" r:id="rId19"/>
    <p:sldId id="402" r:id="rId20"/>
    <p:sldId id="494" r:id="rId21"/>
    <p:sldId id="488" r:id="rId22"/>
    <p:sldId id="499" r:id="rId23"/>
    <p:sldId id="405" r:id="rId24"/>
    <p:sldId id="403" r:id="rId25"/>
    <p:sldId id="407" r:id="rId26"/>
    <p:sldId id="492" r:id="rId27"/>
    <p:sldId id="493" r:id="rId28"/>
    <p:sldId id="408" r:id="rId29"/>
    <p:sldId id="404" r:id="rId30"/>
    <p:sldId id="409" r:id="rId31"/>
    <p:sldId id="467" r:id="rId32"/>
    <p:sldId id="468" r:id="rId33"/>
    <p:sldId id="469" r:id="rId34"/>
    <p:sldId id="406" r:id="rId35"/>
    <p:sldId id="471" r:id="rId36"/>
    <p:sldId id="473" r:id="rId37"/>
    <p:sldId id="470" r:id="rId38"/>
    <p:sldId id="476" r:id="rId39"/>
    <p:sldId id="495" r:id="rId40"/>
    <p:sldId id="502" r:id="rId41"/>
    <p:sldId id="475" r:id="rId42"/>
    <p:sldId id="477" r:id="rId43"/>
    <p:sldId id="478" r:id="rId44"/>
    <p:sldId id="474" r:id="rId45"/>
    <p:sldId id="490" r:id="rId46"/>
    <p:sldId id="491" r:id="rId47"/>
    <p:sldId id="497" r:id="rId48"/>
    <p:sldId id="498" r:id="rId49"/>
    <p:sldId id="503" r:id="rId50"/>
    <p:sldId id="348" r:id="rId51"/>
    <p:sldId id="396" r:id="rId52"/>
    <p:sldId id="479" r:id="rId53"/>
    <p:sldId id="49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E9530-8835-42C9-B365-15CF8F0127C2}" v="16" dt="2022-05-20T09:11:11.700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9" autoAdjust="0"/>
  </p:normalViewPr>
  <p:slideViewPr>
    <p:cSldViewPr snapToGrid="0">
      <p:cViewPr varScale="1">
        <p:scale>
          <a:sx n="58" d="100"/>
          <a:sy n="58" d="100"/>
        </p:scale>
        <p:origin x="9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02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ossati" userId="7d8a27c9-d805-45d1-af3d-5cf81a9395c3" providerId="ADAL" clId="{294E9530-8835-42C9-B365-15CF8F0127C2}"/>
    <pc:docChg chg="undo custSel delSld modSld sldOrd">
      <pc:chgData name="Luca Fossati" userId="7d8a27c9-d805-45d1-af3d-5cf81a9395c3" providerId="ADAL" clId="{294E9530-8835-42C9-B365-15CF8F0127C2}" dt="2022-05-20T10:51:14.691" v="8627" actId="20577"/>
      <pc:docMkLst>
        <pc:docMk/>
      </pc:docMkLst>
      <pc:sldChg chg="modSp mod modNotesTx">
        <pc:chgData name="Luca Fossati" userId="7d8a27c9-d805-45d1-af3d-5cf81a9395c3" providerId="ADAL" clId="{294E9530-8835-42C9-B365-15CF8F0127C2}" dt="2022-05-18T08:28:56.431" v="334" actId="313"/>
        <pc:sldMkLst>
          <pc:docMk/>
          <pc:sldMk cId="1049545346" sldId="382"/>
        </pc:sldMkLst>
        <pc:spChg chg="mod">
          <ac:chgData name="Luca Fossati" userId="7d8a27c9-d805-45d1-af3d-5cf81a9395c3" providerId="ADAL" clId="{294E9530-8835-42C9-B365-15CF8F0127C2}" dt="2022-05-17T16:37:25.409" v="48" actId="20577"/>
          <ac:spMkLst>
            <pc:docMk/>
            <pc:sldMk cId="1049545346" sldId="382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20T09:39:20.929" v="8609" actId="20577"/>
        <pc:sldMkLst>
          <pc:docMk/>
          <pc:sldMk cId="2367449201" sldId="395"/>
        </pc:sldMkLst>
        <pc:spChg chg="mod">
          <ac:chgData name="Luca Fossati" userId="7d8a27c9-d805-45d1-af3d-5cf81a9395c3" providerId="ADAL" clId="{294E9530-8835-42C9-B365-15CF8F0127C2}" dt="2022-05-20T09:39:20.929" v="8609" actId="20577"/>
          <ac:spMkLst>
            <pc:docMk/>
            <pc:sldMk cId="2367449201" sldId="395"/>
            <ac:spMk id="2" creationId="{C219C922-6A50-4400-B5CC-A6422F0EE45C}"/>
          </ac:spMkLst>
        </pc:spChg>
      </pc:sldChg>
      <pc:sldChg chg="modSp mod modNotesTx">
        <pc:chgData name="Luca Fossati" userId="7d8a27c9-d805-45d1-af3d-5cf81a9395c3" providerId="ADAL" clId="{294E9530-8835-42C9-B365-15CF8F0127C2}" dt="2022-05-18T09:31:48.353" v="1504"/>
        <pc:sldMkLst>
          <pc:docMk/>
          <pc:sldMk cId="3391860186" sldId="398"/>
        </pc:sldMkLst>
        <pc:spChg chg="mod">
          <ac:chgData name="Luca Fossati" userId="7d8a27c9-d805-45d1-af3d-5cf81a9395c3" providerId="ADAL" clId="{294E9530-8835-42C9-B365-15CF8F0127C2}" dt="2022-05-18T09:30:54.036" v="1501" actId="255"/>
          <ac:spMkLst>
            <pc:docMk/>
            <pc:sldMk cId="3391860186" sldId="398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8T12:50:44.597" v="2890"/>
        <pc:sldMkLst>
          <pc:docMk/>
          <pc:sldMk cId="2166896132" sldId="401"/>
        </pc:sldMkLst>
        <pc:spChg chg="mod">
          <ac:chgData name="Luca Fossati" userId="7d8a27c9-d805-45d1-af3d-5cf81a9395c3" providerId="ADAL" clId="{294E9530-8835-42C9-B365-15CF8F0127C2}" dt="2022-05-18T12:50:28.369" v="2887" actId="21"/>
          <ac:spMkLst>
            <pc:docMk/>
            <pc:sldMk cId="2166896132" sldId="401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8T12:56:37.227" v="2913" actId="20577"/>
        <pc:sldMkLst>
          <pc:docMk/>
          <pc:sldMk cId="2810279806" sldId="402"/>
        </pc:sldMkLst>
        <pc:spChg chg="mod">
          <ac:chgData name="Luca Fossati" userId="7d8a27c9-d805-45d1-af3d-5cf81a9395c3" providerId="ADAL" clId="{294E9530-8835-42C9-B365-15CF8F0127C2}" dt="2022-05-18T12:55:22.572" v="2905" actId="21"/>
          <ac:spMkLst>
            <pc:docMk/>
            <pc:sldMk cId="2810279806" sldId="402"/>
            <ac:spMk id="8" creationId="{7F4F506C-7E95-4789-8802-AC2EA276FB26}"/>
          </ac:spMkLst>
        </pc:spChg>
      </pc:sldChg>
      <pc:sldChg chg="modSp mod ord modNotesTx">
        <pc:chgData name="Luca Fossati" userId="7d8a27c9-d805-45d1-af3d-5cf81a9395c3" providerId="ADAL" clId="{294E9530-8835-42C9-B365-15CF8F0127C2}" dt="2022-05-19T13:34:41.544" v="6627"/>
        <pc:sldMkLst>
          <pc:docMk/>
          <pc:sldMk cId="134425476" sldId="403"/>
        </pc:sldMkLst>
        <pc:spChg chg="mod">
          <ac:chgData name="Luca Fossati" userId="7d8a27c9-d805-45d1-af3d-5cf81a9395c3" providerId="ADAL" clId="{294E9530-8835-42C9-B365-15CF8F0127C2}" dt="2022-05-19T10:46:54.972" v="5229" actId="20577"/>
          <ac:spMkLst>
            <pc:docMk/>
            <pc:sldMk cId="134425476" sldId="403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2:01:26.299" v="5751" actId="20577"/>
        <pc:sldMkLst>
          <pc:docMk/>
          <pc:sldMk cId="4293125414" sldId="404"/>
        </pc:sldMkLst>
        <pc:spChg chg="mod">
          <ac:chgData name="Luca Fossati" userId="7d8a27c9-d805-45d1-af3d-5cf81a9395c3" providerId="ADAL" clId="{294E9530-8835-42C9-B365-15CF8F0127C2}" dt="2022-05-19T11:11:04.068" v="5686" actId="20577"/>
          <ac:spMkLst>
            <pc:docMk/>
            <pc:sldMk cId="4293125414" sldId="404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09:32:20.427" v="4565" actId="20577"/>
        <pc:sldMkLst>
          <pc:docMk/>
          <pc:sldMk cId="4221535053" sldId="405"/>
        </pc:sldMkLst>
        <pc:spChg chg="mod">
          <ac:chgData name="Luca Fossati" userId="7d8a27c9-d805-45d1-af3d-5cf81a9395c3" providerId="ADAL" clId="{294E9530-8835-42C9-B365-15CF8F0127C2}" dt="2022-05-19T09:32:20.427" v="4565" actId="20577"/>
          <ac:spMkLst>
            <pc:docMk/>
            <pc:sldMk cId="4221535053" sldId="405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2:17:16.037" v="5889" actId="20577"/>
        <pc:sldMkLst>
          <pc:docMk/>
          <pc:sldMk cId="2279788297" sldId="406"/>
        </pc:sldMkLst>
        <pc:spChg chg="mod">
          <ac:chgData name="Luca Fossati" userId="7d8a27c9-d805-45d1-af3d-5cf81a9395c3" providerId="ADAL" clId="{294E9530-8835-42C9-B365-15CF8F0127C2}" dt="2022-05-19T12:17:16.037" v="5889" actId="20577"/>
          <ac:spMkLst>
            <pc:docMk/>
            <pc:sldMk cId="2279788297" sldId="406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0:47:02.955" v="5242" actId="20577"/>
        <pc:sldMkLst>
          <pc:docMk/>
          <pc:sldMk cId="1900449725" sldId="407"/>
        </pc:sldMkLst>
        <pc:spChg chg="mod">
          <ac:chgData name="Luca Fossati" userId="7d8a27c9-d805-45d1-af3d-5cf81a9395c3" providerId="ADAL" clId="{294E9530-8835-42C9-B365-15CF8F0127C2}" dt="2022-05-19T10:47:02.955" v="5242" actId="20577"/>
          <ac:spMkLst>
            <pc:docMk/>
            <pc:sldMk cId="1900449725" sldId="407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3:52:10.446" v="6790" actId="20577"/>
        <pc:sldMkLst>
          <pc:docMk/>
          <pc:sldMk cId="3525559580" sldId="408"/>
        </pc:sldMkLst>
        <pc:spChg chg="mod">
          <ac:chgData name="Luca Fossati" userId="7d8a27c9-d805-45d1-af3d-5cf81a9395c3" providerId="ADAL" clId="{294E9530-8835-42C9-B365-15CF8F0127C2}" dt="2022-05-19T13:52:10.446" v="6790" actId="20577"/>
          <ac:spMkLst>
            <pc:docMk/>
            <pc:sldMk cId="3525559580" sldId="408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2:04:24.948" v="5781" actId="255"/>
        <pc:sldMkLst>
          <pc:docMk/>
          <pc:sldMk cId="2634605747" sldId="409"/>
        </pc:sldMkLst>
        <pc:spChg chg="mod">
          <ac:chgData name="Luca Fossati" userId="7d8a27c9-d805-45d1-af3d-5cf81a9395c3" providerId="ADAL" clId="{294E9530-8835-42C9-B365-15CF8F0127C2}" dt="2022-05-19T12:04:24.948" v="5781" actId="255"/>
          <ac:spMkLst>
            <pc:docMk/>
            <pc:sldMk cId="2634605747" sldId="409"/>
            <ac:spMk id="8" creationId="{7F4F506C-7E95-4789-8802-AC2EA276FB26}"/>
          </ac:spMkLst>
        </pc:spChg>
      </pc:sldChg>
      <pc:sldChg chg="addSp modSp mod">
        <pc:chgData name="Luca Fossati" userId="7d8a27c9-d805-45d1-af3d-5cf81a9395c3" providerId="ADAL" clId="{294E9530-8835-42C9-B365-15CF8F0127C2}" dt="2022-05-18T09:49:54.115" v="1541" actId="20577"/>
        <pc:sldMkLst>
          <pc:docMk/>
          <pc:sldMk cId="3309538409" sldId="464"/>
        </pc:sldMkLst>
        <pc:spChg chg="add mod">
          <ac:chgData name="Luca Fossati" userId="7d8a27c9-d805-45d1-af3d-5cf81a9395c3" providerId="ADAL" clId="{294E9530-8835-42C9-B365-15CF8F0127C2}" dt="2022-05-18T09:49:02.699" v="1538" actId="1076"/>
          <ac:spMkLst>
            <pc:docMk/>
            <pc:sldMk cId="3309538409" sldId="464"/>
            <ac:spMk id="5" creationId="{62B30748-13C6-26F1-B26A-5BEC12337CBE}"/>
          </ac:spMkLst>
        </pc:spChg>
        <pc:spChg chg="add mod">
          <ac:chgData name="Luca Fossati" userId="7d8a27c9-d805-45d1-af3d-5cf81a9395c3" providerId="ADAL" clId="{294E9530-8835-42C9-B365-15CF8F0127C2}" dt="2022-05-18T09:41:06.154" v="1525" actId="1076"/>
          <ac:spMkLst>
            <pc:docMk/>
            <pc:sldMk cId="3309538409" sldId="464"/>
            <ac:spMk id="7" creationId="{5CFC23F3-9EB8-008E-FEC1-54AE1187E8B8}"/>
          </ac:spMkLst>
        </pc:spChg>
        <pc:spChg chg="mod">
          <ac:chgData name="Luca Fossati" userId="7d8a27c9-d805-45d1-af3d-5cf81a9395c3" providerId="ADAL" clId="{294E9530-8835-42C9-B365-15CF8F0127C2}" dt="2022-05-18T09:48:54.011" v="1537" actId="1076"/>
          <ac:spMkLst>
            <pc:docMk/>
            <pc:sldMk cId="3309538409" sldId="464"/>
            <ac:spMk id="8" creationId="{7F4F506C-7E95-4789-8802-AC2EA276FB26}"/>
          </ac:spMkLst>
        </pc:spChg>
        <pc:spChg chg="add mod">
          <ac:chgData name="Luca Fossati" userId="7d8a27c9-d805-45d1-af3d-5cf81a9395c3" providerId="ADAL" clId="{294E9530-8835-42C9-B365-15CF8F0127C2}" dt="2022-05-18T09:49:54.115" v="1541" actId="20577"/>
          <ac:spMkLst>
            <pc:docMk/>
            <pc:sldMk cId="3309538409" sldId="464"/>
            <ac:spMk id="9" creationId="{E3E8BBCC-68A9-5605-C7B6-1137007D8020}"/>
          </ac:spMkLst>
        </pc:spChg>
      </pc:sldChg>
      <pc:sldChg chg="modSp mod modNotesTx">
        <pc:chgData name="Luca Fossati" userId="7d8a27c9-d805-45d1-af3d-5cf81a9395c3" providerId="ADAL" clId="{294E9530-8835-42C9-B365-15CF8F0127C2}" dt="2022-05-18T11:41:52.561" v="2725" actId="115"/>
        <pc:sldMkLst>
          <pc:docMk/>
          <pc:sldMk cId="2096133903" sldId="465"/>
        </pc:sldMkLst>
        <pc:spChg chg="mod">
          <ac:chgData name="Luca Fossati" userId="7d8a27c9-d805-45d1-af3d-5cf81a9395c3" providerId="ADAL" clId="{294E9530-8835-42C9-B365-15CF8F0127C2}" dt="2022-05-18T11:41:52.561" v="2725" actId="115"/>
          <ac:spMkLst>
            <pc:docMk/>
            <pc:sldMk cId="2096133903" sldId="465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8T11:02:17.066" v="2714"/>
        <pc:sldMkLst>
          <pc:docMk/>
          <pc:sldMk cId="4012242957" sldId="466"/>
        </pc:sldMkLst>
        <pc:spChg chg="mod">
          <ac:chgData name="Luca Fossati" userId="7d8a27c9-d805-45d1-af3d-5cf81a9395c3" providerId="ADAL" clId="{294E9530-8835-42C9-B365-15CF8F0127C2}" dt="2022-05-18T11:02:17.066" v="2714"/>
          <ac:spMkLst>
            <pc:docMk/>
            <pc:sldMk cId="4012242957" sldId="466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2:10:45.428" v="5847" actId="20577"/>
        <pc:sldMkLst>
          <pc:docMk/>
          <pc:sldMk cId="1908449654" sldId="467"/>
        </pc:sldMkLst>
        <pc:spChg chg="mod">
          <ac:chgData name="Luca Fossati" userId="7d8a27c9-d805-45d1-af3d-5cf81a9395c3" providerId="ADAL" clId="{294E9530-8835-42C9-B365-15CF8F0127C2}" dt="2022-05-19T12:10:45.428" v="5847" actId="20577"/>
          <ac:spMkLst>
            <pc:docMk/>
            <pc:sldMk cId="1908449654" sldId="467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2:11:08.398" v="5853" actId="20577"/>
        <pc:sldMkLst>
          <pc:docMk/>
          <pc:sldMk cId="1484679084" sldId="468"/>
        </pc:sldMkLst>
        <pc:spChg chg="mod">
          <ac:chgData name="Luca Fossati" userId="7d8a27c9-d805-45d1-af3d-5cf81a9395c3" providerId="ADAL" clId="{294E9530-8835-42C9-B365-15CF8F0127C2}" dt="2022-05-19T12:11:08.398" v="5853" actId="20577"/>
          <ac:spMkLst>
            <pc:docMk/>
            <pc:sldMk cId="1484679084" sldId="468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2:14:15.091" v="5886" actId="20577"/>
        <pc:sldMkLst>
          <pc:docMk/>
          <pc:sldMk cId="4168149943" sldId="469"/>
        </pc:sldMkLst>
        <pc:spChg chg="mod">
          <ac:chgData name="Luca Fossati" userId="7d8a27c9-d805-45d1-af3d-5cf81a9395c3" providerId="ADAL" clId="{294E9530-8835-42C9-B365-15CF8F0127C2}" dt="2022-05-19T12:14:15.091" v="5886" actId="20577"/>
          <ac:spMkLst>
            <pc:docMk/>
            <pc:sldMk cId="4168149943" sldId="469"/>
            <ac:spMk id="8" creationId="{7F4F506C-7E95-4789-8802-AC2EA276FB26}"/>
          </ac:spMkLst>
        </pc:spChg>
      </pc:sldChg>
      <pc:sldChg chg="modSp mod ord modNotesTx">
        <pc:chgData name="Luca Fossati" userId="7d8a27c9-d805-45d1-af3d-5cf81a9395c3" providerId="ADAL" clId="{294E9530-8835-42C9-B365-15CF8F0127C2}" dt="2022-05-20T09:09:50.952" v="7827"/>
        <pc:sldMkLst>
          <pc:docMk/>
          <pc:sldMk cId="2126026260" sldId="470"/>
        </pc:sldMkLst>
        <pc:spChg chg="mod">
          <ac:chgData name="Luca Fossati" userId="7d8a27c9-d805-45d1-af3d-5cf81a9395c3" providerId="ADAL" clId="{294E9530-8835-42C9-B365-15CF8F0127C2}" dt="2022-05-19T12:34:13.661" v="5932" actId="20577"/>
          <ac:spMkLst>
            <pc:docMk/>
            <pc:sldMk cId="2126026260" sldId="470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4:12:00.127" v="6999" actId="1076"/>
        <pc:sldMkLst>
          <pc:docMk/>
          <pc:sldMk cId="77035661" sldId="471"/>
        </pc:sldMkLst>
        <pc:spChg chg="mod">
          <ac:chgData name="Luca Fossati" userId="7d8a27c9-d805-45d1-af3d-5cf81a9395c3" providerId="ADAL" clId="{294E9530-8835-42C9-B365-15CF8F0127C2}" dt="2022-05-19T14:06:17.754" v="6885" actId="20577"/>
          <ac:spMkLst>
            <pc:docMk/>
            <pc:sldMk cId="77035661" sldId="471"/>
            <ac:spMk id="2" creationId="{00000000-0000-0000-0000-000000000000}"/>
          </ac:spMkLst>
        </pc:spChg>
        <pc:spChg chg="mod">
          <ac:chgData name="Luca Fossati" userId="7d8a27c9-d805-45d1-af3d-5cf81a9395c3" providerId="ADAL" clId="{294E9530-8835-42C9-B365-15CF8F0127C2}" dt="2022-05-19T14:12:00.127" v="6999" actId="1076"/>
          <ac:spMkLst>
            <pc:docMk/>
            <pc:sldMk cId="77035661" sldId="471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4:16:29.177" v="7116" actId="20577"/>
        <pc:sldMkLst>
          <pc:docMk/>
          <pc:sldMk cId="453553737" sldId="473"/>
        </pc:sldMkLst>
        <pc:spChg chg="mod">
          <ac:chgData name="Luca Fossati" userId="7d8a27c9-d805-45d1-af3d-5cf81a9395c3" providerId="ADAL" clId="{294E9530-8835-42C9-B365-15CF8F0127C2}" dt="2022-05-19T14:07:24.725" v="6886"/>
          <ac:spMkLst>
            <pc:docMk/>
            <pc:sldMk cId="453553737" sldId="473"/>
            <ac:spMk id="2" creationId="{00000000-0000-0000-0000-000000000000}"/>
          </ac:spMkLst>
        </pc:spChg>
        <pc:spChg chg="mod">
          <ac:chgData name="Luca Fossati" userId="7d8a27c9-d805-45d1-af3d-5cf81a9395c3" providerId="ADAL" clId="{294E9530-8835-42C9-B365-15CF8F0127C2}" dt="2022-05-19T14:16:29.177" v="7116" actId="20577"/>
          <ac:spMkLst>
            <pc:docMk/>
            <pc:sldMk cId="453553737" sldId="473"/>
            <ac:spMk id="8" creationId="{7F4F506C-7E95-4789-8802-AC2EA276FB26}"/>
          </ac:spMkLst>
        </pc:spChg>
      </pc:sldChg>
      <pc:sldChg chg="modSp del mod">
        <pc:chgData name="Luca Fossati" userId="7d8a27c9-d805-45d1-af3d-5cf81a9395c3" providerId="ADAL" clId="{294E9530-8835-42C9-B365-15CF8F0127C2}" dt="2022-05-18T09:50:23.035" v="1542" actId="2696"/>
        <pc:sldMkLst>
          <pc:docMk/>
          <pc:sldMk cId="2951247930" sldId="480"/>
        </pc:sldMkLst>
        <pc:spChg chg="mod">
          <ac:chgData name="Luca Fossati" userId="7d8a27c9-d805-45d1-af3d-5cf81a9395c3" providerId="ADAL" clId="{294E9530-8835-42C9-B365-15CF8F0127C2}" dt="2022-05-18T09:47:17.386" v="1532" actId="14100"/>
          <ac:spMkLst>
            <pc:docMk/>
            <pc:sldMk cId="2951247930" sldId="480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3:22:03.985" v="6601" actId="20577"/>
        <pc:sldMkLst>
          <pc:docMk/>
          <pc:sldMk cId="3354425590" sldId="482"/>
        </pc:sldMkLst>
        <pc:spChg chg="mod">
          <ac:chgData name="Luca Fossati" userId="7d8a27c9-d805-45d1-af3d-5cf81a9395c3" providerId="ADAL" clId="{294E9530-8835-42C9-B365-15CF8F0127C2}" dt="2022-05-19T13:21:47.506" v="6600" actId="20577"/>
          <ac:spMkLst>
            <pc:docMk/>
            <pc:sldMk cId="3354425590" sldId="482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8T10:59:08.027" v="2674" actId="20577"/>
        <pc:sldMkLst>
          <pc:docMk/>
          <pc:sldMk cId="1741997085" sldId="484"/>
        </pc:sldMkLst>
        <pc:spChg chg="mod">
          <ac:chgData name="Luca Fossati" userId="7d8a27c9-d805-45d1-af3d-5cf81a9395c3" providerId="ADAL" clId="{294E9530-8835-42C9-B365-15CF8F0127C2}" dt="2022-05-18T10:59:08.027" v="2674" actId="20577"/>
          <ac:spMkLst>
            <pc:docMk/>
            <pc:sldMk cId="1741997085" sldId="484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8T09:21:00.489" v="1331" actId="20577"/>
        <pc:sldMkLst>
          <pc:docMk/>
          <pc:sldMk cId="3500016556" sldId="485"/>
        </pc:sldMkLst>
        <pc:spChg chg="mod">
          <ac:chgData name="Luca Fossati" userId="7d8a27c9-d805-45d1-af3d-5cf81a9395c3" providerId="ADAL" clId="{294E9530-8835-42C9-B365-15CF8F0127C2}" dt="2022-05-18T09:20:05.001" v="1325" actId="20577"/>
          <ac:spMkLst>
            <pc:docMk/>
            <pc:sldMk cId="3500016556" sldId="485"/>
            <ac:spMk id="8" creationId="{7F4F506C-7E95-4789-8802-AC2EA276FB26}"/>
          </ac:spMkLst>
        </pc:spChg>
      </pc:sldChg>
      <pc:sldChg chg="modSp del mod">
        <pc:chgData name="Luca Fossati" userId="7d8a27c9-d805-45d1-af3d-5cf81a9395c3" providerId="ADAL" clId="{294E9530-8835-42C9-B365-15CF8F0127C2}" dt="2022-05-18T09:21:25.795" v="1332" actId="2696"/>
        <pc:sldMkLst>
          <pc:docMk/>
          <pc:sldMk cId="2528022318" sldId="486"/>
        </pc:sldMkLst>
        <pc:spChg chg="mod">
          <ac:chgData name="Luca Fossati" userId="7d8a27c9-d805-45d1-af3d-5cf81a9395c3" providerId="ADAL" clId="{294E9530-8835-42C9-B365-15CF8F0127C2}" dt="2022-05-18T09:20:45.802" v="1326" actId="21"/>
          <ac:spMkLst>
            <pc:docMk/>
            <pc:sldMk cId="2528022318" sldId="486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3:32:17.736" v="6623" actId="20577"/>
        <pc:sldMkLst>
          <pc:docMk/>
          <pc:sldMk cId="285443565" sldId="488"/>
        </pc:sldMkLst>
        <pc:spChg chg="mod">
          <ac:chgData name="Luca Fossati" userId="7d8a27c9-d805-45d1-af3d-5cf81a9395c3" providerId="ADAL" clId="{294E9530-8835-42C9-B365-15CF8F0127C2}" dt="2022-05-19T09:18:17.217" v="4349"/>
          <ac:spMkLst>
            <pc:docMk/>
            <pc:sldMk cId="285443565" sldId="488"/>
            <ac:spMk id="8" creationId="{7F4F506C-7E95-4789-8802-AC2EA276FB26}"/>
          </ac:spMkLst>
        </pc:spChg>
      </pc:sldChg>
      <pc:sldChg chg="modSp del mod">
        <pc:chgData name="Luca Fossati" userId="7d8a27c9-d805-45d1-af3d-5cf81a9395c3" providerId="ADAL" clId="{294E9530-8835-42C9-B365-15CF8F0127C2}" dt="2022-05-19T10:03:46.932" v="4859" actId="2696"/>
        <pc:sldMkLst>
          <pc:docMk/>
          <pc:sldMk cId="2904649331" sldId="489"/>
        </pc:sldMkLst>
        <pc:spChg chg="mod">
          <ac:chgData name="Luca Fossati" userId="7d8a27c9-d805-45d1-af3d-5cf81a9395c3" providerId="ADAL" clId="{294E9530-8835-42C9-B365-15CF8F0127C2}" dt="2022-05-19T09:40:31.690" v="4570" actId="20577"/>
          <ac:spMkLst>
            <pc:docMk/>
            <pc:sldMk cId="2904649331" sldId="489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5:55:44.720" v="7298" actId="20577"/>
        <pc:sldMkLst>
          <pc:docMk/>
          <pc:sldMk cId="985849792" sldId="490"/>
        </pc:sldMkLst>
        <pc:spChg chg="mod">
          <ac:chgData name="Luca Fossati" userId="7d8a27c9-d805-45d1-af3d-5cf81a9395c3" providerId="ADAL" clId="{294E9530-8835-42C9-B365-15CF8F0127C2}" dt="2022-05-19T15:55:44.720" v="7298" actId="20577"/>
          <ac:spMkLst>
            <pc:docMk/>
            <pc:sldMk cId="985849792" sldId="490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6:27:58.415" v="7769" actId="20577"/>
        <pc:sldMkLst>
          <pc:docMk/>
          <pc:sldMk cId="3994390640" sldId="491"/>
        </pc:sldMkLst>
        <pc:spChg chg="mod">
          <ac:chgData name="Luca Fossati" userId="7d8a27c9-d805-45d1-af3d-5cf81a9395c3" providerId="ADAL" clId="{294E9530-8835-42C9-B365-15CF8F0127C2}" dt="2022-05-19T16:27:58.415" v="7769" actId="20577"/>
          <ac:spMkLst>
            <pc:docMk/>
            <pc:sldMk cId="3994390640" sldId="491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3:45:16.267" v="6657" actId="20577"/>
        <pc:sldMkLst>
          <pc:docMk/>
          <pc:sldMk cId="607571977" sldId="492"/>
        </pc:sldMkLst>
        <pc:spChg chg="mod">
          <ac:chgData name="Luca Fossati" userId="7d8a27c9-d805-45d1-af3d-5cf81a9395c3" providerId="ADAL" clId="{294E9530-8835-42C9-B365-15CF8F0127C2}" dt="2022-05-19T13:45:16.267" v="6657" actId="20577"/>
          <ac:spMkLst>
            <pc:docMk/>
            <pc:sldMk cId="607571977" sldId="492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3:49:35.430" v="6707" actId="20577"/>
        <pc:sldMkLst>
          <pc:docMk/>
          <pc:sldMk cId="3408961155" sldId="493"/>
        </pc:sldMkLst>
        <pc:spChg chg="mod">
          <ac:chgData name="Luca Fossati" userId="7d8a27c9-d805-45d1-af3d-5cf81a9395c3" providerId="ADAL" clId="{294E9530-8835-42C9-B365-15CF8F0127C2}" dt="2022-05-19T13:49:35.430" v="6707" actId="20577"/>
          <ac:spMkLst>
            <pc:docMk/>
            <pc:sldMk cId="3408961155" sldId="493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09:04:54.008" v="4149" actId="20577"/>
        <pc:sldMkLst>
          <pc:docMk/>
          <pc:sldMk cId="1180834969" sldId="494"/>
        </pc:sldMkLst>
        <pc:spChg chg="mod">
          <ac:chgData name="Luca Fossati" userId="7d8a27c9-d805-45d1-af3d-5cf81a9395c3" providerId="ADAL" clId="{294E9530-8835-42C9-B365-15CF8F0127C2}" dt="2022-05-19T09:04:54.008" v="4149" actId="20577"/>
          <ac:spMkLst>
            <pc:docMk/>
            <pc:sldMk cId="1180834969" sldId="494"/>
            <ac:spMk id="8" creationId="{7F4F506C-7E95-4789-8802-AC2EA276FB26}"/>
          </ac:spMkLst>
        </pc:spChg>
      </pc:sldChg>
      <pc:sldChg chg="modSp mod ord">
        <pc:chgData name="Luca Fossati" userId="7d8a27c9-d805-45d1-af3d-5cf81a9395c3" providerId="ADAL" clId="{294E9530-8835-42C9-B365-15CF8F0127C2}" dt="2022-05-19T16:25:30.163" v="7760" actId="20577"/>
        <pc:sldMkLst>
          <pc:docMk/>
          <pc:sldMk cId="1301395934" sldId="495"/>
        </pc:sldMkLst>
        <pc:spChg chg="mod">
          <ac:chgData name="Luca Fossati" userId="7d8a27c9-d805-45d1-af3d-5cf81a9395c3" providerId="ADAL" clId="{294E9530-8835-42C9-B365-15CF8F0127C2}" dt="2022-05-19T16:25:30.163" v="7760" actId="20577"/>
          <ac:spMkLst>
            <pc:docMk/>
            <pc:sldMk cId="1301395934" sldId="495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6:38:35.882" v="7826" actId="20577"/>
        <pc:sldMkLst>
          <pc:docMk/>
          <pc:sldMk cId="8433659" sldId="497"/>
        </pc:sldMkLst>
        <pc:spChg chg="mod">
          <ac:chgData name="Luca Fossati" userId="7d8a27c9-d805-45d1-af3d-5cf81a9395c3" providerId="ADAL" clId="{294E9530-8835-42C9-B365-15CF8F0127C2}" dt="2022-05-19T16:38:35.882" v="7826" actId="20577"/>
          <ac:spMkLst>
            <pc:docMk/>
            <pc:sldMk cId="8433659" sldId="497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9T16:21:25.543" v="7733" actId="20577"/>
        <pc:sldMkLst>
          <pc:docMk/>
          <pc:sldMk cId="964821209" sldId="498"/>
        </pc:sldMkLst>
        <pc:spChg chg="mod">
          <ac:chgData name="Luca Fossati" userId="7d8a27c9-d805-45d1-af3d-5cf81a9395c3" providerId="ADAL" clId="{294E9530-8835-42C9-B365-15CF8F0127C2}" dt="2022-05-19T16:21:25.543" v="7733" actId="20577"/>
          <ac:spMkLst>
            <pc:docMk/>
            <pc:sldMk cId="964821209" sldId="498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09:19:42.863" v="4351"/>
        <pc:sldMkLst>
          <pc:docMk/>
          <pc:sldMk cId="3001905263" sldId="499"/>
        </pc:sldMkLst>
        <pc:spChg chg="mod">
          <ac:chgData name="Luca Fossati" userId="7d8a27c9-d805-45d1-af3d-5cf81a9395c3" providerId="ADAL" clId="{294E9530-8835-42C9-B365-15CF8F0127C2}" dt="2022-05-19T09:19:42.863" v="4351"/>
          <ac:spMkLst>
            <pc:docMk/>
            <pc:sldMk cId="3001905263" sldId="499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8T09:57:55.239" v="1677" actId="20577"/>
        <pc:sldMkLst>
          <pc:docMk/>
          <pc:sldMk cId="816905441" sldId="500"/>
        </pc:sldMkLst>
        <pc:spChg chg="mod">
          <ac:chgData name="Luca Fossati" userId="7d8a27c9-d805-45d1-af3d-5cf81a9395c3" providerId="ADAL" clId="{294E9530-8835-42C9-B365-15CF8F0127C2}" dt="2022-05-18T09:57:55.239" v="1677" actId="20577"/>
          <ac:spMkLst>
            <pc:docMk/>
            <pc:sldMk cId="816905441" sldId="500"/>
            <ac:spMk id="8" creationId="{7F4F506C-7E95-4789-8802-AC2EA276FB26}"/>
          </ac:spMkLst>
        </pc:spChg>
      </pc:sldChg>
      <pc:sldChg chg="modSp del mod">
        <pc:chgData name="Luca Fossati" userId="7d8a27c9-d805-45d1-af3d-5cf81a9395c3" providerId="ADAL" clId="{294E9530-8835-42C9-B365-15CF8F0127C2}" dt="2022-05-18T09:45:51.114" v="1528" actId="2696"/>
        <pc:sldMkLst>
          <pc:docMk/>
          <pc:sldMk cId="1678271390" sldId="500"/>
        </pc:sldMkLst>
        <pc:spChg chg="mod">
          <ac:chgData name="Luca Fossati" userId="7d8a27c9-d805-45d1-af3d-5cf81a9395c3" providerId="ADAL" clId="{294E9530-8835-42C9-B365-15CF8F0127C2}" dt="2022-05-18T09:39:35.147" v="1515" actId="14100"/>
          <ac:spMkLst>
            <pc:docMk/>
            <pc:sldMk cId="1678271390" sldId="500"/>
            <ac:spMk id="8" creationId="{7F4F506C-7E95-4789-8802-AC2EA276FB26}"/>
          </ac:spMkLst>
        </pc:spChg>
      </pc:sldChg>
      <pc:sldChg chg="modSp del mod">
        <pc:chgData name="Luca Fossati" userId="7d8a27c9-d805-45d1-af3d-5cf81a9395c3" providerId="ADAL" clId="{294E9530-8835-42C9-B365-15CF8F0127C2}" dt="2022-05-18T09:45:55.658" v="1529" actId="2696"/>
        <pc:sldMkLst>
          <pc:docMk/>
          <pc:sldMk cId="456252568" sldId="501"/>
        </pc:sldMkLst>
        <pc:spChg chg="mod">
          <ac:chgData name="Luca Fossati" userId="7d8a27c9-d805-45d1-af3d-5cf81a9395c3" providerId="ADAL" clId="{294E9530-8835-42C9-B365-15CF8F0127C2}" dt="2022-05-18T09:40:42.435" v="1523" actId="14100"/>
          <ac:spMkLst>
            <pc:docMk/>
            <pc:sldMk cId="456252568" sldId="501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18T11:41:37.467" v="2723" actId="115"/>
        <pc:sldMkLst>
          <pc:docMk/>
          <pc:sldMk cId="2869578883" sldId="501"/>
        </pc:sldMkLst>
        <pc:spChg chg="mod">
          <ac:chgData name="Luca Fossati" userId="7d8a27c9-d805-45d1-af3d-5cf81a9395c3" providerId="ADAL" clId="{294E9530-8835-42C9-B365-15CF8F0127C2}" dt="2022-05-18T11:41:37.467" v="2723" actId="115"/>
          <ac:spMkLst>
            <pc:docMk/>
            <pc:sldMk cId="2869578883" sldId="501"/>
            <ac:spMk id="8" creationId="{7F4F506C-7E95-4789-8802-AC2EA276FB26}"/>
          </ac:spMkLst>
        </pc:spChg>
      </pc:sldChg>
      <pc:sldChg chg="modSp mod">
        <pc:chgData name="Luca Fossati" userId="7d8a27c9-d805-45d1-af3d-5cf81a9395c3" providerId="ADAL" clId="{294E9530-8835-42C9-B365-15CF8F0127C2}" dt="2022-05-19T15:47:13.670" v="7274" actId="20577"/>
        <pc:sldMkLst>
          <pc:docMk/>
          <pc:sldMk cId="795685215" sldId="502"/>
        </pc:sldMkLst>
        <pc:spChg chg="mod">
          <ac:chgData name="Luca Fossati" userId="7d8a27c9-d805-45d1-af3d-5cf81a9395c3" providerId="ADAL" clId="{294E9530-8835-42C9-B365-15CF8F0127C2}" dt="2022-05-19T15:47:13.670" v="7274" actId="20577"/>
          <ac:spMkLst>
            <pc:docMk/>
            <pc:sldMk cId="795685215" sldId="502"/>
            <ac:spMk id="8" creationId="{7F4F506C-7E95-4789-8802-AC2EA276FB26}"/>
          </ac:spMkLst>
        </pc:spChg>
      </pc:sldChg>
      <pc:sldChg chg="modSp mod modNotesTx">
        <pc:chgData name="Luca Fossati" userId="7d8a27c9-d805-45d1-af3d-5cf81a9395c3" providerId="ADAL" clId="{294E9530-8835-42C9-B365-15CF8F0127C2}" dt="2022-05-20T10:51:14.691" v="8627" actId="20577"/>
        <pc:sldMkLst>
          <pc:docMk/>
          <pc:sldMk cId="2192941722" sldId="503"/>
        </pc:sldMkLst>
        <pc:spChg chg="mod">
          <ac:chgData name="Luca Fossati" userId="7d8a27c9-d805-45d1-af3d-5cf81a9395c3" providerId="ADAL" clId="{294E9530-8835-42C9-B365-15CF8F0127C2}" dt="2022-05-20T09:18:37.315" v="7976" actId="20577"/>
          <ac:spMkLst>
            <pc:docMk/>
            <pc:sldMk cId="2192941722" sldId="503"/>
            <ac:spMk id="2" creationId="{00000000-0000-0000-0000-000000000000}"/>
          </ac:spMkLst>
        </pc:spChg>
        <pc:spChg chg="mod">
          <ac:chgData name="Luca Fossati" userId="7d8a27c9-d805-45d1-af3d-5cf81a9395c3" providerId="ADAL" clId="{294E9530-8835-42C9-B365-15CF8F0127C2}" dt="2022-05-20T10:51:14.691" v="8627" actId="20577"/>
          <ac:spMkLst>
            <pc:docMk/>
            <pc:sldMk cId="2192941722" sldId="503"/>
            <ac:spMk id="8" creationId="{7F4F506C-7E95-4789-8802-AC2EA276FB26}"/>
          </ac:spMkLst>
        </pc:spChg>
      </pc:sldChg>
    </pc:docChg>
  </pc:docChgLst>
  <pc:docChgLst>
    <pc:chgData name="Nikola Ignjatovic" userId="777efdf8-7461-46b4-9a74-ce034012f891" providerId="ADAL" clId="{12CC92FC-028A-44EB-AC62-A0096BA21F2C}"/>
    <pc:docChg chg="modSld">
      <pc:chgData name="Nikola Ignjatovic" userId="777efdf8-7461-46b4-9a74-ce034012f891" providerId="ADAL" clId="{12CC92FC-028A-44EB-AC62-A0096BA21F2C}" dt="2022-01-18T13:26:40.564" v="8" actId="20577"/>
      <pc:docMkLst>
        <pc:docMk/>
      </pc:docMkLst>
      <pc:sldChg chg="modNotesTx">
        <pc:chgData name="Nikola Ignjatovic" userId="777efdf8-7461-46b4-9a74-ce034012f891" providerId="ADAL" clId="{12CC92FC-028A-44EB-AC62-A0096BA21F2C}" dt="2022-01-18T13:26:40.564" v="8" actId="20577"/>
        <pc:sldMkLst>
          <pc:docMk/>
          <pc:sldMk cId="2810279806" sldId="402"/>
        </pc:sldMkLst>
      </pc:sldChg>
      <pc:sldChg chg="modSp mod">
        <pc:chgData name="Nikola Ignjatovic" userId="777efdf8-7461-46b4-9a74-ce034012f891" providerId="ADAL" clId="{12CC92FC-028A-44EB-AC62-A0096BA21F2C}" dt="2022-01-18T13:22:12.087" v="1" actId="108"/>
        <pc:sldMkLst>
          <pc:docMk/>
          <pc:sldMk cId="4175267587" sldId="483"/>
        </pc:sldMkLst>
        <pc:spChg chg="mod">
          <ac:chgData name="Nikola Ignjatovic" userId="777efdf8-7461-46b4-9a74-ce034012f891" providerId="ADAL" clId="{12CC92FC-028A-44EB-AC62-A0096BA21F2C}" dt="2022-01-18T13:22:12.087" v="1" actId="108"/>
          <ac:spMkLst>
            <pc:docMk/>
            <pc:sldMk cId="4175267587" sldId="483"/>
            <ac:spMk id="8" creationId="{7F4F506C-7E95-4789-8802-AC2EA276FB26}"/>
          </ac:spMkLst>
        </pc:spChg>
      </pc:sldChg>
    </pc:docChg>
  </pc:docChgLst>
  <pc:docChgLst>
    <pc:chgData name="June McPake" userId="45119f6f-ff33-4b00-9f88-a4845ae16ffa" providerId="ADAL" clId="{9BD56DDB-0F4E-4853-B151-7EF61459D498}"/>
    <pc:docChg chg="custSel modSld">
      <pc:chgData name="June McPake" userId="45119f6f-ff33-4b00-9f88-a4845ae16ffa" providerId="ADAL" clId="{9BD56DDB-0F4E-4853-B151-7EF61459D498}" dt="2020-10-19T09:53:24.043" v="276" actId="20577"/>
      <pc:docMkLst>
        <pc:docMk/>
      </pc:docMkLst>
      <pc:sldChg chg="modSp mod">
        <pc:chgData name="June McPake" userId="45119f6f-ff33-4b00-9f88-a4845ae16ffa" providerId="ADAL" clId="{9BD56DDB-0F4E-4853-B151-7EF61459D498}" dt="2020-10-19T09:09:43.954" v="11" actId="20577"/>
        <pc:sldMkLst>
          <pc:docMk/>
          <pc:sldMk cId="1544478635" sldId="263"/>
        </pc:sldMkLst>
        <pc:spChg chg="mod">
          <ac:chgData name="June McPake" userId="45119f6f-ff33-4b00-9f88-a4845ae16ffa" providerId="ADAL" clId="{9BD56DDB-0F4E-4853-B151-7EF61459D498}" dt="2020-10-19T09:09:43.954" v="11" actId="20577"/>
          <ac:spMkLst>
            <pc:docMk/>
            <pc:sldMk cId="1544478635" sldId="263"/>
            <ac:spMk id="7" creationId="{00000000-0000-0000-0000-000000000000}"/>
          </ac:spMkLst>
        </pc:spChg>
      </pc:sldChg>
      <pc:sldChg chg="modSp mod">
        <pc:chgData name="June McPake" userId="45119f6f-ff33-4b00-9f88-a4845ae16ffa" providerId="ADAL" clId="{9BD56DDB-0F4E-4853-B151-7EF61459D498}" dt="2020-10-19T09:53:24.043" v="276" actId="20577"/>
        <pc:sldMkLst>
          <pc:docMk/>
          <pc:sldMk cId="3368012782" sldId="354"/>
        </pc:sldMkLst>
        <pc:spChg chg="mod">
          <ac:chgData name="June McPake" userId="45119f6f-ff33-4b00-9f88-a4845ae16ffa" providerId="ADAL" clId="{9BD56DDB-0F4E-4853-B151-7EF61459D498}" dt="2020-10-19T09:52:02.130" v="109" actId="207"/>
          <ac:spMkLst>
            <pc:docMk/>
            <pc:sldMk cId="3368012782" sldId="354"/>
            <ac:spMk id="2" creationId="{00000000-0000-0000-0000-000000000000}"/>
          </ac:spMkLst>
        </pc:spChg>
        <pc:spChg chg="mod">
          <ac:chgData name="June McPake" userId="45119f6f-ff33-4b00-9f88-a4845ae16ffa" providerId="ADAL" clId="{9BD56DDB-0F4E-4853-B151-7EF61459D498}" dt="2020-10-19T09:53:24.043" v="276" actId="20577"/>
          <ac:spMkLst>
            <pc:docMk/>
            <pc:sldMk cId="3368012782" sldId="354"/>
            <ac:spMk id="3" creationId="{00000000-0000-0000-0000-000000000000}"/>
          </ac:spMkLst>
        </pc:spChg>
      </pc:sldChg>
    </pc:docChg>
  </pc:docChgLst>
  <pc:docChgLst>
    <pc:chgData name="Nikola Ignjatovic" userId="777efdf8-7461-46b4-9a74-ce034012f891" providerId="ADAL" clId="{61C07092-C031-4F52-ACED-2478A720F698}"/>
    <pc:docChg chg="modSld">
      <pc:chgData name="Nikola Ignjatovic" userId="777efdf8-7461-46b4-9a74-ce034012f891" providerId="ADAL" clId="{61C07092-C031-4F52-ACED-2478A720F698}" dt="2022-03-10T21:32:30.193" v="7" actId="20577"/>
      <pc:docMkLst>
        <pc:docMk/>
      </pc:docMkLst>
      <pc:sldChg chg="modSp mod">
        <pc:chgData name="Nikola Ignjatovic" userId="777efdf8-7461-46b4-9a74-ce034012f891" providerId="ADAL" clId="{61C07092-C031-4F52-ACED-2478A720F698}" dt="2022-03-10T21:32:25.753" v="5" actId="20577"/>
        <pc:sldMkLst>
          <pc:docMk/>
          <pc:sldMk cId="3309538409" sldId="464"/>
        </pc:sldMkLst>
        <pc:spChg chg="mod">
          <ac:chgData name="Nikola Ignjatovic" userId="777efdf8-7461-46b4-9a74-ce034012f891" providerId="ADAL" clId="{61C07092-C031-4F52-ACED-2478A720F698}" dt="2022-03-10T21:32:25.753" v="5" actId="20577"/>
          <ac:spMkLst>
            <pc:docMk/>
            <pc:sldMk cId="3309538409" sldId="464"/>
            <ac:spMk id="8" creationId="{7F4F506C-7E95-4789-8802-AC2EA276FB26}"/>
          </ac:spMkLst>
        </pc:spChg>
      </pc:sldChg>
      <pc:sldChg chg="modSp mod">
        <pc:chgData name="Nikola Ignjatovic" userId="777efdf8-7461-46b4-9a74-ce034012f891" providerId="ADAL" clId="{61C07092-C031-4F52-ACED-2478A720F698}" dt="2022-03-10T21:32:30.193" v="7" actId="20577"/>
        <pc:sldMkLst>
          <pc:docMk/>
          <pc:sldMk cId="2951247930" sldId="480"/>
        </pc:sldMkLst>
        <pc:spChg chg="mod">
          <ac:chgData name="Nikola Ignjatovic" userId="777efdf8-7461-46b4-9a74-ce034012f891" providerId="ADAL" clId="{61C07092-C031-4F52-ACED-2478A720F698}" dt="2022-03-10T21:32:30.193" v="7" actId="20577"/>
          <ac:spMkLst>
            <pc:docMk/>
            <pc:sldMk cId="2951247930" sldId="480"/>
            <ac:spMk id="8" creationId="{7F4F506C-7E95-4789-8802-AC2EA276FB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18/08/2022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17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934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849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Higher order functions </a:t>
            </a:r>
            <a:r>
              <a:rPr lang="en-GB" dirty="0"/>
              <a:t>are functions that take one or more functions as arguments and/or return one or more functions as return values. Higher-order functions themselves can be implemented in Python as either regular or lambda functions.</a:t>
            </a:r>
          </a:p>
          <a:p>
            <a:endParaRPr lang="en-GB" dirty="0"/>
          </a:p>
          <a:p>
            <a:r>
              <a:rPr lang="en-GB" b="1" dirty="0">
                <a:ea typeface="Calibri" panose="020F0502020204030204" pitchFamily="34" charset="0"/>
              </a:rPr>
              <a:t>Key</a:t>
            </a:r>
            <a:r>
              <a:rPr lang="en-GB" sz="1200" b="1" dirty="0">
                <a:effectLst/>
                <a:ea typeface="Calibri" panose="020F0502020204030204" pitchFamily="34" charset="0"/>
              </a:rPr>
              <a:t> built-in functions/methods</a:t>
            </a:r>
            <a:r>
              <a:rPr lang="en-GB" sz="1200" dirty="0">
                <a:effectLst/>
                <a:ea typeface="Calibri" panose="020F0502020204030204" pitchFamily="34" charset="0"/>
              </a:rPr>
              <a:t> are higher-order functions/methods that take a parameter “key” as a named argument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8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- In the first function call of </a:t>
            </a:r>
            <a:r>
              <a:rPr lang="en-GB" dirty="0">
                <a:latin typeface="Lucida Console" panose="020B0609040504020204" pitchFamily="49" charset="0"/>
              </a:rPr>
              <a:t>regular_higher_order_func</a:t>
            </a:r>
            <a:r>
              <a:rPr lang="en-GB" dirty="0"/>
              <a:t>, its first parameter x is replaced with 2 and its second parameter </a:t>
            </a:r>
            <a:r>
              <a:rPr lang="en-GB" dirty="0">
                <a:latin typeface="Lucida Console" panose="020B0609040504020204" pitchFamily="49" charset="0"/>
              </a:rPr>
              <a:t>func</a:t>
            </a:r>
            <a:r>
              <a:rPr lang="en-GB" dirty="0"/>
              <a:t> is replaced with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 : x * x</a:t>
            </a:r>
            <a:r>
              <a:rPr lang="en-GB" dirty="0"/>
              <a:t>, returning the value </a:t>
            </a:r>
            <a:r>
              <a:rPr lang="en-GB" dirty="0">
                <a:latin typeface="Lucida Console" panose="020B0609040504020204" pitchFamily="49" charset="0"/>
              </a:rPr>
              <a:t>2 + 2 * 2 = 6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  <a:p>
            <a:r>
              <a:rPr lang="en-GB" dirty="0"/>
              <a:t>- In the second function call of </a:t>
            </a:r>
            <a:r>
              <a:rPr lang="en-GB" dirty="0">
                <a:latin typeface="Lucida Console" panose="020B0609040504020204" pitchFamily="49" charset="0"/>
              </a:rPr>
              <a:t>regular_higher_order_func</a:t>
            </a:r>
            <a:r>
              <a:rPr lang="en-GB" dirty="0"/>
              <a:t>, its first parameter x is replaced with 2 and its second parameter </a:t>
            </a:r>
            <a:r>
              <a:rPr lang="en-GB" dirty="0">
                <a:latin typeface="Lucida Console" panose="020B0609040504020204" pitchFamily="49" charset="0"/>
              </a:rPr>
              <a:t>func</a:t>
            </a:r>
            <a:r>
              <a:rPr lang="en-GB" dirty="0"/>
              <a:t> is replaced with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 : x + 3</a:t>
            </a:r>
            <a:r>
              <a:rPr lang="en-GB" dirty="0"/>
              <a:t>, returning the value </a:t>
            </a:r>
            <a:r>
              <a:rPr lang="en-GB" dirty="0">
                <a:latin typeface="Lucida Console" panose="020B0609040504020204" pitchFamily="49" charset="0"/>
              </a:rPr>
              <a:t>2 + 2 * 3 = 7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same can be achieved by defining both the higher order function (regular_high_order_func) and its parameter (regular_func), as regular (ordinary) functions:</a:t>
            </a:r>
          </a:p>
          <a:p>
            <a:r>
              <a:rPr lang="en-GB" dirty="0"/>
              <a:t>&gt;&gt;&gt; def regular_high_order_func(x, func):</a:t>
            </a:r>
          </a:p>
          <a:p>
            <a:r>
              <a:rPr lang="en-GB" dirty="0"/>
              <a:t>               return x + func(x)</a:t>
            </a:r>
          </a:p>
          <a:p>
            <a:r>
              <a:rPr lang="en-GB" dirty="0"/>
              <a:t>&gt;&gt;&gt; def regular_func(x):</a:t>
            </a:r>
          </a:p>
          <a:p>
            <a:r>
              <a:rPr lang="en-GB" dirty="0"/>
              <a:t>               return x * x</a:t>
            </a:r>
          </a:p>
          <a:p>
            <a:r>
              <a:rPr lang="en-GB" dirty="0"/>
              <a:t>&gt;&gt;&gt; print(regular_high_order_func(2, regular_func))</a:t>
            </a:r>
          </a:p>
          <a:p>
            <a:r>
              <a:rPr lang="en-GB" dirty="0"/>
              <a:t>6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However, in order to implement the second function call, the regular function regular_func() would have to be re-defined, making this implementation less flexible than the implementation through lambda function.</a:t>
            </a:r>
          </a:p>
          <a:p>
            <a:r>
              <a:rPr lang="en-GB" dirty="0"/>
              <a:t>&gt;&gt;&gt; def regular_func(x):</a:t>
            </a:r>
          </a:p>
          <a:p>
            <a:r>
              <a:rPr lang="en-GB" dirty="0"/>
              <a:t>               return x + 3</a:t>
            </a:r>
          </a:p>
          <a:p>
            <a:r>
              <a:rPr lang="en-GB" dirty="0"/>
              <a:t>&gt;&gt;&gt; print(regular_high_order_func(2, regular_func))</a:t>
            </a:r>
          </a:p>
          <a:p>
            <a:r>
              <a:rPr lang="en-GB" dirty="0"/>
              <a:t>7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0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Since the lambda function is only supplied at runtime, the exact behaviour of the higher order function will only be known at that time. In this sense, it is parameterized.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u="sng" dirty="0"/>
          </a:p>
          <a:p>
            <a:r>
              <a:rPr lang="en-GB" u="sng" dirty="0"/>
              <a:t>Example explanation</a:t>
            </a:r>
            <a:r>
              <a:rPr lang="en-GB" dirty="0"/>
              <a:t>:</a:t>
            </a:r>
          </a:p>
          <a:p>
            <a:r>
              <a:rPr lang="en-GB" dirty="0"/>
              <a:t>In the first function call of the higher order function lambda_</a:t>
            </a:r>
            <a:r>
              <a:rPr lang="en-GB" dirty="0">
                <a:latin typeface="Lucida Console" panose="020B0609040504020204" pitchFamily="49" charset="0"/>
              </a:rPr>
              <a:t>higher_order_func</a:t>
            </a:r>
            <a:r>
              <a:rPr lang="en-GB" dirty="0"/>
              <a:t>, the parameter x is replaced with the argument 2 and func(x) is defined as (replaced with) x * x. Therefore, lambda_</a:t>
            </a:r>
            <a:r>
              <a:rPr lang="en-GB" dirty="0">
                <a:latin typeface="Lucida Console" panose="020B0609040504020204" pitchFamily="49" charset="0"/>
              </a:rPr>
              <a:t>higher_order_func</a:t>
            </a:r>
            <a:r>
              <a:rPr lang="en-GB" dirty="0"/>
              <a:t> returns 2 + (2 * 2) = 6.</a:t>
            </a:r>
          </a:p>
          <a:p>
            <a:endParaRPr lang="en-GB" dirty="0"/>
          </a:p>
          <a:p>
            <a:r>
              <a:rPr lang="en-GB" dirty="0"/>
              <a:t>In the second function call of the higher order function lambda_</a:t>
            </a:r>
            <a:r>
              <a:rPr lang="en-GB" dirty="0">
                <a:latin typeface="Lucida Console" panose="020B0609040504020204" pitchFamily="49" charset="0"/>
              </a:rPr>
              <a:t>higher_order_func</a:t>
            </a:r>
            <a:r>
              <a:rPr lang="en-GB" dirty="0"/>
              <a:t>, the parameter x is replaced with the argument 2 and func(x) is defined as (replaced with) x + 3. Therefore, lambda_</a:t>
            </a:r>
            <a:r>
              <a:rPr lang="en-GB" dirty="0">
                <a:latin typeface="Lucida Console" panose="020B0609040504020204" pitchFamily="49" charset="0"/>
              </a:rPr>
              <a:t>higher_order_func</a:t>
            </a:r>
            <a:r>
              <a:rPr lang="en-GB" dirty="0"/>
              <a:t> returns 2 + (2 + 3) = 7.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41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Example explanation</a:t>
            </a:r>
            <a:r>
              <a:rPr lang="en-GB" dirty="0"/>
              <a:t>:</a:t>
            </a:r>
          </a:p>
          <a:p>
            <a:r>
              <a:rPr lang="en-GB" dirty="0"/>
              <a:t>In Python, a function (regular or lambda) can be assigned to a variable. This assignment does not call the function, instead it creates a reference to that function.</a:t>
            </a:r>
          </a:p>
          <a:p>
            <a:r>
              <a:rPr lang="en-GB" dirty="0"/>
              <a:t>my_product(n) is a higher order function that returns a (lambda) function: lambda a : a * 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my_product(2) is a higher order function that returns a (lambda) function: lambda a : a *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double is a variable that references the function my_product(2), which in turn returns the lambda function: lambda a : a *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Calling a function by the variable name that references the function is the same as calling a function by its function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double(10) is the same as (lambda a : a * 2)(10), which results in 10 * 2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triple is a variable that references the function my_product(3), which in turn returns the lambda function: lambda a : a *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triple(10) is the same as (lambda a : a * 3)(10), which results in 10 * 3 =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The equivalent implementation using a regular instead of lambda function (regular function defined within another regular function) is not possible:</a:t>
            </a:r>
          </a:p>
          <a:p>
            <a:r>
              <a:rPr lang="en-GB" dirty="0"/>
              <a:t>def my_product(n):</a:t>
            </a:r>
          </a:p>
          <a:p>
            <a:r>
              <a:rPr lang="en-GB" dirty="0"/>
              <a:t>    return regular_func(a, n)    # this line will cause a runtime error, as ‘a’ is undefined</a:t>
            </a:r>
          </a:p>
          <a:p>
            <a:endParaRPr lang="en-GB" dirty="0"/>
          </a:p>
          <a:p>
            <a:r>
              <a:rPr lang="pt-BR" dirty="0"/>
              <a:t>def regular_func(a, n):</a:t>
            </a:r>
          </a:p>
          <a:p>
            <a:r>
              <a:rPr lang="pt-BR" dirty="0"/>
              <a:t>    return a * n</a:t>
            </a:r>
          </a:p>
          <a:p>
            <a:endParaRPr lang="pt-BR" dirty="0"/>
          </a:p>
          <a:p>
            <a:r>
              <a:rPr lang="en-GB" dirty="0"/>
              <a:t>double = my_product(2)  # throws NameError: name 'a' is not defined</a:t>
            </a:r>
            <a:endParaRPr lang="pt-BR" dirty="0"/>
          </a:p>
          <a:p>
            <a:endParaRPr lang="en-GB" dirty="0"/>
          </a:p>
          <a:p>
            <a:r>
              <a:rPr lang="en-GB" dirty="0"/>
              <a:t>It can be done either this way:</a:t>
            </a:r>
          </a:p>
          <a:p>
            <a:r>
              <a:rPr lang="en-GB" dirty="0"/>
              <a:t>def my_product(a, n):</a:t>
            </a:r>
          </a:p>
          <a:p>
            <a:r>
              <a:rPr lang="en-GB" dirty="0"/>
              <a:t>    return regular_func(a, n)</a:t>
            </a:r>
          </a:p>
          <a:p>
            <a:endParaRPr lang="en-GB" dirty="0"/>
          </a:p>
          <a:p>
            <a:r>
              <a:rPr lang="en-GB" dirty="0"/>
              <a:t>def regular_func(a, n):</a:t>
            </a:r>
          </a:p>
          <a:p>
            <a:r>
              <a:rPr lang="en-GB" dirty="0"/>
              <a:t>    return a * n</a:t>
            </a:r>
          </a:p>
          <a:p>
            <a:endParaRPr lang="en-GB" dirty="0"/>
          </a:p>
          <a:p>
            <a:r>
              <a:rPr lang="en-GB" dirty="0"/>
              <a:t>print(my_product(10, 2))   # returns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print(my_product(10, 3))   # returns 30</a:t>
            </a:r>
          </a:p>
          <a:p>
            <a:r>
              <a:rPr lang="en-GB" dirty="0"/>
              <a:t>But now the higher order function my_product becomes unnecessary; we could simply call:</a:t>
            </a:r>
          </a:p>
          <a:p>
            <a:r>
              <a:rPr lang="en-GB" dirty="0"/>
              <a:t>regular_func(10, 2)   # returns 20</a:t>
            </a:r>
          </a:p>
          <a:p>
            <a:r>
              <a:rPr lang="en-GB" dirty="0"/>
              <a:t>regular_func(10, 3)   # returns 30</a:t>
            </a:r>
          </a:p>
          <a:p>
            <a:r>
              <a:rPr lang="en-GB" dirty="0"/>
              <a:t>And as such, this implementation does not involve a function defined within a higher order function.</a:t>
            </a:r>
          </a:p>
          <a:p>
            <a:endParaRPr lang="en-GB" dirty="0"/>
          </a:p>
          <a:p>
            <a:r>
              <a:rPr lang="en-GB" dirty="0"/>
              <a:t>Or we would have to fix one of the parameters in the regular function:</a:t>
            </a:r>
          </a:p>
          <a:p>
            <a:r>
              <a:rPr lang="pt-BR" dirty="0"/>
              <a:t>def regular_func(n, a=2):</a:t>
            </a:r>
          </a:p>
          <a:p>
            <a:r>
              <a:rPr lang="pt-BR" dirty="0"/>
              <a:t>    return a * n</a:t>
            </a:r>
            <a:endParaRPr lang="en-GB" dirty="0"/>
          </a:p>
          <a:p>
            <a:r>
              <a:rPr lang="en-GB" dirty="0"/>
              <a:t>And define the higher order function with one parameter:</a:t>
            </a:r>
          </a:p>
          <a:p>
            <a:r>
              <a:rPr lang="en-GB" dirty="0"/>
              <a:t>def my_product(n):</a:t>
            </a:r>
          </a:p>
          <a:p>
            <a:r>
              <a:rPr lang="en-GB" dirty="0"/>
              <a:t>    return </a:t>
            </a:r>
            <a:r>
              <a:rPr lang="pt-BR" dirty="0"/>
              <a:t>regular_</a:t>
            </a:r>
            <a:r>
              <a:rPr lang="en-GB" dirty="0"/>
              <a:t>func(n)</a:t>
            </a:r>
          </a:p>
          <a:p>
            <a:r>
              <a:rPr lang="en-GB" dirty="0"/>
              <a:t>double = my_product(10)   # returns 20</a:t>
            </a:r>
          </a:p>
          <a:p>
            <a:r>
              <a:rPr lang="en-GB" dirty="0"/>
              <a:t>But to obtain triple, we would need to re-define the regular function:</a:t>
            </a:r>
          </a:p>
          <a:p>
            <a:r>
              <a:rPr lang="pt-BR" dirty="0"/>
              <a:t>def func(n, a=3):</a:t>
            </a:r>
          </a:p>
          <a:p>
            <a:r>
              <a:rPr lang="pt-BR" dirty="0"/>
              <a:t>    return a * n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triple = my_product(10)   # returns 30</a:t>
            </a:r>
          </a:p>
          <a:p>
            <a:endParaRPr lang="en-GB" dirty="0"/>
          </a:p>
          <a:p>
            <a:r>
              <a:rPr lang="en-GB" dirty="0"/>
              <a:t>Or we would have to add an additional parameter to the regular function:</a:t>
            </a:r>
          </a:p>
          <a:p>
            <a:r>
              <a:rPr lang="pt-BR" dirty="0"/>
              <a:t>def regular_func(a, n):</a:t>
            </a:r>
          </a:p>
          <a:p>
            <a:r>
              <a:rPr lang="pt-BR" dirty="0"/>
              <a:t>    return a * n</a:t>
            </a:r>
            <a:endParaRPr lang="en-GB" dirty="0"/>
          </a:p>
          <a:p>
            <a:r>
              <a:rPr lang="en-GB" dirty="0"/>
              <a:t>And define the higher order function with one parameter and one fixed argument:</a:t>
            </a:r>
          </a:p>
          <a:p>
            <a:r>
              <a:rPr lang="en-GB" dirty="0"/>
              <a:t>def my_product(n, a=2):</a:t>
            </a:r>
          </a:p>
          <a:p>
            <a:r>
              <a:rPr lang="en-GB" dirty="0"/>
              <a:t>    return </a:t>
            </a:r>
            <a:r>
              <a:rPr lang="pt-BR" dirty="0"/>
              <a:t>regular_</a:t>
            </a:r>
            <a:r>
              <a:rPr lang="en-GB" dirty="0"/>
              <a:t>func(a, n)</a:t>
            </a:r>
          </a:p>
          <a:p>
            <a:r>
              <a:rPr lang="en-GB" dirty="0"/>
              <a:t>double = my_product(10)   # returns 20</a:t>
            </a:r>
          </a:p>
          <a:p>
            <a:r>
              <a:rPr lang="en-GB" dirty="0"/>
              <a:t>But to obtain triple, we would need to re-define the higher order function:</a:t>
            </a:r>
          </a:p>
          <a:p>
            <a:r>
              <a:rPr lang="en-GB" dirty="0"/>
              <a:t>def my_product(n, a=3):</a:t>
            </a:r>
          </a:p>
          <a:p>
            <a:r>
              <a:rPr lang="en-GB" dirty="0"/>
              <a:t>    return </a:t>
            </a:r>
            <a:r>
              <a:rPr lang="pt-BR" dirty="0"/>
              <a:t>regular_</a:t>
            </a:r>
            <a:r>
              <a:rPr lang="en-GB" dirty="0"/>
              <a:t>func(a,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triple = my_product(10)   # returns 30</a:t>
            </a:r>
          </a:p>
          <a:p>
            <a:endParaRPr lang="en-GB" dirty="0"/>
          </a:p>
          <a:p>
            <a:r>
              <a:rPr lang="en-GB" dirty="0"/>
              <a:t>None of these two possible solutions are as flexible as the one from the slide above.</a:t>
            </a:r>
          </a:p>
          <a:p>
            <a:endParaRPr lang="en-GB" dirty="0"/>
          </a:p>
          <a:p>
            <a:r>
              <a:rPr lang="en-GB" u="sng" dirty="0"/>
              <a:t>Note</a:t>
            </a:r>
            <a:r>
              <a:rPr lang="en-GB" dirty="0"/>
              <a:t>: for a = n the above-defined function my_product calculates the square of n (squares n):</a:t>
            </a:r>
          </a:p>
          <a:p>
            <a:r>
              <a:rPr lang="en-GB" dirty="0"/>
              <a:t>&gt;&gt;&gt; n = 5</a:t>
            </a:r>
          </a:p>
          <a:p>
            <a:r>
              <a:rPr lang="en-GB" dirty="0"/>
              <a:t>&gt;&gt;&gt; square = my_product(n)</a:t>
            </a:r>
          </a:p>
          <a:p>
            <a:r>
              <a:rPr lang="en-GB" dirty="0"/>
              <a:t>&gt;&gt;&gt; print(square(n))</a:t>
            </a:r>
          </a:p>
          <a:p>
            <a:r>
              <a:rPr lang="en-GB" dirty="0"/>
              <a:t>25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51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70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above implementation can also be used to calculate the square of a number:</a:t>
            </a:r>
          </a:p>
          <a:p>
            <a:r>
              <a:rPr lang="en-GB" dirty="0"/>
              <a:t>&gt;&gt;&gt; n = 5</a:t>
            </a:r>
          </a:p>
          <a:p>
            <a:r>
              <a:rPr lang="en-GB" dirty="0"/>
              <a:t>&gt;&gt;&gt; square = my_product(n)</a:t>
            </a:r>
          </a:p>
          <a:p>
            <a:r>
              <a:rPr lang="en-GB" dirty="0"/>
              <a:t>&gt;&gt;&gt; print(square(n))</a:t>
            </a:r>
          </a:p>
          <a:p>
            <a:r>
              <a:rPr lang="en-GB" dirty="0"/>
              <a:t>25</a:t>
            </a:r>
          </a:p>
          <a:p>
            <a:endParaRPr lang="en-GB" dirty="0"/>
          </a:p>
          <a:p>
            <a:r>
              <a:rPr lang="en-GB" dirty="0"/>
              <a:t>As explained on slide 19, the same could have been achieved with just one call: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(my_product(10)(2))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20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(my_product(10)(3))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30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704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r>
              <a:rPr lang="en-GB" dirty="0"/>
              <a:t>map(in_function, iterable1[, iterable2, iterable3, ...]) -&gt; map object (an iterator)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function takes at least two arguments. 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argument is a user-defined function, and then one or more iterable types.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pass only one iterable, then map() applies the user-defined function to each of the elements of its second argument (the iterable). 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if you provide multiple iterables, then the function will be called with each of their elements as arguments. 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endParaRPr lang="en-GB" dirty="0"/>
          </a:p>
          <a:p>
            <a:r>
              <a:rPr lang="en-GB" dirty="0"/>
              <a:t>&gt;&gt;&gt; lstDigits = [1, 2, 3, 4, 5, 6, 7, 8, 9, 0]</a:t>
            </a:r>
          </a:p>
          <a:p>
            <a:r>
              <a:rPr lang="en-GB" dirty="0"/>
              <a:t># convert each digit in the list to string and print it out</a:t>
            </a:r>
          </a:p>
          <a:p>
            <a:r>
              <a:rPr lang="en-GB" dirty="0"/>
              <a:t>&gt;&gt;&gt; for el in map(str, lstDigits):</a:t>
            </a:r>
          </a:p>
          <a:p>
            <a:r>
              <a:rPr lang="en-GB" dirty="0"/>
              <a:t>        print(el, end=' ')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1 2 3 4 5 6 7 8 9 0</a:t>
            </a:r>
          </a:p>
          <a:p>
            <a:endParaRPr lang="en-GB" dirty="0"/>
          </a:p>
          <a:p>
            <a:r>
              <a:rPr lang="en-GB" dirty="0"/>
              <a:t>&gt;&gt;&gt; s = ''</a:t>
            </a:r>
          </a:p>
          <a:p>
            <a:r>
              <a:rPr lang="en-GB" dirty="0"/>
              <a:t># convert each digit in the list to string and concatenate them</a:t>
            </a:r>
          </a:p>
          <a:p>
            <a:r>
              <a:rPr lang="en-GB" dirty="0"/>
              <a:t>&gt;&gt;&gt; for el in map(str, lstDigits):</a:t>
            </a:r>
          </a:p>
          <a:p>
            <a:r>
              <a:rPr lang="en-GB" dirty="0"/>
              <a:t>              s += el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&gt;&gt;&gt; s</a:t>
            </a:r>
          </a:p>
          <a:p>
            <a:r>
              <a:rPr lang="en-GB" dirty="0"/>
              <a:t>'1234567890'</a:t>
            </a:r>
          </a:p>
          <a:p>
            <a:endParaRPr lang="en-GB" dirty="0"/>
          </a:p>
          <a:p>
            <a:r>
              <a:rPr lang="en-GB" dirty="0"/>
              <a:t>&gt;&gt;&gt; lstStrings = ['1', '2', '3', '4', '5', '6', '7', '8', '9', '0']</a:t>
            </a:r>
          </a:p>
          <a:p>
            <a:r>
              <a:rPr lang="en-GB" dirty="0"/>
              <a:t>&gt;&gt;&gt; sum = 0</a:t>
            </a:r>
          </a:p>
          <a:p>
            <a:r>
              <a:rPr lang="en-GB" dirty="0"/>
              <a:t># convert each string in the list to integer and add them up</a:t>
            </a:r>
          </a:p>
          <a:p>
            <a:r>
              <a:rPr lang="en-GB" dirty="0"/>
              <a:t>&gt;&gt;&gt; for el in map(int, lstStrings):</a:t>
            </a:r>
          </a:p>
          <a:p>
            <a:r>
              <a:rPr lang="en-GB" dirty="0"/>
              <a:t>              sum += el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&gt;&gt;&gt; sum</a:t>
            </a:r>
          </a:p>
          <a:p>
            <a:r>
              <a:rPr lang="en-GB" dirty="0"/>
              <a:t>45</a:t>
            </a:r>
          </a:p>
          <a:p>
            <a:endParaRPr lang="en-GB" dirty="0"/>
          </a:p>
          <a:p>
            <a:r>
              <a:rPr lang="en-GB" dirty="0"/>
              <a:t>&gt;&gt;&gt; pl = ['Python', 'CSharp', 'Java']</a:t>
            </a:r>
          </a:p>
          <a:p>
            <a:r>
              <a:rPr lang="en-GB" dirty="0"/>
              <a:t># find the length of each string in the list</a:t>
            </a:r>
          </a:p>
          <a:p>
            <a:r>
              <a:rPr lang="en-GB" dirty="0"/>
              <a:t>&gt;&gt;&gt; mapResult = map(len, pl)</a:t>
            </a:r>
          </a:p>
          <a:p>
            <a:r>
              <a:rPr lang="en-GB" dirty="0"/>
              <a:t>&gt;&gt;&gt; for el in mapResult:</a:t>
            </a:r>
          </a:p>
          <a:p>
            <a:r>
              <a:rPr lang="en-GB" dirty="0"/>
              <a:t>              print(el, end=' ')  </a:t>
            </a:r>
          </a:p>
          <a:p>
            <a:r>
              <a:rPr lang="en-GB" dirty="0"/>
              <a:t>6 6 4 </a:t>
            </a:r>
          </a:p>
          <a:p>
            <a:endParaRPr lang="en-GB" dirty="0"/>
          </a:p>
          <a:p>
            <a:r>
              <a:rPr lang="en-GB" dirty="0"/>
              <a:t>&gt;&gt;&gt; maximum = 0</a:t>
            </a:r>
          </a:p>
          <a:p>
            <a:r>
              <a:rPr lang="en-GB" dirty="0"/>
              <a:t>&gt;&gt;&gt; lstStrings = ["one", "two", "three", "four", "five", "six", "seven", "eight"]</a:t>
            </a:r>
          </a:p>
          <a:p>
            <a:r>
              <a:rPr lang="en-GB" dirty="0"/>
              <a:t># find the greatest length of each string in the list</a:t>
            </a:r>
          </a:p>
          <a:p>
            <a:r>
              <a:rPr lang="en-GB" dirty="0"/>
              <a:t>&gt;&gt;&gt; for el in map(len, lstStrings):</a:t>
            </a:r>
          </a:p>
          <a:p>
            <a:r>
              <a:rPr lang="en-GB" dirty="0"/>
              <a:t>             if el &gt; maximum:</a:t>
            </a:r>
          </a:p>
          <a:p>
            <a:r>
              <a:rPr lang="en-GB" dirty="0"/>
              <a:t>                  maximum = el        </a:t>
            </a:r>
          </a:p>
          <a:p>
            <a:r>
              <a:rPr lang="en-GB" dirty="0"/>
              <a:t>&gt;&gt;&gt; print(maximum)</a:t>
            </a:r>
          </a:p>
          <a:p>
            <a:r>
              <a:rPr lang="en-GB" dirty="0"/>
              <a:t>5</a:t>
            </a:r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pass multiple iterables to the map() function, then the function will be called with each of their elements as arguments:</a:t>
            </a:r>
          </a:p>
          <a:p>
            <a:r>
              <a:rPr lang="en-GB" dirty="0"/>
              <a:t>&gt;&gt;&gt; list_1 = [1, 2, 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list_2 = [4, 5, 6]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list_powered = list(map(lambda n, k : n ** k, list_1, list_2))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list_powered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[1, 32, 729]   # 1 ** 4 = 1; 2 ** 5 = 32; 3 ** 6 = 729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</a:t>
            </a:r>
            <a:r>
              <a:rPr lang="en-GB" dirty="0"/>
              <a:t>: the lambda function must have the same number of parameters as the number of iterables passed to the map() function. In the last example, there were two iterables: list_1 &amp; list_2, and two parameters: n &amp; 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With 3 iterables passed to the map() function, the lambda function must include 3 parameters,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lst_3 = [7, 8, 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lst_squared_and_added = list(map(lambda n, k, l : n ** k + l, lst_1, lst_2, lst_3))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lst_squared_and_added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[8, 40, 738]   # 1 ** 4 + 7 = 8; 2 ** 5 + 8 = 40; 3 ** 6 + 9 = 738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It is possible to pass to the map() function a lambda that takes n arguments, along with m iterables, where n&gt;m. However, in this case, we need to specify default values for at least n-m of the lambda function’s parameters. For example: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lst_squared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n, k=2 : n ** k, lst_numbers))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lst_squared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[0, 1, 4, 9, 16, 25, 36, 49, 64, 81]</a:t>
            </a:r>
          </a:p>
          <a:p>
            <a:endParaRPr lang="en-GB" dirty="0"/>
          </a:p>
          <a:p>
            <a:r>
              <a:rPr lang="en-GB" dirty="0"/>
              <a:t>In computer science this technique is called </a:t>
            </a:r>
            <a:r>
              <a:rPr lang="en-GB" b="1" dirty="0"/>
              <a:t>partial application</a:t>
            </a:r>
            <a:r>
              <a:rPr lang="en-GB" dirty="0"/>
              <a:t>. Partial application (or partial function application) refers to the process of fixing a number of parameters to a function, producing another function with a smaller number of parameters. In the above example, the initial lambda function has 2 parameters, n and k. We fixed the second parameter, k, to the value 2, producing a lambda function with a smaller number of parameters (just one: n).</a:t>
            </a:r>
          </a:p>
          <a:p>
            <a:endParaRPr lang="en-GB" dirty="0"/>
          </a:p>
          <a:p>
            <a:r>
              <a:rPr lang="en-GB" dirty="0"/>
              <a:t>https://www.techbeamers.com/python-map-function/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49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Wikipedia:   “Imperative programming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programming paradigm of software that uses statements that change a program’s state”.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014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r>
              <a:rPr lang="en-GB" dirty="0"/>
              <a:t>filter(function or None, iterable) -&gt; filter object (an iterator)</a:t>
            </a:r>
          </a:p>
          <a:p>
            <a:r>
              <a:rPr lang="en-GB" dirty="0"/>
              <a:t>The filter() function returns an iterator yielding those items of the iterable for which function(item) is True. If function is None, return the items that are True.</a:t>
            </a:r>
          </a:p>
          <a:p>
            <a:r>
              <a:rPr lang="en-GB" dirty="0"/>
              <a:t>Here the itarable is the list </a:t>
            </a:r>
            <a:r>
              <a:rPr lang="en-GB" dirty="0">
                <a:latin typeface="Lucida Console" panose="020B0609040504020204" pitchFamily="49" charset="0"/>
              </a:rPr>
              <a:t>lst_numbers</a:t>
            </a:r>
            <a:r>
              <a:rPr lang="en-GB" dirty="0"/>
              <a:t> and the function is n % 2 == 1. Filter returns item(s) from the list </a:t>
            </a:r>
            <a:r>
              <a:rPr lang="en-GB" dirty="0">
                <a:latin typeface="Lucida Console" panose="020B0609040504020204" pitchFamily="49" charset="0"/>
              </a:rPr>
              <a:t>lst_numbers</a:t>
            </a:r>
            <a:r>
              <a:rPr lang="en-GB" dirty="0"/>
              <a:t> that are odd numbers. The list function places these items into a list </a:t>
            </a:r>
            <a:r>
              <a:rPr lang="en-GB" dirty="0">
                <a:latin typeface="Lucida Console" panose="020B0609040504020204" pitchFamily="49" charset="0"/>
              </a:rPr>
              <a:t>lst_odd</a:t>
            </a:r>
            <a:r>
              <a:rPr lang="en-GB" dirty="0"/>
              <a:t>. </a:t>
            </a:r>
          </a:p>
          <a:p>
            <a:r>
              <a:rPr lang="en-GB" b="1" dirty="0"/>
              <a:t>Note</a:t>
            </a:r>
            <a:r>
              <a:rPr lang="en-GB" dirty="0"/>
              <a:t>:</a:t>
            </a:r>
          </a:p>
          <a:p>
            <a:r>
              <a:rPr lang="en-GB" dirty="0"/>
              <a:t>Since filter() always accepts just two arguments: a function and an iterable, the function must always include only one parameter. To pass a function with multiple parameters to the filter() function, you need to apply partial application to the function (if the function has n parameters, you need to fix n-1 parameters to specific values).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28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https://docs.python.org/3/library/functions.html#map</a:t>
            </a:r>
          </a:p>
          <a:p>
            <a:endParaRPr lang="en-GB" dirty="0"/>
          </a:p>
          <a:p>
            <a:r>
              <a:rPr lang="en-GB" dirty="0"/>
              <a:t>https://wiki.python.org/moin/Iterator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43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Note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map() and filter() built-in functions are widely used when working with large data sets, due to their memory efficiency, as they do not store values.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315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</a:t>
            </a:r>
          </a:p>
          <a:p>
            <a:r>
              <a:rPr lang="en-GB" dirty="0"/>
              <a:t>reduce(function, sequence[, initial]) -&gt; value</a:t>
            </a:r>
          </a:p>
          <a:p>
            <a:r>
              <a:rPr lang="en-GB" dirty="0"/>
              <a:t>The function reduce() applies a function of two arguments cumulatively to the items of a sequence, from left to right, so as to reduce the sequence to a single value.</a:t>
            </a:r>
          </a:p>
          <a:p>
            <a:r>
              <a:rPr lang="es-ES" dirty="0"/>
              <a:t>&gt;&gt;&gt; reduce(lambda x, y: x + y, [[1], [2, 3], [], [4, 5, 6]])</a:t>
            </a:r>
          </a:p>
          <a:p>
            <a:r>
              <a:rPr lang="es-ES" dirty="0"/>
              <a:t>[1, 2, 3, 4, 5, 6]</a:t>
            </a:r>
          </a:p>
          <a:p>
            <a:r>
              <a:rPr lang="en-GB" dirty="0"/>
              <a:t>If initial is present, it is placed before the items of the sequence in the calculation, and serves as a default when the sequence is empty.</a:t>
            </a:r>
          </a:p>
          <a:p>
            <a:r>
              <a:rPr lang="es-ES" dirty="0"/>
              <a:t>&gt;&gt;&gt; reduce(lambda x, y: x + y, [1, 2, 3, 4], 100)</a:t>
            </a:r>
          </a:p>
          <a:p>
            <a:r>
              <a:rPr lang="es-ES" dirty="0"/>
              <a:t>110</a:t>
            </a:r>
          </a:p>
          <a:p>
            <a:r>
              <a:rPr lang="es-ES" dirty="0"/>
              <a:t>&gt;&gt;&gt; reduce(lambda x, y: x + y, [], "Empty list") </a:t>
            </a:r>
          </a:p>
          <a:p>
            <a:r>
              <a:rPr lang="es-ES" dirty="0"/>
              <a:t>'Empty list’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the ordinary function definition, the above task would look like this:</a:t>
            </a:r>
          </a:p>
          <a:p>
            <a:r>
              <a:rPr lang="en-GB" dirty="0"/>
              <a:t>def reduce(lst_numbers):</a:t>
            </a:r>
          </a:p>
          <a:p>
            <a:r>
              <a:rPr lang="en-GB" dirty="0"/>
              <a:t>    total = 0</a:t>
            </a:r>
          </a:p>
          <a:p>
            <a:r>
              <a:rPr lang="en-GB" dirty="0"/>
              <a:t>    for number in lst_numbers:</a:t>
            </a:r>
          </a:p>
          <a:p>
            <a:r>
              <a:rPr lang="en-GB" dirty="0"/>
              <a:t>        total += number</a:t>
            </a:r>
          </a:p>
          <a:p>
            <a:r>
              <a:rPr lang="en-GB" dirty="0"/>
              <a:t>    return total</a:t>
            </a:r>
          </a:p>
          <a:p>
            <a:endParaRPr lang="en-GB" dirty="0"/>
          </a:p>
          <a:p>
            <a:r>
              <a:rPr lang="en-GB" dirty="0"/>
              <a:t>print(reduce([1, 2, 3, 4]))   # prints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2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u="sng" dirty="0"/>
              <a:t>Note</a:t>
            </a:r>
            <a:r>
              <a:rPr lang="en-GB" dirty="0"/>
              <a:t>: </a:t>
            </a:r>
          </a:p>
          <a:p>
            <a:r>
              <a:rPr lang="en-GB" dirty="0"/>
              <a:t>By “pair”, we mean a tuple of two elements.</a:t>
            </a:r>
          </a:p>
          <a:p>
            <a:endParaRPr lang="en-GB" dirty="0"/>
          </a:p>
          <a:p>
            <a:r>
              <a:rPr lang="en-GB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 functions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in Python are higher-order functions that take a parameter </a:t>
            </a:r>
            <a:r>
              <a:rPr lang="en-GB" i="1" dirty="0"/>
              <a:t>key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as a named argument</a:t>
            </a:r>
          </a:p>
          <a:p>
            <a:r>
              <a:rPr lang="en-GB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GB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receives a function that can be a </a:t>
            </a:r>
            <a:r>
              <a:rPr lang="en-GB" dirty="0"/>
              <a:t>lambda.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Since sorted() function always accepts just one iterable, the function passed to it through the “key” kwarg must always include only one parameter. To pass a function with multiple parameters to the filter() function, you need to apply partial application to the function (if the function has n parameters, you need to fix n-1 parameters to specific values).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365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u="sng" dirty="0"/>
              <a:t>Note</a:t>
            </a:r>
            <a:r>
              <a:rPr lang="en-GB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Since sort() method always accepts just one iterable, the function passed to it through the “key” kwarg must always include only one parameter. To pass a function with multiple parameters to the filter() function, you need to apply partial application to the function (if the function has n parameters, you need to fix n-1 parameters to specific values).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593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92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326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237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72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see some other uses of lambda functions later, after introducing their syntax and showing how they can be defined and called with a few examples.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809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749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logic behind the first solution:</a:t>
            </a:r>
          </a:p>
          <a:p>
            <a:r>
              <a:rPr lang="en-GB" dirty="0"/>
              <a:t>The function filter() retains (filters) only integer values from the list a_list. The map() function then squares every element of the list returned by the filter() function. Finally, list() function puts all squared values in a list.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logic behind the second solution (using list comprehension):</a:t>
            </a:r>
          </a:p>
          <a:p>
            <a:r>
              <a:rPr lang="en-GB" dirty="0"/>
              <a:t>The solution with comprehension squares every element of the list a_alist if its data type is int. This is just a comprehension. Enclosing the comprehension within square brackets makes it a list comprehension, producing an output in form of a list with the elements obtained through comprehension.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735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Iterable</a:t>
            </a:r>
            <a:r>
              <a:rPr lang="en-GB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is an object, which one can iterate over.</a:t>
            </a:r>
            <a:endParaRPr lang="en-GB" b="1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The iterable data types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Strings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Tuples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Dictionaries</a:t>
            </a:r>
          </a:p>
          <a:p>
            <a:endParaRPr lang="en-GB" b="0" i="0" u="sng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tuple comprehension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less fundamental than a list comprehension, and can be expressed using a list comprehension, and this is the optimal form. So there are no benefits from adding a special syntax construction for it. </a:t>
            </a:r>
          </a:p>
          <a:p>
            <a:r>
              <a:rPr lang="en-GB" b="0" i="0" dirty="0">
                <a:solidFill>
                  <a:srgbClr val="666666"/>
                </a:solidFill>
                <a:effectLst/>
                <a:latin typeface="Titillium"/>
              </a:rPr>
              <a:t>We can perform list comprehensions based on strings. To get each character of a string and store them separately in a list, we perform list comprehension on that string.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lst_string_characters = </a:t>
            </a:r>
            <a:r>
              <a:rPr lang="en-GB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ch </a:t>
            </a:r>
            <a:r>
              <a:rPr lang="en-GB" b="1" i="0" dirty="0">
                <a:solidFill>
                  <a:srgbClr val="286491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ch </a:t>
            </a:r>
            <a:r>
              <a:rPr lang="en-GB" b="1" i="0" dirty="0">
                <a:solidFill>
                  <a:srgbClr val="286491"/>
                </a:solidFill>
                <a:effectLst/>
                <a:latin typeface="Source Code Pro" panose="020B0509030403020204" pitchFamily="49" charset="0"/>
              </a:rPr>
              <a:t>in</a:t>
            </a:r>
            <a:r>
              <a:rPr lang="en-GB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string</a:t>
            </a:r>
            <a:r>
              <a:rPr lang="en-GB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endParaRPr lang="en-GB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  <a:p>
            <a:endParaRPr lang="en-GB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GB" dirty="0"/>
              <a:t>Comprehensions aren't the only way to work on lists. </a:t>
            </a:r>
          </a:p>
          <a:p>
            <a:r>
              <a:rPr lang="en-GB" dirty="0"/>
              <a:t>Various built-in functions and lambda functions can create and modify iterables in less lines of code.</a:t>
            </a:r>
          </a:p>
          <a:p>
            <a:r>
              <a:rPr lang="en-GB" dirty="0"/>
              <a:t>However, comprehensions are usually more human readable than lambda functions. </a:t>
            </a:r>
          </a:p>
          <a:p>
            <a:r>
              <a:rPr lang="en-GB" dirty="0"/>
              <a:t>It is easier to understand what the programmer was trying to accomplish when comprehensions are used.</a:t>
            </a:r>
          </a:p>
          <a:p>
            <a:r>
              <a:rPr lang="en-GB" dirty="0"/>
              <a:t>The example from previous slide clarifies the benefits of comprehension over combining built-in functions and lambda functions</a:t>
            </a:r>
            <a:r>
              <a:rPr lang="en-GB" sz="12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b="1" dirty="0"/>
          </a:p>
          <a:p>
            <a:endParaRPr lang="en-GB" dirty="0"/>
          </a:p>
          <a:p>
            <a:endParaRPr lang="en-GB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976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Note</a:t>
            </a:r>
            <a:r>
              <a:rPr lang="en-GB" dirty="0"/>
              <a:t>: list comprehension is enclosed within square brackets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List comprehension returns a list.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845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</a:t>
            </a:r>
          </a:p>
          <a:p>
            <a:r>
              <a:rPr lang="en-GB" dirty="0"/>
              <a:t>The two example above can also be done by using the lambda function within the filter() and list() built-in functions: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&gt;&gt;&gt; non_negative_ints </a:t>
            </a:r>
            <a:r>
              <a:rPr lang="en-GB" dirty="0"/>
              <a:t>= list(filter(lambda e: type(e) == int and e &gt;= 0, a_list))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&gt;&gt;&gt; ints_and_floats_lt_0_and_gt_5 </a:t>
            </a:r>
            <a:r>
              <a:rPr lang="en-GB" dirty="0"/>
              <a:t>= list(filter(lambda e: (type(e) == int or type(e) == float) and (e &lt; 0 or e &gt; 5), a_list))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137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</a:t>
            </a:r>
          </a:p>
          <a:p>
            <a:r>
              <a:rPr lang="en-GB" dirty="0"/>
              <a:t>The two example above can also be done by using the lambda function within the filter() and list() built-in functions: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&gt;&gt;&gt; non_negative_ints </a:t>
            </a:r>
            <a:r>
              <a:rPr lang="en-GB" dirty="0"/>
              <a:t>= list(filter(lambda e: type(e) == int and e &gt;= 0, a_list))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&gt;&gt;&gt; ints_and_floats_lt_0_and_gt_5 </a:t>
            </a:r>
            <a:r>
              <a:rPr lang="en-GB" dirty="0"/>
              <a:t>= list(filter(lambda e: (type(e) == int or type(e) == float) and (e &lt; 0 or e &gt; 5), a_list))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690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</a:t>
            </a:r>
            <a:r>
              <a:rPr lang="en-GB" dirty="0"/>
              <a:t>: dictionary comprehension is enclosed within curly brackets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Dictionary comprehension returns a dictionary.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659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543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546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</a:t>
            </a:r>
            <a:r>
              <a:rPr lang="en-GB" dirty="0"/>
              <a:t>: generator comprehension is enclosed within round brackets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3A3A3A"/>
                </a:solidFill>
                <a:effectLst/>
                <a:latin typeface="-apple-system"/>
              </a:rPr>
              <a:t>Generator comprehension returns a generator object. Generators are memory efficient because they allocate the memory only when the items are generated, rather than 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allocating memory for the whole list, dictionary or set.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3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Note</a:t>
            </a:r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we have already seen, a regular (ordinary) function is defined using the </a:t>
            </a:r>
            <a:r>
              <a:rPr lang="en-GB" b="1" i="1" dirty="0">
                <a:latin typeface="Lucida Console" panose="020B0609040504020204" pitchFamily="49" charset="0"/>
              </a:rPr>
              <a:t>def</a:t>
            </a:r>
            <a:r>
              <a:rPr lang="en-GB" dirty="0"/>
              <a:t> keyword. Similarly, a lambda function is defined using the </a:t>
            </a:r>
            <a:r>
              <a:rPr lang="en-GB" b="1" i="1" dirty="0">
                <a:latin typeface="Lucida Console" panose="020B0609040504020204" pitchFamily="49" charset="0"/>
              </a:rPr>
              <a:t>lambda</a:t>
            </a:r>
            <a:r>
              <a:rPr lang="en-GB" dirty="0"/>
              <a:t> keyword.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placeholders for values, present in function/method signatures</a:t>
            </a:r>
            <a:endParaRPr lang="en-GB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An expression may or may not return a value, but in lambda functions, the value of the expression always gets returned.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Because lambda function consists of one expression only, it is often referred to as </a:t>
            </a:r>
            <a:r>
              <a:rPr lang="en-GB" b="1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lambda expression</a:t>
            </a:r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It is also referred to as </a:t>
            </a:r>
            <a:r>
              <a:rPr lang="en-GB" b="1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anonymous function</a:t>
            </a:r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as it typically does not have a name (although it can be named).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Lambdas can only contain </a:t>
            </a:r>
            <a:r>
              <a:rPr lang="en-GB" b="0" i="1" dirty="0">
                <a:solidFill>
                  <a:srgbClr val="232629"/>
                </a:solidFill>
                <a:effectLst/>
                <a:latin typeface="-apple-system"/>
              </a:rPr>
              <a:t>expressions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, not statements. An expression is anything you can put on the right side of an </a:t>
            </a:r>
            <a:r>
              <a:rPr lang="en-GB" dirty="0"/>
              <a:t>=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assignment. 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This means that a lambda expression can not assign to a variable (in fact, it can't have local variables at all, other than its parameters). It can't print (unless it calls another function that does), or a try/except block. Loops (both for loop &amp; while) can only be part of a lambda expression within a comprehension, which is covered later, and if statements can be implemented, but using a shorthand syntax:</a:t>
            </a:r>
            <a:r>
              <a:rPr lang="en-GB" b="0" i="0" dirty="0">
                <a:solidFill>
                  <a:srgbClr val="232629"/>
                </a:solidFill>
                <a:effectLst/>
                <a:latin typeface="ui-monospace"/>
              </a:rPr>
              <a:t> &lt;value_if_true&gt; if &lt;condition&gt; else &lt;value_if_false&gt; .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If you need to do any of those, just define a regular function.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040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Range returns values between 1 and 5.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048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378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Notes</a:t>
            </a:r>
            <a:r>
              <a:rPr lang="en-GB" dirty="0"/>
              <a:t>: </a:t>
            </a:r>
          </a:p>
          <a:p>
            <a:pPr>
              <a:lnSpc>
                <a:spcPct val="114000"/>
              </a:lnSpc>
            </a:pPr>
            <a:r>
              <a:rPr lang="en-GB" dirty="0">
                <a:latin typeface="Lucida Console" panose="020B0609040504020204" pitchFamily="49" charset="0"/>
              </a:rPr>
              <a:t>ints_and_floats_lt_0_and_gt_5 </a:t>
            </a:r>
            <a:r>
              <a:rPr lang="en-GB" dirty="0"/>
              <a:t>is a (lambda) function with one parameter: </a:t>
            </a:r>
            <a:r>
              <a:rPr lang="en-GB" dirty="0">
                <a:latin typeface="Lucida Console" panose="020B0609040504020204" pitchFamily="49" charset="0"/>
              </a:rPr>
              <a:t>prices</a:t>
            </a:r>
            <a:r>
              <a:rPr lang="en-GB" dirty="0"/>
              <a:t> (a list):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(ints_and_floats_lt_0_and_gt_5)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&lt;class 'function’&gt;</a:t>
            </a:r>
            <a:endParaRPr lang="en-GB" dirty="0"/>
          </a:p>
          <a:p>
            <a:endParaRPr lang="en-GB" dirty="0"/>
          </a:p>
          <a:p>
            <a:r>
              <a:rPr lang="en-GB" dirty="0"/>
              <a:t>The list a_list is defined on slide 33 as:</a:t>
            </a:r>
          </a:p>
          <a:p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a_list = [3, -2, 0, 7.28,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'C'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 string'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'list'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3], 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'tuple’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)]</a:t>
            </a:r>
          </a:p>
          <a:p>
            <a:endParaRPr lang="en-GB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3816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Notes</a:t>
            </a:r>
            <a:r>
              <a:rPr lang="en-GB" dirty="0"/>
              <a:t>: </a:t>
            </a:r>
          </a:p>
          <a:p>
            <a:pPr>
              <a:lnSpc>
                <a:spcPct val="114000"/>
              </a:lnSpc>
            </a:pPr>
            <a:r>
              <a:rPr lang="en-GB" dirty="0">
                <a:latin typeface="Lucida Console" panose="020B0609040504020204" pitchFamily="49" charset="0"/>
              </a:rPr>
              <a:t>ints_and_floats_lt_0_and_gt_5 </a:t>
            </a:r>
            <a:r>
              <a:rPr lang="en-GB" dirty="0"/>
              <a:t>is a (lambda) function with one parameter: </a:t>
            </a:r>
            <a:r>
              <a:rPr lang="en-GB" dirty="0">
                <a:latin typeface="Lucida Console" panose="020B0609040504020204" pitchFamily="49" charset="0"/>
              </a:rPr>
              <a:t>prices</a:t>
            </a:r>
            <a:r>
              <a:rPr lang="en-GB" dirty="0"/>
              <a:t> (a list):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(ints_and_floats_lt_0_and_gt_5)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&lt;class 'function’&gt;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list a_list is defined on slide 33 as:</a:t>
            </a:r>
          </a:p>
          <a:p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a_list = [3, -2, 0, 7.28,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'C'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 string'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'list'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3], 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'tuple'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)]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031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8684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6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05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type of lambda function call is known as Immediately Invoked Function Expression (IIFE, pronounced “iffy”). </a:t>
            </a:r>
          </a:p>
          <a:p>
            <a:endParaRPr lang="en-GB" u="sng" dirty="0"/>
          </a:p>
          <a:p>
            <a:r>
              <a:rPr lang="en-GB" u="sng" dirty="0"/>
              <a:t>Note</a:t>
            </a:r>
            <a:r>
              <a:rPr lang="en-GB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placeholders for values, present in function/method signatures, while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actual values passed at the time of calling a function/method.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8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Note</a:t>
            </a:r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</a:t>
            </a:r>
          </a:p>
          <a:p>
            <a:r>
              <a:rPr lang="en-GB" dirty="0"/>
              <a:t>The underscore special character invokes the interpreter with the last evaluated expression. </a:t>
            </a:r>
          </a:p>
          <a:p>
            <a:r>
              <a:rPr lang="en-GB" dirty="0"/>
              <a:t>Such code cannot be written within a Python script; it would throw a NameError: name '_' is not defined.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use IIFE in a Python script, you would need to surround the function and its argument with parentheses, but this is not used for the reason explained in the previous slide.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87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25AEA4-7D38-4612-8141-824DB851B89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714BDD6-D380-4D20-9171-178EB76200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76457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A2A3E23-4250-46B4-8492-CCEE9FC71B7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B56DA-D806-4334-A71D-53DAAA64BABE}"/>
              </a:ext>
            </a:extLst>
          </p:cNvPr>
          <p:cNvGrpSpPr/>
          <p:nvPr userDrawn="1"/>
        </p:nvGrpSpPr>
        <p:grpSpPr>
          <a:xfrm>
            <a:off x="9710204" y="5595498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2989B6D4-53B6-4DDA-A9D3-8169FE9D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3FFD0F0-F947-4B64-A4DE-8C06427E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CDE4EE5B-D294-4314-B6D3-B4456AE3F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23450BD4-96E4-420F-BE5D-97748B6B5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7B3F570-7743-49B7-A2A7-381662DFD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CAAC02-086C-45A8-B93E-7911EF59B4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33CA083-8540-487B-B4CD-53933D9745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C91400-7FBB-4D5C-B7D1-816AAF1515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250856-9645-406F-AAB4-9D4FB6AC93F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DAADD58-A8DD-4504-A01F-C4497EE0C0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B8E7D8-D930-4C3F-858A-29304B61F7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0001CD0-22D9-4266-8934-0168A4A58B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microsoft.com/office/2007/relationships/hdphoto" Target="../media/hdphoto1.wdp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5299BA-BDED-412F-823C-583CC7E71C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6B64-9428-4F9E-A000-823A816F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Advanced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FD8A-8A1A-44B4-B5EB-4AD4BE2AA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9FE3"/>
                </a:solidFill>
                <a:latin typeface="Arial Black" panose="020B0A04020102020204" pitchFamily="34" charset="0"/>
              </a:rPr>
              <a:t>Beyond Foundations</a:t>
            </a:r>
            <a:endParaRPr lang="en-GB" sz="36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560A0C0-D432-46B9-AB3E-774313C14EE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" y="5268274"/>
            <a:ext cx="4636286" cy="1566000"/>
          </a:xfrm>
        </p:spPr>
      </p:pic>
    </p:spTree>
    <p:extLst>
      <p:ext uri="{BB962C8B-B14F-4D97-AF65-F5344CB8AC3E}">
        <p14:creationId xmlns:p14="http://schemas.microsoft.com/office/powerpoint/2010/main" val="66840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Call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33562"/>
            <a:ext cx="10665547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1a) IIFE - Surround the function and its argument(s) with parentheses</a:t>
            </a:r>
          </a:p>
          <a:p>
            <a:endParaRPr lang="en-GB" dirty="0"/>
          </a:p>
          <a:p>
            <a:r>
              <a:rPr lang="en-GB" dirty="0"/>
              <a:t>Note that there is no practical use of this approach </a:t>
            </a:r>
            <a:r>
              <a:rPr lang="en-GB" u="sng" dirty="0"/>
              <a:t>in a script</a:t>
            </a:r>
          </a:p>
          <a:p>
            <a:r>
              <a:rPr lang="en-GB" dirty="0"/>
              <a:t>The only things we could do is to assign the entire function call, or to embed it in a larger expression: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 y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y)(2, 3))*4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20</a:t>
            </a:r>
            <a:endParaRPr lang="en-GB" dirty="0"/>
          </a:p>
          <a:p>
            <a:r>
              <a:rPr lang="en-GB" dirty="0"/>
              <a:t>But, if we do so, the lambda’s arguments are always substituted by the same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That makes the lambda function itself useless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it can be replaced by the same expression, with each argument occurrence replaced by the corresponding actual value: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</a:t>
            </a:r>
            <a:r>
              <a:rPr lang="en-GB" dirty="0"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3)*4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20</a:t>
            </a: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Call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33562"/>
            <a:ext cx="10665547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1a) IIFE - Surround the function and its argument with parentheses</a:t>
            </a:r>
          </a:p>
          <a:p>
            <a:endParaRPr lang="en-GB" sz="800" dirty="0"/>
          </a:p>
          <a:p>
            <a:r>
              <a:rPr lang="en-GB" dirty="0"/>
              <a:t>This approach can be used </a:t>
            </a:r>
            <a:r>
              <a:rPr lang="en-GB" u="sng" dirty="0"/>
              <a:t>in the Python shell</a:t>
            </a:r>
            <a:r>
              <a:rPr lang="en-GB" dirty="0"/>
              <a:t>, rather than inside a script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 y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y)(2,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5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dirty="0"/>
              <a:t>The purpose here is to check if the function is defined correctly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1b) IIFE - Invoke the last evaluated lambda function definition in the shell, by using _ with parentheses surrounding its argument(s)</a:t>
            </a:r>
          </a:p>
          <a:p>
            <a:endParaRPr lang="en-GB" sz="800" dirty="0"/>
          </a:p>
          <a:p>
            <a:r>
              <a:rPr lang="en-GB" dirty="0"/>
              <a:t>In the Python shell, the lambda function can also be invoked as follows: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 y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y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_(2, 3)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GB" sz="800" dirty="0">
              <a:solidFill>
                <a:srgbClr val="8F590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GB" dirty="0"/>
              <a:t>The underscore character is an interactive interpreter-only feature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Call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385551"/>
            <a:ext cx="10665547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1b) IIFE - Invoke the last evaluated lambda function definition in the shell, by using _ with parentheses surrounding its argument(s)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 y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_(2,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5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_( 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1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x, y = 10 : x + 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_(2)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12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_(2,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5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y, z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: (x + 1, y * 2, z ** 3)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_(1, 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(2, 4, 27)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Call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103016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2"/>
            </a:pPr>
            <a:r>
              <a:rPr lang="en-GB" dirty="0"/>
              <a:t>Name it and call it like an ordinary function</a:t>
            </a: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add1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: x + 1</a:t>
            </a:r>
          </a:p>
          <a:p>
            <a:pPr marL="0" indent="0">
              <a:buNone/>
            </a:pP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add1(2)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3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 : x + y</a:t>
            </a:r>
          </a:p>
          <a:p>
            <a:pPr marL="0" indent="0">
              <a:buNone/>
            </a:pPr>
            <a:r>
              <a:rPr lang="fr-FR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add(2,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5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one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1</a:t>
            </a:r>
          </a:p>
          <a:p>
            <a:pPr marL="0" indent="0">
              <a:buNone/>
            </a:pPr>
            <a:r>
              <a:rPr lang="fr-FR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one()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1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add_default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x, y = 10 : x + 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add_default</a:t>
            </a:r>
            <a:r>
              <a:rPr lang="fr-FR" dirty="0">
                <a:latin typeface="Lucida Console" panose="020B06090405040202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12</a:t>
            </a:r>
            <a:endParaRPr lang="fr-FR" sz="18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add_default</a:t>
            </a:r>
            <a:r>
              <a:rPr lang="fr-FR" dirty="0">
                <a:latin typeface="Lucida Console" panose="020B0609040504020204" pitchFamily="49" charset="0"/>
                <a:cs typeface="Courier New" panose="02070309020205020404" pitchFamily="49" charset="0"/>
              </a:rPr>
              <a:t>(2, 3)</a:t>
            </a: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5</a:t>
            </a: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Call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103016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2"/>
            </a:pPr>
            <a:r>
              <a:rPr lang="en-GB" dirty="0"/>
              <a:t>Name it and call it like an ordinary function</a:t>
            </a: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dirty="0">
                <a:latin typeface="Lucida Console" panose="020B0609040504020204" pitchFamily="49" charset="0"/>
                <a:cs typeface="Courier New" panose="02070309020205020404" pitchFamily="49" charset="0"/>
              </a:rPr>
              <a:t>multi_expressions 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y, z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: (x + 1, y * 2, z ** 3)</a:t>
            </a:r>
            <a:endParaRPr lang="fr-FR" sz="1800" dirty="0"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dirty="0">
                <a:latin typeface="Lucida Console" panose="020B0609040504020204" pitchFamily="49" charset="0"/>
                <a:cs typeface="Courier New" panose="02070309020205020404" pitchFamily="49" charset="0"/>
              </a:rPr>
              <a:t>multi_expressions</a:t>
            </a:r>
            <a:r>
              <a:rPr lang="fr-FR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(1, 2, 3)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(2, 4, 27)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This usage is also discouraged, because according to Python convention: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Lambdas should only be called once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Lambdas should consist of a single expression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The expression should be simple and short</a:t>
            </a:r>
          </a:p>
          <a:p>
            <a:r>
              <a:rPr lang="en-GB" dirty="0"/>
              <a:t>The above reasons remove the need for naming of lambdas</a:t>
            </a:r>
          </a:p>
          <a:p>
            <a:r>
              <a:rPr lang="en-GB" dirty="0"/>
              <a:t>If any of the above three reasons are not met, then:</a:t>
            </a:r>
          </a:p>
          <a:p>
            <a:pPr lvl="1"/>
            <a:r>
              <a:rPr lang="en-GB" dirty="0"/>
              <a:t>Use the ordinary function definition (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GB" dirty="0"/>
              <a:t> statement)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Appropriate use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74943"/>
            <a:ext cx="10815776" cy="5037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Lambda functions are regularly used in one of these ways:</a:t>
            </a:r>
          </a:p>
          <a:p>
            <a:pPr marL="0" indent="0">
              <a:buNone/>
            </a:pPr>
            <a:endParaRPr lang="en-GB" b="1" dirty="0"/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As arguments to custom-built higher order functions</a:t>
            </a:r>
            <a:r>
              <a:rPr lang="en-GB" b="1" dirty="0"/>
              <a:t> </a:t>
            </a:r>
            <a:endParaRPr lang="en-GB" dirty="0"/>
          </a:p>
          <a:p>
            <a:pPr marL="342900" indent="-342900">
              <a:buFont typeface="+mj-lt"/>
              <a:buAutoNum type="arabicParenR"/>
            </a:pPr>
            <a:endParaRPr lang="en-GB" dirty="0"/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Returned by custom-built higher order functions</a:t>
            </a:r>
          </a:p>
          <a:p>
            <a:pPr marL="342900" indent="-342900">
              <a:buFont typeface="+mj-lt"/>
              <a:buAutoNum type="arabicParenR"/>
            </a:pPr>
            <a:endParaRPr lang="en-GB" dirty="0"/>
          </a:p>
          <a:p>
            <a:pPr marL="342900" indent="-342900">
              <a:buFont typeface="+mj-lt"/>
              <a:buAutoNum type="arabicParenR"/>
            </a:pPr>
            <a:r>
              <a:rPr lang="en-GB" sz="1800" dirty="0">
                <a:effectLst/>
                <a:ea typeface="Calibri" panose="020F0502020204030204" pitchFamily="34" charset="0"/>
              </a:rPr>
              <a:t>As arguments to the built-in functions map() and filter(), as well as functools.reduce()</a:t>
            </a:r>
          </a:p>
          <a:p>
            <a:pPr marL="342900" indent="-342900">
              <a:buFont typeface="+mj-lt"/>
              <a:buAutoNum type="arabicParenR"/>
            </a:pPr>
            <a:endParaRPr lang="en-GB" sz="1800" dirty="0">
              <a:effectLst/>
              <a:ea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GB" sz="1800" dirty="0">
                <a:effectLst/>
                <a:ea typeface="Calibri" panose="020F0502020204030204" pitchFamily="34" charset="0"/>
              </a:rPr>
              <a:t>As arguments to</a:t>
            </a:r>
            <a:r>
              <a:rPr lang="en-GB" dirty="0"/>
              <a:t> the “ke</a:t>
            </a:r>
            <a:r>
              <a:rPr lang="en-GB" sz="1800" dirty="0">
                <a:effectLst/>
                <a:ea typeface="Calibri" panose="020F0502020204030204" pitchFamily="34" charset="0"/>
              </a:rPr>
              <a:t>y” built-in functions/methods </a:t>
            </a:r>
            <a:br>
              <a:rPr lang="en-GB" sz="1800" dirty="0">
                <a:effectLst/>
                <a:ea typeface="Calibri" panose="020F0502020204030204" pitchFamily="34" charset="0"/>
              </a:rPr>
            </a:br>
            <a:r>
              <a:rPr lang="en-GB" sz="1800" dirty="0">
                <a:effectLst/>
                <a:ea typeface="Calibri" panose="020F0502020204030204" pitchFamily="34" charset="0"/>
              </a:rPr>
              <a:t> </a:t>
            </a:r>
            <a:endParaRPr lang="en-GB" dirty="0"/>
          </a:p>
          <a:p>
            <a:pPr marL="342900" indent="-342900">
              <a:buFont typeface="+mj-lt"/>
              <a:buAutoNum type="arabicParenR"/>
            </a:pPr>
            <a:endParaRPr lang="en-GB" sz="1800" dirty="0">
              <a:effectLst/>
              <a:ea typeface="Calibri" panose="020F0502020204030204" pitchFamily="34" charset="0"/>
            </a:endParaRPr>
          </a:p>
          <a:p>
            <a:r>
              <a:rPr lang="en-GB" dirty="0"/>
              <a:t>The following slides illustrate each of the above four uses of lambda functions through examples </a:t>
            </a: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9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Appropriate use (1)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294689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higher order function: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1a) </a:t>
            </a:r>
            <a:r>
              <a:rPr lang="en-GB" dirty="0"/>
              <a:t>Lambda function passed as argument to a </a:t>
            </a:r>
            <a:r>
              <a:rPr lang="en-GB" u="sng" dirty="0"/>
              <a:t>regular</a:t>
            </a:r>
            <a:r>
              <a:rPr lang="en-GB" dirty="0"/>
              <a:t> higher order function: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latin typeface="Lucida Console" panose="020B0609040504020204" pitchFamily="49" charset="0"/>
              </a:rPr>
              <a:t>regular_higher_order_func(x, func):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   return </a:t>
            </a:r>
            <a:r>
              <a:rPr lang="en-GB" dirty="0">
                <a:latin typeface="Lucida Console" panose="020B0609040504020204" pitchFamily="49" charset="0"/>
              </a:rPr>
              <a:t>x + func(x)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Here are just two examples of calling the higher order lambda function </a:t>
            </a:r>
            <a:r>
              <a:rPr lang="en-GB" dirty="0">
                <a:latin typeface="Lucida Console" panose="020B0609040504020204" pitchFamily="49" charset="0"/>
              </a:rPr>
              <a:t>regular_higher_order_func</a:t>
            </a:r>
            <a:r>
              <a:rPr lang="en-GB" dirty="0"/>
              <a:t>: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regular_higher_order_func(2,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 : x * x)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6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regular_higher_order_func(2,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 : x + 3)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7</a:t>
            </a: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Appropriate use (1)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294689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higher order function: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 1b) </a:t>
            </a:r>
            <a:r>
              <a:rPr lang="en-GB" dirty="0"/>
              <a:t>Lambda function passed as argument to a </a:t>
            </a:r>
            <a:r>
              <a:rPr lang="en-GB" u="sng" dirty="0"/>
              <a:t>lambda</a:t>
            </a:r>
            <a:r>
              <a:rPr lang="en-GB" dirty="0"/>
              <a:t> higher order function: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lambda_higher_order_func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func : x + func(x)</a:t>
            </a:r>
          </a:p>
          <a:p>
            <a:endParaRPr lang="en-GB" sz="800" dirty="0"/>
          </a:p>
          <a:p>
            <a:pPr marL="0" indent="0">
              <a:buNone/>
            </a:pPr>
            <a:r>
              <a:rPr lang="en-GB" dirty="0"/>
              <a:t>    The </a:t>
            </a:r>
            <a:r>
              <a:rPr lang="en-GB" dirty="0">
                <a:latin typeface="Lucida Console" panose="020B0609040504020204" pitchFamily="49" charset="0"/>
              </a:rPr>
              <a:t>func</a:t>
            </a:r>
            <a:r>
              <a:rPr lang="en-GB" dirty="0"/>
              <a:t> parameter is a function that is applied to the </a:t>
            </a:r>
            <a:r>
              <a:rPr lang="en-GB" dirty="0">
                <a:latin typeface="Lucida Console" panose="020B0609040504020204" pitchFamily="49" charset="0"/>
              </a:rPr>
              <a:t>x</a:t>
            </a:r>
            <a:r>
              <a:rPr lang="en-GB" dirty="0"/>
              <a:t> parameter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dirty="0"/>
              <a:t>    Function calls work in the same way as in the (1a) case: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lambda_higher_order_func(2,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 : x * x)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6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lambda_higher_order_func(2,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 : x + 3)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7</a:t>
            </a:r>
          </a:p>
          <a:p>
            <a:endParaRPr lang="en-GB" sz="800" dirty="0"/>
          </a:p>
          <a:p>
            <a:pPr marL="0" indent="0">
              <a:buNone/>
            </a:pPr>
            <a:r>
              <a:rPr lang="en-GB" dirty="0"/>
              <a:t>Higher order functions promote </a:t>
            </a:r>
            <a:r>
              <a:rPr lang="en-GB" u="sng" dirty="0"/>
              <a:t>abstraction</a:t>
            </a:r>
            <a:r>
              <a:rPr lang="en-GB" dirty="0"/>
              <a:t> through parameterized behaviour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This is because the function argument is only supplied at runtime 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Appropriate use (2)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1002378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2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returned from a custom-built higher order function: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 2a) </a:t>
            </a:r>
            <a:r>
              <a:rPr lang="en-GB" dirty="0"/>
              <a:t>A lambda function returned from a </a:t>
            </a:r>
            <a:r>
              <a:rPr lang="en-GB" u="sng" dirty="0"/>
              <a:t>regular</a:t>
            </a:r>
            <a:r>
              <a:rPr lang="en-GB" dirty="0"/>
              <a:t> custom-built higher-order function: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latin typeface="Lucida Console" panose="020B0609040504020204" pitchFamily="49" charset="0"/>
              </a:rPr>
              <a:t>my_product(n):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 lambda</a:t>
            </a:r>
            <a:r>
              <a:rPr lang="en-GB" dirty="0">
                <a:latin typeface="Lucida Console" panose="020B0609040504020204" pitchFamily="49" charset="0"/>
              </a:rPr>
              <a:t> a : a * n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The ordinary function </a:t>
            </a:r>
            <a:r>
              <a:rPr lang="en-GB" dirty="0">
                <a:latin typeface="Lucida Console" panose="020B0609040504020204" pitchFamily="49" charset="0"/>
              </a:rPr>
              <a:t>my_product</a:t>
            </a:r>
            <a:r>
              <a:rPr lang="en-GB" dirty="0"/>
              <a:t> takes one parameter 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sz="2000" dirty="0">
                <a:latin typeface="Lucida Console" panose="020B0609040504020204" pitchFamily="49" charset="0"/>
              </a:rPr>
              <a:t>n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r>
              <a:rPr lang="en-GB" dirty="0"/>
              <a:t> and returns a lambda function </a:t>
            </a:r>
          </a:p>
          <a:p>
            <a:pPr lvl="1"/>
            <a:r>
              <a:rPr lang="en-GB" dirty="0"/>
              <a:t>The returned lambda takes one parameter 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sz="2000" dirty="0">
                <a:latin typeface="Lucida Console" panose="020B0609040504020204" pitchFamily="49" charset="0"/>
              </a:rPr>
              <a:t>a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r>
              <a:rPr lang="en-GB" dirty="0"/>
              <a:t> and returns </a:t>
            </a:r>
            <a:r>
              <a:rPr lang="en-GB" sz="2000" dirty="0">
                <a:latin typeface="Lucida Console" panose="020B0609040504020204" pitchFamily="49" charset="0"/>
              </a:rPr>
              <a:t>a * 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Here is how we can use </a:t>
            </a:r>
            <a:r>
              <a:rPr lang="en-GB" dirty="0">
                <a:latin typeface="Lucida Console" panose="020B0609040504020204" pitchFamily="49" charset="0"/>
              </a:rPr>
              <a:t>my_product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our code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double = my_product(2)		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triple = my_product(3)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(double(10))			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(triple(10))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20						30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Appropriate use (2)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1002378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2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returned from a custom-built higher order function: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  2a) </a:t>
            </a:r>
            <a:r>
              <a:rPr lang="en-GB" dirty="0"/>
              <a:t>A lambda function returned from a </a:t>
            </a:r>
            <a:r>
              <a:rPr lang="en-GB" u="sng" dirty="0"/>
              <a:t>regular</a:t>
            </a:r>
            <a:r>
              <a:rPr lang="en-GB" dirty="0"/>
              <a:t> custom-built higher-order function:</a:t>
            </a:r>
          </a:p>
          <a:p>
            <a:endParaRPr lang="en-GB" u="sng" dirty="0"/>
          </a:p>
          <a:p>
            <a:pPr lvl="1"/>
            <a:r>
              <a:rPr lang="en-GB" dirty="0"/>
              <a:t>Note that the returned lambda doesn’t have to be assigned to a variable to be used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In the example from the previous slide, </a:t>
            </a:r>
            <a:r>
              <a:rPr lang="en-GB" dirty="0">
                <a:latin typeface="Lucida Console" panose="020B0609040504020204" pitchFamily="49" charset="0"/>
              </a:rPr>
              <a:t>my_product(2) </a:t>
            </a:r>
            <a:r>
              <a:rPr lang="en-GB" dirty="0"/>
              <a:t>returns a lambda function </a:t>
            </a:r>
          </a:p>
          <a:p>
            <a:pPr lvl="1"/>
            <a:r>
              <a:rPr lang="en-GB" dirty="0"/>
              <a:t>This lambda function can be invoked directly, as follows: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(my_product(2)(10))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20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(my_product(3)(10))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30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difference is: with one function call we supply both arguments in the same expression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922-6A50-4400-B5CC-A6422F0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1A:</a:t>
            </a:r>
            <a:br>
              <a:rPr lang="en-GB" dirty="0"/>
            </a:br>
            <a:r>
              <a:rPr lang="en-GB" dirty="0"/>
              <a:t>Beyond Foundations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~ Lambda Functions &amp; Comprehensions ~</a:t>
            </a:r>
            <a:br>
              <a:rPr lang="en-GB" dirty="0"/>
            </a:br>
            <a:endParaRPr lang="en-GB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E10B840-B93B-45B5-ACAB-110A7CC9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" y="5268274"/>
            <a:ext cx="4636286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Appropriate use (2)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1002378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2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returned from a custom-built higher order function: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 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2b) </a:t>
            </a:r>
            <a:r>
              <a:rPr lang="en-GB" dirty="0"/>
              <a:t>A lambda function returned from a </a:t>
            </a:r>
            <a:r>
              <a:rPr lang="en-GB" u="sng" dirty="0"/>
              <a:t>lambda</a:t>
            </a:r>
            <a:r>
              <a:rPr lang="en-GB" dirty="0"/>
              <a:t> custom-built higher-order function: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Lucida Console" panose="020B0609040504020204" pitchFamily="49" charset="0"/>
              </a:rPr>
              <a:t>my_product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pt-BR" dirty="0">
                <a:latin typeface="Lucida Console" panose="020B0609040504020204" pitchFamily="49" charset="0"/>
              </a:rPr>
              <a:t> n: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pt-BR" dirty="0">
                <a:latin typeface="Lucida Console" panose="020B0609040504020204" pitchFamily="49" charset="0"/>
              </a:rPr>
              <a:t> a : a * n</a:t>
            </a:r>
          </a:p>
          <a:p>
            <a:endParaRPr lang="en-GB" dirty="0"/>
          </a:p>
          <a:p>
            <a:r>
              <a:rPr lang="en-GB" dirty="0"/>
              <a:t>The lambda function </a:t>
            </a:r>
            <a:r>
              <a:rPr lang="en-GB" dirty="0">
                <a:latin typeface="Lucida Console" panose="020B0609040504020204" pitchFamily="49" charset="0"/>
              </a:rPr>
              <a:t>my_product</a:t>
            </a:r>
            <a:r>
              <a:rPr lang="en-GB" dirty="0"/>
              <a:t> takes one parameter (n), and returns another lambda function</a:t>
            </a:r>
          </a:p>
          <a:p>
            <a:r>
              <a:rPr lang="en-GB" dirty="0"/>
              <a:t>The returned lambda takes one parameter (a) and returns the value </a:t>
            </a:r>
            <a:r>
              <a:rPr lang="pt-BR" dirty="0">
                <a:latin typeface="Lucida Console" panose="020B0609040504020204" pitchFamily="49" charset="0"/>
              </a:rPr>
              <a:t>a * 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Function calls work in the same way as in the (2a) example: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double = my_product(2)		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triple = my_product(3)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(double(10))			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(triple(10))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20						30</a:t>
            </a:r>
          </a:p>
          <a:p>
            <a:endParaRPr lang="en-GB" sz="800" b="1" dirty="0"/>
          </a:p>
          <a:p>
            <a:pPr marL="0" indent="0">
              <a:buNone/>
            </a:pPr>
            <a:r>
              <a:rPr lang="en-GB" dirty="0"/>
              <a:t>Higher-order functions promote </a:t>
            </a:r>
            <a:r>
              <a:rPr lang="en-GB" u="sng" dirty="0"/>
              <a:t>abstraction</a:t>
            </a:r>
            <a:r>
              <a:rPr lang="en-GB" dirty="0"/>
              <a:t> by returning lambdas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We can affect the lambda’s behaviour through other parameters of the higher-order function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(3)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0815776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3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built-in function – map()</a:t>
            </a:r>
          </a:p>
          <a:p>
            <a:endParaRPr lang="en-GB" dirty="0"/>
          </a:p>
          <a:p>
            <a:r>
              <a:rPr lang="en-GB" dirty="0"/>
              <a:t>Square the value of each element of a list: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lst_numbers = [0, 1, 2, 3, 4, 5, 6, 7, 8, 9]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lst_squared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 : n ** 2, lst_numbers))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lst_squared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[0, 1, 4, 9, 16, 25, 36, 49, 64, 81]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the ordinary function definition, the above code would become: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square</a:t>
            </a:r>
            <a:r>
              <a:rPr lang="en-GB" dirty="0">
                <a:latin typeface="Lucida Console" panose="020B060904050402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latin typeface="Lucida Console" panose="020B0609040504020204" pitchFamily="49" charset="0"/>
              </a:rPr>
              <a:t> n ** 2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lst_squared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(square, lst_numbers))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lst_squared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[0, 1, 4, 9, 16, 25, 36, 49, 64, 81]</a:t>
            </a:r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(3)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0815776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3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built-in function - filter()</a:t>
            </a:r>
          </a:p>
          <a:p>
            <a:endParaRPr lang="en-GB" u="sng" dirty="0"/>
          </a:p>
          <a:p>
            <a:r>
              <a:rPr lang="en-GB" dirty="0"/>
              <a:t>Extract all odd numbers from a list: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lst_numbers = [-5, -4, -3, -2, -1, 0, 1, 2, 3, 4, 5]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lst_odd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 : n % 2 == 1, lst_numbers))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lst_odd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[-5, -3, -1, 1, 3, 5]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the ordinary function definition, the above code would become: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odd</a:t>
            </a:r>
            <a:r>
              <a:rPr lang="en-GB" dirty="0">
                <a:latin typeface="Lucida Console" panose="020B0609040504020204" pitchFamily="49" charset="0"/>
              </a:rPr>
              <a:t>(n):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latin typeface="Lucida Console" panose="020B0609040504020204" pitchFamily="49" charset="0"/>
              </a:rPr>
              <a:t> n % 2 == 1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True if n is odd, False if even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lst_odd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latin typeface="Lucida Console" panose="020B0609040504020204" pitchFamily="49" charset="0"/>
              </a:rPr>
              <a:t>(odd, lst_numbers))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lst_odd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[-5, -3, -1, 1, 3, 5]</a:t>
            </a: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(3)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0815776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map() returns a </a:t>
            </a:r>
            <a:r>
              <a:rPr lang="en-GB" b="1" dirty="0"/>
              <a:t>map object</a:t>
            </a:r>
            <a:r>
              <a:rPr lang="en-GB" dirty="0"/>
              <a:t> and filter() returns a </a:t>
            </a:r>
            <a:r>
              <a:rPr lang="en-GB" b="1" dirty="0"/>
              <a:t>filter object</a:t>
            </a:r>
          </a:p>
          <a:p>
            <a:r>
              <a:rPr lang="en-GB" dirty="0"/>
              <a:t>Both map and filter objects are iterators</a:t>
            </a:r>
          </a:p>
          <a:p>
            <a:endParaRPr lang="en-GB" sz="800" dirty="0"/>
          </a:p>
          <a:p>
            <a:r>
              <a:rPr lang="en-GB" dirty="0"/>
              <a:t>An </a:t>
            </a:r>
            <a:r>
              <a:rPr lang="en-GB" b="1" dirty="0"/>
              <a:t>iterator</a:t>
            </a:r>
            <a:r>
              <a:rPr lang="en-GB" dirty="0"/>
              <a:t> is an object used to traverse a container (a.k.a. iterable), returning one value at a time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lst_numbers = [0, 1, 2, 3, 4, 5, 6, 7, 8, 9]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map_object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n, k=2 : n ** k, lst_numbers)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(map_object)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&lt;map object at 0x03D790D0&gt;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filter_object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 : n % 2 == 1, lst_numbers)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(filter_object)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&lt;filter object at 0x03D589F0&gt;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(3)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308805" cy="5098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To display the values generated by an iterator, we can use a loop: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value in map_object:			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value in filter_object: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(value,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end=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‘</a:t>
            </a:r>
            <a:r>
              <a:rPr lang="en-GB" dirty="0">
                <a:latin typeface="Lucida Console" panose="020B0609040504020204" pitchFamily="49" charset="0"/>
              </a:rPr>
              <a:t>)			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	  print</a:t>
            </a:r>
            <a:r>
              <a:rPr lang="en-GB" dirty="0">
                <a:latin typeface="Lucida Console" panose="020B0609040504020204" pitchFamily="49" charset="0"/>
              </a:rPr>
              <a:t>(value,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end=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0 1 4 9 16 25 36 49 64 81				1 3 5 7 9 </a:t>
            </a:r>
          </a:p>
          <a:p>
            <a:pPr>
              <a:lnSpc>
                <a:spcPct val="114000"/>
              </a:lnSpc>
            </a:pPr>
            <a:endParaRPr lang="en-GB" dirty="0"/>
          </a:p>
          <a:p>
            <a:pPr marL="0" indent="0">
              <a:lnSpc>
                <a:spcPct val="114000"/>
              </a:lnSpc>
              <a:buNone/>
            </a:pPr>
            <a:r>
              <a:rPr lang="en-GB" dirty="0"/>
              <a:t>Note that trying to display the values again won’t work </a:t>
            </a:r>
          </a:p>
          <a:p>
            <a:pPr>
              <a:lnSpc>
                <a:spcPct val="114000"/>
              </a:lnSpc>
            </a:pPr>
            <a:r>
              <a:rPr lang="en-GB" dirty="0"/>
              <a:t>This is because </a:t>
            </a:r>
            <a:r>
              <a:rPr lang="en-GB" u="sng" dirty="0"/>
              <a:t>iterators do not store values</a:t>
            </a:r>
            <a:r>
              <a:rPr lang="en-GB" dirty="0"/>
              <a:t> </a:t>
            </a:r>
          </a:p>
          <a:p>
            <a:pPr>
              <a:lnSpc>
                <a:spcPct val="114000"/>
              </a:lnSpc>
            </a:pPr>
            <a:r>
              <a:rPr lang="en-GB" dirty="0"/>
              <a:t>values are being generated ad hoc, as per request, one at a time, without being stored</a:t>
            </a:r>
          </a:p>
          <a:p>
            <a:pPr>
              <a:lnSpc>
                <a:spcPct val="114000"/>
              </a:lnSpc>
            </a:pPr>
            <a:endParaRPr lang="en-GB" dirty="0"/>
          </a:p>
          <a:p>
            <a:pPr marL="0" indent="0">
              <a:lnSpc>
                <a:spcPct val="114000"/>
              </a:lnSpc>
              <a:buNone/>
            </a:pPr>
            <a:r>
              <a:rPr lang="en-GB" dirty="0"/>
              <a:t>To store the values generated by an iterator, you can use an iterable (for example a list):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squared_list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n, k=2 : n ** k, lst_numbers))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latin typeface="Lucida Console" panose="020B0609040504020204" pitchFamily="49" charset="0"/>
              </a:rPr>
              <a:t>squared_list </a:t>
            </a:r>
            <a:r>
              <a:rPr lang="en-GB" dirty="0"/>
              <a:t>now contains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[0, 1, 4, 9, 16, 25, 36, 49, 64, 81]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filtered_list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 : n % 2 == 1, lst_numbers))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latin typeface="Lucida Console" panose="020B0609040504020204" pitchFamily="49" charset="0"/>
              </a:rPr>
              <a:t>filtered_list </a:t>
            </a:r>
            <a:r>
              <a:rPr lang="en-GB" dirty="0"/>
              <a:t>now contains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[1, 3, 5, 7, 9]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(3)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269923" cy="524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3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built-in function – functools.reduce()</a:t>
            </a:r>
          </a:p>
          <a:p>
            <a:endParaRPr lang="en-GB" sz="800" dirty="0"/>
          </a:p>
          <a:p>
            <a:r>
              <a:rPr lang="en-GB" dirty="0"/>
              <a:t>Sum all elements in a list: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from</a:t>
            </a:r>
            <a:r>
              <a:rPr lang="en-GB" dirty="0">
                <a:latin typeface="Lucida Console" panose="020B0609040504020204" pitchFamily="49" charset="0"/>
              </a:rPr>
              <a:t> functools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import</a:t>
            </a:r>
            <a:r>
              <a:rPr lang="en-GB" dirty="0">
                <a:latin typeface="Lucida Console" panose="020B0609040504020204" pitchFamily="49" charset="0"/>
              </a:rPr>
              <a:t> reduce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reduce(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y: x + y, [1, 2, 3, 4])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10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((((1+2)+3)+4) </a:t>
            </a:r>
          </a:p>
          <a:p>
            <a:pPr marL="0" indent="0">
              <a:buNone/>
            </a:pPr>
            <a:endParaRPr lang="en-GB" sz="800" dirty="0"/>
          </a:p>
          <a:p>
            <a:r>
              <a:rPr lang="en-GB" dirty="0">
                <a:latin typeface="Lucida Console" panose="020B0609040504020204" pitchFamily="49" charset="0"/>
              </a:rPr>
              <a:t>reduce()</a:t>
            </a:r>
            <a:r>
              <a:rPr lang="en-GB" dirty="0"/>
              <a:t> takes a lambda function and an iterable </a:t>
            </a:r>
          </a:p>
          <a:p>
            <a:r>
              <a:rPr lang="en-GB" dirty="0"/>
              <a:t>It then applies the lambda to all the elements in the iterable, as follows:</a:t>
            </a:r>
          </a:p>
          <a:p>
            <a:pPr lvl="1"/>
            <a:r>
              <a:rPr lang="en-GB" dirty="0"/>
              <a:t>Apply the function to the first two elements to initialize an accumulator </a:t>
            </a:r>
            <a:r>
              <a:rPr lang="en-GB" i="1" dirty="0"/>
              <a:t>acc</a:t>
            </a:r>
          </a:p>
          <a:p>
            <a:pPr lvl="1"/>
            <a:r>
              <a:rPr lang="en-GB" dirty="0"/>
              <a:t>Update </a:t>
            </a:r>
            <a:r>
              <a:rPr lang="en-GB" i="1" dirty="0"/>
              <a:t>acc</a:t>
            </a:r>
            <a:r>
              <a:rPr lang="en-GB" dirty="0"/>
              <a:t> by applying the function to </a:t>
            </a:r>
            <a:r>
              <a:rPr lang="en-GB" i="1" dirty="0"/>
              <a:t>acc</a:t>
            </a:r>
            <a:r>
              <a:rPr lang="en-GB" dirty="0"/>
              <a:t> and to the next element in the iterable</a:t>
            </a:r>
          </a:p>
          <a:p>
            <a:pPr lvl="1"/>
            <a:r>
              <a:rPr lang="en-GB" dirty="0"/>
              <a:t>Repeat until no more values, then return </a:t>
            </a:r>
            <a:r>
              <a:rPr lang="en-GB" i="1" dirty="0"/>
              <a:t>acc </a:t>
            </a:r>
            <a:r>
              <a:rPr lang="en-GB" dirty="0"/>
              <a:t>(a single cumulative value)</a:t>
            </a:r>
            <a:endParaRPr lang="en-GB" i="1" dirty="0"/>
          </a:p>
          <a:p>
            <a:pPr marL="0" indent="0">
              <a:buNone/>
            </a:pPr>
            <a:endParaRPr lang="en-GB" sz="800" dirty="0"/>
          </a:p>
          <a:p>
            <a:r>
              <a:rPr lang="en-GB" dirty="0"/>
              <a:t>Here is another example, to concatenate characters: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reduce(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y: x + y,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'1'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'2'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'3'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'4'</a:t>
            </a:r>
            <a:r>
              <a:rPr lang="en-GB" dirty="0"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'1234'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(((('1'+'2')+'3')+'4') </a:t>
            </a:r>
          </a:p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(4)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0815776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4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key function – sorted()</a:t>
            </a:r>
          </a:p>
          <a:p>
            <a:endParaRPr lang="en-GB" u="sng" dirty="0"/>
          </a:p>
          <a:p>
            <a:r>
              <a:rPr lang="en-GB" dirty="0"/>
              <a:t>Given a list of pairs, where each pair contains length and width, sort by area in ascending order: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dirty="0">
                <a:latin typeface="Lucida Console" panose="020B0609040504020204" pitchFamily="49" charset="0"/>
              </a:rPr>
              <a:t>lst_dimensions = [(3, 3), (4, 2), (2, 2), (5, 2), (1, 7)]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lst_areas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sorted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fr-FR" dirty="0">
                <a:latin typeface="Lucida Console" panose="020B0609040504020204" pitchFamily="49" charset="0"/>
              </a:rPr>
              <a:t>lst_dimensions, key=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tpl : tpl[0] * tpl[1])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lst_areas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[(2, 2), (1, 7), (4, 2), (3, 3), (5, 2)]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Using the ordinary function definition, the above code would become: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area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fr-FR" dirty="0">
                <a:latin typeface="Lucida Console" panose="020B0609040504020204" pitchFamily="49" charset="0"/>
              </a:rPr>
              <a:t>lst_dimensions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latin typeface="Lucida Console" panose="020B0609040504020204" pitchFamily="49" charset="0"/>
              </a:rPr>
              <a:t> tpl_dimensions[0] * tpl_dimensions[1]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lst_areas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sorted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fr-FR" dirty="0">
                <a:latin typeface="Lucida Console" panose="020B0609040504020204" pitchFamily="49" charset="0"/>
              </a:rPr>
              <a:t>lst_dimensions, key=area</a:t>
            </a:r>
            <a:r>
              <a:rPr lang="en-GB" dirty="0"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lst_areas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[(2, 2), (1, 7), (4, 2), (3, 3), (5, 2)]</a:t>
            </a:r>
          </a:p>
          <a:p>
            <a:pPr marL="0" indent="0">
              <a:buNone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2EABE2"/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– Appropriate use (4)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0815776" cy="524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4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Lambda function passed as argument to a key method - sort()</a:t>
            </a:r>
          </a:p>
          <a:p>
            <a:endParaRPr lang="en-GB" sz="800" u="sng" dirty="0"/>
          </a:p>
          <a:p>
            <a:r>
              <a:rPr lang="en-GB" dirty="0"/>
              <a:t>Sort a list of dates, by calendar months: January, February, March, ...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lst_dates =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'01/May/2018'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'21/Oct/2020'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'05/Jan/2018'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'16/Dec/2019'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'10/Mar/2020'</a:t>
            </a:r>
            <a:r>
              <a:rPr lang="en-GB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fr-FR" dirty="0">
                <a:latin typeface="Lucida Console" panose="020B0609040504020204" pitchFamily="49" charset="0"/>
              </a:rPr>
              <a:t>months = {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'Jan'</a:t>
            </a:r>
            <a:r>
              <a:rPr lang="fr-FR" dirty="0">
                <a:latin typeface="Lucida Console" panose="020B0609040504020204" pitchFamily="49" charset="0"/>
              </a:rPr>
              <a:t>:0,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'Feb'</a:t>
            </a:r>
            <a:r>
              <a:rPr lang="fr-FR" dirty="0">
                <a:latin typeface="Lucida Console" panose="020B0609040504020204" pitchFamily="49" charset="0"/>
              </a:rPr>
              <a:t>:1,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'Mar'</a:t>
            </a:r>
            <a:r>
              <a:rPr lang="fr-FR" dirty="0">
                <a:latin typeface="Lucida Console" panose="020B0609040504020204" pitchFamily="49" charset="0"/>
              </a:rPr>
              <a:t>:2,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'Apr'</a:t>
            </a:r>
            <a:r>
              <a:rPr lang="fr-FR" dirty="0">
                <a:latin typeface="Lucida Console" panose="020B0609040504020204" pitchFamily="49" charset="0"/>
              </a:rPr>
              <a:t>:3,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'May'</a:t>
            </a:r>
            <a:r>
              <a:rPr lang="fr-FR" dirty="0">
                <a:latin typeface="Lucida Console" panose="020B0609040504020204" pitchFamily="49" charset="0"/>
              </a:rPr>
              <a:t>:4,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'Jun'</a:t>
            </a:r>
            <a:r>
              <a:rPr lang="fr-FR" dirty="0">
                <a:latin typeface="Lucida Console" panose="020B0609040504020204" pitchFamily="49" charset="0"/>
              </a:rPr>
              <a:t>:5,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'Jul'</a:t>
            </a:r>
            <a:r>
              <a:rPr lang="fr-FR" dirty="0">
                <a:latin typeface="Lucida Console" panose="020B0609040504020204" pitchFamily="49" charset="0"/>
              </a:rPr>
              <a:t>:6,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'Aug'</a:t>
            </a:r>
            <a:r>
              <a:rPr lang="fr-FR" dirty="0">
                <a:latin typeface="Lucida Console" panose="020B0609040504020204" pitchFamily="49" charset="0"/>
              </a:rPr>
              <a:t>:7,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'Sep'</a:t>
            </a:r>
            <a:r>
              <a:rPr lang="fr-FR" dirty="0">
                <a:latin typeface="Lucida Console" panose="020B0609040504020204" pitchFamily="49" charset="0"/>
              </a:rPr>
              <a:t>:8,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'Oct'</a:t>
            </a:r>
            <a:r>
              <a:rPr lang="fr-FR" dirty="0">
                <a:latin typeface="Lucida Console" panose="020B0609040504020204" pitchFamily="49" charset="0"/>
              </a:rPr>
              <a:t>:9,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'Nov'</a:t>
            </a:r>
            <a:r>
              <a:rPr lang="fr-FR" dirty="0">
                <a:latin typeface="Lucida Console" panose="020B0609040504020204" pitchFamily="49" charset="0"/>
              </a:rPr>
              <a:t>:10, </a:t>
            </a:r>
            <a:r>
              <a:rPr lang="fr-FR" dirty="0">
                <a:solidFill>
                  <a:srgbClr val="00B050"/>
                </a:solidFill>
                <a:latin typeface="Lucida Console" panose="020B0609040504020204" pitchFamily="49" charset="0"/>
              </a:rPr>
              <a:t>'Dec'</a:t>
            </a:r>
            <a:r>
              <a:rPr lang="fr-FR" dirty="0">
                <a:latin typeface="Lucida Console" panose="020B0609040504020204" pitchFamily="49" charset="0"/>
              </a:rPr>
              <a:t>:11}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lst_dates.sort(key=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date : months[date.split(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'/'</a:t>
            </a:r>
            <a:r>
              <a:rPr lang="en-GB" dirty="0">
                <a:latin typeface="Lucida Console" panose="020B0609040504020204" pitchFamily="49" charset="0"/>
              </a:rPr>
              <a:t>)[1]])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lst_dates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['05/Jan/2018', '10/Mar/2020', '01/May/2018',, '21/Oct/2020', '16/Dec/2019']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dirty="0"/>
              <a:t>Using the ordinary function definition, the above code would become: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month_value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fr-FR" dirty="0">
                <a:latin typeface="Lucida Console" panose="020B0609040504020204" pitchFamily="49" charset="0"/>
              </a:rPr>
              <a:t>date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latin typeface="Lucida Console" panose="020B0609040504020204" pitchFamily="49" charset="0"/>
              </a:rPr>
              <a:t> months[date.split(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'/'</a:t>
            </a:r>
            <a:r>
              <a:rPr lang="en-GB" dirty="0">
                <a:latin typeface="Lucida Console" panose="020B0609040504020204" pitchFamily="49" charset="0"/>
              </a:rPr>
              <a:t>)[1]]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lst_dates.sort(key=month_value)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2EABE2"/>
              </a:solidFill>
              <a:effectLst/>
              <a:uLnTx/>
              <a:uFillTx/>
              <a:latin typeface="Arial"/>
              <a:ea typeface="MS PGothic" pitchFamily="34" charset="-128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0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If Statements within Lambda Function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0800009" cy="41306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If-else</a:t>
            </a:r>
            <a:r>
              <a:rPr lang="en-GB" dirty="0"/>
              <a:t> statement within lambda function</a:t>
            </a:r>
          </a:p>
          <a:p>
            <a:pPr>
              <a:lnSpc>
                <a:spcPct val="114000"/>
              </a:lnSpc>
            </a:pPr>
            <a:r>
              <a:rPr lang="en-GB" b="1" dirty="0"/>
              <a:t>Syntax</a:t>
            </a:r>
            <a:r>
              <a:rPr lang="en-GB" dirty="0"/>
              <a:t>:</a:t>
            </a: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&lt;parameters&gt; : &lt;value_if_True&gt;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&lt;condition&gt;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&lt;value_if_False&gt;</a:t>
            </a:r>
          </a:p>
          <a:p>
            <a:pPr marL="342883" lvl="1" indent="0">
              <a:lnSpc>
                <a:spcPct val="114000"/>
              </a:lnSpc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u="sng" dirty="0"/>
              <a:t>Example</a:t>
            </a:r>
            <a:r>
              <a:rPr lang="en-GB" dirty="0"/>
              <a:t>:  Lambda function that returns ‘positive’ if the argument is greater than or equal to 0, ‘negative’ otherwise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number :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'positive'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number &gt;= 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'negative'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sign(10)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'positive'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sign(-10)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'negative'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342883" lvl="1" indent="0">
              <a:lnSpc>
                <a:spcPct val="114000"/>
              </a:lnSpc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If Statements within Lambda Function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0800009" cy="524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If-elif-else</a:t>
            </a:r>
            <a:r>
              <a:rPr lang="en-GB" dirty="0"/>
              <a:t> statement within lambda function</a:t>
            </a:r>
          </a:p>
          <a:p>
            <a:pPr>
              <a:lnSpc>
                <a:spcPct val="114000"/>
              </a:lnSpc>
            </a:pPr>
            <a:r>
              <a:rPr lang="en-GB" b="1" dirty="0"/>
              <a:t>Syntax</a:t>
            </a:r>
            <a:r>
              <a:rPr lang="en-GB" dirty="0"/>
              <a:t>:</a:t>
            </a: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&lt;parameters&gt; : &lt;value_if_c1_True&gt;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&lt;condition_1&gt;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endParaRPr lang="en-GB" dirty="0">
              <a:latin typeface="Lucida Console" panose="020B0609040504020204" pitchFamily="49" charset="0"/>
            </a:endParaRP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>
                <a:latin typeface="Lucida Console" panose="020B0609040504020204" pitchFamily="49" charset="0"/>
              </a:rPr>
              <a:t>(&lt;value_if_c2_True&gt;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&lt;condition_2&gt;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&lt;value_otherwise&gt;)</a:t>
            </a:r>
          </a:p>
          <a:p>
            <a:pPr marL="342883" lvl="1" indent="0">
              <a:lnSpc>
                <a:spcPct val="114000"/>
              </a:lnSpc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u="sng" dirty="0"/>
              <a:t>Example</a:t>
            </a:r>
            <a:r>
              <a:rPr lang="en-GB" dirty="0"/>
              <a:t>: Lambda function that returns ‘positive’ if the argument is greater than 0, ‘zero’ if it is equal to 0, ‘negative’ if less than 0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number :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'positive'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number &gt; 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 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'zero'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number == 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'negative'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sign(10)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'positive'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sign(-10)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'negative'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sign(0)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'zero'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961961"/>
          </a:xfrm>
        </p:spPr>
        <p:txBody>
          <a:bodyPr/>
          <a:lstStyle/>
          <a:p>
            <a:pPr algn="l"/>
            <a:r>
              <a:rPr lang="en-GB" dirty="0"/>
              <a:t>Module Objectives</a:t>
            </a:r>
            <a:br>
              <a:rPr lang="en-GB" dirty="0"/>
            </a:b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completing this module you will be able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2151722"/>
            <a:ext cx="10655089" cy="3286552"/>
          </a:xfrm>
        </p:spPr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Explain how Python lambdas came to be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Explain how lambda functions compare with regular functions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Write lambda functions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Use lambda functions with the built-in higher order functions and methods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Know when to use or avoid Python lambda functions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Use lambda functions with the if-else, if-elif-else-and multiple nested if statements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Explain the benefits of using comprehension over built-in functions and lambda functions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Create lists and dictionaries using comprehension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GB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B477859-7299-4455-95E1-6FB419866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If Statements within Lambda Function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0800009" cy="2152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To implement </a:t>
            </a: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multiple nested if statements </a:t>
            </a:r>
            <a:r>
              <a:rPr lang="en-GB" dirty="0"/>
              <a:t>repeat the section </a:t>
            </a: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 </a:t>
            </a:r>
            <a:r>
              <a:rPr lang="en-GB" dirty="0">
                <a:latin typeface="Lucida Console" panose="020B0609040504020204" pitchFamily="49" charset="0"/>
              </a:rPr>
              <a:t>(&lt;value_if_c2_True&gt;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&lt;condition_2&gt;)</a:t>
            </a: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/>
              <a:t>as many times as needed</a:t>
            </a:r>
          </a:p>
          <a:p>
            <a:r>
              <a:rPr lang="en-GB" u="sng" dirty="0"/>
              <a:t>Example</a:t>
            </a:r>
            <a:r>
              <a:rPr lang="en-GB" dirty="0"/>
              <a:t>: Create a lambda function that returns ‘fail’ if mark &lt; 75, ‘pass’ is mark is between 75 and 79, ‘merit’ if mark is between 80 and 89 and ‘distinction’ if mark is greater than 89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grade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mark :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'fail'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mark &lt; 75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 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'pass'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mark &lt; 80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'merit'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if</a:t>
            </a:r>
            <a:r>
              <a:rPr lang="en-GB" dirty="0">
                <a:latin typeface="Lucida Console" panose="020B0609040504020204" pitchFamily="49" charset="0"/>
              </a:rPr>
              <a:t> mark &lt; 90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'distinction'</a:t>
            </a:r>
            <a:r>
              <a:rPr lang="en-GB" dirty="0">
                <a:latin typeface="Lucida Console" panose="020B0609040504020204" pitchFamily="49" charset="0"/>
              </a:rPr>
              <a:t>))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grade(74)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'fail'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grade(77)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'pass'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grade(85)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'merit'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grade(91)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'distinction'</a:t>
            </a:r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– Conclusion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037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Lambdas in Python tend to be the subject of controversies </a:t>
            </a:r>
          </a:p>
          <a:p>
            <a:endParaRPr lang="en-GB" dirty="0"/>
          </a:p>
          <a:p>
            <a:r>
              <a:rPr lang="en-GB" dirty="0"/>
              <a:t>Some of the arguments against lambdas in Python are:</a:t>
            </a:r>
          </a:p>
          <a:p>
            <a:pPr lvl="1"/>
            <a:r>
              <a:rPr lang="en-GB" dirty="0"/>
              <a:t>Issues with readability - due to their conciseness, lambda functions can be difficult to understand</a:t>
            </a:r>
          </a:p>
          <a:p>
            <a:pPr lvl="1"/>
            <a:r>
              <a:rPr lang="en-GB" dirty="0"/>
              <a:t>The imposition of a functional way of thinking</a:t>
            </a:r>
          </a:p>
          <a:p>
            <a:pPr lvl="1"/>
            <a:r>
              <a:rPr lang="en-GB" dirty="0"/>
              <a:t>Heavy syntax with the lambda keyword</a:t>
            </a:r>
          </a:p>
          <a:p>
            <a:endParaRPr lang="en-GB" dirty="0"/>
          </a:p>
          <a:p>
            <a:r>
              <a:rPr lang="en-GB" dirty="0"/>
              <a:t>Semantically, they are just syntactic sugar for an ordinary function definition </a:t>
            </a:r>
          </a:p>
          <a:p>
            <a:endParaRPr lang="en-GB" dirty="0"/>
          </a:p>
          <a:p>
            <a:r>
              <a:rPr lang="en-GB" dirty="0"/>
              <a:t>They are however expressive and make code shorter and more readable when used properly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Comprehension – Motivating Example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02248" y="1428984"/>
            <a:ext cx="11390779" cy="4997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u="sng" dirty="0"/>
              <a:t>Task</a:t>
            </a:r>
            <a:r>
              <a:rPr lang="en-GB" dirty="0"/>
              <a:t>: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/>
              <a:t>    Given a list of elements of different data types, create a new list by extracting and squaring the integers. </a:t>
            </a:r>
          </a:p>
          <a:p>
            <a:pPr marL="0" indent="0" algn="ctr">
              <a:lnSpc>
                <a:spcPct val="114000"/>
              </a:lnSpc>
              <a:buNone/>
            </a:pPr>
            <a:endParaRPr lang="en-GB" sz="800" dirty="0"/>
          </a:p>
          <a:p>
            <a:pPr marL="171433" indent="-285750">
              <a:lnSpc>
                <a:spcPct val="114000"/>
              </a:lnSpc>
            </a:pPr>
            <a:r>
              <a:rPr lang="en-GB" u="sng" dirty="0"/>
              <a:t>Solution</a:t>
            </a:r>
            <a:r>
              <a:rPr lang="en-GB" dirty="0"/>
              <a:t>: First, let’s try to do it as we already know, using map() and filter()</a:t>
            </a:r>
          </a:p>
          <a:p>
            <a:pPr marL="0" indent="0">
              <a:lnSpc>
                <a:spcPct val="114000"/>
              </a:lnSpc>
              <a:buNone/>
            </a:pPr>
            <a:endParaRPr lang="en-GB" sz="800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The filter function applies a condition to an iterable (here identifies integers within the list):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a_list = </a:t>
            </a:r>
            <a:r>
              <a:rPr lang="nl-NL" dirty="0">
                <a:latin typeface="Lucida Console" panose="020B0609040504020204" pitchFamily="49" charset="0"/>
              </a:rPr>
              <a:t>[3,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'Z'</a:t>
            </a:r>
            <a:r>
              <a:rPr lang="nl-NL" dirty="0">
                <a:latin typeface="Lucida Console" panose="020B0609040504020204" pitchFamily="49" charset="0"/>
              </a:rPr>
              <a:t>, 7, -2,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'4'</a:t>
            </a:r>
            <a:r>
              <a:rPr lang="nl-NL" dirty="0">
                <a:latin typeface="Lucida Console" panose="020B0609040504020204" pitchFamily="49" charset="0"/>
              </a:rPr>
              <a:t>, 2.53,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'w'</a:t>
            </a:r>
            <a:r>
              <a:rPr lang="nl-NL" dirty="0">
                <a:latin typeface="Lucida Console" panose="020B0609040504020204" pitchFamily="49" charset="0"/>
              </a:rPr>
              <a:t>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'!'</a:t>
            </a:r>
            <a:r>
              <a:rPr lang="nl-NL" dirty="0">
                <a:latin typeface="Lucida Console" panose="020B0609040504020204" pitchFamily="49" charset="0"/>
              </a:rPr>
              <a:t>]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filtered_ints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e: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, a_list))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filtered_ints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[3, 7, -2]</a:t>
            </a:r>
          </a:p>
          <a:p>
            <a:pPr marL="0" indent="0">
              <a:lnSpc>
                <a:spcPct val="114000"/>
              </a:lnSpc>
              <a:buNone/>
            </a:pPr>
            <a:endParaRPr lang="en-GB" sz="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228583" indent="-342900">
              <a:lnSpc>
                <a:spcPct val="114000"/>
              </a:lnSpc>
            </a:pPr>
            <a:r>
              <a:rPr lang="en-GB" dirty="0"/>
              <a:t>Map modifies each member of an iterable (here squares each integer value in the list):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modified_ints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e: e**2, filtered_ints))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modified_ints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[9, 49, 4]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981" y="609898"/>
            <a:ext cx="11831362" cy="745936"/>
          </a:xfrm>
        </p:spPr>
        <p:txBody>
          <a:bodyPr/>
          <a:lstStyle/>
          <a:p>
            <a:pPr algn="l"/>
            <a:r>
              <a:rPr lang="en-GB" dirty="0"/>
              <a:t>Comprehension – Motivating Example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329196" cy="4997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Combining the two: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a_list = [3, -2, 0, 7.28,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'C'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 string'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'list'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3], 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'tuple'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squared_ints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map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e: e**2,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e: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, a_list)))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squared_ints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[9, 4, 0]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The above example involves function calls to map, filter, type and two calls to lambda 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Function calls in Python are expensive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Furthermore the list is traversed through twice and an intermediate list is produced by filter</a:t>
            </a:r>
          </a:p>
          <a:p>
            <a:pPr marL="171433" indent="-285750">
              <a:lnSpc>
                <a:spcPct val="114000"/>
              </a:lnSpc>
            </a:pPr>
            <a:endParaRPr lang="en-GB" dirty="0"/>
          </a:p>
          <a:p>
            <a:pPr marL="0" indent="0">
              <a:lnSpc>
                <a:spcPct val="114000"/>
              </a:lnSpc>
              <a:buNone/>
            </a:pPr>
            <a:r>
              <a:rPr lang="en-GB" u="sng" dirty="0"/>
              <a:t>Solution 2</a:t>
            </a:r>
            <a:r>
              <a:rPr lang="en-GB" dirty="0"/>
              <a:t>: A shorter, clearer, more efficient and more elegant solution uses list comprehension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squared_ints = [e**2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a_list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35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Comprehension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145468" cy="2635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endParaRPr lang="en-GB" b="1" dirty="0"/>
          </a:p>
          <a:p>
            <a:pPr marL="171433" indent="-285750">
              <a:lnSpc>
                <a:spcPct val="114000"/>
              </a:lnSpc>
            </a:pPr>
            <a:r>
              <a:rPr lang="en-GB" b="1" dirty="0"/>
              <a:t>Comprehension</a:t>
            </a:r>
            <a:r>
              <a:rPr lang="en-GB" dirty="0"/>
              <a:t> is a concise and elegant way to construct new iterables out of existing iterables</a:t>
            </a:r>
          </a:p>
          <a:p>
            <a:pPr marL="171433" indent="-285750">
              <a:lnSpc>
                <a:spcPct val="114000"/>
              </a:lnSpc>
            </a:pPr>
            <a:endParaRPr lang="en-GB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Python supports the following 4 types of comprehension:</a:t>
            </a:r>
          </a:p>
          <a:p>
            <a:pPr marL="628633" lvl="1" indent="-285750">
              <a:lnSpc>
                <a:spcPct val="114000"/>
              </a:lnSpc>
            </a:pPr>
            <a:endParaRPr lang="en-GB" sz="800" dirty="0"/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List Comprehension</a:t>
            </a:r>
          </a:p>
          <a:p>
            <a:pPr marL="628633" lvl="1" indent="-285750">
              <a:lnSpc>
                <a:spcPct val="114000"/>
              </a:lnSpc>
            </a:pPr>
            <a:endParaRPr lang="en-GB" sz="800" dirty="0"/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Dictionary Comprehension</a:t>
            </a:r>
          </a:p>
          <a:p>
            <a:pPr marL="628633" lvl="1" indent="-285750">
              <a:lnSpc>
                <a:spcPct val="114000"/>
              </a:lnSpc>
            </a:pPr>
            <a:endParaRPr lang="en-GB" sz="800" dirty="0"/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Set Comprehension</a:t>
            </a:r>
          </a:p>
          <a:p>
            <a:pPr marL="628633" lvl="1" indent="-285750">
              <a:lnSpc>
                <a:spcPct val="114000"/>
              </a:lnSpc>
            </a:pPr>
            <a:endParaRPr lang="en-GB" sz="800" dirty="0"/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Generator Comprehension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List Comprehension - Syntax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390779" cy="2267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A list comprehension consists of the following parts: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An input iterable.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 variable representing elements of the input iterable.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An optional condition.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An output expression producing elements of the output list from members of the input iterable that satisfy the optional condition.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05F349-A734-4F6F-ACE9-23808AC6E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634" y="3868185"/>
            <a:ext cx="11213068" cy="25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List Comprehension: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329196" cy="4997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en-GB" dirty="0"/>
              <a:t>Example with one condition: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a_list = </a:t>
            </a:r>
            <a:r>
              <a:rPr lang="nl-NL" dirty="0">
                <a:latin typeface="Lucida Console" panose="020B0609040504020204" pitchFamily="49" charset="0"/>
              </a:rPr>
              <a:t>[3,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'Z'</a:t>
            </a:r>
            <a:r>
              <a:rPr lang="nl-NL" dirty="0">
                <a:latin typeface="Lucida Console" panose="020B0609040504020204" pitchFamily="49" charset="0"/>
              </a:rPr>
              <a:t>, 7, -2,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'4'</a:t>
            </a:r>
            <a:r>
              <a:rPr lang="nl-NL" dirty="0">
                <a:latin typeface="Lucida Console" panose="020B0609040504020204" pitchFamily="49" charset="0"/>
              </a:rPr>
              <a:t>, 2.53,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'w'</a:t>
            </a:r>
            <a:r>
              <a:rPr lang="nl-NL" dirty="0">
                <a:latin typeface="Lucida Console" panose="020B0609040504020204" pitchFamily="49" charset="0"/>
              </a:rPr>
              <a:t>, </a:t>
            </a:r>
            <a:r>
              <a:rPr lang="nl-NL" dirty="0">
                <a:solidFill>
                  <a:srgbClr val="00B050"/>
                </a:solidFill>
                <a:latin typeface="Lucida Console" panose="020B0609040504020204" pitchFamily="49" charset="0"/>
              </a:rPr>
              <a:t>'!'</a:t>
            </a:r>
            <a:r>
              <a:rPr lang="nl-NL" dirty="0">
                <a:latin typeface="Lucida Console" panose="020B0609040504020204" pitchFamily="49" charset="0"/>
              </a:rPr>
              <a:t>]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squared_ints = [e**2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a_list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squared_ints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[9, 49, 4]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Multiple conditions can be joined together using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/>
              <a:t> &amp;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not</a:t>
            </a:r>
            <a:r>
              <a:rPr lang="en-GB" dirty="0"/>
              <a:t> logic operators: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a_list = [3, -2, 0, 7.28,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'C'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 string'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'list'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3], 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'a'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'tuple'</a:t>
            </a:r>
            <a:r>
              <a:rPr lang="en-GB" dirty="0">
                <a:latin typeface="Lucida Console" panose="020B0609040504020204" pitchFamily="49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non_negative_ints = [e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a_list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e &gt;= 0]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non_negative_ints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[3, 0]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List Comprehension: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329196" cy="4997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The order of precedence between logic operators is (higher to lower):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not</a:t>
            </a:r>
            <a:r>
              <a:rPr lang="en-GB" dirty="0"/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endParaRPr lang="en-GB" dirty="0"/>
          </a:p>
          <a:p>
            <a:pPr>
              <a:lnSpc>
                <a:spcPct val="114000"/>
              </a:lnSpc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Use brackets to change precedence between the logic operators:</a:t>
            </a:r>
            <a:endParaRPr lang="en-GB" dirty="0">
              <a:solidFill>
                <a:srgbClr val="FF7700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ints_and_floats_lt_0_and_gt_5 = [e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a_list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float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latin typeface="Lucida Console" panose="020B0609040504020204" pitchFamily="49" charset="0"/>
              </a:rPr>
              <a:t>e &lt; 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>
                <a:latin typeface="Lucida Console" panose="020B0609040504020204" pitchFamily="49" charset="0"/>
              </a:rPr>
              <a:t> e &gt; 5)]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ints_and_floats_lt_0_and_gt_5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[-2, 7.28]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Dictionary Comprehension - Syntax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390779" cy="351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If not generated from a dictionary, the syntax of dictionary comprehension is: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1C3E98-ACAD-4032-84CE-8D71867E8A6F}"/>
              </a:ext>
            </a:extLst>
          </p:cNvPr>
          <p:cNvSpPr txBox="1">
            <a:spLocks/>
          </p:cNvSpPr>
          <p:nvPr/>
        </p:nvSpPr>
        <p:spPr>
          <a:xfrm>
            <a:off x="657807" y="4084119"/>
            <a:ext cx="11390779" cy="351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If generated from a dictionary, the syntax of dictionary comprehension 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B0B50-9900-4ABA-B07A-34A4DF93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2851" y="4430766"/>
            <a:ext cx="9765381" cy="2273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B2D83-EB48-480D-B478-B5BE47C867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757" y="1941798"/>
            <a:ext cx="98964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Dictionary Comprehension: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390779" cy="2073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u="sng" dirty="0"/>
              <a:t>Example 1</a:t>
            </a:r>
            <a:r>
              <a:rPr lang="en-GB" dirty="0"/>
              <a:t>: dictionary comprehension from a range of integer values. 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Create a dictionary where values are obtained by powering the key to itself. Keys take values from 1 to 5.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power_dict = {num: num**num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num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range</a:t>
            </a:r>
            <a:r>
              <a:rPr lang="en-GB" dirty="0">
                <a:latin typeface="Lucida Console" panose="020B0609040504020204" pitchFamily="49" charset="0"/>
              </a:rPr>
              <a:t>(1, 6)}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(power_dict)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{1: 1, 2: 4, 3: 27, 4: 256, 5: 3125}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1C3E98-ACAD-4032-84CE-8D71867E8A6F}"/>
              </a:ext>
            </a:extLst>
          </p:cNvPr>
          <p:cNvSpPr txBox="1">
            <a:spLocks/>
          </p:cNvSpPr>
          <p:nvPr/>
        </p:nvSpPr>
        <p:spPr>
          <a:xfrm>
            <a:off x="657807" y="3760947"/>
            <a:ext cx="11390779" cy="2720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u="sng" dirty="0"/>
              <a:t>Example 2</a:t>
            </a:r>
            <a:r>
              <a:rPr lang="en-GB" dirty="0"/>
              <a:t>: dictionary comprehension from a dictionary.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Create a dictionary that converts prices of basic food products from Euro to British Pound.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price_eu = {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'milk'</a:t>
            </a:r>
            <a:r>
              <a:rPr lang="en-GB" dirty="0">
                <a:latin typeface="Lucida Console" panose="020B0609040504020204" pitchFamily="49" charset="0"/>
              </a:rPr>
              <a:t>:1,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'bread'</a:t>
            </a:r>
            <a:r>
              <a:rPr lang="en-GB" dirty="0">
                <a:latin typeface="Lucida Console" panose="020B0609040504020204" pitchFamily="49" charset="0"/>
              </a:rPr>
              <a:t>:2.5,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'tea'</a:t>
            </a:r>
            <a:r>
              <a:rPr lang="en-GB" dirty="0">
                <a:latin typeface="Lucida Console" panose="020B0609040504020204" pitchFamily="49" charset="0"/>
              </a:rPr>
              <a:t>:1.55}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euro_to_pound = 0.86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price_gb = {prod: price*euro_to_pound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(prod, price)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price_eu.items()}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(price_gb)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{'milk': 0.86, 'bread': 2.15, 'tea': 1.333}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171433" indent="-285750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6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How Python lambdas came to be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103016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1930s two contrasting models of computation emerged: </a:t>
            </a:r>
          </a:p>
          <a:p>
            <a:pPr marL="0" indent="0">
              <a:buNone/>
            </a:pP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Turing Machine (Alan Turing)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Lambda calculus (Alonzo Church)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A Turing machine is an abstract model of a computer</a:t>
            </a:r>
          </a:p>
          <a:p>
            <a:r>
              <a:rPr lang="en-GB" dirty="0"/>
              <a:t>Turing machines led to imperative programming languages (Fortran, C, Python, …)</a:t>
            </a:r>
          </a:p>
          <a:p>
            <a:endParaRPr lang="en-GB" dirty="0"/>
          </a:p>
          <a:p>
            <a:r>
              <a:rPr lang="en-GB" dirty="0"/>
              <a:t>Lambda calculus provides a computational representation of functions</a:t>
            </a:r>
          </a:p>
          <a:p>
            <a:r>
              <a:rPr lang="en-GB" dirty="0"/>
              <a:t>Lambda calculus led to functional programming languages (Haskell, Lisp, …)</a:t>
            </a:r>
          </a:p>
          <a:p>
            <a:endParaRPr lang="en-GB" dirty="0"/>
          </a:p>
          <a:p>
            <a:r>
              <a:rPr lang="en-GB" dirty="0"/>
              <a:t>Python is an imperative language, which also incorporates some functional aspects</a:t>
            </a: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Dictionary Comprehension: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390779" cy="351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u="sng" dirty="0"/>
              <a:t>Example 3</a:t>
            </a:r>
            <a:r>
              <a:rPr lang="en-GB" dirty="0"/>
              <a:t>: dictionary comprehension from a dictionary with a condition. 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Create a dictionary that converts people’s ages into life stages: minor, young, middle-aged, elderly.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ages = {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'paul'</a:t>
            </a:r>
            <a:r>
              <a:rPr lang="en-GB" dirty="0">
                <a:latin typeface="Lucida Console" panose="020B0609040504020204" pitchFamily="49" charset="0"/>
              </a:rPr>
              <a:t>: 47,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'ada'</a:t>
            </a:r>
            <a:r>
              <a:rPr lang="en-GB" dirty="0">
                <a:latin typeface="Lucida Console" panose="020B0609040504020204" pitchFamily="49" charset="0"/>
              </a:rPr>
              <a:t>: 38,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'sam'</a:t>
            </a:r>
            <a:r>
              <a:rPr lang="en-GB" dirty="0">
                <a:latin typeface="Lucida Console" panose="020B0609040504020204" pitchFamily="49" charset="0"/>
              </a:rPr>
              <a:t>: 15,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'luna'</a:t>
            </a:r>
            <a:r>
              <a:rPr lang="en-GB" dirty="0">
                <a:latin typeface="Lucida Console" panose="020B0609040504020204" pitchFamily="49" charset="0"/>
              </a:rPr>
              <a:t>: 22,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'neil'</a:t>
            </a:r>
            <a:r>
              <a:rPr lang="en-GB" dirty="0">
                <a:latin typeface="Lucida Console" panose="020B0609040504020204" pitchFamily="49" charset="0"/>
              </a:rPr>
              <a:t>:67,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'julia'</a:t>
            </a:r>
            <a:r>
              <a:rPr lang="en-GB" dirty="0">
                <a:latin typeface="Lucida Console" panose="020B0609040504020204" pitchFamily="49" charset="0"/>
              </a:rPr>
              <a:t>: 55}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life_</a:t>
            </a:r>
            <a:r>
              <a:rPr lang="en-GB" dirty="0">
                <a:latin typeface="Lucida Console" panose="020B0609040504020204" pitchFamily="49" charset="0"/>
              </a:rPr>
              <a:t>stages = {name: 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'minor'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age &lt; 18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'young'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age &lt; 40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'middle-aged'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age &lt; 65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else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'elderly'</a:t>
            </a:r>
            <a:r>
              <a:rPr lang="en-GB" dirty="0"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(name, age)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ages.items()}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life_</a:t>
            </a:r>
            <a:r>
              <a:rPr lang="en-GB" dirty="0">
                <a:latin typeface="Lucida Console" panose="020B0609040504020204" pitchFamily="49" charset="0"/>
              </a:rPr>
              <a:t>stages)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{'paul': 'middle-aged', 'ada': 'young', 'sam': 'minor', 'luna': 'young', 'neil': 'elderly', 'julia': 'middle-aged'}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Generator Comprehension – Syntax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1390779" cy="2267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Generator comprehension consists of the following parts: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An input iterable.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 variable representing elements of the input iterable.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An optional condition.</a:t>
            </a:r>
          </a:p>
          <a:p>
            <a:pPr marL="628633" lvl="1" indent="-285750">
              <a:lnSpc>
                <a:spcPct val="114000"/>
              </a:lnSpc>
            </a:pPr>
            <a:r>
              <a:rPr lang="en-GB" dirty="0"/>
              <a:t>An output expression producing elements of the output iterable from elements of the input iterable that satisfy the optional condition.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25562-3B2A-4F5E-A4C9-586C301635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66" y="3939716"/>
            <a:ext cx="10760595" cy="21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0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Generator Comprehension: Example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390779" cy="4912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Generate values from a range of integer values by powering each value to itself: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power_gen = (num**num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num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range</a:t>
            </a:r>
            <a:r>
              <a:rPr lang="en-GB" dirty="0">
                <a:latin typeface="Lucida Console" panose="020B0609040504020204" pitchFamily="49" charset="0"/>
              </a:rPr>
              <a:t>(1, 6))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(power_gen)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&lt;generator object &lt;genexpr&gt; at 0x03F36AB0&gt;</a:t>
            </a:r>
          </a:p>
          <a:p>
            <a:pPr marL="171433" indent="-285750">
              <a:lnSpc>
                <a:spcPct val="114000"/>
              </a:lnSpc>
            </a:pPr>
            <a:endParaRPr lang="en-GB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Generator comprehensions return a generator object, not the values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As with iterators, values are being generated ad hoc, as per request, one at a time, without being stored</a:t>
            </a:r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dirty="0"/>
              <a:t>Generator comprehension is more memory efficient than list and dictionary comprehension</a:t>
            </a:r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GB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To view the values generated by the generator object you can use a loop: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value in power_gen: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(value,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end=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1 4 27 256 3125 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Generator Comprehension: Example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390779" cy="4912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Once a generator object is used, it becomes empty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Trying to display the values again won’t work, unless you re-create the generator object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If needed, we can store the generated values in an iterable (for example in a list):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lst_</a:t>
            </a:r>
            <a:r>
              <a:rPr lang="en-GB" dirty="0">
                <a:latin typeface="Lucida Console" panose="020B0609040504020204" pitchFamily="49" charset="0"/>
              </a:rPr>
              <a:t>power_gen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(num**num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num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range</a:t>
            </a:r>
            <a:r>
              <a:rPr lang="en-GB" dirty="0">
                <a:latin typeface="Lucida Console" panose="020B0609040504020204" pitchFamily="49" charset="0"/>
              </a:rPr>
              <a:t>(1, 6))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latin typeface="Consolas" panose="020B0609020204030204" pitchFamily="49" charset="0"/>
              </a:rPr>
              <a:t>lst_</a:t>
            </a:r>
            <a:r>
              <a:rPr lang="en-GB" dirty="0">
                <a:latin typeface="Lucida Console" panose="020B0609040504020204" pitchFamily="49" charset="0"/>
              </a:rPr>
              <a:t>power_gen)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[1, 4, 27, 256, 3125]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14000"/>
              </a:lnSpc>
            </a:pPr>
            <a:r>
              <a:rPr lang="en-GB" dirty="0"/>
              <a:t>Generators are memory-efficient since they don’t store values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Generators are widely used when working with large data sets!</a:t>
            </a:r>
          </a:p>
          <a:p>
            <a:pPr marL="0" indent="0">
              <a:lnSpc>
                <a:spcPct val="114000"/>
              </a:lnSpc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Combining Lambdas with Comprehension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511895" y="1568068"/>
            <a:ext cx="11480977" cy="4912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r>
              <a:rPr lang="en-GB" dirty="0"/>
              <a:t>Comprehension is an expression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A lambda function is a function that can have parameters</a:t>
            </a:r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dirty="0"/>
              <a:t>We can parameterise comprehensions by using them as a lambda function’s expression</a:t>
            </a:r>
          </a:p>
          <a:p>
            <a:pPr marL="0" indent="0">
              <a:lnSpc>
                <a:spcPct val="114000"/>
              </a:lnSpc>
              <a:buNone/>
            </a:pPr>
            <a:endParaRPr lang="en-GB" b="1" dirty="0">
              <a:solidFill>
                <a:srgbClr val="2EABE2"/>
              </a:solidFill>
              <a:latin typeface="Arial"/>
              <a:ea typeface="MS PGothic" pitchFamily="34" charset="-128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Combining lambda function with list comprehension</a:t>
            </a:r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For example, the solution from slide 37 can be parametrised as follows: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ints_and_floats_lt_0_and_gt_5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prices : [e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 </a:t>
            </a:r>
            <a:r>
              <a:rPr lang="en-GB" dirty="0">
                <a:latin typeface="Lucida Console" panose="020B0609040504020204" pitchFamily="49" charset="0"/>
              </a:rPr>
              <a:t>prices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float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latin typeface="Lucida Console" panose="020B0609040504020204" pitchFamily="49" charset="0"/>
              </a:rPr>
              <a:t>e &lt; 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>
                <a:latin typeface="Lucida Console" panose="020B0609040504020204" pitchFamily="49" charset="0"/>
              </a:rPr>
              <a:t> e &gt; 5)]</a:t>
            </a:r>
          </a:p>
          <a:p>
            <a:pPr>
              <a:lnSpc>
                <a:spcPct val="114000"/>
              </a:lnSpc>
            </a:pPr>
            <a:endParaRPr lang="en-GB" dirty="0">
              <a:latin typeface="Lucida Console" panose="020B0609040504020204" pitchFamily="49" charset="0"/>
            </a:endParaRPr>
          </a:p>
          <a:p>
            <a:pPr>
              <a:lnSpc>
                <a:spcPct val="114000"/>
              </a:lnSpc>
            </a:pPr>
            <a:r>
              <a:rPr lang="en-GB" dirty="0"/>
              <a:t>Now we can call this lambda function by passing any list to it as an argument: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ints_and_floats_lt_0_and_gt_5(a_list)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[-2, 7.28]</a:t>
            </a:r>
            <a:endParaRPr lang="en-GB" dirty="0"/>
          </a:p>
          <a:p>
            <a:pPr marL="628633" lvl="1" indent="-285750">
              <a:lnSpc>
                <a:spcPct val="114000"/>
              </a:lnSpc>
            </a:pPr>
            <a:endParaRPr lang="en-GB" dirty="0"/>
          </a:p>
          <a:p>
            <a:pPr marL="0" indent="0">
              <a:lnSpc>
                <a:spcPct val="114000"/>
              </a:lnSpc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Combining Lambdas with Comprehension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345641" y="1568068"/>
            <a:ext cx="11757694" cy="49129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Combining lambda function with generator comprehension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ints_and_floats_lt_0_and_gt_5 =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prices : (e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prices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type</a:t>
            </a:r>
            <a:r>
              <a:rPr lang="en-GB" dirty="0">
                <a:latin typeface="Lucida Console" panose="020B0609040504020204" pitchFamily="49" charset="0"/>
              </a:rPr>
              <a:t>(e) ==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float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latin typeface="Lucida Console" panose="020B0609040504020204" pitchFamily="49" charset="0"/>
              </a:rPr>
              <a:t>e &lt; 0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>
                <a:latin typeface="Lucida Console" panose="020B0609040504020204" pitchFamily="49" charset="0"/>
              </a:rPr>
              <a:t> e &gt; 5))</a:t>
            </a:r>
          </a:p>
          <a:p>
            <a:pPr>
              <a:lnSpc>
                <a:spcPct val="114000"/>
              </a:lnSpc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Now we can call this lambda function by passing any list to it as an argument: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ints_and_floats_lt_0_and_gt_5(a_list)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&lt;generator object &lt;lambda&gt;.&lt;locals&gt;.&lt;genexpr&gt; at 0x037E6770&gt;</a:t>
            </a:r>
          </a:p>
          <a:p>
            <a:pPr>
              <a:lnSpc>
                <a:spcPct val="114000"/>
              </a:lnSpc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This creates a generator, which can be either traversed within a loop, or saved into a data structure (e.g. a list):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list_</a:t>
            </a:r>
            <a:r>
              <a:rPr lang="en-GB" dirty="0">
                <a:latin typeface="Lucida Console" panose="020B0609040504020204" pitchFamily="49" charset="0"/>
              </a:rPr>
              <a:t>ints_and_floats_lt_0_and_gt_5 =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list</a:t>
            </a:r>
            <a:r>
              <a:rPr lang="en-GB" dirty="0">
                <a:latin typeface="Lucida Console" panose="020B0609040504020204" pitchFamily="49" charset="0"/>
              </a:rPr>
              <a:t>(ints_and_floats_lt_0_and_gt_5(a_list))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list_</a:t>
            </a:r>
            <a:r>
              <a:rPr lang="en-GB" dirty="0">
                <a:latin typeface="Lucida Console" panose="020B0609040504020204" pitchFamily="49" charset="0"/>
              </a:rPr>
              <a:t>ints_and_floats_lt_0_and_gt_5</a:t>
            </a: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[-2, 7.28]</a:t>
            </a:r>
            <a:endParaRPr lang="en-GB" dirty="0"/>
          </a:p>
          <a:p>
            <a:pPr marL="0" indent="0">
              <a:lnSpc>
                <a:spcPct val="114000"/>
              </a:lnSpc>
              <a:buNone/>
            </a:pPr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Final Remarks on Comprehensions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145468" cy="2635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285750">
              <a:lnSpc>
                <a:spcPct val="114000"/>
              </a:lnSpc>
            </a:pPr>
            <a:endParaRPr lang="en-GB" sz="800" b="1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Comprehensions aren’t the only way to derive new iterables from other iterables</a:t>
            </a:r>
          </a:p>
          <a:p>
            <a:pPr marL="171433" indent="-285750">
              <a:lnSpc>
                <a:spcPct val="114000"/>
              </a:lnSpc>
            </a:pPr>
            <a:endParaRPr lang="en-GB" sz="800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Various combinations of built-in and lambda functions are available that do just that – for example:</a:t>
            </a:r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GB" sz="800" dirty="0"/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dirty="0"/>
              <a:t>Creating an iterator from another iterable using map() or filter(), then passing that iterator to list()</a:t>
            </a:r>
          </a:p>
          <a:p>
            <a:pPr marL="0" indent="0">
              <a:lnSpc>
                <a:spcPct val="114000"/>
              </a:lnSpc>
              <a:buNone/>
            </a:pPr>
            <a:endParaRPr lang="en-GB" sz="800" dirty="0"/>
          </a:p>
          <a:p>
            <a:pPr marL="171433" indent="-285750">
              <a:lnSpc>
                <a:spcPct val="114000"/>
              </a:lnSpc>
            </a:pPr>
            <a:r>
              <a:rPr lang="en-GB" dirty="0"/>
              <a:t>Compared to those other approaches, comprehensions offer a more compact syntax</a:t>
            </a:r>
          </a:p>
          <a:p>
            <a:pPr marL="628633" lvl="1" indent="-285750">
              <a:lnSpc>
                <a:spcPct val="114000"/>
              </a:lnSpc>
            </a:pPr>
            <a:endParaRPr lang="en-GB" sz="800" dirty="0"/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dirty="0"/>
              <a:t>This makes it easier to understand what the programmer is trying to accomplish</a:t>
            </a:r>
          </a:p>
          <a:p>
            <a:pPr marL="628633" lvl="1" indent="-285750">
              <a:lnSpc>
                <a:spcPct val="114000"/>
              </a:lnSpc>
            </a:pPr>
            <a:endParaRPr lang="en-GB" sz="800" dirty="0"/>
          </a:p>
          <a:p>
            <a:pPr marL="628633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GB" dirty="0"/>
              <a:t>They are more human-readable</a:t>
            </a:r>
          </a:p>
          <a:p>
            <a:pPr marL="628633" lvl="1" indent="-285750">
              <a:lnSpc>
                <a:spcPct val="114000"/>
              </a:lnSpc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55B7CC43-53CE-4113-92E0-222C59198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806F-9375-44A1-91D5-7643C846F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5D47-2E08-4573-B8AA-5CFBB82AF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89" y="1418896"/>
            <a:ext cx="11129593" cy="5149171"/>
          </a:xfrm>
        </p:spPr>
        <p:txBody>
          <a:bodyPr/>
          <a:lstStyle/>
          <a:p>
            <a:r>
              <a:rPr lang="en-GB" dirty="0"/>
              <a:t>Lambda (anonymous) function is a small function declared with no name, that</a:t>
            </a:r>
          </a:p>
          <a:p>
            <a:pPr lvl="1"/>
            <a:r>
              <a:rPr lang="en-GB" dirty="0"/>
              <a:t>can take 0 or more parameters and </a:t>
            </a:r>
          </a:p>
          <a:p>
            <a:pPr lvl="1"/>
            <a:r>
              <a:rPr lang="en-GB" dirty="0"/>
              <a:t>is restricted to only one expression (no statements) and</a:t>
            </a:r>
          </a:p>
          <a:p>
            <a:pPr lvl="1"/>
            <a:r>
              <a:rPr lang="en-GB" dirty="0"/>
              <a:t>returns a function object which can be assigned to a variable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The syntax of a lambda function is:</a:t>
            </a: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&lt;parameters&gt; : &lt;expression&gt;</a:t>
            </a:r>
          </a:p>
          <a:p>
            <a:pPr marL="342883" lvl="1" indent="0">
              <a:lnSpc>
                <a:spcPct val="114000"/>
              </a:lnSpc>
              <a:buNone/>
            </a:pPr>
            <a:endParaRPr lang="en-GB" dirty="0"/>
          </a:p>
          <a:p>
            <a:r>
              <a:rPr lang="en-GB" dirty="0"/>
              <a:t>Lambda functions are commonly</a:t>
            </a:r>
          </a:p>
          <a:p>
            <a:pPr lvl="1"/>
            <a:r>
              <a:rPr lang="en-GB" dirty="0"/>
              <a:t>passed as arguments to or returned from custom higher order function definitions</a:t>
            </a:r>
          </a:p>
          <a:p>
            <a:pPr lvl="1"/>
            <a:r>
              <a:rPr lang="en-GB" dirty="0"/>
              <a:t>passed as arguments to built-in higher order function or method calls</a:t>
            </a:r>
          </a:p>
          <a:p>
            <a:pPr lvl="1"/>
            <a:endParaRPr lang="en-GB" dirty="0"/>
          </a:p>
          <a:p>
            <a:r>
              <a:rPr lang="en-GB" dirty="0"/>
              <a:t>Any lambda function definition can be replaced with the ordinary function definition (</a:t>
            </a:r>
            <a:r>
              <a:rPr lang="en-GB" dirty="0">
                <a:latin typeface="Lucida Console" panose="020B0609040504020204" pitchFamily="49" charset="0"/>
              </a:rPr>
              <a:t>def</a:t>
            </a:r>
            <a:r>
              <a:rPr lang="en-GB" dirty="0"/>
              <a:t> statement)</a:t>
            </a:r>
          </a:p>
          <a:p>
            <a:r>
              <a:rPr lang="en-GB" dirty="0"/>
              <a:t>However, when used properly, it makes the code more concise</a:t>
            </a:r>
          </a:p>
        </p:txBody>
      </p:sp>
    </p:spTree>
    <p:extLst>
      <p:ext uri="{BB962C8B-B14F-4D97-AF65-F5344CB8AC3E}">
        <p14:creationId xmlns:p14="http://schemas.microsoft.com/office/powerpoint/2010/main" val="1043232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806F-9375-44A1-91D5-7643C846F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5D47-2E08-4573-B8AA-5CFBB82AF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89" y="1418897"/>
            <a:ext cx="11129593" cy="4853316"/>
          </a:xfrm>
        </p:spPr>
        <p:txBody>
          <a:bodyPr/>
          <a:lstStyle/>
          <a:p>
            <a:r>
              <a:rPr lang="en-GB" dirty="0"/>
              <a:t>If statements can be used within lambda functions to add conditional logic:</a:t>
            </a:r>
          </a:p>
          <a:p>
            <a:pPr lvl="1"/>
            <a:r>
              <a:rPr lang="en-GB" dirty="0"/>
              <a:t>If-else statements</a:t>
            </a:r>
          </a:p>
          <a:p>
            <a:pPr lvl="1"/>
            <a:r>
              <a:rPr lang="en-GB" dirty="0"/>
              <a:t>If-elif-else statements</a:t>
            </a:r>
          </a:p>
          <a:p>
            <a:pPr lvl="1"/>
            <a:r>
              <a:rPr lang="en-GB" dirty="0"/>
              <a:t>Multiple nested if statements</a:t>
            </a:r>
          </a:p>
          <a:p>
            <a:pPr lvl="1"/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Comprehension in Python is used to construct new iterables out of existing iterables in a shorter, clearer, more efficient, more concise and more elegant way compared to built-in functions and lambda functions</a:t>
            </a:r>
            <a:endParaRPr lang="en-GB" dirty="0">
              <a:latin typeface="Lucida Console" panose="020B0609040504020204" pitchFamily="49" charset="0"/>
            </a:endParaRPr>
          </a:p>
          <a:p>
            <a:pPr marL="342883" lvl="1" indent="0">
              <a:lnSpc>
                <a:spcPct val="114000"/>
              </a:lnSpc>
              <a:buNone/>
            </a:pPr>
            <a:endParaRPr lang="en-GB" dirty="0"/>
          </a:p>
          <a:p>
            <a:r>
              <a:rPr lang="en-GB" dirty="0"/>
              <a:t>List comprehension has the following syntax: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[ expression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variable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iterable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condition ]</a:t>
            </a:r>
          </a:p>
          <a:p>
            <a:endParaRPr lang="en-GB" dirty="0"/>
          </a:p>
          <a:p>
            <a:r>
              <a:rPr lang="en-GB" dirty="0"/>
              <a:t>Dictionary comprehension has the following syntax: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{ key : expression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variable(s)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iterable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condition 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{ key, value : (key, value)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variable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iterable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condition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27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Functions - Introduction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0" y="1568068"/>
            <a:ext cx="11251079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Lambda functions </a:t>
            </a:r>
            <a:r>
              <a:rPr lang="en-GB" dirty="0"/>
              <a:t>are </a:t>
            </a:r>
            <a:r>
              <a:rPr lang="en-GB" b="1" dirty="0"/>
              <a:t>anonymous</a:t>
            </a:r>
            <a:r>
              <a:rPr lang="en-GB" dirty="0"/>
              <a:t> functions – functions which don't have a name.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Where can we use a lambda function?</a:t>
            </a:r>
          </a:p>
          <a:p>
            <a:pPr marL="0" indent="0">
              <a:buNone/>
            </a:pPr>
            <a:endParaRPr lang="en-GB" sz="800" b="1" dirty="0"/>
          </a:p>
          <a:p>
            <a:r>
              <a:rPr lang="en-GB" dirty="0"/>
              <a:t>Imagine a single-statement function that is called only in one place</a:t>
            </a:r>
            <a:endParaRPr lang="en-GB" sz="800" dirty="0"/>
          </a:p>
          <a:p>
            <a:pPr lvl="1"/>
            <a:r>
              <a:rPr lang="en-GB" dirty="0"/>
              <a:t>An example of this is when the function needs to be passed to another function as input</a:t>
            </a:r>
          </a:p>
          <a:p>
            <a:pPr lvl="1"/>
            <a:r>
              <a:rPr lang="en-GB" dirty="0"/>
              <a:t>It wouldn’t make much sense to create a named function just for that</a:t>
            </a:r>
          </a:p>
          <a:p>
            <a:r>
              <a:rPr lang="en-GB" dirty="0"/>
              <a:t>In this case, lambda functions are preferrable and come with additional advantages: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No need to look up where a function is defined to understand what it does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 a lambda expression directly contains its defining code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 code readability improves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333333"/>
                </a:solidFill>
                <a:effectLst/>
              </a:rPr>
              <a:t>Lambda functions are easier to create and faster to execute than </a:t>
            </a:r>
            <a:r>
              <a:rPr lang="en-GB" dirty="0">
                <a:solidFill>
                  <a:srgbClr val="333333"/>
                </a:solidFill>
              </a:rPr>
              <a:t>regular (ordinary) </a:t>
            </a:r>
            <a:r>
              <a:rPr lang="en-GB" b="0" i="0" dirty="0">
                <a:solidFill>
                  <a:srgbClr val="333333"/>
                </a:solidFill>
                <a:effectLst/>
              </a:rPr>
              <a:t>functions</a:t>
            </a:r>
          </a:p>
          <a:p>
            <a:r>
              <a:rPr lang="en-GB" dirty="0"/>
              <a:t>In all other scenarios, we should use </a:t>
            </a:r>
            <a:r>
              <a:rPr lang="en-GB" dirty="0">
                <a:solidFill>
                  <a:srgbClr val="333333"/>
                </a:solidFill>
              </a:rPr>
              <a:t>regular (ordinary)</a:t>
            </a:r>
            <a:r>
              <a:rPr lang="en-GB" dirty="0"/>
              <a:t> functions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1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806F-9375-44A1-91D5-7643C846F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5D47-2E08-4573-B8AA-5CFBB82AF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89" y="1418897"/>
            <a:ext cx="11129593" cy="4853316"/>
          </a:xfrm>
        </p:spPr>
        <p:txBody>
          <a:bodyPr/>
          <a:lstStyle/>
          <a:p>
            <a:r>
              <a:rPr lang="en-GB" dirty="0"/>
              <a:t>Generator comprehension has the following syntax: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( expression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for</a:t>
            </a:r>
            <a:r>
              <a:rPr lang="en-GB" dirty="0">
                <a:latin typeface="Lucida Console" panose="020B0609040504020204" pitchFamily="49" charset="0"/>
              </a:rPr>
              <a:t> variable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latin typeface="Lucida Console" panose="020B0609040504020204" pitchFamily="49" charset="0"/>
              </a:rPr>
              <a:t> iterable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if</a:t>
            </a:r>
            <a:r>
              <a:rPr lang="en-GB" dirty="0">
                <a:latin typeface="Lucida Console" panose="020B0609040504020204" pitchFamily="49" charset="0"/>
              </a:rPr>
              <a:t> condition )</a:t>
            </a:r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Multiple conditions within lambda functions and comprehension can be joined together using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or</a:t>
            </a:r>
            <a:r>
              <a:rPr lang="en-GB" dirty="0"/>
              <a:t> &amp;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not</a:t>
            </a:r>
            <a:r>
              <a:rPr lang="en-GB" dirty="0"/>
              <a:t> logic operators</a:t>
            </a:r>
          </a:p>
          <a:p>
            <a:pPr>
              <a:lnSpc>
                <a:spcPct val="114000"/>
              </a:lnSpc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Generator comprehension, along with map() and filter() built-in functions are widely used when working with large data sets, due to their memory efficiency, as they do not store values</a:t>
            </a:r>
          </a:p>
          <a:p>
            <a:pPr>
              <a:lnSpc>
                <a:spcPct val="114000"/>
              </a:lnSpc>
            </a:pPr>
            <a:endParaRPr lang="en-GB" dirty="0"/>
          </a:p>
          <a:p>
            <a:pPr>
              <a:lnSpc>
                <a:spcPct val="114000"/>
              </a:lnSpc>
            </a:pPr>
            <a:r>
              <a:rPr lang="en-GB" dirty="0"/>
              <a:t>Placing a comprehension within a lambda function allows parametrising solutions obtained through comprehension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97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45936"/>
          </a:xfrm>
        </p:spPr>
        <p:txBody>
          <a:bodyPr/>
          <a:lstStyle/>
          <a:p>
            <a:pPr algn="l"/>
            <a:r>
              <a:rPr lang="en-GB" dirty="0"/>
              <a:t>Lambda Function Definition - Syntax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9"/>
            <a:ext cx="10800009" cy="2152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lambda function </a:t>
            </a:r>
            <a:r>
              <a:rPr lang="en-GB" dirty="0"/>
              <a:t>consists of a small function declaration with:</a:t>
            </a:r>
          </a:p>
          <a:p>
            <a:r>
              <a:rPr lang="en-GB" dirty="0"/>
              <a:t> no name, any number of parameters and a </a:t>
            </a:r>
            <a:r>
              <a:rPr lang="en-GB" b="1" i="1" dirty="0"/>
              <a:t>single</a:t>
            </a:r>
            <a:r>
              <a:rPr lang="en-GB" dirty="0"/>
              <a:t> expression in its body (no statements)</a:t>
            </a:r>
          </a:p>
          <a:p>
            <a:pPr marL="0" indent="0">
              <a:buNone/>
            </a:pPr>
            <a:r>
              <a:rPr lang="en-GB" dirty="0"/>
              <a:t>The value returned by a lambda function is the result of the evaluation of its expression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lnSpc>
                <a:spcPct val="114000"/>
              </a:lnSpc>
              <a:buNone/>
            </a:pPr>
            <a:r>
              <a:rPr lang="en-GB" b="1" dirty="0"/>
              <a:t>Syntax</a:t>
            </a:r>
            <a:r>
              <a:rPr lang="en-GB" dirty="0"/>
              <a:t> of a lambda function:</a:t>
            </a:r>
          </a:p>
          <a:p>
            <a:pPr marL="342883" lvl="1" indent="0">
              <a:lnSpc>
                <a:spcPct val="114000"/>
              </a:lnSpc>
              <a:buNone/>
            </a:pP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&lt;parameters&gt; : &lt;expression&gt;</a:t>
            </a:r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0F081-80E0-442C-B8D6-F007CDA223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3287" y="3636562"/>
            <a:ext cx="5305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Definition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02248" y="1839589"/>
            <a:ext cx="5152870" cy="1970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One-parameter</a:t>
            </a:r>
            <a:r>
              <a:rPr lang="en-GB" dirty="0"/>
              <a:t> lambda function definition: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+ 1</a:t>
            </a:r>
          </a:p>
          <a:p>
            <a:r>
              <a:rPr lang="fr-FR" dirty="0"/>
              <a:t>Equivalent </a:t>
            </a:r>
            <a:r>
              <a:rPr lang="en-GB" dirty="0"/>
              <a:t>function</a:t>
            </a:r>
            <a:r>
              <a:rPr lang="fr-FR" dirty="0"/>
              <a:t> </a:t>
            </a:r>
            <a:r>
              <a:rPr lang="en-GB" dirty="0"/>
              <a:t>definition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add1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(x):</a:t>
            </a:r>
            <a:b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+ 1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30748-13C6-26F1-B26A-5BEC12337CBE}"/>
              </a:ext>
            </a:extLst>
          </p:cNvPr>
          <p:cNvSpPr txBox="1">
            <a:spLocks/>
          </p:cNvSpPr>
          <p:nvPr/>
        </p:nvSpPr>
        <p:spPr>
          <a:xfrm>
            <a:off x="6103437" y="1839589"/>
            <a:ext cx="5063418" cy="1860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Multi-parameter</a:t>
            </a:r>
            <a:r>
              <a:rPr lang="en-GB" dirty="0"/>
              <a:t> lambda function definition: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x, y : x + y</a:t>
            </a:r>
          </a:p>
          <a:p>
            <a:r>
              <a:rPr lang="fr-FR" dirty="0"/>
              <a:t>Equivalent </a:t>
            </a:r>
            <a:r>
              <a:rPr lang="en-GB" dirty="0"/>
              <a:t>function</a:t>
            </a:r>
            <a:r>
              <a:rPr lang="fr-FR" dirty="0"/>
              <a:t> </a:t>
            </a:r>
            <a:r>
              <a:rPr lang="en-GB" dirty="0"/>
              <a:t>definition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y):</a:t>
            </a:r>
            <a:b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+ y</a:t>
            </a: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CFC23F3-9EB8-008E-FEC1-54AE1187E8B8}"/>
              </a:ext>
            </a:extLst>
          </p:cNvPr>
          <p:cNvSpPr txBox="1">
            <a:spLocks/>
          </p:cNvSpPr>
          <p:nvPr/>
        </p:nvSpPr>
        <p:spPr>
          <a:xfrm>
            <a:off x="602248" y="4277840"/>
            <a:ext cx="4973966" cy="1970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No-parameter</a:t>
            </a:r>
            <a:r>
              <a:rPr lang="en-GB" dirty="0"/>
              <a:t> lambda function definition: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: 1</a:t>
            </a:r>
          </a:p>
          <a:p>
            <a:r>
              <a:rPr lang="fr-FR" dirty="0"/>
              <a:t>Equivalent </a:t>
            </a:r>
            <a:r>
              <a:rPr lang="en-GB" dirty="0"/>
              <a:t>function</a:t>
            </a:r>
            <a:r>
              <a:rPr lang="fr-FR" dirty="0"/>
              <a:t> </a:t>
            </a:r>
            <a:r>
              <a:rPr lang="en-GB" dirty="0"/>
              <a:t>definition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one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b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fr-FR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E8BBCC-68A9-5605-C7B6-1137007D8020}"/>
              </a:ext>
            </a:extLst>
          </p:cNvPr>
          <p:cNvSpPr txBox="1">
            <a:spLocks/>
          </p:cNvSpPr>
          <p:nvPr/>
        </p:nvSpPr>
        <p:spPr>
          <a:xfrm>
            <a:off x="5755118" y="4262931"/>
            <a:ext cx="6136845" cy="2000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Lambda function definition with </a:t>
            </a:r>
            <a:r>
              <a:rPr lang="en-GB" b="1" dirty="0"/>
              <a:t>default parameter 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x, y = 10 : x + y</a:t>
            </a:r>
          </a:p>
          <a:p>
            <a:r>
              <a:rPr lang="fr-FR" dirty="0"/>
              <a:t>Equivalent </a:t>
            </a:r>
            <a:r>
              <a:rPr lang="en-GB" dirty="0"/>
              <a:t>function</a:t>
            </a:r>
            <a:r>
              <a:rPr lang="fr-FR" dirty="0"/>
              <a:t> </a:t>
            </a:r>
            <a:r>
              <a:rPr lang="en-GB" dirty="0"/>
              <a:t>definition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add_default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y = 10):</a:t>
            </a:r>
            <a:b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+ y</a:t>
            </a:r>
          </a:p>
        </p:txBody>
      </p:sp>
    </p:spTree>
    <p:extLst>
      <p:ext uri="{BB962C8B-B14F-4D97-AF65-F5344CB8AC3E}">
        <p14:creationId xmlns:p14="http://schemas.microsoft.com/office/powerpoint/2010/main" val="33095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Definition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0" y="1568068"/>
            <a:ext cx="11480977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By definition, a lambda function contains only one expression and returns the value of that expression</a:t>
            </a:r>
          </a:p>
          <a:p>
            <a:endParaRPr lang="en-GB" sz="800" dirty="0"/>
          </a:p>
          <a:p>
            <a:r>
              <a:rPr lang="en-GB" dirty="0"/>
              <a:t>However, we can return a value that contains multiple other values</a:t>
            </a:r>
          </a:p>
          <a:p>
            <a:endParaRPr lang="en-GB" sz="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This is achieved by using data structures such as tuples, lists, dictionaries or sets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Lambda function definition </a:t>
            </a:r>
            <a:r>
              <a:rPr lang="en-GB" b="1" dirty="0"/>
              <a:t>returning more than one value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y, z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: (x + 1, y * 2, z ** 3)</a:t>
            </a:r>
          </a:p>
          <a:p>
            <a:endParaRPr lang="fr-FR" dirty="0"/>
          </a:p>
          <a:p>
            <a:r>
              <a:rPr lang="fr-FR" dirty="0"/>
              <a:t>Equivalent </a:t>
            </a:r>
            <a:r>
              <a:rPr lang="en-GB" dirty="0"/>
              <a:t>function</a:t>
            </a:r>
            <a:r>
              <a:rPr lang="fr-FR" dirty="0"/>
              <a:t> </a:t>
            </a:r>
            <a:r>
              <a:rPr lang="en-GB" dirty="0"/>
              <a:t>definition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def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multi_expressions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y, z):</a:t>
            </a:r>
            <a:b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return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 + 1, y * 2, z ** 3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en-GB" b="1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Lambda Function Call - Examples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0790781" cy="4680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Calling</a:t>
            </a:r>
            <a:r>
              <a:rPr lang="en-GB" dirty="0"/>
              <a:t> lambda functions can be done in two ways:</a:t>
            </a:r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through Immediately Invoked Function Execution (IIFE)</a:t>
            </a:r>
          </a:p>
          <a:p>
            <a:pPr marL="0" indent="0">
              <a:buNone/>
            </a:pPr>
            <a:r>
              <a:rPr lang="en-GB" dirty="0"/>
              <a:t>      1a) IIFE - Surround the function and its argument with parentheses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+ 1)(2)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3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x, y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x + y)(2,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5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1)()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1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x, y = 10 : x + y)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12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x, y = 10 : x + y)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(2, 3)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x, y, z </a:t>
            </a:r>
            <a:r>
              <a:rPr lang="en-GB" dirty="0">
                <a:latin typeface="Lucida Console" panose="020B0609040504020204" pitchFamily="49" charset="0"/>
                <a:cs typeface="Courier New" panose="02070309020205020404" pitchFamily="49" charset="0"/>
              </a:rPr>
              <a:t>: (x + 1, y * 2, z ** 3)</a:t>
            </a:r>
            <a:r>
              <a:rPr lang="en-GB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)(1, 2, 3)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 (2, 4, 27)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DM">
    <a:dk1>
      <a:srgbClr val="000000"/>
    </a:dk1>
    <a:lt1>
      <a:sysClr val="window" lastClr="FFFFFF"/>
    </a:lt1>
    <a:dk2>
      <a:srgbClr val="000000"/>
    </a:dk2>
    <a:lt2>
      <a:srgbClr val="FFFFFF"/>
    </a:lt2>
    <a:accent1>
      <a:srgbClr val="009FE3"/>
    </a:accent1>
    <a:accent2>
      <a:srgbClr val="E4032E"/>
    </a:accent2>
    <a:accent3>
      <a:srgbClr val="823F91"/>
    </a:accent3>
    <a:accent4>
      <a:srgbClr val="91989C"/>
    </a:accent4>
    <a:accent5>
      <a:srgbClr val="FBBA00"/>
    </a:accent5>
    <a:accent6>
      <a:srgbClr val="00A75D"/>
    </a:accent6>
    <a:hlink>
      <a:srgbClr val="009FE3"/>
    </a:hlink>
    <a:folHlink>
      <a:srgbClr val="823F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9FD6C4B115741A679D1C3AA497A6B" ma:contentTypeVersion="12" ma:contentTypeDescription="Create a new document." ma:contentTypeScope="" ma:versionID="8c2db27bc3fe280377fef2560ca16dc4">
  <xsd:schema xmlns:xsd="http://www.w3.org/2001/XMLSchema" xmlns:xs="http://www.w3.org/2001/XMLSchema" xmlns:p="http://schemas.microsoft.com/office/2006/metadata/properties" xmlns:ns3="6218558b-1012-4450-899a-ff091084d047" xmlns:ns4="545039a2-9d07-4337-9b3e-29918b86a3d6" targetNamespace="http://schemas.microsoft.com/office/2006/metadata/properties" ma:root="true" ma:fieldsID="375ec11c24be98d5b6a87102132fc126" ns3:_="" ns4:_="">
    <xsd:import namespace="6218558b-1012-4450-899a-ff091084d047"/>
    <xsd:import namespace="545039a2-9d07-4337-9b3e-29918b86a3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8558b-1012-4450-899a-ff091084d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039a2-9d07-4337-9b3e-29918b86a3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102C9D7-12C5-47D2-A323-8C36BF416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8558b-1012-4450-899a-ff091084d047"/>
    <ds:schemaRef ds:uri="545039a2-9d07-4337-9b3e-29918b86a3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10181</TotalTime>
  <Words>10024</Words>
  <Application>Microsoft Office PowerPoint</Application>
  <PresentationFormat>Widescreen</PresentationFormat>
  <Paragraphs>957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-apple-system</vt:lpstr>
      <vt:lpstr>Arial</vt:lpstr>
      <vt:lpstr>Arial</vt:lpstr>
      <vt:lpstr>Arial Black</vt:lpstr>
      <vt:lpstr>Calibri</vt:lpstr>
      <vt:lpstr>Consolas</vt:lpstr>
      <vt:lpstr>Google Sans</vt:lpstr>
      <vt:lpstr>Lucida Console</vt:lpstr>
      <vt:lpstr>Noto Sans</vt:lpstr>
      <vt:lpstr>Roboto</vt:lpstr>
      <vt:lpstr>Source Code Pro</vt:lpstr>
      <vt:lpstr>source sans pro</vt:lpstr>
      <vt:lpstr>Titillium</vt:lpstr>
      <vt:lpstr>ui-monospace</vt:lpstr>
      <vt:lpstr>urw-din</vt:lpstr>
      <vt:lpstr>Verdana</vt:lpstr>
      <vt:lpstr>Wingdings</vt:lpstr>
      <vt:lpstr>FDM PowerPoint Theme Template</vt:lpstr>
      <vt:lpstr>Advanced Python</vt:lpstr>
      <vt:lpstr>Module 1A: Beyond Foundations  ~ Lambda Functions &amp; Comprehensions ~ </vt:lpstr>
      <vt:lpstr>Module Objectives After completing this module you will be able to</vt:lpstr>
      <vt:lpstr>How Python lambdas came to be</vt:lpstr>
      <vt:lpstr>Lambda Functions - Introduction</vt:lpstr>
      <vt:lpstr>Lambda Function Definition - Syntax</vt:lpstr>
      <vt:lpstr>Lambda Function Definition - Examples</vt:lpstr>
      <vt:lpstr>Lambda Function Definition - Examples</vt:lpstr>
      <vt:lpstr>Lambda Function Call - Examples</vt:lpstr>
      <vt:lpstr>Lambda Function Call - Examples</vt:lpstr>
      <vt:lpstr>Lambda Function Call - Examples</vt:lpstr>
      <vt:lpstr>Lambda Function Call - Examples</vt:lpstr>
      <vt:lpstr>Lambda Function Call - Examples</vt:lpstr>
      <vt:lpstr>Lambda Function Call - Examples</vt:lpstr>
      <vt:lpstr>Lambda Functions – Appropriate use</vt:lpstr>
      <vt:lpstr>Lambda Functions – Appropriate use (1)</vt:lpstr>
      <vt:lpstr>Lambda Functions – Appropriate use (1)</vt:lpstr>
      <vt:lpstr>Lambda Functions – Appropriate use (2)</vt:lpstr>
      <vt:lpstr>Lambda Functions – Appropriate use (2)</vt:lpstr>
      <vt:lpstr>Lambda Functions – Appropriate use (2)</vt:lpstr>
      <vt:lpstr>Lambda Function – Appropriate use (3)</vt:lpstr>
      <vt:lpstr>Lambda Function – Appropriate use (3)</vt:lpstr>
      <vt:lpstr>Lambda Function – Appropriate use (3)</vt:lpstr>
      <vt:lpstr>Lambda Function – Appropriate use (3)</vt:lpstr>
      <vt:lpstr>Lambda Function – Appropriate use (3)</vt:lpstr>
      <vt:lpstr>Lambda Function – Appropriate use (4)</vt:lpstr>
      <vt:lpstr>Lambda Function – Appropriate use (4)</vt:lpstr>
      <vt:lpstr>If Statements within Lambda Function</vt:lpstr>
      <vt:lpstr>If Statements within Lambda Function</vt:lpstr>
      <vt:lpstr>If Statements within Lambda Function</vt:lpstr>
      <vt:lpstr>Lambda Functions – Conclusion</vt:lpstr>
      <vt:lpstr>Comprehension – Motivating Example</vt:lpstr>
      <vt:lpstr>Comprehension – Motivating Example</vt:lpstr>
      <vt:lpstr>Comprehension</vt:lpstr>
      <vt:lpstr>List Comprehension - Syntax</vt:lpstr>
      <vt:lpstr>List Comprehension: Examples</vt:lpstr>
      <vt:lpstr>List Comprehension: Examples</vt:lpstr>
      <vt:lpstr>Dictionary Comprehension - Syntax</vt:lpstr>
      <vt:lpstr>Dictionary Comprehension: Examples</vt:lpstr>
      <vt:lpstr>Dictionary Comprehension: Examples</vt:lpstr>
      <vt:lpstr>Generator Comprehension – Syntax</vt:lpstr>
      <vt:lpstr>Generator Comprehension: Example</vt:lpstr>
      <vt:lpstr>Generator Comprehension: Example</vt:lpstr>
      <vt:lpstr>Combining Lambdas with Comprehension</vt:lpstr>
      <vt:lpstr>Combining Lambdas with Comprehension</vt:lpstr>
      <vt:lpstr>Final Remarks on Comprehensions</vt:lpstr>
      <vt:lpstr>PowerPoint Presentation</vt:lpstr>
      <vt:lpstr>Module Summary</vt:lpstr>
      <vt:lpstr>Module Summary</vt:lpstr>
      <vt:lpstr>Module Summary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 Week 1 - Loops</dc:title>
  <dc:creator>Mark.Lancaster@fdmgroup.com</dc:creator>
  <cp:keywords>OOD</cp:keywords>
  <cp:lastModifiedBy>Nikola</cp:lastModifiedBy>
  <cp:revision>433</cp:revision>
  <dcterms:created xsi:type="dcterms:W3CDTF">2018-10-30T11:41:52Z</dcterms:created>
  <dcterms:modified xsi:type="dcterms:W3CDTF">2022-08-18T11:05:37Z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0x0101001FF9FD6C4B115741A679D1C3AA497A6B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