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xml" ContentType="application/vnd.openxmlformats-officedocument.presentationml.tags+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31"/>
  </p:notesMasterIdLst>
  <p:sldIdLst>
    <p:sldId id="394" r:id="rId5"/>
    <p:sldId id="395" r:id="rId6"/>
    <p:sldId id="354" r:id="rId7"/>
    <p:sldId id="412" r:id="rId8"/>
    <p:sldId id="413" r:id="rId9"/>
    <p:sldId id="414" r:id="rId10"/>
    <p:sldId id="393" r:id="rId11"/>
    <p:sldId id="397" r:id="rId12"/>
    <p:sldId id="415" r:id="rId13"/>
    <p:sldId id="416" r:id="rId14"/>
    <p:sldId id="417" r:id="rId15"/>
    <p:sldId id="418" r:id="rId16"/>
    <p:sldId id="419" r:id="rId17"/>
    <p:sldId id="420" r:id="rId18"/>
    <p:sldId id="421" r:id="rId19"/>
    <p:sldId id="422" r:id="rId20"/>
    <p:sldId id="423" r:id="rId21"/>
    <p:sldId id="424" r:id="rId22"/>
    <p:sldId id="425" r:id="rId23"/>
    <p:sldId id="426" r:id="rId24"/>
    <p:sldId id="428" r:id="rId25"/>
    <p:sldId id="427" r:id="rId26"/>
    <p:sldId id="429" r:id="rId27"/>
    <p:sldId id="430" r:id="rId28"/>
    <p:sldId id="348" r:id="rId29"/>
    <p:sldId id="39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y Boutin" initials="SB" lastIdx="16" clrIdx="0"/>
  <p:cmAuthor id="2" name="Billy McCarthy" initials="BM" lastIdx="1" clrIdx="1"/>
  <p:cmAuthor id="3" name="Craig Dolan" initials="CD" lastIdx="9" clrIdx="2"/>
  <p:cmAuthor id="4" name="Cullen Grover" initials="CG" lastIdx="8" clrIdx="3">
    <p:extLst>
      <p:ext uri="{19B8F6BF-5375-455C-9EA6-DF929625EA0E}">
        <p15:presenceInfo xmlns:p15="http://schemas.microsoft.com/office/powerpoint/2012/main" userId="S::cullen.grover@fdmgroup.com::db501506-136d-412a-a424-6f71bc61cf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FE3"/>
    <a:srgbClr val="595959"/>
    <a:srgbClr val="FF15B1"/>
    <a:srgbClr val="E8E8E8"/>
    <a:srgbClr val="E1E1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D56DDB-0F4E-4853-B151-7EF61459D498}" v="3" dt="2020-10-19T09:54:01.872"/>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561" autoAdjust="0"/>
  </p:normalViewPr>
  <p:slideViewPr>
    <p:cSldViewPr snapToGrid="0">
      <p:cViewPr varScale="1">
        <p:scale>
          <a:sx n="58" d="100"/>
          <a:sy n="58" d="100"/>
        </p:scale>
        <p:origin x="108" y="696"/>
      </p:cViewPr>
      <p:guideLst>
        <p:guide orient="horz" pos="2160"/>
        <p:guide pos="3840"/>
      </p:guideLst>
    </p:cSldViewPr>
  </p:slideViewPr>
  <p:notesTextViewPr>
    <p:cViewPr>
      <p:scale>
        <a:sx n="1" d="1"/>
        <a:sy n="1" d="1"/>
      </p:scale>
      <p:origin x="0" y="0"/>
    </p:cViewPr>
  </p:notesTextViewPr>
  <p:sorterViewPr>
    <p:cViewPr>
      <p:scale>
        <a:sx n="100" d="100"/>
        <a:sy n="100" d="100"/>
      </p:scale>
      <p:origin x="0" y="-612"/>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ne McPake" userId="45119f6f-ff33-4b00-9f88-a4845ae16ffa" providerId="ADAL" clId="{9BD56DDB-0F4E-4853-B151-7EF61459D498}"/>
    <pc:docChg chg="custSel modSld">
      <pc:chgData name="June McPake" userId="45119f6f-ff33-4b00-9f88-a4845ae16ffa" providerId="ADAL" clId="{9BD56DDB-0F4E-4853-B151-7EF61459D498}" dt="2020-10-19T09:53:24.043" v="276" actId="20577"/>
      <pc:docMkLst>
        <pc:docMk/>
      </pc:docMkLst>
      <pc:sldChg chg="modSp mod">
        <pc:chgData name="June McPake" userId="45119f6f-ff33-4b00-9f88-a4845ae16ffa" providerId="ADAL" clId="{9BD56DDB-0F4E-4853-B151-7EF61459D498}" dt="2020-10-19T09:09:43.954" v="11" actId="20577"/>
        <pc:sldMkLst>
          <pc:docMk/>
          <pc:sldMk cId="1544478635" sldId="263"/>
        </pc:sldMkLst>
        <pc:spChg chg="mod">
          <ac:chgData name="June McPake" userId="45119f6f-ff33-4b00-9f88-a4845ae16ffa" providerId="ADAL" clId="{9BD56DDB-0F4E-4853-B151-7EF61459D498}" dt="2020-10-19T09:09:43.954" v="11" actId="20577"/>
          <ac:spMkLst>
            <pc:docMk/>
            <pc:sldMk cId="1544478635" sldId="263"/>
            <ac:spMk id="7" creationId="{00000000-0000-0000-0000-000000000000}"/>
          </ac:spMkLst>
        </pc:spChg>
      </pc:sldChg>
      <pc:sldChg chg="modSp mod">
        <pc:chgData name="June McPake" userId="45119f6f-ff33-4b00-9f88-a4845ae16ffa" providerId="ADAL" clId="{9BD56DDB-0F4E-4853-B151-7EF61459D498}" dt="2020-10-19T09:53:24.043" v="276" actId="20577"/>
        <pc:sldMkLst>
          <pc:docMk/>
          <pc:sldMk cId="3368012782" sldId="354"/>
        </pc:sldMkLst>
        <pc:spChg chg="mod">
          <ac:chgData name="June McPake" userId="45119f6f-ff33-4b00-9f88-a4845ae16ffa" providerId="ADAL" clId="{9BD56DDB-0F4E-4853-B151-7EF61459D498}" dt="2020-10-19T09:52:02.130" v="109" actId="207"/>
          <ac:spMkLst>
            <pc:docMk/>
            <pc:sldMk cId="3368012782" sldId="354"/>
            <ac:spMk id="2" creationId="{00000000-0000-0000-0000-000000000000}"/>
          </ac:spMkLst>
        </pc:spChg>
        <pc:spChg chg="mod">
          <ac:chgData name="June McPake" userId="45119f6f-ff33-4b00-9f88-a4845ae16ffa" providerId="ADAL" clId="{9BD56DDB-0F4E-4853-B151-7EF61459D498}" dt="2020-10-19T09:53:24.043" v="276" actId="20577"/>
          <ac:spMkLst>
            <pc:docMk/>
            <pc:sldMk cId="3368012782" sldId="35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FD61D-B51A-4146-A61C-5D1D31D73CFD}" type="datetimeFigureOut">
              <a:rPr lang="en-GB" smtClean="0"/>
              <a:t>18/05/2022</a:t>
            </a:fld>
            <a:endParaRPr lang="en-GB"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CAF7F7-481D-4FBB-872B-CAD62DA8C4BA}" type="slidenum">
              <a:rPr lang="en-GB" smtClean="0"/>
              <a:t>‹#›</a:t>
            </a:fld>
            <a:endParaRPr lang="en-GB" dirty="0"/>
          </a:p>
        </p:txBody>
      </p:sp>
    </p:spTree>
    <p:extLst>
      <p:ext uri="{BB962C8B-B14F-4D97-AF65-F5344CB8AC3E}">
        <p14:creationId xmlns:p14="http://schemas.microsoft.com/office/powerpoint/2010/main" val="236562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python.org/2/library/exceptions.html#exception-hierarchy"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python.org/2/library/exceptions.html#exception-hierarchy"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3</a:t>
            </a:fld>
            <a:endParaRPr lang="en-GB" dirty="0"/>
          </a:p>
        </p:txBody>
      </p:sp>
    </p:spTree>
    <p:extLst>
      <p:ext uri="{BB962C8B-B14F-4D97-AF65-F5344CB8AC3E}">
        <p14:creationId xmlns:p14="http://schemas.microsoft.com/office/powerpoint/2010/main" val="193604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12</a:t>
            </a:fld>
            <a:endParaRPr lang="en-GB" dirty="0"/>
          </a:p>
        </p:txBody>
      </p:sp>
    </p:spTree>
    <p:extLst>
      <p:ext uri="{BB962C8B-B14F-4D97-AF65-F5344CB8AC3E}">
        <p14:creationId xmlns:p14="http://schemas.microsoft.com/office/powerpoint/2010/main" val="3876933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13</a:t>
            </a:fld>
            <a:endParaRPr lang="en-GB" dirty="0"/>
          </a:p>
        </p:txBody>
      </p:sp>
    </p:spTree>
    <p:extLst>
      <p:ext uri="{BB962C8B-B14F-4D97-AF65-F5344CB8AC3E}">
        <p14:creationId xmlns:p14="http://schemas.microsoft.com/office/powerpoint/2010/main" val="4131066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14</a:t>
            </a:fld>
            <a:endParaRPr lang="en-GB" dirty="0"/>
          </a:p>
        </p:txBody>
      </p:sp>
    </p:spTree>
    <p:extLst>
      <p:ext uri="{BB962C8B-B14F-4D97-AF65-F5344CB8AC3E}">
        <p14:creationId xmlns:p14="http://schemas.microsoft.com/office/powerpoint/2010/main" val="1525702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15</a:t>
            </a:fld>
            <a:endParaRPr lang="en-GB" dirty="0"/>
          </a:p>
        </p:txBody>
      </p:sp>
    </p:spTree>
    <p:extLst>
      <p:ext uri="{BB962C8B-B14F-4D97-AF65-F5344CB8AC3E}">
        <p14:creationId xmlns:p14="http://schemas.microsoft.com/office/powerpoint/2010/main" val="3740309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16</a:t>
            </a:fld>
            <a:endParaRPr lang="en-GB" dirty="0"/>
          </a:p>
        </p:txBody>
      </p:sp>
    </p:spTree>
    <p:extLst>
      <p:ext uri="{BB962C8B-B14F-4D97-AF65-F5344CB8AC3E}">
        <p14:creationId xmlns:p14="http://schemas.microsoft.com/office/powerpoint/2010/main" val="394426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17</a:t>
            </a:fld>
            <a:endParaRPr lang="en-GB" dirty="0"/>
          </a:p>
        </p:txBody>
      </p:sp>
    </p:spTree>
    <p:extLst>
      <p:ext uri="{BB962C8B-B14F-4D97-AF65-F5344CB8AC3E}">
        <p14:creationId xmlns:p14="http://schemas.microsoft.com/office/powerpoint/2010/main" val="27927752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18</a:t>
            </a:fld>
            <a:endParaRPr lang="en-GB" dirty="0"/>
          </a:p>
        </p:txBody>
      </p:sp>
    </p:spTree>
    <p:extLst>
      <p:ext uri="{BB962C8B-B14F-4D97-AF65-F5344CB8AC3E}">
        <p14:creationId xmlns:p14="http://schemas.microsoft.com/office/powerpoint/2010/main" val="158984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19</a:t>
            </a:fld>
            <a:endParaRPr lang="en-GB" dirty="0"/>
          </a:p>
        </p:txBody>
      </p:sp>
    </p:spTree>
    <p:extLst>
      <p:ext uri="{BB962C8B-B14F-4D97-AF65-F5344CB8AC3E}">
        <p14:creationId xmlns:p14="http://schemas.microsoft.com/office/powerpoint/2010/main" val="1737577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20</a:t>
            </a:fld>
            <a:endParaRPr lang="en-GB" dirty="0"/>
          </a:p>
        </p:txBody>
      </p:sp>
    </p:spTree>
    <p:extLst>
      <p:ext uri="{BB962C8B-B14F-4D97-AF65-F5344CB8AC3E}">
        <p14:creationId xmlns:p14="http://schemas.microsoft.com/office/powerpoint/2010/main" val="29905255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21</a:t>
            </a:fld>
            <a:endParaRPr lang="en-GB" dirty="0"/>
          </a:p>
        </p:txBody>
      </p:sp>
    </p:spTree>
    <p:extLst>
      <p:ext uri="{BB962C8B-B14F-4D97-AF65-F5344CB8AC3E}">
        <p14:creationId xmlns:p14="http://schemas.microsoft.com/office/powerpoint/2010/main" val="2513714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logical errors are also known as runtime errors</a:t>
            </a:r>
          </a:p>
        </p:txBody>
      </p:sp>
      <p:sp>
        <p:nvSpPr>
          <p:cNvPr id="4" name="Slide Number Placeholder 3"/>
          <p:cNvSpPr>
            <a:spLocks noGrp="1"/>
          </p:cNvSpPr>
          <p:nvPr>
            <p:ph type="sldNum" sz="quarter" idx="10"/>
          </p:nvPr>
        </p:nvSpPr>
        <p:spPr/>
        <p:txBody>
          <a:bodyPr/>
          <a:lstStyle/>
          <a:p>
            <a:fld id="{DECAF7F7-481D-4FBB-872B-CAD62DA8C4BA}" type="slidenum">
              <a:rPr lang="en-GB" smtClean="0"/>
              <a:t>4</a:t>
            </a:fld>
            <a:endParaRPr lang="en-GB" dirty="0"/>
          </a:p>
        </p:txBody>
      </p:sp>
    </p:spTree>
    <p:extLst>
      <p:ext uri="{BB962C8B-B14F-4D97-AF65-F5344CB8AC3E}">
        <p14:creationId xmlns:p14="http://schemas.microsoft.com/office/powerpoint/2010/main" val="1568374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22</a:t>
            </a:fld>
            <a:endParaRPr lang="en-GB" dirty="0"/>
          </a:p>
        </p:txBody>
      </p:sp>
    </p:spTree>
    <p:extLst>
      <p:ext uri="{BB962C8B-B14F-4D97-AF65-F5344CB8AC3E}">
        <p14:creationId xmlns:p14="http://schemas.microsoft.com/office/powerpoint/2010/main" val="17528291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23</a:t>
            </a:fld>
            <a:endParaRPr lang="en-GB" dirty="0"/>
          </a:p>
        </p:txBody>
      </p:sp>
    </p:spTree>
    <p:extLst>
      <p:ext uri="{BB962C8B-B14F-4D97-AF65-F5344CB8AC3E}">
        <p14:creationId xmlns:p14="http://schemas.microsoft.com/office/powerpoint/2010/main" val="2799071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24</a:t>
            </a:fld>
            <a:endParaRPr lang="en-GB" dirty="0"/>
          </a:p>
        </p:txBody>
      </p:sp>
    </p:spTree>
    <p:extLst>
      <p:ext uri="{BB962C8B-B14F-4D97-AF65-F5344CB8AC3E}">
        <p14:creationId xmlns:p14="http://schemas.microsoft.com/office/powerpoint/2010/main" val="4264883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104279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Interpreter</a:t>
            </a:r>
            <a:r>
              <a:rPr lang="en-GB" dirty="0"/>
              <a:t> is a computer program that directly executes instructions written in a programming or scripting language, without requiring them previously to have been compiled into machine language.</a:t>
            </a:r>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5</a:t>
            </a:fld>
            <a:endParaRPr lang="en-GB" dirty="0"/>
          </a:p>
        </p:txBody>
      </p:sp>
    </p:spTree>
    <p:extLst>
      <p:ext uri="{BB962C8B-B14F-4D97-AF65-F5344CB8AC3E}">
        <p14:creationId xmlns:p14="http://schemas.microsoft.com/office/powerpoint/2010/main" val="1126105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6</a:t>
            </a:fld>
            <a:endParaRPr lang="en-GB" dirty="0"/>
          </a:p>
        </p:txBody>
      </p:sp>
    </p:spTree>
    <p:extLst>
      <p:ext uri="{BB962C8B-B14F-4D97-AF65-F5344CB8AC3E}">
        <p14:creationId xmlns:p14="http://schemas.microsoft.com/office/powerpoint/2010/main" val="2700600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exception hierarchy: </a:t>
            </a:r>
            <a:r>
              <a:rPr lang="en-GB" dirty="0">
                <a:hlinkClick r:id="rId3"/>
              </a:rPr>
              <a:t>https://docs.python.org/2/library/exceptions.html#exception-hierarchy</a:t>
            </a: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7</a:t>
            </a:fld>
            <a:endParaRPr lang="en-GB" dirty="0"/>
          </a:p>
        </p:txBody>
      </p:sp>
    </p:spTree>
    <p:extLst>
      <p:ext uri="{BB962C8B-B14F-4D97-AF65-F5344CB8AC3E}">
        <p14:creationId xmlns:p14="http://schemas.microsoft.com/office/powerpoint/2010/main" val="254438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Python exception hierarchy: </a:t>
            </a:r>
            <a:r>
              <a:rPr lang="en-GB" dirty="0">
                <a:hlinkClick r:id="rId3"/>
              </a:rPr>
              <a:t>https://docs.python.org/2/library/exceptions.html#exception-hierarchy</a:t>
            </a:r>
            <a:endParaRPr lang="en-GB" dirty="0"/>
          </a:p>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8</a:t>
            </a:fld>
            <a:endParaRPr lang="en-GB" dirty="0"/>
          </a:p>
        </p:txBody>
      </p:sp>
    </p:spTree>
    <p:extLst>
      <p:ext uri="{BB962C8B-B14F-4D97-AF65-F5344CB8AC3E}">
        <p14:creationId xmlns:p14="http://schemas.microsoft.com/office/powerpoint/2010/main" val="2215905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9</a:t>
            </a:fld>
            <a:endParaRPr lang="en-GB" dirty="0"/>
          </a:p>
        </p:txBody>
      </p:sp>
    </p:spTree>
    <p:extLst>
      <p:ext uri="{BB962C8B-B14F-4D97-AF65-F5344CB8AC3E}">
        <p14:creationId xmlns:p14="http://schemas.microsoft.com/office/powerpoint/2010/main" val="3904151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10</a:t>
            </a:fld>
            <a:endParaRPr lang="en-GB" dirty="0"/>
          </a:p>
        </p:txBody>
      </p:sp>
    </p:spTree>
    <p:extLst>
      <p:ext uri="{BB962C8B-B14F-4D97-AF65-F5344CB8AC3E}">
        <p14:creationId xmlns:p14="http://schemas.microsoft.com/office/powerpoint/2010/main" val="1359115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real world applications, the </a:t>
            </a:r>
            <a:r>
              <a:rPr lang="en-GB" sz="1200" b="1" i="0" u="none" strike="noStrike" kern="1200" dirty="0">
                <a:solidFill>
                  <a:schemeClr val="tx1"/>
                </a:solidFill>
                <a:effectLst/>
                <a:latin typeface="+mn-lt"/>
                <a:ea typeface="+mn-ea"/>
                <a:cs typeface="+mn-cs"/>
              </a:rPr>
              <a:t>finally</a:t>
            </a:r>
            <a:r>
              <a:rPr lang="en-GB" sz="1200" b="0" i="0" kern="1200" dirty="0">
                <a:solidFill>
                  <a:schemeClr val="tx1"/>
                </a:solidFill>
                <a:effectLst/>
                <a:latin typeface="+mn-lt"/>
                <a:ea typeface="+mn-ea"/>
                <a:cs typeface="+mn-cs"/>
              </a:rPr>
              <a:t> clause is useful for releasing external resources (such as files or network connections), regardless of whether the use of the resource was successful.</a:t>
            </a:r>
            <a:endParaRPr lang="en-GB" dirty="0"/>
          </a:p>
        </p:txBody>
      </p:sp>
      <p:sp>
        <p:nvSpPr>
          <p:cNvPr id="4" name="Slide Number Placeholder 3"/>
          <p:cNvSpPr>
            <a:spLocks noGrp="1"/>
          </p:cNvSpPr>
          <p:nvPr>
            <p:ph type="sldNum" sz="quarter" idx="10"/>
          </p:nvPr>
        </p:nvSpPr>
        <p:spPr/>
        <p:txBody>
          <a:bodyPr/>
          <a:lstStyle/>
          <a:p>
            <a:fld id="{DECAF7F7-481D-4FBB-872B-CAD62DA8C4BA}" type="slidenum">
              <a:rPr lang="en-GB" smtClean="0"/>
              <a:t>11</a:t>
            </a:fld>
            <a:endParaRPr lang="en-GB" dirty="0"/>
          </a:p>
        </p:txBody>
      </p:sp>
    </p:spTree>
    <p:extLst>
      <p:ext uri="{BB962C8B-B14F-4D97-AF65-F5344CB8AC3E}">
        <p14:creationId xmlns:p14="http://schemas.microsoft.com/office/powerpoint/2010/main" val="759995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dirty="0"/>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dirty="0"/>
              <a:t>Click to edit Master title style</a:t>
            </a:r>
            <a:endParaRPr lang="en-GB" dirty="0"/>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416182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dirty="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dirty="0"/>
              <a:t>Click icon to add picture</a:t>
            </a:r>
            <a:endParaRPr lang="en-GB" dirty="0"/>
          </a:p>
        </p:txBody>
      </p:sp>
      <p:pic>
        <p:nvPicPr>
          <p:cNvPr id="13" name="Picture 2">
            <a:extLst>
              <a:ext uri="{FF2B5EF4-FFF2-40B4-BE49-F238E27FC236}">
                <a16:creationId xmlns:a16="http://schemas.microsoft.com/office/drawing/2014/main" id="{9A25AEA4-7D38-4612-8141-824DB851B89D}"/>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pic>
        <p:nvPicPr>
          <p:cNvPr id="7" name="Picture 2">
            <a:extLst>
              <a:ext uri="{FF2B5EF4-FFF2-40B4-BE49-F238E27FC236}">
                <a16:creationId xmlns:a16="http://schemas.microsoft.com/office/drawing/2014/main" id="{2714BDD6-D380-4D20-9171-178EB7620007}"/>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76457"/>
            <a:ext cx="772885" cy="489856"/>
          </a:xfrm>
          <a:prstGeom prst="rect">
            <a:avLst/>
          </a:prstGeom>
          <a:noFill/>
          <a:ln>
            <a:noFill/>
          </a:ln>
          <a:effectLst>
            <a:softEdge rad="127000"/>
          </a:effectLst>
        </p:spPr>
      </p:pic>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dirty="0"/>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pic>
        <p:nvPicPr>
          <p:cNvPr id="11" name="Picture 2">
            <a:extLst>
              <a:ext uri="{FF2B5EF4-FFF2-40B4-BE49-F238E27FC236}">
                <a16:creationId xmlns:a16="http://schemas.microsoft.com/office/drawing/2014/main" id="{CA2A3E23-4250-46B4-8492-CCEE9FC71B70}"/>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dirty="0"/>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dirty="0"/>
              <a:t>Click icon to add picture</a:t>
            </a:r>
            <a:endParaRPr lang="en-GB" dirty="0"/>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a:p>
        </p:txBody>
      </p:sp>
      <p:grpSp>
        <p:nvGrpSpPr>
          <p:cNvPr id="4" name="Group 3">
            <a:extLst>
              <a:ext uri="{FF2B5EF4-FFF2-40B4-BE49-F238E27FC236}">
                <a16:creationId xmlns:a16="http://schemas.microsoft.com/office/drawing/2014/main" id="{5B2B56DA-D806-4334-A71D-53DAAA64BABE}"/>
              </a:ext>
            </a:extLst>
          </p:cNvPr>
          <p:cNvGrpSpPr/>
          <p:nvPr userDrawn="1"/>
        </p:nvGrpSpPr>
        <p:grpSpPr>
          <a:xfrm>
            <a:off x="9710204" y="5595498"/>
            <a:ext cx="2314575" cy="1092200"/>
            <a:chOff x="581025" y="582613"/>
            <a:chExt cx="2314575" cy="1092200"/>
          </a:xfrm>
          <a:solidFill>
            <a:schemeClr val="bg1"/>
          </a:solidFill>
        </p:grpSpPr>
        <p:sp>
          <p:nvSpPr>
            <p:cNvPr id="5" name="Freeform 12">
              <a:extLst>
                <a:ext uri="{FF2B5EF4-FFF2-40B4-BE49-F238E27FC236}">
                  <a16:creationId xmlns:a16="http://schemas.microsoft.com/office/drawing/2014/main" id="{2989B6D4-53B6-4DDA-A9D3-8169FE9D638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6" name="Freeform 13">
              <a:extLst>
                <a:ext uri="{FF2B5EF4-FFF2-40B4-BE49-F238E27FC236}">
                  <a16:creationId xmlns:a16="http://schemas.microsoft.com/office/drawing/2014/main" id="{E3FFD0F0-F947-4B64-A4DE-8C06427E1B2E}"/>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7" name="Freeform 14">
              <a:extLst>
                <a:ext uri="{FF2B5EF4-FFF2-40B4-BE49-F238E27FC236}">
                  <a16:creationId xmlns:a16="http://schemas.microsoft.com/office/drawing/2014/main" id="{CDE4EE5B-D294-4314-B6D3-B4456AE3FFC8}"/>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8" name="Freeform 15">
              <a:extLst>
                <a:ext uri="{FF2B5EF4-FFF2-40B4-BE49-F238E27FC236}">
                  <a16:creationId xmlns:a16="http://schemas.microsoft.com/office/drawing/2014/main" id="{23450BD4-96E4-420F-BE5D-97748B6B519F}"/>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sp>
          <p:nvSpPr>
            <p:cNvPr id="9" name="Freeform 16">
              <a:extLst>
                <a:ext uri="{FF2B5EF4-FFF2-40B4-BE49-F238E27FC236}">
                  <a16:creationId xmlns:a16="http://schemas.microsoft.com/office/drawing/2014/main" id="{A7B3F570-7743-49B7-A2A7-381662DFD76C}"/>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dirty="0"/>
            </a:p>
          </p:txBody>
        </p:sp>
      </p:gr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4" name="Picture 2">
            <a:extLst>
              <a:ext uri="{FF2B5EF4-FFF2-40B4-BE49-F238E27FC236}">
                <a16:creationId xmlns:a16="http://schemas.microsoft.com/office/drawing/2014/main" id="{6ECAAC02-086C-45A8-B93E-7911EF59B4CC}"/>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dirty="0"/>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382632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dirty="0"/>
              <a:t>Click icon to add picture</a:t>
            </a:r>
            <a:endParaRPr lang="en-GB" dirty="0"/>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5" name="Picture 2">
            <a:extLst>
              <a:ext uri="{FF2B5EF4-FFF2-40B4-BE49-F238E27FC236}">
                <a16:creationId xmlns:a16="http://schemas.microsoft.com/office/drawing/2014/main" id="{C33CA083-8540-487B-B4CD-53933D974539}"/>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dirty="0"/>
              <a:t>Click icon to add picture</a:t>
            </a:r>
            <a:endParaRPr lang="en-GB" dirty="0"/>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5" name="Picture 2">
            <a:extLst>
              <a:ext uri="{FF2B5EF4-FFF2-40B4-BE49-F238E27FC236}">
                <a16:creationId xmlns:a16="http://schemas.microsoft.com/office/drawing/2014/main" id="{42C91400-7FBB-4D5C-B7D1-816AAF151542}"/>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5" name="Picture 2">
            <a:extLst>
              <a:ext uri="{FF2B5EF4-FFF2-40B4-BE49-F238E27FC236}">
                <a16:creationId xmlns:a16="http://schemas.microsoft.com/office/drawing/2014/main" id="{28250856-9645-406F-AAB4-9D4FB6AC93FA}"/>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0" name="Picture 2">
            <a:extLst>
              <a:ext uri="{FF2B5EF4-FFF2-40B4-BE49-F238E27FC236}">
                <a16:creationId xmlns:a16="http://schemas.microsoft.com/office/drawing/2014/main" id="{6DAADD58-A8DD-4504-A01F-C4497EE0C041}"/>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pic>
        <p:nvPicPr>
          <p:cNvPr id="6" name="Picture 2">
            <a:extLst>
              <a:ext uri="{FF2B5EF4-FFF2-40B4-BE49-F238E27FC236}">
                <a16:creationId xmlns:a16="http://schemas.microsoft.com/office/drawing/2014/main" id="{00B8E7D8-D930-4C3F-858A-29304B61F75A}"/>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pic>
        <p:nvPicPr>
          <p:cNvPr id="12" name="Picture 2">
            <a:extLst>
              <a:ext uri="{FF2B5EF4-FFF2-40B4-BE49-F238E27FC236}">
                <a16:creationId xmlns:a16="http://schemas.microsoft.com/office/drawing/2014/main" id="{50001CD0-22D9-4266-8934-0168A4A58B02}"/>
              </a:ext>
            </a:extLst>
          </p:cNvPr>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microsoft.com/office/2007/relationships/hdphoto" Target="../media/hdphoto1.wdp"/><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2">
            <a:extLst>
              <a:ext uri="{FF2B5EF4-FFF2-40B4-BE49-F238E27FC236}">
                <a16:creationId xmlns:a16="http://schemas.microsoft.com/office/drawing/2014/main" id="{A25299BA-BDED-412F-823C-583CC7E71C6A}"/>
              </a:ext>
            </a:extLst>
          </p:cNvPr>
          <p:cNvPicPr>
            <a:picLocks noChangeAspect="1" noChangeArrowheads="1"/>
          </p:cNvPicPr>
          <p:nvPr userDrawn="1"/>
        </p:nvPicPr>
        <p:blipFill rotWithShape="1">
          <a:blip r:embed="rId34" cstate="print">
            <a:extLst>
              <a:ext uri="{BEBA8EAE-BF5A-486C-A8C5-ECC9F3942E4B}">
                <a14:imgProps xmlns:a14="http://schemas.microsoft.com/office/drawing/2010/main">
                  <a14:imgLayer r:embed="rId3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54"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2.xml"/><Relationship Id="rId1" Type="http://schemas.openxmlformats.org/officeDocument/2006/relationships/tags" Target="../tags/tag1.xml"/><Relationship Id="rId6" Type="http://schemas.openxmlformats.org/officeDocument/2006/relationships/image" Target="../media/image2.png"/><Relationship Id="rId5" Type="http://schemas.microsoft.com/office/2007/relationships/hdphoto" Target="../media/hdphoto1.wdp"/><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26B64-9428-4F9E-A000-823A816F828F}"/>
              </a:ext>
            </a:extLst>
          </p:cNvPr>
          <p:cNvSpPr>
            <a:spLocks noGrp="1"/>
          </p:cNvSpPr>
          <p:nvPr>
            <p:ph type="title"/>
          </p:nvPr>
        </p:nvSpPr>
        <p:spPr/>
        <p:txBody>
          <a:bodyPr/>
          <a:lstStyle/>
          <a:p>
            <a:r>
              <a:rPr lang="en-GB" sz="4800" dirty="0"/>
              <a:t>Advanced Python</a:t>
            </a:r>
          </a:p>
        </p:txBody>
      </p:sp>
      <p:sp>
        <p:nvSpPr>
          <p:cNvPr id="3" name="Text Placeholder 2">
            <a:extLst>
              <a:ext uri="{FF2B5EF4-FFF2-40B4-BE49-F238E27FC236}">
                <a16:creationId xmlns:a16="http://schemas.microsoft.com/office/drawing/2014/main" id="{0C04FD8A-8A1A-44B4-B5EB-4AD4BE2AA16D}"/>
              </a:ext>
            </a:extLst>
          </p:cNvPr>
          <p:cNvSpPr>
            <a:spLocks noGrp="1"/>
          </p:cNvSpPr>
          <p:nvPr>
            <p:ph type="body" sz="quarter" idx="10"/>
          </p:nvPr>
        </p:nvSpPr>
        <p:spPr/>
        <p:txBody>
          <a:bodyPr/>
          <a:lstStyle/>
          <a:p>
            <a:r>
              <a:rPr lang="en-GB" sz="3600" dirty="0">
                <a:solidFill>
                  <a:srgbClr val="009FE3"/>
                </a:solidFill>
                <a:latin typeface="Arial Black" panose="020B0A04020102020204" pitchFamily="34" charset="0"/>
              </a:rPr>
              <a:t>Beyond Foundations</a:t>
            </a:r>
            <a:endParaRPr lang="en-GB" sz="3600" dirty="0"/>
          </a:p>
        </p:txBody>
      </p:sp>
      <p:pic>
        <p:nvPicPr>
          <p:cNvPr id="5" name="Content Placeholder 6">
            <a:extLst>
              <a:ext uri="{FF2B5EF4-FFF2-40B4-BE49-F238E27FC236}">
                <a16:creationId xmlns:a16="http://schemas.microsoft.com/office/drawing/2014/main" id="{4560A0C0-D432-46B9-AB3E-774313C14EE8}"/>
              </a:ext>
            </a:extLst>
          </p:cNvPr>
          <p:cNvPicPr>
            <a:picLocks noGrp="1" noChangeAspect="1"/>
          </p:cNvPicPr>
          <p:nvPr>
            <p:ph sz="quarter" idx="12"/>
          </p:nvPr>
        </p:nvPicPr>
        <p:blipFill>
          <a:blip r:embed="rId2">
            <a:extLst>
              <a:ext uri="{28A0092B-C50C-407E-A947-70E740481C1C}">
                <a14:useLocalDpi xmlns:a14="http://schemas.microsoft.com/office/drawing/2010/main" val="0"/>
              </a:ext>
            </a:extLst>
          </a:blip>
          <a:stretch>
            <a:fillRect/>
          </a:stretch>
        </p:blipFill>
        <p:spPr>
          <a:xfrm>
            <a:off x="19308" y="5268274"/>
            <a:ext cx="4636286" cy="1566000"/>
          </a:xfrm>
        </p:spPr>
      </p:pic>
    </p:spTree>
    <p:extLst>
      <p:ext uri="{BB962C8B-B14F-4D97-AF65-F5344CB8AC3E}">
        <p14:creationId xmlns:p14="http://schemas.microsoft.com/office/powerpoint/2010/main" val="668400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Handling Exceptions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0800009" cy="468003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try-except-else-finally statement – definition</a:t>
            </a:r>
          </a:p>
          <a:p>
            <a:r>
              <a:rPr lang="en-GB" dirty="0"/>
              <a:t>The </a:t>
            </a:r>
            <a:r>
              <a:rPr lang="en-GB" dirty="0">
                <a:solidFill>
                  <a:srgbClr val="FF7700"/>
                </a:solidFill>
                <a:latin typeface="Lucida Console" panose="020B0609040504020204" pitchFamily="49" charset="0"/>
              </a:rPr>
              <a:t>try</a:t>
            </a:r>
            <a:r>
              <a:rPr lang="en-GB" dirty="0"/>
              <a:t> block lets you test a block of code for errors.</a:t>
            </a:r>
          </a:p>
          <a:p>
            <a:r>
              <a:rPr lang="en-GB" dirty="0"/>
              <a:t>The </a:t>
            </a:r>
            <a:r>
              <a:rPr lang="en-GB" dirty="0">
                <a:solidFill>
                  <a:srgbClr val="FF7700"/>
                </a:solidFill>
                <a:latin typeface="Lucida Console" panose="020B0609040504020204" pitchFamily="49" charset="0"/>
              </a:rPr>
              <a:t>except</a:t>
            </a:r>
            <a:r>
              <a:rPr lang="en-GB" dirty="0"/>
              <a:t> block lets you handle the error.</a:t>
            </a:r>
          </a:p>
          <a:p>
            <a:r>
              <a:rPr lang="en-GB" dirty="0"/>
              <a:t>The </a:t>
            </a:r>
            <a:r>
              <a:rPr lang="en-GB" dirty="0">
                <a:solidFill>
                  <a:srgbClr val="FF7700"/>
                </a:solidFill>
                <a:latin typeface="Lucida Console" panose="020B0609040504020204" pitchFamily="49" charset="0"/>
              </a:rPr>
              <a:t>else</a:t>
            </a:r>
            <a:r>
              <a:rPr lang="en-GB" dirty="0"/>
              <a:t> block executes if code in the try block does not raise an exception</a:t>
            </a:r>
          </a:p>
          <a:p>
            <a:r>
              <a:rPr lang="en-GB" dirty="0"/>
              <a:t>The </a:t>
            </a:r>
            <a:r>
              <a:rPr lang="en-GB" dirty="0">
                <a:solidFill>
                  <a:srgbClr val="FF7700"/>
                </a:solidFill>
                <a:latin typeface="Lucida Console" panose="020B0609040504020204" pitchFamily="49" charset="0"/>
              </a:rPr>
              <a:t>finally</a:t>
            </a:r>
            <a:r>
              <a:rPr lang="en-GB" dirty="0"/>
              <a:t> block lets you execute code, regardless of the result of the try and except blocks.</a:t>
            </a:r>
          </a:p>
          <a:p>
            <a:endParaRPr lang="en-GB" dirty="0"/>
          </a:p>
          <a:p>
            <a:r>
              <a:rPr lang="en-GB" u="sng" dirty="0"/>
              <a:t>Note 1</a:t>
            </a:r>
            <a:r>
              <a:rPr lang="en-GB" dirty="0"/>
              <a:t>: The except block can contain multiple exceptions each followed by a specific exception. In that case the specific exceptions must be listed before the expression-less except clause, which, if present, must be last; it matches any exception.</a:t>
            </a:r>
          </a:p>
          <a:p>
            <a:r>
              <a:rPr lang="en-GB" u="sng" dirty="0"/>
              <a:t>Note 2</a:t>
            </a:r>
            <a:r>
              <a:rPr lang="en-GB" dirty="0"/>
              <a:t>: The else and finally blocks of the try statement are optional, although you can write a try statement with try and final blocks only.</a:t>
            </a:r>
          </a:p>
          <a:p>
            <a:r>
              <a:rPr lang="en-GB" u="sng" dirty="0"/>
              <a:t>Note3</a:t>
            </a:r>
            <a:r>
              <a:rPr lang="en-GB" dirty="0"/>
              <a:t>: the same except statement can be used to handle multiple exceptions: list the specific exceptions separated by comma and enclosed within brackets: </a:t>
            </a:r>
          </a:p>
          <a:p>
            <a:pPr marL="0" indent="0">
              <a:buNone/>
            </a:pPr>
            <a:r>
              <a:rPr lang="en-GB" dirty="0"/>
              <a:t>	</a:t>
            </a:r>
            <a:r>
              <a:rPr lang="en-GB" dirty="0">
                <a:solidFill>
                  <a:srgbClr val="FF7700"/>
                </a:solidFill>
                <a:latin typeface="Lucida Console" panose="020B0609040504020204" pitchFamily="49" charset="0"/>
              </a:rPr>
              <a:t> except</a:t>
            </a:r>
            <a:r>
              <a:rPr lang="en-GB" dirty="0"/>
              <a:t>(</a:t>
            </a:r>
            <a:r>
              <a:rPr lang="en-GB" dirty="0">
                <a:solidFill>
                  <a:srgbClr val="900090"/>
                </a:solidFill>
                <a:latin typeface="Lucida Console" panose="020B0609040504020204" pitchFamily="49" charset="0"/>
              </a:rPr>
              <a:t>Exception1</a:t>
            </a:r>
            <a:r>
              <a:rPr lang="en-GB" dirty="0"/>
              <a:t>[, </a:t>
            </a:r>
            <a:r>
              <a:rPr lang="en-GB" dirty="0">
                <a:solidFill>
                  <a:srgbClr val="900090"/>
                </a:solidFill>
                <a:latin typeface="Lucida Console" panose="020B0609040504020204" pitchFamily="49" charset="0"/>
              </a:rPr>
              <a:t>Exception2</a:t>
            </a:r>
            <a:r>
              <a:rPr lang="en-GB" dirty="0"/>
              <a:t>[,...</a:t>
            </a:r>
            <a:r>
              <a:rPr lang="en-GB" dirty="0">
                <a:solidFill>
                  <a:srgbClr val="900090"/>
                </a:solidFill>
                <a:latin typeface="Lucida Console" panose="020B0609040504020204" pitchFamily="49" charset="0"/>
              </a:rPr>
              <a:t>ExceptionN</a:t>
            </a:r>
            <a:r>
              <a:rPr lang="en-GB" dirty="0"/>
              <a:t>]])</a:t>
            </a:r>
          </a:p>
          <a:p>
            <a:pPr marL="0" indent="0">
              <a:buNone/>
            </a:pPr>
            <a:r>
              <a:rPr lang="en-GB" dirty="0"/>
              <a:t>   The except block will be executed if there is any exception from the given exception list.</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25428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0859282" cy="761702"/>
          </a:xfrm>
        </p:spPr>
        <p:txBody>
          <a:bodyPr/>
          <a:lstStyle/>
          <a:p>
            <a:pPr algn="l"/>
            <a:r>
              <a:rPr lang="en-GB" dirty="0"/>
              <a:t>How try statement works?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52304"/>
            <a:ext cx="10800009" cy="468003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First, try clause is executed i.e. the code between try and except clause.</a:t>
            </a:r>
          </a:p>
          <a:p>
            <a:r>
              <a:rPr lang="en-GB" dirty="0"/>
              <a:t>If there is no exception, then only try clause will run, except clause is skipped.</a:t>
            </a:r>
          </a:p>
          <a:p>
            <a:r>
              <a:rPr lang="en-GB" dirty="0"/>
              <a:t>If any exception occurred, try clause will be skipped and except clause will run. </a:t>
            </a:r>
            <a:br>
              <a:rPr lang="en-GB" dirty="0"/>
            </a:br>
            <a:r>
              <a:rPr lang="en-GB" dirty="0"/>
              <a:t>A search for an exception handler is started. </a:t>
            </a:r>
            <a:br>
              <a:rPr lang="en-GB" dirty="0"/>
            </a:br>
            <a:r>
              <a:rPr lang="en-GB" dirty="0"/>
              <a:t>This search inspects the except clauses in turn until one is found that matches the exception.</a:t>
            </a:r>
          </a:p>
          <a:p>
            <a:r>
              <a:rPr lang="en-GB" dirty="0"/>
              <a:t>If any exception occurs, but the except clause within the code doesn’t handle it, it is passed on to the outer try statements. If the exception is left unhandled, then the execution stops.</a:t>
            </a:r>
          </a:p>
          <a:p>
            <a:endParaRPr lang="en-GB" dirty="0"/>
          </a:p>
          <a:p>
            <a:r>
              <a:rPr lang="en-GB" dirty="0"/>
              <a:t>A try statement can have more than one except clause</a:t>
            </a:r>
          </a:p>
          <a:p>
            <a:r>
              <a:rPr lang="en-GB" dirty="0"/>
              <a:t>If the optional else clause is present it must be present after all the except clauses. </a:t>
            </a:r>
            <a:br>
              <a:rPr lang="en-GB" dirty="0"/>
            </a:br>
            <a:r>
              <a:rPr lang="en-GB" dirty="0"/>
              <a:t>The code enters the else block only if the try clause does not raise an exception.</a:t>
            </a:r>
          </a:p>
          <a:p>
            <a:r>
              <a:rPr lang="en-GB" dirty="0"/>
              <a:t>If the optional finally clause is present, it is always executed after try and except blocks.</a:t>
            </a:r>
            <a:br>
              <a:rPr lang="en-GB" dirty="0"/>
            </a:br>
            <a:r>
              <a:rPr lang="en-GB" dirty="0"/>
              <a:t>The finally block always executes after normal termination of try block or after try block terminates due to some exceptions.</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1893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0859282" cy="761702"/>
          </a:xfrm>
        </p:spPr>
        <p:txBody>
          <a:bodyPr/>
          <a:lstStyle/>
          <a:p>
            <a:pPr algn="l"/>
            <a:r>
              <a:rPr lang="en-GB" dirty="0"/>
              <a:t>try statement examples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52304"/>
            <a:ext cx="10800009" cy="525951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GB" b="1" dirty="0">
                <a:solidFill>
                  <a:srgbClr val="2EABE2"/>
                </a:solidFill>
                <a:latin typeface="Arial"/>
                <a:ea typeface="MS PGothic" pitchFamily="34" charset="-128"/>
              </a:rPr>
              <a:t>try-except statement </a:t>
            </a:r>
          </a:p>
          <a:p>
            <a:pPr marL="0" indent="0">
              <a:buNone/>
            </a:pPr>
            <a:r>
              <a:rPr lang="en-GB" dirty="0">
                <a:latin typeface="Consolas" panose="020B0609020204030204" pitchFamily="49" charset="0"/>
                <a:cs typeface="Times New Roman" panose="02020603050405020304" pitchFamily="18" charset="0"/>
              </a:rPr>
              <a:t> </a:t>
            </a: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solidFill>
                  <a:srgbClr val="FF7700"/>
                </a:solidFill>
                <a:latin typeface="Lucida Console" panose="020B0609040504020204" pitchFamily="49" charset="0"/>
              </a:rPr>
              <a:t>def</a:t>
            </a:r>
            <a:r>
              <a:rPr lang="en-GB" dirty="0">
                <a:latin typeface="Consolas" panose="020B0609020204030204" pitchFamily="49" charset="0"/>
                <a:cs typeface="Times New Roman" panose="02020603050405020304" pitchFamily="18" charset="0"/>
              </a:rPr>
              <a:t> </a:t>
            </a:r>
            <a:r>
              <a:rPr lang="en-GB" dirty="0">
                <a:solidFill>
                  <a:srgbClr val="0000FF"/>
                </a:solidFill>
                <a:latin typeface="Lucida Console" panose="020B0609040504020204" pitchFamily="49" charset="0"/>
              </a:rPr>
              <a:t>divide</a:t>
            </a:r>
            <a:r>
              <a:rPr lang="en-GB" dirty="0">
                <a:latin typeface="Lucida Console" panose="020B0609040504020204" pitchFamily="49" charset="0"/>
                <a:cs typeface="Times New Roman" panose="02020603050405020304" pitchFamily="18" charset="0"/>
              </a:rPr>
              <a:t>(x, y):</a:t>
            </a:r>
            <a:br>
              <a:rPr lang="en-GB" dirty="0">
                <a:latin typeface="Consolas" panose="020B0609020204030204" pitchFamily="49" charset="0"/>
                <a:cs typeface="Times New Roman" panose="02020603050405020304" pitchFamily="18" charset="0"/>
              </a:rPr>
            </a:br>
            <a:r>
              <a:rPr lang="en-GB" dirty="0">
                <a:latin typeface="Consolas" panose="020B0609020204030204" pitchFamily="49" charset="0"/>
                <a:cs typeface="Times New Roman" panose="02020603050405020304" pitchFamily="18" charset="0"/>
              </a:rPr>
              <a:t>         </a:t>
            </a:r>
            <a:r>
              <a:rPr lang="en-GB" dirty="0">
                <a:solidFill>
                  <a:srgbClr val="FF7700"/>
                </a:solidFill>
                <a:latin typeface="Lucida Console" panose="020B0609040504020204" pitchFamily="49" charset="0"/>
              </a:rPr>
              <a:t>try</a:t>
            </a:r>
            <a:r>
              <a:rPr lang="en-GB" dirty="0">
                <a:latin typeface="Consolas" panose="020B0609020204030204" pitchFamily="49" charset="0"/>
                <a:cs typeface="Times New Roman" panose="02020603050405020304" pitchFamily="18" charset="0"/>
              </a:rPr>
              <a:t>:</a:t>
            </a:r>
            <a:br>
              <a:rPr lang="en-GB" dirty="0">
                <a:latin typeface="Consolas" panose="020B0609020204030204" pitchFamily="49" charset="0"/>
                <a:cs typeface="Times New Roman" panose="02020603050405020304" pitchFamily="18" charset="0"/>
              </a:rPr>
            </a:br>
            <a:r>
              <a:rPr lang="en-GB" dirty="0">
                <a:latin typeface="Consolas" panose="020B0609020204030204" pitchFamily="49" charset="0"/>
                <a:cs typeface="Times New Roman" panose="02020603050405020304" pitchFamily="18" charset="0"/>
              </a:rPr>
              <a:t>             </a:t>
            </a:r>
            <a:r>
              <a:rPr lang="en-GB" dirty="0">
                <a:latin typeface="Lucida Console" panose="020B0609040504020204" pitchFamily="49" charset="0"/>
                <a:cs typeface="Times New Roman" panose="02020603050405020304" pitchFamily="18" charset="0"/>
              </a:rPr>
              <a:t>result = x / y</a:t>
            </a:r>
            <a:br>
              <a:rPr lang="en-GB" dirty="0">
                <a:latin typeface="Consolas" panose="020B0609020204030204" pitchFamily="49" charset="0"/>
                <a:cs typeface="Times New Roman" panose="02020603050405020304" pitchFamily="18" charset="0"/>
              </a:rPr>
            </a:br>
            <a:r>
              <a:rPr lang="en-GB" dirty="0">
                <a:latin typeface="Consolas" panose="020B0609020204030204" pitchFamily="49" charset="0"/>
                <a:cs typeface="Times New Roman" panose="02020603050405020304" pitchFamily="18" charset="0"/>
              </a:rPr>
              <a:t>             </a:t>
            </a:r>
            <a:r>
              <a:rPr lang="en-GB" dirty="0">
                <a:solidFill>
                  <a:srgbClr val="900090"/>
                </a:solidFill>
                <a:latin typeface="Lucida Console" panose="020B0609040504020204" pitchFamily="49" charset="0"/>
              </a:rPr>
              <a:t>print</a:t>
            </a:r>
            <a:r>
              <a:rPr lang="en-GB" dirty="0">
                <a:latin typeface="Lucida Console" panose="020B0609040504020204" pitchFamily="49" charset="0"/>
                <a:cs typeface="Times New Roman" panose="02020603050405020304" pitchFamily="18" charset="0"/>
              </a:rPr>
              <a:t>(x, </a:t>
            </a:r>
            <a:r>
              <a:rPr lang="en-GB" dirty="0">
                <a:solidFill>
                  <a:srgbClr val="00B050"/>
                </a:solidFill>
                <a:latin typeface="Lucida Console" panose="020B0609040504020204" pitchFamily="49" charset="0"/>
                <a:cs typeface="Times New Roman" panose="02020603050405020304" pitchFamily="18" charset="0"/>
              </a:rPr>
              <a:t>"divided by"</a:t>
            </a:r>
            <a:r>
              <a:rPr lang="en-GB" dirty="0">
                <a:latin typeface="Lucida Console" panose="020B0609040504020204" pitchFamily="49" charset="0"/>
                <a:cs typeface="Times New Roman" panose="02020603050405020304" pitchFamily="18" charset="0"/>
              </a:rPr>
              <a:t>, y, </a:t>
            </a:r>
            <a:r>
              <a:rPr lang="en-GB" dirty="0">
                <a:solidFill>
                  <a:srgbClr val="00B050"/>
                </a:solidFill>
                <a:latin typeface="Lucida Console" panose="020B0609040504020204" pitchFamily="49" charset="0"/>
                <a:cs typeface="Times New Roman" panose="02020603050405020304" pitchFamily="18" charset="0"/>
              </a:rPr>
              <a:t>"is :"</a:t>
            </a:r>
            <a:r>
              <a:rPr lang="en-GB" dirty="0">
                <a:latin typeface="Lucida Console" panose="020B0609040504020204" pitchFamily="49" charset="0"/>
                <a:cs typeface="Times New Roman" panose="02020603050405020304" pitchFamily="18" charset="0"/>
              </a:rPr>
              <a:t>, result)</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a:t>
            </a:r>
            <a:r>
              <a:rPr lang="en-GB" dirty="0">
                <a:solidFill>
                  <a:srgbClr val="FF7700"/>
                </a:solidFill>
                <a:latin typeface="Lucida Console" panose="020B0609040504020204" pitchFamily="49" charset="0"/>
              </a:rPr>
              <a:t>except</a:t>
            </a:r>
            <a:r>
              <a:rPr lang="en-GB" dirty="0">
                <a:latin typeface="Lucida Console" panose="020B0609040504020204" pitchFamily="49" charset="0"/>
                <a:cs typeface="Times New Roman" panose="02020603050405020304" pitchFamily="18" charset="0"/>
              </a:rPr>
              <a:t> </a:t>
            </a:r>
            <a:r>
              <a:rPr lang="en-GB" dirty="0">
                <a:solidFill>
                  <a:srgbClr val="900090"/>
                </a:solidFill>
                <a:latin typeface="Lucida Console" panose="020B0609040504020204" pitchFamily="49" charset="0"/>
              </a:rPr>
              <a:t>ZeroDivisionError</a:t>
            </a:r>
            <a:r>
              <a:rPr lang="en-GB" dirty="0">
                <a:latin typeface="Lucida Console" panose="020B0609040504020204" pitchFamily="49" charset="0"/>
                <a:cs typeface="Times New Roman" panose="02020603050405020304" pitchFamily="18" charset="0"/>
              </a:rPr>
              <a:t>:</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a:t>
            </a:r>
            <a:r>
              <a:rPr lang="en-GB" dirty="0">
                <a:solidFill>
                  <a:srgbClr val="900090"/>
                </a:solidFill>
                <a:latin typeface="Lucida Console" panose="020B0609040504020204" pitchFamily="49" charset="0"/>
              </a:rPr>
              <a:t>print</a:t>
            </a:r>
            <a:r>
              <a:rPr lang="en-GB" dirty="0">
                <a:latin typeface="Lucida Console" panose="020B0609040504020204" pitchFamily="49" charset="0"/>
                <a:cs typeface="Times New Roman" panose="02020603050405020304" pitchFamily="18" charset="0"/>
              </a:rPr>
              <a:t>(</a:t>
            </a:r>
            <a:r>
              <a:rPr lang="en-GB" dirty="0">
                <a:solidFill>
                  <a:srgbClr val="00B050"/>
                </a:solidFill>
                <a:latin typeface="Lucida Console" panose="020B0609040504020204" pitchFamily="49" charset="0"/>
                <a:cs typeface="Times New Roman" panose="02020603050405020304" pitchFamily="18" charset="0"/>
              </a:rPr>
              <a:t>"Error! You are dividing by zero"</a:t>
            </a:r>
            <a:r>
              <a:rPr lang="en-GB" dirty="0">
                <a:latin typeface="Lucida Console" panose="020B0609040504020204" pitchFamily="49" charset="0"/>
                <a:cs typeface="Times New Roman" panose="02020603050405020304" pitchFamily="18" charset="0"/>
              </a:rPr>
              <a:t>)</a:t>
            </a:r>
            <a:br>
              <a:rPr lang="en-GB" dirty="0">
                <a:latin typeface="Consolas" panose="020B0609020204030204" pitchFamily="49" charset="0"/>
                <a:cs typeface="Times New Roman" panose="02020603050405020304" pitchFamily="18" charset="0"/>
              </a:rPr>
            </a:br>
            <a:endParaRPr lang="en-GB" dirty="0"/>
          </a:p>
          <a:p>
            <a:r>
              <a:rPr lang="en-GB" dirty="0"/>
              <a:t>The function call below will cause no exception; only the try block will be executed </a:t>
            </a:r>
          </a:p>
          <a:p>
            <a:pPr indent="0">
              <a:lnSpc>
                <a:spcPct val="107000"/>
              </a:lnSpc>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divide(3, 2)</a:t>
            </a:r>
          </a:p>
          <a:p>
            <a:pPr indent="0">
              <a:lnSpc>
                <a:spcPct val="107000"/>
              </a:lnSpc>
              <a:spcAft>
                <a:spcPts val="800"/>
              </a:spcAft>
              <a:buNone/>
            </a:pPr>
            <a:r>
              <a:rPr lang="en-GB" dirty="0">
                <a:solidFill>
                  <a:srgbClr val="0000FF"/>
                </a:solidFill>
                <a:latin typeface="Lucida Console" panose="020B0609040504020204" pitchFamily="49" charset="0"/>
              </a:rPr>
              <a:t>3 divided by 2 is : 1.5</a:t>
            </a:r>
          </a:p>
          <a:p>
            <a:endParaRPr lang="en-GB" dirty="0"/>
          </a:p>
          <a:p>
            <a:r>
              <a:rPr lang="en-GB" dirty="0"/>
              <a:t>The function call below will cause the </a:t>
            </a:r>
            <a:r>
              <a:rPr lang="en-GB" dirty="0">
                <a:solidFill>
                  <a:srgbClr val="900090"/>
                </a:solidFill>
                <a:latin typeface="Lucida Console" panose="020B0609040504020204" pitchFamily="49" charset="0"/>
              </a:rPr>
              <a:t>ZeroDivisionError</a:t>
            </a:r>
            <a:r>
              <a:rPr lang="en-GB" dirty="0"/>
              <a:t> exception; only the except block will be executed </a:t>
            </a:r>
          </a:p>
          <a:p>
            <a:pPr indent="0">
              <a:lnSpc>
                <a:spcPct val="107000"/>
              </a:lnSpc>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divide(3, 0)</a:t>
            </a:r>
          </a:p>
          <a:p>
            <a:pPr indent="0">
              <a:lnSpc>
                <a:spcPct val="107000"/>
              </a:lnSpc>
              <a:spcAft>
                <a:spcPts val="800"/>
              </a:spcAft>
              <a:buNone/>
            </a:pPr>
            <a:r>
              <a:rPr lang="en-GB" dirty="0">
                <a:solidFill>
                  <a:srgbClr val="0000FF"/>
                </a:solidFill>
                <a:latin typeface="Lucida Console" panose="020B0609040504020204" pitchFamily="49" charset="0"/>
              </a:rPr>
              <a:t>Error! You are dividing by zero</a:t>
            </a:r>
          </a:p>
          <a:p>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411259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0859282" cy="761702"/>
          </a:xfrm>
        </p:spPr>
        <p:txBody>
          <a:bodyPr/>
          <a:lstStyle/>
          <a:p>
            <a:pPr algn="l"/>
            <a:r>
              <a:rPr lang="en-GB" dirty="0"/>
              <a:t>try statement examples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52304"/>
            <a:ext cx="10800009" cy="525951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2"/>
            </a:pPr>
            <a:r>
              <a:rPr lang="en-GB" b="1" dirty="0">
                <a:solidFill>
                  <a:srgbClr val="2EABE2"/>
                </a:solidFill>
                <a:latin typeface="Arial"/>
                <a:ea typeface="MS PGothic" pitchFamily="34" charset="-128"/>
              </a:rPr>
              <a:t>try-except-else statement </a:t>
            </a:r>
          </a:p>
          <a:p>
            <a:pPr marL="0" indent="0">
              <a:buNone/>
            </a:pPr>
            <a:r>
              <a:rPr lang="en-GB" dirty="0">
                <a:latin typeface="Consolas" panose="020B0609020204030204" pitchFamily="49" charset="0"/>
                <a:cs typeface="Times New Roman" panose="02020603050405020304" pitchFamily="18" charset="0"/>
              </a:rPr>
              <a:t> </a:t>
            </a: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solidFill>
                  <a:srgbClr val="FF7700"/>
                </a:solidFill>
                <a:latin typeface="Lucida Console" panose="020B0609040504020204" pitchFamily="49" charset="0"/>
              </a:rPr>
              <a:t>def</a:t>
            </a:r>
            <a:r>
              <a:rPr lang="en-GB" dirty="0">
                <a:latin typeface="Lucida Console" panose="020B0609040504020204" pitchFamily="49" charset="0"/>
                <a:cs typeface="Times New Roman" panose="02020603050405020304" pitchFamily="18" charset="0"/>
              </a:rPr>
              <a:t> </a:t>
            </a:r>
            <a:r>
              <a:rPr lang="en-GB" dirty="0">
                <a:solidFill>
                  <a:srgbClr val="0000FF"/>
                </a:solidFill>
                <a:latin typeface="Lucida Console" panose="020B0609040504020204" pitchFamily="49" charset="0"/>
              </a:rPr>
              <a:t>divide</a:t>
            </a:r>
            <a:r>
              <a:rPr lang="en-GB" dirty="0">
                <a:latin typeface="Lucida Console" panose="020B0609040504020204" pitchFamily="49" charset="0"/>
                <a:cs typeface="Times New Roman" panose="02020603050405020304" pitchFamily="18" charset="0"/>
              </a:rPr>
              <a:t>(x, y):</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a:t>
            </a:r>
            <a:r>
              <a:rPr lang="en-GB" dirty="0">
                <a:solidFill>
                  <a:srgbClr val="FF7700"/>
                </a:solidFill>
                <a:latin typeface="Lucida Console" panose="020B0609040504020204" pitchFamily="49" charset="0"/>
              </a:rPr>
              <a:t>try</a:t>
            </a:r>
            <a:r>
              <a:rPr lang="en-GB" dirty="0">
                <a:latin typeface="Lucida Console" panose="020B0609040504020204" pitchFamily="49" charset="0"/>
                <a:cs typeface="Times New Roman" panose="02020603050405020304" pitchFamily="18" charset="0"/>
              </a:rPr>
              <a:t>:</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result = x / y</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a:t>
            </a:r>
            <a:r>
              <a:rPr lang="en-GB" dirty="0">
                <a:solidFill>
                  <a:srgbClr val="FF7700"/>
                </a:solidFill>
                <a:latin typeface="Lucida Console" panose="020B0609040504020204" pitchFamily="49" charset="0"/>
              </a:rPr>
              <a:t>except</a:t>
            </a:r>
            <a:r>
              <a:rPr lang="en-GB" dirty="0">
                <a:latin typeface="Lucida Console" panose="020B0609040504020204" pitchFamily="49" charset="0"/>
                <a:cs typeface="Times New Roman" panose="02020603050405020304" pitchFamily="18" charset="0"/>
              </a:rPr>
              <a:t> </a:t>
            </a:r>
            <a:r>
              <a:rPr lang="en-GB" dirty="0">
                <a:solidFill>
                  <a:srgbClr val="900090"/>
                </a:solidFill>
                <a:latin typeface="Lucida Console" panose="020B0609040504020204" pitchFamily="49" charset="0"/>
              </a:rPr>
              <a:t>ZeroDivisionError</a:t>
            </a:r>
            <a:r>
              <a:rPr lang="en-GB" dirty="0">
                <a:latin typeface="Lucida Console" panose="020B0609040504020204" pitchFamily="49" charset="0"/>
                <a:cs typeface="Times New Roman" panose="02020603050405020304" pitchFamily="18" charset="0"/>
              </a:rPr>
              <a:t>:</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a:t>
            </a:r>
            <a:r>
              <a:rPr lang="en-GB" dirty="0">
                <a:solidFill>
                  <a:srgbClr val="900090"/>
                </a:solidFill>
                <a:latin typeface="Lucida Console" panose="020B0609040504020204" pitchFamily="49" charset="0"/>
              </a:rPr>
              <a:t>print</a:t>
            </a:r>
            <a:r>
              <a:rPr lang="en-GB" dirty="0">
                <a:latin typeface="Lucida Console" panose="020B0609040504020204" pitchFamily="49" charset="0"/>
                <a:cs typeface="Times New Roman" panose="02020603050405020304" pitchFamily="18" charset="0"/>
              </a:rPr>
              <a:t>(</a:t>
            </a:r>
            <a:r>
              <a:rPr lang="en-GB" dirty="0">
                <a:solidFill>
                  <a:srgbClr val="00B050"/>
                </a:solidFill>
                <a:latin typeface="Lucida Console" panose="020B0609040504020204" pitchFamily="49" charset="0"/>
                <a:cs typeface="Times New Roman" panose="02020603050405020304" pitchFamily="18" charset="0"/>
              </a:rPr>
              <a:t>"Error! You are dividing by zero"</a:t>
            </a:r>
            <a:r>
              <a:rPr lang="en-GB" dirty="0">
                <a:latin typeface="Lucida Console" panose="020B0609040504020204" pitchFamily="49" charset="0"/>
                <a:cs typeface="Times New Roman" panose="02020603050405020304" pitchFamily="18" charset="0"/>
              </a:rPr>
              <a:t>)</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a:t>
            </a:r>
            <a:r>
              <a:rPr lang="en-GB" dirty="0">
                <a:solidFill>
                  <a:srgbClr val="FF7700"/>
                </a:solidFill>
                <a:latin typeface="Lucida Console" panose="020B0609040504020204" pitchFamily="49" charset="0"/>
              </a:rPr>
              <a:t>else</a:t>
            </a:r>
            <a:r>
              <a:rPr lang="en-GB" dirty="0">
                <a:latin typeface="Lucida Console" panose="020B0609040504020204" pitchFamily="49" charset="0"/>
                <a:cs typeface="Times New Roman" panose="02020603050405020304" pitchFamily="18" charset="0"/>
              </a:rPr>
              <a:t>:</a:t>
            </a:r>
          </a:p>
          <a:p>
            <a:pPr marL="0" indent="0">
              <a:buNone/>
            </a:pPr>
            <a:r>
              <a:rPr lang="en-GB" dirty="0">
                <a:latin typeface="Lucida Console" panose="020B0609040504020204" pitchFamily="49" charset="0"/>
                <a:cs typeface="Times New Roman" panose="02020603050405020304" pitchFamily="18" charset="0"/>
              </a:rPr>
              <a:t>             </a:t>
            </a:r>
            <a:r>
              <a:rPr lang="en-GB" dirty="0">
                <a:solidFill>
                  <a:srgbClr val="900090"/>
                </a:solidFill>
                <a:latin typeface="Lucida Console" panose="020B0609040504020204" pitchFamily="49" charset="0"/>
              </a:rPr>
              <a:t>print</a:t>
            </a:r>
            <a:r>
              <a:rPr lang="en-GB" dirty="0">
                <a:latin typeface="Lucida Console" panose="020B0609040504020204" pitchFamily="49" charset="0"/>
                <a:cs typeface="Times New Roman" panose="02020603050405020304" pitchFamily="18" charset="0"/>
              </a:rPr>
              <a:t>(x, </a:t>
            </a:r>
            <a:r>
              <a:rPr lang="en-GB" dirty="0">
                <a:solidFill>
                  <a:srgbClr val="00B050"/>
                </a:solidFill>
                <a:latin typeface="Lucida Console" panose="020B0609040504020204" pitchFamily="49" charset="0"/>
                <a:cs typeface="Times New Roman" panose="02020603050405020304" pitchFamily="18" charset="0"/>
              </a:rPr>
              <a:t>"divided by"</a:t>
            </a:r>
            <a:r>
              <a:rPr lang="en-GB" dirty="0">
                <a:latin typeface="Lucida Console" panose="020B0609040504020204" pitchFamily="49" charset="0"/>
                <a:cs typeface="Times New Roman" panose="02020603050405020304" pitchFamily="18" charset="0"/>
              </a:rPr>
              <a:t>, y, </a:t>
            </a:r>
            <a:r>
              <a:rPr lang="en-GB" dirty="0">
                <a:solidFill>
                  <a:srgbClr val="00B050"/>
                </a:solidFill>
                <a:latin typeface="Lucida Console" panose="020B0609040504020204" pitchFamily="49" charset="0"/>
                <a:cs typeface="Times New Roman" panose="02020603050405020304" pitchFamily="18" charset="0"/>
              </a:rPr>
              <a:t>"is :"</a:t>
            </a:r>
            <a:r>
              <a:rPr lang="en-GB" dirty="0">
                <a:latin typeface="Lucida Console" panose="020B0609040504020204" pitchFamily="49" charset="0"/>
                <a:cs typeface="Times New Roman" panose="02020603050405020304" pitchFamily="18" charset="0"/>
              </a:rPr>
              <a:t>, result)</a:t>
            </a:r>
            <a:br>
              <a:rPr lang="en-GB" dirty="0">
                <a:latin typeface="Lucida Console" panose="020B0609040504020204" pitchFamily="49" charset="0"/>
                <a:cs typeface="Times New Roman" panose="02020603050405020304" pitchFamily="18" charset="0"/>
              </a:rPr>
            </a:br>
            <a:endParaRPr lang="en-GB" dirty="0"/>
          </a:p>
          <a:p>
            <a:r>
              <a:rPr lang="en-GB" dirty="0"/>
              <a:t>The function call below will cause no exception; first the try and then the else block will be executed, skipping the except block </a:t>
            </a:r>
          </a:p>
          <a:p>
            <a:pPr indent="0">
              <a:lnSpc>
                <a:spcPct val="107000"/>
              </a:lnSpc>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divide(3, 2)</a:t>
            </a:r>
            <a:br>
              <a:rPr lang="en-GB" sz="1800" dirty="0">
                <a:effectLst/>
                <a:latin typeface="Lucida Console" panose="020B0609040504020204" pitchFamily="49" charset="0"/>
                <a:ea typeface="Calibri" panose="020F0502020204030204" pitchFamily="34" charset="0"/>
                <a:cs typeface="Times New Roman" panose="02020603050405020304" pitchFamily="18" charset="0"/>
              </a:rPr>
            </a:br>
            <a:r>
              <a:rPr lang="en-GB" dirty="0">
                <a:solidFill>
                  <a:srgbClr val="0000FF"/>
                </a:solidFill>
                <a:latin typeface="Lucida Console" panose="020B0609040504020204" pitchFamily="49" charset="0"/>
              </a:rPr>
              <a:t>3 divided by 2 is : 1.5</a:t>
            </a:r>
            <a:endParaRPr lang="en-GB" dirty="0"/>
          </a:p>
          <a:p>
            <a:r>
              <a:rPr lang="en-GB" dirty="0"/>
              <a:t>The function call below will cause the </a:t>
            </a:r>
            <a:r>
              <a:rPr lang="en-GB" dirty="0">
                <a:solidFill>
                  <a:srgbClr val="900090"/>
                </a:solidFill>
                <a:latin typeface="Lucida Console" panose="020B0609040504020204" pitchFamily="49" charset="0"/>
              </a:rPr>
              <a:t>ZeroDivisionError</a:t>
            </a:r>
            <a:r>
              <a:rPr lang="en-GB" dirty="0"/>
              <a:t> exception; only the except block will be executed, skipping the try and else blocks  </a:t>
            </a:r>
          </a:p>
          <a:p>
            <a:pPr indent="0">
              <a:lnSpc>
                <a:spcPct val="107000"/>
              </a:lnSpc>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divide(3, 0)</a:t>
            </a:r>
            <a:br>
              <a:rPr lang="en-GB" sz="1800" dirty="0">
                <a:effectLst/>
                <a:latin typeface="Lucida Console" panose="020B0609040504020204" pitchFamily="49" charset="0"/>
                <a:ea typeface="Calibri" panose="020F0502020204030204" pitchFamily="34" charset="0"/>
                <a:cs typeface="Times New Roman" panose="02020603050405020304" pitchFamily="18" charset="0"/>
              </a:rPr>
            </a:br>
            <a:r>
              <a:rPr lang="en-GB" dirty="0">
                <a:solidFill>
                  <a:srgbClr val="0000FF"/>
                </a:solidFill>
                <a:latin typeface="Lucida Console" panose="020B0609040504020204" pitchFamily="49" charset="0"/>
              </a:rPr>
              <a:t>Error! You are dividing by zero</a:t>
            </a:r>
          </a:p>
          <a:p>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262178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0859282" cy="761702"/>
          </a:xfrm>
        </p:spPr>
        <p:txBody>
          <a:bodyPr/>
          <a:lstStyle/>
          <a:p>
            <a:pPr algn="l"/>
            <a:r>
              <a:rPr lang="en-GB" dirty="0"/>
              <a:t>try statement examples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300053"/>
            <a:ext cx="10800009" cy="525951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r>
              <a:rPr lang="en-GB" b="1" dirty="0">
                <a:solidFill>
                  <a:srgbClr val="2EABE2"/>
                </a:solidFill>
                <a:latin typeface="Arial"/>
                <a:ea typeface="MS PGothic" pitchFamily="34" charset="-128"/>
              </a:rPr>
              <a:t>try-except-else-finally statement </a:t>
            </a:r>
          </a:p>
          <a:p>
            <a:pPr marL="0" indent="0">
              <a:buNone/>
            </a:pPr>
            <a:r>
              <a:rPr lang="en-GB" sz="1600" dirty="0">
                <a:latin typeface="Consolas" panose="020B0609020204030204" pitchFamily="49" charset="0"/>
                <a:cs typeface="Times New Roman" panose="02020603050405020304" pitchFamily="18" charset="0"/>
              </a:rPr>
              <a:t> </a:t>
            </a:r>
            <a:r>
              <a:rPr lang="en-GB" sz="1600" dirty="0">
                <a:solidFill>
                  <a:srgbClr val="8F5902"/>
                </a:solidFill>
                <a:latin typeface="Consolas" panose="020B0609020204030204" pitchFamily="49" charset="0"/>
                <a:cs typeface="Times New Roman" panose="02020603050405020304" pitchFamily="18" charset="0"/>
              </a:rPr>
              <a:t>&gt;&gt;&gt;</a:t>
            </a:r>
            <a:r>
              <a:rPr lang="en-GB" sz="1600" dirty="0">
                <a:latin typeface="Consolas" panose="020B0609020204030204" pitchFamily="49" charset="0"/>
              </a:rPr>
              <a:t> </a:t>
            </a:r>
            <a:r>
              <a:rPr lang="en-GB" sz="1600" dirty="0">
                <a:solidFill>
                  <a:srgbClr val="FF7700"/>
                </a:solidFill>
                <a:latin typeface="Lucida Console" panose="020B0609040504020204" pitchFamily="49" charset="0"/>
              </a:rPr>
              <a:t>def</a:t>
            </a:r>
            <a:r>
              <a:rPr lang="en-GB" sz="1600" dirty="0">
                <a:latin typeface="Lucida Console" panose="020B0609040504020204" pitchFamily="49" charset="0"/>
                <a:cs typeface="Times New Roman" panose="02020603050405020304" pitchFamily="18" charset="0"/>
              </a:rPr>
              <a:t> </a:t>
            </a:r>
            <a:r>
              <a:rPr lang="en-GB" sz="1600" dirty="0">
                <a:solidFill>
                  <a:srgbClr val="0000FF"/>
                </a:solidFill>
                <a:latin typeface="Lucida Console" panose="020B0609040504020204" pitchFamily="49" charset="0"/>
              </a:rPr>
              <a:t>divide</a:t>
            </a:r>
            <a:r>
              <a:rPr lang="en-GB" sz="1600" dirty="0">
                <a:latin typeface="Lucida Console" panose="020B0609040504020204" pitchFamily="49" charset="0"/>
                <a:cs typeface="Times New Roman" panose="02020603050405020304" pitchFamily="18" charset="0"/>
              </a:rPr>
              <a:t>(x, y):</a:t>
            </a:r>
            <a:br>
              <a:rPr lang="en-GB" sz="1600" dirty="0">
                <a:latin typeface="Lucida Console" panose="020B0609040504020204" pitchFamily="49" charset="0"/>
                <a:cs typeface="Times New Roman" panose="02020603050405020304" pitchFamily="18" charset="0"/>
              </a:rPr>
            </a:br>
            <a:r>
              <a:rPr lang="en-GB" sz="1600" dirty="0">
                <a:latin typeface="Lucida Console" panose="020B0609040504020204" pitchFamily="49" charset="0"/>
                <a:cs typeface="Times New Roman" panose="02020603050405020304" pitchFamily="18" charset="0"/>
              </a:rPr>
              <a:t>         </a:t>
            </a:r>
            <a:r>
              <a:rPr lang="en-GB" sz="1600" dirty="0">
                <a:solidFill>
                  <a:srgbClr val="FF7700"/>
                </a:solidFill>
                <a:latin typeface="Lucida Console" panose="020B0609040504020204" pitchFamily="49" charset="0"/>
              </a:rPr>
              <a:t>try</a:t>
            </a:r>
            <a:r>
              <a:rPr lang="en-GB" sz="1600" dirty="0">
                <a:latin typeface="Lucida Console" panose="020B0609040504020204" pitchFamily="49" charset="0"/>
                <a:cs typeface="Times New Roman" panose="02020603050405020304" pitchFamily="18" charset="0"/>
              </a:rPr>
              <a:t>:</a:t>
            </a:r>
            <a:br>
              <a:rPr lang="en-GB" sz="1600" dirty="0">
                <a:latin typeface="Lucida Console" panose="020B0609040504020204" pitchFamily="49" charset="0"/>
                <a:cs typeface="Times New Roman" panose="02020603050405020304" pitchFamily="18" charset="0"/>
              </a:rPr>
            </a:br>
            <a:r>
              <a:rPr lang="en-GB" sz="1600" dirty="0">
                <a:latin typeface="Lucida Console" panose="020B0609040504020204" pitchFamily="49" charset="0"/>
                <a:cs typeface="Times New Roman" panose="02020603050405020304" pitchFamily="18" charset="0"/>
              </a:rPr>
              <a:t>             result = x / y</a:t>
            </a:r>
            <a:br>
              <a:rPr lang="en-GB" sz="1600" dirty="0">
                <a:latin typeface="Lucida Console" panose="020B0609040504020204" pitchFamily="49" charset="0"/>
                <a:cs typeface="Times New Roman" panose="02020603050405020304" pitchFamily="18" charset="0"/>
              </a:rPr>
            </a:br>
            <a:r>
              <a:rPr lang="en-GB" sz="1600" dirty="0">
                <a:latin typeface="Lucida Console" panose="020B0609040504020204" pitchFamily="49" charset="0"/>
                <a:cs typeface="Times New Roman" panose="02020603050405020304" pitchFamily="18" charset="0"/>
              </a:rPr>
              <a:t>         </a:t>
            </a:r>
            <a:r>
              <a:rPr lang="en-GB" sz="1600" dirty="0">
                <a:solidFill>
                  <a:srgbClr val="FF7700"/>
                </a:solidFill>
                <a:latin typeface="Lucida Console" panose="020B0609040504020204" pitchFamily="49" charset="0"/>
              </a:rPr>
              <a:t>except</a:t>
            </a:r>
            <a:r>
              <a:rPr lang="en-GB" sz="1600" dirty="0">
                <a:latin typeface="Lucida Console" panose="020B0609040504020204" pitchFamily="49" charset="0"/>
                <a:cs typeface="Times New Roman" panose="02020603050405020304" pitchFamily="18" charset="0"/>
              </a:rPr>
              <a:t> </a:t>
            </a:r>
            <a:r>
              <a:rPr lang="en-GB" sz="1600" dirty="0">
                <a:solidFill>
                  <a:srgbClr val="900090"/>
                </a:solidFill>
                <a:latin typeface="Lucida Console" panose="020B0609040504020204" pitchFamily="49" charset="0"/>
              </a:rPr>
              <a:t>ZeroDivisionError</a:t>
            </a:r>
            <a:r>
              <a:rPr lang="en-GB" sz="1600" dirty="0">
                <a:latin typeface="Lucida Console" panose="020B0609040504020204" pitchFamily="49" charset="0"/>
                <a:cs typeface="Times New Roman" panose="02020603050405020304" pitchFamily="18" charset="0"/>
              </a:rPr>
              <a:t>:</a:t>
            </a:r>
            <a:br>
              <a:rPr lang="en-GB" sz="1600" dirty="0">
                <a:latin typeface="Lucida Console" panose="020B0609040504020204" pitchFamily="49" charset="0"/>
                <a:cs typeface="Times New Roman" panose="02020603050405020304" pitchFamily="18" charset="0"/>
              </a:rPr>
            </a:br>
            <a:r>
              <a:rPr lang="en-GB" sz="1600" dirty="0">
                <a:latin typeface="Lucida Console" panose="020B0609040504020204" pitchFamily="49" charset="0"/>
                <a:cs typeface="Times New Roman" panose="02020603050405020304" pitchFamily="18" charset="0"/>
              </a:rPr>
              <a:t>             </a:t>
            </a:r>
            <a:r>
              <a:rPr lang="en-GB" sz="1600" dirty="0">
                <a:solidFill>
                  <a:srgbClr val="900090"/>
                </a:solidFill>
                <a:latin typeface="Lucida Console" panose="020B0609040504020204" pitchFamily="49" charset="0"/>
              </a:rPr>
              <a:t>print</a:t>
            </a:r>
            <a:r>
              <a:rPr lang="en-GB" sz="1600" dirty="0">
                <a:latin typeface="Lucida Console" panose="020B0609040504020204" pitchFamily="49" charset="0"/>
                <a:cs typeface="Times New Roman" panose="02020603050405020304" pitchFamily="18" charset="0"/>
              </a:rPr>
              <a:t>(</a:t>
            </a:r>
            <a:r>
              <a:rPr lang="en-GB" sz="1600" dirty="0">
                <a:solidFill>
                  <a:srgbClr val="00B050"/>
                </a:solidFill>
                <a:latin typeface="Lucida Console" panose="020B0609040504020204" pitchFamily="49" charset="0"/>
                <a:cs typeface="Times New Roman" panose="02020603050405020304" pitchFamily="18" charset="0"/>
              </a:rPr>
              <a:t>"Error! You are dividing by zero"</a:t>
            </a:r>
            <a:r>
              <a:rPr lang="en-GB" sz="1600" dirty="0">
                <a:latin typeface="Lucida Console" panose="020B0609040504020204" pitchFamily="49" charset="0"/>
                <a:cs typeface="Times New Roman" panose="02020603050405020304" pitchFamily="18" charset="0"/>
              </a:rPr>
              <a:t>)</a:t>
            </a:r>
            <a:br>
              <a:rPr lang="en-GB" sz="1600" dirty="0">
                <a:latin typeface="Lucida Console" panose="020B0609040504020204" pitchFamily="49" charset="0"/>
                <a:cs typeface="Times New Roman" panose="02020603050405020304" pitchFamily="18" charset="0"/>
              </a:rPr>
            </a:br>
            <a:r>
              <a:rPr lang="en-GB" sz="1600" dirty="0">
                <a:latin typeface="Lucida Console" panose="020B0609040504020204" pitchFamily="49" charset="0"/>
                <a:cs typeface="Times New Roman" panose="02020603050405020304" pitchFamily="18" charset="0"/>
              </a:rPr>
              <a:t>         </a:t>
            </a:r>
            <a:r>
              <a:rPr lang="en-GB" sz="1600" dirty="0">
                <a:solidFill>
                  <a:srgbClr val="FF7700"/>
                </a:solidFill>
                <a:latin typeface="Lucida Console" panose="020B0609040504020204" pitchFamily="49" charset="0"/>
              </a:rPr>
              <a:t>else</a:t>
            </a:r>
            <a:r>
              <a:rPr lang="en-GB" sz="1600" dirty="0">
                <a:latin typeface="Lucida Console" panose="020B0609040504020204" pitchFamily="49" charset="0"/>
                <a:cs typeface="Times New Roman" panose="02020603050405020304" pitchFamily="18" charset="0"/>
              </a:rPr>
              <a:t>:</a:t>
            </a:r>
          </a:p>
          <a:p>
            <a:pPr marL="0" indent="0">
              <a:buNone/>
            </a:pPr>
            <a:r>
              <a:rPr lang="en-GB" sz="1600" dirty="0">
                <a:latin typeface="Lucida Console" panose="020B0609040504020204" pitchFamily="49" charset="0"/>
                <a:cs typeface="Times New Roman" panose="02020603050405020304" pitchFamily="18" charset="0"/>
              </a:rPr>
              <a:t>             </a:t>
            </a:r>
            <a:r>
              <a:rPr lang="en-GB" sz="1600" dirty="0">
                <a:solidFill>
                  <a:srgbClr val="900090"/>
                </a:solidFill>
                <a:latin typeface="Lucida Console" panose="020B0609040504020204" pitchFamily="49" charset="0"/>
              </a:rPr>
              <a:t>print</a:t>
            </a:r>
            <a:r>
              <a:rPr lang="en-GB" sz="1600" dirty="0">
                <a:latin typeface="Lucida Console" panose="020B0609040504020204" pitchFamily="49" charset="0"/>
                <a:cs typeface="Times New Roman" panose="02020603050405020304" pitchFamily="18" charset="0"/>
              </a:rPr>
              <a:t>(x, </a:t>
            </a:r>
            <a:r>
              <a:rPr lang="en-GB" sz="1600" dirty="0">
                <a:solidFill>
                  <a:srgbClr val="00B050"/>
                </a:solidFill>
                <a:latin typeface="Lucida Console" panose="020B0609040504020204" pitchFamily="49" charset="0"/>
                <a:cs typeface="Times New Roman" panose="02020603050405020304" pitchFamily="18" charset="0"/>
              </a:rPr>
              <a:t>"divided by"</a:t>
            </a:r>
            <a:r>
              <a:rPr lang="en-GB" sz="1600" dirty="0">
                <a:latin typeface="Lucida Console" panose="020B0609040504020204" pitchFamily="49" charset="0"/>
                <a:cs typeface="Times New Roman" panose="02020603050405020304" pitchFamily="18" charset="0"/>
              </a:rPr>
              <a:t>, y, </a:t>
            </a:r>
            <a:r>
              <a:rPr lang="en-GB" sz="1600" dirty="0">
                <a:solidFill>
                  <a:srgbClr val="00B050"/>
                </a:solidFill>
                <a:latin typeface="Lucida Console" panose="020B0609040504020204" pitchFamily="49" charset="0"/>
                <a:cs typeface="Times New Roman" panose="02020603050405020304" pitchFamily="18" charset="0"/>
              </a:rPr>
              <a:t>"is :"</a:t>
            </a:r>
            <a:r>
              <a:rPr lang="en-GB" sz="1600" dirty="0">
                <a:latin typeface="Lucida Console" panose="020B0609040504020204" pitchFamily="49" charset="0"/>
                <a:cs typeface="Times New Roman" panose="02020603050405020304" pitchFamily="18" charset="0"/>
              </a:rPr>
              <a:t>, result)</a:t>
            </a:r>
            <a:br>
              <a:rPr lang="en-GB" sz="1600" dirty="0">
                <a:latin typeface="Lucida Console" panose="020B0609040504020204" pitchFamily="49" charset="0"/>
                <a:cs typeface="Times New Roman" panose="02020603050405020304" pitchFamily="18" charset="0"/>
              </a:rPr>
            </a:br>
            <a:r>
              <a:rPr lang="en-GB" sz="1600" dirty="0">
                <a:latin typeface="Lucida Console" panose="020B0609040504020204" pitchFamily="49" charset="0"/>
                <a:cs typeface="Times New Roman" panose="02020603050405020304" pitchFamily="18" charset="0"/>
              </a:rPr>
              <a:t>         </a:t>
            </a:r>
            <a:r>
              <a:rPr lang="en-GB" sz="1600" dirty="0">
                <a:solidFill>
                  <a:srgbClr val="FF7700"/>
                </a:solidFill>
                <a:latin typeface="Lucida Console" panose="020B0609040504020204" pitchFamily="49" charset="0"/>
              </a:rPr>
              <a:t>finally</a:t>
            </a:r>
            <a:r>
              <a:rPr lang="en-GB" sz="1600" dirty="0">
                <a:latin typeface="Lucida Console" panose="020B0609040504020204" pitchFamily="49" charset="0"/>
                <a:cs typeface="Times New Roman" panose="02020603050405020304" pitchFamily="18" charset="0"/>
              </a:rPr>
              <a:t>:</a:t>
            </a:r>
          </a:p>
          <a:p>
            <a:pPr marL="0" indent="0">
              <a:buNone/>
            </a:pPr>
            <a:r>
              <a:rPr lang="en-GB" sz="1600" dirty="0">
                <a:latin typeface="Lucida Console" panose="020B0609040504020204" pitchFamily="49" charset="0"/>
                <a:cs typeface="Times New Roman" panose="02020603050405020304" pitchFamily="18" charset="0"/>
              </a:rPr>
              <a:t>             </a:t>
            </a:r>
            <a:r>
              <a:rPr lang="en-GB" sz="1600" dirty="0">
                <a:solidFill>
                  <a:srgbClr val="900090"/>
                </a:solidFill>
                <a:latin typeface="Lucida Console" panose="020B0609040504020204" pitchFamily="49" charset="0"/>
              </a:rPr>
              <a:t>print</a:t>
            </a:r>
            <a:r>
              <a:rPr lang="en-GB" sz="1600" dirty="0">
                <a:latin typeface="Lucida Console" panose="020B0609040504020204" pitchFamily="49" charset="0"/>
                <a:cs typeface="Times New Roman" panose="02020603050405020304" pitchFamily="18" charset="0"/>
              </a:rPr>
              <a:t>(</a:t>
            </a:r>
            <a:r>
              <a:rPr lang="en-GB" sz="1600" dirty="0">
                <a:solidFill>
                  <a:srgbClr val="00B050"/>
                </a:solidFill>
                <a:latin typeface="Lucida Console" panose="020B0609040504020204" pitchFamily="49" charset="0"/>
                <a:cs typeface="Times New Roman" panose="02020603050405020304" pitchFamily="18" charset="0"/>
              </a:rPr>
              <a:t>"The function execution terminated"</a:t>
            </a:r>
            <a:r>
              <a:rPr lang="en-GB" sz="1600" dirty="0">
                <a:latin typeface="Lucida Console" panose="020B0609040504020204" pitchFamily="49" charset="0"/>
                <a:cs typeface="Times New Roman" panose="02020603050405020304" pitchFamily="18" charset="0"/>
              </a:rPr>
              <a:t>)</a:t>
            </a:r>
            <a:endParaRPr lang="en-GB" sz="1600" dirty="0"/>
          </a:p>
          <a:p>
            <a:r>
              <a:rPr lang="en-GB" sz="1600" dirty="0"/>
              <a:t>The function call below will cause no exception; try, else and finally blocks will be executed in that order, skipping the except block</a:t>
            </a:r>
            <a:br>
              <a:rPr lang="en-GB" sz="1600" dirty="0"/>
            </a:br>
            <a:r>
              <a:rPr lang="en-GB" sz="1600" dirty="0">
                <a:solidFill>
                  <a:srgbClr val="8F5902"/>
                </a:solidFill>
                <a:latin typeface="Consolas" panose="020B0609020204030204" pitchFamily="49" charset="0"/>
                <a:cs typeface="Times New Roman" panose="02020603050405020304" pitchFamily="18" charset="0"/>
              </a:rPr>
              <a:t>&gt;&gt;&gt;</a:t>
            </a:r>
            <a:r>
              <a:rPr lang="en-GB" sz="1600" dirty="0">
                <a:latin typeface="Consolas" panose="020B0609020204030204" pitchFamily="49" charset="0"/>
              </a:rPr>
              <a:t> </a:t>
            </a:r>
            <a:r>
              <a:rPr lang="en-GB" sz="1600" dirty="0">
                <a:effectLst/>
                <a:latin typeface="Lucida Console" panose="020B0609040504020204" pitchFamily="49" charset="0"/>
                <a:ea typeface="Calibri" panose="020F0502020204030204" pitchFamily="34" charset="0"/>
                <a:cs typeface="Times New Roman" panose="02020603050405020304" pitchFamily="18" charset="0"/>
              </a:rPr>
              <a:t>divide(3, 2)</a:t>
            </a:r>
            <a:br>
              <a:rPr lang="en-GB" sz="1600" dirty="0">
                <a:effectLst/>
                <a:latin typeface="Lucida Console" panose="020B0609040504020204" pitchFamily="49" charset="0"/>
                <a:ea typeface="Calibri" panose="020F0502020204030204" pitchFamily="34" charset="0"/>
                <a:cs typeface="Times New Roman" panose="02020603050405020304" pitchFamily="18" charset="0"/>
              </a:rPr>
            </a:br>
            <a:r>
              <a:rPr lang="en-GB" sz="1600" dirty="0">
                <a:solidFill>
                  <a:srgbClr val="0000FF"/>
                </a:solidFill>
                <a:latin typeface="Lucida Console" panose="020B0609040504020204" pitchFamily="49" charset="0"/>
              </a:rPr>
              <a:t>3 divided by 2 is : 1.5</a:t>
            </a:r>
            <a:br>
              <a:rPr lang="en-GB" sz="1600" dirty="0">
                <a:solidFill>
                  <a:srgbClr val="0000FF"/>
                </a:solidFill>
                <a:latin typeface="Lucida Console" panose="020B0609040504020204" pitchFamily="49" charset="0"/>
              </a:rPr>
            </a:br>
            <a:r>
              <a:rPr lang="en-GB" sz="1600" dirty="0">
                <a:solidFill>
                  <a:srgbClr val="0000FF"/>
                </a:solidFill>
                <a:latin typeface="Lucida Console" panose="020B0609040504020204" pitchFamily="49" charset="0"/>
              </a:rPr>
              <a:t>The function execution terminated</a:t>
            </a:r>
            <a:endParaRPr lang="en-GB" sz="1600" dirty="0"/>
          </a:p>
          <a:p>
            <a:r>
              <a:rPr lang="en-GB" sz="1600" dirty="0"/>
              <a:t>The function call below will cause the </a:t>
            </a:r>
            <a:r>
              <a:rPr lang="en-GB" sz="1600" dirty="0">
                <a:solidFill>
                  <a:srgbClr val="900090"/>
                </a:solidFill>
                <a:latin typeface="Lucida Console" panose="020B0609040504020204" pitchFamily="49" charset="0"/>
              </a:rPr>
              <a:t>ZeroDivisionError</a:t>
            </a:r>
            <a:r>
              <a:rPr lang="en-GB" sz="1600" dirty="0"/>
              <a:t> exception; except and finally blocks will be executed in that order, skipping the try and else blocks </a:t>
            </a:r>
            <a:br>
              <a:rPr lang="en-GB" sz="1600" dirty="0"/>
            </a:br>
            <a:r>
              <a:rPr lang="en-GB" sz="1600" dirty="0">
                <a:solidFill>
                  <a:srgbClr val="8F5902"/>
                </a:solidFill>
                <a:latin typeface="Consolas" panose="020B0609020204030204" pitchFamily="49" charset="0"/>
                <a:cs typeface="Times New Roman" panose="02020603050405020304" pitchFamily="18" charset="0"/>
              </a:rPr>
              <a:t>&gt;&gt;&gt;</a:t>
            </a:r>
            <a:r>
              <a:rPr lang="en-GB" sz="1600" dirty="0">
                <a:latin typeface="Consolas" panose="020B0609020204030204" pitchFamily="49" charset="0"/>
              </a:rPr>
              <a:t> </a:t>
            </a:r>
            <a:r>
              <a:rPr lang="en-GB" sz="1600" dirty="0">
                <a:effectLst/>
                <a:latin typeface="Lucida Console" panose="020B0609040504020204" pitchFamily="49" charset="0"/>
                <a:ea typeface="Calibri" panose="020F0502020204030204" pitchFamily="34" charset="0"/>
                <a:cs typeface="Times New Roman" panose="02020603050405020304" pitchFamily="18" charset="0"/>
              </a:rPr>
              <a:t>divide(3, 0)</a:t>
            </a:r>
            <a:br>
              <a:rPr lang="en-GB" sz="1600" dirty="0">
                <a:effectLst/>
                <a:latin typeface="Lucida Console" panose="020B0609040504020204" pitchFamily="49" charset="0"/>
                <a:ea typeface="Calibri" panose="020F0502020204030204" pitchFamily="34" charset="0"/>
                <a:cs typeface="Times New Roman" panose="02020603050405020304" pitchFamily="18" charset="0"/>
              </a:rPr>
            </a:br>
            <a:r>
              <a:rPr lang="en-GB" sz="1600" dirty="0">
                <a:solidFill>
                  <a:srgbClr val="0000FF"/>
                </a:solidFill>
                <a:latin typeface="Lucida Console" panose="020B0609040504020204" pitchFamily="49" charset="0"/>
              </a:rPr>
              <a:t>Error! You are dividing by zero</a:t>
            </a:r>
            <a:br>
              <a:rPr lang="en-GB" sz="1600" dirty="0">
                <a:solidFill>
                  <a:srgbClr val="0000FF"/>
                </a:solidFill>
                <a:latin typeface="Lucida Console" panose="020B0609040504020204" pitchFamily="49" charset="0"/>
              </a:rPr>
            </a:br>
            <a:r>
              <a:rPr lang="en-GB" sz="1600" dirty="0">
                <a:solidFill>
                  <a:srgbClr val="0000FF"/>
                </a:solidFill>
                <a:latin typeface="Lucida Console" panose="020B0609040504020204" pitchFamily="49" charset="0"/>
              </a:rPr>
              <a:t>The function execution terminated</a:t>
            </a:r>
          </a:p>
          <a:p>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591105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0859282" cy="761702"/>
          </a:xfrm>
        </p:spPr>
        <p:txBody>
          <a:bodyPr/>
          <a:lstStyle/>
          <a:p>
            <a:pPr algn="l"/>
            <a:r>
              <a:rPr lang="en-GB" dirty="0"/>
              <a:t>try statement examples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52304"/>
            <a:ext cx="10800009" cy="525951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4"/>
            </a:pPr>
            <a:r>
              <a:rPr lang="en-GB" b="1" dirty="0">
                <a:solidFill>
                  <a:srgbClr val="2EABE2"/>
                </a:solidFill>
                <a:latin typeface="Arial"/>
                <a:ea typeface="MS PGothic" pitchFamily="34" charset="-128"/>
              </a:rPr>
              <a:t>try-finally statement </a:t>
            </a:r>
          </a:p>
          <a:p>
            <a:pPr marL="0" indent="0">
              <a:buNone/>
            </a:pPr>
            <a:r>
              <a:rPr lang="en-GB" dirty="0">
                <a:latin typeface="Consolas" panose="020B0609020204030204" pitchFamily="49" charset="0"/>
                <a:cs typeface="Times New Roman" panose="02020603050405020304" pitchFamily="18" charset="0"/>
              </a:rPr>
              <a:t> </a:t>
            </a: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solidFill>
                  <a:srgbClr val="FF7700"/>
                </a:solidFill>
                <a:latin typeface="Lucida Console" panose="020B0609040504020204" pitchFamily="49" charset="0"/>
              </a:rPr>
              <a:t>def</a:t>
            </a:r>
            <a:r>
              <a:rPr lang="en-GB" dirty="0">
                <a:latin typeface="Lucida Console" panose="020B0609040504020204" pitchFamily="49" charset="0"/>
                <a:cs typeface="Times New Roman" panose="02020603050405020304" pitchFamily="18" charset="0"/>
              </a:rPr>
              <a:t> </a:t>
            </a:r>
            <a:r>
              <a:rPr lang="en-GB" dirty="0">
                <a:solidFill>
                  <a:srgbClr val="0000FF"/>
                </a:solidFill>
                <a:latin typeface="Lucida Console" panose="020B0609040504020204" pitchFamily="49" charset="0"/>
              </a:rPr>
              <a:t>divide</a:t>
            </a:r>
            <a:r>
              <a:rPr lang="en-GB" dirty="0">
                <a:latin typeface="Lucida Console" panose="020B0609040504020204" pitchFamily="49" charset="0"/>
                <a:cs typeface="Times New Roman" panose="02020603050405020304" pitchFamily="18" charset="0"/>
              </a:rPr>
              <a:t>(lst1, lst2):</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lst3 = []</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a:t>
            </a:r>
            <a:r>
              <a:rPr lang="en-GB" dirty="0">
                <a:solidFill>
                  <a:srgbClr val="FF7700"/>
                </a:solidFill>
                <a:latin typeface="Lucida Console" panose="020B0609040504020204" pitchFamily="49" charset="0"/>
              </a:rPr>
              <a:t>try</a:t>
            </a:r>
            <a:r>
              <a:rPr lang="en-GB" dirty="0">
                <a:latin typeface="Lucida Console" panose="020B0609040504020204" pitchFamily="49" charset="0"/>
                <a:cs typeface="Times New Roman" panose="02020603050405020304" pitchFamily="18" charset="0"/>
              </a:rPr>
              <a:t>:</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a:t>
            </a:r>
            <a:r>
              <a:rPr lang="en-GB" dirty="0">
                <a:solidFill>
                  <a:srgbClr val="FF7700"/>
                </a:solidFill>
                <a:latin typeface="Lucida Console" panose="020B0609040504020204" pitchFamily="49" charset="0"/>
              </a:rPr>
              <a:t>for</a:t>
            </a:r>
            <a:r>
              <a:rPr lang="en-GB" dirty="0">
                <a:latin typeface="Lucida Console" panose="020B0609040504020204" pitchFamily="49" charset="0"/>
                <a:cs typeface="Times New Roman" panose="02020603050405020304" pitchFamily="18" charset="0"/>
              </a:rPr>
              <a:t> index </a:t>
            </a:r>
            <a:r>
              <a:rPr lang="en-GB" dirty="0">
                <a:solidFill>
                  <a:srgbClr val="FF7700"/>
                </a:solidFill>
                <a:latin typeface="Lucida Console" panose="020B0609040504020204" pitchFamily="49" charset="0"/>
              </a:rPr>
              <a:t>in</a:t>
            </a:r>
            <a:r>
              <a:rPr lang="en-GB" dirty="0">
                <a:latin typeface="Lucida Console" panose="020B0609040504020204" pitchFamily="49" charset="0"/>
                <a:cs typeface="Times New Roman" panose="02020603050405020304" pitchFamily="18" charset="0"/>
              </a:rPr>
              <a:t> </a:t>
            </a:r>
            <a:r>
              <a:rPr lang="en-GB" dirty="0">
                <a:solidFill>
                  <a:srgbClr val="900090"/>
                </a:solidFill>
                <a:latin typeface="Lucida Console" panose="020B0609040504020204" pitchFamily="49" charset="0"/>
              </a:rPr>
              <a:t>range</a:t>
            </a:r>
            <a:r>
              <a:rPr lang="en-GB" dirty="0">
                <a:latin typeface="Lucida Console" panose="020B0609040504020204" pitchFamily="49" charset="0"/>
                <a:cs typeface="Times New Roman" panose="02020603050405020304" pitchFamily="18" charset="0"/>
              </a:rPr>
              <a:t>(</a:t>
            </a:r>
            <a:r>
              <a:rPr lang="en-GB" dirty="0">
                <a:solidFill>
                  <a:srgbClr val="900090"/>
                </a:solidFill>
                <a:latin typeface="Lucida Console" panose="020B0609040504020204" pitchFamily="49" charset="0"/>
              </a:rPr>
              <a:t>len</a:t>
            </a:r>
            <a:r>
              <a:rPr lang="en-GB" dirty="0">
                <a:latin typeface="Lucida Console" panose="020B0609040504020204" pitchFamily="49" charset="0"/>
                <a:cs typeface="Times New Roman" panose="02020603050405020304" pitchFamily="18" charset="0"/>
              </a:rPr>
              <a:t>(lst1)):</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result = lst1[index] / lst2[index]</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lst3.append(result)</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a:t>
            </a:r>
            <a:r>
              <a:rPr lang="en-GB" dirty="0">
                <a:solidFill>
                  <a:srgbClr val="FF7700"/>
                </a:solidFill>
                <a:latin typeface="Lucida Console" panose="020B0609040504020204" pitchFamily="49" charset="0"/>
              </a:rPr>
              <a:t>finally</a:t>
            </a:r>
            <a:r>
              <a:rPr lang="en-GB" dirty="0">
                <a:latin typeface="Lucida Console" panose="020B0609040504020204" pitchFamily="49" charset="0"/>
                <a:cs typeface="Times New Roman" panose="02020603050405020304" pitchFamily="18" charset="0"/>
              </a:rPr>
              <a:t>:</a:t>
            </a:r>
            <a:br>
              <a:rPr lang="en-GB" dirty="0">
                <a:latin typeface="Lucida Console" panose="020B0609040504020204" pitchFamily="49" charset="0"/>
                <a:cs typeface="Times New Roman" panose="02020603050405020304" pitchFamily="18" charset="0"/>
              </a:rPr>
            </a:br>
            <a:r>
              <a:rPr lang="en-GB" dirty="0">
                <a:solidFill>
                  <a:srgbClr val="FF0000"/>
                </a:solidFill>
                <a:latin typeface="Lucida Console" panose="020B0609040504020204" pitchFamily="49" charset="0"/>
                <a:cs typeface="Times New Roman" panose="02020603050405020304" pitchFamily="18" charset="0"/>
              </a:rPr>
              <a:t>             # if the finally clause executes a return, break or continue</a:t>
            </a:r>
            <a:br>
              <a:rPr lang="en-GB" dirty="0">
                <a:solidFill>
                  <a:srgbClr val="FF0000"/>
                </a:solidFill>
                <a:latin typeface="Lucida Console" panose="020B0609040504020204" pitchFamily="49" charset="0"/>
                <a:cs typeface="Times New Roman" panose="02020603050405020304" pitchFamily="18" charset="0"/>
              </a:rPr>
            </a:br>
            <a:r>
              <a:rPr lang="en-GB" dirty="0">
                <a:solidFill>
                  <a:srgbClr val="FF0000"/>
                </a:solidFill>
                <a:latin typeface="Lucida Console" panose="020B0609040504020204" pitchFamily="49" charset="0"/>
                <a:cs typeface="Times New Roman" panose="02020603050405020304" pitchFamily="18" charset="0"/>
              </a:rPr>
              <a:t>             # statement, the saved exception is discarded</a:t>
            </a:r>
          </a:p>
          <a:p>
            <a:pPr marL="0" indent="0">
              <a:buNone/>
            </a:pPr>
            <a:r>
              <a:rPr lang="en-GB" dirty="0">
                <a:latin typeface="Lucida Console" panose="020B0609040504020204" pitchFamily="49" charset="0"/>
                <a:cs typeface="Times New Roman" panose="02020603050405020304" pitchFamily="18" charset="0"/>
              </a:rPr>
              <a:t>             </a:t>
            </a:r>
            <a:r>
              <a:rPr lang="en-GB" dirty="0">
                <a:solidFill>
                  <a:srgbClr val="FF7700"/>
                </a:solidFill>
                <a:latin typeface="Lucida Console" panose="020B0609040504020204" pitchFamily="49" charset="0"/>
              </a:rPr>
              <a:t>return</a:t>
            </a:r>
            <a:r>
              <a:rPr lang="en-GB" dirty="0">
                <a:solidFill>
                  <a:srgbClr val="900090"/>
                </a:solidFill>
                <a:latin typeface="Lucida Console" panose="020B0609040504020204" pitchFamily="49" charset="0"/>
              </a:rPr>
              <a:t> </a:t>
            </a:r>
            <a:r>
              <a:rPr lang="en-GB" dirty="0">
                <a:latin typeface="Lucida Console" panose="020B0609040504020204" pitchFamily="49" charset="0"/>
                <a:cs typeface="Times New Roman" panose="02020603050405020304" pitchFamily="18" charset="0"/>
              </a:rPr>
              <a:t>lst3</a:t>
            </a:r>
            <a:br>
              <a:rPr lang="en-GB" dirty="0">
                <a:latin typeface="Lucida Console" panose="020B0609040504020204" pitchFamily="49" charset="0"/>
                <a:cs typeface="Times New Roman" panose="02020603050405020304" pitchFamily="18" charset="0"/>
              </a:rPr>
            </a:br>
            <a:endParaRPr lang="en-GB" dirty="0"/>
          </a:p>
          <a:p>
            <a:r>
              <a:rPr lang="en-GB" dirty="0"/>
              <a:t>The function call below will cause the </a:t>
            </a:r>
            <a:r>
              <a:rPr lang="en-GB" dirty="0">
                <a:solidFill>
                  <a:srgbClr val="900090"/>
                </a:solidFill>
                <a:latin typeface="Lucida Console" panose="020B0609040504020204" pitchFamily="49" charset="0"/>
              </a:rPr>
              <a:t>ZeroDivisionError</a:t>
            </a:r>
            <a:r>
              <a:rPr lang="en-GB" dirty="0"/>
              <a:t> exception when trying to divide the 3</a:t>
            </a:r>
            <a:r>
              <a:rPr lang="en-GB" baseline="30000" dirty="0"/>
              <a:t>rd</a:t>
            </a:r>
            <a:r>
              <a:rPr lang="en-GB" dirty="0"/>
              <a:t> element of lst1 with the 3</a:t>
            </a:r>
            <a:r>
              <a:rPr lang="en-GB" baseline="30000" dirty="0"/>
              <a:t>rd</a:t>
            </a:r>
            <a:r>
              <a:rPr lang="en-GB" dirty="0"/>
              <a:t> element of lst2, terminating the try block and executing the finally block.</a:t>
            </a:r>
            <a:br>
              <a:rPr lang="en-GB" dirty="0"/>
            </a:br>
            <a:r>
              <a:rPr lang="en-GB" dirty="0"/>
              <a:t>The return statement in the finally block causes the exception to be discarded.</a:t>
            </a:r>
          </a:p>
          <a:p>
            <a:pPr indent="0">
              <a:lnSpc>
                <a:spcPct val="107000"/>
              </a:lnSpc>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divide([10, 20, 30, 40], [2, 4, 0, 5])</a:t>
            </a:r>
            <a:br>
              <a:rPr lang="en-GB" sz="1800" dirty="0">
                <a:effectLst/>
                <a:latin typeface="Lucida Console" panose="020B0609040504020204" pitchFamily="49" charset="0"/>
                <a:ea typeface="Calibri" panose="020F0502020204030204" pitchFamily="34" charset="0"/>
                <a:cs typeface="Times New Roman" panose="02020603050405020304" pitchFamily="18" charset="0"/>
              </a:rPr>
            </a:br>
            <a:r>
              <a:rPr lang="en-GB" dirty="0">
                <a:solidFill>
                  <a:srgbClr val="0000FF"/>
                </a:solidFill>
                <a:latin typeface="Lucida Console" panose="020B0609040504020204" pitchFamily="49" charset="0"/>
              </a:rPr>
              <a:t>[5.0, 5.0]</a:t>
            </a: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4169949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0859282" cy="761702"/>
          </a:xfrm>
        </p:spPr>
        <p:txBody>
          <a:bodyPr/>
          <a:lstStyle/>
          <a:p>
            <a:pPr algn="l"/>
            <a:r>
              <a:rPr lang="en-GB" dirty="0"/>
              <a:t>try statement examples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52304"/>
            <a:ext cx="11020727" cy="525951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5"/>
            </a:pPr>
            <a:r>
              <a:rPr lang="en-GB" b="1" dirty="0">
                <a:solidFill>
                  <a:srgbClr val="2EABE2"/>
                </a:solidFill>
                <a:latin typeface="Arial"/>
                <a:ea typeface="MS PGothic" pitchFamily="34" charset="-128"/>
              </a:rPr>
              <a:t>try-except-finally statement </a:t>
            </a:r>
          </a:p>
          <a:p>
            <a:pPr marL="0" indent="0">
              <a:buNone/>
            </a:pPr>
            <a:r>
              <a:rPr lang="en-GB" dirty="0">
                <a:latin typeface="Consolas" panose="020B0609020204030204" pitchFamily="49" charset="0"/>
                <a:cs typeface="Times New Roman" panose="02020603050405020304" pitchFamily="18" charset="0"/>
              </a:rPr>
              <a:t> </a:t>
            </a: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solidFill>
                  <a:srgbClr val="FF7700"/>
                </a:solidFill>
                <a:latin typeface="Lucida Console" panose="020B0609040504020204" pitchFamily="49" charset="0"/>
              </a:rPr>
              <a:t>def</a:t>
            </a:r>
            <a:r>
              <a:rPr lang="en-GB" dirty="0">
                <a:latin typeface="Lucida Console" panose="020B0609040504020204" pitchFamily="49" charset="0"/>
                <a:cs typeface="Times New Roman" panose="02020603050405020304" pitchFamily="18" charset="0"/>
              </a:rPr>
              <a:t> </a:t>
            </a:r>
            <a:r>
              <a:rPr lang="en-GB" dirty="0">
                <a:solidFill>
                  <a:srgbClr val="0000FF"/>
                </a:solidFill>
                <a:latin typeface="Lucida Console" panose="020B0609040504020204" pitchFamily="49" charset="0"/>
              </a:rPr>
              <a:t>divide</a:t>
            </a:r>
            <a:r>
              <a:rPr lang="en-GB" dirty="0">
                <a:latin typeface="Lucida Console" panose="020B0609040504020204" pitchFamily="49" charset="0"/>
                <a:cs typeface="Times New Roman" panose="02020603050405020304" pitchFamily="18" charset="0"/>
              </a:rPr>
              <a:t>(lst1, lst2):</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lst3 = []</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a:t>
            </a:r>
            <a:r>
              <a:rPr lang="en-GB" dirty="0">
                <a:solidFill>
                  <a:srgbClr val="FF7700"/>
                </a:solidFill>
                <a:latin typeface="Lucida Console" panose="020B0609040504020204" pitchFamily="49" charset="0"/>
              </a:rPr>
              <a:t>try</a:t>
            </a:r>
            <a:r>
              <a:rPr lang="en-GB" dirty="0">
                <a:latin typeface="Lucida Console" panose="020B0609040504020204" pitchFamily="49" charset="0"/>
                <a:cs typeface="Times New Roman" panose="02020603050405020304" pitchFamily="18" charset="0"/>
              </a:rPr>
              <a:t>:</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a:t>
            </a:r>
            <a:r>
              <a:rPr lang="en-GB" dirty="0">
                <a:solidFill>
                  <a:srgbClr val="FF7700"/>
                </a:solidFill>
                <a:latin typeface="Lucida Console" panose="020B0609040504020204" pitchFamily="49" charset="0"/>
              </a:rPr>
              <a:t>for</a:t>
            </a:r>
            <a:r>
              <a:rPr lang="en-GB" dirty="0">
                <a:latin typeface="Lucida Console" panose="020B0609040504020204" pitchFamily="49" charset="0"/>
                <a:cs typeface="Times New Roman" panose="02020603050405020304" pitchFamily="18" charset="0"/>
              </a:rPr>
              <a:t> index </a:t>
            </a:r>
            <a:r>
              <a:rPr lang="en-GB" dirty="0">
                <a:solidFill>
                  <a:srgbClr val="FF7700"/>
                </a:solidFill>
                <a:latin typeface="Lucida Console" panose="020B0609040504020204" pitchFamily="49" charset="0"/>
              </a:rPr>
              <a:t>in</a:t>
            </a:r>
            <a:r>
              <a:rPr lang="en-GB" dirty="0">
                <a:latin typeface="Lucida Console" panose="020B0609040504020204" pitchFamily="49" charset="0"/>
                <a:cs typeface="Times New Roman" panose="02020603050405020304" pitchFamily="18" charset="0"/>
              </a:rPr>
              <a:t> </a:t>
            </a:r>
            <a:r>
              <a:rPr lang="en-GB" dirty="0">
                <a:solidFill>
                  <a:srgbClr val="900090"/>
                </a:solidFill>
                <a:latin typeface="Lucida Console" panose="020B0609040504020204" pitchFamily="49" charset="0"/>
              </a:rPr>
              <a:t>range</a:t>
            </a:r>
            <a:r>
              <a:rPr lang="en-GB" dirty="0">
                <a:latin typeface="Lucida Console" panose="020B0609040504020204" pitchFamily="49" charset="0"/>
                <a:cs typeface="Times New Roman" panose="02020603050405020304" pitchFamily="18" charset="0"/>
              </a:rPr>
              <a:t>(</a:t>
            </a:r>
            <a:r>
              <a:rPr lang="en-GB" dirty="0">
                <a:solidFill>
                  <a:srgbClr val="900090"/>
                </a:solidFill>
                <a:latin typeface="Lucida Console" panose="020B0609040504020204" pitchFamily="49" charset="0"/>
              </a:rPr>
              <a:t>len</a:t>
            </a:r>
            <a:r>
              <a:rPr lang="en-GB" dirty="0">
                <a:latin typeface="Lucida Console" panose="020B0609040504020204" pitchFamily="49" charset="0"/>
                <a:cs typeface="Times New Roman" panose="02020603050405020304" pitchFamily="18" charset="0"/>
              </a:rPr>
              <a:t>(lst1)):</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result = lst1[index] / lst2[index]</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lst3.append(result)</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a:t>
            </a:r>
            <a:r>
              <a:rPr lang="en-GB" dirty="0">
                <a:solidFill>
                  <a:srgbClr val="FF7700"/>
                </a:solidFill>
                <a:latin typeface="Lucida Console" panose="020B0609040504020204" pitchFamily="49" charset="0"/>
              </a:rPr>
              <a:t>except</a:t>
            </a:r>
            <a:r>
              <a:rPr lang="en-GB" sz="1800" dirty="0">
                <a:effectLst/>
                <a:latin typeface="Consolas" panose="020B0609020204030204" pitchFamily="49" charset="0"/>
                <a:ea typeface="Calibri" panose="020F0502020204030204" pitchFamily="34" charset="0"/>
                <a:cs typeface="Times New Roman" panose="02020603050405020304" pitchFamily="18" charset="0"/>
              </a:rPr>
              <a:t> </a:t>
            </a:r>
            <a:r>
              <a:rPr lang="en-GB" dirty="0">
                <a:solidFill>
                  <a:srgbClr val="900090"/>
                </a:solidFill>
                <a:latin typeface="Lucida Console" panose="020B0609040504020204" pitchFamily="49" charset="0"/>
              </a:rPr>
              <a:t>IndexError</a:t>
            </a:r>
            <a:r>
              <a:rPr lang="en-GB" sz="1800" dirty="0">
                <a:effectLst/>
                <a:latin typeface="Consolas" panose="020B0609020204030204" pitchFamily="49" charset="0"/>
                <a:ea typeface="Calibri" panose="020F0502020204030204" pitchFamily="34" charset="0"/>
                <a:cs typeface="Times New Roman" panose="02020603050405020304" pitchFamily="18" charset="0"/>
              </a:rPr>
              <a:t>:</a:t>
            </a:r>
            <a:br>
              <a:rPr lang="en-GB" sz="1800" dirty="0">
                <a:effectLst/>
                <a:latin typeface="Consolas" panose="020B0609020204030204" pitchFamily="49" charset="0"/>
                <a:ea typeface="Calibri" panose="020F0502020204030204" pitchFamily="34" charset="0"/>
                <a:cs typeface="Times New Roman" panose="02020603050405020304" pitchFamily="18" charset="0"/>
              </a:rPr>
            </a:br>
            <a:r>
              <a:rPr lang="en-GB" sz="1800" dirty="0">
                <a:effectLst/>
                <a:latin typeface="Lucida Console" panose="020B0609040504020204" pitchFamily="49" charset="0"/>
                <a:ea typeface="Calibri" panose="020F0502020204030204" pitchFamily="34" charset="0"/>
                <a:cs typeface="Times New Roman" panose="02020603050405020304" pitchFamily="18" charset="0"/>
              </a:rPr>
              <a:t>             </a:t>
            </a:r>
            <a:r>
              <a:rPr lang="en-GB" dirty="0">
                <a:solidFill>
                  <a:srgbClr val="900090"/>
                </a:solidFill>
                <a:latin typeface="Lucida Console" panose="020B0609040504020204" pitchFamily="49" charset="0"/>
              </a:rPr>
              <a:t>print</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a:t>
            </a:r>
            <a:r>
              <a:rPr lang="en-GB" sz="1800" dirty="0">
                <a:solidFill>
                  <a:srgbClr val="00B050"/>
                </a:solidFill>
                <a:effectLst/>
                <a:latin typeface="Lucida Console" panose="020B0609040504020204" pitchFamily="49" charset="0"/>
                <a:ea typeface="Calibri" panose="020F0502020204030204" pitchFamily="34" charset="0"/>
                <a:cs typeface="Times New Roman" panose="02020603050405020304" pitchFamily="18" charset="0"/>
              </a:rPr>
              <a:t>"Error: index"</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 index, </a:t>
            </a:r>
            <a:r>
              <a:rPr lang="en-GB" sz="1800" dirty="0">
                <a:solidFill>
                  <a:srgbClr val="00B050"/>
                </a:solidFill>
                <a:effectLst/>
                <a:latin typeface="Lucida Console" panose="020B0609040504020204" pitchFamily="49" charset="0"/>
                <a:ea typeface="Calibri" panose="020F0502020204030204" pitchFamily="34" charset="0"/>
                <a:cs typeface="Times New Roman" panose="02020603050405020304" pitchFamily="18" charset="0"/>
              </a:rPr>
              <a:t>"does not exist in the list"</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 lst2)</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cs typeface="Times New Roman" panose="02020603050405020304" pitchFamily="18" charset="0"/>
              </a:rPr>
              <a:t>         </a:t>
            </a:r>
            <a:r>
              <a:rPr lang="en-GB" dirty="0">
                <a:solidFill>
                  <a:srgbClr val="FF7700"/>
                </a:solidFill>
                <a:latin typeface="Lucida Console" panose="020B0609040504020204" pitchFamily="49" charset="0"/>
              </a:rPr>
              <a:t>finally</a:t>
            </a:r>
            <a:r>
              <a:rPr lang="en-GB" dirty="0">
                <a:latin typeface="Lucida Console" panose="020B0609040504020204" pitchFamily="49" charset="0"/>
                <a:cs typeface="Times New Roman" panose="02020603050405020304" pitchFamily="18" charset="0"/>
              </a:rPr>
              <a:t>:</a:t>
            </a:r>
            <a:br>
              <a:rPr lang="en-GB" dirty="0">
                <a:latin typeface="Lucida Console" panose="020B0609040504020204" pitchFamily="49" charset="0"/>
                <a:cs typeface="Times New Roman" panose="02020603050405020304" pitchFamily="18" charset="0"/>
              </a:rPr>
            </a:br>
            <a:r>
              <a:rPr lang="en-GB" dirty="0">
                <a:latin typeface="Lucida Console" panose="020B0609040504020204" pitchFamily="49" charset="0"/>
                <a:ea typeface="Calibri" panose="020F0502020204030204" pitchFamily="34" charset="0"/>
                <a:cs typeface="Times New Roman" panose="02020603050405020304" pitchFamily="18" charset="0"/>
              </a:rPr>
              <a:t>             </a:t>
            </a:r>
            <a:r>
              <a:rPr lang="en-GB" dirty="0">
                <a:solidFill>
                  <a:srgbClr val="900090"/>
                </a:solidFill>
                <a:latin typeface="Lucida Console" panose="020B0609040504020204" pitchFamily="49" charset="0"/>
              </a:rPr>
              <a:t>print</a:t>
            </a:r>
            <a:r>
              <a:rPr lang="en-GB" dirty="0">
                <a:latin typeface="Lucida Console" panose="020B0609040504020204" pitchFamily="49" charset="0"/>
                <a:cs typeface="Times New Roman" panose="02020603050405020304" pitchFamily="18" charset="0"/>
              </a:rPr>
              <a:t>(lst3)</a:t>
            </a:r>
            <a:br>
              <a:rPr lang="en-GB" dirty="0">
                <a:latin typeface="Lucida Console" panose="020B0609040504020204" pitchFamily="49" charset="0"/>
                <a:cs typeface="Times New Roman" panose="02020603050405020304" pitchFamily="18" charset="0"/>
              </a:rPr>
            </a:br>
            <a:endParaRPr lang="en-GB" dirty="0"/>
          </a:p>
          <a:p>
            <a:r>
              <a:rPr lang="en-GB" dirty="0"/>
              <a:t>The function call below will cause the </a:t>
            </a:r>
            <a:r>
              <a:rPr lang="en-GB" dirty="0">
                <a:solidFill>
                  <a:srgbClr val="900090"/>
                </a:solidFill>
                <a:latin typeface="Lucida Console" panose="020B0609040504020204" pitchFamily="49" charset="0"/>
              </a:rPr>
              <a:t>IndexError</a:t>
            </a:r>
            <a:r>
              <a:rPr lang="en-GB" dirty="0"/>
              <a:t> exception when trying to access the non-existing index 3 in lst2, terminating the try block and executing first the except and then the finally block</a:t>
            </a:r>
          </a:p>
          <a:p>
            <a:pPr indent="0">
              <a:lnSpc>
                <a:spcPct val="107000"/>
              </a:lnSpc>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divide([10, 20, 30, 40], [2, 4, 5])</a:t>
            </a:r>
            <a:br>
              <a:rPr lang="en-GB" sz="1800" dirty="0">
                <a:effectLst/>
                <a:latin typeface="Lucida Console" panose="020B0609040504020204" pitchFamily="49" charset="0"/>
                <a:ea typeface="Calibri" panose="020F0502020204030204" pitchFamily="34" charset="0"/>
                <a:cs typeface="Times New Roman" panose="02020603050405020304" pitchFamily="18" charset="0"/>
              </a:rPr>
            </a:br>
            <a:r>
              <a:rPr lang="en-GB" dirty="0">
                <a:solidFill>
                  <a:srgbClr val="0000FF"/>
                </a:solidFill>
                <a:latin typeface="Lucida Console" panose="020B0609040504020204" pitchFamily="49" charset="0"/>
              </a:rPr>
              <a:t>Error: index 3 does not exist in the list [2, 4, 5]</a:t>
            </a:r>
          </a:p>
          <a:p>
            <a:pPr indent="0">
              <a:lnSpc>
                <a:spcPct val="107000"/>
              </a:lnSpc>
              <a:buNone/>
            </a:pPr>
            <a:r>
              <a:rPr lang="en-GB" dirty="0">
                <a:solidFill>
                  <a:srgbClr val="0000FF"/>
                </a:solidFill>
                <a:latin typeface="Lucida Console" panose="020B0609040504020204" pitchFamily="49" charset="0"/>
              </a:rPr>
              <a:t>[5.0, 5.0, 6.0]</a:t>
            </a: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339542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Raising Exceptions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0800009" cy="468003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raise statement</a:t>
            </a:r>
          </a:p>
          <a:p>
            <a:r>
              <a:rPr lang="en-GB" dirty="0"/>
              <a:t>The raise statement allows the programmer to force a specific exception to occur. </a:t>
            </a:r>
          </a:p>
          <a:p>
            <a:r>
              <a:rPr lang="en-GB" dirty="0"/>
              <a:t>The sole argument in raise indicates the exception to be raised. </a:t>
            </a:r>
          </a:p>
          <a:p>
            <a:r>
              <a:rPr lang="en-GB" dirty="0"/>
              <a:t>This must be either an exception instance or an exception class (a class that derives from Exception).</a:t>
            </a:r>
          </a:p>
          <a:p>
            <a:r>
              <a:rPr lang="en-GB" dirty="0"/>
              <a:t>The </a:t>
            </a:r>
            <a:r>
              <a:rPr lang="en-GB" sz="2000" dirty="0">
                <a:latin typeface="Lucida Console" panose="020B0609040504020204" pitchFamily="49" charset="0"/>
                <a:cs typeface="Times New Roman" panose="02020603050405020304" pitchFamily="18" charset="0"/>
              </a:rPr>
              <a:t>raise</a:t>
            </a:r>
            <a:r>
              <a:rPr lang="en-GB" dirty="0"/>
              <a:t> keyword is used to raise an exception. </a:t>
            </a:r>
          </a:p>
          <a:p>
            <a:r>
              <a:rPr lang="en-GB" dirty="0"/>
              <a:t>You can define what kind of error to raise, and the text to print to the user.</a:t>
            </a:r>
          </a:p>
          <a:p>
            <a:r>
              <a:rPr lang="en-GB" dirty="0"/>
              <a:t>It is very useful when you want to work with the input validations, to raise an error and stop the program’s execution when invalid input data is entered. </a:t>
            </a:r>
          </a:p>
          <a:p>
            <a:r>
              <a:rPr lang="en-GB" dirty="0"/>
              <a:t>There are three ways of raising an exception:</a:t>
            </a:r>
          </a:p>
          <a:p>
            <a:pPr marL="800100" lvl="1" indent="-342900">
              <a:buFont typeface="+mj-lt"/>
              <a:buAutoNum type="arabicPeriod"/>
            </a:pPr>
            <a:r>
              <a:rPr lang="en-GB" dirty="0"/>
              <a:t>Without specifying an exception class</a:t>
            </a:r>
          </a:p>
          <a:p>
            <a:pPr marL="800100" lvl="1" indent="-342900">
              <a:buFont typeface="+mj-lt"/>
              <a:buAutoNum type="arabicPeriod"/>
            </a:pPr>
            <a:r>
              <a:rPr lang="en-GB" dirty="0"/>
              <a:t>With specifying an exception class</a:t>
            </a:r>
          </a:p>
          <a:p>
            <a:pPr marL="800100" lvl="1" indent="-342900">
              <a:buFont typeface="+mj-lt"/>
              <a:buAutoNum type="arabicPeriod"/>
            </a:pPr>
            <a:r>
              <a:rPr lang="en-GB" dirty="0"/>
              <a:t>With an argument passed to the exception class</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2307133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Raising Exceptions (1)</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0800009" cy="468003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GB" b="1" dirty="0">
                <a:solidFill>
                  <a:srgbClr val="2EABE2"/>
                </a:solidFill>
                <a:latin typeface="Arial"/>
                <a:ea typeface="MS PGothic" pitchFamily="34" charset="-128"/>
              </a:rPr>
              <a:t>raise statement without specifying an exception class</a:t>
            </a:r>
          </a:p>
          <a:p>
            <a:r>
              <a:rPr lang="en-GB" dirty="0"/>
              <a:t>Syntax:</a:t>
            </a:r>
          </a:p>
          <a:p>
            <a:pPr marL="0" indent="0">
              <a:buNone/>
            </a:pPr>
            <a:r>
              <a:rPr lang="en-GB" dirty="0">
                <a:solidFill>
                  <a:srgbClr val="FF7700"/>
                </a:solidFill>
                <a:latin typeface="Lucida Console" panose="020B0609040504020204" pitchFamily="49" charset="0"/>
              </a:rPr>
              <a:t>    raise</a:t>
            </a:r>
            <a:br>
              <a:rPr lang="en-GB" sz="1800" spc="10" dirty="0">
                <a:effectLst/>
                <a:latin typeface="Consolas" panose="020B0609020204030204" pitchFamily="49" charset="0"/>
                <a:ea typeface="Times New Roman" panose="02020603050405020304" pitchFamily="18" charset="0"/>
                <a:cs typeface="Courier New" panose="02070309020205020404" pitchFamily="49" charset="0"/>
              </a:rPr>
            </a:br>
            <a:endParaRPr lang="en-GB" dirty="0"/>
          </a:p>
          <a:p>
            <a:r>
              <a:rPr lang="en-GB" dirty="0"/>
              <a:t>When we use the </a:t>
            </a:r>
            <a:r>
              <a:rPr lang="en-GB" sz="2000" dirty="0">
                <a:latin typeface="Lucida Console" panose="020B0609040504020204" pitchFamily="49" charset="0"/>
                <a:cs typeface="Times New Roman" panose="02020603050405020304" pitchFamily="18" charset="0"/>
              </a:rPr>
              <a:t>raise</a:t>
            </a:r>
            <a:r>
              <a:rPr lang="en-GB" dirty="0"/>
              <a:t> keyword, it's not necessary to provide an exception class along with it. </a:t>
            </a:r>
          </a:p>
          <a:p>
            <a:endParaRPr lang="en-GB" dirty="0"/>
          </a:p>
          <a:p>
            <a:r>
              <a:rPr lang="en-GB" dirty="0"/>
              <a:t>When we don't provide any exception class name with the raise keyword, it reraises the exception that last occurred.</a:t>
            </a:r>
          </a:p>
          <a:p>
            <a:endParaRPr lang="en-GB" dirty="0"/>
          </a:p>
          <a:p>
            <a:r>
              <a:rPr lang="en-GB" dirty="0"/>
              <a:t>This is used generally inside an except code block to reraise an exception which is caught, allowing to display the default message associated with the exception, instead of displaying a customised message or specifying any action.</a:t>
            </a:r>
          </a:p>
          <a:p>
            <a:pPr marL="221615" indent="0" fontAlgn="base">
              <a:lnSpc>
                <a:spcPct val="107000"/>
              </a:lnSpc>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pc="10" dirty="0">
              <a:solidFill>
                <a:srgbClr val="FF0000"/>
              </a:solidFill>
              <a:latin typeface="Consolas" panose="020B0609020204030204" pitchFamily="49" charset="0"/>
              <a:cs typeface="Courier New" panose="02070309020205020404" pitchFamily="49"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668801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Raising Exceptions (1)</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0800009" cy="468003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a:pPr>
            <a:r>
              <a:rPr lang="en-GB" b="1" dirty="0">
                <a:solidFill>
                  <a:srgbClr val="2EABE2"/>
                </a:solidFill>
                <a:latin typeface="Arial"/>
                <a:ea typeface="MS PGothic" pitchFamily="34" charset="-128"/>
              </a:rPr>
              <a:t>raise statement without specifying an exception class</a:t>
            </a:r>
          </a:p>
          <a:p>
            <a:r>
              <a:rPr lang="en-GB" dirty="0"/>
              <a:t>Example:</a:t>
            </a:r>
          </a:p>
          <a:p>
            <a:pPr marL="0" indent="0">
              <a:buNone/>
            </a:pPr>
            <a:r>
              <a:rPr lang="en-GB" dirty="0">
                <a:latin typeface="Consolas" panose="020B0609020204030204" pitchFamily="49" charset="0"/>
                <a:cs typeface="Times New Roman" panose="02020603050405020304" pitchFamily="18" charset="0"/>
              </a:rPr>
              <a:t> </a:t>
            </a: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latin typeface="Lucida Console" panose="020B0609040504020204" pitchFamily="49" charset="0"/>
              </a:rPr>
              <a:t>num1 = </a:t>
            </a:r>
            <a:r>
              <a:rPr lang="en-GB" dirty="0">
                <a:solidFill>
                  <a:srgbClr val="900090"/>
                </a:solidFill>
                <a:latin typeface="Lucida Console" panose="020B0609040504020204" pitchFamily="49" charset="0"/>
              </a:rPr>
              <a:t>int</a:t>
            </a:r>
            <a:r>
              <a:rPr lang="en-GB" dirty="0">
                <a:latin typeface="Lucida Console" panose="020B0609040504020204" pitchFamily="49" charset="0"/>
              </a:rPr>
              <a:t>(</a:t>
            </a:r>
            <a:r>
              <a:rPr lang="en-GB" dirty="0">
                <a:solidFill>
                  <a:srgbClr val="900090"/>
                </a:solidFill>
                <a:latin typeface="Lucida Console" panose="020B0609040504020204" pitchFamily="49" charset="0"/>
              </a:rPr>
              <a:t>input</a:t>
            </a:r>
            <a:r>
              <a:rPr lang="en-GB" dirty="0">
                <a:latin typeface="Lucida Console" panose="020B0609040504020204" pitchFamily="49" charset="0"/>
              </a:rPr>
              <a:t>(</a:t>
            </a:r>
            <a:r>
              <a:rPr lang="en-GB" dirty="0">
                <a:solidFill>
                  <a:srgbClr val="00B050"/>
                </a:solidFill>
                <a:latin typeface="Lucida Console" panose="020B0609040504020204" pitchFamily="49" charset="0"/>
              </a:rPr>
              <a:t>"Enter 1st whole number: "</a:t>
            </a:r>
            <a:r>
              <a:rPr lang="en-GB" dirty="0">
                <a:latin typeface="Lucida Console" panose="020B0609040504020204" pitchFamily="49" charset="0"/>
              </a:rPr>
              <a:t>))</a:t>
            </a:r>
          </a:p>
          <a:p>
            <a:pPr marL="0" indent="0">
              <a:buNone/>
            </a:pPr>
            <a:r>
              <a:rPr lang="en-GB" dirty="0">
                <a:latin typeface="Consolas" panose="020B0609020204030204" pitchFamily="49" charset="0"/>
                <a:cs typeface="Times New Roman" panose="02020603050405020304" pitchFamily="18" charset="0"/>
              </a:rPr>
              <a:t> </a:t>
            </a: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latin typeface="Lucida Console" panose="020B0609040504020204" pitchFamily="49" charset="0"/>
              </a:rPr>
              <a:t>num2 = </a:t>
            </a:r>
            <a:r>
              <a:rPr lang="en-GB" dirty="0">
                <a:solidFill>
                  <a:srgbClr val="900090"/>
                </a:solidFill>
                <a:latin typeface="Lucida Console" panose="020B0609040504020204" pitchFamily="49" charset="0"/>
              </a:rPr>
              <a:t>int</a:t>
            </a:r>
            <a:r>
              <a:rPr lang="en-GB" dirty="0">
                <a:latin typeface="Lucida Console" panose="020B0609040504020204" pitchFamily="49" charset="0"/>
              </a:rPr>
              <a:t>(</a:t>
            </a:r>
            <a:r>
              <a:rPr lang="en-GB" dirty="0">
                <a:solidFill>
                  <a:srgbClr val="900090"/>
                </a:solidFill>
                <a:latin typeface="Lucida Console" panose="020B0609040504020204" pitchFamily="49" charset="0"/>
              </a:rPr>
              <a:t>input</a:t>
            </a:r>
            <a:r>
              <a:rPr lang="en-GB" dirty="0">
                <a:latin typeface="Lucida Console" panose="020B0609040504020204" pitchFamily="49" charset="0"/>
              </a:rPr>
              <a:t>(</a:t>
            </a:r>
            <a:r>
              <a:rPr lang="en-GB" dirty="0">
                <a:solidFill>
                  <a:srgbClr val="00B050"/>
                </a:solidFill>
                <a:latin typeface="Lucida Console" panose="020B0609040504020204" pitchFamily="49" charset="0"/>
              </a:rPr>
              <a:t>"Enter 2nd whole number: "</a:t>
            </a:r>
            <a:r>
              <a:rPr lang="en-GB" dirty="0">
                <a:latin typeface="Lucida Console" panose="020B0609040504020204" pitchFamily="49" charset="0"/>
              </a:rPr>
              <a:t>))</a:t>
            </a:r>
          </a:p>
          <a:p>
            <a:pPr marL="0" indent="0">
              <a:buNone/>
            </a:pPr>
            <a:r>
              <a:rPr lang="en-GB" dirty="0">
                <a:latin typeface="Consolas" panose="020B0609020204030204" pitchFamily="49" charset="0"/>
                <a:cs typeface="Times New Roman" panose="02020603050405020304" pitchFamily="18" charset="0"/>
              </a:rPr>
              <a:t> </a:t>
            </a: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solidFill>
                  <a:srgbClr val="FF7700"/>
                </a:solidFill>
                <a:latin typeface="Lucida Console" panose="020B0609040504020204" pitchFamily="49" charset="0"/>
              </a:rPr>
              <a:t>try</a:t>
            </a:r>
            <a:r>
              <a:rPr lang="en-GB" dirty="0">
                <a:latin typeface="Lucida Console" panose="020B0609040504020204" pitchFamily="49" charset="0"/>
              </a:rPr>
              <a:t>:</a:t>
            </a:r>
          </a:p>
          <a:p>
            <a:pPr marL="0" indent="0">
              <a:buNone/>
            </a:pPr>
            <a:r>
              <a:rPr lang="en-GB" dirty="0">
                <a:latin typeface="Lucida Console" panose="020B0609040504020204" pitchFamily="49" charset="0"/>
              </a:rPr>
              <a: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(num1 / num2)</a:t>
            </a:r>
          </a:p>
          <a:p>
            <a:pPr marL="0" indent="0">
              <a:buNone/>
            </a:pPr>
            <a:r>
              <a:rPr lang="en-GB" dirty="0">
                <a:latin typeface="Lucida Console" panose="020B0609040504020204" pitchFamily="49" charset="0"/>
              </a:rPr>
              <a:t>     </a:t>
            </a:r>
            <a:r>
              <a:rPr lang="en-GB" dirty="0">
                <a:solidFill>
                  <a:srgbClr val="FF7700"/>
                </a:solidFill>
                <a:latin typeface="Lucida Console" panose="020B0609040504020204" pitchFamily="49" charset="0"/>
              </a:rPr>
              <a:t>except</a:t>
            </a:r>
            <a:r>
              <a:rPr lang="en-GB" dirty="0">
                <a:latin typeface="Lucida Console" panose="020B0609040504020204" pitchFamily="49" charset="0"/>
              </a:rPr>
              <a:t> </a:t>
            </a:r>
            <a:r>
              <a:rPr lang="en-GB" dirty="0">
                <a:solidFill>
                  <a:srgbClr val="900090"/>
                </a:solidFill>
                <a:latin typeface="Lucida Console" panose="020B0609040504020204" pitchFamily="49" charset="0"/>
              </a:rPr>
              <a:t>ZeroDivisionError</a:t>
            </a:r>
            <a:r>
              <a:rPr lang="en-GB" dirty="0">
                <a:latin typeface="Lucida Console" panose="020B0609040504020204" pitchFamily="49" charset="0"/>
              </a:rPr>
              <a:t>:</a:t>
            </a:r>
          </a:p>
          <a:p>
            <a:pPr marL="0" indent="0">
              <a:buNone/>
            </a:pPr>
            <a:r>
              <a:rPr lang="en-GB" dirty="0">
                <a:latin typeface="Lucida Console" panose="020B0609040504020204" pitchFamily="49" charset="0"/>
              </a:rPr>
              <a:t>         </a:t>
            </a:r>
            <a:r>
              <a:rPr lang="en-GB" dirty="0">
                <a:solidFill>
                  <a:srgbClr val="FF7700"/>
                </a:solidFill>
                <a:latin typeface="Lucida Console" panose="020B0609040504020204" pitchFamily="49" charset="0"/>
              </a:rPr>
              <a:t>raise</a:t>
            </a:r>
          </a:p>
          <a:p>
            <a:pPr marL="0" indent="0">
              <a:buNone/>
            </a:pPr>
            <a:endParaRPr lang="en-GB" dirty="0">
              <a:latin typeface="Lucida Console" panose="020B0609040504020204" pitchFamily="49" charset="0"/>
            </a:endParaRPr>
          </a:p>
          <a:p>
            <a:r>
              <a:rPr lang="en-GB" dirty="0"/>
              <a:t>If num2 is 0, the following error message will be shown: </a:t>
            </a:r>
          </a:p>
          <a:p>
            <a:pPr marL="0" indent="0">
              <a:buNone/>
            </a:pPr>
            <a:r>
              <a:rPr lang="en-GB" dirty="0">
                <a:solidFill>
                  <a:srgbClr val="FF0000"/>
                </a:solidFill>
                <a:latin typeface="Lucida Console" panose="020B0609040504020204" pitchFamily="49" charset="0"/>
              </a:rPr>
              <a:t>Traceback (most recent call last)</a:t>
            </a:r>
          </a:p>
          <a:p>
            <a:pPr marL="0" indent="0">
              <a:buNone/>
            </a:pPr>
            <a:r>
              <a:rPr lang="en-GB" dirty="0">
                <a:solidFill>
                  <a:srgbClr val="FF0000"/>
                </a:solidFill>
                <a:latin typeface="Lucida Console" panose="020B0609040504020204" pitchFamily="49" charset="0"/>
              </a:rPr>
              <a:t>  File "&lt;pyshell&gt;", line 2, in &lt;module&gt;</a:t>
            </a:r>
          </a:p>
          <a:p>
            <a:pPr marL="0" indent="0">
              <a:buNone/>
            </a:pPr>
            <a:r>
              <a:rPr lang="en-GB" dirty="0">
                <a:solidFill>
                  <a:srgbClr val="FF0000"/>
                </a:solidFill>
                <a:latin typeface="Lucida Console" panose="020B0609040504020204" pitchFamily="49" charset="0"/>
              </a:rPr>
              <a:t>ZeroDivisionError: division by zero </a:t>
            </a:r>
          </a:p>
          <a:p>
            <a:pPr marL="221615" indent="0" fontAlgn="base">
              <a:lnSpc>
                <a:spcPct val="107000"/>
              </a:lnSpc>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pc="10" dirty="0">
              <a:solidFill>
                <a:srgbClr val="FF0000"/>
              </a:solidFill>
              <a:latin typeface="Consolas" panose="020B0609020204030204" pitchFamily="49" charset="0"/>
              <a:cs typeface="Courier New" panose="02070309020205020404" pitchFamily="49"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3374456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C922-6A50-4400-B5CC-A6422F0EE45C}"/>
              </a:ext>
            </a:extLst>
          </p:cNvPr>
          <p:cNvSpPr>
            <a:spLocks noGrp="1"/>
          </p:cNvSpPr>
          <p:nvPr>
            <p:ph type="title"/>
          </p:nvPr>
        </p:nvSpPr>
        <p:spPr/>
        <p:txBody>
          <a:bodyPr/>
          <a:lstStyle/>
          <a:p>
            <a:r>
              <a:rPr lang="en-GB" dirty="0"/>
              <a:t>Module 1B:</a:t>
            </a:r>
            <a:br>
              <a:rPr lang="en-GB" dirty="0"/>
            </a:br>
            <a:r>
              <a:rPr lang="en-GB" dirty="0"/>
              <a:t>Beyond Foundations</a:t>
            </a:r>
            <a:br>
              <a:rPr lang="en-GB" dirty="0"/>
            </a:br>
            <a:br>
              <a:rPr lang="en-GB" dirty="0"/>
            </a:br>
            <a:r>
              <a:rPr lang="en-GB" dirty="0"/>
              <a:t>~ Handling Exceptions ~ </a:t>
            </a:r>
            <a:br>
              <a:rPr lang="en-GB" dirty="0"/>
            </a:br>
            <a:endParaRPr lang="en-GB" dirty="0"/>
          </a:p>
        </p:txBody>
      </p:sp>
      <p:pic>
        <p:nvPicPr>
          <p:cNvPr id="3" name="Content Placeholder 6">
            <a:extLst>
              <a:ext uri="{FF2B5EF4-FFF2-40B4-BE49-F238E27FC236}">
                <a16:creationId xmlns:a16="http://schemas.microsoft.com/office/drawing/2014/main" id="{EE10B840-B93B-45B5-ACAB-110A7CC99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8" y="5268274"/>
            <a:ext cx="4636286" cy="1566000"/>
          </a:xfrm>
          <a:prstGeom prst="rect">
            <a:avLst/>
          </a:prstGeom>
        </p:spPr>
      </p:pic>
    </p:spTree>
    <p:extLst>
      <p:ext uri="{BB962C8B-B14F-4D97-AF65-F5344CB8AC3E}">
        <p14:creationId xmlns:p14="http://schemas.microsoft.com/office/powerpoint/2010/main" val="2367449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Raising Exceptions (2)</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0800009" cy="468003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2"/>
            </a:pPr>
            <a:r>
              <a:rPr lang="en-GB" b="1" dirty="0">
                <a:solidFill>
                  <a:srgbClr val="2EABE2"/>
                </a:solidFill>
                <a:latin typeface="Arial"/>
                <a:ea typeface="MS PGothic" pitchFamily="34" charset="-128"/>
              </a:rPr>
              <a:t>raise statement with specifying an exception class</a:t>
            </a:r>
          </a:p>
          <a:p>
            <a:r>
              <a:rPr lang="en-GB" dirty="0"/>
              <a:t>Syntax:</a:t>
            </a:r>
          </a:p>
          <a:p>
            <a:pPr marL="0" indent="0">
              <a:buNone/>
            </a:pPr>
            <a:r>
              <a:rPr lang="en-GB" dirty="0">
                <a:solidFill>
                  <a:srgbClr val="FF7700"/>
                </a:solidFill>
                <a:latin typeface="Lucida Console" panose="020B0609040504020204" pitchFamily="49" charset="0"/>
              </a:rPr>
              <a:t>    raise </a:t>
            </a:r>
            <a:r>
              <a:rPr lang="en-GB" dirty="0">
                <a:solidFill>
                  <a:srgbClr val="900090"/>
                </a:solidFill>
                <a:latin typeface="Lucida Console" panose="020B0609040504020204" pitchFamily="49" charset="0"/>
              </a:rPr>
              <a:t>ExceptionClassName</a:t>
            </a:r>
            <a:br>
              <a:rPr lang="en-GB" sz="1800" spc="10" dirty="0">
                <a:effectLst/>
                <a:latin typeface="Consolas" panose="020B0609020204030204" pitchFamily="49" charset="0"/>
                <a:ea typeface="Times New Roman" panose="02020603050405020304" pitchFamily="18" charset="0"/>
                <a:cs typeface="Courier New" panose="02070309020205020404" pitchFamily="49" charset="0"/>
              </a:rPr>
            </a:br>
            <a:endParaRPr lang="en-GB" dirty="0"/>
          </a:p>
          <a:p>
            <a:r>
              <a:rPr lang="en-GB" dirty="0"/>
              <a:t>Consider the code below where we have already handled ZeroDivisionError. </a:t>
            </a:r>
          </a:p>
          <a:p>
            <a:pPr marL="0" indent="0">
              <a:buNone/>
            </a:pPr>
            <a:r>
              <a:rPr lang="en-GB" dirty="0">
                <a:latin typeface="Consolas" panose="020B0609020204030204" pitchFamily="49" charset="0"/>
                <a:cs typeface="Times New Roman" panose="02020603050405020304" pitchFamily="18" charset="0"/>
              </a:rPr>
              <a:t> </a:t>
            </a: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latin typeface="Lucida Console" panose="020B0609040504020204" pitchFamily="49" charset="0"/>
              </a:rPr>
              <a:t>num1 = </a:t>
            </a:r>
            <a:r>
              <a:rPr lang="en-GB" dirty="0">
                <a:solidFill>
                  <a:srgbClr val="900090"/>
                </a:solidFill>
                <a:latin typeface="Lucida Console" panose="020B0609040504020204" pitchFamily="49" charset="0"/>
              </a:rPr>
              <a:t>int</a:t>
            </a:r>
            <a:r>
              <a:rPr lang="en-GB" dirty="0">
                <a:latin typeface="Lucida Console" panose="020B0609040504020204" pitchFamily="49" charset="0"/>
              </a:rPr>
              <a:t>(</a:t>
            </a:r>
            <a:r>
              <a:rPr lang="en-GB" dirty="0">
                <a:solidFill>
                  <a:srgbClr val="900090"/>
                </a:solidFill>
                <a:latin typeface="Lucida Console" panose="020B0609040504020204" pitchFamily="49" charset="0"/>
              </a:rPr>
              <a:t>input</a:t>
            </a:r>
            <a:r>
              <a:rPr lang="en-GB" dirty="0">
                <a:latin typeface="Lucida Console" panose="020B0609040504020204" pitchFamily="49" charset="0"/>
              </a:rPr>
              <a:t>(</a:t>
            </a:r>
            <a:r>
              <a:rPr lang="en-GB" dirty="0">
                <a:solidFill>
                  <a:srgbClr val="00B050"/>
                </a:solidFill>
                <a:latin typeface="Lucida Console" panose="020B0609040504020204" pitchFamily="49" charset="0"/>
              </a:rPr>
              <a:t>"Enter 1st whole number: "</a:t>
            </a:r>
            <a:r>
              <a:rPr lang="en-GB" dirty="0">
                <a:latin typeface="Lucida Console" panose="020B0609040504020204" pitchFamily="49" charset="0"/>
              </a:rPr>
              <a:t>))</a:t>
            </a:r>
          </a:p>
          <a:p>
            <a:pPr marL="0" indent="0">
              <a:buNone/>
            </a:pPr>
            <a:r>
              <a:rPr lang="en-GB" dirty="0">
                <a:latin typeface="Consolas" panose="020B0609020204030204" pitchFamily="49" charset="0"/>
                <a:cs typeface="Times New Roman" panose="02020603050405020304" pitchFamily="18" charset="0"/>
              </a:rPr>
              <a:t> </a:t>
            </a: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latin typeface="Lucida Console" panose="020B0609040504020204" pitchFamily="49" charset="0"/>
              </a:rPr>
              <a:t>num2 = </a:t>
            </a:r>
            <a:r>
              <a:rPr lang="en-GB" dirty="0">
                <a:solidFill>
                  <a:srgbClr val="900090"/>
                </a:solidFill>
                <a:latin typeface="Lucida Console" panose="020B0609040504020204" pitchFamily="49" charset="0"/>
              </a:rPr>
              <a:t>int</a:t>
            </a:r>
            <a:r>
              <a:rPr lang="en-GB" dirty="0">
                <a:latin typeface="Lucida Console" panose="020B0609040504020204" pitchFamily="49" charset="0"/>
              </a:rPr>
              <a:t>(</a:t>
            </a:r>
            <a:r>
              <a:rPr lang="en-GB" dirty="0">
                <a:solidFill>
                  <a:srgbClr val="900090"/>
                </a:solidFill>
                <a:latin typeface="Lucida Console" panose="020B0609040504020204" pitchFamily="49" charset="0"/>
              </a:rPr>
              <a:t>input</a:t>
            </a:r>
            <a:r>
              <a:rPr lang="en-GB" dirty="0">
                <a:latin typeface="Lucida Console" panose="020B0609040504020204" pitchFamily="49" charset="0"/>
              </a:rPr>
              <a:t>(</a:t>
            </a:r>
            <a:r>
              <a:rPr lang="en-GB" dirty="0">
                <a:solidFill>
                  <a:srgbClr val="00B050"/>
                </a:solidFill>
                <a:latin typeface="Lucida Console" panose="020B0609040504020204" pitchFamily="49" charset="0"/>
              </a:rPr>
              <a:t>"Enter 2nd whole number: "</a:t>
            </a:r>
            <a:r>
              <a:rPr lang="en-GB" dirty="0">
                <a:latin typeface="Lucida Console" panose="020B0609040504020204" pitchFamily="49" charset="0"/>
              </a:rPr>
              <a:t>))</a:t>
            </a:r>
          </a:p>
          <a:p>
            <a:pPr marL="0" indent="0">
              <a:buNone/>
            </a:pPr>
            <a:r>
              <a:rPr lang="en-GB" dirty="0">
                <a:latin typeface="Consolas" panose="020B0609020204030204" pitchFamily="49" charset="0"/>
                <a:cs typeface="Times New Roman" panose="02020603050405020304" pitchFamily="18" charset="0"/>
              </a:rPr>
              <a:t> </a:t>
            </a: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solidFill>
                  <a:srgbClr val="FF7700"/>
                </a:solidFill>
                <a:latin typeface="Lucida Console" panose="020B0609040504020204" pitchFamily="49" charset="0"/>
              </a:rPr>
              <a:t>try</a:t>
            </a:r>
            <a:r>
              <a:rPr lang="en-GB" dirty="0">
                <a:latin typeface="Lucida Console" panose="020B0609040504020204" pitchFamily="49" charset="0"/>
              </a:rPr>
              <a:t>:</a:t>
            </a:r>
            <a:br>
              <a:rPr lang="en-GB" dirty="0">
                <a:latin typeface="Lucida Console" panose="020B0609040504020204" pitchFamily="49" charset="0"/>
              </a:rPr>
            </a:br>
            <a:r>
              <a:rPr lang="en-GB" dirty="0">
                <a:latin typeface="Lucida Console" panose="020B0609040504020204" pitchFamily="49" charset="0"/>
              </a:rPr>
              <a: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(num1 / num2)</a:t>
            </a:r>
          </a:p>
          <a:p>
            <a:pPr marL="0" indent="0">
              <a:buNone/>
            </a:pPr>
            <a:r>
              <a:rPr lang="en-GB" dirty="0">
                <a:latin typeface="Lucida Console" panose="020B0609040504020204" pitchFamily="49" charset="0"/>
              </a:rPr>
              <a:t>     </a:t>
            </a:r>
            <a:r>
              <a:rPr lang="en-GB" dirty="0">
                <a:solidFill>
                  <a:srgbClr val="FF7700"/>
                </a:solidFill>
                <a:latin typeface="Lucida Console" panose="020B0609040504020204" pitchFamily="49" charset="0"/>
              </a:rPr>
              <a:t>except</a:t>
            </a:r>
            <a:r>
              <a:rPr lang="en-GB" dirty="0">
                <a:latin typeface="Lucida Console" panose="020B0609040504020204" pitchFamily="49" charset="0"/>
              </a:rPr>
              <a:t> </a:t>
            </a:r>
            <a:r>
              <a:rPr lang="en-GB" dirty="0">
                <a:solidFill>
                  <a:srgbClr val="900090"/>
                </a:solidFill>
                <a:latin typeface="Lucida Console" panose="020B0609040504020204" pitchFamily="49" charset="0"/>
              </a:rPr>
              <a:t>ZeroDivisionError</a:t>
            </a:r>
            <a:r>
              <a:rPr lang="en-GB" dirty="0">
                <a:latin typeface="Lucida Console" panose="020B0609040504020204" pitchFamily="49" charset="0"/>
              </a:rPr>
              <a:t>:</a:t>
            </a:r>
          </a:p>
          <a:p>
            <a:pPr marL="0" indent="0">
              <a:buNone/>
            </a:pPr>
            <a:r>
              <a:rPr lang="en-GB" dirty="0">
                <a:latin typeface="Lucida Console" panose="020B0609040504020204" pitchFamily="49" charset="0"/>
              </a:rPr>
              <a: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en-GB" dirty="0">
                <a:solidFill>
                  <a:srgbClr val="00B050"/>
                </a:solidFill>
                <a:latin typeface="Lucida Console" panose="020B0609040504020204" pitchFamily="49" charset="0"/>
              </a:rPr>
              <a:t>"Please enter positive integer values"</a:t>
            </a:r>
            <a:r>
              <a:rPr lang="en-GB" dirty="0">
                <a:latin typeface="Lucida Console" panose="020B0609040504020204" pitchFamily="49" charset="0"/>
              </a:rPr>
              <a:t>) </a:t>
            </a:r>
          </a:p>
          <a:p>
            <a:pPr marL="0" indent="0">
              <a:buNone/>
            </a:pPr>
            <a:endParaRPr lang="en-GB" dirty="0">
              <a:latin typeface="Lucida Console" panose="020B0609040504020204" pitchFamily="49" charset="0"/>
            </a:endParaRPr>
          </a:p>
          <a:p>
            <a:r>
              <a:rPr lang="en-GB" dirty="0"/>
              <a:t>If num2 is 0, the following error message will be shown: </a:t>
            </a:r>
          </a:p>
          <a:p>
            <a:pPr marL="0" indent="0">
              <a:buNone/>
            </a:pPr>
            <a:r>
              <a:rPr lang="en-GB" dirty="0">
                <a:solidFill>
                  <a:srgbClr val="0000FF"/>
                </a:solidFill>
                <a:latin typeface="Lucida Console" panose="020B0609040504020204" pitchFamily="49" charset="0"/>
              </a:rPr>
              <a:t>Please enter positive integer values</a:t>
            </a:r>
          </a:p>
          <a:p>
            <a:pPr marL="221615" indent="0" fontAlgn="base">
              <a:lnSpc>
                <a:spcPct val="107000"/>
              </a:lnSpc>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pc="10" dirty="0">
              <a:solidFill>
                <a:srgbClr val="FF0000"/>
              </a:solidFill>
              <a:latin typeface="Consolas" panose="020B0609020204030204" pitchFamily="49" charset="0"/>
              <a:cs typeface="Courier New" panose="02070309020205020404" pitchFamily="49"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668871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Raising Exceptions (2)</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0784245" cy="468003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2"/>
            </a:pPr>
            <a:r>
              <a:rPr lang="en-GB" b="1" dirty="0">
                <a:solidFill>
                  <a:srgbClr val="2EABE2"/>
                </a:solidFill>
                <a:latin typeface="Arial"/>
                <a:ea typeface="MS PGothic" pitchFamily="34" charset="-128"/>
              </a:rPr>
              <a:t>raise statement with specifying an exception class</a:t>
            </a:r>
          </a:p>
          <a:p>
            <a:r>
              <a:rPr lang="en-GB" dirty="0"/>
              <a:t>If we need to add a new validation for restricting user from inputting negative values, then we can simply add a new condition and use the raise keyword to raise an exception which is already handled.</a:t>
            </a:r>
          </a:p>
          <a:p>
            <a:pPr marL="0" indent="0">
              <a:buNone/>
            </a:pPr>
            <a:r>
              <a:rPr lang="en-GB" dirty="0">
                <a:solidFill>
                  <a:srgbClr val="8F5902"/>
                </a:solidFill>
                <a:latin typeface="Consolas" panose="020B0609020204030204" pitchFamily="49" charset="0"/>
                <a:cs typeface="Times New Roman" panose="02020603050405020304" pitchFamily="18" charset="0"/>
              </a:rPr>
              <a:t>  &gt;&gt;&gt;</a:t>
            </a:r>
            <a:r>
              <a:rPr lang="en-GB" dirty="0">
                <a:latin typeface="Consolas" panose="020B0609020204030204" pitchFamily="49" charset="0"/>
              </a:rPr>
              <a:t> </a:t>
            </a:r>
            <a:r>
              <a:rPr lang="en-GB" dirty="0">
                <a:solidFill>
                  <a:srgbClr val="FF7700"/>
                </a:solidFill>
                <a:latin typeface="Lucida Console" panose="020B0609040504020204" pitchFamily="49" charset="0"/>
              </a:rPr>
              <a:t>try</a:t>
            </a:r>
            <a:r>
              <a:rPr lang="en-GB" dirty="0">
                <a:latin typeface="Lucida Console" panose="020B0609040504020204" pitchFamily="49" charset="0"/>
              </a:rPr>
              <a:t>:</a:t>
            </a:r>
            <a:br>
              <a:rPr lang="en-GB" dirty="0">
                <a:latin typeface="Lucida Console" panose="020B0609040504020204" pitchFamily="49" charset="0"/>
              </a:rPr>
            </a:br>
            <a:r>
              <a:rPr lang="en-GB" dirty="0">
                <a:latin typeface="Lucida Console" panose="020B0609040504020204" pitchFamily="49" charset="0"/>
              </a:rPr>
              <a:t>          </a:t>
            </a:r>
            <a:r>
              <a:rPr lang="en-GB" sz="1800" dirty="0">
                <a:solidFill>
                  <a:srgbClr val="FF0000"/>
                </a:solidFill>
                <a:effectLst/>
                <a:latin typeface="Consolas" panose="020B0609020204030204" pitchFamily="49" charset="0"/>
                <a:ea typeface="Calibri" panose="020F0502020204030204" pitchFamily="34" charset="0"/>
                <a:cs typeface="Times New Roman" panose="02020603050405020304" pitchFamily="18" charset="0"/>
              </a:rPr>
              <a:t># condition for checking for negative values</a:t>
            </a:r>
            <a:br>
              <a:rPr lang="en-GB" dirty="0">
                <a:latin typeface="Lucida Console" panose="020B0609040504020204" pitchFamily="49" charset="0"/>
              </a:rPr>
            </a:br>
            <a:r>
              <a:rPr lang="en-GB" dirty="0">
                <a:latin typeface="Lucida Console" panose="020B0609040504020204" pitchFamily="49" charset="0"/>
              </a:rPr>
              <a:t>          </a:t>
            </a:r>
            <a:r>
              <a:rPr lang="en-GB" dirty="0">
                <a:solidFill>
                  <a:srgbClr val="FF7700"/>
                </a:solidFill>
                <a:latin typeface="Lucida Console" panose="020B0609040504020204" pitchFamily="49" charset="0"/>
              </a:rPr>
              <a:t>if</a:t>
            </a:r>
            <a:r>
              <a:rPr lang="en-GB" dirty="0">
                <a:latin typeface="Lucida Console" panose="020B0609040504020204" pitchFamily="49" charset="0"/>
              </a:rPr>
              <a:t> num1 &lt; 0 </a:t>
            </a:r>
            <a:r>
              <a:rPr lang="en-GB" dirty="0">
                <a:solidFill>
                  <a:srgbClr val="FF7700"/>
                </a:solidFill>
                <a:latin typeface="Lucida Console" panose="020B0609040504020204" pitchFamily="49" charset="0"/>
              </a:rPr>
              <a:t>or</a:t>
            </a:r>
            <a:r>
              <a:rPr lang="en-GB" dirty="0">
                <a:latin typeface="Lucida Console" panose="020B0609040504020204" pitchFamily="49" charset="0"/>
              </a:rPr>
              <a:t> num2 &lt; 0:</a:t>
            </a:r>
          </a:p>
          <a:p>
            <a:pPr marL="0" indent="0">
              <a:buNone/>
            </a:pPr>
            <a:r>
              <a:rPr lang="en-GB" dirty="0">
                <a:latin typeface="Lucida Console" panose="020B0609040504020204" pitchFamily="49" charset="0"/>
              </a:rPr>
              <a:t>              </a:t>
            </a:r>
            <a:r>
              <a:rPr lang="en-GB" dirty="0">
                <a:solidFill>
                  <a:srgbClr val="FF0000"/>
                </a:solidFill>
                <a:latin typeface="Lucida Console" panose="020B0609040504020204" pitchFamily="49" charset="0"/>
              </a:rPr>
              <a:t># raising exception using raise keyword</a:t>
            </a:r>
          </a:p>
          <a:p>
            <a:pPr marL="0" indent="0">
              <a:buNone/>
            </a:pPr>
            <a:r>
              <a:rPr lang="en-GB" dirty="0">
                <a:latin typeface="Lucida Console" panose="020B0609040504020204" pitchFamily="49" charset="0"/>
              </a:rPr>
              <a:t>              </a:t>
            </a:r>
            <a:r>
              <a:rPr lang="en-GB" dirty="0">
                <a:solidFill>
                  <a:srgbClr val="FF7700"/>
                </a:solidFill>
                <a:latin typeface="Lucida Console" panose="020B0609040504020204" pitchFamily="49" charset="0"/>
              </a:rPr>
              <a:t>raise</a:t>
            </a:r>
            <a:r>
              <a:rPr lang="en-GB" dirty="0">
                <a:latin typeface="Lucida Console" panose="020B0609040504020204" pitchFamily="49" charset="0"/>
              </a:rPr>
              <a:t> </a:t>
            </a:r>
            <a:r>
              <a:rPr lang="en-GB" dirty="0">
                <a:solidFill>
                  <a:srgbClr val="900090"/>
                </a:solidFill>
                <a:latin typeface="Lucida Console" panose="020B0609040504020204" pitchFamily="49" charset="0"/>
              </a:rPr>
              <a:t>ZeroDivisionError</a:t>
            </a:r>
          </a:p>
          <a:p>
            <a:pPr marL="0" indent="0">
              <a:buNone/>
            </a:pPr>
            <a:r>
              <a:rPr lang="en-GB" dirty="0">
                <a:latin typeface="Lucida Console" panose="020B0609040504020204" pitchFamily="49" charset="0"/>
              </a:rPr>
              <a: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(num1 / num2)</a:t>
            </a:r>
          </a:p>
          <a:p>
            <a:pPr marL="0" indent="0">
              <a:buNone/>
            </a:pPr>
            <a:r>
              <a:rPr lang="en-GB" dirty="0">
                <a:latin typeface="Lucida Console" panose="020B0609040504020204" pitchFamily="49" charset="0"/>
              </a:rPr>
              <a:t>      </a:t>
            </a:r>
            <a:r>
              <a:rPr lang="en-GB" dirty="0">
                <a:solidFill>
                  <a:srgbClr val="FF7700"/>
                </a:solidFill>
                <a:latin typeface="Lucida Console" panose="020B0609040504020204" pitchFamily="49" charset="0"/>
              </a:rPr>
              <a:t>except</a:t>
            </a:r>
            <a:r>
              <a:rPr lang="en-GB" dirty="0">
                <a:latin typeface="Lucida Console" panose="020B0609040504020204" pitchFamily="49" charset="0"/>
              </a:rPr>
              <a:t> </a:t>
            </a:r>
            <a:r>
              <a:rPr lang="en-GB" dirty="0">
                <a:solidFill>
                  <a:srgbClr val="900090"/>
                </a:solidFill>
                <a:latin typeface="Lucida Console" panose="020B0609040504020204" pitchFamily="49" charset="0"/>
              </a:rPr>
              <a:t>ZeroDivisionError</a:t>
            </a:r>
            <a:r>
              <a:rPr lang="en-GB" dirty="0">
                <a:latin typeface="Lucida Console" panose="020B0609040504020204" pitchFamily="49" charset="0"/>
              </a:rPr>
              <a:t>:</a:t>
            </a:r>
          </a:p>
          <a:p>
            <a:pPr marL="0" indent="0">
              <a:buNone/>
            </a:pPr>
            <a:r>
              <a:rPr lang="en-GB" dirty="0">
                <a:latin typeface="Lucida Console" panose="020B0609040504020204" pitchFamily="49" charset="0"/>
              </a:rPr>
              <a:t>          </a:t>
            </a:r>
            <a:r>
              <a:rPr lang="en-GB" dirty="0">
                <a:solidFill>
                  <a:srgbClr val="900090"/>
                </a:solidFill>
                <a:latin typeface="Lucida Console" panose="020B0609040504020204" pitchFamily="49" charset="0"/>
              </a:rPr>
              <a:t>print</a:t>
            </a:r>
            <a:r>
              <a:rPr lang="en-GB" dirty="0">
                <a:latin typeface="Lucida Console" panose="020B0609040504020204" pitchFamily="49" charset="0"/>
              </a:rPr>
              <a:t>(</a:t>
            </a:r>
            <a:r>
              <a:rPr lang="en-GB" dirty="0">
                <a:solidFill>
                  <a:srgbClr val="00B050"/>
                </a:solidFill>
                <a:latin typeface="Lucida Console" panose="020B0609040504020204" pitchFamily="49" charset="0"/>
              </a:rPr>
              <a:t>"Please enter positive integer values"</a:t>
            </a:r>
            <a:r>
              <a:rPr lang="en-GB" dirty="0">
                <a:latin typeface="Lucida Console" panose="020B0609040504020204" pitchFamily="49" charset="0"/>
              </a:rPr>
              <a:t>) </a:t>
            </a:r>
          </a:p>
          <a:p>
            <a:r>
              <a:rPr lang="en-GB" dirty="0"/>
              <a:t>Now the consequence of any invalid (here negative) input value will be dealt within the </a:t>
            </a:r>
            <a:r>
              <a:rPr lang="en-GB" dirty="0">
                <a:solidFill>
                  <a:srgbClr val="900090"/>
                </a:solidFill>
                <a:latin typeface="Lucida Console" panose="020B0609040504020204" pitchFamily="49" charset="0"/>
              </a:rPr>
              <a:t>ZeroDivisionError </a:t>
            </a:r>
            <a:r>
              <a:rPr lang="en-GB" dirty="0"/>
              <a:t>exception</a:t>
            </a:r>
            <a:br>
              <a:rPr lang="en-GB" dirty="0">
                <a:latin typeface="Lucida Console" panose="020B0609040504020204" pitchFamily="49" charset="0"/>
              </a:rPr>
            </a:br>
            <a:r>
              <a:rPr lang="en-GB" dirty="0">
                <a:solidFill>
                  <a:srgbClr val="0000FF"/>
                </a:solidFill>
                <a:latin typeface="Lucida Console" panose="020B0609040504020204" pitchFamily="49" charset="0"/>
              </a:rPr>
              <a:t>Enter 1st whole number:</a:t>
            </a:r>
            <a:r>
              <a:rPr lang="en-GB" dirty="0">
                <a:latin typeface="Consolas" panose="020B0609020204030204" pitchFamily="49" charset="0"/>
                <a:cs typeface="Times New Roman" panose="02020603050405020304" pitchFamily="18" charset="0"/>
              </a:rPr>
              <a:t>-</a:t>
            </a:r>
            <a:r>
              <a:rPr lang="en-GB" sz="1800" dirty="0">
                <a:effectLst/>
                <a:latin typeface="Consolas" panose="020B0609020204030204" pitchFamily="49" charset="0"/>
                <a:ea typeface="Calibri" panose="020F0502020204030204" pitchFamily="34" charset="0"/>
                <a:cs typeface="Times New Roman" panose="02020603050405020304" pitchFamily="18" charset="0"/>
              </a:rPr>
              <a:t>3</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solidFill>
                  <a:srgbClr val="0000FF"/>
                </a:solidFill>
                <a:latin typeface="Lucida Console" panose="020B0609040504020204" pitchFamily="49" charset="0"/>
              </a:rPr>
              <a:t>Enter 2nd whole number:</a:t>
            </a:r>
            <a:r>
              <a:rPr lang="en-GB" sz="1800" dirty="0">
                <a:effectLst/>
                <a:latin typeface="Consolas" panose="020B0609020204030204" pitchFamily="49" charset="0"/>
                <a:ea typeface="Calibri" panose="020F0502020204030204" pitchFamily="34" charset="0"/>
                <a:cs typeface="Times New Roman" panose="02020603050405020304" pitchFamily="18" charset="0"/>
              </a:rPr>
              <a:t>3</a:t>
            </a:r>
            <a:br>
              <a:rPr lang="en-GB" sz="1800" dirty="0">
                <a:effectLst/>
                <a:latin typeface="Consolas" panose="020B0609020204030204" pitchFamily="49" charset="0"/>
                <a:ea typeface="Calibri" panose="020F0502020204030204" pitchFamily="34" charset="0"/>
                <a:cs typeface="Times New Roman" panose="02020603050405020304" pitchFamily="18" charset="0"/>
              </a:rPr>
            </a:br>
            <a:r>
              <a:rPr lang="en-GB" dirty="0">
                <a:solidFill>
                  <a:srgbClr val="0000FF"/>
                </a:solidFill>
                <a:latin typeface="Lucida Console" panose="020B0609040504020204" pitchFamily="49" charset="0"/>
              </a:rPr>
              <a:t>Please enter positive integer values.</a:t>
            </a:r>
          </a:p>
          <a:p>
            <a:pPr marL="0" indent="0">
              <a:buNone/>
            </a:pPr>
            <a:endParaRPr lang="en-GB" dirty="0">
              <a:latin typeface="Lucida Console" panose="020B0609040504020204" pitchFamily="49" charset="0"/>
            </a:endParaRPr>
          </a:p>
          <a:p>
            <a:pPr marL="221615" indent="0" fontAlgn="base">
              <a:lnSpc>
                <a:spcPct val="107000"/>
              </a:lnSpc>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pc="10" dirty="0">
              <a:solidFill>
                <a:srgbClr val="FF0000"/>
              </a:solidFill>
              <a:latin typeface="Consolas" panose="020B0609020204030204" pitchFamily="49" charset="0"/>
              <a:cs typeface="Courier New" panose="02070309020205020404" pitchFamily="49"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0916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Raising Exceptions (3)</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0800009" cy="468003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r>
              <a:rPr lang="en-GB" b="1" dirty="0">
                <a:solidFill>
                  <a:srgbClr val="2EABE2"/>
                </a:solidFill>
                <a:latin typeface="Arial"/>
                <a:ea typeface="MS PGothic" pitchFamily="34" charset="-128"/>
              </a:rPr>
              <a:t>raise statement with an argument passed to the exception class</a:t>
            </a:r>
          </a:p>
          <a:p>
            <a:r>
              <a:rPr lang="en-GB" dirty="0"/>
              <a:t>Syntax:</a:t>
            </a:r>
          </a:p>
          <a:p>
            <a:pPr marL="0" indent="0">
              <a:buNone/>
            </a:pPr>
            <a:r>
              <a:rPr lang="en-GB" dirty="0">
                <a:solidFill>
                  <a:srgbClr val="FF7700"/>
                </a:solidFill>
                <a:latin typeface="Lucida Console" panose="020B0609040504020204" pitchFamily="49" charset="0"/>
              </a:rPr>
              <a:t>    raise </a:t>
            </a:r>
            <a:r>
              <a:rPr lang="en-GB" dirty="0">
                <a:solidFill>
                  <a:srgbClr val="900090"/>
                </a:solidFill>
                <a:latin typeface="Lucida Console" panose="020B0609040504020204" pitchFamily="49" charset="0"/>
              </a:rPr>
              <a:t>ExceptionClassName(</a:t>
            </a:r>
            <a:r>
              <a:rPr lang="en-GB" dirty="0">
                <a:latin typeface="Lucida Console" panose="020B0609040504020204" pitchFamily="49" charset="0"/>
              </a:rPr>
              <a:t>message</a:t>
            </a:r>
            <a:r>
              <a:rPr lang="en-GB" dirty="0">
                <a:solidFill>
                  <a:srgbClr val="900090"/>
                </a:solidFill>
                <a:latin typeface="Lucida Console" panose="020B0609040504020204" pitchFamily="49" charset="0"/>
              </a:rPr>
              <a:t>)</a:t>
            </a:r>
          </a:p>
          <a:p>
            <a:pPr marL="0" indent="0">
              <a:buNone/>
            </a:pPr>
            <a:endParaRPr lang="en-GB" dirty="0"/>
          </a:p>
          <a:p>
            <a:r>
              <a:rPr lang="en-GB" dirty="0"/>
              <a:t>Example 1:</a:t>
            </a:r>
          </a:p>
          <a:p>
            <a:r>
              <a:rPr lang="en-GB" dirty="0"/>
              <a:t>Raise a TypeError if entered value is not an integer</a:t>
            </a:r>
          </a:p>
          <a:p>
            <a:pPr marL="0" indent="0">
              <a:buNone/>
            </a:pPr>
            <a:r>
              <a:rPr lang="en-GB" dirty="0">
                <a:latin typeface="Consolas" panose="020B0609020204030204" pitchFamily="49" charset="0"/>
                <a:cs typeface="Times New Roman" panose="02020603050405020304" pitchFamily="18" charset="0"/>
              </a:rPr>
              <a:t> </a:t>
            </a: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latin typeface="Lucida Console" panose="020B0609040504020204" pitchFamily="49" charset="0"/>
              </a:rPr>
              <a:t>value = </a:t>
            </a:r>
            <a:r>
              <a:rPr lang="en-GB" dirty="0">
                <a:solidFill>
                  <a:srgbClr val="900090"/>
                </a:solidFill>
                <a:latin typeface="Lucida Console" panose="020B0609040504020204" pitchFamily="49" charset="0"/>
              </a:rPr>
              <a:t>input</a:t>
            </a:r>
            <a:r>
              <a:rPr lang="en-GB" dirty="0">
                <a:latin typeface="Lucida Console" panose="020B0609040504020204" pitchFamily="49" charset="0"/>
              </a:rPr>
              <a:t>(</a:t>
            </a:r>
            <a:r>
              <a:rPr lang="en-GB" dirty="0">
                <a:solidFill>
                  <a:srgbClr val="00B050"/>
                </a:solidFill>
                <a:latin typeface="Lucida Console" panose="020B0609040504020204" pitchFamily="49" charset="0"/>
              </a:rPr>
              <a:t>"Enter a whole number: "</a:t>
            </a:r>
            <a:r>
              <a:rPr lang="en-GB" dirty="0">
                <a:latin typeface="Lucida Console" panose="020B0609040504020204" pitchFamily="49" charset="0"/>
              </a:rPr>
              <a:t>)</a:t>
            </a:r>
            <a:br>
              <a:rPr lang="en-GB" dirty="0">
                <a:latin typeface="Lucida Console" panose="020B0609040504020204" pitchFamily="49" charset="0"/>
              </a:rPr>
            </a:br>
            <a:r>
              <a:rPr lang="en-GB" dirty="0">
                <a:latin typeface="Lucida Console" panose="020B0609040504020204" pitchFamily="49" charset="0"/>
              </a:rPr>
              <a:t> </a:t>
            </a: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solidFill>
                  <a:srgbClr val="FF7700"/>
                </a:solidFill>
                <a:latin typeface="Lucida Console" panose="020B0609040504020204" pitchFamily="49" charset="0"/>
              </a:rPr>
              <a:t>if</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 </a:t>
            </a:r>
            <a:r>
              <a:rPr lang="en-GB" dirty="0">
                <a:solidFill>
                  <a:srgbClr val="FF7700"/>
                </a:solidFill>
                <a:latin typeface="Lucida Console" panose="020B0609040504020204" pitchFamily="49" charset="0"/>
              </a:rPr>
              <a:t>not</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(value.isdigit() </a:t>
            </a:r>
            <a:r>
              <a:rPr lang="en-GB" dirty="0">
                <a:solidFill>
                  <a:srgbClr val="FF7700"/>
                </a:solidFill>
                <a:latin typeface="Lucida Console" panose="020B0609040504020204" pitchFamily="49" charset="0"/>
              </a:rPr>
              <a:t>or</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 value[0] == '-' </a:t>
            </a:r>
            <a:r>
              <a:rPr lang="en-GB" dirty="0">
                <a:solidFill>
                  <a:srgbClr val="FF7700"/>
                </a:solidFill>
                <a:latin typeface="Lucida Console" panose="020B0609040504020204" pitchFamily="49" charset="0"/>
              </a:rPr>
              <a:t>and</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 value[1:].isdigit()):</a:t>
            </a:r>
          </a:p>
          <a:p>
            <a:pPr marL="0" indent="0">
              <a:buNone/>
            </a:pPr>
            <a:r>
              <a:rPr lang="en-GB" sz="1800" dirty="0">
                <a:effectLst/>
                <a:latin typeface="Lucida Console" panose="020B0609040504020204" pitchFamily="49" charset="0"/>
                <a:ea typeface="Calibri" panose="020F0502020204030204" pitchFamily="34" charset="0"/>
                <a:cs typeface="Times New Roman" panose="02020603050405020304" pitchFamily="18" charset="0"/>
              </a:rPr>
              <a:t>         </a:t>
            </a:r>
            <a:r>
              <a:rPr lang="en-GB" dirty="0">
                <a:solidFill>
                  <a:srgbClr val="FF7700"/>
                </a:solidFill>
                <a:latin typeface="Lucida Console" panose="020B0609040504020204" pitchFamily="49" charset="0"/>
              </a:rPr>
              <a:t>raise</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 </a:t>
            </a:r>
            <a:r>
              <a:rPr lang="en-GB" dirty="0">
                <a:solidFill>
                  <a:srgbClr val="900090"/>
                </a:solidFill>
                <a:latin typeface="Lucida Console" panose="020B0609040504020204" pitchFamily="49" charset="0"/>
              </a:rPr>
              <a:t>TypeError</a:t>
            </a:r>
            <a:r>
              <a:rPr lang="en-GB" dirty="0">
                <a:latin typeface="Lucida Console" panose="020B0609040504020204" pitchFamily="49" charset="0"/>
              </a:rPr>
              <a:t>(</a:t>
            </a:r>
            <a:r>
              <a:rPr lang="en-GB" dirty="0">
                <a:solidFill>
                  <a:srgbClr val="00B050"/>
                </a:solidFill>
                <a:latin typeface="Lucida Console" panose="020B0609040504020204" pitchFamily="49" charset="0"/>
              </a:rPr>
              <a:t>"Only integers are allowed"</a:t>
            </a:r>
            <a:r>
              <a:rPr lang="en-GB" dirty="0">
                <a:latin typeface="Lucida Console" panose="020B0609040504020204" pitchFamily="49" charset="0"/>
              </a:rPr>
              <a:t>)</a:t>
            </a:r>
          </a:p>
          <a:p>
            <a:pPr marL="0" indent="0">
              <a:buNone/>
            </a:pPr>
            <a:endParaRPr lang="en-GB" dirty="0">
              <a:solidFill>
                <a:srgbClr val="00B050"/>
              </a:solidFill>
              <a:latin typeface="Lucida Console" panose="020B0609040504020204" pitchFamily="49" charset="0"/>
            </a:endParaRPr>
          </a:p>
          <a:p>
            <a:r>
              <a:rPr lang="en-GB" dirty="0"/>
              <a:t>If the entered value is not an integer, the following error message will be shown: </a:t>
            </a:r>
          </a:p>
          <a:p>
            <a:pPr marL="0" indent="0">
              <a:buNone/>
            </a:pPr>
            <a:r>
              <a:rPr lang="en-GB" dirty="0">
                <a:solidFill>
                  <a:srgbClr val="FF0000"/>
                </a:solidFill>
                <a:latin typeface="Lucida Console" panose="020B0609040504020204" pitchFamily="49" charset="0"/>
              </a:rPr>
              <a:t>Traceback (most recent call last)</a:t>
            </a:r>
          </a:p>
          <a:p>
            <a:pPr marL="0" indent="0">
              <a:buNone/>
            </a:pPr>
            <a:r>
              <a:rPr lang="en-GB" dirty="0">
                <a:solidFill>
                  <a:srgbClr val="FF0000"/>
                </a:solidFill>
                <a:latin typeface="Lucida Console" panose="020B0609040504020204" pitchFamily="49" charset="0"/>
              </a:rPr>
              <a:t>  File "&lt;pyshell&gt;", line 2, in &lt;module&gt;</a:t>
            </a:r>
          </a:p>
          <a:p>
            <a:pPr marL="0" indent="0">
              <a:buNone/>
            </a:pPr>
            <a:r>
              <a:rPr lang="en-GB" dirty="0">
                <a:solidFill>
                  <a:srgbClr val="FF0000"/>
                </a:solidFill>
                <a:latin typeface="Lucida Console" panose="020B0609040504020204" pitchFamily="49" charset="0"/>
              </a:rPr>
              <a:t>TypeError: Only integers are allowed </a:t>
            </a:r>
          </a:p>
          <a:p>
            <a:pPr marL="221615" indent="0" fontAlgn="base">
              <a:lnSpc>
                <a:spcPct val="107000"/>
              </a:lnSpc>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GB" spc="10" dirty="0">
              <a:solidFill>
                <a:srgbClr val="FF0000"/>
              </a:solidFill>
              <a:latin typeface="Consolas" panose="020B0609020204030204" pitchFamily="49" charset="0"/>
              <a:cs typeface="Courier New" panose="02070309020205020404" pitchFamily="49"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3094357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Raising Exceptions (3)</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0800009" cy="468003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r>
              <a:rPr lang="en-GB" b="1" dirty="0">
                <a:solidFill>
                  <a:srgbClr val="2EABE2"/>
                </a:solidFill>
                <a:latin typeface="Arial"/>
                <a:ea typeface="MS PGothic" pitchFamily="34" charset="-128"/>
              </a:rPr>
              <a:t>raise statement with an argument passed to the exception class</a:t>
            </a:r>
          </a:p>
          <a:p>
            <a:r>
              <a:rPr lang="en-GB" dirty="0"/>
              <a:t>Example 2:</a:t>
            </a:r>
          </a:p>
          <a:p>
            <a:r>
              <a:rPr lang="en-GB" dirty="0"/>
              <a:t>Raise an error and stop the program if value is lower than 0</a:t>
            </a:r>
          </a:p>
          <a:p>
            <a:pPr marL="0" indent="0">
              <a:buNone/>
            </a:pPr>
            <a:r>
              <a:rPr lang="en-GB" dirty="0">
                <a:latin typeface="Consolas" panose="020B0609020204030204" pitchFamily="49" charset="0"/>
                <a:cs typeface="Times New Roman" panose="02020603050405020304" pitchFamily="18" charset="0"/>
              </a:rPr>
              <a:t> </a:t>
            </a: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latin typeface="Lucida Console" panose="020B0609040504020204" pitchFamily="49" charset="0"/>
              </a:rPr>
              <a:t>value = </a:t>
            </a:r>
            <a:r>
              <a:rPr lang="en-GB" dirty="0">
                <a:solidFill>
                  <a:srgbClr val="900090"/>
                </a:solidFill>
                <a:latin typeface="Lucida Console" panose="020B0609040504020204" pitchFamily="49" charset="0"/>
              </a:rPr>
              <a:t>int</a:t>
            </a:r>
            <a:r>
              <a:rPr lang="en-GB" dirty="0">
                <a:latin typeface="Lucida Console" panose="020B0609040504020204" pitchFamily="49" charset="0"/>
              </a:rPr>
              <a:t>(</a:t>
            </a:r>
            <a:r>
              <a:rPr lang="en-GB" dirty="0">
                <a:solidFill>
                  <a:srgbClr val="900090"/>
                </a:solidFill>
                <a:latin typeface="Lucida Console" panose="020B0609040504020204" pitchFamily="49" charset="0"/>
              </a:rPr>
              <a:t>input</a:t>
            </a:r>
            <a:r>
              <a:rPr lang="en-GB" dirty="0">
                <a:latin typeface="Lucida Console" panose="020B0609040504020204" pitchFamily="49" charset="0"/>
              </a:rPr>
              <a:t>(</a:t>
            </a:r>
            <a:r>
              <a:rPr lang="en-GB" dirty="0">
                <a:solidFill>
                  <a:srgbClr val="00B050"/>
                </a:solidFill>
                <a:latin typeface="Lucida Console" panose="020B0609040504020204" pitchFamily="49" charset="0"/>
              </a:rPr>
              <a:t>"Enter a whole number: "</a:t>
            </a:r>
            <a:r>
              <a:rPr lang="en-GB" dirty="0">
                <a:latin typeface="Lucida Console" panose="020B0609040504020204" pitchFamily="49" charset="0"/>
              </a:rPr>
              <a:t>))</a:t>
            </a:r>
            <a:br>
              <a:rPr lang="en-GB" dirty="0">
                <a:latin typeface="Lucida Console" panose="020B0609040504020204" pitchFamily="49" charset="0"/>
              </a:rPr>
            </a:br>
            <a:r>
              <a:rPr lang="en-GB" dirty="0">
                <a:latin typeface="Lucida Console" panose="020B0609040504020204" pitchFamily="49" charset="0"/>
              </a:rPr>
              <a:t> </a:t>
            </a: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solidFill>
                  <a:srgbClr val="FF7700"/>
                </a:solidFill>
                <a:latin typeface="Lucida Console" panose="020B0609040504020204" pitchFamily="49" charset="0"/>
              </a:rPr>
              <a:t>if</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 value &lt; 0:</a:t>
            </a:r>
          </a:p>
          <a:p>
            <a:pPr marL="0" indent="0">
              <a:buNone/>
            </a:pPr>
            <a:r>
              <a:rPr lang="en-GB" sz="1800" dirty="0">
                <a:effectLst/>
                <a:latin typeface="Lucida Console" panose="020B0609040504020204" pitchFamily="49" charset="0"/>
                <a:ea typeface="Calibri" panose="020F0502020204030204" pitchFamily="34" charset="0"/>
                <a:cs typeface="Times New Roman" panose="02020603050405020304" pitchFamily="18" charset="0"/>
              </a:rPr>
              <a:t>         </a:t>
            </a:r>
            <a:r>
              <a:rPr lang="en-GB" dirty="0">
                <a:solidFill>
                  <a:srgbClr val="FF7700"/>
                </a:solidFill>
                <a:latin typeface="Lucida Console" panose="020B0609040504020204" pitchFamily="49" charset="0"/>
              </a:rPr>
              <a:t>raise</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 </a:t>
            </a:r>
            <a:r>
              <a:rPr lang="en-GB" dirty="0">
                <a:solidFill>
                  <a:srgbClr val="900090"/>
                </a:solidFill>
                <a:latin typeface="Lucida Console" panose="020B0609040504020204" pitchFamily="49" charset="0"/>
              </a:rPr>
              <a:t>Exception</a:t>
            </a:r>
            <a:r>
              <a:rPr lang="en-GB" dirty="0">
                <a:latin typeface="Lucida Console" panose="020B0609040504020204" pitchFamily="49" charset="0"/>
              </a:rPr>
              <a:t>(</a:t>
            </a:r>
            <a:r>
              <a:rPr lang="en-GB" dirty="0">
                <a:solidFill>
                  <a:srgbClr val="00B050"/>
                </a:solidFill>
                <a:latin typeface="Lucida Console" panose="020B0609040504020204" pitchFamily="49" charset="0"/>
              </a:rPr>
              <a:t>"Negative numbers are not allowed"</a:t>
            </a:r>
            <a:r>
              <a:rPr lang="en-GB" dirty="0">
                <a:latin typeface="Lucida Console" panose="020B0609040504020204" pitchFamily="49" charset="0"/>
              </a:rPr>
              <a:t>)</a:t>
            </a:r>
          </a:p>
          <a:p>
            <a:pPr marL="0" indent="0">
              <a:buNone/>
            </a:pPr>
            <a:endParaRPr lang="en-GB" dirty="0">
              <a:solidFill>
                <a:srgbClr val="00B050"/>
              </a:solidFill>
              <a:latin typeface="Lucida Console" panose="020B0609040504020204" pitchFamily="49" charset="0"/>
            </a:endParaRPr>
          </a:p>
          <a:p>
            <a:r>
              <a:rPr lang="en-GB" dirty="0"/>
              <a:t>If the entered value is a negative number, the following error message will be shown: </a:t>
            </a:r>
          </a:p>
          <a:p>
            <a:pPr marL="0" indent="0">
              <a:buNone/>
            </a:pPr>
            <a:r>
              <a:rPr lang="en-GB" dirty="0">
                <a:solidFill>
                  <a:srgbClr val="FF0000"/>
                </a:solidFill>
                <a:latin typeface="Lucida Console" panose="020B0609040504020204" pitchFamily="49" charset="0"/>
              </a:rPr>
              <a:t>Traceback (most recent call last)</a:t>
            </a:r>
          </a:p>
          <a:p>
            <a:pPr marL="0" indent="0">
              <a:buNone/>
            </a:pPr>
            <a:r>
              <a:rPr lang="en-GB" dirty="0">
                <a:solidFill>
                  <a:srgbClr val="FF0000"/>
                </a:solidFill>
                <a:latin typeface="Lucida Console" panose="020B0609040504020204" pitchFamily="49" charset="0"/>
              </a:rPr>
              <a:t>  File "&lt;pyshell&gt;", line 2, in &lt;module&gt;</a:t>
            </a:r>
          </a:p>
          <a:p>
            <a:pPr marL="0" indent="0">
              <a:buNone/>
            </a:pPr>
            <a:r>
              <a:rPr lang="en-GB" dirty="0">
                <a:solidFill>
                  <a:srgbClr val="FF0000"/>
                </a:solidFill>
                <a:latin typeface="Lucida Console" panose="020B0609040504020204" pitchFamily="49" charset="0"/>
              </a:rPr>
              <a:t>Exception: Negative numbers are not allowed</a:t>
            </a:r>
            <a:endParaRPr lang="en-GB" spc="10" dirty="0">
              <a:solidFill>
                <a:srgbClr val="FF0000"/>
              </a:solidFill>
              <a:latin typeface="Consolas" panose="020B0609020204030204" pitchFamily="49" charset="0"/>
              <a:cs typeface="Courier New" panose="02070309020205020404" pitchFamily="49"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477050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Raising Exceptions (3)</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0800009" cy="468003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mj-lt"/>
              <a:buAutoNum type="arabicPeriod" startAt="3"/>
            </a:pPr>
            <a:r>
              <a:rPr lang="en-GB" b="1" dirty="0">
                <a:solidFill>
                  <a:srgbClr val="2EABE2"/>
                </a:solidFill>
                <a:latin typeface="Arial"/>
                <a:ea typeface="MS PGothic" pitchFamily="34" charset="-128"/>
              </a:rPr>
              <a:t>raise statement with an argument passed to the exception class</a:t>
            </a:r>
          </a:p>
          <a:p>
            <a:r>
              <a:rPr lang="en-GB" dirty="0"/>
              <a:t>Example 3:</a:t>
            </a:r>
          </a:p>
          <a:p>
            <a:r>
              <a:rPr lang="en-GB" dirty="0"/>
              <a:t>The previous 2 examples joined together raise an error and stop the program if value is not an integer or if it is a negative integer</a:t>
            </a:r>
          </a:p>
          <a:p>
            <a:pPr marL="0" indent="0">
              <a:buNone/>
            </a:pPr>
            <a:r>
              <a:rPr lang="en-GB" dirty="0">
                <a:latin typeface="Consolas" panose="020B0609020204030204" pitchFamily="49" charset="0"/>
                <a:cs typeface="Times New Roman" panose="02020603050405020304" pitchFamily="18" charset="0"/>
              </a:rPr>
              <a:t> </a:t>
            </a: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latin typeface="Lucida Console" panose="020B0609040504020204" pitchFamily="49" charset="0"/>
              </a:rPr>
              <a:t>value = </a:t>
            </a:r>
            <a:r>
              <a:rPr lang="en-GB" dirty="0">
                <a:solidFill>
                  <a:srgbClr val="900090"/>
                </a:solidFill>
                <a:latin typeface="Lucida Console" panose="020B0609040504020204" pitchFamily="49" charset="0"/>
              </a:rPr>
              <a:t>input</a:t>
            </a:r>
            <a:r>
              <a:rPr lang="en-GB" dirty="0">
                <a:latin typeface="Lucida Console" panose="020B0609040504020204" pitchFamily="49" charset="0"/>
              </a:rPr>
              <a:t>(</a:t>
            </a:r>
            <a:r>
              <a:rPr lang="en-GB" dirty="0">
                <a:solidFill>
                  <a:srgbClr val="00B050"/>
                </a:solidFill>
                <a:latin typeface="Lucida Console" panose="020B0609040504020204" pitchFamily="49" charset="0"/>
              </a:rPr>
              <a:t>"Enter a whole number: "</a:t>
            </a:r>
            <a:r>
              <a:rPr lang="en-GB" dirty="0">
                <a:latin typeface="Lucida Console" panose="020B0609040504020204" pitchFamily="49" charset="0"/>
              </a:rPr>
              <a:t>)</a:t>
            </a:r>
          </a:p>
          <a:p>
            <a:pPr marL="0" indent="0">
              <a:buNone/>
            </a:pPr>
            <a:r>
              <a:rPr lang="en-GB" dirty="0">
                <a:solidFill>
                  <a:srgbClr val="8F5902"/>
                </a:solidFill>
                <a:latin typeface="Consolas" panose="020B0609020204030204" pitchFamily="49" charset="0"/>
                <a:cs typeface="Times New Roman" panose="02020603050405020304" pitchFamily="18" charset="0"/>
              </a:rPr>
              <a:t> &gt;&gt;&gt;</a:t>
            </a:r>
            <a:r>
              <a:rPr lang="en-GB" dirty="0">
                <a:latin typeface="Consolas" panose="020B0609020204030204" pitchFamily="49" charset="0"/>
              </a:rPr>
              <a:t> </a:t>
            </a:r>
            <a:r>
              <a:rPr lang="en-GB" dirty="0">
                <a:solidFill>
                  <a:srgbClr val="FF7700"/>
                </a:solidFill>
                <a:latin typeface="Lucida Console" panose="020B0609040504020204" pitchFamily="49" charset="0"/>
              </a:rPr>
              <a:t>if</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 value.isdigit() </a:t>
            </a:r>
            <a:r>
              <a:rPr lang="en-GB" dirty="0">
                <a:solidFill>
                  <a:srgbClr val="FF7700"/>
                </a:solidFill>
                <a:latin typeface="Lucida Console" panose="020B0609040504020204" pitchFamily="49" charset="0"/>
              </a:rPr>
              <a:t>or</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 value[0] == '-' </a:t>
            </a:r>
            <a:r>
              <a:rPr lang="en-GB" dirty="0">
                <a:solidFill>
                  <a:srgbClr val="FF7700"/>
                </a:solidFill>
                <a:latin typeface="Lucida Console" panose="020B0609040504020204" pitchFamily="49" charset="0"/>
              </a:rPr>
              <a:t>and</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 value[1:].isdigit():</a:t>
            </a:r>
            <a:br>
              <a:rPr lang="en-GB" dirty="0">
                <a:latin typeface="Lucida Console" panose="020B0609040504020204" pitchFamily="49" charset="0"/>
              </a:rPr>
            </a:br>
            <a:r>
              <a:rPr lang="en-GB" dirty="0">
                <a:latin typeface="Lucida Console" panose="020B0609040504020204" pitchFamily="49" charset="0"/>
              </a:rPr>
              <a:t>       </a:t>
            </a:r>
            <a:r>
              <a:rPr lang="en-GB" dirty="0">
                <a:latin typeface="Consolas" panose="020B0609020204030204" pitchFamily="49" charset="0"/>
              </a:rPr>
              <a:t> </a:t>
            </a:r>
            <a:r>
              <a:rPr lang="en-GB" dirty="0">
                <a:solidFill>
                  <a:srgbClr val="FF7700"/>
                </a:solidFill>
                <a:latin typeface="Lucida Console" panose="020B0609040504020204" pitchFamily="49" charset="0"/>
              </a:rPr>
              <a:t>if</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 </a:t>
            </a:r>
            <a:r>
              <a:rPr lang="en-GB" dirty="0">
                <a:solidFill>
                  <a:srgbClr val="900090"/>
                </a:solidFill>
                <a:latin typeface="Lucida Console" panose="020B0609040504020204" pitchFamily="49" charset="0"/>
              </a:rPr>
              <a:t>int</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(value) &lt; 0:</a:t>
            </a:r>
          </a:p>
          <a:p>
            <a:pPr marL="0" indent="0">
              <a:buNone/>
            </a:pPr>
            <a:r>
              <a:rPr lang="en-GB" sz="1800" dirty="0">
                <a:effectLst/>
                <a:latin typeface="Lucida Console" panose="020B0609040504020204" pitchFamily="49" charset="0"/>
                <a:ea typeface="Calibri" panose="020F0502020204030204" pitchFamily="34" charset="0"/>
                <a:cs typeface="Times New Roman" panose="02020603050405020304" pitchFamily="18" charset="0"/>
              </a:rPr>
              <a:t>            </a:t>
            </a:r>
            <a:r>
              <a:rPr lang="en-GB" dirty="0">
                <a:solidFill>
                  <a:srgbClr val="FF7700"/>
                </a:solidFill>
                <a:latin typeface="Lucida Console" panose="020B0609040504020204" pitchFamily="49" charset="0"/>
              </a:rPr>
              <a:t>raise</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 </a:t>
            </a:r>
            <a:r>
              <a:rPr lang="en-GB" dirty="0">
                <a:solidFill>
                  <a:srgbClr val="900090"/>
                </a:solidFill>
                <a:latin typeface="Lucida Console" panose="020B0609040504020204" pitchFamily="49" charset="0"/>
              </a:rPr>
              <a:t>Exception</a:t>
            </a:r>
            <a:r>
              <a:rPr lang="en-GB" dirty="0">
                <a:latin typeface="Lucida Console" panose="020B0609040504020204" pitchFamily="49" charset="0"/>
              </a:rPr>
              <a:t>(</a:t>
            </a:r>
            <a:r>
              <a:rPr lang="en-GB" dirty="0">
                <a:solidFill>
                  <a:srgbClr val="00B050"/>
                </a:solidFill>
                <a:latin typeface="Lucida Console" panose="020B0609040504020204" pitchFamily="49" charset="0"/>
              </a:rPr>
              <a:t>"Negative numbers are not allowed; you entered: " </a:t>
            </a:r>
            <a:r>
              <a:rPr lang="en-GB" dirty="0">
                <a:latin typeface="Lucida Console" panose="020B0609040504020204" pitchFamily="49" charset="0"/>
              </a:rPr>
              <a:t>+ value)</a:t>
            </a:r>
          </a:p>
          <a:p>
            <a:pPr marL="0" indent="0">
              <a:buNone/>
            </a:pPr>
            <a:r>
              <a:rPr lang="en-GB" dirty="0">
                <a:latin typeface="Lucida Console" panose="020B0609040504020204" pitchFamily="49" charset="0"/>
              </a:rPr>
              <a:t>     </a:t>
            </a:r>
            <a:r>
              <a:rPr lang="en-GB" dirty="0">
                <a:solidFill>
                  <a:srgbClr val="FF7700"/>
                </a:solidFill>
                <a:latin typeface="Lucida Console" panose="020B0609040504020204" pitchFamily="49" charset="0"/>
              </a:rPr>
              <a:t>else</a:t>
            </a:r>
            <a:r>
              <a:rPr lang="en-GB" dirty="0">
                <a:latin typeface="Lucida Console" panose="020B0609040504020204" pitchFamily="49" charset="0"/>
              </a:rPr>
              <a:t>:</a:t>
            </a:r>
            <a:br>
              <a:rPr lang="en-GB" dirty="0">
                <a:latin typeface="Lucida Console" panose="020B0609040504020204" pitchFamily="49" charset="0"/>
              </a:rPr>
            </a:br>
            <a:r>
              <a:rPr lang="en-GB" dirty="0">
                <a:latin typeface="Lucida Console" panose="020B0609040504020204" pitchFamily="49" charset="0"/>
              </a:rPr>
              <a:t>         </a:t>
            </a:r>
            <a:r>
              <a:rPr lang="en-GB" dirty="0">
                <a:solidFill>
                  <a:srgbClr val="FF7700"/>
                </a:solidFill>
                <a:latin typeface="Lucida Console" panose="020B0609040504020204" pitchFamily="49" charset="0"/>
              </a:rPr>
              <a:t>raise</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 </a:t>
            </a:r>
            <a:r>
              <a:rPr lang="en-GB" dirty="0">
                <a:solidFill>
                  <a:srgbClr val="900090"/>
                </a:solidFill>
                <a:latin typeface="Lucida Console" panose="020B0609040504020204" pitchFamily="49" charset="0"/>
              </a:rPr>
              <a:t>TypeError</a:t>
            </a:r>
            <a:r>
              <a:rPr lang="en-GB" dirty="0">
                <a:latin typeface="Lucida Console" panose="020B0609040504020204" pitchFamily="49" charset="0"/>
              </a:rPr>
              <a:t>(</a:t>
            </a:r>
            <a:r>
              <a:rPr lang="en-GB" dirty="0">
                <a:solidFill>
                  <a:srgbClr val="00B050"/>
                </a:solidFill>
                <a:latin typeface="Lucida Console" panose="020B0609040504020204" pitchFamily="49" charset="0"/>
              </a:rPr>
              <a:t>"Only integers are allowed; you entered: "</a:t>
            </a:r>
            <a:r>
              <a:rPr lang="en-GB" dirty="0">
                <a:latin typeface="Lucida Console" panose="020B0609040504020204" pitchFamily="49" charset="0"/>
              </a:rPr>
              <a:t> + value)</a:t>
            </a:r>
          </a:p>
          <a:p>
            <a:pPr marL="0" indent="0">
              <a:buNone/>
            </a:pPr>
            <a:endParaRPr lang="en-GB" dirty="0">
              <a:solidFill>
                <a:srgbClr val="00B050"/>
              </a:solidFill>
              <a:latin typeface="Lucida Console" panose="020B0609040504020204" pitchFamily="49" charset="0"/>
            </a:endParaRPr>
          </a:p>
          <a:p>
            <a:r>
              <a:rPr lang="en-GB" dirty="0"/>
              <a:t>If the entered value is a negative number (e.g. -1), the following error message will be shown: </a:t>
            </a:r>
          </a:p>
          <a:p>
            <a:pPr marL="0" indent="0">
              <a:buNone/>
            </a:pPr>
            <a:r>
              <a:rPr lang="en-GB" dirty="0">
                <a:solidFill>
                  <a:srgbClr val="FF0000"/>
                </a:solidFill>
                <a:latin typeface="Lucida Console" panose="020B0609040504020204" pitchFamily="49" charset="0"/>
              </a:rPr>
              <a:t>Traceback (most recent call last)</a:t>
            </a:r>
          </a:p>
          <a:p>
            <a:pPr marL="0" indent="0">
              <a:buNone/>
            </a:pPr>
            <a:r>
              <a:rPr lang="en-GB" dirty="0">
                <a:solidFill>
                  <a:srgbClr val="FF0000"/>
                </a:solidFill>
                <a:latin typeface="Lucida Console" panose="020B0609040504020204" pitchFamily="49" charset="0"/>
              </a:rPr>
              <a:t>  File "&lt;pyshell&gt;", line 3, in &lt;module&gt;</a:t>
            </a:r>
          </a:p>
          <a:p>
            <a:pPr marL="0" indent="0">
              <a:buNone/>
            </a:pPr>
            <a:r>
              <a:rPr lang="en-GB" dirty="0">
                <a:solidFill>
                  <a:srgbClr val="FF0000"/>
                </a:solidFill>
                <a:latin typeface="Lucida Console" panose="020B0609040504020204" pitchFamily="49" charset="0"/>
              </a:rPr>
              <a:t>Exception: Negative numbers are not allowed; you entered: -1</a:t>
            </a:r>
            <a:endParaRPr lang="en-GB" spc="10" dirty="0">
              <a:solidFill>
                <a:srgbClr val="FF0000"/>
              </a:solidFill>
              <a:latin typeface="Consolas" panose="020B0609020204030204" pitchFamily="49" charset="0"/>
              <a:cs typeface="Courier New" panose="02070309020205020404" pitchFamily="49"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503383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Questions</a:t>
            </a:r>
          </a:p>
          <a:p>
            <a:endParaRPr lang="en-GB" dirty="0">
              <a:latin typeface="Arial Black" panose="020B0A04020102020204" pitchFamily="34" charset="0"/>
            </a:endParaRPr>
          </a:p>
          <a:p>
            <a:endParaRPr lang="en-GB" dirty="0">
              <a:latin typeface="Arial Black" panose="020B0A04020102020204" pitchFamily="34" charset="0"/>
            </a:endParaRPr>
          </a:p>
          <a:p>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25</a:t>
            </a:fld>
            <a:endParaRPr lang="zh-TW" altLang="en-US" sz="140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8"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9"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dirty="0"/>
            </a:p>
          </p:txBody>
        </p:sp>
      </p:grpSp>
      <p:pic>
        <p:nvPicPr>
          <p:cNvPr id="10" name="Content Placeholder 6">
            <a:extLst>
              <a:ext uri="{FF2B5EF4-FFF2-40B4-BE49-F238E27FC236}">
                <a16:creationId xmlns:a16="http://schemas.microsoft.com/office/drawing/2014/main" id="{55B7CC43-53CE-4113-92E0-222C591984AF}"/>
              </a:ext>
            </a:extLst>
          </p:cNvPr>
          <p:cNvPicPr>
            <a:picLocks noChangeAspect="1"/>
          </p:cNvPicPr>
          <p:nvPr/>
        </p:nvPicPr>
        <p:blipFill rotWithShape="1">
          <a:blip r:embed="rId6">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213503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5806F-9375-44A1-91D5-7643C846F07B}"/>
              </a:ext>
            </a:extLst>
          </p:cNvPr>
          <p:cNvSpPr>
            <a:spLocks noGrp="1"/>
          </p:cNvSpPr>
          <p:nvPr>
            <p:ph type="ctrTitle"/>
          </p:nvPr>
        </p:nvSpPr>
        <p:spPr/>
        <p:txBody>
          <a:bodyPr/>
          <a:lstStyle/>
          <a:p>
            <a:pPr algn="l"/>
            <a:r>
              <a:rPr lang="en-GB" dirty="0"/>
              <a:t>Module Summary</a:t>
            </a:r>
          </a:p>
        </p:txBody>
      </p:sp>
      <p:sp>
        <p:nvSpPr>
          <p:cNvPr id="3" name="Content Placeholder 2">
            <a:extLst>
              <a:ext uri="{FF2B5EF4-FFF2-40B4-BE49-F238E27FC236}">
                <a16:creationId xmlns:a16="http://schemas.microsoft.com/office/drawing/2014/main" id="{84845D47-2E08-4573-B8AA-5CFBB82AFD13}"/>
              </a:ext>
            </a:extLst>
          </p:cNvPr>
          <p:cNvSpPr>
            <a:spLocks noGrp="1"/>
          </p:cNvSpPr>
          <p:nvPr>
            <p:ph sz="quarter" idx="10"/>
          </p:nvPr>
        </p:nvSpPr>
        <p:spPr>
          <a:xfrm>
            <a:off x="601490" y="1418897"/>
            <a:ext cx="11003136" cy="4853316"/>
          </a:xfrm>
        </p:spPr>
        <p:txBody>
          <a:bodyPr/>
          <a:lstStyle/>
          <a:p>
            <a:r>
              <a:rPr lang="en-GB" dirty="0"/>
              <a:t>Exceptions are errors detected during runtime that are not unconditionally fatal and can therefore be handled in Python programs</a:t>
            </a:r>
          </a:p>
          <a:p>
            <a:r>
              <a:rPr lang="en-GB" dirty="0"/>
              <a:t>Exceptions can be handled with the </a:t>
            </a:r>
            <a:r>
              <a:rPr lang="en-GB" dirty="0">
                <a:latin typeface="Lucida Console" panose="020B0609040504020204" pitchFamily="49" charset="0"/>
              </a:rPr>
              <a:t>try-else-except-finally</a:t>
            </a:r>
            <a:r>
              <a:rPr lang="en-GB" dirty="0"/>
              <a:t> statement</a:t>
            </a:r>
          </a:p>
          <a:p>
            <a:r>
              <a:rPr lang="en-GB" dirty="0"/>
              <a:t>The code prone to runtime errors is placed in the </a:t>
            </a:r>
            <a:r>
              <a:rPr lang="en-GB" dirty="0">
                <a:latin typeface="Lucida Console" panose="020B0609040504020204" pitchFamily="49" charset="0"/>
              </a:rPr>
              <a:t>try</a:t>
            </a:r>
            <a:r>
              <a:rPr lang="en-GB" dirty="0"/>
              <a:t> block</a:t>
            </a:r>
          </a:p>
          <a:p>
            <a:r>
              <a:rPr lang="en-GB" dirty="0"/>
              <a:t>If exceptions occur, they can be dealt with in the </a:t>
            </a:r>
            <a:r>
              <a:rPr lang="en-GB" dirty="0">
                <a:latin typeface="Lucida Console" panose="020B0609040504020204" pitchFamily="49" charset="0"/>
              </a:rPr>
              <a:t>except</a:t>
            </a:r>
            <a:r>
              <a:rPr lang="en-GB" dirty="0"/>
              <a:t> block, which handles one or more exceptions</a:t>
            </a:r>
          </a:p>
          <a:p>
            <a:r>
              <a:rPr lang="en-GB" dirty="0"/>
              <a:t>The optional </a:t>
            </a:r>
            <a:r>
              <a:rPr lang="en-GB" dirty="0">
                <a:latin typeface="Lucida Console" panose="020B0609040504020204" pitchFamily="49" charset="0"/>
              </a:rPr>
              <a:t>else</a:t>
            </a:r>
            <a:r>
              <a:rPr lang="en-GB" dirty="0"/>
              <a:t> block is used to place statements to be executed only in case there is no exception</a:t>
            </a:r>
          </a:p>
          <a:p>
            <a:r>
              <a:rPr lang="en-GB" dirty="0"/>
              <a:t>The optional </a:t>
            </a:r>
            <a:r>
              <a:rPr lang="en-GB" dirty="0">
                <a:latin typeface="Lucida Console" panose="020B0609040504020204" pitchFamily="49" charset="0"/>
              </a:rPr>
              <a:t>finally</a:t>
            </a:r>
            <a:r>
              <a:rPr lang="en-GB" dirty="0"/>
              <a:t> block is used to place statements to be executed regardless on whether there were any exceptions or not</a:t>
            </a:r>
          </a:p>
          <a:p>
            <a:r>
              <a:rPr lang="en-GB" dirty="0"/>
              <a:t>Exceptions can be raised with the </a:t>
            </a:r>
            <a:r>
              <a:rPr lang="en-GB" sz="2000" dirty="0">
                <a:latin typeface="Lucida Console" panose="020B0609040504020204" pitchFamily="49" charset="0"/>
              </a:rPr>
              <a:t>raise</a:t>
            </a:r>
            <a:r>
              <a:rPr lang="en-GB" dirty="0"/>
              <a:t> statement</a:t>
            </a:r>
          </a:p>
          <a:p>
            <a:r>
              <a:rPr lang="en-GB" dirty="0"/>
              <a:t>There are three ways of raising an exception:</a:t>
            </a:r>
          </a:p>
          <a:p>
            <a:pPr marL="800100" lvl="1" indent="-342900">
              <a:buFont typeface="+mj-lt"/>
              <a:buAutoNum type="arabicPeriod"/>
            </a:pPr>
            <a:r>
              <a:rPr lang="en-GB" dirty="0"/>
              <a:t>Without specifying an exception class</a:t>
            </a:r>
          </a:p>
          <a:p>
            <a:pPr marL="800100" lvl="1" indent="-342900">
              <a:buFont typeface="+mj-lt"/>
              <a:buAutoNum type="arabicPeriod"/>
            </a:pPr>
            <a:r>
              <a:rPr lang="en-GB" dirty="0"/>
              <a:t>With specifying an exception class</a:t>
            </a:r>
          </a:p>
          <a:p>
            <a:pPr marL="800100" lvl="1" indent="-342900">
              <a:buFont typeface="+mj-lt"/>
              <a:buAutoNum type="arabicPeriod"/>
            </a:pPr>
            <a:r>
              <a:rPr lang="en-GB" dirty="0"/>
              <a:t>With an argument passed to the exception class</a:t>
            </a:r>
          </a:p>
          <a:p>
            <a:r>
              <a:rPr lang="en-GB" dirty="0"/>
              <a:t>Raising an exception is useful with input data validation, to group together validation errors under existing exceptions</a:t>
            </a:r>
          </a:p>
          <a:p>
            <a:endParaRPr lang="en-GB" dirty="0"/>
          </a:p>
        </p:txBody>
      </p:sp>
    </p:spTree>
    <p:extLst>
      <p:ext uri="{BB962C8B-B14F-4D97-AF65-F5344CB8AC3E}">
        <p14:creationId xmlns:p14="http://schemas.microsoft.com/office/powerpoint/2010/main" val="104323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961961"/>
          </a:xfrm>
        </p:spPr>
        <p:txBody>
          <a:bodyPr/>
          <a:lstStyle/>
          <a:p>
            <a:pPr algn="l"/>
            <a:r>
              <a:rPr lang="en-GB" dirty="0"/>
              <a:t>Module Objectives</a:t>
            </a:r>
            <a:br>
              <a:rPr lang="en-GB" dirty="0"/>
            </a:br>
            <a:r>
              <a:rPr lang="en-GB" sz="2000" dirty="0">
                <a:solidFill>
                  <a:schemeClr val="accent1">
                    <a:lumMod val="60000"/>
                    <a:lumOff val="40000"/>
                  </a:schemeClr>
                </a:solidFill>
              </a:rPr>
              <a:t>After completing this module you will be able to</a:t>
            </a:r>
          </a:p>
        </p:txBody>
      </p:sp>
      <p:sp>
        <p:nvSpPr>
          <p:cNvPr id="3" name="Content Placeholder 2"/>
          <p:cNvSpPr>
            <a:spLocks noGrp="1"/>
          </p:cNvSpPr>
          <p:nvPr>
            <p:ph sz="quarter" idx="10"/>
          </p:nvPr>
        </p:nvSpPr>
        <p:spPr>
          <a:xfrm>
            <a:off x="601490" y="2218628"/>
            <a:ext cx="10655089" cy="2576395"/>
          </a:xfrm>
        </p:spPr>
        <p:txBody>
          <a:bodyPr/>
          <a:lstStyle/>
          <a:p>
            <a:pPr>
              <a:buClr>
                <a:schemeClr val="accent1">
                  <a:lumMod val="60000"/>
                  <a:lumOff val="40000"/>
                </a:schemeClr>
              </a:buClr>
              <a:buFont typeface="Wingdings" panose="05000000000000000000" pitchFamily="2" charset="2"/>
              <a:buChar char="q"/>
            </a:pPr>
            <a:r>
              <a:rPr lang="en-GB" dirty="0"/>
              <a:t>List most common standard exceptions</a:t>
            </a:r>
          </a:p>
          <a:p>
            <a:pPr>
              <a:buClr>
                <a:schemeClr val="accent1">
                  <a:lumMod val="60000"/>
                  <a:lumOff val="40000"/>
                </a:schemeClr>
              </a:buClr>
              <a:buFont typeface="Wingdings" panose="05000000000000000000" pitchFamily="2" charset="2"/>
              <a:buChar char="q"/>
            </a:pPr>
            <a:r>
              <a:rPr lang="en-GB" dirty="0"/>
              <a:t>Handle exceptions: try-except-else-finally block</a:t>
            </a:r>
          </a:p>
          <a:p>
            <a:pPr>
              <a:buClr>
                <a:schemeClr val="accent1">
                  <a:lumMod val="60000"/>
                  <a:lumOff val="40000"/>
                </a:schemeClr>
              </a:buClr>
              <a:buFont typeface="Wingdings" panose="05000000000000000000" pitchFamily="2" charset="2"/>
              <a:buChar char="q"/>
            </a:pPr>
            <a:r>
              <a:rPr lang="en-GB" dirty="0"/>
              <a:t>Raise exceptions</a:t>
            </a:r>
          </a:p>
          <a:p>
            <a:pPr>
              <a:buClr>
                <a:schemeClr val="accent1">
                  <a:lumMod val="60000"/>
                  <a:lumOff val="40000"/>
                </a:schemeClr>
              </a:buClr>
              <a:buFont typeface="Wingdings" panose="05000000000000000000" pitchFamily="2" charset="2"/>
              <a:buChar char="q"/>
            </a:pPr>
            <a:endParaRPr lang="en-GB" dirty="0"/>
          </a:p>
          <a:p>
            <a:pPr>
              <a:buClr>
                <a:schemeClr val="accent1">
                  <a:lumMod val="60000"/>
                  <a:lumOff val="40000"/>
                </a:schemeClr>
              </a:buClr>
              <a:buFont typeface="Wingdings" panose="05000000000000000000" pitchFamily="2" charset="2"/>
              <a:buChar char="q"/>
            </a:pPr>
            <a:endParaRPr lang="en-GB" dirty="0"/>
          </a:p>
        </p:txBody>
      </p:sp>
      <p:pic>
        <p:nvPicPr>
          <p:cNvPr id="4" name="Content Placeholder 6">
            <a:extLst>
              <a:ext uri="{FF2B5EF4-FFF2-40B4-BE49-F238E27FC236}">
                <a16:creationId xmlns:a16="http://schemas.microsoft.com/office/drawing/2014/main" id="{BB477859-7299-4455-95E1-6FB419866F51}"/>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3368012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Errors in Programming</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0800009" cy="468003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Errors</a:t>
            </a:r>
            <a:r>
              <a:rPr lang="en-GB" dirty="0"/>
              <a:t> are the problems in a program due to which the program will stop the execution. </a:t>
            </a:r>
          </a:p>
          <a:p>
            <a:endParaRPr lang="en-GB" dirty="0"/>
          </a:p>
          <a:p>
            <a:r>
              <a:rPr lang="en-GB" dirty="0"/>
              <a:t>Two types of Error occur in Python:</a:t>
            </a:r>
          </a:p>
          <a:p>
            <a:pPr lvl="1"/>
            <a:r>
              <a:rPr lang="en-GB" dirty="0"/>
              <a:t>Syntax errors</a:t>
            </a:r>
          </a:p>
          <a:p>
            <a:pPr lvl="1"/>
            <a:r>
              <a:rPr lang="en-GB" dirty="0"/>
              <a:t>Logical errors (Exceptions)</a:t>
            </a:r>
          </a:p>
          <a:p>
            <a:pPr marL="0" indent="0">
              <a:buNone/>
            </a:pPr>
            <a:endParaRPr lang="en-GB" dirty="0"/>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190775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Errors in Programming: Syntax Errors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0800009" cy="468003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Syntax errors</a:t>
            </a:r>
          </a:p>
          <a:p>
            <a:r>
              <a:rPr lang="en-GB" dirty="0"/>
              <a:t>As the name suggest these errors are caused by wrong syntax in the code </a:t>
            </a:r>
          </a:p>
          <a:p>
            <a:r>
              <a:rPr lang="en-GB" dirty="0"/>
              <a:t>When the proper syntax of the language is not followed then syntax error is thrown</a:t>
            </a:r>
          </a:p>
          <a:p>
            <a:r>
              <a:rPr lang="en-GB" dirty="0"/>
              <a:t>It leads to the termination of the program with an error message</a:t>
            </a:r>
          </a:p>
          <a:p>
            <a:r>
              <a:rPr lang="en-GB" dirty="0"/>
              <a:t>Syntax errors are detected by Python interpreter</a:t>
            </a:r>
          </a:p>
          <a:p>
            <a:r>
              <a:rPr lang="en-GB" dirty="0"/>
              <a:t>Example:</a:t>
            </a:r>
          </a:p>
          <a:p>
            <a:pPr indent="0">
              <a:lnSpc>
                <a:spcPct val="107000"/>
              </a:lnSpc>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age = </a:t>
            </a:r>
            <a:r>
              <a:rPr lang="en-GB" dirty="0">
                <a:solidFill>
                  <a:srgbClr val="900090"/>
                </a:solidFill>
                <a:latin typeface="Lucida Console" panose="020B0609040504020204" pitchFamily="49" charset="0"/>
              </a:rPr>
              <a:t>int</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a:t>
            </a:r>
            <a:r>
              <a:rPr lang="en-GB" dirty="0">
                <a:solidFill>
                  <a:srgbClr val="900090"/>
                </a:solidFill>
                <a:latin typeface="Lucida Console" panose="020B0609040504020204" pitchFamily="49" charset="0"/>
              </a:rPr>
              <a:t>input</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a:t>
            </a:r>
            <a:r>
              <a:rPr lang="en-GB" sz="1800" dirty="0">
                <a:solidFill>
                  <a:srgbClr val="00B050"/>
                </a:solidFill>
                <a:effectLst/>
                <a:latin typeface="Lucida Console" panose="020B0609040504020204" pitchFamily="49" charset="0"/>
                <a:ea typeface="Calibri" panose="020F0502020204030204" pitchFamily="34" charset="0"/>
                <a:cs typeface="Times New Roman" panose="02020603050405020304" pitchFamily="18" charset="0"/>
              </a:rPr>
              <a:t>"Enter your age:"</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a:t>
            </a:r>
          </a:p>
          <a:p>
            <a:pPr indent="0">
              <a:lnSpc>
                <a:spcPct val="107000"/>
              </a:lnSpc>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if age &lt; 18</a:t>
            </a:r>
          </a:p>
          <a:p>
            <a:pPr indent="0">
              <a:lnSpc>
                <a:spcPct val="107000"/>
              </a:lnSpc>
              <a:buNone/>
            </a:pPr>
            <a:r>
              <a:rPr lang="en-GB" sz="1800" dirty="0">
                <a:effectLst/>
                <a:latin typeface="Lucida Console" panose="020B0609040504020204" pitchFamily="49" charset="0"/>
                <a:ea typeface="Calibri" panose="020F0502020204030204" pitchFamily="34" charset="0"/>
                <a:cs typeface="Times New Roman" panose="02020603050405020304" pitchFamily="18" charset="0"/>
              </a:rPr>
              <a:t>        </a:t>
            </a:r>
            <a:r>
              <a:rPr lang="en-GB" dirty="0">
                <a:solidFill>
                  <a:srgbClr val="900090"/>
                </a:solidFill>
                <a:latin typeface="Lucida Console" panose="020B0609040504020204" pitchFamily="49" charset="0"/>
              </a:rPr>
              <a:t>print</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a:t>
            </a:r>
            <a:r>
              <a:rPr lang="en-GB" dirty="0">
                <a:solidFill>
                  <a:srgbClr val="00B050"/>
                </a:solidFill>
                <a:latin typeface="Lucida Console" panose="020B0609040504020204" pitchFamily="49" charset="0"/>
                <a:cs typeface="Times New Roman" panose="02020603050405020304" pitchFamily="18" charset="0"/>
              </a:rPr>
              <a:t>"You are a minor"</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a:t>
            </a:r>
          </a:p>
          <a:p>
            <a:pPr indent="0">
              <a:lnSpc>
                <a:spcPct val="107000"/>
              </a:lnSpc>
              <a:buNone/>
            </a:pPr>
            <a:r>
              <a:rPr lang="en-GB" sz="1800" dirty="0">
                <a:solidFill>
                  <a:srgbClr val="FF0000"/>
                </a:solidFill>
                <a:effectLst/>
                <a:latin typeface="Lucida Console" panose="020B0609040504020204" pitchFamily="49" charset="0"/>
                <a:ea typeface="Calibri" panose="020F0502020204030204" pitchFamily="34" charset="0"/>
                <a:cs typeface="Times New Roman" panose="02020603050405020304" pitchFamily="18" charset="0"/>
              </a:rPr>
              <a:t>File "&lt;pyshell&gt;", line 1</a:t>
            </a:r>
            <a:endParaRPr lang="en-GB" sz="1800" dirty="0">
              <a:effectLst/>
              <a:latin typeface="Lucida Console" panose="020B0609040504020204" pitchFamily="49" charset="0"/>
              <a:ea typeface="Calibri" panose="020F0502020204030204" pitchFamily="34" charset="0"/>
              <a:cs typeface="Times New Roman" panose="02020603050405020304" pitchFamily="18" charset="0"/>
            </a:endParaRPr>
          </a:p>
          <a:p>
            <a:pPr indent="0">
              <a:lnSpc>
                <a:spcPct val="107000"/>
              </a:lnSpc>
              <a:buNone/>
            </a:pPr>
            <a:r>
              <a:rPr lang="en-GB" sz="1800" dirty="0">
                <a:solidFill>
                  <a:srgbClr val="FF0000"/>
                </a:solidFill>
                <a:effectLst/>
                <a:latin typeface="Lucida Console" panose="020B0609040504020204" pitchFamily="49" charset="0"/>
                <a:ea typeface="Calibri" panose="020F0502020204030204" pitchFamily="34" charset="0"/>
                <a:cs typeface="Times New Roman" panose="02020603050405020304" pitchFamily="18" charset="0"/>
              </a:rPr>
              <a:t>  if age &lt; 18</a:t>
            </a:r>
            <a:endParaRPr lang="en-GB" sz="1800" dirty="0">
              <a:effectLst/>
              <a:latin typeface="Lucida Console" panose="020B0609040504020204" pitchFamily="49" charset="0"/>
              <a:ea typeface="Calibri" panose="020F0502020204030204" pitchFamily="34" charset="0"/>
              <a:cs typeface="Times New Roman" panose="02020603050405020304" pitchFamily="18" charset="0"/>
            </a:endParaRPr>
          </a:p>
          <a:p>
            <a:pPr indent="0">
              <a:lnSpc>
                <a:spcPct val="107000"/>
              </a:lnSpc>
              <a:buNone/>
            </a:pPr>
            <a:r>
              <a:rPr lang="en-GB" sz="1800" dirty="0">
                <a:solidFill>
                  <a:srgbClr val="FF0000"/>
                </a:solidFill>
                <a:effectLst/>
                <a:latin typeface="Lucida Console" panose="020B0609040504020204" pitchFamily="49" charset="0"/>
                <a:ea typeface="Calibri" panose="020F0502020204030204" pitchFamily="34" charset="0"/>
                <a:cs typeface="Times New Roman" panose="02020603050405020304" pitchFamily="18" charset="0"/>
              </a:rPr>
              <a:t>            ^</a:t>
            </a:r>
            <a:br>
              <a:rPr lang="en-GB" sz="1800" dirty="0">
                <a:solidFill>
                  <a:srgbClr val="FF0000"/>
                </a:solidFill>
                <a:effectLst/>
                <a:latin typeface="Lucida Console" panose="020B0609040504020204" pitchFamily="49" charset="0"/>
                <a:ea typeface="Calibri" panose="020F0502020204030204" pitchFamily="34" charset="0"/>
                <a:cs typeface="Times New Roman" panose="02020603050405020304" pitchFamily="18" charset="0"/>
              </a:rPr>
            </a:br>
            <a:r>
              <a:rPr lang="en-GB" sz="1800" dirty="0">
                <a:solidFill>
                  <a:srgbClr val="FF0000"/>
                </a:solidFill>
                <a:effectLst/>
                <a:latin typeface="Lucida Console" panose="020B0609040504020204" pitchFamily="49" charset="0"/>
                <a:ea typeface="Calibri" panose="020F0502020204030204" pitchFamily="34" charset="0"/>
                <a:cs typeface="Times New Roman" panose="02020603050405020304" pitchFamily="18" charset="0"/>
              </a:rPr>
              <a:t>SyntaxError: invalid syntax</a:t>
            </a:r>
            <a:endParaRPr lang="en-GB" sz="1800" dirty="0">
              <a:effectLst/>
              <a:latin typeface="Lucida Console" panose="020B0609040504020204" pitchFamily="49" charset="0"/>
              <a:ea typeface="Calibri" panose="020F0502020204030204" pitchFamily="34" charset="0"/>
              <a:cs typeface="Times New Roman" panose="02020603050405020304" pitchFamily="18"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991698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Errors in Programming: Exceptions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0800009" cy="468003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Exceptions</a:t>
            </a:r>
          </a:p>
          <a:p>
            <a:r>
              <a:rPr lang="en-GB" dirty="0"/>
              <a:t>Even if the syntax of a statement or expression is correct, it may still cause an error when executed</a:t>
            </a:r>
          </a:p>
          <a:p>
            <a:r>
              <a:rPr lang="en-GB" dirty="0"/>
              <a:t>Python exceptions are errors that are detected during execution and are not unconditionally fatal and therefore can be handled in Python programs</a:t>
            </a:r>
          </a:p>
          <a:p>
            <a:r>
              <a:rPr lang="en-GB" dirty="0"/>
              <a:t>When a Python script raises an exception, an exception object is created. </a:t>
            </a:r>
          </a:p>
          <a:p>
            <a:r>
              <a:rPr lang="en-GB" dirty="0"/>
              <a:t>If the script explicitly doesn't handle the exception, the program will be forced to terminate abruptly</a:t>
            </a:r>
          </a:p>
          <a:p>
            <a:r>
              <a:rPr lang="en-GB" dirty="0"/>
              <a:t>Example:</a:t>
            </a:r>
          </a:p>
          <a:p>
            <a:pPr indent="0">
              <a:lnSpc>
                <a:spcPct val="107000"/>
              </a:lnSpc>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sz="1800" dirty="0">
                <a:effectLst/>
                <a:latin typeface="Lucida Console" panose="020B0609040504020204" pitchFamily="49" charset="0"/>
                <a:ea typeface="Calibri" panose="020F0502020204030204" pitchFamily="34" charset="0"/>
                <a:cs typeface="Times New Roman" panose="02020603050405020304" pitchFamily="18" charset="0"/>
              </a:rPr>
              <a:t>marksAchieved = 237</a:t>
            </a:r>
          </a:p>
          <a:p>
            <a:pPr indent="0">
              <a:lnSpc>
                <a:spcPct val="107000"/>
              </a:lnSpc>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latin typeface="Lucida Console" panose="020B0609040504020204" pitchFamily="49" charset="0"/>
                <a:cs typeface="Times New Roman" panose="02020603050405020304" pitchFamily="18" charset="0"/>
              </a:rPr>
              <a:t>marksAvailable = 0</a:t>
            </a:r>
          </a:p>
          <a:p>
            <a:pPr indent="0">
              <a:lnSpc>
                <a:spcPct val="107000"/>
              </a:lnSpc>
              <a:buNone/>
            </a:pPr>
            <a:r>
              <a:rPr lang="en-GB" dirty="0">
                <a:solidFill>
                  <a:srgbClr val="8F5902"/>
                </a:solidFill>
                <a:latin typeface="Consolas" panose="020B0609020204030204" pitchFamily="49" charset="0"/>
                <a:cs typeface="Times New Roman" panose="02020603050405020304" pitchFamily="18" charset="0"/>
              </a:rPr>
              <a:t>&gt;&gt;&gt;</a:t>
            </a:r>
            <a:r>
              <a:rPr lang="en-GB" dirty="0">
                <a:latin typeface="Consolas" panose="020B0609020204030204" pitchFamily="49" charset="0"/>
              </a:rPr>
              <a:t> </a:t>
            </a:r>
            <a:r>
              <a:rPr lang="en-GB" dirty="0">
                <a:latin typeface="Lucida Console" panose="020B0609040504020204" pitchFamily="49" charset="0"/>
                <a:cs typeface="Times New Roman" panose="02020603050405020304" pitchFamily="18" charset="0"/>
              </a:rPr>
              <a:t>percentageAchieved = marksAchieved / marksAvailable * 100</a:t>
            </a:r>
          </a:p>
          <a:p>
            <a:pPr indent="0">
              <a:lnSpc>
                <a:spcPct val="107000"/>
              </a:lnSpc>
              <a:buNone/>
            </a:pPr>
            <a:r>
              <a:rPr lang="en-GB" sz="1800" dirty="0">
                <a:solidFill>
                  <a:srgbClr val="FF0000"/>
                </a:solidFill>
                <a:effectLst/>
                <a:latin typeface="Lucida Console" panose="020B0609040504020204" pitchFamily="49" charset="0"/>
                <a:ea typeface="Calibri" panose="020F0502020204030204" pitchFamily="34" charset="0"/>
                <a:cs typeface="Times New Roman" panose="02020603050405020304" pitchFamily="18" charset="0"/>
              </a:rPr>
              <a:t>Traceback (most recent call last):</a:t>
            </a:r>
          </a:p>
          <a:p>
            <a:pPr indent="0">
              <a:lnSpc>
                <a:spcPct val="107000"/>
              </a:lnSpc>
              <a:buNone/>
            </a:pPr>
            <a:r>
              <a:rPr lang="en-GB" dirty="0">
                <a:solidFill>
                  <a:srgbClr val="FF0000"/>
                </a:solidFill>
                <a:latin typeface="Lucida Console" panose="020B0609040504020204" pitchFamily="49" charset="0"/>
                <a:cs typeface="Times New Roman" panose="02020603050405020304" pitchFamily="18" charset="0"/>
              </a:rPr>
              <a:t>  File "&lt;pyshell&gt;", line 1, in &lt;module&gt;</a:t>
            </a:r>
          </a:p>
          <a:p>
            <a:pPr indent="0">
              <a:lnSpc>
                <a:spcPct val="107000"/>
              </a:lnSpc>
              <a:spcAft>
                <a:spcPts val="800"/>
              </a:spcAft>
              <a:buNone/>
            </a:pPr>
            <a:r>
              <a:rPr lang="en-GB" sz="1800" dirty="0">
                <a:solidFill>
                  <a:srgbClr val="FF0000"/>
                </a:solidFill>
                <a:effectLst/>
                <a:latin typeface="Lucida Console" panose="020B0609040504020204" pitchFamily="49" charset="0"/>
                <a:ea typeface="Calibri" panose="020F0502020204030204" pitchFamily="34" charset="0"/>
                <a:cs typeface="Times New Roman" panose="02020603050405020304" pitchFamily="18" charset="0"/>
              </a:rPr>
              <a:t>ZeroDivisionError: division by zero</a:t>
            </a:r>
            <a:endParaRPr lang="en-GB" sz="1800" dirty="0">
              <a:effectLst/>
              <a:latin typeface="Lucida Console" panose="020B0609040504020204" pitchFamily="49" charset="0"/>
              <a:ea typeface="Calibri" panose="020F0502020204030204" pitchFamily="34" charset="0"/>
              <a:cs typeface="Times New Roman" panose="02020603050405020304" pitchFamily="18" charset="0"/>
            </a:endParaRP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2694897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GB" dirty="0"/>
              <a:t>Some Common Standard Exceptions (1)</a:t>
            </a:r>
          </a:p>
        </p:txBody>
      </p:sp>
      <p:pic>
        <p:nvPicPr>
          <p:cNvPr id="5" name="Content Placeholder 6">
            <a:extLst>
              <a:ext uri="{FF2B5EF4-FFF2-40B4-BE49-F238E27FC236}">
                <a16:creationId xmlns:a16="http://schemas.microsoft.com/office/drawing/2014/main" id="{50969FFB-C5F3-4A3F-A5AD-54F3C35A379A}"/>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graphicFrame>
        <p:nvGraphicFramePr>
          <p:cNvPr id="4" name="Table 7">
            <a:extLst>
              <a:ext uri="{FF2B5EF4-FFF2-40B4-BE49-F238E27FC236}">
                <a16:creationId xmlns:a16="http://schemas.microsoft.com/office/drawing/2014/main" id="{AE0E3FFD-BA0C-4AE1-A097-2D3334523F95}"/>
              </a:ext>
            </a:extLst>
          </p:cNvPr>
          <p:cNvGraphicFramePr>
            <a:graphicFrameLocks noGrp="1"/>
          </p:cNvGraphicFramePr>
          <p:nvPr>
            <p:extLst>
              <p:ext uri="{D42A27DB-BD31-4B8C-83A1-F6EECF244321}">
                <p14:modId xmlns:p14="http://schemas.microsoft.com/office/powerpoint/2010/main" val="3354762628"/>
              </p:ext>
            </p:extLst>
          </p:nvPr>
        </p:nvGraphicFramePr>
        <p:xfrm>
          <a:off x="733861" y="1398369"/>
          <a:ext cx="10593207" cy="5257800"/>
        </p:xfrm>
        <a:graphic>
          <a:graphicData uri="http://schemas.openxmlformats.org/drawingml/2006/table">
            <a:tbl>
              <a:tblPr firstRow="1" bandRow="1">
                <a:tableStyleId>{5C22544A-7EE6-4342-B048-85BDC9FD1C3A}</a:tableStyleId>
              </a:tblPr>
              <a:tblGrid>
                <a:gridCol w="2812856">
                  <a:extLst>
                    <a:ext uri="{9D8B030D-6E8A-4147-A177-3AD203B41FA5}">
                      <a16:colId xmlns:a16="http://schemas.microsoft.com/office/drawing/2014/main" val="987066058"/>
                    </a:ext>
                  </a:extLst>
                </a:gridCol>
                <a:gridCol w="7780351">
                  <a:extLst>
                    <a:ext uri="{9D8B030D-6E8A-4147-A177-3AD203B41FA5}">
                      <a16:colId xmlns:a16="http://schemas.microsoft.com/office/drawing/2014/main" val="260842291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latin typeface="Arial" panose="020B0604020202020204" pitchFamily="34" charset="0"/>
                          <a:cs typeface="Arial" panose="020B0604020202020204" pitchFamily="34" charset="0"/>
                        </a:rPr>
                        <a:t>Exception</a:t>
                      </a:r>
                      <a:endParaRPr lang="en-GB" sz="1800" b="0"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latin typeface="Arial" panose="020B0604020202020204" pitchFamily="34" charset="0"/>
                          <a:cs typeface="Arial" panose="020B0604020202020204" pitchFamily="34" charset="0"/>
                        </a:rPr>
                        <a:t>Description</a:t>
                      </a:r>
                      <a:endParaRPr lang="en-GB" sz="1800" b="0"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034429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chemeClr val="tx1"/>
                          </a:solidFill>
                          <a:latin typeface="Arial" panose="020B0604020202020204" pitchFamily="34" charset="0"/>
                          <a:cs typeface="Arial" panose="020B0604020202020204" pitchFamily="34" charset="0"/>
                        </a:rPr>
                        <a:t>Exception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Base class for all exceptions</a:t>
                      </a:r>
                    </a:p>
                  </a:txBody>
                  <a:tcPr/>
                </a:tc>
                <a:extLst>
                  <a:ext uri="{0D108BD9-81ED-4DB2-BD59-A6C34878D82A}">
                    <a16:rowId xmlns:a16="http://schemas.microsoft.com/office/drawing/2014/main" val="38037530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ArithmeticError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Base class for all errors that occur for numeric calculation</a:t>
                      </a:r>
                    </a:p>
                  </a:txBody>
                  <a:tcPr/>
                </a:tc>
                <a:extLst>
                  <a:ext uri="{0D108BD9-81ED-4DB2-BD59-A6C34878D82A}">
                    <a16:rowId xmlns:a16="http://schemas.microsoft.com/office/drawing/2014/main" val="35099722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OverflowError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Raised when a calculation exceeds maximum limit for a numeric type</a:t>
                      </a:r>
                    </a:p>
                  </a:txBody>
                  <a:tcPr/>
                </a:tc>
                <a:extLst>
                  <a:ext uri="{0D108BD9-81ED-4DB2-BD59-A6C34878D82A}">
                    <a16:rowId xmlns:a16="http://schemas.microsoft.com/office/drawing/2014/main" val="26496233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FloatingPointError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Raised when a floating point calculation fails</a:t>
                      </a:r>
                    </a:p>
                  </a:txBody>
                  <a:tcPr/>
                </a:tc>
                <a:extLst>
                  <a:ext uri="{0D108BD9-81ED-4DB2-BD59-A6C34878D82A}">
                    <a16:rowId xmlns:a16="http://schemas.microsoft.com/office/drawing/2014/main" val="3671468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ZeroDivisionError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Raised when division or modulo by zero takes place for all numeric types</a:t>
                      </a:r>
                    </a:p>
                  </a:txBody>
                  <a:tcPr/>
                </a:tc>
                <a:extLst>
                  <a:ext uri="{0D108BD9-81ED-4DB2-BD59-A6C34878D82A}">
                    <a16:rowId xmlns:a16="http://schemas.microsoft.com/office/drawing/2014/main" val="19047330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IndexError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Raised when an index is not found in a sequence</a:t>
                      </a:r>
                    </a:p>
                  </a:txBody>
                  <a:tcPr/>
                </a:tc>
                <a:extLst>
                  <a:ext uri="{0D108BD9-81ED-4DB2-BD59-A6C34878D82A}">
                    <a16:rowId xmlns:a16="http://schemas.microsoft.com/office/drawing/2014/main" val="2824646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KeyError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Raised when the specified key is not found in the dictionary</a:t>
                      </a:r>
                    </a:p>
                  </a:txBody>
                  <a:tcPr/>
                </a:tc>
                <a:extLst>
                  <a:ext uri="{0D108BD9-81ED-4DB2-BD59-A6C34878D82A}">
                    <a16:rowId xmlns:a16="http://schemas.microsoft.com/office/drawing/2014/main" val="38950831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NameError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Raised when an identifier is not found in the local or global namespace</a:t>
                      </a:r>
                    </a:p>
                  </a:txBody>
                  <a:tcPr/>
                </a:tc>
                <a:extLst>
                  <a:ext uri="{0D108BD9-81ED-4DB2-BD59-A6C34878D82A}">
                    <a16:rowId xmlns:a16="http://schemas.microsoft.com/office/drawing/2014/main" val="967847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IOError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Raised when an input/output operation fails, such as the print statement or the open() function when trying to open a file that does not exist</a:t>
                      </a:r>
                    </a:p>
                  </a:txBody>
                  <a:tcPr/>
                </a:tc>
                <a:extLst>
                  <a:ext uri="{0D108BD9-81ED-4DB2-BD59-A6C34878D82A}">
                    <a16:rowId xmlns:a16="http://schemas.microsoft.com/office/drawing/2014/main" val="15177965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EOFError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Raised when there is no input from either the raw_input() or input() function and the end of file is reached</a:t>
                      </a:r>
                    </a:p>
                  </a:txBody>
                  <a:tcPr/>
                </a:tc>
                <a:extLst>
                  <a:ext uri="{0D108BD9-81ED-4DB2-BD59-A6C34878D82A}">
                    <a16:rowId xmlns:a16="http://schemas.microsoft.com/office/drawing/2014/main" val="9568742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UnboundLocalError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Raised when trying to access a local variable in a function or method but no value has been assigned to it</a:t>
                      </a:r>
                    </a:p>
                  </a:txBody>
                  <a:tcPr/>
                </a:tc>
                <a:extLst>
                  <a:ext uri="{0D108BD9-81ED-4DB2-BD59-A6C34878D82A}">
                    <a16:rowId xmlns:a16="http://schemas.microsoft.com/office/drawing/2014/main" val="3819415386"/>
                  </a:ext>
                </a:extLst>
              </a:tr>
            </a:tbl>
          </a:graphicData>
        </a:graphic>
      </p:graphicFrame>
    </p:spTree>
    <p:extLst>
      <p:ext uri="{BB962C8B-B14F-4D97-AF65-F5344CB8AC3E}">
        <p14:creationId xmlns:p14="http://schemas.microsoft.com/office/powerpoint/2010/main" val="4133550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GB" dirty="0"/>
              <a:t>Some Common Standard Exceptions (2)</a:t>
            </a:r>
          </a:p>
        </p:txBody>
      </p:sp>
      <p:pic>
        <p:nvPicPr>
          <p:cNvPr id="5" name="Content Placeholder 6">
            <a:extLst>
              <a:ext uri="{FF2B5EF4-FFF2-40B4-BE49-F238E27FC236}">
                <a16:creationId xmlns:a16="http://schemas.microsoft.com/office/drawing/2014/main" id="{50969FFB-C5F3-4A3F-A5AD-54F3C35A379A}"/>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graphicFrame>
        <p:nvGraphicFramePr>
          <p:cNvPr id="4" name="Table 7">
            <a:extLst>
              <a:ext uri="{FF2B5EF4-FFF2-40B4-BE49-F238E27FC236}">
                <a16:creationId xmlns:a16="http://schemas.microsoft.com/office/drawing/2014/main" id="{AE0E3FFD-BA0C-4AE1-A097-2D3334523F95}"/>
              </a:ext>
            </a:extLst>
          </p:cNvPr>
          <p:cNvGraphicFramePr>
            <a:graphicFrameLocks noGrp="1"/>
          </p:cNvGraphicFramePr>
          <p:nvPr>
            <p:extLst>
              <p:ext uri="{D42A27DB-BD31-4B8C-83A1-F6EECF244321}">
                <p14:modId xmlns:p14="http://schemas.microsoft.com/office/powerpoint/2010/main" val="3711819201"/>
              </p:ext>
            </p:extLst>
          </p:nvPr>
        </p:nvGraphicFramePr>
        <p:xfrm>
          <a:off x="733861" y="1398366"/>
          <a:ext cx="10593207" cy="5252720"/>
        </p:xfrm>
        <a:graphic>
          <a:graphicData uri="http://schemas.openxmlformats.org/drawingml/2006/table">
            <a:tbl>
              <a:tblPr firstRow="1" bandRow="1">
                <a:tableStyleId>{5C22544A-7EE6-4342-B048-85BDC9FD1C3A}</a:tableStyleId>
              </a:tblPr>
              <a:tblGrid>
                <a:gridCol w="2812856">
                  <a:extLst>
                    <a:ext uri="{9D8B030D-6E8A-4147-A177-3AD203B41FA5}">
                      <a16:colId xmlns:a16="http://schemas.microsoft.com/office/drawing/2014/main" val="987066058"/>
                    </a:ext>
                  </a:extLst>
                </a:gridCol>
                <a:gridCol w="7780351">
                  <a:extLst>
                    <a:ext uri="{9D8B030D-6E8A-4147-A177-3AD203B41FA5}">
                      <a16:colId xmlns:a16="http://schemas.microsoft.com/office/drawing/2014/main" val="260842291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latin typeface="Arial" panose="020B0604020202020204" pitchFamily="34" charset="0"/>
                          <a:cs typeface="Arial" panose="020B0604020202020204" pitchFamily="34" charset="0"/>
                        </a:rPr>
                        <a:t>Exception</a:t>
                      </a:r>
                      <a:endParaRPr lang="en-GB" sz="1800" b="0" dirty="0">
                        <a:solidFill>
                          <a:schemeClr val="bg1"/>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latin typeface="Arial" panose="020B0604020202020204" pitchFamily="34" charset="0"/>
                          <a:cs typeface="Arial" panose="020B0604020202020204" pitchFamily="34" charset="0"/>
                        </a:rPr>
                        <a:t>Description</a:t>
                      </a:r>
                      <a:endParaRPr lang="en-GB" sz="1800" b="0" dirty="0">
                        <a:solidFill>
                          <a:schemeClr val="bg1"/>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8034429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chemeClr val="tx1"/>
                          </a:solidFill>
                          <a:latin typeface="Arial" panose="020B0604020202020204" pitchFamily="34" charset="0"/>
                          <a:cs typeface="Arial" panose="020B0604020202020204" pitchFamily="34" charset="0"/>
                        </a:rPr>
                        <a:t>TypeError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Raised when an operation or function is attempted that is invalid for the specified data type</a:t>
                      </a:r>
                    </a:p>
                  </a:txBody>
                  <a:tcPr/>
                </a:tc>
                <a:extLst>
                  <a:ext uri="{0D108BD9-81ED-4DB2-BD59-A6C34878D82A}">
                    <a16:rowId xmlns:a16="http://schemas.microsoft.com/office/drawing/2014/main" val="38037530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ValueError</a:t>
                      </a:r>
                    </a:p>
                  </a:txBody>
                  <a:tcPr/>
                </a:tc>
                <a:tc>
                  <a:txBody>
                    <a:bodyPr/>
                    <a:lstStyle/>
                    <a:p>
                      <a:r>
                        <a:rPr lang="en-GB" sz="1800" kern="1200" dirty="0">
                          <a:solidFill>
                            <a:schemeClr val="tx1"/>
                          </a:solidFill>
                          <a:latin typeface="Arial" panose="020B0604020202020204" pitchFamily="34" charset="0"/>
                          <a:ea typeface="+mn-ea"/>
                          <a:cs typeface="Arial" panose="020B0604020202020204" pitchFamily="34" charset="0"/>
                        </a:rPr>
                        <a:t>Raised when the built-in function for a data type has the valid type of arguments, but the arguments have invalid values specified</a:t>
                      </a:r>
                    </a:p>
                  </a:txBody>
                  <a:tcPr/>
                </a:tc>
                <a:extLst>
                  <a:ext uri="{0D108BD9-81ED-4DB2-BD59-A6C34878D82A}">
                    <a16:rowId xmlns:a16="http://schemas.microsoft.com/office/drawing/2014/main" val="3509972212"/>
                  </a:ext>
                </a:extLst>
              </a:tr>
              <a:tr h="370840">
                <a:tc>
                  <a:txBody>
                    <a:bodyPr/>
                    <a:lstStyle/>
                    <a:p>
                      <a:r>
                        <a:rPr lang="en-GB" sz="1800" kern="1200" dirty="0">
                          <a:solidFill>
                            <a:schemeClr val="tx1"/>
                          </a:solidFill>
                          <a:latin typeface="Arial" panose="020B0604020202020204" pitchFamily="34" charset="0"/>
                          <a:ea typeface="+mn-ea"/>
                          <a:cs typeface="Arial" panose="020B0604020202020204" pitchFamily="34" charset="0"/>
                        </a:rPr>
                        <a:t>RuntimeError</a:t>
                      </a:r>
                    </a:p>
                  </a:txBody>
                  <a:tcPr/>
                </a:tc>
                <a:tc>
                  <a:txBody>
                    <a:bodyPr/>
                    <a:lstStyle/>
                    <a:p>
                      <a:r>
                        <a:rPr lang="en-GB" sz="1800" kern="1200" dirty="0">
                          <a:solidFill>
                            <a:schemeClr val="tx1"/>
                          </a:solidFill>
                          <a:latin typeface="Arial" panose="020B0604020202020204" pitchFamily="34" charset="0"/>
                          <a:ea typeface="+mn-ea"/>
                          <a:cs typeface="Arial" panose="020B0604020202020204" pitchFamily="34" charset="0"/>
                        </a:rPr>
                        <a:t>Raised when a generated error does not fall into any category</a:t>
                      </a:r>
                    </a:p>
                  </a:txBody>
                  <a:tcPr/>
                </a:tc>
                <a:extLst>
                  <a:ext uri="{0D108BD9-81ED-4DB2-BD59-A6C34878D82A}">
                    <a16:rowId xmlns:a16="http://schemas.microsoft.com/office/drawing/2014/main" val="264962335"/>
                  </a:ext>
                </a:extLst>
              </a:tr>
              <a:tr h="370840">
                <a:tc>
                  <a:txBody>
                    <a:bodyPr/>
                    <a:lstStyle/>
                    <a:p>
                      <a:r>
                        <a:rPr lang="en-GB" sz="1800" kern="1200" dirty="0">
                          <a:solidFill>
                            <a:schemeClr val="tx1"/>
                          </a:solidFill>
                          <a:latin typeface="Arial" panose="020B0604020202020204" pitchFamily="34" charset="0"/>
                          <a:ea typeface="+mn-ea"/>
                          <a:cs typeface="Arial" panose="020B0604020202020204" pitchFamily="34" charset="0"/>
                        </a:rPr>
                        <a:t>StopIteration</a:t>
                      </a:r>
                    </a:p>
                  </a:txBody>
                  <a:tcPr/>
                </a:tc>
                <a:tc>
                  <a:txBody>
                    <a:bodyPr/>
                    <a:lstStyle/>
                    <a:p>
                      <a:r>
                        <a:rPr lang="en-GB" sz="1800" kern="1200" dirty="0">
                          <a:solidFill>
                            <a:schemeClr val="tx1"/>
                          </a:solidFill>
                          <a:latin typeface="Arial" panose="020B0604020202020204" pitchFamily="34" charset="0"/>
                          <a:ea typeface="+mn-ea"/>
                          <a:cs typeface="Arial" panose="020B0604020202020204" pitchFamily="34" charset="0"/>
                        </a:rPr>
                        <a:t>Raised when the next() method of an iterator does not point to any object</a:t>
                      </a:r>
                    </a:p>
                  </a:txBody>
                  <a:tcPr/>
                </a:tc>
                <a:extLst>
                  <a:ext uri="{0D108BD9-81ED-4DB2-BD59-A6C34878D82A}">
                    <a16:rowId xmlns:a16="http://schemas.microsoft.com/office/drawing/2014/main" val="367146809"/>
                  </a:ext>
                </a:extLst>
              </a:tr>
              <a:tr h="370840">
                <a:tc>
                  <a:txBody>
                    <a:bodyPr/>
                    <a:lstStyle/>
                    <a:p>
                      <a:r>
                        <a:rPr lang="en-GB" sz="1800" kern="1200" dirty="0">
                          <a:solidFill>
                            <a:schemeClr val="tx1"/>
                          </a:solidFill>
                          <a:latin typeface="Arial" panose="020B0604020202020204" pitchFamily="34" charset="0"/>
                          <a:ea typeface="+mn-ea"/>
                          <a:cs typeface="Arial" panose="020B0604020202020204" pitchFamily="34" charset="0"/>
                        </a:rPr>
                        <a:t>SystemExit</a:t>
                      </a:r>
                    </a:p>
                  </a:txBody>
                  <a:tcPr/>
                </a:tc>
                <a:tc>
                  <a:txBody>
                    <a:bodyPr/>
                    <a:lstStyle/>
                    <a:p>
                      <a:r>
                        <a:rPr lang="en-GB" sz="1800" kern="1200" dirty="0">
                          <a:solidFill>
                            <a:schemeClr val="tx1"/>
                          </a:solidFill>
                          <a:latin typeface="Arial" panose="020B0604020202020204" pitchFamily="34" charset="0"/>
                          <a:ea typeface="+mn-ea"/>
                          <a:cs typeface="Arial" panose="020B0604020202020204" pitchFamily="34" charset="0"/>
                        </a:rPr>
                        <a:t>Raised by the sys.exit() function</a:t>
                      </a:r>
                    </a:p>
                  </a:txBody>
                  <a:tcPr/>
                </a:tc>
                <a:extLst>
                  <a:ext uri="{0D108BD9-81ED-4DB2-BD59-A6C34878D82A}">
                    <a16:rowId xmlns:a16="http://schemas.microsoft.com/office/drawing/2014/main" val="1904733084"/>
                  </a:ext>
                </a:extLst>
              </a:tr>
              <a:tr h="370840">
                <a:tc>
                  <a:txBody>
                    <a:bodyPr/>
                    <a:lstStyle/>
                    <a:p>
                      <a:r>
                        <a:rPr lang="en-GB" sz="1800" kern="1200" dirty="0">
                          <a:solidFill>
                            <a:schemeClr val="tx1"/>
                          </a:solidFill>
                          <a:latin typeface="Arial" panose="020B0604020202020204" pitchFamily="34" charset="0"/>
                          <a:ea typeface="+mn-ea"/>
                          <a:cs typeface="Arial" panose="020B0604020202020204" pitchFamily="34" charset="0"/>
                        </a:rPr>
                        <a:t>StandardError</a:t>
                      </a:r>
                    </a:p>
                  </a:txBody>
                  <a:tcPr/>
                </a:tc>
                <a:tc>
                  <a:txBody>
                    <a:bodyPr/>
                    <a:lstStyle/>
                    <a:p>
                      <a:r>
                        <a:rPr lang="en-GB" sz="1800" kern="1200" dirty="0">
                          <a:solidFill>
                            <a:schemeClr val="tx1"/>
                          </a:solidFill>
                          <a:latin typeface="Arial" panose="020B0604020202020204" pitchFamily="34" charset="0"/>
                          <a:ea typeface="+mn-ea"/>
                          <a:cs typeface="Arial" panose="020B0604020202020204" pitchFamily="34" charset="0"/>
                        </a:rPr>
                        <a:t>Base class for all built-in exceptions except StopIteration and SystemExit</a:t>
                      </a:r>
                    </a:p>
                  </a:txBody>
                  <a:tcPr/>
                </a:tc>
                <a:extLst>
                  <a:ext uri="{0D108BD9-81ED-4DB2-BD59-A6C34878D82A}">
                    <a16:rowId xmlns:a16="http://schemas.microsoft.com/office/drawing/2014/main" val="2824646391"/>
                  </a:ext>
                </a:extLst>
              </a:tr>
              <a:tr h="370840">
                <a:tc>
                  <a:txBody>
                    <a:bodyPr/>
                    <a:lstStyle/>
                    <a:p>
                      <a:r>
                        <a:rPr lang="en-GB" sz="1800" kern="1200" dirty="0">
                          <a:solidFill>
                            <a:schemeClr val="tx1"/>
                          </a:solidFill>
                          <a:latin typeface="Arial" panose="020B0604020202020204" pitchFamily="34" charset="0"/>
                          <a:ea typeface="+mn-ea"/>
                          <a:cs typeface="Arial" panose="020B0604020202020204" pitchFamily="34" charset="0"/>
                        </a:rPr>
                        <a:t>SyntaxError</a:t>
                      </a:r>
                    </a:p>
                  </a:txBody>
                  <a:tcPr/>
                </a:tc>
                <a:tc>
                  <a:txBody>
                    <a:bodyPr/>
                    <a:lstStyle/>
                    <a:p>
                      <a:r>
                        <a:rPr lang="en-GB" sz="1800" kern="1200" dirty="0">
                          <a:solidFill>
                            <a:schemeClr val="tx1"/>
                          </a:solidFill>
                          <a:latin typeface="Arial" panose="020B0604020202020204" pitchFamily="34" charset="0"/>
                          <a:ea typeface="+mn-ea"/>
                          <a:cs typeface="Arial" panose="020B0604020202020204" pitchFamily="34" charset="0"/>
                        </a:rPr>
                        <a:t>Raised when there is an error in Python syntax</a:t>
                      </a:r>
                    </a:p>
                  </a:txBody>
                  <a:tcPr/>
                </a:tc>
                <a:extLst>
                  <a:ext uri="{0D108BD9-81ED-4DB2-BD59-A6C34878D82A}">
                    <a16:rowId xmlns:a16="http://schemas.microsoft.com/office/drawing/2014/main" val="3895083157"/>
                  </a:ext>
                </a:extLst>
              </a:tr>
              <a:tr h="370840">
                <a:tc>
                  <a:txBody>
                    <a:bodyPr/>
                    <a:lstStyle/>
                    <a:p>
                      <a:r>
                        <a:rPr lang="en-GB" sz="1800" kern="1200" dirty="0">
                          <a:solidFill>
                            <a:schemeClr val="tx1"/>
                          </a:solidFill>
                          <a:latin typeface="Arial" panose="020B0604020202020204" pitchFamily="34" charset="0"/>
                          <a:ea typeface="+mn-ea"/>
                          <a:cs typeface="Arial" panose="020B0604020202020204" pitchFamily="34" charset="0"/>
                        </a:rPr>
                        <a:t>IndentationError</a:t>
                      </a:r>
                    </a:p>
                  </a:txBody>
                  <a:tcPr/>
                </a:tc>
                <a:tc>
                  <a:txBody>
                    <a:bodyPr/>
                    <a:lstStyle/>
                    <a:p>
                      <a:r>
                        <a:rPr lang="en-GB" sz="1800" kern="1200" dirty="0">
                          <a:solidFill>
                            <a:schemeClr val="tx1"/>
                          </a:solidFill>
                          <a:latin typeface="Arial" panose="020B0604020202020204" pitchFamily="34" charset="0"/>
                          <a:ea typeface="+mn-ea"/>
                          <a:cs typeface="Arial" panose="020B0604020202020204" pitchFamily="34" charset="0"/>
                        </a:rPr>
                        <a:t>Raised when indentation is not specified properly</a:t>
                      </a:r>
                    </a:p>
                  </a:txBody>
                  <a:tcPr/>
                </a:tc>
                <a:extLst>
                  <a:ext uri="{0D108BD9-81ED-4DB2-BD59-A6C34878D82A}">
                    <a16:rowId xmlns:a16="http://schemas.microsoft.com/office/drawing/2014/main" val="967847000"/>
                  </a:ext>
                </a:extLst>
              </a:tr>
              <a:tr h="370840">
                <a:tc>
                  <a:txBody>
                    <a:bodyPr/>
                    <a:lstStyle/>
                    <a:p>
                      <a:r>
                        <a:rPr lang="en-GB" sz="1800" kern="1200" dirty="0">
                          <a:solidFill>
                            <a:schemeClr val="tx1"/>
                          </a:solidFill>
                          <a:latin typeface="Arial" panose="020B0604020202020204" pitchFamily="34" charset="0"/>
                          <a:ea typeface="+mn-ea"/>
                          <a:cs typeface="Arial" panose="020B0604020202020204" pitchFamily="34" charset="0"/>
                        </a:rPr>
                        <a:t>EnvironmentError</a:t>
                      </a:r>
                    </a:p>
                  </a:txBody>
                  <a:tcPr/>
                </a:tc>
                <a:tc>
                  <a:txBody>
                    <a:bodyPr/>
                    <a:lstStyle/>
                    <a:p>
                      <a:r>
                        <a:rPr lang="en-GB" sz="1800" kern="1200" dirty="0">
                          <a:solidFill>
                            <a:schemeClr val="tx1"/>
                          </a:solidFill>
                          <a:latin typeface="Arial" panose="020B0604020202020204" pitchFamily="34" charset="0"/>
                          <a:ea typeface="+mn-ea"/>
                          <a:cs typeface="Arial" panose="020B0604020202020204" pitchFamily="34" charset="0"/>
                        </a:rPr>
                        <a:t>Base class for all exceptions that occur outside the Python environment</a:t>
                      </a:r>
                    </a:p>
                  </a:txBody>
                  <a:tcPr/>
                </a:tc>
                <a:extLst>
                  <a:ext uri="{0D108BD9-81ED-4DB2-BD59-A6C34878D82A}">
                    <a16:rowId xmlns:a16="http://schemas.microsoft.com/office/drawing/2014/main" val="1517796545"/>
                  </a:ext>
                </a:extLst>
              </a:tr>
              <a:tr h="370840">
                <a:tc>
                  <a:txBody>
                    <a:bodyPr/>
                    <a:lstStyle/>
                    <a:p>
                      <a:r>
                        <a:rPr lang="en-GB" sz="1800" kern="1200" dirty="0">
                          <a:solidFill>
                            <a:schemeClr val="tx1"/>
                          </a:solidFill>
                          <a:latin typeface="Arial" panose="020B0604020202020204" pitchFamily="34" charset="0"/>
                          <a:ea typeface="+mn-ea"/>
                          <a:cs typeface="Arial" panose="020B0604020202020204" pitchFamily="34" charset="0"/>
                        </a:rPr>
                        <a:t>KeyboardInterrupt</a:t>
                      </a:r>
                    </a:p>
                  </a:txBody>
                  <a:tcPr/>
                </a:tc>
                <a:tc>
                  <a:txBody>
                    <a:bodyPr/>
                    <a:lstStyle/>
                    <a:p>
                      <a:r>
                        <a:rPr lang="en-GB" sz="1800" kern="1200" dirty="0">
                          <a:solidFill>
                            <a:schemeClr val="tx1"/>
                          </a:solidFill>
                          <a:latin typeface="Arial" panose="020B0604020202020204" pitchFamily="34" charset="0"/>
                          <a:ea typeface="+mn-ea"/>
                          <a:cs typeface="Arial" panose="020B0604020202020204" pitchFamily="34" charset="0"/>
                        </a:rPr>
                        <a:t>Raised when the user interrupts program execution, usually by pressing Ctrl+c</a:t>
                      </a:r>
                    </a:p>
                  </a:txBody>
                  <a:tcPr/>
                </a:tc>
                <a:extLst>
                  <a:ext uri="{0D108BD9-81ED-4DB2-BD59-A6C34878D82A}">
                    <a16:rowId xmlns:a16="http://schemas.microsoft.com/office/drawing/2014/main" val="956874217"/>
                  </a:ext>
                </a:extLst>
              </a:tr>
              <a:tr h="2258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ImportError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kern="1200" dirty="0">
                          <a:solidFill>
                            <a:schemeClr val="tx1"/>
                          </a:solidFill>
                          <a:latin typeface="Arial" panose="020B0604020202020204" pitchFamily="34" charset="0"/>
                          <a:ea typeface="+mn-ea"/>
                          <a:cs typeface="Arial" panose="020B0604020202020204" pitchFamily="34" charset="0"/>
                        </a:rPr>
                        <a:t>Raised when an import statement fails</a:t>
                      </a:r>
                    </a:p>
                  </a:txBody>
                  <a:tcPr/>
                </a:tc>
                <a:extLst>
                  <a:ext uri="{0D108BD9-81ED-4DB2-BD59-A6C34878D82A}">
                    <a16:rowId xmlns:a16="http://schemas.microsoft.com/office/drawing/2014/main" val="3819415386"/>
                  </a:ext>
                </a:extLst>
              </a:tr>
            </a:tbl>
          </a:graphicData>
        </a:graphic>
      </p:graphicFrame>
    </p:spTree>
    <p:extLst>
      <p:ext uri="{BB962C8B-B14F-4D97-AF65-F5344CB8AC3E}">
        <p14:creationId xmlns:p14="http://schemas.microsoft.com/office/powerpoint/2010/main" val="3963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2248" y="609898"/>
            <a:ext cx="11002378" cy="761702"/>
          </a:xfrm>
        </p:spPr>
        <p:txBody>
          <a:bodyPr/>
          <a:lstStyle/>
          <a:p>
            <a:pPr algn="l"/>
            <a:r>
              <a:rPr lang="en-GB" dirty="0"/>
              <a:t>Handling Exceptions</a:t>
            </a:r>
          </a:p>
        </p:txBody>
      </p:sp>
      <p:sp>
        <p:nvSpPr>
          <p:cNvPr id="8" name="Text Placeholder 4">
            <a:extLst>
              <a:ext uri="{FF2B5EF4-FFF2-40B4-BE49-F238E27FC236}">
                <a16:creationId xmlns:a16="http://schemas.microsoft.com/office/drawing/2014/main" id="{7F4F506C-7E95-4789-8802-AC2EA276FB26}"/>
              </a:ext>
            </a:extLst>
          </p:cNvPr>
          <p:cNvSpPr txBox="1">
            <a:spLocks/>
          </p:cNvSpPr>
          <p:nvPr/>
        </p:nvSpPr>
        <p:spPr>
          <a:xfrm>
            <a:off x="661521" y="1568068"/>
            <a:ext cx="10800009" cy="4680033"/>
          </a:xfrm>
          <a:prstGeom prst="rect">
            <a:avLst/>
          </a:prstGeom>
        </p:spPr>
        <p:txBody>
          <a:bodyPr/>
          <a:lst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try-except-else-finally statement - definition</a:t>
            </a:r>
          </a:p>
          <a:p>
            <a:r>
              <a:rPr lang="en-GB" dirty="0"/>
              <a:t>If you have some code that may raise an exception, you can defend your program by placing the runtime error-prone code in a </a:t>
            </a:r>
            <a:r>
              <a:rPr lang="en-GB" b="1" dirty="0"/>
              <a:t>try:</a:t>
            </a:r>
            <a:r>
              <a:rPr lang="en-GB" dirty="0"/>
              <a:t> block. </a:t>
            </a:r>
          </a:p>
          <a:p>
            <a:r>
              <a:rPr lang="en-GB" dirty="0"/>
              <a:t>After the try: block, include an </a:t>
            </a:r>
            <a:r>
              <a:rPr lang="en-GB" b="1" dirty="0"/>
              <a:t>except:</a:t>
            </a:r>
            <a:r>
              <a:rPr lang="en-GB" dirty="0"/>
              <a:t> clause, followed by a block of code which handles the problem as elegantly as possible.</a:t>
            </a:r>
          </a:p>
          <a:p>
            <a:r>
              <a:rPr lang="en-GB" b="1" dirty="0"/>
              <a:t>Syntax</a:t>
            </a:r>
            <a:r>
              <a:rPr lang="en-GB" dirty="0"/>
              <a:t>:</a:t>
            </a:r>
          </a:p>
          <a:p>
            <a:pPr marL="221615" indent="0" fontAlgn="base">
              <a:lnSpc>
                <a:spcPct val="107000"/>
              </a:lnSpc>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dirty="0">
                <a:solidFill>
                  <a:srgbClr val="FF7700"/>
                </a:solidFill>
                <a:latin typeface="Lucida Console" panose="020B0609040504020204" pitchFamily="49" charset="0"/>
              </a:rPr>
              <a:t>try</a:t>
            </a:r>
            <a:r>
              <a:rPr lang="en-GB" sz="1800" spc="10" dirty="0">
                <a:effectLst/>
                <a:latin typeface="Consolas" panose="020B0609020204030204" pitchFamily="49" charset="0"/>
                <a:ea typeface="Times New Roman" panose="02020603050405020304" pitchFamily="18" charset="0"/>
                <a:cs typeface="Courier New" panose="02070309020205020404" pitchFamily="49" charset="0"/>
              </a:rPr>
              <a:t>:</a:t>
            </a:r>
            <a:br>
              <a:rPr lang="en-GB" sz="1800" spc="10" dirty="0">
                <a:effectLst/>
                <a:latin typeface="Consolas" panose="020B0609020204030204" pitchFamily="49" charset="0"/>
                <a:ea typeface="Times New Roman" panose="02020603050405020304" pitchFamily="18" charset="0"/>
                <a:cs typeface="Courier New" panose="02070309020205020404" pitchFamily="49" charset="0"/>
              </a:rPr>
            </a:br>
            <a:r>
              <a:rPr lang="en-GB" sz="1800" spc="10" dirty="0">
                <a:effectLst/>
                <a:latin typeface="Consolas" panose="020B0609020204030204" pitchFamily="49" charset="0"/>
                <a:ea typeface="Times New Roman" panose="02020603050405020304" pitchFamily="18" charset="0"/>
                <a:cs typeface="Courier New" panose="02070309020205020404" pitchFamily="49" charset="0"/>
              </a:rPr>
              <a:t>    </a:t>
            </a:r>
            <a:r>
              <a:rPr lang="en-GB" sz="1800" spc="10" dirty="0">
                <a:solidFill>
                  <a:srgbClr val="FF0000"/>
                </a:solidFill>
                <a:effectLst/>
                <a:latin typeface="Consolas" panose="020B0609020204030204" pitchFamily="49" charset="0"/>
                <a:ea typeface="Times New Roman" panose="02020603050405020304" pitchFamily="18" charset="0"/>
                <a:cs typeface="Courier New" panose="02070309020205020404" pitchFamily="49" charset="0"/>
              </a:rPr>
              <a:t># some code prone to runtime errors</a:t>
            </a:r>
            <a:br>
              <a:rPr lang="en-GB" sz="1800" spc="10" dirty="0">
                <a:effectLst/>
                <a:latin typeface="Consolas" panose="020B0609020204030204" pitchFamily="49" charset="0"/>
                <a:ea typeface="Times New Roman" panose="02020603050405020304" pitchFamily="18" charset="0"/>
                <a:cs typeface="Courier New" panose="02070309020205020404" pitchFamily="49" charset="0"/>
              </a:rPr>
            </a:br>
            <a:r>
              <a:rPr lang="en-GB" dirty="0">
                <a:solidFill>
                  <a:srgbClr val="FF7700"/>
                </a:solidFill>
                <a:latin typeface="Lucida Console" panose="020B0609040504020204" pitchFamily="49" charset="0"/>
              </a:rPr>
              <a:t>except</a:t>
            </a:r>
            <a:r>
              <a:rPr lang="en-GB" sz="1800" spc="10" dirty="0">
                <a:effectLst/>
                <a:latin typeface="Consolas" panose="020B0609020204030204" pitchFamily="49" charset="0"/>
                <a:ea typeface="Times New Roman" panose="02020603050405020304" pitchFamily="18" charset="0"/>
                <a:cs typeface="Courier New" panose="02070309020205020404" pitchFamily="49" charset="0"/>
              </a:rPr>
              <a:t>:</a:t>
            </a:r>
            <a:br>
              <a:rPr lang="en-GB" sz="1800" spc="10" dirty="0">
                <a:effectLst/>
                <a:latin typeface="Consolas" panose="020B0609020204030204" pitchFamily="49" charset="0"/>
                <a:ea typeface="Times New Roman" panose="02020603050405020304" pitchFamily="18" charset="0"/>
                <a:cs typeface="Courier New" panose="02070309020205020404" pitchFamily="49" charset="0"/>
              </a:rPr>
            </a:br>
            <a:r>
              <a:rPr lang="en-GB" sz="1800" spc="10" dirty="0">
                <a:effectLst/>
                <a:latin typeface="Consolas" panose="020B0609020204030204" pitchFamily="49" charset="0"/>
                <a:ea typeface="Times New Roman" panose="02020603050405020304" pitchFamily="18" charset="0"/>
                <a:cs typeface="Courier New" panose="02070309020205020404" pitchFamily="49" charset="0"/>
              </a:rPr>
              <a:t>    </a:t>
            </a:r>
            <a:r>
              <a:rPr lang="en-GB" spc="10" dirty="0">
                <a:solidFill>
                  <a:srgbClr val="FF0000"/>
                </a:solidFill>
                <a:latin typeface="Consolas" panose="020B0609020204030204" pitchFamily="49" charset="0"/>
                <a:cs typeface="Courier New" panose="02070309020205020404" pitchFamily="49" charset="0"/>
              </a:rPr>
              <a:t># executed if error in the try block</a:t>
            </a:r>
            <a:br>
              <a:rPr lang="en-GB" sz="1800" spc="10" dirty="0">
                <a:effectLst/>
                <a:latin typeface="Consolas" panose="020B0609020204030204" pitchFamily="49" charset="0"/>
                <a:ea typeface="Times New Roman" panose="02020603050405020304" pitchFamily="18" charset="0"/>
                <a:cs typeface="Courier New" panose="02070309020205020404" pitchFamily="49" charset="0"/>
              </a:rPr>
            </a:br>
            <a:r>
              <a:rPr lang="en-GB" dirty="0">
                <a:solidFill>
                  <a:srgbClr val="FF7700"/>
                </a:solidFill>
                <a:latin typeface="Lucida Console" panose="020B0609040504020204" pitchFamily="49" charset="0"/>
              </a:rPr>
              <a:t>else</a:t>
            </a:r>
            <a:r>
              <a:rPr lang="en-GB" sz="1800" spc="10" dirty="0">
                <a:effectLst/>
                <a:latin typeface="Consolas" panose="020B0609020204030204" pitchFamily="49" charset="0"/>
                <a:ea typeface="Times New Roman" panose="02020603050405020304" pitchFamily="18" charset="0"/>
                <a:cs typeface="Courier New" panose="02070309020205020404" pitchFamily="49" charset="0"/>
              </a:rPr>
              <a:t>:</a:t>
            </a:r>
            <a:br>
              <a:rPr lang="en-GB" sz="1800" spc="10" dirty="0">
                <a:effectLst/>
                <a:latin typeface="Consolas" panose="020B0609020204030204" pitchFamily="49" charset="0"/>
                <a:ea typeface="Times New Roman" panose="02020603050405020304" pitchFamily="18" charset="0"/>
                <a:cs typeface="Courier New" panose="02070309020205020404" pitchFamily="49" charset="0"/>
              </a:rPr>
            </a:br>
            <a:r>
              <a:rPr lang="en-GB" sz="1800" spc="10" dirty="0">
                <a:effectLst/>
                <a:latin typeface="Consolas" panose="020B0609020204030204" pitchFamily="49" charset="0"/>
                <a:ea typeface="Times New Roman" panose="02020603050405020304" pitchFamily="18" charset="0"/>
                <a:cs typeface="Courier New" panose="02070309020205020404" pitchFamily="49" charset="0"/>
              </a:rPr>
              <a:t>    </a:t>
            </a:r>
            <a:r>
              <a:rPr lang="en-GB" spc="10" dirty="0">
                <a:solidFill>
                  <a:srgbClr val="FF0000"/>
                </a:solidFill>
                <a:latin typeface="Consolas" panose="020B0609020204030204" pitchFamily="49" charset="0"/>
                <a:cs typeface="Courier New" panose="02070309020205020404" pitchFamily="49" charset="0"/>
              </a:rPr>
              <a:t># executed if no exception</a:t>
            </a:r>
            <a:br>
              <a:rPr lang="en-GB" sz="1800" spc="10" dirty="0">
                <a:effectLst/>
                <a:latin typeface="Consolas" panose="020B0609020204030204" pitchFamily="49" charset="0"/>
                <a:ea typeface="Times New Roman" panose="02020603050405020304" pitchFamily="18" charset="0"/>
                <a:cs typeface="Courier New" panose="02070309020205020404" pitchFamily="49" charset="0"/>
              </a:rPr>
            </a:br>
            <a:r>
              <a:rPr lang="en-GB" dirty="0">
                <a:solidFill>
                  <a:srgbClr val="FF7700"/>
                </a:solidFill>
                <a:latin typeface="Lucida Console" panose="020B0609040504020204" pitchFamily="49" charset="0"/>
              </a:rPr>
              <a:t>finally</a:t>
            </a:r>
            <a:r>
              <a:rPr lang="en-GB" sz="1800" spc="10" dirty="0">
                <a:effectLst/>
                <a:latin typeface="Consolas" panose="020B0609020204030204" pitchFamily="49" charset="0"/>
                <a:ea typeface="Times New Roman" panose="02020603050405020304" pitchFamily="18" charset="0"/>
                <a:cs typeface="Courier New" panose="02070309020205020404" pitchFamily="49" charset="0"/>
              </a:rPr>
              <a:t>:</a:t>
            </a:r>
            <a:br>
              <a:rPr lang="en-GB" sz="1800" spc="10" dirty="0">
                <a:effectLst/>
                <a:latin typeface="Consolas" panose="020B0609020204030204" pitchFamily="49" charset="0"/>
                <a:ea typeface="Times New Roman" panose="02020603050405020304" pitchFamily="18" charset="0"/>
                <a:cs typeface="Courier New" panose="02070309020205020404" pitchFamily="49" charset="0"/>
              </a:rPr>
            </a:br>
            <a:r>
              <a:rPr lang="en-GB" sz="1800" spc="10" dirty="0">
                <a:effectLst/>
                <a:latin typeface="Consolas" panose="020B0609020204030204" pitchFamily="49" charset="0"/>
                <a:ea typeface="Times New Roman" panose="02020603050405020304" pitchFamily="18" charset="0"/>
                <a:cs typeface="Courier New" panose="02070309020205020404" pitchFamily="49" charset="0"/>
              </a:rPr>
              <a:t>    </a:t>
            </a:r>
            <a:r>
              <a:rPr lang="en-GB" spc="10" dirty="0">
                <a:solidFill>
                  <a:srgbClr val="FF0000"/>
                </a:solidFill>
                <a:latin typeface="Consolas" panose="020B0609020204030204" pitchFamily="49" charset="0"/>
                <a:cs typeface="Courier New" panose="02070309020205020404" pitchFamily="49" charset="0"/>
              </a:rPr>
              <a:t># some code ... (always executed)</a:t>
            </a:r>
          </a:p>
        </p:txBody>
      </p:sp>
      <p:pic>
        <p:nvPicPr>
          <p:cNvPr id="6" name="Content Placeholder 6">
            <a:extLst>
              <a:ext uri="{FF2B5EF4-FFF2-40B4-BE49-F238E27FC236}">
                <a16:creationId xmlns:a16="http://schemas.microsoft.com/office/drawing/2014/main" id="{AE031719-A104-42DE-AD61-9140C76156A4}"/>
              </a:ext>
            </a:extLst>
          </p:cNvPr>
          <p:cNvPicPr>
            <a:picLocks noChangeAspect="1"/>
          </p:cNvPicPr>
          <p:nvPr/>
        </p:nvPicPr>
        <p:blipFill rotWithShape="1">
          <a:blip r:embed="rId3">
            <a:extLst>
              <a:ext uri="{28A0092B-C50C-407E-A947-70E740481C1C}">
                <a14:useLocalDpi xmlns:a14="http://schemas.microsoft.com/office/drawing/2010/main" val="0"/>
              </a:ext>
            </a:extLst>
          </a:blip>
          <a:srcRect l="9573" r="64045" b="12514"/>
          <a:stretch/>
        </p:blipFill>
        <p:spPr>
          <a:xfrm>
            <a:off x="11327068" y="46183"/>
            <a:ext cx="815430" cy="913354"/>
          </a:xfrm>
          <a:prstGeom prst="rect">
            <a:avLst/>
          </a:prstGeom>
        </p:spPr>
      </p:pic>
    </p:spTree>
    <p:extLst>
      <p:ext uri="{BB962C8B-B14F-4D97-AF65-F5344CB8AC3E}">
        <p14:creationId xmlns:p14="http://schemas.microsoft.com/office/powerpoint/2010/main" val="1114364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PowerPoint Theme Templat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F9FD6C4B115741A679D1C3AA497A6B" ma:contentTypeVersion="12" ma:contentTypeDescription="Create a new document." ma:contentTypeScope="" ma:versionID="8c2db27bc3fe280377fef2560ca16dc4">
  <xsd:schema xmlns:xsd="http://www.w3.org/2001/XMLSchema" xmlns:xs="http://www.w3.org/2001/XMLSchema" xmlns:p="http://schemas.microsoft.com/office/2006/metadata/properties" xmlns:ns3="6218558b-1012-4450-899a-ff091084d047" xmlns:ns4="545039a2-9d07-4337-9b3e-29918b86a3d6" targetNamespace="http://schemas.microsoft.com/office/2006/metadata/properties" ma:root="true" ma:fieldsID="375ec11c24be98d5b6a87102132fc126" ns3:_="" ns4:_="">
    <xsd:import namespace="6218558b-1012-4450-899a-ff091084d047"/>
    <xsd:import namespace="545039a2-9d07-4337-9b3e-29918b86a3d6"/>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18558b-1012-4450-899a-ff091084d04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45039a2-9d07-4337-9b3e-29918b86a3d6"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102C9D7-12C5-47D2-A323-8C36BF4162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18558b-1012-4450-899a-ff091084d047"/>
    <ds:schemaRef ds:uri="545039a2-9d07-4337-9b3e-29918b86a3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B990D4E-216B-4223-82E4-A152CD1EE9F2}">
  <ds:schemaRefs>
    <ds:schemaRef ds:uri="http://schemas.microsoft.com/sharepoint/v3/contenttype/forms"/>
  </ds:schemaRefs>
</ds:datastoreItem>
</file>

<file path=customXml/itemProps3.xml><?xml version="1.0" encoding="utf-8"?>
<ds:datastoreItem xmlns:ds="http://schemas.openxmlformats.org/officeDocument/2006/customXml" ds:itemID="{67DE1E78-43C8-491B-A155-1CEE6C63C108}">
  <ds:schemaRefs>
    <ds:schemaRef ds:uri="http://purl.org/dc/dcmitype/"/>
    <ds:schemaRef ds:uri="http://schemas.microsoft.com/office/2006/documentManagement/types"/>
    <ds:schemaRef ds:uri="http://purl.org/dc/terms/"/>
    <ds:schemaRef ds:uri="545039a2-9d07-4337-9b3e-29918b86a3d6"/>
    <ds:schemaRef ds:uri="http://purl.org/dc/elements/1.1/"/>
    <ds:schemaRef ds:uri="http://schemas.microsoft.com/office/infopath/2007/PartnerControls"/>
    <ds:schemaRef ds:uri="http://schemas.openxmlformats.org/package/2006/metadata/core-properties"/>
    <ds:schemaRef ds:uri="6218558b-1012-4450-899a-ff091084d047"/>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1760</TotalTime>
  <Words>3166</Words>
  <Application>Microsoft Office PowerPoint</Application>
  <PresentationFormat>Widescreen</PresentationFormat>
  <Paragraphs>292</Paragraphs>
  <Slides>26</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Black</vt:lpstr>
      <vt:lpstr>Calibri</vt:lpstr>
      <vt:lpstr>Consolas</vt:lpstr>
      <vt:lpstr>Lucida Console</vt:lpstr>
      <vt:lpstr>Wingdings</vt:lpstr>
      <vt:lpstr>FDM PowerPoint Theme Template</vt:lpstr>
      <vt:lpstr>Advanced Python</vt:lpstr>
      <vt:lpstr>Module 1B: Beyond Foundations  ~ Handling Exceptions ~  </vt:lpstr>
      <vt:lpstr>Module Objectives After completing this module you will be able to</vt:lpstr>
      <vt:lpstr>Errors in Programming</vt:lpstr>
      <vt:lpstr>Errors in Programming: Syntax Errors</vt:lpstr>
      <vt:lpstr>Errors in Programming: Exceptions</vt:lpstr>
      <vt:lpstr>Some Common Standard Exceptions (1)</vt:lpstr>
      <vt:lpstr>Some Common Standard Exceptions (2)</vt:lpstr>
      <vt:lpstr>Handling Exceptions</vt:lpstr>
      <vt:lpstr>Handling Exceptions</vt:lpstr>
      <vt:lpstr>How try statement works?</vt:lpstr>
      <vt:lpstr>try statement examples</vt:lpstr>
      <vt:lpstr>try statement examples</vt:lpstr>
      <vt:lpstr>try statement examples</vt:lpstr>
      <vt:lpstr>try statement examples</vt:lpstr>
      <vt:lpstr>try statement examples</vt:lpstr>
      <vt:lpstr>Raising Exceptions</vt:lpstr>
      <vt:lpstr>Raising Exceptions (1)</vt:lpstr>
      <vt:lpstr>Raising Exceptions (1)</vt:lpstr>
      <vt:lpstr>Raising Exceptions (2)</vt:lpstr>
      <vt:lpstr>Raising Exceptions (2)</vt:lpstr>
      <vt:lpstr>Raising Exceptions (3)</vt:lpstr>
      <vt:lpstr>Raising Exceptions (3)</vt:lpstr>
      <vt:lpstr>Raising Exceptions (3)</vt:lpstr>
      <vt:lpstr>PowerPoint Presentation</vt:lpstr>
      <vt:lpstr>Module Summary</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OOD Week 1 - Loops</dc:title>
  <dc:creator>Mark.Lancaster@fdmgroup.com</dc:creator>
  <cp:keywords>OOD</cp:keywords>
  <cp:lastModifiedBy>Nikola</cp:lastModifiedBy>
  <cp:revision>269</cp:revision>
  <dcterms:created xsi:type="dcterms:W3CDTF">2018-10-30T11:41:52Z</dcterms:created>
  <dcterms:modified xsi:type="dcterms:W3CDTF">2022-05-18T08:59:27Z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0x0101001FF9FD6C4B115741A679D1C3AA497A6B</vt:lpwstr>
  </property>
  <property fmtid="{D5CDD505-2E9C-101B-9397-08002B2CF9AE}" pid="3" name="_dlc_policyId">
    <vt:lpwstr/>
  </property>
  <property fmtid="{D5CDD505-2E9C-101B-9397-08002B2CF9AE}" pid="4" name="ItemRetentionFormula">
    <vt:lpwstr/>
  </property>
</Properties>
</file>