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tags/tag34.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41.xml" ContentType="application/vnd.openxmlformats-officedocument.presentationml.tags+xml"/>
  <Override PartName="/ppt/notesSlides/notesSlide53.xml" ContentType="application/vnd.openxmlformats-officedocument.presentationml.notesSlide+xml"/>
  <Override PartName="/ppt/tags/tag42.xml" ContentType="application/vnd.openxmlformats-officedocument.presentationml.tags+xml"/>
  <Override PartName="/ppt/notesSlides/notesSlide54.xml" ContentType="application/vnd.openxmlformats-officedocument.presentationml.notesSlide+xml"/>
  <Override PartName="/ppt/tags/tag43.xml" ContentType="application/vnd.openxmlformats-officedocument.presentationml.tags+xml"/>
  <Override PartName="/ppt/notesSlides/notesSlide5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56.xml" ContentType="application/vnd.openxmlformats-officedocument.presentationml.notesSlide+xml"/>
  <Override PartName="/ppt/tags/tag46.xml" ContentType="application/vnd.openxmlformats-officedocument.presentationml.tags+xml"/>
  <Override PartName="/ppt/notesSlides/notesSlide57.xml" ContentType="application/vnd.openxmlformats-officedocument.presentationml.notesSlide+xml"/>
  <Override PartName="/ppt/tags/tag47.xml" ContentType="application/vnd.openxmlformats-officedocument.presentationml.tags+xml"/>
  <Override PartName="/ppt/notesSlides/notesSlide58.xml" ContentType="application/vnd.openxmlformats-officedocument.presentationml.notesSlide+xml"/>
  <Override PartName="/ppt/tags/tag48.xml" ContentType="application/vnd.openxmlformats-officedocument.presentationml.tags+xml"/>
  <Override PartName="/ppt/notesSlides/notesSlide59.xml" ContentType="application/vnd.openxmlformats-officedocument.presentationml.notesSlide+xml"/>
  <Override PartName="/ppt/tags/tag49.xml" ContentType="application/vnd.openxmlformats-officedocument.presentationml.tags+xml"/>
  <Override PartName="/ppt/notesSlides/notesSlide60.xml" ContentType="application/vnd.openxmlformats-officedocument.presentationml.notesSlide+xml"/>
  <Override PartName="/ppt/tags/tag50.xml" ContentType="application/vnd.openxmlformats-officedocument.presentationml.tags+xml"/>
  <Override PartName="/ppt/notesSlides/notesSlide61.xml" ContentType="application/vnd.openxmlformats-officedocument.presentationml.notesSlide+xml"/>
  <Override PartName="/ppt/tags/tag51.xml" ContentType="application/vnd.openxmlformats-officedocument.presentationml.tags+xml"/>
  <Override PartName="/ppt/notesSlides/notesSlide62.xml" ContentType="application/vnd.openxmlformats-officedocument.presentationml.notesSlide+xml"/>
  <Override PartName="/ppt/tags/tag52.xml" ContentType="application/vnd.openxmlformats-officedocument.presentationml.tags+xml"/>
  <Override PartName="/ppt/notesSlides/notesSlide63.xml" ContentType="application/vnd.openxmlformats-officedocument.presentationml.notesSlide+xml"/>
  <Override PartName="/ppt/tags/tag53.xml" ContentType="application/vnd.openxmlformats-officedocument.presentationml.tags+xml"/>
  <Override PartName="/ppt/notesSlides/notesSlide64.xml" ContentType="application/vnd.openxmlformats-officedocument.presentationml.notesSlide+xml"/>
  <Override PartName="/ppt/tags/tag54.xml" ContentType="application/vnd.openxmlformats-officedocument.presentationml.tags+xml"/>
  <Override PartName="/ppt/notesSlides/notesSlide65.xml" ContentType="application/vnd.openxmlformats-officedocument.presentationml.notesSlide+xml"/>
  <Override PartName="/ppt/tags/tag55.xml" ContentType="application/vnd.openxmlformats-officedocument.presentationml.tags+xml"/>
  <Override PartName="/ppt/notesSlides/notesSlide66.xml" ContentType="application/vnd.openxmlformats-officedocument.presentationml.notesSlide+xml"/>
  <Override PartName="/ppt/tags/tag56.xml" ContentType="application/vnd.openxmlformats-officedocument.presentationml.tags+xml"/>
  <Override PartName="/ppt/notesSlides/notesSlide67.xml" ContentType="application/vnd.openxmlformats-officedocument.presentationml.notesSlide+xml"/>
  <Override PartName="/ppt/tags/tag57.xml" ContentType="application/vnd.openxmlformats-officedocument.presentationml.tags+xml"/>
  <Override PartName="/ppt/notesSlides/notesSlide68.xml" ContentType="application/vnd.openxmlformats-officedocument.presentationml.notesSlide+xml"/>
  <Override PartName="/ppt/tags/tag58.xml" ContentType="application/vnd.openxmlformats-officedocument.presentationml.tags+xml"/>
  <Override PartName="/ppt/notesSlides/notesSlide69.xml" ContentType="application/vnd.openxmlformats-officedocument.presentationml.notesSlide+xml"/>
  <Override PartName="/ppt/tags/tag59.xml" ContentType="application/vnd.openxmlformats-officedocument.presentationml.tags+xml"/>
  <Override PartName="/ppt/notesSlides/notesSlide70.xml" ContentType="application/vnd.openxmlformats-officedocument.presentationml.notesSlide+xml"/>
  <Override PartName="/ppt/tags/tag60.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61.xml" ContentType="application/vnd.openxmlformats-officedocument.presentationml.tags+xml"/>
  <Override PartName="/ppt/notesSlides/notesSlide73.xml" ContentType="application/vnd.openxmlformats-officedocument.presentationml.notesSlide+xml"/>
  <Override PartName="/ppt/tags/tag62.xml" ContentType="application/vnd.openxmlformats-officedocument.presentationml.tags+xml"/>
  <Override PartName="/ppt/notesSlides/notesSlide74.xml" ContentType="application/vnd.openxmlformats-officedocument.presentationml.notesSlide+xml"/>
  <Override PartName="/ppt/tags/tag63.xml" ContentType="application/vnd.openxmlformats-officedocument.presentationml.tags+xml"/>
  <Override PartName="/ppt/notesSlides/notesSlide75.xml" ContentType="application/vnd.openxmlformats-officedocument.presentationml.notesSlide+xml"/>
  <Override PartName="/ppt/tags/tag64.xml" ContentType="application/vnd.openxmlformats-officedocument.presentationml.tags+xml"/>
  <Override PartName="/ppt/notesSlides/notesSlide76.xml" ContentType="application/vnd.openxmlformats-officedocument.presentationml.notesSlide+xml"/>
  <Override PartName="/ppt/tags/tag65.xml" ContentType="application/vnd.openxmlformats-officedocument.presentationml.tags+xml"/>
  <Override PartName="/ppt/notesSlides/notesSlide77.xml" ContentType="application/vnd.openxmlformats-officedocument.presentationml.notesSlide+xml"/>
  <Override PartName="/ppt/tags/tag66.xml" ContentType="application/vnd.openxmlformats-officedocument.presentationml.tags+xml"/>
  <Override PartName="/ppt/notesSlides/notesSlide78.xml" ContentType="application/vnd.openxmlformats-officedocument.presentationml.notesSlide+xml"/>
  <Override PartName="/ppt/tags/tag67.xml" ContentType="application/vnd.openxmlformats-officedocument.presentationml.tags+xml"/>
  <Override PartName="/ppt/notesSlides/notesSlide79.xml" ContentType="application/vnd.openxmlformats-officedocument.presentationml.notesSlide+xml"/>
  <Override PartName="/ppt/tags/tag68.xml" ContentType="application/vnd.openxmlformats-officedocument.presentationml.tags+xml"/>
  <Override PartName="/ppt/notesSlides/notesSlide80.xml" ContentType="application/vnd.openxmlformats-officedocument.presentationml.notesSlide+xml"/>
  <Override PartName="/ppt/tags/tag69.xml" ContentType="application/vnd.openxmlformats-officedocument.presentationml.tags+xml"/>
  <Override PartName="/ppt/notesSlides/notesSlide81.xml" ContentType="application/vnd.openxmlformats-officedocument.presentationml.notesSlide+xml"/>
  <Override PartName="/ppt/tags/tag70.xml" ContentType="application/vnd.openxmlformats-officedocument.presentationml.tags+xml"/>
  <Override PartName="/ppt/notesSlides/notesSlide82.xml" ContentType="application/vnd.openxmlformats-officedocument.presentationml.notesSlide+xml"/>
  <Override PartName="/ppt/tags/tag71.xml" ContentType="application/vnd.openxmlformats-officedocument.presentationml.tags+xml"/>
  <Override PartName="/ppt/notesSlides/notesSlide83.xml" ContentType="application/vnd.openxmlformats-officedocument.presentationml.notesSlide+xml"/>
  <Override PartName="/ppt/tags/tag72.xml" ContentType="application/vnd.openxmlformats-officedocument.presentationml.tags+xml"/>
  <Override PartName="/ppt/notesSlides/notesSlide84.xml" ContentType="application/vnd.openxmlformats-officedocument.presentationml.notesSlide+xml"/>
  <Override PartName="/ppt/tags/tag73.xml" ContentType="application/vnd.openxmlformats-officedocument.presentationml.tags+xml"/>
  <Override PartName="/ppt/notesSlides/notesSlide85.xml" ContentType="application/vnd.openxmlformats-officedocument.presentationml.notesSlide+xml"/>
  <Override PartName="/ppt/tags/tag74.xml" ContentType="application/vnd.openxmlformats-officedocument.presentationml.tags+xml"/>
  <Override PartName="/ppt/notesSlides/notesSlide86.xml" ContentType="application/vnd.openxmlformats-officedocument.presentationml.notesSlide+xml"/>
  <Override PartName="/ppt/tags/tag75.xml" ContentType="application/vnd.openxmlformats-officedocument.presentationml.tags+xml"/>
  <Override PartName="/ppt/notesSlides/notesSlide87.xml" ContentType="application/vnd.openxmlformats-officedocument.presentationml.notesSlide+xml"/>
  <Override PartName="/ppt/tags/tag76.xml" ContentType="application/vnd.openxmlformats-officedocument.presentationml.tags+xml"/>
  <Override PartName="/ppt/notesSlides/notesSlide88.xml" ContentType="application/vnd.openxmlformats-officedocument.presentationml.notesSlide+xml"/>
  <Override PartName="/ppt/tags/tag77.xml" ContentType="application/vnd.openxmlformats-officedocument.presentationml.tags+xml"/>
  <Override PartName="/ppt/notesSlides/notesSlide89.xml" ContentType="application/vnd.openxmlformats-officedocument.presentationml.notesSlide+xml"/>
  <Override PartName="/ppt/tags/tag7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79.xml" ContentType="application/vnd.openxmlformats-officedocument.presentationml.tags+xml"/>
  <Override PartName="/ppt/notesSlides/notesSlide92.xml" ContentType="application/vnd.openxmlformats-officedocument.presentationml.notesSlide+xml"/>
  <Override PartName="/ppt/tags/tag80.xml" ContentType="application/vnd.openxmlformats-officedocument.presentationml.tags+xml"/>
  <Override PartName="/ppt/notesSlides/notesSlide93.xml" ContentType="application/vnd.openxmlformats-officedocument.presentationml.notesSlide+xml"/>
  <Override PartName="/ppt/tags/tag81.xml" ContentType="application/vnd.openxmlformats-officedocument.presentationml.tags+xml"/>
  <Override PartName="/ppt/notesSlides/notesSlide94.xml" ContentType="application/vnd.openxmlformats-officedocument.presentationml.notesSlide+xml"/>
  <Override PartName="/ppt/tags/tag82.xml" ContentType="application/vnd.openxmlformats-officedocument.presentationml.tags+xml"/>
  <Override PartName="/ppt/notesSlides/notesSlide95.xml" ContentType="application/vnd.openxmlformats-officedocument.presentationml.notesSlide+xml"/>
  <Override PartName="/ppt/tags/tag83.xml" ContentType="application/vnd.openxmlformats-officedocument.presentationml.tags+xml"/>
  <Override PartName="/ppt/notesSlides/notesSlide96.xml" ContentType="application/vnd.openxmlformats-officedocument.presentationml.notesSlide+xml"/>
  <Override PartName="/ppt/tags/tag84.xml" ContentType="application/vnd.openxmlformats-officedocument.presentationml.tags+xml"/>
  <Override PartName="/ppt/notesSlides/notesSlide97.xml" ContentType="application/vnd.openxmlformats-officedocument.presentationml.notesSlide+xml"/>
  <Override PartName="/ppt/tags/tag85.xml" ContentType="application/vnd.openxmlformats-officedocument.presentationml.tags+xml"/>
  <Override PartName="/ppt/notesSlides/notesSlide98.xml" ContentType="application/vnd.openxmlformats-officedocument.presentationml.notesSlide+xml"/>
  <Override PartName="/ppt/tags/tag86.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87.xml" ContentType="application/vnd.openxmlformats-officedocument.presentationml.tags+xml"/>
  <Override PartName="/ppt/notesSlides/notesSlide10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17"/>
  </p:notesMasterIdLst>
  <p:sldIdLst>
    <p:sldId id="396" r:id="rId5"/>
    <p:sldId id="395" r:id="rId6"/>
    <p:sldId id="257" r:id="rId7"/>
    <p:sldId id="329" r:id="rId8"/>
    <p:sldId id="369" r:id="rId9"/>
    <p:sldId id="370" r:id="rId10"/>
    <p:sldId id="368" r:id="rId11"/>
    <p:sldId id="296" r:id="rId12"/>
    <p:sldId id="319" r:id="rId13"/>
    <p:sldId id="361" r:id="rId14"/>
    <p:sldId id="391" r:id="rId15"/>
    <p:sldId id="392" r:id="rId16"/>
    <p:sldId id="362" r:id="rId17"/>
    <p:sldId id="356" r:id="rId18"/>
    <p:sldId id="373" r:id="rId19"/>
    <p:sldId id="372" r:id="rId20"/>
    <p:sldId id="335" r:id="rId21"/>
    <p:sldId id="374" r:id="rId22"/>
    <p:sldId id="375" r:id="rId23"/>
    <p:sldId id="376" r:id="rId24"/>
    <p:sldId id="379" r:id="rId25"/>
    <p:sldId id="418" r:id="rId26"/>
    <p:sldId id="403" r:id="rId27"/>
    <p:sldId id="401" r:id="rId28"/>
    <p:sldId id="378" r:id="rId29"/>
    <p:sldId id="377" r:id="rId30"/>
    <p:sldId id="381" r:id="rId31"/>
    <p:sldId id="380" r:id="rId32"/>
    <p:sldId id="382" r:id="rId33"/>
    <p:sldId id="371" r:id="rId34"/>
    <p:sldId id="357" r:id="rId35"/>
    <p:sldId id="398" r:id="rId36"/>
    <p:sldId id="384" r:id="rId37"/>
    <p:sldId id="394" r:id="rId38"/>
    <p:sldId id="385" r:id="rId39"/>
    <p:sldId id="386" r:id="rId40"/>
    <p:sldId id="387" r:id="rId41"/>
    <p:sldId id="429" r:id="rId42"/>
    <p:sldId id="330" r:id="rId43"/>
    <p:sldId id="336" r:id="rId44"/>
    <p:sldId id="359" r:id="rId45"/>
    <p:sldId id="364" r:id="rId46"/>
    <p:sldId id="365" r:id="rId47"/>
    <p:sldId id="337" r:id="rId48"/>
    <p:sldId id="360" r:id="rId49"/>
    <p:sldId id="346" r:id="rId50"/>
    <p:sldId id="405" r:id="rId51"/>
    <p:sldId id="347" r:id="rId52"/>
    <p:sldId id="348" r:id="rId53"/>
    <p:sldId id="349" r:id="rId54"/>
    <p:sldId id="350" r:id="rId55"/>
    <p:sldId id="351" r:id="rId56"/>
    <p:sldId id="331" r:id="rId57"/>
    <p:sldId id="354" r:id="rId58"/>
    <p:sldId id="339" r:id="rId59"/>
    <p:sldId id="340" r:id="rId60"/>
    <p:sldId id="355" r:id="rId61"/>
    <p:sldId id="341" r:id="rId62"/>
    <p:sldId id="367" r:id="rId63"/>
    <p:sldId id="342" r:id="rId64"/>
    <p:sldId id="407" r:id="rId65"/>
    <p:sldId id="408" r:id="rId66"/>
    <p:sldId id="409" r:id="rId67"/>
    <p:sldId id="410" r:id="rId68"/>
    <p:sldId id="411" r:id="rId69"/>
    <p:sldId id="412" r:id="rId70"/>
    <p:sldId id="413" r:id="rId71"/>
    <p:sldId id="414" r:id="rId72"/>
    <p:sldId id="415" r:id="rId73"/>
    <p:sldId id="406" r:id="rId74"/>
    <p:sldId id="417" r:id="rId75"/>
    <p:sldId id="416" r:id="rId76"/>
    <p:sldId id="353" r:id="rId77"/>
    <p:sldId id="366" r:id="rId78"/>
    <p:sldId id="430" r:id="rId79"/>
    <p:sldId id="388" r:id="rId80"/>
    <p:sldId id="420" r:id="rId81"/>
    <p:sldId id="421" r:id="rId82"/>
    <p:sldId id="419" r:id="rId83"/>
    <p:sldId id="425" r:id="rId84"/>
    <p:sldId id="426" r:id="rId85"/>
    <p:sldId id="427" r:id="rId86"/>
    <p:sldId id="428" r:id="rId87"/>
    <p:sldId id="399" r:id="rId88"/>
    <p:sldId id="397" r:id="rId89"/>
    <p:sldId id="400" r:id="rId90"/>
    <p:sldId id="389" r:id="rId91"/>
    <p:sldId id="433" r:id="rId92"/>
    <p:sldId id="390" r:id="rId93"/>
    <p:sldId id="352" r:id="rId94"/>
    <p:sldId id="431" r:id="rId95"/>
    <p:sldId id="333" r:id="rId96"/>
    <p:sldId id="344" r:id="rId97"/>
    <p:sldId id="345" r:id="rId98"/>
    <p:sldId id="422" r:id="rId99"/>
    <p:sldId id="423" r:id="rId100"/>
    <p:sldId id="424" r:id="rId101"/>
    <p:sldId id="432" r:id="rId102"/>
    <p:sldId id="434" r:id="rId103"/>
    <p:sldId id="292" r:id="rId104"/>
    <p:sldId id="436" r:id="rId105"/>
    <p:sldId id="437" r:id="rId106"/>
    <p:sldId id="435" r:id="rId107"/>
    <p:sldId id="438" r:id="rId108"/>
    <p:sldId id="440" r:id="rId109"/>
    <p:sldId id="441" r:id="rId110"/>
    <p:sldId id="442" r:id="rId111"/>
    <p:sldId id="443" r:id="rId112"/>
    <p:sldId id="444" r:id="rId113"/>
    <p:sldId id="445" r:id="rId114"/>
    <p:sldId id="446" r:id="rId115"/>
    <p:sldId id="334"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Lawton" initials="NL" lastIdx="1" clrIdx="0">
    <p:extLst>
      <p:ext uri="{19B8F6BF-5375-455C-9EA6-DF929625EA0E}">
        <p15:presenceInfo xmlns:p15="http://schemas.microsoft.com/office/powerpoint/2012/main" userId="S-1-5-21-2771468770-4293063043-2426060248-9096" providerId="AD"/>
      </p:ext>
    </p:extLst>
  </p:cmAuthor>
  <p:cmAuthor id="2" name="Kevin Wright" initials="KW" lastIdx="1" clrIdx="1">
    <p:extLst>
      <p:ext uri="{19B8F6BF-5375-455C-9EA6-DF929625EA0E}">
        <p15:presenceInfo xmlns:p15="http://schemas.microsoft.com/office/powerpoint/2012/main" userId="S::Kevin.Wright@fdmgroup.com::d17b3a8c-1053-43f7-972c-1401b37556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041"/>
    <a:srgbClr val="F5860B"/>
    <a:srgbClr val="009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16A855-2A15-4873-9F16-2322ED4D7C94}" v="840" dt="2021-12-10T00:25:44.779"/>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18" autoAdjust="0"/>
  </p:normalViewPr>
  <p:slideViewPr>
    <p:cSldViewPr snapToGrid="0">
      <p:cViewPr varScale="1">
        <p:scale>
          <a:sx n="58" d="100"/>
          <a:sy n="58" d="100"/>
        </p:scale>
        <p:origin x="90" y="570"/>
      </p:cViewPr>
      <p:guideLst>
        <p:guide orient="horz" pos="2160"/>
        <p:guide pos="3840"/>
      </p:guideLst>
    </p:cSldViewPr>
  </p:slideViewPr>
  <p:notesTextViewPr>
    <p:cViewPr>
      <p:scale>
        <a:sx n="1" d="1"/>
        <a:sy n="1" d="1"/>
      </p:scale>
      <p:origin x="0" y="0"/>
    </p:cViewPr>
  </p:notesTextViewPr>
  <p:sorterViewPr>
    <p:cViewPr>
      <p:scale>
        <a:sx n="100" d="100"/>
        <a:sy n="100" d="100"/>
      </p:scale>
      <p:origin x="0" y="-21594"/>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notesMaster" Target="notesMasters/notes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commentAuthors" Target="commentAuthor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microsoft.com/office/2015/10/relationships/revisionInfo" Target="revisionInfo.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presProps" Target="pres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Ignjatovic" userId="777efdf8-7461-46b4-9a74-ce034012f891" providerId="ADAL" clId="{8E16A855-2A15-4873-9F16-2322ED4D7C94}"/>
    <pc:docChg chg="undo custSel modSld">
      <pc:chgData name="Nikola Ignjatovic" userId="777efdf8-7461-46b4-9a74-ce034012f891" providerId="ADAL" clId="{8E16A855-2A15-4873-9F16-2322ED4D7C94}" dt="2021-12-10T00:26:46.579" v="710" actId="20577"/>
      <pc:docMkLst>
        <pc:docMk/>
      </pc:docMkLst>
      <pc:sldChg chg="modSp mod">
        <pc:chgData name="Nikola Ignjatovic" userId="777efdf8-7461-46b4-9a74-ce034012f891" providerId="ADAL" clId="{8E16A855-2A15-4873-9F16-2322ED4D7C94}" dt="2021-12-09T15:11:23.256" v="11" actId="108"/>
        <pc:sldMkLst>
          <pc:docMk/>
          <pc:sldMk cId="1783690340" sldId="340"/>
        </pc:sldMkLst>
        <pc:spChg chg="mod">
          <ac:chgData name="Nikola Ignjatovic" userId="777efdf8-7461-46b4-9a74-ce034012f891" providerId="ADAL" clId="{8E16A855-2A15-4873-9F16-2322ED4D7C94}" dt="2021-12-09T15:11:23.256" v="11" actId="108"/>
          <ac:spMkLst>
            <pc:docMk/>
            <pc:sldMk cId="1783690340" sldId="340"/>
            <ac:spMk id="11" creationId="{04AD304D-C2F6-49BB-B851-64CE03A3A91A}"/>
          </ac:spMkLst>
        </pc:spChg>
        <pc:spChg chg="mod">
          <ac:chgData name="Nikola Ignjatovic" userId="777efdf8-7461-46b4-9a74-ce034012f891" providerId="ADAL" clId="{8E16A855-2A15-4873-9F16-2322ED4D7C94}" dt="2021-12-09T15:11:18.613" v="10" actId="108"/>
          <ac:spMkLst>
            <pc:docMk/>
            <pc:sldMk cId="1783690340" sldId="340"/>
            <ac:spMk id="12" creationId="{04AD304D-C2F6-49BB-B851-64CE03A3A91A}"/>
          </ac:spMkLst>
        </pc:spChg>
        <pc:spChg chg="mod">
          <ac:chgData name="Nikola Ignjatovic" userId="777efdf8-7461-46b4-9a74-ce034012f891" providerId="ADAL" clId="{8E16A855-2A15-4873-9F16-2322ED4D7C94}" dt="2021-12-09T15:11:01.062" v="9" actId="108"/>
          <ac:spMkLst>
            <pc:docMk/>
            <pc:sldMk cId="1783690340" sldId="340"/>
            <ac:spMk id="14" creationId="{B60EF8F8-DF2D-4044-840B-E9362E0DD278}"/>
          </ac:spMkLst>
        </pc:spChg>
      </pc:sldChg>
      <pc:sldChg chg="modSp mod">
        <pc:chgData name="Nikola Ignjatovic" userId="777efdf8-7461-46b4-9a74-ce034012f891" providerId="ADAL" clId="{8E16A855-2A15-4873-9F16-2322ED4D7C94}" dt="2021-12-09T15:16:51.945" v="42" actId="108"/>
        <pc:sldMkLst>
          <pc:docMk/>
          <pc:sldMk cId="3764647713" sldId="341"/>
        </pc:sldMkLst>
        <pc:spChg chg="mod">
          <ac:chgData name="Nikola Ignjatovic" userId="777efdf8-7461-46b4-9a74-ce034012f891" providerId="ADAL" clId="{8E16A855-2A15-4873-9F16-2322ED4D7C94}" dt="2021-12-09T15:16:51.945" v="42" actId="108"/>
          <ac:spMkLst>
            <pc:docMk/>
            <pc:sldMk cId="3764647713" sldId="341"/>
            <ac:spMk id="12" creationId="{04AD304D-C2F6-49BB-B851-64CE03A3A91A}"/>
          </ac:spMkLst>
        </pc:spChg>
      </pc:sldChg>
      <pc:sldChg chg="addSp delSp modSp mod">
        <pc:chgData name="Nikola Ignjatovic" userId="777efdf8-7461-46b4-9a74-ce034012f891" providerId="ADAL" clId="{8E16A855-2A15-4873-9F16-2322ED4D7C94}" dt="2021-12-10T00:12:33.347" v="569" actId="20577"/>
        <pc:sldMkLst>
          <pc:docMk/>
          <pc:sldMk cId="3414349704" sldId="342"/>
        </pc:sldMkLst>
        <pc:spChg chg="add del">
          <ac:chgData name="Nikola Ignjatovic" userId="777efdf8-7461-46b4-9a74-ce034012f891" providerId="ADAL" clId="{8E16A855-2A15-4873-9F16-2322ED4D7C94}" dt="2021-12-10T00:04:40.688" v="509"/>
          <ac:spMkLst>
            <pc:docMk/>
            <pc:sldMk cId="3414349704" sldId="342"/>
            <ac:spMk id="2" creationId="{7CD432F2-73F7-4A9C-A3DD-2422CD27C718}"/>
          </ac:spMkLst>
        </pc:spChg>
        <pc:spChg chg="mod">
          <ac:chgData name="Nikola Ignjatovic" userId="777efdf8-7461-46b4-9a74-ce034012f891" providerId="ADAL" clId="{8E16A855-2A15-4873-9F16-2322ED4D7C94}" dt="2021-12-10T00:12:33.347" v="569" actId="20577"/>
          <ac:spMkLst>
            <pc:docMk/>
            <pc:sldMk cId="3414349704" sldId="342"/>
            <ac:spMk id="4" creationId="{00000000-0000-0000-0000-000000000000}"/>
          </ac:spMkLst>
        </pc:spChg>
      </pc:sldChg>
      <pc:sldChg chg="modSp mod">
        <pc:chgData name="Nikola Ignjatovic" userId="777efdf8-7461-46b4-9a74-ce034012f891" providerId="ADAL" clId="{8E16A855-2A15-4873-9F16-2322ED4D7C94}" dt="2021-12-09T15:30:32.819" v="124" actId="255"/>
        <pc:sldMkLst>
          <pc:docMk/>
          <pc:sldMk cId="3098589201" sldId="345"/>
        </pc:sldMkLst>
        <pc:spChg chg="mod">
          <ac:chgData name="Nikola Ignjatovic" userId="777efdf8-7461-46b4-9a74-ce034012f891" providerId="ADAL" clId="{8E16A855-2A15-4873-9F16-2322ED4D7C94}" dt="2021-12-09T15:30:32.819" v="124" actId="255"/>
          <ac:spMkLst>
            <pc:docMk/>
            <pc:sldMk cId="3098589201" sldId="345"/>
            <ac:spMk id="13" creationId="{04AD304D-C2F6-49BB-B851-64CE03A3A91A}"/>
          </ac:spMkLst>
        </pc:spChg>
      </pc:sldChg>
      <pc:sldChg chg="modSp mod">
        <pc:chgData name="Nikola Ignjatovic" userId="777efdf8-7461-46b4-9a74-ce034012f891" providerId="ADAL" clId="{8E16A855-2A15-4873-9F16-2322ED4D7C94}" dt="2021-12-09T15:15:23.821" v="29" actId="108"/>
        <pc:sldMkLst>
          <pc:docMk/>
          <pc:sldMk cId="3892525863" sldId="347"/>
        </pc:sldMkLst>
        <pc:spChg chg="mod">
          <ac:chgData name="Nikola Ignjatovic" userId="777efdf8-7461-46b4-9a74-ce034012f891" providerId="ADAL" clId="{8E16A855-2A15-4873-9F16-2322ED4D7C94}" dt="2021-12-09T15:15:23.821" v="29" actId="108"/>
          <ac:spMkLst>
            <pc:docMk/>
            <pc:sldMk cId="3892525863" sldId="347"/>
            <ac:spMk id="12" creationId="{04AD304D-C2F6-49BB-B851-64CE03A3A91A}"/>
          </ac:spMkLst>
        </pc:spChg>
      </pc:sldChg>
      <pc:sldChg chg="modSp mod">
        <pc:chgData name="Nikola Ignjatovic" userId="777efdf8-7461-46b4-9a74-ce034012f891" providerId="ADAL" clId="{8E16A855-2A15-4873-9F16-2322ED4D7C94}" dt="2021-12-09T15:15:46.364" v="32" actId="108"/>
        <pc:sldMkLst>
          <pc:docMk/>
          <pc:sldMk cId="3753065595" sldId="348"/>
        </pc:sldMkLst>
        <pc:spChg chg="mod">
          <ac:chgData name="Nikola Ignjatovic" userId="777efdf8-7461-46b4-9a74-ce034012f891" providerId="ADAL" clId="{8E16A855-2A15-4873-9F16-2322ED4D7C94}" dt="2021-12-09T15:15:46.364" v="32" actId="108"/>
          <ac:spMkLst>
            <pc:docMk/>
            <pc:sldMk cId="3753065595" sldId="348"/>
            <ac:spMk id="12" creationId="{04AD304D-C2F6-49BB-B851-64CE03A3A91A}"/>
          </ac:spMkLst>
        </pc:spChg>
      </pc:sldChg>
      <pc:sldChg chg="modSp mod">
        <pc:chgData name="Nikola Ignjatovic" userId="777efdf8-7461-46b4-9a74-ce034012f891" providerId="ADAL" clId="{8E16A855-2A15-4873-9F16-2322ED4D7C94}" dt="2021-12-09T15:19:15.434" v="49" actId="6549"/>
        <pc:sldMkLst>
          <pc:docMk/>
          <pc:sldMk cId="2236689185" sldId="349"/>
        </pc:sldMkLst>
        <pc:spChg chg="mod">
          <ac:chgData name="Nikola Ignjatovic" userId="777efdf8-7461-46b4-9a74-ce034012f891" providerId="ADAL" clId="{8E16A855-2A15-4873-9F16-2322ED4D7C94}" dt="2021-12-09T15:19:15.434" v="49" actId="6549"/>
          <ac:spMkLst>
            <pc:docMk/>
            <pc:sldMk cId="2236689185" sldId="349"/>
            <ac:spMk id="12" creationId="{04AD304D-C2F6-49BB-B851-64CE03A3A91A}"/>
          </ac:spMkLst>
        </pc:spChg>
      </pc:sldChg>
      <pc:sldChg chg="modSp mod">
        <pc:chgData name="Nikola Ignjatovic" userId="777efdf8-7461-46b4-9a74-ce034012f891" providerId="ADAL" clId="{8E16A855-2A15-4873-9F16-2322ED4D7C94}" dt="2021-12-09T15:21:01.607" v="63" actId="108"/>
        <pc:sldMkLst>
          <pc:docMk/>
          <pc:sldMk cId="1179425190" sldId="350"/>
        </pc:sldMkLst>
        <pc:spChg chg="mod">
          <ac:chgData name="Nikola Ignjatovic" userId="777efdf8-7461-46b4-9a74-ce034012f891" providerId="ADAL" clId="{8E16A855-2A15-4873-9F16-2322ED4D7C94}" dt="2021-12-09T15:03:27.272" v="6" actId="20577"/>
          <ac:spMkLst>
            <pc:docMk/>
            <pc:sldMk cId="1179425190" sldId="350"/>
            <ac:spMk id="4" creationId="{00000000-0000-0000-0000-000000000000}"/>
          </ac:spMkLst>
        </pc:spChg>
        <pc:spChg chg="mod">
          <ac:chgData name="Nikola Ignjatovic" userId="777efdf8-7461-46b4-9a74-ce034012f891" providerId="ADAL" clId="{8E16A855-2A15-4873-9F16-2322ED4D7C94}" dt="2021-12-09T15:21:01.607" v="63" actId="108"/>
          <ac:spMkLst>
            <pc:docMk/>
            <pc:sldMk cId="1179425190" sldId="350"/>
            <ac:spMk id="12" creationId="{04AD304D-C2F6-49BB-B851-64CE03A3A91A}"/>
          </ac:spMkLst>
        </pc:spChg>
      </pc:sldChg>
      <pc:sldChg chg="modSp mod">
        <pc:chgData name="Nikola Ignjatovic" userId="777efdf8-7461-46b4-9a74-ce034012f891" providerId="ADAL" clId="{8E16A855-2A15-4873-9F16-2322ED4D7C94}" dt="2021-12-09T15:22:10.921" v="73" actId="108"/>
        <pc:sldMkLst>
          <pc:docMk/>
          <pc:sldMk cId="2812450642" sldId="351"/>
        </pc:sldMkLst>
        <pc:spChg chg="mod">
          <ac:chgData name="Nikola Ignjatovic" userId="777efdf8-7461-46b4-9a74-ce034012f891" providerId="ADAL" clId="{8E16A855-2A15-4873-9F16-2322ED4D7C94}" dt="2021-12-09T15:22:10.921" v="73" actId="108"/>
          <ac:spMkLst>
            <pc:docMk/>
            <pc:sldMk cId="2812450642" sldId="351"/>
            <ac:spMk id="12" creationId="{04AD304D-C2F6-49BB-B851-64CE03A3A91A}"/>
          </ac:spMkLst>
        </pc:spChg>
      </pc:sldChg>
      <pc:sldChg chg="modSp mod">
        <pc:chgData name="Nikola Ignjatovic" userId="777efdf8-7461-46b4-9a74-ce034012f891" providerId="ADAL" clId="{8E16A855-2A15-4873-9F16-2322ED4D7C94}" dt="2021-12-09T15:27:47.225" v="107" actId="255"/>
        <pc:sldMkLst>
          <pc:docMk/>
          <pc:sldMk cId="680028171" sldId="353"/>
        </pc:sldMkLst>
        <pc:spChg chg="mod">
          <ac:chgData name="Nikola Ignjatovic" userId="777efdf8-7461-46b4-9a74-ce034012f891" providerId="ADAL" clId="{8E16A855-2A15-4873-9F16-2322ED4D7C94}" dt="2021-12-09T15:25:25.809" v="98" actId="1038"/>
          <ac:spMkLst>
            <pc:docMk/>
            <pc:sldMk cId="680028171" sldId="353"/>
            <ac:spMk id="5" creationId="{09A09AEB-C07E-4CEF-B229-0B4FD17BD4EA}"/>
          </ac:spMkLst>
        </pc:spChg>
        <pc:spChg chg="mod">
          <ac:chgData name="Nikola Ignjatovic" userId="777efdf8-7461-46b4-9a74-ce034012f891" providerId="ADAL" clId="{8E16A855-2A15-4873-9F16-2322ED4D7C94}" dt="2021-12-09T15:26:46.225" v="106" actId="20577"/>
          <ac:spMkLst>
            <pc:docMk/>
            <pc:sldMk cId="680028171" sldId="353"/>
            <ac:spMk id="10" creationId="{4FFE4094-2582-4DF7-B64C-673478DA2C2E}"/>
          </ac:spMkLst>
        </pc:spChg>
        <pc:spChg chg="mod">
          <ac:chgData name="Nikola Ignjatovic" userId="777efdf8-7461-46b4-9a74-ce034012f891" providerId="ADAL" clId="{8E16A855-2A15-4873-9F16-2322ED4D7C94}" dt="2021-12-09T15:25:25.809" v="98" actId="1038"/>
          <ac:spMkLst>
            <pc:docMk/>
            <pc:sldMk cId="680028171" sldId="353"/>
            <ac:spMk id="11" creationId="{E1A7B797-81EA-48FC-8E7B-23251B1B623D}"/>
          </ac:spMkLst>
        </pc:spChg>
        <pc:spChg chg="mod">
          <ac:chgData name="Nikola Ignjatovic" userId="777efdf8-7461-46b4-9a74-ce034012f891" providerId="ADAL" clId="{8E16A855-2A15-4873-9F16-2322ED4D7C94}" dt="2021-12-09T15:27:47.225" v="107" actId="255"/>
          <ac:spMkLst>
            <pc:docMk/>
            <pc:sldMk cId="680028171" sldId="353"/>
            <ac:spMk id="12" creationId="{04AD304D-C2F6-49BB-B851-64CE03A3A91A}"/>
          </ac:spMkLst>
        </pc:spChg>
        <pc:picChg chg="mod">
          <ac:chgData name="Nikola Ignjatovic" userId="777efdf8-7461-46b4-9a74-ce034012f891" providerId="ADAL" clId="{8E16A855-2A15-4873-9F16-2322ED4D7C94}" dt="2021-12-09T15:25:19.417" v="95" actId="1038"/>
          <ac:picMkLst>
            <pc:docMk/>
            <pc:sldMk cId="680028171" sldId="353"/>
            <ac:picMk id="8" creationId="{49294FA2-BCD0-41DA-BE07-28C62CB52BE5}"/>
          </ac:picMkLst>
        </pc:picChg>
      </pc:sldChg>
      <pc:sldChg chg="modSp mod">
        <pc:chgData name="Nikola Ignjatovic" userId="777efdf8-7461-46b4-9a74-ce034012f891" providerId="ADAL" clId="{8E16A855-2A15-4873-9F16-2322ED4D7C94}" dt="2021-12-09T15:17:41.878" v="46" actId="6549"/>
        <pc:sldMkLst>
          <pc:docMk/>
          <pc:sldMk cId="3768520029" sldId="355"/>
        </pc:sldMkLst>
        <pc:spChg chg="mod">
          <ac:chgData name="Nikola Ignjatovic" userId="777efdf8-7461-46b4-9a74-ce034012f891" providerId="ADAL" clId="{8E16A855-2A15-4873-9F16-2322ED4D7C94}" dt="2021-12-09T15:13:15.173" v="18" actId="108"/>
          <ac:spMkLst>
            <pc:docMk/>
            <pc:sldMk cId="3768520029" sldId="355"/>
            <ac:spMk id="18" creationId="{05BECC38-2543-4F96-8226-E458AA2B9485}"/>
          </ac:spMkLst>
        </pc:spChg>
        <pc:spChg chg="mod">
          <ac:chgData name="Nikola Ignjatovic" userId="777efdf8-7461-46b4-9a74-ce034012f891" providerId="ADAL" clId="{8E16A855-2A15-4873-9F16-2322ED4D7C94}" dt="2021-12-09T15:17:41.878" v="46" actId="6549"/>
          <ac:spMkLst>
            <pc:docMk/>
            <pc:sldMk cId="3768520029" sldId="355"/>
            <ac:spMk id="19" creationId="{C162B07A-D542-49F4-9FBA-A92437752282}"/>
          </ac:spMkLst>
        </pc:spChg>
        <pc:spChg chg="mod">
          <ac:chgData name="Nikola Ignjatovic" userId="777efdf8-7461-46b4-9a74-ce034012f891" providerId="ADAL" clId="{8E16A855-2A15-4873-9F16-2322ED4D7C94}" dt="2021-12-09T15:13:08.664" v="16" actId="108"/>
          <ac:spMkLst>
            <pc:docMk/>
            <pc:sldMk cId="3768520029" sldId="355"/>
            <ac:spMk id="21" creationId="{65C28903-3868-4EC8-8943-FE6CDF86F03E}"/>
          </ac:spMkLst>
        </pc:spChg>
      </pc:sldChg>
      <pc:sldChg chg="modSp mod">
        <pc:chgData name="Nikola Ignjatovic" userId="777efdf8-7461-46b4-9a74-ce034012f891" providerId="ADAL" clId="{8E16A855-2A15-4873-9F16-2322ED4D7C94}" dt="2021-12-09T15:16:43.025" v="40" actId="108"/>
        <pc:sldMkLst>
          <pc:docMk/>
          <pc:sldMk cId="4181903491" sldId="367"/>
        </pc:sldMkLst>
        <pc:spChg chg="mod">
          <ac:chgData name="Nikola Ignjatovic" userId="777efdf8-7461-46b4-9a74-ce034012f891" providerId="ADAL" clId="{8E16A855-2A15-4873-9F16-2322ED4D7C94}" dt="2021-12-09T15:16:43.025" v="40" actId="108"/>
          <ac:spMkLst>
            <pc:docMk/>
            <pc:sldMk cId="4181903491" sldId="367"/>
            <ac:spMk id="12" creationId="{04AD304D-C2F6-49BB-B851-64CE03A3A91A}"/>
          </ac:spMkLst>
        </pc:spChg>
      </pc:sldChg>
      <pc:sldChg chg="modSp mod modNotesTx">
        <pc:chgData name="Nikola Ignjatovic" userId="777efdf8-7461-46b4-9a74-ce034012f891" providerId="ADAL" clId="{8E16A855-2A15-4873-9F16-2322ED4D7C94}" dt="2021-12-10T00:26:46.579" v="710" actId="20577"/>
        <pc:sldMkLst>
          <pc:docMk/>
          <pc:sldMk cId="1737780130" sldId="388"/>
        </pc:sldMkLst>
        <pc:spChg chg="mod">
          <ac:chgData name="Nikola Ignjatovic" userId="777efdf8-7461-46b4-9a74-ce034012f891" providerId="ADAL" clId="{8E16A855-2A15-4873-9F16-2322ED4D7C94}" dt="2021-12-09T15:42:37.345" v="126" actId="20577"/>
          <ac:spMkLst>
            <pc:docMk/>
            <pc:sldMk cId="1737780130" sldId="388"/>
            <ac:spMk id="12" creationId="{04AD304D-C2F6-49BB-B851-64CE03A3A9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0E2E-FA1B-49E8-81DE-7DA048B075EB}" type="datetimeFigureOut">
              <a:rPr lang="en-GB" smtClean="0"/>
              <a:t>22/08/2022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BC767-464D-4FBB-8F79-62B6F0DE02BE}" type="slidenum">
              <a:rPr lang="en-GB" smtClean="0"/>
              <a:t>‹#›</a:t>
            </a:fld>
            <a:endParaRPr lang="en-GB" dirty="0"/>
          </a:p>
        </p:txBody>
      </p:sp>
    </p:spTree>
    <p:extLst>
      <p:ext uri="{BB962C8B-B14F-4D97-AF65-F5344CB8AC3E}">
        <p14:creationId xmlns:p14="http://schemas.microsoft.com/office/powerpoint/2010/main" val="42911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python-course.eu/python3_properties.php"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www.python-course.eu/python3_properties.php"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https://numpy.org/</a:t>
            </a:r>
          </a:p>
        </p:txBody>
      </p:sp>
      <p:sp>
        <p:nvSpPr>
          <p:cNvPr id="4" name="Slide Number Placeholder 3"/>
          <p:cNvSpPr>
            <a:spLocks noGrp="1"/>
          </p:cNvSpPr>
          <p:nvPr>
            <p:ph type="sldNum" sz="quarter" idx="5"/>
          </p:nvPr>
        </p:nvSpPr>
        <p:spPr/>
        <p:txBody>
          <a:bodyPr/>
          <a:lstStyle/>
          <a:p>
            <a:fld id="{DECAF7F7-481D-4FBB-872B-CAD62DA8C4BA}" type="slidenum">
              <a:rPr lang="en-GB" smtClean="0"/>
              <a:t>2</a:t>
            </a:fld>
            <a:endParaRPr lang="en-GB" dirty="0"/>
          </a:p>
        </p:txBody>
      </p:sp>
    </p:spTree>
    <p:extLst>
      <p:ext uri="{BB962C8B-B14F-4D97-AF65-F5344CB8AC3E}">
        <p14:creationId xmlns:p14="http://schemas.microsoft.com/office/powerpoint/2010/main" val="368143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Open Sans" panose="020B0606030504020204" pitchFamily="34" charset="0"/>
              </a:rPr>
              <a:t>To get the class name of an instance in Python, use the class built-in attribute </a:t>
            </a:r>
            <a:r>
              <a:rPr lang="en-GB" b="1" i="1" dirty="0">
                <a:solidFill>
                  <a:srgbClr val="222222"/>
                </a:solidFill>
                <a:effectLst/>
                <a:latin typeface="Open Sans" panose="020B0606030504020204" pitchFamily="34" charset="0"/>
              </a:rPr>
              <a:t>__name__ </a:t>
            </a:r>
            <a:r>
              <a:rPr lang="en-GB" b="0" i="0" dirty="0">
                <a:solidFill>
                  <a:srgbClr val="222222"/>
                </a:solidFill>
                <a:effectLst/>
                <a:latin typeface="Open Sans" panose="020B0606030504020204" pitchFamily="34" charset="0"/>
              </a:rPr>
              <a:t>in one of the following ways: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type(trainee).__name__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‘Trainee’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trainee.__class__.__name__</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‘Trainee’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classes with no base class (</a:t>
            </a:r>
            <a:r>
              <a:rPr lang="en-GB" b="0" i="0" dirty="0">
                <a:solidFill>
                  <a:srgbClr val="000000"/>
                </a:solidFill>
                <a:effectLst/>
                <a:latin typeface="Verdana" panose="020B0604030504040204" pitchFamily="34" charset="0"/>
              </a:rPr>
              <a:t>class being inherited from, aka parent class) can be defined with or without the trailing brackets.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instantiation (creating an object of a class) requires trailing brackets following the class name, even if there is no parameter supplied within brackets.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11</a:t>
            </a:fld>
            <a:endParaRPr lang="en-US" altLang="zh-TW" dirty="0"/>
          </a:p>
        </p:txBody>
      </p:sp>
    </p:spTree>
    <p:extLst>
      <p:ext uri="{BB962C8B-B14F-4D97-AF65-F5344CB8AC3E}">
        <p14:creationId xmlns:p14="http://schemas.microsoft.com/office/powerpoint/2010/main" val="314188366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EBC767-464D-4FBB-8F79-62B6F0DE02BE}" type="slidenum">
              <a:rPr lang="en-GB" smtClean="0"/>
              <a:t>104</a:t>
            </a:fld>
            <a:endParaRPr lang="en-GB" dirty="0"/>
          </a:p>
        </p:txBody>
      </p:sp>
    </p:spTree>
    <p:extLst>
      <p:ext uri="{BB962C8B-B14F-4D97-AF65-F5344CB8AC3E}">
        <p14:creationId xmlns:p14="http://schemas.microsoft.com/office/powerpoint/2010/main" val="176869807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112</a:t>
            </a:fld>
            <a:endParaRPr lang="en-US" altLang="zh-TW" dirty="0"/>
          </a:p>
        </p:txBody>
      </p:sp>
    </p:spTree>
    <p:extLst>
      <p:ext uri="{BB962C8B-B14F-4D97-AF65-F5344CB8AC3E}">
        <p14:creationId xmlns:p14="http://schemas.microsoft.com/office/powerpoint/2010/main" val="28184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GB" b="0" i="0" dirty="0">
              <a:solidFill>
                <a:srgbClr val="545454"/>
              </a:solidFill>
              <a:effectLst/>
              <a:latin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12</a:t>
            </a:fld>
            <a:endParaRPr lang="en-US" altLang="zh-TW" dirty="0"/>
          </a:p>
        </p:txBody>
      </p:sp>
    </p:spTree>
    <p:extLst>
      <p:ext uri="{BB962C8B-B14F-4D97-AF65-F5344CB8AC3E}">
        <p14:creationId xmlns:p14="http://schemas.microsoft.com/office/powerpoint/2010/main" val="176097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None/>
            </a:pPr>
            <a:r>
              <a:rPr lang="en-US" sz="1200" dirty="0"/>
              <a:t>Once the class available, it is possible to create concrete objects. The objects creation is called </a:t>
            </a:r>
            <a:r>
              <a:rPr lang="en-US" sz="1200" b="1" i="1" dirty="0"/>
              <a:t>class instantiation</a:t>
            </a:r>
            <a:r>
              <a:rPr lang="en-US" sz="1200" dirty="0"/>
              <a:t>.</a:t>
            </a:r>
          </a:p>
          <a:p>
            <a:pPr>
              <a:buFont typeface="Arial" panose="020B0604020202020204" pitchFamily="34" charset="0"/>
              <a:buNone/>
            </a:pPr>
            <a:r>
              <a:rPr lang="en-US" sz="1200" dirty="0"/>
              <a:t>Instances of a class are called </a:t>
            </a:r>
            <a:r>
              <a:rPr lang="en-US" sz="1200" b="1" i="1" dirty="0"/>
              <a:t>objects</a:t>
            </a:r>
            <a:r>
              <a:rPr lang="en-US" sz="1200" dirty="0"/>
              <a:t>.</a:t>
            </a:r>
          </a:p>
          <a:p>
            <a:r>
              <a:rPr lang="en-US" b="1" i="1" dirty="0"/>
              <a:t>Class Instantiation (Object Creation) Syntax</a:t>
            </a:r>
            <a:r>
              <a:rPr lang="en-US" i="1" dirty="0"/>
              <a:t>:</a:t>
            </a:r>
          </a:p>
          <a:p>
            <a:r>
              <a:rPr lang="en-US" i="1" dirty="0"/>
              <a:t>          object_name = ClassName(attributes’ values from the __init__ method)</a:t>
            </a:r>
          </a:p>
          <a:p>
            <a:pPr>
              <a:buFont typeface="Arial" panose="020B0604020202020204" pitchFamily="34" charset="0"/>
              <a:buNone/>
            </a:pPr>
            <a:r>
              <a:rPr lang="en-US" sz="1200" dirty="0"/>
              <a:t>Note: </a:t>
            </a:r>
            <a:r>
              <a:rPr lang="en-US" i="1" dirty="0"/>
              <a:t>attributes’ values from the __init__ method</a:t>
            </a:r>
            <a:r>
              <a:rPr lang="en-US" i="0" dirty="0"/>
              <a:t> must be listed in the same order as listed in the class constructor.</a:t>
            </a:r>
          </a:p>
          <a:p>
            <a:pPr>
              <a:buFont typeface="Arial" panose="020B0604020202020204" pitchFamily="34" charset="0"/>
              <a:buNone/>
            </a:pPr>
            <a:endParaRPr lang="en-US" sz="1200" i="0" dirty="0"/>
          </a:p>
          <a:p>
            <a:pPr algn="l"/>
            <a:r>
              <a:rPr lang="en-GB" b="0" i="0" dirty="0">
                <a:solidFill>
                  <a:srgbClr val="000000"/>
                </a:solidFill>
                <a:effectLst/>
                <a:latin typeface="Verdana" panose="020B0604030504040204" pitchFamily="34" charset="0"/>
              </a:rPr>
              <a:t>All classes have a built-in function called </a:t>
            </a:r>
            <a:r>
              <a:rPr lang="en-GB" b="1" i="0" dirty="0">
                <a:solidFill>
                  <a:srgbClr val="000000"/>
                </a:solidFill>
                <a:effectLst/>
                <a:latin typeface="Verdana" panose="020B0604030504040204" pitchFamily="34" charset="0"/>
              </a:rPr>
              <a:t>__init__()</a:t>
            </a:r>
            <a:r>
              <a:rPr lang="en-GB" b="0" i="0" dirty="0">
                <a:solidFill>
                  <a:srgbClr val="000000"/>
                </a:solidFill>
                <a:effectLst/>
                <a:latin typeface="Verdana" panose="020B0604030504040204" pitchFamily="34" charset="0"/>
              </a:rPr>
              <a:t>, which is always executed when the class is being initiated. It </a:t>
            </a:r>
            <a:r>
              <a:rPr lang="en-GB" b="0" i="0" dirty="0">
                <a:solidFill>
                  <a:srgbClr val="000000"/>
                </a:solidFill>
                <a:effectLst/>
                <a:latin typeface="Arial" panose="020B0604020202020204" pitchFamily="34" charset="0"/>
              </a:rPr>
              <a:t>is called </a:t>
            </a:r>
            <a:r>
              <a:rPr lang="en-GB" b="1" i="0" dirty="0">
                <a:solidFill>
                  <a:srgbClr val="000000"/>
                </a:solidFill>
                <a:effectLst/>
                <a:latin typeface="Arial" panose="020B0604020202020204" pitchFamily="34" charset="0"/>
              </a:rPr>
              <a:t>class constructor </a:t>
            </a:r>
            <a:r>
              <a:rPr lang="en-GB" b="0" i="0" dirty="0">
                <a:solidFill>
                  <a:srgbClr val="000000"/>
                </a:solidFill>
                <a:effectLst/>
                <a:latin typeface="Arial" panose="020B0604020202020204" pitchFamily="34" charset="0"/>
              </a:rPr>
              <a:t>or initialization method. </a:t>
            </a:r>
            <a:r>
              <a:rPr lang="en-GB" b="0" i="0" dirty="0">
                <a:solidFill>
                  <a:srgbClr val="000000"/>
                </a:solidFill>
                <a:effectLst/>
                <a:latin typeface="Verdana" panose="020B0604030504040204" pitchFamily="34" charset="0"/>
              </a:rPr>
              <a:t> </a:t>
            </a:r>
          </a:p>
          <a:p>
            <a:pPr algn="l"/>
            <a:r>
              <a:rPr lang="en-GB" b="0" i="0" dirty="0">
                <a:solidFill>
                  <a:srgbClr val="000000"/>
                </a:solidFill>
                <a:effectLst/>
                <a:latin typeface="Verdana" panose="020B0604030504040204" pitchFamily="34" charset="0"/>
              </a:rPr>
              <a:t>The __init__() function is used to assign values to instance attributes, or other operations that are necessary to do when the object is being created.</a:t>
            </a:r>
          </a:p>
          <a:p>
            <a:pPr algn="l"/>
            <a:r>
              <a:rPr lang="en-GB" b="0" i="0" dirty="0">
                <a:solidFill>
                  <a:srgbClr val="000000"/>
                </a:solidFill>
                <a:effectLst/>
                <a:latin typeface="Verdana" panose="020B0604030504040204" pitchFamily="34" charset="0"/>
              </a:rPr>
              <a:t>In the above example the __init__() function is used to assign values to its attributes name and courses.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The </a:t>
            </a:r>
            <a:r>
              <a:rPr lang="en-GB" dirty="0"/>
              <a:t>__init__()</a:t>
            </a:r>
            <a:r>
              <a:rPr lang="en-GB" b="0" i="0" dirty="0">
                <a:solidFill>
                  <a:srgbClr val="000000"/>
                </a:solidFill>
                <a:effectLst/>
                <a:latin typeface="Verdana" panose="020B0604030504040204" pitchFamily="34" charset="0"/>
              </a:rPr>
              <a:t> function is called automatically every time the class is being used to create a new object.</a:t>
            </a:r>
          </a:p>
          <a:p>
            <a:pPr algn="l"/>
            <a:endParaRPr lang="en-GB" b="1"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The </a:t>
            </a:r>
            <a:r>
              <a:rPr lang="en-GB" b="1" dirty="0"/>
              <a:t>self</a:t>
            </a:r>
            <a:r>
              <a:rPr lang="en-GB" b="0" i="0" dirty="0">
                <a:solidFill>
                  <a:srgbClr val="000000"/>
                </a:solidFill>
                <a:effectLst/>
                <a:latin typeface="Verdana" panose="020B0604030504040204" pitchFamily="34" charset="0"/>
              </a:rPr>
              <a:t> parameter must be the first parameter of any method in the class, including the constructor.</a:t>
            </a:r>
            <a:endParaRPr lang="en-GB" b="1" i="0" dirty="0">
              <a:solidFill>
                <a:srgbClr val="000000"/>
              </a:solidFill>
              <a:effectLst/>
              <a:latin typeface="Verdana" panose="020B0604030504040204" pitchFamily="34" charset="0"/>
            </a:endParaRPr>
          </a:p>
          <a:p>
            <a:pPr algn="l"/>
            <a:endParaRPr lang="en-GB" b="1" i="0" dirty="0">
              <a:solidFill>
                <a:srgbClr val="000000"/>
              </a:solidFill>
              <a:effectLst/>
              <a:latin typeface="Verdana" panose="020B0604030504040204"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13</a:t>
            </a:fld>
            <a:endParaRPr lang="en-US" altLang="zh-TW" dirty="0"/>
          </a:p>
        </p:txBody>
      </p:sp>
    </p:spTree>
    <p:extLst>
      <p:ext uri="{BB962C8B-B14F-4D97-AF65-F5344CB8AC3E}">
        <p14:creationId xmlns:p14="http://schemas.microsoft.com/office/powerpoint/2010/main" val="925270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Classes can also contain three kinds of methods: instance, class and static methods. </a:t>
            </a:r>
            <a:r>
              <a:rPr lang="en-GB" b="1" i="0" dirty="0">
                <a:solidFill>
                  <a:srgbClr val="000000"/>
                </a:solidFill>
                <a:effectLst/>
                <a:latin typeface="Arial" panose="020B0604020202020204" pitchFamily="34" charset="0"/>
              </a:rPr>
              <a:t>Method</a:t>
            </a:r>
            <a:r>
              <a:rPr lang="en-GB" b="0" i="0" dirty="0">
                <a:solidFill>
                  <a:srgbClr val="000000"/>
                </a:solidFill>
                <a:effectLst/>
                <a:latin typeface="Arial" panose="020B0604020202020204" pitchFamily="34" charset="0"/>
              </a:rPr>
              <a:t> is a special kind of function that is defined in a class definition. </a:t>
            </a:r>
            <a:r>
              <a:rPr lang="en-GB" b="0" i="0" dirty="0">
                <a:solidFill>
                  <a:srgbClr val="000000"/>
                </a:solidFill>
                <a:effectLst/>
                <a:latin typeface="Verdana" panose="020B0604030504040204" pitchFamily="34" charset="0"/>
              </a:rPr>
              <a:t>Methods in objects are functions that belong to the object. Here there are two: assign_course() and </a:t>
            </a:r>
            <a:r>
              <a:rPr lang="en-GB" altLang="en-US" sz="1200" b="0" dirty="0">
                <a:solidFill>
                  <a:srgbClr val="0070C0"/>
                </a:solidFill>
                <a:latin typeface="Consolas" panose="020B0609020204030204" pitchFamily="49" charset="0"/>
                <a:ea typeface="ヒラギノ角ゴ Pro W3" pitchFamily="-112" charset="-128"/>
                <a:cs typeface="Consolas" panose="020B0609020204030204" pitchFamily="49" charset="0"/>
              </a:rPr>
              <a:t>assign_mark_for_course</a:t>
            </a:r>
            <a:r>
              <a:rPr lang="en-GB" b="0" i="0" dirty="0">
                <a:solidFill>
                  <a:srgbClr val="000000"/>
                </a:solidFill>
                <a:effectLst/>
                <a:latin typeface="Arial" panose="020B0604020202020204" pitchFamily="34" charset="0"/>
              </a:rPr>
              <a:t>().</a:t>
            </a:r>
            <a:endParaRPr lang="en-GB" b="0" i="0" dirty="0">
              <a:solidFill>
                <a:srgbClr val="000000"/>
              </a:solidFill>
              <a:effectLst/>
              <a:latin typeface="Verdana" panose="020B0604030504040204" pitchFamily="34" charset="0"/>
            </a:endParaRPr>
          </a:p>
          <a:p>
            <a:pPr algn="l"/>
            <a:r>
              <a:rPr lang="en-GB" b="0" i="0" dirty="0">
                <a:solidFill>
                  <a:srgbClr val="000000"/>
                </a:solidFill>
                <a:effectLst/>
                <a:latin typeface="Arial" panose="020B0604020202020204" pitchFamily="34" charset="0"/>
              </a:rPr>
              <a:t>Constructor aside, other instance methods are like normal functions with the exception that the first argument to each method must be </a:t>
            </a:r>
            <a:r>
              <a:rPr lang="en-GB" b="0" i="1" dirty="0">
                <a:solidFill>
                  <a:srgbClr val="000000"/>
                </a:solidFill>
                <a:effectLst/>
                <a:latin typeface="Arial" panose="020B0604020202020204" pitchFamily="34" charset="0"/>
              </a:rPr>
              <a:t>self</a:t>
            </a:r>
            <a:r>
              <a:rPr lang="en-GB" b="0" i="0" dirty="0">
                <a:solidFill>
                  <a:srgbClr val="000000"/>
                </a:solidFill>
                <a:effectLst/>
                <a:latin typeface="Arial" panose="020B0604020202020204" pitchFamily="34" charset="0"/>
              </a:rPr>
              <a:t>. However, </a:t>
            </a:r>
            <a:r>
              <a:rPr lang="en-GB" sz="1200" b="0" i="1" kern="1200" dirty="0">
                <a:solidFill>
                  <a:srgbClr val="000000"/>
                </a:solidFill>
                <a:effectLst/>
                <a:latin typeface="Arial" panose="020B0604020202020204" pitchFamily="34" charset="0"/>
                <a:ea typeface="+mn-ea"/>
                <a:cs typeface="+mn-cs"/>
              </a:rPr>
              <a:t>self</a:t>
            </a:r>
            <a:r>
              <a:rPr lang="en-GB" b="0" i="0" dirty="0">
                <a:solidFill>
                  <a:srgbClr val="000000"/>
                </a:solidFill>
                <a:effectLst/>
                <a:latin typeface="Arial" panose="020B0604020202020204" pitchFamily="34" charset="0"/>
              </a:rPr>
              <a:t> should not be included when calling the methods.</a:t>
            </a:r>
          </a:p>
          <a:p>
            <a:pPr algn="l"/>
            <a:endParaRPr lang="en-GB" b="0" i="0" dirty="0">
              <a:solidFill>
                <a:srgbClr val="000000"/>
              </a:solidFill>
              <a:effectLst/>
              <a:latin typeface="Verdana" panose="020B0604030504040204" pitchFamily="34" charset="0"/>
            </a:endParaRPr>
          </a:p>
          <a:p>
            <a:pPr algn="l"/>
            <a:r>
              <a:rPr lang="en-GB" b="0" i="0" dirty="0">
                <a:solidFill>
                  <a:srgbClr val="000000"/>
                </a:solidFill>
                <a:effectLst/>
                <a:latin typeface="Arial" panose="020B0604020202020204" pitchFamily="34" charset="0"/>
              </a:rPr>
              <a:t>The </a:t>
            </a:r>
            <a:r>
              <a:rPr lang="en-GB" b="1" i="0" dirty="0">
                <a:solidFill>
                  <a:srgbClr val="000000"/>
                </a:solidFill>
                <a:effectLst/>
                <a:latin typeface="Arial" panose="020B0604020202020204" pitchFamily="34" charset="0"/>
              </a:rPr>
              <a:t>pass</a:t>
            </a:r>
            <a:r>
              <a:rPr lang="en-GB" b="0" i="0" dirty="0">
                <a:solidFill>
                  <a:srgbClr val="000000"/>
                </a:solidFill>
                <a:effectLst/>
                <a:latin typeface="Arial" panose="020B0604020202020204" pitchFamily="34" charset="0"/>
              </a:rPr>
              <a:t> statements mark places where the code will eventually go, but has not been written yet, such as in method definitions assign_course() and assign_mark_for_course() in the above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algn="l"/>
            <a:endParaRPr lang="en-GB"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dirty="0"/>
          </a:p>
        </p:txBody>
      </p:sp>
    </p:spTree>
    <p:extLst>
      <p:ext uri="{BB962C8B-B14F-4D97-AF65-F5344CB8AC3E}">
        <p14:creationId xmlns:p14="http://schemas.microsoft.com/office/powerpoint/2010/main" val="1179543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1" u="none" dirty="0"/>
              <a:t>Note</a:t>
            </a:r>
            <a:r>
              <a:rPr lang="en-GB" dirty="0"/>
              <a:t>: </a:t>
            </a:r>
            <a:r>
              <a:rPr lang="en-GB" b="0" i="0" dirty="0">
                <a:solidFill>
                  <a:srgbClr val="222222"/>
                </a:solidFill>
                <a:effectLst/>
                <a:latin typeface="source sans pro" panose="020B0503030403020204" pitchFamily="34" charset="0"/>
              </a:rPr>
              <a:t>Class attributes must always be assigned an initial value. When an instance of the class is created, class attributes are automatically created and assigned to their initial values.</a:t>
            </a:r>
          </a:p>
          <a:p>
            <a:pPr algn="l"/>
            <a:endParaRPr lang="en-GB" b="0" i="0" dirty="0">
              <a:solidFill>
                <a:srgbClr val="222222"/>
              </a:solidFill>
              <a:effectLst/>
              <a:latin typeface="source sans pro" panose="020B0503030403020204" pitchFamily="34" charset="0"/>
            </a:endParaRPr>
          </a:p>
          <a:p>
            <a:pPr algn="l"/>
            <a:r>
              <a:rPr lang="en-GB" b="0" i="0" dirty="0">
                <a:solidFill>
                  <a:srgbClr val="222222"/>
                </a:solidFill>
                <a:effectLst/>
                <a:latin typeface="source sans pro" panose="020B0503030403020204" pitchFamily="34" charset="0"/>
              </a:rPr>
              <a:t>Use class attributes to define properties that should have the same value for every class instance. </a:t>
            </a:r>
          </a:p>
          <a:p>
            <a:pPr algn="l"/>
            <a:r>
              <a:rPr lang="en-GB" b="0" i="0" dirty="0">
                <a:solidFill>
                  <a:srgbClr val="222222"/>
                </a:solidFill>
                <a:effectLst/>
                <a:latin typeface="source sans pro" panose="020B0503030403020204" pitchFamily="34" charset="0"/>
              </a:rPr>
              <a:t>Use instance attributes for properties that vary from one instance to another.</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15</a:t>
            </a:fld>
            <a:endParaRPr lang="en-US" altLang="zh-TW" dirty="0"/>
          </a:p>
        </p:txBody>
      </p:sp>
    </p:spTree>
    <p:extLst>
      <p:ext uri="{BB962C8B-B14F-4D97-AF65-F5344CB8AC3E}">
        <p14:creationId xmlns:p14="http://schemas.microsoft.com/office/powerpoint/2010/main" val="514338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16</a:t>
            </a:fld>
            <a:endParaRPr lang="en-US" altLang="zh-TW" dirty="0"/>
          </a:p>
        </p:txBody>
      </p:sp>
    </p:spTree>
    <p:extLst>
      <p:ext uri="{BB962C8B-B14F-4D97-AF65-F5344CB8AC3E}">
        <p14:creationId xmlns:p14="http://schemas.microsoft.com/office/powerpoint/2010/main" val="133154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17</a:t>
            </a:fld>
            <a:endParaRPr lang="en-US" altLang="zh-TW" dirty="0"/>
          </a:p>
        </p:txBody>
      </p:sp>
    </p:spTree>
    <p:extLst>
      <p:ext uri="{BB962C8B-B14F-4D97-AF65-F5344CB8AC3E}">
        <p14:creationId xmlns:p14="http://schemas.microsoft.com/office/powerpoint/2010/main" val="2187873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18</a:t>
            </a:fld>
            <a:endParaRPr lang="en-US" altLang="zh-TW" dirty="0"/>
          </a:p>
        </p:txBody>
      </p:sp>
    </p:spTree>
    <p:extLst>
      <p:ext uri="{BB962C8B-B14F-4D97-AF65-F5344CB8AC3E}">
        <p14:creationId xmlns:p14="http://schemas.microsoft.com/office/powerpoint/2010/main" val="59216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19</a:t>
            </a:fld>
            <a:endParaRPr lang="en-US" altLang="zh-TW" dirty="0"/>
          </a:p>
        </p:txBody>
      </p:sp>
    </p:spTree>
    <p:extLst>
      <p:ext uri="{BB962C8B-B14F-4D97-AF65-F5344CB8AC3E}">
        <p14:creationId xmlns:p14="http://schemas.microsoft.com/office/powerpoint/2010/main" val="2665387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20</a:t>
            </a:fld>
            <a:endParaRPr lang="en-US" altLang="zh-TW" dirty="0"/>
          </a:p>
        </p:txBody>
      </p:sp>
    </p:spTree>
    <p:extLst>
      <p:ext uri="{BB962C8B-B14F-4D97-AF65-F5344CB8AC3E}">
        <p14:creationId xmlns:p14="http://schemas.microsoft.com/office/powerpoint/2010/main" val="139664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222222"/>
                </a:solidFill>
                <a:effectLst/>
                <a:latin typeface="source sans pro" panose="020B0503030403020204" pitchFamily="34" charset="0"/>
              </a:rPr>
              <a:t>Through the </a:t>
            </a:r>
            <a:r>
              <a:rPr lang="en-GB" i="1" dirty="0"/>
              <a:t>self</a:t>
            </a:r>
            <a:r>
              <a:rPr lang="en-GB" b="0" i="0" dirty="0">
                <a:solidFill>
                  <a:srgbClr val="222222"/>
                </a:solidFill>
                <a:effectLst/>
                <a:latin typeface="source sans pro" panose="020B0503030403020204" pitchFamily="34" charset="0"/>
              </a:rPr>
              <a:t> parameter, instance methods can access and modify:</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object attributes (through </a:t>
            </a:r>
            <a:r>
              <a:rPr lang="en-GB" i="1" dirty="0"/>
              <a:t>self.instance_</a:t>
            </a:r>
            <a:r>
              <a:rPr lang="en-GB" b="0" i="1" dirty="0">
                <a:solidFill>
                  <a:srgbClr val="222222"/>
                </a:solidFill>
                <a:effectLst/>
                <a:latin typeface="source sans pro" panose="020B0503030403020204" pitchFamily="34" charset="0"/>
              </a:rPr>
              <a:t>attribute</a:t>
            </a:r>
            <a:r>
              <a:rPr lang="en-GB" b="0" i="0" dirty="0">
                <a:solidFill>
                  <a:srgbClr val="222222"/>
                </a:solidFill>
                <a:effectLst/>
                <a:latin typeface="source sans pro" panose="020B0503030403020204" pitchFamily="34" charset="0"/>
              </a:rPr>
              <a:t>)</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class attributes (through </a:t>
            </a:r>
            <a:r>
              <a:rPr lang="en-GB" i="1" dirty="0"/>
              <a:t>self.__class__.class_</a:t>
            </a:r>
            <a:r>
              <a:rPr lang="en-GB" b="0" i="1" dirty="0">
                <a:solidFill>
                  <a:srgbClr val="222222"/>
                </a:solidFill>
                <a:effectLst/>
                <a:latin typeface="source sans pro" panose="020B0503030403020204" pitchFamily="34" charset="0"/>
              </a:rPr>
              <a:t>attribute</a:t>
            </a:r>
            <a:r>
              <a:rPr lang="en-GB" b="0" i="0" dirty="0">
                <a:solidFill>
                  <a:srgbClr val="222222"/>
                </a:solidFill>
                <a:effectLst/>
                <a:latin typeface="source sans pro" panose="020B0503030403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https://www.tutorialsteacher.com/articles/class-attributes-vs-instance-attributes-in-python#:~:text=The%20following%20table%20lists%20the%20difference%20between%20class,Changing%20value%20of%20instance%20attribute%20wil%20...%20</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dirty="0"/>
          </a:p>
        </p:txBody>
      </p:sp>
    </p:spTree>
    <p:extLst>
      <p:ext uri="{BB962C8B-B14F-4D97-AF65-F5344CB8AC3E}">
        <p14:creationId xmlns:p14="http://schemas.microsoft.com/office/powerpoint/2010/main" val="1777274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Note</a:t>
            </a:r>
            <a:r>
              <a:rPr lang="en-GB" dirty="0"/>
              <a:t>: </a:t>
            </a:r>
            <a:r>
              <a:rPr lang="en-GB" dirty="0">
                <a:latin typeface="Arial" panose="020B0604020202020204" pitchFamily="34" charset="0"/>
                <a:cs typeface="Arial" panose="020B0604020202020204" pitchFamily="34" charset="0"/>
              </a:rPr>
              <a:t>defining and modifying instance attributes from client code avoids encapsulation, which is one of the four pillars of object-oriented programming (see slide 54). </a:t>
            </a:r>
          </a:p>
          <a:p>
            <a:r>
              <a:rPr lang="en-GB" dirty="0">
                <a:latin typeface="Arial" panose="020B0604020202020204" pitchFamily="34" charset="0"/>
                <a:cs typeface="Arial" panose="020B0604020202020204" pitchFamily="34" charset="0"/>
              </a:rPr>
              <a:t>In the above example, if we create another object, it will not have the same attributes as </a:t>
            </a:r>
            <a:r>
              <a:rPr lang="en-GB" altLang="en-US" sz="1200" dirty="0">
                <a:latin typeface="Consolas" panose="020B0609020204030204" pitchFamily="49" charset="0"/>
                <a:ea typeface="ヒラギノ角ゴ Pro W3" pitchFamily="-112" charset="-128"/>
                <a:cs typeface="Consolas" panose="020B0609020204030204" pitchFamily="49" charset="0"/>
              </a:rPr>
              <a:t>rect_obj1, unless we define them from client code. This leads to inconsistency, as we might end up having objects of the same class with different instance attributes.</a:t>
            </a:r>
          </a:p>
          <a:p>
            <a:endParaRPr lang="en-GB" b="0" i="0" dirty="0">
              <a:solidFill>
                <a:srgbClr val="222222"/>
              </a:solidFill>
              <a:effectLst/>
              <a:latin typeface="source sans pro" panose="020B0503030403020204" pitchFamily="34" charset="0"/>
            </a:endParaRPr>
          </a:p>
          <a:p>
            <a:r>
              <a:rPr lang="en-GB" b="0" i="0" dirty="0">
                <a:solidFill>
                  <a:srgbClr val="222222"/>
                </a:solidFill>
                <a:effectLst/>
                <a:latin typeface="source sans pro" panose="020B0503030403020204" pitchFamily="34" charset="0"/>
              </a:rPr>
              <a:t>One of the biggest advantages of using classes to organize data is that instances (objects) of the same class are guaranteed to have the same attributes. Adding new attributes to object(s) from client code causes objects of the same class to have different attributes, defeating the purpose of defining a class in the first place.</a:t>
            </a:r>
            <a:endParaRPr lang="en-GB" altLang="en-US" sz="1200" dirty="0">
              <a:latin typeface="Consolas" panose="020B0609020204030204" pitchFamily="49" charset="0"/>
              <a:ea typeface="ヒラギノ角ゴ Pro W3" pitchFamily="-112" charset="-128"/>
              <a:cs typeface="Consolas" panose="020B0609020204030204" pitchFamily="49" charset="0"/>
            </a:endParaRPr>
          </a:p>
          <a:p>
            <a:endParaRPr lang="en-GB" sz="1200" dirty="0">
              <a:latin typeface="Consolas" panose="020B0609020204030204" pitchFamily="49" charset="0"/>
              <a:ea typeface="ヒラギノ角ゴ Pro W3" pitchFamily="-112" charset="-128"/>
            </a:endParaRP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22</a:t>
            </a:fld>
            <a:endParaRPr lang="en-US" altLang="zh-TW" dirty="0"/>
          </a:p>
        </p:txBody>
      </p:sp>
    </p:spTree>
    <p:extLst>
      <p:ext uri="{BB962C8B-B14F-4D97-AF65-F5344CB8AC3E}">
        <p14:creationId xmlns:p14="http://schemas.microsoft.com/office/powerpoint/2010/main" val="3288145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Note</a:t>
            </a:r>
            <a:r>
              <a:rPr lang="en-GB" dirty="0"/>
              <a:t>: </a:t>
            </a:r>
            <a:r>
              <a:rPr lang="en-GB" dirty="0">
                <a:latin typeface="Arial" panose="020B0604020202020204" pitchFamily="34" charset="0"/>
                <a:cs typeface="Arial" panose="020B0604020202020204" pitchFamily="34" charset="0"/>
              </a:rPr>
              <a:t>defining and modifying class attributes from client code also avoids encapsulation. </a:t>
            </a:r>
          </a:p>
          <a:p>
            <a:r>
              <a:rPr lang="en-GB" dirty="0">
                <a:latin typeface="Arial" panose="020B0604020202020204" pitchFamily="34" charset="0"/>
                <a:cs typeface="Arial" panose="020B0604020202020204" pitchFamily="34" charset="0"/>
              </a:rPr>
              <a:t>In the above example, had we created other objects, before or after defining class attributes outside class definition, they would all end up having the same attributes</a:t>
            </a:r>
            <a:r>
              <a:rPr lang="en-GB" altLang="en-US" sz="1200" dirty="0">
                <a:latin typeface="Consolas" panose="020B0609020204030204" pitchFamily="49" charset="0"/>
                <a:ea typeface="ヒラギノ角ゴ Pro W3" pitchFamily="-112" charset="-128"/>
                <a:cs typeface="Consolas" panose="020B0609020204030204" pitchFamily="49" charset="0"/>
              </a:rPr>
              <a:t>, but this would not have been obvious, as the class attributes are not defined within the class. Any addition of and changes to class attributes affects objects created before and after the addition/change of class attributes.</a:t>
            </a:r>
          </a:p>
          <a:p>
            <a:r>
              <a:rPr lang="en-GB" altLang="en-US" sz="1200" dirty="0">
                <a:latin typeface="Consolas" panose="020B0609020204030204" pitchFamily="49" charset="0"/>
                <a:ea typeface="ヒラギノ角ゴ Pro W3" pitchFamily="-112" charset="-128"/>
                <a:cs typeface="Consolas" panose="020B0609020204030204" pitchFamily="49" charset="0"/>
              </a:rPr>
              <a:t>This leads to confusion, as we might struggle to find where the class attributes were defined/changed.</a:t>
            </a:r>
          </a:p>
          <a:p>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23</a:t>
            </a:fld>
            <a:endParaRPr lang="en-US" altLang="zh-TW" dirty="0"/>
          </a:p>
        </p:txBody>
      </p:sp>
    </p:spTree>
    <p:extLst>
      <p:ext uri="{BB962C8B-B14F-4D97-AF65-F5344CB8AC3E}">
        <p14:creationId xmlns:p14="http://schemas.microsoft.com/office/powerpoint/2010/main" val="735223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class Learner in this example has no class attribute, and three instance attributes, two of which are set up in the class constructor and one in the instance method</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24</a:t>
            </a:fld>
            <a:endParaRPr lang="en-US" altLang="zh-TW" dirty="0"/>
          </a:p>
        </p:txBody>
      </p:sp>
    </p:spTree>
    <p:extLst>
      <p:ext uri="{BB962C8B-B14F-4D97-AF65-F5344CB8AC3E}">
        <p14:creationId xmlns:p14="http://schemas.microsoft.com/office/powerpoint/2010/main" val="124042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dir(object_name) lists all attributes and methods available for the object object_name</a:t>
            </a:r>
          </a:p>
          <a:p>
            <a:r>
              <a:rPr lang="en-GB" dirty="0"/>
              <a:t>dir(ClassName) lists all attributes and methods available for the class ClassName</a:t>
            </a:r>
          </a:p>
          <a:p>
            <a:endParaRPr lang="en-GB" dirty="0"/>
          </a:p>
          <a:p>
            <a:r>
              <a:rPr lang="en-GB" dirty="0"/>
              <a:t>When a Python class is defined, the execution engine creates a __dict__ attribute to store all of its methods and any class attributes you define as part of it, in form of a dictionary. Names of class attributes and all methods are listed as dictionary keys, while class attribute values and methods’ memory addresses are dictionary values. Instance attributes won't be included, as instance attributes are created only for objects when created; they are never part of the class (they are just part of the class definition).</a:t>
            </a:r>
          </a:p>
          <a:p>
            <a:endParaRPr lang="en-GB" dirty="0"/>
          </a:p>
          <a:p>
            <a:r>
              <a:rPr lang="en-GB" dirty="0"/>
              <a:t>When appplied to an object, __dict__ attribute lists all instance attributes to which a value has been assigned, as (key,value) pairs.</a:t>
            </a:r>
            <a:r>
              <a:rPr lang="en-GB" b="0" i="0" dirty="0">
                <a:solidFill>
                  <a:srgbClr val="3A3A3A"/>
                </a:solidFill>
                <a:effectLst/>
                <a:latin typeface="-apple-system"/>
              </a:rPr>
              <a:t> </a:t>
            </a:r>
          </a:p>
          <a:p>
            <a:endParaRPr lang="en-GB" dirty="0"/>
          </a:p>
          <a:p>
            <a:r>
              <a:rPr lang="en-GB" b="0" i="0" dirty="0">
                <a:solidFill>
                  <a:srgbClr val="222222"/>
                </a:solidFill>
                <a:effectLst/>
                <a:latin typeface="source sans pro" panose="020B0503030403020204" pitchFamily="34" charset="0"/>
              </a:rPr>
              <a:t>The collection of currently defined symbolic names along with information about the object that each name references is called </a:t>
            </a:r>
            <a:r>
              <a:rPr lang="en-GB" b="1" i="0" dirty="0">
                <a:solidFill>
                  <a:srgbClr val="222222"/>
                </a:solidFill>
                <a:effectLst/>
                <a:latin typeface="source sans pro" panose="020B0503030403020204" pitchFamily="34" charset="0"/>
              </a:rPr>
              <a:t>namespace</a:t>
            </a:r>
            <a:r>
              <a:rPr lang="en-GB" b="0" i="0" dirty="0">
                <a:solidFill>
                  <a:srgbClr val="222222"/>
                </a:solidFill>
                <a:effectLst/>
                <a:latin typeface="source sans pro" panose="020B0503030403020204" pitchFamily="34" charset="0"/>
              </a:rPr>
              <a:t>. Physically, namespace is implemented as a </a:t>
            </a:r>
            <a:r>
              <a:rPr lang="en-GB" b="0" i="0" u="none" strike="noStrike" dirty="0">
                <a:solidFill>
                  <a:srgbClr val="619CCD"/>
                </a:solidFill>
                <a:effectLst/>
                <a:latin typeface="source sans pro" panose="020B0503030403020204" pitchFamily="34" charset="0"/>
              </a:rPr>
              <a:t>dictionary</a:t>
            </a:r>
            <a:r>
              <a:rPr lang="en-GB" b="0" i="0" dirty="0">
                <a:solidFill>
                  <a:srgbClr val="222222"/>
                </a:solidFill>
                <a:effectLst/>
                <a:latin typeface="source sans pro" panose="020B0503030403020204" pitchFamily="34" charset="0"/>
              </a:rPr>
              <a:t> in which the keys are the object names and the values are the objects themselves. Each key-value pair maps a name to its corresponding object.</a:t>
            </a:r>
            <a:endParaRPr lang="en-GB" dirty="0"/>
          </a:p>
          <a:p>
            <a:r>
              <a:rPr lang="en-GB" b="0" i="0" dirty="0">
                <a:solidFill>
                  <a:srgbClr val="222222"/>
                </a:solidFill>
                <a:effectLst/>
                <a:latin typeface="source sans pro" panose="020B0503030403020204" pitchFamily="34" charset="0"/>
              </a:rPr>
              <a:t>Virtually everything that a Python program uses or acts on is an object. Python uses namespaces to keep track of all the objects and their names created within a program.</a:t>
            </a:r>
          </a:p>
          <a:p>
            <a:endParaRPr lang="en-GB" b="0" i="0" dirty="0">
              <a:solidFill>
                <a:srgbClr val="222222"/>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general, object_name.__dict__ displays the namespace of the object object_name.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general, ClassName.__dict__ displays the namespace of the class ClassName.</a:t>
            </a:r>
            <a:endParaRPr lang="en-GB" b="0" i="0" dirty="0">
              <a:solidFill>
                <a:srgbClr val="3A3A3A"/>
              </a:solidFill>
              <a:effectLst/>
              <a:latin typeface="-apple-system"/>
            </a:endParaRP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25</a:t>
            </a:fld>
            <a:endParaRPr lang="en-US" altLang="zh-TW" dirty="0"/>
          </a:p>
        </p:txBody>
      </p:sp>
    </p:spTree>
    <p:extLst>
      <p:ext uri="{BB962C8B-B14F-4D97-AF65-F5344CB8AC3E}">
        <p14:creationId xmlns:p14="http://schemas.microsoft.com/office/powerpoint/2010/main" val="1826415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class Student in this example has no class attributes, and two instance attributes, both of which are set up in the instance methods</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26</a:t>
            </a:fld>
            <a:endParaRPr lang="en-US" altLang="zh-TW" dirty="0"/>
          </a:p>
        </p:txBody>
      </p:sp>
    </p:spTree>
    <p:extLst>
      <p:ext uri="{BB962C8B-B14F-4D97-AF65-F5344CB8AC3E}">
        <p14:creationId xmlns:p14="http://schemas.microsoft.com/office/powerpoint/2010/main" val="1427034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en-US" sz="1200" dirty="0">
                <a:latin typeface="Consolas" panose="020B0609020204030204" pitchFamily="49" charset="0"/>
                <a:ea typeface="ヒラギノ角ゴ Pro W3" pitchFamily="-112" charset="-128"/>
                <a:cs typeface="Consolas" panose="020B0609020204030204" pitchFamily="49" charset="0"/>
              </a:rPr>
              <a:t>dir(Student) lists no attribute as Student does not have any class attribute (when applied to a class, dir lists all available class attributes and methods for that class).</a:t>
            </a:r>
          </a:p>
          <a:p>
            <a:endParaRPr lang="en-GB" altLang="en-US" sz="1200" dirty="0">
              <a:latin typeface="Consolas" panose="020B0609020204030204" pitchFamily="49" charset="0"/>
              <a:ea typeface="ヒラギノ角ゴ Pro W3" pitchFamily="-112" charset="-128"/>
              <a:cs typeface="Consolas" panose="020B0609020204030204" pitchFamily="49" charset="0"/>
            </a:endParaRPr>
          </a:p>
          <a:p>
            <a:r>
              <a:rPr lang="en-GB" altLang="en-US" sz="1200" dirty="0">
                <a:latin typeface="Consolas" panose="020B0609020204030204" pitchFamily="49" charset="0"/>
                <a:ea typeface="ヒラギノ角ゴ Pro W3" pitchFamily="-112" charset="-128"/>
                <a:cs typeface="Consolas" panose="020B0609020204030204" pitchFamily="49" charset="0"/>
              </a:rPr>
              <a:t>Student.__dict__ does not list any class attribute because the Class student does not have any class attribute. Instance attributes are not listed when __dict__ attribute is applied to a class. Instance attributes are never part of the class; they </a:t>
            </a:r>
            <a:r>
              <a:rPr lang="en-GB" dirty="0"/>
              <a:t>are just part of the class definition</a:t>
            </a:r>
            <a:endParaRPr lang="en-GB" sz="1200" dirty="0">
              <a:latin typeface="Consolas" panose="020B0609020204030204" pitchFamily="49" charset="0"/>
              <a:ea typeface="ヒラギノ角ゴ Pro W3" pitchFamily="-112" charset="-128"/>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27</a:t>
            </a:fld>
            <a:endParaRPr lang="en-US" altLang="zh-TW" dirty="0"/>
          </a:p>
        </p:txBody>
      </p:sp>
    </p:spTree>
    <p:extLst>
      <p:ext uri="{BB962C8B-B14F-4D97-AF65-F5344CB8AC3E}">
        <p14:creationId xmlns:p14="http://schemas.microsoft.com/office/powerpoint/2010/main" val="3634007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en-US" sz="1200" dirty="0">
                <a:latin typeface="Consolas" panose="020B0609020204030204" pitchFamily="49" charset="0"/>
                <a:ea typeface="ヒラギノ角ゴ Pro W3" pitchFamily="-112" charset="-128"/>
                <a:cs typeface="Consolas" panose="020B0609020204030204" pitchFamily="49" charset="0"/>
              </a:rPr>
              <a:t>dir(student) lists no attribute, as the object student has no instance attribute yet (when applied to an object, dir lists all available attributes and methods, but since the object student was created without initialising any of its instance attributes, no instance attribute exists for the object student). Remember that instance attributes are created at the point when a value is assigned to them. The class Student uses the default constructor, which does not initialize any instance attribute.</a:t>
            </a:r>
          </a:p>
          <a:p>
            <a:endParaRPr lang="en-GB" sz="1200" dirty="0">
              <a:latin typeface="Consolas" panose="020B0609020204030204" pitchFamily="49" charset="0"/>
              <a:ea typeface="ヒラギノ角ゴ Pro W3" pitchFamily="-112" charset="-128"/>
            </a:endParaRPr>
          </a:p>
          <a:p>
            <a:r>
              <a:rPr lang="en-GB" b="0" i="0" dirty="0">
                <a:solidFill>
                  <a:srgbClr val="3A3A3A"/>
                </a:solidFill>
                <a:effectLst/>
                <a:latin typeface="-apple-system"/>
              </a:rPr>
              <a:t>student.__dict__ returns an empty dictionary because the object student does not have any instance </a:t>
            </a:r>
            <a:r>
              <a:rPr lang="en-GB" altLang="en-US" sz="1200" dirty="0">
                <a:latin typeface="Consolas" panose="020B0609020204030204" pitchFamily="49" charset="0"/>
                <a:ea typeface="ヒラギノ角ゴ Pro W3" pitchFamily="-112" charset="-128"/>
                <a:cs typeface="Consolas" panose="020B0609020204030204" pitchFamily="49" charset="0"/>
              </a:rPr>
              <a:t>attribute to which a value has been assigned (</a:t>
            </a:r>
            <a:r>
              <a:rPr lang="en-GB" b="0" i="0" u="none" dirty="0">
                <a:solidFill>
                  <a:srgbClr val="3A3A3A"/>
                </a:solidFill>
                <a:effectLst/>
                <a:latin typeface="-apple-system"/>
              </a:rPr>
              <a:t>__dict__</a:t>
            </a:r>
            <a:r>
              <a:rPr lang="en-GB" b="0" i="0" dirty="0">
                <a:solidFill>
                  <a:srgbClr val="3A3A3A"/>
                </a:solidFill>
                <a:effectLst/>
                <a:latin typeface="-apple-system"/>
              </a:rPr>
              <a:t> only contains the instance attributes of the object to which a value has been assigned).</a:t>
            </a:r>
          </a:p>
          <a:p>
            <a:endParaRPr lang="en-GB" b="0" i="0" dirty="0">
              <a:solidFill>
                <a:srgbClr val="3A3A3A"/>
              </a:solidFill>
              <a:effectLst/>
              <a:latin typeface="-apple-system"/>
            </a:endParaRPr>
          </a:p>
          <a:p>
            <a:r>
              <a:rPr lang="en-GB" b="0" i="0" dirty="0">
                <a:solidFill>
                  <a:srgbClr val="3A3A3A"/>
                </a:solidFill>
                <a:effectLst/>
                <a:latin typeface="-apple-system"/>
              </a:rPr>
              <a:t>Once a value has been assigned to an instance attribute (here the value ‘Tom’ is assigned to ‘name’ instance attribute through the assign_name() instance method), student.__dict__ returns the instance attribute name and its value, in form of a key: value pair.</a:t>
            </a:r>
          </a:p>
          <a:p>
            <a:endParaRPr lang="en-GB" b="0" i="0" dirty="0">
              <a:solidFill>
                <a:srgbClr val="3A3A3A"/>
              </a:solidFill>
              <a:effectLst/>
              <a:latin typeface="-apple-system"/>
            </a:endParaRPr>
          </a:p>
          <a:p>
            <a:r>
              <a:rPr lang="en-GB" b="0" i="0" dirty="0">
                <a:solidFill>
                  <a:srgbClr val="3A3A3A"/>
                </a:solidFill>
                <a:effectLst/>
                <a:latin typeface="-apple-system"/>
              </a:rPr>
              <a:t>Student.__dict__ on the other hand does not include the name attribute, as it is an instance attribute, and __dict__ attribute returns only class attributes when applied to a class. Since class Student has no class attribute, __dict__ does not list any attribute; it lists only methods of the class Student. </a:t>
            </a:r>
          </a:p>
          <a:p>
            <a:endParaRPr lang="en-GB" b="0" i="0" dirty="0">
              <a:solidFill>
                <a:srgbClr val="3A3A3A"/>
              </a:solidFill>
              <a:effectLst/>
              <a:latin typeface="-apple-system"/>
            </a:endParaRP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28</a:t>
            </a:fld>
            <a:endParaRPr lang="en-US" altLang="zh-TW" dirty="0"/>
          </a:p>
        </p:txBody>
      </p:sp>
    </p:spTree>
    <p:extLst>
      <p:ext uri="{BB962C8B-B14F-4D97-AF65-F5344CB8AC3E}">
        <p14:creationId xmlns:p14="http://schemas.microsoft.com/office/powerpoint/2010/main" val="1385802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A3A3A"/>
                </a:solidFill>
                <a:effectLst/>
                <a:latin typeface="-apple-system"/>
              </a:rPr>
              <a:t>Here a value has been assigned to another instance attribute (the value {} is assigned to ‘courses’ instance attribute through the create_courses() instance method). student.__dict__ therefore now returns the instance attribute courses and its value along with the instance attribute name and its value, in form of a key: value pair.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A3A3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latin typeface="Lucida Console" panose="020B0609040504020204" pitchFamily="49" charset="0"/>
                <a:cs typeface="Arial" panose="020B0604020202020204" pitchFamily="34" charset="0"/>
              </a:rPr>
              <a:t>As already explained, Student.__dict__ returns no attribute as class Student has no class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A3A3A"/>
              </a:solidFill>
              <a:effectLst/>
              <a:latin typeface="Lucida Console" panose="020B0609040504020204" pitchFamily="49"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A3A3A"/>
                </a:solidFill>
                <a:effectLst/>
                <a:latin typeface="Lucida Console" panose="020B0609040504020204" pitchFamily="49" charset="0"/>
                <a:cs typeface="Arial" panose="020B0604020202020204" pitchFamily="34" charset="0"/>
              </a:rPr>
              <a:t>Changing the value of any instance attribute is reflected in the __dict__ attribute when applied to the object. Here we added a new course: ‘Python’ to the courses instance variable, through the assign_course() instance method.</a:t>
            </a:r>
            <a:endParaRPr lang="en-GB" b="0" i="0" dirty="0">
              <a:solidFill>
                <a:srgbClr val="3A3A3A"/>
              </a:solidFill>
              <a:effectLst/>
              <a:latin typeface="-apple-system"/>
            </a:endParaRP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29</a:t>
            </a:fld>
            <a:endParaRPr lang="en-US" altLang="zh-TW" dirty="0"/>
          </a:p>
        </p:txBody>
      </p:sp>
    </p:spTree>
    <p:extLst>
      <p:ext uri="{BB962C8B-B14F-4D97-AF65-F5344CB8AC3E}">
        <p14:creationId xmlns:p14="http://schemas.microsoft.com/office/powerpoint/2010/main" val="3747058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The method signature consists of the method name and the parameter list. Method signature does not include the return type of the method. A class cannot have two methods with same signature.</a:t>
            </a:r>
          </a:p>
          <a:p>
            <a:endParaRPr lang="en-GB" b="0" i="0" dirty="0">
              <a:solidFill>
                <a:srgbClr val="444444"/>
              </a:solidFill>
              <a:effectLst/>
              <a:latin typeface="Roboto" panose="02000000000000000000" pitchFamily="2" charset="0"/>
            </a:endParaRPr>
          </a:p>
          <a:p>
            <a:r>
              <a:rPr lang="en-GB" b="1" i="0" dirty="0">
                <a:solidFill>
                  <a:srgbClr val="444444"/>
                </a:solidFill>
                <a:effectLst/>
                <a:latin typeface="Roboto" panose="02000000000000000000" pitchFamily="2" charset="0"/>
              </a:rPr>
              <a:t>Note:</a:t>
            </a:r>
            <a:r>
              <a:rPr lang="en-GB" b="0" i="0" dirty="0">
                <a:solidFill>
                  <a:srgbClr val="444444"/>
                </a:solidFill>
                <a:effectLst/>
                <a:latin typeface="Roboto" panose="02000000000000000000" pitchFamily="2" charset="0"/>
              </a:rPr>
              <a:t> regardless of whether a variable name following </a:t>
            </a:r>
            <a:r>
              <a:rPr lang="en-GB" b="0" i="1" dirty="0">
                <a:solidFill>
                  <a:srgbClr val="444444"/>
                </a:solidFill>
                <a:effectLst/>
                <a:latin typeface="Roboto" panose="02000000000000000000" pitchFamily="2" charset="0"/>
              </a:rPr>
              <a:t>self.</a:t>
            </a:r>
            <a:r>
              <a:rPr lang="en-GB" b="0" i="0" dirty="0">
                <a:solidFill>
                  <a:srgbClr val="444444"/>
                </a:solidFill>
                <a:effectLst/>
                <a:latin typeface="Roboto" panose="02000000000000000000" pitchFamily="2" charset="0"/>
              </a:rPr>
              <a:t> in the class constructor __init__() appears in the list of class attributes or not, it will always be an instance attribute. Class constructor initializes instance variables; in case of ambiguity between class and instance variables, instance variables prevail (meaning that class variables having the same name as instance variables will become instance attributes).</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30</a:t>
            </a:fld>
            <a:endParaRPr lang="en-US" altLang="zh-TW" dirty="0"/>
          </a:p>
        </p:txBody>
      </p:sp>
    </p:spTree>
    <p:extLst>
      <p:ext uri="{BB962C8B-B14F-4D97-AF65-F5344CB8AC3E}">
        <p14:creationId xmlns:p14="http://schemas.microsoft.com/office/powerpoint/2010/main" val="312122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2998858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A Constructor is the special method (function) used to initialize the instance variables during object creation. In Python, __init__ method stimulates the constructor of the class.</a:t>
            </a:r>
          </a:p>
          <a:p>
            <a:endParaRPr lang="en-GB" b="0" i="0" dirty="0">
              <a:solidFill>
                <a:srgbClr val="444444"/>
              </a:solidFill>
              <a:effectLst/>
              <a:latin typeface="Roboto" panose="02000000000000000000" pitchFamily="2" charset="0"/>
            </a:endParaRPr>
          </a:p>
          <a:p>
            <a:r>
              <a:rPr lang="en-GB" b="1" i="0" dirty="0">
                <a:solidFill>
                  <a:srgbClr val="444444"/>
                </a:solidFill>
                <a:effectLst/>
                <a:latin typeface="Roboto" panose="02000000000000000000" pitchFamily="2" charset="0"/>
              </a:rPr>
              <a:t>Note</a:t>
            </a:r>
            <a:r>
              <a:rPr lang="en-GB" b="0" i="0" dirty="0">
                <a:solidFill>
                  <a:srgbClr val="444444"/>
                </a:solidFill>
                <a:effectLst/>
                <a:latin typeface="Roboto" panose="02000000000000000000" pitchFamily="2" charset="0"/>
              </a:rPr>
              <a:t>: self.count does not work as it would reduce count to an instance variable. Possible solutions are:</a:t>
            </a:r>
          </a:p>
          <a:p>
            <a:pPr marL="171450" indent="-171450">
              <a:buFont typeface="Arial" panose="020B0604020202020204" pitchFamily="34" charset="0"/>
              <a:buChar char="•"/>
            </a:pPr>
            <a:r>
              <a:rPr lang="en-GB" dirty="0"/>
              <a:t>Trainee.count</a:t>
            </a:r>
          </a:p>
          <a:p>
            <a:pPr marL="171450" indent="-171450">
              <a:buFont typeface="Arial" panose="020B0604020202020204" pitchFamily="34" charset="0"/>
              <a:buChar char="•"/>
            </a:pPr>
            <a:r>
              <a:rPr lang="en-GB" dirty="0"/>
              <a:t>type(self).count</a:t>
            </a:r>
          </a:p>
          <a:p>
            <a:pPr marL="171450" indent="-171450">
              <a:buFont typeface="Arial" panose="020B0604020202020204" pitchFamily="34" charset="0"/>
              <a:buChar char="•"/>
            </a:pPr>
            <a:r>
              <a:rPr lang="en-GB" altLang="en-US" sz="1200" b="0" dirty="0">
                <a:latin typeface="Consolas" panose="020B0609020204030204" pitchFamily="49" charset="0"/>
                <a:ea typeface="ヒラギノ角ゴ Pro W3" pitchFamily="-112" charset="-128"/>
                <a:cs typeface="Consolas" panose="020B0609020204030204" pitchFamily="49" charset="0"/>
              </a:rPr>
              <a:t>self.__class__.</a:t>
            </a:r>
            <a:r>
              <a:rPr lang="en-GB" altLang="en-US" sz="1200" b="0" dirty="0">
                <a:solidFill>
                  <a:srgbClr val="7030A0"/>
                </a:solidFill>
                <a:latin typeface="Consolas" panose="020B0609020204030204" pitchFamily="49" charset="0"/>
                <a:ea typeface="ヒラギノ角ゴ Pro W3" pitchFamily="-112" charset="-128"/>
                <a:cs typeface="Consolas" panose="020B0609020204030204" pitchFamily="49" charset="0"/>
              </a:rPr>
              <a:t>count</a:t>
            </a:r>
            <a:endParaRPr lang="en-GB" b="0" dirty="0"/>
          </a:p>
          <a:p>
            <a:pPr marL="0" indent="0">
              <a:buFont typeface="Arial" panose="020B0604020202020204" pitchFamily="34" charset="0"/>
              <a:buNone/>
            </a:pPr>
            <a:r>
              <a:rPr lang="en-GB" b="0" i="0" dirty="0">
                <a:solidFill>
                  <a:srgbClr val="232629"/>
                </a:solidFill>
                <a:effectLst/>
                <a:latin typeface="-apple-system"/>
              </a:rPr>
              <a:t>Any of the above 3 solutions work if the goal is to count the instances that are ever created. However, if we need to reduce the counter after the instances are deleted, we need to involve the class destructor (see slide 33):</a:t>
            </a:r>
          </a:p>
          <a:p>
            <a:pPr marL="0" indent="0">
              <a:buFont typeface="Arial" panose="020B0604020202020204" pitchFamily="34" charset="0"/>
              <a:buNone/>
            </a:pPr>
            <a:r>
              <a:rPr lang="en-GB" dirty="0">
                <a:effectLst/>
                <a:latin typeface="inherit"/>
              </a:rPr>
              <a:t>class</a:t>
            </a:r>
            <a:r>
              <a:rPr lang="en-GB" dirty="0"/>
              <a:t> </a:t>
            </a:r>
            <a:r>
              <a:rPr lang="en-GB" dirty="0">
                <a:effectLst/>
                <a:latin typeface="inherit"/>
              </a:rPr>
              <a:t>Trainee</a:t>
            </a:r>
            <a:r>
              <a:rPr lang="en-GB" dirty="0"/>
              <a:t>: </a:t>
            </a:r>
          </a:p>
          <a:p>
            <a:pPr marL="0" indent="0">
              <a:buFont typeface="Arial" panose="020B0604020202020204" pitchFamily="34" charset="0"/>
              <a:buNone/>
            </a:pPr>
            <a:r>
              <a:rPr lang="en-GB" dirty="0"/>
              <a:t>    counter = </a:t>
            </a:r>
            <a:r>
              <a:rPr lang="en-GB" dirty="0">
                <a:effectLst/>
                <a:latin typeface="inherit"/>
              </a:rPr>
              <a:t>0</a:t>
            </a:r>
            <a:r>
              <a:rPr lang="en-GB" dirty="0"/>
              <a:t> </a:t>
            </a:r>
          </a:p>
          <a:p>
            <a:pPr marL="0" indent="0">
              <a:buFont typeface="Arial" panose="020B0604020202020204" pitchFamily="34" charset="0"/>
              <a:buNone/>
            </a:pPr>
            <a:r>
              <a:rPr lang="en-GB" dirty="0">
                <a:effectLst/>
                <a:latin typeface="inherit"/>
              </a:rPr>
              <a:t>    def</a:t>
            </a:r>
            <a:r>
              <a:rPr lang="en-GB" dirty="0"/>
              <a:t> __init__(self): </a:t>
            </a:r>
          </a:p>
          <a:p>
            <a:pPr marL="0" indent="0">
              <a:buFont typeface="Arial" panose="020B0604020202020204" pitchFamily="34" charset="0"/>
              <a:buNone/>
            </a:pPr>
            <a:r>
              <a:rPr lang="en-GB" dirty="0">
                <a:effectLst/>
                <a:latin typeface="inherit"/>
              </a:rPr>
              <a:t>        </a:t>
            </a:r>
            <a:r>
              <a:rPr lang="en-GB" dirty="0"/>
              <a:t>self.__class__.count += </a:t>
            </a:r>
            <a:r>
              <a:rPr lang="en-GB" dirty="0">
                <a:effectLst/>
                <a:latin typeface="inherit"/>
              </a:rPr>
              <a:t>1</a:t>
            </a:r>
            <a:r>
              <a:rPr lang="en-GB" dirty="0"/>
              <a:t> </a:t>
            </a:r>
            <a:endParaRPr lang="en-GB" dirty="0">
              <a:effectLst/>
              <a:latin typeface="inherit"/>
            </a:endParaRPr>
          </a:p>
          <a:p>
            <a:pPr marL="0" indent="0">
              <a:buFont typeface="Arial" panose="020B0604020202020204" pitchFamily="34" charset="0"/>
              <a:buNone/>
            </a:pPr>
            <a:r>
              <a:rPr lang="en-GB" dirty="0">
                <a:effectLst/>
                <a:latin typeface="inherit"/>
              </a:rPr>
              <a:t>    def</a:t>
            </a:r>
            <a:r>
              <a:rPr lang="en-GB" dirty="0"/>
              <a:t> __del__(self): </a:t>
            </a:r>
          </a:p>
          <a:p>
            <a:pPr marL="0" indent="0">
              <a:buFont typeface="Arial" panose="020B0604020202020204" pitchFamily="34" charset="0"/>
              <a:buNone/>
            </a:pPr>
            <a:r>
              <a:rPr lang="en-GB" dirty="0">
                <a:effectLst/>
                <a:latin typeface="inherit"/>
              </a:rPr>
              <a:t>        </a:t>
            </a:r>
            <a:r>
              <a:rPr lang="en-GB" dirty="0"/>
              <a:t>self.__class__.count -= </a:t>
            </a:r>
            <a:r>
              <a:rPr lang="en-GB" dirty="0">
                <a:effectLst/>
                <a:latin typeface="inherit"/>
              </a:rPr>
              <a:t>1</a:t>
            </a:r>
          </a:p>
          <a:p>
            <a:pPr marL="0" indent="0">
              <a:buFont typeface="Arial" panose="020B0604020202020204" pitchFamily="34" charset="0"/>
              <a:buNone/>
            </a:pPr>
            <a:endParaRPr lang="en-GB" b="0" i="0" dirty="0">
              <a:solidFill>
                <a:srgbClr val="232629"/>
              </a:solidFill>
              <a:effectLst/>
              <a:latin typeface="inherit"/>
            </a:endParaRPr>
          </a:p>
          <a:p>
            <a:pPr algn="l"/>
            <a:r>
              <a:rPr lang="en-GB" b="0" i="0" dirty="0">
                <a:solidFill>
                  <a:srgbClr val="232629"/>
                </a:solidFill>
                <a:effectLst/>
                <a:latin typeface="inherit"/>
              </a:rPr>
              <a:t>In general, f</a:t>
            </a:r>
            <a:r>
              <a:rPr lang="en-GB" b="0" i="0" dirty="0">
                <a:solidFill>
                  <a:srgbClr val="000000"/>
                </a:solidFill>
                <a:effectLst/>
                <a:latin typeface="arial" panose="020B0604020202020204" pitchFamily="34" charset="0"/>
              </a:rPr>
              <a:t>or a Class C, an instance x of C and a method m of C the following three method calls are equivalent:</a:t>
            </a:r>
          </a:p>
          <a:p>
            <a:pPr algn="l">
              <a:buFont typeface="Arial" panose="020B0604020202020204" pitchFamily="34" charset="0"/>
              <a:buChar char="•"/>
            </a:pPr>
            <a:r>
              <a:rPr lang="en-GB" b="0" i="0" dirty="0">
                <a:solidFill>
                  <a:srgbClr val="000000"/>
                </a:solidFill>
                <a:effectLst/>
                <a:latin typeface="arial" panose="020B0604020202020204" pitchFamily="34" charset="0"/>
              </a:rPr>
              <a:t> type(x).m(x, ...)</a:t>
            </a:r>
          </a:p>
          <a:p>
            <a:pPr algn="l">
              <a:buFont typeface="Arial" panose="020B0604020202020204" pitchFamily="34" charset="0"/>
              <a:buChar char="•"/>
            </a:pPr>
            <a:r>
              <a:rPr lang="en-GB" b="0" i="0" dirty="0">
                <a:solidFill>
                  <a:srgbClr val="000000"/>
                </a:solidFill>
                <a:effectLst/>
                <a:latin typeface="arial" panose="020B0604020202020204" pitchFamily="34" charset="0"/>
              </a:rPr>
              <a:t> C.m(x, ...)</a:t>
            </a:r>
          </a:p>
          <a:p>
            <a:pPr algn="l">
              <a:buFont typeface="Arial" panose="020B0604020202020204" pitchFamily="34" charset="0"/>
              <a:buChar char="•"/>
            </a:pPr>
            <a:r>
              <a:rPr lang="en-GB" b="0" i="0" dirty="0">
                <a:solidFill>
                  <a:srgbClr val="000000"/>
                </a:solidFill>
                <a:effectLst/>
                <a:latin typeface="arial" panose="020B0604020202020204" pitchFamily="34" charset="0"/>
              </a:rPr>
              <a:t> x.m(...)</a:t>
            </a:r>
          </a:p>
          <a:p>
            <a:pPr marL="0" indent="0">
              <a:buFont typeface="Arial" panose="020B0604020202020204" pitchFamily="34" charset="0"/>
              <a:buNone/>
            </a:pPr>
            <a:endParaRPr lang="en-GB" b="0" i="0" dirty="0">
              <a:solidFill>
                <a:srgbClr val="232629"/>
              </a:solidFill>
              <a:effectLst/>
              <a:latin typeface="-apple-system"/>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31</a:t>
            </a:fld>
            <a:endParaRPr lang="en-US" altLang="zh-TW" dirty="0"/>
          </a:p>
        </p:txBody>
      </p:sp>
    </p:spTree>
    <p:extLst>
      <p:ext uri="{BB962C8B-B14F-4D97-AF65-F5344CB8AC3E}">
        <p14:creationId xmlns:p14="http://schemas.microsoft.com/office/powerpoint/2010/main" val="345535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Note:</a:t>
            </a:r>
            <a:r>
              <a:rPr lang="en-GB" dirty="0"/>
              <a:t> since name and courses here are initialized in the class constructor (see the __init()__ method from previous slide), they are treated as instance variables (even if they were listed as class attributes as well).</a:t>
            </a:r>
          </a:p>
          <a:p>
            <a:r>
              <a:rPr lang="en-GB" dirty="0"/>
              <a:t>On the other hand, a class attribute that does not appear in the class constructor remains a class attribute. </a:t>
            </a:r>
          </a:p>
          <a:p>
            <a:endParaRPr lang="en-GB" dirty="0"/>
          </a:p>
          <a:p>
            <a:r>
              <a:rPr lang="en-GB" b="1" dirty="0"/>
              <a:t>Instance attributes</a:t>
            </a:r>
            <a:r>
              <a:rPr lang="en-GB" dirty="0"/>
              <a:t> are visible throughout the class, and therefore can appear in any instance method within the class, as long as they are </a:t>
            </a:r>
            <a:r>
              <a:rPr lang="en-GB" b="1" dirty="0"/>
              <a:t>prefixed with </a:t>
            </a:r>
            <a:r>
              <a:rPr lang="en-GB" b="1" i="1" dirty="0"/>
              <a:t>self.</a:t>
            </a:r>
            <a:r>
              <a:rPr lang="en-GB" i="0" dirty="0"/>
              <a:t> when referenced.</a:t>
            </a:r>
            <a:endParaRPr lang="en-GB" dirty="0"/>
          </a:p>
          <a:p>
            <a:r>
              <a:rPr lang="en-GB" b="1" dirty="0"/>
              <a:t>Class attributes</a:t>
            </a:r>
            <a:r>
              <a:rPr lang="en-GB" dirty="0"/>
              <a:t> are visible throughout the class, and therefore can appear in any instance method within the class, as long as they are </a:t>
            </a:r>
            <a:r>
              <a:rPr lang="en-GB" b="1" dirty="0"/>
              <a:t>prefixed with </a:t>
            </a:r>
            <a:r>
              <a:rPr lang="en-GB" b="1" i="1" dirty="0"/>
              <a:t>self.__class__.</a:t>
            </a:r>
            <a:r>
              <a:rPr lang="en-GB" i="0" dirty="0"/>
              <a:t> when referenced.</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32</a:t>
            </a:fld>
            <a:endParaRPr lang="en-US" altLang="zh-TW" dirty="0"/>
          </a:p>
        </p:txBody>
      </p:sp>
    </p:spTree>
    <p:extLst>
      <p:ext uri="{BB962C8B-B14F-4D97-AF65-F5344CB8AC3E}">
        <p14:creationId xmlns:p14="http://schemas.microsoft.com/office/powerpoint/2010/main" val="1840088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222222"/>
                </a:solidFill>
                <a:effectLst/>
                <a:latin typeface="source sans pro" panose="020B0503030403020204" pitchFamily="34" charset="0"/>
              </a:rPr>
              <a:t>Through the </a:t>
            </a:r>
            <a:r>
              <a:rPr lang="en-GB" i="1" dirty="0"/>
              <a:t>self</a:t>
            </a:r>
            <a:r>
              <a:rPr lang="en-GB" b="0" i="0" dirty="0">
                <a:solidFill>
                  <a:srgbClr val="222222"/>
                </a:solidFill>
                <a:effectLst/>
                <a:latin typeface="source sans pro" panose="020B0503030403020204" pitchFamily="34" charset="0"/>
              </a:rPr>
              <a:t> parameter, instance methods can modify:</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object (through </a:t>
            </a:r>
            <a:r>
              <a:rPr lang="en-GB" i="1" dirty="0"/>
              <a:t>self.instance_</a:t>
            </a:r>
            <a:r>
              <a:rPr lang="en-GB" b="0" i="1" dirty="0">
                <a:solidFill>
                  <a:srgbClr val="222222"/>
                </a:solidFill>
                <a:effectLst/>
                <a:latin typeface="source sans pro" panose="020B0503030403020204" pitchFamily="34" charset="0"/>
              </a:rPr>
              <a:t>attribute</a:t>
            </a:r>
            <a:r>
              <a:rPr lang="en-GB" b="0" i="0" dirty="0">
                <a:solidFill>
                  <a:srgbClr val="222222"/>
                </a:solidFill>
                <a:effectLst/>
                <a:latin typeface="source sans pro" panose="020B0503030403020204" pitchFamily="34" charset="0"/>
              </a:rPr>
              <a:t>)</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class itself (through </a:t>
            </a:r>
            <a:r>
              <a:rPr lang="en-GB" i="1" dirty="0"/>
              <a:t>self.__class__.class_</a:t>
            </a:r>
            <a:r>
              <a:rPr lang="en-GB" b="0" i="1" dirty="0">
                <a:solidFill>
                  <a:srgbClr val="222222"/>
                </a:solidFill>
                <a:effectLst/>
                <a:latin typeface="source sans pro" panose="020B0503030403020204" pitchFamily="34" charset="0"/>
              </a:rPr>
              <a:t>attribute</a:t>
            </a:r>
            <a:r>
              <a:rPr lang="en-GB" b="0" i="0" dirty="0">
                <a:solidFill>
                  <a:srgbClr val="222222"/>
                </a:solidFill>
                <a:effectLst/>
                <a:latin typeface="source sans pro" panose="020B0503030403020204" pitchFamily="34" charset="0"/>
              </a:rPr>
              <a:t>) – see the __init__() &amp; __del__() methods in the example above</a:t>
            </a:r>
          </a:p>
          <a:p>
            <a:endParaRPr lang="en-GB" b="0" i="0" dirty="0">
              <a:solidFill>
                <a:srgbClr val="404040"/>
              </a:solidFill>
              <a:effectLst/>
              <a:latin typeface="-system-ui"/>
            </a:endParaRPr>
          </a:p>
          <a:p>
            <a:r>
              <a:rPr lang="en-GB" b="0" i="0" dirty="0">
                <a:solidFill>
                  <a:srgbClr val="404040"/>
                </a:solidFill>
                <a:effectLst/>
                <a:latin typeface="-system-ui"/>
              </a:rPr>
              <a:t>The destructor is always part of a class, even if not defined. (If not defined, Python assumes an empty destructor).</a:t>
            </a:r>
          </a:p>
          <a:p>
            <a:r>
              <a:rPr lang="en-GB" b="0" i="0" dirty="0">
                <a:solidFill>
                  <a:srgbClr val="404040"/>
                </a:solidFill>
                <a:effectLst/>
                <a:latin typeface="-system-ui"/>
              </a:rPr>
              <a:t>Destroying an object with </a:t>
            </a:r>
            <a:r>
              <a:rPr lang="en-GB" dirty="0"/>
              <a:t>del</a:t>
            </a:r>
            <a:r>
              <a:rPr lang="en-GB" b="0" i="0" dirty="0">
                <a:solidFill>
                  <a:srgbClr val="404040"/>
                </a:solidFill>
                <a:effectLst/>
                <a:latin typeface="-system-ui"/>
              </a:rPr>
              <a:t> is optional; you can create objects and never delete them. They are then only deleted when the program closes (by garbage collector). However, this can eat up a lot of memory in large programs and is therefore bad programming practice.</a:t>
            </a:r>
          </a:p>
          <a:p>
            <a:r>
              <a:rPr lang="en-GB" b="1" i="0" dirty="0">
                <a:solidFill>
                  <a:srgbClr val="273239"/>
                </a:solidFill>
                <a:effectLst/>
                <a:latin typeface="urw-din"/>
              </a:rPr>
              <a:t>Note :</a:t>
            </a:r>
            <a:r>
              <a:rPr lang="en-GB" b="0" i="0" dirty="0">
                <a:solidFill>
                  <a:srgbClr val="273239"/>
                </a:solidFill>
                <a:effectLst/>
                <a:latin typeface="urw-din"/>
              </a:rPr>
              <a:t> A reference to objects is also deleted when the object goes out of reference or when the program ends.</a:t>
            </a:r>
          </a:p>
          <a:p>
            <a:r>
              <a:rPr lang="en-GB" b="0" i="0" dirty="0">
                <a:solidFill>
                  <a:srgbClr val="273239"/>
                </a:solidFill>
                <a:effectLst/>
                <a:latin typeface="urw-din"/>
              </a:rPr>
              <a:t>By using del keyword we can delete all references of an object, causing destructor to be invoked automatically.</a:t>
            </a:r>
          </a:p>
          <a:p>
            <a:r>
              <a:rPr lang="en-GB" b="0" i="0" dirty="0">
                <a:solidFill>
                  <a:srgbClr val="232629"/>
                </a:solidFill>
                <a:effectLst/>
                <a:latin typeface="-apple-system"/>
              </a:rPr>
              <a:t>Note also that if something else has a reference to the object, </a:t>
            </a:r>
            <a:r>
              <a:rPr lang="en-GB" dirty="0"/>
              <a:t>__del__</a:t>
            </a:r>
            <a:r>
              <a:rPr lang="en-GB" b="0" i="0" dirty="0">
                <a:solidFill>
                  <a:srgbClr val="232629"/>
                </a:solidFill>
                <a:effectLst/>
                <a:latin typeface="-apple-system"/>
              </a:rPr>
              <a:t> won't get called.</a:t>
            </a:r>
          </a:p>
          <a:p>
            <a:endParaRPr lang="en-GB" b="0" i="0" dirty="0">
              <a:solidFill>
                <a:srgbClr val="232629"/>
              </a:solidFill>
              <a:effectLst/>
              <a:latin typeface="-apple-system"/>
            </a:endParaRPr>
          </a:p>
          <a:p>
            <a:r>
              <a:rPr lang="en-GB" b="0" i="0" dirty="0">
                <a:solidFill>
                  <a:srgbClr val="404040"/>
                </a:solidFill>
                <a:effectLst/>
                <a:latin typeface="-system-ui"/>
              </a:rPr>
              <a:t>An object is destroyed by calling:</a:t>
            </a:r>
          </a:p>
          <a:p>
            <a:r>
              <a:rPr lang="en-GB" b="0" i="0" dirty="0">
                <a:solidFill>
                  <a:srgbClr val="404040"/>
                </a:solidFill>
                <a:effectLst/>
                <a:latin typeface="-system-ui"/>
              </a:rPr>
              <a:t>     del object_name</a:t>
            </a:r>
          </a:p>
          <a:p>
            <a:endParaRPr lang="en-GB" b="0" i="0" dirty="0">
              <a:solidFill>
                <a:srgbClr val="404040"/>
              </a:solidFill>
              <a:effectLst/>
              <a:latin typeface="-system-ui"/>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33</a:t>
            </a:fld>
            <a:endParaRPr lang="en-US" altLang="zh-TW" dirty="0"/>
          </a:p>
        </p:txBody>
      </p:sp>
    </p:spTree>
    <p:extLst>
      <p:ext uri="{BB962C8B-B14F-4D97-AF65-F5344CB8AC3E}">
        <p14:creationId xmlns:p14="http://schemas.microsoft.com/office/powerpoint/2010/main" val="1295746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i="0" dirty="0"/>
              <a:t>&gt;&gt;&gt; trainee1.__dict__</a:t>
            </a:r>
          </a:p>
          <a:p>
            <a:r>
              <a:rPr lang="en-GB" i="0" dirty="0"/>
              <a:t>{'name': 'John', 'stream': 'Development', 'weeks': 6, 'courses': {'SQL': 75, 'UNIX': 78, 'Python': 94, 'Java': 81, 'Web Apps': 100, 'Excel': 90}}</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34</a:t>
            </a:fld>
            <a:endParaRPr lang="en-US" altLang="zh-TW" dirty="0"/>
          </a:p>
        </p:txBody>
      </p:sp>
    </p:spTree>
    <p:extLst>
      <p:ext uri="{BB962C8B-B14F-4D97-AF65-F5344CB8AC3E}">
        <p14:creationId xmlns:p14="http://schemas.microsoft.com/office/powerpoint/2010/main" val="1623783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i="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35</a:t>
            </a:fld>
            <a:endParaRPr lang="en-US" altLang="zh-TW" dirty="0"/>
          </a:p>
        </p:txBody>
      </p:sp>
    </p:spTree>
    <p:extLst>
      <p:ext uri="{BB962C8B-B14F-4D97-AF65-F5344CB8AC3E}">
        <p14:creationId xmlns:p14="http://schemas.microsoft.com/office/powerpoint/2010/main" val="177784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i="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36</a:t>
            </a:fld>
            <a:endParaRPr lang="en-US" altLang="zh-TW" dirty="0"/>
          </a:p>
        </p:txBody>
      </p:sp>
    </p:spTree>
    <p:extLst>
      <p:ext uri="{BB962C8B-B14F-4D97-AF65-F5344CB8AC3E}">
        <p14:creationId xmlns:p14="http://schemas.microsoft.com/office/powerpoint/2010/main" val="3647283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i="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37</a:t>
            </a:fld>
            <a:endParaRPr lang="en-US" altLang="zh-TW" dirty="0"/>
          </a:p>
        </p:txBody>
      </p:sp>
    </p:spTree>
    <p:extLst>
      <p:ext uri="{BB962C8B-B14F-4D97-AF65-F5344CB8AC3E}">
        <p14:creationId xmlns:p14="http://schemas.microsoft.com/office/powerpoint/2010/main" val="3017040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i="0" dirty="0"/>
              <a:t>Note</a:t>
            </a:r>
            <a:r>
              <a:rPr lang="en-GB" i="0" dirty="0"/>
              <a:t>: Activity 1 introduces a class with a custom constructor and an instance method to return the value of an instance attribute. It also aims to shows how external functions can accepts multiple objects of the said class as arguments, to return an aggregate value and its related information from the object.</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38</a:t>
            </a:fld>
            <a:endParaRPr lang="en-US" altLang="zh-TW" dirty="0"/>
          </a:p>
        </p:txBody>
      </p:sp>
    </p:spTree>
    <p:extLst>
      <p:ext uri="{BB962C8B-B14F-4D97-AF65-F5344CB8AC3E}">
        <p14:creationId xmlns:p14="http://schemas.microsoft.com/office/powerpoint/2010/main" val="154450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39</a:t>
            </a:fld>
            <a:endParaRPr lang="en-GB" dirty="0"/>
          </a:p>
        </p:txBody>
      </p:sp>
    </p:spTree>
    <p:extLst>
      <p:ext uri="{BB962C8B-B14F-4D97-AF65-F5344CB8AC3E}">
        <p14:creationId xmlns:p14="http://schemas.microsoft.com/office/powerpoint/2010/main" val="1874398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1" dirty="0"/>
              <a:t>Class Instantiation (Object Creation) Syntax</a:t>
            </a:r>
            <a:r>
              <a:rPr lang="en-US" i="1" dirty="0"/>
              <a:t>:</a:t>
            </a:r>
          </a:p>
          <a:p>
            <a:r>
              <a:rPr lang="en-US" i="1" dirty="0"/>
              <a:t>          object_name = ClassName(&lt;attributes’ values from the __init__ method&gt;)</a:t>
            </a:r>
          </a:p>
          <a:p>
            <a:pPr>
              <a:buFont typeface="Arial" panose="020B0604020202020204" pitchFamily="34" charset="0"/>
              <a:buNone/>
            </a:pPr>
            <a:endParaRPr lang="en-US"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Note: &lt;</a:t>
            </a:r>
            <a:r>
              <a:rPr lang="en-US" i="1" dirty="0"/>
              <a:t>attributes’ values from the __init__ method&gt;</a:t>
            </a:r>
            <a:r>
              <a:rPr lang="en-US" i="0" dirty="0"/>
              <a:t> must be listed in the same order as listed in the class constructor.</a:t>
            </a:r>
          </a:p>
          <a:p>
            <a:pPr>
              <a:buFont typeface="Arial" panose="020B0604020202020204" pitchFamily="34" charset="0"/>
              <a:buNone/>
            </a:pPr>
            <a:endParaRPr lang="en-US" sz="1200" i="0" dirty="0"/>
          </a:p>
          <a:p>
            <a:endParaRPr lang="en-GB"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40</a:t>
            </a:fld>
            <a:endParaRPr lang="en-US" altLang="zh-TW" dirty="0"/>
          </a:p>
        </p:txBody>
      </p:sp>
    </p:spTree>
    <p:extLst>
      <p:ext uri="{BB962C8B-B14F-4D97-AF65-F5344CB8AC3E}">
        <p14:creationId xmlns:p14="http://schemas.microsoft.com/office/powerpoint/2010/main" val="344523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a:t>
            </a:fld>
            <a:endParaRPr lang="en-US" altLang="zh-TW" dirty="0"/>
          </a:p>
        </p:txBody>
      </p:sp>
    </p:spTree>
    <p:extLst>
      <p:ext uri="{BB962C8B-B14F-4D97-AF65-F5344CB8AC3E}">
        <p14:creationId xmlns:p14="http://schemas.microsoft.com/office/powerpoint/2010/main" val="2903689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41</a:t>
            </a:fld>
            <a:endParaRPr lang="en-US" altLang="zh-TW" dirty="0"/>
          </a:p>
        </p:txBody>
      </p:sp>
    </p:spTree>
    <p:extLst>
      <p:ext uri="{BB962C8B-B14F-4D97-AF65-F5344CB8AC3E}">
        <p14:creationId xmlns:p14="http://schemas.microsoft.com/office/powerpoint/2010/main" val="28429062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42</a:t>
            </a:fld>
            <a:endParaRPr lang="en-US" altLang="zh-TW" dirty="0"/>
          </a:p>
        </p:txBody>
      </p:sp>
    </p:spTree>
    <p:extLst>
      <p:ext uri="{BB962C8B-B14F-4D97-AF65-F5344CB8AC3E}">
        <p14:creationId xmlns:p14="http://schemas.microsoft.com/office/powerpoint/2010/main" val="1884822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43</a:t>
            </a:fld>
            <a:endParaRPr lang="en-US" altLang="zh-TW" dirty="0"/>
          </a:p>
        </p:txBody>
      </p:sp>
    </p:spTree>
    <p:extLst>
      <p:ext uri="{BB962C8B-B14F-4D97-AF65-F5344CB8AC3E}">
        <p14:creationId xmlns:p14="http://schemas.microsoft.com/office/powerpoint/2010/main" val="3381651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To verify that all three references created above point to the same object run the following code:</a:t>
            </a:r>
          </a:p>
          <a:p>
            <a:r>
              <a:rPr lang="en-GB" sz="1200" dirty="0">
                <a:latin typeface="Lucida Console" panose="020B0609040504020204" pitchFamily="49" charset="0"/>
              </a:rPr>
              <a:t>&gt;&gt;&gt; print('trainee1           :', trainee1)</a:t>
            </a:r>
          </a:p>
          <a:p>
            <a:r>
              <a:rPr lang="en-GB" sz="1200" dirty="0">
                <a:latin typeface="Lucida Console" panose="020B0609040504020204" pitchFamily="49" charset="0"/>
              </a:rPr>
              <a:t>&gt;&gt;&gt; print('trainee1_second_ref:', trainee1_second_ref)</a:t>
            </a:r>
          </a:p>
          <a:p>
            <a:r>
              <a:rPr lang="en-GB" sz="1200" dirty="0">
                <a:latin typeface="Lucida Console" panose="020B0609040504020204" pitchFamily="49" charset="0"/>
              </a:rPr>
              <a:t>&gt;&gt;&gt; print('trainees_list[0]   :', trainees_list[0])</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44</a:t>
            </a:fld>
            <a:endParaRPr lang="en-US" altLang="zh-TW" dirty="0"/>
          </a:p>
        </p:txBody>
      </p:sp>
    </p:spTree>
    <p:extLst>
      <p:ext uri="{BB962C8B-B14F-4D97-AF65-F5344CB8AC3E}">
        <p14:creationId xmlns:p14="http://schemas.microsoft.com/office/powerpoint/2010/main" val="3259412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45</a:t>
            </a:fld>
            <a:endParaRPr lang="en-US" altLang="zh-TW" dirty="0"/>
          </a:p>
        </p:txBody>
      </p:sp>
    </p:spTree>
    <p:extLst>
      <p:ext uri="{BB962C8B-B14F-4D97-AF65-F5344CB8AC3E}">
        <p14:creationId xmlns:p14="http://schemas.microsoft.com/office/powerpoint/2010/main" val="23815265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self-referencing pointer (self) refers to the object which called the method. This allows accessing </a:t>
            </a:r>
            <a:r>
              <a:rPr lang="en-GB" b="0" i="0" dirty="0">
                <a:solidFill>
                  <a:srgbClr val="333333"/>
                </a:solidFill>
                <a:effectLst/>
                <a:latin typeface="Noto Sans" panose="020B0502040504020204" pitchFamily="34" charset="0"/>
              </a:rPr>
              <a:t>the object’s attributes from inside a method of the object’s class.</a:t>
            </a:r>
            <a:endParaRPr lang="en-GB" dirty="0"/>
          </a:p>
        </p:txBody>
      </p:sp>
      <p:sp>
        <p:nvSpPr>
          <p:cNvPr id="4" name="Slide Number Placeholder 3"/>
          <p:cNvSpPr>
            <a:spLocks noGrp="1"/>
          </p:cNvSpPr>
          <p:nvPr>
            <p:ph type="sldNum" sz="quarter" idx="5"/>
          </p:nvPr>
        </p:nvSpPr>
        <p:spPr/>
        <p:txBody>
          <a:bodyPr/>
          <a:lstStyle/>
          <a:p>
            <a:fld id="{EAEBC767-464D-4FBB-8F79-62B6F0DE02BE}" type="slidenum">
              <a:rPr lang="en-GB" smtClean="0"/>
              <a:t>46</a:t>
            </a:fld>
            <a:endParaRPr lang="en-GB" dirty="0"/>
          </a:p>
        </p:txBody>
      </p:sp>
    </p:spTree>
    <p:extLst>
      <p:ext uri="{BB962C8B-B14F-4D97-AF65-F5344CB8AC3E}">
        <p14:creationId xmlns:p14="http://schemas.microsoft.com/office/powerpoint/2010/main" val="35466324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Effectively, student1 is just the name for the object reference, which is the memory address at which the object student1 is stored. Hence the name self is short for self-referencing pointer (reference to itself).</a:t>
            </a:r>
          </a:p>
          <a:p>
            <a:r>
              <a:rPr lang="en-GB" dirty="0"/>
              <a:t>In this case, there was no customised constructor, thus the statement creating the object: student1 = Student() called the default constructor __init__() with one parameter only - self.</a:t>
            </a:r>
          </a:p>
        </p:txBody>
      </p:sp>
      <p:sp>
        <p:nvSpPr>
          <p:cNvPr id="4" name="Slide Number Placeholder 3"/>
          <p:cNvSpPr>
            <a:spLocks noGrp="1"/>
          </p:cNvSpPr>
          <p:nvPr>
            <p:ph type="sldNum" sz="quarter" idx="5"/>
          </p:nvPr>
        </p:nvSpPr>
        <p:spPr/>
        <p:txBody>
          <a:bodyPr/>
          <a:lstStyle/>
          <a:p>
            <a:fld id="{EAEBC767-464D-4FBB-8F79-62B6F0DE02BE}" type="slidenum">
              <a:rPr lang="en-GB" smtClean="0"/>
              <a:t>47</a:t>
            </a:fld>
            <a:endParaRPr lang="en-GB" dirty="0"/>
          </a:p>
        </p:txBody>
      </p:sp>
    </p:spTree>
    <p:extLst>
      <p:ext uri="{BB962C8B-B14F-4D97-AF65-F5344CB8AC3E}">
        <p14:creationId xmlns:p14="http://schemas.microsoft.com/office/powerpoint/2010/main" val="23830095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48</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u="sng" dirty="0"/>
              <a:t>Note</a:t>
            </a:r>
            <a:r>
              <a:rPr lang="en-GB" dirty="0"/>
              <a:t>: objects are created at runtime; therefore the memory address of a given object will be different every time the object is created (i.e. the script is run).</a:t>
            </a:r>
          </a:p>
          <a:p>
            <a:endParaRPr lang="en-GB" dirty="0"/>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0x</a:t>
            </a:r>
            <a:r>
              <a:rPr lang="en-GB" sz="1200" b="0" i="0" kern="1200" dirty="0">
                <a:solidFill>
                  <a:schemeClr val="tx1"/>
                </a:solidFill>
                <a:effectLst/>
                <a:latin typeface="+mn-lt"/>
                <a:ea typeface="+mn-ea"/>
                <a:cs typeface="+mn-cs"/>
              </a:rPr>
              <a:t> is just a notation to let you know the number is in hexadecimal form. The digits of a hexadecimal numbers consist</a:t>
            </a:r>
            <a:r>
              <a:rPr lang="en-GB" sz="1200" b="0" i="0" kern="1200" baseline="0" dirty="0">
                <a:solidFill>
                  <a:schemeClr val="tx1"/>
                </a:solidFill>
                <a:effectLst/>
                <a:latin typeface="+mn-lt"/>
                <a:ea typeface="+mn-ea"/>
                <a:cs typeface="+mn-cs"/>
              </a:rPr>
              <a:t> of</a:t>
            </a:r>
            <a:r>
              <a:rPr lang="en-GB" sz="1200" b="0" i="0" kern="1200" dirty="0">
                <a:solidFill>
                  <a:schemeClr val="tx1"/>
                </a:solidFill>
                <a:effectLst/>
                <a:latin typeface="+mn-lt"/>
                <a:ea typeface="+mn-ea"/>
                <a:cs typeface="+mn-cs"/>
              </a:rPr>
              <a:t> 0-9 and</a:t>
            </a:r>
            <a:r>
              <a:rPr lang="en-GB" sz="1200" b="0" i="0" kern="1200" baseline="0" dirty="0">
                <a:solidFill>
                  <a:schemeClr val="tx1"/>
                </a:solidFill>
                <a:effectLst/>
                <a:latin typeface="+mn-lt"/>
                <a:ea typeface="+mn-ea"/>
                <a:cs typeface="+mn-cs"/>
              </a:rPr>
              <a:t> A-F</a:t>
            </a:r>
            <a:r>
              <a:rPr lang="en-GB" sz="1200" b="0" i="0" kern="1200" dirty="0">
                <a:solidFill>
                  <a:schemeClr val="tx1"/>
                </a:solidFill>
                <a:effectLst/>
                <a:latin typeface="+mn-lt"/>
                <a:ea typeface="+mn-ea"/>
                <a:cs typeface="+mn-cs"/>
              </a:rPr>
              <a:t>.</a:t>
            </a:r>
            <a:endParaRPr lang="en-GB" dirty="0"/>
          </a:p>
        </p:txBody>
      </p:sp>
    </p:spTree>
    <p:extLst>
      <p:ext uri="{BB962C8B-B14F-4D97-AF65-F5344CB8AC3E}">
        <p14:creationId xmlns:p14="http://schemas.microsoft.com/office/powerpoint/2010/main" val="27759050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49</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endParaRPr lang="en-GB" dirty="0"/>
          </a:p>
        </p:txBody>
      </p:sp>
    </p:spTree>
    <p:extLst>
      <p:ext uri="{BB962C8B-B14F-4D97-AF65-F5344CB8AC3E}">
        <p14:creationId xmlns:p14="http://schemas.microsoft.com/office/powerpoint/2010/main" val="40093730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50</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endParaRPr lang="en-GB" dirty="0"/>
          </a:p>
        </p:txBody>
      </p:sp>
    </p:spTree>
    <p:extLst>
      <p:ext uri="{BB962C8B-B14F-4D97-AF65-F5344CB8AC3E}">
        <p14:creationId xmlns:p14="http://schemas.microsoft.com/office/powerpoint/2010/main" val="2901120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a:t>
            </a:fld>
            <a:endParaRPr lang="en-US" altLang="zh-TW" dirty="0"/>
          </a:p>
        </p:txBody>
      </p:sp>
    </p:spTree>
    <p:extLst>
      <p:ext uri="{BB962C8B-B14F-4D97-AF65-F5344CB8AC3E}">
        <p14:creationId xmlns:p14="http://schemas.microsoft.com/office/powerpoint/2010/main" val="20030427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51</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endParaRPr lang="en-GB" dirty="0"/>
          </a:p>
        </p:txBody>
      </p:sp>
    </p:spTree>
    <p:extLst>
      <p:ext uri="{BB962C8B-B14F-4D97-AF65-F5344CB8AC3E}">
        <p14:creationId xmlns:p14="http://schemas.microsoft.com/office/powerpoint/2010/main" val="1212816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52</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altLang="en-US" sz="1200" b="0" dirty="0">
                <a:latin typeface="Consolas" panose="020B0609020204030204" pitchFamily="49" charset="0"/>
                <a:ea typeface="ヒラギノ角ゴ Pro W3" pitchFamily="-112" charset="-128"/>
                <a:cs typeface="Consolas" panose="020B0609020204030204" pitchFamily="49" charset="0"/>
              </a:rPr>
              <a:t>The move_me() method expects a reference to an object of class CarValet. We know this because the object valet in the move_me() method’s body calls the valet_car() method, defined in the CarValet class.</a:t>
            </a:r>
          </a:p>
          <a:p>
            <a:r>
              <a:rPr lang="en-GB" sz="1200" b="0" dirty="0">
                <a:latin typeface="Consolas" panose="020B0609020204030204" pitchFamily="49" charset="0"/>
                <a:ea typeface="ヒラギノ角ゴ Pro W3" pitchFamily="-112" charset="-128"/>
              </a:rPr>
              <a:t>valet_car() method then calls the move() method of the object of class Car, which prints the message.</a:t>
            </a:r>
          </a:p>
          <a:p>
            <a:endParaRPr lang="en-GB" sz="1200" b="0" dirty="0">
              <a:latin typeface="Consolas" panose="020B0609020204030204" pitchFamily="49" charset="0"/>
              <a:ea typeface="ヒラギノ角ゴ Pro W3" pitchFamily="-112" charset="-128"/>
            </a:endParaRPr>
          </a:p>
          <a:p>
            <a:r>
              <a:rPr lang="en-GB" sz="1200" b="0" dirty="0">
                <a:latin typeface="Consolas" panose="020B0609020204030204" pitchFamily="49" charset="0"/>
                <a:ea typeface="ヒラギノ角ゴ Pro W3" pitchFamily="-112" charset="-128"/>
              </a:rPr>
              <a:t>What is the benefit of this, since it is possible to directly call the move() method from the class Car: car.move()?</a:t>
            </a:r>
          </a:p>
          <a:p>
            <a:r>
              <a:rPr lang="en-GB" sz="1200" b="0" dirty="0">
                <a:latin typeface="Consolas" panose="020B0609020204030204" pitchFamily="49" charset="0"/>
                <a:ea typeface="ヒラギノ角ゴ Pro W3" pitchFamily="-112" charset="-128"/>
              </a:rPr>
              <a:t>The move() method is supposed to move the car (although in the above implementation it does not do anything aside from printing the message). The addition of the move_me() method, adds another layer to the process of moving the car. With its addition, moving a car (running the move_me() method) requires previous creation of an object of CarValet class (here car_valet), which is then passed as argument to the move_me() car method. This ensures that only objects of CarValet class can move the car, adding a security element to the implementation of class Car – hence this is a more “self-assertive” car.</a:t>
            </a:r>
          </a:p>
          <a:p>
            <a:endParaRPr lang="en-GB" sz="1200" b="0" dirty="0">
              <a:latin typeface="Consolas" panose="020B0609020204030204" pitchFamily="49" charset="0"/>
              <a:ea typeface="ヒラギノ角ゴ Pro W3" pitchFamily="-112" charset="-128"/>
            </a:endParaRPr>
          </a:p>
          <a:p>
            <a:r>
              <a:rPr lang="en-GB" sz="1200" b="1" dirty="0">
                <a:latin typeface="Consolas" panose="020B0609020204030204" pitchFamily="49" charset="0"/>
                <a:ea typeface="ヒラギノ角ゴ Pro W3" pitchFamily="-112" charset="-128"/>
              </a:rPr>
              <a:t>Note</a:t>
            </a:r>
            <a:r>
              <a:rPr lang="en-GB" sz="1200" b="0" dirty="0">
                <a:latin typeface="Consolas" panose="020B0609020204030204" pitchFamily="49" charset="0"/>
                <a:ea typeface="ヒラギノ角ゴ Pro W3" pitchFamily="-112" charset="-128"/>
              </a:rPr>
              <a:t>: calling move_me() method instead of move() in the valet_car() method would cause the script to run infinitely, because move_me() method calls valet_car() and valet_car() calls the move_me() method.</a:t>
            </a:r>
          </a:p>
          <a:p>
            <a:endParaRPr lang="en-GB" b="0" dirty="0"/>
          </a:p>
        </p:txBody>
      </p:sp>
    </p:spTree>
    <p:extLst>
      <p:ext uri="{BB962C8B-B14F-4D97-AF65-F5344CB8AC3E}">
        <p14:creationId xmlns:p14="http://schemas.microsoft.com/office/powerpoint/2010/main" val="2168577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53</a:t>
            </a:fld>
            <a:endParaRPr lang="en-GB" dirty="0"/>
          </a:p>
        </p:txBody>
      </p:sp>
    </p:spTree>
    <p:extLst>
      <p:ext uri="{BB962C8B-B14F-4D97-AF65-F5344CB8AC3E}">
        <p14:creationId xmlns:p14="http://schemas.microsoft.com/office/powerpoint/2010/main" val="26362800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54</a:t>
            </a:fld>
            <a:endParaRPr lang="en-US" altLang="zh-TW" dirty="0"/>
          </a:p>
        </p:txBody>
      </p:sp>
    </p:spTree>
    <p:extLst>
      <p:ext uri="{BB962C8B-B14F-4D97-AF65-F5344CB8AC3E}">
        <p14:creationId xmlns:p14="http://schemas.microsoft.com/office/powerpoint/2010/main" val="28667822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55</a:t>
            </a:fld>
            <a:endParaRPr lang="en-US" altLang="zh-TW" dirty="0"/>
          </a:p>
        </p:txBody>
      </p:sp>
    </p:spTree>
    <p:extLst>
      <p:ext uri="{BB962C8B-B14F-4D97-AF65-F5344CB8AC3E}">
        <p14:creationId xmlns:p14="http://schemas.microsoft.com/office/powerpoint/2010/main" val="2316035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i="0" u="none" dirty="0"/>
              <a:t>Note</a:t>
            </a:r>
            <a:r>
              <a:rPr lang="en-GB" dirty="0"/>
              <a:t>: for illustration of protected and private attributes, see separate scripts protected_attribute &amp; private_attribute</a:t>
            </a:r>
          </a:p>
          <a:p>
            <a:endParaRPr lang="en-GB" dirty="0"/>
          </a:p>
          <a:p>
            <a:r>
              <a:rPr lang="en-GB" dirty="0"/>
              <a:t>Most</a:t>
            </a:r>
            <a:r>
              <a:rPr lang="en-GB" baseline="0" dirty="0"/>
              <a:t> variables will be private</a:t>
            </a:r>
          </a:p>
          <a:p>
            <a:endParaRPr lang="en-GB" baseline="0" dirty="0"/>
          </a:p>
          <a:p>
            <a:r>
              <a:rPr lang="en-GB" b="0" i="0" dirty="0">
                <a:solidFill>
                  <a:srgbClr val="111111"/>
                </a:solidFill>
                <a:effectLst/>
                <a:latin typeface="Roboto" panose="02000000000000000000" pitchFamily="2" charset="0"/>
              </a:rPr>
              <a:t>Python doesn't have any mechanism that effectively restricts access to any instance variable or method. Python prescribes a convention of prefixing the name of the variable/method with a single or double underscore to emulate the behaviour of protected and private access specifiers respectively.</a:t>
            </a:r>
            <a:endParaRPr lang="en-GB" baseline="0" dirty="0"/>
          </a:p>
          <a:p>
            <a:r>
              <a:rPr lang="en-GB" b="0" i="0" dirty="0">
                <a:solidFill>
                  <a:srgbClr val="181717"/>
                </a:solidFill>
                <a:effectLst/>
                <a:latin typeface="Verdana" panose="020B0604030504040204" pitchFamily="34" charset="0"/>
              </a:rPr>
              <a:t>Python performs name mangling of private variables. Every member with a double underscore will be changed to </a:t>
            </a:r>
            <a:r>
              <a:rPr lang="en-GB" dirty="0"/>
              <a:t>_class__variable</a:t>
            </a:r>
            <a:r>
              <a:rPr lang="en-GB" b="0" i="0" dirty="0">
                <a:solidFill>
                  <a:srgbClr val="181717"/>
                </a:solidFill>
                <a:effectLst/>
                <a:latin typeface="Verdana" panose="020B0604030504040204" pitchFamily="34" charset="0"/>
              </a:rPr>
              <a:t> and can be accessed outside the class through object.</a:t>
            </a:r>
            <a:r>
              <a:rPr lang="en-GB" dirty="0"/>
              <a:t>_class__variable.</a:t>
            </a:r>
            <a:r>
              <a:rPr lang="en-GB" b="0" i="0" dirty="0">
                <a:solidFill>
                  <a:srgbClr val="181717"/>
                </a:solidFill>
                <a:effectLst/>
                <a:latin typeface="Verdana" panose="020B0604030504040204" pitchFamily="34" charset="0"/>
              </a:rPr>
              <a:t> So, it can still be accessed from outside the class, but the practice should be refrained from.</a:t>
            </a:r>
            <a:endParaRPr lang="en-GB" baseline="0" dirty="0"/>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Python Name Mangling:</a:t>
            </a:r>
            <a:endParaRPr lang="en-GB" baseline="0" dirty="0"/>
          </a:p>
          <a:p>
            <a:r>
              <a:rPr lang="en-GB" dirty="0"/>
              <a:t>https://www.csestack.org/python-name-mangling/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effectLst/>
                <a:latin typeface="var(--font-sans)"/>
              </a:rPr>
              <a:t>Private, protected and public in Python:</a:t>
            </a:r>
          </a:p>
          <a:p>
            <a:r>
              <a:rPr lang="en-GB" dirty="0"/>
              <a:t>https://radek.io/2011/07/21/private-protected-and-public-in-python/#:~:text=1%20Public.%20All%20member%20variables%20and%20methods%20are,class%2C%20i.e.%20strong%20you%20can%27t%20touch%20this%20policy.</a:t>
            </a:r>
          </a:p>
          <a:p>
            <a:endParaRPr lang="en-GB" dirty="0"/>
          </a:p>
          <a:p>
            <a:r>
              <a:rPr lang="en-GB" dirty="0"/>
              <a:t>Protected attributes:</a:t>
            </a:r>
          </a:p>
          <a:p>
            <a:pPr algn="l" fontAlgn="base"/>
            <a:r>
              <a:rPr lang="en-GB" b="0" i="0" dirty="0">
                <a:solidFill>
                  <a:srgbClr val="242729"/>
                </a:solidFill>
                <a:effectLst/>
                <a:latin typeface="-apple-system"/>
              </a:rPr>
              <a:t>Variable name prefixed with one underscore, e.g. _myfield in Python means something like "The designer of this module is doing some non-obvious stuff with this attribute, so please do not modify it and stay away from even reading it if you can -- suitable ways to access relevant information have been provided (or they should be)."</a:t>
            </a:r>
          </a:p>
          <a:p>
            <a:pPr algn="l" fontAlgn="base"/>
            <a:r>
              <a:rPr lang="en-GB" b="0" i="0" dirty="0">
                <a:solidFill>
                  <a:srgbClr val="242729"/>
                </a:solidFill>
                <a:effectLst/>
                <a:latin typeface="-apple-system"/>
              </a:rPr>
              <a:t>In case you are not able to stay away from accessing _myfield (such as in special cases in a subclass), you simply access it.</a:t>
            </a:r>
          </a:p>
          <a:p>
            <a:pPr algn="l" fontAlgn="base"/>
            <a:r>
              <a:rPr lang="en-GB" b="0" i="0" dirty="0">
                <a:solidFill>
                  <a:srgbClr val="242729"/>
                </a:solidFill>
                <a:effectLst/>
                <a:latin typeface="-apple-system"/>
              </a:rPr>
              <a:t>Python assumes that programmers are responsible adults and capable of good judgment.</a:t>
            </a:r>
          </a:p>
          <a:p>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56</a:t>
            </a:fld>
            <a:endParaRPr lang="en-US" altLang="zh-TW" dirty="0"/>
          </a:p>
        </p:txBody>
      </p:sp>
    </p:spTree>
    <p:extLst>
      <p:ext uri="{BB962C8B-B14F-4D97-AF65-F5344CB8AC3E}">
        <p14:creationId xmlns:p14="http://schemas.microsoft.com/office/powerpoint/2010/main" val="712028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u="none" dirty="0"/>
              <a:t>Note</a:t>
            </a:r>
            <a:r>
              <a:rPr lang="en-GB" dirty="0"/>
              <a:t>: for illustration of protected and private methods, see separate scripts protected_method &amp; private_method</a:t>
            </a:r>
          </a:p>
          <a:p>
            <a:endParaRPr lang="en-GB" baseline="0" dirty="0"/>
          </a:p>
          <a:p>
            <a:r>
              <a:rPr lang="en-GB" baseline="0" dirty="0"/>
              <a:t>Most methods will be public</a:t>
            </a:r>
          </a:p>
          <a:p>
            <a:r>
              <a:rPr lang="en-GB" baseline="0" dirty="0"/>
              <a:t>Private methods are used as helper methods which do a sub-task for a public/default/protected method.</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Python Name Mangling:</a:t>
            </a:r>
            <a:endParaRPr lang="en-GB" baseline="0" dirty="0"/>
          </a:p>
          <a:p>
            <a:r>
              <a:rPr lang="en-GB" dirty="0"/>
              <a:t>https://www.csestack.org/python-name-mangling/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effectLst/>
                <a:latin typeface="var(--font-sans)"/>
              </a:rPr>
              <a:t>Private, protected and public in Python:</a:t>
            </a:r>
          </a:p>
          <a:p>
            <a:r>
              <a:rPr lang="en-GB" dirty="0"/>
              <a:t>https://radek.io/2011/07/21/private-protected-and-public-in-python/#:~:text=1%20Public.%20All%20member%20variables%20and%20methods%20are,class%2C%20i.e.%20strong%20you%20can%27t%20touch%20this%20policy.</a:t>
            </a:r>
          </a:p>
          <a:p>
            <a:endParaRPr lang="en-GB" dirty="0"/>
          </a:p>
          <a:p>
            <a:r>
              <a:rPr lang="en-GB" dirty="0"/>
              <a:t>https://www.geeksforgeeks.org/private-methods-in-python/</a:t>
            </a:r>
          </a:p>
          <a:p>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57</a:t>
            </a:fld>
            <a:endParaRPr lang="en-US" altLang="zh-TW" dirty="0"/>
          </a:p>
        </p:txBody>
      </p:sp>
    </p:spTree>
    <p:extLst>
      <p:ext uri="{BB962C8B-B14F-4D97-AF65-F5344CB8AC3E}">
        <p14:creationId xmlns:p14="http://schemas.microsoft.com/office/powerpoint/2010/main" val="23877616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58</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dirty="0"/>
              <a:t>Encapsulation is seen as the bundling of data with the methods that operate on that data.</a:t>
            </a:r>
          </a:p>
          <a:p>
            <a:r>
              <a:rPr lang="en-GB" dirty="0"/>
              <a:t>Encapsulation is often accomplished by providing two kinds of methods for attributes: </a:t>
            </a:r>
          </a:p>
          <a:p>
            <a:pPr marL="171450" indent="-171450">
              <a:buFont typeface="Arial" panose="020B0604020202020204" pitchFamily="34" charset="0"/>
              <a:buChar char="•"/>
            </a:pPr>
            <a:r>
              <a:rPr lang="en-GB" dirty="0"/>
              <a:t>the methods for retrieving or accessing the values of attributes - getter methods. </a:t>
            </a:r>
          </a:p>
          <a:p>
            <a:pPr marL="171450" indent="-171450">
              <a:buFont typeface="Arial" panose="020B0604020202020204" pitchFamily="34" charset="0"/>
              <a:buChar char="•"/>
            </a:pPr>
            <a:r>
              <a:rPr lang="en-GB" dirty="0"/>
              <a:t>the methods used for changing the values of attributes - setter methods.</a:t>
            </a:r>
          </a:p>
        </p:txBody>
      </p:sp>
    </p:spTree>
    <p:extLst>
      <p:ext uri="{BB962C8B-B14F-4D97-AF65-F5344CB8AC3E}">
        <p14:creationId xmlns:p14="http://schemas.microsoft.com/office/powerpoint/2010/main" val="15862856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59</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endParaRPr lang="en-GB" dirty="0"/>
          </a:p>
        </p:txBody>
      </p:sp>
    </p:spTree>
    <p:extLst>
      <p:ext uri="{BB962C8B-B14F-4D97-AF65-F5344CB8AC3E}">
        <p14:creationId xmlns:p14="http://schemas.microsoft.com/office/powerpoint/2010/main" val="17413680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Properties are special kind of attributes which have getter, setter and delete methods like __get__, __set__ and __delete__ methods.</a:t>
            </a:r>
          </a:p>
          <a:p>
            <a:r>
              <a:rPr lang="en-GB" sz="1200" b="0" i="0" kern="1200" dirty="0">
                <a:solidFill>
                  <a:schemeClr val="tx1"/>
                </a:solidFill>
                <a:effectLst/>
                <a:latin typeface="+mn-lt"/>
                <a:ea typeface="+mn-ea"/>
                <a:cs typeface="+mn-cs"/>
              </a:rPr>
              <a:t>However, there is a property decorator in Python which provides getter/setter access to an attribute. In Python, you can define getters, setters, and delete methods with the property function.</a:t>
            </a:r>
          </a:p>
          <a:p>
            <a:endParaRPr lang="en-GB" sz="1200" b="0" i="0" kern="1200" dirty="0">
              <a:solidFill>
                <a:schemeClr val="tx1"/>
              </a:solidFill>
              <a:effectLst/>
              <a:latin typeface="+mn-lt"/>
              <a:ea typeface="+mn-ea"/>
              <a:cs typeface="+mn-cs"/>
            </a:endParaRPr>
          </a:p>
          <a:p>
            <a:r>
              <a:rPr lang="en-GB" dirty="0">
                <a:hlinkClick r:id="rId3"/>
              </a:rPr>
              <a:t>https://www.python-course.eu/python3_properties.php</a:t>
            </a:r>
            <a:endParaRPr lang="en-GB" dirty="0"/>
          </a:p>
          <a:p>
            <a:endParaRPr lang="en-GB" dirty="0"/>
          </a:p>
          <a:p>
            <a:r>
              <a:rPr lang="en-GB" b="1" dirty="0"/>
              <a:t>Note</a:t>
            </a:r>
            <a:r>
              <a:rPr lang="en-GB" dirty="0"/>
              <a:t>:  __delete__ is not to be confused with __del__ method. __del__is a destructor method (deletes objects).</a:t>
            </a:r>
          </a:p>
          <a:p>
            <a:r>
              <a:rPr lang="en-GB" dirty="0"/>
              <a:t>__delete__</a:t>
            </a:r>
            <a:r>
              <a:rPr lang="en-GB" b="0" i="0" dirty="0">
                <a:solidFill>
                  <a:srgbClr val="273239"/>
                </a:solidFill>
                <a:effectLst/>
                <a:latin typeface="urw-din"/>
              </a:rPr>
              <a:t> is used to delete the attribute of an instance i.e. to remove the value of attribute present in the owner class for an instance. The __delete__ method only deletes the attribute which is a descriptor.</a:t>
            </a:r>
          </a:p>
          <a:p>
            <a:endParaRPr lang="en-GB" dirty="0"/>
          </a:p>
          <a:p>
            <a:r>
              <a:rPr lang="en-GB" dirty="0"/>
              <a:t>https://www.programmingfunda.com/decorators-in-python/</a:t>
            </a:r>
          </a:p>
          <a:p>
            <a:r>
              <a:rPr lang="en-GB" dirty="0"/>
              <a:t>https://www.learnbyexample.org/python-decorators/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60</a:t>
            </a:fld>
            <a:endParaRPr lang="en-US" altLang="zh-TW" dirty="0"/>
          </a:p>
        </p:txBody>
      </p:sp>
    </p:spTree>
    <p:extLst>
      <p:ext uri="{BB962C8B-B14F-4D97-AF65-F5344CB8AC3E}">
        <p14:creationId xmlns:p14="http://schemas.microsoft.com/office/powerpoint/2010/main" val="3402280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dirty="0"/>
          </a:p>
        </p:txBody>
      </p:sp>
    </p:spTree>
    <p:extLst>
      <p:ext uri="{BB962C8B-B14F-4D97-AF65-F5344CB8AC3E}">
        <p14:creationId xmlns:p14="http://schemas.microsoft.com/office/powerpoint/2010/main" val="32993636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Note</a:t>
            </a:r>
            <a:r>
              <a:rPr lang="en-GB" dirty="0"/>
              <a:t>: slides 60 – 70 explain the mechanism behind Python properties. These slides are for information only. </a:t>
            </a:r>
          </a:p>
          <a:p>
            <a:r>
              <a:rPr lang="en-GB" dirty="0"/>
              <a:t>The final example on slide 71 illustrates the implementation of properties through decorators to implement getters, setters and deleters in Python.</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61</a:t>
            </a:fld>
            <a:endParaRPr lang="en-US" altLang="zh-TW" dirty="0"/>
          </a:p>
        </p:txBody>
      </p:sp>
    </p:spTree>
    <p:extLst>
      <p:ext uri="{BB962C8B-B14F-4D97-AF65-F5344CB8AC3E}">
        <p14:creationId xmlns:p14="http://schemas.microsoft.com/office/powerpoint/2010/main" val="8398664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62</a:t>
            </a:fld>
            <a:endParaRPr lang="en-US" altLang="zh-TW" dirty="0"/>
          </a:p>
        </p:txBody>
      </p:sp>
    </p:spTree>
    <p:extLst>
      <p:ext uri="{BB962C8B-B14F-4D97-AF65-F5344CB8AC3E}">
        <p14:creationId xmlns:p14="http://schemas.microsoft.com/office/powerpoint/2010/main" val="7563399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63</a:t>
            </a:fld>
            <a:endParaRPr lang="en-US" altLang="zh-TW" dirty="0"/>
          </a:p>
        </p:txBody>
      </p:sp>
    </p:spTree>
    <p:extLst>
      <p:ext uri="{BB962C8B-B14F-4D97-AF65-F5344CB8AC3E}">
        <p14:creationId xmlns:p14="http://schemas.microsoft.com/office/powerpoint/2010/main" val="7994314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Assigning a value to student.name bypasses (does not invoke) the setter: set_name()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Assigning a value to student.student_name invokes the setter: set_name() function. The setter then assigns the value to the name (not student_name) instance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the statement student.name bypasses (does not invoke) the getter: get_name()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statement student.student_name invokes the getter: get_name() function. The getter then returns the value of the name (not student_name) instance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sole purpose of the new attribute (property) student_name is to involve the getter when getting the value and setter when setting the value of the original attribute name. This is why client code must use the property name instead of the original attribute name. If the client code uses the original attribute name, the getter and setter are bypassed.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the same reason, in order to invoke the setter upon initialising the instance attribute, the class constructor must use the name of the property: student_name. Using the instance attribute name would bypass the setter.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64</a:t>
            </a:fld>
            <a:endParaRPr lang="en-US" altLang="zh-TW" dirty="0"/>
          </a:p>
        </p:txBody>
      </p:sp>
    </p:spTree>
    <p:extLst>
      <p:ext uri="{BB962C8B-B14F-4D97-AF65-F5344CB8AC3E}">
        <p14:creationId xmlns:p14="http://schemas.microsoft.com/office/powerpoint/2010/main" val="42861941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65</a:t>
            </a:fld>
            <a:endParaRPr lang="en-US" altLang="zh-TW" dirty="0"/>
          </a:p>
        </p:txBody>
      </p:sp>
    </p:spTree>
    <p:extLst>
      <p:ext uri="{BB962C8B-B14F-4D97-AF65-F5344CB8AC3E}">
        <p14:creationId xmlns:p14="http://schemas.microsoft.com/office/powerpoint/2010/main" val="5906095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66</a:t>
            </a:fld>
            <a:endParaRPr lang="en-US" altLang="zh-TW" dirty="0"/>
          </a:p>
        </p:txBody>
      </p:sp>
    </p:spTree>
    <p:extLst>
      <p:ext uri="{BB962C8B-B14F-4D97-AF65-F5344CB8AC3E}">
        <p14:creationId xmlns:p14="http://schemas.microsoft.com/office/powerpoint/2010/main" val="709792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67</a:t>
            </a:fld>
            <a:endParaRPr lang="en-US" altLang="zh-TW" dirty="0"/>
          </a:p>
        </p:txBody>
      </p:sp>
    </p:spTree>
    <p:extLst>
      <p:ext uri="{BB962C8B-B14F-4D97-AF65-F5344CB8AC3E}">
        <p14:creationId xmlns:p14="http://schemas.microsoft.com/office/powerpoint/2010/main" val="18834619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68</a:t>
            </a:fld>
            <a:endParaRPr lang="en-US" altLang="zh-TW" dirty="0"/>
          </a:p>
        </p:txBody>
      </p:sp>
    </p:spTree>
    <p:extLst>
      <p:ext uri="{BB962C8B-B14F-4D97-AF65-F5344CB8AC3E}">
        <p14:creationId xmlns:p14="http://schemas.microsoft.com/office/powerpoint/2010/main" val="6037049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Assigning a value to student.name bypasses (does not invoke) the setter: student_name()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Assigning a value to student.student_name invokes the setter: student_name() function. The setter then assigns the value to the name (not student_name) instance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the statement student.name bypasses (does not invoke) the getter: student_name()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statement student.student_name invokes the getter: student_name() function. The getter then returns the value of the name (not student_name) instance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sole purpose of the new attribute (property) student_name is to involve the getter when getting the value and setter when setting the value of the original attribute name. This is why client code must use the property name instead of the original attribute name. If the client code uses the original attribute name, the getter and setter are bypassed.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the same reason, in order to invoke the setter upon initialising the instance attribute, the class constructor must use the name of the property: student_name. Using the instance attribute name would bypass the setter.</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69</a:t>
            </a:fld>
            <a:endParaRPr lang="en-US" altLang="zh-TW" dirty="0"/>
          </a:p>
        </p:txBody>
      </p:sp>
    </p:spTree>
    <p:extLst>
      <p:ext uri="{BB962C8B-B14F-4D97-AF65-F5344CB8AC3E}">
        <p14:creationId xmlns:p14="http://schemas.microsoft.com/office/powerpoint/2010/main" val="2138944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70</a:t>
            </a:fld>
            <a:endParaRPr lang="en-US" altLang="zh-TW" dirty="0"/>
          </a:p>
        </p:txBody>
      </p:sp>
    </p:spTree>
    <p:extLst>
      <p:ext uri="{BB962C8B-B14F-4D97-AF65-F5344CB8AC3E}">
        <p14:creationId xmlns:p14="http://schemas.microsoft.com/office/powerpoint/2010/main" val="276903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UML (</a:t>
            </a:r>
            <a:r>
              <a:rPr lang="en-GB" b="1" dirty="0">
                <a:solidFill>
                  <a:srgbClr val="444444"/>
                </a:solidFill>
                <a:effectLst/>
                <a:latin typeface="Roboto" panose="02000000000000000000" pitchFamily="2" charset="0"/>
              </a:rPr>
              <a:t>U</a:t>
            </a:r>
            <a:r>
              <a:rPr lang="en-GB" b="0" dirty="0">
                <a:solidFill>
                  <a:srgbClr val="444444"/>
                </a:solidFill>
                <a:effectLst/>
                <a:latin typeface="Roboto" panose="02000000000000000000" pitchFamily="2" charset="0"/>
              </a:rPr>
              <a:t>nified </a:t>
            </a:r>
            <a:r>
              <a:rPr lang="en-GB" b="1" dirty="0">
                <a:solidFill>
                  <a:srgbClr val="444444"/>
                </a:solidFill>
                <a:effectLst/>
                <a:latin typeface="Roboto" panose="02000000000000000000" pitchFamily="2" charset="0"/>
              </a:rPr>
              <a:t>M</a:t>
            </a:r>
            <a:r>
              <a:rPr lang="en-GB" b="0" dirty="0">
                <a:solidFill>
                  <a:srgbClr val="444444"/>
                </a:solidFill>
                <a:effectLst/>
                <a:latin typeface="Roboto" panose="02000000000000000000" pitchFamily="2" charset="0"/>
              </a:rPr>
              <a:t>odelling </a:t>
            </a:r>
            <a:r>
              <a:rPr lang="en-GB" b="1" dirty="0">
                <a:solidFill>
                  <a:srgbClr val="444444"/>
                </a:solidFill>
                <a:effectLst/>
                <a:latin typeface="Roboto" panose="02000000000000000000" pitchFamily="2" charset="0"/>
              </a:rPr>
              <a:t>L</a:t>
            </a:r>
            <a:r>
              <a:rPr lang="en-GB" b="0" dirty="0">
                <a:solidFill>
                  <a:srgbClr val="444444"/>
                </a:solidFill>
                <a:effectLst/>
                <a:latin typeface="Roboto" panose="02000000000000000000" pitchFamily="2" charset="0"/>
              </a:rPr>
              <a:t>anguage</a:t>
            </a:r>
            <a:r>
              <a:rPr lang="en-GB" dirty="0"/>
              <a:t>)</a:t>
            </a:r>
            <a:r>
              <a:rPr lang="en-GB" b="0" i="0" dirty="0">
                <a:solidFill>
                  <a:srgbClr val="202122"/>
                </a:solidFill>
                <a:effectLst/>
                <a:latin typeface="Arial" panose="020B0604020202020204" pitchFamily="34" charset="0"/>
              </a:rPr>
              <a:t> is a general-purpose, developmental, </a:t>
            </a:r>
            <a:r>
              <a:rPr lang="en-GB" b="0" i="0" u="none" strike="noStrike" dirty="0">
                <a:solidFill>
                  <a:srgbClr val="0645AD"/>
                </a:solidFill>
                <a:effectLst/>
                <a:latin typeface="Arial" panose="020B0604020202020204" pitchFamily="34" charset="0"/>
              </a:rPr>
              <a:t>modelling language</a:t>
            </a:r>
            <a:r>
              <a:rPr lang="en-GB" b="0" i="0" dirty="0">
                <a:solidFill>
                  <a:srgbClr val="202122"/>
                </a:solidFill>
                <a:effectLst/>
                <a:latin typeface="Arial" panose="020B0604020202020204" pitchFamily="34" charset="0"/>
              </a:rPr>
              <a:t> used in </a:t>
            </a:r>
            <a:r>
              <a:rPr lang="en-GB" b="0" i="0" u="none" strike="noStrike" dirty="0">
                <a:solidFill>
                  <a:srgbClr val="0645AD"/>
                </a:solidFill>
                <a:effectLst/>
                <a:latin typeface="Arial" panose="020B0604020202020204" pitchFamily="34" charset="0"/>
              </a:rPr>
              <a:t>software development,</a:t>
            </a:r>
            <a:r>
              <a:rPr lang="en-GB" b="0" i="0" dirty="0">
                <a:solidFill>
                  <a:srgbClr val="202122"/>
                </a:solidFill>
                <a:effectLst/>
                <a:latin typeface="Arial" panose="020B0604020202020204" pitchFamily="34" charset="0"/>
              </a:rPr>
              <a:t> to provide a standard way to visualize the design of 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 Sans" panose="020B0606030504020204" pitchFamily="34" charset="0"/>
              </a:rPr>
              <a:t>UML Class Diagram Tutorial:</a:t>
            </a:r>
            <a:endParaRPr lang="en-GB"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https://www.visual-paradigm.com/guide/uml-unified-modeling-language/uml-class-diagram-tutorial/</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a:t>
            </a:fld>
            <a:endParaRPr lang="en-US" altLang="zh-TW" dirty="0"/>
          </a:p>
        </p:txBody>
      </p:sp>
    </p:spTree>
    <p:extLst>
      <p:ext uri="{BB962C8B-B14F-4D97-AF65-F5344CB8AC3E}">
        <p14:creationId xmlns:p14="http://schemas.microsoft.com/office/powerpoint/2010/main" val="21499884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student’s name will in fact be stored in the instance attribute _Student__name (name mangled from __name).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a:t>
            </a:r>
            <a:r>
              <a:rPr lang="nl-NL" dirty="0"/>
              <a:t>student_lucy = Student('Lucy’)</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Setting name to Lucy</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&gt;&gt;&gt; student_lucy.__dict__</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{'_Student__name': 'Lucy’}</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 dir(student_lucy)  # </a:t>
            </a:r>
            <a:r>
              <a:rPr lang="nl-NL" dirty="0"/>
              <a:t>includes</a:t>
            </a:r>
            <a:r>
              <a:rPr lang="en-GB" dirty="0"/>
              <a:t> both '_Student__name’ and </a:t>
            </a:r>
            <a:r>
              <a:rPr lang="nl-NL" dirty="0"/>
              <a:t>'name’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while name is the instance attribute storing student’s name, ‘name’ is in fact a property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&gt;&gt;&gt; dir(Student)        # includes 'name’ (if ‘name’ was an instance attribute it would not be included, because </a:t>
            </a:r>
            <a:r>
              <a:rPr lang="en-GB" dirty="0"/>
              <a:t>when applied to a class, dir lists all available </a:t>
            </a:r>
            <a:r>
              <a:rPr lang="en-GB" u="sng" dirty="0"/>
              <a:t>class</a:t>
            </a:r>
            <a:r>
              <a:rPr lang="en-GB" u="none" dirty="0"/>
              <a:t> attributes </a:t>
            </a:r>
            <a:r>
              <a:rPr lang="en-GB" dirty="0"/>
              <a:t>and methods for that class</a:t>
            </a:r>
            <a:r>
              <a:rPr lang="nl-NL" dirty="0"/>
              <a:t>s - it does not include instance attributes)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&gt;&gt;&gt; Student.__dict__  # includes </a:t>
            </a:r>
            <a:r>
              <a:rPr lang="en-GB" dirty="0"/>
              <a:t>'name': &lt;property object at 0x03F75180&gt; (_Student__name is not listed because __dict__ attribute returns only class attributes when applied to a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Assigning a value to student.name invokes the setter: name() function. The setter then assigns the value to the instance attribute __name (name-mangled to _Student__name).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the statement student.name invokes the getter: name() function. The getter then returns the value of the instance attribute __name (name-mangled to _Student__name).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sole purpose of the new attribute (property) “name” is to invoke the getter when getting the value and setter when setting the value of the original (protected – and thus name-mangled) attribute _Student__name. This is why client code must use the property name (here “name”) instead of the original attribute name (here _Student__name). If the client code uses the original protected attribute name, the getter and setter are bypassed.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the same reason, in order to invoke the setter upon initialising the instance attribute, the class constructor must use the name of the property: “name”. Using the original instance attribute name (_Student__name) would bypass the setter.</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71</a:t>
            </a:fld>
            <a:endParaRPr lang="en-US" altLang="zh-TW" dirty="0"/>
          </a:p>
        </p:txBody>
      </p:sp>
    </p:spTree>
    <p:extLst>
      <p:ext uri="{BB962C8B-B14F-4D97-AF65-F5344CB8AC3E}">
        <p14:creationId xmlns:p14="http://schemas.microsoft.com/office/powerpoint/2010/main" val="1272266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Properties are special kind of attributes which have getter, setter and delete methods like __get__, __set__ and __delete__ methods.</a:t>
            </a:r>
          </a:p>
          <a:p>
            <a:r>
              <a:rPr lang="en-GB" sz="1200" b="0" i="0" kern="1200" dirty="0">
                <a:solidFill>
                  <a:schemeClr val="tx1"/>
                </a:solidFill>
                <a:effectLst/>
                <a:latin typeface="+mn-lt"/>
                <a:ea typeface="+mn-ea"/>
                <a:cs typeface="+mn-cs"/>
              </a:rPr>
              <a:t>However, there is a property decorator in Python which provides getter/setter access to an attribute. In Python, you can define getters, setters, and delete methods with the property function.</a:t>
            </a:r>
          </a:p>
          <a:p>
            <a:endParaRPr lang="en-GB" sz="1200" b="0" i="0" kern="1200" dirty="0">
              <a:solidFill>
                <a:schemeClr val="tx1"/>
              </a:solidFill>
              <a:effectLst/>
              <a:latin typeface="+mn-lt"/>
              <a:ea typeface="+mn-ea"/>
              <a:cs typeface="+mn-cs"/>
            </a:endParaRPr>
          </a:p>
          <a:p>
            <a:r>
              <a:rPr lang="en-GB" dirty="0">
                <a:hlinkClick r:id="rId3"/>
              </a:rPr>
              <a:t>https://www.python-course.eu/python3_properties.php</a:t>
            </a:r>
            <a:endParaRPr lang="en-GB" dirty="0"/>
          </a:p>
          <a:p>
            <a:endParaRPr lang="en-GB" dirty="0"/>
          </a:p>
          <a:p>
            <a:r>
              <a:rPr lang="en-GB" b="1" dirty="0"/>
              <a:t>Note</a:t>
            </a:r>
            <a:r>
              <a:rPr lang="en-GB" dirty="0"/>
              <a:t>:  __delete__ is not to be confused with __del__ method. __del__is a destructor method (deletes objects).</a:t>
            </a:r>
          </a:p>
          <a:p>
            <a:r>
              <a:rPr lang="en-GB" dirty="0"/>
              <a:t>__delete__</a:t>
            </a:r>
            <a:r>
              <a:rPr lang="en-GB" b="0" i="0" dirty="0">
                <a:solidFill>
                  <a:srgbClr val="273239"/>
                </a:solidFill>
                <a:effectLst/>
                <a:latin typeface="urw-din"/>
              </a:rPr>
              <a:t> is used to delete the attribute of an instance i.e. to remove the value of attribute present in the owner class for an instance. The __delete__ method only deletes the attribute of an object which is a descriptor. If any of those three methods (getter, setter &amp; deleter) are defined for an object, it can be termed as a descriptor</a:t>
            </a:r>
          </a:p>
          <a:p>
            <a:endParaRPr lang="en-GB" dirty="0"/>
          </a:p>
          <a:p>
            <a:r>
              <a:rPr lang="en-GB" dirty="0"/>
              <a:t>https://www.programmingfunda.com/decorators-in-python/</a:t>
            </a:r>
          </a:p>
          <a:p>
            <a:r>
              <a:rPr lang="en-GB" dirty="0"/>
              <a:t>https://www.learnbyexample.org/python-decorators/</a:t>
            </a:r>
          </a:p>
          <a:p>
            <a:r>
              <a:rPr lang="en-GB" dirty="0"/>
              <a:t>https://www.geeksforgeeks.org/descriptor-in-python/</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72</a:t>
            </a:fld>
            <a:endParaRPr lang="en-US" altLang="zh-TW" dirty="0"/>
          </a:p>
        </p:txBody>
      </p:sp>
    </p:spTree>
    <p:extLst>
      <p:ext uri="{BB962C8B-B14F-4D97-AF65-F5344CB8AC3E}">
        <p14:creationId xmlns:p14="http://schemas.microsoft.com/office/powerpoint/2010/main" val="3513088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73</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dirty="0"/>
              <a:t>To make a method a getter,</a:t>
            </a:r>
            <a:r>
              <a:rPr lang="en-GB" baseline="0" dirty="0"/>
              <a:t> just type @property above the method header of the method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a method a setter,</a:t>
            </a:r>
            <a:r>
              <a:rPr lang="en-GB" baseline="0" dirty="0"/>
              <a:t> just type @method_name.setter above the method header of the method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a method a deleter,</a:t>
            </a:r>
            <a:r>
              <a:rPr lang="en-GB" baseline="0" dirty="0"/>
              <a:t> just type @method_name.deleter above the method header of the method 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2516B"/>
                </a:solidFill>
                <a:effectLst/>
                <a:latin typeface="Roboto" panose="02000000000000000000" pitchFamily="2" charset="0"/>
              </a:rPr>
              <a:t>Note</a:t>
            </a:r>
            <a:r>
              <a:rPr lang="en-GB" b="0" i="0" dirty="0">
                <a:solidFill>
                  <a:srgbClr val="32516B"/>
                </a:solidFill>
                <a:effectLst/>
                <a:latin typeface="Roboto" panose="02000000000000000000" pitchFamily="2" charset="0"/>
              </a:rPr>
              <a:t>: you cannot define @</a:t>
            </a:r>
            <a:r>
              <a:rPr lang="en-GB" baseline="0" dirty="0"/>
              <a:t>method_name.setter </a:t>
            </a:r>
            <a:r>
              <a:rPr lang="en-GB" b="0" i="0" dirty="0">
                <a:solidFill>
                  <a:srgbClr val="32516B"/>
                </a:solidFill>
                <a:effectLst/>
                <a:latin typeface="Roboto" panose="02000000000000000000" pitchFamily="2" charset="0"/>
              </a:rPr>
              <a:t>and @</a:t>
            </a:r>
            <a:r>
              <a:rPr lang="en-GB" baseline="0" dirty="0"/>
              <a:t>method_name.deleter </a:t>
            </a:r>
            <a:r>
              <a:rPr lang="en-GB" b="0" i="0" dirty="0">
                <a:solidFill>
                  <a:srgbClr val="32516B"/>
                </a:solidFill>
                <a:effectLst/>
                <a:latin typeface="Roboto" panose="02000000000000000000" pitchFamily="2" charset="0"/>
              </a:rPr>
              <a:t>decorators unless you already establish </a:t>
            </a:r>
            <a:r>
              <a:rPr lang="en-GB" baseline="0" dirty="0"/>
              <a:t>method_name</a:t>
            </a:r>
            <a:r>
              <a:rPr lang="en-GB" b="0" i="0" dirty="0">
                <a:solidFill>
                  <a:srgbClr val="32516B"/>
                </a:solidFill>
                <a:effectLst/>
                <a:latin typeface="Roboto" panose="02000000000000000000" pitchFamily="2" charset="0"/>
              </a:rPr>
              <a:t> as a property using @property decorator.</a:t>
            </a:r>
            <a:endParaRPr lang="en-GB" baseline="0" dirty="0"/>
          </a:p>
          <a:p>
            <a:endParaRPr lang="en-GB" dirty="0"/>
          </a:p>
          <a:p>
            <a:r>
              <a:rPr lang="en-GB" dirty="0"/>
              <a:t>What is nice about this, is that any attempt to modify self.speed is automatically passed through the setter method, giving the programmer the chance to validate any required changes of state.</a:t>
            </a:r>
          </a:p>
          <a:p>
            <a:endParaRPr lang="en-GB" dirty="0"/>
          </a:p>
          <a:p>
            <a:r>
              <a:rPr lang="en-GB" b="1" dirty="0"/>
              <a:t>Explanation of the above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1</a:t>
            </a:r>
            <a:r>
              <a:rPr lang="en-GB" baseline="30000" dirty="0"/>
              <a:t>st</a:t>
            </a:r>
            <a:r>
              <a:rPr lang="en-GB" dirty="0"/>
              <a:t> message: “Setting value…” is displayed during the creation of the object car with the default speed of 0 (coming from the setter).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2</a:t>
            </a:r>
            <a:r>
              <a:rPr lang="en-GB" baseline="30000" dirty="0"/>
              <a:t>nd</a:t>
            </a:r>
            <a:r>
              <a:rPr lang="en-GB" dirty="0"/>
              <a:t> message: “Setting value…” is displayed when setting the car speed to 10 (coming from the setter).</a:t>
            </a:r>
          </a:p>
          <a:p>
            <a:r>
              <a:rPr lang="en-GB" dirty="0"/>
              <a:t>The 3</a:t>
            </a:r>
            <a:r>
              <a:rPr lang="en-GB" baseline="30000" dirty="0"/>
              <a:t>rd</a:t>
            </a:r>
            <a:r>
              <a:rPr lang="en-GB" dirty="0"/>
              <a:t> message: “Getting value…” and the speed (10) are displayed when printing the car speed (coming from the getter, which returns the speed after printing the “Getting value…”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4</a:t>
            </a:r>
            <a:r>
              <a:rPr lang="en-GB" baseline="30000" dirty="0"/>
              <a:t>th</a:t>
            </a:r>
            <a:r>
              <a:rPr lang="en-GB" dirty="0"/>
              <a:t> message: “this speed will damage the engine” is displayed when setting the car speed to 81 (coming from the setter).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5</a:t>
            </a:r>
            <a:r>
              <a:rPr lang="en-GB" baseline="30000" dirty="0"/>
              <a:t>th</a:t>
            </a:r>
            <a:r>
              <a:rPr lang="en-GB" dirty="0"/>
              <a:t> message: “Getting value…” and the speed (10) are displayed when printing the car speed (coming from the getter, which returns the speed after printing the “Getting value…”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https://www.programiz.com/python-programming/property</a:t>
            </a:r>
          </a:p>
          <a:p>
            <a:r>
              <a:rPr lang="en-GB" dirty="0"/>
              <a:t>https://towardsdatascience.com/private-protected-attributes-in-python-demystified-once-and-for-all-9456d4e56414</a:t>
            </a:r>
          </a:p>
          <a:p>
            <a:r>
              <a:rPr lang="en-GB" dirty="0"/>
              <a:t>https://www.learnbyexample.org/python-properties/</a:t>
            </a:r>
          </a:p>
        </p:txBody>
      </p:sp>
    </p:spTree>
    <p:extLst>
      <p:ext uri="{BB962C8B-B14F-4D97-AF65-F5344CB8AC3E}">
        <p14:creationId xmlns:p14="http://schemas.microsoft.com/office/powerpoint/2010/main" val="13264500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Note</a:t>
            </a:r>
            <a:r>
              <a:rPr lang="en-GB" dirty="0"/>
              <a:t>: In Java there are no properties. What i</a:t>
            </a:r>
            <a:r>
              <a:rPr lang="en-GB" b="0" i="0" dirty="0">
                <a:solidFill>
                  <a:srgbClr val="273239"/>
                </a:solidFill>
                <a:effectLst/>
                <a:latin typeface="urw-din"/>
              </a:rPr>
              <a:t>f a public attribute requires validation in Java?</a:t>
            </a:r>
          </a:p>
          <a:p>
            <a:r>
              <a:rPr lang="en-GB" b="0" i="0" dirty="0">
                <a:solidFill>
                  <a:srgbClr val="000000"/>
                </a:solidFill>
                <a:effectLst/>
                <a:latin typeface="Calibri" panose="020F0502020204030204" pitchFamily="34" charset="0"/>
              </a:rPr>
              <a:t>In Java, if you have a class attribute that is already public there seems little point in providing validation methods that can easily be ignored by client code. Sure you can call the validation methods, but historically, programmers have ignored these and access the data directly themselves, defeating the purpose of the validation. In Java, if you want to be sure </a:t>
            </a:r>
            <a:r>
              <a:rPr lang="en-GB" b="0" i="0" dirty="0">
                <a:solidFill>
                  <a:srgbClr val="273239"/>
                </a:solidFill>
                <a:effectLst/>
                <a:latin typeface="urw-din"/>
              </a:rPr>
              <a:t>data</a:t>
            </a:r>
            <a:r>
              <a:rPr lang="en-GB" b="0" i="0" dirty="0">
                <a:solidFill>
                  <a:srgbClr val="000000"/>
                </a:solidFill>
                <a:effectLst/>
                <a:latin typeface="Calibri" panose="020F0502020204030204" pitchFamily="34" charset="0"/>
              </a:rPr>
              <a:t> must be validated – you would make the attribute private with public methods for access.</a:t>
            </a:r>
          </a:p>
          <a:p>
            <a:r>
              <a:rPr lang="en-GB" b="1" i="0" dirty="0">
                <a:solidFill>
                  <a:srgbClr val="000000"/>
                </a:solidFill>
                <a:effectLst/>
                <a:latin typeface="arial" panose="020B0604020202020204" pitchFamily="34" charset="0"/>
              </a:rPr>
              <a:t>The “classic” object-oriented approach of introducing attributes is to have a private variable and create a getter and a setter for validation of this attribute.</a:t>
            </a:r>
          </a:p>
          <a:p>
            <a:r>
              <a:rPr lang="en-GB" b="1" i="0" dirty="0">
                <a:solidFill>
                  <a:srgbClr val="000000"/>
                </a:solidFill>
                <a:effectLst/>
                <a:latin typeface="arial" panose="020B0604020202020204" pitchFamily="34" charset="0"/>
              </a:rPr>
              <a:t>The Pythonic way to introduce attributes is to make them public and use properties </a:t>
            </a:r>
            <a:r>
              <a:rPr lang="en-GB" b="1" i="0" dirty="0">
                <a:solidFill>
                  <a:srgbClr val="000000"/>
                </a:solidFill>
                <a:effectLst/>
                <a:latin typeface="Calibri" panose="020F0502020204030204" pitchFamily="34" charset="0"/>
              </a:rPr>
              <a:t>&amp; decorators for validation.</a:t>
            </a:r>
          </a:p>
          <a:p>
            <a:r>
              <a:rPr lang="en-GB" b="0" i="0" dirty="0">
                <a:solidFill>
                  <a:srgbClr val="000000"/>
                </a:solidFill>
                <a:effectLst/>
                <a:latin typeface="Calibri" panose="020F0502020204030204" pitchFamily="34" charset="0"/>
              </a:rPr>
              <a:t>Thanks to properties &amp; decorators in Python you can provide validation in a way hidden to the client.</a:t>
            </a:r>
          </a:p>
          <a:p>
            <a:r>
              <a:rPr lang="en-GB" dirty="0"/>
              <a:t>In the example in previous slide, the decorator makes it look to the client that speed can be directly accessed and modified, avoiding validation. The code class_name.public_attribute_name = value however invokes the setter. Similarly, the code class_name.public_attribute_name invokes the getter.</a:t>
            </a:r>
          </a:p>
          <a:p>
            <a:pPr>
              <a:lnSpc>
                <a:spcPct val="90000"/>
              </a:lnSpc>
            </a:pPr>
            <a:r>
              <a:rPr lang="en-GB" altLang="en-US" sz="1200" dirty="0">
                <a:cs typeface="Times New Roman" panose="02020603050405020304" pitchFamily="18" charset="0"/>
              </a:rPr>
              <a:t>Client programmers don’t need to bother about how features are implemented; they just need to know how to use the features (“interface”). The separation of implementation from the interface is a form of </a:t>
            </a:r>
            <a:r>
              <a:rPr lang="en-GB" altLang="en-US" sz="1200" b="1" dirty="0">
                <a:cs typeface="Times New Roman" panose="02020603050405020304" pitchFamily="18" charset="0"/>
              </a:rPr>
              <a:t>data hiding</a:t>
            </a:r>
            <a:r>
              <a:rPr lang="en-GB" altLang="en-US" sz="1200" dirty="0">
                <a:cs typeface="Times New Roman" panose="02020603050405020304" pitchFamily="18" charset="0"/>
              </a:rPr>
              <a:t>, which together with encapsulation forms </a:t>
            </a:r>
            <a:r>
              <a:rPr lang="en-GB" altLang="en-US" sz="1200" b="1" dirty="0">
                <a:cs typeface="Times New Roman" panose="02020603050405020304" pitchFamily="18" charset="0"/>
              </a:rPr>
              <a:t>abstraction</a:t>
            </a:r>
            <a:r>
              <a:rPr lang="en-GB" altLang="en-US" sz="1200" dirty="0">
                <a:cs typeface="Times New Roman" panose="02020603050405020304" pitchFamily="18" charset="0"/>
              </a:rPr>
              <a:t>.</a:t>
            </a:r>
          </a:p>
          <a:p>
            <a:pPr>
              <a:lnSpc>
                <a:spcPct val="90000"/>
              </a:lnSpc>
            </a:pPr>
            <a:r>
              <a:rPr lang="en-GB" altLang="en-US" sz="1200" dirty="0">
                <a:cs typeface="Times New Roman" panose="02020603050405020304" pitchFamily="18" charset="0"/>
              </a:rPr>
              <a:t>Data hiding means that programmer doesn’t know (and doesn’t need to know) how the data is structured and how methods are implemented. </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74</a:t>
            </a:fld>
            <a:endParaRPr lang="en-US" altLang="zh-TW" dirty="0"/>
          </a:p>
        </p:txBody>
      </p:sp>
    </p:spTree>
    <p:extLst>
      <p:ext uri="{BB962C8B-B14F-4D97-AF65-F5344CB8AC3E}">
        <p14:creationId xmlns:p14="http://schemas.microsoft.com/office/powerpoint/2010/main" val="8929402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t>Note</a:t>
            </a:r>
            <a:r>
              <a:rPr lang="en-GB" i="0" dirty="0"/>
              <a:t>: Activity 2 introduces getters and setters for instance attributes. Setters either ensure that attributes cannot be modified or that they can be modified only through a designated method. Getters either return relevant attribute’s value or direct to use a designated method to display the attribute’s value.</a:t>
            </a:r>
          </a:p>
          <a:p>
            <a:endParaRPr lang="en-GB" i="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75</a:t>
            </a:fld>
            <a:endParaRPr lang="en-US" altLang="zh-TW" dirty="0"/>
          </a:p>
        </p:txBody>
      </p:sp>
    </p:spTree>
    <p:extLst>
      <p:ext uri="{BB962C8B-B14F-4D97-AF65-F5344CB8AC3E}">
        <p14:creationId xmlns:p14="http://schemas.microsoft.com/office/powerpoint/2010/main" val="41560850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76</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b="1" i="1" dirty="0">
                <a:solidFill>
                  <a:srgbClr val="444444"/>
                </a:solidFill>
                <a:effectLst/>
                <a:latin typeface="Roboto" panose="02000000000000000000" pitchFamily="2" charset="0"/>
              </a:rPr>
              <a:t>self</a:t>
            </a:r>
            <a:r>
              <a:rPr lang="en-GB" b="0" i="0" dirty="0">
                <a:solidFill>
                  <a:srgbClr val="444444"/>
                </a:solidFill>
                <a:effectLst/>
                <a:latin typeface="Roboto" panose="02000000000000000000" pitchFamily="2" charset="0"/>
              </a:rPr>
              <a:t> refers to the current working instance and is passed as the first argument to all the instance methods.</a:t>
            </a:r>
          </a:p>
          <a:p>
            <a:r>
              <a:rPr lang="en-GB" sz="1200" b="1" i="1" kern="1200" dirty="0">
                <a:solidFill>
                  <a:srgbClr val="444444"/>
                </a:solidFill>
                <a:effectLst/>
                <a:latin typeface="Roboto" panose="02000000000000000000" pitchFamily="2" charset="0"/>
                <a:ea typeface="+mn-ea"/>
                <a:cs typeface="+mn-cs"/>
              </a:rPr>
              <a:t>cls</a:t>
            </a:r>
            <a:r>
              <a:rPr lang="en-GB" b="0" i="0" dirty="0">
                <a:solidFill>
                  <a:srgbClr val="444444"/>
                </a:solidFill>
                <a:effectLst/>
                <a:latin typeface="Roboto" panose="02000000000000000000" pitchFamily="2" charset="0"/>
              </a:rPr>
              <a:t> refers to the class and is passed as the first argument to all the class methods.</a:t>
            </a:r>
          </a:p>
          <a:p>
            <a:r>
              <a:rPr lang="en-GB" b="0" i="1" dirty="0">
                <a:solidFill>
                  <a:srgbClr val="222222"/>
                </a:solidFill>
                <a:effectLst/>
                <a:latin typeface="Karla"/>
              </a:rPr>
              <a:t>cls</a:t>
            </a:r>
            <a:r>
              <a:rPr lang="en-GB" b="0" i="0" dirty="0">
                <a:solidFill>
                  <a:srgbClr val="222222"/>
                </a:solidFill>
                <a:effectLst/>
                <a:latin typeface="Karla"/>
              </a:rPr>
              <a:t> refers to the class, whereas </a:t>
            </a:r>
            <a:r>
              <a:rPr lang="en-GB" b="0" i="1" dirty="0">
                <a:solidFill>
                  <a:srgbClr val="222222"/>
                </a:solidFill>
                <a:effectLst/>
                <a:latin typeface="Karla"/>
              </a:rPr>
              <a:t>self</a:t>
            </a:r>
            <a:r>
              <a:rPr lang="en-GB" b="0" i="0" dirty="0">
                <a:solidFill>
                  <a:srgbClr val="222222"/>
                </a:solidFill>
                <a:effectLst/>
                <a:latin typeface="Karla"/>
              </a:rPr>
              <a:t> refers to the instance. Using the </a:t>
            </a:r>
            <a:r>
              <a:rPr lang="en-GB" b="0" i="1" dirty="0">
                <a:solidFill>
                  <a:srgbClr val="222222"/>
                </a:solidFill>
                <a:effectLst/>
                <a:latin typeface="Karla"/>
              </a:rPr>
              <a:t>cls</a:t>
            </a:r>
            <a:r>
              <a:rPr lang="en-GB" b="0" i="0" dirty="0">
                <a:solidFill>
                  <a:srgbClr val="222222"/>
                </a:solidFill>
                <a:effectLst/>
                <a:latin typeface="Karla"/>
              </a:rPr>
              <a:t> keyword, we can only access the members of the class, through </a:t>
            </a:r>
            <a:r>
              <a:rPr lang="en-GB" b="0" i="1" dirty="0">
                <a:solidFill>
                  <a:srgbClr val="222222"/>
                </a:solidFill>
                <a:effectLst/>
                <a:latin typeface="Karla"/>
              </a:rPr>
              <a:t>cls.&lt;class_attribute&gt;, </a:t>
            </a:r>
            <a:r>
              <a:rPr lang="en-GB" b="0" i="0" dirty="0">
                <a:solidFill>
                  <a:srgbClr val="222222"/>
                </a:solidFill>
                <a:effectLst/>
                <a:latin typeface="Karla"/>
              </a:rPr>
              <a:t>whereas using the </a:t>
            </a:r>
            <a:r>
              <a:rPr lang="en-GB" b="0" i="1" dirty="0">
                <a:solidFill>
                  <a:srgbClr val="222222"/>
                </a:solidFill>
                <a:effectLst/>
                <a:latin typeface="Karla"/>
              </a:rPr>
              <a:t>self</a:t>
            </a:r>
            <a:r>
              <a:rPr lang="en-GB" b="0" i="0" dirty="0">
                <a:solidFill>
                  <a:srgbClr val="222222"/>
                </a:solidFill>
                <a:effectLst/>
                <a:latin typeface="Karla"/>
              </a:rPr>
              <a:t> keyword, we can access both the instance variables, through </a:t>
            </a:r>
            <a:r>
              <a:rPr lang="en-GB" b="0" i="1" dirty="0">
                <a:solidFill>
                  <a:srgbClr val="222222"/>
                </a:solidFill>
                <a:effectLst/>
                <a:latin typeface="Karla"/>
              </a:rPr>
              <a:t>self.&lt;instance_variable&gt;</a:t>
            </a:r>
            <a:r>
              <a:rPr lang="en-GB" b="0" i="0" dirty="0">
                <a:solidFill>
                  <a:srgbClr val="222222"/>
                </a:solidFill>
                <a:effectLst/>
                <a:latin typeface="Karla"/>
              </a:rPr>
              <a:t> and the class attributes, through: </a:t>
            </a:r>
            <a:r>
              <a:rPr lang="en-GB" sz="1200" b="0" i="1" kern="1200" dirty="0">
                <a:solidFill>
                  <a:srgbClr val="222222"/>
                </a:solidFill>
                <a:effectLst/>
                <a:latin typeface="Karla"/>
                <a:ea typeface="+mn-ea"/>
                <a:cs typeface="+mn-cs"/>
              </a:rPr>
              <a:t>self.__class__.&lt;class_attribute&gt;</a:t>
            </a:r>
          </a:p>
          <a:p>
            <a:endParaRPr lang="en-GB" b="0" i="0" dirty="0">
              <a:solidFill>
                <a:srgbClr val="222222"/>
              </a:solidFill>
              <a:effectLst/>
              <a:latin typeface="Karl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Karla"/>
              </a:rPr>
              <a:t>Therefore, </a:t>
            </a:r>
            <a:r>
              <a:rPr lang="en-GB" b="0" i="1" dirty="0">
                <a:solidFill>
                  <a:srgbClr val="222222"/>
                </a:solidFill>
                <a:effectLst/>
                <a:latin typeface="Karla"/>
              </a:rPr>
              <a:t>&lt;class_attribute&gt; </a:t>
            </a:r>
            <a:r>
              <a:rPr lang="en-GB" b="0" i="0" dirty="0">
                <a:solidFill>
                  <a:srgbClr val="222222"/>
                </a:solidFill>
                <a:effectLst/>
                <a:latin typeface="Karla"/>
              </a:rPr>
              <a:t>can be accessed and modified using both </a:t>
            </a:r>
            <a:r>
              <a:rPr lang="en-GB" b="0" i="1" dirty="0">
                <a:solidFill>
                  <a:srgbClr val="222222"/>
                </a:solidFill>
                <a:effectLst/>
                <a:latin typeface="Karla"/>
              </a:rPr>
              <a:t>cls.&lt;class_attribute&gt; </a:t>
            </a:r>
            <a:r>
              <a:rPr lang="en-GB" sz="1200" b="0" i="0" kern="1200" dirty="0">
                <a:solidFill>
                  <a:srgbClr val="222222"/>
                </a:solidFill>
                <a:effectLst/>
                <a:latin typeface="Karla"/>
                <a:ea typeface="+mn-ea"/>
                <a:cs typeface="+mn-cs"/>
              </a:rPr>
              <a:t>and </a:t>
            </a:r>
            <a:r>
              <a:rPr lang="en-GB" b="0" i="1" dirty="0">
                <a:solidFill>
                  <a:srgbClr val="222222"/>
                </a:solidFill>
                <a:effectLst/>
                <a:latin typeface="Karla"/>
              </a:rPr>
              <a:t>self.__class__.&lt;class_attribute&gt;</a:t>
            </a:r>
            <a:r>
              <a:rPr lang="en-GB" b="0" i="0" dirty="0">
                <a:solidFill>
                  <a:srgbClr val="222222"/>
                </a:solidFill>
                <a:effectLst/>
                <a:latin typeface="Karla"/>
              </a:rPr>
              <a:t>;</a:t>
            </a:r>
            <a:r>
              <a:rPr lang="en-GB" sz="1200" b="0" i="0" kern="1200" dirty="0">
                <a:solidFill>
                  <a:srgbClr val="222222"/>
                </a:solidFill>
                <a:effectLst/>
                <a:latin typeface="Karla"/>
                <a:ea typeface="+mn-ea"/>
                <a:cs typeface="+mn-cs"/>
              </a:rPr>
              <a:t> the difference is where each is used: </a:t>
            </a:r>
            <a:r>
              <a:rPr lang="en-GB" b="0" i="1" dirty="0">
                <a:solidFill>
                  <a:srgbClr val="222222"/>
                </a:solidFill>
                <a:effectLst/>
                <a:latin typeface="Karla"/>
              </a:rPr>
              <a:t>cls.&lt;class_attribute&gt; </a:t>
            </a:r>
            <a:r>
              <a:rPr lang="en-GB" b="0" i="0" dirty="0">
                <a:solidFill>
                  <a:srgbClr val="222222"/>
                </a:solidFill>
                <a:effectLst/>
                <a:latin typeface="Karla"/>
              </a:rPr>
              <a:t>is used in class methods, while </a:t>
            </a:r>
            <a:r>
              <a:rPr lang="en-GB" b="0" i="1" dirty="0">
                <a:solidFill>
                  <a:srgbClr val="222222"/>
                </a:solidFill>
                <a:effectLst/>
                <a:latin typeface="Karla"/>
              </a:rPr>
              <a:t>self.__class__.&lt;class_attribute&gt; </a:t>
            </a:r>
            <a:r>
              <a:rPr lang="en-GB" b="0" i="0" dirty="0">
                <a:solidFill>
                  <a:srgbClr val="222222"/>
                </a:solidFill>
                <a:effectLst/>
                <a:latin typeface="Karla"/>
              </a:rPr>
              <a:t>is used in instance methods. This means that class attributes can be accessed/changed: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rgbClr val="222222"/>
                </a:solidFill>
                <a:effectLst/>
                <a:latin typeface="Karla"/>
                <a:ea typeface="+mn-ea"/>
                <a:cs typeface="+mn-cs"/>
              </a:rPr>
              <a:t>from the class methods, with cls.&lt;class_attribute&gt;, invoked in client code from the class through ClassName.class_method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rgbClr val="222222"/>
                </a:solidFill>
                <a:effectLst/>
                <a:latin typeface="Karla"/>
                <a:ea typeface="+mn-ea"/>
                <a:cs typeface="+mn-cs"/>
              </a:rPr>
              <a:t>from the instance methods, with </a:t>
            </a:r>
            <a:r>
              <a:rPr lang="en-GB" b="0" i="1" dirty="0">
                <a:solidFill>
                  <a:srgbClr val="222222"/>
                </a:solidFill>
                <a:effectLst/>
                <a:latin typeface="Karla"/>
              </a:rPr>
              <a:t>self.__class__.&lt;class_attribute&gt;</a:t>
            </a:r>
            <a:r>
              <a:rPr lang="en-GB" b="0" i="0" dirty="0">
                <a:solidFill>
                  <a:srgbClr val="222222"/>
                </a:solidFill>
                <a:effectLst/>
                <a:latin typeface="Karla"/>
              </a:rPr>
              <a:t>, invoked in client code from the object</a:t>
            </a:r>
            <a:r>
              <a:rPr lang="en-GB" sz="1200" b="0" i="0" kern="1200" dirty="0">
                <a:solidFill>
                  <a:srgbClr val="222222"/>
                </a:solidFill>
                <a:effectLst/>
                <a:latin typeface="Karla"/>
                <a:ea typeface="+mn-ea"/>
                <a:cs typeface="+mn-cs"/>
              </a:rPr>
              <a:t> through object_name.instance_method</a:t>
            </a:r>
          </a:p>
          <a:p>
            <a:endParaRPr lang="en-GB" b="0" i="0" dirty="0">
              <a:solidFill>
                <a:srgbClr val="222222"/>
              </a:solidFill>
              <a:effectLst/>
              <a:latin typeface="Inter-Regular"/>
            </a:endParaRPr>
          </a:p>
          <a:p>
            <a:r>
              <a:rPr lang="en-GB" b="0" i="0" dirty="0">
                <a:solidFill>
                  <a:srgbClr val="111111"/>
                </a:solidFill>
                <a:effectLst/>
                <a:latin typeface="Roboto" panose="02000000000000000000" pitchFamily="2" charset="0"/>
              </a:rPr>
              <a:t>So far we have covered instance methods (which includes the constructor). </a:t>
            </a:r>
            <a:r>
              <a:rPr lang="en-GB" b="1" i="0" dirty="0">
                <a:solidFill>
                  <a:srgbClr val="111111"/>
                </a:solidFill>
                <a:effectLst/>
                <a:latin typeface="Roboto" panose="02000000000000000000" pitchFamily="2" charset="0"/>
              </a:rPr>
              <a:t>Instance methods</a:t>
            </a:r>
            <a:r>
              <a:rPr lang="en-GB" b="0" i="0" dirty="0">
                <a:solidFill>
                  <a:srgbClr val="111111"/>
                </a:solidFill>
                <a:effectLst/>
                <a:latin typeface="Roboto" panose="02000000000000000000" pitchFamily="2" charset="0"/>
              </a:rPr>
              <a:t> need a class instance (object) and can access the instance through self, </a:t>
            </a:r>
            <a:r>
              <a:rPr lang="en-GB" b="0" i="0" dirty="0">
                <a:solidFill>
                  <a:srgbClr val="222222"/>
                </a:solidFill>
                <a:effectLst/>
                <a:latin typeface="source sans pro" panose="020B0503030403020204" pitchFamily="34" charset="0"/>
              </a:rPr>
              <a:t>which points to an instance of </a:t>
            </a:r>
            <a:r>
              <a:rPr lang="en-GB" dirty="0"/>
              <a:t>the class</a:t>
            </a:r>
            <a:r>
              <a:rPr lang="en-GB" b="0" i="0" dirty="0">
                <a:solidFill>
                  <a:srgbClr val="222222"/>
                </a:solidFill>
                <a:effectLst/>
                <a:latin typeface="source sans pro" panose="020B0503030403020204" pitchFamily="34" charset="0"/>
              </a:rPr>
              <a:t> it is referenced within when the method is called. Through the </a:t>
            </a:r>
            <a:r>
              <a:rPr lang="en-GB" dirty="0"/>
              <a:t>self</a:t>
            </a:r>
            <a:r>
              <a:rPr lang="en-GB" b="0" i="0" dirty="0">
                <a:solidFill>
                  <a:srgbClr val="222222"/>
                </a:solidFill>
                <a:effectLst/>
                <a:latin typeface="source sans pro" panose="020B0503030403020204" pitchFamily="34" charset="0"/>
              </a:rPr>
              <a:t> parameter, instance methods can freely access attributes and other methods on the same object. Through the </a:t>
            </a:r>
            <a:r>
              <a:rPr lang="en-GB" dirty="0"/>
              <a:t>self</a:t>
            </a:r>
            <a:r>
              <a:rPr lang="en-GB" b="0" i="0" dirty="0">
                <a:solidFill>
                  <a:srgbClr val="222222"/>
                </a:solidFill>
                <a:effectLst/>
                <a:latin typeface="source sans pro" panose="020B0503030403020204" pitchFamily="34" charset="0"/>
              </a:rPr>
              <a:t> parameter, instance methods can modify:</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state of an object of the class self is referenced within </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class itself (through the </a:t>
            </a:r>
            <a:r>
              <a:rPr lang="en-GB" dirty="0"/>
              <a:t>self.__class__.</a:t>
            </a:r>
            <a:r>
              <a:rPr lang="en-GB" b="0" i="0" dirty="0">
                <a:solidFill>
                  <a:srgbClr val="222222"/>
                </a:solidFill>
                <a:effectLst/>
                <a:latin typeface="source sans pro" panose="020B0503030403020204" pitchFamily="34" charset="0"/>
              </a:rPr>
              <a:t>attribute) – see the </a:t>
            </a:r>
            <a:r>
              <a:rPr lang="en-GB" altLang="en-US" sz="1200" dirty="0">
                <a:solidFill>
                  <a:srgbClr val="0000FF"/>
                </a:solidFill>
                <a:latin typeface="Consolas" panose="020B0609020204030204" pitchFamily="49" charset="0"/>
                <a:cs typeface="Arial" panose="020B0604020202020204" pitchFamily="34" charset="0"/>
              </a:rPr>
              <a:t>__del__</a:t>
            </a:r>
            <a:r>
              <a:rPr lang="en-GB" b="0" i="0" dirty="0">
                <a:solidFill>
                  <a:srgbClr val="222222"/>
                </a:solidFill>
                <a:effectLst/>
                <a:latin typeface="source sans pro" panose="020B0503030403020204" pitchFamily="34" charset="0"/>
              </a:rPr>
              <a:t>() method in the example on slide 33</a:t>
            </a:r>
          </a:p>
          <a:p>
            <a:pPr marL="0" indent="0">
              <a:buFont typeface="Arial" panose="020B0604020202020204" pitchFamily="34" charset="0"/>
              <a:buNone/>
            </a:pPr>
            <a:r>
              <a:rPr lang="en-GB" b="0" i="0" dirty="0">
                <a:solidFill>
                  <a:srgbClr val="222222"/>
                </a:solidFill>
                <a:effectLst/>
                <a:latin typeface="Karla"/>
              </a:rPr>
              <a:t>In Python, every method created inside a class is by default considered as an instance method unless specified explicitly. There is no need for a decorator for this method. With the instance method, we can access the data for each instance of the class.</a:t>
            </a:r>
            <a:endParaRPr lang="en-GB" b="0" i="0" dirty="0">
              <a:solidFill>
                <a:srgbClr val="111111"/>
              </a:solidFill>
              <a:effectLst/>
              <a:latin typeface="Roboto" panose="02000000000000000000" pitchFamily="2" charset="0"/>
            </a:endParaRPr>
          </a:p>
          <a:p>
            <a:endParaRPr lang="en-GB" b="0" i="0" dirty="0">
              <a:solidFill>
                <a:srgbClr val="111111"/>
              </a:solidFill>
              <a:effectLst/>
              <a:latin typeface="Roboto" panose="02000000000000000000" pitchFamily="2" charset="0"/>
            </a:endParaRPr>
          </a:p>
          <a:p>
            <a:r>
              <a:rPr lang="en-GB" b="1" i="0" dirty="0">
                <a:solidFill>
                  <a:srgbClr val="111111"/>
                </a:solidFill>
                <a:effectLst/>
                <a:latin typeface="Roboto" panose="02000000000000000000" pitchFamily="2" charset="0"/>
              </a:rPr>
              <a:t>Class methods </a:t>
            </a:r>
            <a:r>
              <a:rPr lang="en-GB" b="0" i="0" dirty="0">
                <a:solidFill>
                  <a:srgbClr val="222222"/>
                </a:solidFill>
                <a:effectLst/>
                <a:latin typeface="source sans pro" panose="020B0503030403020204" pitchFamily="34" charset="0"/>
              </a:rPr>
              <a:t>can modify class state that applies across all instances of the class. Class methods are bound to a class. Class methods </a:t>
            </a:r>
            <a:r>
              <a:rPr lang="en-GB" b="0" i="0" dirty="0">
                <a:solidFill>
                  <a:srgbClr val="111111"/>
                </a:solidFill>
                <a:effectLst/>
                <a:latin typeface="Roboto" panose="02000000000000000000" pitchFamily="2" charset="0"/>
              </a:rPr>
              <a:t>don’t need a class instance (object), and therefore don’t need the </a:t>
            </a:r>
            <a:r>
              <a:rPr lang="en-GB" b="0" i="1" dirty="0">
                <a:solidFill>
                  <a:srgbClr val="111111"/>
                </a:solidFill>
                <a:effectLst/>
                <a:latin typeface="Roboto" panose="02000000000000000000" pitchFamily="2" charset="0"/>
              </a:rPr>
              <a:t>self </a:t>
            </a:r>
            <a:r>
              <a:rPr lang="en-GB" b="0" i="0" dirty="0">
                <a:solidFill>
                  <a:srgbClr val="111111"/>
                </a:solidFill>
                <a:effectLst/>
                <a:latin typeface="Roboto" panose="02000000000000000000" pitchFamily="2" charset="0"/>
              </a:rPr>
              <a:t>parameter. </a:t>
            </a:r>
            <a:r>
              <a:rPr lang="en-GB" b="0" i="0" dirty="0">
                <a:solidFill>
                  <a:srgbClr val="222222"/>
                </a:solidFill>
                <a:effectLst/>
                <a:latin typeface="source sans pro" panose="020B0503030403020204" pitchFamily="34" charset="0"/>
              </a:rPr>
              <a:t>Instead of accepting a </a:t>
            </a:r>
            <a:r>
              <a:rPr lang="en-GB" b="0" i="1" dirty="0">
                <a:solidFill>
                  <a:srgbClr val="222222"/>
                </a:solidFill>
                <a:effectLst/>
                <a:latin typeface="source sans pro" panose="020B0503030403020204" pitchFamily="34" charset="0"/>
              </a:rPr>
              <a:t>self</a:t>
            </a:r>
            <a:r>
              <a:rPr lang="en-GB" b="0" i="0" dirty="0">
                <a:solidFill>
                  <a:srgbClr val="222222"/>
                </a:solidFill>
                <a:effectLst/>
                <a:latin typeface="source sans pro" panose="020B0503030403020204" pitchFamily="34" charset="0"/>
              </a:rPr>
              <a:t> parameter, class methods take a </a:t>
            </a:r>
            <a:r>
              <a:rPr lang="en-GB" b="0" i="1" dirty="0">
                <a:solidFill>
                  <a:srgbClr val="222222"/>
                </a:solidFill>
                <a:effectLst/>
                <a:latin typeface="source sans pro" panose="020B0503030403020204" pitchFamily="34" charset="0"/>
              </a:rPr>
              <a:t>cls</a:t>
            </a:r>
            <a:r>
              <a:rPr lang="en-GB" b="0" i="0" dirty="0">
                <a:solidFill>
                  <a:srgbClr val="222222"/>
                </a:solidFill>
                <a:effectLst/>
                <a:latin typeface="source sans pro" panose="020B0503030403020204" pitchFamily="34" charset="0"/>
              </a:rPr>
              <a:t> parameter that points to the class - and not the object instance - when the method is called.</a:t>
            </a:r>
          </a:p>
          <a:p>
            <a:pPr algn="l"/>
            <a:r>
              <a:rPr lang="en-GB" b="0" i="0" dirty="0">
                <a:solidFill>
                  <a:srgbClr val="222222"/>
                </a:solidFill>
                <a:effectLst/>
                <a:latin typeface="source sans pro" panose="020B0503030403020204" pitchFamily="34" charset="0"/>
              </a:rPr>
              <a:t>Because the class method only has access to this </a:t>
            </a:r>
            <a:r>
              <a:rPr lang="en-GB" b="0" i="1" dirty="0">
                <a:solidFill>
                  <a:srgbClr val="222222"/>
                </a:solidFill>
                <a:effectLst/>
                <a:latin typeface="source sans pro" panose="020B0503030403020204" pitchFamily="34" charset="0"/>
              </a:rPr>
              <a:t>cls</a:t>
            </a:r>
            <a:r>
              <a:rPr lang="en-GB" b="0" i="0" dirty="0">
                <a:solidFill>
                  <a:srgbClr val="222222"/>
                </a:solidFill>
                <a:effectLst/>
                <a:latin typeface="source sans pro" panose="020B0503030403020204" pitchFamily="34" charset="0"/>
              </a:rPr>
              <a:t> argument, it can’t modify object instance state. That would require access to </a:t>
            </a:r>
            <a:r>
              <a:rPr lang="en-GB" b="0" i="1" dirty="0">
                <a:solidFill>
                  <a:srgbClr val="222222"/>
                </a:solidFill>
                <a:effectLst/>
                <a:latin typeface="source sans pro" panose="020B0503030403020204" pitchFamily="34" charset="0"/>
              </a:rPr>
              <a:t>self</a:t>
            </a:r>
            <a:r>
              <a:rPr lang="en-GB" b="0" i="0" dirty="0">
                <a:solidFill>
                  <a:srgbClr val="222222"/>
                </a:solidFill>
                <a:effectLst/>
                <a:latin typeface="source sans pro" panose="020B0503030403020204" pitchFamily="34" charset="0"/>
              </a:rPr>
              <a:t>. However, class methods can still modify class state that applies across all instances of the class.</a:t>
            </a:r>
          </a:p>
          <a:p>
            <a:pPr algn="l"/>
            <a:r>
              <a:rPr lang="en-GB" b="0" i="0" dirty="0">
                <a:solidFill>
                  <a:srgbClr val="222222"/>
                </a:solidFill>
                <a:effectLst/>
                <a:latin typeface="Karla"/>
              </a:rPr>
              <a:t>We can create class methods by specifying the decorator </a:t>
            </a:r>
            <a:r>
              <a:rPr lang="en-GB" b="1" i="1" dirty="0">
                <a:solidFill>
                  <a:srgbClr val="222222"/>
                </a:solidFill>
                <a:effectLst/>
                <a:latin typeface="Karla"/>
              </a:rPr>
              <a:t>@classmethod </a:t>
            </a:r>
            <a:r>
              <a:rPr lang="en-GB" baseline="0" dirty="0"/>
              <a:t>above the method header of the method definition</a:t>
            </a:r>
            <a:r>
              <a:rPr lang="en-GB" b="0" i="0" dirty="0">
                <a:solidFill>
                  <a:srgbClr val="222222"/>
                </a:solidFill>
                <a:effectLst/>
                <a:latin typeface="Karla"/>
              </a:rPr>
              <a:t> </a:t>
            </a:r>
            <a:r>
              <a:rPr lang="en-GB" b="1" i="1" dirty="0">
                <a:solidFill>
                  <a:srgbClr val="222222"/>
                </a:solidFill>
                <a:effectLst/>
                <a:latin typeface="Karla"/>
              </a:rPr>
              <a:t>method_name(cls, …)</a:t>
            </a:r>
            <a:r>
              <a:rPr lang="en-GB" b="0" i="0" dirty="0">
                <a:solidFill>
                  <a:srgbClr val="222222"/>
                </a:solidFill>
                <a:effectLst/>
                <a:latin typeface="Karla"/>
              </a:rPr>
              <a:t>. </a:t>
            </a:r>
          </a:p>
          <a:p>
            <a:pPr algn="l"/>
            <a:r>
              <a:rPr lang="en-GB" b="0" i="0" dirty="0">
                <a:solidFill>
                  <a:srgbClr val="222222"/>
                </a:solidFill>
                <a:effectLst/>
                <a:latin typeface="Karla"/>
              </a:rPr>
              <a:t>Class method Syntax:</a:t>
            </a:r>
          </a:p>
          <a:p>
            <a:pPr algn="l"/>
            <a:r>
              <a:rPr lang="en-GB" b="0" i="0" dirty="0">
                <a:solidFill>
                  <a:srgbClr val="222222"/>
                </a:solidFill>
                <a:effectLst/>
                <a:latin typeface="source sans pro" panose="020B0503030403020204" pitchFamily="34" charset="0"/>
              </a:rPr>
              <a:t>@classmethod</a:t>
            </a:r>
          </a:p>
          <a:p>
            <a:pPr algn="l"/>
            <a:r>
              <a:rPr lang="en-GB" b="0" i="0" dirty="0">
                <a:solidFill>
                  <a:srgbClr val="222222"/>
                </a:solidFill>
                <a:effectLst/>
                <a:latin typeface="source sans pro" panose="020B0503030403020204" pitchFamily="34" charset="0"/>
              </a:rPr>
              <a:t>def &lt;method_name&gt;(cls[, par1][, par2][, …]):</a:t>
            </a:r>
          </a:p>
          <a:p>
            <a:pPr algn="l"/>
            <a:r>
              <a:rPr lang="en-GB" b="0" i="0" dirty="0">
                <a:solidFill>
                  <a:srgbClr val="222222"/>
                </a:solidFill>
                <a:effectLst/>
                <a:latin typeface="source sans pro" panose="020B0503030403020204" pitchFamily="34" charset="0"/>
              </a:rPr>
              <a:t>       pass</a:t>
            </a:r>
            <a:endParaRPr lang="en-GB" b="0" i="0" dirty="0">
              <a:solidFill>
                <a:srgbClr val="222222"/>
              </a:solidFill>
              <a:effectLst/>
              <a:latin typeface="Karla"/>
            </a:endParaRPr>
          </a:p>
          <a:p>
            <a:pPr algn="l"/>
            <a:r>
              <a:rPr lang="en-GB" b="0" i="0" dirty="0">
                <a:solidFill>
                  <a:srgbClr val="222222"/>
                </a:solidFill>
                <a:effectLst/>
                <a:latin typeface="Karla"/>
              </a:rPr>
              <a:t>The decorator </a:t>
            </a:r>
            <a:r>
              <a:rPr lang="en-GB" b="1" i="1" dirty="0">
                <a:solidFill>
                  <a:srgbClr val="222222"/>
                </a:solidFill>
                <a:effectLst/>
                <a:latin typeface="Karla"/>
              </a:rPr>
              <a:t>@classmethod</a:t>
            </a:r>
            <a:r>
              <a:rPr lang="en-GB" b="0" i="0" dirty="0">
                <a:solidFill>
                  <a:srgbClr val="222222"/>
                </a:solidFill>
                <a:effectLst/>
                <a:latin typeface="Karla"/>
              </a:rPr>
              <a:t> indicates that the method following it below is a class method. Class methods must always accept</a:t>
            </a:r>
            <a:r>
              <a:rPr lang="en-GB" b="0" i="1" dirty="0">
                <a:solidFill>
                  <a:srgbClr val="222222"/>
                </a:solidFill>
                <a:effectLst/>
                <a:latin typeface="Karla"/>
              </a:rPr>
              <a:t> cls</a:t>
            </a:r>
            <a:r>
              <a:rPr lang="en-GB" b="0" i="0" dirty="0">
                <a:solidFill>
                  <a:srgbClr val="222222"/>
                </a:solidFill>
                <a:effectLst/>
                <a:latin typeface="Karla"/>
              </a:rPr>
              <a:t> as the first argument indicating that the method points to the class instead of the object instance.</a:t>
            </a:r>
            <a:r>
              <a:rPr lang="en-GB" baseline="0" dirty="0"/>
              <a:t> </a:t>
            </a:r>
          </a:p>
          <a:p>
            <a:endParaRPr lang="en-GB" b="0" i="0" dirty="0">
              <a:solidFill>
                <a:srgbClr val="222222"/>
              </a:solidFill>
              <a:effectLst/>
              <a:latin typeface="Inter-Regular"/>
            </a:endParaRPr>
          </a:p>
          <a:p>
            <a:r>
              <a:rPr lang="en-GB" b="0" i="0" dirty="0">
                <a:solidFill>
                  <a:srgbClr val="222222"/>
                </a:solidFill>
                <a:effectLst/>
                <a:latin typeface="Inter-Regular"/>
              </a:rPr>
              <a:t>A </a:t>
            </a:r>
            <a:r>
              <a:rPr lang="en-GB" b="1" i="0" dirty="0">
                <a:solidFill>
                  <a:srgbClr val="222222"/>
                </a:solidFill>
                <a:effectLst/>
                <a:latin typeface="Inter-Regular"/>
              </a:rPr>
              <a:t>static method </a:t>
            </a:r>
            <a:r>
              <a:rPr lang="en-GB" b="0" i="0" dirty="0">
                <a:solidFill>
                  <a:srgbClr val="222222"/>
                </a:solidFill>
                <a:effectLst/>
                <a:latin typeface="Inter-Regular"/>
              </a:rPr>
              <a:t>is a general utility method that performs a task in isolation, and as such is not bound to an object. Inside this method, we don’t use instance or class variables - hence static method </a:t>
            </a:r>
            <a:r>
              <a:rPr lang="en-GB" b="0" i="0" dirty="0">
                <a:solidFill>
                  <a:srgbClr val="222222"/>
                </a:solidFill>
                <a:effectLst/>
                <a:latin typeface="source sans pro" panose="020B0503030403020204" pitchFamily="34" charset="0"/>
              </a:rPr>
              <a:t>takes neither a </a:t>
            </a:r>
            <a:r>
              <a:rPr lang="en-GB" i="1" dirty="0"/>
              <a:t>self</a:t>
            </a:r>
            <a:r>
              <a:rPr lang="en-GB" b="0" i="0" dirty="0">
                <a:solidFill>
                  <a:srgbClr val="222222"/>
                </a:solidFill>
                <a:effectLst/>
                <a:latin typeface="source sans pro" panose="020B0503030403020204" pitchFamily="34" charset="0"/>
              </a:rPr>
              <a:t> nor a </a:t>
            </a:r>
            <a:r>
              <a:rPr lang="en-GB" i="1" dirty="0"/>
              <a:t>cls</a:t>
            </a:r>
            <a:r>
              <a:rPr lang="en-GB" b="0" i="0" dirty="0">
                <a:solidFill>
                  <a:srgbClr val="222222"/>
                </a:solidFill>
                <a:effectLst/>
                <a:latin typeface="source sans pro" panose="020B0503030403020204" pitchFamily="34" charset="0"/>
              </a:rPr>
              <a:t> parameter (but of course it’s free to accept an arbitrary number of other parameters).</a:t>
            </a:r>
            <a:r>
              <a:rPr lang="en-GB" b="0" i="0" dirty="0">
                <a:solidFill>
                  <a:srgbClr val="222222"/>
                </a:solidFill>
                <a:effectLst/>
                <a:latin typeface="Inter-Regular"/>
              </a:rPr>
              <a:t> </a:t>
            </a:r>
            <a:r>
              <a:rPr lang="en-GB" b="0" i="0" dirty="0">
                <a:solidFill>
                  <a:srgbClr val="222222"/>
                </a:solidFill>
                <a:effectLst/>
                <a:latin typeface="source sans pro" panose="020B0503030403020204" pitchFamily="34" charset="0"/>
              </a:rPr>
              <a:t>Therefore a static method can neither modify object state nor class state. They work like regular functions but belong to the class’s (and every instance’s) namespace. For more information on Python namespaces, look at: </a:t>
            </a:r>
            <a:r>
              <a:rPr lang="en-GB" dirty="0"/>
              <a:t>https://realpython.com/python-namespaces-scope/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Karla"/>
              </a:rPr>
              <a:t>We can create static methods by specifying the decorator </a:t>
            </a:r>
            <a:r>
              <a:rPr lang="en-GB" b="1" i="1" dirty="0">
                <a:solidFill>
                  <a:srgbClr val="222222"/>
                </a:solidFill>
                <a:effectLst/>
                <a:latin typeface="Karla"/>
              </a:rPr>
              <a:t>@staticmethod </a:t>
            </a:r>
            <a:r>
              <a:rPr lang="en-GB" baseline="0" dirty="0"/>
              <a:t>above the method header of the method definition</a:t>
            </a:r>
            <a:r>
              <a:rPr lang="en-GB" b="0" i="0" dirty="0">
                <a:solidFill>
                  <a:srgbClr val="222222"/>
                </a:solidFill>
                <a:effectLst/>
                <a:latin typeface="Karla"/>
              </a:rPr>
              <a:t> </a:t>
            </a:r>
            <a:r>
              <a:rPr lang="en-GB" b="1" i="1" dirty="0">
                <a:solidFill>
                  <a:srgbClr val="222222"/>
                </a:solidFill>
                <a:effectLst/>
                <a:latin typeface="Karla"/>
              </a:rPr>
              <a:t>method_name(…)</a:t>
            </a:r>
            <a:r>
              <a:rPr lang="en-GB" b="0" i="0" dirty="0">
                <a:solidFill>
                  <a:srgbClr val="222222"/>
                </a:solidFill>
                <a:effectLst/>
                <a:latin typeface="Karla"/>
              </a:rPr>
              <a:t>. </a:t>
            </a:r>
          </a:p>
          <a:p>
            <a:pPr algn="l"/>
            <a:r>
              <a:rPr lang="en-GB" b="0" i="0" dirty="0">
                <a:solidFill>
                  <a:srgbClr val="222222"/>
                </a:solidFill>
                <a:effectLst/>
                <a:latin typeface="Karla"/>
              </a:rPr>
              <a:t>Static method Syntax:</a:t>
            </a:r>
          </a:p>
          <a:p>
            <a:pPr algn="l"/>
            <a:r>
              <a:rPr lang="en-GB" b="0" i="0" dirty="0">
                <a:solidFill>
                  <a:srgbClr val="222222"/>
                </a:solidFill>
                <a:effectLst/>
                <a:latin typeface="source sans pro" panose="020B0503030403020204" pitchFamily="34" charset="0"/>
              </a:rPr>
              <a:t>@staticmethod</a:t>
            </a:r>
          </a:p>
          <a:p>
            <a:pPr algn="l"/>
            <a:r>
              <a:rPr lang="en-GB" b="0" i="0" dirty="0">
                <a:solidFill>
                  <a:srgbClr val="222222"/>
                </a:solidFill>
                <a:effectLst/>
                <a:latin typeface="source sans pro" panose="020B0503030403020204" pitchFamily="34" charset="0"/>
              </a:rPr>
              <a:t>def &lt;method_name&gt;([par1][, par2][, …]):       </a:t>
            </a:r>
          </a:p>
          <a:p>
            <a:pPr algn="l"/>
            <a:r>
              <a:rPr lang="en-GB" b="0" i="0" dirty="0">
                <a:solidFill>
                  <a:srgbClr val="222222"/>
                </a:solidFill>
                <a:effectLst/>
                <a:latin typeface="source sans pro" panose="020B0503030403020204" pitchFamily="34" charset="0"/>
              </a:rPr>
              <a:t>      pass</a:t>
            </a:r>
          </a:p>
          <a:p>
            <a:endParaRPr lang="en-GB" dirty="0"/>
          </a:p>
          <a:p>
            <a:r>
              <a:rPr lang="en-GB" dirty="0"/>
              <a:t>Both class and static methods pertain to a class rather than an object.</a:t>
            </a:r>
            <a:r>
              <a:rPr lang="en-GB" b="0" i="0" dirty="0">
                <a:solidFill>
                  <a:srgbClr val="222222"/>
                </a:solidFill>
                <a:effectLst/>
                <a:latin typeface="source sans pro" panose="020B0503030403020204" pitchFamily="34" charset="0"/>
              </a:rPr>
              <a:t> </a:t>
            </a:r>
            <a:r>
              <a:rPr lang="en-GB" dirty="0"/>
              <a:t>The difference between static methods and class methods is that static methods have no access to class attributes, whereas class methods do through the </a:t>
            </a:r>
            <a:r>
              <a:rPr lang="en-GB" i="1" dirty="0"/>
              <a:t>cls</a:t>
            </a:r>
            <a:r>
              <a:rPr lang="en-GB" dirty="0"/>
              <a:t> reference. Note that the </a:t>
            </a:r>
            <a:r>
              <a:rPr lang="en-GB" i="1" dirty="0"/>
              <a:t>cls</a:t>
            </a:r>
            <a:r>
              <a:rPr lang="en-GB" dirty="0"/>
              <a:t> reference like the self reference can actually be called anything. But there is a strong python convention to use cls and self. For static methods – think utility methods like math.abs().</a:t>
            </a:r>
          </a:p>
          <a:p>
            <a:endParaRPr lang="en-GB" dirty="0"/>
          </a:p>
          <a:p>
            <a:r>
              <a:rPr lang="en-GB" b="0" i="0" dirty="0">
                <a:solidFill>
                  <a:srgbClr val="222222"/>
                </a:solidFill>
                <a:effectLst/>
                <a:latin typeface="source sans pro" panose="020B0503030403020204" pitchFamily="34" charset="0"/>
              </a:rPr>
              <a:t>For more information on instance, class and static methods, look at:</a:t>
            </a:r>
          </a:p>
          <a:p>
            <a:r>
              <a:rPr lang="en-GB" b="0" i="0" dirty="0">
                <a:solidFill>
                  <a:srgbClr val="222222"/>
                </a:solidFill>
                <a:effectLst/>
                <a:latin typeface="source sans pro" panose="020B0503030403020204" pitchFamily="34" charset="0"/>
              </a:rPr>
              <a:t>https://www.pythonpool.com/python-cls-vs-self/ </a:t>
            </a:r>
          </a:p>
          <a:p>
            <a:r>
              <a:rPr lang="en-GB" dirty="0"/>
              <a:t>https://realpython.com/instance-class-and-static-methods-demystified/</a:t>
            </a:r>
          </a:p>
          <a:p>
            <a:endParaRPr lang="en-GB" dirty="0"/>
          </a:p>
        </p:txBody>
      </p:sp>
    </p:spTree>
    <p:extLst>
      <p:ext uri="{BB962C8B-B14F-4D97-AF65-F5344CB8AC3E}">
        <p14:creationId xmlns:p14="http://schemas.microsoft.com/office/powerpoint/2010/main" val="2596966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77</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b="1" i="1" dirty="0">
                <a:solidFill>
                  <a:srgbClr val="444444"/>
                </a:solidFill>
                <a:effectLst/>
                <a:latin typeface="Roboto" panose="02000000000000000000" pitchFamily="2" charset="0"/>
              </a:rPr>
              <a:t>self</a:t>
            </a:r>
            <a:r>
              <a:rPr lang="en-GB" b="0" i="0" dirty="0">
                <a:solidFill>
                  <a:srgbClr val="444444"/>
                </a:solidFill>
                <a:effectLst/>
                <a:latin typeface="Roboto" panose="02000000000000000000" pitchFamily="2" charset="0"/>
              </a:rPr>
              <a:t> refers to the current working instance and is passed as the first argument to all the instance methods.</a:t>
            </a:r>
          </a:p>
          <a:p>
            <a:r>
              <a:rPr lang="en-GB" sz="1200" b="1" i="1" kern="1200" dirty="0">
                <a:solidFill>
                  <a:srgbClr val="444444"/>
                </a:solidFill>
                <a:effectLst/>
                <a:latin typeface="Roboto" panose="02000000000000000000" pitchFamily="2" charset="0"/>
                <a:ea typeface="+mn-ea"/>
                <a:cs typeface="+mn-cs"/>
              </a:rPr>
              <a:t>cls</a:t>
            </a:r>
            <a:r>
              <a:rPr lang="en-GB" b="0" i="0" dirty="0">
                <a:solidFill>
                  <a:srgbClr val="444444"/>
                </a:solidFill>
                <a:effectLst/>
                <a:latin typeface="Roboto" panose="02000000000000000000" pitchFamily="2" charset="0"/>
              </a:rPr>
              <a:t> refers to the class and is passed as the first argument to all the class methods.</a:t>
            </a:r>
          </a:p>
          <a:p>
            <a:r>
              <a:rPr lang="en-GB" b="0" i="1" dirty="0">
                <a:solidFill>
                  <a:srgbClr val="222222"/>
                </a:solidFill>
                <a:effectLst/>
                <a:latin typeface="Karla"/>
              </a:rPr>
              <a:t>cls</a:t>
            </a:r>
            <a:r>
              <a:rPr lang="en-GB" b="0" i="0" dirty="0">
                <a:solidFill>
                  <a:srgbClr val="222222"/>
                </a:solidFill>
                <a:effectLst/>
                <a:latin typeface="Karla"/>
              </a:rPr>
              <a:t> refers to the class, whereas </a:t>
            </a:r>
            <a:r>
              <a:rPr lang="en-GB" b="0" i="1" dirty="0">
                <a:solidFill>
                  <a:srgbClr val="222222"/>
                </a:solidFill>
                <a:effectLst/>
                <a:latin typeface="Karla"/>
              </a:rPr>
              <a:t>self</a:t>
            </a:r>
            <a:r>
              <a:rPr lang="en-GB" b="0" i="0" dirty="0">
                <a:solidFill>
                  <a:srgbClr val="222222"/>
                </a:solidFill>
                <a:effectLst/>
                <a:latin typeface="Karla"/>
              </a:rPr>
              <a:t> refers to the instance. Using the </a:t>
            </a:r>
            <a:r>
              <a:rPr lang="en-GB" b="0" i="1" dirty="0">
                <a:solidFill>
                  <a:srgbClr val="222222"/>
                </a:solidFill>
                <a:effectLst/>
                <a:latin typeface="Karla"/>
              </a:rPr>
              <a:t>cls</a:t>
            </a:r>
            <a:r>
              <a:rPr lang="en-GB" b="0" i="0" dirty="0">
                <a:solidFill>
                  <a:srgbClr val="222222"/>
                </a:solidFill>
                <a:effectLst/>
                <a:latin typeface="Karla"/>
              </a:rPr>
              <a:t> keyword, we can only access the members of the class, through </a:t>
            </a:r>
            <a:r>
              <a:rPr lang="en-GB" b="0" i="1" dirty="0">
                <a:solidFill>
                  <a:srgbClr val="222222"/>
                </a:solidFill>
                <a:effectLst/>
                <a:latin typeface="Karla"/>
              </a:rPr>
              <a:t>cls.&lt;class_attribute&gt;, </a:t>
            </a:r>
            <a:r>
              <a:rPr lang="en-GB" b="0" i="0" dirty="0">
                <a:solidFill>
                  <a:srgbClr val="222222"/>
                </a:solidFill>
                <a:effectLst/>
                <a:latin typeface="Karla"/>
              </a:rPr>
              <a:t>whereas using the </a:t>
            </a:r>
            <a:r>
              <a:rPr lang="en-GB" b="0" i="1" dirty="0">
                <a:solidFill>
                  <a:srgbClr val="222222"/>
                </a:solidFill>
                <a:effectLst/>
                <a:latin typeface="Karla"/>
              </a:rPr>
              <a:t>self</a:t>
            </a:r>
            <a:r>
              <a:rPr lang="en-GB" b="0" i="0" dirty="0">
                <a:solidFill>
                  <a:srgbClr val="222222"/>
                </a:solidFill>
                <a:effectLst/>
                <a:latin typeface="Karla"/>
              </a:rPr>
              <a:t> keyword, we can access both the instance variables, through </a:t>
            </a:r>
            <a:r>
              <a:rPr lang="en-GB" b="0" i="1" dirty="0">
                <a:solidFill>
                  <a:srgbClr val="222222"/>
                </a:solidFill>
                <a:effectLst/>
                <a:latin typeface="Karla"/>
              </a:rPr>
              <a:t>self.&lt;instance_variable&gt;</a:t>
            </a:r>
            <a:r>
              <a:rPr lang="en-GB" b="0" i="0" dirty="0">
                <a:solidFill>
                  <a:srgbClr val="222222"/>
                </a:solidFill>
                <a:effectLst/>
                <a:latin typeface="Karla"/>
              </a:rPr>
              <a:t> and the class attributes, through: </a:t>
            </a:r>
            <a:r>
              <a:rPr lang="en-GB" sz="1200" b="0" i="1" kern="1200" dirty="0">
                <a:solidFill>
                  <a:srgbClr val="222222"/>
                </a:solidFill>
                <a:effectLst/>
                <a:latin typeface="Karla"/>
                <a:ea typeface="+mn-ea"/>
                <a:cs typeface="+mn-cs"/>
              </a:rPr>
              <a:t>self.__class__.&lt;class_attribute&gt;</a:t>
            </a:r>
          </a:p>
          <a:p>
            <a:endParaRPr lang="en-GB" b="0" i="0" dirty="0">
              <a:solidFill>
                <a:srgbClr val="222222"/>
              </a:solidFill>
              <a:effectLst/>
              <a:latin typeface="Karl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Karla"/>
              </a:rPr>
              <a:t>Therefore, </a:t>
            </a:r>
            <a:r>
              <a:rPr lang="en-GB" b="0" i="1" dirty="0">
                <a:solidFill>
                  <a:srgbClr val="222222"/>
                </a:solidFill>
                <a:effectLst/>
                <a:latin typeface="Karla"/>
              </a:rPr>
              <a:t>&lt;class_attribute&gt; </a:t>
            </a:r>
            <a:r>
              <a:rPr lang="en-GB" b="0" i="0" dirty="0">
                <a:solidFill>
                  <a:srgbClr val="222222"/>
                </a:solidFill>
                <a:effectLst/>
                <a:latin typeface="Karla"/>
              </a:rPr>
              <a:t>can be accessed and modified using both </a:t>
            </a:r>
            <a:r>
              <a:rPr lang="en-GB" b="0" i="1" dirty="0">
                <a:solidFill>
                  <a:srgbClr val="222222"/>
                </a:solidFill>
                <a:effectLst/>
                <a:latin typeface="Karla"/>
              </a:rPr>
              <a:t>cls.&lt;class_attribute&gt; </a:t>
            </a:r>
            <a:r>
              <a:rPr lang="en-GB" sz="1200" b="0" i="0" kern="1200" dirty="0">
                <a:solidFill>
                  <a:srgbClr val="222222"/>
                </a:solidFill>
                <a:effectLst/>
                <a:latin typeface="Karla"/>
                <a:ea typeface="+mn-ea"/>
                <a:cs typeface="+mn-cs"/>
              </a:rPr>
              <a:t>and </a:t>
            </a:r>
            <a:r>
              <a:rPr lang="en-GB" b="0" i="1" dirty="0">
                <a:solidFill>
                  <a:srgbClr val="222222"/>
                </a:solidFill>
                <a:effectLst/>
                <a:latin typeface="Karla"/>
              </a:rPr>
              <a:t>self.__class__.&lt;class_attribute&gt;</a:t>
            </a:r>
            <a:r>
              <a:rPr lang="en-GB" b="0" i="0" dirty="0">
                <a:solidFill>
                  <a:srgbClr val="222222"/>
                </a:solidFill>
                <a:effectLst/>
                <a:latin typeface="Karla"/>
              </a:rPr>
              <a:t>;</a:t>
            </a:r>
            <a:r>
              <a:rPr lang="en-GB" sz="1200" b="0" i="0" kern="1200" dirty="0">
                <a:solidFill>
                  <a:srgbClr val="222222"/>
                </a:solidFill>
                <a:effectLst/>
                <a:latin typeface="Karla"/>
                <a:ea typeface="+mn-ea"/>
                <a:cs typeface="+mn-cs"/>
              </a:rPr>
              <a:t> the difference is where each is used: </a:t>
            </a:r>
            <a:r>
              <a:rPr lang="en-GB" b="0" i="1" dirty="0">
                <a:solidFill>
                  <a:srgbClr val="222222"/>
                </a:solidFill>
                <a:effectLst/>
                <a:latin typeface="Karla"/>
              </a:rPr>
              <a:t>cls.&lt;class_attribute&gt; </a:t>
            </a:r>
            <a:r>
              <a:rPr lang="en-GB" b="0" i="0" dirty="0">
                <a:solidFill>
                  <a:srgbClr val="222222"/>
                </a:solidFill>
                <a:effectLst/>
                <a:latin typeface="Karla"/>
              </a:rPr>
              <a:t>is used in class methods, while </a:t>
            </a:r>
            <a:r>
              <a:rPr lang="en-GB" b="0" i="1" dirty="0">
                <a:solidFill>
                  <a:srgbClr val="222222"/>
                </a:solidFill>
                <a:effectLst/>
                <a:latin typeface="Karla"/>
              </a:rPr>
              <a:t>self.__class__.&lt;class_attribute&gt; </a:t>
            </a:r>
            <a:r>
              <a:rPr lang="en-GB" b="0" i="0" dirty="0">
                <a:solidFill>
                  <a:srgbClr val="222222"/>
                </a:solidFill>
                <a:effectLst/>
                <a:latin typeface="Karla"/>
              </a:rPr>
              <a:t>is used in instance methods. This means that class attributes can be accessed/changed: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rgbClr val="222222"/>
                </a:solidFill>
                <a:effectLst/>
                <a:latin typeface="Karla"/>
                <a:ea typeface="+mn-ea"/>
                <a:cs typeface="+mn-cs"/>
              </a:rPr>
              <a:t>from the class methods, with cls.&lt;class_attribute&gt;, invoked in client code from the class through ClassName.class_method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rgbClr val="222222"/>
                </a:solidFill>
                <a:effectLst/>
                <a:latin typeface="Karla"/>
                <a:ea typeface="+mn-ea"/>
                <a:cs typeface="+mn-cs"/>
              </a:rPr>
              <a:t>from the instance methods, with </a:t>
            </a:r>
            <a:r>
              <a:rPr lang="en-GB" b="0" i="1" dirty="0">
                <a:solidFill>
                  <a:srgbClr val="222222"/>
                </a:solidFill>
                <a:effectLst/>
                <a:latin typeface="Karla"/>
              </a:rPr>
              <a:t>self.__class__.&lt;class_attribute&gt;</a:t>
            </a:r>
            <a:r>
              <a:rPr lang="en-GB" b="0" i="0" dirty="0">
                <a:solidFill>
                  <a:srgbClr val="222222"/>
                </a:solidFill>
                <a:effectLst/>
                <a:latin typeface="Karla"/>
              </a:rPr>
              <a:t>, invoked in client code from the object</a:t>
            </a:r>
            <a:r>
              <a:rPr lang="en-GB" sz="1200" b="0" i="0" kern="1200" dirty="0">
                <a:solidFill>
                  <a:srgbClr val="222222"/>
                </a:solidFill>
                <a:effectLst/>
                <a:latin typeface="Karla"/>
                <a:ea typeface="+mn-ea"/>
                <a:cs typeface="+mn-cs"/>
              </a:rPr>
              <a:t> through object_name.instance_method</a:t>
            </a:r>
          </a:p>
          <a:p>
            <a:endParaRPr lang="en-GB" b="0" i="0" dirty="0">
              <a:solidFill>
                <a:srgbClr val="222222"/>
              </a:solidFill>
              <a:effectLst/>
              <a:latin typeface="Inter-Regular"/>
            </a:endParaRPr>
          </a:p>
          <a:p>
            <a:r>
              <a:rPr lang="en-GB" b="0" i="0" dirty="0">
                <a:solidFill>
                  <a:srgbClr val="111111"/>
                </a:solidFill>
                <a:effectLst/>
                <a:latin typeface="Roboto" panose="02000000000000000000" pitchFamily="2" charset="0"/>
              </a:rPr>
              <a:t>So far we have covered instance methods (which includes the constructor). </a:t>
            </a:r>
            <a:r>
              <a:rPr lang="en-GB" b="1" i="0" dirty="0">
                <a:solidFill>
                  <a:srgbClr val="111111"/>
                </a:solidFill>
                <a:effectLst/>
                <a:latin typeface="Roboto" panose="02000000000000000000" pitchFamily="2" charset="0"/>
              </a:rPr>
              <a:t>Instance methods</a:t>
            </a:r>
            <a:r>
              <a:rPr lang="en-GB" b="0" i="0" dirty="0">
                <a:solidFill>
                  <a:srgbClr val="111111"/>
                </a:solidFill>
                <a:effectLst/>
                <a:latin typeface="Roboto" panose="02000000000000000000" pitchFamily="2" charset="0"/>
              </a:rPr>
              <a:t> need a class instance (object) and can access the instance through self, </a:t>
            </a:r>
            <a:r>
              <a:rPr lang="en-GB" b="0" i="0" dirty="0">
                <a:solidFill>
                  <a:srgbClr val="222222"/>
                </a:solidFill>
                <a:effectLst/>
                <a:latin typeface="source sans pro" panose="020B0503030403020204" pitchFamily="34" charset="0"/>
              </a:rPr>
              <a:t>which points to an instance of </a:t>
            </a:r>
            <a:r>
              <a:rPr lang="en-GB" dirty="0"/>
              <a:t>the class</a:t>
            </a:r>
            <a:r>
              <a:rPr lang="en-GB" b="0" i="0" dirty="0">
                <a:solidFill>
                  <a:srgbClr val="222222"/>
                </a:solidFill>
                <a:effectLst/>
                <a:latin typeface="source sans pro" panose="020B0503030403020204" pitchFamily="34" charset="0"/>
              </a:rPr>
              <a:t> it is referenced within when the method is called. Through the </a:t>
            </a:r>
            <a:r>
              <a:rPr lang="en-GB" dirty="0"/>
              <a:t>self</a:t>
            </a:r>
            <a:r>
              <a:rPr lang="en-GB" b="0" i="0" dirty="0">
                <a:solidFill>
                  <a:srgbClr val="222222"/>
                </a:solidFill>
                <a:effectLst/>
                <a:latin typeface="source sans pro" panose="020B0503030403020204" pitchFamily="34" charset="0"/>
              </a:rPr>
              <a:t> parameter, instance methods can freely access attributes and other methods on the same object. Through the </a:t>
            </a:r>
            <a:r>
              <a:rPr lang="en-GB" dirty="0"/>
              <a:t>self</a:t>
            </a:r>
            <a:r>
              <a:rPr lang="en-GB" b="0" i="0" dirty="0">
                <a:solidFill>
                  <a:srgbClr val="222222"/>
                </a:solidFill>
                <a:effectLst/>
                <a:latin typeface="source sans pro" panose="020B0503030403020204" pitchFamily="34" charset="0"/>
              </a:rPr>
              <a:t> parameter, instance methods can modify:</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state of an object of the class self is referenced within </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class itself (through the </a:t>
            </a:r>
            <a:r>
              <a:rPr lang="en-GB" dirty="0"/>
              <a:t>self.__class__.</a:t>
            </a:r>
            <a:r>
              <a:rPr lang="en-GB" b="0" i="0" dirty="0">
                <a:solidFill>
                  <a:srgbClr val="222222"/>
                </a:solidFill>
                <a:effectLst/>
                <a:latin typeface="source sans pro" panose="020B0503030403020204" pitchFamily="34" charset="0"/>
              </a:rPr>
              <a:t>attribute) – see the print_count() method in the example on slide 33</a:t>
            </a:r>
          </a:p>
          <a:p>
            <a:pPr marL="0" indent="0">
              <a:buFont typeface="Arial" panose="020B0604020202020204" pitchFamily="34" charset="0"/>
              <a:buNone/>
            </a:pPr>
            <a:r>
              <a:rPr lang="en-GB" b="0" i="0" dirty="0">
                <a:solidFill>
                  <a:srgbClr val="222222"/>
                </a:solidFill>
                <a:effectLst/>
                <a:latin typeface="Karla"/>
              </a:rPr>
              <a:t>In Python, every method created inside a class is by default considered as an instance method unless specified explicitly. There is no need for a decorator for this method. With the instance method, we can access the data for each instance of the class.</a:t>
            </a:r>
            <a:endParaRPr lang="en-GB" b="0" i="0" dirty="0">
              <a:solidFill>
                <a:srgbClr val="111111"/>
              </a:solidFill>
              <a:effectLst/>
              <a:latin typeface="Roboto" panose="02000000000000000000" pitchFamily="2" charset="0"/>
            </a:endParaRPr>
          </a:p>
          <a:p>
            <a:endParaRPr lang="en-GB" b="0" i="0" dirty="0">
              <a:solidFill>
                <a:srgbClr val="111111"/>
              </a:solidFill>
              <a:effectLst/>
              <a:latin typeface="Roboto" panose="02000000000000000000" pitchFamily="2" charset="0"/>
            </a:endParaRPr>
          </a:p>
          <a:p>
            <a:r>
              <a:rPr lang="en-GB" b="1" i="0" dirty="0">
                <a:solidFill>
                  <a:srgbClr val="111111"/>
                </a:solidFill>
                <a:effectLst/>
                <a:latin typeface="Roboto" panose="02000000000000000000" pitchFamily="2" charset="0"/>
              </a:rPr>
              <a:t>Class methods </a:t>
            </a:r>
            <a:r>
              <a:rPr lang="en-GB" b="0" i="0" dirty="0">
                <a:solidFill>
                  <a:srgbClr val="222222"/>
                </a:solidFill>
                <a:effectLst/>
                <a:latin typeface="source sans pro" panose="020B0503030403020204" pitchFamily="34" charset="0"/>
              </a:rPr>
              <a:t>can modify class state that applies across all instances of the class. Class methods are bound to a class. Class methods </a:t>
            </a:r>
            <a:r>
              <a:rPr lang="en-GB" b="0" i="0" dirty="0">
                <a:solidFill>
                  <a:srgbClr val="111111"/>
                </a:solidFill>
                <a:effectLst/>
                <a:latin typeface="Roboto" panose="02000000000000000000" pitchFamily="2" charset="0"/>
              </a:rPr>
              <a:t>don’t need a class instance (object), and therefore don’t need the </a:t>
            </a:r>
            <a:r>
              <a:rPr lang="en-GB" b="0" i="1" dirty="0">
                <a:solidFill>
                  <a:srgbClr val="111111"/>
                </a:solidFill>
                <a:effectLst/>
                <a:latin typeface="Roboto" panose="02000000000000000000" pitchFamily="2" charset="0"/>
              </a:rPr>
              <a:t>self </a:t>
            </a:r>
            <a:r>
              <a:rPr lang="en-GB" b="0" i="0" dirty="0">
                <a:solidFill>
                  <a:srgbClr val="111111"/>
                </a:solidFill>
                <a:effectLst/>
                <a:latin typeface="Roboto" panose="02000000000000000000" pitchFamily="2" charset="0"/>
              </a:rPr>
              <a:t>parameter. </a:t>
            </a:r>
            <a:r>
              <a:rPr lang="en-GB" b="0" i="0" dirty="0">
                <a:solidFill>
                  <a:srgbClr val="222222"/>
                </a:solidFill>
                <a:effectLst/>
                <a:latin typeface="source sans pro" panose="020B0503030403020204" pitchFamily="34" charset="0"/>
              </a:rPr>
              <a:t>Instead of accepting a </a:t>
            </a:r>
            <a:r>
              <a:rPr lang="en-GB" b="0" i="1" dirty="0">
                <a:solidFill>
                  <a:srgbClr val="222222"/>
                </a:solidFill>
                <a:effectLst/>
                <a:latin typeface="source sans pro" panose="020B0503030403020204" pitchFamily="34" charset="0"/>
              </a:rPr>
              <a:t>self</a:t>
            </a:r>
            <a:r>
              <a:rPr lang="en-GB" b="0" i="0" dirty="0">
                <a:solidFill>
                  <a:srgbClr val="222222"/>
                </a:solidFill>
                <a:effectLst/>
                <a:latin typeface="source sans pro" panose="020B0503030403020204" pitchFamily="34" charset="0"/>
              </a:rPr>
              <a:t> parameter, class methods take a </a:t>
            </a:r>
            <a:r>
              <a:rPr lang="en-GB" b="0" i="1" dirty="0">
                <a:solidFill>
                  <a:srgbClr val="222222"/>
                </a:solidFill>
                <a:effectLst/>
                <a:latin typeface="source sans pro" panose="020B0503030403020204" pitchFamily="34" charset="0"/>
              </a:rPr>
              <a:t>cls</a:t>
            </a:r>
            <a:r>
              <a:rPr lang="en-GB" b="0" i="0" dirty="0">
                <a:solidFill>
                  <a:srgbClr val="222222"/>
                </a:solidFill>
                <a:effectLst/>
                <a:latin typeface="source sans pro" panose="020B0503030403020204" pitchFamily="34" charset="0"/>
              </a:rPr>
              <a:t> parameter that points to the class - and not the object instance - when the method is called.</a:t>
            </a:r>
          </a:p>
          <a:p>
            <a:pPr algn="l"/>
            <a:r>
              <a:rPr lang="en-GB" b="0" i="0" dirty="0">
                <a:solidFill>
                  <a:srgbClr val="222222"/>
                </a:solidFill>
                <a:effectLst/>
                <a:latin typeface="source sans pro" panose="020B0503030403020204" pitchFamily="34" charset="0"/>
              </a:rPr>
              <a:t>Because the class method only has access to this </a:t>
            </a:r>
            <a:r>
              <a:rPr lang="en-GB" b="0" i="1" dirty="0">
                <a:solidFill>
                  <a:srgbClr val="222222"/>
                </a:solidFill>
                <a:effectLst/>
                <a:latin typeface="source sans pro" panose="020B0503030403020204" pitchFamily="34" charset="0"/>
              </a:rPr>
              <a:t>cls</a:t>
            </a:r>
            <a:r>
              <a:rPr lang="en-GB" b="0" i="0" dirty="0">
                <a:solidFill>
                  <a:srgbClr val="222222"/>
                </a:solidFill>
                <a:effectLst/>
                <a:latin typeface="source sans pro" panose="020B0503030403020204" pitchFamily="34" charset="0"/>
              </a:rPr>
              <a:t> argument, it can’t modify object instance state. That would require access to </a:t>
            </a:r>
            <a:r>
              <a:rPr lang="en-GB" b="0" i="1" dirty="0">
                <a:solidFill>
                  <a:srgbClr val="222222"/>
                </a:solidFill>
                <a:effectLst/>
                <a:latin typeface="source sans pro" panose="020B0503030403020204" pitchFamily="34" charset="0"/>
              </a:rPr>
              <a:t>self</a:t>
            </a:r>
            <a:r>
              <a:rPr lang="en-GB" b="0" i="0" dirty="0">
                <a:solidFill>
                  <a:srgbClr val="222222"/>
                </a:solidFill>
                <a:effectLst/>
                <a:latin typeface="source sans pro" panose="020B0503030403020204" pitchFamily="34" charset="0"/>
              </a:rPr>
              <a:t>. However, class methods can still modify class state that applies across all instances of the class.</a:t>
            </a:r>
          </a:p>
          <a:p>
            <a:pPr algn="l"/>
            <a:r>
              <a:rPr lang="en-GB" b="0" i="0" dirty="0">
                <a:solidFill>
                  <a:srgbClr val="222222"/>
                </a:solidFill>
                <a:effectLst/>
                <a:latin typeface="Karla"/>
              </a:rPr>
              <a:t>We can create class methods by specifying the decorator </a:t>
            </a:r>
            <a:r>
              <a:rPr lang="en-GB" b="1" i="1" dirty="0">
                <a:solidFill>
                  <a:srgbClr val="222222"/>
                </a:solidFill>
                <a:effectLst/>
                <a:latin typeface="Karla"/>
              </a:rPr>
              <a:t>@classmethod </a:t>
            </a:r>
            <a:r>
              <a:rPr lang="en-GB" baseline="0" dirty="0"/>
              <a:t>above the method header of the method definition</a:t>
            </a:r>
            <a:r>
              <a:rPr lang="en-GB" b="0" i="0" dirty="0">
                <a:solidFill>
                  <a:srgbClr val="222222"/>
                </a:solidFill>
                <a:effectLst/>
                <a:latin typeface="Karla"/>
              </a:rPr>
              <a:t> </a:t>
            </a:r>
            <a:r>
              <a:rPr lang="en-GB" b="1" i="1" dirty="0">
                <a:solidFill>
                  <a:srgbClr val="222222"/>
                </a:solidFill>
                <a:effectLst/>
                <a:latin typeface="Karla"/>
              </a:rPr>
              <a:t>method_name(cls, …)</a:t>
            </a:r>
            <a:r>
              <a:rPr lang="en-GB" b="0" i="0" dirty="0">
                <a:solidFill>
                  <a:srgbClr val="222222"/>
                </a:solidFill>
                <a:effectLst/>
                <a:latin typeface="Karla"/>
              </a:rPr>
              <a:t>. </a:t>
            </a:r>
          </a:p>
          <a:p>
            <a:pPr algn="l"/>
            <a:r>
              <a:rPr lang="en-GB" b="0" i="0" dirty="0">
                <a:solidFill>
                  <a:srgbClr val="222222"/>
                </a:solidFill>
                <a:effectLst/>
                <a:latin typeface="Karla"/>
              </a:rPr>
              <a:t>Class method Syntax:</a:t>
            </a:r>
          </a:p>
          <a:p>
            <a:pPr algn="l"/>
            <a:r>
              <a:rPr lang="en-GB" b="0" i="0" dirty="0">
                <a:solidFill>
                  <a:srgbClr val="222222"/>
                </a:solidFill>
                <a:effectLst/>
                <a:latin typeface="source sans pro" panose="020B0503030403020204" pitchFamily="34" charset="0"/>
              </a:rPr>
              <a:t>@classmethod</a:t>
            </a:r>
          </a:p>
          <a:p>
            <a:pPr algn="l"/>
            <a:r>
              <a:rPr lang="en-GB" b="0" i="0" dirty="0">
                <a:solidFill>
                  <a:srgbClr val="222222"/>
                </a:solidFill>
                <a:effectLst/>
                <a:latin typeface="source sans pro" panose="020B0503030403020204" pitchFamily="34" charset="0"/>
              </a:rPr>
              <a:t>def &lt;method_name&gt;(cls[, arg1][, arg2][, …]):</a:t>
            </a:r>
          </a:p>
          <a:p>
            <a:pPr algn="l"/>
            <a:r>
              <a:rPr lang="en-GB" b="0" i="0" dirty="0">
                <a:solidFill>
                  <a:srgbClr val="222222"/>
                </a:solidFill>
                <a:effectLst/>
                <a:latin typeface="source sans pro" panose="020B0503030403020204" pitchFamily="34" charset="0"/>
              </a:rPr>
              <a:t>       pass</a:t>
            </a:r>
            <a:endParaRPr lang="en-GB" b="0" i="0" dirty="0">
              <a:solidFill>
                <a:srgbClr val="222222"/>
              </a:solidFill>
              <a:effectLst/>
              <a:latin typeface="Karla"/>
            </a:endParaRPr>
          </a:p>
          <a:p>
            <a:pPr algn="l"/>
            <a:r>
              <a:rPr lang="en-GB" b="0" i="0" dirty="0">
                <a:solidFill>
                  <a:srgbClr val="222222"/>
                </a:solidFill>
                <a:effectLst/>
                <a:latin typeface="Karla"/>
              </a:rPr>
              <a:t>The decorator </a:t>
            </a:r>
            <a:r>
              <a:rPr lang="en-GB" b="1" i="1" dirty="0">
                <a:solidFill>
                  <a:srgbClr val="222222"/>
                </a:solidFill>
                <a:effectLst/>
                <a:latin typeface="Karla"/>
              </a:rPr>
              <a:t>@classmethod</a:t>
            </a:r>
            <a:r>
              <a:rPr lang="en-GB" b="0" i="0" dirty="0">
                <a:solidFill>
                  <a:srgbClr val="222222"/>
                </a:solidFill>
                <a:effectLst/>
                <a:latin typeface="Karla"/>
              </a:rPr>
              <a:t> indicates that the method following it below is a class method. Class methods must always accept</a:t>
            </a:r>
            <a:r>
              <a:rPr lang="en-GB" b="0" i="1" dirty="0">
                <a:solidFill>
                  <a:srgbClr val="222222"/>
                </a:solidFill>
                <a:effectLst/>
                <a:latin typeface="Karla"/>
              </a:rPr>
              <a:t> cls</a:t>
            </a:r>
            <a:r>
              <a:rPr lang="en-GB" b="0" i="0" dirty="0">
                <a:solidFill>
                  <a:srgbClr val="222222"/>
                </a:solidFill>
                <a:effectLst/>
                <a:latin typeface="Karla"/>
              </a:rPr>
              <a:t> as the first argument indicating that the method points to the class instead of the object instance.</a:t>
            </a:r>
            <a:r>
              <a:rPr lang="en-GB" baseline="0" dirty="0"/>
              <a:t> </a:t>
            </a:r>
          </a:p>
          <a:p>
            <a:endParaRPr lang="en-GB" b="0" i="0" dirty="0">
              <a:solidFill>
                <a:srgbClr val="222222"/>
              </a:solidFill>
              <a:effectLst/>
              <a:latin typeface="Inter-Regular"/>
            </a:endParaRPr>
          </a:p>
          <a:p>
            <a:r>
              <a:rPr lang="en-GB" b="0" i="0" dirty="0">
                <a:solidFill>
                  <a:srgbClr val="222222"/>
                </a:solidFill>
                <a:effectLst/>
                <a:latin typeface="Inter-Regular"/>
              </a:rPr>
              <a:t>A </a:t>
            </a:r>
            <a:r>
              <a:rPr lang="en-GB" b="1" i="0" dirty="0">
                <a:solidFill>
                  <a:srgbClr val="222222"/>
                </a:solidFill>
                <a:effectLst/>
                <a:latin typeface="Inter-Regular"/>
              </a:rPr>
              <a:t>static method </a:t>
            </a:r>
            <a:r>
              <a:rPr lang="en-GB" b="0" i="0" dirty="0">
                <a:solidFill>
                  <a:srgbClr val="222222"/>
                </a:solidFill>
                <a:effectLst/>
                <a:latin typeface="Inter-Regular"/>
              </a:rPr>
              <a:t>is a general utility method that performs a task in isolation, and as such is not bound to an object. Inside this method, we don’t use instance or class variables - hence static method </a:t>
            </a:r>
            <a:r>
              <a:rPr lang="en-GB" b="0" i="0" dirty="0">
                <a:solidFill>
                  <a:srgbClr val="222222"/>
                </a:solidFill>
                <a:effectLst/>
                <a:latin typeface="source sans pro" panose="020B0503030403020204" pitchFamily="34" charset="0"/>
              </a:rPr>
              <a:t>takes neither a </a:t>
            </a:r>
            <a:r>
              <a:rPr lang="en-GB" i="1" dirty="0"/>
              <a:t>self</a:t>
            </a:r>
            <a:r>
              <a:rPr lang="en-GB" b="0" i="0" dirty="0">
                <a:solidFill>
                  <a:srgbClr val="222222"/>
                </a:solidFill>
                <a:effectLst/>
                <a:latin typeface="source sans pro" panose="020B0503030403020204" pitchFamily="34" charset="0"/>
              </a:rPr>
              <a:t> nor a </a:t>
            </a:r>
            <a:r>
              <a:rPr lang="en-GB" i="1" dirty="0"/>
              <a:t>cls</a:t>
            </a:r>
            <a:r>
              <a:rPr lang="en-GB" b="0" i="0" dirty="0">
                <a:solidFill>
                  <a:srgbClr val="222222"/>
                </a:solidFill>
                <a:effectLst/>
                <a:latin typeface="source sans pro" panose="020B0503030403020204" pitchFamily="34" charset="0"/>
              </a:rPr>
              <a:t> parameter (but of course it’s free to accept an arbitrary number of other parameters).</a:t>
            </a:r>
            <a:r>
              <a:rPr lang="en-GB" b="0" i="0" dirty="0">
                <a:solidFill>
                  <a:srgbClr val="222222"/>
                </a:solidFill>
                <a:effectLst/>
                <a:latin typeface="Inter-Regular"/>
              </a:rPr>
              <a:t> </a:t>
            </a:r>
            <a:r>
              <a:rPr lang="en-GB" b="0" i="0" dirty="0">
                <a:solidFill>
                  <a:srgbClr val="222222"/>
                </a:solidFill>
                <a:effectLst/>
                <a:latin typeface="source sans pro" panose="020B0503030403020204" pitchFamily="34" charset="0"/>
              </a:rPr>
              <a:t>Therefore a static method can neither modify object state nor class state. They work like regular functions but belong to the class’s (and every instance’s) namespace. For more information on Python namespaces, look at: </a:t>
            </a:r>
            <a:r>
              <a:rPr lang="en-GB" dirty="0"/>
              <a:t>https://realpython.com/python-namespaces-scope/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Karla"/>
              </a:rPr>
              <a:t>We can create static methods by specifying the decorator </a:t>
            </a:r>
            <a:r>
              <a:rPr lang="en-GB" b="1" i="1" dirty="0">
                <a:solidFill>
                  <a:srgbClr val="222222"/>
                </a:solidFill>
                <a:effectLst/>
                <a:latin typeface="Karla"/>
              </a:rPr>
              <a:t>@staticmethod </a:t>
            </a:r>
            <a:r>
              <a:rPr lang="en-GB" baseline="0" dirty="0"/>
              <a:t>above the method header of the method definition</a:t>
            </a:r>
            <a:r>
              <a:rPr lang="en-GB" b="0" i="0" dirty="0">
                <a:solidFill>
                  <a:srgbClr val="222222"/>
                </a:solidFill>
                <a:effectLst/>
                <a:latin typeface="Karla"/>
              </a:rPr>
              <a:t> </a:t>
            </a:r>
            <a:r>
              <a:rPr lang="en-GB" b="1" i="1" dirty="0">
                <a:solidFill>
                  <a:srgbClr val="222222"/>
                </a:solidFill>
                <a:effectLst/>
                <a:latin typeface="Karla"/>
              </a:rPr>
              <a:t>method_name(…)</a:t>
            </a:r>
            <a:r>
              <a:rPr lang="en-GB" b="0" i="0" dirty="0">
                <a:solidFill>
                  <a:srgbClr val="222222"/>
                </a:solidFill>
                <a:effectLst/>
                <a:latin typeface="Karla"/>
              </a:rPr>
              <a:t>. </a:t>
            </a:r>
          </a:p>
          <a:p>
            <a:pPr algn="l"/>
            <a:r>
              <a:rPr lang="en-GB" b="0" i="0" dirty="0">
                <a:solidFill>
                  <a:srgbClr val="222222"/>
                </a:solidFill>
                <a:effectLst/>
                <a:latin typeface="Karla"/>
              </a:rPr>
              <a:t>Static method Syntax:</a:t>
            </a:r>
          </a:p>
          <a:p>
            <a:pPr algn="l"/>
            <a:r>
              <a:rPr lang="en-GB" b="0" i="0" dirty="0">
                <a:solidFill>
                  <a:srgbClr val="222222"/>
                </a:solidFill>
                <a:effectLst/>
                <a:latin typeface="source sans pro" panose="020B0503030403020204" pitchFamily="34" charset="0"/>
              </a:rPr>
              <a:t>@staticmethod</a:t>
            </a:r>
          </a:p>
          <a:p>
            <a:pPr algn="l"/>
            <a:r>
              <a:rPr lang="en-GB" b="0" i="0" dirty="0">
                <a:solidFill>
                  <a:srgbClr val="222222"/>
                </a:solidFill>
                <a:effectLst/>
                <a:latin typeface="source sans pro" panose="020B0503030403020204" pitchFamily="34" charset="0"/>
              </a:rPr>
              <a:t>def &lt;method_name&gt;([arg1][, arg2][, …]):       </a:t>
            </a:r>
          </a:p>
          <a:p>
            <a:pPr algn="l"/>
            <a:r>
              <a:rPr lang="en-GB" b="0" i="0" dirty="0">
                <a:solidFill>
                  <a:srgbClr val="222222"/>
                </a:solidFill>
                <a:effectLst/>
                <a:latin typeface="source sans pro" panose="020B0503030403020204" pitchFamily="34" charset="0"/>
              </a:rPr>
              <a:t>      pass</a:t>
            </a:r>
          </a:p>
          <a:p>
            <a:endParaRPr lang="en-GB" dirty="0"/>
          </a:p>
          <a:p>
            <a:r>
              <a:rPr lang="en-GB" dirty="0"/>
              <a:t>Both class and static methods pertain to a class rather than an object.</a:t>
            </a:r>
            <a:r>
              <a:rPr lang="en-GB" b="0" i="0" dirty="0">
                <a:solidFill>
                  <a:srgbClr val="222222"/>
                </a:solidFill>
                <a:effectLst/>
                <a:latin typeface="source sans pro" panose="020B0503030403020204" pitchFamily="34" charset="0"/>
              </a:rPr>
              <a:t> </a:t>
            </a:r>
            <a:r>
              <a:rPr lang="en-GB" dirty="0"/>
              <a:t>The difference between static methods and class methods is that static methods have no access to class attributes, whereas class methods do through the </a:t>
            </a:r>
            <a:r>
              <a:rPr lang="en-GB" i="1" dirty="0"/>
              <a:t>cls</a:t>
            </a:r>
            <a:r>
              <a:rPr lang="en-GB" dirty="0"/>
              <a:t> reference. Note that the </a:t>
            </a:r>
            <a:r>
              <a:rPr lang="en-GB" i="1" dirty="0"/>
              <a:t>cls</a:t>
            </a:r>
            <a:r>
              <a:rPr lang="en-GB" dirty="0"/>
              <a:t> reference like the self reference can actually be called anything. But there is a strong python convention to use cls and self. For static methods – think utility methods like math.abs().</a:t>
            </a:r>
          </a:p>
          <a:p>
            <a:endParaRPr lang="en-GB" dirty="0"/>
          </a:p>
          <a:p>
            <a:r>
              <a:rPr lang="en-GB" b="0" i="0" dirty="0">
                <a:solidFill>
                  <a:srgbClr val="222222"/>
                </a:solidFill>
                <a:effectLst/>
                <a:latin typeface="source sans pro" panose="020B0503030403020204" pitchFamily="34" charset="0"/>
              </a:rPr>
              <a:t>For more information on instance, class and static methods, look at:</a:t>
            </a:r>
          </a:p>
          <a:p>
            <a:r>
              <a:rPr lang="en-GB" b="0" i="0" dirty="0">
                <a:solidFill>
                  <a:srgbClr val="222222"/>
                </a:solidFill>
                <a:effectLst/>
                <a:latin typeface="source sans pro" panose="020B0503030403020204" pitchFamily="34" charset="0"/>
              </a:rPr>
              <a:t>https://www.pythonpool.com/python-cls-vs-self/ </a:t>
            </a:r>
          </a:p>
          <a:p>
            <a:r>
              <a:rPr lang="en-GB" dirty="0"/>
              <a:t>https://realpython.com/instance-class-and-static-methods-demystified/</a:t>
            </a:r>
          </a:p>
          <a:p>
            <a:endParaRPr lang="en-GB" dirty="0"/>
          </a:p>
        </p:txBody>
      </p:sp>
    </p:spTree>
    <p:extLst>
      <p:ext uri="{BB962C8B-B14F-4D97-AF65-F5344CB8AC3E}">
        <p14:creationId xmlns:p14="http://schemas.microsoft.com/office/powerpoint/2010/main" val="20385803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78</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b="1" i="1" dirty="0">
                <a:solidFill>
                  <a:srgbClr val="444444"/>
                </a:solidFill>
                <a:effectLst/>
                <a:latin typeface="Roboto" panose="02000000000000000000" pitchFamily="2" charset="0"/>
              </a:rPr>
              <a:t>self</a:t>
            </a:r>
            <a:r>
              <a:rPr lang="en-GB" b="0" i="0" dirty="0">
                <a:solidFill>
                  <a:srgbClr val="444444"/>
                </a:solidFill>
                <a:effectLst/>
                <a:latin typeface="Roboto" panose="02000000000000000000" pitchFamily="2" charset="0"/>
              </a:rPr>
              <a:t> refers to the current working instance and is passed as the first argument to all the instance methods.</a:t>
            </a:r>
          </a:p>
          <a:p>
            <a:r>
              <a:rPr lang="en-GB" sz="1200" b="1" i="1" kern="1200" dirty="0">
                <a:solidFill>
                  <a:srgbClr val="444444"/>
                </a:solidFill>
                <a:effectLst/>
                <a:latin typeface="Roboto" panose="02000000000000000000" pitchFamily="2" charset="0"/>
                <a:ea typeface="+mn-ea"/>
                <a:cs typeface="+mn-cs"/>
              </a:rPr>
              <a:t>cls</a:t>
            </a:r>
            <a:r>
              <a:rPr lang="en-GB" b="0" i="0" dirty="0">
                <a:solidFill>
                  <a:srgbClr val="444444"/>
                </a:solidFill>
                <a:effectLst/>
                <a:latin typeface="Roboto" panose="02000000000000000000" pitchFamily="2" charset="0"/>
              </a:rPr>
              <a:t> refers to the class and is passed as the first argument to all the class methods.</a:t>
            </a:r>
          </a:p>
          <a:p>
            <a:r>
              <a:rPr lang="en-GB" b="0" i="1" dirty="0">
                <a:solidFill>
                  <a:srgbClr val="222222"/>
                </a:solidFill>
                <a:effectLst/>
                <a:latin typeface="Karla"/>
              </a:rPr>
              <a:t>cls</a:t>
            </a:r>
            <a:r>
              <a:rPr lang="en-GB" b="0" i="0" dirty="0">
                <a:solidFill>
                  <a:srgbClr val="222222"/>
                </a:solidFill>
                <a:effectLst/>
                <a:latin typeface="Karla"/>
              </a:rPr>
              <a:t> refers to the class, whereas </a:t>
            </a:r>
            <a:r>
              <a:rPr lang="en-GB" b="0" i="1" dirty="0">
                <a:solidFill>
                  <a:srgbClr val="222222"/>
                </a:solidFill>
                <a:effectLst/>
                <a:latin typeface="Karla"/>
              </a:rPr>
              <a:t>self</a:t>
            </a:r>
            <a:r>
              <a:rPr lang="en-GB" b="0" i="0" dirty="0">
                <a:solidFill>
                  <a:srgbClr val="222222"/>
                </a:solidFill>
                <a:effectLst/>
                <a:latin typeface="Karla"/>
              </a:rPr>
              <a:t> refers to the instance. Using the </a:t>
            </a:r>
            <a:r>
              <a:rPr lang="en-GB" b="0" i="1" dirty="0">
                <a:solidFill>
                  <a:srgbClr val="222222"/>
                </a:solidFill>
                <a:effectLst/>
                <a:latin typeface="Karla"/>
              </a:rPr>
              <a:t>cls</a:t>
            </a:r>
            <a:r>
              <a:rPr lang="en-GB" b="0" i="0" dirty="0">
                <a:solidFill>
                  <a:srgbClr val="222222"/>
                </a:solidFill>
                <a:effectLst/>
                <a:latin typeface="Karla"/>
              </a:rPr>
              <a:t> keyword, we can only access the members of the class, through </a:t>
            </a:r>
            <a:r>
              <a:rPr lang="en-GB" b="0" i="1" dirty="0">
                <a:solidFill>
                  <a:srgbClr val="222222"/>
                </a:solidFill>
                <a:effectLst/>
                <a:latin typeface="Karla"/>
              </a:rPr>
              <a:t>cls.&lt;class_attribute&gt;, </a:t>
            </a:r>
            <a:r>
              <a:rPr lang="en-GB" b="0" i="0" dirty="0">
                <a:solidFill>
                  <a:srgbClr val="222222"/>
                </a:solidFill>
                <a:effectLst/>
                <a:latin typeface="Karla"/>
              </a:rPr>
              <a:t>whereas using the </a:t>
            </a:r>
            <a:r>
              <a:rPr lang="en-GB" b="0" i="1" dirty="0">
                <a:solidFill>
                  <a:srgbClr val="222222"/>
                </a:solidFill>
                <a:effectLst/>
                <a:latin typeface="Karla"/>
              </a:rPr>
              <a:t>self</a:t>
            </a:r>
            <a:r>
              <a:rPr lang="en-GB" b="0" i="0" dirty="0">
                <a:solidFill>
                  <a:srgbClr val="222222"/>
                </a:solidFill>
                <a:effectLst/>
                <a:latin typeface="Karla"/>
              </a:rPr>
              <a:t> keyword, we can access both the instance variables, through </a:t>
            </a:r>
            <a:r>
              <a:rPr lang="en-GB" b="0" i="1" dirty="0">
                <a:solidFill>
                  <a:srgbClr val="222222"/>
                </a:solidFill>
                <a:effectLst/>
                <a:latin typeface="Karla"/>
              </a:rPr>
              <a:t>self.&lt;instance_variable&gt;</a:t>
            </a:r>
            <a:r>
              <a:rPr lang="en-GB" b="0" i="0" dirty="0">
                <a:solidFill>
                  <a:srgbClr val="222222"/>
                </a:solidFill>
                <a:effectLst/>
                <a:latin typeface="Karla"/>
              </a:rPr>
              <a:t> and the class attributes, through: </a:t>
            </a:r>
            <a:r>
              <a:rPr lang="en-GB" sz="1200" b="0" i="1" kern="1200" dirty="0">
                <a:solidFill>
                  <a:srgbClr val="222222"/>
                </a:solidFill>
                <a:effectLst/>
                <a:latin typeface="Karla"/>
                <a:ea typeface="+mn-ea"/>
                <a:cs typeface="+mn-cs"/>
              </a:rPr>
              <a:t>self.__class__.&lt;class_attribute&gt;</a:t>
            </a:r>
          </a:p>
          <a:p>
            <a:endParaRPr lang="en-GB" b="0" i="0" dirty="0">
              <a:solidFill>
                <a:srgbClr val="222222"/>
              </a:solidFill>
              <a:effectLst/>
              <a:latin typeface="Karl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Karla"/>
              </a:rPr>
              <a:t>Therefore, </a:t>
            </a:r>
            <a:r>
              <a:rPr lang="en-GB" b="0" i="1" dirty="0">
                <a:solidFill>
                  <a:srgbClr val="222222"/>
                </a:solidFill>
                <a:effectLst/>
                <a:latin typeface="Karla"/>
              </a:rPr>
              <a:t>&lt;class_attribute&gt; </a:t>
            </a:r>
            <a:r>
              <a:rPr lang="en-GB" b="0" i="0" dirty="0">
                <a:solidFill>
                  <a:srgbClr val="222222"/>
                </a:solidFill>
                <a:effectLst/>
                <a:latin typeface="Karla"/>
              </a:rPr>
              <a:t>can be accessed and modified using both </a:t>
            </a:r>
            <a:r>
              <a:rPr lang="en-GB" b="0" i="1" dirty="0">
                <a:solidFill>
                  <a:srgbClr val="222222"/>
                </a:solidFill>
                <a:effectLst/>
                <a:latin typeface="Karla"/>
              </a:rPr>
              <a:t>cls.&lt;class_attribute&gt; </a:t>
            </a:r>
            <a:r>
              <a:rPr lang="en-GB" sz="1200" b="0" i="0" kern="1200" dirty="0">
                <a:solidFill>
                  <a:srgbClr val="222222"/>
                </a:solidFill>
                <a:effectLst/>
                <a:latin typeface="Karla"/>
                <a:ea typeface="+mn-ea"/>
                <a:cs typeface="+mn-cs"/>
              </a:rPr>
              <a:t>and </a:t>
            </a:r>
            <a:r>
              <a:rPr lang="en-GB" b="0" i="1" dirty="0">
                <a:solidFill>
                  <a:srgbClr val="222222"/>
                </a:solidFill>
                <a:effectLst/>
                <a:latin typeface="Karla"/>
              </a:rPr>
              <a:t>self.__class__.&lt;class_attribute&gt;</a:t>
            </a:r>
            <a:r>
              <a:rPr lang="en-GB" b="0" i="0" dirty="0">
                <a:solidFill>
                  <a:srgbClr val="222222"/>
                </a:solidFill>
                <a:effectLst/>
                <a:latin typeface="Karla"/>
              </a:rPr>
              <a:t>;</a:t>
            </a:r>
            <a:r>
              <a:rPr lang="en-GB" sz="1200" b="0" i="0" kern="1200" dirty="0">
                <a:solidFill>
                  <a:srgbClr val="222222"/>
                </a:solidFill>
                <a:effectLst/>
                <a:latin typeface="Karla"/>
                <a:ea typeface="+mn-ea"/>
                <a:cs typeface="+mn-cs"/>
              </a:rPr>
              <a:t> the difference is where each is used: </a:t>
            </a:r>
            <a:r>
              <a:rPr lang="en-GB" b="0" i="1" dirty="0">
                <a:solidFill>
                  <a:srgbClr val="222222"/>
                </a:solidFill>
                <a:effectLst/>
                <a:latin typeface="Karla"/>
              </a:rPr>
              <a:t>cls.&lt;class_attribute&gt; </a:t>
            </a:r>
            <a:r>
              <a:rPr lang="en-GB" b="0" i="0" dirty="0">
                <a:solidFill>
                  <a:srgbClr val="222222"/>
                </a:solidFill>
                <a:effectLst/>
                <a:latin typeface="Karla"/>
              </a:rPr>
              <a:t>is used in class methods, while </a:t>
            </a:r>
            <a:r>
              <a:rPr lang="en-GB" b="0" i="1" dirty="0">
                <a:solidFill>
                  <a:srgbClr val="222222"/>
                </a:solidFill>
                <a:effectLst/>
                <a:latin typeface="Karla"/>
              </a:rPr>
              <a:t>self.__class__.&lt;class_attribute&gt; </a:t>
            </a:r>
            <a:r>
              <a:rPr lang="en-GB" b="0" i="0" dirty="0">
                <a:solidFill>
                  <a:srgbClr val="222222"/>
                </a:solidFill>
                <a:effectLst/>
                <a:latin typeface="Karla"/>
              </a:rPr>
              <a:t>is used in instance methods. This means that class attributes can be accessed/changed: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rgbClr val="222222"/>
                </a:solidFill>
                <a:effectLst/>
                <a:latin typeface="Karla"/>
                <a:ea typeface="+mn-ea"/>
                <a:cs typeface="+mn-cs"/>
              </a:rPr>
              <a:t>from the class methods, with cls.&lt;class_attribute&gt;, invoked in client code from the class through ClassName.class_method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kern="1200" dirty="0">
                <a:solidFill>
                  <a:srgbClr val="222222"/>
                </a:solidFill>
                <a:effectLst/>
                <a:latin typeface="Karla"/>
                <a:ea typeface="+mn-ea"/>
                <a:cs typeface="+mn-cs"/>
              </a:rPr>
              <a:t>from the instance methods, with </a:t>
            </a:r>
            <a:r>
              <a:rPr lang="en-GB" b="0" i="1" dirty="0">
                <a:solidFill>
                  <a:srgbClr val="222222"/>
                </a:solidFill>
                <a:effectLst/>
                <a:latin typeface="Karla"/>
              </a:rPr>
              <a:t>self.__class__.&lt;class_attribute&gt;</a:t>
            </a:r>
            <a:r>
              <a:rPr lang="en-GB" b="0" i="0" dirty="0">
                <a:solidFill>
                  <a:srgbClr val="222222"/>
                </a:solidFill>
                <a:effectLst/>
                <a:latin typeface="Karla"/>
              </a:rPr>
              <a:t>, invoked in client code from the object</a:t>
            </a:r>
            <a:r>
              <a:rPr lang="en-GB" sz="1200" b="0" i="0" kern="1200" dirty="0">
                <a:solidFill>
                  <a:srgbClr val="222222"/>
                </a:solidFill>
                <a:effectLst/>
                <a:latin typeface="Karla"/>
                <a:ea typeface="+mn-ea"/>
                <a:cs typeface="+mn-cs"/>
              </a:rPr>
              <a:t> through object_name.instance_method</a:t>
            </a:r>
          </a:p>
          <a:p>
            <a:endParaRPr lang="en-GB" b="0" i="0" dirty="0">
              <a:solidFill>
                <a:srgbClr val="222222"/>
              </a:solidFill>
              <a:effectLst/>
              <a:latin typeface="Inter-Regular"/>
            </a:endParaRPr>
          </a:p>
          <a:p>
            <a:r>
              <a:rPr lang="en-GB" b="0" i="0" dirty="0">
                <a:solidFill>
                  <a:srgbClr val="111111"/>
                </a:solidFill>
                <a:effectLst/>
                <a:latin typeface="Roboto" panose="02000000000000000000" pitchFamily="2" charset="0"/>
              </a:rPr>
              <a:t>So far we have covered instance methods (which includes the constructor). </a:t>
            </a:r>
            <a:r>
              <a:rPr lang="en-GB" b="1" i="0" dirty="0">
                <a:solidFill>
                  <a:srgbClr val="111111"/>
                </a:solidFill>
                <a:effectLst/>
                <a:latin typeface="Roboto" panose="02000000000000000000" pitchFamily="2" charset="0"/>
              </a:rPr>
              <a:t>Instance methods</a:t>
            </a:r>
            <a:r>
              <a:rPr lang="en-GB" b="0" i="0" dirty="0">
                <a:solidFill>
                  <a:srgbClr val="111111"/>
                </a:solidFill>
                <a:effectLst/>
                <a:latin typeface="Roboto" panose="02000000000000000000" pitchFamily="2" charset="0"/>
              </a:rPr>
              <a:t> need a class instance (object) and can access the instance through self, </a:t>
            </a:r>
            <a:r>
              <a:rPr lang="en-GB" b="0" i="0" dirty="0">
                <a:solidFill>
                  <a:srgbClr val="222222"/>
                </a:solidFill>
                <a:effectLst/>
                <a:latin typeface="source sans pro" panose="020B0503030403020204" pitchFamily="34" charset="0"/>
              </a:rPr>
              <a:t>which points to an instance of </a:t>
            </a:r>
            <a:r>
              <a:rPr lang="en-GB" dirty="0"/>
              <a:t>the class</a:t>
            </a:r>
            <a:r>
              <a:rPr lang="en-GB" b="0" i="0" dirty="0">
                <a:solidFill>
                  <a:srgbClr val="222222"/>
                </a:solidFill>
                <a:effectLst/>
                <a:latin typeface="source sans pro" panose="020B0503030403020204" pitchFamily="34" charset="0"/>
              </a:rPr>
              <a:t> it is referenced within when the method is called. Through the </a:t>
            </a:r>
            <a:r>
              <a:rPr lang="en-GB" dirty="0"/>
              <a:t>self</a:t>
            </a:r>
            <a:r>
              <a:rPr lang="en-GB" b="0" i="0" dirty="0">
                <a:solidFill>
                  <a:srgbClr val="222222"/>
                </a:solidFill>
                <a:effectLst/>
                <a:latin typeface="source sans pro" panose="020B0503030403020204" pitchFamily="34" charset="0"/>
              </a:rPr>
              <a:t> parameter, instance methods can freely access attributes and other methods on the same object. Through the </a:t>
            </a:r>
            <a:r>
              <a:rPr lang="en-GB" dirty="0"/>
              <a:t>self</a:t>
            </a:r>
            <a:r>
              <a:rPr lang="en-GB" b="0" i="0" dirty="0">
                <a:solidFill>
                  <a:srgbClr val="222222"/>
                </a:solidFill>
                <a:effectLst/>
                <a:latin typeface="source sans pro" panose="020B0503030403020204" pitchFamily="34" charset="0"/>
              </a:rPr>
              <a:t> parameter, instance methods can modify:</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state of an object of the class self is referenced within </a:t>
            </a:r>
          </a:p>
          <a:p>
            <a:pPr marL="171450" indent="-171450">
              <a:buFont typeface="Arial" panose="020B0604020202020204" pitchFamily="34" charset="0"/>
              <a:buChar char="•"/>
            </a:pPr>
            <a:r>
              <a:rPr lang="en-GB" b="0" i="0" dirty="0">
                <a:solidFill>
                  <a:srgbClr val="222222"/>
                </a:solidFill>
                <a:effectLst/>
                <a:latin typeface="source sans pro" panose="020B0503030403020204" pitchFamily="34" charset="0"/>
              </a:rPr>
              <a:t>the class itself (through the </a:t>
            </a:r>
            <a:r>
              <a:rPr lang="en-GB" dirty="0"/>
              <a:t>self.__class__.</a:t>
            </a:r>
            <a:r>
              <a:rPr lang="en-GB" b="0" i="0" dirty="0">
                <a:solidFill>
                  <a:srgbClr val="222222"/>
                </a:solidFill>
                <a:effectLst/>
                <a:latin typeface="source sans pro" panose="020B0503030403020204" pitchFamily="34" charset="0"/>
              </a:rPr>
              <a:t>attribute) – see the print_count() method in the example on slide 33</a:t>
            </a:r>
          </a:p>
          <a:p>
            <a:pPr marL="0" indent="0">
              <a:buFont typeface="Arial" panose="020B0604020202020204" pitchFamily="34" charset="0"/>
              <a:buNone/>
            </a:pPr>
            <a:r>
              <a:rPr lang="en-GB" b="0" i="0" dirty="0">
                <a:solidFill>
                  <a:srgbClr val="222222"/>
                </a:solidFill>
                <a:effectLst/>
                <a:latin typeface="Karla"/>
              </a:rPr>
              <a:t>In Python, every method created inside a class is by default considered as an instance method unless specified explicitly. There is no need for a decorator for this method. With the instance method, we can access the data for each instance of the class.</a:t>
            </a:r>
            <a:endParaRPr lang="en-GB" b="0" i="0" dirty="0">
              <a:solidFill>
                <a:srgbClr val="111111"/>
              </a:solidFill>
              <a:effectLst/>
              <a:latin typeface="Roboto" panose="02000000000000000000" pitchFamily="2" charset="0"/>
            </a:endParaRPr>
          </a:p>
          <a:p>
            <a:pPr algn="l"/>
            <a:r>
              <a:rPr lang="en-GB" b="0" i="0" dirty="0">
                <a:solidFill>
                  <a:srgbClr val="222222"/>
                </a:solidFill>
                <a:effectLst/>
                <a:latin typeface="Karla"/>
              </a:rPr>
              <a:t>Instance method Syntax:</a:t>
            </a:r>
          </a:p>
          <a:p>
            <a:pPr algn="l"/>
            <a:r>
              <a:rPr lang="en-GB" b="0" i="0" dirty="0">
                <a:solidFill>
                  <a:srgbClr val="222222"/>
                </a:solidFill>
                <a:effectLst/>
                <a:latin typeface="source sans pro" panose="020B0503030403020204" pitchFamily="34" charset="0"/>
              </a:rPr>
              <a:t>def &lt;method_name&gt;(self[, arg1][, arg2][, …]):</a:t>
            </a:r>
          </a:p>
          <a:p>
            <a:pPr algn="l"/>
            <a:r>
              <a:rPr lang="en-GB" b="0" i="0" dirty="0">
                <a:solidFill>
                  <a:srgbClr val="222222"/>
                </a:solidFill>
                <a:effectLst/>
                <a:latin typeface="source sans pro" panose="020B0503030403020204" pitchFamily="34" charset="0"/>
              </a:rPr>
              <a:t>       pass</a:t>
            </a:r>
            <a:endParaRPr lang="en-GB" b="0" i="0" dirty="0">
              <a:solidFill>
                <a:srgbClr val="222222"/>
              </a:solidFill>
              <a:effectLst/>
              <a:latin typeface="Karla"/>
            </a:endParaRPr>
          </a:p>
          <a:p>
            <a:endParaRPr lang="en-GB" b="0" i="0" dirty="0">
              <a:solidFill>
                <a:srgbClr val="111111"/>
              </a:solidFill>
              <a:effectLst/>
              <a:latin typeface="Roboto" panose="02000000000000000000" pitchFamily="2" charset="0"/>
            </a:endParaRPr>
          </a:p>
          <a:p>
            <a:r>
              <a:rPr lang="en-GB" b="1" i="0" dirty="0">
                <a:solidFill>
                  <a:srgbClr val="111111"/>
                </a:solidFill>
                <a:effectLst/>
                <a:latin typeface="Roboto" panose="02000000000000000000" pitchFamily="2" charset="0"/>
              </a:rPr>
              <a:t>Class methods </a:t>
            </a:r>
            <a:r>
              <a:rPr lang="en-GB" b="0" i="0" dirty="0">
                <a:solidFill>
                  <a:srgbClr val="222222"/>
                </a:solidFill>
                <a:effectLst/>
                <a:latin typeface="source sans pro" panose="020B0503030403020204" pitchFamily="34" charset="0"/>
              </a:rPr>
              <a:t>can modify class state that applies across all instances of the class. Class methods are bound to a class. Class methods </a:t>
            </a:r>
            <a:r>
              <a:rPr lang="en-GB" b="0" i="0" dirty="0">
                <a:solidFill>
                  <a:srgbClr val="111111"/>
                </a:solidFill>
                <a:effectLst/>
                <a:latin typeface="Roboto" panose="02000000000000000000" pitchFamily="2" charset="0"/>
              </a:rPr>
              <a:t>don’t need a class instance (object), and therefore don’t need the </a:t>
            </a:r>
            <a:r>
              <a:rPr lang="en-GB" b="0" i="1" dirty="0">
                <a:solidFill>
                  <a:srgbClr val="111111"/>
                </a:solidFill>
                <a:effectLst/>
                <a:latin typeface="Roboto" panose="02000000000000000000" pitchFamily="2" charset="0"/>
              </a:rPr>
              <a:t>self </a:t>
            </a:r>
            <a:r>
              <a:rPr lang="en-GB" b="0" i="0" dirty="0">
                <a:solidFill>
                  <a:srgbClr val="111111"/>
                </a:solidFill>
                <a:effectLst/>
                <a:latin typeface="Roboto" panose="02000000000000000000" pitchFamily="2" charset="0"/>
              </a:rPr>
              <a:t>parameter. </a:t>
            </a:r>
            <a:r>
              <a:rPr lang="en-GB" b="0" i="0" dirty="0">
                <a:solidFill>
                  <a:srgbClr val="222222"/>
                </a:solidFill>
                <a:effectLst/>
                <a:latin typeface="source sans pro" panose="020B0503030403020204" pitchFamily="34" charset="0"/>
              </a:rPr>
              <a:t>Instead of accepting a </a:t>
            </a:r>
            <a:r>
              <a:rPr lang="en-GB" b="0" i="1" dirty="0">
                <a:solidFill>
                  <a:srgbClr val="222222"/>
                </a:solidFill>
                <a:effectLst/>
                <a:latin typeface="source sans pro" panose="020B0503030403020204" pitchFamily="34" charset="0"/>
              </a:rPr>
              <a:t>self</a:t>
            </a:r>
            <a:r>
              <a:rPr lang="en-GB" b="0" i="0" dirty="0">
                <a:solidFill>
                  <a:srgbClr val="222222"/>
                </a:solidFill>
                <a:effectLst/>
                <a:latin typeface="source sans pro" panose="020B0503030403020204" pitchFamily="34" charset="0"/>
              </a:rPr>
              <a:t> parameter, class methods take a </a:t>
            </a:r>
            <a:r>
              <a:rPr lang="en-GB" b="0" i="1" dirty="0">
                <a:solidFill>
                  <a:srgbClr val="222222"/>
                </a:solidFill>
                <a:effectLst/>
                <a:latin typeface="source sans pro" panose="020B0503030403020204" pitchFamily="34" charset="0"/>
              </a:rPr>
              <a:t>cls</a:t>
            </a:r>
            <a:r>
              <a:rPr lang="en-GB" b="0" i="0" dirty="0">
                <a:solidFill>
                  <a:srgbClr val="222222"/>
                </a:solidFill>
                <a:effectLst/>
                <a:latin typeface="source sans pro" panose="020B0503030403020204" pitchFamily="34" charset="0"/>
              </a:rPr>
              <a:t> parameter that points to the class - and not the object instance - when the method is called.</a:t>
            </a:r>
          </a:p>
          <a:p>
            <a:pPr algn="l"/>
            <a:r>
              <a:rPr lang="en-GB" b="0" i="0" dirty="0">
                <a:solidFill>
                  <a:srgbClr val="222222"/>
                </a:solidFill>
                <a:effectLst/>
                <a:latin typeface="source sans pro" panose="020B0503030403020204" pitchFamily="34" charset="0"/>
              </a:rPr>
              <a:t>Because the class method only has access to this </a:t>
            </a:r>
            <a:r>
              <a:rPr lang="en-GB" b="0" i="1" dirty="0">
                <a:solidFill>
                  <a:srgbClr val="222222"/>
                </a:solidFill>
                <a:effectLst/>
                <a:latin typeface="source sans pro" panose="020B0503030403020204" pitchFamily="34" charset="0"/>
              </a:rPr>
              <a:t>cls</a:t>
            </a:r>
            <a:r>
              <a:rPr lang="en-GB" b="0" i="0" dirty="0">
                <a:solidFill>
                  <a:srgbClr val="222222"/>
                </a:solidFill>
                <a:effectLst/>
                <a:latin typeface="source sans pro" panose="020B0503030403020204" pitchFamily="34" charset="0"/>
              </a:rPr>
              <a:t> argument, it can’t modify object instance state. That would require access to </a:t>
            </a:r>
            <a:r>
              <a:rPr lang="en-GB" b="0" i="1" dirty="0">
                <a:solidFill>
                  <a:srgbClr val="222222"/>
                </a:solidFill>
                <a:effectLst/>
                <a:latin typeface="source sans pro" panose="020B0503030403020204" pitchFamily="34" charset="0"/>
              </a:rPr>
              <a:t>self</a:t>
            </a:r>
            <a:r>
              <a:rPr lang="en-GB" b="0" i="0" dirty="0">
                <a:solidFill>
                  <a:srgbClr val="222222"/>
                </a:solidFill>
                <a:effectLst/>
                <a:latin typeface="source sans pro" panose="020B0503030403020204" pitchFamily="34" charset="0"/>
              </a:rPr>
              <a:t>. However, class methods can still modify class state that applies across all instances of the class.</a:t>
            </a:r>
          </a:p>
          <a:p>
            <a:pPr algn="l"/>
            <a:r>
              <a:rPr lang="en-GB" b="0" i="0" dirty="0">
                <a:solidFill>
                  <a:srgbClr val="222222"/>
                </a:solidFill>
                <a:effectLst/>
                <a:latin typeface="Karla"/>
              </a:rPr>
              <a:t>We can create class methods by specifying the decorator </a:t>
            </a:r>
            <a:r>
              <a:rPr lang="en-GB" b="1" i="1" dirty="0">
                <a:solidFill>
                  <a:srgbClr val="222222"/>
                </a:solidFill>
                <a:effectLst/>
                <a:latin typeface="Karla"/>
              </a:rPr>
              <a:t>@classmethod </a:t>
            </a:r>
            <a:r>
              <a:rPr lang="en-GB" baseline="0" dirty="0"/>
              <a:t>above the method header of the method definition</a:t>
            </a:r>
            <a:r>
              <a:rPr lang="en-GB" b="0" i="0" dirty="0">
                <a:solidFill>
                  <a:srgbClr val="222222"/>
                </a:solidFill>
                <a:effectLst/>
                <a:latin typeface="Karla"/>
              </a:rPr>
              <a:t> </a:t>
            </a:r>
            <a:r>
              <a:rPr lang="en-GB" b="1" i="1" dirty="0">
                <a:solidFill>
                  <a:srgbClr val="222222"/>
                </a:solidFill>
                <a:effectLst/>
                <a:latin typeface="Karla"/>
              </a:rPr>
              <a:t>method_name(cls, …)</a:t>
            </a:r>
            <a:r>
              <a:rPr lang="en-GB" b="0" i="0" dirty="0">
                <a:solidFill>
                  <a:srgbClr val="222222"/>
                </a:solidFill>
                <a:effectLst/>
                <a:latin typeface="Karla"/>
              </a:rPr>
              <a:t>. </a:t>
            </a:r>
          </a:p>
          <a:p>
            <a:pPr algn="l"/>
            <a:r>
              <a:rPr lang="en-GB" b="0" i="0" dirty="0">
                <a:solidFill>
                  <a:srgbClr val="222222"/>
                </a:solidFill>
                <a:effectLst/>
                <a:latin typeface="Karla"/>
              </a:rPr>
              <a:t>Class method Syntax:</a:t>
            </a:r>
          </a:p>
          <a:p>
            <a:pPr algn="l"/>
            <a:r>
              <a:rPr lang="en-GB" b="0" i="0" dirty="0">
                <a:solidFill>
                  <a:srgbClr val="222222"/>
                </a:solidFill>
                <a:effectLst/>
                <a:latin typeface="source sans pro" panose="020B0503030403020204" pitchFamily="34" charset="0"/>
              </a:rPr>
              <a:t>@classmethod</a:t>
            </a:r>
          </a:p>
          <a:p>
            <a:pPr algn="l"/>
            <a:r>
              <a:rPr lang="en-GB" b="0" i="0" dirty="0">
                <a:solidFill>
                  <a:srgbClr val="222222"/>
                </a:solidFill>
                <a:effectLst/>
                <a:latin typeface="source sans pro" panose="020B0503030403020204" pitchFamily="34" charset="0"/>
              </a:rPr>
              <a:t>def &lt;method_name&gt;(cls[, arg1][, arg2][, …]):</a:t>
            </a:r>
          </a:p>
          <a:p>
            <a:pPr algn="l"/>
            <a:r>
              <a:rPr lang="en-GB" b="0" i="0" dirty="0">
                <a:solidFill>
                  <a:srgbClr val="222222"/>
                </a:solidFill>
                <a:effectLst/>
                <a:latin typeface="source sans pro" panose="020B0503030403020204" pitchFamily="34" charset="0"/>
              </a:rPr>
              <a:t>       pass</a:t>
            </a:r>
            <a:endParaRPr lang="en-GB" b="0" i="0" dirty="0">
              <a:solidFill>
                <a:srgbClr val="222222"/>
              </a:solidFill>
              <a:effectLst/>
              <a:latin typeface="Karla"/>
            </a:endParaRPr>
          </a:p>
          <a:p>
            <a:pPr algn="l"/>
            <a:r>
              <a:rPr lang="en-GB" b="0" i="0" dirty="0">
                <a:solidFill>
                  <a:srgbClr val="222222"/>
                </a:solidFill>
                <a:effectLst/>
                <a:latin typeface="Karla"/>
              </a:rPr>
              <a:t>The decorator </a:t>
            </a:r>
            <a:r>
              <a:rPr lang="en-GB" b="1" i="1" dirty="0">
                <a:solidFill>
                  <a:srgbClr val="222222"/>
                </a:solidFill>
                <a:effectLst/>
                <a:latin typeface="Karla"/>
              </a:rPr>
              <a:t>@classmethod</a:t>
            </a:r>
            <a:r>
              <a:rPr lang="en-GB" b="0" i="0" dirty="0">
                <a:solidFill>
                  <a:srgbClr val="222222"/>
                </a:solidFill>
                <a:effectLst/>
                <a:latin typeface="Karla"/>
              </a:rPr>
              <a:t> indicates that the method following it below is a class method. Class methods must always accept</a:t>
            </a:r>
            <a:r>
              <a:rPr lang="en-GB" b="0" i="1" dirty="0">
                <a:solidFill>
                  <a:srgbClr val="222222"/>
                </a:solidFill>
                <a:effectLst/>
                <a:latin typeface="Karla"/>
              </a:rPr>
              <a:t> cls</a:t>
            </a:r>
            <a:r>
              <a:rPr lang="en-GB" b="0" i="0" dirty="0">
                <a:solidFill>
                  <a:srgbClr val="222222"/>
                </a:solidFill>
                <a:effectLst/>
                <a:latin typeface="Karla"/>
              </a:rPr>
              <a:t> as the first argument indicating that the method points to the class instead of the object instance.</a:t>
            </a:r>
            <a:r>
              <a:rPr lang="en-GB" baseline="0" dirty="0"/>
              <a:t> </a:t>
            </a:r>
          </a:p>
          <a:p>
            <a:endParaRPr lang="en-GB" b="0" i="0" dirty="0">
              <a:solidFill>
                <a:srgbClr val="222222"/>
              </a:solidFill>
              <a:effectLst/>
              <a:latin typeface="Inter-Regular"/>
            </a:endParaRPr>
          </a:p>
          <a:p>
            <a:r>
              <a:rPr lang="en-GB" b="0" i="0" dirty="0">
                <a:solidFill>
                  <a:srgbClr val="222222"/>
                </a:solidFill>
                <a:effectLst/>
                <a:latin typeface="Inter-Regular"/>
              </a:rPr>
              <a:t>A </a:t>
            </a:r>
            <a:r>
              <a:rPr lang="en-GB" b="1" i="0" dirty="0">
                <a:solidFill>
                  <a:srgbClr val="222222"/>
                </a:solidFill>
                <a:effectLst/>
                <a:latin typeface="Inter-Regular"/>
              </a:rPr>
              <a:t>static method </a:t>
            </a:r>
            <a:r>
              <a:rPr lang="en-GB" b="0" i="0" dirty="0">
                <a:solidFill>
                  <a:srgbClr val="222222"/>
                </a:solidFill>
                <a:effectLst/>
                <a:latin typeface="Inter-Regular"/>
              </a:rPr>
              <a:t>is a general utility method that performs a task in isolation, and as such is not bound to an object. Inside this method, we don’t use instance or class variables - hence static method </a:t>
            </a:r>
            <a:r>
              <a:rPr lang="en-GB" b="0" i="0" dirty="0">
                <a:solidFill>
                  <a:srgbClr val="222222"/>
                </a:solidFill>
                <a:effectLst/>
                <a:latin typeface="source sans pro" panose="020B0503030403020204" pitchFamily="34" charset="0"/>
              </a:rPr>
              <a:t>takes neither a </a:t>
            </a:r>
            <a:r>
              <a:rPr lang="en-GB" i="1" dirty="0"/>
              <a:t>self</a:t>
            </a:r>
            <a:r>
              <a:rPr lang="en-GB" b="0" i="0" dirty="0">
                <a:solidFill>
                  <a:srgbClr val="222222"/>
                </a:solidFill>
                <a:effectLst/>
                <a:latin typeface="source sans pro" panose="020B0503030403020204" pitchFamily="34" charset="0"/>
              </a:rPr>
              <a:t> nor a </a:t>
            </a:r>
            <a:r>
              <a:rPr lang="en-GB" i="1" dirty="0"/>
              <a:t>cls</a:t>
            </a:r>
            <a:r>
              <a:rPr lang="en-GB" b="0" i="0" dirty="0">
                <a:solidFill>
                  <a:srgbClr val="222222"/>
                </a:solidFill>
                <a:effectLst/>
                <a:latin typeface="source sans pro" panose="020B0503030403020204" pitchFamily="34" charset="0"/>
              </a:rPr>
              <a:t> parameter (but of course it’s free to accept an arbitrary number of other parameters).</a:t>
            </a:r>
            <a:r>
              <a:rPr lang="en-GB" b="0" i="0" dirty="0">
                <a:solidFill>
                  <a:srgbClr val="222222"/>
                </a:solidFill>
                <a:effectLst/>
                <a:latin typeface="Inter-Regular"/>
              </a:rPr>
              <a:t> </a:t>
            </a:r>
            <a:r>
              <a:rPr lang="en-GB" b="0" i="0" dirty="0">
                <a:solidFill>
                  <a:srgbClr val="222222"/>
                </a:solidFill>
                <a:effectLst/>
                <a:latin typeface="source sans pro" panose="020B0503030403020204" pitchFamily="34" charset="0"/>
              </a:rPr>
              <a:t>Therefore a static method can neither modify object state nor class state. They work like regular functions but belong to the class’s (and every instance’s) namespace. For more information on Python namespaces, look at: </a:t>
            </a:r>
            <a:r>
              <a:rPr lang="en-GB" dirty="0"/>
              <a:t>https://realpython.com/python-namespaces-scope/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latin typeface="Karla"/>
              </a:rPr>
              <a:t>We can create static methods by specifying the decorator </a:t>
            </a:r>
            <a:r>
              <a:rPr lang="en-GB" b="1" i="1" dirty="0">
                <a:solidFill>
                  <a:srgbClr val="222222"/>
                </a:solidFill>
                <a:effectLst/>
                <a:latin typeface="Karla"/>
              </a:rPr>
              <a:t>@staticmethod </a:t>
            </a:r>
            <a:r>
              <a:rPr lang="en-GB" baseline="0" dirty="0"/>
              <a:t>above the method header of the method definition</a:t>
            </a:r>
            <a:r>
              <a:rPr lang="en-GB" b="0" i="0" dirty="0">
                <a:solidFill>
                  <a:srgbClr val="222222"/>
                </a:solidFill>
                <a:effectLst/>
                <a:latin typeface="Karla"/>
              </a:rPr>
              <a:t> </a:t>
            </a:r>
            <a:r>
              <a:rPr lang="en-GB" b="1" i="1" dirty="0">
                <a:solidFill>
                  <a:srgbClr val="222222"/>
                </a:solidFill>
                <a:effectLst/>
                <a:latin typeface="Karla"/>
              </a:rPr>
              <a:t>method_name(…)</a:t>
            </a:r>
            <a:r>
              <a:rPr lang="en-GB" b="0" i="0" dirty="0">
                <a:solidFill>
                  <a:srgbClr val="222222"/>
                </a:solidFill>
                <a:effectLst/>
                <a:latin typeface="Karla"/>
              </a:rPr>
              <a:t>. </a:t>
            </a:r>
          </a:p>
          <a:p>
            <a:pPr algn="l"/>
            <a:r>
              <a:rPr lang="en-GB" b="0" i="0" dirty="0">
                <a:solidFill>
                  <a:srgbClr val="222222"/>
                </a:solidFill>
                <a:effectLst/>
                <a:latin typeface="Karla"/>
              </a:rPr>
              <a:t>Static method Syntax:</a:t>
            </a:r>
          </a:p>
          <a:p>
            <a:pPr algn="l"/>
            <a:r>
              <a:rPr lang="en-GB" b="0" i="0" dirty="0">
                <a:solidFill>
                  <a:srgbClr val="222222"/>
                </a:solidFill>
                <a:effectLst/>
                <a:latin typeface="source sans pro" panose="020B0503030403020204" pitchFamily="34" charset="0"/>
              </a:rPr>
              <a:t>@staticmethod</a:t>
            </a:r>
          </a:p>
          <a:p>
            <a:pPr algn="l"/>
            <a:r>
              <a:rPr lang="en-GB" b="0" i="0" dirty="0">
                <a:solidFill>
                  <a:srgbClr val="222222"/>
                </a:solidFill>
                <a:effectLst/>
                <a:latin typeface="source sans pro" panose="020B0503030403020204" pitchFamily="34" charset="0"/>
              </a:rPr>
              <a:t>def &lt;method_name&gt;([arg1][, arg2][, …]):       </a:t>
            </a:r>
          </a:p>
          <a:p>
            <a:pPr algn="l"/>
            <a:r>
              <a:rPr lang="en-GB" b="0" i="0" dirty="0">
                <a:solidFill>
                  <a:srgbClr val="222222"/>
                </a:solidFill>
                <a:effectLst/>
                <a:latin typeface="source sans pro" panose="020B0503030403020204" pitchFamily="34" charset="0"/>
              </a:rPr>
              <a:t>      pass</a:t>
            </a:r>
          </a:p>
          <a:p>
            <a:endParaRPr lang="en-GB" dirty="0"/>
          </a:p>
          <a:p>
            <a:r>
              <a:rPr lang="en-GB" dirty="0"/>
              <a:t>Both class and static methods pertain to a class rather than an object.</a:t>
            </a:r>
            <a:r>
              <a:rPr lang="en-GB" b="0" i="0" dirty="0">
                <a:solidFill>
                  <a:srgbClr val="222222"/>
                </a:solidFill>
                <a:effectLst/>
                <a:latin typeface="source sans pro" panose="020B0503030403020204" pitchFamily="34" charset="0"/>
              </a:rPr>
              <a:t> </a:t>
            </a:r>
            <a:r>
              <a:rPr lang="en-GB" dirty="0"/>
              <a:t>The difference between static methods and class methods is that static methods have no access to class attributes, whereas class methods do through the </a:t>
            </a:r>
            <a:r>
              <a:rPr lang="en-GB" i="1" dirty="0"/>
              <a:t>cls</a:t>
            </a:r>
            <a:r>
              <a:rPr lang="en-GB" dirty="0"/>
              <a:t> reference. Note that the </a:t>
            </a:r>
            <a:r>
              <a:rPr lang="en-GB" i="1" dirty="0"/>
              <a:t>cls</a:t>
            </a:r>
            <a:r>
              <a:rPr lang="en-GB" dirty="0"/>
              <a:t> reference like the self reference can actually be called anything. But there is a strong python convention to use cls and self. For static methods – think utility methods like math.abs().</a:t>
            </a:r>
          </a:p>
          <a:p>
            <a:endParaRPr lang="en-GB" dirty="0"/>
          </a:p>
          <a:p>
            <a:r>
              <a:rPr lang="en-GB" b="0" i="0" dirty="0">
                <a:solidFill>
                  <a:srgbClr val="222222"/>
                </a:solidFill>
                <a:effectLst/>
                <a:latin typeface="source sans pro" panose="020B0503030403020204" pitchFamily="34" charset="0"/>
              </a:rPr>
              <a:t>For more information on instance, class and static methods, look at:</a:t>
            </a:r>
          </a:p>
          <a:p>
            <a:r>
              <a:rPr lang="en-GB" b="0" i="0" dirty="0">
                <a:solidFill>
                  <a:srgbClr val="222222"/>
                </a:solidFill>
                <a:effectLst/>
                <a:latin typeface="source sans pro" panose="020B0503030403020204" pitchFamily="34" charset="0"/>
              </a:rPr>
              <a:t>https://www.pythonpool.com/python-cls-vs-self/ </a:t>
            </a:r>
          </a:p>
          <a:p>
            <a:r>
              <a:rPr lang="en-GB" dirty="0"/>
              <a:t>https://realpython.com/instance-class-and-static-methods-demystified/</a:t>
            </a:r>
          </a:p>
          <a:p>
            <a:endParaRPr lang="en-GB" dirty="0"/>
          </a:p>
        </p:txBody>
      </p:sp>
    </p:spTree>
    <p:extLst>
      <p:ext uri="{BB962C8B-B14F-4D97-AF65-F5344CB8AC3E}">
        <p14:creationId xmlns:p14="http://schemas.microsoft.com/office/powerpoint/2010/main" val="12545075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GB" b="1" i="0" dirty="0">
                <a:solidFill>
                  <a:srgbClr val="333333"/>
                </a:solidFill>
                <a:effectLst/>
                <a:latin typeface="My-Open-Sans"/>
              </a:rPr>
              <a:t>self</a:t>
            </a:r>
          </a:p>
          <a:p>
            <a:pPr algn="l" fontAlgn="base"/>
            <a:r>
              <a:rPr lang="en-GB" b="0" i="0" dirty="0">
                <a:solidFill>
                  <a:srgbClr val="0A0A0A"/>
                </a:solidFill>
                <a:effectLst/>
                <a:latin typeface="inherit"/>
              </a:rPr>
              <a:t>self</a:t>
            </a:r>
            <a:r>
              <a:rPr lang="en-GB" b="0" i="0" dirty="0">
                <a:solidFill>
                  <a:srgbClr val="0A0A0A"/>
                </a:solidFill>
                <a:effectLst/>
                <a:latin typeface="My-Open-Sans"/>
              </a:rPr>
              <a:t> in Python holds the reference of the current working instance. This reference is passed as the first argument to every </a:t>
            </a:r>
            <a:r>
              <a:rPr lang="en-GB" b="0" i="0" u="none" dirty="0">
                <a:solidFill>
                  <a:srgbClr val="F23C00"/>
                </a:solidFill>
                <a:effectLst/>
                <a:latin typeface="inherit"/>
              </a:rPr>
              <a:t>instance method</a:t>
            </a:r>
            <a:r>
              <a:rPr lang="en-GB" b="0" i="0" dirty="0">
                <a:solidFill>
                  <a:srgbClr val="0A0A0A"/>
                </a:solidFill>
                <a:effectLst/>
                <a:latin typeface="My-Open-Sans"/>
              </a:rPr>
              <a:t> of the class by Python itself. self also holds the reference of the class as </a:t>
            </a:r>
            <a:r>
              <a:rPr lang="en-GB" dirty="0">
                <a:effectLst/>
                <a:latin typeface="inherit"/>
              </a:rPr>
              <a:t>self.__class__; thus </a:t>
            </a:r>
            <a:r>
              <a:rPr lang="en-GB" b="0" i="0" dirty="0">
                <a:solidFill>
                  <a:srgbClr val="0A0A0A"/>
                </a:solidFill>
                <a:effectLst/>
                <a:latin typeface="My-Open-Sans"/>
              </a:rPr>
              <a:t>self has access to both </a:t>
            </a:r>
            <a:r>
              <a:rPr lang="en-GB" b="0" i="0" u="none" dirty="0">
                <a:solidFill>
                  <a:srgbClr val="F23C00"/>
                </a:solidFill>
                <a:effectLst/>
                <a:latin typeface="My-Open-Sans"/>
              </a:rPr>
              <a:t>instance and class data members</a:t>
            </a:r>
            <a:r>
              <a:rPr lang="en-GB" b="0" i="0" dirty="0">
                <a:solidFill>
                  <a:srgbClr val="0A0A0A"/>
                </a:solidFill>
                <a:effectLst/>
                <a:latin typeface="My-Open-Sans"/>
              </a:rPr>
              <a:t> of the current working instance.</a:t>
            </a:r>
          </a:p>
          <a:p>
            <a:endParaRPr lang="en-GB" sz="1200" dirty="0">
              <a:latin typeface="Consolas" panose="020B0609020204030204" pitchFamily="49" charset="0"/>
              <a:ea typeface="ヒラギノ角ゴ Pro W3" pitchFamily="-112" charset="-128"/>
            </a:endParaRPr>
          </a:p>
          <a:p>
            <a:pPr algn="l" fontAlgn="base"/>
            <a:r>
              <a:rPr lang="en-GB" b="1" i="0" dirty="0">
                <a:solidFill>
                  <a:srgbClr val="333333"/>
                </a:solidFill>
                <a:effectLst/>
                <a:latin typeface="My-Open-Sans"/>
              </a:rPr>
              <a:t>cls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0A0A0A"/>
                </a:solidFill>
                <a:effectLst/>
                <a:latin typeface="inherit"/>
              </a:rPr>
              <a:t>cls</a:t>
            </a:r>
            <a:r>
              <a:rPr lang="en-GB" b="0" i="0" dirty="0">
                <a:solidFill>
                  <a:srgbClr val="0A0A0A"/>
                </a:solidFill>
                <a:effectLst/>
                <a:latin typeface="My-Open-Sans"/>
              </a:rPr>
              <a:t> in Python holds the reference of the class. It is passed as the first argument to every </a:t>
            </a:r>
            <a:r>
              <a:rPr lang="en-GB" b="0" i="0" u="none" dirty="0">
                <a:solidFill>
                  <a:srgbClr val="F23C00"/>
                </a:solidFill>
                <a:effectLst/>
                <a:latin typeface="inherit"/>
              </a:rPr>
              <a:t>class method</a:t>
            </a:r>
            <a:r>
              <a:rPr lang="en-GB" b="0" i="0" dirty="0">
                <a:solidFill>
                  <a:srgbClr val="0A0A0A"/>
                </a:solidFill>
                <a:effectLst/>
                <a:latin typeface="My-Open-Sans"/>
              </a:rPr>
              <a:t> (methods with </a:t>
            </a:r>
            <a:r>
              <a:rPr lang="en-GB" b="0" i="0" dirty="0">
                <a:solidFill>
                  <a:srgbClr val="0A0A0A"/>
                </a:solidFill>
                <a:effectLst/>
                <a:latin typeface="inherit"/>
              </a:rPr>
              <a:t>@classmethod</a:t>
            </a:r>
            <a:r>
              <a:rPr lang="en-GB" b="0" i="0" dirty="0">
                <a:solidFill>
                  <a:srgbClr val="0A0A0A"/>
                </a:solidFill>
                <a:effectLst/>
                <a:latin typeface="My-Open-Sans"/>
              </a:rPr>
              <a:t> decorator) by Python itself. </a:t>
            </a:r>
            <a:r>
              <a:rPr lang="en-GB" b="0" i="0" dirty="0">
                <a:solidFill>
                  <a:srgbClr val="333333"/>
                </a:solidFill>
                <a:effectLst/>
                <a:latin typeface="My-Open-Sans"/>
              </a:rPr>
              <a:t>cls cannot access instance data.</a:t>
            </a:r>
            <a:endParaRPr lang="en-GB" b="0" i="0" dirty="0">
              <a:solidFill>
                <a:srgbClr val="0A0A0A"/>
              </a:solidFill>
              <a:effectLst/>
              <a:latin typeface="My-Open-Sans"/>
            </a:endParaRPr>
          </a:p>
          <a:p>
            <a:endParaRPr lang="en-GB" sz="1200" dirty="0">
              <a:latin typeface="Consolas" panose="020B0609020204030204" pitchFamily="49" charset="0"/>
              <a:ea typeface="ヒラギノ角ゴ Pro W3" pitchFamily="-112" charset="-128"/>
            </a:endParaRPr>
          </a:p>
          <a:p>
            <a:r>
              <a:rPr lang="en-GB" sz="1200" dirty="0">
                <a:latin typeface="Consolas" panose="020B0609020204030204" pitchFamily="49" charset="0"/>
                <a:ea typeface="ヒラギノ角ゴ Pro W3" pitchFamily="-112" charset="-128"/>
              </a:rPr>
              <a:t>https://pencilprogrammer.com/python-self-vs-cls/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79</a:t>
            </a:fld>
            <a:endParaRPr lang="en-US" altLang="zh-TW" dirty="0"/>
          </a:p>
        </p:txBody>
      </p:sp>
    </p:spTree>
    <p:extLst>
      <p:ext uri="{BB962C8B-B14F-4D97-AF65-F5344CB8AC3E}">
        <p14:creationId xmlns:p14="http://schemas.microsoft.com/office/powerpoint/2010/main" val="13954222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GB" b="1" i="0" dirty="0">
                <a:solidFill>
                  <a:srgbClr val="333333"/>
                </a:solidFill>
                <a:effectLst/>
                <a:latin typeface="My-Open-Sans"/>
              </a:rPr>
              <a:t>self</a:t>
            </a:r>
          </a:p>
          <a:p>
            <a:pPr algn="l" fontAlgn="base"/>
            <a:r>
              <a:rPr lang="en-GB" b="0" i="0" dirty="0">
                <a:solidFill>
                  <a:srgbClr val="0A0A0A"/>
                </a:solidFill>
                <a:effectLst/>
                <a:latin typeface="inherit"/>
              </a:rPr>
              <a:t>self</a:t>
            </a:r>
            <a:r>
              <a:rPr lang="en-GB" b="0" i="0" dirty="0">
                <a:solidFill>
                  <a:srgbClr val="0A0A0A"/>
                </a:solidFill>
                <a:effectLst/>
                <a:latin typeface="My-Open-Sans"/>
              </a:rPr>
              <a:t> in Python holds the reference of the current working instance. This reference is passed as the first argument to every </a:t>
            </a:r>
            <a:r>
              <a:rPr lang="en-GB" b="0" i="0" u="none" dirty="0">
                <a:solidFill>
                  <a:srgbClr val="F23C00"/>
                </a:solidFill>
                <a:effectLst/>
                <a:latin typeface="inherit"/>
              </a:rPr>
              <a:t>instance method</a:t>
            </a:r>
            <a:r>
              <a:rPr lang="en-GB" b="0" i="0" dirty="0">
                <a:solidFill>
                  <a:srgbClr val="0A0A0A"/>
                </a:solidFill>
                <a:effectLst/>
                <a:latin typeface="My-Open-Sans"/>
              </a:rPr>
              <a:t> of the class by Python itself. self also holds the reference of the class as </a:t>
            </a:r>
            <a:r>
              <a:rPr lang="en-GB" dirty="0">
                <a:effectLst/>
                <a:latin typeface="inherit"/>
              </a:rPr>
              <a:t>self.__class__; thus </a:t>
            </a:r>
            <a:r>
              <a:rPr lang="en-GB" b="0" i="0" dirty="0">
                <a:solidFill>
                  <a:srgbClr val="0A0A0A"/>
                </a:solidFill>
                <a:effectLst/>
                <a:latin typeface="My-Open-Sans"/>
              </a:rPr>
              <a:t>self has access to both </a:t>
            </a:r>
            <a:r>
              <a:rPr lang="en-GB" b="0" i="0" u="none" dirty="0">
                <a:solidFill>
                  <a:srgbClr val="F23C00"/>
                </a:solidFill>
                <a:effectLst/>
                <a:latin typeface="My-Open-Sans"/>
              </a:rPr>
              <a:t>instance and class data members</a:t>
            </a:r>
            <a:r>
              <a:rPr lang="en-GB" b="0" i="0" dirty="0">
                <a:solidFill>
                  <a:srgbClr val="0A0A0A"/>
                </a:solidFill>
                <a:effectLst/>
                <a:latin typeface="My-Open-Sans"/>
              </a:rPr>
              <a:t> of the current working instance.</a:t>
            </a:r>
          </a:p>
          <a:p>
            <a:endParaRPr lang="en-GB" sz="1200" dirty="0">
              <a:latin typeface="Consolas" panose="020B0609020204030204" pitchFamily="49" charset="0"/>
              <a:ea typeface="ヒラギノ角ゴ Pro W3" pitchFamily="-112" charset="-128"/>
            </a:endParaRPr>
          </a:p>
          <a:p>
            <a:pPr algn="l" fontAlgn="base"/>
            <a:r>
              <a:rPr lang="en-GB" b="1" i="0" dirty="0">
                <a:solidFill>
                  <a:srgbClr val="333333"/>
                </a:solidFill>
                <a:effectLst/>
                <a:latin typeface="My-Open-Sans"/>
              </a:rPr>
              <a:t>cls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0A0A0A"/>
                </a:solidFill>
                <a:effectLst/>
                <a:latin typeface="inherit"/>
              </a:rPr>
              <a:t>cls</a:t>
            </a:r>
            <a:r>
              <a:rPr lang="en-GB" b="0" i="0" dirty="0">
                <a:solidFill>
                  <a:srgbClr val="0A0A0A"/>
                </a:solidFill>
                <a:effectLst/>
                <a:latin typeface="My-Open-Sans"/>
              </a:rPr>
              <a:t> in Python holds the reference of the class. It is passed as the first argument to every </a:t>
            </a:r>
            <a:r>
              <a:rPr lang="en-GB" b="0" i="0" u="none" dirty="0">
                <a:solidFill>
                  <a:srgbClr val="F23C00"/>
                </a:solidFill>
                <a:effectLst/>
                <a:latin typeface="inherit"/>
              </a:rPr>
              <a:t>class method</a:t>
            </a:r>
            <a:r>
              <a:rPr lang="en-GB" b="0" i="0" dirty="0">
                <a:solidFill>
                  <a:srgbClr val="0A0A0A"/>
                </a:solidFill>
                <a:effectLst/>
                <a:latin typeface="My-Open-Sans"/>
              </a:rPr>
              <a:t> (methods with </a:t>
            </a:r>
            <a:r>
              <a:rPr lang="en-GB" b="0" i="0" dirty="0">
                <a:solidFill>
                  <a:srgbClr val="0A0A0A"/>
                </a:solidFill>
                <a:effectLst/>
                <a:latin typeface="inherit"/>
              </a:rPr>
              <a:t>@classmethod</a:t>
            </a:r>
            <a:r>
              <a:rPr lang="en-GB" b="0" i="0" dirty="0">
                <a:solidFill>
                  <a:srgbClr val="0A0A0A"/>
                </a:solidFill>
                <a:effectLst/>
                <a:latin typeface="My-Open-Sans"/>
              </a:rPr>
              <a:t> decorator) by Python itself. </a:t>
            </a:r>
            <a:r>
              <a:rPr lang="en-GB" b="0" i="0" dirty="0">
                <a:solidFill>
                  <a:srgbClr val="333333"/>
                </a:solidFill>
                <a:effectLst/>
                <a:latin typeface="My-Open-Sans"/>
              </a:rPr>
              <a:t>cls cannot access instance data.</a:t>
            </a:r>
            <a:endParaRPr lang="en-GB" b="0" i="0" dirty="0">
              <a:solidFill>
                <a:srgbClr val="0A0A0A"/>
              </a:solidFill>
              <a:effectLst/>
              <a:latin typeface="My-Open-Sans"/>
            </a:endParaRPr>
          </a:p>
          <a:p>
            <a:endParaRPr lang="en-GB" sz="1200" dirty="0">
              <a:latin typeface="Consolas" panose="020B0609020204030204" pitchFamily="49" charset="0"/>
              <a:ea typeface="ヒラギノ角ゴ Pro W3" pitchFamily="-112" charset="-128"/>
            </a:endParaRPr>
          </a:p>
          <a:p>
            <a:r>
              <a:rPr lang="en-GB" sz="1200" dirty="0">
                <a:latin typeface="Consolas" panose="020B0609020204030204" pitchFamily="49" charset="0"/>
                <a:ea typeface="ヒラギノ角ゴ Pro W3" pitchFamily="-112" charset="-128"/>
              </a:rPr>
              <a:t>https://pencilprogrammer.com/python-self-vs-cls/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80</a:t>
            </a:fld>
            <a:endParaRPr lang="en-US" altLang="zh-TW" dirty="0"/>
          </a:p>
        </p:txBody>
      </p:sp>
    </p:spTree>
    <p:extLst>
      <p:ext uri="{BB962C8B-B14F-4D97-AF65-F5344CB8AC3E}">
        <p14:creationId xmlns:p14="http://schemas.microsoft.com/office/powerpoint/2010/main" val="83665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classes with no base class (</a:t>
            </a:r>
            <a:r>
              <a:rPr lang="en-GB" b="0" i="0" dirty="0">
                <a:solidFill>
                  <a:srgbClr val="000000"/>
                </a:solidFill>
                <a:effectLst/>
                <a:latin typeface="Verdana" panose="020B0604030504040204" pitchFamily="34" charset="0"/>
              </a:rPr>
              <a:t>class being inherited from, aka parent class) can be defined with or without the trailing brackets.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with functions, including a docstring at the top of the class definition is good programming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Below the docstring class attributes are listed. </a:t>
            </a:r>
            <a:r>
              <a:rPr lang="en-GB" b="0" i="0" dirty="0">
                <a:solidFill>
                  <a:srgbClr val="444444"/>
                </a:solidFill>
                <a:effectLst/>
                <a:latin typeface="Roboto" panose="02000000000000000000" pitchFamily="2" charset="0"/>
              </a:rPr>
              <a:t>A </a:t>
            </a:r>
            <a:r>
              <a:rPr lang="en-GB" b="1" i="0" dirty="0">
                <a:solidFill>
                  <a:srgbClr val="444444"/>
                </a:solidFill>
                <a:effectLst/>
                <a:latin typeface="Roboto" panose="02000000000000000000" pitchFamily="2" charset="0"/>
              </a:rPr>
              <a:t>class attribute </a:t>
            </a:r>
            <a:r>
              <a:rPr lang="en-GB" b="0" i="0" dirty="0">
                <a:solidFill>
                  <a:srgbClr val="444444"/>
                </a:solidFill>
                <a:effectLst/>
                <a:latin typeface="Roboto" panose="02000000000000000000" pitchFamily="2" charset="0"/>
              </a:rPr>
              <a:t>is a variable containing a data member of a class. </a:t>
            </a:r>
            <a:r>
              <a:rPr lang="en-GB" b="0" i="0" dirty="0">
                <a:solidFill>
                  <a:srgbClr val="212529"/>
                </a:solidFill>
                <a:effectLst/>
                <a:latin typeface="-apple-system"/>
              </a:rPr>
              <a:t>Class attributes are shared by all instances of the class and don’t associate with any specific instance of the class. </a:t>
            </a:r>
            <a:r>
              <a:rPr lang="en-GB" dirty="0"/>
              <a:t>Class attributes are used in following cases: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b="0" i="0" dirty="0">
                <a:solidFill>
                  <a:srgbClr val="212529"/>
                </a:solidFill>
                <a:effectLst/>
                <a:latin typeface="-apple-system"/>
              </a:rPr>
              <a:t>for storing class constants. Since a constant doesn’t change, it doesn’t change from instance to instance of a class either. It’s therefore handy to store it as a class attribute. For example class Circle could have an attribute PI, storing the value of constant pi, that is the same for all instances of the class and won’t change over time.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b="0" i="0" dirty="0">
                <a:solidFill>
                  <a:srgbClr val="212529"/>
                </a:solidFill>
                <a:effectLst/>
                <a:latin typeface="-apple-system"/>
              </a:rPr>
              <a:t>for tracking data across all instances. Every time a new instance of a class (object) is created, a counter could be included as a class attribute to store the number of instances of the class. For example class Product could include an attribute product_no, storing an integer that increments by one every time a new product has been created.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b="0" i="0" dirty="0">
                <a:solidFill>
                  <a:srgbClr val="212529"/>
                </a:solidFill>
                <a:effectLst/>
                <a:latin typeface="-apple-system"/>
              </a:rPr>
              <a:t>for defining default values. Sometimes, it is useful to set a default value for all instances of a class. For example, all the instances of the class </a:t>
            </a:r>
            <a:r>
              <a:rPr lang="en-GB" dirty="0"/>
              <a:t>Product</a:t>
            </a:r>
            <a:r>
              <a:rPr lang="en-GB" b="0" i="0" dirty="0">
                <a:solidFill>
                  <a:srgbClr val="212529"/>
                </a:solidFill>
                <a:effectLst/>
                <a:latin typeface="-apple-system"/>
              </a:rPr>
              <a:t> might have a default discount specified by the </a:t>
            </a:r>
            <a:r>
              <a:rPr lang="en-GB" dirty="0"/>
              <a:t>default_discount</a:t>
            </a:r>
            <a:r>
              <a:rPr lang="en-GB" b="0" i="0" dirty="0">
                <a:solidFill>
                  <a:srgbClr val="212529"/>
                </a:solidFill>
                <a:effectLst/>
                <a:latin typeface="-apple-system"/>
              </a:rPr>
              <a:t> class attribute. Note that since the default discount can change over time, it should not be defined as a class constant.</a:t>
            </a:r>
            <a:endParaRPr lang="en-GB" dirty="0"/>
          </a:p>
          <a:p>
            <a:pPr algn="l"/>
            <a:endParaRPr lang="en-GB"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Classes can also contain three kinds of methods: instance, class and static methods. </a:t>
            </a:r>
            <a:r>
              <a:rPr lang="en-GB" b="1" i="0" dirty="0">
                <a:solidFill>
                  <a:srgbClr val="000000"/>
                </a:solidFill>
                <a:effectLst/>
                <a:latin typeface="Arial" panose="020B0604020202020204" pitchFamily="34" charset="0"/>
              </a:rPr>
              <a:t>Method</a:t>
            </a:r>
            <a:r>
              <a:rPr lang="en-GB" b="0" i="0" dirty="0">
                <a:solidFill>
                  <a:srgbClr val="000000"/>
                </a:solidFill>
                <a:effectLst/>
                <a:latin typeface="Arial" panose="020B0604020202020204" pitchFamily="34" charset="0"/>
              </a:rPr>
              <a:t> is a special kind of function that is defined in a class definition. </a:t>
            </a:r>
            <a:r>
              <a:rPr lang="en-GB" b="0" i="0" dirty="0">
                <a:solidFill>
                  <a:srgbClr val="000000"/>
                </a:solidFill>
                <a:effectLst/>
                <a:latin typeface="Verdana" panose="020B0604030504040204" pitchFamily="34" charset="0"/>
              </a:rPr>
              <a:t>Methods in objects are functions that belong to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Instance methods are like normal functions with the exception that the first argument to each method must be </a:t>
            </a:r>
            <a:r>
              <a:rPr lang="en-GB" b="0" i="1" dirty="0">
                <a:solidFill>
                  <a:srgbClr val="000000"/>
                </a:solidFill>
                <a:effectLst/>
                <a:latin typeface="Arial" panose="020B0604020202020204" pitchFamily="34" charset="0"/>
              </a:rPr>
              <a:t>self</a:t>
            </a:r>
            <a:r>
              <a:rPr lang="en-GB" b="0" i="0" dirty="0">
                <a:solidFill>
                  <a:srgbClr val="000000"/>
                </a:solidFill>
                <a:effectLst/>
                <a:latin typeface="Arial" panose="020B0604020202020204" pitchFamily="34" charset="0"/>
              </a:rPr>
              <a:t>. However, </a:t>
            </a:r>
            <a:r>
              <a:rPr lang="en-GB" sz="1200" b="0" i="1" kern="1200" dirty="0">
                <a:solidFill>
                  <a:srgbClr val="000000"/>
                </a:solidFill>
                <a:effectLst/>
                <a:latin typeface="Arial" panose="020B0604020202020204" pitchFamily="34" charset="0"/>
                <a:ea typeface="+mn-ea"/>
                <a:cs typeface="+mn-cs"/>
              </a:rPr>
              <a:t>self</a:t>
            </a:r>
            <a:r>
              <a:rPr lang="en-GB" b="0" i="0" dirty="0">
                <a:solidFill>
                  <a:srgbClr val="000000"/>
                </a:solidFill>
                <a:effectLst/>
                <a:latin typeface="Arial" panose="020B0604020202020204" pitchFamily="34" charset="0"/>
              </a:rPr>
              <a:t> should not be included when calling the methods.</a:t>
            </a:r>
          </a:p>
          <a:p>
            <a:pPr algn="l"/>
            <a:endParaRPr lang="en-GB"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The </a:t>
            </a:r>
            <a:r>
              <a:rPr lang="en-GB" b="1" dirty="0"/>
              <a:t>self</a:t>
            </a:r>
            <a:r>
              <a:rPr lang="en-GB" b="0" i="0" dirty="0">
                <a:solidFill>
                  <a:srgbClr val="000000"/>
                </a:solidFill>
                <a:effectLst/>
                <a:latin typeface="Verdana" panose="020B0604030504040204" pitchFamily="34" charset="0"/>
              </a:rPr>
              <a:t> parameter is a reference to the current instance of the class and is used to access variables that belong to the class. It does not have to be named </a:t>
            </a:r>
            <a:r>
              <a:rPr lang="en-GB" sz="1200" b="0" i="1" kern="1200" dirty="0">
                <a:solidFill>
                  <a:srgbClr val="000000"/>
                </a:solidFill>
                <a:effectLst/>
                <a:latin typeface="Verdana" panose="020B0604030504040204" pitchFamily="34" charset="0"/>
                <a:ea typeface="+mn-ea"/>
                <a:cs typeface="+mn-cs"/>
              </a:rPr>
              <a:t>self</a:t>
            </a:r>
            <a:r>
              <a:rPr lang="en-GB" b="0" i="0" dirty="0">
                <a:solidFill>
                  <a:srgbClr val="000000"/>
                </a:solidFill>
                <a:effectLst/>
                <a:latin typeface="Verdana" panose="020B0604030504040204" pitchFamily="34" charset="0"/>
              </a:rPr>
              <a:t> , you can call it whatever you like, but it must be the first parameter of any method in the class. Although naming the self parameter as </a:t>
            </a:r>
            <a:r>
              <a:rPr lang="en-GB" b="0" i="1" dirty="0">
                <a:solidFill>
                  <a:srgbClr val="000000"/>
                </a:solidFill>
                <a:effectLst/>
                <a:latin typeface="Verdana" panose="020B0604030504040204" pitchFamily="34" charset="0"/>
              </a:rPr>
              <a:t>self</a:t>
            </a:r>
            <a:r>
              <a:rPr lang="en-GB" b="0" i="0" dirty="0">
                <a:solidFill>
                  <a:srgbClr val="000000"/>
                </a:solidFill>
                <a:effectLst/>
                <a:latin typeface="Verdana" panose="020B0604030504040204" pitchFamily="34" charset="0"/>
              </a:rPr>
              <a:t> </a:t>
            </a:r>
            <a:r>
              <a:rPr lang="en-GB" b="0" i="0" dirty="0">
                <a:solidFill>
                  <a:srgbClr val="222222"/>
                </a:solidFill>
                <a:effectLst/>
                <a:latin typeface="Lucida Grande"/>
              </a:rPr>
              <a:t>is nothing more than a convention, by not following the convention your code may be less readable to other Python programmers, and it is also conceivable that a </a:t>
            </a:r>
            <a:r>
              <a:rPr lang="en-GB" b="0" i="1" dirty="0">
                <a:solidFill>
                  <a:srgbClr val="222222"/>
                </a:solidFill>
                <a:effectLst/>
                <a:latin typeface="Lucida Grande"/>
              </a:rPr>
              <a:t>class browser</a:t>
            </a:r>
            <a:r>
              <a:rPr lang="en-GB" b="0" i="0" dirty="0">
                <a:solidFill>
                  <a:srgbClr val="222222"/>
                </a:solidFill>
                <a:effectLst/>
                <a:latin typeface="Lucida Grande"/>
              </a:rPr>
              <a:t> program might be written that relies upon such a convention. N</a:t>
            </a:r>
            <a:r>
              <a:rPr lang="en-GB" b="0" i="0" dirty="0">
                <a:solidFill>
                  <a:srgbClr val="000000"/>
                </a:solidFill>
                <a:effectLst/>
                <a:latin typeface="Verdana" panose="020B0604030504040204" pitchFamily="34" charset="0"/>
              </a:rPr>
              <a:t>aming the self parameter as </a:t>
            </a:r>
            <a:r>
              <a:rPr lang="en-GB" b="0" i="1" dirty="0">
                <a:solidFill>
                  <a:srgbClr val="000000"/>
                </a:solidFill>
                <a:effectLst/>
                <a:latin typeface="Verdana" panose="020B0604030504040204" pitchFamily="34" charset="0"/>
              </a:rPr>
              <a:t>self</a:t>
            </a:r>
            <a:r>
              <a:rPr lang="en-GB" b="0" i="0" dirty="0">
                <a:solidFill>
                  <a:srgbClr val="000000"/>
                </a:solidFill>
                <a:effectLst/>
                <a:latin typeface="Verdana" panose="020B0604030504040204" pitchFamily="34" charset="0"/>
              </a:rPr>
              <a:t> is good programming practice.</a:t>
            </a:r>
            <a:endParaRPr lang="en-GB" b="1" i="0" dirty="0">
              <a:solidFill>
                <a:srgbClr val="000000"/>
              </a:solidFill>
              <a:effectLst/>
              <a:latin typeface="Verdana" panose="020B0604030504040204" pitchFamily="34" charset="0"/>
            </a:endParaRPr>
          </a:p>
          <a:p>
            <a:pPr algn="l"/>
            <a:endParaRPr lang="en-GB" b="0" i="0" dirty="0">
              <a:solidFill>
                <a:srgbClr val="000000"/>
              </a:solidFill>
              <a:effectLst/>
              <a:latin typeface="Verdana" panose="020B0604030504040204" pitchFamily="34" charset="0"/>
            </a:endParaRPr>
          </a:p>
          <a:p>
            <a:pPr algn="l"/>
            <a:r>
              <a:rPr lang="en-GB" b="0" i="0" dirty="0">
                <a:solidFill>
                  <a:srgbClr val="000000"/>
                </a:solidFill>
                <a:effectLst/>
                <a:latin typeface="Arial" panose="020B0604020202020204" pitchFamily="34" charset="0"/>
              </a:rPr>
              <a:t>The </a:t>
            </a:r>
            <a:r>
              <a:rPr lang="en-GB" b="1" i="0" dirty="0">
                <a:solidFill>
                  <a:srgbClr val="000000"/>
                </a:solidFill>
                <a:effectLst/>
                <a:latin typeface="Arial" panose="020B0604020202020204" pitchFamily="34" charset="0"/>
              </a:rPr>
              <a:t>pass</a:t>
            </a:r>
            <a:r>
              <a:rPr lang="en-GB" b="0" i="0" dirty="0">
                <a:solidFill>
                  <a:srgbClr val="000000"/>
                </a:solidFill>
                <a:effectLst/>
                <a:latin typeface="Arial" panose="020B0604020202020204" pitchFamily="34" charset="0"/>
              </a:rPr>
              <a:t> statement is a </a:t>
            </a:r>
            <a:r>
              <a:rPr lang="en-GB" b="0" i="1" dirty="0">
                <a:solidFill>
                  <a:srgbClr val="000000"/>
                </a:solidFill>
                <a:effectLst/>
                <a:latin typeface="Arial" panose="020B0604020202020204" pitchFamily="34" charset="0"/>
              </a:rPr>
              <a:t>null</a:t>
            </a:r>
            <a:r>
              <a:rPr lang="en-GB" b="0" i="0" dirty="0">
                <a:solidFill>
                  <a:srgbClr val="000000"/>
                </a:solidFill>
                <a:effectLst/>
                <a:latin typeface="Arial" panose="020B0604020202020204" pitchFamily="34" charset="0"/>
              </a:rPr>
              <a:t> operation; nothing happens when it executes. It is used when a statement is required syntactically but you do not want any command or code to execute. The pass statement is also useful in places where your code will eventually go, but has not been written yet.</a:t>
            </a:r>
          </a:p>
          <a:p>
            <a:pPr algn="l"/>
            <a:r>
              <a:rPr lang="en-GB" b="0" i="0" dirty="0">
                <a:solidFill>
                  <a:srgbClr val="000000"/>
                </a:solidFill>
                <a:effectLst/>
                <a:latin typeface="Arial" panose="020B0604020202020204" pitchFamily="34" charset="0"/>
              </a:rPr>
              <a:t>Another use of pass statement:</a:t>
            </a:r>
          </a:p>
          <a:p>
            <a:pPr algn="l"/>
            <a:r>
              <a:rPr lang="en-GB" dirty="0"/>
              <a:t>class</a:t>
            </a:r>
            <a:r>
              <a:rPr lang="en-GB" b="0" i="0" dirty="0">
                <a:solidFill>
                  <a:srgbClr val="000000"/>
                </a:solidFill>
                <a:effectLst/>
                <a:latin typeface="Verdana" panose="020B0604030504040204" pitchFamily="34" charset="0"/>
              </a:rPr>
              <a:t> definitions cannot be empty, but if you for some reason have a </a:t>
            </a:r>
            <a:r>
              <a:rPr lang="en-GB" dirty="0"/>
              <a:t>class</a:t>
            </a:r>
            <a:r>
              <a:rPr lang="en-GB" b="0" i="0" dirty="0">
                <a:solidFill>
                  <a:srgbClr val="000000"/>
                </a:solidFill>
                <a:effectLst/>
                <a:latin typeface="Verdana" panose="020B0604030504040204" pitchFamily="34" charset="0"/>
              </a:rPr>
              <a:t> definition with no content, put in the </a:t>
            </a:r>
            <a:r>
              <a:rPr lang="en-GB" dirty="0"/>
              <a:t>pass</a:t>
            </a:r>
            <a:r>
              <a:rPr lang="en-GB" b="0" i="0" dirty="0">
                <a:solidFill>
                  <a:srgbClr val="000000"/>
                </a:solidFill>
                <a:effectLst/>
                <a:latin typeface="Verdana" panose="020B0604030504040204" pitchFamily="34" charset="0"/>
              </a:rPr>
              <a:t> statement to avoid getting an error, for example:</a:t>
            </a:r>
          </a:p>
          <a:p>
            <a:r>
              <a:rPr lang="en-GB" b="0" i="0" dirty="0">
                <a:solidFill>
                  <a:srgbClr val="0000CD"/>
                </a:solidFill>
                <a:effectLst/>
                <a:latin typeface="Consolas" panose="020B0609020204030204" pitchFamily="49" charset="0"/>
              </a:rPr>
              <a:t>class</a:t>
            </a:r>
            <a:r>
              <a:rPr lang="en-GB" b="0" i="0" dirty="0">
                <a:solidFill>
                  <a:srgbClr val="000000"/>
                </a:solidFill>
                <a:effectLst/>
                <a:latin typeface="Consolas" panose="020B0609020204030204" pitchFamily="49" charset="0"/>
              </a:rPr>
              <a:t> Person:</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pass</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a:t>
            </a:fld>
            <a:endParaRPr lang="en-US" altLang="zh-TW" dirty="0"/>
          </a:p>
        </p:txBody>
      </p:sp>
    </p:spTree>
    <p:extLst>
      <p:ext uri="{BB962C8B-B14F-4D97-AF65-F5344CB8AC3E}">
        <p14:creationId xmlns:p14="http://schemas.microsoft.com/office/powerpoint/2010/main" val="18957097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GB" b="1" i="0" dirty="0">
                <a:solidFill>
                  <a:srgbClr val="333333"/>
                </a:solidFill>
                <a:effectLst/>
                <a:latin typeface="My-Open-Sans"/>
              </a:rPr>
              <a:t>self</a:t>
            </a:r>
          </a:p>
          <a:p>
            <a:pPr algn="l" fontAlgn="base"/>
            <a:r>
              <a:rPr lang="en-GB" b="0" i="0" dirty="0">
                <a:solidFill>
                  <a:srgbClr val="0A0A0A"/>
                </a:solidFill>
                <a:effectLst/>
                <a:latin typeface="inherit"/>
              </a:rPr>
              <a:t>self</a:t>
            </a:r>
            <a:r>
              <a:rPr lang="en-GB" b="0" i="0" dirty="0">
                <a:solidFill>
                  <a:srgbClr val="0A0A0A"/>
                </a:solidFill>
                <a:effectLst/>
                <a:latin typeface="My-Open-Sans"/>
              </a:rPr>
              <a:t> in Python holds the reference of the current working instance. This reference is passed as the first argument to every </a:t>
            </a:r>
            <a:r>
              <a:rPr lang="en-GB" b="0" i="0" u="none" dirty="0">
                <a:solidFill>
                  <a:srgbClr val="F23C00"/>
                </a:solidFill>
                <a:effectLst/>
                <a:latin typeface="inherit"/>
              </a:rPr>
              <a:t>instance method</a:t>
            </a:r>
            <a:r>
              <a:rPr lang="en-GB" b="0" i="0" dirty="0">
                <a:solidFill>
                  <a:srgbClr val="0A0A0A"/>
                </a:solidFill>
                <a:effectLst/>
                <a:latin typeface="My-Open-Sans"/>
              </a:rPr>
              <a:t> of the class by Python itself. self also holds the reference of the class as </a:t>
            </a:r>
            <a:r>
              <a:rPr lang="en-GB" dirty="0">
                <a:effectLst/>
                <a:latin typeface="inherit"/>
              </a:rPr>
              <a:t>self.__class__; thus </a:t>
            </a:r>
            <a:r>
              <a:rPr lang="en-GB" b="0" i="0" dirty="0">
                <a:solidFill>
                  <a:srgbClr val="0A0A0A"/>
                </a:solidFill>
                <a:effectLst/>
                <a:latin typeface="My-Open-Sans"/>
              </a:rPr>
              <a:t>self has access to both </a:t>
            </a:r>
            <a:r>
              <a:rPr lang="en-GB" b="0" i="0" u="none" dirty="0">
                <a:solidFill>
                  <a:srgbClr val="F23C00"/>
                </a:solidFill>
                <a:effectLst/>
                <a:latin typeface="My-Open-Sans"/>
              </a:rPr>
              <a:t>instance and class data members</a:t>
            </a:r>
            <a:r>
              <a:rPr lang="en-GB" b="0" i="0" dirty="0">
                <a:solidFill>
                  <a:srgbClr val="0A0A0A"/>
                </a:solidFill>
                <a:effectLst/>
                <a:latin typeface="My-Open-Sans"/>
              </a:rPr>
              <a:t> of the current working instance.</a:t>
            </a:r>
          </a:p>
          <a:p>
            <a:endParaRPr lang="en-GB" sz="1200" dirty="0">
              <a:latin typeface="Consolas" panose="020B0609020204030204" pitchFamily="49" charset="0"/>
              <a:ea typeface="ヒラギノ角ゴ Pro W3" pitchFamily="-112" charset="-128"/>
            </a:endParaRPr>
          </a:p>
          <a:p>
            <a:pPr algn="l" fontAlgn="base"/>
            <a:r>
              <a:rPr lang="en-GB" b="1" i="0" dirty="0">
                <a:solidFill>
                  <a:srgbClr val="333333"/>
                </a:solidFill>
                <a:effectLst/>
                <a:latin typeface="My-Open-Sans"/>
              </a:rPr>
              <a:t>cls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0A0A0A"/>
                </a:solidFill>
                <a:effectLst/>
                <a:latin typeface="inherit"/>
              </a:rPr>
              <a:t>cls</a:t>
            </a:r>
            <a:r>
              <a:rPr lang="en-GB" b="0" i="0" dirty="0">
                <a:solidFill>
                  <a:srgbClr val="0A0A0A"/>
                </a:solidFill>
                <a:effectLst/>
                <a:latin typeface="My-Open-Sans"/>
              </a:rPr>
              <a:t> in Python holds the reference of the class. It is passed as the first argument to every </a:t>
            </a:r>
            <a:r>
              <a:rPr lang="en-GB" b="0" i="0" u="none" dirty="0">
                <a:solidFill>
                  <a:srgbClr val="F23C00"/>
                </a:solidFill>
                <a:effectLst/>
                <a:latin typeface="inherit"/>
              </a:rPr>
              <a:t>class method</a:t>
            </a:r>
            <a:r>
              <a:rPr lang="en-GB" b="0" i="0" dirty="0">
                <a:solidFill>
                  <a:srgbClr val="0A0A0A"/>
                </a:solidFill>
                <a:effectLst/>
                <a:latin typeface="My-Open-Sans"/>
              </a:rPr>
              <a:t> (methods with </a:t>
            </a:r>
            <a:r>
              <a:rPr lang="en-GB" b="0" i="0" dirty="0">
                <a:solidFill>
                  <a:srgbClr val="0A0A0A"/>
                </a:solidFill>
                <a:effectLst/>
                <a:latin typeface="inherit"/>
              </a:rPr>
              <a:t>@classmethod</a:t>
            </a:r>
            <a:r>
              <a:rPr lang="en-GB" b="0" i="0" dirty="0">
                <a:solidFill>
                  <a:srgbClr val="0A0A0A"/>
                </a:solidFill>
                <a:effectLst/>
                <a:latin typeface="My-Open-Sans"/>
              </a:rPr>
              <a:t> decorator) by Python itself. </a:t>
            </a:r>
            <a:r>
              <a:rPr lang="en-GB" b="0" i="0" dirty="0">
                <a:solidFill>
                  <a:srgbClr val="333333"/>
                </a:solidFill>
                <a:effectLst/>
                <a:latin typeface="My-Open-Sans"/>
              </a:rPr>
              <a:t>cls cannot access instance data.</a:t>
            </a:r>
            <a:endParaRPr lang="en-GB" b="0" i="0" dirty="0">
              <a:solidFill>
                <a:srgbClr val="0A0A0A"/>
              </a:solidFill>
              <a:effectLst/>
              <a:latin typeface="My-Open-Sans"/>
            </a:endParaRPr>
          </a:p>
          <a:p>
            <a:endParaRPr lang="en-GB" sz="1200" dirty="0">
              <a:latin typeface="Consolas" panose="020B0609020204030204" pitchFamily="49" charset="0"/>
              <a:ea typeface="ヒラギノ角ゴ Pro W3" pitchFamily="-112" charset="-128"/>
            </a:endParaRPr>
          </a:p>
          <a:p>
            <a:r>
              <a:rPr lang="en-GB" sz="1200" dirty="0">
                <a:latin typeface="Consolas" panose="020B0609020204030204" pitchFamily="49" charset="0"/>
                <a:ea typeface="ヒラギノ角ゴ Pro W3" pitchFamily="-112" charset="-128"/>
              </a:rPr>
              <a:t>https://pencilprogrammer.com/python-self-vs-cls/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81</a:t>
            </a:fld>
            <a:endParaRPr lang="en-US" altLang="zh-TW" dirty="0"/>
          </a:p>
        </p:txBody>
      </p:sp>
    </p:spTree>
    <p:extLst>
      <p:ext uri="{BB962C8B-B14F-4D97-AF65-F5344CB8AC3E}">
        <p14:creationId xmlns:p14="http://schemas.microsoft.com/office/powerpoint/2010/main" val="19397171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GB" b="1" i="0" dirty="0">
                <a:solidFill>
                  <a:srgbClr val="333333"/>
                </a:solidFill>
                <a:effectLst/>
                <a:latin typeface="My-Open-Sans"/>
              </a:rPr>
              <a:t>self</a:t>
            </a:r>
          </a:p>
          <a:p>
            <a:pPr algn="l" fontAlgn="base"/>
            <a:r>
              <a:rPr lang="en-GB" b="0" i="0" dirty="0">
                <a:solidFill>
                  <a:srgbClr val="0A0A0A"/>
                </a:solidFill>
                <a:effectLst/>
                <a:latin typeface="inherit"/>
              </a:rPr>
              <a:t>self</a:t>
            </a:r>
            <a:r>
              <a:rPr lang="en-GB" b="0" i="0" dirty="0">
                <a:solidFill>
                  <a:srgbClr val="0A0A0A"/>
                </a:solidFill>
                <a:effectLst/>
                <a:latin typeface="My-Open-Sans"/>
              </a:rPr>
              <a:t> in Python holds the reference of the current working instance. This reference is passed as the first argument to every </a:t>
            </a:r>
            <a:r>
              <a:rPr lang="en-GB" b="0" i="0" u="none" dirty="0">
                <a:solidFill>
                  <a:srgbClr val="F23C00"/>
                </a:solidFill>
                <a:effectLst/>
                <a:latin typeface="inherit"/>
              </a:rPr>
              <a:t>instance method</a:t>
            </a:r>
            <a:r>
              <a:rPr lang="en-GB" b="0" i="0" dirty="0">
                <a:solidFill>
                  <a:srgbClr val="0A0A0A"/>
                </a:solidFill>
                <a:effectLst/>
                <a:latin typeface="My-Open-Sans"/>
              </a:rPr>
              <a:t> of the class by Python itself. self also holds the reference of the class as </a:t>
            </a:r>
            <a:r>
              <a:rPr lang="en-GB" dirty="0">
                <a:effectLst/>
                <a:latin typeface="inherit"/>
              </a:rPr>
              <a:t>self.__class__; thus </a:t>
            </a:r>
            <a:r>
              <a:rPr lang="en-GB" b="0" i="0" dirty="0">
                <a:solidFill>
                  <a:srgbClr val="0A0A0A"/>
                </a:solidFill>
                <a:effectLst/>
                <a:latin typeface="My-Open-Sans"/>
              </a:rPr>
              <a:t>self has access to both </a:t>
            </a:r>
            <a:r>
              <a:rPr lang="en-GB" b="0" i="0" u="none" dirty="0">
                <a:solidFill>
                  <a:srgbClr val="F23C00"/>
                </a:solidFill>
                <a:effectLst/>
                <a:latin typeface="My-Open-Sans"/>
              </a:rPr>
              <a:t>instance and class data members</a:t>
            </a:r>
            <a:r>
              <a:rPr lang="en-GB" b="0" i="0" dirty="0">
                <a:solidFill>
                  <a:srgbClr val="0A0A0A"/>
                </a:solidFill>
                <a:effectLst/>
                <a:latin typeface="My-Open-Sans"/>
              </a:rPr>
              <a:t> of the current working instance.</a:t>
            </a:r>
          </a:p>
          <a:p>
            <a:endParaRPr lang="en-GB" sz="1200" dirty="0">
              <a:latin typeface="Consolas" panose="020B0609020204030204" pitchFamily="49" charset="0"/>
              <a:ea typeface="ヒラギノ角ゴ Pro W3" pitchFamily="-112" charset="-128"/>
            </a:endParaRPr>
          </a:p>
          <a:p>
            <a:pPr algn="l" fontAlgn="base"/>
            <a:r>
              <a:rPr lang="en-GB" b="1" i="0" dirty="0">
                <a:solidFill>
                  <a:srgbClr val="333333"/>
                </a:solidFill>
                <a:effectLst/>
                <a:latin typeface="My-Open-Sans"/>
              </a:rPr>
              <a:t>cls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0A0A0A"/>
                </a:solidFill>
                <a:effectLst/>
                <a:latin typeface="inherit"/>
              </a:rPr>
              <a:t>cls</a:t>
            </a:r>
            <a:r>
              <a:rPr lang="en-GB" b="0" i="0" dirty="0">
                <a:solidFill>
                  <a:srgbClr val="0A0A0A"/>
                </a:solidFill>
                <a:effectLst/>
                <a:latin typeface="My-Open-Sans"/>
              </a:rPr>
              <a:t> in Python holds the reference of the class. It is passed as the first argument to every </a:t>
            </a:r>
            <a:r>
              <a:rPr lang="en-GB" b="0" i="0" u="none" dirty="0">
                <a:solidFill>
                  <a:srgbClr val="F23C00"/>
                </a:solidFill>
                <a:effectLst/>
                <a:latin typeface="inherit"/>
              </a:rPr>
              <a:t>class method</a:t>
            </a:r>
            <a:r>
              <a:rPr lang="en-GB" b="0" i="0" dirty="0">
                <a:solidFill>
                  <a:srgbClr val="0A0A0A"/>
                </a:solidFill>
                <a:effectLst/>
                <a:latin typeface="My-Open-Sans"/>
              </a:rPr>
              <a:t> (methods with </a:t>
            </a:r>
            <a:r>
              <a:rPr lang="en-GB" b="0" i="0" dirty="0">
                <a:solidFill>
                  <a:srgbClr val="0A0A0A"/>
                </a:solidFill>
                <a:effectLst/>
                <a:latin typeface="inherit"/>
              </a:rPr>
              <a:t>@classmethod</a:t>
            </a:r>
            <a:r>
              <a:rPr lang="en-GB" b="0" i="0" dirty="0">
                <a:solidFill>
                  <a:srgbClr val="0A0A0A"/>
                </a:solidFill>
                <a:effectLst/>
                <a:latin typeface="My-Open-Sans"/>
              </a:rPr>
              <a:t> decorator) by Python itself. </a:t>
            </a:r>
            <a:r>
              <a:rPr lang="en-GB" b="0" i="0" dirty="0">
                <a:solidFill>
                  <a:srgbClr val="333333"/>
                </a:solidFill>
                <a:effectLst/>
                <a:latin typeface="My-Open-Sans"/>
              </a:rPr>
              <a:t>cls cannot access instance data.</a:t>
            </a:r>
            <a:endParaRPr lang="en-GB" b="0" i="0" dirty="0">
              <a:solidFill>
                <a:srgbClr val="0A0A0A"/>
              </a:solidFill>
              <a:effectLst/>
              <a:latin typeface="My-Open-Sans"/>
            </a:endParaRPr>
          </a:p>
          <a:p>
            <a:endParaRPr lang="en-GB" sz="1200" dirty="0">
              <a:latin typeface="Consolas" panose="020B0609020204030204" pitchFamily="49" charset="0"/>
              <a:ea typeface="ヒラギノ角ゴ Pro W3" pitchFamily="-112" charset="-128"/>
            </a:endParaRPr>
          </a:p>
          <a:p>
            <a:r>
              <a:rPr lang="en-GB" sz="1200" dirty="0">
                <a:latin typeface="Consolas" panose="020B0609020204030204" pitchFamily="49" charset="0"/>
                <a:ea typeface="ヒラギノ角ゴ Pro W3" pitchFamily="-112" charset="-128"/>
              </a:rPr>
              <a:t>https://pencilprogrammer.com/python-self-vs-cls/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82</a:t>
            </a:fld>
            <a:endParaRPr lang="en-US" altLang="zh-TW" dirty="0"/>
          </a:p>
        </p:txBody>
      </p:sp>
    </p:spTree>
    <p:extLst>
      <p:ext uri="{BB962C8B-B14F-4D97-AF65-F5344CB8AC3E}">
        <p14:creationId xmlns:p14="http://schemas.microsoft.com/office/powerpoint/2010/main" val="41911203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GB" b="1" i="0" dirty="0">
                <a:solidFill>
                  <a:srgbClr val="333333"/>
                </a:solidFill>
                <a:effectLst/>
                <a:latin typeface="My-Open-Sans"/>
              </a:rPr>
              <a:t>self</a:t>
            </a:r>
          </a:p>
          <a:p>
            <a:pPr algn="l" fontAlgn="base"/>
            <a:r>
              <a:rPr lang="en-GB" b="0" i="0" dirty="0">
                <a:solidFill>
                  <a:srgbClr val="0A0A0A"/>
                </a:solidFill>
                <a:effectLst/>
                <a:latin typeface="inherit"/>
              </a:rPr>
              <a:t>self</a:t>
            </a:r>
            <a:r>
              <a:rPr lang="en-GB" b="0" i="0" dirty="0">
                <a:solidFill>
                  <a:srgbClr val="0A0A0A"/>
                </a:solidFill>
                <a:effectLst/>
                <a:latin typeface="My-Open-Sans"/>
              </a:rPr>
              <a:t> in Python holds the reference of the current working instance. This reference is passed as the first argument to every </a:t>
            </a:r>
            <a:r>
              <a:rPr lang="en-GB" b="0" i="0" u="none" dirty="0">
                <a:solidFill>
                  <a:srgbClr val="F23C00"/>
                </a:solidFill>
                <a:effectLst/>
                <a:latin typeface="inherit"/>
              </a:rPr>
              <a:t>instance method</a:t>
            </a:r>
            <a:r>
              <a:rPr lang="en-GB" b="0" i="0" dirty="0">
                <a:solidFill>
                  <a:srgbClr val="0A0A0A"/>
                </a:solidFill>
                <a:effectLst/>
                <a:latin typeface="My-Open-Sans"/>
              </a:rPr>
              <a:t> of the class by Python itself. self also holds the reference of the class as </a:t>
            </a:r>
            <a:r>
              <a:rPr lang="en-GB" dirty="0">
                <a:effectLst/>
                <a:latin typeface="inherit"/>
              </a:rPr>
              <a:t>self.__class__; thus </a:t>
            </a:r>
            <a:r>
              <a:rPr lang="en-GB" b="0" i="0" dirty="0">
                <a:solidFill>
                  <a:srgbClr val="0A0A0A"/>
                </a:solidFill>
                <a:effectLst/>
                <a:latin typeface="My-Open-Sans"/>
              </a:rPr>
              <a:t>self has access to both </a:t>
            </a:r>
            <a:r>
              <a:rPr lang="en-GB" b="0" i="0" u="none" dirty="0">
                <a:solidFill>
                  <a:srgbClr val="F23C00"/>
                </a:solidFill>
                <a:effectLst/>
                <a:latin typeface="My-Open-Sans"/>
              </a:rPr>
              <a:t>instance and class data members</a:t>
            </a:r>
            <a:r>
              <a:rPr lang="en-GB" b="0" i="0" dirty="0">
                <a:solidFill>
                  <a:srgbClr val="0A0A0A"/>
                </a:solidFill>
                <a:effectLst/>
                <a:latin typeface="My-Open-Sans"/>
              </a:rPr>
              <a:t> of the current working instance.</a:t>
            </a:r>
          </a:p>
          <a:p>
            <a:endParaRPr lang="en-GB" sz="1200" dirty="0">
              <a:latin typeface="Consolas" panose="020B0609020204030204" pitchFamily="49" charset="0"/>
              <a:ea typeface="ヒラギノ角ゴ Pro W3" pitchFamily="-112" charset="-128"/>
            </a:endParaRPr>
          </a:p>
          <a:p>
            <a:pPr algn="l" fontAlgn="base"/>
            <a:r>
              <a:rPr lang="en-GB" b="1" i="0" dirty="0">
                <a:solidFill>
                  <a:srgbClr val="333333"/>
                </a:solidFill>
                <a:effectLst/>
                <a:latin typeface="My-Open-Sans"/>
              </a:rPr>
              <a:t>cls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0A0A0A"/>
                </a:solidFill>
                <a:effectLst/>
                <a:latin typeface="inherit"/>
              </a:rPr>
              <a:t>cls</a:t>
            </a:r>
            <a:r>
              <a:rPr lang="en-GB" b="0" i="0" dirty="0">
                <a:solidFill>
                  <a:srgbClr val="0A0A0A"/>
                </a:solidFill>
                <a:effectLst/>
                <a:latin typeface="My-Open-Sans"/>
              </a:rPr>
              <a:t> in Python holds the reference of the class. It is passed as the first argument to every </a:t>
            </a:r>
            <a:r>
              <a:rPr lang="en-GB" b="0" i="0" u="none" dirty="0">
                <a:solidFill>
                  <a:srgbClr val="F23C00"/>
                </a:solidFill>
                <a:effectLst/>
                <a:latin typeface="inherit"/>
              </a:rPr>
              <a:t>class method</a:t>
            </a:r>
            <a:r>
              <a:rPr lang="en-GB" b="0" i="0" dirty="0">
                <a:solidFill>
                  <a:srgbClr val="0A0A0A"/>
                </a:solidFill>
                <a:effectLst/>
                <a:latin typeface="My-Open-Sans"/>
              </a:rPr>
              <a:t> (methods with </a:t>
            </a:r>
            <a:r>
              <a:rPr lang="en-GB" b="0" i="0" dirty="0">
                <a:solidFill>
                  <a:srgbClr val="0A0A0A"/>
                </a:solidFill>
                <a:effectLst/>
                <a:latin typeface="inherit"/>
              </a:rPr>
              <a:t>@classmethod</a:t>
            </a:r>
            <a:r>
              <a:rPr lang="en-GB" b="0" i="0" dirty="0">
                <a:solidFill>
                  <a:srgbClr val="0A0A0A"/>
                </a:solidFill>
                <a:effectLst/>
                <a:latin typeface="My-Open-Sans"/>
              </a:rPr>
              <a:t> decorator) by Python itself. </a:t>
            </a:r>
            <a:r>
              <a:rPr lang="en-GB" b="0" i="0" dirty="0">
                <a:solidFill>
                  <a:srgbClr val="333333"/>
                </a:solidFill>
                <a:effectLst/>
                <a:latin typeface="My-Open-Sans"/>
              </a:rPr>
              <a:t>cls cannot access instance data.</a:t>
            </a:r>
            <a:endParaRPr lang="en-GB" b="0" i="0" dirty="0">
              <a:solidFill>
                <a:srgbClr val="0A0A0A"/>
              </a:solidFill>
              <a:effectLst/>
              <a:latin typeface="My-Open-Sans"/>
            </a:endParaRPr>
          </a:p>
          <a:p>
            <a:endParaRPr lang="en-GB" sz="1200" dirty="0">
              <a:latin typeface="Consolas" panose="020B0609020204030204" pitchFamily="49" charset="0"/>
              <a:ea typeface="ヒラギノ角ゴ Pro W3" pitchFamily="-112" charset="-128"/>
            </a:endParaRPr>
          </a:p>
          <a:p>
            <a:r>
              <a:rPr lang="en-GB" sz="1200" dirty="0">
                <a:latin typeface="Consolas" panose="020B0609020204030204" pitchFamily="49" charset="0"/>
                <a:ea typeface="ヒラギノ角ゴ Pro W3" pitchFamily="-112" charset="-128"/>
              </a:rPr>
              <a:t>https://pencilprogrammer.com/python-self-vs-cls/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83</a:t>
            </a:fld>
            <a:endParaRPr lang="en-US" altLang="zh-TW" dirty="0"/>
          </a:p>
        </p:txBody>
      </p:sp>
    </p:spTree>
    <p:extLst>
      <p:ext uri="{BB962C8B-B14F-4D97-AF65-F5344CB8AC3E}">
        <p14:creationId xmlns:p14="http://schemas.microsoft.com/office/powerpoint/2010/main" val="21682887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dirty="0">
                <a:solidFill>
                  <a:srgbClr val="232629"/>
                </a:solidFill>
                <a:effectLst/>
                <a:latin typeface="-apple-system"/>
              </a:rPr>
              <a:t>Being a class attribute, </a:t>
            </a:r>
            <a:r>
              <a:rPr lang="en-GB" b="0" i="1" dirty="0">
                <a:solidFill>
                  <a:srgbClr val="232629"/>
                </a:solidFill>
                <a:effectLst/>
                <a:latin typeface="-apple-system"/>
              </a:rPr>
              <a:t>company</a:t>
            </a:r>
            <a:r>
              <a:rPr lang="en-GB" b="0" i="0" dirty="0">
                <a:solidFill>
                  <a:srgbClr val="232629"/>
                </a:solidFill>
                <a:effectLst/>
                <a:latin typeface="-apple-system"/>
              </a:rPr>
              <a:t> is shared by all instances. It should therefore not be set (and possibly modified) from an object, but form a class, either directly or using the appropriate class method. The set_company() class method ensures that only class can assign a value to the </a:t>
            </a:r>
            <a:r>
              <a:rPr lang="en-GB" b="0" i="1" dirty="0">
                <a:solidFill>
                  <a:srgbClr val="232629"/>
                </a:solidFill>
                <a:effectLst/>
                <a:latin typeface="-apple-system"/>
              </a:rPr>
              <a:t>company</a:t>
            </a:r>
            <a:r>
              <a:rPr lang="en-GB" b="0" i="0" dirty="0">
                <a:solidFill>
                  <a:srgbClr val="232629"/>
                </a:solidFill>
                <a:effectLst/>
                <a:latin typeface="-apple-system"/>
              </a:rPr>
              <a:t> class attribute. This way, in case some validation or transformation of </a:t>
            </a:r>
            <a:r>
              <a:rPr lang="en-GB" b="0" i="1" dirty="0">
                <a:solidFill>
                  <a:srgbClr val="232629"/>
                </a:solidFill>
                <a:effectLst/>
                <a:latin typeface="-apple-system"/>
              </a:rPr>
              <a:t>company</a:t>
            </a:r>
            <a:r>
              <a:rPr lang="en-GB" b="0" i="0" dirty="0">
                <a:solidFill>
                  <a:srgbClr val="232629"/>
                </a:solidFill>
                <a:effectLst/>
                <a:latin typeface="-apple-system"/>
              </a:rPr>
              <a:t> is required in the future, we can include it in the set_company() class method, without changing any other code.</a:t>
            </a:r>
          </a:p>
          <a:p>
            <a:pPr marL="0" indent="0">
              <a:buFont typeface="Arial" panose="020B0604020202020204" pitchFamily="34" charset="0"/>
              <a:buNone/>
            </a:pPr>
            <a:endParaRPr lang="en-GB" b="0" i="0" dirty="0">
              <a:solidFill>
                <a:srgbClr val="232629"/>
              </a:solidFill>
              <a:effectLst/>
              <a:latin typeface="-apple-system"/>
            </a:endParaRPr>
          </a:p>
          <a:p>
            <a:pPr marL="0" indent="0">
              <a:buFont typeface="Arial" panose="020B0604020202020204" pitchFamily="34" charset="0"/>
              <a:buNone/>
            </a:pPr>
            <a:r>
              <a:rPr lang="en-GB" b="1" i="0" dirty="0">
                <a:solidFill>
                  <a:srgbClr val="232629"/>
                </a:solidFill>
                <a:effectLst/>
                <a:latin typeface="-apple-system"/>
              </a:rPr>
              <a:t>Note</a:t>
            </a:r>
            <a:r>
              <a:rPr lang="en-GB" b="0" i="0" dirty="0">
                <a:solidFill>
                  <a:srgbClr val="232629"/>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232629"/>
                </a:solidFill>
                <a:effectLst/>
                <a:latin typeface="-apple-system"/>
              </a:rPr>
              <a:t>Changing a class attribute through a mutator method must be done with the notation: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232629"/>
                </a:solidFill>
                <a:effectLst/>
                <a:latin typeface="-apple-system"/>
                <a:cs typeface="Arial" panose="020B0604020202020204" pitchFamily="34" charset="0"/>
              </a:rPr>
              <a:t>      </a:t>
            </a:r>
            <a:r>
              <a:rPr lang="en-GB" b="0" i="0" dirty="0">
                <a:solidFill>
                  <a:srgbClr val="232629"/>
                </a:solidFill>
                <a:effectLst/>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lassName.class_method_name(cls[, …])</a:t>
            </a:r>
          </a:p>
          <a:p>
            <a:pPr marL="0" indent="0">
              <a:buFont typeface="Arial" panose="020B0604020202020204" pitchFamily="34" charset="0"/>
              <a:buNone/>
            </a:pPr>
            <a:endParaRPr lang="en-GB" b="0" i="0" dirty="0">
              <a:solidFill>
                <a:srgbClr val="232629"/>
              </a:solidFill>
              <a:effectLst/>
              <a:latin typeface="-apple-system"/>
            </a:endParaRPr>
          </a:p>
          <a:p>
            <a:pPr marL="0" indent="0">
              <a:buFont typeface="Arial" panose="020B0604020202020204" pitchFamily="34" charset="0"/>
              <a:buNone/>
            </a:pPr>
            <a:r>
              <a:rPr lang="en-GB" b="0" i="0" dirty="0">
                <a:solidFill>
                  <a:srgbClr val="232629"/>
                </a:solidFill>
                <a:effectLst/>
                <a:latin typeface="-apple-system"/>
              </a:rPr>
              <a:t>Changing a class attribute directly must be done with the notation: </a:t>
            </a:r>
          </a:p>
          <a:p>
            <a:pPr marL="0" indent="0">
              <a:buFont typeface="Arial" panose="020B0604020202020204" pitchFamily="34" charset="0"/>
              <a:buNone/>
            </a:pPr>
            <a:r>
              <a:rPr lang="en-GB" b="0" i="0" dirty="0">
                <a:solidFill>
                  <a:srgbClr val="232629"/>
                </a:solidFill>
                <a:effectLst/>
                <a:latin typeface="-apple-system"/>
                <a:cs typeface="Arial" panose="020B0604020202020204" pitchFamily="34" charset="0"/>
              </a:rPr>
              <a:t>      </a:t>
            </a:r>
            <a:r>
              <a:rPr lang="en-GB" b="0" i="0" dirty="0">
                <a:solidFill>
                  <a:srgbClr val="232629"/>
                </a:solidFill>
                <a:effectLst/>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lassName.attribute_name</a:t>
            </a:r>
            <a:r>
              <a:rPr lang="en-GB" b="0" i="0" dirty="0">
                <a:solidFill>
                  <a:srgbClr val="232629"/>
                </a:solidFill>
                <a:effectLst/>
                <a:latin typeface="-apple-system"/>
              </a:rPr>
              <a:t>. </a:t>
            </a:r>
          </a:p>
          <a:p>
            <a:pPr marL="0" indent="0">
              <a:buFont typeface="Arial" panose="020B0604020202020204" pitchFamily="34" charset="0"/>
              <a:buNone/>
            </a:pPr>
            <a:r>
              <a:rPr lang="en-GB" b="0" i="0" dirty="0">
                <a:solidFill>
                  <a:srgbClr val="232629"/>
                </a:solidFill>
                <a:effectLst/>
                <a:latin typeface="-apple-system"/>
              </a:rPr>
              <a:t>Otherwise, if done from an object, through </a:t>
            </a:r>
          </a:p>
          <a:p>
            <a:pPr marL="0" indent="0">
              <a:buFont typeface="Arial" panose="020B0604020202020204" pitchFamily="34" charset="0"/>
              <a:buNone/>
            </a:pPr>
            <a:r>
              <a:rPr lang="en-GB" b="0" i="0" dirty="0">
                <a:solidFill>
                  <a:srgbClr val="232629"/>
                </a:solidFill>
                <a:effectLst/>
                <a:latin typeface="-apple-system"/>
                <a:cs typeface="Arial" panose="020B0604020202020204" pitchFamily="34" charset="0"/>
              </a:rPr>
              <a:t>      </a:t>
            </a:r>
            <a:r>
              <a:rPr lang="en-GB" dirty="0">
                <a:latin typeface="Arial" panose="020B0604020202020204" pitchFamily="34" charset="0"/>
                <a:cs typeface="Arial" panose="020B0604020202020204" pitchFamily="34" charset="0"/>
              </a:rPr>
              <a:t>object_name.attribute_name </a:t>
            </a:r>
          </a:p>
          <a:p>
            <a:pPr marL="0" indent="0">
              <a:buFont typeface="Arial" panose="020B0604020202020204" pitchFamily="34" charset="0"/>
              <a:buNone/>
            </a:pPr>
            <a:r>
              <a:rPr lang="en-GB" b="0" i="0" dirty="0">
                <a:solidFill>
                  <a:srgbClr val="232629"/>
                </a:solidFill>
                <a:effectLst/>
                <a:latin typeface="-apple-system"/>
              </a:rPr>
              <a:t>a new instance variable with the same name: </a:t>
            </a:r>
            <a:r>
              <a:rPr lang="en-GB" dirty="0">
                <a:latin typeface="Arial" panose="020B0604020202020204" pitchFamily="34" charset="0"/>
                <a:cs typeface="Arial" panose="020B0604020202020204" pitchFamily="34" charset="0"/>
              </a:rPr>
              <a:t>attribute_name (</a:t>
            </a:r>
            <a:r>
              <a:rPr lang="en-GB" b="0" i="0" dirty="0">
                <a:solidFill>
                  <a:srgbClr val="232629"/>
                </a:solidFill>
                <a:effectLst/>
                <a:latin typeface="-apple-system"/>
              </a:rPr>
              <a:t>for the object</a:t>
            </a:r>
            <a:r>
              <a:rPr lang="en-GB" dirty="0">
                <a:latin typeface="Arial" panose="020B0604020202020204" pitchFamily="34" charset="0"/>
                <a:cs typeface="Arial" panose="020B0604020202020204" pitchFamily="34" charset="0"/>
              </a:rPr>
              <a:t>) </a:t>
            </a:r>
            <a:r>
              <a:rPr lang="en-GB" b="0" i="0" dirty="0">
                <a:solidFill>
                  <a:srgbClr val="232629"/>
                </a:solidFill>
                <a:effectLst/>
                <a:latin typeface="-apple-system"/>
              </a:rPr>
              <a:t>is created and populated.</a:t>
            </a:r>
          </a:p>
          <a:p>
            <a:pPr marL="0" indent="0">
              <a:buFont typeface="Arial" panose="020B0604020202020204" pitchFamily="34" charset="0"/>
              <a:buNone/>
            </a:pPr>
            <a:endParaRPr lang="en-GB" b="0" i="0" dirty="0">
              <a:solidFill>
                <a:srgbClr val="232629"/>
              </a:solidFill>
              <a:effectLst/>
              <a:latin typeface="-apple-system"/>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84</a:t>
            </a:fld>
            <a:endParaRPr lang="en-US" altLang="zh-TW" dirty="0"/>
          </a:p>
        </p:txBody>
      </p:sp>
    </p:spTree>
    <p:extLst>
      <p:ext uri="{BB962C8B-B14F-4D97-AF65-F5344CB8AC3E}">
        <p14:creationId xmlns:p14="http://schemas.microsoft.com/office/powerpoint/2010/main" val="18968392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i="0" dirty="0">
                <a:solidFill>
                  <a:srgbClr val="444444"/>
                </a:solidFill>
                <a:effectLst/>
                <a:latin typeface="Roboto" panose="02000000000000000000" pitchFamily="2" charset="0"/>
              </a:rPr>
              <a:t>Note</a:t>
            </a:r>
            <a:r>
              <a:rPr lang="en-GB" b="0" i="0" dirty="0">
                <a:solidFill>
                  <a:srgbClr val="444444"/>
                </a:solidFill>
                <a:effectLst/>
                <a:latin typeface="Roboto" panose="02000000000000000000" pitchFamily="2" charset="0"/>
              </a:rPr>
              <a:t>: __init__() requires a reference to the object being created (self). Trying to access the class attribute count through self.count does not work as it would reduce count to an instance variable. Possible solutions are:</a:t>
            </a:r>
          </a:p>
          <a:p>
            <a:pPr marL="171450" indent="-171450">
              <a:buFont typeface="Arial" panose="020B0604020202020204" pitchFamily="34" charset="0"/>
              <a:buChar char="•"/>
            </a:pPr>
            <a:r>
              <a:rPr lang="en-GB" dirty="0"/>
              <a:t>Trainee.count</a:t>
            </a:r>
          </a:p>
          <a:p>
            <a:pPr marL="171450" indent="-171450">
              <a:buFont typeface="Arial" panose="020B0604020202020204" pitchFamily="34" charset="0"/>
              <a:buChar char="•"/>
            </a:pPr>
            <a:r>
              <a:rPr lang="en-GB" dirty="0"/>
              <a:t>type(self).count</a:t>
            </a:r>
          </a:p>
          <a:p>
            <a:pPr marL="171450" indent="-171450">
              <a:buFont typeface="Arial" panose="020B0604020202020204" pitchFamily="34" charset="0"/>
              <a:buChar char="•"/>
            </a:pPr>
            <a:r>
              <a:rPr lang="en-GB" altLang="en-US" sz="1200" b="0" dirty="0">
                <a:latin typeface="Consolas" panose="020B0609020204030204" pitchFamily="49" charset="0"/>
                <a:ea typeface="ヒラギノ角ゴ Pro W3" pitchFamily="-112" charset="-128"/>
                <a:cs typeface="Consolas" panose="020B0609020204030204" pitchFamily="49" charset="0"/>
              </a:rPr>
              <a:t>self.__class__.</a:t>
            </a:r>
            <a:r>
              <a:rPr lang="en-GB" altLang="en-US" sz="1200" b="0" dirty="0">
                <a:solidFill>
                  <a:srgbClr val="7030A0"/>
                </a:solidFill>
                <a:latin typeface="Consolas" panose="020B0609020204030204" pitchFamily="49" charset="0"/>
                <a:ea typeface="ヒラギノ角ゴ Pro W3" pitchFamily="-112" charset="-128"/>
                <a:cs typeface="Consolas" panose="020B0609020204030204" pitchFamily="49" charset="0"/>
              </a:rPr>
              <a:t>count</a:t>
            </a:r>
          </a:p>
          <a:p>
            <a:pPr marL="171450" indent="-171450">
              <a:buFont typeface="Arial" panose="020B0604020202020204" pitchFamily="34" charset="0"/>
              <a:buChar char="•"/>
            </a:pPr>
            <a:endParaRPr lang="en-GB" sz="1200" b="0" dirty="0">
              <a:solidFill>
                <a:srgbClr val="7030A0"/>
              </a:solidFill>
              <a:latin typeface="Consolas" panose="020B0609020204030204" pitchFamily="49" charset="0"/>
              <a:ea typeface="ヒラギノ角ゴ Pro W3" pitchFamily="-112" charset="-128"/>
            </a:endParaRPr>
          </a:p>
          <a:p>
            <a:pPr marL="0" indent="0">
              <a:buFont typeface="Arial" panose="020B0604020202020204" pitchFamily="34" charset="0"/>
              <a:buNone/>
            </a:pPr>
            <a:r>
              <a:rPr lang="en-GB" b="0" dirty="0"/>
              <a:t>Trainee.count will work for Trainee, but not for any sublassess of Trainee. In general, ClassName.class_var always refers to the class attribute class_var of the class ClassName.</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type(self) returns the class name of the class within which it runs. It is therefore a viable solution. </a:t>
            </a:r>
          </a:p>
          <a:p>
            <a:pPr marL="0" indent="0">
              <a:buFont typeface="Arial" panose="020B0604020202020204" pitchFamily="34" charset="0"/>
              <a:buNone/>
            </a:pPr>
            <a:r>
              <a:rPr lang="en-GB" b="0" dirty="0"/>
              <a:t>However, type(self).classvar might have different effects on different versions of Python. type() has gone through changes throughout Python's history.</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self.__class__.count would work for the current class as well as for any subclasses it might have.</a:t>
            </a:r>
          </a:p>
          <a:p>
            <a:pPr marL="0" indent="0">
              <a:buFont typeface="Arial" panose="020B0604020202020204" pitchFamily="34" charset="0"/>
              <a:buNone/>
            </a:pPr>
            <a:r>
              <a:rPr lang="en-GB" b="0" dirty="0"/>
              <a:t>It is therefore a recommended solution.</a:t>
            </a:r>
          </a:p>
          <a:p>
            <a:pPr marL="0" indent="0">
              <a:buFont typeface="Arial" panose="020B0604020202020204" pitchFamily="34" charset="0"/>
              <a:buNone/>
            </a:pPr>
            <a:endParaRPr lang="en-GB" b="0" dirty="0"/>
          </a:p>
          <a:p>
            <a:pPr marL="0" indent="0">
              <a:buFont typeface="Arial" panose="020B0604020202020204" pitchFamily="34" charset="0"/>
              <a:buNone/>
            </a:pPr>
            <a:endParaRPr lang="en-GB" b="0" dirty="0"/>
          </a:p>
          <a:p>
            <a:pPr marL="0" indent="0">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85</a:t>
            </a:fld>
            <a:endParaRPr lang="en-US" altLang="zh-TW" dirty="0"/>
          </a:p>
        </p:txBody>
      </p:sp>
    </p:spTree>
    <p:extLst>
      <p:ext uri="{BB962C8B-B14F-4D97-AF65-F5344CB8AC3E}">
        <p14:creationId xmlns:p14="http://schemas.microsoft.com/office/powerpoint/2010/main" val="28524778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i="0" dirty="0">
                <a:solidFill>
                  <a:srgbClr val="444444"/>
                </a:solidFill>
                <a:effectLst/>
                <a:latin typeface="Roboto" panose="02000000000000000000" pitchFamily="2" charset="0"/>
              </a:rPr>
              <a:t>Note</a:t>
            </a:r>
            <a:r>
              <a:rPr lang="en-GB" b="0" i="0" dirty="0">
                <a:solidFill>
                  <a:srgbClr val="444444"/>
                </a:solidFill>
                <a:effectLst/>
                <a:latin typeface="Roboto" panose="02000000000000000000" pitchFamily="2" charset="0"/>
              </a:rPr>
              <a:t>: like __init(), __del__() requires a reference to the object being deleted (self). The same consideration with regard to accessing the class attribute count through self.count applies to __del__() as well.</a:t>
            </a:r>
            <a:endParaRPr lang="en-GB" b="0" i="0" dirty="0">
              <a:solidFill>
                <a:srgbClr val="232629"/>
              </a:solidFill>
              <a:effectLst/>
              <a:latin typeface="-apple-system"/>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86</a:t>
            </a:fld>
            <a:endParaRPr lang="en-US" altLang="zh-TW" dirty="0"/>
          </a:p>
        </p:txBody>
      </p:sp>
    </p:spTree>
    <p:extLst>
      <p:ext uri="{BB962C8B-B14F-4D97-AF65-F5344CB8AC3E}">
        <p14:creationId xmlns:p14="http://schemas.microsoft.com/office/powerpoint/2010/main" val="3247586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87</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b="0" i="0" dirty="0">
                <a:solidFill>
                  <a:srgbClr val="222222"/>
                </a:solidFill>
                <a:effectLst/>
                <a:latin typeface="source sans pro" panose="020B0503030403020204" pitchFamily="34" charset="0"/>
              </a:rPr>
              <a:t>For more information on instance, class and static methods, and </a:t>
            </a:r>
            <a:r>
              <a:rPr lang="en-GB" dirty="0"/>
              <a:t>an example of class method that allows defining alternative constructors for a class, </a:t>
            </a:r>
            <a:r>
              <a:rPr lang="en-GB" b="0" i="0" dirty="0">
                <a:solidFill>
                  <a:srgbClr val="222222"/>
                </a:solidFill>
                <a:effectLst/>
                <a:latin typeface="source sans pro" panose="020B0503030403020204" pitchFamily="34" charset="0"/>
              </a:rPr>
              <a:t>look at: </a:t>
            </a:r>
          </a:p>
          <a:p>
            <a:r>
              <a:rPr lang="en-GB" dirty="0"/>
              <a:t>https://realpython.com/instance-class-and-static-methods-demystified/</a:t>
            </a:r>
          </a:p>
          <a:p>
            <a:endParaRPr lang="en-GB" dirty="0"/>
          </a:p>
        </p:txBody>
      </p:sp>
    </p:spTree>
    <p:extLst>
      <p:ext uri="{BB962C8B-B14F-4D97-AF65-F5344CB8AC3E}">
        <p14:creationId xmlns:p14="http://schemas.microsoft.com/office/powerpoint/2010/main" val="305406577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88</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b="0" i="0" dirty="0">
                <a:solidFill>
                  <a:srgbClr val="222222"/>
                </a:solidFill>
                <a:effectLst/>
                <a:latin typeface="source sans pro" panose="020B0503030403020204" pitchFamily="34" charset="0"/>
              </a:rPr>
              <a:t>For more information on instance, class and static methods, and </a:t>
            </a:r>
            <a:r>
              <a:rPr lang="en-GB" dirty="0"/>
              <a:t>an example of class method that allows defining alternative constructors for a class, </a:t>
            </a:r>
            <a:r>
              <a:rPr lang="en-GB" b="0" i="0" dirty="0">
                <a:solidFill>
                  <a:srgbClr val="222222"/>
                </a:solidFill>
                <a:effectLst/>
                <a:latin typeface="source sans pro" panose="020B0503030403020204" pitchFamily="34" charset="0"/>
              </a:rPr>
              <a:t>look at: </a:t>
            </a:r>
          </a:p>
          <a:p>
            <a:r>
              <a:rPr lang="en-GB" dirty="0"/>
              <a:t>https://realpython.com/instance-class-and-static-methods-demystified/</a:t>
            </a:r>
          </a:p>
          <a:p>
            <a:endParaRPr lang="en-GB" dirty="0"/>
          </a:p>
        </p:txBody>
      </p:sp>
    </p:spTree>
    <p:extLst>
      <p:ext uri="{BB962C8B-B14F-4D97-AF65-F5344CB8AC3E}">
        <p14:creationId xmlns:p14="http://schemas.microsoft.com/office/powerpoint/2010/main" val="38913991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89</a:t>
            </a:fld>
            <a:endParaRPr lang="en-US" altLang="zh-TW" dirty="0"/>
          </a:p>
        </p:txBody>
      </p:sp>
      <p:sp>
        <p:nvSpPr>
          <p:cNvPr id="6" name="Notes Placeholder 5">
            <a:extLst>
              <a:ext uri="{FF2B5EF4-FFF2-40B4-BE49-F238E27FC236}">
                <a16:creationId xmlns:a16="http://schemas.microsoft.com/office/drawing/2014/main" id="{29A81D8A-2828-473E-BBBB-6554866C258B}"/>
              </a:ext>
            </a:extLst>
          </p:cNvPr>
          <p:cNvSpPr>
            <a:spLocks noGrp="1"/>
          </p:cNvSpPr>
          <p:nvPr>
            <p:ph type="body" sz="quarter" idx="3"/>
          </p:nvPr>
        </p:nvSpPr>
        <p:spPr/>
        <p:txBody>
          <a:bodyPr/>
          <a:lstStyle/>
          <a:p>
            <a:r>
              <a:rPr lang="en-GB" b="0" i="0" dirty="0">
                <a:solidFill>
                  <a:srgbClr val="222222"/>
                </a:solidFill>
                <a:effectLst/>
                <a:latin typeface="source sans pro" panose="020B0503030403020204" pitchFamily="34" charset="0"/>
              </a:rPr>
              <a:t>For more information on instance, class and static methods, look at: </a:t>
            </a:r>
          </a:p>
          <a:p>
            <a:r>
              <a:rPr lang="en-GB" dirty="0"/>
              <a:t>https://realpython.com/instance-class-and-static-methods-demystified/</a:t>
            </a:r>
          </a:p>
          <a:p>
            <a:endParaRPr lang="en-GB" dirty="0"/>
          </a:p>
        </p:txBody>
      </p:sp>
    </p:spTree>
    <p:extLst>
      <p:ext uri="{BB962C8B-B14F-4D97-AF65-F5344CB8AC3E}">
        <p14:creationId xmlns:p14="http://schemas.microsoft.com/office/powerpoint/2010/main" val="21524850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90</a:t>
            </a:fld>
            <a:endParaRPr lang="en-US" altLang="zh-TW" dirty="0"/>
          </a:p>
        </p:txBody>
      </p:sp>
    </p:spTree>
    <p:extLst>
      <p:ext uri="{BB962C8B-B14F-4D97-AF65-F5344CB8AC3E}">
        <p14:creationId xmlns:p14="http://schemas.microsoft.com/office/powerpoint/2010/main" val="341241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0" i="0" dirty="0">
                <a:solidFill>
                  <a:srgbClr val="545454"/>
                </a:solidFill>
                <a:effectLst/>
                <a:latin typeface="Helvetica" panose="020B0604020202020204" pitchFamily="34" charset="0"/>
              </a:rPr>
              <a:t>The Trainee class above includes 2 class attributes: name and courses. To avoid syntax errors, class attributes must be initialized: here name is initialized with value </a:t>
            </a:r>
            <a:r>
              <a:rPr lang="en-GB" b="0" i="1" dirty="0">
                <a:solidFill>
                  <a:srgbClr val="545454"/>
                </a:solidFill>
                <a:effectLst/>
                <a:latin typeface="Helvetica" panose="020B0604020202020204" pitchFamily="34" charset="0"/>
              </a:rPr>
              <a:t>None</a:t>
            </a:r>
            <a:r>
              <a:rPr lang="en-GB" b="0" i="0" dirty="0">
                <a:solidFill>
                  <a:srgbClr val="545454"/>
                </a:solidFill>
                <a:effectLst/>
                <a:latin typeface="Helvetica" panose="020B0604020202020204" pitchFamily="34" charset="0"/>
              </a:rPr>
              <a:t> and courses is set up as an empty dictionary.</a:t>
            </a:r>
          </a:p>
          <a:p>
            <a:pPr algn="l"/>
            <a:endParaRPr lang="en-GB" b="0" i="0" dirty="0">
              <a:solidFill>
                <a:srgbClr val="545454"/>
              </a:solidFill>
              <a:effectLst/>
              <a:latin typeface="Helvetica" panose="020B0604020202020204" pitchFamily="34" charset="0"/>
            </a:endParaRPr>
          </a:p>
          <a:p>
            <a:pPr algn="l"/>
            <a:r>
              <a:rPr lang="en-GB" b="0" i="0" dirty="0">
                <a:solidFill>
                  <a:srgbClr val="545454"/>
                </a:solidFill>
                <a:effectLst/>
                <a:latin typeface="Helvetica" panose="020B0604020202020204" pitchFamily="34" charset="0"/>
              </a:rPr>
              <a:t>The class Trainee also includes a method: assign_course(). By default (unless explicitly stated), methods included within a class definition are </a:t>
            </a:r>
            <a:r>
              <a:rPr lang="en-GB" b="1" i="1" dirty="0">
                <a:solidFill>
                  <a:schemeClr val="tx1"/>
                </a:solidFill>
                <a:effectLst/>
                <a:latin typeface="Helvetica" panose="020B0604020202020204" pitchFamily="34" charset="0"/>
              </a:rPr>
              <a:t>instance methods</a:t>
            </a:r>
            <a:r>
              <a:rPr lang="en-GB" b="0" i="0" dirty="0">
                <a:solidFill>
                  <a:srgbClr val="545454"/>
                </a:solidFill>
                <a:effectLst/>
                <a:latin typeface="Helvetica" panose="020B0604020202020204" pitchFamily="34" charset="0"/>
              </a:rPr>
              <a:t>. They are used to </a:t>
            </a:r>
            <a:r>
              <a:rPr lang="en-GB" b="0" i="0" dirty="0">
                <a:solidFill>
                  <a:srgbClr val="222222"/>
                </a:solidFill>
                <a:effectLst/>
                <a:latin typeface="source sans pro" panose="020B0503030403020204" pitchFamily="34" charset="0"/>
              </a:rPr>
              <a:t>access attributes and other methods on the same object, once the object is created. </a:t>
            </a:r>
            <a:r>
              <a:rPr lang="en-GB" b="0" i="0" dirty="0">
                <a:solidFill>
                  <a:srgbClr val="111111"/>
                </a:solidFill>
                <a:effectLst/>
                <a:latin typeface="Roboto" panose="02000000000000000000" pitchFamily="2" charset="0"/>
              </a:rPr>
              <a:t>Instance methods need a class instance and can access the instance through a self-referencing pointer </a:t>
            </a:r>
            <a:r>
              <a:rPr lang="en-GB" b="1" i="1" dirty="0">
                <a:solidFill>
                  <a:srgbClr val="111111"/>
                </a:solidFill>
                <a:effectLst/>
                <a:latin typeface="Roboto" panose="02000000000000000000" pitchFamily="2" charset="0"/>
              </a:rPr>
              <a:t>self</a:t>
            </a:r>
            <a:r>
              <a:rPr lang="en-GB" b="0" i="0" dirty="0">
                <a:solidFill>
                  <a:srgbClr val="111111"/>
                </a:solidFill>
                <a:effectLst/>
                <a:latin typeface="Roboto" panose="02000000000000000000" pitchFamily="2" charset="0"/>
              </a:rPr>
              <a:t>, </a:t>
            </a:r>
            <a:r>
              <a:rPr lang="en-GB" b="0" i="0" dirty="0">
                <a:solidFill>
                  <a:srgbClr val="222222"/>
                </a:solidFill>
                <a:effectLst/>
                <a:latin typeface="source sans pro" panose="020B0503030403020204" pitchFamily="34" charset="0"/>
              </a:rPr>
              <a:t>which points to an instance of </a:t>
            </a:r>
            <a:r>
              <a:rPr lang="en-GB" dirty="0"/>
              <a:t>the class</a:t>
            </a:r>
            <a:r>
              <a:rPr lang="en-GB" b="0" i="0" dirty="0">
                <a:solidFill>
                  <a:srgbClr val="222222"/>
                </a:solidFill>
                <a:effectLst/>
                <a:latin typeface="source sans pro" panose="020B0503030403020204" pitchFamily="34" charset="0"/>
              </a:rPr>
              <a:t> it is referenced within when the method is called. Through the </a:t>
            </a:r>
            <a:r>
              <a:rPr lang="en-GB" dirty="0"/>
              <a:t>self</a:t>
            </a:r>
            <a:r>
              <a:rPr lang="en-GB" b="0" i="0" dirty="0">
                <a:solidFill>
                  <a:srgbClr val="222222"/>
                </a:solidFill>
                <a:effectLst/>
                <a:latin typeface="source sans pro" panose="020B0503030403020204" pitchFamily="34" charset="0"/>
              </a:rPr>
              <a:t> parameter, instance methods can freely access attributes and other methods on the same object. Through the </a:t>
            </a:r>
            <a:r>
              <a:rPr lang="en-GB" dirty="0"/>
              <a:t>self</a:t>
            </a:r>
            <a:r>
              <a:rPr lang="en-GB" b="0" i="0" dirty="0">
                <a:solidFill>
                  <a:srgbClr val="222222"/>
                </a:solidFill>
                <a:effectLst/>
                <a:latin typeface="source sans pro" panose="020B0503030403020204" pitchFamily="34" charset="0"/>
              </a:rPr>
              <a:t> parameter, instance methods can modify both class and object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The </a:t>
            </a:r>
            <a:r>
              <a:rPr lang="en-GB" b="1" dirty="0"/>
              <a:t>self</a:t>
            </a:r>
            <a:r>
              <a:rPr lang="en-GB" b="0" i="0" dirty="0">
                <a:solidFill>
                  <a:srgbClr val="000000"/>
                </a:solidFill>
                <a:effectLst/>
                <a:latin typeface="Verdana" panose="020B0604030504040204" pitchFamily="34" charset="0"/>
              </a:rPr>
              <a:t> parameter must be the first parameter of any instance method in the class, including the constructor (which is an instance method). </a:t>
            </a:r>
            <a:r>
              <a:rPr lang="en-GB" b="0" i="0" dirty="0">
                <a:solidFill>
                  <a:srgbClr val="333333"/>
                </a:solidFill>
                <a:effectLst/>
                <a:latin typeface="Noto Sans" panose="020B0502040504020204" pitchFamily="34" charset="0"/>
              </a:rPr>
              <a:t>This is because when an object calls a method, Python automatically passes the object as the first argument to the method.</a:t>
            </a:r>
            <a:endParaRPr lang="en-GB" b="1" i="0" dirty="0">
              <a:solidFill>
                <a:srgbClr val="000000"/>
              </a:solidFill>
              <a:effectLst/>
              <a:latin typeface="Verdana" panose="020B0604030504040204" pitchFamily="34" charset="0"/>
            </a:endParaRPr>
          </a:p>
          <a:p>
            <a:pPr algn="l"/>
            <a:endParaRPr lang="en-GB" b="0" i="0" dirty="0">
              <a:solidFill>
                <a:srgbClr val="222222"/>
              </a:solidFill>
              <a:effectLst/>
              <a:latin typeface="source sans pro" panose="020B0503030403020204" pitchFamily="34" charset="0"/>
            </a:endParaRPr>
          </a:p>
          <a:p>
            <a:pPr algn="l"/>
            <a:r>
              <a:rPr lang="en-GB" b="0" i="0" dirty="0">
                <a:solidFill>
                  <a:srgbClr val="222222"/>
                </a:solidFill>
                <a:effectLst/>
                <a:latin typeface="source sans pro" panose="020B0503030403020204" pitchFamily="34" charset="0"/>
              </a:rPr>
              <a:t>In the above example, </a:t>
            </a:r>
            <a:r>
              <a:rPr lang="en-GB" b="0" i="0" dirty="0">
                <a:solidFill>
                  <a:srgbClr val="545454"/>
                </a:solidFill>
                <a:effectLst/>
                <a:latin typeface="Helvetica" panose="020B0604020202020204" pitchFamily="34" charset="0"/>
              </a:rPr>
              <a:t>assign_course() instance method is used to assign a value to the class attribute courses. </a:t>
            </a:r>
            <a:endParaRPr lang="en-GB" b="0" i="0" dirty="0">
              <a:solidFill>
                <a:srgbClr val="222222"/>
              </a:solidFill>
              <a:effectLst/>
              <a:latin typeface="source sans pro" panose="020B0503030403020204" pitchFamily="34" charset="0"/>
            </a:endParaRPr>
          </a:p>
          <a:p>
            <a:pPr algn="l"/>
            <a:endParaRPr lang="en-GB" b="0" i="0" dirty="0">
              <a:solidFill>
                <a:srgbClr val="545454"/>
              </a:solidFill>
              <a:effectLst/>
              <a:latin typeface="Helvetica" panose="020B0604020202020204"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10</a:t>
            </a:fld>
            <a:endParaRPr lang="en-US" altLang="zh-TW" dirty="0"/>
          </a:p>
        </p:txBody>
      </p:sp>
    </p:spTree>
    <p:extLst>
      <p:ext uri="{BB962C8B-B14F-4D97-AF65-F5344CB8AC3E}">
        <p14:creationId xmlns:p14="http://schemas.microsoft.com/office/powerpoint/2010/main" val="18988367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t>Note</a:t>
            </a:r>
            <a:r>
              <a:rPr lang="en-GB" i="0" dirty="0"/>
              <a:t>: Activity 3 introduces a public class attribute that is modified from instance methods.</a:t>
            </a:r>
          </a:p>
          <a:p>
            <a:endParaRPr lang="en-GB" i="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91</a:t>
            </a:fld>
            <a:endParaRPr lang="en-US" altLang="zh-TW" dirty="0"/>
          </a:p>
        </p:txBody>
      </p:sp>
    </p:spTree>
    <p:extLst>
      <p:ext uri="{BB962C8B-B14F-4D97-AF65-F5344CB8AC3E}">
        <p14:creationId xmlns:p14="http://schemas.microsoft.com/office/powerpoint/2010/main" val="40378206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92</a:t>
            </a:fld>
            <a:endParaRPr lang="en-GB" dirty="0"/>
          </a:p>
        </p:txBody>
      </p:sp>
    </p:spTree>
    <p:extLst>
      <p:ext uri="{BB962C8B-B14F-4D97-AF65-F5344CB8AC3E}">
        <p14:creationId xmlns:p14="http://schemas.microsoft.com/office/powerpoint/2010/main" val="9521249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93</a:t>
            </a:fld>
            <a:endParaRPr lang="en-US" altLang="zh-TW" dirty="0"/>
          </a:p>
        </p:txBody>
      </p:sp>
    </p:spTree>
    <p:extLst>
      <p:ext uri="{BB962C8B-B14F-4D97-AF65-F5344CB8AC3E}">
        <p14:creationId xmlns:p14="http://schemas.microsoft.com/office/powerpoint/2010/main" val="12053029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94</a:t>
            </a:fld>
            <a:endParaRPr lang="en-US" altLang="zh-TW" dirty="0"/>
          </a:p>
        </p:txBody>
      </p:sp>
    </p:spTree>
    <p:extLst>
      <p:ext uri="{BB962C8B-B14F-4D97-AF65-F5344CB8AC3E}">
        <p14:creationId xmlns:p14="http://schemas.microsoft.com/office/powerpoint/2010/main" val="15839887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Define the constant as private if it should be accessible only from the class where it is 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it should be accessible from the subclasses of the class where it is defined as well, define it as protected.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_PI can also be changed directly from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Circle._PI = 3.14       # bypasses the setter</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95</a:t>
            </a:fld>
            <a:endParaRPr lang="en-US" altLang="zh-TW" dirty="0"/>
          </a:p>
        </p:txBody>
      </p:sp>
    </p:spTree>
    <p:extLst>
      <p:ext uri="{BB962C8B-B14F-4D97-AF65-F5344CB8AC3E}">
        <p14:creationId xmlns:p14="http://schemas.microsoft.com/office/powerpoint/2010/main" val="22372378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name of the instance attribute in the constructor must be different from the property name: PI, as in this case constructor should not invoke the setter.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this time PI cannot be changed directly from the class, as instance attributes are not available to the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Circle.PI = 3.14       # creates new class attribute PI and sets it to 3.14. The instance attribute PI (as _PI) co-exists and remains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96</a:t>
            </a:fld>
            <a:endParaRPr lang="en-US" altLang="zh-TW" dirty="0"/>
          </a:p>
        </p:txBody>
      </p:sp>
    </p:spTree>
    <p:extLst>
      <p:ext uri="{BB962C8B-B14F-4D97-AF65-F5344CB8AC3E}">
        <p14:creationId xmlns:p14="http://schemas.microsoft.com/office/powerpoint/2010/main" val="73574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Since now the name of the instance attribute in the constructor is the same as the property name: PI, the constructor will invoke the setter. The setter creates and initializes PI (as _PI) only if it doesn’t already exist (meaning only when the object is being created).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in previous solution, PI cannot be changed directly from the class, as instance attributes are not available to the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Circle.PI = 3.14       # creates new class attribute PI and sets it to 3.14. The instance attribute PI (as _PI) co-exists and remains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97</a:t>
            </a:fld>
            <a:endParaRPr lang="en-US" altLang="zh-TW" dirty="0"/>
          </a:p>
        </p:txBody>
      </p:sp>
    </p:spTree>
    <p:extLst>
      <p:ext uri="{BB962C8B-B14F-4D97-AF65-F5344CB8AC3E}">
        <p14:creationId xmlns:p14="http://schemas.microsoft.com/office/powerpoint/2010/main" val="20669691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i="0" dirty="0"/>
              <a:t>Note</a:t>
            </a:r>
            <a:r>
              <a:rPr lang="en-GB" i="0" dirty="0"/>
              <a:t>: Activity 4 introduces protected and private class constant, and creates a getter for it, while its setter prevents changing the constant directly from an object. Instead, the class constant can be changed through a designated class method.</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98</a:t>
            </a:fld>
            <a:endParaRPr lang="en-US" altLang="zh-TW" dirty="0"/>
          </a:p>
        </p:txBody>
      </p:sp>
    </p:spTree>
    <p:extLst>
      <p:ext uri="{BB962C8B-B14F-4D97-AF65-F5344CB8AC3E}">
        <p14:creationId xmlns:p14="http://schemas.microsoft.com/office/powerpoint/2010/main" val="6494938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t>Note</a:t>
            </a:r>
            <a:r>
              <a:rPr lang="en-GB" i="0" dirty="0"/>
              <a:t>: Activity 5 introduces a static method, as well as an instance method that uses the said static method and makes it work with both private and protected argument.</a:t>
            </a:r>
          </a:p>
          <a:p>
            <a:endParaRPr lang="en-GB" i="0"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99</a:t>
            </a:fld>
            <a:endParaRPr lang="en-US" altLang="zh-TW" dirty="0"/>
          </a:p>
        </p:txBody>
      </p:sp>
    </p:spTree>
    <p:extLst>
      <p:ext uri="{BB962C8B-B14F-4D97-AF65-F5344CB8AC3E}">
        <p14:creationId xmlns:p14="http://schemas.microsoft.com/office/powerpoint/2010/main" val="31358758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173131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173131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32617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4" r:id="rId33"/>
    <p:sldLayoutId id="2147483781" r:id="rId34"/>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34.xml"/><Relationship Id="rId1" Type="http://schemas.openxmlformats.org/officeDocument/2006/relationships/tags" Target="../tags/tag86.xml"/><Relationship Id="rId5" Type="http://schemas.microsoft.com/office/2007/relationships/hdphoto" Target="../media/hdphoto1.wdp"/><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32.xml"/><Relationship Id="rId1" Type="http://schemas.openxmlformats.org/officeDocument/2006/relationships/tags" Target="../tags/tag87.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3.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3.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3.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3.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3.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3.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3.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3.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3.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3.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3.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3.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3.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3.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3.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3.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3.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3.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3.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3.xml"/><Relationship Id="rId1" Type="http://schemas.openxmlformats.org/officeDocument/2006/relationships/tags" Target="../tags/tag31.xml"/><Relationship Id="rId5" Type="http://schemas.microsoft.com/office/2007/relationships/hdphoto" Target="../media/hdphoto1.wdp"/><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3.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3.xml"/><Relationship Id="rId1" Type="http://schemas.openxmlformats.org/officeDocument/2006/relationships/tags" Target="../tags/tag33.xml"/><Relationship Id="rId5" Type="http://schemas.microsoft.com/office/2007/relationships/hdphoto" Target="../media/hdphoto1.wdp"/><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3.xml"/><Relationship Id="rId1" Type="http://schemas.openxmlformats.org/officeDocument/2006/relationships/tags" Target="../tags/tag34.xml"/><Relationship Id="rId5" Type="http://schemas.microsoft.com/office/2007/relationships/hdphoto" Target="../media/hdphoto1.wdp"/><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3.xml"/><Relationship Id="rId1" Type="http://schemas.openxmlformats.org/officeDocument/2006/relationships/tags" Target="../tags/tag35.xml"/><Relationship Id="rId5" Type="http://schemas.microsoft.com/office/2007/relationships/hdphoto" Target="../media/hdphoto1.wdp"/><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3.xml"/><Relationship Id="rId1" Type="http://schemas.openxmlformats.org/officeDocument/2006/relationships/tags" Target="../tags/tag36.xml"/><Relationship Id="rId5" Type="http://schemas.microsoft.com/office/2007/relationships/hdphoto" Target="../media/hdphoto1.wdp"/><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3.xml"/><Relationship Id="rId1" Type="http://schemas.openxmlformats.org/officeDocument/2006/relationships/tags" Target="../tags/tag37.xml"/><Relationship Id="rId5" Type="http://schemas.microsoft.com/office/2007/relationships/hdphoto" Target="../media/hdphoto1.wdp"/><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3.xml"/><Relationship Id="rId1" Type="http://schemas.openxmlformats.org/officeDocument/2006/relationships/tags" Target="../tags/tag38.xml"/><Relationship Id="rId5" Type="http://schemas.microsoft.com/office/2007/relationships/hdphoto" Target="../media/hdphoto1.wdp"/><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3.xml"/><Relationship Id="rId1" Type="http://schemas.openxmlformats.org/officeDocument/2006/relationships/tags" Target="../tags/tag39.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3.xml"/><Relationship Id="rId1" Type="http://schemas.openxmlformats.org/officeDocument/2006/relationships/tags" Target="../tags/tag4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3.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3.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3.xml"/><Relationship Id="rId5" Type="http://schemas.openxmlformats.org/officeDocument/2006/relationships/image" Target="../media/image5.jpe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3.xml"/><Relationship Id="rId5" Type="http://schemas.openxmlformats.org/officeDocument/2006/relationships/image" Target="../media/image6.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3.xml"/><Relationship Id="rId5" Type="http://schemas.openxmlformats.org/officeDocument/2006/relationships/image" Target="../media/image7.jpeg"/><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3.xml"/><Relationship Id="rId5" Type="http://schemas.openxmlformats.org/officeDocument/2006/relationships/image" Target="../media/image7.jpe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3.xml"/><Relationship Id="rId5" Type="http://schemas.openxmlformats.org/officeDocument/2006/relationships/image" Target="../media/image7.jpeg"/><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2.xml"/><Relationship Id="rId1" Type="http://schemas.openxmlformats.org/officeDocument/2006/relationships/tags" Target="../tags/tag41.xml"/><Relationship Id="rId5" Type="http://schemas.microsoft.com/office/2007/relationships/hdphoto" Target="../media/hdphoto1.wdp"/><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3.xml"/><Relationship Id="rId1" Type="http://schemas.openxmlformats.org/officeDocument/2006/relationships/tags" Target="../tags/tag42.xml"/><Relationship Id="rId5" Type="http://schemas.microsoft.com/office/2007/relationships/hdphoto" Target="../media/hdphoto1.wdp"/><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3.xml"/><Relationship Id="rId1" Type="http://schemas.openxmlformats.org/officeDocument/2006/relationships/tags" Target="../tags/tag43.xml"/><Relationship Id="rId5" Type="http://schemas.microsoft.com/office/2007/relationships/hdphoto" Target="../media/hdphoto1.wdp"/><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45.xml"/><Relationship Id="rId1" Type="http://schemas.openxmlformats.org/officeDocument/2006/relationships/tags" Target="../tags/tag44.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3.xml"/><Relationship Id="rId1" Type="http://schemas.openxmlformats.org/officeDocument/2006/relationships/tags" Target="../tags/tag46.xml"/><Relationship Id="rId5" Type="http://schemas.microsoft.com/office/2007/relationships/hdphoto" Target="../media/hdphoto1.wdp"/><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3.xml"/><Relationship Id="rId1" Type="http://schemas.openxmlformats.org/officeDocument/2006/relationships/tags" Target="../tags/tag47.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3.xml"/><Relationship Id="rId1" Type="http://schemas.openxmlformats.org/officeDocument/2006/relationships/tags" Target="../tags/tag48.xml"/><Relationship Id="rId5" Type="http://schemas.microsoft.com/office/2007/relationships/hdphoto" Target="../media/hdphoto1.wdp"/><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3.xml"/><Relationship Id="rId1" Type="http://schemas.openxmlformats.org/officeDocument/2006/relationships/tags" Target="../tags/tag49.xml"/><Relationship Id="rId5" Type="http://schemas.microsoft.com/office/2007/relationships/hdphoto" Target="../media/hdphoto1.wdp"/><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3.xml"/><Relationship Id="rId1" Type="http://schemas.openxmlformats.org/officeDocument/2006/relationships/tags" Target="../tags/tag50.xml"/><Relationship Id="rId5" Type="http://schemas.microsoft.com/office/2007/relationships/hdphoto" Target="../media/hdphoto1.wdp"/><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3.xml"/><Relationship Id="rId1" Type="http://schemas.openxmlformats.org/officeDocument/2006/relationships/tags" Target="../tags/tag5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3.xml"/><Relationship Id="rId1" Type="http://schemas.openxmlformats.org/officeDocument/2006/relationships/tags" Target="../tags/tag5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3.xml"/><Relationship Id="rId1" Type="http://schemas.openxmlformats.org/officeDocument/2006/relationships/tags" Target="../tags/tag53.xml"/><Relationship Id="rId5" Type="http://schemas.microsoft.com/office/2007/relationships/hdphoto" Target="../media/hdphoto1.wdp"/><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3.xml"/><Relationship Id="rId1" Type="http://schemas.openxmlformats.org/officeDocument/2006/relationships/tags" Target="../tags/tag54.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3.xml"/><Relationship Id="rId1" Type="http://schemas.openxmlformats.org/officeDocument/2006/relationships/tags" Target="../tags/tag55.xml"/><Relationship Id="rId5" Type="http://schemas.microsoft.com/office/2007/relationships/hdphoto" Target="../media/hdphoto1.wdp"/><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3.xml"/><Relationship Id="rId1" Type="http://schemas.openxmlformats.org/officeDocument/2006/relationships/tags" Target="../tags/tag56.xml"/><Relationship Id="rId5" Type="http://schemas.microsoft.com/office/2007/relationships/hdphoto" Target="../media/hdphoto1.wdp"/><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3.xml"/><Relationship Id="rId1" Type="http://schemas.openxmlformats.org/officeDocument/2006/relationships/tags" Target="../tags/tag5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3.xml"/><Relationship Id="rId1" Type="http://schemas.openxmlformats.org/officeDocument/2006/relationships/tags" Target="../tags/tag58.xml"/><Relationship Id="rId5" Type="http://schemas.microsoft.com/office/2007/relationships/hdphoto" Target="../media/hdphoto1.wdp"/><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3.xml"/><Relationship Id="rId1" Type="http://schemas.openxmlformats.org/officeDocument/2006/relationships/tags" Target="../tags/tag59.xml"/><Relationship Id="rId5" Type="http://schemas.microsoft.com/office/2007/relationships/hdphoto" Target="../media/hdphoto1.wdp"/><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3.xml"/><Relationship Id="rId1" Type="http://schemas.openxmlformats.org/officeDocument/2006/relationships/tags" Target="../tags/tag60.xml"/><Relationship Id="rId5" Type="http://schemas.microsoft.com/office/2007/relationships/hdphoto" Target="../media/hdphoto1.wdp"/><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3.xml"/><Relationship Id="rId5" Type="http://schemas.openxmlformats.org/officeDocument/2006/relationships/image" Target="../media/image11.png"/><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33.xml"/><Relationship Id="rId1" Type="http://schemas.openxmlformats.org/officeDocument/2006/relationships/tags" Target="../tags/tag6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3.xml"/><Relationship Id="rId1" Type="http://schemas.openxmlformats.org/officeDocument/2006/relationships/tags" Target="../tags/tag62.xml"/><Relationship Id="rId5" Type="http://schemas.microsoft.com/office/2007/relationships/hdphoto" Target="../media/hdphoto1.wdp"/><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3.xml"/><Relationship Id="rId1" Type="http://schemas.openxmlformats.org/officeDocument/2006/relationships/tags" Target="../tags/tag63.xml"/><Relationship Id="rId5" Type="http://schemas.microsoft.com/office/2007/relationships/hdphoto" Target="../media/hdphoto1.wdp"/><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3.xml"/><Relationship Id="rId1" Type="http://schemas.openxmlformats.org/officeDocument/2006/relationships/tags" Target="../tags/tag64.xml"/><Relationship Id="rId5" Type="http://schemas.microsoft.com/office/2007/relationships/hdphoto" Target="../media/hdphoto1.wdp"/><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33.xml"/><Relationship Id="rId1" Type="http://schemas.openxmlformats.org/officeDocument/2006/relationships/tags" Target="../tags/tag65.xml"/><Relationship Id="rId5" Type="http://schemas.microsoft.com/office/2007/relationships/hdphoto" Target="../media/hdphoto1.wdp"/><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33.xml"/><Relationship Id="rId1" Type="http://schemas.openxmlformats.org/officeDocument/2006/relationships/tags" Target="../tags/tag66.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3.xml"/><Relationship Id="rId1" Type="http://schemas.openxmlformats.org/officeDocument/2006/relationships/tags" Target="../tags/tag67.xml"/><Relationship Id="rId5" Type="http://schemas.microsoft.com/office/2007/relationships/hdphoto" Target="../media/hdphoto1.wdp"/><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33.xml"/><Relationship Id="rId1" Type="http://schemas.openxmlformats.org/officeDocument/2006/relationships/tags" Target="../tags/tag68.xml"/><Relationship Id="rId5" Type="http://schemas.microsoft.com/office/2007/relationships/hdphoto" Target="../media/hdphoto1.wdp"/><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33.xml"/><Relationship Id="rId1" Type="http://schemas.openxmlformats.org/officeDocument/2006/relationships/tags" Target="../tags/tag69.xml"/><Relationship Id="rId5" Type="http://schemas.microsoft.com/office/2007/relationships/hdphoto" Target="../media/hdphoto1.wdp"/><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33.xml"/><Relationship Id="rId1" Type="http://schemas.openxmlformats.org/officeDocument/2006/relationships/tags" Target="../tags/tag70.xml"/><Relationship Id="rId5" Type="http://schemas.microsoft.com/office/2007/relationships/hdphoto" Target="../media/hdphoto1.wdp"/><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33.xml"/><Relationship Id="rId1" Type="http://schemas.openxmlformats.org/officeDocument/2006/relationships/tags" Target="../tags/tag71.xml"/><Relationship Id="rId5" Type="http://schemas.microsoft.com/office/2007/relationships/hdphoto" Target="../media/hdphoto1.wdp"/><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33.xml"/><Relationship Id="rId1" Type="http://schemas.openxmlformats.org/officeDocument/2006/relationships/tags" Target="../tags/tag72.xml"/><Relationship Id="rId5" Type="http://schemas.microsoft.com/office/2007/relationships/hdphoto" Target="../media/hdphoto1.wdp"/><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33.xml"/><Relationship Id="rId1" Type="http://schemas.openxmlformats.org/officeDocument/2006/relationships/tags" Target="../tags/tag73.xml"/><Relationship Id="rId5" Type="http://schemas.microsoft.com/office/2007/relationships/hdphoto" Target="../media/hdphoto1.wdp"/><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33.xml"/><Relationship Id="rId1" Type="http://schemas.openxmlformats.org/officeDocument/2006/relationships/tags" Target="../tags/tag74.xml"/><Relationship Id="rId5" Type="http://schemas.microsoft.com/office/2007/relationships/hdphoto" Target="../media/hdphoto1.wdp"/><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33.xml"/><Relationship Id="rId1" Type="http://schemas.openxmlformats.org/officeDocument/2006/relationships/tags" Target="../tags/tag75.xml"/><Relationship Id="rId5" Type="http://schemas.microsoft.com/office/2007/relationships/hdphoto" Target="../media/hdphoto1.wdp"/><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33.xml"/><Relationship Id="rId1" Type="http://schemas.openxmlformats.org/officeDocument/2006/relationships/tags" Target="../tags/tag76.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3.xml"/><Relationship Id="rId1" Type="http://schemas.openxmlformats.org/officeDocument/2006/relationships/tags" Target="../tags/tag5.xml"/><Relationship Id="rId6" Type="http://schemas.openxmlformats.org/officeDocument/2006/relationships/hyperlink" Target="https://namingconvention.org/python/" TargetMode="External"/><Relationship Id="rId5" Type="http://schemas.microsoft.com/office/2007/relationships/hdphoto" Target="../media/hdphoto1.wdp"/><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33.xml"/><Relationship Id="rId1" Type="http://schemas.openxmlformats.org/officeDocument/2006/relationships/tags" Target="../tags/tag77.xml"/><Relationship Id="rId5" Type="http://schemas.microsoft.com/office/2007/relationships/hdphoto" Target="../media/hdphoto1.wdp"/><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33.xml"/><Relationship Id="rId1" Type="http://schemas.openxmlformats.org/officeDocument/2006/relationships/tags" Target="../tags/tag78.xml"/><Relationship Id="rId5" Type="http://schemas.microsoft.com/office/2007/relationships/hdphoto" Target="../media/hdphoto1.wdp"/><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33.xml"/><Relationship Id="rId1" Type="http://schemas.openxmlformats.org/officeDocument/2006/relationships/tags" Target="../tags/tag79.xml"/><Relationship Id="rId5" Type="http://schemas.microsoft.com/office/2007/relationships/hdphoto" Target="../media/hdphoto1.wdp"/><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33.xml"/><Relationship Id="rId1" Type="http://schemas.openxmlformats.org/officeDocument/2006/relationships/tags" Target="../tags/tag80.xml"/><Relationship Id="rId5" Type="http://schemas.microsoft.com/office/2007/relationships/hdphoto" Target="../media/hdphoto1.wdp"/><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33.xml"/><Relationship Id="rId1" Type="http://schemas.openxmlformats.org/officeDocument/2006/relationships/tags" Target="../tags/tag81.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33.xml"/><Relationship Id="rId1" Type="http://schemas.openxmlformats.org/officeDocument/2006/relationships/tags" Target="../tags/tag8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33.xml"/><Relationship Id="rId1" Type="http://schemas.openxmlformats.org/officeDocument/2006/relationships/tags" Target="../tags/tag83.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33.xml"/><Relationship Id="rId1" Type="http://schemas.openxmlformats.org/officeDocument/2006/relationships/tags" Target="../tags/tag84.xml"/><Relationship Id="rId5" Type="http://schemas.microsoft.com/office/2007/relationships/hdphoto" Target="../media/hdphoto1.wdp"/><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33.xml"/><Relationship Id="rId1" Type="http://schemas.openxmlformats.org/officeDocument/2006/relationships/tags" Target="../tags/tag85.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6B64-9428-4F9E-A000-823A816F828F}"/>
              </a:ext>
            </a:extLst>
          </p:cNvPr>
          <p:cNvSpPr>
            <a:spLocks noGrp="1"/>
          </p:cNvSpPr>
          <p:nvPr>
            <p:ph type="title"/>
          </p:nvPr>
        </p:nvSpPr>
        <p:spPr/>
        <p:txBody>
          <a:bodyPr/>
          <a:lstStyle/>
          <a:p>
            <a:r>
              <a:rPr lang="en-GB" sz="4800" dirty="0"/>
              <a:t>Advanced Python</a:t>
            </a:r>
          </a:p>
        </p:txBody>
      </p:sp>
      <p:sp>
        <p:nvSpPr>
          <p:cNvPr id="3" name="Text Placeholder 2">
            <a:extLst>
              <a:ext uri="{FF2B5EF4-FFF2-40B4-BE49-F238E27FC236}">
                <a16:creationId xmlns:a16="http://schemas.microsoft.com/office/drawing/2014/main" id="{0C04FD8A-8A1A-44B4-B5EB-4AD4BE2AA16D}"/>
              </a:ext>
            </a:extLst>
          </p:cNvPr>
          <p:cNvSpPr>
            <a:spLocks noGrp="1"/>
          </p:cNvSpPr>
          <p:nvPr>
            <p:ph type="body" sz="quarter" idx="10"/>
          </p:nvPr>
        </p:nvSpPr>
        <p:spPr/>
        <p:txBody>
          <a:bodyPr/>
          <a:lstStyle/>
          <a:p>
            <a:r>
              <a:rPr lang="en-GB" sz="3600" dirty="0">
                <a:solidFill>
                  <a:srgbClr val="009FE3"/>
                </a:solidFill>
                <a:latin typeface="Arial Black" panose="020B0A04020102020204" pitchFamily="34" charset="0"/>
              </a:rPr>
              <a:t>Object-Oriented Programming (Part 1)</a:t>
            </a:r>
            <a:endParaRPr lang="en-GB" sz="3600" dirty="0"/>
          </a:p>
        </p:txBody>
      </p:sp>
      <p:pic>
        <p:nvPicPr>
          <p:cNvPr id="5" name="Content Placeholder 6">
            <a:extLst>
              <a:ext uri="{FF2B5EF4-FFF2-40B4-BE49-F238E27FC236}">
                <a16:creationId xmlns:a16="http://schemas.microsoft.com/office/drawing/2014/main" id="{4560A0C0-D432-46B9-AB3E-774313C14EE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p:spPr>
      </p:pic>
    </p:spTree>
    <p:extLst>
      <p:ext uri="{BB962C8B-B14F-4D97-AF65-F5344CB8AC3E}">
        <p14:creationId xmlns:p14="http://schemas.microsoft.com/office/powerpoint/2010/main" val="66840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a class     </a:t>
            </a:r>
            <a:r>
              <a:rPr lang="en-GB" sz="3200" dirty="0">
                <a:latin typeface="Arial Black" panose="020B0A04020102020204" pitchFamily="34" charset="0"/>
              </a:rPr>
              <a:t>2/…</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39" y="1821257"/>
            <a:ext cx="5724923"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&gt;&gt;&gt; </a:t>
            </a: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class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 = </a:t>
            </a:r>
            <a:r>
              <a:rPr lang="en-GB" altLang="en-US" sz="2000" dirty="0">
                <a:solidFill>
                  <a:srgbClr val="FF7700"/>
                </a:solidFill>
                <a:latin typeface="Consolas" panose="020B0609020204030204" pitchFamily="49" charset="0"/>
                <a:cs typeface="Arial" panose="020B0604020202020204" pitchFamily="34" charset="0"/>
              </a:rPr>
              <a:t>None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courses = {} </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instance methods</a:t>
            </a: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a:p>
            <a:pPr eaLnBrk="0" hangingPunct="0">
              <a:buFont typeface="Arial" pitchFamily="34" charset="0"/>
              <a:buNone/>
            </a:pPr>
            <a:endParaRPr lang="en-GB" altLang="en-US" sz="2000" dirty="0">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&gt;&gt;&gt;</a:t>
            </a:r>
            <a:r>
              <a:rPr lang="en-GB" altLang="en-US" sz="2000" dirty="0">
                <a:solidFill>
                  <a:srgbClr val="FF7700"/>
                </a:solidFill>
                <a:latin typeface="Consolas" panose="020B0609020204030204" pitchFamily="49" charset="0"/>
                <a:cs typeface="Arial" panose="020B0604020202020204" pitchFamily="34" charset="0"/>
              </a:rPr>
              <a:t> </a:t>
            </a:r>
            <a:r>
              <a:rPr lang="en-GB" altLang="en-US" sz="2000" dirty="0">
                <a:solidFill>
                  <a:srgbClr val="7030A0"/>
                </a:solidFill>
                <a:latin typeface="Consolas" panose="020B0609020204030204" pitchFamily="49" charset="0"/>
                <a:ea typeface="ヒラギノ角ゴ Pro W3" pitchFamily="-112" charset="-128"/>
              </a:rPr>
              <a:t>type</a:t>
            </a:r>
            <a:r>
              <a:rPr lang="en-GB" altLang="en-US" sz="2000" dirty="0">
                <a:latin typeface="Consolas" panose="020B0609020204030204" pitchFamily="49" charset="0"/>
                <a:cs typeface="Arial" panose="020B0604020202020204" pitchFamily="34" charset="0"/>
              </a:rPr>
              <a:t>(Trainee)</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&lt;class 'type'&gt;</a:t>
            </a:r>
          </a:p>
        </p:txBody>
      </p:sp>
      <p:sp>
        <p:nvSpPr>
          <p:cNvPr id="10" name="TextBox 9">
            <a:extLst>
              <a:ext uri="{FF2B5EF4-FFF2-40B4-BE49-F238E27FC236}">
                <a16:creationId xmlns:a16="http://schemas.microsoft.com/office/drawing/2014/main" id="{108D304C-2C8A-4005-8D3C-1E23AE6A4A37}"/>
              </a:ext>
            </a:extLst>
          </p:cNvPr>
          <p:cNvSpPr txBox="1"/>
          <p:nvPr/>
        </p:nvSpPr>
        <p:spPr>
          <a:xfrm>
            <a:off x="6907884" y="1478994"/>
            <a:ext cx="4896189" cy="5078313"/>
          </a:xfrm>
          <a:prstGeom prst="rect">
            <a:avLst/>
          </a:prstGeom>
          <a:noFill/>
        </p:spPr>
        <p:txBody>
          <a:bodyPr wrap="square" rtlCol="0">
            <a:spAutoFit/>
          </a:bodyPr>
          <a:lstStyle/>
          <a:p>
            <a:pPr marL="285750" indent="-28575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Once the class available, it is possible to create concrete objects. </a:t>
            </a:r>
          </a:p>
          <a:p>
            <a:pPr marL="285750" indent="-28575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objects creation is called </a:t>
            </a:r>
            <a:r>
              <a:rPr lang="en-US" sz="1800" b="1" i="1" dirty="0">
                <a:latin typeface="Arial" panose="020B0604020202020204" pitchFamily="34" charset="0"/>
                <a:cs typeface="Arial" panose="020B0604020202020204" pitchFamily="34" charset="0"/>
              </a:rPr>
              <a:t>class instantiation</a:t>
            </a:r>
            <a:r>
              <a:rPr lang="en-US" sz="18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Instances of a class are called </a:t>
            </a:r>
            <a:r>
              <a:rPr lang="en-US" sz="1800" b="1" i="1" dirty="0">
                <a:latin typeface="Arial" panose="020B0604020202020204" pitchFamily="34" charset="0"/>
                <a:cs typeface="Arial" panose="020B0604020202020204" pitchFamily="34" charset="0"/>
              </a:rPr>
              <a:t>objects</a:t>
            </a:r>
            <a:r>
              <a:rPr lang="en-US" sz="18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i="1" dirty="0">
                <a:latin typeface="Arial" panose="020B0604020202020204" pitchFamily="34" charset="0"/>
                <a:cs typeface="Arial" panose="020B0604020202020204" pitchFamily="34" charset="0"/>
              </a:rPr>
              <a:t>self</a:t>
            </a:r>
            <a:r>
              <a:rPr lang="en-GB" dirty="0">
                <a:latin typeface="Arial" panose="020B0604020202020204" pitchFamily="34" charset="0"/>
                <a:cs typeface="Arial" panose="020B0604020202020204" pitchFamily="34" charset="0"/>
              </a:rPr>
              <a:t> instance method parameter is a self-referencing pointer that refers to the current working instance and is passed as the first argument to all the instance methods (including the constructor).</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Through the </a:t>
            </a:r>
            <a:r>
              <a:rPr lang="en-GB" i="1" dirty="0">
                <a:latin typeface="Arial" panose="020B0604020202020204" pitchFamily="34" charset="0"/>
                <a:cs typeface="Arial" panose="020B0604020202020204" pitchFamily="34" charset="0"/>
              </a:rPr>
              <a:t>self</a:t>
            </a:r>
            <a:r>
              <a:rPr lang="en-GB" dirty="0">
                <a:latin typeface="Arial" panose="020B0604020202020204" pitchFamily="34" charset="0"/>
                <a:cs typeface="Arial" panose="020B0604020202020204" pitchFamily="34" charset="0"/>
              </a:rPr>
              <a:t> parameter, instance methods can freely access attributes and other methods of the same object. </a:t>
            </a:r>
          </a:p>
        </p:txBody>
      </p:sp>
      <p:sp>
        <p:nvSpPr>
          <p:cNvPr id="11" name="TextBox 10">
            <a:extLst>
              <a:ext uri="{FF2B5EF4-FFF2-40B4-BE49-F238E27FC236}">
                <a16:creationId xmlns:a16="http://schemas.microsoft.com/office/drawing/2014/main" id="{8359F494-FD83-4AD1-9FE2-A5D6C9273FD9}"/>
              </a:ext>
            </a:extLst>
          </p:cNvPr>
          <p:cNvSpPr txBox="1"/>
          <p:nvPr/>
        </p:nvSpPr>
        <p:spPr>
          <a:xfrm>
            <a:off x="1050397" y="1357700"/>
            <a:ext cx="3744416"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Example of a class definition:</a:t>
            </a:r>
          </a:p>
        </p:txBody>
      </p:sp>
    </p:spTree>
    <p:extLst>
      <p:ext uri="{BB962C8B-B14F-4D97-AF65-F5344CB8AC3E}">
        <p14:creationId xmlns:p14="http://schemas.microsoft.com/office/powerpoint/2010/main" val="426804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100</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7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5078313"/>
          </a:xfrm>
          <a:prstGeom prst="rect">
            <a:avLst/>
          </a:prstGeom>
          <a:noFill/>
        </p:spPr>
        <p:txBody>
          <a:bodyPr wrap="square" rtlCol="0">
            <a:spAutoFit/>
          </a:bodyPr>
          <a:lstStyle/>
          <a:p>
            <a:pPr marL="342900" lvl="0" indent="-342900">
              <a:spcAft>
                <a:spcPts val="0"/>
              </a:spcAft>
              <a:buSzPts val="1000"/>
              <a:buFont typeface="Symbol" panose="05050102010706020507" pitchFamily="18" charset="2"/>
              <a:buChar char=""/>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a blueprint or template used to create objects, which are instances of a class </a:t>
            </a: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Many objects can be created from a single class</a:t>
            </a: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 defines properties ("</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attributes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behaviours ("</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methods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for the objects</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class can include two types of attributes:</a:t>
            </a:r>
          </a:p>
          <a:p>
            <a:pPr marL="800100" lvl="1" indent="-342900">
              <a:buSzPts val="1000"/>
              <a:buFont typeface="Symbol" panose="05050102010706020507" pitchFamily="18" charset="2"/>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 attributes</a:t>
            </a:r>
          </a:p>
          <a:p>
            <a:pPr marL="800100" lvl="1" indent="-342900">
              <a:buSzPts val="1000"/>
              <a:buFont typeface="Symbol" panose="05050102010706020507" pitchFamily="18" charset="2"/>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instance attributes</a:t>
            </a:r>
          </a:p>
          <a:p>
            <a:pPr lvl="1">
              <a:buSzPts val="1000"/>
              <a:tabLst>
                <a:tab pos="457200" algn="l"/>
              </a:tabLst>
            </a:pPr>
            <a:endPar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Class attributes</a:t>
            </a:r>
            <a:r>
              <a:rPr lang="en-GB" dirty="0">
                <a:latin typeface="Arial" panose="020B0604020202020204" pitchFamily="34" charset="0"/>
                <a:cs typeface="Arial" panose="020B0604020202020204" pitchFamily="34" charset="0"/>
              </a:rPr>
              <a:t> are used to represent data shared by all instances of the class and must be initialised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Instance attributes</a:t>
            </a:r>
            <a:r>
              <a:rPr lang="en-GB" dirty="0">
                <a:latin typeface="Arial" panose="020B0604020202020204" pitchFamily="34" charset="0"/>
                <a:cs typeface="Arial" panose="020B0604020202020204" pitchFamily="34" charset="0"/>
              </a:rPr>
              <a:t> are used to represent data specific to each instance of the class - object.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Method</a:t>
            </a:r>
            <a:r>
              <a:rPr lang="en-GB" dirty="0">
                <a:latin typeface="Arial" panose="020B0604020202020204" pitchFamily="34" charset="0"/>
                <a:cs typeface="Arial" panose="020B0604020202020204" pitchFamily="34" charset="0"/>
              </a:rPr>
              <a:t> is a special kind of function that is defined in a class definition and belongs to objects of that class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rPr>
              <a:t>In Python method signature consists of the method name and the parameter list, without the return type</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101</a:t>
            </a:fld>
            <a:endParaRPr lang="zh-TW" altLang="en-US" sz="1400" dirty="0"/>
          </a:p>
        </p:txBody>
      </p:sp>
    </p:spTree>
    <p:extLst>
      <p:ext uri="{BB962C8B-B14F-4D97-AF65-F5344CB8AC3E}">
        <p14:creationId xmlns:p14="http://schemas.microsoft.com/office/powerpoint/2010/main" val="38756006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280781"/>
            <a:ext cx="11697546" cy="6217087"/>
          </a:xfrm>
          <a:prstGeom prst="rect">
            <a:avLst/>
          </a:prstGeom>
          <a:noFill/>
        </p:spPr>
        <p:txBody>
          <a:bodyPr wrap="square" rtlCol="0">
            <a:spAutoFit/>
          </a:bodyPr>
          <a:lstStyle/>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Python, there are three types of methods:</a:t>
            </a:r>
          </a:p>
          <a:p>
            <a:pPr marL="800100" lvl="1" indent="-342900">
              <a:buSzPts val="1000"/>
              <a:buFont typeface="Arial" panose="020B0604020202020204" pitchFamily="34" charset="0"/>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instance methods</a:t>
            </a:r>
          </a:p>
          <a:p>
            <a:pPr marL="800100" lvl="1" indent="-342900">
              <a:buSzPts val="1000"/>
              <a:buFont typeface="Arial" panose="020B0604020202020204" pitchFamily="34" charset="0"/>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 methods</a:t>
            </a:r>
          </a:p>
          <a:p>
            <a:pPr marL="800100" lvl="1" indent="-342900">
              <a:buSzPts val="1000"/>
              <a:buFont typeface="Arial" panose="020B0604020202020204" pitchFamily="34" charset="0"/>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static methods</a:t>
            </a:r>
          </a:p>
          <a:p>
            <a:pPr lvl="1">
              <a:buSzPts val="1000"/>
              <a:tabLst>
                <a:tab pos="457200" algn="l"/>
              </a:tabLst>
            </a:pPr>
            <a:endPar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Instance methods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are used to access attributes and other methods on the same object, once the object is created</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Syntax for defining an instance method:</a:t>
            </a:r>
          </a:p>
          <a:p>
            <a:r>
              <a:rPr lang="en-GB" dirty="0">
                <a:solidFill>
                  <a:srgbClr val="000000"/>
                </a:solidFill>
                <a:latin typeface="Consolas" panose="020B0609020204030204" pitchFamily="49" charset="0"/>
                <a:cs typeface="Arial" panose="020B0604020202020204" pitchFamily="34" charset="0"/>
              </a:rPr>
              <a:t>	</a:t>
            </a:r>
            <a:r>
              <a:rPr lang="en-US" dirty="0">
                <a:solidFill>
                  <a:srgbClr val="FF7700"/>
                </a:solidFill>
                <a:latin typeface="Consolas" panose="020B0609020204030204" pitchFamily="49" charset="0"/>
                <a:cs typeface="Arial" panose="020B0604020202020204" pitchFamily="34" charset="0"/>
              </a:rPr>
              <a:t>def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err="1">
                <a:solidFill>
                  <a:srgbClr val="0000FF"/>
                </a:solidFill>
                <a:latin typeface="Consolas" panose="020B0609020204030204" pitchFamily="49" charset="0"/>
                <a:cs typeface="Arial" panose="020B0604020202020204" pitchFamily="34" charset="0"/>
              </a:rPr>
              <a:t>method_name</a:t>
            </a:r>
            <a:r>
              <a:rPr lang="en-GB" dirty="0">
                <a:solidFill>
                  <a:srgbClr val="000000"/>
                </a:solidFill>
                <a:latin typeface="Consolas" panose="020B0609020204030204" pitchFamily="49" charset="0"/>
                <a:cs typeface="Arial" panose="020B0604020202020204" pitchFamily="34" charset="0"/>
              </a:rPr>
              <a:t>(self[, par1][, par2][, ...]):</a:t>
            </a:r>
          </a:p>
          <a:p>
            <a:r>
              <a:rPr lang="en-GB" dirty="0">
                <a:solidFill>
                  <a:srgbClr val="000000"/>
                </a:solidFill>
                <a:latin typeface="Consolas" panose="020B0609020204030204" pitchFamily="49" charset="0"/>
                <a:cs typeface="Arial" panose="020B0604020202020204" pitchFamily="34" charset="0"/>
              </a:rPr>
              <a:t>		pass</a:t>
            </a: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Instance methods can be called by object name only, through </a:t>
            </a: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object_name.instance_method()</a:t>
            </a: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Instance methods need an object (class instance) and can access it through a self-referencing pointer </a:t>
            </a:r>
            <a:r>
              <a:rPr lang="en-GB"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which points to an instance of the class it is referenced within when the method is called.</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classes have a special built-in instance method </a:t>
            </a:r>
            <a:r>
              <a:rPr lang="en-US" dirty="0">
                <a:solidFill>
                  <a:srgbClr val="0000FF"/>
                </a:solidFill>
                <a:latin typeface="Consolas" panose="020B0609020204030204" pitchFamily="49" charset="0"/>
                <a:cs typeface="Arial" panose="020B0604020202020204" pitchFamily="34" charset="0"/>
              </a:rPr>
              <a:t>__init__</a:t>
            </a: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called “constructor”, used to create an object from a class </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102</a:t>
            </a:fld>
            <a:endParaRPr lang="zh-TW" altLang="en-US" sz="1400" dirty="0"/>
          </a:p>
        </p:txBody>
      </p:sp>
    </p:spTree>
    <p:extLst>
      <p:ext uri="{BB962C8B-B14F-4D97-AF65-F5344CB8AC3E}">
        <p14:creationId xmlns:p14="http://schemas.microsoft.com/office/powerpoint/2010/main" val="20322547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330655"/>
            <a:ext cx="11697546" cy="5262979"/>
          </a:xfrm>
          <a:prstGeom prst="rect">
            <a:avLst/>
          </a:prstGeom>
          <a:noFill/>
        </p:spPr>
        <p:txBody>
          <a:bodyPr wrap="square" rtlCol="0">
            <a:spAutoFit/>
          </a:bodyPr>
          <a:lstStyle/>
          <a:p>
            <a:pPr marL="342900" indent="-342900">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lang="en-GB"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parameter must be the first parameter of any instance method in the class, including the constructor</a:t>
            </a: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Through the </a:t>
            </a: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self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parameter, instance methods can access and modify:</a:t>
            </a:r>
          </a:p>
          <a:p>
            <a:pPr marL="800100" lvl="1" indent="-342900">
              <a:buSzPts val="1000"/>
              <a:buFont typeface="Symbol" panose="05050102010706020507" pitchFamily="18" charset="2"/>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object attributes (through </a:t>
            </a:r>
            <a:r>
              <a:rPr lang="en-GB"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self.instance_attribute</a:t>
            </a: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800100" lvl="1" indent="-342900">
              <a:buSzPts val="1000"/>
              <a:buFont typeface="Symbol" panose="05050102010706020507" pitchFamily="18" charset="2"/>
              <a:buChar char=""/>
              <a:tabLst>
                <a:tab pos="457200" algn="l"/>
              </a:tabLst>
            </a:pP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class attributes (through </a:t>
            </a:r>
            <a:r>
              <a:rPr lang="en-GB" sz="20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self.__class__.class_attribute</a:t>
            </a:r>
            <a:r>
              <a:rPr lang="en-GB"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Syntax for defining a constructor:</a:t>
            </a:r>
          </a:p>
          <a:p>
            <a:pPr lvl="0">
              <a:spcAft>
                <a:spcPts val="0"/>
              </a:spcAft>
              <a:buSzPts val="1000"/>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FF7700"/>
                </a:solidFill>
                <a:latin typeface="Consolas" panose="020B0609020204030204" pitchFamily="49" charset="0"/>
                <a:cs typeface="Arial" panose="020B0604020202020204" pitchFamily="34" charset="0"/>
              </a:rPr>
              <a:t> def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00FF"/>
                </a:solidFill>
                <a:latin typeface="Consolas" panose="020B0609020204030204" pitchFamily="49" charset="0"/>
                <a:cs typeface="Arial" panose="020B0604020202020204" pitchFamily="34" charset="0"/>
              </a:rPr>
              <a:t>__init__</a:t>
            </a:r>
            <a:r>
              <a:rPr lang="en-GB" sz="20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(self[, instance_par1][, instance_par2][, ...]):</a:t>
            </a:r>
          </a:p>
          <a:p>
            <a:pPr lvl="0">
              <a:spcAft>
                <a:spcPts val="0"/>
              </a:spcAft>
              <a:buSzPts val="1000"/>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[self.instance_attr1 = instance_par1]</a:t>
            </a:r>
            <a:b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b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        [self.instance_attr2 = instance_par2]</a:t>
            </a:r>
            <a:b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b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        [...]</a:t>
            </a:r>
            <a:b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br>
            <a:r>
              <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        [self.other_instance_attr = initial_value]</a:t>
            </a:r>
          </a:p>
          <a:p>
            <a:pPr lvl="0">
              <a:spcAft>
                <a:spcPts val="0"/>
              </a:spcAft>
              <a:buSzPts val="1000"/>
              <a:tabLst>
                <a:tab pos="457200" algn="l"/>
              </a:tabLst>
            </a:pPr>
            <a:endPar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tabLst>
                <a:tab pos="457200" algn="l"/>
              </a:tabLst>
            </a:pPr>
            <a:r>
              <a:rPr lang="en-GB" dirty="0">
                <a:latin typeface="Arial" panose="020B0604020202020204" pitchFamily="34" charset="0"/>
                <a:cs typeface="Arial" panose="020B0604020202020204" pitchFamily="34" charset="0"/>
              </a:rPr>
              <a:t>An object is created by passing attributes to the class name within brackets, </a:t>
            </a:r>
            <a:r>
              <a:rPr lang="en-US" dirty="0">
                <a:latin typeface="Arial" panose="020B0604020202020204" pitchFamily="34" charset="0"/>
                <a:cs typeface="Arial" panose="020B0604020202020204" pitchFamily="34" charset="0"/>
              </a:rPr>
              <a:t>listed in the same order as listed in the class definition:</a:t>
            </a:r>
            <a:endParaRPr lang="en-GB" dirty="0">
              <a:latin typeface="Arial" panose="020B0604020202020204" pitchFamily="34" charset="0"/>
              <a:cs typeface="Arial" panose="020B0604020202020204" pitchFamily="34" charset="0"/>
            </a:endParaRPr>
          </a:p>
          <a:p>
            <a:pPr>
              <a:buFont typeface="Arial" panose="020B0604020202020204" pitchFamily="34" charset="0"/>
            </a:pPr>
            <a:r>
              <a:rPr lang="en-US" sz="2000" dirty="0">
                <a:latin typeface="Consolas" panose="020B0609020204030204" pitchFamily="49" charset="0"/>
              </a:rPr>
              <a:t>     object_name = ClassName(attributes’ values from the __init__ method)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All classes also have another special built-in instance method </a:t>
            </a:r>
            <a:r>
              <a:rPr lang="en-US" dirty="0">
                <a:solidFill>
                  <a:srgbClr val="0000FF"/>
                </a:solidFill>
                <a:latin typeface="Consolas" panose="020B0609020204030204" pitchFamily="49" charset="0"/>
                <a:cs typeface="Arial" panose="020B0604020202020204" pitchFamily="34" charset="0"/>
              </a:rPr>
              <a:t>__del__</a:t>
            </a:r>
            <a:r>
              <a:rPr lang="en-GB" sz="20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cs typeface="Arial" panose="020B0604020202020204" pitchFamily="34" charset="0"/>
              </a:rPr>
              <a:t>called destructor</a:t>
            </a: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103</a:t>
            </a:fld>
            <a:endParaRPr lang="zh-TW" altLang="en-US" sz="1400" dirty="0"/>
          </a:p>
        </p:txBody>
      </p:sp>
    </p:spTree>
    <p:extLst>
      <p:ext uri="{BB962C8B-B14F-4D97-AF65-F5344CB8AC3E}">
        <p14:creationId xmlns:p14="http://schemas.microsoft.com/office/powerpoint/2010/main" val="10432329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49244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Syntax for defining a destructor:</a:t>
            </a:r>
          </a:p>
          <a:p>
            <a:pPr lvl="0">
              <a:spcAft>
                <a:spcPts val="0"/>
              </a:spcAft>
              <a:buSzPts val="1000"/>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FF7700"/>
                </a:solidFill>
                <a:latin typeface="Consolas" panose="020B0609020204030204" pitchFamily="49" charset="0"/>
                <a:cs typeface="Arial" panose="020B0604020202020204" pitchFamily="34" charset="0"/>
              </a:rPr>
              <a:t> def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00FF"/>
                </a:solidFill>
                <a:latin typeface="Consolas" panose="020B0609020204030204" pitchFamily="49" charset="0"/>
                <a:cs typeface="Arial" panose="020B0604020202020204" pitchFamily="34" charset="0"/>
              </a:rPr>
              <a:t>__del__</a:t>
            </a:r>
            <a:r>
              <a:rPr lang="en-GB" sz="20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rPr>
              <a:t>(self[, par1][, par2][, ...]):</a:t>
            </a:r>
          </a:p>
          <a:p>
            <a:pPr lvl="0">
              <a:spcAft>
                <a:spcPts val="0"/>
              </a:spcAft>
              <a:buSzPts val="1000"/>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FF0000"/>
                </a:solidFill>
                <a:latin typeface="Consolas" panose="020B0609020204030204" pitchFamily="49" charset="0"/>
              </a:rPr>
              <a:t># code to perform when an object is deleted</a:t>
            </a:r>
            <a:endParaRPr lang="en-GB" sz="1800" dirty="0">
              <a:solidFill>
                <a:srgbClr val="000000"/>
              </a:solidFill>
              <a:effectLst/>
              <a:latin typeface="Consolas" panose="020B0609020204030204" pitchFamily="49"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rPr>
              <a:t>An object is destroyed by calling a destructor:</a:t>
            </a:r>
          </a:p>
          <a:p>
            <a:pPr lvl="0">
              <a:spcAft>
                <a:spcPts val="0"/>
              </a:spcAft>
              <a:buSzPts val="1000"/>
              <a:tabLst>
                <a:tab pos="457200" algn="l"/>
              </a:tabLst>
            </a:pPr>
            <a:r>
              <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GB" sz="1800" dirty="0">
                <a:solidFill>
                  <a:srgbClr val="FF7700"/>
                </a:solidFill>
                <a:latin typeface="Consolas" panose="020B0609020204030204" pitchFamily="49" charset="0"/>
                <a:cs typeface="Arial" panose="020B0604020202020204" pitchFamily="34" charset="0"/>
              </a:rPr>
              <a:t>del</a:t>
            </a:r>
            <a:r>
              <a:rPr lang="en-GB" sz="1800" dirty="0">
                <a:solidFill>
                  <a:srgbClr val="000000"/>
                </a:solidFill>
                <a:latin typeface="Consolas" panose="020B0609020204030204" pitchFamily="49" charset="0"/>
                <a:ea typeface="Times New Roman" panose="02020603050405020304" pitchFamily="18" charset="0"/>
                <a:cs typeface="Arial" panose="020B0604020202020204" pitchFamily="34" charset="0"/>
              </a:rPr>
              <a:t> object_name</a:t>
            </a:r>
          </a:p>
          <a:p>
            <a:pPr lvl="0">
              <a:spcAft>
                <a:spcPts val="0"/>
              </a:spcAft>
              <a:buSzPts val="1000"/>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2000" dirty="0">
                <a:solidFill>
                  <a:srgbClr val="000000"/>
                </a:solidFill>
                <a:latin typeface="Consolas" panose="020B0609020204030204" pitchFamily="49" charset="0"/>
                <a:ea typeface="Times New Roman" panose="02020603050405020304" pitchFamily="18" charset="0"/>
                <a:cs typeface="Arial" panose="020B0604020202020204" pitchFamily="34" charset="0"/>
              </a:rPr>
              <a:t>dir(object_name) </a:t>
            </a:r>
            <a:r>
              <a:rPr lang="en-GB" dirty="0">
                <a:solidFill>
                  <a:srgbClr val="000000"/>
                </a:solidFill>
                <a:latin typeface="Arial" panose="020B0604020202020204" pitchFamily="34" charset="0"/>
                <a:cs typeface="Arial" panose="020B0604020202020204" pitchFamily="34" charset="0"/>
              </a:rPr>
              <a:t>lists all attributes and methods available for the object </a:t>
            </a:r>
            <a:r>
              <a:rPr lang="en-GB" sz="2000" dirty="0">
                <a:solidFill>
                  <a:srgbClr val="000000"/>
                </a:solidFill>
                <a:latin typeface="Consolas" panose="020B0609020204030204" pitchFamily="49" charset="0"/>
                <a:ea typeface="Times New Roman" panose="02020603050405020304" pitchFamily="18" charset="0"/>
                <a:cs typeface="Arial" panose="020B0604020202020204" pitchFamily="34" charset="0"/>
              </a:rPr>
              <a:t>object_name</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2000" dirty="0">
                <a:solidFill>
                  <a:srgbClr val="000000"/>
                </a:solidFill>
                <a:latin typeface="Consolas" panose="020B0609020204030204" pitchFamily="49" charset="0"/>
                <a:ea typeface="Times New Roman" panose="02020603050405020304" pitchFamily="18" charset="0"/>
                <a:cs typeface="Arial" panose="020B0604020202020204" pitchFamily="34" charset="0"/>
              </a:rPr>
              <a:t>dir(ClassName) </a:t>
            </a:r>
            <a:r>
              <a:rPr lang="en-GB" dirty="0">
                <a:solidFill>
                  <a:srgbClr val="000000"/>
                </a:solidFill>
                <a:latin typeface="Arial" panose="020B0604020202020204" pitchFamily="34" charset="0"/>
                <a:cs typeface="Arial" panose="020B0604020202020204" pitchFamily="34" charset="0"/>
              </a:rPr>
              <a:t>lists all attributes and methods available for the class </a:t>
            </a:r>
            <a:r>
              <a:rPr lang="en-GB" sz="2000" dirty="0">
                <a:solidFill>
                  <a:srgbClr val="000000"/>
                </a:solidFill>
                <a:latin typeface="Consolas" panose="020B0609020204030204" pitchFamily="49" charset="0"/>
                <a:cs typeface="Arial" panose="020B0604020202020204" pitchFamily="34" charset="0"/>
              </a:rPr>
              <a:t>C</a:t>
            </a:r>
            <a:r>
              <a:rPr lang="en-GB" sz="2000" dirty="0">
                <a:solidFill>
                  <a:srgbClr val="000000"/>
                </a:solidFill>
                <a:latin typeface="Consolas" panose="020B0609020204030204" pitchFamily="49" charset="0"/>
                <a:ea typeface="Times New Roman" panose="02020603050405020304" pitchFamily="18" charset="0"/>
                <a:cs typeface="Arial" panose="020B0604020202020204" pitchFamily="34" charset="0"/>
              </a:rPr>
              <a:t>lassName</a:t>
            </a:r>
          </a:p>
          <a:p>
            <a:pPr marL="342900" lvl="0" indent="-342900">
              <a:spcAft>
                <a:spcPts val="0"/>
              </a:spcAft>
              <a:buSzPts val="1000"/>
              <a:buFont typeface="Symbol" panose="05050102010706020507" pitchFamily="18" charset="2"/>
              <a:buChar char=""/>
              <a:tabLst>
                <a:tab pos="457200" algn="l"/>
              </a:tabLst>
            </a:pPr>
            <a:endParaRPr lang="en-GB" sz="2000" dirty="0">
              <a:solidFill>
                <a:srgbClr val="000000"/>
              </a:solidFill>
              <a:latin typeface="Consolas" panose="020B0609020204030204" pitchFamily="49"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dirty="0">
                <a:solidFill>
                  <a:srgbClr val="000000"/>
                </a:solidFill>
                <a:latin typeface="Arial" panose="020B0604020202020204" pitchFamily="34" charset="0"/>
                <a:cs typeface="Arial" panose="020B0604020202020204" pitchFamily="34" charset="0"/>
              </a:rPr>
              <a:t>When a Python class is defined, the execution engine creates a </a:t>
            </a:r>
            <a:r>
              <a:rPr lang="en-GB" dirty="0">
                <a:solidFill>
                  <a:srgbClr val="000000"/>
                </a:solidFill>
                <a:latin typeface="Consolas" panose="020B0609020204030204" pitchFamily="49" charset="0"/>
                <a:cs typeface="Arial" panose="020B0604020202020204" pitchFamily="34" charset="0"/>
              </a:rPr>
              <a:t>__dict__</a:t>
            </a:r>
            <a:r>
              <a:rPr lang="en-GB" dirty="0">
                <a:solidFill>
                  <a:srgbClr val="000000"/>
                </a:solidFill>
                <a:latin typeface="Arial" panose="020B0604020202020204" pitchFamily="34" charset="0"/>
                <a:cs typeface="Arial" panose="020B0604020202020204" pitchFamily="34" charset="0"/>
              </a:rPr>
              <a:t> attribute to store all its attributes and methods defined as part of it, in form of a dictionary, with class attributes and all methods stored as dictionary keys, and class attribute values and methods' memory addresses stored as dictionary values</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dirty="0">
                <a:solidFill>
                  <a:srgbClr val="000000"/>
                </a:solidFill>
                <a:latin typeface="Arial" panose="020B0604020202020204" pitchFamily="34" charset="0"/>
                <a:cs typeface="Arial" panose="020B0604020202020204" pitchFamily="34" charset="0"/>
              </a:rPr>
              <a:t>Instance attributes won't be included, as instance attributes are created only for objects when created; they are never part of the class</a:t>
            </a: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104</a:t>
            </a:fld>
            <a:endParaRPr lang="zh-TW" altLang="en-US" sz="1400" dirty="0"/>
          </a:p>
        </p:txBody>
      </p:sp>
    </p:spTree>
    <p:extLst>
      <p:ext uri="{BB962C8B-B14F-4D97-AF65-F5344CB8AC3E}">
        <p14:creationId xmlns:p14="http://schemas.microsoft.com/office/powerpoint/2010/main" val="30594694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510909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When applied to an object, </a:t>
            </a:r>
            <a:r>
              <a:rPr lang="en-GB" sz="2000" dirty="0">
                <a:solidFill>
                  <a:srgbClr val="000000"/>
                </a:solidFill>
                <a:latin typeface="Consolas" panose="020B0609020204030204" pitchFamily="49" charset="0"/>
                <a:ea typeface="Times New Roman" panose="02020603050405020304" pitchFamily="18" charset="0"/>
                <a:cs typeface="Arial" panose="020B0604020202020204" pitchFamily="34" charset="0"/>
              </a:rPr>
              <a:t>__dict__ </a:t>
            </a:r>
            <a:r>
              <a:rPr lang="en-GB" dirty="0">
                <a:solidFill>
                  <a:srgbClr val="000000"/>
                </a:solidFill>
                <a:latin typeface="Arial" panose="020B0604020202020204" pitchFamily="34" charset="0"/>
                <a:cs typeface="Arial" panose="020B0604020202020204" pitchFamily="34" charset="0"/>
              </a:rPr>
              <a:t>attribute lists all instance attributes to which a value has been assigned, as (key,value) pairs, with instance attributes as dictionary keys, and instance attribute values as dictionary values</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Encapsulation</a:t>
            </a:r>
            <a:r>
              <a:rPr lang="en-GB" dirty="0">
                <a:solidFill>
                  <a:srgbClr val="000000"/>
                </a:solidFill>
                <a:latin typeface="Arial" panose="020B0604020202020204" pitchFamily="34" charset="0"/>
                <a:cs typeface="Arial" panose="020B0604020202020204" pitchFamily="34" charset="0"/>
              </a:rPr>
              <a:t> is one of the fundamental concepts in object-oriented programming (OOP)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Encapsulation describes the idea of wrapping data and the methods that work on data within one unit – class</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This puts restrictions on accessing variables and methods directly and can prevent the accidental modification of data.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To determine whether class members (attributes and methods) should be accessible outside the class or not, the following </a:t>
            </a:r>
            <a:r>
              <a:rPr lang="en-GB" b="1" dirty="0">
                <a:solidFill>
                  <a:srgbClr val="000000"/>
                </a:solidFill>
                <a:latin typeface="Arial" panose="020B0604020202020204" pitchFamily="34" charset="0"/>
                <a:cs typeface="Arial" panose="020B0604020202020204" pitchFamily="34" charset="0"/>
              </a:rPr>
              <a:t>access modifiers </a:t>
            </a:r>
            <a:r>
              <a:rPr lang="en-GB" dirty="0">
                <a:solidFill>
                  <a:srgbClr val="000000"/>
                </a:solidFill>
                <a:latin typeface="Arial" panose="020B0604020202020204" pitchFamily="34" charset="0"/>
                <a:cs typeface="Arial" panose="020B0604020202020204" pitchFamily="34" charset="0"/>
              </a:rPr>
              <a:t>exist:</a:t>
            </a:r>
          </a:p>
          <a:p>
            <a:pPr marL="742950" lvl="1"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Public</a:t>
            </a:r>
            <a:r>
              <a:rPr lang="en-GB" dirty="0">
                <a:solidFill>
                  <a:srgbClr val="000000"/>
                </a:solidFill>
                <a:latin typeface="Arial" panose="020B0604020202020204" pitchFamily="34" charset="0"/>
                <a:cs typeface="Arial" panose="020B0604020202020204" pitchFamily="34" charset="0"/>
              </a:rPr>
              <a:t> (the default) – accessible any object without restriction</a:t>
            </a:r>
          </a:p>
          <a:p>
            <a:pPr marL="742950" lvl="1"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Protected</a:t>
            </a:r>
            <a:r>
              <a:rPr lang="en-GB" dirty="0">
                <a:solidFill>
                  <a:srgbClr val="000000"/>
                </a:solidFill>
                <a:latin typeface="Arial" panose="020B0604020202020204" pitchFamily="34" charset="0"/>
                <a:cs typeface="Arial" panose="020B0604020202020204" pitchFamily="34" charset="0"/>
              </a:rPr>
              <a:t> – accessible only from within the class and its child classes; indicated by prefixing the method with a single underscore</a:t>
            </a:r>
          </a:p>
          <a:p>
            <a:pPr marL="742950" lvl="1"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Private</a:t>
            </a:r>
            <a:r>
              <a:rPr lang="en-GB" dirty="0">
                <a:solidFill>
                  <a:srgbClr val="000000"/>
                </a:solidFill>
                <a:latin typeface="Arial" panose="020B0604020202020204" pitchFamily="34" charset="0"/>
                <a:cs typeface="Arial" panose="020B0604020202020204" pitchFamily="34" charset="0"/>
              </a:rPr>
              <a:t> – can only be accessed by methods within its own class; indicated by prefixing the method with a single underscore and name mangled to _ClassName__attribute_name</a:t>
            </a: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105</a:t>
            </a:fld>
            <a:endParaRPr lang="zh-TW" altLang="en-US" sz="1400" dirty="0"/>
          </a:p>
        </p:txBody>
      </p:sp>
    </p:spTree>
    <p:extLst>
      <p:ext uri="{BB962C8B-B14F-4D97-AF65-F5344CB8AC3E}">
        <p14:creationId xmlns:p14="http://schemas.microsoft.com/office/powerpoint/2010/main" val="8454313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214276"/>
            <a:ext cx="11697546" cy="563231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Encapsulation is often accomplished by providing two kinds of methods for attributes: </a:t>
            </a:r>
          </a:p>
          <a:p>
            <a:pPr marL="742950" lvl="1"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methods for retrieving or accessing the values of attributes - </a:t>
            </a:r>
            <a:r>
              <a:rPr lang="en-GB" b="1" dirty="0">
                <a:solidFill>
                  <a:srgbClr val="000000"/>
                </a:solidFill>
                <a:latin typeface="Arial" panose="020B0604020202020204" pitchFamily="34" charset="0"/>
                <a:cs typeface="Arial" panose="020B0604020202020204" pitchFamily="34" charset="0"/>
              </a:rPr>
              <a:t>getter methods</a:t>
            </a:r>
          </a:p>
          <a:p>
            <a:pPr marL="742950" lvl="1"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methods used for changing the values of attributes - </a:t>
            </a:r>
            <a:r>
              <a:rPr lang="en-GB" b="1" dirty="0">
                <a:solidFill>
                  <a:srgbClr val="000000"/>
                </a:solidFill>
                <a:latin typeface="Arial" panose="020B0604020202020204" pitchFamily="34" charset="0"/>
                <a:cs typeface="Arial" panose="020B0604020202020204" pitchFamily="34" charset="0"/>
              </a:rPr>
              <a:t>setter methods</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Additionally, </a:t>
            </a:r>
            <a:r>
              <a:rPr lang="en-GB" b="1" dirty="0">
                <a:solidFill>
                  <a:srgbClr val="000000"/>
                </a:solidFill>
                <a:latin typeface="Arial" panose="020B0604020202020204" pitchFamily="34" charset="0"/>
                <a:cs typeface="Arial" panose="020B0604020202020204" pitchFamily="34" charset="0"/>
              </a:rPr>
              <a:t>deleter method</a:t>
            </a:r>
            <a:r>
              <a:rPr lang="en-GB" dirty="0">
                <a:solidFill>
                  <a:srgbClr val="000000"/>
                </a:solidFill>
                <a:latin typeface="Arial" panose="020B0604020202020204" pitchFamily="34" charset="0"/>
                <a:cs typeface="Arial" panose="020B0604020202020204" pitchFamily="34" charset="0"/>
              </a:rPr>
              <a:t> is used to delete the attribute of an object which includes any of the three methods: getter, setter &amp; deleter</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Getters and setters give objects indirect access to private/protected attributes</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In Python, all the attributes and methods are public by default, and defining them as protected and private still allows client-side programmers to access them from outside the expected scope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In Python, if you want to prevent direct access to an attribute, you should define it as a </a:t>
            </a:r>
            <a:r>
              <a:rPr lang="en-GB" b="1" dirty="0">
                <a:solidFill>
                  <a:srgbClr val="000000"/>
                </a:solidFill>
                <a:latin typeface="Arial" panose="020B0604020202020204" pitchFamily="34" charset="0"/>
                <a:cs typeface="Arial" panose="020B0604020202020204" pitchFamily="34" charset="0"/>
              </a:rPr>
              <a:t>property decorator</a:t>
            </a:r>
          </a:p>
          <a:p>
            <a:pPr marL="285750" indent="-285750">
              <a:buFont typeface="Arial" panose="020B0604020202020204" pitchFamily="34" charset="0"/>
              <a:buChar char="•"/>
            </a:pPr>
            <a:endParaRPr lang="en-GB" b="1"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Properties are special kind of attributes which have getter, setter and delete methods like __get__, __set__ and __delete__ methods</a:t>
            </a:r>
            <a:endParaRPr lang="en-GB" b="1"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A decorator is a function that accepts a function as input and returns a new function as output, allowing you to extend the behaviour (e.g. add some functionality) of the function without explicitly modifying it</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106</a:t>
            </a:fld>
            <a:endParaRPr lang="zh-TW" altLang="en-US" sz="1400" dirty="0"/>
          </a:p>
        </p:txBody>
      </p:sp>
    </p:spTree>
    <p:extLst>
      <p:ext uri="{BB962C8B-B14F-4D97-AF65-F5344CB8AC3E}">
        <p14:creationId xmlns:p14="http://schemas.microsoft.com/office/powerpoint/2010/main" val="23991854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507831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process involves defining three different methods, each called attribute_name() but preceded by a different decorator:</a:t>
            </a:r>
          </a:p>
          <a:p>
            <a:pPr marL="742950" lvl="1" indent="-285750">
              <a:buFont typeface="Arial" panose="020B0604020202020204" pitchFamily="34" charset="0"/>
              <a:buChar char="•"/>
            </a:pPr>
            <a:r>
              <a:rPr lang="en-GB" dirty="0">
                <a:solidFill>
                  <a:srgbClr val="000000"/>
                </a:solidFill>
                <a:latin typeface="Consolas" panose="020B0609020204030204" pitchFamily="49" charset="0"/>
                <a:cs typeface="Arial" panose="020B0604020202020204" pitchFamily="34" charset="0"/>
              </a:rPr>
              <a:t>@</a:t>
            </a:r>
            <a:r>
              <a:rPr lang="en-GB" dirty="0">
                <a:solidFill>
                  <a:srgbClr val="7030A0"/>
                </a:solidFill>
                <a:latin typeface="Consolas" panose="020B0609020204030204" pitchFamily="49" charset="0"/>
                <a:cs typeface="Arial" panose="020B0604020202020204" pitchFamily="34" charset="0"/>
              </a:rPr>
              <a:t>property</a:t>
            </a:r>
            <a:r>
              <a:rPr lang="en-GB" dirty="0">
                <a:solidFill>
                  <a:srgbClr val="000000"/>
                </a:solidFill>
                <a:latin typeface="Arial" panose="020B0604020202020204" pitchFamily="34" charset="0"/>
                <a:cs typeface="Arial" panose="020B0604020202020204" pitchFamily="34" charset="0"/>
              </a:rPr>
              <a:t> decorator goes before the getter method</a:t>
            </a:r>
          </a:p>
          <a:p>
            <a:pPr marL="742950" lvl="1" indent="-285750">
              <a:buFont typeface="Arial" panose="020B0604020202020204" pitchFamily="34" charset="0"/>
              <a:buChar char="•"/>
            </a:pPr>
            <a:r>
              <a:rPr lang="en-GB" dirty="0">
                <a:solidFill>
                  <a:srgbClr val="000000"/>
                </a:solidFill>
                <a:latin typeface="Consolas" panose="020B0609020204030204" pitchFamily="49" charset="0"/>
                <a:cs typeface="Arial" panose="020B0604020202020204" pitchFamily="34" charset="0"/>
              </a:rPr>
              <a:t>@attribute_name.setter</a:t>
            </a:r>
            <a:r>
              <a:rPr lang="en-GB" dirty="0">
                <a:solidFill>
                  <a:srgbClr val="000000"/>
                </a:solidFill>
                <a:latin typeface="Arial" panose="020B0604020202020204" pitchFamily="34" charset="0"/>
                <a:cs typeface="Arial" panose="020B0604020202020204" pitchFamily="34" charset="0"/>
              </a:rPr>
              <a:t> decorator goes before the setter method</a:t>
            </a:r>
          </a:p>
          <a:p>
            <a:pPr marL="742950" lvl="1" indent="-285750">
              <a:buFont typeface="Arial" panose="020B0604020202020204" pitchFamily="34" charset="0"/>
              <a:buChar char="•"/>
            </a:pPr>
            <a:r>
              <a:rPr lang="en-GB" dirty="0">
                <a:solidFill>
                  <a:srgbClr val="000000"/>
                </a:solidFill>
                <a:latin typeface="Consolas" panose="020B0609020204030204" pitchFamily="49" charset="0"/>
                <a:cs typeface="Arial" panose="020B0604020202020204" pitchFamily="34" charset="0"/>
              </a:rPr>
              <a:t>@attribute_name.deleter</a:t>
            </a:r>
            <a:r>
              <a:rPr lang="en-GB" dirty="0">
                <a:solidFill>
                  <a:srgbClr val="000000"/>
                </a:solidFill>
                <a:latin typeface="Arial" panose="020B0604020202020204" pitchFamily="34" charset="0"/>
                <a:cs typeface="Arial" panose="020B0604020202020204" pitchFamily="34" charset="0"/>
              </a:rPr>
              <a:t> decorator goes before the deleter method</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sole purpose of the new attribute (property) attribute_name is to involve the getter when getting the value and setter when setting the value of the original attribute_name.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This is why client code must use the property name instead of the original attribute name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If the client code uses the original attribute name, the getter and setter are bypassed</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To change the original attribute name, common practice is to</a:t>
            </a:r>
          </a:p>
          <a:p>
            <a:pPr marL="742950" lvl="1"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Use the private or protected instance attribute (depending on whether the attribute needs to be accessible in the class only or in its subclasses as well) within all instance methods, except in the class constructor, where you need to keep the original instance attribute</a:t>
            </a:r>
          </a:p>
          <a:p>
            <a:pPr marL="742950" lvl="1"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Use name of the original instance attribute as the name for the getter, setter and deleter methods</a:t>
            </a: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107</a:t>
            </a:fld>
            <a:endParaRPr lang="zh-TW" altLang="en-US" sz="1400" dirty="0"/>
          </a:p>
        </p:txBody>
      </p:sp>
    </p:spTree>
    <p:extLst>
      <p:ext uri="{BB962C8B-B14F-4D97-AF65-F5344CB8AC3E}">
        <p14:creationId xmlns:p14="http://schemas.microsoft.com/office/powerpoint/2010/main" val="41862971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563231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"classic" object-oriented approach of introducing attributes is to have a private variable and create a getter and a setter for validation of this attribute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Pythonic way to introduce attributes is to make them public and use properties &amp; decorators for validation</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Every method created inside a class is by default considered as an instance method unless specified explicitly; there is no need for a decorator for this method</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Class methods </a:t>
            </a:r>
            <a:r>
              <a:rPr lang="en-GB" dirty="0">
                <a:solidFill>
                  <a:srgbClr val="000000"/>
                </a:solidFill>
                <a:latin typeface="Arial" panose="020B0604020202020204" pitchFamily="34" charset="0"/>
                <a:cs typeface="Arial" panose="020B0604020202020204" pitchFamily="34" charset="0"/>
              </a:rPr>
              <a:t>can modify class state that applies across all instances of the class</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Syntax for defining a class method:</a:t>
            </a:r>
          </a:p>
          <a:p>
            <a:r>
              <a:rPr lang="en-GB" dirty="0">
                <a:solidFill>
                  <a:srgbClr val="000000"/>
                </a:solidFill>
                <a:latin typeface="Consolas" panose="020B0609020204030204" pitchFamily="49" charset="0"/>
                <a:cs typeface="Arial" panose="020B0604020202020204" pitchFamily="34" charset="0"/>
              </a:rPr>
              <a:t>	@</a:t>
            </a:r>
            <a:r>
              <a:rPr lang="en-GB" dirty="0">
                <a:solidFill>
                  <a:srgbClr val="7030A0"/>
                </a:solidFill>
                <a:latin typeface="Consolas" panose="020B0609020204030204" pitchFamily="49" charset="0"/>
                <a:cs typeface="Arial" panose="020B0604020202020204" pitchFamily="34" charset="0"/>
              </a:rPr>
              <a:t>classmethod</a:t>
            </a:r>
          </a:p>
          <a:p>
            <a:r>
              <a:rPr lang="en-GB" dirty="0">
                <a:solidFill>
                  <a:srgbClr val="000000"/>
                </a:solidFill>
                <a:latin typeface="Consolas" panose="020B0609020204030204" pitchFamily="49" charset="0"/>
                <a:cs typeface="Arial" panose="020B0604020202020204" pitchFamily="34" charset="0"/>
              </a:rPr>
              <a:t>	</a:t>
            </a:r>
            <a:r>
              <a:rPr lang="en-US" dirty="0">
                <a:solidFill>
                  <a:srgbClr val="FF7700"/>
                </a:solidFill>
                <a:latin typeface="Consolas" panose="020B0609020204030204" pitchFamily="49" charset="0"/>
                <a:cs typeface="Arial" panose="020B0604020202020204" pitchFamily="34" charset="0"/>
              </a:rPr>
              <a:t>def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00FF"/>
                </a:solidFill>
                <a:latin typeface="Consolas" panose="020B0609020204030204" pitchFamily="49" charset="0"/>
                <a:cs typeface="Arial" panose="020B0604020202020204" pitchFamily="34" charset="0"/>
              </a:rPr>
              <a:t>method_name</a:t>
            </a:r>
            <a:r>
              <a:rPr lang="en-GB" dirty="0">
                <a:solidFill>
                  <a:srgbClr val="000000"/>
                </a:solidFill>
                <a:latin typeface="Consolas" panose="020B0609020204030204" pitchFamily="49" charset="0"/>
                <a:cs typeface="Arial" panose="020B0604020202020204" pitchFamily="34" charset="0"/>
              </a:rPr>
              <a:t>(cls[, par1][, par2][, ...]):</a:t>
            </a:r>
          </a:p>
          <a:p>
            <a:r>
              <a:rPr lang="en-GB" dirty="0">
                <a:solidFill>
                  <a:srgbClr val="000000"/>
                </a:solidFill>
                <a:latin typeface="Consolas" panose="020B0609020204030204" pitchFamily="49" charset="0"/>
                <a:cs typeface="Arial" panose="020B0604020202020204" pitchFamily="34" charset="0"/>
              </a:rPr>
              <a:t>		pass</a:t>
            </a:r>
          </a:p>
          <a:p>
            <a:endParaRPr lang="en-GB" dirty="0">
              <a:solidFill>
                <a:srgbClr val="000000"/>
              </a:solidFill>
              <a:latin typeface="Consolas" panose="020B0609020204030204" pitchFamily="49"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Class methods must always accept </a:t>
            </a:r>
            <a:r>
              <a:rPr lang="en-GB" dirty="0">
                <a:solidFill>
                  <a:srgbClr val="000000"/>
                </a:solidFill>
                <a:latin typeface="Consolas" panose="020B0609020204030204" pitchFamily="49" charset="0"/>
                <a:cs typeface="Arial" panose="020B0604020202020204" pitchFamily="34" charset="0"/>
              </a:rPr>
              <a:t>cls</a:t>
            </a:r>
            <a:r>
              <a:rPr lang="en-GB" dirty="0">
                <a:solidFill>
                  <a:srgbClr val="000000"/>
                </a:solidFill>
                <a:latin typeface="Arial" panose="020B0604020202020204" pitchFamily="34" charset="0"/>
                <a:cs typeface="Arial" panose="020B0604020202020204" pitchFamily="34" charset="0"/>
              </a:rPr>
              <a:t> as the first argument indicating that the method points to the class instead of the object instance; using the cls keyword, we can only access class attributes, through </a:t>
            </a:r>
            <a:r>
              <a:rPr lang="en-GB" dirty="0">
                <a:solidFill>
                  <a:srgbClr val="000000"/>
                </a:solidFill>
                <a:latin typeface="Consolas" panose="020B0609020204030204" pitchFamily="49" charset="0"/>
                <a:cs typeface="Arial" panose="020B0604020202020204" pitchFamily="34" charset="0"/>
              </a:rPr>
              <a:t>cls.class_attribute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108</a:t>
            </a:fld>
            <a:endParaRPr lang="zh-TW" altLang="en-US" sz="1400" dirty="0"/>
          </a:p>
        </p:txBody>
      </p:sp>
    </p:spTree>
    <p:extLst>
      <p:ext uri="{BB962C8B-B14F-4D97-AF65-F5344CB8AC3E}">
        <p14:creationId xmlns:p14="http://schemas.microsoft.com/office/powerpoint/2010/main" val="2410641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4247317"/>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Static methods</a:t>
            </a:r>
            <a:r>
              <a:rPr lang="en-GB" dirty="0">
                <a:solidFill>
                  <a:srgbClr val="000000"/>
                </a:solidFill>
                <a:latin typeface="Arial" panose="020B0604020202020204" pitchFamily="34" charset="0"/>
                <a:cs typeface="Arial" panose="020B0604020202020204" pitchFamily="34" charset="0"/>
              </a:rPr>
              <a:t> are general utility methods that perform a task in isolation, and as such are not bound to an object.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They work like regular functions but belong to the class.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Inside this method, we don't use instance or class variables - hence static method takes neither a </a:t>
            </a:r>
            <a:r>
              <a:rPr lang="en-GB" dirty="0">
                <a:solidFill>
                  <a:srgbClr val="000000"/>
                </a:solidFill>
                <a:latin typeface="Consolas" panose="020B0609020204030204" pitchFamily="49" charset="0"/>
                <a:cs typeface="Arial" panose="020B0604020202020204" pitchFamily="34" charset="0"/>
              </a:rPr>
              <a:t>self</a:t>
            </a:r>
            <a:r>
              <a:rPr lang="en-GB" dirty="0">
                <a:solidFill>
                  <a:srgbClr val="000000"/>
                </a:solidFill>
                <a:latin typeface="Arial" panose="020B0604020202020204" pitchFamily="34" charset="0"/>
                <a:cs typeface="Arial" panose="020B0604020202020204" pitchFamily="34" charset="0"/>
              </a:rPr>
              <a:t> nor a </a:t>
            </a:r>
            <a:r>
              <a:rPr lang="en-GB" dirty="0">
                <a:solidFill>
                  <a:srgbClr val="000000"/>
                </a:solidFill>
                <a:latin typeface="Consolas" panose="020B0609020204030204" pitchFamily="49" charset="0"/>
                <a:cs typeface="Arial" panose="020B0604020202020204" pitchFamily="34" charset="0"/>
              </a:rPr>
              <a:t>cls</a:t>
            </a:r>
            <a:r>
              <a:rPr lang="en-GB" dirty="0">
                <a:solidFill>
                  <a:srgbClr val="000000"/>
                </a:solidFill>
                <a:latin typeface="Arial" panose="020B0604020202020204" pitchFamily="34" charset="0"/>
                <a:cs typeface="Arial" panose="020B0604020202020204" pitchFamily="34" charset="0"/>
              </a:rPr>
              <a:t> parameter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Syntax for defining a static method:</a:t>
            </a:r>
          </a:p>
          <a:p>
            <a:r>
              <a:rPr lang="en-GB" dirty="0">
                <a:solidFill>
                  <a:srgbClr val="000000"/>
                </a:solidFill>
                <a:latin typeface="Consolas" panose="020B0609020204030204" pitchFamily="49" charset="0"/>
                <a:cs typeface="Arial" panose="020B0604020202020204" pitchFamily="34" charset="0"/>
              </a:rPr>
              <a:t>	@</a:t>
            </a:r>
            <a:r>
              <a:rPr lang="en-GB" dirty="0">
                <a:solidFill>
                  <a:srgbClr val="7030A0"/>
                </a:solidFill>
                <a:latin typeface="Consolas" panose="020B0609020204030204" pitchFamily="49" charset="0"/>
                <a:cs typeface="Arial" panose="020B0604020202020204" pitchFamily="34" charset="0"/>
              </a:rPr>
              <a:t>staticmethod</a:t>
            </a:r>
          </a:p>
          <a:p>
            <a:r>
              <a:rPr lang="en-GB" dirty="0">
                <a:solidFill>
                  <a:srgbClr val="000000"/>
                </a:solidFill>
                <a:latin typeface="Consolas" panose="020B0609020204030204" pitchFamily="49" charset="0"/>
                <a:cs typeface="Arial" panose="020B0604020202020204" pitchFamily="34" charset="0"/>
              </a:rPr>
              <a:t>	</a:t>
            </a:r>
            <a:r>
              <a:rPr lang="en-US" dirty="0">
                <a:solidFill>
                  <a:srgbClr val="FF7700"/>
                </a:solidFill>
                <a:latin typeface="Consolas" panose="020B0609020204030204" pitchFamily="49" charset="0"/>
                <a:cs typeface="Arial" panose="020B0604020202020204" pitchFamily="34" charset="0"/>
              </a:rPr>
              <a:t>def</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00FF"/>
                </a:solidFill>
                <a:latin typeface="Consolas" panose="020B0609020204030204" pitchFamily="49" charset="0"/>
                <a:cs typeface="Arial" panose="020B0604020202020204" pitchFamily="34" charset="0"/>
              </a:rPr>
              <a:t>method_name</a:t>
            </a:r>
            <a:r>
              <a:rPr lang="en-GB" dirty="0">
                <a:solidFill>
                  <a:srgbClr val="000000"/>
                </a:solidFill>
                <a:latin typeface="Consolas" panose="020B0609020204030204" pitchFamily="49" charset="0"/>
                <a:cs typeface="Arial" panose="020B0604020202020204" pitchFamily="34" charset="0"/>
              </a:rPr>
              <a:t>([, par1][, par2][, ...]):</a:t>
            </a:r>
          </a:p>
          <a:p>
            <a:r>
              <a:rPr lang="en-GB" dirty="0">
                <a:solidFill>
                  <a:srgbClr val="000000"/>
                </a:solidFill>
                <a:latin typeface="Consolas" panose="020B0609020204030204" pitchFamily="49" charset="0"/>
                <a:cs typeface="Arial" panose="020B0604020202020204" pitchFamily="34" charset="0"/>
              </a:rPr>
              <a:t>		pass</a:t>
            </a:r>
          </a:p>
          <a:p>
            <a:endParaRPr lang="en-GB" dirty="0">
              <a:solidFill>
                <a:srgbClr val="000000"/>
              </a:solidFill>
              <a:latin typeface="Consolas" panose="020B0609020204030204" pitchFamily="49"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Static methods cannot modify class or instance attributes – an attempt to do so results in a runtime error</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109</a:t>
            </a:fld>
            <a:endParaRPr lang="zh-TW" altLang="en-US" sz="1400" dirty="0"/>
          </a:p>
        </p:txBody>
      </p:sp>
    </p:spTree>
    <p:extLst>
      <p:ext uri="{BB962C8B-B14F-4D97-AF65-F5344CB8AC3E}">
        <p14:creationId xmlns:p14="http://schemas.microsoft.com/office/powerpoint/2010/main" val="279823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an object from a class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10" name="TextBox 9"/>
          <p:cNvSpPr txBox="1"/>
          <p:nvPr/>
        </p:nvSpPr>
        <p:spPr>
          <a:xfrm>
            <a:off x="800555" y="1385268"/>
            <a:ext cx="11385907" cy="3970318"/>
          </a:xfrm>
          <a:prstGeom prst="rect">
            <a:avLst/>
          </a:prstGeom>
          <a:noFill/>
        </p:spPr>
        <p:txBody>
          <a:bodyPr wrap="square" rtlCol="0">
            <a:spAutoFit/>
          </a:bodyPr>
          <a:lstStyle/>
          <a:p>
            <a:pPr marL="285750" indent="-285750" algn="l">
              <a:buFont typeface="Arial" panose="020B0604020202020204" pitchFamily="34" charset="0"/>
              <a:buChar char="•"/>
            </a:pPr>
            <a:r>
              <a:rPr lang="en-GB" b="0" dirty="0">
                <a:solidFill>
                  <a:srgbClr val="000000"/>
                </a:solidFill>
                <a:effectLst/>
                <a:latin typeface="Arial" panose="020B0604020202020204" pitchFamily="34" charset="0"/>
                <a:cs typeface="Arial" panose="020B0604020202020204" pitchFamily="34" charset="0"/>
              </a:rPr>
              <a:t>All classes have a special built-in function called </a:t>
            </a:r>
            <a:r>
              <a:rPr lang="en-GB" b="1" dirty="0">
                <a:solidFill>
                  <a:srgbClr val="000000"/>
                </a:solidFill>
                <a:effectLst/>
                <a:latin typeface="Arial" panose="020B0604020202020204" pitchFamily="34" charset="0"/>
                <a:cs typeface="Arial" panose="020B0604020202020204" pitchFamily="34" charset="0"/>
              </a:rPr>
              <a:t>__init__()</a:t>
            </a:r>
            <a:r>
              <a:rPr lang="en-GB" b="0" dirty="0">
                <a:solidFill>
                  <a:srgbClr val="000000"/>
                </a:solidFill>
                <a:effectLst/>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used to create an object from a class</a:t>
            </a:r>
          </a:p>
          <a:p>
            <a:pPr marL="285750" indent="-285750" algn="l">
              <a:buFont typeface="Arial" panose="020B0604020202020204" pitchFamily="34" charset="0"/>
              <a:buChar char="•"/>
            </a:pPr>
            <a:r>
              <a:rPr lang="en-GB" b="0" dirty="0">
                <a:solidFill>
                  <a:srgbClr val="000000"/>
                </a:solidFill>
                <a:effectLst/>
                <a:latin typeface="Arial" panose="020B0604020202020204" pitchFamily="34" charset="0"/>
                <a:cs typeface="Arial" panose="020B0604020202020204" pitchFamily="34" charset="0"/>
              </a:rPr>
              <a:t>It is called </a:t>
            </a:r>
            <a:r>
              <a:rPr lang="en-GB" b="1" dirty="0">
                <a:solidFill>
                  <a:srgbClr val="000000"/>
                </a:solidFill>
                <a:effectLst/>
                <a:latin typeface="Arial" panose="020B0604020202020204" pitchFamily="34" charset="0"/>
                <a:cs typeface="Arial" panose="020B0604020202020204" pitchFamily="34" charset="0"/>
              </a:rPr>
              <a:t>class constructor </a:t>
            </a:r>
            <a:r>
              <a:rPr lang="en-GB" b="0" dirty="0">
                <a:solidFill>
                  <a:srgbClr val="000000"/>
                </a:solidFill>
                <a:effectLst/>
                <a:latin typeface="Arial" panose="020B0604020202020204" pitchFamily="34" charset="0"/>
                <a:cs typeface="Arial" panose="020B0604020202020204" pitchFamily="34" charset="0"/>
              </a:rPr>
              <a:t>or initialization method. </a:t>
            </a:r>
          </a:p>
          <a:p>
            <a:pPr marL="285750" indent="-285750" algn="l">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solidFill>
                  <a:srgbClr val="000000"/>
                </a:solidFill>
                <a:effectLst/>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__init__()</a:t>
            </a:r>
            <a:r>
              <a:rPr lang="en-GB" b="0" dirty="0">
                <a:solidFill>
                  <a:srgbClr val="000000"/>
                </a:solidFill>
                <a:effectLst/>
                <a:latin typeface="Arial" panose="020B0604020202020204" pitchFamily="34" charset="0"/>
                <a:cs typeface="Arial" panose="020B0604020202020204" pitchFamily="34" charset="0"/>
              </a:rPr>
              <a:t> method is called automatically every time the class is being used to create a new object.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default constructor takes no arguments and returns a new instance of a class (a new object)</a:t>
            </a:r>
          </a:p>
          <a:p>
            <a:pPr marL="285750" indent="-285750" algn="l">
              <a:buFont typeface="Arial" panose="020B0604020202020204" pitchFamily="34" charset="0"/>
              <a:buChar char="•"/>
            </a:pPr>
            <a:endParaRPr lang="en-GB" b="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its simplest format, the syntax for class instantiation is:</a:t>
            </a:r>
          </a:p>
          <a:p>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object_name = ClassName()</a:t>
            </a:r>
          </a:p>
          <a:p>
            <a:pPr marL="285750" indent="-285750">
              <a:buFont typeface="Arial" panose="020B0604020202020204" pitchFamily="34" charset="0"/>
              <a:buChar char="•"/>
            </a:pPr>
            <a:endParaRPr lang="en-GB"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the previous example, the constructor was not changed: __init__()</a:t>
            </a:r>
            <a:r>
              <a:rPr lang="en-GB" b="0" dirty="0">
                <a:solidFill>
                  <a:srgbClr val="000000"/>
                </a:solidFill>
                <a:effectLst/>
                <a:latin typeface="Arial" panose="020B0604020202020204" pitchFamily="34" charset="0"/>
                <a:cs typeface="Arial" panose="020B0604020202020204" pitchFamily="34" charset="0"/>
              </a:rPr>
              <a:t> function </a:t>
            </a:r>
            <a:r>
              <a:rPr lang="en-GB" dirty="0">
                <a:latin typeface="Arial" panose="020B0604020202020204" pitchFamily="34" charset="0"/>
                <a:cs typeface="Arial" panose="020B0604020202020204" pitchFamily="34" charset="0"/>
              </a:rPr>
              <a:t>was not included to the class definition with some arguments, hence the constructor will run in its basic format (without arguments)</a:t>
            </a:r>
          </a:p>
          <a:p>
            <a:pPr marL="285750" indent="-285750">
              <a:buFont typeface="Arial" panose="020B0604020202020204" pitchFamily="34" charset="0"/>
              <a:buChar char="•"/>
            </a:pPr>
            <a:endParaRPr lang="en-GB"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Example of creating an object of the class Trainee defined in previous slide:</a:t>
            </a:r>
            <a:endParaRPr lang="en-GB" b="0" i="1" dirty="0">
              <a:solidFill>
                <a:srgbClr val="000000"/>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04AD304D-C2F6-49BB-B851-64CE03A3A91A}"/>
              </a:ext>
            </a:extLst>
          </p:cNvPr>
          <p:cNvSpPr/>
          <p:nvPr/>
        </p:nvSpPr>
        <p:spPr>
          <a:xfrm>
            <a:off x="1210577" y="5443594"/>
            <a:ext cx="4375580" cy="101566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trainee</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Trainee()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type</a:t>
            </a:r>
            <a:r>
              <a:rPr lang="en-GB" altLang="en-US" sz="2000" dirty="0">
                <a:latin typeface="Consolas" panose="020B0609020204030204" pitchFamily="49" charset="0"/>
                <a:ea typeface="ヒラギノ角ゴ Pro W3" pitchFamily="-112" charset="-128"/>
                <a:cs typeface="Consolas" panose="020B0609020204030204" pitchFamily="49" charset="0"/>
              </a:rPr>
              <a:t>(trainee)</a:t>
            </a:r>
          </a:p>
          <a:p>
            <a:pPr eaLnBrk="0" hangingPunct="0"/>
            <a:r>
              <a:rPr lang="en-GB" altLang="en-US" sz="2000" dirty="0">
                <a:solidFill>
                  <a:srgbClr val="0000FF"/>
                </a:solidFill>
                <a:latin typeface="Consolas" panose="020B0609020204030204" pitchFamily="49" charset="0"/>
                <a:cs typeface="Arial" panose="020B0604020202020204" pitchFamily="34" charset="0"/>
              </a:rPr>
              <a:t>&lt;class '__main__.Trainee'&gt;</a:t>
            </a:r>
          </a:p>
        </p:txBody>
      </p:sp>
    </p:spTree>
    <p:extLst>
      <p:ext uri="{BB962C8B-B14F-4D97-AF65-F5344CB8AC3E}">
        <p14:creationId xmlns:p14="http://schemas.microsoft.com/office/powerpoint/2010/main" val="412133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4524315"/>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rgbClr val="000000"/>
                </a:solidFill>
                <a:latin typeface="Arial" panose="020B0604020202020204" pitchFamily="34" charset="0"/>
                <a:cs typeface="Arial" panose="020B0604020202020204" pitchFamily="34" charset="0"/>
              </a:rPr>
              <a:t>Abstraction</a:t>
            </a:r>
            <a:r>
              <a:rPr lang="en-GB" dirty="0">
                <a:solidFill>
                  <a:srgbClr val="000000"/>
                </a:solidFill>
                <a:latin typeface="Arial" panose="020B0604020202020204" pitchFamily="34" charset="0"/>
                <a:cs typeface="Arial" panose="020B0604020202020204" pitchFamily="34" charset="0"/>
              </a:rPr>
              <a:t> is another pilar of OOD and is implemented through encapsulation and data hiding</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Data hiding means that programmer doesn't know (and doesn't need to know) how the data is structured and how methods are implemented.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Knowing a method’s name, its argument types and their order is sufficient to use it.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Complexity of behaviours (methods) is hidden.</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We don’t need to know anything about the code within a method.</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Client programmers don't need to bother about how methods are implemented; they just need to know how to use the methods ("interface").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separation of method’s implementation from the interface (how to use methods) is a form of data hiding, which together with encapsulation forms abstraction. </a:t>
            </a: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110</a:t>
            </a:fld>
            <a:endParaRPr lang="zh-TW" altLang="en-US" sz="1400" dirty="0"/>
          </a:p>
        </p:txBody>
      </p:sp>
    </p:spTree>
    <p:extLst>
      <p:ext uri="{BB962C8B-B14F-4D97-AF65-F5344CB8AC3E}">
        <p14:creationId xmlns:p14="http://schemas.microsoft.com/office/powerpoint/2010/main" val="2714013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697546" cy="424731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In Python there is no keyword to define a </a:t>
            </a:r>
            <a:r>
              <a:rPr lang="en-GB" b="1" dirty="0">
                <a:solidFill>
                  <a:srgbClr val="000000"/>
                </a:solidFill>
                <a:latin typeface="Arial" panose="020B0604020202020204" pitchFamily="34" charset="0"/>
                <a:cs typeface="Arial" panose="020B0604020202020204" pitchFamily="34" charset="0"/>
              </a:rPr>
              <a:t>constant</a:t>
            </a:r>
            <a:r>
              <a:rPr lang="en-GB" dirty="0">
                <a:solidFill>
                  <a:srgbClr val="000000"/>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Use the naming convention instead: CAPS_WITH_UNDER</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Defining constants using capital letters is just a convention; technically, such constants could still be changed</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To ensure they cannot be changed, define them as protected/private class attributes (since their value is the same across all objects of the class) and use property decorator to define the getter and setter for the class attribute.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The getter should just return the value of the class attribute</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cs typeface="Arial" panose="020B0604020202020204" pitchFamily="34" charset="0"/>
              </a:rPr>
              <a:t>Instead of setting the new value, the setter should disallow changing the class attribute and raise an AssertionError</a:t>
            </a:r>
          </a:p>
          <a:p>
            <a:pPr marL="285750" indent="-285750">
              <a:buFont typeface="Arial" panose="020B0604020202020204" pitchFamily="34" charset="0"/>
              <a:buChar char="•"/>
            </a:pPr>
            <a:endParaRPr lang="en-GB" dirty="0">
              <a:solidFill>
                <a:srgbClr val="00000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111</a:t>
            </a:fld>
            <a:endParaRPr lang="zh-TW" altLang="en-US" sz="1400" dirty="0"/>
          </a:p>
        </p:txBody>
      </p:sp>
    </p:spTree>
    <p:extLst>
      <p:ext uri="{BB962C8B-B14F-4D97-AF65-F5344CB8AC3E}">
        <p14:creationId xmlns:p14="http://schemas.microsoft.com/office/powerpoint/2010/main" val="4164852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4708981"/>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Create classes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Write a constructor</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the difference between a class and an object.</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Making data public, private, protected</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Write getters and setters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encapsulation and abstraction</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Create a constant </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32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Accessing object’s attributes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359F494-FD83-4AD1-9FE2-A5D6C9273FD9}"/>
              </a:ext>
            </a:extLst>
          </p:cNvPr>
          <p:cNvSpPr txBox="1"/>
          <p:nvPr/>
        </p:nvSpPr>
        <p:spPr>
          <a:xfrm>
            <a:off x="1050396" y="1409115"/>
            <a:ext cx="10537545"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Once the object trainee of the class Trainee is created, it has no value assigned to its class attributes: name and courses </a:t>
            </a:r>
          </a:p>
        </p:txBody>
      </p:sp>
      <p:sp>
        <p:nvSpPr>
          <p:cNvPr id="13" name="TextBox 12">
            <a:extLst>
              <a:ext uri="{FF2B5EF4-FFF2-40B4-BE49-F238E27FC236}">
                <a16:creationId xmlns:a16="http://schemas.microsoft.com/office/drawing/2014/main" id="{BB3B9359-AA1C-4D47-B163-5F7D608F5A98}"/>
              </a:ext>
            </a:extLst>
          </p:cNvPr>
          <p:cNvSpPr txBox="1"/>
          <p:nvPr/>
        </p:nvSpPr>
        <p:spPr>
          <a:xfrm>
            <a:off x="1082916" y="5120049"/>
            <a:ext cx="6453244"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Examples of assigning  values to object attributes:</a:t>
            </a:r>
          </a:p>
        </p:txBody>
      </p:sp>
      <p:sp>
        <p:nvSpPr>
          <p:cNvPr id="14" name="Rectangle 13">
            <a:extLst>
              <a:ext uri="{FF2B5EF4-FFF2-40B4-BE49-F238E27FC236}">
                <a16:creationId xmlns:a16="http://schemas.microsoft.com/office/drawing/2014/main" id="{026522A7-DD4E-4C33-A23E-4A8866734C06}"/>
              </a:ext>
            </a:extLst>
          </p:cNvPr>
          <p:cNvSpPr/>
          <p:nvPr/>
        </p:nvSpPr>
        <p:spPr>
          <a:xfrm>
            <a:off x="1055439" y="5571194"/>
            <a:ext cx="10945217"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trainee.name</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'John'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trainee.name stores 'John'</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trainee.assign_course(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'SQL'</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trainee.courses stores {'SQL': 0}</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15" name="Rectangle 14">
            <a:extLst>
              <a:ext uri="{FF2B5EF4-FFF2-40B4-BE49-F238E27FC236}">
                <a16:creationId xmlns:a16="http://schemas.microsoft.com/office/drawing/2014/main" id="{795891E2-CADE-4773-B5E4-08F93E042322}"/>
              </a:ext>
            </a:extLst>
          </p:cNvPr>
          <p:cNvSpPr/>
          <p:nvPr/>
        </p:nvSpPr>
        <p:spPr>
          <a:xfrm>
            <a:off x="1041587" y="2182373"/>
            <a:ext cx="10945217"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print</a:t>
            </a:r>
            <a:r>
              <a:rPr lang="en-GB" altLang="en-US" sz="2000" dirty="0">
                <a:latin typeface="Consolas" panose="020B0609020204030204" pitchFamily="49" charset="0"/>
                <a:ea typeface="ヒラギノ角ゴ Pro W3" pitchFamily="-112" charset="-128"/>
                <a:cs typeface="Consolas" panose="020B0609020204030204" pitchFamily="49" charset="0"/>
              </a:rPr>
              <a:t>(trainee.name)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in order to see the value None, it must be printed</a:t>
            </a:r>
          </a:p>
          <a:p>
            <a:pPr eaLnBrk="0" hangingPunct="0"/>
            <a:r>
              <a:rPr lang="en-GB" altLang="en-US" sz="2000" dirty="0">
                <a:solidFill>
                  <a:srgbClr val="0000FF"/>
                </a:solidFill>
                <a:latin typeface="Lucida Console" panose="020B0609040504020204" pitchFamily="49" charset="0"/>
                <a:cs typeface="Arial" panose="020B0604020202020204" pitchFamily="34" charset="0"/>
              </a:rPr>
              <a:t>None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trainee.courses</a:t>
            </a:r>
          </a:p>
          <a:p>
            <a:pPr eaLnBrk="0" hangingPunct="0"/>
            <a:r>
              <a:rPr lang="en-GB" altLang="en-US" sz="2000" dirty="0">
                <a:solidFill>
                  <a:srgbClr val="0000FF"/>
                </a:solidFill>
                <a:latin typeface="Lucida Console" panose="020B0609040504020204" pitchFamily="49" charset="0"/>
                <a:cs typeface="Arial" panose="020B0604020202020204" pitchFamily="34" charset="0"/>
              </a:rPr>
              <a:t>{}</a:t>
            </a:r>
          </a:p>
        </p:txBody>
      </p:sp>
      <p:sp>
        <p:nvSpPr>
          <p:cNvPr id="16" name="TextBox 15">
            <a:extLst>
              <a:ext uri="{FF2B5EF4-FFF2-40B4-BE49-F238E27FC236}">
                <a16:creationId xmlns:a16="http://schemas.microsoft.com/office/drawing/2014/main" id="{957BD4DD-8699-4919-98ED-14AF0CFA107B}"/>
              </a:ext>
            </a:extLst>
          </p:cNvPr>
          <p:cNvSpPr txBox="1"/>
          <p:nvPr/>
        </p:nvSpPr>
        <p:spPr>
          <a:xfrm>
            <a:off x="1053171" y="3672942"/>
            <a:ext cx="10537545"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Value can be assigned to object attributes directly:</a:t>
            </a:r>
          </a:p>
          <a:p>
            <a:r>
              <a:rPr lang="en-GB"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object_name.attribute_name = value</a:t>
            </a:r>
          </a:p>
          <a:p>
            <a:endParaRPr lang="en-GB" b="1" i="1"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or through an object’s instance method: </a:t>
            </a:r>
          </a:p>
          <a:p>
            <a:r>
              <a:rPr lang="en-GB" b="1" i="1" dirty="0">
                <a:latin typeface="Arial" panose="020B0604020202020204" pitchFamily="34" charset="0"/>
                <a:cs typeface="Arial" panose="020B0604020202020204" pitchFamily="34" charset="0"/>
              </a:rPr>
              <a:t>        object_name.method_name(value)</a:t>
            </a:r>
          </a:p>
          <a:p>
            <a:endParaRPr lang="en-GB"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25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a class      </a:t>
            </a:r>
            <a:r>
              <a:rPr lang="en-GB" sz="3200" dirty="0">
                <a:latin typeface="Arial Black" panose="020B0A04020102020204" pitchFamily="34" charset="0"/>
              </a:rPr>
              <a:t>3/…</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10" name="TextBox 9"/>
          <p:cNvSpPr txBox="1"/>
          <p:nvPr/>
        </p:nvSpPr>
        <p:spPr>
          <a:xfrm>
            <a:off x="983432" y="1268891"/>
            <a:ext cx="10081120" cy="397031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previous example illustrates a class and an object in their simplest form, which are not really useful in real life applications, because they cannot initialize attribute values upon instantiating the class.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We can create a custom constructor to initialize an object’s attributes (</a:t>
            </a:r>
            <a:r>
              <a:rPr lang="en-GB" b="1" dirty="0">
                <a:latin typeface="Arial" panose="020B0604020202020204" pitchFamily="34" charset="0"/>
                <a:cs typeface="Arial" panose="020B0604020202020204" pitchFamily="34" charset="0"/>
              </a:rPr>
              <a:t>instance attributes</a:t>
            </a:r>
            <a:r>
              <a:rPr lang="en-GB"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custom constructor is called __init__</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has no return type.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a custom constructor is written, the default constructor is no longer available.</a:t>
            </a:r>
          </a:p>
        </p:txBody>
      </p:sp>
      <p:sp>
        <p:nvSpPr>
          <p:cNvPr id="14" name="Rectangle 13">
            <a:extLst>
              <a:ext uri="{FF2B5EF4-FFF2-40B4-BE49-F238E27FC236}">
                <a16:creationId xmlns:a16="http://schemas.microsoft.com/office/drawing/2014/main" id="{04AD304D-C2F6-49BB-B851-64CE03A3A91A}"/>
              </a:ext>
            </a:extLst>
          </p:cNvPr>
          <p:cNvSpPr/>
          <p:nvPr/>
        </p:nvSpPr>
        <p:spPr>
          <a:xfrm>
            <a:off x="1631504" y="2780928"/>
            <a:ext cx="8496944"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cs typeface="Consolas" panose="020B0609020204030204" pitchFamily="49" charset="0"/>
              </a:rPr>
              <a:t>self, </a:t>
            </a:r>
            <a:r>
              <a:rPr lang="en-GB" altLang="en-US" sz="2000" dirty="0">
                <a:latin typeface="Consolas" panose="020B0609020204030204" pitchFamily="49" charset="0"/>
                <a:ea typeface="ヒラギノ角ゴ Pro W3" pitchFamily="-112" charset="-128"/>
              </a:rPr>
              <a:t>name, courses)</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instance attributes</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self.name = name</a:t>
            </a:r>
          </a:p>
          <a:p>
            <a:pPr eaLnBrk="0" hangingPunct="0"/>
            <a:r>
              <a:rPr lang="en-GB" altLang="en-US" sz="2000" dirty="0">
                <a:latin typeface="Consolas" panose="020B0609020204030204" pitchFamily="49" charset="0"/>
                <a:ea typeface="ヒラギノ角ゴ Pro W3" pitchFamily="-112" charset="-128"/>
              </a:rPr>
              <a:t>    self.courses = courses</a:t>
            </a:r>
          </a:p>
        </p:txBody>
      </p:sp>
      <p:sp>
        <p:nvSpPr>
          <p:cNvPr id="15" name="Rectangle 14">
            <a:extLst>
              <a:ext uri="{FF2B5EF4-FFF2-40B4-BE49-F238E27FC236}">
                <a16:creationId xmlns:a16="http://schemas.microsoft.com/office/drawing/2014/main" id="{04AD304D-C2F6-49BB-B851-64CE03A3A91A}"/>
              </a:ext>
            </a:extLst>
          </p:cNvPr>
          <p:cNvSpPr/>
          <p:nvPr/>
        </p:nvSpPr>
        <p:spPr>
          <a:xfrm>
            <a:off x="1631504" y="5301208"/>
            <a:ext cx="8496944"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rPr>
              <a:t>trainee = </a:t>
            </a:r>
            <a:r>
              <a:rPr lang="en-GB" altLang="en-US" sz="2000" dirty="0">
                <a:latin typeface="Consolas" panose="020B0609020204030204" pitchFamily="49" charset="0"/>
                <a:ea typeface="ヒラギノ角ゴ Pro W3" pitchFamily="-112" charset="-128"/>
                <a:cs typeface="Consolas" panose="020B0609020204030204" pitchFamily="49" charset="0"/>
              </a:rPr>
              <a:t>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'Julia'</a:t>
            </a:r>
            <a:r>
              <a:rPr lang="en-GB" altLang="en-US" sz="2000" dirty="0">
                <a:latin typeface="Consolas" panose="020B0609020204030204" pitchFamily="49" charset="0"/>
                <a:ea typeface="ヒラギノ角ゴ Pro W3" pitchFamily="-112" charset="-128"/>
                <a:cs typeface="Consolas" panose="020B0609020204030204" pitchFamily="49" charset="0"/>
              </a:rPr>
              <a:t>, {})</a:t>
            </a:r>
          </a:p>
        </p:txBody>
      </p:sp>
      <p:sp>
        <p:nvSpPr>
          <p:cNvPr id="12" name="Rectangle 11">
            <a:extLst>
              <a:ext uri="{FF2B5EF4-FFF2-40B4-BE49-F238E27FC236}">
                <a16:creationId xmlns:a16="http://schemas.microsoft.com/office/drawing/2014/main" id="{08BA88FF-A0B9-4EB7-BCBB-B0EFF8015561}"/>
              </a:ext>
            </a:extLst>
          </p:cNvPr>
          <p:cNvSpPr/>
          <p:nvPr/>
        </p:nvSpPr>
        <p:spPr>
          <a:xfrm>
            <a:off x="1631504" y="5961474"/>
            <a:ext cx="8496944"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trainee.name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'Julia'</a:t>
            </a:r>
          </a:p>
          <a:p>
            <a:pPr eaLnBrk="0" hangingPunct="0"/>
            <a:r>
              <a:rPr lang="en-GB" altLang="en-US" sz="2000" dirty="0">
                <a:latin typeface="Consolas" panose="020B0609020204030204" pitchFamily="49" charset="0"/>
                <a:ea typeface="ヒラギノ角ゴ Pro W3" pitchFamily="-112" charset="-128"/>
              </a:rPr>
              <a:t>trainee.courses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217605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a class      </a:t>
            </a:r>
            <a:r>
              <a:rPr lang="en-GB" sz="3200" dirty="0">
                <a:latin typeface="Arial Black" panose="020B0A04020102020204" pitchFamily="34" charset="0"/>
              </a:rPr>
              <a:t>4/…</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40" y="1456323"/>
            <a:ext cx="9289032"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class constructor - initializes instance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name, stream, weeks,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name = name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stream = stream</a:t>
            </a:r>
          </a:p>
          <a:p>
            <a:pPr eaLnBrk="0" hangingPunct="0"/>
            <a:r>
              <a:rPr lang="en-GB" altLang="en-US" sz="2000" dirty="0">
                <a:latin typeface="Consolas" panose="020B0609020204030204" pitchFamily="49" charset="0"/>
                <a:ea typeface="ヒラギノ角ゴ Pro W3" pitchFamily="-112" charset="-128"/>
              </a:rPr>
              <a:t>        self.weeks = weeks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self.courses = courses</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instance methods</a:t>
            </a: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assign_mark_for_course</a:t>
            </a:r>
            <a:r>
              <a:rPr lang="en-GB" altLang="en-US" sz="2000" dirty="0">
                <a:latin typeface="Consolas" panose="020B0609020204030204" pitchFamily="49" charset="0"/>
                <a:ea typeface="ヒラギノ角ゴ Pro W3" pitchFamily="-112" charset="-128"/>
                <a:cs typeface="Consolas" panose="020B0609020204030204" pitchFamily="49" charset="0"/>
              </a:rPr>
              <a:t>(self, course, </a:t>
            </a:r>
            <a:r>
              <a:rPr lang="en-GB" altLang="en-US" sz="2000" dirty="0">
                <a:latin typeface="Consolas" panose="020B0609020204030204" pitchFamily="49" charset="0"/>
                <a:ea typeface="ヒラギノ角ゴ Pro W3" pitchFamily="-112" charset="-128"/>
              </a:rPr>
              <a:t>mark</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pass</a:t>
            </a:r>
          </a:p>
        </p:txBody>
      </p:sp>
    </p:spTree>
    <p:extLst>
      <p:ext uri="{BB962C8B-B14F-4D97-AF65-F5344CB8AC3E}">
        <p14:creationId xmlns:p14="http://schemas.microsoft.com/office/powerpoint/2010/main" val="286511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3429000"/>
            <a:ext cx="10255483"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class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courses = {}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class variable (shared by all instances)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constructor - initializes instance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name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name  </a:t>
            </a:r>
            <a:r>
              <a:rPr lang="en-GB" altLang="en-US" sz="2000" dirty="0">
                <a:solidFill>
                  <a:srgbClr val="FF0000"/>
                </a:solidFill>
                <a:latin typeface="Consolas" panose="020B0609020204030204" pitchFamily="49" charset="0"/>
                <a:ea typeface="ヒラギノ角ゴ Pro W3" pitchFamily="-112" charset="-128"/>
              </a:rPr>
              <a:t># instance variable (unique to each instance)</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sp>
        <p:nvSpPr>
          <p:cNvPr id="2" name="TextBox 1"/>
          <p:cNvSpPr txBox="1"/>
          <p:nvPr/>
        </p:nvSpPr>
        <p:spPr>
          <a:xfrm>
            <a:off x="1055440" y="1322891"/>
            <a:ext cx="10801200"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class can include two types of variables:</a:t>
            </a:r>
          </a:p>
          <a:p>
            <a:pPr marL="342900" indent="-342900">
              <a:buFont typeface="+mj-lt"/>
              <a:buAutoNum type="arabicPeriod"/>
            </a:pPr>
            <a:r>
              <a:rPr lang="en-GB" dirty="0">
                <a:latin typeface="Arial" panose="020B0604020202020204" pitchFamily="34" charset="0"/>
                <a:cs typeface="Arial" panose="020B0604020202020204" pitchFamily="34" charset="0"/>
              </a:rPr>
              <a:t>Class level variables (</a:t>
            </a:r>
            <a:r>
              <a:rPr lang="en-GB" b="1" dirty="0">
                <a:latin typeface="Arial" panose="020B0604020202020204" pitchFamily="34" charset="0"/>
                <a:cs typeface="Arial" panose="020B0604020202020204" pitchFamily="34" charset="0"/>
              </a:rPr>
              <a:t>class attributes</a:t>
            </a:r>
            <a:r>
              <a:rPr lang="en-GB" dirty="0">
                <a:latin typeface="Arial" panose="020B0604020202020204" pitchFamily="34" charset="0"/>
                <a:cs typeface="Arial" panose="020B0604020202020204" pitchFamily="34" charset="0"/>
              </a:rPr>
              <a:t>)</a:t>
            </a:r>
          </a:p>
          <a:p>
            <a:pPr marL="342900" indent="-342900">
              <a:buFont typeface="+mj-lt"/>
              <a:buAutoNum type="arabicPeriod"/>
            </a:pPr>
            <a:r>
              <a:rPr lang="en-GB" dirty="0">
                <a:latin typeface="Arial" panose="020B0604020202020204" pitchFamily="34" charset="0"/>
                <a:cs typeface="Arial" panose="020B0604020202020204" pitchFamily="34" charset="0"/>
              </a:rPr>
              <a:t>Instance level variables (</a:t>
            </a:r>
            <a:r>
              <a:rPr lang="en-GB" b="1" dirty="0">
                <a:latin typeface="Arial" panose="020B0604020202020204" pitchFamily="34" charset="0"/>
                <a:cs typeface="Arial" panose="020B0604020202020204" pitchFamily="34" charset="0"/>
              </a:rPr>
              <a:t>instance attributes</a:t>
            </a:r>
            <a:r>
              <a:rPr lang="en-GB"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Class attributes (variables) are used for attributes and methods shared by all instances of the class </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Instance attributes (variables) are used for data specific to each instance of the class</a:t>
            </a:r>
          </a:p>
          <a:p>
            <a:pPr marL="342900" indent="-3429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Mistaken use of class variables is a common cause for incorrect class implementation:</a:t>
            </a:r>
          </a:p>
        </p:txBody>
      </p:sp>
    </p:spTree>
    <p:extLst>
      <p:ext uri="{BB962C8B-B14F-4D97-AF65-F5344CB8AC3E}">
        <p14:creationId xmlns:p14="http://schemas.microsoft.com/office/powerpoint/2010/main" val="400900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2/…</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1411029"/>
            <a:ext cx="10801201"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'Lucy'</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trainee_Lucy object has attributes 'name' and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trainee_Lucy.name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Lucy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trainee_Lucy.assign_course(</a:t>
            </a:r>
            <a:r>
              <a:rPr lang="en-GB" altLang="en-US" sz="2000" dirty="0">
                <a:solidFill>
                  <a:srgbClr val="00B050"/>
                </a:solidFill>
                <a:latin typeface="Consolas" panose="020B0609020204030204" pitchFamily="49" charset="0"/>
                <a:ea typeface="ヒラギノ角ゴ Pro W3" pitchFamily="-112" charset="-128"/>
              </a:rPr>
              <a:t>'SQL'</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trainee_Sam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'Sam'</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trainee_Sam object shares 'courses' attribute with Lucy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trainee_Sam.name</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Sam</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trainee_Sam.courses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{'SQL': 0} instead of the intended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trainee_Sam.assign_course(</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Java</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trainee_Sam.courses</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 'Java': 0}, not {'Java': 0} </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further more, Lucy now has the same courses as Sam:</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 'Java': 0} , not {'SQL': 0}</a:t>
            </a:r>
          </a:p>
        </p:txBody>
      </p:sp>
    </p:spTree>
    <p:extLst>
      <p:ext uri="{BB962C8B-B14F-4D97-AF65-F5344CB8AC3E}">
        <p14:creationId xmlns:p14="http://schemas.microsoft.com/office/powerpoint/2010/main" val="277554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3/…</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1772816"/>
            <a:ext cx="10657185"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class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constructor - initializes instance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name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name   </a:t>
            </a:r>
            <a:r>
              <a:rPr lang="en-GB" altLang="en-US" sz="2000" dirty="0">
                <a:solidFill>
                  <a:srgbClr val="FF0000"/>
                </a:solidFill>
                <a:latin typeface="Consolas" panose="020B0609020204030204" pitchFamily="49" charset="0"/>
                <a:ea typeface="ヒラギノ角ゴ Pro W3" pitchFamily="-112" charset="-128"/>
              </a:rPr>
              <a:t># instance variable (unique to each instance)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courses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instance variable (unique to each instance)</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sp>
        <p:nvSpPr>
          <p:cNvPr id="2" name="TextBox 1"/>
          <p:cNvSpPr txBox="1"/>
          <p:nvPr/>
        </p:nvSpPr>
        <p:spPr>
          <a:xfrm>
            <a:off x="1055440" y="1322891"/>
            <a:ext cx="10801200"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Correct implementation:</a:t>
            </a:r>
          </a:p>
        </p:txBody>
      </p:sp>
    </p:spTree>
    <p:extLst>
      <p:ext uri="{BB962C8B-B14F-4D97-AF65-F5344CB8AC3E}">
        <p14:creationId xmlns:p14="http://schemas.microsoft.com/office/powerpoint/2010/main" val="196117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4/…</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1411029"/>
            <a:ext cx="10585177"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 = Trainee(</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Lucy</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trainee_Lucy object has attributes 'name' and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trainee_Lucy.name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Lucy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trainee_Lucy.assign_course(</a:t>
            </a:r>
            <a:r>
              <a:rPr lang="en-GB" altLang="en-US" sz="2000" dirty="0">
                <a:solidFill>
                  <a:srgbClr val="00B050"/>
                </a:solidFill>
                <a:latin typeface="Consolas" panose="020B0609020204030204" pitchFamily="49" charset="0"/>
                <a:ea typeface="ヒラギノ角ゴ Pro W3" pitchFamily="-112" charset="-128"/>
              </a:rPr>
              <a:t>'SQL'</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trainee_Sam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'Sam'</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trainee_Sam object has attributes 'name' and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trainee_Sam.name</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Sam</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trainee_Sam.courses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trainee_Sam.assign_course(</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Java</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trainee_Sam.courses</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{'Java': 0} </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Lucy still has her own course: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a:t>
            </a:r>
          </a:p>
        </p:txBody>
      </p:sp>
    </p:spTree>
    <p:extLst>
      <p:ext uri="{BB962C8B-B14F-4D97-AF65-F5344CB8AC3E}">
        <p14:creationId xmlns:p14="http://schemas.microsoft.com/office/powerpoint/2010/main" val="427264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5/…</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99704" y="2039357"/>
            <a:ext cx="10992545"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2"/>
                </a:solidFill>
                <a:latin typeface="Consolas" panose="020B0609020204030204" pitchFamily="49" charset="0"/>
                <a:ea typeface="ヒラギノ角ゴ Pro W3" pitchFamily="-112" charset="-128"/>
                <a:cs typeface="Consolas" panose="020B0609020204030204" pitchFamily="49" charset="0"/>
              </a:rPr>
              <a:t># class attributes</a:t>
            </a:r>
          </a:p>
          <a:p>
            <a:pPr eaLnBrk="0" hangingPunct="0"/>
            <a:r>
              <a:rPr lang="en-GB" altLang="en-US" sz="2000" b="1" dirty="0">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name = </a:t>
            </a:r>
            <a:r>
              <a:rPr lang="en-GB" altLang="en-US" sz="2000" dirty="0">
                <a:solidFill>
                  <a:srgbClr val="FF7700"/>
                </a:solidFill>
                <a:latin typeface="Consolas" panose="020B0609020204030204" pitchFamily="49" charset="0"/>
                <a:cs typeface="Arial" panose="020B0604020202020204" pitchFamily="34" charset="0"/>
              </a:rPr>
              <a:t>None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class variable (shared by all instances)</a:t>
            </a:r>
            <a:endParaRPr lang="en-GB" altLang="en-US" sz="2000" dirty="0">
              <a:solidFill>
                <a:srgbClr val="FF7700"/>
              </a:solidFill>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courses = {}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class variable (shared by all instances)</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constructor - initializes instance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 courses</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name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name        </a:t>
            </a:r>
            <a:r>
              <a:rPr lang="en-GB" altLang="en-US" sz="2000" dirty="0">
                <a:solidFill>
                  <a:srgbClr val="FF0000"/>
                </a:solidFill>
                <a:latin typeface="Consolas" panose="020B0609020204030204" pitchFamily="49" charset="0"/>
                <a:ea typeface="ヒラギノ角ゴ Pro W3" pitchFamily="-112" charset="-128"/>
              </a:rPr>
              <a:t># instance variable (unique to each instance)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courses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courses  </a:t>
            </a:r>
            <a:r>
              <a:rPr lang="en-GB" altLang="en-US" sz="2000" dirty="0">
                <a:solidFill>
                  <a:srgbClr val="FF0000"/>
                </a:solidFill>
                <a:latin typeface="Consolas" panose="020B0609020204030204" pitchFamily="49" charset="0"/>
                <a:ea typeface="ヒラギノ角ゴ Pro W3" pitchFamily="-112" charset="-128"/>
              </a:rPr>
              <a:t># instance variable (unique to each instance)</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sp>
        <p:nvSpPr>
          <p:cNvPr id="2" name="TextBox 1"/>
          <p:cNvSpPr txBox="1"/>
          <p:nvPr/>
        </p:nvSpPr>
        <p:spPr>
          <a:xfrm>
            <a:off x="1055440" y="1322891"/>
            <a:ext cx="10801200"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Ambiguous implementation - if the same attribute name occurs both as a class and instance variable, then the instance variable is prioritised:</a:t>
            </a:r>
          </a:p>
        </p:txBody>
      </p:sp>
    </p:spTree>
    <p:extLst>
      <p:ext uri="{BB962C8B-B14F-4D97-AF65-F5344CB8AC3E}">
        <p14:creationId xmlns:p14="http://schemas.microsoft.com/office/powerpoint/2010/main" val="352002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2A:</a:t>
            </a:r>
            <a:br>
              <a:rPr lang="en-GB" dirty="0"/>
            </a:br>
            <a:r>
              <a:rPr lang="en-GB" dirty="0"/>
              <a:t>Object-Oriented Programming</a:t>
            </a:r>
            <a:br>
              <a:rPr lang="en-GB" dirty="0"/>
            </a:br>
            <a:br>
              <a:rPr lang="en-GB" dirty="0"/>
            </a:br>
            <a:r>
              <a:rPr lang="en-GB" dirty="0"/>
              <a:t>~ Part 1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6/…</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1411029"/>
            <a:ext cx="10585177"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'Lucy'</a:t>
            </a:r>
            <a:r>
              <a:rPr lang="en-GB" altLang="en-US" sz="2000" dirty="0">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trainee_Julia object has attributes 'name' and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trainee_Lucy.name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Lucy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trainee_Lucy.assign_course(</a:t>
            </a:r>
            <a:r>
              <a:rPr lang="en-GB" altLang="en-US" sz="2000" dirty="0">
                <a:solidFill>
                  <a:srgbClr val="00B050"/>
                </a:solidFill>
                <a:latin typeface="Consolas" panose="020B0609020204030204" pitchFamily="49" charset="0"/>
                <a:ea typeface="ヒラギノ角ゴ Pro W3" pitchFamily="-112" charset="-128"/>
              </a:rPr>
              <a:t>'SQL'</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trainee_Sam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'Sam'</a:t>
            </a:r>
            <a:r>
              <a:rPr lang="en-GB" altLang="en-US" sz="2000" dirty="0">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trainee_Sam object has attributes 'name' and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trainee_Sam.name</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Sam</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trainee_Sam.courses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returns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trainee_Sam.assign_course(</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Java</a:t>
            </a:r>
            <a:r>
              <a:rPr lang="en-GB" altLang="en-US" sz="2000" dirty="0">
                <a:solidFill>
                  <a:srgbClr val="00B050"/>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trainee_Sam.courses</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{'Java': 0} </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Lucy still has her own course: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trainee_Lucy.courses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returns {'SQL': 0}</a:t>
            </a:r>
          </a:p>
        </p:txBody>
      </p:sp>
    </p:spTree>
    <p:extLst>
      <p:ext uri="{BB962C8B-B14F-4D97-AF65-F5344CB8AC3E}">
        <p14:creationId xmlns:p14="http://schemas.microsoft.com/office/powerpoint/2010/main" val="92349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7/…</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2" name="TextBox 1"/>
          <p:cNvSpPr txBox="1"/>
          <p:nvPr/>
        </p:nvSpPr>
        <p:spPr>
          <a:xfrm>
            <a:off x="1055440" y="1322891"/>
            <a:ext cx="10801200"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following table summarises the difference between class and instance attributes:</a:t>
            </a:r>
          </a:p>
        </p:txBody>
      </p:sp>
      <p:graphicFrame>
        <p:nvGraphicFramePr>
          <p:cNvPr id="4" name="Table 4">
            <a:extLst>
              <a:ext uri="{FF2B5EF4-FFF2-40B4-BE49-F238E27FC236}">
                <a16:creationId xmlns:a16="http://schemas.microsoft.com/office/drawing/2014/main" id="{F800380D-2515-4777-A8DF-091131251432}"/>
              </a:ext>
            </a:extLst>
          </p:cNvPr>
          <p:cNvGraphicFramePr>
            <a:graphicFrameLocks noGrp="1"/>
          </p:cNvGraphicFramePr>
          <p:nvPr>
            <p:extLst>
              <p:ext uri="{D42A27DB-BD31-4B8C-83A1-F6EECF244321}">
                <p14:modId xmlns:p14="http://schemas.microsoft.com/office/powerpoint/2010/main" val="277455178"/>
              </p:ext>
            </p:extLst>
          </p:nvPr>
        </p:nvGraphicFramePr>
        <p:xfrm>
          <a:off x="1049867" y="1820334"/>
          <a:ext cx="10668000" cy="472440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596035998"/>
                    </a:ext>
                  </a:extLst>
                </a:gridCol>
                <a:gridCol w="5334000">
                  <a:extLst>
                    <a:ext uri="{9D8B030D-6E8A-4147-A177-3AD203B41FA5}">
                      <a16:colId xmlns:a16="http://schemas.microsoft.com/office/drawing/2014/main" val="1486142964"/>
                    </a:ext>
                  </a:extLst>
                </a:gridCol>
              </a:tblGrid>
              <a:tr h="370840">
                <a:tc>
                  <a:txBody>
                    <a:bodyPr/>
                    <a:lstStyle/>
                    <a:p>
                      <a:r>
                        <a:rPr lang="en-GB" sz="2000" dirty="0"/>
                        <a:t>Class attribute</a:t>
                      </a:r>
                    </a:p>
                  </a:txBody>
                  <a:tcPr/>
                </a:tc>
                <a:tc>
                  <a:txBody>
                    <a:bodyPr/>
                    <a:lstStyle/>
                    <a:p>
                      <a:r>
                        <a:rPr lang="en-GB" sz="2000" dirty="0"/>
                        <a:t>Instance attribute</a:t>
                      </a:r>
                    </a:p>
                  </a:txBody>
                  <a:tcPr/>
                </a:tc>
                <a:extLst>
                  <a:ext uri="{0D108BD9-81ED-4DB2-BD59-A6C34878D82A}">
                    <a16:rowId xmlns:a16="http://schemas.microsoft.com/office/drawing/2014/main" val="3372228319"/>
                  </a:ext>
                </a:extLst>
              </a:tr>
              <a:tr h="370840">
                <a:tc>
                  <a:txBody>
                    <a:bodyPr/>
                    <a:lstStyle/>
                    <a:p>
                      <a:r>
                        <a:rPr lang="en-GB" sz="2000" dirty="0"/>
                        <a:t>Defined </a:t>
                      </a:r>
                      <a:r>
                        <a:rPr lang="en-GB" sz="2000" b="0" i="0" kern="1200" dirty="0">
                          <a:solidFill>
                            <a:schemeClr val="dk1"/>
                          </a:solidFill>
                          <a:effectLst/>
                          <a:latin typeface="+mn-lt"/>
                          <a:ea typeface="+mn-ea"/>
                          <a:cs typeface="+mn-cs"/>
                        </a:rPr>
                        <a:t>directly inside a class.</a:t>
                      </a:r>
                      <a:endParaRPr lang="en-GB" sz="2000" dirty="0"/>
                    </a:p>
                  </a:txBody>
                  <a:tcPr/>
                </a:tc>
                <a:tc>
                  <a:txBody>
                    <a:bodyPr/>
                    <a:lstStyle/>
                    <a:p>
                      <a:r>
                        <a:rPr lang="en-GB" sz="2000" dirty="0"/>
                        <a:t>Defined inside a constructor using the self parameter</a:t>
                      </a:r>
                    </a:p>
                  </a:txBody>
                  <a:tcPr/>
                </a:tc>
                <a:extLst>
                  <a:ext uri="{0D108BD9-81ED-4DB2-BD59-A6C34878D82A}">
                    <a16:rowId xmlns:a16="http://schemas.microsoft.com/office/drawing/2014/main" val="2271828929"/>
                  </a:ext>
                </a:extLst>
              </a:tr>
              <a:tr h="370840">
                <a:tc>
                  <a:txBody>
                    <a:bodyPr/>
                    <a:lstStyle/>
                    <a:p>
                      <a:r>
                        <a:rPr lang="en-GB" sz="2000" dirty="0"/>
                        <a:t>Shared across all objects</a:t>
                      </a:r>
                    </a:p>
                  </a:txBody>
                  <a:tcPr/>
                </a:tc>
                <a:tc>
                  <a:txBody>
                    <a:bodyPr/>
                    <a:lstStyle/>
                    <a:p>
                      <a:r>
                        <a:rPr lang="en-GB" sz="2000" dirty="0"/>
                        <a:t>Specific to object</a:t>
                      </a:r>
                    </a:p>
                  </a:txBody>
                  <a:tcPr/>
                </a:tc>
                <a:extLst>
                  <a:ext uri="{0D108BD9-81ED-4DB2-BD59-A6C34878D82A}">
                    <a16:rowId xmlns:a16="http://schemas.microsoft.com/office/drawing/2014/main" val="2235178645"/>
                  </a:ext>
                </a:extLst>
              </a:tr>
              <a:tr h="370840">
                <a:tc>
                  <a:txBody>
                    <a:bodyPr/>
                    <a:lstStyle/>
                    <a:p>
                      <a:r>
                        <a:rPr lang="en-GB" sz="2000" dirty="0"/>
                        <a:t>Accessed using class name as well as using object with dot notation, e.g. </a:t>
                      </a:r>
                    </a:p>
                    <a:p>
                      <a:r>
                        <a:rPr lang="en-GB" sz="2000" dirty="0">
                          <a:latin typeface="Lucida Console" panose="020B0609040504020204" pitchFamily="49" charset="0"/>
                        </a:rPr>
                        <a:t>ClassName.class_attribute</a:t>
                      </a:r>
                      <a:r>
                        <a:rPr lang="en-GB" sz="2000" dirty="0"/>
                        <a:t> </a:t>
                      </a:r>
                    </a:p>
                    <a:p>
                      <a:r>
                        <a:rPr lang="en-GB" sz="2000" dirty="0"/>
                        <a:t>or </a:t>
                      </a:r>
                    </a:p>
                    <a:p>
                      <a:r>
                        <a:rPr lang="en-GB" sz="2000" kern="1200" dirty="0">
                          <a:solidFill>
                            <a:schemeClr val="dk1"/>
                          </a:solidFill>
                          <a:latin typeface="Lucida Console" panose="020B0609040504020204" pitchFamily="49" charset="0"/>
                          <a:ea typeface="+mn-ea"/>
                          <a:cs typeface="+mn-cs"/>
                        </a:rPr>
                        <a:t>object.class_attribute</a:t>
                      </a:r>
                    </a:p>
                  </a:txBody>
                  <a:tcPr/>
                </a:tc>
                <a:tc>
                  <a:txBody>
                    <a:bodyPr/>
                    <a:lstStyle/>
                    <a:p>
                      <a:r>
                        <a:rPr lang="en-GB" sz="2000" dirty="0"/>
                        <a:t>Accessed using object dot notation e.g. </a:t>
                      </a:r>
                      <a:r>
                        <a:rPr lang="en-GB" sz="2000" kern="1200" dirty="0">
                          <a:solidFill>
                            <a:schemeClr val="dk1"/>
                          </a:solidFill>
                          <a:latin typeface="Lucida Console" panose="020B0609040504020204" pitchFamily="49" charset="0"/>
                          <a:ea typeface="+mn-ea"/>
                          <a:cs typeface="+mn-cs"/>
                        </a:rPr>
                        <a:t>object.instance_attribute</a:t>
                      </a:r>
                    </a:p>
                  </a:txBody>
                  <a:tcPr/>
                </a:tc>
                <a:extLst>
                  <a:ext uri="{0D108BD9-81ED-4DB2-BD59-A6C34878D82A}">
                    <a16:rowId xmlns:a16="http://schemas.microsoft.com/office/drawing/2014/main" val="770506439"/>
                  </a:ext>
                </a:extLst>
              </a:tr>
              <a:tr h="370840">
                <a:tc>
                  <a:txBody>
                    <a:bodyPr/>
                    <a:lstStyle/>
                    <a:p>
                      <a:r>
                        <a:rPr lang="en-GB" sz="2000" dirty="0"/>
                        <a:t>Changing value by using </a:t>
                      </a:r>
                      <a:r>
                        <a:rPr lang="en-GB" sz="2000" dirty="0">
                          <a:latin typeface="Lucida Console" panose="020B0609040504020204" pitchFamily="49" charset="0"/>
                        </a:rPr>
                        <a:t>ClassName</a:t>
                      </a:r>
                      <a:r>
                        <a:rPr lang="en-GB" sz="2000" kern="1200" dirty="0">
                          <a:solidFill>
                            <a:schemeClr val="dk1"/>
                          </a:solidFill>
                          <a:latin typeface="Lucida Console" panose="020B0609040504020204" pitchFamily="49" charset="0"/>
                          <a:ea typeface="+mn-ea"/>
                          <a:cs typeface="+mn-cs"/>
                        </a:rPr>
                        <a:t>.class_attribute = value</a:t>
                      </a:r>
                      <a:r>
                        <a:rPr lang="en-GB" sz="2000" dirty="0"/>
                        <a:t> </a:t>
                      </a:r>
                    </a:p>
                    <a:p>
                      <a:r>
                        <a:rPr lang="en-GB" sz="2000" dirty="0"/>
                        <a:t>will be reflected to all the objects, while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Lucida Console" panose="020B0609040504020204" pitchFamily="49" charset="0"/>
                          <a:ea typeface="+mn-ea"/>
                          <a:cs typeface="+mn-cs"/>
                        </a:rPr>
                        <a:t>object.class_attribute = value</a:t>
                      </a:r>
                      <a:r>
                        <a:rPr lang="en-GB" sz="2000" dirty="0"/>
                        <a:t> </a:t>
                      </a:r>
                      <a:endParaRPr lang="en-GB" sz="2000" kern="1200" dirty="0">
                        <a:solidFill>
                          <a:schemeClr val="dk1"/>
                        </a:solidFill>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will be reflected just in this object.</a:t>
                      </a:r>
                    </a:p>
                  </a:txBody>
                  <a:tcPr/>
                </a:tc>
                <a:tc>
                  <a:txBody>
                    <a:bodyPr/>
                    <a:lstStyle/>
                    <a:p>
                      <a:r>
                        <a:rPr lang="en-GB" sz="2000" dirty="0"/>
                        <a:t>Changing value of instance attribute will not be reflected to other objects:</a:t>
                      </a:r>
                    </a:p>
                    <a:p>
                      <a:r>
                        <a:rPr lang="en-GB" sz="2000" kern="1200" dirty="0">
                          <a:solidFill>
                            <a:schemeClr val="dk1"/>
                          </a:solidFill>
                          <a:latin typeface="Lucida Console" panose="020B0609040504020204" pitchFamily="49" charset="0"/>
                          <a:ea typeface="+mn-ea"/>
                          <a:cs typeface="+mn-cs"/>
                        </a:rPr>
                        <a:t>object.instance_attribute =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will be reflected just in this object</a:t>
                      </a:r>
                    </a:p>
                  </a:txBody>
                  <a:tcPr/>
                </a:tc>
                <a:extLst>
                  <a:ext uri="{0D108BD9-81ED-4DB2-BD59-A6C34878D82A}">
                    <a16:rowId xmlns:a16="http://schemas.microsoft.com/office/drawing/2014/main" val="2027813750"/>
                  </a:ext>
                </a:extLst>
              </a:tr>
            </a:tbl>
          </a:graphicData>
        </a:graphic>
      </p:graphicFrame>
    </p:spTree>
    <p:extLst>
      <p:ext uri="{BB962C8B-B14F-4D97-AF65-F5344CB8AC3E}">
        <p14:creationId xmlns:p14="http://schemas.microsoft.com/office/powerpoint/2010/main" val="29156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8/…</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40" y="2564287"/>
            <a:ext cx="11049474"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Rectangle</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pass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client code</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creating an object of class Rectangle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rect_obj1 = Rectangle()</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defining attributes height and width for object rect_obj1</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rect_obj1.height = 2</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rect_obj1.width = 3</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accessing instance attributes height and width</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(rect_obj1.height, rect_obj1.width)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prints 2 3</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creating another object of class Rectangle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rect_obj2 = Rectangle()</a:t>
            </a:r>
          </a:p>
          <a:p>
            <a:pPr eaLnBrk="0" hangingPunct="0">
              <a:buFont typeface="Arial" pitchFamily="34" charset="0"/>
              <a:buNone/>
            </a:pPr>
            <a:r>
              <a:rPr lang="en-GB" altLang="en-US" sz="1800" b="1" dirty="0">
                <a:solidFill>
                  <a:srgbClr val="7030A0"/>
                </a:solidFill>
                <a:latin typeface="Consolas" panose="020B0609020204030204" pitchFamily="49" charset="0"/>
                <a:ea typeface="ヒラギノ角ゴ Pro W3" pitchFamily="-112" charset="-128"/>
              </a:rPr>
              <a:t>print</a:t>
            </a:r>
            <a:r>
              <a:rPr lang="en-GB" altLang="en-US" dirty="0">
                <a:latin typeface="Consolas" panose="020B0609020204030204" pitchFamily="49" charset="0"/>
                <a:cs typeface="Arial" panose="020B0604020202020204" pitchFamily="34" charset="0"/>
              </a:rPr>
              <a:t>(</a:t>
            </a:r>
            <a:r>
              <a:rPr lang="en-GB" altLang="en-US" sz="2000" dirty="0">
                <a:latin typeface="Consolas" panose="020B0609020204030204" pitchFamily="49" charset="0"/>
                <a:ea typeface="ヒラギノ角ゴ Pro W3" pitchFamily="-112" charset="-128"/>
              </a:rPr>
              <a:t>rect_obj2.height</a:t>
            </a:r>
            <a:r>
              <a:rPr lang="en-GB" altLang="en-US" dirty="0">
                <a:latin typeface="Consolas" panose="020B0609020204030204" pitchFamily="49" charset="0"/>
                <a:cs typeface="Arial" panose="020B0604020202020204" pitchFamily="34" charset="0"/>
              </a:rPr>
              <a:t>)</a:t>
            </a:r>
            <a:r>
              <a:rPr lang="en-GB" altLang="en-US" dirty="0">
                <a:latin typeface="Lucida Console" panose="020B0609040504020204" pitchFamily="49" charset="0"/>
                <a:cs typeface="Arial" panose="020B0604020202020204" pitchFamily="34" charset="0"/>
              </a:rPr>
              <a:t> </a:t>
            </a:r>
            <a:r>
              <a:rPr lang="en-GB" altLang="en-US" dirty="0">
                <a:solidFill>
                  <a:srgbClr val="FF0000"/>
                </a:solidFill>
                <a:latin typeface="Lucida Console" panose="020B0609040504020204" pitchFamily="49" charset="0"/>
                <a:cs typeface="Arial" panose="020B0604020202020204" pitchFamily="34" charset="0"/>
              </a:rPr>
              <a:t># throws an error, as there are no instance attributes</a:t>
            </a:r>
          </a:p>
        </p:txBody>
      </p:sp>
      <p:sp>
        <p:nvSpPr>
          <p:cNvPr id="2" name="TextBox 1"/>
          <p:cNvSpPr txBox="1"/>
          <p:nvPr/>
        </p:nvSpPr>
        <p:spPr>
          <a:xfrm>
            <a:off x="1055440" y="1322891"/>
            <a:ext cx="108012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Both class and instance attributes can be defined, accessed and modified from the client code (outside the class definition)</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example below illustrates defining and initialising instance attributes height and width outside the class definition – showing that instance attributes can be added to an object after it has been created</a:t>
            </a:r>
          </a:p>
        </p:txBody>
      </p:sp>
    </p:spTree>
    <p:extLst>
      <p:ext uri="{BB962C8B-B14F-4D97-AF65-F5344CB8AC3E}">
        <p14:creationId xmlns:p14="http://schemas.microsoft.com/office/powerpoint/2010/main" val="323333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9/…</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99704" y="2022422"/>
            <a:ext cx="10992545"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Rectangle</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pass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client code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rect_obj3 = Rectangle()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rect_obj3 does not have any attributes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defining and initialising new class attributes height and width</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Rectangle.height = 2</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Rectangle.width = 3</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accessing class attributes height and width</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(Rectangle.height, Rectangle.width)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prints 2 3</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rect_obj3 now includes height and width, although it was created</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before attributes height and width have been added to the class</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(rect_obj3.height, rect_obj3.width)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prints 2 3</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rect_obj4 = Rectangle()</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rect_obj4 includes height and width, as expected</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(rect_obj4.height, rect_obj4.width)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prints 2 3</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2" name="TextBox 1"/>
          <p:cNvSpPr txBox="1"/>
          <p:nvPr/>
        </p:nvSpPr>
        <p:spPr>
          <a:xfrm>
            <a:off x="1055440" y="1322891"/>
            <a:ext cx="10801200"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example below illustrates defining, initialising and accessing class attributes height and width outside the class definition, without even creating an object</a:t>
            </a:r>
          </a:p>
        </p:txBody>
      </p:sp>
    </p:spTree>
    <p:extLst>
      <p:ext uri="{BB962C8B-B14F-4D97-AF65-F5344CB8AC3E}">
        <p14:creationId xmlns:p14="http://schemas.microsoft.com/office/powerpoint/2010/main" val="428127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10/…</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48004" y="2852936"/>
            <a:ext cx="10801200"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Learner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constructor - initializes instance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 courses</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name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name       </a:t>
            </a:r>
            <a:r>
              <a:rPr lang="en-GB" altLang="en-US" sz="2000" dirty="0">
                <a:solidFill>
                  <a:srgbClr val="FF0000"/>
                </a:solidFill>
                <a:latin typeface="Consolas" panose="020B0609020204030204" pitchFamily="49" charset="0"/>
                <a:ea typeface="ヒラギノ角ゴ Pro W3" pitchFamily="-112" charset="-128"/>
              </a:rPr>
              <a:t># instance variable (unique to each instance)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courses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courses </a:t>
            </a:r>
            <a:r>
              <a:rPr lang="en-GB" altLang="en-US" sz="2000" dirty="0">
                <a:solidFill>
                  <a:srgbClr val="FF0000"/>
                </a:solidFill>
                <a:latin typeface="Consolas" panose="020B0609020204030204" pitchFamily="49" charset="0"/>
                <a:ea typeface="ヒラギノ角ゴ Pro W3" pitchFamily="-112" charset="-128"/>
              </a:rPr>
              <a:t># creates a new dictionary for each learner</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endParaRPr lang="en-GB" altLang="en-US" sz="2000" dirty="0">
              <a:solidFill>
                <a:srgbClr val="FF0000"/>
              </a:solidFill>
              <a:latin typeface="Consolas" panose="020B0609020204030204" pitchFamily="49" charset="0"/>
              <a:ea typeface="ヒラギノ角ゴ Pro W3" pitchFamily="-112" charset="-128"/>
            </a:endParaRPr>
          </a:p>
          <a:p>
            <a:pPr eaLnBrk="0" hangingPunct="0"/>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FF0000"/>
                </a:solidFill>
                <a:latin typeface="Consolas" panose="020B0609020204030204" pitchFamily="49" charset="0"/>
                <a:ea typeface="ヒラギノ角ゴ Pro W3" pitchFamily="-112" charset="-128"/>
              </a:rPr>
              <a:t> </a:t>
            </a:r>
            <a:r>
              <a:rPr lang="en-GB" altLang="en-US" dirty="0">
                <a:solidFill>
                  <a:srgbClr val="0000FF"/>
                </a:solidFill>
                <a:latin typeface="Lucida Console" panose="020B0609040504020204" pitchFamily="49" charset="0"/>
                <a:cs typeface="Arial" panose="020B0604020202020204" pitchFamily="34" charset="0"/>
              </a:rPr>
              <a:t>set_weeks</a:t>
            </a:r>
            <a:r>
              <a:rPr lang="en-GB" altLang="en-US" sz="2000" dirty="0">
                <a:latin typeface="Consolas" panose="020B0609020204030204" pitchFamily="49" charset="0"/>
                <a:ea typeface="ヒラギノ角ゴ Pro W3" pitchFamily="-112" charset="-128"/>
              </a:rPr>
              <a:t>(self, weeks):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self.weeks = weeks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return</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sp>
        <p:nvSpPr>
          <p:cNvPr id="2" name="TextBox 1"/>
          <p:cNvSpPr txBox="1"/>
          <p:nvPr/>
        </p:nvSpPr>
        <p:spPr>
          <a:xfrm>
            <a:off x="1055440" y="1322891"/>
            <a:ext cx="108012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examples from previous two slides show that both class and instance attributes need not be declared; like local variables, they spring into existence when they are first assigned to.</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This is however considered to be bad programming practice and should be avoided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example below illustrates the proper way of defining and initialising instance attributes – within the class constructor (__init__) or within an instance method</a:t>
            </a:r>
          </a:p>
        </p:txBody>
      </p:sp>
    </p:spTree>
    <p:extLst>
      <p:ext uri="{BB962C8B-B14F-4D97-AF65-F5344CB8AC3E}">
        <p14:creationId xmlns:p14="http://schemas.microsoft.com/office/powerpoint/2010/main" val="208100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11/…</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1170612"/>
            <a:ext cx="10585177" cy="507831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learner_Ema = Learner(</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'Ema'</a:t>
            </a:r>
            <a:r>
              <a:rPr lang="en-GB" altLang="en-US" sz="2000" dirty="0">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learner_Ema object has (instance) attributes 'name' and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learner_Ema.__dict__</a:t>
            </a:r>
          </a:p>
          <a:p>
            <a:pPr eaLnBrk="0" hangingPunct="0">
              <a:buFont typeface="Arial" pitchFamily="34" charset="0"/>
              <a:buNone/>
            </a:pPr>
            <a:r>
              <a:rPr lang="en-GB" altLang="en-US" dirty="0">
                <a:solidFill>
                  <a:srgbClr val="0000FF"/>
                </a:solidFill>
                <a:latin typeface="Lucida Console" panose="020B0609040504020204" pitchFamily="49" charset="0"/>
                <a:cs typeface="Arial" panose="020B0604020202020204" pitchFamily="34" charset="0"/>
              </a:rPr>
              <a:t>{'name': 'Ema', 'courses':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dir(</a:t>
            </a:r>
            <a:r>
              <a:rPr lang="en-GB" altLang="en-US" sz="2000" dirty="0">
                <a:latin typeface="Consolas" panose="020B0609020204030204" pitchFamily="49" charset="0"/>
                <a:ea typeface="ヒラギノ角ゴ Pro W3" pitchFamily="-112" charset="-128"/>
                <a:cs typeface="Consolas" panose="020B0609020204030204" pitchFamily="49" charset="0"/>
              </a:rPr>
              <a:t>learner_Ema</a:t>
            </a:r>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attributes 'name' and 'courses' are listed</a:t>
            </a:r>
          </a:p>
          <a:p>
            <a:pPr eaLnBrk="0" hangingPunct="0"/>
            <a:r>
              <a:rPr lang="en-GB" altLang="en-US" dirty="0">
                <a:solidFill>
                  <a:srgbClr val="0000FF"/>
                </a:solidFill>
                <a:latin typeface="Lucida Console" panose="020B0609040504020204" pitchFamily="49" charset="0"/>
                <a:cs typeface="Arial" panose="020B0604020202020204" pitchFamily="34" charset="0"/>
              </a:rPr>
              <a:t>['__class__', '__delattr__', '__dict__', '__dir__', '__doc__', '__eq__', '__format__', '__ge__', '__getattribute__', '__gt__', '__hash__', '__init__', '__init_subclass__', '__le__', '__lt__', '__module__', '__ne__', '__new__', '__reduce__', '__reduce_ex__', '__repr__', '__setattr__', '__sizeof__', '__str__', '__subclasshook__', '__weakref__', 'assign_course', 'courses', 'name', 'set_weeks’]</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but class Learner does not have any attribute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Learner.__dict__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 attribute is listed</a:t>
            </a:r>
            <a:endParaRPr lang="en-GB" altLang="en-US" dirty="0">
              <a:solidFill>
                <a:srgbClr val="FF0000"/>
              </a:solidFill>
              <a:latin typeface="Lucida Console" panose="020B0609040504020204" pitchFamily="49" charset="0"/>
              <a:cs typeface="Arial" panose="020B0604020202020204" pitchFamily="34" charset="0"/>
            </a:endParaRPr>
          </a:p>
          <a:p>
            <a:pPr eaLnBrk="0" hangingPunct="0"/>
            <a:r>
              <a:rPr lang="en-GB" altLang="en-US" sz="2000" dirty="0">
                <a:latin typeface="Consolas" panose="020B0609020204030204" pitchFamily="49" charset="0"/>
                <a:ea typeface="ヒラギノ角ゴ Pro W3" pitchFamily="-112" charset="-128"/>
              </a:rPr>
              <a:t>&gt;&gt;&gt; learner_Ema.set_weeks(6)</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learner_Ema object has an additional (instance) attribute 'weeks'</a:t>
            </a:r>
          </a:p>
          <a:p>
            <a:pPr eaLnBrk="0" hangingPunct="0"/>
            <a:r>
              <a:rPr lang="en-GB" altLang="en-US" sz="2000" dirty="0">
                <a:latin typeface="Consolas" panose="020B0609020204030204" pitchFamily="49" charset="0"/>
                <a:ea typeface="ヒラギノ角ゴ Pro W3" pitchFamily="-112" charset="-128"/>
              </a:rPr>
              <a:t>&gt;&gt;&gt; learner_Ema.__dict__</a:t>
            </a:r>
          </a:p>
          <a:p>
            <a:pPr eaLnBrk="0" hangingPunct="0"/>
            <a:r>
              <a:rPr lang="en-GB" altLang="en-US" dirty="0">
                <a:solidFill>
                  <a:srgbClr val="0000FF"/>
                </a:solidFill>
                <a:latin typeface="Lucida Console" panose="020B0609040504020204" pitchFamily="49" charset="0"/>
                <a:cs typeface="Arial" panose="020B0604020202020204" pitchFamily="34" charset="0"/>
              </a:rPr>
              <a:t>{'name': 'Ema', 'courses': {}, 'weeks': 6}</a:t>
            </a:r>
          </a:p>
        </p:txBody>
      </p:sp>
    </p:spTree>
    <p:extLst>
      <p:ext uri="{BB962C8B-B14F-4D97-AF65-F5344CB8AC3E}">
        <p14:creationId xmlns:p14="http://schemas.microsoft.com/office/powerpoint/2010/main" val="32143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12/…</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5" y="2492896"/>
            <a:ext cx="10657185"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assign_name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create_courses</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sp>
        <p:nvSpPr>
          <p:cNvPr id="2" name="TextBox 1"/>
          <p:cNvSpPr txBox="1"/>
          <p:nvPr/>
        </p:nvSpPr>
        <p:spPr>
          <a:xfrm>
            <a:off x="1055440" y="1322891"/>
            <a:ext cx="10801200"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Class Learner in previous example includes the constructor</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following example illustrates the defining and initialising instance variables when the class does not have the custom constructor (__init__) but instead uses the default constructor</a:t>
            </a:r>
          </a:p>
        </p:txBody>
      </p:sp>
    </p:spTree>
    <p:extLst>
      <p:ext uri="{BB962C8B-B14F-4D97-AF65-F5344CB8AC3E}">
        <p14:creationId xmlns:p14="http://schemas.microsoft.com/office/powerpoint/2010/main" val="37928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13/…</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84825" y="1517878"/>
            <a:ext cx="10585177" cy="464742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student = Student()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now neither student object nor Student class have any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dir(Student)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'name' and 'courses' attribute are not listed</a:t>
            </a:r>
          </a:p>
          <a:p>
            <a:pPr eaLnBrk="0" hangingPunct="0">
              <a:buFont typeface="Arial" pitchFamily="34" charset="0"/>
              <a:buNone/>
            </a:pPr>
            <a:r>
              <a:rPr lang="en-GB" altLang="en-US" dirty="0">
                <a:solidFill>
                  <a:srgbClr val="0000FF"/>
                </a:solidFill>
                <a:latin typeface="Lucida Console" panose="020B0609040504020204" pitchFamily="49" charset="0"/>
                <a:cs typeface="Arial" panose="020B0604020202020204" pitchFamily="34" charset="0"/>
              </a:rPr>
              <a:t>['__class__', '__delattr__', '__dict__', '__dir__', '__doc__', '__eq__', '__format__', '__ge__', '__getattribute__', '__gt__', '__hash__', '__init__', '__init_subclass__', '__le__', '__lt__', '__module__', '__ne__', '__new__', '__reduce__', '__reduce_ex__', '__repr__', '__setattr__', '__sizeof__', '__str__', '__subclasshook__', '__weakref__', 'assign_course', 'assign_name', 'create_courses']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Student.__dict__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'name' and 'courses' attribute are not listed</a:t>
            </a:r>
          </a:p>
          <a:p>
            <a:pPr eaLnBrk="0" hangingPunct="0">
              <a:buFont typeface="Arial" pitchFamily="34" charset="0"/>
              <a:buNone/>
            </a:pPr>
            <a:r>
              <a:rPr lang="en-GB" altLang="en-US" dirty="0">
                <a:solidFill>
                  <a:srgbClr val="0000FF"/>
                </a:solidFill>
                <a:latin typeface="Lucida Console" panose="020B0609040504020204" pitchFamily="49" charset="0"/>
                <a:cs typeface="Arial" panose="020B0604020202020204" pitchFamily="34" charset="0"/>
              </a:rPr>
              <a:t>['__class__', '__delattr__', '__dict__', '__dir__', '__doc__', '__eq__', '__format__', '__ge__', '__getattribute__', '__gt__', '__hash__', '__init__', '__init_subclass__', '__le__', '__lt__', '__module__', '__ne__', '__new__', '__reduce__', '__reduce_ex__', '__repr__', '__setattr__', '__sizeof__', '__str__', '__subclasshook__', '__weakref__', 'assign_course', 'assign_name', 'create_courses']</a:t>
            </a:r>
          </a:p>
        </p:txBody>
      </p:sp>
    </p:spTree>
    <p:extLst>
      <p:ext uri="{BB962C8B-B14F-4D97-AF65-F5344CB8AC3E}">
        <p14:creationId xmlns:p14="http://schemas.microsoft.com/office/powerpoint/2010/main" val="10599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14/…</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84825" y="1518458"/>
            <a:ext cx="10585177" cy="486287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dir(student)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'name' and 'courses' are not listed</a:t>
            </a:r>
          </a:p>
          <a:p>
            <a:pPr eaLnBrk="0" hangingPunct="0">
              <a:buFont typeface="Arial" pitchFamily="34" charset="0"/>
              <a:buNone/>
            </a:pPr>
            <a:r>
              <a:rPr lang="en-GB" altLang="en-US" dirty="0">
                <a:solidFill>
                  <a:srgbClr val="0000FF"/>
                </a:solidFill>
                <a:latin typeface="Lucida Console" panose="020B0609040504020204" pitchFamily="49" charset="0"/>
                <a:cs typeface="Arial" panose="020B0604020202020204" pitchFamily="34" charset="0"/>
              </a:rPr>
              <a:t>['__class__', '__delattr__', '__dict__', '__dir__', '__doc__', '__eq__', '__format__', '__ge__', '__getattribute__', '__gt__', '__hash__', '__init__', '__init_subclass__', '__le__', '__lt__', '__module__', '__ne__', '__new__', '__reduce__', '__reduce_ex__', '__repr__', '__setattr__', '__sizeof__', '__str__', '__subclasshook__', '__weakref__', 'assign_course', 'assign_name', 'create_courses']</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latin typeface="Consolas" panose="020B0609020204030204" pitchFamily="49" charset="0"/>
                <a:ea typeface="ヒラギノ角ゴ Pro W3" pitchFamily="-112" charset="-128"/>
              </a:rPr>
              <a:t>student.__dict__   </a:t>
            </a:r>
            <a:r>
              <a:rPr lang="en-GB" altLang="en-US" sz="2000" dirty="0">
                <a:solidFill>
                  <a:srgbClr val="FF0000"/>
                </a:solidFill>
                <a:latin typeface="Consolas" panose="020B0609020204030204" pitchFamily="49" charset="0"/>
                <a:ea typeface="ヒラギノ角ゴ Pro W3" pitchFamily="-112" charset="-128"/>
              </a:rPr>
              <a:t># returns {}</a:t>
            </a:r>
          </a:p>
          <a:p>
            <a:pPr eaLnBrk="0" hangingPunct="0"/>
            <a:r>
              <a:rPr lang="en-GB" altLang="en-US" dirty="0">
                <a:solidFill>
                  <a:srgbClr val="0000FF"/>
                </a:solidFill>
                <a:latin typeface="Lucida Console" panose="020B0609040504020204" pitchFamily="49" charset="0"/>
                <a:cs typeface="Arial" panose="020B0604020202020204" pitchFamily="34" charset="0"/>
              </a:rPr>
              <a:t>{}</a:t>
            </a:r>
          </a:p>
          <a:p>
            <a:pPr eaLnBrk="0" hangingPunct="0"/>
            <a:endParaRPr lang="en-GB" altLang="en-US" dirty="0">
              <a:solidFill>
                <a:srgbClr val="0000FF"/>
              </a:solidFill>
              <a:latin typeface="Lucida Console" panose="020B0609040504020204" pitchFamily="49" charset="0"/>
              <a:cs typeface="Arial" panose="020B0604020202020204" pitchFamily="34" charset="0"/>
            </a:endParaRPr>
          </a:p>
          <a:p>
            <a:pPr eaLnBrk="0" hangingPunct="0"/>
            <a:r>
              <a:rPr lang="en-GB" altLang="en-US" dirty="0">
                <a:solidFill>
                  <a:srgbClr val="FF0000"/>
                </a:solidFill>
                <a:latin typeface="Lucida Console" panose="020B0609040504020204" pitchFamily="49" charset="0"/>
                <a:cs typeface="Arial" panose="020B0604020202020204" pitchFamily="34" charset="0"/>
              </a:rPr>
              <a:t># create instance attribute 'name' and initialize it with 'Tom'</a:t>
            </a:r>
          </a:p>
          <a:p>
            <a:pPr eaLnBrk="0" hangingPunct="0"/>
            <a:r>
              <a:rPr lang="en-GB" altLang="en-US" sz="1800" dirty="0">
                <a:latin typeface="Consolas" panose="020B0609020204030204" pitchFamily="49" charset="0"/>
                <a:ea typeface="ヒラギノ角ゴ Pro W3" pitchFamily="-112" charset="-128"/>
                <a:cs typeface="Consolas" panose="020B0609020204030204" pitchFamily="49" charset="0"/>
              </a:rPr>
              <a:t>&gt;&gt;&gt; </a:t>
            </a:r>
            <a:r>
              <a:rPr lang="en-GB" altLang="en-US" dirty="0">
                <a:latin typeface="Lucida Console" panose="020B0609040504020204" pitchFamily="49" charset="0"/>
                <a:cs typeface="Arial" panose="020B0604020202020204" pitchFamily="34" charset="0"/>
              </a:rPr>
              <a:t>student.assign_name(</a:t>
            </a:r>
            <a:r>
              <a:rPr lang="en-GB" altLang="en-US" dirty="0">
                <a:solidFill>
                  <a:srgbClr val="00B050"/>
                </a:solidFill>
                <a:latin typeface="Lucida Console" panose="020B0609040504020204" pitchFamily="49" charset="0"/>
                <a:cs typeface="Arial" panose="020B0604020202020204" pitchFamily="34" charset="0"/>
              </a:rPr>
              <a:t>'Tom'</a:t>
            </a:r>
            <a:r>
              <a:rPr lang="en-GB" altLang="en-US" sz="18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dirty="0">
                <a:solidFill>
                  <a:srgbClr val="FF0000"/>
                </a:solidFill>
                <a:latin typeface="Lucida Console" panose="020B0609040504020204" pitchFamily="49" charset="0"/>
                <a:cs typeface="Arial" panose="020B0604020202020204" pitchFamily="34" charset="0"/>
              </a:rPr>
              <a:t># now student object has (instance) attribute 'name'</a:t>
            </a:r>
          </a:p>
          <a:p>
            <a:pPr eaLnBrk="0" hangingPunct="0"/>
            <a:r>
              <a:rPr lang="en-GB" altLang="en-US" sz="1800" dirty="0">
                <a:latin typeface="Consolas" panose="020B0609020204030204" pitchFamily="49" charset="0"/>
                <a:ea typeface="ヒラギノ角ゴ Pro W3" pitchFamily="-112" charset="-128"/>
                <a:cs typeface="Consolas" panose="020B0609020204030204" pitchFamily="49" charset="0"/>
              </a:rPr>
              <a:t>&gt;&gt;&gt; </a:t>
            </a:r>
            <a:r>
              <a:rPr lang="en-GB" altLang="en-US" dirty="0">
                <a:latin typeface="Lucida Console" panose="020B0609040504020204" pitchFamily="49" charset="0"/>
                <a:cs typeface="Arial" panose="020B0604020202020204" pitchFamily="34" charset="0"/>
              </a:rPr>
              <a:t>student.__dict__</a:t>
            </a:r>
          </a:p>
          <a:p>
            <a:pPr eaLnBrk="0" hangingPunct="0"/>
            <a:r>
              <a:rPr lang="en-GB" altLang="en-US" dirty="0">
                <a:solidFill>
                  <a:srgbClr val="0000FF"/>
                </a:solidFill>
                <a:latin typeface="Lucida Console" panose="020B0609040504020204" pitchFamily="49" charset="0"/>
                <a:cs typeface="Arial" panose="020B0604020202020204" pitchFamily="34" charset="0"/>
              </a:rPr>
              <a:t>{'name': 'Tom'}</a:t>
            </a:r>
          </a:p>
          <a:p>
            <a:pPr eaLnBrk="0" hangingPunct="0"/>
            <a:r>
              <a:rPr lang="en-GB" altLang="en-US" dirty="0">
                <a:solidFill>
                  <a:srgbClr val="FF0000"/>
                </a:solidFill>
                <a:latin typeface="Lucida Console" panose="020B0609040504020204" pitchFamily="49" charset="0"/>
                <a:cs typeface="Arial" panose="020B0604020202020204" pitchFamily="34" charset="0"/>
              </a:rPr>
              <a:t># but class Student does not have any attribute</a:t>
            </a:r>
          </a:p>
          <a:p>
            <a:pPr eaLnBrk="0" hangingPunct="0"/>
            <a:r>
              <a:rPr lang="en-GB" altLang="en-US" sz="1800" dirty="0">
                <a:latin typeface="Consolas" panose="020B0609020204030204" pitchFamily="49" charset="0"/>
                <a:ea typeface="ヒラギノ角ゴ Pro W3" pitchFamily="-112" charset="-128"/>
                <a:cs typeface="Consolas" panose="020B0609020204030204" pitchFamily="49" charset="0"/>
              </a:rPr>
              <a:t>&gt;&gt;&gt; </a:t>
            </a:r>
            <a:r>
              <a:rPr lang="en-GB" altLang="en-US" dirty="0">
                <a:latin typeface="Lucida Console" panose="020B0609040504020204" pitchFamily="49" charset="0"/>
                <a:cs typeface="Arial" panose="020B0604020202020204" pitchFamily="34" charset="0"/>
              </a:rPr>
              <a:t>Student.__dict__ </a:t>
            </a:r>
            <a:r>
              <a:rPr lang="en-GB" altLang="en-US" dirty="0">
                <a:solidFill>
                  <a:srgbClr val="0000FF"/>
                </a:solidFill>
                <a:latin typeface="Lucida Console" panose="020B0609040504020204" pitchFamily="49" charset="0"/>
                <a:cs typeface="Arial" panose="020B0604020202020204" pitchFamily="34" charset="0"/>
              </a:rPr>
              <a:t>  # no attribute listed</a:t>
            </a:r>
          </a:p>
        </p:txBody>
      </p:sp>
    </p:spTree>
    <p:extLst>
      <p:ext uri="{BB962C8B-B14F-4D97-AF65-F5344CB8AC3E}">
        <p14:creationId xmlns:p14="http://schemas.microsoft.com/office/powerpoint/2010/main" val="256589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attributes vs Instance attributes  </a:t>
            </a:r>
            <a:r>
              <a:rPr lang="en-GB" sz="3200" dirty="0">
                <a:latin typeface="Arial Black" panose="020B0A04020102020204" pitchFamily="34" charset="0"/>
              </a:rPr>
              <a:t>15/…</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84825" y="1484784"/>
            <a:ext cx="10585177" cy="452431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dirty="0">
                <a:solidFill>
                  <a:srgbClr val="FF0000"/>
                </a:solidFill>
                <a:latin typeface="Lucida Console" panose="020B0609040504020204" pitchFamily="49" charset="0"/>
                <a:cs typeface="Arial" panose="020B0604020202020204" pitchFamily="34" charset="0"/>
              </a:rPr>
              <a:t># create instance attribute 'courses' and initialize it with {}</a:t>
            </a:r>
          </a:p>
          <a:p>
            <a:pPr eaLnBrk="0" hangingPunct="0"/>
            <a:r>
              <a:rPr lang="en-GB" altLang="en-US" dirty="0">
                <a:latin typeface="Lucida Console" panose="020B0609040504020204" pitchFamily="49" charset="0"/>
                <a:cs typeface="Arial" panose="020B0604020202020204" pitchFamily="34" charset="0"/>
              </a:rPr>
              <a:t>&gt;&gt;&gt; student.create_courses()</a:t>
            </a:r>
            <a:r>
              <a:rPr lang="en-GB" altLang="en-US" sz="18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dirty="0">
                <a:solidFill>
                  <a:srgbClr val="FF0000"/>
                </a:solidFill>
                <a:latin typeface="Lucida Console" panose="020B0609040504020204" pitchFamily="49" charset="0"/>
                <a:cs typeface="Arial" panose="020B0604020202020204" pitchFamily="34" charset="0"/>
              </a:rPr>
              <a:t># now student object has an additional (instance) attribute 'courses'</a:t>
            </a:r>
          </a:p>
          <a:p>
            <a:pPr eaLnBrk="0" hangingPunct="0"/>
            <a:r>
              <a:rPr lang="en-GB" altLang="en-US" dirty="0">
                <a:latin typeface="Lucida Console" panose="020B0609040504020204" pitchFamily="49" charset="0"/>
                <a:cs typeface="Arial" panose="020B0604020202020204" pitchFamily="34" charset="0"/>
              </a:rPr>
              <a:t>&gt;&gt;&gt; student.__dict__</a:t>
            </a:r>
          </a:p>
          <a:p>
            <a:pPr eaLnBrk="0" hangingPunct="0"/>
            <a:r>
              <a:rPr lang="en-GB" altLang="en-US" dirty="0">
                <a:solidFill>
                  <a:srgbClr val="0000FF"/>
                </a:solidFill>
                <a:latin typeface="Lucida Console" panose="020B0609040504020204" pitchFamily="49" charset="0"/>
                <a:cs typeface="Arial" panose="020B0604020202020204" pitchFamily="34" charset="0"/>
              </a:rPr>
              <a:t>{'name': 'Tom', 'courses': {}}</a:t>
            </a:r>
          </a:p>
          <a:p>
            <a:pPr eaLnBrk="0" hangingPunct="0"/>
            <a:endParaRPr lang="en-GB" altLang="en-US" dirty="0">
              <a:solidFill>
                <a:srgbClr val="0000FF"/>
              </a:solidFill>
              <a:latin typeface="Lucida Console" panose="020B0609040504020204" pitchFamily="49" charset="0"/>
              <a:cs typeface="Arial" panose="020B0604020202020204" pitchFamily="34" charset="0"/>
            </a:endParaRPr>
          </a:p>
          <a:p>
            <a:pPr eaLnBrk="0" hangingPunct="0"/>
            <a:r>
              <a:rPr lang="en-GB" altLang="en-US" dirty="0">
                <a:solidFill>
                  <a:srgbClr val="FF0000"/>
                </a:solidFill>
                <a:latin typeface="Lucida Console" panose="020B0609040504020204" pitchFamily="49" charset="0"/>
                <a:cs typeface="Arial" panose="020B0604020202020204" pitchFamily="34" charset="0"/>
              </a:rPr>
              <a:t># but class Student still does not have any attribute</a:t>
            </a:r>
          </a:p>
          <a:p>
            <a:pPr eaLnBrk="0" hangingPunct="0"/>
            <a:r>
              <a:rPr lang="en-GB" altLang="en-US" dirty="0">
                <a:latin typeface="Lucida Console" panose="020B0609040504020204" pitchFamily="49" charset="0"/>
                <a:cs typeface="Arial" panose="020B0604020202020204" pitchFamily="34" charset="0"/>
              </a:rPr>
              <a:t>&gt;&gt;&gt; Student.__dict__ </a:t>
            </a:r>
            <a:r>
              <a:rPr lang="en-GB" altLang="en-US" dirty="0">
                <a:solidFill>
                  <a:srgbClr val="0000FF"/>
                </a:solidFill>
                <a:latin typeface="Lucida Console" panose="020B0609040504020204" pitchFamily="49" charset="0"/>
                <a:cs typeface="Arial" panose="020B0604020202020204" pitchFamily="34" charset="0"/>
              </a:rPr>
              <a:t>  </a:t>
            </a:r>
            <a:r>
              <a:rPr lang="en-GB" altLang="en-US" dirty="0">
                <a:solidFill>
                  <a:srgbClr val="FF0000"/>
                </a:solidFill>
                <a:latin typeface="Lucida Console" panose="020B0609040504020204" pitchFamily="49" charset="0"/>
                <a:cs typeface="Arial" panose="020B0604020202020204" pitchFamily="34" charset="0"/>
              </a:rPr>
              <a:t># no attribute listed</a:t>
            </a:r>
          </a:p>
          <a:p>
            <a:pPr eaLnBrk="0" hangingPunct="0"/>
            <a:r>
              <a:rPr lang="en-GB" altLang="en-US" dirty="0">
                <a:latin typeface="Lucida Console" panose="020B0609040504020204" pitchFamily="49" charset="0"/>
                <a:cs typeface="Arial" panose="020B0604020202020204" pitchFamily="34" charset="0"/>
              </a:rPr>
              <a:t>&gt;&gt;&gt; dir(Student)       </a:t>
            </a:r>
            <a:r>
              <a:rPr lang="en-GB" altLang="en-US" dirty="0">
                <a:solidFill>
                  <a:srgbClr val="FF0000"/>
                </a:solidFill>
                <a:latin typeface="Lucida Console" panose="020B0609040504020204" pitchFamily="49" charset="0"/>
                <a:cs typeface="Arial" panose="020B0604020202020204" pitchFamily="34" charset="0"/>
              </a:rPr>
              <a:t># no attribute listed</a:t>
            </a:r>
          </a:p>
          <a:p>
            <a:pPr eaLnBrk="0" hangingPunct="0"/>
            <a:endParaRPr lang="en-GB" altLang="en-US" dirty="0">
              <a:solidFill>
                <a:srgbClr val="FF0000"/>
              </a:solidFill>
              <a:latin typeface="Consolas" panose="020B0609020204030204" pitchFamily="49" charset="0"/>
              <a:ea typeface="ヒラギノ角ゴ Pro W3" pitchFamily="-112" charset="-128"/>
            </a:endParaRPr>
          </a:p>
          <a:p>
            <a:pPr eaLnBrk="0" hangingPunct="0"/>
            <a:r>
              <a:rPr lang="en-GB" altLang="en-US" dirty="0">
                <a:solidFill>
                  <a:srgbClr val="FF0000"/>
                </a:solidFill>
                <a:latin typeface="Lucida Console" panose="020B0609040504020204" pitchFamily="49" charset="0"/>
                <a:cs typeface="Arial" panose="020B0604020202020204" pitchFamily="34" charset="0"/>
              </a:rPr>
              <a:t># assign two courses to student object</a:t>
            </a:r>
          </a:p>
          <a:p>
            <a:pPr eaLnBrk="0" hangingPunct="0"/>
            <a:r>
              <a:rPr lang="en-GB" altLang="en-US" dirty="0">
                <a:latin typeface="Lucida Console" panose="020B0609040504020204" pitchFamily="49" charset="0"/>
                <a:cs typeface="Arial" panose="020B0604020202020204" pitchFamily="34" charset="0"/>
              </a:rPr>
              <a:t>&gt;&gt;&gt; student.assign_course(</a:t>
            </a:r>
            <a:r>
              <a:rPr lang="en-GB" altLang="en-US" dirty="0">
                <a:solidFill>
                  <a:srgbClr val="00B050"/>
                </a:solidFill>
                <a:latin typeface="Lucida Console" panose="020B0609040504020204" pitchFamily="49" charset="0"/>
                <a:ea typeface="ヒラギノ角ゴ Pro W3" pitchFamily="-112" charset="-128"/>
              </a:rPr>
              <a:t>'SQL'</a:t>
            </a:r>
            <a:r>
              <a:rPr lang="en-GB" altLang="en-US" dirty="0">
                <a:latin typeface="Lucida Console" panose="020B0609040504020204" pitchFamily="49" charset="0"/>
                <a:ea typeface="ヒラギノ角ゴ Pro W3" pitchFamily="-112" charset="-128"/>
              </a:rPr>
              <a:t>)</a:t>
            </a:r>
          </a:p>
          <a:p>
            <a:pPr eaLnBrk="0" hangingPunct="0"/>
            <a:r>
              <a:rPr lang="en-GB" altLang="en-US" dirty="0">
                <a:latin typeface="Lucida Console" panose="020B0609040504020204" pitchFamily="49" charset="0"/>
                <a:cs typeface="Arial" panose="020B0604020202020204" pitchFamily="34" charset="0"/>
              </a:rPr>
              <a:t>&gt;&gt;&gt; student.assign_course(</a:t>
            </a:r>
            <a:r>
              <a:rPr lang="en-GB" altLang="en-US" dirty="0">
                <a:solidFill>
                  <a:srgbClr val="00B050"/>
                </a:solidFill>
                <a:latin typeface="Lucida Console" panose="020B0609040504020204" pitchFamily="49" charset="0"/>
                <a:ea typeface="ヒラギノ角ゴ Pro W3" pitchFamily="-112" charset="-128"/>
              </a:rPr>
              <a:t>'Python'</a:t>
            </a:r>
            <a:r>
              <a:rPr lang="en-GB" altLang="en-US" dirty="0">
                <a:latin typeface="Lucida Console" panose="020B0609040504020204" pitchFamily="49" charset="0"/>
                <a:ea typeface="ヒラギノ角ゴ Pro W3" pitchFamily="-112" charset="-128"/>
              </a:rPr>
              <a:t>)</a:t>
            </a:r>
          </a:p>
          <a:p>
            <a:pPr eaLnBrk="0" hangingPunct="0"/>
            <a:r>
              <a:rPr lang="en-GB" altLang="en-US" dirty="0">
                <a:latin typeface="Lucida Console" panose="020B0609040504020204" pitchFamily="49" charset="0"/>
                <a:cs typeface="Arial" panose="020B0604020202020204" pitchFamily="34" charset="0"/>
              </a:rPr>
              <a:t>&gt;&gt;&gt; student.__dict__</a:t>
            </a:r>
          </a:p>
          <a:p>
            <a:pPr eaLnBrk="0" hangingPunct="0"/>
            <a:r>
              <a:rPr lang="en-GB" altLang="en-US" dirty="0">
                <a:solidFill>
                  <a:srgbClr val="0000FF"/>
                </a:solidFill>
                <a:latin typeface="Lucida Console" panose="020B0609040504020204" pitchFamily="49" charset="0"/>
                <a:cs typeface="Arial" panose="020B0604020202020204" pitchFamily="34" charset="0"/>
              </a:rPr>
              <a:t>{'name': 'Tom', 'courses': {'SQL': 0, 'Python': 0}}</a:t>
            </a:r>
          </a:p>
          <a:p>
            <a:pPr eaLnBrk="0" hangingPunct="0"/>
            <a:endParaRPr lang="en-GB" altLang="en-US" dirty="0">
              <a:latin typeface="Lucida Console" panose="020B0609040504020204" pitchFamily="49" charset="0"/>
              <a:cs typeface="Arial" panose="020B0604020202020204" pitchFamily="34" charset="0"/>
            </a:endParaRPr>
          </a:p>
        </p:txBody>
      </p:sp>
    </p:spTree>
    <p:extLst>
      <p:ext uri="{BB962C8B-B14F-4D97-AF65-F5344CB8AC3E}">
        <p14:creationId xmlns:p14="http://schemas.microsoft.com/office/powerpoint/2010/main" val="141220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55B9186-B83E-4ECC-AC15-0D43D306E066}"/>
              </a:ext>
            </a:extLst>
          </p:cNvPr>
          <p:cNvSpPr/>
          <p:nvPr/>
        </p:nvSpPr>
        <p:spPr>
          <a:xfrm>
            <a:off x="1296000" y="1772816"/>
            <a:ext cx="8112368" cy="4708981"/>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Create classes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Write a constructor</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the difference between a class and an object.</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Making data public, private, protected</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Write getters and setters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encapsulation and abstraction</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Create a constant </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Method Variables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199456" y="4802376"/>
            <a:ext cx="8496944" cy="193899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class ClassName: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def</a:t>
            </a:r>
            <a:r>
              <a:rPr lang="en-GB" altLang="en-US" sz="2000" dirty="0">
                <a:latin typeface="Consolas" panose="020B0609020204030204" pitchFamily="49" charset="0"/>
                <a:ea typeface="ヒラギノ角ゴ Pro W3" pitchFamily="-112" charset="-128"/>
                <a:cs typeface="Consolas" panose="020B0609020204030204" pitchFamily="49" charset="0"/>
              </a:rPr>
              <a:t> __init__(</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instance_parameter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solidFill>
                  <a:srgbClr val="FF0000"/>
                </a:solidFill>
                <a:latin typeface="Consolas" panose="020B0609020204030204" pitchFamily="49" charset="0"/>
                <a:ea typeface="ヒラギノ角ゴ Pro W3" pitchFamily="-112" charset="-128"/>
              </a:rPr>
              <a:t>instance</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_attribute</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 instance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_parameter</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method_name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method_parameter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1"/>
                </a:solidFill>
                <a:latin typeface="Consolas" panose="020B0609020204030204" pitchFamily="49" charset="0"/>
                <a:ea typeface="ヒラギノ角ゴ Pro W3" pitchFamily="-112" charset="-128"/>
                <a:cs typeface="Consolas" panose="020B0609020204030204" pitchFamily="49" charset="0"/>
              </a:rPr>
              <a:t>local_method_variable </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method_parameter</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2" name="TextBox 1"/>
          <p:cNvSpPr txBox="1"/>
          <p:nvPr/>
        </p:nvSpPr>
        <p:spPr>
          <a:xfrm>
            <a:off x="1055440" y="1322891"/>
            <a:ext cx="10657184" cy="3416320"/>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Methods</a:t>
            </a:r>
            <a:r>
              <a:rPr lang="en-GB" dirty="0">
                <a:latin typeface="Arial" panose="020B0604020202020204" pitchFamily="34" charset="0"/>
                <a:cs typeface="Arial" panose="020B0604020202020204" pitchFamily="34" charset="0"/>
              </a:rPr>
              <a:t> are functions that belong to an object that is an instance of that class.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Methods include two further kind of variables:</a:t>
            </a:r>
          </a:p>
          <a:p>
            <a:pPr marL="342900" indent="-342900">
              <a:buFont typeface="+mj-lt"/>
              <a:buAutoNum type="arabicPeriod"/>
            </a:pPr>
            <a:r>
              <a:rPr lang="en-GB" b="1" dirty="0">
                <a:latin typeface="Arial" panose="020B0604020202020204" pitchFamily="34" charset="0"/>
                <a:cs typeface="Arial" panose="020B0604020202020204" pitchFamily="34" charset="0"/>
              </a:rPr>
              <a:t>Method parameters </a:t>
            </a:r>
            <a:r>
              <a:rPr lang="en-GB" dirty="0">
                <a:latin typeface="Arial" panose="020B0604020202020204" pitchFamily="34" charset="0"/>
                <a:cs typeface="Arial" panose="020B0604020202020204" pitchFamily="34" charset="0"/>
              </a:rPr>
              <a:t>(variables listed within the method’s signature, to be replaced with real arguments when the method is called)</a:t>
            </a:r>
          </a:p>
          <a:p>
            <a:pPr marL="342900" indent="-342900">
              <a:buFont typeface="+mj-lt"/>
              <a:buAutoNum type="arabicPeriod"/>
            </a:pPr>
            <a:r>
              <a:rPr lang="en-GB" b="1" dirty="0">
                <a:latin typeface="Arial" panose="020B0604020202020204" pitchFamily="34" charset="0"/>
                <a:cs typeface="Arial" panose="020B0604020202020204" pitchFamily="34" charset="0"/>
              </a:rPr>
              <a:t>Local method variables </a:t>
            </a:r>
            <a:r>
              <a:rPr lang="en-GB" dirty="0">
                <a:latin typeface="Arial" panose="020B0604020202020204" pitchFamily="34" charset="0"/>
                <a:cs typeface="Arial" panose="020B0604020202020204" pitchFamily="34" charset="0"/>
              </a:rPr>
              <a:t>(variables introduced within the method’s body)</a:t>
            </a:r>
          </a:p>
          <a:p>
            <a:pPr marL="342900" indent="-342900">
              <a:buFont typeface="+mj-lt"/>
              <a:buAutoNum type="arabicPeriod"/>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Method’s parameters are listed within the brackets following the method name, and can be accessed within that method. They are also accessible from the place from which the method is called.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Method’s local variables can only be accessed within the method where they’re defined.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Further to these, class may accept </a:t>
            </a:r>
            <a:r>
              <a:rPr lang="en-GB" b="1" dirty="0">
                <a:latin typeface="Arial" panose="020B0604020202020204" pitchFamily="34" charset="0"/>
                <a:cs typeface="Arial" panose="020B0604020202020204" pitchFamily="34" charset="0"/>
              </a:rPr>
              <a:t>instance parameters</a:t>
            </a:r>
            <a:r>
              <a:rPr lang="en-GB" dirty="0">
                <a:latin typeface="Arial" panose="020B0604020202020204" pitchFamily="34" charset="0"/>
                <a:cs typeface="Arial" panose="020B0604020202020204" pitchFamily="34" charset="0"/>
              </a:rPr>
              <a:t>: any variable listed within the signature of the built-in class constructor: </a:t>
            </a:r>
            <a:r>
              <a:rPr lang="en-GB" dirty="0">
                <a:latin typeface="Lucida Console" panose="020B0609040504020204" pitchFamily="49" charset="0"/>
                <a:cs typeface="Arial" panose="020B0604020202020204" pitchFamily="34" charset="0"/>
              </a:rPr>
              <a:t>__init__()</a:t>
            </a:r>
          </a:p>
        </p:txBody>
      </p:sp>
    </p:spTree>
    <p:extLst>
      <p:ext uri="{BB962C8B-B14F-4D97-AF65-F5344CB8AC3E}">
        <p14:creationId xmlns:p14="http://schemas.microsoft.com/office/powerpoint/2010/main" val="26555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1/…</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40" y="2214156"/>
            <a:ext cx="9145016"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dirty="0">
                <a:solidFill>
                  <a:srgbClr val="FF7700"/>
                </a:solidFill>
                <a:latin typeface="Lucida Console" panose="020B0609040504020204" pitchFamily="49" charset="0"/>
                <a:cs typeface="Arial" panose="020B0604020202020204" pitchFamily="34" charset="0"/>
              </a:rPr>
              <a:t>class</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attributes</a:t>
            </a:r>
            <a:endPar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count</a:t>
            </a:r>
            <a:r>
              <a:rPr lang="en-GB" altLang="en-US" sz="2000" dirty="0">
                <a:latin typeface="Consolas" panose="020B0609020204030204" pitchFamily="49" charset="0"/>
                <a:ea typeface="ヒラギノ角ゴ Pro W3" pitchFamily="-112" charset="-128"/>
                <a:cs typeface="Consolas" panose="020B0609020204030204" pitchFamily="49" charset="0"/>
              </a:rPr>
              <a:t> = 0               </a:t>
            </a:r>
            <a:r>
              <a:rPr lang="en-GB" altLang="en-US" sz="2000" dirty="0">
                <a:solidFill>
                  <a:srgbClr val="C00000"/>
                </a:solidFill>
                <a:latin typeface="Consolas" panose="020B0609020204030204" pitchFamily="49" charset="0"/>
                <a:ea typeface="ヒラギノ角ゴ Pro W3" pitchFamily="-112" charset="-128"/>
              </a:rPr>
              <a:t>instance parameters</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constructor</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FF7700"/>
                </a:solidFill>
                <a:latin typeface="Lucida Console" panose="020B0609040504020204" pitchFamily="49" charset="0"/>
                <a:cs typeface="Arial" panose="020B0604020202020204" pitchFamily="34" charset="0"/>
              </a:rPr>
              <a:t>def</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__init__</a:t>
            </a:r>
            <a:r>
              <a:rPr lang="en-GB" altLang="en-US" dirty="0">
                <a:latin typeface="Lucida Console" panose="020B0609040504020204" pitchFamily="49" charset="0"/>
                <a:cs typeface="Arial" panose="020B0604020202020204" pitchFamily="34"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self, </a:t>
            </a:r>
            <a:r>
              <a:rPr lang="en-GB" altLang="en-US" sz="2000" dirty="0">
                <a:solidFill>
                  <a:srgbClr val="C00000"/>
                </a:solidFill>
                <a:latin typeface="Consolas" panose="020B0609020204030204" pitchFamily="49" charset="0"/>
                <a:ea typeface="ヒラギノ角ゴ Pro W3" pitchFamily="-112" charset="-128"/>
                <a:cs typeface="Consolas" panose="020B0609020204030204" pitchFamily="49" charset="0"/>
              </a:rPr>
              <a:t>name</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C00000"/>
                </a:solidFill>
                <a:latin typeface="Consolas" panose="020B0609020204030204" pitchFamily="49" charset="0"/>
                <a:ea typeface="ヒラギノ角ゴ Pro W3" pitchFamily="-112" charset="-128"/>
              </a:rPr>
              <a:t>stream</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C00000"/>
                </a:solidFill>
                <a:latin typeface="Consolas" panose="020B0609020204030204" pitchFamily="49" charset="0"/>
                <a:ea typeface="ヒラギノ角ゴ Pro W3" pitchFamily="-112" charset="-128"/>
              </a:rPr>
              <a:t>weeks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C00000"/>
                </a:solidFill>
                <a:latin typeface="Consolas" panose="020B0609020204030204" pitchFamily="49" charset="0"/>
                <a:ea typeface="ヒラギノ角ゴ Pro W3" pitchFamily="-112" charset="-128"/>
              </a:rPr>
              <a:t>courses</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name</a:t>
            </a:r>
            <a:r>
              <a:rPr lang="en-GB" altLang="en-US" sz="2000" dirty="0">
                <a:latin typeface="Consolas" panose="020B0609020204030204" pitchFamily="49" charset="0"/>
                <a:ea typeface="ヒラギノ角ゴ Pro W3" pitchFamily="-112" charset="-128"/>
                <a:cs typeface="Consolas" panose="020B0609020204030204" pitchFamily="49" charset="0"/>
              </a:rPr>
              <a:t> = </a:t>
            </a:r>
            <a:r>
              <a:rPr lang="en-GB" altLang="en-US" sz="2000" dirty="0">
                <a:solidFill>
                  <a:srgbClr val="C00000"/>
                </a:solidFill>
                <a:latin typeface="Consolas" panose="020B0609020204030204" pitchFamily="49" charset="0"/>
                <a:ea typeface="ヒラギノ角ゴ Pro W3" pitchFamily="-112" charset="-128"/>
                <a:cs typeface="Consolas" panose="020B0609020204030204" pitchFamily="49" charset="0"/>
              </a:rPr>
              <a:t>name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solidFill>
                  <a:srgbClr val="00B0F0"/>
                </a:solidFill>
                <a:latin typeface="Consolas" panose="020B0609020204030204" pitchFamily="49" charset="0"/>
                <a:ea typeface="ヒラギノ角ゴ Pro W3" pitchFamily="-112" charset="-128"/>
              </a:rPr>
              <a:t>stream</a:t>
            </a:r>
            <a:r>
              <a:rPr lang="en-GB" altLang="en-US" sz="2000" dirty="0">
                <a:latin typeface="Consolas" panose="020B0609020204030204" pitchFamily="49" charset="0"/>
                <a:ea typeface="ヒラギノ角ゴ Pro W3" pitchFamily="-112" charset="-128"/>
                <a:cs typeface="Consolas" panose="020B0609020204030204" pitchFamily="49" charset="0"/>
              </a:rPr>
              <a:t> = </a:t>
            </a:r>
            <a:r>
              <a:rPr lang="en-GB" altLang="en-US" sz="2000" dirty="0">
                <a:solidFill>
                  <a:srgbClr val="C00000"/>
                </a:solidFill>
                <a:latin typeface="Consolas" panose="020B0609020204030204" pitchFamily="49" charset="0"/>
                <a:ea typeface="ヒラギノ角ゴ Pro W3" pitchFamily="-112" charset="-128"/>
              </a:rPr>
              <a:t>stream</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solidFill>
                  <a:srgbClr val="00B0F0"/>
                </a:solidFill>
                <a:latin typeface="Consolas" panose="020B0609020204030204" pitchFamily="49" charset="0"/>
                <a:ea typeface="ヒラギノ角ゴ Pro W3" pitchFamily="-112" charset="-128"/>
              </a:rPr>
              <a:t>weeks</a:t>
            </a:r>
            <a:r>
              <a:rPr lang="en-GB" altLang="en-US" sz="2000" dirty="0">
                <a:latin typeface="Consolas" panose="020B0609020204030204" pitchFamily="49" charset="0"/>
                <a:ea typeface="ヒラギノ角ゴ Pro W3" pitchFamily="-112" charset="-128"/>
                <a:cs typeface="Consolas" panose="020B0609020204030204" pitchFamily="49" charset="0"/>
              </a:rPr>
              <a:t> = </a:t>
            </a:r>
            <a:r>
              <a:rPr lang="en-GB" altLang="en-US" sz="2000" dirty="0">
                <a:solidFill>
                  <a:srgbClr val="C00000"/>
                </a:solidFill>
                <a:latin typeface="Consolas" panose="020B0609020204030204" pitchFamily="49" charset="0"/>
                <a:ea typeface="ヒラギノ角ゴ Pro W3" pitchFamily="-112" charset="-128"/>
              </a:rPr>
              <a:t>weeks </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instance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solidFill>
                  <a:srgbClr val="00B0F0"/>
                </a:solidFill>
                <a:latin typeface="Consolas" panose="020B0609020204030204" pitchFamily="49" charset="0"/>
                <a:ea typeface="ヒラギノ角ゴ Pro W3" pitchFamily="-112" charset="-128"/>
              </a:rPr>
              <a:t>courses</a:t>
            </a:r>
            <a:r>
              <a:rPr lang="en-GB" altLang="en-US" sz="2000" dirty="0">
                <a:latin typeface="Consolas" panose="020B0609020204030204" pitchFamily="49" charset="0"/>
                <a:ea typeface="ヒラギノ角ゴ Pro W3" pitchFamily="-112" charset="-128"/>
                <a:cs typeface="Consolas" panose="020B0609020204030204" pitchFamily="49" charset="0"/>
              </a:rPr>
              <a:t> = </a:t>
            </a:r>
            <a:r>
              <a:rPr lang="en-GB" altLang="en-US" sz="2000" dirty="0">
                <a:solidFill>
                  <a:srgbClr val="C00000"/>
                </a:solidFill>
                <a:latin typeface="Consolas" panose="020B0609020204030204" pitchFamily="49" charset="0"/>
                <a:ea typeface="ヒラギノ角ゴ Pro W3" pitchFamily="-112" charset="-128"/>
              </a:rPr>
              <a:t>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self.__class__.</a:t>
            </a: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count</a:t>
            </a:r>
            <a:r>
              <a:rPr lang="en-GB" altLang="en-US" sz="2000" dirty="0">
                <a:latin typeface="Consolas" panose="020B0609020204030204" pitchFamily="49" charset="0"/>
                <a:ea typeface="ヒラギノ角ゴ Pro W3" pitchFamily="-112" charset="-128"/>
                <a:cs typeface="Consolas" panose="020B0609020204030204" pitchFamily="49" charset="0"/>
              </a:rPr>
              <a:t> += 1      </a:t>
            </a: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class attribute</a:t>
            </a:r>
          </a:p>
        </p:txBody>
      </p:sp>
      <p:sp>
        <p:nvSpPr>
          <p:cNvPr id="2" name="TextBox 1"/>
          <p:cNvSpPr txBox="1"/>
          <p:nvPr/>
        </p:nvSpPr>
        <p:spPr>
          <a:xfrm>
            <a:off x="1055439" y="1268760"/>
            <a:ext cx="9937105"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Class constructor is used to initialize instance attributes with arguments passed to it as instance parameters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Instance attributes are unique to each instance of the class.</a:t>
            </a:r>
          </a:p>
        </p:txBody>
      </p:sp>
      <p:sp>
        <p:nvSpPr>
          <p:cNvPr id="4" name="Right Brace 3">
            <a:extLst>
              <a:ext uri="{FF2B5EF4-FFF2-40B4-BE49-F238E27FC236}">
                <a16:creationId xmlns:a16="http://schemas.microsoft.com/office/drawing/2014/main" id="{A18D07FF-B539-43B8-9AEE-F4C3ED460771}"/>
              </a:ext>
            </a:extLst>
          </p:cNvPr>
          <p:cNvSpPr/>
          <p:nvPr/>
        </p:nvSpPr>
        <p:spPr>
          <a:xfrm>
            <a:off x="5807968" y="3827798"/>
            <a:ext cx="288032" cy="1152128"/>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TextBox 9">
            <a:extLst>
              <a:ext uri="{FF2B5EF4-FFF2-40B4-BE49-F238E27FC236}">
                <a16:creationId xmlns:a16="http://schemas.microsoft.com/office/drawing/2014/main" id="{1456737D-63E7-4FE4-8D01-6EEDD4E0D185}"/>
              </a:ext>
            </a:extLst>
          </p:cNvPr>
          <p:cNvSpPr txBox="1"/>
          <p:nvPr/>
        </p:nvSpPr>
        <p:spPr>
          <a:xfrm>
            <a:off x="1055440" y="4564286"/>
            <a:ext cx="9734480" cy="2031325"/>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Instance parameters are parameters of the built-in function (constructor) </a:t>
            </a:r>
            <a:r>
              <a:rPr lang="en-GB" dirty="0">
                <a:latin typeface="Lucida Console" panose="020B0609040504020204" pitchFamily="49" charset="0"/>
                <a:cs typeface="Arial" panose="020B0604020202020204" pitchFamily="34" charset="0"/>
              </a:rPr>
              <a:t>__init__()</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Like parameters of any function, they can be used within the function they are passed to, but are not accessible by any other method within the class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As with any instance method, the first parameter passed to</a:t>
            </a:r>
            <a:r>
              <a:rPr lang="en-GB" dirty="0">
                <a:latin typeface="Lucida Console" panose="020B0609040504020204" pitchFamily="49" charset="0"/>
                <a:cs typeface="Arial" panose="020B0604020202020204" pitchFamily="34" charset="0"/>
              </a:rPr>
              <a:t> __init__() </a:t>
            </a:r>
            <a:r>
              <a:rPr lang="en-GB" dirty="0">
                <a:latin typeface="Arial" panose="020B0604020202020204" pitchFamily="34" charset="0"/>
                <a:cs typeface="Arial" panose="020B0604020202020204" pitchFamily="34" charset="0"/>
              </a:rPr>
              <a:t>must be</a:t>
            </a:r>
            <a:r>
              <a:rPr lang="en-GB" dirty="0">
                <a:latin typeface="Lucida Console" panose="020B0609040504020204" pitchFamily="49" charset="0"/>
                <a:cs typeface="Arial" panose="020B0604020202020204" pitchFamily="34" charset="0"/>
              </a:rPr>
              <a:t> self</a:t>
            </a:r>
          </a:p>
        </p:txBody>
      </p:sp>
      <p:sp>
        <p:nvSpPr>
          <p:cNvPr id="11" name="Right Brace 10">
            <a:extLst>
              <a:ext uri="{FF2B5EF4-FFF2-40B4-BE49-F238E27FC236}">
                <a16:creationId xmlns:a16="http://schemas.microsoft.com/office/drawing/2014/main" id="{7D320402-09BF-49DD-9E13-0CBB35491914}"/>
              </a:ext>
            </a:extLst>
          </p:cNvPr>
          <p:cNvSpPr/>
          <p:nvPr/>
        </p:nvSpPr>
        <p:spPr>
          <a:xfrm rot="-5400000">
            <a:off x="6104737" y="1460271"/>
            <a:ext cx="342566" cy="3960440"/>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21110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2/…</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773971"/>
            <a:ext cx="11377264"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instance methods</a:t>
            </a: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(self, course):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course is a</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method parameter variable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courses is an instance attribute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assign_mark_for_course</a:t>
            </a:r>
            <a:r>
              <a:rPr lang="en-GB" altLang="en-US" sz="2000" dirty="0">
                <a:latin typeface="Consolas" panose="020B0609020204030204" pitchFamily="49" charset="0"/>
                <a:ea typeface="ヒラギノ角ゴ Pro W3" pitchFamily="-112" charset="-128"/>
                <a:cs typeface="Consolas" panose="020B0609020204030204" pitchFamily="49" charset="0"/>
              </a:rPr>
              <a:t>(self, course, mark):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if</a:t>
            </a:r>
            <a:r>
              <a:rPr lang="en-GB" altLang="en-US" sz="2000" dirty="0">
                <a:latin typeface="Consolas" panose="020B0609020204030204" pitchFamily="49" charset="0"/>
                <a:ea typeface="ヒラギノ角ゴ Pro W3" pitchFamily="-112" charset="-128"/>
                <a:cs typeface="Consolas" panose="020B0609020204030204" pitchFamily="49" charset="0"/>
              </a:rPr>
              <a:t> course </a:t>
            </a:r>
            <a:r>
              <a:rPr lang="en-GB" altLang="en-US" sz="2000" dirty="0">
                <a:solidFill>
                  <a:srgbClr val="FF7700"/>
                </a:solidFill>
                <a:latin typeface="Consolas" panose="020B0609020204030204" pitchFamily="49" charset="0"/>
                <a:cs typeface="Arial" panose="020B0604020202020204" pitchFamily="34" charset="0"/>
              </a:rPr>
              <a:t>in</a:t>
            </a:r>
            <a:r>
              <a:rPr lang="en-GB" altLang="en-US" sz="2000" dirty="0">
                <a:latin typeface="Consolas" panose="020B0609020204030204" pitchFamily="49" charset="0"/>
                <a:ea typeface="ヒラギノ角ゴ Pro W3" pitchFamily="-112" charset="-128"/>
                <a:cs typeface="Consolas" panose="020B0609020204030204" pitchFamily="49" charset="0"/>
              </a:rPr>
              <a:t> self.courses: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courses is an instance attribute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mark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course &amp; mark are</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method parameters</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avg_mark</a:t>
            </a:r>
            <a:r>
              <a:rPr lang="en-GB" altLang="en-US" sz="2000" dirty="0">
                <a:latin typeface="Consolas" panose="020B0609020204030204" pitchFamily="49" charset="0"/>
                <a:ea typeface="ヒラギノ角ゴ Pro W3" pitchFamily="-112" charset="-128"/>
                <a:cs typeface="Consolas" panose="020B0609020204030204" pitchFamily="49" charset="0"/>
              </a:rPr>
              <a:t>(self): </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total_marks = 0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total_marks is a local method variable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for</a:t>
            </a:r>
            <a:r>
              <a:rPr lang="en-GB" altLang="en-US" sz="2000" dirty="0">
                <a:latin typeface="Consolas" panose="020B0609020204030204" pitchFamily="49" charset="0"/>
                <a:ea typeface="ヒラギノ角ゴ Pro W3" pitchFamily="-112" charset="-128"/>
                <a:cs typeface="Consolas" panose="020B0609020204030204" pitchFamily="49" charset="0"/>
              </a:rPr>
              <a:t> mark </a:t>
            </a:r>
            <a:r>
              <a:rPr lang="en-GB" altLang="en-US" sz="2000" dirty="0">
                <a:solidFill>
                  <a:srgbClr val="FF7700"/>
                </a:solidFill>
                <a:latin typeface="Consolas" panose="020B0609020204030204" pitchFamily="49" charset="0"/>
                <a:cs typeface="Arial" panose="020B0604020202020204" pitchFamily="34" charset="0"/>
              </a:rPr>
              <a:t>in</a:t>
            </a:r>
            <a:r>
              <a:rPr lang="en-GB" altLang="en-US" sz="2000" dirty="0">
                <a:latin typeface="Consolas" panose="020B0609020204030204" pitchFamily="49" charset="0"/>
                <a:ea typeface="ヒラギノ角ゴ Pro W3" pitchFamily="-112" charset="-128"/>
                <a:cs typeface="Consolas" panose="020B0609020204030204" pitchFamily="49" charset="0"/>
              </a:rPr>
              <a:t> self.courses.values():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courses is an instance attribute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total_marks += mark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mark is a local method variable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r>
              <a:rPr lang="en-GB" altLang="en-US" sz="2000" dirty="0">
                <a:latin typeface="Consolas" panose="020B0609020204030204" pitchFamily="49" charset="0"/>
                <a:ea typeface="ヒラギノ角ゴ Pro W3" pitchFamily="-112" charset="-128"/>
                <a:cs typeface="Consolas" panose="020B0609020204030204" pitchFamily="49" charset="0"/>
              </a:rPr>
              <a:t> total_marks / len(self.courses.values())</a:t>
            </a:r>
          </a:p>
        </p:txBody>
      </p:sp>
      <p:sp>
        <p:nvSpPr>
          <p:cNvPr id="2" name="TextBox 1"/>
          <p:cNvSpPr txBox="1"/>
          <p:nvPr/>
        </p:nvSpPr>
        <p:spPr>
          <a:xfrm>
            <a:off x="407368" y="1322891"/>
            <a:ext cx="9408188"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Local method variables can only be accessed within the method where they’re defined.</a:t>
            </a:r>
          </a:p>
        </p:txBody>
      </p:sp>
    </p:spTree>
    <p:extLst>
      <p:ext uri="{BB962C8B-B14F-4D97-AF65-F5344CB8AC3E}">
        <p14:creationId xmlns:p14="http://schemas.microsoft.com/office/powerpoint/2010/main" val="319294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3/…</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512438"/>
            <a:ext cx="11546334" cy="286232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(continued)</a:t>
            </a:r>
            <a:r>
              <a:rPr lang="en-GB" altLang="en-US" sz="2000" dirty="0">
                <a:latin typeface="Consolas" panose="020B0609020204030204" pitchFamily="49" charset="0"/>
                <a:ea typeface="ヒラギノ角ゴ Pro W3" pitchFamily="-112" charset="-128"/>
                <a:cs typeface="Consolas" panose="020B0609020204030204" pitchFamily="49" charset="0"/>
              </a:rPr>
              <a:t>  </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 </a:t>
            </a:r>
            <a:r>
              <a:rPr lang="en-GB" altLang="en-US" sz="2000" dirty="0">
                <a:solidFill>
                  <a:srgbClr val="0000FF"/>
                </a:solidFill>
                <a:latin typeface="Consolas" panose="020B0609020204030204" pitchFamily="49" charset="0"/>
                <a:cs typeface="Arial" panose="020B0604020202020204" pitchFamily="34" charset="0"/>
              </a:rPr>
              <a:t>print_count</a:t>
            </a:r>
            <a:r>
              <a:rPr lang="en-GB" altLang="en-US" sz="2000" dirty="0">
                <a:latin typeface="Consolas" panose="020B0609020204030204" pitchFamily="49" charset="0"/>
                <a:cs typeface="Arial" panose="020B0604020202020204" pitchFamily="34"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self</a:t>
            </a:r>
            <a:r>
              <a:rPr lang="en-GB" altLang="en-US" sz="2000" dirty="0">
                <a:latin typeface="Consolas" panose="020B0609020204030204" pitchFamily="49" charset="0"/>
                <a:cs typeface="Arial" panose="020B0604020202020204" pitchFamily="34" charset="0"/>
              </a:rPr>
              <a:t>):</a:t>
            </a:r>
            <a:endParaRPr lang="en-GB" altLang="en-US" sz="2000" dirty="0">
              <a:solidFill>
                <a:srgbClr val="FF0000"/>
              </a:solidFill>
              <a:latin typeface="Consolas" panose="020B0609020204030204" pitchFamily="49" charset="0"/>
              <a:cs typeface="Arial" panose="020B0604020202020204" pitchFamily="34" charset="0"/>
            </a:endParaRPr>
          </a:p>
          <a:p>
            <a:pPr eaLnBrk="0" hangingPunct="0">
              <a:buFont typeface="Arial" pitchFamily="34" charset="0"/>
              <a:buNone/>
            </a:pPr>
            <a:r>
              <a:rPr lang="en-GB" sz="2000" dirty="0">
                <a:solidFill>
                  <a:srgbClr val="FF7700"/>
                </a:solidFill>
                <a:latin typeface="Consolas" panose="020B0609020204030204" pitchFamily="49" charset="0"/>
                <a:cs typeface="Arial" panose="020B0604020202020204" pitchFamily="34" charset="0"/>
              </a:rPr>
              <a:t>    </a:t>
            </a:r>
            <a:r>
              <a:rPr lang="en-GB" sz="2000" dirty="0">
                <a:solidFill>
                  <a:srgbClr val="900090"/>
                </a:solidFill>
                <a:latin typeface="Consolas" panose="020B0609020204030204" pitchFamily="49" charset="0"/>
              </a:rPr>
              <a:t>print</a:t>
            </a:r>
            <a:r>
              <a:rPr lang="en-GB" altLang="en-US" sz="2000" dirty="0">
                <a:latin typeface="Consolas" panose="020B0609020204030204" pitchFamily="49" charset="0"/>
                <a:cs typeface="Arial" panose="020B0604020202020204" pitchFamily="34" charset="0"/>
              </a:rPr>
              <a:t>(</a:t>
            </a:r>
            <a:r>
              <a:rPr lang="en-GB" altLang="en-US" sz="2000" dirty="0">
                <a:solidFill>
                  <a:srgbClr val="00B050"/>
                </a:solidFill>
                <a:latin typeface="Consolas" panose="020B0609020204030204" pitchFamily="49" charset="0"/>
                <a:cs typeface="Arial" panose="020B0604020202020204" pitchFamily="34" charset="0"/>
              </a:rPr>
              <a:t>'self.count ='</a:t>
            </a:r>
            <a:r>
              <a:rPr lang="en-GB" altLang="en-US" sz="2000" dirty="0">
                <a:latin typeface="Consolas" panose="020B0609020204030204" pitchFamily="49" charset="0"/>
                <a:cs typeface="Arial" panose="020B0604020202020204" pitchFamily="34" charset="0"/>
              </a:rPr>
              <a:t>, self.count)  </a:t>
            </a:r>
            <a:r>
              <a:rPr lang="en-GB" altLang="en-US" sz="2000" dirty="0">
                <a:solidFill>
                  <a:srgbClr val="FF0000"/>
                </a:solidFill>
                <a:latin typeface="Consolas" panose="020B0609020204030204" pitchFamily="49" charset="0"/>
                <a:cs typeface="Arial" panose="020B0604020202020204" pitchFamily="34" charset="0"/>
              </a:rPr>
              <a:t># object's class attribute count</a:t>
            </a:r>
          </a:p>
          <a:p>
            <a:pPr eaLnBrk="0" hangingPunct="0">
              <a:buFont typeface="Arial" pitchFamily="34" charset="0"/>
              <a:buNone/>
            </a:pPr>
            <a:r>
              <a:rPr lang="en-GB" sz="2000" dirty="0">
                <a:solidFill>
                  <a:srgbClr val="900090"/>
                </a:solidFill>
                <a:latin typeface="Consolas" panose="020B0609020204030204" pitchFamily="49" charset="0"/>
              </a:rPr>
              <a:t>    print</a:t>
            </a:r>
            <a:r>
              <a:rPr lang="en-GB" altLang="en-US" sz="2000" dirty="0">
                <a:latin typeface="Consolas" panose="020B0609020204030204" pitchFamily="49" charset="0"/>
                <a:cs typeface="Arial" panose="020B0604020202020204" pitchFamily="34" charset="0"/>
              </a:rPr>
              <a:t>(</a:t>
            </a:r>
            <a:r>
              <a:rPr lang="en-GB" altLang="en-US" sz="2000" dirty="0">
                <a:solidFill>
                  <a:srgbClr val="00B050"/>
                </a:solidFill>
                <a:latin typeface="Consolas" panose="020B0609020204030204" pitchFamily="49" charset="0"/>
                <a:cs typeface="Arial" panose="020B0604020202020204" pitchFamily="34" charset="0"/>
              </a:rPr>
              <a:t>'self.__class__.count ='</a:t>
            </a:r>
            <a:r>
              <a:rPr lang="en-GB" altLang="en-US" sz="2000" dirty="0">
                <a:latin typeface="Consolas" panose="020B0609020204030204" pitchFamily="49" charset="0"/>
                <a:cs typeface="Arial" panose="020B0604020202020204" pitchFamily="34" charset="0"/>
              </a:rPr>
              <a:t>, self.__class__.count)  </a:t>
            </a:r>
            <a:r>
              <a:rPr lang="en-GB" altLang="en-US" sz="2000" dirty="0">
                <a:solidFill>
                  <a:srgbClr val="FF0000"/>
                </a:solidFill>
                <a:latin typeface="Consolas" panose="020B0609020204030204" pitchFamily="49" charset="0"/>
                <a:cs typeface="Arial" panose="020B0604020202020204" pitchFamily="34" charset="0"/>
              </a:rPr>
              <a:t># class's class attribute count</a:t>
            </a:r>
          </a:p>
          <a:p>
            <a:pPr eaLnBrk="0" hangingPunct="0"/>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class destructor</a:t>
            </a:r>
          </a:p>
          <a:p>
            <a:pPr eaLnBrk="0" hangingPunct="0"/>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__del__</a:t>
            </a:r>
            <a:r>
              <a:rPr lang="en-GB" altLang="en-US" sz="2000" dirty="0">
                <a:latin typeface="Consolas" panose="020B0609020204030204" pitchFamily="49" charset="0"/>
                <a:cs typeface="Arial" panose="020B0604020202020204" pitchFamily="34"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self.__class__.count -= 1</a:t>
            </a:r>
            <a:endParaRPr lang="en-GB" altLang="en-US" sz="2000" dirty="0">
              <a:latin typeface="Consolas" panose="020B0609020204030204" pitchFamily="49" charset="0"/>
              <a:ea typeface="ヒラギノ角ゴ Pro W3" pitchFamily="-112" charset="-128"/>
            </a:endParaRPr>
          </a:p>
        </p:txBody>
      </p:sp>
      <p:sp>
        <p:nvSpPr>
          <p:cNvPr id="10" name="TextBox 9">
            <a:extLst>
              <a:ext uri="{FF2B5EF4-FFF2-40B4-BE49-F238E27FC236}">
                <a16:creationId xmlns:a16="http://schemas.microsoft.com/office/drawing/2014/main" id="{5B87FA8C-2AC0-498E-8815-433C9E0BBBD3}"/>
              </a:ext>
            </a:extLst>
          </p:cNvPr>
          <p:cNvSpPr txBox="1"/>
          <p:nvPr/>
        </p:nvSpPr>
        <p:spPr>
          <a:xfrm>
            <a:off x="632459" y="4573951"/>
            <a:ext cx="10979644" cy="193899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 __del__ method is another built-in method, called whenever an object is about to be destroyed and if there is no other reference to this object – it is therefore called </a:t>
            </a:r>
            <a:r>
              <a:rPr lang="en-GB" sz="2000" b="1" dirty="0">
                <a:latin typeface="Arial" panose="020B0604020202020204" pitchFamily="34" charset="0"/>
                <a:cs typeface="Arial" panose="020B0604020202020204" pitchFamily="34" charset="0"/>
              </a:rPr>
              <a:t>destructor</a:t>
            </a:r>
          </a:p>
          <a:p>
            <a:endParaRPr lang="en-GB"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u="sng" dirty="0">
                <a:latin typeface="Arial" panose="020B0604020202020204" pitchFamily="34" charset="0"/>
                <a:cs typeface="Arial" panose="020B0604020202020204" pitchFamily="34" charset="0"/>
              </a:rPr>
              <a:t>Syntax for defining a destructor</a:t>
            </a:r>
            <a:r>
              <a:rPr lang="en-GB" sz="2000" dirty="0">
                <a:latin typeface="Arial" panose="020B0604020202020204" pitchFamily="34" charset="0"/>
                <a:cs typeface="Arial" panose="020B0604020202020204" pitchFamily="34" charset="0"/>
              </a:rPr>
              <a:t>:</a:t>
            </a:r>
          </a:p>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def __del__(self[, par1][, par2][, …]):</a:t>
            </a:r>
          </a:p>
          <a:p>
            <a:r>
              <a:rPr lang="en-GB" sz="2000" b="1" dirty="0">
                <a:latin typeface="Arial" panose="020B0604020202020204" pitchFamily="34" charset="0"/>
                <a:cs typeface="Arial" panose="020B0604020202020204" pitchFamily="34" charset="0"/>
              </a:rPr>
              <a:t>             pass</a:t>
            </a:r>
          </a:p>
        </p:txBody>
      </p:sp>
    </p:spTree>
    <p:extLst>
      <p:ext uri="{BB962C8B-B14F-4D97-AF65-F5344CB8AC3E}">
        <p14:creationId xmlns:p14="http://schemas.microsoft.com/office/powerpoint/2010/main" val="216174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3/…</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445013"/>
            <a:ext cx="11377264"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create the object trainee1 from class Trainee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trainee1 = Trainee</a:t>
            </a:r>
            <a:r>
              <a:rPr lang="en-GB" altLang="en-US" sz="2000" dirty="0">
                <a:latin typeface="Consolas" panose="020B0609020204030204" pitchFamily="49" charset="0"/>
                <a:cs typeface="Arial" panose="020B0604020202020204" pitchFamily="34"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"John"</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"Development"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6,</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'SQL'</a:t>
            </a:r>
            <a:r>
              <a:rPr lang="en-GB" altLang="en-US" sz="2000" dirty="0">
                <a:latin typeface="Consolas" panose="020B0609020204030204" pitchFamily="49" charset="0"/>
                <a:ea typeface="ヒラギノ角ゴ Pro W3" pitchFamily="-112" charset="-128"/>
                <a:cs typeface="Consolas" panose="020B0609020204030204" pitchFamily="49" charset="0"/>
              </a:rPr>
              <a:t>:75,</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'UNIX'</a:t>
            </a:r>
            <a:r>
              <a:rPr lang="en-GB" altLang="en-US" sz="2000" dirty="0">
                <a:latin typeface="Consolas" panose="020B0609020204030204" pitchFamily="49" charset="0"/>
                <a:ea typeface="ヒラギノ角ゴ Pro W3" pitchFamily="-112" charset="-128"/>
                <a:cs typeface="Consolas" panose="020B0609020204030204" pitchFamily="49" charset="0"/>
              </a:rPr>
              <a:t>:78,</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'Python'</a:t>
            </a:r>
            <a:r>
              <a:rPr lang="en-GB" altLang="en-US" sz="2000" dirty="0">
                <a:latin typeface="Consolas" panose="020B0609020204030204" pitchFamily="49" charset="0"/>
                <a:ea typeface="ヒラギノ角ゴ Pro W3" pitchFamily="-112" charset="-128"/>
                <a:cs typeface="Consolas" panose="020B0609020204030204" pitchFamily="49" charset="0"/>
              </a:rPr>
              <a:t>:94,</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'Java'</a:t>
            </a:r>
            <a:r>
              <a:rPr lang="en-GB" altLang="en-US" sz="2000" dirty="0">
                <a:latin typeface="Consolas" panose="020B0609020204030204" pitchFamily="49" charset="0"/>
                <a:ea typeface="ヒラギノ角ゴ Pro W3" pitchFamily="-112" charset="-128"/>
                <a:cs typeface="Consolas" panose="020B0609020204030204" pitchFamily="49" charset="0"/>
              </a:rPr>
              <a:t>:81,</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'Web Apps'</a:t>
            </a:r>
            <a:r>
              <a:rPr lang="en-GB" altLang="en-US" sz="2000" dirty="0">
                <a:latin typeface="Consolas" panose="020B0609020204030204" pitchFamily="49" charset="0"/>
                <a:ea typeface="ヒラギノ角ゴ Pro W3" pitchFamily="-112" charset="-128"/>
                <a:cs typeface="Consolas" panose="020B0609020204030204" pitchFamily="49" charset="0"/>
              </a:rPr>
              <a:t>:100,</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'Excel'</a:t>
            </a:r>
            <a:r>
              <a:rPr lang="en-GB" altLang="en-US" sz="2000" dirty="0">
                <a:latin typeface="Consolas" panose="020B0609020204030204" pitchFamily="49" charset="0"/>
                <a:ea typeface="ヒラギノ角ゴ Pro W3" pitchFamily="-112" charset="-128"/>
                <a:cs typeface="Consolas" panose="020B0609020204030204" pitchFamily="49" charset="0"/>
              </a:rPr>
              <a:t>:90}</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cs typeface="Arial" panose="020B0604020202020204" pitchFamily="34" charset="0"/>
              </a:rPr>
              <a:t>)</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access instance attributes of trainee1</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trainee1.name</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'John'</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trainee1.stream </a:t>
            </a:r>
          </a:p>
          <a:p>
            <a:pPr eaLnBrk="0" hangingPunct="0"/>
            <a:r>
              <a:rPr lang="en-GB" altLang="en-US" sz="2000" dirty="0">
                <a:solidFill>
                  <a:srgbClr val="0000FF"/>
                </a:solidFill>
                <a:latin typeface="Consolas" panose="020B0609020204030204" pitchFamily="49" charset="0"/>
                <a:cs typeface="Arial" panose="020B0604020202020204" pitchFamily="34" charset="0"/>
              </a:rPr>
              <a:t>'Development'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trainee1.weeks</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6</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trainee1.courses </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{'SQL': 75, 'UNIX:': 78, 'Python': 94, 'Java': 81, 'Web Apps': 100, 'Excel': 90}</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69285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4/…</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395330"/>
            <a:ext cx="11377264"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call methods of trainee1</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trainee1.avg_mark()</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86.33333333333333</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trainee1.print_count()</a:t>
            </a:r>
          </a:p>
          <a:p>
            <a:pPr eaLnBrk="0" hangingPunct="0"/>
            <a:r>
              <a:rPr lang="en-GB" altLang="en-US" sz="2000" dirty="0">
                <a:solidFill>
                  <a:srgbClr val="0000FF"/>
                </a:solidFill>
                <a:latin typeface="Consolas" panose="020B0609020204030204" pitchFamily="49" charset="0"/>
                <a:cs typeface="Arial" panose="020B0604020202020204" pitchFamily="34" charset="0"/>
              </a:rPr>
              <a:t>self.count = 1</a:t>
            </a:r>
          </a:p>
          <a:p>
            <a:pPr eaLnBrk="0" hangingPunct="0"/>
            <a:r>
              <a:rPr lang="en-GB" altLang="en-US" sz="2000" dirty="0">
                <a:solidFill>
                  <a:srgbClr val="0000FF"/>
                </a:solidFill>
                <a:latin typeface="Consolas" panose="020B0609020204030204" pitchFamily="49" charset="0"/>
                <a:cs typeface="Arial" panose="020B0604020202020204" pitchFamily="34" charset="0"/>
              </a:rPr>
              <a:t>self.__class__.count = 1</a:t>
            </a:r>
          </a:p>
          <a:p>
            <a:pPr eaLnBrk="0" hangingPunct="0"/>
            <a:endParaRPr lang="en-GB" altLang="en-US" sz="2000" dirty="0">
              <a:solidFill>
                <a:srgbClr val="0000FF"/>
              </a:solidFill>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create the object trainee2 from class Trainee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&gt;&gt;&gt; trainee2 = Trainee</a:t>
            </a:r>
            <a:r>
              <a:rPr lang="en-GB" altLang="en-US" sz="2000" dirty="0">
                <a:latin typeface="Consolas" panose="020B0609020204030204" pitchFamily="49" charset="0"/>
                <a:cs typeface="Arial" panose="020B0604020202020204" pitchFamily="34"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"Ana"</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"Development"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6,</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'SQL'</a:t>
            </a:r>
            <a:r>
              <a:rPr lang="en-GB" altLang="en-US" sz="2000" dirty="0">
                <a:latin typeface="Consolas" panose="020B0609020204030204" pitchFamily="49" charset="0"/>
                <a:ea typeface="ヒラギノ角ゴ Pro W3" pitchFamily="-112" charset="-128"/>
                <a:cs typeface="Consolas" panose="020B0609020204030204" pitchFamily="49" charset="0"/>
              </a:rPr>
              <a:t>:85,</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'UNIX'</a:t>
            </a:r>
            <a:r>
              <a:rPr lang="en-GB" altLang="en-US" sz="2000" dirty="0">
                <a:latin typeface="Consolas" panose="020B0609020204030204" pitchFamily="49" charset="0"/>
                <a:ea typeface="ヒラギノ角ゴ Pro W3" pitchFamily="-112" charset="-128"/>
                <a:cs typeface="Consolas" panose="020B0609020204030204" pitchFamily="49" charset="0"/>
              </a:rPr>
              <a:t>:75,</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'Python'</a:t>
            </a:r>
            <a:r>
              <a:rPr lang="en-GB" altLang="en-US" sz="2000" dirty="0">
                <a:latin typeface="Consolas" panose="020B0609020204030204" pitchFamily="49" charset="0"/>
                <a:ea typeface="ヒラギノ角ゴ Pro W3" pitchFamily="-112" charset="-128"/>
                <a:cs typeface="Consolas" panose="020B0609020204030204" pitchFamily="49" charset="0"/>
              </a:rPr>
              <a:t>:77,</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'Java'</a:t>
            </a:r>
            <a:r>
              <a:rPr lang="en-GB" altLang="en-US" sz="2000" dirty="0">
                <a:latin typeface="Consolas" panose="020B0609020204030204" pitchFamily="49" charset="0"/>
                <a:ea typeface="ヒラギノ角ゴ Pro W3" pitchFamily="-112" charset="-128"/>
                <a:cs typeface="Consolas" panose="020B0609020204030204" pitchFamily="49" charset="0"/>
              </a:rPr>
              <a:t>:80,</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'Web Apps'</a:t>
            </a:r>
            <a:r>
              <a:rPr lang="en-GB" altLang="en-US" sz="2000" dirty="0">
                <a:latin typeface="Consolas" panose="020B0609020204030204" pitchFamily="49" charset="0"/>
                <a:ea typeface="ヒラギノ角ゴ Pro W3" pitchFamily="-112" charset="-128"/>
                <a:cs typeface="Consolas" panose="020B0609020204030204" pitchFamily="49" charset="0"/>
              </a:rPr>
              <a:t>:90}</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cs typeface="Arial" panose="020B0604020202020204" pitchFamily="34" charset="0"/>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assign a new course to trainee2</a:t>
            </a:r>
          </a:p>
          <a:p>
            <a:pPr eaLnBrk="0" hangingPunct="0"/>
            <a:r>
              <a:rPr lang="en-GB" altLang="en-US" sz="2000" dirty="0">
                <a:latin typeface="Consolas" panose="020B0609020204030204" pitchFamily="49" charset="0"/>
                <a:ea typeface="ヒラギノ角ゴ Pro W3" pitchFamily="-112" charset="-128"/>
              </a:rPr>
              <a:t>&gt;&gt;&gt; trainee2.</a:t>
            </a:r>
            <a:r>
              <a:rPr lang="en-GB" altLang="en-US" sz="2000" dirty="0">
                <a:latin typeface="Consolas" panose="020B0609020204030204" pitchFamily="49" charset="0"/>
                <a:ea typeface="ヒラギノ角ゴ Pro W3" pitchFamily="-112" charset="-128"/>
                <a:cs typeface="Consolas" panose="020B0609020204030204" pitchFamily="49" charset="0"/>
              </a:rPr>
              <a:t>assign_course(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'Excel'</a:t>
            </a:r>
            <a:r>
              <a:rPr lang="en-GB" altLang="en-US" sz="2000" dirty="0">
                <a:latin typeface="Consolas" panose="020B0609020204030204" pitchFamily="49" charset="0"/>
                <a:cs typeface="Arial" panose="020B0604020202020204" pitchFamily="34" charset="0"/>
              </a:rPr>
              <a:t>)</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6647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5/…</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495812"/>
            <a:ext cx="11377264"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assign the mark for the exam on new course to trainee2</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&gt;&gt;&gt; trainee2.</a:t>
            </a:r>
            <a:r>
              <a:rPr lang="en-GB" altLang="en-US" sz="2000" dirty="0">
                <a:latin typeface="Consolas" panose="020B0609020204030204" pitchFamily="49" charset="0"/>
                <a:ea typeface="ヒラギノ角ゴ Pro W3" pitchFamily="-112" charset="-128"/>
                <a:cs typeface="Consolas" panose="020B0609020204030204" pitchFamily="49" charset="0"/>
              </a:rPr>
              <a:t>assign_mark_for_course(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'Excel'</a:t>
            </a:r>
            <a:r>
              <a:rPr lang="en-GB" altLang="en-US" sz="2000" dirty="0">
                <a:latin typeface="Consolas" panose="020B0609020204030204" pitchFamily="49" charset="0"/>
                <a:ea typeface="ヒラギノ角ゴ Pro W3" pitchFamily="-112" charset="-128"/>
                <a:cs typeface="Consolas" panose="020B0609020204030204" pitchFamily="49" charset="0"/>
              </a:rPr>
              <a:t>, 70)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trainee2.courses </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{'SQL': 75, 'UNIX:': 78, 'Python': 94, 'Java': 81, 'Web Apps': 100, 'Excel': 70}</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change the mark for the exam re-take on new course to trainee2</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trainee2.</a:t>
            </a:r>
            <a:r>
              <a:rPr lang="en-GB" altLang="en-US" sz="2000" dirty="0">
                <a:latin typeface="Consolas" panose="020B0609020204030204" pitchFamily="49" charset="0"/>
                <a:ea typeface="ヒラギノ角ゴ Pro W3" pitchFamily="-112" charset="-128"/>
                <a:cs typeface="Consolas" panose="020B0609020204030204" pitchFamily="49" charset="0"/>
              </a:rPr>
              <a:t>assign_mark_for_course(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'Excel'</a:t>
            </a:r>
            <a:r>
              <a:rPr lang="en-GB" altLang="en-US" sz="2000" dirty="0">
                <a:latin typeface="Consolas" panose="020B0609020204030204" pitchFamily="49" charset="0"/>
                <a:ea typeface="ヒラギノ角ゴ Pro W3" pitchFamily="-112" charset="-128"/>
                <a:cs typeface="Consolas" panose="020B0609020204030204" pitchFamily="49" charset="0"/>
              </a:rPr>
              <a:t>, 83)</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access instance attributes of trainee2</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trainee2.name</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'Ana'</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trainee2.stream </a:t>
            </a:r>
          </a:p>
          <a:p>
            <a:pPr eaLnBrk="0" hangingPunct="0"/>
            <a:r>
              <a:rPr lang="en-GB" altLang="en-US" sz="2000" dirty="0">
                <a:solidFill>
                  <a:srgbClr val="0000FF"/>
                </a:solidFill>
                <a:latin typeface="Consolas" panose="020B0609020204030204" pitchFamily="49" charset="0"/>
                <a:cs typeface="Arial" panose="020B0604020202020204" pitchFamily="34" charset="0"/>
              </a:rPr>
              <a:t>'Development'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trainee2.weeks</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6</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trainee2.courses </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{'SQL': 85, 'UNIX': 75, 'Python': 77, 'Java': 80, 'Web Apps': 90, 'Excel': 83}</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89121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Variable scope within a class      </a:t>
            </a:r>
            <a:r>
              <a:rPr lang="en-GB" sz="3200" dirty="0">
                <a:latin typeface="Arial Black" panose="020B0A04020102020204" pitchFamily="34" charset="0"/>
              </a:rPr>
              <a:t>6/…</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37</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528331"/>
            <a:ext cx="11377264"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call methods of trainee1</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trainee2.avg_mark()</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81.66666666666667</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trainee2.print_count()</a:t>
            </a:r>
          </a:p>
          <a:p>
            <a:pPr eaLnBrk="0" hangingPunct="0"/>
            <a:r>
              <a:rPr lang="en-GB" altLang="en-US" sz="2000" dirty="0">
                <a:solidFill>
                  <a:srgbClr val="0000FF"/>
                </a:solidFill>
                <a:latin typeface="Consolas" panose="020B0609020204030204" pitchFamily="49" charset="0"/>
                <a:cs typeface="Arial" panose="020B0604020202020204" pitchFamily="34" charset="0"/>
              </a:rPr>
              <a:t>self.count = 2</a:t>
            </a:r>
          </a:p>
          <a:p>
            <a:pPr eaLnBrk="0" hangingPunct="0"/>
            <a:r>
              <a:rPr lang="en-GB" altLang="en-US" sz="2000" dirty="0">
                <a:solidFill>
                  <a:srgbClr val="0000FF"/>
                </a:solidFill>
                <a:latin typeface="Consolas" panose="020B0609020204030204" pitchFamily="49" charset="0"/>
                <a:cs typeface="Arial" panose="020B0604020202020204" pitchFamily="34" charset="0"/>
              </a:rPr>
              <a:t>self.__class__.count = 2</a:t>
            </a:r>
          </a:p>
          <a:p>
            <a:pPr eaLnBrk="0" hangingPunct="0"/>
            <a:r>
              <a:rPr lang="en-GB" altLang="en-US" sz="2000" dirty="0">
                <a:solidFill>
                  <a:srgbClr val="FF0000"/>
                </a:solidFill>
                <a:latin typeface="Consolas" panose="020B0609020204030204" pitchFamily="49" charset="0"/>
                <a:ea typeface="ヒラギノ角ゴ Pro W3" pitchFamily="-112" charset="-128"/>
              </a:rPr>
              <a:t># delete trainee2</a:t>
            </a:r>
          </a:p>
          <a:p>
            <a:pPr eaLnBrk="0" hangingPunct="0"/>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ea typeface="ヒラギノ角ゴ Pro W3" pitchFamily="-112" charset="-128"/>
              </a:rPr>
              <a:t> trainee2</a:t>
            </a:r>
          </a:p>
          <a:p>
            <a:pPr eaLnBrk="0" hangingPunct="0"/>
            <a:r>
              <a:rPr lang="en-GB" altLang="en-US" sz="2000" dirty="0">
                <a:latin typeface="Consolas" panose="020B0609020204030204" pitchFamily="49" charset="0"/>
                <a:ea typeface="ヒラギノ角ゴ Pro W3" pitchFamily="-112" charset="-128"/>
              </a:rPr>
              <a:t>Trainee.count</a:t>
            </a:r>
          </a:p>
          <a:p>
            <a:pPr eaLnBrk="0" hangingPunct="0"/>
            <a:r>
              <a:rPr lang="en-GB" altLang="en-US" sz="2000" dirty="0">
                <a:solidFill>
                  <a:srgbClr val="0000FF"/>
                </a:solidFill>
                <a:latin typeface="Consolas" panose="020B0609020204030204" pitchFamily="49" charset="0"/>
                <a:cs typeface="Arial" panose="020B0604020202020204" pitchFamily="34" charset="0"/>
              </a:rPr>
              <a:t>1</a:t>
            </a:r>
          </a:p>
          <a:p>
            <a:pPr eaLnBrk="0" hangingPunct="0"/>
            <a:r>
              <a:rPr lang="en-GB" altLang="en-US" sz="2000" dirty="0">
                <a:solidFill>
                  <a:srgbClr val="FF0000"/>
                </a:solidFill>
                <a:latin typeface="Consolas" panose="020B0609020204030204" pitchFamily="49" charset="0"/>
                <a:ea typeface="ヒラギノ角ゴ Pro W3" pitchFamily="-112" charset="-128"/>
              </a:rPr>
              <a:t># delete trainee1</a:t>
            </a:r>
          </a:p>
          <a:p>
            <a:pPr eaLnBrk="0" hangingPunct="0"/>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ea typeface="ヒラギノ角ゴ Pro W3" pitchFamily="-112" charset="-128"/>
              </a:rPr>
              <a:t> trainee1</a:t>
            </a:r>
            <a:endParaRPr lang="en-GB" altLang="en-US" sz="2000" dirty="0">
              <a:solidFill>
                <a:srgbClr val="FF0000"/>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rPr>
              <a:t>Trainee.count</a:t>
            </a:r>
            <a:endParaRPr lang="en-GB" altLang="en-US" sz="2000" dirty="0">
              <a:solidFill>
                <a:srgbClr val="0000FF"/>
              </a:solidFill>
              <a:latin typeface="Consolas" panose="020B0609020204030204" pitchFamily="49" charset="0"/>
              <a:cs typeface="Arial" panose="020B0604020202020204" pitchFamily="34" charset="0"/>
            </a:endParaRPr>
          </a:p>
          <a:p>
            <a:pPr eaLnBrk="0" hangingPunct="0"/>
            <a:r>
              <a:rPr lang="en-GB" altLang="en-US" sz="2000" dirty="0">
                <a:solidFill>
                  <a:srgbClr val="0000FF"/>
                </a:solidFill>
                <a:latin typeface="Consolas" panose="020B0609020204030204" pitchFamily="49" charset="0"/>
                <a:cs typeface="Arial" panose="020B0604020202020204" pitchFamily="34" charset="0"/>
              </a:rPr>
              <a:t>0</a:t>
            </a:r>
          </a:p>
        </p:txBody>
      </p:sp>
      <p:sp>
        <p:nvSpPr>
          <p:cNvPr id="10" name="TextBox 9">
            <a:extLst>
              <a:ext uri="{FF2B5EF4-FFF2-40B4-BE49-F238E27FC236}">
                <a16:creationId xmlns:a16="http://schemas.microsoft.com/office/drawing/2014/main" id="{01D5628F-E676-4B89-982E-FC2ACFE27FF5}"/>
              </a:ext>
            </a:extLst>
          </p:cNvPr>
          <p:cNvSpPr txBox="1"/>
          <p:nvPr/>
        </p:nvSpPr>
        <p:spPr>
          <a:xfrm>
            <a:off x="761999" y="5976387"/>
            <a:ext cx="11022633" cy="707886"/>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Syntax for calling a destructor:</a:t>
            </a:r>
          </a:p>
          <a:p>
            <a:r>
              <a:rPr lang="en-GB" sz="2000" b="0" i="0" dirty="0">
                <a:solidFill>
                  <a:srgbClr val="404040"/>
                </a:solidFill>
                <a:effectLst/>
                <a:latin typeface="Arial" panose="020B0604020202020204" pitchFamily="34" charset="0"/>
                <a:cs typeface="Arial" panose="020B0604020202020204" pitchFamily="34" charset="0"/>
              </a:rPr>
              <a:t>      </a:t>
            </a:r>
            <a:r>
              <a:rPr lang="en-GB" sz="2000" b="1" dirty="0">
                <a:solidFill>
                  <a:srgbClr val="FF7700"/>
                </a:solidFill>
                <a:latin typeface="Consolas" panose="020B0609020204030204" pitchFamily="49" charset="0"/>
                <a:cs typeface="Arial" panose="020B0604020202020204" pitchFamily="34" charset="0"/>
              </a:rPr>
              <a:t>del</a:t>
            </a:r>
            <a:r>
              <a:rPr lang="en-GB" sz="2000" b="0" i="0" dirty="0">
                <a:solidFill>
                  <a:srgbClr val="404040"/>
                </a:solidFill>
                <a:effectLst/>
                <a:latin typeface="Arial" panose="020B0604020202020204" pitchFamily="34" charset="0"/>
                <a:cs typeface="Arial" panose="020B0604020202020204" pitchFamily="34" charset="0"/>
              </a:rPr>
              <a:t> </a:t>
            </a:r>
            <a:r>
              <a:rPr lang="en-GB" sz="2000" b="1" i="0" dirty="0">
                <a:solidFill>
                  <a:srgbClr val="404040"/>
                </a:solidFill>
                <a:effectLst/>
                <a:latin typeface="Consolas" panose="020B0609020204030204" pitchFamily="49" charset="0"/>
                <a:cs typeface="Arial" panose="020B0604020202020204" pitchFamily="34" charset="0"/>
              </a:rPr>
              <a:t>object_name</a:t>
            </a:r>
            <a:endParaRPr lang="en-GB" sz="2000" b="1" i="0" dirty="0">
              <a:solidFill>
                <a:srgbClr val="40404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900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Activity 1 – duration 30 minutes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38</a:t>
            </a:fld>
            <a:endParaRPr lang="zh-TW" altLang="en-US" sz="1400">
              <a:latin typeface="Arial" panose="020B0604020202020204" pitchFamily="34" charset="0"/>
              <a:cs typeface="Arial" panose="020B0604020202020204" pitchFamily="34" charset="0"/>
            </a:endParaRPr>
          </a:p>
        </p:txBody>
      </p:sp>
      <p:sp>
        <p:nvSpPr>
          <p:cNvPr id="10" name="Rounded Rectangle 4">
            <a:extLst>
              <a:ext uri="{FF2B5EF4-FFF2-40B4-BE49-F238E27FC236}">
                <a16:creationId xmlns:a16="http://schemas.microsoft.com/office/drawing/2014/main" id="{C1C192E5-CA0B-CA53-2D02-8385F7C06CDB}"/>
              </a:ext>
            </a:extLst>
          </p:cNvPr>
          <p:cNvSpPr/>
          <p:nvPr/>
        </p:nvSpPr>
        <p:spPr>
          <a:xfrm>
            <a:off x="629654" y="1549160"/>
            <a:ext cx="10941753" cy="4699159"/>
          </a:xfrm>
          <a:prstGeom prst="roundRect">
            <a:avLst/>
          </a:prstGeom>
          <a:solidFill>
            <a:schemeClr val="accent5">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Create a script Activity 1 with class BankAccount that includes the following instance methods:</a:t>
            </a:r>
          </a:p>
          <a:p>
            <a:pPr marL="342900" indent="-342900" eaLnBrk="0" hangingPunct="0">
              <a:buFont typeface="Arial" panose="020B0604020202020204" pitchFamily="34" charset="0"/>
              <a:buChar char="•"/>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constructor, accepting the following instance parameters: acc_no, sort_code,  name, amount  to initialize the instance attributes: acc_no, sort_code,  name, balance (to amount) and transactions (to empty list), and to print the  message: </a:t>
            </a:r>
          </a:p>
          <a:p>
            <a:pPr eaLnBrk="0" hangingPunct="0"/>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     "New bank account opened for &lt;name&gt;."</a:t>
            </a:r>
          </a:p>
          <a:p>
            <a:pPr marL="342900" indent="-342900" eaLnBrk="0" hangingPunct="0">
              <a:buFont typeface="Arial" panose="020B0604020202020204" pitchFamily="34" charset="0"/>
              <a:buChar char="•"/>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get_balance(), that returns the current balance for the account holder.</a:t>
            </a:r>
          </a:p>
          <a:p>
            <a:pPr eaLnBrk="0" hangingPunct="0"/>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Write the client code within the main() function below the class definition to open an account for 4 account holders, and display the balance for each of them.</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Outside the class and the main() write a function max_balance(), that takes a list of account holders or any number of account holders (*args) and returns the highest balance and the name of its owner.</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Use max_balance in main() to output the name of the account holder with the highest balance as follows:</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"The account holder &lt;name&gt; has the highest balance: £&lt;balance&gt;."</a:t>
            </a:r>
          </a:p>
        </p:txBody>
      </p:sp>
    </p:spTree>
    <p:extLst>
      <p:ext uri="{BB962C8B-B14F-4D97-AF65-F5344CB8AC3E}">
        <p14:creationId xmlns:p14="http://schemas.microsoft.com/office/powerpoint/2010/main" val="328194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964359"/>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latin typeface="Arial"/>
                <a:ea typeface="Open Sans Extrabold" panose="020B0906030804020204" pitchFamily="34" charset="0"/>
                <a:cs typeface="Arial"/>
              </a:rPr>
              <a:t>3. Objects &amp; references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2068007"/>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Arial" panose="020B0604020202020204" pitchFamily="34" charset="0"/>
                <a:ea typeface="Open Sans Extrabold" panose="020B0906030804020204" pitchFamily="34" charset="0"/>
                <a:cs typeface="Arial" panose="020B0604020202020204" pitchFamily="34" charset="0"/>
              </a:rPr>
              <a:t>2.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3874209"/>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4. Encapsulation &amp; Abstraction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479924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5. Constants</a:t>
            </a:r>
          </a:p>
        </p:txBody>
      </p:sp>
      <p:pic>
        <p:nvPicPr>
          <p:cNvPr id="10" name="Picture 2">
            <a:extLst>
              <a:ext uri="{FF2B5EF4-FFF2-40B4-BE49-F238E27FC236}">
                <a16:creationId xmlns:a16="http://schemas.microsoft.com/office/drawing/2014/main" id="{2544E8A7-B771-4034-A9B9-713BADB466BE}"/>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a:extLst>
              <a:ext uri="{FF2B5EF4-FFF2-40B4-BE49-F238E27FC236}">
                <a16:creationId xmlns:a16="http://schemas.microsoft.com/office/drawing/2014/main" id="{CB0318C1-E629-4150-A2A1-918B34C5947F}"/>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39</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06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9180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2.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latin typeface="Arial" panose="020B0604020202020204" pitchFamily="34" charset="0"/>
                <a:ea typeface="Open Sans Extrabold" panose="020B0906030804020204" pitchFamily="34" charset="0"/>
                <a:cs typeface="Arial" panose="020B0604020202020204" pitchFamily="34" charset="0"/>
              </a:rPr>
              <a:t>1. Introduction</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300165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3. Objects &amp; references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92669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4. </a:t>
            </a:r>
            <a:r>
              <a:rPr lang="en-GB" sz="2000" dirty="0">
                <a:latin typeface="Arial"/>
                <a:ea typeface="Open Sans Extrabold" panose="020B0906030804020204" pitchFamily="34" charset="0"/>
                <a:cs typeface="Arial"/>
              </a:rPr>
              <a:t>Encapsulation &amp; Abstraction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C5A372A-C046-4AE8-9DD9-DDBB3A2E2E1C}"/>
              </a:ext>
            </a:extLst>
          </p:cNvPr>
          <p:cNvSpPr/>
          <p:nvPr/>
        </p:nvSpPr>
        <p:spPr>
          <a:xfrm>
            <a:off x="839416" y="4871257"/>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5. Constants</a:t>
            </a:r>
          </a:p>
        </p:txBody>
      </p:sp>
      <p:pic>
        <p:nvPicPr>
          <p:cNvPr id="11" name="Picture 2">
            <a:extLst>
              <a:ext uri="{FF2B5EF4-FFF2-40B4-BE49-F238E27FC236}">
                <a16:creationId xmlns:a16="http://schemas.microsoft.com/office/drawing/2014/main" id="{D177F28A-92A1-4689-B567-2CE642E5FB9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a:extLst>
              <a:ext uri="{FF2B5EF4-FFF2-40B4-BE49-F238E27FC236}">
                <a16:creationId xmlns:a16="http://schemas.microsoft.com/office/drawing/2014/main" id="{F16082DE-86C9-4C5B-BFFD-CC3A1A33F88E}"/>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4</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78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objects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40</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4AD304D-C2F6-49BB-B851-64CE03A3A91A}"/>
              </a:ext>
            </a:extLst>
          </p:cNvPr>
          <p:cNvSpPr/>
          <p:nvPr/>
        </p:nvSpPr>
        <p:spPr>
          <a:xfrm>
            <a:off x="983432" y="2786152"/>
            <a:ext cx="10873208" cy="193899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trainee3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'Keith'</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Development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6,</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'SQL'</a:t>
            </a:r>
            <a:r>
              <a:rPr lang="en-GB" altLang="en-US" sz="2000" dirty="0">
                <a:latin typeface="Consolas" panose="020B0609020204030204" pitchFamily="49" charset="0"/>
                <a:ea typeface="ヒラギノ角ゴ Pro W3" pitchFamily="-112" charset="-128"/>
                <a:cs typeface="Consolas" panose="020B0609020204030204" pitchFamily="49" charset="0"/>
              </a:rPr>
              <a:t>:77,</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'UNIX'</a:t>
            </a:r>
            <a:r>
              <a:rPr lang="en-GB" altLang="en-US" sz="2000" dirty="0">
                <a:latin typeface="Consolas" panose="020B0609020204030204" pitchFamily="49" charset="0"/>
                <a:ea typeface="ヒラギノ角ゴ Pro W3" pitchFamily="-112" charset="-128"/>
                <a:cs typeface="Consolas" panose="020B0609020204030204" pitchFamily="49" charset="0"/>
              </a:rPr>
              <a:t>:78,</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'Python'</a:t>
            </a:r>
            <a:r>
              <a:rPr lang="en-GB" altLang="en-US" sz="2000" dirty="0">
                <a:latin typeface="Consolas" panose="020B0609020204030204" pitchFamily="49" charset="0"/>
                <a:ea typeface="ヒラギノ角ゴ Pro W3" pitchFamily="-112" charset="-128"/>
                <a:cs typeface="Consolas" panose="020B0609020204030204" pitchFamily="49" charset="0"/>
              </a:rPr>
              <a:t>:90,</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'Java'</a:t>
            </a:r>
            <a:r>
              <a:rPr lang="en-GB" altLang="en-US" sz="2000" dirty="0">
                <a:latin typeface="Consolas" panose="020B0609020204030204" pitchFamily="49" charset="0"/>
                <a:ea typeface="ヒラギノ角ゴ Pro W3" pitchFamily="-112" charset="-128"/>
                <a:cs typeface="Consolas" panose="020B0609020204030204" pitchFamily="49" charset="0"/>
              </a:rPr>
              <a:t>:82,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'Web Apps'</a:t>
            </a:r>
            <a:r>
              <a:rPr lang="en-GB" altLang="en-US" sz="2000" dirty="0">
                <a:latin typeface="Consolas" panose="020B0609020204030204" pitchFamily="49" charset="0"/>
                <a:ea typeface="ヒラギノ角ゴ Pro W3" pitchFamily="-112" charset="-128"/>
                <a:cs typeface="Consolas" panose="020B0609020204030204" pitchFamily="49" charset="0"/>
              </a:rPr>
              <a:t>:88,</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'Excel'</a:t>
            </a:r>
            <a:r>
              <a:rPr lang="en-GB" altLang="en-US" sz="2000" dirty="0">
                <a:latin typeface="Consolas" panose="020B0609020204030204" pitchFamily="49" charset="0"/>
                <a:ea typeface="ヒラギノ角ゴ Pro W3" pitchFamily="-112" charset="-128"/>
                <a:cs typeface="Consolas" panose="020B0609020204030204" pitchFamily="49" charset="0"/>
              </a:rPr>
              <a:t>:95}</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p>
        </p:txBody>
      </p:sp>
      <p:sp>
        <p:nvSpPr>
          <p:cNvPr id="4" name="TextBox 3"/>
          <p:cNvSpPr txBox="1"/>
          <p:nvPr/>
        </p:nvSpPr>
        <p:spPr>
          <a:xfrm>
            <a:off x="983432" y="1484784"/>
            <a:ext cx="10873208" cy="1200329"/>
          </a:xfrm>
          <a:prstGeom prst="rect">
            <a:avLst/>
          </a:prstGeom>
          <a:noFill/>
        </p:spPr>
        <p:txBody>
          <a:bodyPr wrap="square" rtlCol="0">
            <a:spAutoFit/>
          </a:bodyPr>
          <a:lstStyle/>
          <a:p>
            <a:pPr marL="285750" indent="-285750">
              <a:buFont typeface="Arial" panose="020B0604020202020204" pitchFamily="34" charset="0"/>
              <a:buChar char="•"/>
            </a:pPr>
            <a:r>
              <a:rPr lang="en-GB" b="1" i="0" dirty="0">
                <a:solidFill>
                  <a:srgbClr val="000000"/>
                </a:solidFill>
                <a:effectLst/>
                <a:latin typeface="Arial" panose="020B0604020202020204" pitchFamily="34" charset="0"/>
              </a:rPr>
              <a:t>Object</a:t>
            </a:r>
            <a:r>
              <a:rPr lang="en-GB" b="0" i="0" dirty="0">
                <a:solidFill>
                  <a:srgbClr val="000000"/>
                </a:solidFill>
                <a:effectLst/>
                <a:latin typeface="Arial" panose="020B0604020202020204" pitchFamily="34" charset="0"/>
              </a:rPr>
              <a:t> is an instance of a class.</a:t>
            </a:r>
          </a:p>
          <a:p>
            <a:pPr marL="285750" indent="-285750">
              <a:buFont typeface="Arial" panose="020B0604020202020204" pitchFamily="34" charset="0"/>
              <a:buChar char="•"/>
            </a:pPr>
            <a:r>
              <a:rPr lang="en-GB" b="0" i="0" dirty="0">
                <a:solidFill>
                  <a:srgbClr val="000000"/>
                </a:solidFill>
                <a:effectLst/>
                <a:latin typeface="Arial" panose="020B0604020202020204" pitchFamily="34" charset="0"/>
              </a:rPr>
              <a:t>To create instances of a class, you call the class using class name and pass in whatever arguments its </a:t>
            </a:r>
            <a:r>
              <a:rPr lang="en-GB" b="0" i="1" dirty="0">
                <a:solidFill>
                  <a:srgbClr val="000000"/>
                </a:solidFill>
                <a:effectLst/>
                <a:latin typeface="Arial" panose="020B0604020202020204" pitchFamily="34" charset="0"/>
              </a:rPr>
              <a:t>__init__</a:t>
            </a:r>
            <a:r>
              <a:rPr lang="en-GB" b="0" i="0" dirty="0">
                <a:solidFill>
                  <a:srgbClr val="000000"/>
                </a:solidFill>
                <a:effectLst/>
                <a:latin typeface="Arial" panose="020B0604020202020204" pitchFamily="34" charset="0"/>
              </a:rPr>
              <a:t> method accepts.</a:t>
            </a:r>
          </a:p>
          <a:p>
            <a:pPr marL="285750" indent="-285750">
              <a:buFont typeface="Arial" panose="020B0604020202020204" pitchFamily="34" charset="0"/>
              <a:buChar char="•"/>
            </a:pPr>
            <a:r>
              <a:rPr lang="en-GB" dirty="0">
                <a:solidFill>
                  <a:srgbClr val="000000"/>
                </a:solidFill>
                <a:latin typeface="Arial" panose="020B0604020202020204" pitchFamily="34" charset="0"/>
              </a:rPr>
              <a:t>There is no special keyword to indicate a class object is being created</a:t>
            </a:r>
          </a:p>
        </p:txBody>
      </p:sp>
      <p:sp>
        <p:nvSpPr>
          <p:cNvPr id="7" name="Down Arrow 6"/>
          <p:cNvSpPr/>
          <p:nvPr/>
        </p:nvSpPr>
        <p:spPr>
          <a:xfrm rot="10800000">
            <a:off x="1343956" y="4941838"/>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Down Arrow 19"/>
          <p:cNvSpPr/>
          <p:nvPr/>
        </p:nvSpPr>
        <p:spPr>
          <a:xfrm rot="10800000">
            <a:off x="3935760" y="4941839"/>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911424" y="6023029"/>
            <a:ext cx="2376264" cy="646331"/>
          </a:xfrm>
          <a:prstGeom prst="rect">
            <a:avLst/>
          </a:prstGeom>
          <a:noFill/>
        </p:spPr>
        <p:txBody>
          <a:bodyPr wrap="square" rtlCol="0">
            <a:spAutoFit/>
          </a:bodyPr>
          <a:lstStyle/>
          <a:p>
            <a:r>
              <a:rPr lang="en-GB" dirty="0"/>
              <a:t>Creates a reference to </a:t>
            </a:r>
          </a:p>
          <a:p>
            <a:r>
              <a:rPr lang="en-GB" dirty="0"/>
              <a:t>the object.</a:t>
            </a:r>
          </a:p>
        </p:txBody>
      </p:sp>
      <p:sp>
        <p:nvSpPr>
          <p:cNvPr id="21" name="TextBox 20"/>
          <p:cNvSpPr txBox="1"/>
          <p:nvPr/>
        </p:nvSpPr>
        <p:spPr>
          <a:xfrm>
            <a:off x="3287688" y="6023029"/>
            <a:ext cx="2376264" cy="369332"/>
          </a:xfrm>
          <a:prstGeom prst="rect">
            <a:avLst/>
          </a:prstGeom>
          <a:noFill/>
        </p:spPr>
        <p:txBody>
          <a:bodyPr wrap="square" rtlCol="0">
            <a:spAutoFit/>
          </a:bodyPr>
          <a:lstStyle/>
          <a:p>
            <a:r>
              <a:rPr lang="en-GB" dirty="0"/>
              <a:t>Creates a new object</a:t>
            </a:r>
          </a:p>
        </p:txBody>
      </p:sp>
    </p:spTree>
    <p:extLst>
      <p:ext uri="{BB962C8B-B14F-4D97-AF65-F5344CB8AC3E}">
        <p14:creationId xmlns:p14="http://schemas.microsoft.com/office/powerpoint/2010/main" val="330478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objects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41</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4AD304D-C2F6-49BB-B851-64CE03A3A91A}"/>
              </a:ext>
            </a:extLst>
          </p:cNvPr>
          <p:cNvSpPr/>
          <p:nvPr/>
        </p:nvSpPr>
        <p:spPr>
          <a:xfrm>
            <a:off x="983432" y="1633293"/>
            <a:ext cx="10873208" cy="255454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access attributes of trainee3</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'trainee3 name:'</a:t>
            </a:r>
            <a:r>
              <a:rPr lang="en-GB" altLang="en-US" sz="2000" dirty="0">
                <a:latin typeface="Consolas" panose="020B0609020204030204" pitchFamily="49" charset="0"/>
                <a:ea typeface="ヒラギノ角ゴ Pro W3" pitchFamily="-112" charset="-128"/>
                <a:cs typeface="Consolas" panose="020B0609020204030204" pitchFamily="49" charset="0"/>
              </a:rPr>
              <a:t>, trainee3.name)</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'trainee3 stream:'</a:t>
            </a:r>
            <a:r>
              <a:rPr lang="en-GB" altLang="en-US" sz="2000" dirty="0">
                <a:latin typeface="Consolas" panose="020B0609020204030204" pitchFamily="49" charset="0"/>
                <a:ea typeface="ヒラギノ角ゴ Pro W3" pitchFamily="-112" charset="-128"/>
                <a:cs typeface="Consolas" panose="020B0609020204030204" pitchFamily="49" charset="0"/>
              </a:rPr>
              <a:t>, trainee3.stream)</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'trainee3 weeks:'</a:t>
            </a:r>
            <a:r>
              <a:rPr lang="en-GB" altLang="en-US" sz="2000" dirty="0">
                <a:latin typeface="Consolas" panose="020B0609020204030204" pitchFamily="49" charset="0"/>
                <a:ea typeface="ヒラギノ角ゴ Pro W3" pitchFamily="-112" charset="-128"/>
                <a:cs typeface="Consolas" panose="020B0609020204030204" pitchFamily="49" charset="0"/>
              </a:rPr>
              <a:t>, trainee3.weeks)</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'trainee3 courses:'</a:t>
            </a:r>
            <a:r>
              <a:rPr lang="en-GB" altLang="en-US" sz="2000" dirty="0">
                <a:latin typeface="Consolas" panose="020B0609020204030204" pitchFamily="49" charset="0"/>
                <a:ea typeface="ヒラギノ角ゴ Pro W3" pitchFamily="-112" charset="-128"/>
                <a:cs typeface="Consolas" panose="020B0609020204030204" pitchFamily="49" charset="0"/>
              </a:rPr>
              <a:t>, trainee3.courses)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call methods of trainee3</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'trainee3 average mark:'</a:t>
            </a:r>
            <a:r>
              <a:rPr lang="en-GB" altLang="en-US" sz="2000" dirty="0">
                <a:latin typeface="Consolas" panose="020B0609020204030204" pitchFamily="49" charset="0"/>
                <a:ea typeface="ヒラギノ角ゴ Pro W3" pitchFamily="-112" charset="-128"/>
                <a:cs typeface="Consolas" panose="020B0609020204030204" pitchFamily="49" charset="0"/>
              </a:rPr>
              <a:t>, trainee3.avg_mark())</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trainee3.print_count()</a:t>
            </a:r>
          </a:p>
        </p:txBody>
      </p:sp>
      <p:sp>
        <p:nvSpPr>
          <p:cNvPr id="4" name="TextBox 3"/>
          <p:cNvSpPr txBox="1"/>
          <p:nvPr/>
        </p:nvSpPr>
        <p:spPr>
          <a:xfrm>
            <a:off x="911424" y="4283398"/>
            <a:ext cx="10945216" cy="2585323"/>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Output:</a:t>
            </a:r>
          </a:p>
          <a:p>
            <a:r>
              <a:rPr lang="en-GB" dirty="0">
                <a:solidFill>
                  <a:srgbClr val="0000FF"/>
                </a:solidFill>
                <a:latin typeface="Consolas" panose="020B0609020204030204" pitchFamily="49" charset="0"/>
                <a:cs typeface="Arial" panose="020B0604020202020204" pitchFamily="34" charset="0"/>
              </a:rPr>
              <a:t>trainee3 name: Keith</a:t>
            </a:r>
          </a:p>
          <a:p>
            <a:r>
              <a:rPr lang="en-GB" dirty="0">
                <a:solidFill>
                  <a:srgbClr val="0000FF"/>
                </a:solidFill>
                <a:latin typeface="Consolas" panose="020B0609020204030204" pitchFamily="49" charset="0"/>
                <a:cs typeface="Arial" panose="020B0604020202020204" pitchFamily="34" charset="0"/>
              </a:rPr>
              <a:t>trainee3 stream: Development</a:t>
            </a:r>
          </a:p>
          <a:p>
            <a:r>
              <a:rPr lang="en-GB" dirty="0">
                <a:solidFill>
                  <a:srgbClr val="0000FF"/>
                </a:solidFill>
                <a:latin typeface="Consolas" panose="020B0609020204030204" pitchFamily="49" charset="0"/>
                <a:cs typeface="Arial" panose="020B0604020202020204" pitchFamily="34" charset="0"/>
              </a:rPr>
              <a:t>trainee3 weeks: 6</a:t>
            </a:r>
          </a:p>
          <a:p>
            <a:r>
              <a:rPr lang="en-GB" dirty="0">
                <a:solidFill>
                  <a:srgbClr val="0000FF"/>
                </a:solidFill>
                <a:latin typeface="Consolas" panose="020B0609020204030204" pitchFamily="49" charset="0"/>
                <a:cs typeface="Arial" panose="020B0604020202020204" pitchFamily="34" charset="0"/>
              </a:rPr>
              <a:t>trainee3 courses: {'SQL’: 77, 'UNIX': 78, 'Python’: 90, 'Java’: 82, 'Web Apps’: 88, 'Excel’: 95}</a:t>
            </a:r>
          </a:p>
          <a:p>
            <a:r>
              <a:rPr lang="en-GB" dirty="0">
                <a:solidFill>
                  <a:srgbClr val="0000FF"/>
                </a:solidFill>
                <a:latin typeface="Consolas" panose="020B0609020204030204" pitchFamily="49" charset="0"/>
                <a:cs typeface="Arial" panose="020B0604020202020204" pitchFamily="34" charset="0"/>
              </a:rPr>
              <a:t>trainee3 average mark: 85.0</a:t>
            </a:r>
          </a:p>
          <a:p>
            <a:pPr eaLnBrk="0" hangingPunct="0"/>
            <a:r>
              <a:rPr lang="en-GB" altLang="en-US" sz="1800" dirty="0">
                <a:solidFill>
                  <a:srgbClr val="0000FF"/>
                </a:solidFill>
                <a:latin typeface="Consolas" panose="020B0609020204030204" pitchFamily="49" charset="0"/>
                <a:cs typeface="Arial" panose="020B0604020202020204" pitchFamily="34" charset="0"/>
              </a:rPr>
              <a:t>self.count = 1</a:t>
            </a:r>
          </a:p>
          <a:p>
            <a:pPr eaLnBrk="0" hangingPunct="0"/>
            <a:r>
              <a:rPr lang="en-GB" altLang="en-US" sz="1800" dirty="0">
                <a:solidFill>
                  <a:srgbClr val="0000FF"/>
                </a:solidFill>
                <a:latin typeface="Consolas" panose="020B0609020204030204" pitchFamily="49" charset="0"/>
                <a:cs typeface="Arial" panose="020B0604020202020204" pitchFamily="34" charset="0"/>
              </a:rPr>
              <a:t>self.__class__.count = 1</a:t>
            </a:r>
          </a:p>
        </p:txBody>
      </p:sp>
      <p:sp>
        <p:nvSpPr>
          <p:cNvPr id="7" name="TextBox 6">
            <a:extLst>
              <a:ext uri="{FF2B5EF4-FFF2-40B4-BE49-F238E27FC236}">
                <a16:creationId xmlns:a16="http://schemas.microsoft.com/office/drawing/2014/main" id="{79E5AA6E-C812-42FF-B508-DA96F0AFE03D}"/>
              </a:ext>
            </a:extLst>
          </p:cNvPr>
          <p:cNvSpPr txBox="1"/>
          <p:nvPr/>
        </p:nvSpPr>
        <p:spPr>
          <a:xfrm>
            <a:off x="983432" y="1196752"/>
            <a:ext cx="10873208" cy="369332"/>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000000"/>
                </a:solidFill>
                <a:effectLst/>
                <a:latin typeface="Arial" panose="020B0604020202020204" pitchFamily="34" charset="0"/>
              </a:rPr>
              <a:t>Once object is created, its attributes and methods can be accessed using the dot operator with object</a:t>
            </a:r>
          </a:p>
        </p:txBody>
      </p:sp>
    </p:spTree>
    <p:extLst>
      <p:ext uri="{BB962C8B-B14F-4D97-AF65-F5344CB8AC3E}">
        <p14:creationId xmlns:p14="http://schemas.microsoft.com/office/powerpoint/2010/main" val="24278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objects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42</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4AD304D-C2F6-49BB-B851-64CE03A3A91A}"/>
              </a:ext>
            </a:extLst>
          </p:cNvPr>
          <p:cNvSpPr/>
          <p:nvPr/>
        </p:nvSpPr>
        <p:spPr>
          <a:xfrm>
            <a:off x="983432" y="2420888"/>
            <a:ext cx="10873208"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trainee4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'Sarah'</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Development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6,</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p>
        </p:txBody>
      </p:sp>
      <p:sp>
        <p:nvSpPr>
          <p:cNvPr id="4" name="TextBox 3"/>
          <p:cNvSpPr txBox="1"/>
          <p:nvPr/>
        </p:nvSpPr>
        <p:spPr>
          <a:xfrm>
            <a:off x="983432" y="1607955"/>
            <a:ext cx="1000911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previous example assigns all attribute values to the object at once, during its creation</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Attribute values can also be assigned gradually, following object’s creation</a:t>
            </a:r>
          </a:p>
          <a:p>
            <a:endParaRPr lang="en-GB" dirty="0"/>
          </a:p>
        </p:txBody>
      </p:sp>
      <p:sp>
        <p:nvSpPr>
          <p:cNvPr id="7" name="Down Arrow 6"/>
          <p:cNvSpPr/>
          <p:nvPr/>
        </p:nvSpPr>
        <p:spPr>
          <a:xfrm rot="10800000">
            <a:off x="1343956" y="4267470"/>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Down Arrow 19"/>
          <p:cNvSpPr/>
          <p:nvPr/>
        </p:nvSpPr>
        <p:spPr>
          <a:xfrm rot="10800000">
            <a:off x="3935760" y="4267471"/>
            <a:ext cx="648072"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911424" y="5348661"/>
            <a:ext cx="2376264"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Creates a reference to the object.</a:t>
            </a:r>
          </a:p>
        </p:txBody>
      </p:sp>
      <p:sp>
        <p:nvSpPr>
          <p:cNvPr id="21" name="TextBox 20"/>
          <p:cNvSpPr txBox="1"/>
          <p:nvPr/>
        </p:nvSpPr>
        <p:spPr>
          <a:xfrm>
            <a:off x="3287688" y="5348661"/>
            <a:ext cx="2376264"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Creates a new object</a:t>
            </a:r>
          </a:p>
        </p:txBody>
      </p:sp>
    </p:spTree>
    <p:extLst>
      <p:ext uri="{BB962C8B-B14F-4D97-AF65-F5344CB8AC3E}">
        <p14:creationId xmlns:p14="http://schemas.microsoft.com/office/powerpoint/2010/main" val="113206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objects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43</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4AD304D-C2F6-49BB-B851-64CE03A3A91A}"/>
              </a:ext>
            </a:extLst>
          </p:cNvPr>
          <p:cNvSpPr/>
          <p:nvPr/>
        </p:nvSpPr>
        <p:spPr>
          <a:xfrm>
            <a:off x="983432" y="1196752"/>
            <a:ext cx="10873208"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access attributes of trainee4</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'trainee4 name:'</a:t>
            </a:r>
            <a:r>
              <a:rPr lang="en-GB" altLang="en-US" sz="2000" dirty="0">
                <a:latin typeface="Consolas" panose="020B0609020204030204" pitchFamily="49" charset="0"/>
                <a:ea typeface="ヒラギノ角ゴ Pro W3" pitchFamily="-112" charset="-128"/>
                <a:cs typeface="Consolas" panose="020B0609020204030204" pitchFamily="49" charset="0"/>
              </a:rPr>
              <a:t>, trainee4.name)</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'trainee4 stream:'</a:t>
            </a:r>
            <a:r>
              <a:rPr lang="en-GB" altLang="en-US" sz="2000" dirty="0">
                <a:latin typeface="Consolas" panose="020B0609020204030204" pitchFamily="49" charset="0"/>
                <a:ea typeface="ヒラギノ角ゴ Pro W3" pitchFamily="-112" charset="-128"/>
                <a:cs typeface="Consolas" panose="020B0609020204030204" pitchFamily="49" charset="0"/>
              </a:rPr>
              <a:t>, trainee4.stream)</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'trainee4 weeks:'</a:t>
            </a:r>
            <a:r>
              <a:rPr lang="en-GB" altLang="en-US" sz="2000" dirty="0">
                <a:latin typeface="Consolas" panose="020B0609020204030204" pitchFamily="49" charset="0"/>
                <a:ea typeface="ヒラギノ角ゴ Pro W3" pitchFamily="-112" charset="-128"/>
                <a:cs typeface="Consolas" panose="020B0609020204030204" pitchFamily="49" charset="0"/>
              </a:rPr>
              <a:t>, trainee4.weeks)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call methods of trainee4</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trainee4.assign_course('SQL')</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trainee4.assign_course('Python')</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trainee4.assign_mark_for_course('SQL', 90)</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trainee4.assign_mark_for_course('Python', 82)</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cs typeface="Consolas" panose="020B0609020204030204" pitchFamily="49" charset="0"/>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'trainee4 average mark:'</a:t>
            </a:r>
            <a:r>
              <a:rPr lang="en-GB" altLang="en-US" sz="2000" dirty="0">
                <a:latin typeface="Consolas" panose="020B0609020204030204" pitchFamily="49" charset="0"/>
                <a:ea typeface="ヒラギノ角ゴ Pro W3" pitchFamily="-112" charset="-128"/>
                <a:cs typeface="Consolas" panose="020B0609020204030204" pitchFamily="49" charset="0"/>
              </a:rPr>
              <a:t>, trainee4.avg_mark())</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trainee4.print_count()</a:t>
            </a:r>
          </a:p>
        </p:txBody>
      </p:sp>
      <p:sp>
        <p:nvSpPr>
          <p:cNvPr id="4" name="TextBox 3"/>
          <p:cNvSpPr txBox="1"/>
          <p:nvPr/>
        </p:nvSpPr>
        <p:spPr>
          <a:xfrm>
            <a:off x="911424" y="4809670"/>
            <a:ext cx="9217024" cy="2031325"/>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Output:</a:t>
            </a:r>
          </a:p>
          <a:p>
            <a:r>
              <a:rPr lang="en-GB" dirty="0">
                <a:solidFill>
                  <a:srgbClr val="0000FF"/>
                </a:solidFill>
                <a:latin typeface="Consolas" panose="020B0609020204030204" pitchFamily="49" charset="0"/>
                <a:cs typeface="Arial" panose="020B0604020202020204" pitchFamily="34" charset="0"/>
              </a:rPr>
              <a:t>trainee4 name: Sarah</a:t>
            </a:r>
          </a:p>
          <a:p>
            <a:r>
              <a:rPr lang="en-GB" dirty="0">
                <a:solidFill>
                  <a:srgbClr val="0000FF"/>
                </a:solidFill>
                <a:latin typeface="Consolas" panose="020B0609020204030204" pitchFamily="49" charset="0"/>
                <a:cs typeface="Arial" panose="020B0604020202020204" pitchFamily="34" charset="0"/>
              </a:rPr>
              <a:t>trainee4 stream: Development</a:t>
            </a:r>
          </a:p>
          <a:p>
            <a:r>
              <a:rPr lang="en-GB" dirty="0">
                <a:solidFill>
                  <a:srgbClr val="0000FF"/>
                </a:solidFill>
                <a:latin typeface="Consolas" panose="020B0609020204030204" pitchFamily="49" charset="0"/>
                <a:cs typeface="Arial" panose="020B0604020202020204" pitchFamily="34" charset="0"/>
              </a:rPr>
              <a:t>trainee4 weeks: 6</a:t>
            </a:r>
          </a:p>
          <a:p>
            <a:r>
              <a:rPr lang="en-GB" dirty="0">
                <a:solidFill>
                  <a:srgbClr val="0000FF"/>
                </a:solidFill>
                <a:latin typeface="Consolas" panose="020B0609020204030204" pitchFamily="49" charset="0"/>
                <a:cs typeface="Arial" panose="020B0604020202020204" pitchFamily="34" charset="0"/>
              </a:rPr>
              <a:t>trainee4 average mark: 86.0</a:t>
            </a:r>
          </a:p>
          <a:p>
            <a:pPr eaLnBrk="0" hangingPunct="0"/>
            <a:r>
              <a:rPr lang="en-GB" altLang="en-US" sz="1800" dirty="0">
                <a:solidFill>
                  <a:srgbClr val="0000FF"/>
                </a:solidFill>
                <a:latin typeface="Consolas" panose="020B0609020204030204" pitchFamily="49" charset="0"/>
                <a:cs typeface="Arial" panose="020B0604020202020204" pitchFamily="34" charset="0"/>
              </a:rPr>
              <a:t>self.count = 2</a:t>
            </a:r>
          </a:p>
          <a:p>
            <a:pPr eaLnBrk="0" hangingPunct="0"/>
            <a:r>
              <a:rPr lang="en-GB" altLang="en-US" sz="1800" dirty="0">
                <a:solidFill>
                  <a:srgbClr val="0000FF"/>
                </a:solidFill>
                <a:latin typeface="Consolas" panose="020B0609020204030204" pitchFamily="49" charset="0"/>
                <a:cs typeface="Arial" panose="020B0604020202020204" pitchFamily="34" charset="0"/>
              </a:rPr>
              <a:t>self.__class__.count = 2</a:t>
            </a:r>
          </a:p>
        </p:txBody>
      </p:sp>
    </p:spTree>
    <p:extLst>
      <p:ext uri="{BB962C8B-B14F-4D97-AF65-F5344CB8AC3E}">
        <p14:creationId xmlns:p14="http://schemas.microsoft.com/office/powerpoint/2010/main" val="1847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References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44</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4AD304D-C2F6-49BB-B851-64CE03A3A91A}"/>
              </a:ext>
            </a:extLst>
          </p:cNvPr>
          <p:cNvSpPr/>
          <p:nvPr/>
        </p:nvSpPr>
        <p:spPr>
          <a:xfrm>
            <a:off x="551384" y="2843644"/>
            <a:ext cx="496649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trainee1 = Trainee(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'John'</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Development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6,</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trainee1_second_ref = trainee1</a:t>
            </a:r>
          </a:p>
        </p:txBody>
      </p:sp>
      <p:sp>
        <p:nvSpPr>
          <p:cNvPr id="4" name="TextBox 3"/>
          <p:cNvSpPr txBox="1"/>
          <p:nvPr/>
        </p:nvSpPr>
        <p:spPr>
          <a:xfrm>
            <a:off x="479376" y="1269016"/>
            <a:ext cx="9217024"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reference contains the memory address of an object.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Objects can only be accessed via a reference.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Multiple references can point to the same object.</a:t>
            </a:r>
          </a:p>
        </p:txBody>
      </p:sp>
      <p:sp>
        <p:nvSpPr>
          <p:cNvPr id="2" name="TextBox 1"/>
          <p:cNvSpPr txBox="1"/>
          <p:nvPr/>
        </p:nvSpPr>
        <p:spPr>
          <a:xfrm>
            <a:off x="479376" y="2348880"/>
            <a:ext cx="4392488"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References can be created explicitly:</a:t>
            </a:r>
          </a:p>
        </p:txBody>
      </p:sp>
      <p:sp>
        <p:nvSpPr>
          <p:cNvPr id="14" name="Rectangle 13">
            <a:extLst>
              <a:ext uri="{FF2B5EF4-FFF2-40B4-BE49-F238E27FC236}">
                <a16:creationId xmlns:a16="http://schemas.microsoft.com/office/drawing/2014/main" id="{04AD304D-C2F6-49BB-B851-64CE03A3A91A}"/>
              </a:ext>
            </a:extLst>
          </p:cNvPr>
          <p:cNvSpPr/>
          <p:nvPr/>
        </p:nvSpPr>
        <p:spPr>
          <a:xfrm>
            <a:off x="577583" y="5730697"/>
            <a:ext cx="4392488"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trainees_list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trainees_list.append(trainee1)</a:t>
            </a:r>
          </a:p>
        </p:txBody>
      </p:sp>
      <p:sp>
        <p:nvSpPr>
          <p:cNvPr id="11" name="TextBox 10">
            <a:extLst>
              <a:ext uri="{FF2B5EF4-FFF2-40B4-BE49-F238E27FC236}">
                <a16:creationId xmlns:a16="http://schemas.microsoft.com/office/drawing/2014/main" id="{E62E1EFD-1F73-45C9-BEB9-7E522BD5E4FF}"/>
              </a:ext>
            </a:extLst>
          </p:cNvPr>
          <p:cNvSpPr txBox="1"/>
          <p:nvPr/>
        </p:nvSpPr>
        <p:spPr>
          <a:xfrm>
            <a:off x="577583" y="5217349"/>
            <a:ext cx="4392488"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or implicitly:</a:t>
            </a:r>
          </a:p>
        </p:txBody>
      </p:sp>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5591944" y="3677369"/>
            <a:ext cx="6438900" cy="2847975"/>
          </a:xfrm>
          <a:prstGeom prst="rect">
            <a:avLst/>
          </a:prstGeom>
        </p:spPr>
      </p:pic>
    </p:spTree>
    <p:extLst>
      <p:ext uri="{BB962C8B-B14F-4D97-AF65-F5344CB8AC3E}">
        <p14:creationId xmlns:p14="http://schemas.microsoft.com/office/powerpoint/2010/main" val="201151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References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45</a:t>
            </a:fld>
            <a:endParaRPr lang="zh-TW" altLang="en-US" sz="14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4AD304D-C2F6-49BB-B851-64CE03A3A91A}"/>
              </a:ext>
            </a:extLst>
          </p:cNvPr>
          <p:cNvSpPr/>
          <p:nvPr/>
        </p:nvSpPr>
        <p:spPr>
          <a:xfrm>
            <a:off x="551383" y="2348880"/>
            <a:ext cx="11553531"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trainees_list[0].name = trainees_list[0].name +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Smith'</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print(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'Modified name from trainees_list object:'</a:t>
            </a:r>
            <a:r>
              <a:rPr lang="en-GB" altLang="en-US" sz="2000" dirty="0">
                <a:latin typeface="Consolas" panose="020B0609020204030204" pitchFamily="49" charset="0"/>
                <a:ea typeface="ヒラギノ角ゴ Pro W3" pitchFamily="-112" charset="-128"/>
                <a:cs typeface="Consolas" panose="020B0609020204030204" pitchFamily="49" charset="0"/>
              </a:rPr>
              <a:t>, trainees_list[0].name)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print(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'Modified name from trainee1 object:'</a:t>
            </a:r>
            <a:r>
              <a:rPr lang="en-GB" altLang="en-US" sz="2000" dirty="0">
                <a:latin typeface="Consolas" panose="020B0609020204030204" pitchFamily="49" charset="0"/>
                <a:ea typeface="ヒラギノ角ゴ Pro W3" pitchFamily="-112" charset="-128"/>
                <a:cs typeface="Consolas" panose="020B0609020204030204" pitchFamily="49" charset="0"/>
              </a:rPr>
              <a:t>, trainee1.name)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print(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'Modified name from trainee1_second_ref object:'</a:t>
            </a:r>
            <a:r>
              <a:rPr lang="en-GB" altLang="en-US" sz="2000" dirty="0">
                <a:latin typeface="Consolas" panose="020B0609020204030204" pitchFamily="49" charset="0"/>
                <a:ea typeface="ヒラギノ角ゴ Pro W3" pitchFamily="-112" charset="-128"/>
                <a:cs typeface="Consolas" panose="020B0609020204030204" pitchFamily="49" charset="0"/>
              </a:rPr>
              <a:t>, trainee1_second_ref.name)</a:t>
            </a:r>
          </a:p>
        </p:txBody>
      </p:sp>
      <p:sp>
        <p:nvSpPr>
          <p:cNvPr id="4" name="TextBox 3"/>
          <p:cNvSpPr txBox="1"/>
          <p:nvPr/>
        </p:nvSpPr>
        <p:spPr>
          <a:xfrm>
            <a:off x="479376" y="1269016"/>
            <a:ext cx="1121109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trainees_list[0] points</a:t>
            </a:r>
            <a:r>
              <a:rPr lang="en-GB" baseline="0" dirty="0">
                <a:latin typeface="Arial" panose="020B0604020202020204" pitchFamily="34" charset="0"/>
                <a:cs typeface="Arial" panose="020B0604020202020204" pitchFamily="34" charset="0"/>
              </a:rPr>
              <a:t> to the same memory address as trainee1 and </a:t>
            </a:r>
            <a:r>
              <a:rPr lang="en-GB" dirty="0">
                <a:latin typeface="Arial" panose="020B0604020202020204" pitchFamily="34" charset="0"/>
                <a:cs typeface="Arial" panose="020B0604020202020204" pitchFamily="34" charset="0"/>
              </a:rPr>
              <a:t>trainee1_second_ref</a:t>
            </a:r>
            <a:r>
              <a:rPr lang="en-GB" baseline="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GB" baseline="0" dirty="0">
                <a:latin typeface="Arial" panose="020B0604020202020204" pitchFamily="34" charset="0"/>
                <a:cs typeface="Arial" panose="020B0604020202020204" pitchFamily="34" charset="0"/>
              </a:rPr>
              <a:t>If we change an attribute of the trainee1 object using the </a:t>
            </a:r>
            <a:r>
              <a:rPr lang="en-GB" dirty="0">
                <a:latin typeface="Arial" panose="020B0604020202020204" pitchFamily="34" charset="0"/>
                <a:cs typeface="Arial" panose="020B0604020202020204" pitchFamily="34" charset="0"/>
              </a:rPr>
              <a:t>trainees_list</a:t>
            </a:r>
            <a:r>
              <a:rPr lang="en-GB" baseline="0" dirty="0">
                <a:latin typeface="Arial" panose="020B0604020202020204" pitchFamily="34" charset="0"/>
                <a:cs typeface="Arial" panose="020B0604020202020204" pitchFamily="34" charset="0"/>
              </a:rPr>
              <a:t>[0] reference, we will be able to see the change when accessing the object via the trainee1 and </a:t>
            </a:r>
            <a:r>
              <a:rPr lang="en-GB" dirty="0">
                <a:latin typeface="Arial" panose="020B0604020202020204" pitchFamily="34" charset="0"/>
                <a:cs typeface="Arial" panose="020B0604020202020204" pitchFamily="34" charset="0"/>
              </a:rPr>
              <a:t>trainee1_second_ref </a:t>
            </a:r>
            <a:r>
              <a:rPr lang="en-GB" baseline="0" dirty="0">
                <a:latin typeface="Arial" panose="020B0604020202020204" pitchFamily="34" charset="0"/>
                <a:cs typeface="Arial" panose="020B0604020202020204" pitchFamily="34" charset="0"/>
              </a:rPr>
              <a:t>references.</a:t>
            </a:r>
            <a:endParaRPr lang="en-GB"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B22BB5E-F060-486A-BCA4-514A9B12A2E0}"/>
              </a:ext>
            </a:extLst>
          </p:cNvPr>
          <p:cNvSpPr txBox="1"/>
          <p:nvPr/>
        </p:nvSpPr>
        <p:spPr>
          <a:xfrm>
            <a:off x="479376" y="3861048"/>
            <a:ext cx="5372100" cy="2031325"/>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Output:</a:t>
            </a:r>
          </a:p>
          <a:p>
            <a:r>
              <a:rPr lang="en-GB" dirty="0">
                <a:solidFill>
                  <a:srgbClr val="0000FF"/>
                </a:solidFill>
                <a:latin typeface="Consolas" panose="020B0609020204030204" pitchFamily="49" charset="0"/>
                <a:cs typeface="Arial" panose="020B0604020202020204" pitchFamily="34" charset="0"/>
              </a:rPr>
              <a:t>Modified name from trainees_list object: John Smith</a:t>
            </a:r>
          </a:p>
          <a:p>
            <a:r>
              <a:rPr lang="en-GB" dirty="0">
                <a:solidFill>
                  <a:srgbClr val="0000FF"/>
                </a:solidFill>
                <a:latin typeface="Consolas" panose="020B0609020204030204" pitchFamily="49" charset="0"/>
                <a:cs typeface="Arial" panose="020B0604020202020204" pitchFamily="34" charset="0"/>
              </a:rPr>
              <a:t>Modified name from trainee1 object: John Smith</a:t>
            </a:r>
          </a:p>
          <a:p>
            <a:r>
              <a:rPr lang="en-GB" dirty="0">
                <a:solidFill>
                  <a:srgbClr val="0000FF"/>
                </a:solidFill>
                <a:latin typeface="Consolas" panose="020B0609020204030204" pitchFamily="49" charset="0"/>
                <a:cs typeface="Arial" panose="020B0604020202020204" pitchFamily="34" charset="0"/>
              </a:rPr>
              <a:t>Modified name from trainee1_second_ref object: John Smith</a:t>
            </a:r>
          </a:p>
        </p:txBody>
      </p:sp>
      <p:pic>
        <p:nvPicPr>
          <p:cNvPr id="5" name="Picture 4">
            <a:extLst>
              <a:ext uri="{FF2B5EF4-FFF2-40B4-BE49-F238E27FC236}">
                <a16:creationId xmlns:a16="http://schemas.microsoft.com/office/drawing/2014/main" id="{8BD88A9A-F5F7-4717-AFC2-12557CD8F22E}"/>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900104" y="3845768"/>
            <a:ext cx="6100551" cy="2751584"/>
          </a:xfrm>
          <a:prstGeom prst="rect">
            <a:avLst/>
          </a:prstGeom>
        </p:spPr>
      </p:pic>
    </p:spTree>
    <p:extLst>
      <p:ext uri="{BB962C8B-B14F-4D97-AF65-F5344CB8AC3E}">
        <p14:creationId xmlns:p14="http://schemas.microsoft.com/office/powerpoint/2010/main" val="394720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D123F4-863A-4CDE-9CBD-B4FD9D75A001}"/>
              </a:ext>
            </a:extLst>
          </p:cNvPr>
          <p:cNvSpPr/>
          <p:nvPr/>
        </p:nvSpPr>
        <p:spPr>
          <a:xfrm>
            <a:off x="2043582" y="561130"/>
            <a:ext cx="729065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What is the ‘self’ reference?</a:t>
            </a:r>
          </a:p>
        </p:txBody>
      </p:sp>
      <p:sp>
        <p:nvSpPr>
          <p:cNvPr id="6" name="TextBox 5">
            <a:extLst>
              <a:ext uri="{FF2B5EF4-FFF2-40B4-BE49-F238E27FC236}">
                <a16:creationId xmlns:a16="http://schemas.microsoft.com/office/drawing/2014/main" id="{EC1D7F04-8808-4C0A-A47D-D0EAE8B5971E}"/>
              </a:ext>
            </a:extLst>
          </p:cNvPr>
          <p:cNvSpPr txBox="1"/>
          <p:nvPr/>
        </p:nvSpPr>
        <p:spPr>
          <a:xfrm>
            <a:off x="983431" y="1472091"/>
            <a:ext cx="10873209"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an object calls a method, Python automatically passes the object as the first argument to the method.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order to be able to access the object from the method inside the class definition, it is necessary to include the object's self-referencing pointer (</a:t>
            </a:r>
            <a:r>
              <a:rPr lang="en-GB" b="1" i="1" dirty="0">
                <a:latin typeface="Arial" panose="020B0604020202020204" pitchFamily="34" charset="0"/>
                <a:cs typeface="Arial" panose="020B0604020202020204" pitchFamily="34" charset="0"/>
              </a:rPr>
              <a:t>self</a:t>
            </a:r>
            <a:r>
              <a:rPr lang="en-GB" dirty="0">
                <a:latin typeface="Arial" panose="020B0604020202020204" pitchFamily="34" charset="0"/>
                <a:cs typeface="Arial" panose="020B0604020202020204" pitchFamily="34" charset="0"/>
              </a:rPr>
              <a:t>) as a parameter to the method.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Consider the class Student defined in slide 26:</a:t>
            </a:r>
          </a:p>
        </p:txBody>
      </p:sp>
      <p:sp>
        <p:nvSpPr>
          <p:cNvPr id="7" name="Rectangle 6">
            <a:extLst>
              <a:ext uri="{FF2B5EF4-FFF2-40B4-BE49-F238E27FC236}">
                <a16:creationId xmlns:a16="http://schemas.microsoft.com/office/drawing/2014/main" id="{A9537B76-A99E-4D79-B76F-B41EDCD39365}"/>
              </a:ext>
            </a:extLst>
          </p:cNvPr>
          <p:cNvSpPr/>
          <p:nvPr/>
        </p:nvSpPr>
        <p:spPr>
          <a:xfrm>
            <a:off x="1199455" y="3034763"/>
            <a:ext cx="10657185"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assign_name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create_courses</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pic>
        <p:nvPicPr>
          <p:cNvPr id="8" name="Picture 2">
            <a:extLst>
              <a:ext uri="{FF2B5EF4-FFF2-40B4-BE49-F238E27FC236}">
                <a16:creationId xmlns:a16="http://schemas.microsoft.com/office/drawing/2014/main" id="{D68D3175-DD69-486A-9DBC-908ED89D42A0}"/>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a:extLst>
              <a:ext uri="{FF2B5EF4-FFF2-40B4-BE49-F238E27FC236}">
                <a16:creationId xmlns:a16="http://schemas.microsoft.com/office/drawing/2014/main" id="{C0AE5EDB-2064-43D7-AD57-4BF08F39E7EE}"/>
              </a:ext>
            </a:extLst>
          </p:cNvPr>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357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D123F4-863A-4CDE-9CBD-B4FD9D75A001}"/>
              </a:ext>
            </a:extLst>
          </p:cNvPr>
          <p:cNvSpPr/>
          <p:nvPr/>
        </p:nvSpPr>
        <p:spPr>
          <a:xfrm>
            <a:off x="2043582" y="561130"/>
            <a:ext cx="729065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What is the ‘self’ reference?</a:t>
            </a:r>
          </a:p>
        </p:txBody>
      </p:sp>
      <p:sp>
        <p:nvSpPr>
          <p:cNvPr id="6" name="TextBox 5">
            <a:extLst>
              <a:ext uri="{FF2B5EF4-FFF2-40B4-BE49-F238E27FC236}">
                <a16:creationId xmlns:a16="http://schemas.microsoft.com/office/drawing/2014/main" id="{EC1D7F04-8808-4C0A-A47D-D0EAE8B5971E}"/>
              </a:ext>
            </a:extLst>
          </p:cNvPr>
          <p:cNvSpPr txBox="1"/>
          <p:nvPr/>
        </p:nvSpPr>
        <p:spPr>
          <a:xfrm>
            <a:off x="983431" y="1472091"/>
            <a:ext cx="10348597"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the object student1 called the instance method assign_name(), Python automatically passed the object as the first argument.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Thus, a total of two arguments were passed: the object and the value (‘Tom’), which got assigned to the parameters self and name respectively.</a:t>
            </a:r>
            <a:endParaRPr lang="en-GB" dirty="0"/>
          </a:p>
        </p:txBody>
      </p:sp>
      <p:sp>
        <p:nvSpPr>
          <p:cNvPr id="7" name="Rectangle 6">
            <a:extLst>
              <a:ext uri="{FF2B5EF4-FFF2-40B4-BE49-F238E27FC236}">
                <a16:creationId xmlns:a16="http://schemas.microsoft.com/office/drawing/2014/main" id="{A9537B76-A99E-4D79-B76F-B41EDCD39365}"/>
              </a:ext>
            </a:extLst>
          </p:cNvPr>
          <p:cNvSpPr/>
          <p:nvPr/>
        </p:nvSpPr>
        <p:spPr>
          <a:xfrm>
            <a:off x="1199455" y="2696095"/>
            <a:ext cx="4896545"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client code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student1 = Student()</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student1.assign_name('Tom')</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student1.create_courses()</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student1.assign_course('SQL')</a:t>
            </a:r>
          </a:p>
        </p:txBody>
      </p:sp>
      <p:pic>
        <p:nvPicPr>
          <p:cNvPr id="5" name="Picture 2">
            <a:extLst>
              <a:ext uri="{FF2B5EF4-FFF2-40B4-BE49-F238E27FC236}">
                <a16:creationId xmlns:a16="http://schemas.microsoft.com/office/drawing/2014/main" id="{0346DC5F-B32A-457C-AACE-19A9D915DF7C}"/>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1445265D-CB9E-4B28-94BF-36FDD0BB44CA}"/>
              </a:ext>
            </a:extLst>
          </p:cNvPr>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47</a:t>
            </a:fld>
            <a:endParaRPr lang="zh-TW" altLang="en-US" sz="1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9EA55E7-B6E9-4E34-8844-AF18AFE746F9}"/>
              </a:ext>
            </a:extLst>
          </p:cNvPr>
          <p:cNvSpPr/>
          <p:nvPr/>
        </p:nvSpPr>
        <p:spPr>
          <a:xfrm>
            <a:off x="6262516" y="2713030"/>
            <a:ext cx="5269078"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assign_name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name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a:p>
            <a:pPr eaLnBrk="0" hangingPunct="0">
              <a:buFont typeface="Arial" pitchFamily="34" charset="0"/>
              <a:buNone/>
            </a:pP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Lucida Console" panose="020B0609040504020204" pitchFamily="49" charset="0"/>
                <a:cs typeface="Arial" panose="020B0604020202020204" pitchFamily="34" charset="0"/>
              </a:rPr>
              <a:t>create_courses</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dirty="0">
                <a:solidFill>
                  <a:srgbClr val="0000FF"/>
                </a:solidFill>
                <a:latin typeface="Lucida Console" panose="020B060904050402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course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p>
        </p:txBody>
      </p:sp>
      <p:cxnSp>
        <p:nvCxnSpPr>
          <p:cNvPr id="11" name="Straight Arrow Connector 10">
            <a:extLst>
              <a:ext uri="{FF2B5EF4-FFF2-40B4-BE49-F238E27FC236}">
                <a16:creationId xmlns:a16="http://schemas.microsoft.com/office/drawing/2014/main" id="{D5158C69-66FC-44E7-A13E-CC7041CF107D}"/>
              </a:ext>
            </a:extLst>
          </p:cNvPr>
          <p:cNvCxnSpPr>
            <a:cxnSpLocks/>
          </p:cNvCxnSpPr>
          <p:nvPr/>
        </p:nvCxnSpPr>
        <p:spPr>
          <a:xfrm flipV="1">
            <a:off x="3420094" y="3099934"/>
            <a:ext cx="4510645" cy="628918"/>
          </a:xfrm>
          <a:prstGeom prst="straightConnector1">
            <a:avLst/>
          </a:prstGeom>
          <a:ln w="60325">
            <a:solidFill>
              <a:srgbClr val="009FE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41C1D5-0B27-4B22-8270-C1282718B78C}"/>
              </a:ext>
            </a:extLst>
          </p:cNvPr>
          <p:cNvCxnSpPr>
            <a:cxnSpLocks/>
          </p:cNvCxnSpPr>
          <p:nvPr/>
        </p:nvCxnSpPr>
        <p:spPr>
          <a:xfrm flipV="1">
            <a:off x="3418115" y="4275117"/>
            <a:ext cx="4419599" cy="389905"/>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50ECE8-EEB7-4593-8E96-8010926B7A5F}"/>
              </a:ext>
            </a:extLst>
          </p:cNvPr>
          <p:cNvCxnSpPr>
            <a:cxnSpLocks/>
          </p:cNvCxnSpPr>
          <p:nvPr/>
        </p:nvCxnSpPr>
        <p:spPr>
          <a:xfrm flipV="1">
            <a:off x="3511140" y="5211287"/>
            <a:ext cx="4419599" cy="401783"/>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F54D3E7-39FD-4341-A858-31D111B287B5}"/>
              </a:ext>
            </a:extLst>
          </p:cNvPr>
          <p:cNvSpPr txBox="1"/>
          <p:nvPr/>
        </p:nvSpPr>
        <p:spPr>
          <a:xfrm>
            <a:off x="4227619" y="2957429"/>
            <a:ext cx="2224904" cy="461665"/>
          </a:xfrm>
          <a:prstGeom prst="rect">
            <a:avLst/>
          </a:prstGeom>
          <a:noFill/>
        </p:spPr>
        <p:txBody>
          <a:bodyPr wrap="square" rtlCol="0">
            <a:spAutoFit/>
          </a:bodyPr>
          <a:lstStyle/>
          <a:p>
            <a:r>
              <a:rPr lang="en-GB" sz="1200" dirty="0">
                <a:solidFill>
                  <a:srgbClr val="009FE3"/>
                </a:solidFill>
                <a:latin typeface="Lucida Console" panose="020B0609040504020204" pitchFamily="49" charset="0"/>
              </a:rPr>
              <a:t>self = student1</a:t>
            </a:r>
          </a:p>
          <a:p>
            <a:r>
              <a:rPr lang="en-GB" sz="1200" dirty="0">
                <a:solidFill>
                  <a:srgbClr val="009FE3"/>
                </a:solidFill>
                <a:latin typeface="Lucida Console" panose="020B0609040504020204" pitchFamily="49" charset="0"/>
              </a:rPr>
              <a:t>name = ‘Tom’</a:t>
            </a:r>
          </a:p>
        </p:txBody>
      </p:sp>
      <p:sp>
        <p:nvSpPr>
          <p:cNvPr id="22" name="TextBox 21">
            <a:extLst>
              <a:ext uri="{FF2B5EF4-FFF2-40B4-BE49-F238E27FC236}">
                <a16:creationId xmlns:a16="http://schemas.microsoft.com/office/drawing/2014/main" id="{88DDA062-4FA7-4E0F-9737-185042A94A8C}"/>
              </a:ext>
            </a:extLst>
          </p:cNvPr>
          <p:cNvSpPr txBox="1"/>
          <p:nvPr/>
        </p:nvSpPr>
        <p:spPr>
          <a:xfrm>
            <a:off x="4285016" y="4202360"/>
            <a:ext cx="2224904" cy="276999"/>
          </a:xfrm>
          <a:prstGeom prst="rect">
            <a:avLst/>
          </a:prstGeom>
          <a:noFill/>
        </p:spPr>
        <p:txBody>
          <a:bodyPr wrap="square" rtlCol="0">
            <a:spAutoFit/>
          </a:bodyPr>
          <a:lstStyle/>
          <a:p>
            <a:r>
              <a:rPr lang="en-GB" sz="1200" dirty="0">
                <a:solidFill>
                  <a:srgbClr val="009FE3"/>
                </a:solidFill>
                <a:latin typeface="Lucida Console" panose="020B0609040504020204" pitchFamily="49" charset="0"/>
              </a:rPr>
              <a:t>self = student1</a:t>
            </a:r>
          </a:p>
        </p:txBody>
      </p:sp>
      <p:sp>
        <p:nvSpPr>
          <p:cNvPr id="23" name="TextBox 22">
            <a:extLst>
              <a:ext uri="{FF2B5EF4-FFF2-40B4-BE49-F238E27FC236}">
                <a16:creationId xmlns:a16="http://schemas.microsoft.com/office/drawing/2014/main" id="{46D4829E-D910-4AD7-9AA8-5CAE2CF308D4}"/>
              </a:ext>
            </a:extLst>
          </p:cNvPr>
          <p:cNvSpPr txBox="1"/>
          <p:nvPr/>
        </p:nvSpPr>
        <p:spPr>
          <a:xfrm>
            <a:off x="4261266" y="5009882"/>
            <a:ext cx="2224904" cy="461665"/>
          </a:xfrm>
          <a:prstGeom prst="rect">
            <a:avLst/>
          </a:prstGeom>
          <a:noFill/>
        </p:spPr>
        <p:txBody>
          <a:bodyPr wrap="square" rtlCol="0">
            <a:spAutoFit/>
          </a:bodyPr>
          <a:lstStyle/>
          <a:p>
            <a:r>
              <a:rPr lang="en-GB" sz="1200" dirty="0">
                <a:solidFill>
                  <a:srgbClr val="009FE3"/>
                </a:solidFill>
                <a:latin typeface="Lucida Console" panose="020B0609040504020204" pitchFamily="49" charset="0"/>
              </a:rPr>
              <a:t>self = student1</a:t>
            </a:r>
          </a:p>
          <a:p>
            <a:r>
              <a:rPr lang="en-GB" sz="1200" dirty="0">
                <a:solidFill>
                  <a:srgbClr val="009FE3"/>
                </a:solidFill>
                <a:latin typeface="Lucida Console" panose="020B0609040504020204" pitchFamily="49" charset="0"/>
              </a:rPr>
              <a:t>course = ‘SQL’</a:t>
            </a:r>
          </a:p>
        </p:txBody>
      </p:sp>
      <p:sp>
        <p:nvSpPr>
          <p:cNvPr id="24" name="TextBox 23">
            <a:extLst>
              <a:ext uri="{FF2B5EF4-FFF2-40B4-BE49-F238E27FC236}">
                <a16:creationId xmlns:a16="http://schemas.microsoft.com/office/drawing/2014/main" id="{0A5875BF-C0ED-4726-BC33-093199807DDE}"/>
              </a:ext>
            </a:extLst>
          </p:cNvPr>
          <p:cNvSpPr txBox="1"/>
          <p:nvPr/>
        </p:nvSpPr>
        <p:spPr>
          <a:xfrm>
            <a:off x="989260" y="5966137"/>
            <a:ext cx="10542334"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One argument was passed to create_courses() method: the object student1</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Two arguments were passed to assign_course() method: the object student1 and the value ‘SQL’</a:t>
            </a:r>
          </a:p>
        </p:txBody>
      </p:sp>
    </p:spTree>
    <p:extLst>
      <p:ext uri="{BB962C8B-B14F-4D97-AF65-F5344CB8AC3E}">
        <p14:creationId xmlns:p14="http://schemas.microsoft.com/office/powerpoint/2010/main" val="815429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48</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268760"/>
            <a:ext cx="10907637" cy="1200329"/>
          </a:xfrm>
          <a:prstGeom prst="rect">
            <a:avLst/>
          </a:prstGeom>
          <a:noFill/>
        </p:spPr>
        <p:txBody>
          <a:bodyPr wrap="square" rtlCol="0">
            <a:spAutoFit/>
          </a:bodyPr>
          <a:lstStyle/>
          <a:p>
            <a:endParaRPr lang="en-GB" sz="2400" dirty="0"/>
          </a:p>
          <a:p>
            <a:r>
              <a:rPr lang="en-GB" sz="2400" dirty="0">
                <a:latin typeface="Arial" panose="020B0604020202020204" pitchFamily="34" charset="0"/>
                <a:cs typeface="Arial" panose="020B0604020202020204" pitchFamily="34" charset="0"/>
              </a:rPr>
              <a:t>We can obtain the memory address of a given object by passing it to the print function</a:t>
            </a:r>
          </a:p>
        </p:txBody>
      </p:sp>
      <p:sp>
        <p:nvSpPr>
          <p:cNvPr id="12" name="Rectangle 11">
            <a:extLst>
              <a:ext uri="{FF2B5EF4-FFF2-40B4-BE49-F238E27FC236}">
                <a16:creationId xmlns:a16="http://schemas.microsoft.com/office/drawing/2014/main" id="{04AD304D-C2F6-49BB-B851-64CE03A3A91A}"/>
              </a:ext>
            </a:extLst>
          </p:cNvPr>
          <p:cNvSpPr/>
          <p:nvPr/>
        </p:nvSpPr>
        <p:spPr>
          <a:xfrm>
            <a:off x="828070" y="2591687"/>
            <a:ext cx="7146552"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__init__(self):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pass</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chemeClr val="accent3">
                    <a:lumMod val="75000"/>
                  </a:schemeClr>
                </a:solidFill>
                <a:latin typeface="Consolas" panose="020B0609020204030204" pitchFamily="49" charset="0"/>
                <a:ea typeface="ヒラギノ角ゴ Pro W3" pitchFamily="-112" charset="-128"/>
              </a:rPr>
              <a:t>car = Car()</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'memory address of car object is:'</a:t>
            </a:r>
            <a:r>
              <a:rPr lang="en-GB" altLang="en-US" sz="2000" dirty="0">
                <a:latin typeface="Consolas" panose="020B0609020204030204" pitchFamily="49" charset="0"/>
                <a:ea typeface="ヒラギノ角ゴ Pro W3" pitchFamily="-112" charset="-128"/>
                <a:cs typeface="Consolas" panose="020B0609020204030204" pitchFamily="49" charset="0"/>
              </a:rPr>
              <a:t>, car)</a:t>
            </a:r>
          </a:p>
          <a:p>
            <a:pPr eaLnBrk="0" hangingPunct="0"/>
            <a:r>
              <a:rPr lang="en-GB" altLang="en-US" sz="2000" b="1" dirty="0">
                <a:latin typeface="Consolas" panose="020B0609020204030204" pitchFamily="49" charset="0"/>
                <a:ea typeface="ヒラギノ角ゴ Pro W3" pitchFamily="-112" charset="-128"/>
                <a:cs typeface="Consolas" panose="020B0609020204030204" pitchFamily="49" charset="0"/>
              </a:rPr>
              <a:t>	</a:t>
            </a:r>
          </a:p>
        </p:txBody>
      </p:sp>
      <p:sp>
        <p:nvSpPr>
          <p:cNvPr id="5" name="Arrow: Curved Down 4">
            <a:extLst>
              <a:ext uri="{FF2B5EF4-FFF2-40B4-BE49-F238E27FC236}">
                <a16:creationId xmlns:a16="http://schemas.microsoft.com/office/drawing/2014/main" id="{09A09AEB-C07E-4CEF-B229-0B4FD17BD4EA}"/>
              </a:ext>
            </a:extLst>
          </p:cNvPr>
          <p:cNvSpPr/>
          <p:nvPr/>
        </p:nvSpPr>
        <p:spPr>
          <a:xfrm rot="2409415">
            <a:off x="8373722" y="4216035"/>
            <a:ext cx="1584176"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4" name="Picture 13">
            <a:extLst>
              <a:ext uri="{FF2B5EF4-FFF2-40B4-BE49-F238E27FC236}">
                <a16:creationId xmlns:a16="http://schemas.microsoft.com/office/drawing/2014/main" id="{59362D41-8481-4488-AC25-1CCDAEE153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432" y="5627692"/>
            <a:ext cx="9677400" cy="387350"/>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7A952798-D9F5-4131-8BB1-9CFAC3250310}"/>
              </a:ext>
            </a:extLst>
          </p:cNvPr>
          <p:cNvSpPr/>
          <p:nvPr/>
        </p:nvSpPr>
        <p:spPr>
          <a:xfrm>
            <a:off x="2043582" y="561130"/>
            <a:ext cx="729065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What is the ‘self’ reference?</a:t>
            </a:r>
          </a:p>
        </p:txBody>
      </p:sp>
    </p:spTree>
    <p:extLst>
      <p:ext uri="{BB962C8B-B14F-4D97-AF65-F5344CB8AC3E}">
        <p14:creationId xmlns:p14="http://schemas.microsoft.com/office/powerpoint/2010/main" val="38925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49</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268760"/>
            <a:ext cx="10907637" cy="1200329"/>
          </a:xfrm>
          <a:prstGeom prst="rect">
            <a:avLst/>
          </a:prstGeom>
          <a:noFill/>
        </p:spPr>
        <p:txBody>
          <a:bodyPr wrap="square" rtlCol="0">
            <a:spAutoFit/>
          </a:bodyPr>
          <a:lstStyle/>
          <a:p>
            <a:endParaRPr lang="en-GB" sz="2400" dirty="0"/>
          </a:p>
          <a:p>
            <a:r>
              <a:rPr lang="en-GB" sz="2400" dirty="0">
                <a:latin typeface="Arial" panose="020B0604020202020204" pitchFamily="34" charset="0"/>
                <a:cs typeface="Arial" panose="020B0604020202020204" pitchFamily="34" charset="0"/>
              </a:rPr>
              <a:t>The self reference inside the car class is pointing to the same object that the ‘car’ reference variable points to!</a:t>
            </a:r>
          </a:p>
        </p:txBody>
      </p:sp>
      <p:sp>
        <p:nvSpPr>
          <p:cNvPr id="12" name="Rectangle 11">
            <a:extLst>
              <a:ext uri="{FF2B5EF4-FFF2-40B4-BE49-F238E27FC236}">
                <a16:creationId xmlns:a16="http://schemas.microsoft.com/office/drawing/2014/main" id="{04AD304D-C2F6-49BB-B851-64CE03A3A91A}"/>
              </a:ext>
            </a:extLst>
          </p:cNvPr>
          <p:cNvSpPr/>
          <p:nvPr/>
        </p:nvSpPr>
        <p:spPr>
          <a:xfrm>
            <a:off x="828070" y="2591687"/>
            <a:ext cx="922837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__init__(self):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print(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"self printed from inside the class is:"</a:t>
            </a:r>
            <a:r>
              <a:rPr lang="en-GB" altLang="en-US" sz="2000" dirty="0">
                <a:latin typeface="Consolas" panose="020B0609020204030204" pitchFamily="49" charset="0"/>
                <a:ea typeface="ヒラギノ角ゴ Pro W3" pitchFamily="-112" charset="-128"/>
                <a:cs typeface="Consolas" panose="020B0609020204030204" pitchFamily="49" charset="0"/>
              </a:rPr>
              <a:t>, self)</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rPr>
              <a:t>car = Car()</a:t>
            </a:r>
          </a:p>
          <a:p>
            <a:pPr eaLnBrk="0" hangingPunct="0"/>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'memory address of car object is:'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pic>
        <p:nvPicPr>
          <p:cNvPr id="3" name="Picture 2">
            <a:extLst>
              <a:ext uri="{FF2B5EF4-FFF2-40B4-BE49-F238E27FC236}">
                <a16:creationId xmlns:a16="http://schemas.microsoft.com/office/drawing/2014/main" id="{45D79A4C-D529-49B3-9CA7-4257233E9F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04" y="5586760"/>
            <a:ext cx="10566400" cy="520700"/>
          </a:xfrm>
          <a:prstGeom prst="rect">
            <a:avLst/>
          </a:prstGeom>
          <a:ln>
            <a:noFill/>
          </a:ln>
          <a:effectLst>
            <a:outerShdw blurRad="292100" dist="139700" dir="2700000" algn="tl" rotWithShape="0">
              <a:srgbClr val="333333">
                <a:alpha val="65000"/>
              </a:srgbClr>
            </a:outerShdw>
          </a:effectLst>
        </p:spPr>
      </p:pic>
      <p:sp>
        <p:nvSpPr>
          <p:cNvPr id="7" name="Arrow: Curved Down 6">
            <a:extLst>
              <a:ext uri="{FF2B5EF4-FFF2-40B4-BE49-F238E27FC236}">
                <a16:creationId xmlns:a16="http://schemas.microsoft.com/office/drawing/2014/main" id="{2234B7DB-2D5D-4970-9ACA-4F9DD2EC6818}"/>
              </a:ext>
            </a:extLst>
          </p:cNvPr>
          <p:cNvSpPr/>
          <p:nvPr/>
        </p:nvSpPr>
        <p:spPr>
          <a:xfrm rot="3022736">
            <a:off x="10438073" y="3758510"/>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536CDA4-0C32-4BD6-9536-5CAA64333EA9}"/>
              </a:ext>
            </a:extLst>
          </p:cNvPr>
          <p:cNvSpPr/>
          <p:nvPr/>
        </p:nvSpPr>
        <p:spPr>
          <a:xfrm>
            <a:off x="2043582" y="561130"/>
            <a:ext cx="729065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What is the ‘self’ reference?</a:t>
            </a:r>
          </a:p>
        </p:txBody>
      </p:sp>
    </p:spTree>
    <p:extLst>
      <p:ext uri="{BB962C8B-B14F-4D97-AF65-F5344CB8AC3E}">
        <p14:creationId xmlns:p14="http://schemas.microsoft.com/office/powerpoint/2010/main" val="375306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Introduction</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80B8F64-A213-4069-9D54-74FCB2FF8677}"/>
              </a:ext>
            </a:extLst>
          </p:cNvPr>
          <p:cNvSpPr txBox="1"/>
          <p:nvPr/>
        </p:nvSpPr>
        <p:spPr>
          <a:xfrm>
            <a:off x="479376" y="1460759"/>
            <a:ext cx="9145016" cy="2862322"/>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Object-oriented programming</a:t>
            </a:r>
            <a:r>
              <a:rPr lang="en-GB" dirty="0">
                <a:latin typeface="Arial" panose="020B0604020202020204" pitchFamily="34" charset="0"/>
                <a:cs typeface="Arial" panose="020B0604020202020204" pitchFamily="34" charset="0"/>
              </a:rPr>
              <a:t> (OOP) is a programming paradigm (set of concepts).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an approach for</a:t>
            </a:r>
          </a:p>
          <a:p>
            <a:pPr marL="800100" lvl="1" indent="-342900">
              <a:buFont typeface="+mj-lt"/>
              <a:buAutoNum type="arabicPeriod"/>
            </a:pPr>
            <a:r>
              <a:rPr lang="en-GB" dirty="0">
                <a:latin typeface="Arial" panose="020B0604020202020204" pitchFamily="34" charset="0"/>
                <a:cs typeface="Arial" panose="020B0604020202020204" pitchFamily="34" charset="0"/>
              </a:rPr>
              <a:t>Modelling real-world entities</a:t>
            </a:r>
          </a:p>
          <a:p>
            <a:pPr lvl="2"/>
            <a:r>
              <a:rPr lang="en-GB" dirty="0">
                <a:latin typeface="Arial" panose="020B0604020202020204" pitchFamily="34" charset="0"/>
                <a:cs typeface="Arial" panose="020B0604020202020204" pitchFamily="34" charset="0"/>
              </a:rPr>
              <a:t>   Example: users, account, buildings</a:t>
            </a:r>
          </a:p>
          <a:p>
            <a:pPr lvl="2"/>
            <a:endParaRPr lang="en-GB" dirty="0">
              <a:latin typeface="Arial" panose="020B0604020202020204" pitchFamily="34" charset="0"/>
              <a:cs typeface="Arial" panose="020B0604020202020204" pitchFamily="34" charset="0"/>
            </a:endParaRPr>
          </a:p>
          <a:p>
            <a:pPr marL="800100" lvl="1" indent="-342900">
              <a:buFont typeface="+mj-lt"/>
              <a:buAutoNum type="arabicPeriod"/>
            </a:pPr>
            <a:r>
              <a:rPr lang="en-GB" dirty="0">
                <a:latin typeface="Arial" panose="020B0604020202020204" pitchFamily="34" charset="0"/>
                <a:cs typeface="Arial" panose="020B0604020202020204" pitchFamily="34" charset="0"/>
              </a:rPr>
              <a:t>Creating relations between them</a:t>
            </a:r>
          </a:p>
          <a:p>
            <a:pPr lvl="2"/>
            <a:r>
              <a:rPr lang="en-GB" dirty="0">
                <a:latin typeface="Arial" panose="020B0604020202020204" pitchFamily="34" charset="0"/>
                <a:cs typeface="Arial" panose="020B0604020202020204" pitchFamily="34" charset="0"/>
              </a:rPr>
              <a:t>   Examples: user HAS A account</a:t>
            </a:r>
          </a:p>
          <a:p>
            <a:pPr lvl="2"/>
            <a:r>
              <a:rPr lang="en-GB" dirty="0">
                <a:latin typeface="Arial" panose="020B0604020202020204" pitchFamily="34" charset="0"/>
                <a:cs typeface="Arial" panose="020B0604020202020204" pitchFamily="34" charset="0"/>
              </a:rPr>
              <a:t>                     current account IS A account</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95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50</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268760"/>
            <a:ext cx="10907637" cy="830997"/>
          </a:xfrm>
          <a:prstGeom prst="rect">
            <a:avLst/>
          </a:prstGeom>
          <a:noFill/>
        </p:spPr>
        <p:txBody>
          <a:bodyPr wrap="square" rtlCol="0">
            <a:spAutoFit/>
          </a:bodyPr>
          <a:lstStyle/>
          <a:p>
            <a:endParaRPr lang="en-GB" sz="2400" dirty="0"/>
          </a:p>
          <a:p>
            <a:r>
              <a:rPr lang="en-GB" sz="2400" dirty="0">
                <a:latin typeface="Arial" panose="020B0604020202020204" pitchFamily="34" charset="0"/>
                <a:cs typeface="Arial" panose="020B0604020202020204" pitchFamily="34" charset="0"/>
              </a:rPr>
              <a:t>We need a car reference in order to call the move method</a:t>
            </a:r>
          </a:p>
        </p:txBody>
      </p:sp>
      <p:sp>
        <p:nvSpPr>
          <p:cNvPr id="12" name="Rectangle 11">
            <a:extLst>
              <a:ext uri="{FF2B5EF4-FFF2-40B4-BE49-F238E27FC236}">
                <a16:creationId xmlns:a16="http://schemas.microsoft.com/office/drawing/2014/main" id="{04AD304D-C2F6-49BB-B851-64CE03A3A91A}"/>
              </a:ext>
            </a:extLst>
          </p:cNvPr>
          <p:cNvSpPr/>
          <p:nvPr/>
        </p:nvSpPr>
        <p:spPr>
          <a:xfrm>
            <a:off x="828070" y="2591687"/>
            <a:ext cx="7146552" cy="255454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move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3">
                    <a:lumMod val="75000"/>
                  </a:schemeClr>
                </a:solidFill>
                <a:latin typeface="Consolas" panose="020B0609020204030204" pitchFamily="49" charset="0"/>
                <a:ea typeface="ヒラギノ角ゴ Pro W3" pitchFamily="-112" charset="-128"/>
                <a:cs typeface="Consolas" panose="020B0609020204030204" pitchFamily="49" charset="0"/>
              </a:rPr>
              <a:t>self</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3">
                    <a:lumMod val="75000"/>
                  </a:schemeClr>
                </a:solidFill>
                <a:latin typeface="Consolas" panose="020B0609020204030204" pitchFamily="49" charset="0"/>
                <a:ea typeface="ヒラギノ角ゴ Pro W3" pitchFamily="-112" charset="-128"/>
                <a:cs typeface="Consolas" panose="020B0609020204030204" pitchFamily="49" charset="0"/>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rPr>
              <a:t>'the car is moving'</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latin typeface="Consolas" panose="020B0609020204030204" pitchFamily="49" charset="0"/>
                <a:ea typeface="ヒラギノ角ゴ Pro W3" pitchFamily="-112" charset="-128"/>
              </a:rPr>
              <a:t>car = Car()</a:t>
            </a:r>
          </a:p>
          <a:p>
            <a:pPr eaLnBrk="0" hangingPunct="0"/>
            <a:r>
              <a:rPr lang="en-GB" altLang="en-US" sz="2000" dirty="0">
                <a:latin typeface="Consolas" panose="020B0609020204030204" pitchFamily="49" charset="0"/>
                <a:ea typeface="ヒラギノ角ゴ Pro W3" pitchFamily="-112" charset="-128"/>
              </a:rPr>
              <a:t>car.move()</a:t>
            </a:r>
          </a:p>
          <a:p>
            <a:pPr eaLnBrk="0" hangingPunct="0"/>
            <a:endParaRPr lang="en-GB" altLang="en-US" sz="2000" b="1" dirty="0">
              <a:solidFill>
                <a:schemeClr val="accent5"/>
              </a:solidFill>
              <a:latin typeface="Consolas" panose="020B0609020204030204" pitchFamily="49" charset="0"/>
              <a:ea typeface="ヒラギノ角ゴ Pro W3" pitchFamily="-112" charset="-128"/>
              <a:cs typeface="Consolas" panose="020B0609020204030204" pitchFamily="49" charset="0"/>
            </a:endParaRPr>
          </a:p>
          <a:p>
            <a:pPr eaLnBrk="0" hangingPunct="0"/>
            <a:endParaRPr lang="en-GB" altLang="en-US" sz="2000" b="1" dirty="0">
              <a:solidFill>
                <a:schemeClr val="accent5"/>
              </a:solidFill>
              <a:latin typeface="Consolas" panose="020B0609020204030204" pitchFamily="49" charset="0"/>
              <a:ea typeface="ヒラギノ角ゴ Pro W3" pitchFamily="-112" charset="-128"/>
              <a:cs typeface="Consolas" panose="020B0609020204030204" pitchFamily="49" charset="0"/>
            </a:endParaRPr>
          </a:p>
        </p:txBody>
      </p:sp>
      <p:sp>
        <p:nvSpPr>
          <p:cNvPr id="5" name="Arrow: Curved Down 4">
            <a:extLst>
              <a:ext uri="{FF2B5EF4-FFF2-40B4-BE49-F238E27FC236}">
                <a16:creationId xmlns:a16="http://schemas.microsoft.com/office/drawing/2014/main" id="{09A09AEB-C07E-4CEF-B229-0B4FD17BD4EA}"/>
              </a:ext>
            </a:extLst>
          </p:cNvPr>
          <p:cNvSpPr/>
          <p:nvPr/>
        </p:nvSpPr>
        <p:spPr>
          <a:xfrm rot="2409415">
            <a:off x="8466488" y="2846824"/>
            <a:ext cx="1584176"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Rectangle 1">
            <a:extLst>
              <a:ext uri="{FF2B5EF4-FFF2-40B4-BE49-F238E27FC236}">
                <a16:creationId xmlns:a16="http://schemas.microsoft.com/office/drawing/2014/main" id="{1B776E0B-226F-4E62-85FC-8F52FC7C3245}"/>
              </a:ext>
            </a:extLst>
          </p:cNvPr>
          <p:cNvSpPr/>
          <p:nvPr/>
        </p:nvSpPr>
        <p:spPr>
          <a:xfrm>
            <a:off x="1730963" y="561130"/>
            <a:ext cx="7915885"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Leveraging the ‘self’ reference</a:t>
            </a:r>
          </a:p>
        </p:txBody>
      </p:sp>
      <p:pic>
        <p:nvPicPr>
          <p:cNvPr id="7" name="Picture 6">
            <a:extLst>
              <a:ext uri="{FF2B5EF4-FFF2-40B4-BE49-F238E27FC236}">
                <a16:creationId xmlns:a16="http://schemas.microsoft.com/office/drawing/2014/main" id="{7412910D-307E-4E1E-9966-403520CEF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21" y="4313971"/>
            <a:ext cx="283845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68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51</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642181" y="1491008"/>
            <a:ext cx="10907637"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Introduce a CarValet class - his/her job is to clean the car. </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But they have to move it first</a:t>
            </a:r>
          </a:p>
        </p:txBody>
      </p:sp>
      <p:sp>
        <p:nvSpPr>
          <p:cNvPr id="12" name="Rectangle 11">
            <a:extLst>
              <a:ext uri="{FF2B5EF4-FFF2-40B4-BE49-F238E27FC236}">
                <a16:creationId xmlns:a16="http://schemas.microsoft.com/office/drawing/2014/main" id="{04AD304D-C2F6-49BB-B851-64CE03A3A91A}"/>
              </a:ext>
            </a:extLst>
          </p:cNvPr>
          <p:cNvSpPr/>
          <p:nvPr/>
        </p:nvSpPr>
        <p:spPr>
          <a:xfrm>
            <a:off x="828070" y="2591687"/>
            <a:ext cx="7146552"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move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rPr>
              <a:t>'the car is moving'</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chemeClr val="accent6"/>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CarValet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valet_car</a:t>
            </a:r>
            <a:r>
              <a:rPr lang="en-GB" altLang="en-US" sz="2000" dirty="0">
                <a:latin typeface="Consolas" panose="020B0609020204030204" pitchFamily="49" charset="0"/>
                <a:ea typeface="ヒラギノ角ゴ Pro W3" pitchFamily="-112" charset="-128"/>
                <a:cs typeface="Consolas" panose="020B0609020204030204" pitchFamily="49" charset="0"/>
              </a:rPr>
              <a:t>(self, </a:t>
            </a:r>
            <a:r>
              <a:rPr lang="en-GB" altLang="en-US" sz="2000" dirty="0">
                <a:solidFill>
                  <a:schemeClr val="accent1"/>
                </a:solidFill>
                <a:latin typeface="Consolas" panose="020B0609020204030204" pitchFamily="49" charset="0"/>
                <a:ea typeface="ヒラギノ角ゴ Pro W3" pitchFamily="-112" charset="-128"/>
                <a:cs typeface="Consolas" panose="020B0609020204030204" pitchFamily="49" charset="0"/>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car.move()</a:t>
            </a:r>
          </a:p>
          <a:p>
            <a:pPr eaLnBrk="0" hangingPunct="0"/>
            <a:endParaRPr lang="en-GB" altLang="en-US" sz="2000" dirty="0">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rPr>
              <a:t>car = Car()</a:t>
            </a:r>
          </a:p>
          <a:p>
            <a:pPr eaLnBrk="0" hangingPunct="0"/>
            <a:r>
              <a:rPr lang="en-GB" altLang="en-US" sz="2000" dirty="0">
                <a:latin typeface="Consolas" panose="020B0609020204030204" pitchFamily="49" charset="0"/>
                <a:ea typeface="ヒラギノ角ゴ Pro W3" pitchFamily="-112" charset="-128"/>
              </a:rPr>
              <a:t>car_valet = CarValet()</a:t>
            </a:r>
          </a:p>
          <a:p>
            <a:pPr eaLnBrk="0" hangingPunct="0"/>
            <a:r>
              <a:rPr lang="en-GB" altLang="en-US" sz="2000" dirty="0">
                <a:latin typeface="Consolas" panose="020B0609020204030204" pitchFamily="49" charset="0"/>
                <a:ea typeface="ヒラギノ角ゴ Pro W3" pitchFamily="-112" charset="-128"/>
              </a:rPr>
              <a:t>car_valet.valet_car(car)</a:t>
            </a:r>
          </a:p>
        </p:txBody>
      </p:sp>
      <p:sp>
        <p:nvSpPr>
          <p:cNvPr id="5" name="Arrow: Curved Down 4">
            <a:extLst>
              <a:ext uri="{FF2B5EF4-FFF2-40B4-BE49-F238E27FC236}">
                <a16:creationId xmlns:a16="http://schemas.microsoft.com/office/drawing/2014/main" id="{09A09AEB-C07E-4CEF-B229-0B4FD17BD4EA}"/>
              </a:ext>
            </a:extLst>
          </p:cNvPr>
          <p:cNvSpPr/>
          <p:nvPr/>
        </p:nvSpPr>
        <p:spPr>
          <a:xfrm rot="2409415">
            <a:off x="8466488" y="2846824"/>
            <a:ext cx="1584176"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Rectangle 1">
            <a:extLst>
              <a:ext uri="{FF2B5EF4-FFF2-40B4-BE49-F238E27FC236}">
                <a16:creationId xmlns:a16="http://schemas.microsoft.com/office/drawing/2014/main" id="{1B776E0B-226F-4E62-85FC-8F52FC7C3245}"/>
              </a:ext>
            </a:extLst>
          </p:cNvPr>
          <p:cNvSpPr/>
          <p:nvPr/>
        </p:nvSpPr>
        <p:spPr>
          <a:xfrm>
            <a:off x="1730963" y="561130"/>
            <a:ext cx="7915885"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Leveraging the ‘self’ reference</a:t>
            </a:r>
          </a:p>
        </p:txBody>
      </p:sp>
      <p:pic>
        <p:nvPicPr>
          <p:cNvPr id="7" name="Picture 6">
            <a:extLst>
              <a:ext uri="{FF2B5EF4-FFF2-40B4-BE49-F238E27FC236}">
                <a16:creationId xmlns:a16="http://schemas.microsoft.com/office/drawing/2014/main" id="{7412910D-307E-4E1E-9966-403520CEF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21" y="4313971"/>
            <a:ext cx="2838450" cy="361950"/>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1DC5ED4E-AA50-4DCF-AEC5-16804870DE48}"/>
              </a:ext>
            </a:extLst>
          </p:cNvPr>
          <p:cNvSpPr/>
          <p:nvPr/>
        </p:nvSpPr>
        <p:spPr>
          <a:xfrm>
            <a:off x="6096579" y="5020788"/>
            <a:ext cx="3315330"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Notice that the valet_car method expects to be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passed a Car object</a:t>
            </a:r>
          </a:p>
        </p:txBody>
      </p:sp>
    </p:spTree>
    <p:extLst>
      <p:ext uri="{BB962C8B-B14F-4D97-AF65-F5344CB8AC3E}">
        <p14:creationId xmlns:p14="http://schemas.microsoft.com/office/powerpoint/2010/main" val="11794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52</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642181" y="1491008"/>
            <a:ext cx="10907637"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Let’s introduce a more ‘self-assertive’ car.</a:t>
            </a:r>
          </a:p>
        </p:txBody>
      </p:sp>
      <p:sp>
        <p:nvSpPr>
          <p:cNvPr id="12" name="Rectangle 11">
            <a:extLst>
              <a:ext uri="{FF2B5EF4-FFF2-40B4-BE49-F238E27FC236}">
                <a16:creationId xmlns:a16="http://schemas.microsoft.com/office/drawing/2014/main" id="{04AD304D-C2F6-49BB-B851-64CE03A3A91A}"/>
              </a:ext>
            </a:extLst>
          </p:cNvPr>
          <p:cNvSpPr/>
          <p:nvPr/>
        </p:nvSpPr>
        <p:spPr>
          <a:xfrm>
            <a:off x="547392" y="1983167"/>
            <a:ext cx="7276800"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move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rPr>
              <a:t>'the car is moving'</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move_me</a:t>
            </a:r>
            <a:r>
              <a:rPr lang="en-GB" altLang="en-US" sz="2000" dirty="0">
                <a:latin typeface="Consolas" panose="020B0609020204030204" pitchFamily="49" charset="0"/>
                <a:ea typeface="ヒラギノ角ゴ Pro W3" pitchFamily="-112" charset="-128"/>
                <a:cs typeface="Consolas" panose="020B0609020204030204" pitchFamily="49" charset="0"/>
              </a:rPr>
              <a:t>(self, </a:t>
            </a:r>
            <a:r>
              <a:rPr lang="en-GB" altLang="en-US" sz="2000" dirty="0">
                <a:latin typeface="Consolas" panose="020B0609020204030204" pitchFamily="49" charset="0"/>
                <a:ea typeface="ヒラギノ角ゴ Pro W3" pitchFamily="-112" charset="-128"/>
              </a:rPr>
              <a:t>valet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valet.valet_car(self)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CarValet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valet_car</a:t>
            </a:r>
            <a:r>
              <a:rPr lang="en-GB" altLang="en-US" sz="2000" dirty="0">
                <a:latin typeface="Consolas" panose="020B0609020204030204" pitchFamily="49" charset="0"/>
                <a:ea typeface="ヒラギノ角ゴ Pro W3" pitchFamily="-112" charset="-128"/>
                <a:cs typeface="Consolas" panose="020B0609020204030204" pitchFamily="49" charset="0"/>
              </a:rPr>
              <a:t>(self, car):</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car.move()</a:t>
            </a:r>
          </a:p>
          <a:p>
            <a:pPr eaLnBrk="0" hangingPunct="0"/>
            <a:endParaRPr lang="en-GB" altLang="en-US" sz="2000" dirty="0">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rPr>
              <a:t>car = Car()</a:t>
            </a:r>
          </a:p>
          <a:p>
            <a:pPr eaLnBrk="0" hangingPunct="0"/>
            <a:r>
              <a:rPr lang="en-GB" altLang="en-US" sz="2000" dirty="0">
                <a:latin typeface="Consolas" panose="020B0609020204030204" pitchFamily="49" charset="0"/>
                <a:ea typeface="ヒラギノ角ゴ Pro W3" pitchFamily="-112" charset="-128"/>
              </a:rPr>
              <a:t>car_valet = CarValet()</a:t>
            </a:r>
          </a:p>
          <a:p>
            <a:pPr eaLnBrk="0" hangingPunct="0"/>
            <a:r>
              <a:rPr lang="en-GB" altLang="en-US" sz="2000" dirty="0">
                <a:latin typeface="Consolas" panose="020B0609020204030204" pitchFamily="49" charset="0"/>
                <a:ea typeface="ヒラギノ角ゴ Pro W3" pitchFamily="-112" charset="-128"/>
              </a:rPr>
              <a:t>car.move_me(car_valet)</a:t>
            </a:r>
          </a:p>
        </p:txBody>
      </p:sp>
      <p:sp>
        <p:nvSpPr>
          <p:cNvPr id="5" name="Arrow: Curved Down 4">
            <a:extLst>
              <a:ext uri="{FF2B5EF4-FFF2-40B4-BE49-F238E27FC236}">
                <a16:creationId xmlns:a16="http://schemas.microsoft.com/office/drawing/2014/main" id="{09A09AEB-C07E-4CEF-B229-0B4FD17BD4EA}"/>
              </a:ext>
            </a:extLst>
          </p:cNvPr>
          <p:cNvSpPr/>
          <p:nvPr/>
        </p:nvSpPr>
        <p:spPr>
          <a:xfrm rot="2409415">
            <a:off x="8296869" y="4740659"/>
            <a:ext cx="1625284"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Rectangle 1">
            <a:extLst>
              <a:ext uri="{FF2B5EF4-FFF2-40B4-BE49-F238E27FC236}">
                <a16:creationId xmlns:a16="http://schemas.microsoft.com/office/drawing/2014/main" id="{1B776E0B-226F-4E62-85FC-8F52FC7C3245}"/>
              </a:ext>
            </a:extLst>
          </p:cNvPr>
          <p:cNvSpPr/>
          <p:nvPr/>
        </p:nvSpPr>
        <p:spPr>
          <a:xfrm>
            <a:off x="1730963" y="561130"/>
            <a:ext cx="7915885"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Leveraging the ‘self’ reference</a:t>
            </a:r>
          </a:p>
        </p:txBody>
      </p:sp>
      <p:pic>
        <p:nvPicPr>
          <p:cNvPr id="7" name="Picture 6">
            <a:extLst>
              <a:ext uri="{FF2B5EF4-FFF2-40B4-BE49-F238E27FC236}">
                <a16:creationId xmlns:a16="http://schemas.microsoft.com/office/drawing/2014/main" id="{7412910D-307E-4E1E-9966-403520CEF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3961" y="6008758"/>
            <a:ext cx="2838450" cy="361950"/>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1DC5ED4E-AA50-4DCF-AEC5-16804870DE48}"/>
              </a:ext>
            </a:extLst>
          </p:cNvPr>
          <p:cNvSpPr/>
          <p:nvPr/>
        </p:nvSpPr>
        <p:spPr>
          <a:xfrm>
            <a:off x="6095999" y="2886825"/>
            <a:ext cx="4535925"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The valet_car method is expecting to be passed a reference to a car object. From the Car classes perspective this is its ‘self’ reference.</a:t>
            </a:r>
          </a:p>
        </p:txBody>
      </p:sp>
    </p:spTree>
    <p:extLst>
      <p:ext uri="{BB962C8B-B14F-4D97-AF65-F5344CB8AC3E}">
        <p14:creationId xmlns:p14="http://schemas.microsoft.com/office/powerpoint/2010/main" val="281245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933879"/>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3. Objects &amp; references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2037527"/>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Arial" panose="020B0604020202020204" pitchFamily="34" charset="0"/>
                <a:ea typeface="Open Sans Extrabold" panose="020B0906030804020204" pitchFamily="34" charset="0"/>
                <a:cs typeface="Arial" panose="020B0604020202020204" pitchFamily="34" charset="0"/>
              </a:rPr>
              <a:t>2.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3843729"/>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latin typeface="Arial"/>
                <a:ea typeface="Open Sans Extrabold" panose="020B0906030804020204" pitchFamily="34" charset="0"/>
                <a:cs typeface="Arial"/>
              </a:rPr>
              <a:t>4. Encapsulation &amp; Abstraction</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476876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5. Constants</a:t>
            </a:r>
          </a:p>
        </p:txBody>
      </p:sp>
      <p:pic>
        <p:nvPicPr>
          <p:cNvPr id="10" name="Picture 2">
            <a:extLst>
              <a:ext uri="{FF2B5EF4-FFF2-40B4-BE49-F238E27FC236}">
                <a16:creationId xmlns:a16="http://schemas.microsoft.com/office/drawing/2014/main" id="{221E902B-4D81-47D7-9611-929A07778227}"/>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a:extLst>
              <a:ext uri="{FF2B5EF4-FFF2-40B4-BE49-F238E27FC236}">
                <a16:creationId xmlns:a16="http://schemas.microsoft.com/office/drawing/2014/main" id="{E40C132D-80B8-4556-ABFB-E946BC16E39A}"/>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53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8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4248120" y="311397"/>
            <a:ext cx="369575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The 4 Pillars of OOD</a:t>
            </a:r>
          </a:p>
        </p:txBody>
      </p:sp>
      <p:sp>
        <p:nvSpPr>
          <p:cNvPr id="3" name="Rectangle 2"/>
          <p:cNvSpPr/>
          <p:nvPr/>
        </p:nvSpPr>
        <p:spPr>
          <a:xfrm>
            <a:off x="1296000" y="1772816"/>
            <a:ext cx="8112368" cy="3477875"/>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Encapsulation</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Abstraction</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Polymorphism</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54</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29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Encapsulation</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55</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479376" y="1369799"/>
            <a:ext cx="11521280"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Encapsulation</a:t>
            </a:r>
            <a:r>
              <a:rPr lang="en-GB" dirty="0">
                <a:latin typeface="Arial" panose="020B0604020202020204" pitchFamily="34" charset="0"/>
                <a:cs typeface="Arial" panose="020B0604020202020204" pitchFamily="34" charset="0"/>
              </a:rPr>
              <a:t> is one of the fundamental concepts in object-oriented programming (OOP).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describes the idea of wrapping data and the methods that work on data within one unit.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This puts restrictions on accessing variables and methods directly and can prevent the accidental modification of data.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class is an example of encapsulation as it encapsulates all the data, that is member variables (attributes) and member functions (methods).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class groups together related attributes.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class controls access to its attributes.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class controls the values which can be given to its attributes.</a:t>
            </a:r>
          </a:p>
        </p:txBody>
      </p:sp>
    </p:spTree>
    <p:extLst>
      <p:ext uri="{BB962C8B-B14F-4D97-AF65-F5344CB8AC3E}">
        <p14:creationId xmlns:p14="http://schemas.microsoft.com/office/powerpoint/2010/main" val="332478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Encapsulation – Access modifiers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56</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479376" y="1269016"/>
            <a:ext cx="11211092" cy="4524315"/>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Access modifiers</a:t>
            </a:r>
            <a:r>
              <a:rPr lang="en-GB" dirty="0">
                <a:latin typeface="Arial" panose="020B0604020202020204" pitchFamily="34" charset="0"/>
                <a:cs typeface="Arial" panose="020B0604020202020204" pitchFamily="34" charset="0"/>
              </a:rPr>
              <a:t> determine whether class members should be accessible outside the class or not</a:t>
            </a:r>
          </a:p>
          <a:p>
            <a:pPr marL="285750" indent="-285750">
              <a:buFont typeface="Arial" panose="020B0604020202020204" pitchFamily="34" charset="0"/>
              <a:buChar char="•"/>
            </a:pPr>
            <a:r>
              <a:rPr lang="en-GB" u="sng" dirty="0">
                <a:latin typeface="Arial" panose="020B0604020202020204" pitchFamily="34" charset="0"/>
                <a:cs typeface="Arial" panose="020B0604020202020204" pitchFamily="34" charset="0"/>
              </a:rPr>
              <a:t>Accessing class attributes</a:t>
            </a:r>
            <a:r>
              <a:rPr lang="en-GB" dirty="0">
                <a:latin typeface="Arial" panose="020B0604020202020204" pitchFamily="34" charset="0"/>
                <a:cs typeface="Arial" panose="020B0604020202020204" pitchFamily="34" charset="0"/>
              </a:rPr>
              <a:t>:</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Public</a:t>
            </a:r>
            <a:r>
              <a:rPr lang="en-GB" dirty="0">
                <a:latin typeface="Arial" panose="020B0604020202020204" pitchFamily="34" charset="0"/>
                <a:cs typeface="Arial" panose="020B0604020202020204" pitchFamily="34" charset="0"/>
              </a:rPr>
              <a:t> (the default) – any object can access.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Protected</a:t>
            </a:r>
            <a:r>
              <a:rPr lang="en-GB" dirty="0">
                <a:latin typeface="Arial" panose="020B0604020202020204" pitchFamily="34" charset="0"/>
                <a:cs typeface="Arial" panose="020B0604020202020204" pitchFamily="34" charset="0"/>
              </a:rPr>
              <a:t> – can be accessed only from within the class and its child classes. Indicated by prefixing the method with a single underscore. (More a convention than a language feature!)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Private</a:t>
            </a:r>
            <a:r>
              <a:rPr lang="en-GB" dirty="0">
                <a:latin typeface="Arial" panose="020B0604020202020204" pitchFamily="34" charset="0"/>
                <a:cs typeface="Arial" panose="020B0604020202020204" pitchFamily="34" charset="0"/>
              </a:rPr>
              <a:t> – can only be accessed by methods within its own class.</a:t>
            </a:r>
          </a:p>
          <a:p>
            <a:r>
              <a:rPr lang="en-GB" dirty="0">
                <a:latin typeface="Arial" panose="020B0604020202020204" pitchFamily="34" charset="0"/>
                <a:cs typeface="Arial" panose="020B0604020202020204" pitchFamily="34" charset="0"/>
              </a:rPr>
              <a:t>	Defined with a double underscore prefix: (name mangled internally to </a:t>
            </a:r>
            <a:r>
              <a:rPr lang="en-GB" dirty="0"/>
              <a:t>_ClassName__attribute_name</a:t>
            </a:r>
            <a:r>
              <a:rPr lang="en-GB" dirty="0">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04AD304D-C2F6-49BB-B851-64CE03A3A91A}"/>
              </a:ext>
            </a:extLst>
          </p:cNvPr>
          <p:cNvSpPr/>
          <p:nvPr/>
        </p:nvSpPr>
        <p:spPr>
          <a:xfrm>
            <a:off x="975696" y="5817458"/>
            <a:ext cx="7712592"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 </a:t>
            </a:r>
            <a:r>
              <a:rPr lang="en-GB" altLang="en-US" sz="2000" dirty="0">
                <a:latin typeface="Consolas" panose="020B0609020204030204" pitchFamily="49" charset="0"/>
                <a:ea typeface="ヒラギノ角ゴ Pro W3" pitchFamily="-112" charset="-128"/>
              </a:rPr>
              <a:t>(self, password):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a:t>
            </a:r>
            <a:r>
              <a:rPr lang="en-GB" altLang="en-US" sz="2000" b="1" dirty="0">
                <a:latin typeface="Consolas" panose="020B0609020204030204" pitchFamily="49" charset="0"/>
                <a:ea typeface="ヒラギノ角ゴ Pro W3" pitchFamily="-112" charset="-128"/>
              </a:rPr>
              <a:t>__password</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 password   </a:t>
            </a:r>
            <a:r>
              <a:rPr lang="en-GB" altLang="en-US" sz="2000" dirty="0">
                <a:solidFill>
                  <a:srgbClr val="FF0000"/>
                </a:solidFill>
                <a:latin typeface="Consolas" panose="020B0609020204030204" pitchFamily="49" charset="0"/>
                <a:ea typeface="ヒラギノ角ゴ Pro W3" pitchFamily="-112" charset="-128"/>
              </a:rPr>
              <a:t># private attribute</a:t>
            </a:r>
          </a:p>
        </p:txBody>
      </p:sp>
      <p:sp>
        <p:nvSpPr>
          <p:cNvPr id="12" name="Rectangle 11">
            <a:extLst>
              <a:ext uri="{FF2B5EF4-FFF2-40B4-BE49-F238E27FC236}">
                <a16:creationId xmlns:a16="http://schemas.microsoft.com/office/drawing/2014/main" id="{04AD304D-C2F6-49BB-B851-64CE03A3A91A}"/>
              </a:ext>
            </a:extLst>
          </p:cNvPr>
          <p:cNvSpPr/>
          <p:nvPr/>
        </p:nvSpPr>
        <p:spPr>
          <a:xfrm>
            <a:off x="975696" y="4149080"/>
            <a:ext cx="8288656"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chemeClr val="accent1"/>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 </a:t>
            </a:r>
            <a:r>
              <a:rPr lang="en-GB" altLang="en-US" sz="2000" dirty="0">
                <a:solidFill>
                  <a:schemeClr val="accent1"/>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rPr>
              <a:t>self,</a:t>
            </a:r>
            <a:r>
              <a:rPr lang="en-GB" altLang="en-US" sz="2000" dirty="0">
                <a:solidFill>
                  <a:schemeClr val="accent1"/>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courses</a:t>
            </a:r>
            <a:r>
              <a:rPr lang="en-GB" altLang="en-US" sz="2000" dirty="0">
                <a:solidFill>
                  <a:schemeClr val="accent1"/>
                </a:solidFill>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solidFill>
                  <a:srgbClr val="00B0F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self.</a:t>
            </a:r>
            <a:r>
              <a:rPr lang="en-GB" altLang="en-US" sz="2000" b="1" dirty="0">
                <a:latin typeface="Consolas" panose="020B0609020204030204" pitchFamily="49" charset="0"/>
                <a:ea typeface="ヒラギノ角ゴ Pro W3" pitchFamily="-112" charset="-128"/>
              </a:rPr>
              <a:t>_courses</a:t>
            </a:r>
            <a:r>
              <a:rPr lang="en-GB" altLang="en-US" sz="2000" dirty="0">
                <a:solidFill>
                  <a:schemeClr val="accent1"/>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 courses     </a:t>
            </a:r>
            <a:r>
              <a:rPr lang="en-GB" altLang="en-US" sz="2000" dirty="0">
                <a:solidFill>
                  <a:srgbClr val="FF0000"/>
                </a:solidFill>
                <a:latin typeface="Consolas" panose="020B0609020204030204" pitchFamily="49" charset="0"/>
                <a:ea typeface="ヒラギノ角ゴ Pro W3" pitchFamily="-112" charset="-128"/>
              </a:rPr>
              <a:t># protected attribute</a:t>
            </a:r>
            <a:endParaRPr lang="en-GB" altLang="en-US" sz="2000" dirty="0">
              <a:solidFill>
                <a:srgbClr val="00B0F0"/>
              </a:solidFill>
              <a:latin typeface="Consolas" panose="020B0609020204030204" pitchFamily="49" charset="0"/>
              <a:ea typeface="ヒラギノ角ゴ Pro W3" pitchFamily="-112"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2126553957"/>
              </p:ext>
            </p:extLst>
          </p:nvPr>
        </p:nvGraphicFramePr>
        <p:xfrm>
          <a:off x="9120336" y="1609878"/>
          <a:ext cx="2520280" cy="1819122"/>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20000"/>
                    </a:ext>
                  </a:extLst>
                </a:gridCol>
              </a:tblGrid>
              <a:tr h="312027">
                <a:tc>
                  <a:txBody>
                    <a:bodyPr/>
                    <a:lstStyle/>
                    <a:p>
                      <a:pPr algn="ctr"/>
                      <a:r>
                        <a:rPr lang="en-GB" sz="1800" dirty="0">
                          <a:solidFill>
                            <a:schemeClr val="tx1"/>
                          </a:solidFill>
                        </a:rPr>
                        <a:t>ClassName</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179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aseline="0" dirty="0">
                          <a:solidFill>
                            <a:schemeClr val="tx1"/>
                          </a:solidFill>
                        </a:rPr>
                        <a:t>+ public_variable : str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aseline="0" dirty="0">
                          <a:solidFill>
                            <a:schemeClr val="tx1"/>
                          </a:solidFill>
                        </a:rPr>
                        <a:t># protected_variable : int</a:t>
                      </a:r>
                      <a:br>
                        <a:rPr lang="en-GB" sz="1600" baseline="0" dirty="0">
                          <a:solidFill>
                            <a:schemeClr val="tx1"/>
                          </a:solidFill>
                        </a:rPr>
                      </a:br>
                      <a:r>
                        <a:rPr lang="en-GB" sz="1600" baseline="0" dirty="0">
                          <a:solidFill>
                            <a:schemeClr val="tx1"/>
                          </a:solidFill>
                        </a:rPr>
                        <a:t>- private_variable : float</a:t>
                      </a:r>
                    </a:p>
                    <a:p>
                      <a:endParaRPr lang="en-GB" sz="1600" baseline="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6030">
                <a:tc>
                  <a:txBody>
                    <a:bodyPr/>
                    <a:lstStyle/>
                    <a:p>
                      <a:endParaRPr lang="en-GB" sz="1600" baseline="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Rectangle 13">
            <a:extLst>
              <a:ext uri="{FF2B5EF4-FFF2-40B4-BE49-F238E27FC236}">
                <a16:creationId xmlns:a16="http://schemas.microsoft.com/office/drawing/2014/main" id="{B60EF8F8-DF2D-4044-840B-E9362E0DD278}"/>
              </a:ext>
            </a:extLst>
          </p:cNvPr>
          <p:cNvSpPr/>
          <p:nvPr/>
        </p:nvSpPr>
        <p:spPr>
          <a:xfrm>
            <a:off x="975696" y="2492896"/>
            <a:ext cx="7424560"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 </a:t>
            </a:r>
            <a:r>
              <a:rPr lang="en-GB" altLang="en-US" sz="2000" dirty="0">
                <a:latin typeface="Consolas" panose="020B0609020204030204" pitchFamily="49" charset="0"/>
                <a:ea typeface="ヒラギノ角ゴ Pro W3" pitchFamily="-112" charset="-128"/>
              </a:rPr>
              <a:t>(self, </a:t>
            </a:r>
            <a:r>
              <a:rPr lang="en-GB" altLang="en-US" sz="2000" dirty="0">
                <a:solidFill>
                  <a:schemeClr val="tx2"/>
                </a:solidFill>
                <a:latin typeface="Consolas" panose="020B0609020204030204" pitchFamily="49" charset="0"/>
                <a:ea typeface="ヒラギノ角ゴ Pro W3" pitchFamily="-112" charset="-128"/>
              </a:rPr>
              <a:t>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a:t>
            </a:r>
            <a:r>
              <a:rPr lang="en-GB" altLang="en-US" sz="2000" b="1" dirty="0">
                <a:latin typeface="Consolas" panose="020B0609020204030204" pitchFamily="49" charset="0"/>
                <a:ea typeface="ヒラギノ角ゴ Pro W3" pitchFamily="-112" charset="-128"/>
              </a:rPr>
              <a:t>name</a:t>
            </a:r>
            <a:r>
              <a:rPr lang="en-GB" altLang="en-US" sz="2000" dirty="0">
                <a:solidFill>
                  <a:srgbClr val="00B0F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 name            </a:t>
            </a:r>
            <a:r>
              <a:rPr lang="en-GB" altLang="en-US" sz="2000" dirty="0">
                <a:solidFill>
                  <a:srgbClr val="FF0000"/>
                </a:solidFill>
                <a:latin typeface="Consolas" panose="020B0609020204030204" pitchFamily="49" charset="0"/>
                <a:ea typeface="ヒラギノ角ゴ Pro W3" pitchFamily="-112" charset="-128"/>
              </a:rPr>
              <a:t># public attribute</a:t>
            </a:r>
          </a:p>
        </p:txBody>
      </p:sp>
    </p:spTree>
    <p:extLst>
      <p:ext uri="{BB962C8B-B14F-4D97-AF65-F5344CB8AC3E}">
        <p14:creationId xmlns:p14="http://schemas.microsoft.com/office/powerpoint/2010/main" val="178369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Encapsulation – Access modifiers</a:t>
            </a:r>
          </a:p>
        </p:txBody>
      </p:sp>
      <p:pic>
        <p:nvPicPr>
          <p:cNvPr id="6"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57</a:t>
            </a:fld>
            <a:endParaRPr lang="zh-TW" altLang="en-US" sz="1400">
              <a:latin typeface="Arial" panose="020B0604020202020204" pitchFamily="34" charset="0"/>
              <a:cs typeface="Arial" panose="020B0604020202020204" pitchFamily="34" charset="0"/>
            </a:endParaRPr>
          </a:p>
        </p:txBody>
      </p:sp>
      <p:sp>
        <p:nvSpPr>
          <p:cNvPr id="14" name="Title 2">
            <a:extLst>
              <a:ext uri="{FF2B5EF4-FFF2-40B4-BE49-F238E27FC236}">
                <a16:creationId xmlns:a16="http://schemas.microsoft.com/office/drawing/2014/main" id="{5C102D31-DE7D-4164-8ADB-7041239CC180}"/>
              </a:ext>
            </a:extLst>
          </p:cNvPr>
          <p:cNvSpPr txBox="1">
            <a:spLocks/>
          </p:cNvSpPr>
          <p:nvPr>
            <p:custDataLst>
              <p:tags r:id="rId2"/>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Encapsulation – Access modifiers</a:t>
            </a:r>
          </a:p>
        </p:txBody>
      </p:sp>
      <p:pic>
        <p:nvPicPr>
          <p:cNvPr id="15" name="Picture 2">
            <a:extLst>
              <a:ext uri="{FF2B5EF4-FFF2-40B4-BE49-F238E27FC236}">
                <a16:creationId xmlns:a16="http://schemas.microsoft.com/office/drawing/2014/main" id="{09576991-B6F0-4172-A9E3-450CEE67D585}"/>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6" name="Slide Number Placeholder 1">
            <a:extLst>
              <a:ext uri="{FF2B5EF4-FFF2-40B4-BE49-F238E27FC236}">
                <a16:creationId xmlns:a16="http://schemas.microsoft.com/office/drawing/2014/main" id="{E7B8DC7C-3A9D-4C98-AAF6-E17364F97B7B}"/>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57</a:t>
            </a:fld>
            <a:endParaRPr lang="zh-TW" altLang="en-US" sz="14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D94FCBC-9F6A-4BB8-8072-AECD2377C7A6}"/>
              </a:ext>
            </a:extLst>
          </p:cNvPr>
          <p:cNvSpPr txBox="1"/>
          <p:nvPr/>
        </p:nvSpPr>
        <p:spPr>
          <a:xfrm>
            <a:off x="479376" y="1269016"/>
            <a:ext cx="10736928" cy="4247317"/>
          </a:xfrm>
          <a:prstGeom prst="rect">
            <a:avLst/>
          </a:prstGeom>
          <a:noFill/>
        </p:spPr>
        <p:txBody>
          <a:bodyPr wrap="square" rtlCol="0">
            <a:spAutoFit/>
          </a:bodyPr>
          <a:lstStyle/>
          <a:p>
            <a:pPr marL="285750" indent="-285750">
              <a:buFont typeface="Arial" panose="020B0604020202020204" pitchFamily="34" charset="0"/>
              <a:buChar char="•"/>
            </a:pPr>
            <a:r>
              <a:rPr lang="en-GB" u="sng" dirty="0">
                <a:latin typeface="Arial" panose="020B0604020202020204" pitchFamily="34" charset="0"/>
                <a:cs typeface="Arial" panose="020B0604020202020204" pitchFamily="34" charset="0"/>
              </a:rPr>
              <a:t>Accessing instance methods</a:t>
            </a:r>
            <a:r>
              <a:rPr lang="en-GB" dirty="0">
                <a:latin typeface="Arial" panose="020B0604020202020204" pitchFamily="34" charset="0"/>
                <a:cs typeface="Arial" panose="020B0604020202020204" pitchFamily="34" charset="0"/>
              </a:rPr>
              <a:t>:</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Public</a:t>
            </a:r>
            <a:r>
              <a:rPr lang="en-GB" dirty="0">
                <a:latin typeface="Arial" panose="020B0604020202020204" pitchFamily="34" charset="0"/>
                <a:cs typeface="Arial" panose="020B0604020202020204" pitchFamily="34" charset="0"/>
              </a:rPr>
              <a:t> (the default) – any object can access.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Protected</a:t>
            </a:r>
            <a:r>
              <a:rPr lang="en-GB" dirty="0">
                <a:latin typeface="Arial" panose="020B0604020202020204" pitchFamily="34" charset="0"/>
                <a:cs typeface="Arial" panose="020B0604020202020204" pitchFamily="34" charset="0"/>
              </a:rPr>
              <a:t> – can be accessed only from within the class and its child classes. Indicated by prefixing the method with a single underscore. (More a convention than a language feature!)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Private</a:t>
            </a:r>
            <a:r>
              <a:rPr lang="en-GB" dirty="0">
                <a:latin typeface="Arial" panose="020B0604020202020204" pitchFamily="34" charset="0"/>
                <a:cs typeface="Arial" panose="020B0604020202020204" pitchFamily="34" charset="0"/>
              </a:rPr>
              <a:t> – can only be accessed by methods within its own class.</a:t>
            </a:r>
          </a:p>
          <a:p>
            <a:r>
              <a:rPr lang="en-GB" dirty="0">
                <a:latin typeface="Arial" panose="020B0604020202020204" pitchFamily="34" charset="0"/>
                <a:cs typeface="Arial" panose="020B0604020202020204" pitchFamily="34" charset="0"/>
              </a:rPr>
              <a:t>	Defined with a double underscore prefix: (name mangled internally to </a:t>
            </a:r>
            <a:r>
              <a:rPr lang="en-GB" dirty="0"/>
              <a:t>_ClassName__method_name</a:t>
            </a:r>
            <a:r>
              <a:rPr lang="en-GB" dirty="0">
                <a:latin typeface="Arial" panose="020B0604020202020204" pitchFamily="34" charset="0"/>
                <a:cs typeface="Arial" panose="020B0604020202020204" pitchFamily="34" charset="0"/>
              </a:rPr>
              <a:t>)</a:t>
            </a:r>
          </a:p>
        </p:txBody>
      </p:sp>
      <p:sp>
        <p:nvSpPr>
          <p:cNvPr id="18" name="Rectangle 17">
            <a:extLst>
              <a:ext uri="{FF2B5EF4-FFF2-40B4-BE49-F238E27FC236}">
                <a16:creationId xmlns:a16="http://schemas.microsoft.com/office/drawing/2014/main" id="{05BECC38-2543-4F96-8226-E458AA2B9485}"/>
              </a:ext>
            </a:extLst>
          </p:cNvPr>
          <p:cNvSpPr/>
          <p:nvPr/>
        </p:nvSpPr>
        <p:spPr>
          <a:xfrm>
            <a:off x="975696" y="5529426"/>
            <a:ext cx="8132650"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0000FF"/>
                </a:solidFill>
                <a:latin typeface="Consolas" panose="020B0609020204030204" pitchFamily="49" charset="0"/>
                <a:cs typeface="Arial" panose="020B0604020202020204" pitchFamily="34" charset="0"/>
              </a:rPr>
              <a:t>__method_name</a:t>
            </a:r>
            <a:r>
              <a:rPr lang="en-GB" altLang="en-US" sz="2000" dirty="0">
                <a:latin typeface="Consolas" panose="020B0609020204030204" pitchFamily="49" charset="0"/>
                <a:ea typeface="ヒラギノ角ゴ Pro W3" pitchFamily="-112" charset="-128"/>
              </a:rPr>
              <a:t>(self, password): </a:t>
            </a:r>
            <a:r>
              <a:rPr lang="en-GB" altLang="en-US" sz="2000" dirty="0">
                <a:solidFill>
                  <a:srgbClr val="FF0000"/>
                </a:solidFill>
                <a:latin typeface="Consolas" panose="020B0609020204030204" pitchFamily="49" charset="0"/>
                <a:ea typeface="ヒラギノ角ゴ Pro W3" pitchFamily="-112" charset="-128"/>
              </a:rPr>
              <a:t># private method</a:t>
            </a:r>
            <a:endParaRPr lang="en-GB" altLang="en-US" sz="2000" dirty="0">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pass</a:t>
            </a:r>
            <a:endParaRPr lang="en-GB" altLang="en-US" sz="2000" dirty="0">
              <a:solidFill>
                <a:srgbClr val="FF0000"/>
              </a:solidFill>
              <a:latin typeface="Consolas" panose="020B0609020204030204" pitchFamily="49" charset="0"/>
              <a:ea typeface="ヒラギノ角ゴ Pro W3" pitchFamily="-112" charset="-128"/>
            </a:endParaRPr>
          </a:p>
        </p:txBody>
      </p:sp>
      <p:sp>
        <p:nvSpPr>
          <p:cNvPr id="19" name="Rectangle 18">
            <a:extLst>
              <a:ext uri="{FF2B5EF4-FFF2-40B4-BE49-F238E27FC236}">
                <a16:creationId xmlns:a16="http://schemas.microsoft.com/office/drawing/2014/main" id="{C162B07A-D542-49F4-9FBA-A92437752282}"/>
              </a:ext>
            </a:extLst>
          </p:cNvPr>
          <p:cNvSpPr/>
          <p:nvPr/>
        </p:nvSpPr>
        <p:spPr>
          <a:xfrm>
            <a:off x="975696" y="3861048"/>
            <a:ext cx="7856608"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chemeClr val="accent1"/>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0000FF"/>
                </a:solidFill>
                <a:latin typeface="Consolas" panose="020B0609020204030204" pitchFamily="49" charset="0"/>
                <a:cs typeface="Arial" panose="020B0604020202020204" pitchFamily="34" charset="0"/>
              </a:rPr>
              <a:t>_method_name</a:t>
            </a:r>
            <a:r>
              <a:rPr lang="en-GB" altLang="en-US" sz="2000" dirty="0">
                <a:solidFill>
                  <a:schemeClr val="accent1"/>
                </a:solidFill>
                <a:latin typeface="Consolas" panose="020B0609020204030204" pitchFamily="49" charset="0"/>
                <a:ea typeface="ヒラギノ角ゴ Pro W3" pitchFamily="-112" charset="-128"/>
              </a:rPr>
              <a:t>(</a:t>
            </a:r>
            <a:r>
              <a:rPr lang="en-GB" altLang="en-US" sz="2000" dirty="0">
                <a:latin typeface="Consolas" panose="020B0609020204030204" pitchFamily="49" charset="0"/>
                <a:ea typeface="ヒラギノ角ゴ Pro W3" pitchFamily="-112" charset="-128"/>
              </a:rPr>
              <a:t>self,</a:t>
            </a:r>
            <a:r>
              <a:rPr lang="en-GB" altLang="en-US" sz="2000" dirty="0">
                <a:solidFill>
                  <a:schemeClr val="accent1"/>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courses):</a:t>
            </a:r>
            <a:r>
              <a:rPr lang="en-GB" altLang="en-US" sz="2000" dirty="0">
                <a:solidFill>
                  <a:srgbClr val="FF0000"/>
                </a:solidFill>
                <a:latin typeface="Consolas" panose="020B0609020204030204" pitchFamily="49" charset="0"/>
                <a:ea typeface="ヒラギノ角ゴ Pro W3" pitchFamily="-112" charset="-128"/>
              </a:rPr>
              <a:t> # protected method</a:t>
            </a:r>
            <a:endParaRPr lang="en-GB" altLang="en-US" sz="2000" dirty="0">
              <a:solidFill>
                <a:schemeClr val="accent1"/>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00B0F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pass</a:t>
            </a:r>
            <a:endParaRPr lang="en-GB" altLang="en-US" sz="2000" dirty="0">
              <a:solidFill>
                <a:srgbClr val="00B0F0"/>
              </a:solidFill>
              <a:latin typeface="Consolas" panose="020B0609020204030204" pitchFamily="49" charset="0"/>
              <a:ea typeface="ヒラギノ角ゴ Pro W3" pitchFamily="-112" charset="-128"/>
            </a:endParaRPr>
          </a:p>
        </p:txBody>
      </p:sp>
      <p:graphicFrame>
        <p:nvGraphicFramePr>
          <p:cNvPr id="20" name="Table 19">
            <a:extLst>
              <a:ext uri="{FF2B5EF4-FFF2-40B4-BE49-F238E27FC236}">
                <a16:creationId xmlns:a16="http://schemas.microsoft.com/office/drawing/2014/main" id="{99F4D8CF-5D1F-4CED-95DD-BB53AA1589CE}"/>
              </a:ext>
            </a:extLst>
          </p:cNvPr>
          <p:cNvGraphicFramePr>
            <a:graphicFrameLocks noGrp="1"/>
          </p:cNvGraphicFramePr>
          <p:nvPr>
            <p:extLst>
              <p:ext uri="{D42A27DB-BD31-4B8C-83A1-F6EECF244321}">
                <p14:modId xmlns:p14="http://schemas.microsoft.com/office/powerpoint/2010/main" val="2342474401"/>
              </p:ext>
            </p:extLst>
          </p:nvPr>
        </p:nvGraphicFramePr>
        <p:xfrm>
          <a:off x="9108346" y="1196752"/>
          <a:ext cx="2460262" cy="1768050"/>
        </p:xfrm>
        <a:graphic>
          <a:graphicData uri="http://schemas.openxmlformats.org/drawingml/2006/table">
            <a:tbl>
              <a:tblPr firstRow="1" bandRow="1">
                <a:tableStyleId>{5C22544A-7EE6-4342-B048-85BDC9FD1C3A}</a:tableStyleId>
              </a:tblPr>
              <a:tblGrid>
                <a:gridCol w="2460262">
                  <a:extLst>
                    <a:ext uri="{9D8B030D-6E8A-4147-A177-3AD203B41FA5}">
                      <a16:colId xmlns:a16="http://schemas.microsoft.com/office/drawing/2014/main" val="20000"/>
                    </a:ext>
                  </a:extLst>
                </a:gridCol>
              </a:tblGrid>
              <a:tr h="343689">
                <a:tc>
                  <a:txBody>
                    <a:bodyPr/>
                    <a:lstStyle/>
                    <a:p>
                      <a:pPr algn="ctr"/>
                      <a:r>
                        <a:rPr lang="en-GB" sz="1800" dirty="0">
                          <a:solidFill>
                            <a:schemeClr val="tx1"/>
                          </a:solidFill>
                        </a:rPr>
                        <a:t>ClassName</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2242">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8817">
                <a:tc>
                  <a:txBody>
                    <a:bodyPr/>
                    <a:lstStyle/>
                    <a:p>
                      <a:r>
                        <a:rPr lang="en-GB" sz="1600" baseline="0" dirty="0">
                          <a:solidFill>
                            <a:schemeClr val="tx1"/>
                          </a:solidFill>
                        </a:rPr>
                        <a:t>+ public_method() :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aseline="0" dirty="0">
                          <a:solidFill>
                            <a:schemeClr val="tx1"/>
                          </a:solidFill>
                        </a:rPr>
                        <a:t># protected_method() : int</a:t>
                      </a:r>
                    </a:p>
                    <a:p>
                      <a:r>
                        <a:rPr lang="en-GB" sz="1600" baseline="0" dirty="0">
                          <a:solidFill>
                            <a:schemeClr val="tx1"/>
                          </a:solidFill>
                        </a:rPr>
                        <a:t>- private_method() : float</a:t>
                      </a:r>
                    </a:p>
                    <a:p>
                      <a:endParaRPr lang="en-GB" sz="1600" baseline="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Rectangle 20">
            <a:extLst>
              <a:ext uri="{FF2B5EF4-FFF2-40B4-BE49-F238E27FC236}">
                <a16:creationId xmlns:a16="http://schemas.microsoft.com/office/drawing/2014/main" id="{65C28903-3868-4EC8-8943-FE6CDF86F03E}"/>
              </a:ext>
            </a:extLst>
          </p:cNvPr>
          <p:cNvSpPr/>
          <p:nvPr/>
        </p:nvSpPr>
        <p:spPr>
          <a:xfrm>
            <a:off x="975696" y="2217058"/>
            <a:ext cx="7424560"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0000FF"/>
                </a:solidFill>
                <a:latin typeface="Consolas" panose="020B0609020204030204" pitchFamily="49" charset="0"/>
                <a:cs typeface="Arial" panose="020B0604020202020204" pitchFamily="34" charset="0"/>
              </a:rPr>
              <a:t>method_name</a:t>
            </a:r>
            <a:r>
              <a:rPr lang="en-GB" altLang="en-US" sz="2000" dirty="0">
                <a:latin typeface="Consolas" panose="020B0609020204030204" pitchFamily="49" charset="0"/>
                <a:ea typeface="ヒラギノ角ゴ Pro W3" pitchFamily="-112" charset="-128"/>
              </a:rPr>
              <a:t>(self, name):  </a:t>
            </a:r>
            <a:r>
              <a:rPr lang="en-GB" altLang="en-US" sz="2000" dirty="0">
                <a:solidFill>
                  <a:srgbClr val="FF0000"/>
                </a:solidFill>
                <a:latin typeface="Consolas" panose="020B0609020204030204" pitchFamily="49" charset="0"/>
                <a:ea typeface="ヒラギノ角ゴ Pro W3" pitchFamily="-112" charset="-128"/>
              </a:rPr>
              <a:t># public method</a:t>
            </a:r>
            <a:endParaRPr lang="en-GB" altLang="en-US" sz="2000" dirty="0">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pass</a:t>
            </a:r>
            <a:endParaRPr lang="en-GB" altLang="en-US" sz="2000" dirty="0">
              <a:solidFill>
                <a:srgbClr val="FF0000"/>
              </a:solidFill>
              <a:latin typeface="Consolas" panose="020B0609020204030204" pitchFamily="49" charset="0"/>
              <a:ea typeface="ヒラギノ角ゴ Pro W3" pitchFamily="-112" charset="-128"/>
            </a:endParaRPr>
          </a:p>
        </p:txBody>
      </p:sp>
    </p:spTree>
    <p:extLst>
      <p:ext uri="{BB962C8B-B14F-4D97-AF65-F5344CB8AC3E}">
        <p14:creationId xmlns:p14="http://schemas.microsoft.com/office/powerpoint/2010/main" val="376852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Encapsulation - Getters &amp; Setters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58</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983432" y="1268891"/>
            <a:ext cx="10081120"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general OOP, most attributes should be private.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Getters and setters give other objects indirect access to private/protected attributes.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Setter is commonly used to control the values which are given to attributes.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Can prevent nonsense values being assigned to an attribute.</a:t>
            </a:r>
          </a:p>
        </p:txBody>
      </p:sp>
      <p:sp>
        <p:nvSpPr>
          <p:cNvPr id="12" name="Rectangle 11">
            <a:extLst>
              <a:ext uri="{FF2B5EF4-FFF2-40B4-BE49-F238E27FC236}">
                <a16:creationId xmlns:a16="http://schemas.microsoft.com/office/drawing/2014/main" id="{04AD304D-C2F6-49BB-B851-64CE03A3A91A}"/>
              </a:ext>
            </a:extLst>
          </p:cNvPr>
          <p:cNvSpPr/>
          <p:nvPr/>
        </p:nvSpPr>
        <p:spPr>
          <a:xfrm>
            <a:off x="1829768" y="3599361"/>
            <a:ext cx="5994424" cy="255454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Lucida Console" panose="020B0609040504020204" pitchFamily="49" charset="0"/>
                <a:cs typeface="Arial" panose="020B0604020202020204" pitchFamily="34" charset="0"/>
              </a:rPr>
              <a:t>class</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set_password</a:t>
            </a:r>
            <a:r>
              <a:rPr lang="en-GB" altLang="en-US" sz="2000" dirty="0">
                <a:latin typeface="Consolas" panose="020B0609020204030204" pitchFamily="49" charset="0"/>
                <a:ea typeface="ヒラギノ角ゴ Pro W3" pitchFamily="-112" charset="-128"/>
              </a:rPr>
              <a:t>(self, password):</a:t>
            </a:r>
          </a:p>
          <a:p>
            <a:pPr eaLnBrk="0" hangingPunct="0"/>
            <a:r>
              <a:rPr lang="en-GB" altLang="en-US" sz="2000" dirty="0">
                <a:latin typeface="Consolas" panose="020B0609020204030204" pitchFamily="49" charset="0"/>
                <a:ea typeface="ヒラギノ角ゴ Pro W3" pitchFamily="-112" charset="-128"/>
              </a:rPr>
              <a:t>        self.__password = password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Lucida Console" panose="020B0609040504020204" pitchFamily="49" charset="0"/>
                <a:cs typeface="Arial" panose="020B0604020202020204" pitchFamily="34" charset="0"/>
              </a:rPr>
              <a:t>def</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get_password</a:t>
            </a:r>
            <a:r>
              <a:rPr lang="en-GB" altLang="en-US" sz="2000" dirty="0">
                <a:latin typeface="Consolas" panose="020B0609020204030204" pitchFamily="49" charset="0"/>
                <a:ea typeface="ヒラギノ角ゴ Pro W3" pitchFamily="-112" charset="-128"/>
                <a:cs typeface="Consolas" panose="020B0609020204030204" pitchFamily="49" charset="0"/>
              </a:rPr>
              <a:t>(self):</a:t>
            </a:r>
            <a:endPar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rPr>
              <a:t>        return self.__password</a:t>
            </a:r>
          </a:p>
          <a:p>
            <a:pPr eaLnBrk="0" hangingPunct="0"/>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a:latin typeface="Consolas" panose="020B0609020204030204" pitchFamily="49" charset="0"/>
                <a:ea typeface="ヒラギノ角ゴ Pro W3" pitchFamily="-112" charset="-128"/>
                <a:cs typeface="Consolas" panose="020B0609020204030204" pitchFamily="49" charset="0"/>
              </a:rPr>
              <a:t>	</a:t>
            </a:r>
          </a:p>
        </p:txBody>
      </p:sp>
    </p:spTree>
    <p:extLst>
      <p:ext uri="{BB962C8B-B14F-4D97-AF65-F5344CB8AC3E}">
        <p14:creationId xmlns:p14="http://schemas.microsoft.com/office/powerpoint/2010/main" val="376464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Encapsulation - Getters &amp; Setters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59</a:t>
            </a:fld>
            <a:endParaRPr lang="zh-TW" altLang="en-US" sz="1400" dirty="0">
              <a:latin typeface="Arial" panose="020B0604020202020204" pitchFamily="34" charset="0"/>
              <a:cs typeface="Arial" panose="020B0604020202020204" pitchFamily="34" charset="0"/>
            </a:endParaRPr>
          </a:p>
        </p:txBody>
      </p:sp>
      <p:sp>
        <p:nvSpPr>
          <p:cNvPr id="4" name="TextBox 3"/>
          <p:cNvSpPr txBox="1"/>
          <p:nvPr/>
        </p:nvSpPr>
        <p:spPr>
          <a:xfrm>
            <a:off x="983431" y="1268891"/>
            <a:ext cx="10348597"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Setters commonly include validation to check the values which are given to attributes.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the example below, the password for a trainee will be set only if it is at least 8 characters long</a:t>
            </a:r>
          </a:p>
          <a:p>
            <a:pPr marL="285750" indent="-285750">
              <a:buFont typeface="Arial" panose="020B0604020202020204" pitchFamily="34" charset="0"/>
              <a:buChar char="•"/>
            </a:pPr>
            <a:endParaRPr lang="en-GB" dirty="0"/>
          </a:p>
        </p:txBody>
      </p:sp>
      <p:sp>
        <p:nvSpPr>
          <p:cNvPr id="12" name="Rectangle 11">
            <a:extLst>
              <a:ext uri="{FF2B5EF4-FFF2-40B4-BE49-F238E27FC236}">
                <a16:creationId xmlns:a16="http://schemas.microsoft.com/office/drawing/2014/main" id="{04AD304D-C2F6-49BB-B851-64CE03A3A91A}"/>
              </a:ext>
            </a:extLst>
          </p:cNvPr>
          <p:cNvSpPr/>
          <p:nvPr/>
        </p:nvSpPr>
        <p:spPr>
          <a:xfrm>
            <a:off x="1829768" y="2501114"/>
            <a:ext cx="5994424"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set_password</a:t>
            </a:r>
            <a:r>
              <a:rPr lang="en-GB" altLang="en-US" sz="2000" dirty="0">
                <a:latin typeface="Consolas" panose="020B0609020204030204" pitchFamily="49" charset="0"/>
                <a:ea typeface="ヒラギノ角ゴ Pro W3" pitchFamily="-112" charset="-128"/>
              </a:rPr>
              <a:t>(self</a:t>
            </a:r>
            <a:r>
              <a:rPr lang="en-GB" altLang="en-US" sz="2000" dirty="0">
                <a:latin typeface="Consolas" panose="020B0609020204030204" pitchFamily="49" charset="0"/>
                <a:ea typeface="ヒラギノ角ゴ Pro W3" pitchFamily="-112" charset="-128"/>
                <a:cs typeface="Consolas" panose="020B0609020204030204" pitchFamily="49" charset="0"/>
              </a:rPr>
              <a:t>, password):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includes validation</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if len(password) &gt;= 8:</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self.__password = password      		  else:</a:t>
            </a:r>
          </a:p>
          <a:p>
            <a:pPr eaLnBrk="0" hangingPunct="0"/>
            <a:r>
              <a:rPr lang="en-GB" altLang="en-US" sz="2000" dirty="0">
                <a:latin typeface="Consolas" panose="020B0609020204030204" pitchFamily="49" charset="0"/>
                <a:ea typeface="ヒラギノ角ゴ Pro W3" pitchFamily="-112" charset="-128"/>
              </a:rPr>
              <a:t>            self.__password = None</a:t>
            </a:r>
          </a:p>
          <a:p>
            <a:pPr eaLnBrk="0" hangingPunct="0"/>
            <a:r>
              <a:rPr lang="en-GB" altLang="en-US" sz="2000" dirty="0">
                <a:latin typeface="Consolas" panose="020B0609020204030204" pitchFamily="49" charset="0"/>
                <a:ea typeface="ヒラギノ角ゴ Pro W3" pitchFamily="-112" charset="-128"/>
              </a:rPr>
              <a:t>   </a:t>
            </a:r>
          </a:p>
          <a:p>
            <a:pPr eaLnBrk="0" hangingPunct="0"/>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get_password</a:t>
            </a:r>
            <a:r>
              <a:rPr lang="en-GB" altLang="en-US" sz="2000" dirty="0">
                <a:latin typeface="Consolas" panose="020B0609020204030204" pitchFamily="49" charset="0"/>
                <a:ea typeface="ヒラギノ角ゴ Pro W3" pitchFamily="-112" charset="-128"/>
              </a:rPr>
              <a:t>(self):</a:t>
            </a:r>
          </a:p>
          <a:p>
            <a:pPr eaLnBrk="0" hangingPunct="0"/>
            <a:r>
              <a:rPr lang="en-GB" altLang="en-US" sz="2000" dirty="0">
                <a:latin typeface="Consolas" panose="020B0609020204030204" pitchFamily="49" charset="0"/>
                <a:ea typeface="ヒラギノ角ゴ Pro W3" pitchFamily="-112" charset="-128"/>
              </a:rPr>
              <a:t>         return self.__password</a:t>
            </a:r>
          </a:p>
          <a:p>
            <a:pPr eaLnBrk="0" hangingPunct="0"/>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a:latin typeface="Consolas" panose="020B0609020204030204" pitchFamily="49" charset="0"/>
                <a:ea typeface="ヒラギノ角ゴ Pro W3" pitchFamily="-112" charset="-128"/>
                <a:cs typeface="Consolas" panose="020B0609020204030204" pitchFamily="49" charset="0"/>
              </a:rPr>
              <a:t>	</a:t>
            </a:r>
          </a:p>
        </p:txBody>
      </p:sp>
    </p:spTree>
    <p:extLst>
      <p:ext uri="{BB962C8B-B14F-4D97-AF65-F5344CB8AC3E}">
        <p14:creationId xmlns:p14="http://schemas.microsoft.com/office/powerpoint/2010/main" val="418190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Introduction</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80B8F64-A213-4069-9D54-74FCB2FF8677}"/>
              </a:ext>
            </a:extLst>
          </p:cNvPr>
          <p:cNvSpPr txBox="1"/>
          <p:nvPr/>
        </p:nvSpPr>
        <p:spPr>
          <a:xfrm>
            <a:off x="479376" y="1460759"/>
            <a:ext cx="9145016" cy="3693319"/>
          </a:xfrm>
          <a:prstGeom prst="rect">
            <a:avLst/>
          </a:prstGeom>
          <a:noFill/>
        </p:spPr>
        <p:txBody>
          <a:bodyPr wrap="square" rtlCol="0">
            <a:spAutoFit/>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Each entity(Class) has properties(attributes) and behaviors (methods).</a:t>
            </a:r>
          </a:p>
          <a:p>
            <a:pPr>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OOP in general has 4 pillars:</a:t>
            </a:r>
          </a:p>
          <a:p>
            <a:pPr lvl="2"/>
            <a:r>
              <a:rPr lang="en-US" sz="1800" dirty="0">
                <a:latin typeface="Arial" panose="020B0604020202020204" pitchFamily="34" charset="0"/>
                <a:cs typeface="Arial" panose="020B0604020202020204" pitchFamily="34" charset="0"/>
              </a:rPr>
              <a:t>	Encapsulation</a:t>
            </a:r>
          </a:p>
          <a:p>
            <a:pPr lvl="2"/>
            <a:r>
              <a:rPr lang="en-US" sz="1800" dirty="0">
                <a:latin typeface="Arial" panose="020B0604020202020204" pitchFamily="34" charset="0"/>
                <a:cs typeface="Arial" panose="020B0604020202020204" pitchFamily="34" charset="0"/>
              </a:rPr>
              <a:t>	Data Abstraction</a:t>
            </a:r>
          </a:p>
          <a:p>
            <a:pPr lvl="2"/>
            <a:r>
              <a:rPr lang="en-US" sz="1800" dirty="0">
                <a:latin typeface="Arial" panose="020B0604020202020204" pitchFamily="34" charset="0"/>
                <a:cs typeface="Arial" panose="020B0604020202020204" pitchFamily="34" charset="0"/>
              </a:rPr>
              <a:t>	Polymorphism</a:t>
            </a:r>
          </a:p>
          <a:p>
            <a:pPr lvl="2"/>
            <a:r>
              <a:rPr lang="en-US" sz="1800" dirty="0">
                <a:latin typeface="Arial" panose="020B0604020202020204" pitchFamily="34" charset="0"/>
                <a:cs typeface="Arial" panose="020B0604020202020204" pitchFamily="34" charset="0"/>
              </a:rPr>
              <a:t>	Inheritance</a:t>
            </a:r>
          </a:p>
          <a:p>
            <a:pPr>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We will learn how Python tackles these 3 </a:t>
            </a:r>
            <a:r>
              <a:rPr lang="en-US" dirty="0">
                <a:latin typeface="Arial" panose="020B0604020202020204" pitchFamily="34" charset="0"/>
                <a:cs typeface="Arial" panose="020B0604020202020204" pitchFamily="34" charset="0"/>
              </a:rPr>
              <a:t>out of these 4 </a:t>
            </a:r>
            <a:r>
              <a:rPr lang="en-US" sz="1800" dirty="0">
                <a:latin typeface="Arial" panose="020B0604020202020204" pitchFamily="34" charset="0"/>
                <a:cs typeface="Arial" panose="020B0604020202020204" pitchFamily="34" charset="0"/>
              </a:rPr>
              <a:t>principles</a:t>
            </a:r>
            <a:r>
              <a:rPr lang="en-US" dirty="0">
                <a:latin typeface="Arial" panose="020B0604020202020204" pitchFamily="34" charset="0"/>
                <a:cs typeface="Arial" panose="020B0604020202020204" pitchFamily="34" charset="0"/>
              </a:rPr>
              <a:t>:</a:t>
            </a:r>
          </a:p>
          <a:p>
            <a:pPr lvl="2"/>
            <a:r>
              <a:rPr lang="en-US" sz="1800" dirty="0">
                <a:latin typeface="Arial" panose="020B0604020202020204" pitchFamily="34" charset="0"/>
                <a:cs typeface="Arial" panose="020B0604020202020204" pitchFamily="34" charset="0"/>
              </a:rPr>
              <a:t>	Encapsulation</a:t>
            </a:r>
          </a:p>
          <a:p>
            <a:pPr lvl="2"/>
            <a:r>
              <a:rPr lang="en-US" sz="1800" dirty="0">
                <a:latin typeface="Arial" panose="020B0604020202020204" pitchFamily="34" charset="0"/>
                <a:cs typeface="Arial" panose="020B0604020202020204" pitchFamily="34" charset="0"/>
              </a:rPr>
              <a:t>	Data Abstraction</a:t>
            </a:r>
          </a:p>
          <a:p>
            <a:pPr lvl="2"/>
            <a:r>
              <a:rPr lang="en-US" sz="1800" dirty="0">
                <a:latin typeface="Arial" panose="020B0604020202020204" pitchFamily="34" charset="0"/>
                <a:cs typeface="Arial" panose="020B0604020202020204" pitchFamily="34" charset="0"/>
              </a:rPr>
              <a:t>	Inheritance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478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60</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556792"/>
            <a:ext cx="10980613" cy="461664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Some object-oriented languages such as C++, Java and C# support private object attributes; which cannot be directly accessed from outside.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Programmers often have to write getter and setter methods to access such private attributes.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However in Python, all the attributes and methods are public by default, and defining them as protected and private still allows client-side programmers to access them from outside the expected scope.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Therefore, it is useless to write getters or setters in the way it is done in the "classic" object-oriented approach.</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Python, if you want to prevent direct access to an attribute, you should define it as a property.</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generate a property call the property() built-in function, passing in three methods (getter, setter and deleter) as well as the docstring for the property.</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property() function has the following syntax:</a:t>
            </a:r>
          </a:p>
          <a:p>
            <a:r>
              <a:rPr lang="en-GB" dirty="0">
                <a:latin typeface="Arial" panose="020B0604020202020204" pitchFamily="34" charset="0"/>
                <a:cs typeface="Arial" panose="020B0604020202020204" pitchFamily="34" charset="0"/>
              </a:rPr>
              <a:t>    		 </a:t>
            </a:r>
            <a:r>
              <a:rPr lang="en-GB" sz="2400" dirty="0">
                <a:latin typeface="Consolas" panose="020B0609020204030204" pitchFamily="49" charset="0"/>
                <a:cs typeface="Arial" panose="020B0604020202020204" pitchFamily="34" charset="0"/>
              </a:rPr>
              <a:t>attribute = </a:t>
            </a:r>
            <a:r>
              <a:rPr lang="en-GB" sz="2400" dirty="0">
                <a:solidFill>
                  <a:srgbClr val="7030A0"/>
                </a:solidFill>
                <a:latin typeface="Consolas" panose="020B0609020204030204" pitchFamily="49" charset="0"/>
                <a:ea typeface="ヒラギノ角ゴ Pro W3" pitchFamily="-112" charset="-128"/>
              </a:rPr>
              <a:t>property</a:t>
            </a:r>
            <a:r>
              <a:rPr lang="en-GB" sz="2400" dirty="0">
                <a:latin typeface="Consolas" panose="020B0609020204030204" pitchFamily="49" charset="0"/>
                <a:cs typeface="Arial" panose="020B0604020202020204" pitchFamily="34" charset="0"/>
              </a:rPr>
              <a:t>(fget,fset,fdel,doc)</a:t>
            </a:r>
          </a:p>
        </p:txBody>
      </p:sp>
    </p:spTree>
    <p:extLst>
      <p:ext uri="{BB962C8B-B14F-4D97-AF65-F5344CB8AC3E}">
        <p14:creationId xmlns:p14="http://schemas.microsoft.com/office/powerpoint/2010/main" val="341434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61</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556792"/>
            <a:ext cx="10980613" cy="246221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This creates a class attribute called </a:t>
            </a:r>
            <a:r>
              <a:rPr lang="en-GB" sz="2000" dirty="0">
                <a:latin typeface="Consolas" panose="020B0609020204030204" pitchFamily="49" charset="0"/>
                <a:cs typeface="Arial" panose="020B0604020202020204" pitchFamily="34" charset="0"/>
              </a:rPr>
              <a:t>attribute</a:t>
            </a:r>
            <a:r>
              <a:rPr lang="en-GB" dirty="0">
                <a:latin typeface="Arial" panose="020B0604020202020204" pitchFamily="34" charset="0"/>
                <a:cs typeface="Arial" panose="020B0604020202020204" pitchFamily="34" charset="0"/>
              </a:rPr>
              <a:t> and defines the three methods as properties.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Now, when you reference </a:t>
            </a:r>
            <a:r>
              <a:rPr lang="en-GB" sz="2000" dirty="0">
                <a:latin typeface="Consolas" panose="020B0609020204030204" pitchFamily="49" charset="0"/>
                <a:cs typeface="Arial" panose="020B0604020202020204" pitchFamily="34" charset="0"/>
              </a:rPr>
              <a:t>object.attribute</a:t>
            </a:r>
            <a:r>
              <a:rPr lang="en-GB" dirty="0">
                <a:latin typeface="Arial" panose="020B0604020202020204" pitchFamily="34" charset="0"/>
                <a:cs typeface="Arial" panose="020B0604020202020204" pitchFamily="34" charset="0"/>
              </a:rPr>
              <a:t>, Python calls the </a:t>
            </a:r>
            <a:r>
              <a:rPr lang="en-GB" sz="2000" dirty="0">
                <a:latin typeface="Consolas" panose="020B0609020204030204" pitchFamily="49" charset="0"/>
                <a:cs typeface="Arial" panose="020B0604020202020204" pitchFamily="34" charset="0"/>
              </a:rPr>
              <a:t>fget</a:t>
            </a:r>
            <a:r>
              <a:rPr lang="en-GB" dirty="0">
                <a:latin typeface="Arial" panose="020B0604020202020204" pitchFamily="34" charset="0"/>
                <a:cs typeface="Arial" panose="020B0604020202020204" pitchFamily="34" charset="0"/>
              </a:rPr>
              <a:t> method.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you assign </a:t>
            </a:r>
            <a:r>
              <a:rPr lang="en-GB" sz="2000" dirty="0">
                <a:latin typeface="Consolas" panose="020B0609020204030204" pitchFamily="49" charset="0"/>
                <a:cs typeface="Arial" panose="020B0604020202020204" pitchFamily="34" charset="0"/>
              </a:rPr>
              <a:t>object.attribute = value</a:t>
            </a:r>
            <a:r>
              <a:rPr lang="en-GB" dirty="0">
                <a:latin typeface="Arial" panose="020B0604020202020204" pitchFamily="34" charset="0"/>
                <a:cs typeface="Arial" panose="020B0604020202020204" pitchFamily="34" charset="0"/>
              </a:rPr>
              <a:t>, Python calls the </a:t>
            </a:r>
            <a:r>
              <a:rPr lang="en-GB" sz="2000" dirty="0">
                <a:latin typeface="Consolas" panose="020B0609020204030204" pitchFamily="49" charset="0"/>
                <a:cs typeface="Arial" panose="020B0604020202020204" pitchFamily="34" charset="0"/>
              </a:rPr>
              <a:t>fset</a:t>
            </a:r>
            <a:r>
              <a:rPr lang="en-GB" dirty="0">
                <a:latin typeface="Arial" panose="020B0604020202020204" pitchFamily="34" charset="0"/>
                <a:cs typeface="Arial" panose="020B0604020202020204" pitchFamily="34" charset="0"/>
              </a:rPr>
              <a:t> method and passes value as an argument.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you execute </a:t>
            </a:r>
            <a:r>
              <a:rPr lang="en-GB" sz="2000" dirty="0">
                <a:latin typeface="Consolas" panose="020B0609020204030204" pitchFamily="49" charset="0"/>
                <a:cs typeface="Arial" panose="020B0604020202020204" pitchFamily="34" charset="0"/>
              </a:rPr>
              <a:t>del object.attribute</a:t>
            </a:r>
            <a:r>
              <a:rPr lang="en-GB" dirty="0">
                <a:latin typeface="Arial" panose="020B0604020202020204" pitchFamily="34" charset="0"/>
                <a:cs typeface="Arial" panose="020B0604020202020204" pitchFamily="34" charset="0"/>
              </a:rPr>
              <a:t>, Python calls the </a:t>
            </a:r>
            <a:r>
              <a:rPr lang="en-GB" sz="2000" dirty="0">
                <a:latin typeface="Consolas" panose="020B0609020204030204" pitchFamily="49" charset="0"/>
                <a:cs typeface="Arial" panose="020B0604020202020204" pitchFamily="34" charset="0"/>
              </a:rPr>
              <a:t>fdel</a:t>
            </a:r>
            <a:r>
              <a:rPr lang="en-GB" dirty="0">
                <a:latin typeface="Arial" panose="020B0604020202020204" pitchFamily="34" charset="0"/>
                <a:cs typeface="Arial" panose="020B0604020202020204" pitchFamily="34" charset="0"/>
              </a:rPr>
              <a:t> method.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Python uses the argument you passed as </a:t>
            </a:r>
            <a:r>
              <a:rPr lang="en-GB" sz="2000" dirty="0">
                <a:latin typeface="Consolas" panose="020B0609020204030204" pitchFamily="49" charset="0"/>
                <a:cs typeface="Arial" panose="020B0604020202020204" pitchFamily="34" charset="0"/>
              </a:rPr>
              <a:t>doc</a:t>
            </a:r>
            <a:r>
              <a:rPr lang="en-GB" dirty="0">
                <a:latin typeface="Arial" panose="020B0604020202020204" pitchFamily="34" charset="0"/>
                <a:cs typeface="Arial" panose="020B0604020202020204" pitchFamily="34" charset="0"/>
              </a:rPr>
              <a:t> as the docstring of the attribute.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Example: let’s consider a simplified Student class covered earlier in slide 26:</a:t>
            </a:r>
          </a:p>
        </p:txBody>
      </p:sp>
      <p:sp>
        <p:nvSpPr>
          <p:cNvPr id="7" name="Rectangle 6">
            <a:extLst>
              <a:ext uri="{FF2B5EF4-FFF2-40B4-BE49-F238E27FC236}">
                <a16:creationId xmlns:a16="http://schemas.microsoft.com/office/drawing/2014/main" id="{541E0025-693A-4D17-AFD5-206336689DE2}"/>
              </a:ext>
            </a:extLst>
          </p:cNvPr>
          <p:cNvSpPr/>
          <p:nvPr/>
        </p:nvSpPr>
        <p:spPr>
          <a:xfrm>
            <a:off x="1271464" y="4045206"/>
            <a:ext cx="9865096" cy="101566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value</a:t>
            </a:r>
            <a:endParaRPr lang="en-GB" altLang="en-US" sz="2000" dirty="0">
              <a:solidFill>
                <a:schemeClr val="accent5"/>
              </a:solidFill>
              <a:latin typeface="Consolas" panose="020B0609020204030204" pitchFamily="49" charset="0"/>
              <a:ea typeface="ヒラギノ角ゴ Pro W3" pitchFamily="-112" charset="-128"/>
            </a:endParaRPr>
          </a:p>
        </p:txBody>
      </p:sp>
      <p:sp>
        <p:nvSpPr>
          <p:cNvPr id="10" name="TextBox 9">
            <a:extLst>
              <a:ext uri="{FF2B5EF4-FFF2-40B4-BE49-F238E27FC236}">
                <a16:creationId xmlns:a16="http://schemas.microsoft.com/office/drawing/2014/main" id="{E159B1EC-ECA2-47DD-A2DA-B7C151526CEA}"/>
              </a:ext>
            </a:extLst>
          </p:cNvPr>
          <p:cNvSpPr txBox="1"/>
          <p:nvPr/>
        </p:nvSpPr>
        <p:spPr>
          <a:xfrm>
            <a:off x="807760" y="5217165"/>
            <a:ext cx="10980613"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Student’s instance attribute name can be accessed directly from the client:</a:t>
            </a:r>
          </a:p>
        </p:txBody>
      </p:sp>
      <p:sp>
        <p:nvSpPr>
          <p:cNvPr id="11" name="Rectangle 10">
            <a:extLst>
              <a:ext uri="{FF2B5EF4-FFF2-40B4-BE49-F238E27FC236}">
                <a16:creationId xmlns:a16="http://schemas.microsoft.com/office/drawing/2014/main" id="{DDE564AF-CF69-424E-98E8-FD93BA64C617}"/>
              </a:ext>
            </a:extLst>
          </p:cNvPr>
          <p:cNvSpPr/>
          <p:nvPr/>
        </p:nvSpPr>
        <p:spPr>
          <a:xfrm>
            <a:off x="1240985" y="5693900"/>
            <a:ext cx="9865096" cy="101566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student = Student(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'Tom Green'</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student.name</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 Tom Green</a:t>
            </a:r>
          </a:p>
        </p:txBody>
      </p:sp>
    </p:spTree>
    <p:extLst>
      <p:ext uri="{BB962C8B-B14F-4D97-AF65-F5344CB8AC3E}">
        <p14:creationId xmlns:p14="http://schemas.microsoft.com/office/powerpoint/2010/main" val="232445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62</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556792"/>
            <a:ext cx="10980613" cy="101566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If we don’t want people to access the Student’s attribute </a:t>
            </a:r>
            <a:r>
              <a:rPr lang="en-GB" sz="2000" dirty="0">
                <a:latin typeface="Consolas" panose="020B0609020204030204" pitchFamily="49" charset="0"/>
                <a:cs typeface="Arial" panose="020B0604020202020204" pitchFamily="34" charset="0"/>
              </a:rPr>
              <a:t>name</a:t>
            </a:r>
            <a:r>
              <a:rPr lang="en-GB" dirty="0">
                <a:latin typeface="Arial" panose="020B0604020202020204" pitchFamily="34" charset="0"/>
                <a:cs typeface="Arial" panose="020B0604020202020204" pitchFamily="34" charset="0"/>
              </a:rPr>
              <a:t> directly, we can use the property function to create a new attribute (e.g </a:t>
            </a:r>
            <a:r>
              <a:rPr lang="en-GB" sz="2000" dirty="0">
                <a:latin typeface="Consolas" panose="020B0609020204030204" pitchFamily="49" charset="0"/>
                <a:cs typeface="Arial" panose="020B0604020202020204" pitchFamily="34" charset="0"/>
              </a:rPr>
              <a:t>student_name</a:t>
            </a:r>
            <a:r>
              <a:rPr lang="en-GB" dirty="0">
                <a:latin typeface="Arial" panose="020B0604020202020204" pitchFamily="34" charset="0"/>
                <a:cs typeface="Arial" panose="020B0604020202020204" pitchFamily="34" charset="0"/>
              </a:rPr>
              <a:t>) and define the two methods that will provide access to it: </a:t>
            </a:r>
            <a:r>
              <a:rPr lang="en-GB" sz="2000" dirty="0">
                <a:latin typeface="Consolas" panose="020B0609020204030204" pitchFamily="49" charset="0"/>
                <a:cs typeface="Arial" panose="020B0604020202020204" pitchFamily="34" charset="0"/>
              </a:rPr>
              <a:t>get_name()</a:t>
            </a:r>
            <a:r>
              <a:rPr lang="en-GB" dirty="0">
                <a:latin typeface="Arial" panose="020B0604020202020204" pitchFamily="34" charset="0"/>
                <a:cs typeface="Arial" panose="020B0604020202020204" pitchFamily="34" charset="0"/>
              </a:rPr>
              <a:t> and </a:t>
            </a:r>
            <a:r>
              <a:rPr lang="en-GB" sz="2000" dirty="0">
                <a:latin typeface="Consolas" panose="020B0609020204030204" pitchFamily="49" charset="0"/>
                <a:cs typeface="Arial" panose="020B0604020202020204" pitchFamily="34" charset="0"/>
              </a:rPr>
              <a:t>set_name()</a:t>
            </a:r>
            <a:endParaRPr lang="en-GB" sz="2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41E0025-693A-4D17-AFD5-206336689DE2}"/>
              </a:ext>
            </a:extLst>
          </p:cNvPr>
          <p:cNvSpPr/>
          <p:nvPr/>
        </p:nvSpPr>
        <p:spPr>
          <a:xfrm>
            <a:off x="1271464" y="2632045"/>
            <a:ext cx="7107765"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value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getter method</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get_name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'Getting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return self.name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setter 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set_name</a:t>
            </a:r>
            <a:r>
              <a:rPr lang="en-GB" altLang="en-US" sz="2000" dirty="0">
                <a:latin typeface="Consolas" panose="020B0609020204030204" pitchFamily="49" charset="0"/>
                <a:ea typeface="ヒラギノ角ゴ Pro W3" pitchFamily="-112" charset="-128"/>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'Setting name to'</a:t>
            </a:r>
            <a:r>
              <a:rPr lang="en-GB" altLang="en-US" sz="2000" dirty="0">
                <a:latin typeface="Consolas" panose="020B0609020204030204" pitchFamily="49" charset="0"/>
                <a:ea typeface="ヒラギノ角ゴ Pro W3" pitchFamily="-112" charset="-128"/>
              </a:rPr>
              <a:t>,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self.name =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make a property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student_name = </a:t>
            </a:r>
            <a:r>
              <a:rPr lang="en-GB" altLang="en-US" sz="2000" dirty="0">
                <a:solidFill>
                  <a:srgbClr val="7030A0"/>
                </a:solidFill>
                <a:latin typeface="Consolas" panose="020B0609020204030204" pitchFamily="49" charset="0"/>
                <a:ea typeface="ヒラギノ角ゴ Pro W3" pitchFamily="-112" charset="-128"/>
              </a:rPr>
              <a:t>property</a:t>
            </a:r>
            <a:r>
              <a:rPr lang="en-GB" altLang="en-US" sz="2000" dirty="0">
                <a:latin typeface="Consolas" panose="020B0609020204030204" pitchFamily="49" charset="0"/>
                <a:ea typeface="ヒラギノ角ゴ Pro W3" pitchFamily="-112" charset="-128"/>
              </a:rPr>
              <a:t>(get_name, set_name)</a:t>
            </a:r>
          </a:p>
        </p:txBody>
      </p:sp>
      <p:sp>
        <p:nvSpPr>
          <p:cNvPr id="12" name="TextBox 11">
            <a:extLst>
              <a:ext uri="{FF2B5EF4-FFF2-40B4-BE49-F238E27FC236}">
                <a16:creationId xmlns:a16="http://schemas.microsoft.com/office/drawing/2014/main" id="{2F9C79EF-87FC-4573-B485-EA9C41C56E16}"/>
              </a:ext>
            </a:extLst>
          </p:cNvPr>
          <p:cNvSpPr txBox="1"/>
          <p:nvPr/>
        </p:nvSpPr>
        <p:spPr>
          <a:xfrm>
            <a:off x="8562109" y="2454566"/>
            <a:ext cx="3424844" cy="433965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Important: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new attribute name returned by the property function must be assigned to a variable with a different name to the original attribute</a:t>
            </a:r>
          </a:p>
          <a:p>
            <a:r>
              <a:rPr lang="en-GB"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this case,the new attribute </a:t>
            </a:r>
            <a:r>
              <a:rPr lang="en-GB" sz="2000" dirty="0">
                <a:latin typeface="Consolas" panose="020B0609020204030204" pitchFamily="49" charset="0"/>
                <a:cs typeface="Arial" panose="020B0604020202020204" pitchFamily="34" charset="0"/>
              </a:rPr>
              <a:t>student_name </a:t>
            </a:r>
            <a:r>
              <a:rPr lang="en-GB" dirty="0">
                <a:latin typeface="Arial" panose="020B0604020202020204" pitchFamily="34" charset="0"/>
                <a:cs typeface="Arial" panose="020B0604020202020204" pitchFamily="34" charset="0"/>
              </a:rPr>
              <a:t>replaces the original attribute </a:t>
            </a:r>
            <a:r>
              <a:rPr lang="en-GB" sz="2000" dirty="0">
                <a:latin typeface="Consolas" panose="020B0609020204030204" pitchFamily="49" charset="0"/>
                <a:cs typeface="Arial" panose="020B0604020202020204" pitchFamily="34" charset="0"/>
              </a:rPr>
              <a:t>name</a:t>
            </a:r>
          </a:p>
          <a:p>
            <a:endParaRPr lang="en-GB" sz="2000" dirty="0">
              <a:latin typeface="Consolas" panose="020B0609020204030204" pitchFamily="49"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Using the same name in the last line would trigger calling the setter indefinitely, causing an endless loop</a:t>
            </a:r>
          </a:p>
        </p:txBody>
      </p:sp>
    </p:spTree>
    <p:extLst>
      <p:ext uri="{BB962C8B-B14F-4D97-AF65-F5344CB8AC3E}">
        <p14:creationId xmlns:p14="http://schemas.microsoft.com/office/powerpoint/2010/main" val="309484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63</a:t>
            </a:fld>
            <a:endParaRPr lang="zh-TW" altLang="en-US" sz="14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159B1EC-ECA2-47DD-A2DA-B7C151526CEA}"/>
              </a:ext>
            </a:extLst>
          </p:cNvPr>
          <p:cNvSpPr txBox="1"/>
          <p:nvPr/>
        </p:nvSpPr>
        <p:spPr>
          <a:xfrm>
            <a:off x="807760" y="6081689"/>
            <a:ext cx="10980613"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Note that creating the student invokes the constructor, which bypasses the setter function (the text ‘Setting name:’ does not appear in the output)</a:t>
            </a:r>
          </a:p>
        </p:txBody>
      </p:sp>
      <p:sp>
        <p:nvSpPr>
          <p:cNvPr id="11" name="Rectangle 10">
            <a:extLst>
              <a:ext uri="{FF2B5EF4-FFF2-40B4-BE49-F238E27FC236}">
                <a16:creationId xmlns:a16="http://schemas.microsoft.com/office/drawing/2014/main" id="{DDE564AF-CF69-424E-98E8-FD93BA64C617}"/>
              </a:ext>
            </a:extLst>
          </p:cNvPr>
          <p:cNvSpPr/>
          <p:nvPr/>
        </p:nvSpPr>
        <p:spPr>
          <a:xfrm>
            <a:off x="1240985" y="1670540"/>
            <a:ext cx="9865096" cy="286232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client code</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create student object (note that this bypasses the setter)</a:t>
            </a: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student = Student(</a:t>
            </a:r>
            <a:r>
              <a:rPr lang="en-GB" altLang="en-US" sz="2000" dirty="0">
                <a:solidFill>
                  <a:srgbClr val="00B050"/>
                </a:solidFill>
                <a:latin typeface="Consolas" panose="020B0609020204030204" pitchFamily="49" charset="0"/>
                <a:cs typeface="Arial" panose="020B0604020202020204" pitchFamily="34" charset="0"/>
              </a:rPr>
              <a:t>'Tom Green'</a:t>
            </a:r>
            <a:r>
              <a:rPr lang="en-GB" altLang="en-US" sz="2000" dirty="0">
                <a:latin typeface="Consolas" panose="020B0609020204030204" pitchFamily="49" charset="0"/>
                <a:cs typeface="Arial" panose="020B0604020202020204" pitchFamily="34" charset="0"/>
              </a:rPr>
              <a:t>)</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getter</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(student.student_name)</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setter</a:t>
            </a: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student.student_name = </a:t>
            </a:r>
            <a:r>
              <a:rPr lang="en-GB" altLang="en-US" sz="2000" dirty="0">
                <a:solidFill>
                  <a:srgbClr val="00B050"/>
                </a:solidFill>
                <a:latin typeface="Consolas" panose="020B0609020204030204" pitchFamily="49" charset="0"/>
                <a:cs typeface="Arial" panose="020B0604020202020204" pitchFamily="34" charset="0"/>
              </a:rPr>
              <a:t>'Sam Brown'</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getter</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(student.student_name)</a:t>
            </a:r>
          </a:p>
        </p:txBody>
      </p:sp>
      <p:pic>
        <p:nvPicPr>
          <p:cNvPr id="3" name="Picture 2">
            <a:extLst>
              <a:ext uri="{FF2B5EF4-FFF2-40B4-BE49-F238E27FC236}">
                <a16:creationId xmlns:a16="http://schemas.microsoft.com/office/drawing/2014/main" id="{12018477-33EC-41F6-9573-5300AB3018F4}"/>
              </a:ext>
            </a:extLst>
          </p:cNvPr>
          <p:cNvPicPr>
            <a:picLocks noChangeAspect="1"/>
          </p:cNvPicPr>
          <p:nvPr/>
        </p:nvPicPr>
        <p:blipFill>
          <a:blip r:embed="rId6"/>
          <a:stretch>
            <a:fillRect/>
          </a:stretch>
        </p:blipFill>
        <p:spPr>
          <a:xfrm>
            <a:off x="1281632" y="4647931"/>
            <a:ext cx="3743325" cy="1419225"/>
          </a:xfrm>
          <a:prstGeom prst="rect">
            <a:avLst/>
          </a:prstGeom>
        </p:spPr>
      </p:pic>
      <p:sp>
        <p:nvSpPr>
          <p:cNvPr id="12" name="Arrow: Curved Down 11">
            <a:extLst>
              <a:ext uri="{FF2B5EF4-FFF2-40B4-BE49-F238E27FC236}">
                <a16:creationId xmlns:a16="http://schemas.microsoft.com/office/drawing/2014/main" id="{F54C8A98-5DDD-4B70-B52C-8ED9B6F55450}"/>
              </a:ext>
            </a:extLst>
          </p:cNvPr>
          <p:cNvSpPr/>
          <p:nvPr/>
        </p:nvSpPr>
        <p:spPr>
          <a:xfrm rot="2409415">
            <a:off x="5404042" y="4158770"/>
            <a:ext cx="1625284"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17399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64</a:t>
            </a:fld>
            <a:endParaRPr lang="zh-TW" altLang="en-US" sz="14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159B1EC-ECA2-47DD-A2DA-B7C151526CEA}"/>
              </a:ext>
            </a:extLst>
          </p:cNvPr>
          <p:cNvSpPr txBox="1"/>
          <p:nvPr/>
        </p:nvSpPr>
        <p:spPr>
          <a:xfrm>
            <a:off x="807760" y="1659314"/>
            <a:ext cx="10298321" cy="70788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force the constructor calling the setter, change the line </a:t>
            </a:r>
            <a:r>
              <a:rPr lang="en-GB" sz="2000" dirty="0">
                <a:latin typeface="Consolas" panose="020B0609020204030204" pitchFamily="49" charset="0"/>
                <a:cs typeface="Arial" panose="020B0604020202020204" pitchFamily="34" charset="0"/>
              </a:rPr>
              <a:t>self.name = value</a:t>
            </a:r>
            <a:r>
              <a:rPr lang="en-GB" dirty="0">
                <a:latin typeface="Arial" panose="020B0604020202020204" pitchFamily="34" charset="0"/>
                <a:cs typeface="Arial" panose="020B0604020202020204" pitchFamily="34" charset="0"/>
              </a:rPr>
              <a:t> to</a:t>
            </a:r>
            <a:r>
              <a:rPr lang="en-GB" sz="2000" dirty="0">
                <a:latin typeface="Consolas" panose="020B0609020204030204" pitchFamily="49" charset="0"/>
                <a:cs typeface="Arial" panose="020B0604020202020204" pitchFamily="34" charset="0"/>
              </a:rPr>
              <a:t> self.student_name = value</a:t>
            </a:r>
            <a:r>
              <a:rPr lang="en-GB" dirty="0">
                <a:latin typeface="Arial" panose="020B0604020202020204" pitchFamily="34" charset="0"/>
                <a:cs typeface="Arial" panose="020B0604020202020204" pitchFamily="34" charset="0"/>
              </a:rPr>
              <a:t> in the Student’s constructor __init__</a:t>
            </a:r>
          </a:p>
        </p:txBody>
      </p:sp>
      <p:sp>
        <p:nvSpPr>
          <p:cNvPr id="11" name="Rectangle 10">
            <a:extLst>
              <a:ext uri="{FF2B5EF4-FFF2-40B4-BE49-F238E27FC236}">
                <a16:creationId xmlns:a16="http://schemas.microsoft.com/office/drawing/2014/main" id="{DDE564AF-CF69-424E-98E8-FD93BA64C617}"/>
              </a:ext>
            </a:extLst>
          </p:cNvPr>
          <p:cNvSpPr/>
          <p:nvPr/>
        </p:nvSpPr>
        <p:spPr>
          <a:xfrm>
            <a:off x="1240985" y="2418685"/>
            <a:ext cx="9865096"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self.student_name = value</a:t>
            </a:r>
            <a:endParaRPr lang="en-GB" altLang="en-US" sz="2000" dirty="0">
              <a:latin typeface="Consolas" panose="020B0609020204030204" pitchFamily="49" charset="0"/>
              <a:cs typeface="Arial" panose="020B0604020202020204" pitchFamily="34" charset="0"/>
            </a:endParaRPr>
          </a:p>
        </p:txBody>
      </p:sp>
      <p:sp>
        <p:nvSpPr>
          <p:cNvPr id="13" name="TextBox 12">
            <a:extLst>
              <a:ext uri="{FF2B5EF4-FFF2-40B4-BE49-F238E27FC236}">
                <a16:creationId xmlns:a16="http://schemas.microsoft.com/office/drawing/2014/main" id="{4C3DA3AD-3A97-4671-82DC-3D378DB360EB}"/>
              </a:ext>
            </a:extLst>
          </p:cNvPr>
          <p:cNvSpPr txBox="1"/>
          <p:nvPr/>
        </p:nvSpPr>
        <p:spPr>
          <a:xfrm>
            <a:off x="810535" y="3241499"/>
            <a:ext cx="10298321"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Re-run the script after the above change to see that now constructor invokes the setter, displaying the text: ‘Setting name:’ </a:t>
            </a:r>
          </a:p>
        </p:txBody>
      </p:sp>
      <p:pic>
        <p:nvPicPr>
          <p:cNvPr id="4" name="Picture 3">
            <a:extLst>
              <a:ext uri="{FF2B5EF4-FFF2-40B4-BE49-F238E27FC236}">
                <a16:creationId xmlns:a16="http://schemas.microsoft.com/office/drawing/2014/main" id="{666FCF53-1BD4-443A-A663-7C75B9F93E83}"/>
              </a:ext>
            </a:extLst>
          </p:cNvPr>
          <p:cNvPicPr>
            <a:picLocks noChangeAspect="1"/>
          </p:cNvPicPr>
          <p:nvPr/>
        </p:nvPicPr>
        <p:blipFill>
          <a:blip r:embed="rId6"/>
          <a:stretch>
            <a:fillRect/>
          </a:stretch>
        </p:blipFill>
        <p:spPr>
          <a:xfrm>
            <a:off x="1264831" y="3980151"/>
            <a:ext cx="3876675" cy="1724025"/>
          </a:xfrm>
          <a:prstGeom prst="rect">
            <a:avLst/>
          </a:prstGeom>
        </p:spPr>
      </p:pic>
      <p:sp>
        <p:nvSpPr>
          <p:cNvPr id="14" name="TextBox 13">
            <a:extLst>
              <a:ext uri="{FF2B5EF4-FFF2-40B4-BE49-F238E27FC236}">
                <a16:creationId xmlns:a16="http://schemas.microsoft.com/office/drawing/2014/main" id="{4C4B9D93-1509-43F4-934B-6E9D474C0D56}"/>
              </a:ext>
            </a:extLst>
          </p:cNvPr>
          <p:cNvSpPr txBox="1"/>
          <p:nvPr/>
        </p:nvSpPr>
        <p:spPr>
          <a:xfrm>
            <a:off x="813309" y="5721461"/>
            <a:ext cx="10518720"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complete class Student including the deleter and the doc parameter is shown in the next slide</a:t>
            </a:r>
          </a:p>
        </p:txBody>
      </p:sp>
    </p:spTree>
    <p:extLst>
      <p:ext uri="{BB962C8B-B14F-4D97-AF65-F5344CB8AC3E}">
        <p14:creationId xmlns:p14="http://schemas.microsoft.com/office/powerpoint/2010/main" val="170303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65</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41E0025-693A-4D17-AFD5-206336689DE2}"/>
              </a:ext>
            </a:extLst>
          </p:cNvPr>
          <p:cNvSpPr/>
          <p:nvPr/>
        </p:nvSpPr>
        <p:spPr>
          <a:xfrm>
            <a:off x="872454" y="1218888"/>
            <a:ext cx="11211091" cy="532453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self.student_name = value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getter method</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get_name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'Getting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return self.name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setter 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set_name</a:t>
            </a:r>
            <a:r>
              <a:rPr lang="en-GB" altLang="en-US" sz="2000" dirty="0">
                <a:latin typeface="Consolas" panose="020B0609020204030204" pitchFamily="49" charset="0"/>
                <a:ea typeface="ヒラギノ角ゴ Pro W3" pitchFamily="-112" charset="-128"/>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'Setting name to'</a:t>
            </a:r>
            <a:r>
              <a:rPr lang="en-GB" altLang="en-US" sz="2000" dirty="0">
                <a:latin typeface="Consolas" panose="020B0609020204030204" pitchFamily="49" charset="0"/>
                <a:ea typeface="ヒラギノ角ゴ Pro W3" pitchFamily="-112" charset="-128"/>
              </a:rPr>
              <a:t>,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self.name = value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deleter 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del_name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'Deleting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ea typeface="ヒラギノ角ゴ Pro W3" pitchFamily="-112" charset="-128"/>
              </a:rPr>
              <a:t> self.name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make a property and set the property docstring</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student_name = </a:t>
            </a:r>
            <a:r>
              <a:rPr lang="en-GB" altLang="en-US" sz="2000" dirty="0">
                <a:solidFill>
                  <a:srgbClr val="7030A0"/>
                </a:solidFill>
                <a:latin typeface="Consolas" panose="020B0609020204030204" pitchFamily="49" charset="0"/>
                <a:ea typeface="ヒラギノ角ゴ Pro W3" pitchFamily="-112" charset="-128"/>
              </a:rPr>
              <a:t>property</a:t>
            </a:r>
            <a:r>
              <a:rPr lang="en-GB" altLang="en-US" sz="2000" dirty="0">
                <a:latin typeface="Consolas" panose="020B0609020204030204" pitchFamily="49" charset="0"/>
                <a:ea typeface="ヒラギノ角ゴ Pro W3" pitchFamily="-112" charset="-128"/>
              </a:rPr>
              <a:t>(get_name, set_name, del_name, doc=</a:t>
            </a:r>
            <a:r>
              <a:rPr lang="en-GB" altLang="en-US" sz="2000" dirty="0">
                <a:solidFill>
                  <a:srgbClr val="00B050"/>
                </a:solidFill>
                <a:latin typeface="Consolas" panose="020B0609020204030204" pitchFamily="49" charset="0"/>
                <a:ea typeface="ヒラギノ角ゴ Pro W3" pitchFamily="-112" charset="-128"/>
              </a:rPr>
              <a:t>'student name'</a:t>
            </a:r>
            <a:r>
              <a:rPr lang="en-GB" altLang="en-US" sz="2000" dirty="0">
                <a:latin typeface="Consolas" panose="020B0609020204030204" pitchFamily="49" charset="0"/>
                <a:ea typeface="ヒラギノ角ゴ Pro W3" pitchFamily="-112" charset="-128"/>
              </a:rPr>
              <a:t>)</a:t>
            </a:r>
          </a:p>
        </p:txBody>
      </p:sp>
    </p:spTree>
    <p:extLst>
      <p:ext uri="{BB962C8B-B14F-4D97-AF65-F5344CB8AC3E}">
        <p14:creationId xmlns:p14="http://schemas.microsoft.com/office/powerpoint/2010/main" val="4146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Properties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66</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9784681-4D98-40C3-9EBF-E4896DE7B493}"/>
              </a:ext>
            </a:extLst>
          </p:cNvPr>
          <p:cNvSpPr/>
          <p:nvPr/>
        </p:nvSpPr>
        <p:spPr>
          <a:xfrm>
            <a:off x="897777" y="1374830"/>
            <a:ext cx="10208027"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client code</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create student object (calling the setter)</a:t>
            </a: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student = Student(</a:t>
            </a:r>
            <a:r>
              <a:rPr lang="en-GB" altLang="en-US" sz="2000" dirty="0">
                <a:solidFill>
                  <a:srgbClr val="00B050"/>
                </a:solidFill>
                <a:latin typeface="Consolas" panose="020B0609020204030204" pitchFamily="49" charset="0"/>
                <a:cs typeface="Arial" panose="020B0604020202020204" pitchFamily="34" charset="0"/>
              </a:rPr>
              <a:t>'Tom Green'</a:t>
            </a:r>
            <a:r>
              <a:rPr lang="en-GB" altLang="en-US" sz="2000" dirty="0">
                <a:latin typeface="Consolas" panose="020B0609020204030204" pitchFamily="49" charset="0"/>
                <a:cs typeface="Arial" panose="020B0604020202020204" pitchFamily="34" charset="0"/>
              </a:rPr>
              <a:t>)</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getter</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(student.student_name)</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setter</a:t>
            </a: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student.student_name = </a:t>
            </a:r>
            <a:r>
              <a:rPr lang="en-GB" altLang="en-US" sz="2000" dirty="0">
                <a:solidFill>
                  <a:srgbClr val="00B050"/>
                </a:solidFill>
                <a:latin typeface="Consolas" panose="020B0609020204030204" pitchFamily="49" charset="0"/>
                <a:cs typeface="Arial" panose="020B0604020202020204" pitchFamily="34" charset="0"/>
              </a:rPr>
              <a:t>'Sam Brown'</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getter</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(student.student_name)</a:t>
            </a:r>
          </a:p>
          <a:p>
            <a:pPr eaLnBrk="0" hangingPunct="0"/>
            <a:r>
              <a:rPr lang="en-GB" altLang="en-US" sz="2000" dirty="0">
                <a:solidFill>
                  <a:srgbClr val="FF0000"/>
                </a:solidFill>
                <a:latin typeface="Consolas" panose="020B0609020204030204" pitchFamily="49" charset="0"/>
                <a:cs typeface="Arial" panose="020B0604020202020204" pitchFamily="34" charset="0"/>
              </a:rPr>
              <a:t># display the docstring</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a:t>
            </a:r>
            <a:r>
              <a:rPr lang="en-GB" altLang="en-US" sz="2000" dirty="0">
                <a:solidFill>
                  <a:srgbClr val="00B050"/>
                </a:solidFill>
                <a:latin typeface="Consolas" panose="020B0609020204030204" pitchFamily="49" charset="0"/>
                <a:cs typeface="Arial" panose="020B0604020202020204" pitchFamily="34" charset="0"/>
              </a:rPr>
              <a:t>'Docstring:'</a:t>
            </a:r>
            <a:r>
              <a:rPr lang="en-GB" altLang="en-US" sz="2000" dirty="0">
                <a:latin typeface="Consolas" panose="020B0609020204030204" pitchFamily="49" charset="0"/>
                <a:cs typeface="Arial" panose="020B0604020202020204" pitchFamily="34" charset="0"/>
              </a:rPr>
              <a:t>, Student.student_name.__doc__)</a:t>
            </a:r>
          </a:p>
          <a:p>
            <a:pPr eaLnBrk="0" hangingPunct="0"/>
            <a:r>
              <a:rPr lang="en-GB" altLang="en-US" sz="2000" dirty="0">
                <a:solidFill>
                  <a:srgbClr val="FF0000"/>
                </a:solidFill>
                <a:latin typeface="Consolas" panose="020B0609020204030204" pitchFamily="49" charset="0"/>
                <a:cs typeface="Arial" panose="020B0604020202020204" pitchFamily="34" charset="0"/>
              </a:rPr>
              <a:t># calls the deleter</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cs typeface="Arial" panose="020B0604020202020204" pitchFamily="34" charset="0"/>
              </a:rPr>
              <a:t> student.student_name</a:t>
            </a:r>
          </a:p>
        </p:txBody>
      </p:sp>
      <p:sp>
        <p:nvSpPr>
          <p:cNvPr id="11" name="Arrow: Curved Down 10">
            <a:extLst>
              <a:ext uri="{FF2B5EF4-FFF2-40B4-BE49-F238E27FC236}">
                <a16:creationId xmlns:a16="http://schemas.microsoft.com/office/drawing/2014/main" id="{9B201850-7965-416A-B328-545A3F924E81}"/>
              </a:ext>
            </a:extLst>
          </p:cNvPr>
          <p:cNvSpPr/>
          <p:nvPr/>
        </p:nvSpPr>
        <p:spPr>
          <a:xfrm rot="2409415">
            <a:off x="7875513" y="1266304"/>
            <a:ext cx="1028258"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3" name="Picture 2">
            <a:extLst>
              <a:ext uri="{FF2B5EF4-FFF2-40B4-BE49-F238E27FC236}">
                <a16:creationId xmlns:a16="http://schemas.microsoft.com/office/drawing/2014/main" id="{EE345BF8-190E-4699-B0F6-FFE887E303C4}"/>
              </a:ext>
            </a:extLst>
          </p:cNvPr>
          <p:cNvPicPr>
            <a:picLocks noChangeAspect="1"/>
          </p:cNvPicPr>
          <p:nvPr/>
        </p:nvPicPr>
        <p:blipFill>
          <a:blip r:embed="rId6"/>
          <a:stretch>
            <a:fillRect/>
          </a:stretch>
        </p:blipFill>
        <p:spPr>
          <a:xfrm>
            <a:off x="7584158" y="2181574"/>
            <a:ext cx="4438650" cy="2228850"/>
          </a:xfrm>
          <a:prstGeom prst="rect">
            <a:avLst/>
          </a:prstGeom>
        </p:spPr>
      </p:pic>
      <p:sp>
        <p:nvSpPr>
          <p:cNvPr id="12" name="TextBox 11">
            <a:extLst>
              <a:ext uri="{FF2B5EF4-FFF2-40B4-BE49-F238E27FC236}">
                <a16:creationId xmlns:a16="http://schemas.microsoft.com/office/drawing/2014/main" id="{478F240C-ABA5-44E2-BEF3-B3446129C591}"/>
              </a:ext>
            </a:extLst>
          </p:cNvPr>
          <p:cNvSpPr txBox="1"/>
          <p:nvPr/>
        </p:nvSpPr>
        <p:spPr>
          <a:xfrm>
            <a:off x="813309" y="5721461"/>
            <a:ext cx="10518720"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Although it works, the above solution is cumbersome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more elegant syntax to define properties in a class is to use property as a decorator</a:t>
            </a:r>
          </a:p>
        </p:txBody>
      </p:sp>
    </p:spTree>
    <p:extLst>
      <p:ext uri="{BB962C8B-B14F-4D97-AF65-F5344CB8AC3E}">
        <p14:creationId xmlns:p14="http://schemas.microsoft.com/office/powerpoint/2010/main" val="106525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Property through Decorator</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67</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556792"/>
            <a:ext cx="10980613" cy="486287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Decorators in Python are a powerful tool that allows Python programmers to change the behaviour of the existing Python function or class without changing the function or class code.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0" i="0" dirty="0">
                <a:solidFill>
                  <a:srgbClr val="363636"/>
                </a:solidFill>
                <a:effectLst/>
                <a:latin typeface="Roboto" panose="02000000000000000000" pitchFamily="2" charset="0"/>
              </a:rPr>
              <a:t>A decorator is a function that accepts a function as input and returns a new function as output, allowing you to extend the behaviour (e.g. add some functionality) of the function without explicitly modifying it.</a:t>
            </a:r>
          </a:p>
          <a:p>
            <a:pPr marL="285750" indent="-285750">
              <a:buFont typeface="Arial" panose="020B0604020202020204" pitchFamily="34" charset="0"/>
              <a:buChar char="•"/>
            </a:pPr>
            <a:endParaRPr lang="en-GB" dirty="0">
              <a:solidFill>
                <a:srgbClr val="363636"/>
              </a:solidFill>
              <a:latin typeface="Roboto" panose="02000000000000000000" pitchFamily="2"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use of a decorator can increase the functionality of the existing function without altering the code.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0" i="0" dirty="0">
                <a:solidFill>
                  <a:srgbClr val="363636"/>
                </a:solidFill>
                <a:effectLst/>
                <a:latin typeface="Roboto" panose="02000000000000000000" pitchFamily="2" charset="0"/>
              </a:rPr>
              <a:t>A more elegant syntax to define properties in a class is to implement property through a decorator</a:t>
            </a: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process involves defining three different methods, each called student_name() but preceded by a different decorator:</a:t>
            </a:r>
          </a:p>
          <a:p>
            <a:pPr marL="742950" lvl="1" indent="-285750">
              <a:buFont typeface="Arial" panose="020B0604020202020204" pitchFamily="34" charset="0"/>
              <a:buChar char="•"/>
            </a:pPr>
            <a:r>
              <a:rPr lang="en-GB" sz="2000" dirty="0">
                <a:latin typeface="Consolas" panose="020B0609020204030204" pitchFamily="49" charset="0"/>
                <a:cs typeface="Arial" panose="020B0604020202020204" pitchFamily="34" charset="0"/>
              </a:rPr>
              <a:t>@property</a:t>
            </a:r>
            <a:r>
              <a:rPr lang="en-GB" dirty="0">
                <a:latin typeface="Arial" panose="020B0604020202020204" pitchFamily="34" charset="0"/>
                <a:cs typeface="Arial" panose="020B0604020202020204" pitchFamily="34" charset="0"/>
              </a:rPr>
              <a:t> decorator goes before the getter method</a:t>
            </a:r>
          </a:p>
          <a:p>
            <a:pPr marL="742950" lvl="1" indent="-285750">
              <a:buFont typeface="Arial" panose="020B0604020202020204" pitchFamily="34" charset="0"/>
              <a:buChar char="•"/>
            </a:pPr>
            <a:r>
              <a:rPr lang="en-GB" sz="2000" dirty="0">
                <a:latin typeface="Consolas" panose="020B0609020204030204" pitchFamily="49" charset="0"/>
                <a:cs typeface="Arial" panose="020B0604020202020204" pitchFamily="34" charset="0"/>
              </a:rPr>
              <a:t>@student_name.setter </a:t>
            </a:r>
            <a:r>
              <a:rPr lang="en-GB" dirty="0">
                <a:latin typeface="Arial" panose="020B0604020202020204" pitchFamily="34" charset="0"/>
                <a:cs typeface="Arial" panose="020B0604020202020204" pitchFamily="34" charset="0"/>
              </a:rPr>
              <a:t>decorator goes before the setter method</a:t>
            </a:r>
          </a:p>
          <a:p>
            <a:pPr marL="742950" lvl="1" indent="-285750">
              <a:buFont typeface="Arial" panose="020B0604020202020204" pitchFamily="34" charset="0"/>
              <a:buChar char="•"/>
            </a:pPr>
            <a:r>
              <a:rPr lang="en-GB" sz="2000" dirty="0">
                <a:latin typeface="Consolas" panose="020B0609020204030204" pitchFamily="49" charset="0"/>
                <a:cs typeface="Arial" panose="020B0604020202020204" pitchFamily="34" charset="0"/>
              </a:rPr>
              <a:t>@student_name.deleter </a:t>
            </a:r>
            <a:r>
              <a:rPr lang="en-GB" dirty="0">
                <a:latin typeface="Arial" panose="020B0604020202020204" pitchFamily="34" charset="0"/>
                <a:cs typeface="Arial" panose="020B0604020202020204" pitchFamily="34" charset="0"/>
              </a:rPr>
              <a:t>decorator goes before the deleter method</a:t>
            </a:r>
          </a:p>
          <a:p>
            <a:pPr marL="7429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next slide illustrates the equivalent solution to the previous one, but implementing the property through decorators</a:t>
            </a:r>
          </a:p>
        </p:txBody>
      </p:sp>
    </p:spTree>
    <p:extLst>
      <p:ext uri="{BB962C8B-B14F-4D97-AF65-F5344CB8AC3E}">
        <p14:creationId xmlns:p14="http://schemas.microsoft.com/office/powerpoint/2010/main" val="44399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Property through Decorator</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68</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41E0025-693A-4D17-AFD5-206336689DE2}"/>
              </a:ext>
            </a:extLst>
          </p:cNvPr>
          <p:cNvSpPr/>
          <p:nvPr/>
        </p:nvSpPr>
        <p:spPr>
          <a:xfrm>
            <a:off x="822580" y="1119138"/>
            <a:ext cx="6209988" cy="563231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self.student_name = value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getter function</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a:t>
            </a:r>
            <a:r>
              <a:rPr lang="en-GB" altLang="en-US" sz="2000" dirty="0">
                <a:solidFill>
                  <a:srgbClr val="7030A0"/>
                </a:solidFill>
                <a:latin typeface="Consolas" panose="020B0609020204030204" pitchFamily="49" charset="0"/>
                <a:ea typeface="ヒラギノ角ゴ Pro W3" pitchFamily="-112" charset="-128"/>
              </a:rPr>
              <a:t>property</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student_name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'Getting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return self.name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setter function</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@student_name.setter</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student_name</a:t>
            </a:r>
            <a:r>
              <a:rPr lang="en-GB" altLang="en-US" sz="2000" dirty="0">
                <a:latin typeface="Consolas" panose="020B0609020204030204" pitchFamily="49" charset="0"/>
                <a:ea typeface="ヒラギノ角ゴ Pro W3" pitchFamily="-112" charset="-128"/>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'Setting name to'</a:t>
            </a:r>
            <a:r>
              <a:rPr lang="en-GB" altLang="en-US" sz="2000" dirty="0">
                <a:latin typeface="Consolas" panose="020B0609020204030204" pitchFamily="49" charset="0"/>
                <a:ea typeface="ヒラギノ角ゴ Pro W3" pitchFamily="-112" charset="-128"/>
              </a:rPr>
              <a:t>,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self.name = value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deleter function</a:t>
            </a:r>
          </a:p>
          <a:p>
            <a:pPr eaLnBrk="0" hangingPunct="0"/>
            <a:r>
              <a:rPr lang="en-GB" altLang="en-US" sz="2000" dirty="0">
                <a:latin typeface="Consolas" panose="020B0609020204030204" pitchFamily="49" charset="0"/>
                <a:ea typeface="ヒラギノ角ゴ Pro W3" pitchFamily="-112" charset="-128"/>
              </a:rPr>
              <a:t>    @student_name.deleter</a:t>
            </a: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student_name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'Deleting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ea typeface="ヒラギノ角ゴ Pro W3" pitchFamily="-112" charset="-128"/>
              </a:rPr>
              <a:t> self.name</a:t>
            </a:r>
          </a:p>
        </p:txBody>
      </p:sp>
      <p:sp>
        <p:nvSpPr>
          <p:cNvPr id="10" name="TextBox 9">
            <a:extLst>
              <a:ext uri="{FF2B5EF4-FFF2-40B4-BE49-F238E27FC236}">
                <a16:creationId xmlns:a16="http://schemas.microsoft.com/office/drawing/2014/main" id="{3B9F79DC-C9F6-4D72-8DDE-3C7C038917AE}"/>
              </a:ext>
            </a:extLst>
          </p:cNvPr>
          <p:cNvSpPr txBox="1"/>
          <p:nvPr/>
        </p:nvSpPr>
        <p:spPr>
          <a:xfrm>
            <a:off x="7265326" y="1107910"/>
            <a:ext cx="4839588" cy="513986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Important:</a:t>
            </a:r>
          </a:p>
          <a:p>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As before, using the same name for the instance variable and for the property attribute (the three functions) would cause calling the setter indefinitely, causing an endless loop</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Also, as before, to force the constructor calling the setter, assign the value to the new attribute (property) name in the class constructor __init__: </a:t>
            </a:r>
            <a:r>
              <a:rPr lang="en-GB" sz="2000" dirty="0">
                <a:latin typeface="Consolas" panose="020B0609020204030204" pitchFamily="49" charset="0"/>
                <a:cs typeface="Arial" panose="020B0604020202020204" pitchFamily="34" charset="0"/>
              </a:rPr>
              <a:t>self.student_name = value</a:t>
            </a: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line </a:t>
            </a:r>
            <a:r>
              <a:rPr lang="en-GB" sz="2000" dirty="0">
                <a:latin typeface="Consolas" panose="020B0609020204030204" pitchFamily="49" charset="0"/>
                <a:cs typeface="Arial" panose="020B0604020202020204" pitchFamily="34" charset="0"/>
              </a:rPr>
              <a:t>self.name = value </a:t>
            </a:r>
            <a:r>
              <a:rPr lang="en-GB" dirty="0">
                <a:latin typeface="Arial" panose="020B0604020202020204" pitchFamily="34" charset="0"/>
                <a:cs typeface="Arial" panose="020B0604020202020204" pitchFamily="34" charset="0"/>
              </a:rPr>
              <a:t>in the class constructor would bypass the setter when creating an object</a:t>
            </a:r>
          </a:p>
          <a:p>
            <a:r>
              <a:rPr lang="en-GB"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7319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Property through Decorator</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69</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9784681-4D98-40C3-9EBF-E4896DE7B493}"/>
              </a:ext>
            </a:extLst>
          </p:cNvPr>
          <p:cNvSpPr/>
          <p:nvPr/>
        </p:nvSpPr>
        <p:spPr>
          <a:xfrm>
            <a:off x="897777" y="1374830"/>
            <a:ext cx="10208027"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client code</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create student object (calling the setter)</a:t>
            </a: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student = Student(</a:t>
            </a:r>
            <a:r>
              <a:rPr lang="en-GB" altLang="en-US" sz="2000" dirty="0">
                <a:solidFill>
                  <a:srgbClr val="00B050"/>
                </a:solidFill>
                <a:latin typeface="Consolas" panose="020B0609020204030204" pitchFamily="49" charset="0"/>
                <a:cs typeface="Arial" panose="020B0604020202020204" pitchFamily="34" charset="0"/>
              </a:rPr>
              <a:t>'Tom Green'</a:t>
            </a:r>
            <a:r>
              <a:rPr lang="en-GB" altLang="en-US" sz="2000" dirty="0">
                <a:latin typeface="Consolas" panose="020B0609020204030204" pitchFamily="49" charset="0"/>
                <a:cs typeface="Arial" panose="020B0604020202020204" pitchFamily="34" charset="0"/>
              </a:rPr>
              <a:t>)</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getter</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(student.student_name)</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setter</a:t>
            </a: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student.student_name = </a:t>
            </a:r>
            <a:r>
              <a:rPr lang="en-GB" altLang="en-US" sz="2000" dirty="0">
                <a:solidFill>
                  <a:srgbClr val="00B050"/>
                </a:solidFill>
                <a:latin typeface="Consolas" panose="020B0609020204030204" pitchFamily="49" charset="0"/>
                <a:cs typeface="Arial" panose="020B0604020202020204" pitchFamily="34" charset="0"/>
              </a:rPr>
              <a:t>'Sam Brown'</a:t>
            </a:r>
          </a:p>
          <a:p>
            <a:pPr eaLnBrk="0" hangingPunct="0">
              <a:buFont typeface="Arial" pitchFamily="34" charset="0"/>
              <a:buNone/>
            </a:pPr>
            <a:r>
              <a:rPr lang="en-GB" altLang="en-US" sz="2000" dirty="0">
                <a:solidFill>
                  <a:srgbClr val="FF0000"/>
                </a:solidFill>
                <a:latin typeface="Consolas" panose="020B0609020204030204" pitchFamily="49" charset="0"/>
                <a:cs typeface="Arial" panose="020B0604020202020204" pitchFamily="34" charset="0"/>
              </a:rPr>
              <a:t># calls the getter</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(student.student_name)</a:t>
            </a:r>
          </a:p>
          <a:p>
            <a:pPr eaLnBrk="0" hangingPunct="0"/>
            <a:r>
              <a:rPr lang="en-GB" altLang="en-US" sz="2000" dirty="0">
                <a:solidFill>
                  <a:srgbClr val="FF0000"/>
                </a:solidFill>
                <a:latin typeface="Consolas" panose="020B0609020204030204" pitchFamily="49" charset="0"/>
                <a:cs typeface="Arial" panose="020B0604020202020204" pitchFamily="34" charset="0"/>
              </a:rPr>
              <a:t># set the docstring</a:t>
            </a:r>
          </a:p>
          <a:p>
            <a:pPr eaLnBrk="0" hangingPunct="0"/>
            <a:r>
              <a:rPr lang="en-GB" altLang="en-US" sz="2000" dirty="0">
                <a:latin typeface="Consolas" panose="020B0609020204030204" pitchFamily="49" charset="0"/>
                <a:cs typeface="Arial" panose="020B0604020202020204" pitchFamily="34" charset="0"/>
              </a:rPr>
              <a:t>Student.student_name.__doc__ = </a:t>
            </a:r>
            <a:r>
              <a:rPr lang="en-GB" altLang="en-US" sz="2000" dirty="0">
                <a:solidFill>
                  <a:srgbClr val="00B050"/>
                </a:solidFill>
                <a:latin typeface="Consolas" panose="020B0609020204030204" pitchFamily="49" charset="0"/>
                <a:cs typeface="Arial" panose="020B0604020202020204" pitchFamily="34" charset="0"/>
              </a:rPr>
              <a:t>'name of the person'</a:t>
            </a:r>
          </a:p>
          <a:p>
            <a:pPr eaLnBrk="0" hangingPunct="0"/>
            <a:r>
              <a:rPr lang="en-GB" altLang="en-US" sz="2000" dirty="0">
                <a:solidFill>
                  <a:srgbClr val="FF0000"/>
                </a:solidFill>
                <a:latin typeface="Consolas" panose="020B0609020204030204" pitchFamily="49" charset="0"/>
                <a:cs typeface="Arial" panose="020B0604020202020204" pitchFamily="34" charset="0"/>
              </a:rPr>
              <a:t># display the docstring</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cs typeface="Arial" panose="020B0604020202020204" pitchFamily="34" charset="0"/>
              </a:rPr>
              <a:t>(</a:t>
            </a:r>
            <a:r>
              <a:rPr lang="en-GB" altLang="en-US" sz="2000" dirty="0">
                <a:solidFill>
                  <a:srgbClr val="00B050"/>
                </a:solidFill>
                <a:latin typeface="Consolas" panose="020B0609020204030204" pitchFamily="49" charset="0"/>
                <a:cs typeface="Arial" panose="020B0604020202020204" pitchFamily="34" charset="0"/>
              </a:rPr>
              <a:t>'Docstring:'</a:t>
            </a:r>
            <a:r>
              <a:rPr lang="en-GB" altLang="en-US" sz="2000" dirty="0">
                <a:latin typeface="Consolas" panose="020B0609020204030204" pitchFamily="49" charset="0"/>
                <a:cs typeface="Arial" panose="020B0604020202020204" pitchFamily="34" charset="0"/>
              </a:rPr>
              <a:t>, Student.student_name.__doc__)</a:t>
            </a:r>
          </a:p>
          <a:p>
            <a:pPr eaLnBrk="0" hangingPunct="0"/>
            <a:r>
              <a:rPr lang="en-GB" altLang="en-US" sz="2000" dirty="0">
                <a:solidFill>
                  <a:srgbClr val="FF0000"/>
                </a:solidFill>
                <a:latin typeface="Consolas" panose="020B0609020204030204" pitchFamily="49" charset="0"/>
                <a:cs typeface="Arial" panose="020B0604020202020204" pitchFamily="34" charset="0"/>
              </a:rPr>
              <a:t># calls the deleter</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cs typeface="Arial" panose="020B0604020202020204" pitchFamily="34" charset="0"/>
              </a:rPr>
              <a:t> student.student_name</a:t>
            </a:r>
          </a:p>
        </p:txBody>
      </p:sp>
      <p:sp>
        <p:nvSpPr>
          <p:cNvPr id="11" name="Arrow: Curved Down 10">
            <a:extLst>
              <a:ext uri="{FF2B5EF4-FFF2-40B4-BE49-F238E27FC236}">
                <a16:creationId xmlns:a16="http://schemas.microsoft.com/office/drawing/2014/main" id="{9B201850-7965-416A-B328-545A3F924E81}"/>
              </a:ext>
            </a:extLst>
          </p:cNvPr>
          <p:cNvSpPr/>
          <p:nvPr/>
        </p:nvSpPr>
        <p:spPr>
          <a:xfrm rot="2409415">
            <a:off x="7875513" y="1266304"/>
            <a:ext cx="1028258"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3" name="Picture 2">
            <a:extLst>
              <a:ext uri="{FF2B5EF4-FFF2-40B4-BE49-F238E27FC236}">
                <a16:creationId xmlns:a16="http://schemas.microsoft.com/office/drawing/2014/main" id="{EE345BF8-190E-4699-B0F6-FFE887E303C4}"/>
              </a:ext>
            </a:extLst>
          </p:cNvPr>
          <p:cNvPicPr>
            <a:picLocks noChangeAspect="1"/>
          </p:cNvPicPr>
          <p:nvPr/>
        </p:nvPicPr>
        <p:blipFill>
          <a:blip r:embed="rId6"/>
          <a:stretch>
            <a:fillRect/>
          </a:stretch>
        </p:blipFill>
        <p:spPr>
          <a:xfrm>
            <a:off x="7584158" y="2181574"/>
            <a:ext cx="4438650" cy="2228850"/>
          </a:xfrm>
          <a:prstGeom prst="rect">
            <a:avLst/>
          </a:prstGeom>
        </p:spPr>
      </p:pic>
    </p:spTree>
    <p:extLst>
      <p:ext uri="{BB962C8B-B14F-4D97-AF65-F5344CB8AC3E}">
        <p14:creationId xmlns:p14="http://schemas.microsoft.com/office/powerpoint/2010/main" val="404098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946152"/>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3. Objects &amp; references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2049800"/>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latin typeface="Arial" panose="020B0604020202020204" pitchFamily="34" charset="0"/>
                <a:ea typeface="Open Sans Extrabold" panose="020B0906030804020204" pitchFamily="34" charset="0"/>
                <a:cs typeface="Arial" panose="020B0604020202020204" pitchFamily="34" charset="0"/>
              </a:rPr>
              <a:t>2. Classes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7" name="Rectangle 6">
            <a:extLst>
              <a:ext uri="{FF2B5EF4-FFF2-40B4-BE49-F238E27FC236}">
                <a16:creationId xmlns:a16="http://schemas.microsoft.com/office/drawing/2014/main" id="{8BD1A78D-E1AB-4253-A2A8-066E7458AC7F}"/>
              </a:ext>
            </a:extLst>
          </p:cNvPr>
          <p:cNvSpPr/>
          <p:nvPr/>
        </p:nvSpPr>
        <p:spPr>
          <a:xfrm>
            <a:off x="827290" y="38894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4. </a:t>
            </a:r>
            <a:r>
              <a:rPr lang="en-GB" sz="2000" dirty="0">
                <a:latin typeface="Arial"/>
                <a:ea typeface="Open Sans Extrabold" panose="020B0906030804020204" pitchFamily="34" charset="0"/>
                <a:cs typeface="Arial"/>
              </a:rPr>
              <a:t>Encapsulation &amp; Abstraction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F65D6DA-CC8F-4E56-BBF8-3D0686416041}"/>
              </a:ext>
            </a:extLst>
          </p:cNvPr>
          <p:cNvSpPr/>
          <p:nvPr/>
        </p:nvSpPr>
        <p:spPr>
          <a:xfrm>
            <a:off x="838169" y="4825537"/>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5. Constants</a:t>
            </a:r>
          </a:p>
        </p:txBody>
      </p:sp>
      <p:pic>
        <p:nvPicPr>
          <p:cNvPr id="11" name="Picture 2">
            <a:extLst>
              <a:ext uri="{FF2B5EF4-FFF2-40B4-BE49-F238E27FC236}">
                <a16:creationId xmlns:a16="http://schemas.microsoft.com/office/drawing/2014/main" id="{22FB8C9A-41BE-4195-AB42-D485DB36230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a:extLst>
              <a:ext uri="{FF2B5EF4-FFF2-40B4-BE49-F238E27FC236}">
                <a16:creationId xmlns:a16="http://schemas.microsoft.com/office/drawing/2014/main" id="{DD9161D8-D864-4DB0-8492-3879E65EDE1C}"/>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7</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23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Property through Decorator</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70</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556792"/>
            <a:ext cx="10980613" cy="507831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Both solutions – with a property function and implementing the property through decorators, have one serious drawback – the client can still directly access the instance attribute, avoiding the getter and the setter.</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All that client needs to do is use the original instance attribute name in the client code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Using the instance attribute name in the class constructor would additionally bypass the setter when the instance variable is initialized while the object is being created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This drawback can be avoided by a implementing the following changes in the class:</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Use the private or protected instance attribute (depending on whether the attribute needs to be accessible in the class only or in its subclasses as well) within all instance methods, except in the class constructor, where you need to keep the original instance attribute</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Use name of the original instance attribute as the name for the getter, setter and deleter methods</a:t>
            </a:r>
          </a:p>
          <a:p>
            <a:pPr marL="7429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following slide illustrates the final Student class, with properly restricted access (private) to the instance attribute and with getter, setter and deleter running whenever getting, setting or deleting the attribute.</a:t>
            </a:r>
          </a:p>
        </p:txBody>
      </p:sp>
    </p:spTree>
    <p:extLst>
      <p:ext uri="{BB962C8B-B14F-4D97-AF65-F5344CB8AC3E}">
        <p14:creationId xmlns:p14="http://schemas.microsoft.com/office/powerpoint/2010/main" val="234936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Property through Decorator</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71</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41E0025-693A-4D17-AFD5-206336689DE2}"/>
              </a:ext>
            </a:extLst>
          </p:cNvPr>
          <p:cNvSpPr/>
          <p:nvPr/>
        </p:nvSpPr>
        <p:spPr>
          <a:xfrm>
            <a:off x="822580" y="1119138"/>
            <a:ext cx="6209988" cy="563231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Student</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value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getter function</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a:t>
            </a:r>
            <a:r>
              <a:rPr lang="en-GB" altLang="en-US" sz="2000" dirty="0">
                <a:solidFill>
                  <a:srgbClr val="7030A0"/>
                </a:solidFill>
                <a:latin typeface="Consolas" panose="020B0609020204030204" pitchFamily="49" charset="0"/>
                <a:ea typeface="ヒラギノ角ゴ Pro W3" pitchFamily="-112" charset="-128"/>
              </a:rPr>
              <a:t>property</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chemeClr val="accent5"/>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'Getting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return self.__name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setter function</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@name.setter</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name</a:t>
            </a:r>
            <a:r>
              <a:rPr lang="en-GB" altLang="en-US" sz="2000" dirty="0">
                <a:latin typeface="Consolas" panose="020B0609020204030204" pitchFamily="49" charset="0"/>
                <a:ea typeface="ヒラギノ角ゴ Pro W3" pitchFamily="-112" charset="-128"/>
              </a:rPr>
              <a:t>(self,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'Setting name to'</a:t>
            </a:r>
            <a:r>
              <a:rPr lang="en-GB" altLang="en-US" sz="2000" dirty="0">
                <a:latin typeface="Consolas" panose="020B0609020204030204" pitchFamily="49" charset="0"/>
                <a:ea typeface="ヒラギノ角ゴ Pro W3" pitchFamily="-112" charset="-128"/>
              </a:rPr>
              <a:t>, value)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self.__name = value</a:t>
            </a:r>
          </a:p>
          <a:p>
            <a:pPr eaLnBrk="0" hangingPunct="0"/>
            <a:r>
              <a:rPr lang="en-GB" altLang="en-US" sz="2000" dirty="0">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 deleter function</a:t>
            </a:r>
          </a:p>
          <a:p>
            <a:pPr eaLnBrk="0" hangingPunct="0"/>
            <a:r>
              <a:rPr lang="en-GB" altLang="en-US" sz="2000" dirty="0">
                <a:latin typeface="Consolas" panose="020B0609020204030204" pitchFamily="49" charset="0"/>
                <a:ea typeface="ヒラギノ角ゴ Pro W3" pitchFamily="-112" charset="-128"/>
              </a:rPr>
              <a:t>    @name.deleter</a:t>
            </a: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name</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'Deleting name'</a:t>
            </a:r>
            <a:r>
              <a:rPr lang="en-GB" altLang="en-US" sz="2000" dirty="0">
                <a:latin typeface="Consolas" panose="020B0609020204030204" pitchFamily="49" charset="0"/>
                <a:ea typeface="ヒラギノ角ゴ Pro W3" pitchFamily="-112" charset="-128"/>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del</a:t>
            </a:r>
            <a:r>
              <a:rPr lang="en-GB" altLang="en-US" sz="2000" dirty="0">
                <a:latin typeface="Consolas" panose="020B0609020204030204" pitchFamily="49" charset="0"/>
                <a:ea typeface="ヒラギノ角ゴ Pro W3" pitchFamily="-112" charset="-128"/>
              </a:rPr>
              <a:t> self.__name</a:t>
            </a:r>
          </a:p>
        </p:txBody>
      </p:sp>
      <p:sp>
        <p:nvSpPr>
          <p:cNvPr id="10" name="TextBox 9">
            <a:extLst>
              <a:ext uri="{FF2B5EF4-FFF2-40B4-BE49-F238E27FC236}">
                <a16:creationId xmlns:a16="http://schemas.microsoft.com/office/drawing/2014/main" id="{3B9F79DC-C9F6-4D72-8DDE-3C7C038917AE}"/>
              </a:ext>
            </a:extLst>
          </p:cNvPr>
          <p:cNvSpPr txBox="1"/>
          <p:nvPr/>
        </p:nvSpPr>
        <p:spPr>
          <a:xfrm>
            <a:off x="7198826" y="1324039"/>
            <a:ext cx="4839588" cy="5170646"/>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Being preceded by double underscore, the name of the instance variable is different from the name of the property attribute (name of the getter, setter and deleter functions): </a:t>
            </a:r>
            <a:r>
              <a:rPr lang="en-GB" sz="2000" dirty="0">
                <a:latin typeface="Consolas" panose="020B0609020204030204" pitchFamily="49" charset="0"/>
                <a:cs typeface="Arial" panose="020B0604020202020204" pitchFamily="34" charset="0"/>
              </a:rPr>
              <a:t>name</a:t>
            </a:r>
            <a:r>
              <a:rPr lang="en-GB" dirty="0">
                <a:latin typeface="Arial" panose="020B0604020202020204" pitchFamily="34" charset="0"/>
                <a:cs typeface="Arial" panose="020B0604020202020204" pitchFamily="34" charset="0"/>
              </a:rPr>
              <a:t> – hence there is no danger of calling the setter indefinitely, which would cause an endless loop</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name of the instance variable in the constructor is the same as the new attribute (property) name: </a:t>
            </a:r>
            <a:r>
              <a:rPr lang="en-GB" sz="2000" dirty="0">
                <a:latin typeface="Consolas" panose="020B0609020204030204" pitchFamily="49" charset="0"/>
                <a:cs typeface="Arial" panose="020B0604020202020204" pitchFamily="34" charset="0"/>
              </a:rPr>
              <a:t>name</a:t>
            </a:r>
            <a:r>
              <a:rPr lang="en-GB" dirty="0">
                <a:latin typeface="Arial" panose="020B0604020202020204" pitchFamily="34" charset="0"/>
                <a:cs typeface="Arial" panose="020B0604020202020204" pitchFamily="34" charset="0"/>
              </a:rPr>
              <a:t>, thus forcing the constructor to call the setter: the name in</a:t>
            </a:r>
          </a:p>
          <a:p>
            <a:r>
              <a:rPr lang="en-GB" sz="2000" dirty="0">
                <a:latin typeface="Consolas" panose="020B0609020204030204" pitchFamily="49" charset="0"/>
                <a:cs typeface="Arial" panose="020B0604020202020204" pitchFamily="34" charset="0"/>
              </a:rPr>
              <a:t>     self.name = value</a:t>
            </a:r>
          </a:p>
          <a:p>
            <a:r>
              <a:rPr lang="en-GB" dirty="0">
                <a:latin typeface="Arial" panose="020B0604020202020204" pitchFamily="34" charset="0"/>
                <a:cs typeface="Arial" panose="020B0604020202020204" pitchFamily="34" charset="0"/>
              </a:rPr>
              <a:t>     matches the name of the three functions    </a:t>
            </a:r>
          </a:p>
          <a:p>
            <a:r>
              <a:rPr lang="en-GB" dirty="0">
                <a:latin typeface="Arial" panose="020B0604020202020204" pitchFamily="34" charset="0"/>
                <a:cs typeface="Arial" panose="020B0604020202020204" pitchFamily="34" charset="0"/>
              </a:rPr>
              <a:t>     and the name preceding the dot in the     </a:t>
            </a:r>
          </a:p>
          <a:p>
            <a:r>
              <a:rPr lang="en-GB" dirty="0">
                <a:latin typeface="Arial" panose="020B0604020202020204" pitchFamily="34" charset="0"/>
                <a:cs typeface="Arial" panose="020B0604020202020204" pitchFamily="34" charset="0"/>
              </a:rPr>
              <a:t>     decorator: </a:t>
            </a:r>
            <a:r>
              <a:rPr lang="en-GB" sz="1800" dirty="0">
                <a:latin typeface="Consolas" panose="020B0609020204030204" pitchFamily="49" charset="0"/>
                <a:cs typeface="Arial" panose="020B0604020202020204" pitchFamily="34" charset="0"/>
              </a:rPr>
              <a:t>name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944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Python Property through Decorator</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72</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804986" y="1556792"/>
            <a:ext cx="11211092" cy="2031325"/>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Note</a:t>
            </a:r>
            <a:r>
              <a:rPr lang="en-GB" dirty="0">
                <a:latin typeface="Arial" panose="020B0604020202020204" pitchFamily="34" charset="0"/>
                <a:cs typeface="Arial" panose="020B0604020202020204" pitchFamily="34" charset="0"/>
              </a:rPr>
              <a:t>:  __delete__ is not to be confused with __del__ method.</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 __del__is a destructor method (deletes objects).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__delete__ is used to delete the attribute of an object which includes any of the three methods: getter, setter &amp; deleter.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Let’s use another example to implement a properly restricted access (this time protected) to the instance attribute and with getter, setter and deleter running whenever getting, setting or deleting the attribute. </a:t>
            </a:r>
          </a:p>
        </p:txBody>
      </p:sp>
      <p:sp>
        <p:nvSpPr>
          <p:cNvPr id="7" name="Rectangle 6">
            <a:extLst>
              <a:ext uri="{FF2B5EF4-FFF2-40B4-BE49-F238E27FC236}">
                <a16:creationId xmlns:a16="http://schemas.microsoft.com/office/drawing/2014/main" id="{B890188B-E057-476A-B0C7-B6B1CDF86DC9}"/>
              </a:ext>
            </a:extLst>
          </p:cNvPr>
          <p:cNvSpPr/>
          <p:nvPr/>
        </p:nvSpPr>
        <p:spPr>
          <a:xfrm>
            <a:off x="1221799" y="3744551"/>
            <a:ext cx="7276800" cy="255454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7700"/>
                </a:solidFill>
                <a:latin typeface="Consolas" panose="020B0609020204030204" pitchFamily="49" charset="0"/>
                <a:cs typeface="Arial" panose="020B0604020202020204" pitchFamily="34" charset="0"/>
              </a:rPr>
              <a:t>class</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Car</a:t>
            </a:r>
            <a:r>
              <a:rPr lang="en-GB" altLang="en-US" sz="16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__init__</a:t>
            </a:r>
            <a:r>
              <a:rPr lang="en-GB" altLang="en-US" sz="1600" dirty="0">
                <a:latin typeface="Consolas" panose="020B0609020204030204" pitchFamily="49" charset="0"/>
                <a:cs typeface="Arial" panose="020B0604020202020204" pitchFamily="34"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self.speed = 0</a:t>
            </a:r>
          </a:p>
          <a:p>
            <a:pPr eaLnBrk="0" hangingPunct="0"/>
            <a:endParaRPr lang="en-GB" altLang="en-US" sz="16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rPr>
              <a:t># Use of a 'decorator'</a:t>
            </a:r>
          </a:p>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    # getting the value of the instance attribute speed</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property</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speed</a:t>
            </a:r>
            <a:r>
              <a:rPr lang="en-GB" altLang="en-US" sz="16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accent6"/>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rgbClr val="00B050"/>
                </a:solidFill>
                <a:latin typeface="Consolas" panose="020B0609020204030204" pitchFamily="49" charset="0"/>
                <a:ea typeface="ヒラギノ角ゴ Pro W3" pitchFamily="-112" charset="-128"/>
                <a:cs typeface="Consolas" panose="020B0609020204030204" pitchFamily="49" charset="0"/>
              </a:rPr>
              <a:t>Getting value...</a:t>
            </a:r>
            <a:r>
              <a:rPr lang="en-GB" altLang="en-US" sz="1600" dirty="0">
                <a:solidFill>
                  <a:schemeClr val="accent6"/>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return</a:t>
            </a:r>
            <a:r>
              <a:rPr lang="en-GB" altLang="en-US" sz="1600" dirty="0">
                <a:latin typeface="Consolas" panose="020B0609020204030204" pitchFamily="49" charset="0"/>
                <a:ea typeface="ヒラギノ角ゴ Pro W3" pitchFamily="-112" charset="-128"/>
                <a:cs typeface="Consolas" panose="020B0609020204030204" pitchFamily="49" charset="0"/>
              </a:rPr>
              <a:t> self._speed</a:t>
            </a:r>
          </a:p>
        </p:txBody>
      </p:sp>
    </p:spTree>
    <p:extLst>
      <p:ext uri="{BB962C8B-B14F-4D97-AF65-F5344CB8AC3E}">
        <p14:creationId xmlns:p14="http://schemas.microsoft.com/office/powerpoint/2010/main" val="84378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73</a:t>
            </a:fld>
            <a:endParaRPr lang="zh-TW" altLang="en-US" sz="140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4AD304D-C2F6-49BB-B851-64CE03A3A91A}"/>
              </a:ext>
            </a:extLst>
          </p:cNvPr>
          <p:cNvSpPr/>
          <p:nvPr/>
        </p:nvSpPr>
        <p:spPr>
          <a:xfrm>
            <a:off x="839416" y="1510580"/>
            <a:ext cx="7276800" cy="403187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0000"/>
                </a:solidFill>
                <a:latin typeface="Consolas" panose="020B0609020204030204" pitchFamily="49" charset="0"/>
                <a:cs typeface="Arial" panose="020B0604020202020204" pitchFamily="34" charset="0"/>
              </a:rPr>
              <a:t>    # ... (continued)</a:t>
            </a:r>
          </a:p>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    # setting the value for the instance attribute speed</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latin typeface="Consolas" panose="020B0609020204030204" pitchFamily="49" charset="0"/>
                <a:ea typeface="ヒラギノ角ゴ Pro W3" pitchFamily="-112" charset="-128"/>
              </a:rPr>
              <a:t>speed.setter</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speed</a:t>
            </a:r>
            <a:r>
              <a:rPr lang="en-GB" altLang="en-US" sz="1600" dirty="0">
                <a:latin typeface="Consolas" panose="020B0609020204030204" pitchFamily="49" charset="0"/>
                <a:ea typeface="ヒラギノ角ゴ Pro W3" pitchFamily="-112" charset="-128"/>
                <a:cs typeface="Consolas" panose="020B0609020204030204" pitchFamily="49" charset="0"/>
              </a:rPr>
              <a:t>(self, speed):</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if </a:t>
            </a:r>
            <a:r>
              <a:rPr lang="en-GB" altLang="en-US" sz="1600" dirty="0">
                <a:latin typeface="Consolas" panose="020B0609020204030204" pitchFamily="49" charset="0"/>
                <a:ea typeface="ヒラギノ角ゴ Pro W3" pitchFamily="-112" charset="-128"/>
                <a:cs typeface="Consolas" panose="020B0609020204030204" pitchFamily="49" charset="0"/>
              </a:rPr>
              <a:t>(speed &gt; 80):</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print(</a:t>
            </a:r>
            <a:r>
              <a:rPr lang="en-GB" altLang="en-US" sz="1600" dirty="0">
                <a:solidFill>
                  <a:schemeClr val="accent6"/>
                </a:solidFill>
                <a:latin typeface="Consolas" panose="020B0609020204030204" pitchFamily="49" charset="0"/>
                <a:ea typeface="ヒラギノ角ゴ Pro W3" pitchFamily="-112" charset="-128"/>
                <a:cs typeface="Consolas" panose="020B0609020204030204" pitchFamily="49" charset="0"/>
              </a:rPr>
              <a:t>'this speed will damage the engine'</a:t>
            </a:r>
            <a:r>
              <a:rPr lang="en-GB" altLang="en-US" sz="16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return</a:t>
            </a:r>
            <a:r>
              <a:rPr lang="en-GB" altLang="en-US" sz="16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accent6"/>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rgbClr val="00B050"/>
                </a:solidFill>
                <a:latin typeface="Consolas" panose="020B0609020204030204" pitchFamily="49" charset="0"/>
                <a:ea typeface="ヒラギノ角ゴ Pro W3" pitchFamily="-112" charset="-128"/>
                <a:cs typeface="Consolas" panose="020B0609020204030204" pitchFamily="49" charset="0"/>
              </a:rPr>
              <a:t>Setting value...</a:t>
            </a:r>
            <a:r>
              <a:rPr lang="en-GB" altLang="en-US" sz="1600" dirty="0">
                <a:solidFill>
                  <a:schemeClr val="accent6"/>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self._speed = speed</a:t>
            </a:r>
          </a:p>
          <a:p>
            <a:pPr eaLnBrk="0" hangingPunct="0"/>
            <a:endParaRPr lang="en-GB" altLang="en-US" sz="16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 deleting the instance attribute speed</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@speed.deleter </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speed</a:t>
            </a:r>
            <a:r>
              <a:rPr lang="en-GB" altLang="en-US" sz="1600" dirty="0">
                <a:latin typeface="Consolas" panose="020B0609020204030204" pitchFamily="49" charset="0"/>
                <a:ea typeface="ヒラギノ角ゴ Pro W3" pitchFamily="-112" charset="-128"/>
                <a:cs typeface="Consolas" panose="020B0609020204030204" pitchFamily="49" charset="0"/>
              </a:rPr>
              <a:t>(self): </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a:t>
            </a:r>
            <a:r>
              <a:rPr lang="en-GB" altLang="en-US" sz="1600" dirty="0">
                <a:solidFill>
                  <a:srgbClr val="00B050"/>
                </a:solidFill>
                <a:latin typeface="Consolas" panose="020B0609020204030204" pitchFamily="49" charset="0"/>
                <a:ea typeface="ヒラギノ角ゴ Pro W3" pitchFamily="-112" charset="-128"/>
                <a:cs typeface="Consolas" panose="020B0609020204030204" pitchFamily="49" charset="0"/>
              </a:rPr>
              <a:t>'Deleting attribute...'</a:t>
            </a:r>
            <a:r>
              <a:rPr lang="en-GB" altLang="en-US" sz="16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del</a:t>
            </a:r>
            <a:r>
              <a:rPr lang="en-GB" altLang="en-US" sz="1600" dirty="0">
                <a:latin typeface="Consolas" panose="020B0609020204030204" pitchFamily="49" charset="0"/>
                <a:ea typeface="ヒラギノ角ゴ Pro W3" pitchFamily="-112" charset="-128"/>
                <a:cs typeface="Consolas" panose="020B0609020204030204" pitchFamily="49" charset="0"/>
              </a:rPr>
              <a:t> self._speed</a:t>
            </a:r>
          </a:p>
          <a:p>
            <a:pPr eaLnBrk="0" hangingPunct="0"/>
            <a:endParaRPr lang="en-GB" altLang="en-US" sz="1600" dirty="0">
              <a:latin typeface="Consolas" panose="020B0609020204030204" pitchFamily="49" charset="0"/>
              <a:ea typeface="ヒラギノ角ゴ Pro W3" pitchFamily="-112" charset="-128"/>
              <a:cs typeface="Consolas" panose="020B0609020204030204" pitchFamily="49" charset="0"/>
            </a:endParaRPr>
          </a:p>
        </p:txBody>
      </p:sp>
      <p:sp>
        <p:nvSpPr>
          <p:cNvPr id="5" name="Arrow: Curved Down 4">
            <a:extLst>
              <a:ext uri="{FF2B5EF4-FFF2-40B4-BE49-F238E27FC236}">
                <a16:creationId xmlns:a16="http://schemas.microsoft.com/office/drawing/2014/main" id="{09A09AEB-C07E-4CEF-B229-0B4FD17BD4EA}"/>
              </a:ext>
            </a:extLst>
          </p:cNvPr>
          <p:cNvSpPr/>
          <p:nvPr/>
        </p:nvSpPr>
        <p:spPr>
          <a:xfrm rot="4089594" flipV="1">
            <a:off x="6242850" y="3507630"/>
            <a:ext cx="1433776" cy="930501"/>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Rectangle 1">
            <a:extLst>
              <a:ext uri="{FF2B5EF4-FFF2-40B4-BE49-F238E27FC236}">
                <a16:creationId xmlns:a16="http://schemas.microsoft.com/office/drawing/2014/main" id="{1B776E0B-226F-4E62-85FC-8F52FC7C3245}"/>
              </a:ext>
            </a:extLst>
          </p:cNvPr>
          <p:cNvSpPr/>
          <p:nvPr/>
        </p:nvSpPr>
        <p:spPr>
          <a:xfrm>
            <a:off x="1166167" y="561130"/>
            <a:ext cx="904549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effectLst/>
                <a:latin typeface="Arial Black" panose="020B0A04020102020204" pitchFamily="34" charset="0"/>
              </a:rPr>
              <a:t>Python </a:t>
            </a:r>
            <a:r>
              <a:rPr lang="en-GB" sz="3600" dirty="0">
                <a:latin typeface="Arial Black" panose="020B0A04020102020204" pitchFamily="34" charset="0"/>
              </a:rPr>
              <a:t>Property through Decorator</a:t>
            </a:r>
            <a:endParaRPr lang="en-US" sz="3600" b="1" cap="none" spc="0" dirty="0">
              <a:ln/>
              <a:effectLst/>
              <a:latin typeface="Arial Black" panose="020B0A04020102020204" pitchFamily="34" charset="0"/>
            </a:endParaRPr>
          </a:p>
        </p:txBody>
      </p:sp>
      <p:sp>
        <p:nvSpPr>
          <p:cNvPr id="11" name="Rectangle 10">
            <a:extLst>
              <a:ext uri="{FF2B5EF4-FFF2-40B4-BE49-F238E27FC236}">
                <a16:creationId xmlns:a16="http://schemas.microsoft.com/office/drawing/2014/main" id="{E1A7B797-81EA-48FC-8E7B-23251B1B623D}"/>
              </a:ext>
            </a:extLst>
          </p:cNvPr>
          <p:cNvSpPr/>
          <p:nvPr/>
        </p:nvSpPr>
        <p:spPr>
          <a:xfrm>
            <a:off x="7442594" y="1510583"/>
            <a:ext cx="4134072" cy="206210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car = Car()</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car.speed = 10</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(car.speed)</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car.speed = 81</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(car.speed)</a:t>
            </a:r>
          </a:p>
          <a:p>
            <a:pPr eaLnBrk="0" hangingPunct="0"/>
            <a:r>
              <a:rPr lang="en-GB" altLang="en-US" sz="1600" dirty="0">
                <a:solidFill>
                  <a:srgbClr val="FF7700"/>
                </a:solidFill>
                <a:latin typeface="Consolas" panose="020B0609020204030204" pitchFamily="49" charset="0"/>
                <a:cs typeface="Arial" panose="020B0604020202020204" pitchFamily="34" charset="0"/>
              </a:rPr>
              <a:t>del</a:t>
            </a:r>
            <a:r>
              <a:rPr lang="en-GB" altLang="en-US" sz="1600" dirty="0">
                <a:latin typeface="Consolas" panose="020B0609020204030204" pitchFamily="49" charset="0"/>
                <a:ea typeface="ヒラギノ角ゴ Pro W3" pitchFamily="-112" charset="-128"/>
                <a:cs typeface="Consolas" panose="020B0609020204030204" pitchFamily="49" charset="0"/>
              </a:rPr>
              <a:t> car.speed</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(car.__dict__)</a:t>
            </a:r>
          </a:p>
        </p:txBody>
      </p:sp>
      <p:sp>
        <p:nvSpPr>
          <p:cNvPr id="10" name="TextBox 9">
            <a:extLst>
              <a:ext uri="{FF2B5EF4-FFF2-40B4-BE49-F238E27FC236}">
                <a16:creationId xmlns:a16="http://schemas.microsoft.com/office/drawing/2014/main" id="{4FFE4094-2582-4DF7-B64C-673478DA2C2E}"/>
              </a:ext>
            </a:extLst>
          </p:cNvPr>
          <p:cNvSpPr txBox="1"/>
          <p:nvPr/>
        </p:nvSpPr>
        <p:spPr>
          <a:xfrm>
            <a:off x="774884" y="5705562"/>
            <a:ext cx="10721715"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Note: the instance attribute speed is public in the constructor (to be accessible outside the class), but inside the getter and setter it should be protected or private, as it should only be used by the getter and setter.</a:t>
            </a:r>
          </a:p>
        </p:txBody>
      </p:sp>
      <p:pic>
        <p:nvPicPr>
          <p:cNvPr id="13" name="Picture 12">
            <a:extLst>
              <a:ext uri="{FF2B5EF4-FFF2-40B4-BE49-F238E27FC236}">
                <a16:creationId xmlns:a16="http://schemas.microsoft.com/office/drawing/2014/main" id="{B4896E2C-E765-4E0D-84A9-4BCBBFFFC78B}"/>
              </a:ext>
            </a:extLst>
          </p:cNvPr>
          <p:cNvPicPr>
            <a:picLocks noChangeAspect="1"/>
          </p:cNvPicPr>
          <p:nvPr/>
        </p:nvPicPr>
        <p:blipFill>
          <a:blip r:embed="rId5"/>
          <a:stretch>
            <a:fillRect/>
          </a:stretch>
        </p:blipFill>
        <p:spPr>
          <a:xfrm>
            <a:off x="7755464" y="3632728"/>
            <a:ext cx="3945469" cy="2026677"/>
          </a:xfrm>
          <a:prstGeom prst="rect">
            <a:avLst/>
          </a:prstGeom>
        </p:spPr>
      </p:pic>
    </p:spTree>
    <p:extLst>
      <p:ext uri="{BB962C8B-B14F-4D97-AF65-F5344CB8AC3E}">
        <p14:creationId xmlns:p14="http://schemas.microsoft.com/office/powerpoint/2010/main" val="6800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b="0" dirty="0">
                <a:solidFill>
                  <a:srgbClr val="222222"/>
                </a:solidFill>
                <a:latin typeface="Arial Black" panose="020B0A04020102020204" pitchFamily="34" charset="0"/>
              </a:rPr>
              <a:t>U</a:t>
            </a:r>
            <a:r>
              <a:rPr lang="en-GB" sz="3600" b="0" i="0" dirty="0">
                <a:solidFill>
                  <a:srgbClr val="222222"/>
                </a:solidFill>
                <a:effectLst/>
                <a:latin typeface="Arial Black" panose="020B0A04020102020204" pitchFamily="34" charset="0"/>
              </a:rPr>
              <a:t>sage of private and public attributes, getters and setters, and properties</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74</a:t>
            </a:fld>
            <a:endParaRPr lang="zh-TW" altLang="en-US" sz="14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FD4D011-FEEA-446F-8F7E-960AC2B5CE8C}"/>
              </a:ext>
            </a:extLst>
          </p:cNvPr>
          <p:cNvSpPr txBox="1"/>
          <p:nvPr/>
        </p:nvSpPr>
        <p:spPr>
          <a:xfrm>
            <a:off x="5807968" y="2444419"/>
            <a:ext cx="5328592" cy="286232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Note 1: if the attribute needs to be accessible in the class and its subclasses, define it as protected instead of private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Note 2: as an alternative to property, we could use a private getter and a private setter, where the class constructor calls the private setter.</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However, aside from being more elegant, using a property is the preferred (‘Pythonic’) way</a:t>
            </a:r>
          </a:p>
        </p:txBody>
      </p:sp>
      <p:pic>
        <p:nvPicPr>
          <p:cNvPr id="3" name="Picture 2">
            <a:extLst>
              <a:ext uri="{FF2B5EF4-FFF2-40B4-BE49-F238E27FC236}">
                <a16:creationId xmlns:a16="http://schemas.microsoft.com/office/drawing/2014/main" id="{6956A957-F43D-4688-ACDC-E6D63A825043}"/>
              </a:ext>
            </a:extLst>
          </p:cNvPr>
          <p:cNvPicPr>
            <a:picLocks noChangeAspect="1"/>
          </p:cNvPicPr>
          <p:nvPr/>
        </p:nvPicPr>
        <p:blipFill>
          <a:blip r:embed="rId6"/>
          <a:stretch>
            <a:fillRect/>
          </a:stretch>
        </p:blipFill>
        <p:spPr>
          <a:xfrm>
            <a:off x="1473733" y="1763710"/>
            <a:ext cx="4046535" cy="4903183"/>
          </a:xfrm>
          <a:prstGeom prst="rect">
            <a:avLst/>
          </a:prstGeom>
        </p:spPr>
      </p:pic>
    </p:spTree>
    <p:extLst>
      <p:ext uri="{BB962C8B-B14F-4D97-AF65-F5344CB8AC3E}">
        <p14:creationId xmlns:p14="http://schemas.microsoft.com/office/powerpoint/2010/main" val="31237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Activity 2 – duration 30 minutes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75</a:t>
            </a:fld>
            <a:endParaRPr lang="zh-TW" altLang="en-US" sz="1400">
              <a:latin typeface="Arial" panose="020B0604020202020204" pitchFamily="34" charset="0"/>
              <a:cs typeface="Arial" panose="020B0604020202020204" pitchFamily="34" charset="0"/>
            </a:endParaRPr>
          </a:p>
        </p:txBody>
      </p:sp>
      <p:sp>
        <p:nvSpPr>
          <p:cNvPr id="10" name="Rounded Rectangle 4">
            <a:extLst>
              <a:ext uri="{FF2B5EF4-FFF2-40B4-BE49-F238E27FC236}">
                <a16:creationId xmlns:a16="http://schemas.microsoft.com/office/drawing/2014/main" id="{D341DB3F-7F33-0A1E-F391-179D83235231}"/>
              </a:ext>
            </a:extLst>
          </p:cNvPr>
          <p:cNvSpPr/>
          <p:nvPr/>
        </p:nvSpPr>
        <p:spPr>
          <a:xfrm>
            <a:off x="629654" y="1122124"/>
            <a:ext cx="10941753" cy="5618559"/>
          </a:xfrm>
          <a:prstGeom prst="roundRect">
            <a:avLst/>
          </a:prstGeom>
          <a:solidFill>
            <a:schemeClr val="accent5">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Create a copy of Activity 1 script created earlier and rename it to Activity 2.</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Change the BankAccount class definition to make the account_number, sort_code, name and balance instance attributes read only, so that they cannot be changed once set by the class constructor.</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Any attempt to modify these attributes from an object needs to invoke the attribute’s setter, which should just print out the message: "&lt;attribute_name&gt; cannot be modified". </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The getter for account_number, sort_code and name attributes needs to return the current value of the attribute. The getter for the balance instance attribute needs to print the following message: "Use the get_balance() method to obtain account holder's current balance."</a:t>
            </a:r>
          </a:p>
          <a:p>
            <a:pPr eaLnBrk="0" hangingPunct="0">
              <a:buFont typeface="Arial" pitchFamily="34" charset="0"/>
              <a:buNone/>
            </a:pP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Create the getter for transactions to return the list of transactions made by an account holder, and two instance methods: </a:t>
            </a:r>
          </a:p>
          <a:p>
            <a:pPr marL="285750" indent="-285750" eaLnBrk="0" hangingPunct="0">
              <a:buFont typeface="Arial" panose="020B0604020202020204" pitchFamily="34" charset="0"/>
              <a:buChar char="•"/>
            </a:pP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make_transaction() that accepts the transaction amount (any integer or float number); if not prints out the message </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The amount must be an integer or float value</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 otherwise adds the transaction amount to the balance and appends the amount to the transactions list.</a:t>
            </a:r>
          </a:p>
          <a:p>
            <a:pPr marL="285750" indent="-285750" eaLnBrk="0" hangingPunct="0">
              <a:buFont typeface="Arial" panose="020B0604020202020204" pitchFamily="34" charset="0"/>
              <a:buChar char="•"/>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num_transactions()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that</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 returns the number of transactions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in the list of </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transactions.</a:t>
            </a:r>
          </a:p>
          <a:p>
            <a:pPr eaLnBrk="0" hangingPunct="0"/>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Test all new methods from the main() function.</a:t>
            </a: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Tip: All three instance attributes need to bypass the setter in the constructor. </a:t>
            </a:r>
          </a:p>
        </p:txBody>
      </p:sp>
    </p:spTree>
    <p:extLst>
      <p:ext uri="{BB962C8B-B14F-4D97-AF65-F5344CB8AC3E}">
        <p14:creationId xmlns:p14="http://schemas.microsoft.com/office/powerpoint/2010/main" val="269195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76</a:t>
            </a:fld>
            <a:endParaRPr lang="zh-TW" altLang="en-US" sz="140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4AD304D-C2F6-49BB-B851-64CE03A3A91A}"/>
              </a:ext>
            </a:extLst>
          </p:cNvPr>
          <p:cNvSpPr/>
          <p:nvPr/>
        </p:nvSpPr>
        <p:spPr>
          <a:xfrm>
            <a:off x="839415" y="2914278"/>
            <a:ext cx="6769083" cy="353943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7700"/>
                </a:solidFill>
                <a:latin typeface="Consolas" panose="020B0609020204030204" pitchFamily="49" charset="0"/>
                <a:cs typeface="Arial" panose="020B0604020202020204" pitchFamily="34" charset="0"/>
              </a:rPr>
              <a:t>class</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MyClass</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name = </a:t>
            </a:r>
            <a:r>
              <a:rPr lang="en-GB" altLang="en-US" sz="1600" dirty="0">
                <a:solidFill>
                  <a:srgbClr val="FF7700"/>
                </a:solidFill>
                <a:latin typeface="Consolas" panose="020B0609020204030204" pitchFamily="49" charset="0"/>
                <a:cs typeface="Arial" panose="020B0604020202020204" pitchFamily="34" charset="0"/>
              </a:rPr>
              <a:t>None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 class attribute</a:t>
            </a:r>
          </a:p>
          <a:p>
            <a:pPr eaLnBrk="0" hangingPunct="0"/>
            <a:endPar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classmethod</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set_fruit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(cls):</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cls.</a:t>
            </a:r>
            <a:r>
              <a:rPr lang="en-GB" altLang="en-US" sz="1600" dirty="0">
                <a:solidFill>
                  <a:schemeClr val="tx2"/>
                </a:solidFill>
                <a:latin typeface="Consolas" panose="020B0609020204030204" pitchFamily="49" charset="0"/>
                <a:ea typeface="ヒラギノ角ゴ Pro W3" pitchFamily="-112" charset="-128"/>
              </a:rPr>
              <a:t>name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 </a:t>
            </a:r>
            <a:r>
              <a:rPr lang="en-GB" altLang="en-US" sz="1600" dirty="0">
                <a:solidFill>
                  <a:srgbClr val="00B050"/>
                </a:solidFill>
                <a:latin typeface="Consolas" panose="020B0609020204030204" pitchFamily="49" charset="0"/>
                <a:ea typeface="ヒラギノ角ゴ Pro W3" pitchFamily="-112" charset="-128"/>
              </a:rPr>
              <a:t>"Rhubarb"</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staticmethod</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calculate_vat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accent6">
                    <a:lumMod val="75000"/>
                  </a:schemeClr>
                </a:solidFill>
                <a:latin typeface="Consolas" panose="020B0609020204030204" pitchFamily="49" charset="0"/>
                <a:ea typeface="ヒラギノ角ゴ Pro W3" pitchFamily="-112" charset="-128"/>
                <a:cs typeface="Consolas" panose="020B0609020204030204" pitchFamily="49" charset="0"/>
              </a:rPr>
              <a:t>in_value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return</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tx2"/>
                </a:solidFill>
                <a:latin typeface="Consolas" panose="020B0609020204030204" pitchFamily="49" charset="0"/>
                <a:ea typeface="ヒラギノ角ゴ Pro W3" pitchFamily="-112" charset="-128"/>
              </a:rPr>
              <a:t>in_value * 20 </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100</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solidFill>
                  <a:schemeClr val="tx2"/>
                </a:solidFill>
                <a:latin typeface="Consolas" panose="020B0609020204030204" pitchFamily="49" charset="0"/>
                <a:ea typeface="ヒラギノ角ゴ Pro W3" pitchFamily="-112" charset="-128"/>
              </a:rPr>
              <a:t>MyClass.set_fruit()</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tx2"/>
                </a:solidFill>
                <a:latin typeface="Consolas" panose="020B0609020204030204" pitchFamily="49" charset="0"/>
                <a:ea typeface="ヒラギノ角ゴ Pro W3" pitchFamily="-112" charset="-128"/>
              </a:rPr>
              <a:t>MyClass.name)</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tx2"/>
                </a:solidFill>
                <a:latin typeface="Consolas" panose="020B0609020204030204" pitchFamily="49" charset="0"/>
                <a:ea typeface="ヒラギノ角ゴ Pro W3" pitchFamily="-112" charset="-128"/>
              </a:rPr>
              <a:t>MyClass.calculate_vat(10))</a:t>
            </a:r>
          </a:p>
        </p:txBody>
      </p:sp>
      <p:sp>
        <p:nvSpPr>
          <p:cNvPr id="11" name="Rectangle 10">
            <a:extLst>
              <a:ext uri="{FF2B5EF4-FFF2-40B4-BE49-F238E27FC236}">
                <a16:creationId xmlns:a16="http://schemas.microsoft.com/office/drawing/2014/main" id="{E1A7B797-81EA-48FC-8E7B-23251B1B623D}"/>
              </a:ext>
            </a:extLst>
          </p:cNvPr>
          <p:cNvSpPr/>
          <p:nvPr/>
        </p:nvSpPr>
        <p:spPr>
          <a:xfrm>
            <a:off x="5778359" y="4813853"/>
            <a:ext cx="1480173" cy="5847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Rhubarb</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2.0</a:t>
            </a:r>
          </a:p>
        </p:txBody>
      </p:sp>
      <p:sp>
        <p:nvSpPr>
          <p:cNvPr id="8" name="Title 2">
            <a:extLst>
              <a:ext uri="{FF2B5EF4-FFF2-40B4-BE49-F238E27FC236}">
                <a16:creationId xmlns:a16="http://schemas.microsoft.com/office/drawing/2014/main" id="{D6F095C7-CF20-4F69-BD11-8FBF4D6582D7}"/>
              </a:ext>
            </a:extLst>
          </p:cNvPr>
          <p:cNvSpPr txBox="1">
            <a:spLocks/>
          </p:cNvSpPr>
          <p:nvPr>
            <p:custDataLst>
              <p:tags r:id="rId1"/>
            </p:custDataLst>
          </p:nvPr>
        </p:nvSpPr>
        <p:spPr>
          <a:xfrm>
            <a:off x="240001" y="468000"/>
            <a:ext cx="11211092" cy="800760"/>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vs Static Methods</a:t>
            </a:r>
            <a:endParaRPr lang="en-GB" sz="3200" dirty="0">
              <a:latin typeface="Arial Black" panose="020B0A04020102020204" pitchFamily="34" charset="0"/>
            </a:endParaRPr>
          </a:p>
        </p:txBody>
      </p:sp>
      <p:sp>
        <p:nvSpPr>
          <p:cNvPr id="10" name="TextBox 9">
            <a:extLst>
              <a:ext uri="{FF2B5EF4-FFF2-40B4-BE49-F238E27FC236}">
                <a16:creationId xmlns:a16="http://schemas.microsoft.com/office/drawing/2014/main" id="{11CA1A7E-2E33-4483-BE08-A01842441FD1}"/>
              </a:ext>
            </a:extLst>
          </p:cNvPr>
          <p:cNvSpPr txBox="1"/>
          <p:nvPr/>
        </p:nvSpPr>
        <p:spPr>
          <a:xfrm>
            <a:off x="804986" y="1556792"/>
            <a:ext cx="10995949" cy="1323439"/>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Class methods </a:t>
            </a:r>
            <a:r>
              <a:rPr lang="en-GB" sz="2000" b="0" i="0" dirty="0">
                <a:solidFill>
                  <a:srgbClr val="222222"/>
                </a:solidFill>
                <a:effectLst/>
                <a:latin typeface="Arial" panose="020B0604020202020204" pitchFamily="34" charset="0"/>
                <a:cs typeface="Arial" panose="020B0604020202020204" pitchFamily="34" charset="0"/>
              </a:rPr>
              <a:t>can modify class state that applies across all instances of the class</a:t>
            </a:r>
          </a:p>
          <a:p>
            <a:r>
              <a:rPr lang="en-GB" sz="2000" b="0" i="0" dirty="0">
                <a:solidFill>
                  <a:srgbClr val="222222"/>
                </a:solidFill>
                <a:effectLst/>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2000" b="1" i="0" dirty="0">
                <a:solidFill>
                  <a:srgbClr val="222222"/>
                </a:solidFill>
                <a:effectLst/>
                <a:latin typeface="Arial" panose="020B0604020202020204" pitchFamily="34" charset="0"/>
                <a:cs typeface="Arial" panose="020B0604020202020204" pitchFamily="34" charset="0"/>
              </a:rPr>
              <a:t>Static methods </a:t>
            </a:r>
            <a:r>
              <a:rPr lang="en-GB" sz="2000" b="0" i="0" dirty="0">
                <a:solidFill>
                  <a:srgbClr val="222222"/>
                </a:solidFill>
                <a:effectLst/>
                <a:latin typeface="Arial" panose="020B0604020202020204" pitchFamily="34" charset="0"/>
                <a:cs typeface="Arial" panose="020B0604020202020204" pitchFamily="34" charset="0"/>
              </a:rPr>
              <a:t>are general utility methods that perform a task in isolation, and as such </a:t>
            </a:r>
            <a:r>
              <a:rPr lang="en-GB" sz="2000" dirty="0">
                <a:solidFill>
                  <a:srgbClr val="222222"/>
                </a:solidFill>
                <a:latin typeface="Arial" panose="020B0604020202020204" pitchFamily="34" charset="0"/>
                <a:cs typeface="Arial" panose="020B0604020202020204" pitchFamily="34" charset="0"/>
              </a:rPr>
              <a:t>are </a:t>
            </a:r>
            <a:r>
              <a:rPr lang="en-GB" sz="2000" b="0" i="0" dirty="0">
                <a:solidFill>
                  <a:srgbClr val="222222"/>
                </a:solidFill>
                <a:effectLst/>
                <a:latin typeface="Arial" panose="020B0604020202020204" pitchFamily="34" charset="0"/>
                <a:cs typeface="Arial" panose="020B0604020202020204" pitchFamily="34" charset="0"/>
              </a:rPr>
              <a:t>not bound to an object. </a:t>
            </a:r>
            <a:endParaRPr lang="en-GB" sz="2000" dirty="0">
              <a:latin typeface="Arial" panose="020B0604020202020204" pitchFamily="34" charset="0"/>
              <a:cs typeface="Arial" panose="020B0604020202020204" pitchFamily="34" charset="0"/>
            </a:endParaRPr>
          </a:p>
        </p:txBody>
      </p:sp>
      <p:sp>
        <p:nvSpPr>
          <p:cNvPr id="13" name="Arrow: Curved Down 12">
            <a:extLst>
              <a:ext uri="{FF2B5EF4-FFF2-40B4-BE49-F238E27FC236}">
                <a16:creationId xmlns:a16="http://schemas.microsoft.com/office/drawing/2014/main" id="{7AABE0D9-243D-4348-87C7-80F69576C097}"/>
              </a:ext>
            </a:extLst>
          </p:cNvPr>
          <p:cNvSpPr/>
          <p:nvPr/>
        </p:nvSpPr>
        <p:spPr>
          <a:xfrm rot="2409415">
            <a:off x="5174798" y="3700796"/>
            <a:ext cx="16646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 name="TextBox 15">
            <a:extLst>
              <a:ext uri="{FF2B5EF4-FFF2-40B4-BE49-F238E27FC236}">
                <a16:creationId xmlns:a16="http://schemas.microsoft.com/office/drawing/2014/main" id="{B9D52106-81AE-46BF-9B6C-FD8D680782FF}"/>
              </a:ext>
            </a:extLst>
          </p:cNvPr>
          <p:cNvSpPr txBox="1"/>
          <p:nvPr/>
        </p:nvSpPr>
        <p:spPr>
          <a:xfrm>
            <a:off x="7729269" y="2865130"/>
            <a:ext cx="4375646" cy="3785652"/>
          </a:xfrm>
          <a:prstGeom prst="rect">
            <a:avLst/>
          </a:prstGeom>
          <a:noFill/>
        </p:spPr>
        <p:txBody>
          <a:bodyPr wrap="square" rtlCol="0">
            <a:spAutoFit/>
          </a:bodyPr>
          <a:lstStyle/>
          <a:p>
            <a:pPr marL="285750" indent="-28575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Note</a:t>
            </a:r>
            <a:r>
              <a:rPr lang="en-GB" sz="2000" dirty="0">
                <a:solidFill>
                  <a:srgbClr val="111111"/>
                </a:solidFill>
                <a:latin typeface="Arial" panose="020B0604020202020204" pitchFamily="34" charset="0"/>
                <a:cs typeface="Arial" panose="020B0604020202020204" pitchFamily="34" charset="0"/>
              </a:rPr>
              <a:t> that it would make no difference if </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name</a:t>
            </a:r>
            <a:r>
              <a:rPr lang="en-GB" sz="2000" dirty="0">
                <a:solidFill>
                  <a:srgbClr val="111111"/>
                </a:solidFill>
                <a:latin typeface="Arial" panose="020B0604020202020204" pitchFamily="34" charset="0"/>
                <a:cs typeface="Arial" panose="020B0604020202020204" pitchFamily="34" charset="0"/>
              </a:rPr>
              <a:t> was not defined as class attribute</a:t>
            </a:r>
          </a:p>
          <a:p>
            <a:pPr marL="285750" indent="-285750">
              <a:buFont typeface="Arial" panose="020B0604020202020204" pitchFamily="34" charset="0"/>
              <a:buChar char="•"/>
            </a:pPr>
            <a:endParaRPr lang="en-GB" sz="2000" dirty="0">
              <a:solidFill>
                <a:srgbClr val="11111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Commenting out the line</a:t>
            </a:r>
          </a:p>
          <a:p>
            <a:r>
              <a:rPr lang="en-GB" altLang="en-US" sz="2000" dirty="0">
                <a:solidFill>
                  <a:srgbClr val="111111"/>
                </a:solidFill>
                <a:latin typeface="Arial" panose="020B0604020202020204" pitchFamily="34" charset="0"/>
                <a:ea typeface="ヒラギノ角ゴ Pro W3" pitchFamily="-112" charset="-128"/>
                <a:cs typeface="Arial" panose="020B0604020202020204" pitchFamily="34" charset="0"/>
              </a:rPr>
              <a:t>     </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name = </a:t>
            </a:r>
            <a:r>
              <a:rPr lang="en-GB" altLang="en-US" sz="2000" dirty="0">
                <a:solidFill>
                  <a:srgbClr val="FF7700"/>
                </a:solidFill>
                <a:latin typeface="Consolas" panose="020B0609020204030204" pitchFamily="49" charset="0"/>
                <a:cs typeface="Arial" panose="020B0604020202020204" pitchFamily="34" charset="0"/>
              </a:rPr>
              <a:t>None</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r>
              <a:rPr lang="en-GB" sz="2000" dirty="0">
                <a:solidFill>
                  <a:srgbClr val="111111"/>
                </a:solidFill>
                <a:latin typeface="Arial" panose="020B0604020202020204" pitchFamily="34" charset="0"/>
                <a:cs typeface="Arial" panose="020B0604020202020204" pitchFamily="34" charset="0"/>
              </a:rPr>
              <a:t>     would make no difference to the </a:t>
            </a:r>
          </a:p>
          <a:p>
            <a:r>
              <a:rPr lang="en-GB" sz="2000" dirty="0">
                <a:solidFill>
                  <a:srgbClr val="111111"/>
                </a:solidFill>
                <a:latin typeface="Arial" panose="020B0604020202020204" pitchFamily="34" charset="0"/>
                <a:cs typeface="Arial" panose="020B0604020202020204" pitchFamily="34" charset="0"/>
              </a:rPr>
              <a:t>     outcome</a:t>
            </a:r>
          </a:p>
          <a:p>
            <a:endParaRPr lang="en-GB" sz="2000" dirty="0">
              <a:solidFill>
                <a:srgbClr val="11111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solidFill>
                  <a:srgbClr val="111111"/>
                </a:solidFill>
                <a:latin typeface="Arial" panose="020B0604020202020204" pitchFamily="34" charset="0"/>
                <a:cs typeface="Arial" panose="020B0604020202020204" pitchFamily="34" charset="0"/>
              </a:rPr>
              <a:t>Notice also that both class and static methods can be called directly from the class</a:t>
            </a:r>
          </a:p>
        </p:txBody>
      </p:sp>
    </p:spTree>
    <p:extLst>
      <p:ext uri="{BB962C8B-B14F-4D97-AF65-F5344CB8AC3E}">
        <p14:creationId xmlns:p14="http://schemas.microsoft.com/office/powerpoint/2010/main" val="173778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77</a:t>
            </a:fld>
            <a:endParaRPr lang="zh-TW" altLang="en-US" sz="140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4AD304D-C2F6-49BB-B851-64CE03A3A91A}"/>
              </a:ext>
            </a:extLst>
          </p:cNvPr>
          <p:cNvSpPr/>
          <p:nvPr/>
        </p:nvSpPr>
        <p:spPr>
          <a:xfrm>
            <a:off x="839415" y="2396691"/>
            <a:ext cx="6769083"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7700"/>
                </a:solidFill>
                <a:latin typeface="Consolas" panose="020B0609020204030204" pitchFamily="49" charset="0"/>
                <a:cs typeface="Arial" panose="020B0604020202020204" pitchFamily="34" charset="0"/>
              </a:rPr>
              <a:t>class</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MyClass</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name = </a:t>
            </a:r>
            <a:r>
              <a:rPr lang="en-GB" altLang="en-US" sz="1600" dirty="0">
                <a:solidFill>
                  <a:srgbClr val="FF7700"/>
                </a:solidFill>
                <a:latin typeface="Consolas" panose="020B0609020204030204" pitchFamily="49" charset="0"/>
                <a:cs typeface="Arial" panose="020B0604020202020204" pitchFamily="34" charset="0"/>
              </a:rPr>
              <a:t>None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 class attribute</a:t>
            </a:r>
          </a:p>
          <a:p>
            <a:pPr eaLnBrk="0" hangingPunct="0"/>
            <a:endPar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rPr>
              <a:t>#@classmethod</a:t>
            </a:r>
          </a:p>
          <a:p>
            <a:pPr eaLnBrk="0" hangingPunct="0"/>
            <a:r>
              <a:rPr lang="en-GB" altLang="en-US" sz="1600" dirty="0">
                <a:solidFill>
                  <a:srgbClr val="FF0000"/>
                </a:solidFill>
                <a:latin typeface="Consolas" panose="020B0609020204030204" pitchFamily="49" charset="0"/>
                <a:ea typeface="ヒラギノ角ゴ Pro W3" pitchFamily="-112" charset="-128"/>
              </a:rPr>
              <a:t>    # Note: set_fruit() is now instance method</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set_fruit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(cls):</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cls.</a:t>
            </a:r>
            <a:r>
              <a:rPr lang="en-GB" altLang="en-US" sz="1600" dirty="0">
                <a:solidFill>
                  <a:schemeClr val="tx2"/>
                </a:solidFill>
                <a:latin typeface="Consolas" panose="020B0609020204030204" pitchFamily="49" charset="0"/>
                <a:ea typeface="ヒラギノ角ゴ Pro W3" pitchFamily="-112" charset="-128"/>
              </a:rPr>
              <a:t>name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 </a:t>
            </a:r>
            <a:r>
              <a:rPr lang="en-GB" altLang="en-US" sz="1600" dirty="0">
                <a:solidFill>
                  <a:srgbClr val="00B050"/>
                </a:solidFill>
                <a:latin typeface="Consolas" panose="020B0609020204030204" pitchFamily="49" charset="0"/>
                <a:ea typeface="ヒラギノ角ゴ Pro W3" pitchFamily="-112" charset="-128"/>
              </a:rPr>
              <a:t>"Rhubarb"</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staticmethod</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calculate_vat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accent6">
                    <a:lumMod val="75000"/>
                  </a:schemeClr>
                </a:solidFill>
                <a:latin typeface="Consolas" panose="020B0609020204030204" pitchFamily="49" charset="0"/>
                <a:ea typeface="ヒラギノ角ゴ Pro W3" pitchFamily="-112" charset="-128"/>
                <a:cs typeface="Consolas" panose="020B0609020204030204" pitchFamily="49" charset="0"/>
              </a:rPr>
              <a:t>in_value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return</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tx2"/>
                </a:solidFill>
                <a:latin typeface="Consolas" panose="020B0609020204030204" pitchFamily="49" charset="0"/>
                <a:ea typeface="ヒラギノ角ゴ Pro W3" pitchFamily="-112" charset="-128"/>
              </a:rPr>
              <a:t>in_value * 20 </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/100</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solidFill>
                  <a:schemeClr val="tx2"/>
                </a:solidFill>
                <a:latin typeface="Consolas" panose="020B0609020204030204" pitchFamily="49" charset="0"/>
                <a:ea typeface="ヒラギノ角ゴ Pro W3" pitchFamily="-112" charset="-128"/>
              </a:rPr>
              <a:t>MyClass.set_fruit(MyClass)</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tx2"/>
                </a:solidFill>
                <a:latin typeface="Consolas" panose="020B0609020204030204" pitchFamily="49" charset="0"/>
                <a:ea typeface="ヒラギノ角ゴ Pro W3" pitchFamily="-112" charset="-128"/>
              </a:rPr>
              <a:t>MyClass.name)</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tx2"/>
                </a:solidFill>
                <a:latin typeface="Consolas" panose="020B0609020204030204" pitchFamily="49" charset="0"/>
                <a:ea typeface="ヒラギノ角ゴ Pro W3" pitchFamily="-112" charset="-128"/>
              </a:rPr>
              <a:t>MyClass.calculate_vat(10))</a:t>
            </a:r>
          </a:p>
        </p:txBody>
      </p:sp>
      <p:sp>
        <p:nvSpPr>
          <p:cNvPr id="11" name="Rectangle 10">
            <a:extLst>
              <a:ext uri="{FF2B5EF4-FFF2-40B4-BE49-F238E27FC236}">
                <a16:creationId xmlns:a16="http://schemas.microsoft.com/office/drawing/2014/main" id="{E1A7B797-81EA-48FC-8E7B-23251B1B623D}"/>
              </a:ext>
            </a:extLst>
          </p:cNvPr>
          <p:cNvSpPr/>
          <p:nvPr/>
        </p:nvSpPr>
        <p:spPr>
          <a:xfrm>
            <a:off x="5778359" y="4192752"/>
            <a:ext cx="1480173" cy="5847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Rhubarb</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2.0</a:t>
            </a:r>
          </a:p>
        </p:txBody>
      </p:sp>
      <p:sp>
        <p:nvSpPr>
          <p:cNvPr id="8" name="Title 2">
            <a:extLst>
              <a:ext uri="{FF2B5EF4-FFF2-40B4-BE49-F238E27FC236}">
                <a16:creationId xmlns:a16="http://schemas.microsoft.com/office/drawing/2014/main" id="{D6F095C7-CF20-4F69-BD11-8FBF4D6582D7}"/>
              </a:ext>
            </a:extLst>
          </p:cNvPr>
          <p:cNvSpPr txBox="1">
            <a:spLocks/>
          </p:cNvSpPr>
          <p:nvPr>
            <p:custDataLst>
              <p:tags r:id="rId1"/>
            </p:custDataLst>
          </p:nvPr>
        </p:nvSpPr>
        <p:spPr>
          <a:xfrm>
            <a:off x="240001" y="468000"/>
            <a:ext cx="11211092" cy="800760"/>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vs Static Methods</a:t>
            </a:r>
            <a:endParaRPr lang="en-GB" sz="3200" dirty="0">
              <a:latin typeface="Arial Black" panose="020B0A04020102020204" pitchFamily="34" charset="0"/>
            </a:endParaRPr>
          </a:p>
        </p:txBody>
      </p:sp>
      <p:sp>
        <p:nvSpPr>
          <p:cNvPr id="10" name="TextBox 9">
            <a:extLst>
              <a:ext uri="{FF2B5EF4-FFF2-40B4-BE49-F238E27FC236}">
                <a16:creationId xmlns:a16="http://schemas.microsoft.com/office/drawing/2014/main" id="{11CA1A7E-2E33-4483-BE08-A01842441FD1}"/>
              </a:ext>
            </a:extLst>
          </p:cNvPr>
          <p:cNvSpPr txBox="1"/>
          <p:nvPr/>
        </p:nvSpPr>
        <p:spPr>
          <a:xfrm>
            <a:off x="804986" y="1556792"/>
            <a:ext cx="11030455" cy="707886"/>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Note: </a:t>
            </a:r>
            <a:r>
              <a:rPr lang="en-GB" sz="2000" b="0" i="0" dirty="0">
                <a:solidFill>
                  <a:srgbClr val="222222"/>
                </a:solidFill>
                <a:effectLst/>
                <a:latin typeface="Arial" panose="020B0604020202020204" pitchFamily="34" charset="0"/>
                <a:cs typeface="Arial" panose="020B0604020202020204" pitchFamily="34" charset="0"/>
              </a:rPr>
              <a:t>without the @classmethod decorator, </a:t>
            </a:r>
            <a:r>
              <a:rPr lang="en-GB" sz="2000" b="0" i="0" dirty="0">
                <a:solidFill>
                  <a:srgbClr val="222222"/>
                </a:solidFill>
                <a:effectLst/>
                <a:latin typeface="Consolas" panose="020B0609020204030204" pitchFamily="49" charset="0"/>
                <a:cs typeface="Arial" panose="020B0604020202020204" pitchFamily="34" charset="0"/>
              </a:rPr>
              <a:t>set_fruit()</a:t>
            </a:r>
            <a:r>
              <a:rPr lang="en-GB" sz="2000" b="0" i="0" dirty="0">
                <a:solidFill>
                  <a:srgbClr val="222222"/>
                </a:solidFill>
                <a:effectLst/>
                <a:latin typeface="Arial" panose="020B0604020202020204" pitchFamily="34" charset="0"/>
                <a:cs typeface="Arial" panose="020B0604020202020204" pitchFamily="34" charset="0"/>
              </a:rPr>
              <a:t> would become instance method (as if </a:t>
            </a:r>
            <a:r>
              <a:rPr lang="en-GB" sz="2000" dirty="0">
                <a:solidFill>
                  <a:srgbClr val="222222"/>
                </a:solidFill>
                <a:latin typeface="Consolas" panose="020B0609020204030204" pitchFamily="49" charset="0"/>
                <a:cs typeface="Arial" panose="020B0604020202020204" pitchFamily="34" charset="0"/>
              </a:rPr>
              <a:t>cls</a:t>
            </a:r>
            <a:r>
              <a:rPr lang="en-GB" sz="2000" b="0" i="0" dirty="0">
                <a:solidFill>
                  <a:srgbClr val="222222"/>
                </a:solidFill>
                <a:effectLst/>
                <a:latin typeface="Arial" panose="020B0604020202020204" pitchFamily="34" charset="0"/>
                <a:cs typeface="Arial" panose="020B0604020202020204" pitchFamily="34" charset="0"/>
              </a:rPr>
              <a:t> was replaced with </a:t>
            </a:r>
            <a:r>
              <a:rPr lang="en-GB" sz="2000" dirty="0">
                <a:solidFill>
                  <a:srgbClr val="222222"/>
                </a:solidFill>
                <a:latin typeface="Consolas" panose="020B0609020204030204" pitchFamily="49" charset="0"/>
                <a:cs typeface="Arial" panose="020B0604020202020204" pitchFamily="34" charset="0"/>
              </a:rPr>
              <a:t>self</a:t>
            </a:r>
            <a:r>
              <a:rPr lang="en-GB" sz="2000" dirty="0">
                <a:solidFill>
                  <a:srgbClr val="222222"/>
                </a:solidFill>
                <a:latin typeface="Arial" panose="020B0604020202020204" pitchFamily="34" charset="0"/>
                <a:cs typeface="Arial" panose="020B0604020202020204" pitchFamily="34" charset="0"/>
              </a:rPr>
              <a:t>)</a:t>
            </a:r>
          </a:p>
        </p:txBody>
      </p:sp>
      <p:sp>
        <p:nvSpPr>
          <p:cNvPr id="13" name="Arrow: Curved Down 12">
            <a:extLst>
              <a:ext uri="{FF2B5EF4-FFF2-40B4-BE49-F238E27FC236}">
                <a16:creationId xmlns:a16="http://schemas.microsoft.com/office/drawing/2014/main" id="{7AABE0D9-243D-4348-87C7-80F69576C097}"/>
              </a:ext>
            </a:extLst>
          </p:cNvPr>
          <p:cNvSpPr/>
          <p:nvPr/>
        </p:nvSpPr>
        <p:spPr>
          <a:xfrm rot="2409415">
            <a:off x="5174798" y="3079695"/>
            <a:ext cx="16646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a:extLst>
              <a:ext uri="{FF2B5EF4-FFF2-40B4-BE49-F238E27FC236}">
                <a16:creationId xmlns:a16="http://schemas.microsoft.com/office/drawing/2014/main" id="{922C93C8-93B6-41B0-ACE8-C475ABF4CF13}"/>
              </a:ext>
            </a:extLst>
          </p:cNvPr>
          <p:cNvSpPr txBox="1"/>
          <p:nvPr/>
        </p:nvSpPr>
        <p:spPr>
          <a:xfrm>
            <a:off x="7729269" y="2347543"/>
            <a:ext cx="4375646"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By passing the class reference (</a:t>
            </a:r>
            <a:r>
              <a:rPr lang="en-GB" sz="2000" dirty="0">
                <a:solidFill>
                  <a:srgbClr val="222222"/>
                </a:solidFill>
                <a:latin typeface="Consolas" panose="020B0609020204030204" pitchFamily="49" charset="0"/>
                <a:cs typeface="Arial" panose="020B0604020202020204" pitchFamily="34" charset="0"/>
              </a:rPr>
              <a:t>MyClass</a:t>
            </a:r>
            <a:r>
              <a:rPr lang="en-GB" sz="2000" dirty="0">
                <a:solidFill>
                  <a:srgbClr val="222222"/>
                </a:solidFill>
                <a:latin typeface="Arial" panose="020B0604020202020204" pitchFamily="34" charset="0"/>
                <a:cs typeface="Arial" panose="020B0604020202020204" pitchFamily="34" charset="0"/>
              </a:rPr>
              <a:t>) to the </a:t>
            </a:r>
            <a:r>
              <a:rPr lang="en-GB" sz="2000" b="0" i="0" dirty="0">
                <a:solidFill>
                  <a:srgbClr val="222222"/>
                </a:solidFill>
                <a:effectLst/>
                <a:latin typeface="Consolas" panose="020B0609020204030204" pitchFamily="49" charset="0"/>
                <a:cs typeface="Arial" panose="020B0604020202020204" pitchFamily="34" charset="0"/>
              </a:rPr>
              <a:t>set_fruit()</a:t>
            </a:r>
            <a:r>
              <a:rPr lang="en-GB" sz="2000" dirty="0">
                <a:solidFill>
                  <a:srgbClr val="222222"/>
                </a:solidFill>
                <a:latin typeface="Arial" panose="020B0604020202020204" pitchFamily="34" charset="0"/>
                <a:cs typeface="Arial" panose="020B0604020202020204" pitchFamily="34" charset="0"/>
              </a:rPr>
              <a:t> method, </a:t>
            </a:r>
            <a:r>
              <a:rPr lang="en-GB" sz="2000" dirty="0">
                <a:solidFill>
                  <a:srgbClr val="222222"/>
                </a:solidFill>
                <a:latin typeface="Consolas" panose="020B0609020204030204" pitchFamily="49" charset="0"/>
                <a:cs typeface="Arial" panose="020B0604020202020204" pitchFamily="34" charset="0"/>
              </a:rPr>
              <a:t>cls</a:t>
            </a:r>
            <a:r>
              <a:rPr lang="en-GB" sz="2000" dirty="0">
                <a:solidFill>
                  <a:srgbClr val="222222"/>
                </a:solidFill>
                <a:latin typeface="Arial" panose="020B0604020202020204" pitchFamily="34" charset="0"/>
                <a:cs typeface="Arial" panose="020B0604020202020204" pitchFamily="34" charset="0"/>
              </a:rPr>
              <a:t> would be referencing the class again, hence producing the same outcome</a:t>
            </a:r>
            <a:endParaRPr lang="en-GB" sz="2000" b="0" i="0" dirty="0">
              <a:solidFill>
                <a:srgbClr val="222222"/>
              </a:solidFill>
              <a:effectLst/>
              <a:latin typeface="Consolas" panose="020B0609020204030204" pitchFamily="49" charset="0"/>
              <a:cs typeface="Arial" panose="020B0604020202020204" pitchFamily="34" charset="0"/>
            </a:endParaRPr>
          </a:p>
          <a:p>
            <a:pPr marL="285750" indent="-28575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Again, </a:t>
            </a:r>
            <a:r>
              <a:rPr lang="en-GB" sz="2000" dirty="0">
                <a:solidFill>
                  <a:srgbClr val="111111"/>
                </a:solidFill>
                <a:latin typeface="Arial" panose="020B0604020202020204" pitchFamily="34" charset="0"/>
                <a:cs typeface="Arial" panose="020B0604020202020204" pitchFamily="34" charset="0"/>
              </a:rPr>
              <a:t>it would make no difference if </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name</a:t>
            </a:r>
            <a:r>
              <a:rPr lang="en-GB" sz="2000" dirty="0">
                <a:solidFill>
                  <a:srgbClr val="111111"/>
                </a:solidFill>
                <a:latin typeface="Arial" panose="020B0604020202020204" pitchFamily="34" charset="0"/>
                <a:cs typeface="Arial" panose="020B0604020202020204" pitchFamily="34" charset="0"/>
              </a:rPr>
              <a:t> was not defined as class attribute</a:t>
            </a:r>
          </a:p>
          <a:p>
            <a:pPr marL="285750" indent="-28575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Commenting out the line</a:t>
            </a:r>
          </a:p>
          <a:p>
            <a:r>
              <a:rPr lang="en-GB" altLang="en-US" sz="2000" dirty="0">
                <a:solidFill>
                  <a:srgbClr val="111111"/>
                </a:solidFill>
                <a:latin typeface="Arial" panose="020B0604020202020204" pitchFamily="34" charset="0"/>
                <a:ea typeface="ヒラギノ角ゴ Pro W3" pitchFamily="-112" charset="-128"/>
                <a:cs typeface="Arial" panose="020B0604020202020204" pitchFamily="34" charset="0"/>
              </a:rPr>
              <a:t>     </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name = </a:t>
            </a:r>
            <a:r>
              <a:rPr lang="en-GB" altLang="en-US" sz="2000" dirty="0">
                <a:solidFill>
                  <a:srgbClr val="FF7700"/>
                </a:solidFill>
                <a:latin typeface="Consolas" panose="020B0609020204030204" pitchFamily="49" charset="0"/>
                <a:cs typeface="Arial" panose="020B0604020202020204" pitchFamily="34" charset="0"/>
              </a:rPr>
              <a:t>None</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r>
              <a:rPr lang="en-GB" sz="2000" dirty="0">
                <a:solidFill>
                  <a:srgbClr val="111111"/>
                </a:solidFill>
                <a:latin typeface="Arial" panose="020B0604020202020204" pitchFamily="34" charset="0"/>
                <a:cs typeface="Arial" panose="020B0604020202020204" pitchFamily="34" charset="0"/>
              </a:rPr>
              <a:t>     would make no difference to the </a:t>
            </a:r>
          </a:p>
          <a:p>
            <a:r>
              <a:rPr lang="en-GB" sz="2000" dirty="0">
                <a:solidFill>
                  <a:srgbClr val="111111"/>
                </a:solidFill>
                <a:latin typeface="Arial" panose="020B0604020202020204" pitchFamily="34" charset="0"/>
                <a:cs typeface="Arial" panose="020B0604020202020204" pitchFamily="34" charset="0"/>
              </a:rPr>
              <a:t>     outcome</a:t>
            </a:r>
          </a:p>
        </p:txBody>
      </p:sp>
    </p:spTree>
    <p:extLst>
      <p:ext uri="{BB962C8B-B14F-4D97-AF65-F5344CB8AC3E}">
        <p14:creationId xmlns:p14="http://schemas.microsoft.com/office/powerpoint/2010/main" val="217048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78</a:t>
            </a:fld>
            <a:endParaRPr lang="zh-TW" altLang="en-US" sz="140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4AD304D-C2F6-49BB-B851-64CE03A3A91A}"/>
              </a:ext>
            </a:extLst>
          </p:cNvPr>
          <p:cNvSpPr/>
          <p:nvPr/>
        </p:nvSpPr>
        <p:spPr>
          <a:xfrm>
            <a:off x="839415" y="2396694"/>
            <a:ext cx="6769083" cy="403187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7700"/>
                </a:solidFill>
                <a:latin typeface="Consolas" panose="020B0609020204030204" pitchFamily="49" charset="0"/>
                <a:cs typeface="Arial" panose="020B0604020202020204" pitchFamily="34" charset="0"/>
              </a:rPr>
              <a:t>class</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MyClass</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name = </a:t>
            </a:r>
            <a:r>
              <a:rPr lang="en-GB" altLang="en-US" sz="1600" dirty="0">
                <a:solidFill>
                  <a:srgbClr val="FF7700"/>
                </a:solidFill>
                <a:latin typeface="Consolas" panose="020B0609020204030204" pitchFamily="49" charset="0"/>
                <a:cs typeface="Arial" panose="020B0604020202020204" pitchFamily="34" charset="0"/>
              </a:rPr>
              <a:t>None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 class attribute</a:t>
            </a:r>
          </a:p>
          <a:p>
            <a:pPr eaLnBrk="0" hangingPunct="0"/>
            <a:endPar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0000"/>
                </a:solidFill>
                <a:latin typeface="Consolas" panose="020B0609020204030204" pitchFamily="49" charset="0"/>
                <a:ea typeface="ヒラギノ角ゴ Pro W3" pitchFamily="-112" charset="-128"/>
              </a:rPr>
              <a:t>#@classmethod</a:t>
            </a:r>
          </a:p>
          <a:p>
            <a:pPr eaLnBrk="0" hangingPunct="0"/>
            <a:r>
              <a:rPr lang="en-GB" altLang="en-US" sz="1600" dirty="0">
                <a:solidFill>
                  <a:srgbClr val="FF0000"/>
                </a:solidFill>
                <a:latin typeface="Consolas" panose="020B0609020204030204" pitchFamily="49" charset="0"/>
                <a:ea typeface="ヒラギノ角ゴ Pro W3" pitchFamily="-112" charset="-128"/>
              </a:rPr>
              <a:t>    # Note: set_fruit() is now instance method</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set_fruit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(cls):</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cls.</a:t>
            </a:r>
            <a:r>
              <a:rPr lang="en-GB" altLang="en-US" sz="1600" dirty="0">
                <a:solidFill>
                  <a:schemeClr val="tx2"/>
                </a:solidFill>
                <a:latin typeface="Consolas" panose="020B0609020204030204" pitchFamily="49" charset="0"/>
                <a:ea typeface="ヒラギノ角ゴ Pro W3" pitchFamily="-112" charset="-128"/>
              </a:rPr>
              <a:t>name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 </a:t>
            </a:r>
            <a:r>
              <a:rPr lang="en-GB" altLang="en-US" sz="1600" dirty="0">
                <a:solidFill>
                  <a:srgbClr val="00B050"/>
                </a:solidFill>
                <a:latin typeface="Consolas" panose="020B0609020204030204" pitchFamily="49" charset="0"/>
                <a:ea typeface="ヒラギノ角ゴ Pro W3" pitchFamily="-112" charset="-128"/>
              </a:rPr>
              <a:t>"Rhubarb"</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7030A0"/>
                </a:solidFill>
                <a:latin typeface="Consolas" panose="020B0609020204030204" pitchFamily="49" charset="0"/>
                <a:ea typeface="ヒラギノ角ゴ Pro W3" pitchFamily="-112" charset="-128"/>
              </a:rPr>
              <a:t>staticmethod</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def</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0000FF"/>
                </a:solidFill>
                <a:latin typeface="Consolas" panose="020B0609020204030204" pitchFamily="49" charset="0"/>
                <a:cs typeface="Arial" panose="020B0604020202020204" pitchFamily="34" charset="0"/>
              </a:rPr>
              <a:t>calculate_vat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accent6">
                    <a:lumMod val="75000"/>
                  </a:schemeClr>
                </a:solidFill>
                <a:latin typeface="Consolas" panose="020B0609020204030204" pitchFamily="49" charset="0"/>
                <a:ea typeface="ヒラギノ角ゴ Pro W3" pitchFamily="-112" charset="-128"/>
                <a:cs typeface="Consolas" panose="020B0609020204030204" pitchFamily="49" charset="0"/>
              </a:rPr>
              <a:t>in_value</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rgbClr val="FF7700"/>
                </a:solidFill>
                <a:latin typeface="Consolas" panose="020B0609020204030204" pitchFamily="49" charset="0"/>
                <a:cs typeface="Arial" panose="020B0604020202020204" pitchFamily="34" charset="0"/>
              </a:rPr>
              <a:t>return</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tx2"/>
                </a:solidFill>
                <a:latin typeface="Consolas" panose="020B0609020204030204" pitchFamily="49" charset="0"/>
                <a:ea typeface="ヒラギノ角ゴ Pro W3" pitchFamily="-112" charset="-128"/>
              </a:rPr>
              <a:t>in_value * 20 </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/100</a:t>
            </a:r>
          </a:p>
          <a:p>
            <a:pPr eaLnBrk="0" hangingPunct="0"/>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1600" dirty="0">
                <a:solidFill>
                  <a:schemeClr val="tx2"/>
                </a:solidFill>
                <a:latin typeface="Consolas" panose="020B0609020204030204" pitchFamily="49" charset="0"/>
                <a:ea typeface="ヒラギノ角ゴ Pro W3" pitchFamily="-112" charset="-128"/>
              </a:rPr>
              <a:t>my_obj = MyClass()</a:t>
            </a:r>
          </a:p>
          <a:p>
            <a:pPr eaLnBrk="0" hangingPunct="0"/>
            <a:r>
              <a:rPr lang="en-GB" altLang="en-US" sz="1600" dirty="0">
                <a:solidFill>
                  <a:schemeClr val="tx2"/>
                </a:solidFill>
                <a:latin typeface="Consolas" panose="020B0609020204030204" pitchFamily="49" charset="0"/>
                <a:ea typeface="ヒラギノ角ゴ Pro W3" pitchFamily="-112" charset="-128"/>
              </a:rPr>
              <a:t>my_obj.set_fruit()</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tx2"/>
                </a:solidFill>
                <a:latin typeface="Consolas" panose="020B0609020204030204" pitchFamily="49" charset="0"/>
                <a:ea typeface="ヒラギノ角ゴ Pro W3" pitchFamily="-112" charset="-128"/>
              </a:rPr>
              <a:t>my_obj.name)</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solidFill>
                  <a:schemeClr val="tx2"/>
                </a:solidFill>
                <a:latin typeface="Consolas" panose="020B0609020204030204" pitchFamily="49" charset="0"/>
                <a:ea typeface="ヒラギノ角ゴ Pro W3" pitchFamily="-112" charset="-128"/>
                <a:cs typeface="Consolas" panose="020B0609020204030204" pitchFamily="49" charset="0"/>
              </a:rPr>
              <a:t>(</a:t>
            </a:r>
            <a:r>
              <a:rPr lang="en-GB" altLang="en-US" sz="1600" dirty="0">
                <a:solidFill>
                  <a:schemeClr val="tx2"/>
                </a:solidFill>
                <a:latin typeface="Consolas" panose="020B0609020204030204" pitchFamily="49" charset="0"/>
                <a:ea typeface="ヒラギノ角ゴ Pro W3" pitchFamily="-112" charset="-128"/>
              </a:rPr>
              <a:t>my_obj.calculate_vat(10))</a:t>
            </a:r>
          </a:p>
        </p:txBody>
      </p:sp>
      <p:sp>
        <p:nvSpPr>
          <p:cNvPr id="11" name="Rectangle 10">
            <a:extLst>
              <a:ext uri="{FF2B5EF4-FFF2-40B4-BE49-F238E27FC236}">
                <a16:creationId xmlns:a16="http://schemas.microsoft.com/office/drawing/2014/main" id="{E1A7B797-81EA-48FC-8E7B-23251B1B623D}"/>
              </a:ext>
            </a:extLst>
          </p:cNvPr>
          <p:cNvSpPr/>
          <p:nvPr/>
        </p:nvSpPr>
        <p:spPr>
          <a:xfrm>
            <a:off x="5778359" y="4192751"/>
            <a:ext cx="1480173" cy="5847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Rhubarb</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2.0</a:t>
            </a:r>
          </a:p>
        </p:txBody>
      </p:sp>
      <p:sp>
        <p:nvSpPr>
          <p:cNvPr id="8" name="Title 2">
            <a:extLst>
              <a:ext uri="{FF2B5EF4-FFF2-40B4-BE49-F238E27FC236}">
                <a16:creationId xmlns:a16="http://schemas.microsoft.com/office/drawing/2014/main" id="{D6F095C7-CF20-4F69-BD11-8FBF4D6582D7}"/>
              </a:ext>
            </a:extLst>
          </p:cNvPr>
          <p:cNvSpPr txBox="1">
            <a:spLocks/>
          </p:cNvSpPr>
          <p:nvPr>
            <p:custDataLst>
              <p:tags r:id="rId1"/>
            </p:custDataLst>
          </p:nvPr>
        </p:nvSpPr>
        <p:spPr>
          <a:xfrm>
            <a:off x="240001" y="468000"/>
            <a:ext cx="11211092" cy="800760"/>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vs Static Methods</a:t>
            </a:r>
            <a:endParaRPr lang="en-GB" sz="3200" dirty="0">
              <a:latin typeface="Arial Black" panose="020B0A04020102020204" pitchFamily="34" charset="0"/>
            </a:endParaRPr>
          </a:p>
        </p:txBody>
      </p:sp>
      <p:sp>
        <p:nvSpPr>
          <p:cNvPr id="10" name="TextBox 9">
            <a:extLst>
              <a:ext uri="{FF2B5EF4-FFF2-40B4-BE49-F238E27FC236}">
                <a16:creationId xmlns:a16="http://schemas.microsoft.com/office/drawing/2014/main" id="{11CA1A7E-2E33-4483-BE08-A01842441FD1}"/>
              </a:ext>
            </a:extLst>
          </p:cNvPr>
          <p:cNvSpPr txBox="1"/>
          <p:nvPr/>
        </p:nvSpPr>
        <p:spPr>
          <a:xfrm>
            <a:off x="804986" y="1556792"/>
            <a:ext cx="11030455" cy="707886"/>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Note: </a:t>
            </a:r>
            <a:r>
              <a:rPr lang="en-GB" sz="2000" b="0" i="0" dirty="0">
                <a:solidFill>
                  <a:srgbClr val="222222"/>
                </a:solidFill>
                <a:effectLst/>
                <a:latin typeface="Arial" panose="020B0604020202020204" pitchFamily="34" charset="0"/>
                <a:cs typeface="Arial" panose="020B0604020202020204" pitchFamily="34" charset="0"/>
              </a:rPr>
              <a:t>without the @classmethod decorator, </a:t>
            </a:r>
            <a:r>
              <a:rPr lang="en-GB" sz="2000" b="0" i="0" dirty="0">
                <a:solidFill>
                  <a:srgbClr val="222222"/>
                </a:solidFill>
                <a:effectLst/>
                <a:latin typeface="Consolas" panose="020B0609020204030204" pitchFamily="49" charset="0"/>
                <a:cs typeface="Arial" panose="020B0604020202020204" pitchFamily="34" charset="0"/>
              </a:rPr>
              <a:t>set_fruit()</a:t>
            </a:r>
            <a:r>
              <a:rPr lang="en-GB" sz="2000" b="0" i="0" dirty="0">
                <a:solidFill>
                  <a:srgbClr val="222222"/>
                </a:solidFill>
                <a:effectLst/>
                <a:latin typeface="Arial" panose="020B0604020202020204" pitchFamily="34" charset="0"/>
                <a:cs typeface="Arial" panose="020B0604020202020204" pitchFamily="34" charset="0"/>
              </a:rPr>
              <a:t> would become instance method (as if </a:t>
            </a:r>
            <a:r>
              <a:rPr lang="en-GB" sz="2000" dirty="0">
                <a:solidFill>
                  <a:srgbClr val="222222"/>
                </a:solidFill>
                <a:latin typeface="Consolas" panose="020B0609020204030204" pitchFamily="49" charset="0"/>
                <a:cs typeface="Arial" panose="020B0604020202020204" pitchFamily="34" charset="0"/>
              </a:rPr>
              <a:t>cls</a:t>
            </a:r>
            <a:r>
              <a:rPr lang="en-GB" sz="2000" b="0" i="0" dirty="0">
                <a:solidFill>
                  <a:srgbClr val="222222"/>
                </a:solidFill>
                <a:effectLst/>
                <a:latin typeface="Arial" panose="020B0604020202020204" pitchFamily="34" charset="0"/>
                <a:cs typeface="Arial" panose="020B0604020202020204" pitchFamily="34" charset="0"/>
              </a:rPr>
              <a:t> was replaced with </a:t>
            </a:r>
            <a:r>
              <a:rPr lang="en-GB" sz="2000" dirty="0">
                <a:solidFill>
                  <a:srgbClr val="222222"/>
                </a:solidFill>
                <a:latin typeface="Consolas" panose="020B0609020204030204" pitchFamily="49" charset="0"/>
                <a:cs typeface="Arial" panose="020B0604020202020204" pitchFamily="34" charset="0"/>
              </a:rPr>
              <a:t>self</a:t>
            </a:r>
            <a:r>
              <a:rPr lang="en-GB" sz="2000" dirty="0">
                <a:solidFill>
                  <a:srgbClr val="222222"/>
                </a:solidFill>
                <a:latin typeface="Arial" panose="020B0604020202020204" pitchFamily="34" charset="0"/>
                <a:cs typeface="Arial" panose="020B0604020202020204" pitchFamily="34" charset="0"/>
              </a:rPr>
              <a:t>)</a:t>
            </a:r>
          </a:p>
        </p:txBody>
      </p:sp>
      <p:sp>
        <p:nvSpPr>
          <p:cNvPr id="13" name="Arrow: Curved Down 12">
            <a:extLst>
              <a:ext uri="{FF2B5EF4-FFF2-40B4-BE49-F238E27FC236}">
                <a16:creationId xmlns:a16="http://schemas.microsoft.com/office/drawing/2014/main" id="{7AABE0D9-243D-4348-87C7-80F69576C097}"/>
              </a:ext>
            </a:extLst>
          </p:cNvPr>
          <p:cNvSpPr/>
          <p:nvPr/>
        </p:nvSpPr>
        <p:spPr>
          <a:xfrm rot="2409415">
            <a:off x="5174798" y="3079694"/>
            <a:ext cx="16646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a:extLst>
              <a:ext uri="{FF2B5EF4-FFF2-40B4-BE49-F238E27FC236}">
                <a16:creationId xmlns:a16="http://schemas.microsoft.com/office/drawing/2014/main" id="{922C93C8-93B6-41B0-ACE8-C475ABF4CF13}"/>
              </a:ext>
            </a:extLst>
          </p:cNvPr>
          <p:cNvSpPr txBox="1"/>
          <p:nvPr/>
        </p:nvSpPr>
        <p:spPr>
          <a:xfrm>
            <a:off x="7729269" y="2330293"/>
            <a:ext cx="4375646" cy="347787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222222"/>
                </a:solidFill>
                <a:effectLst/>
                <a:latin typeface="Consolas" panose="020B0609020204030204" pitchFamily="49" charset="0"/>
                <a:cs typeface="Arial" panose="020B0604020202020204" pitchFamily="34" charset="0"/>
              </a:rPr>
              <a:t>If set_fruit()</a:t>
            </a:r>
            <a:r>
              <a:rPr lang="en-GB" sz="2000" b="0" i="0" dirty="0">
                <a:solidFill>
                  <a:srgbClr val="222222"/>
                </a:solidFill>
                <a:effectLst/>
                <a:latin typeface="Arial" panose="020B0604020202020204" pitchFamily="34" charset="0"/>
                <a:cs typeface="Arial" panose="020B0604020202020204" pitchFamily="34" charset="0"/>
              </a:rPr>
              <a:t> was then</a:t>
            </a:r>
            <a:r>
              <a:rPr lang="en-GB" sz="2000" dirty="0">
                <a:solidFill>
                  <a:srgbClr val="222222"/>
                </a:solidFill>
                <a:latin typeface="Arial" panose="020B0604020202020204" pitchFamily="34" charset="0"/>
                <a:cs typeface="Arial" panose="020B0604020202020204" pitchFamily="34" charset="0"/>
              </a:rPr>
              <a:t> called from an object it would create a new instance variable called </a:t>
            </a:r>
            <a:r>
              <a:rPr lang="en-GB" sz="2000" dirty="0">
                <a:solidFill>
                  <a:srgbClr val="222222"/>
                </a:solidFill>
                <a:latin typeface="Consolas" panose="020B0609020204030204" pitchFamily="49" charset="0"/>
                <a:cs typeface="Arial" panose="020B0604020202020204" pitchFamily="34" charset="0"/>
              </a:rPr>
              <a:t>name</a:t>
            </a:r>
            <a:r>
              <a:rPr lang="en-GB" sz="2000" dirty="0">
                <a:solidFill>
                  <a:srgbClr val="222222"/>
                </a:solidFill>
                <a:latin typeface="Arial" panose="020B0604020202020204" pitchFamily="34" charset="0"/>
                <a:cs typeface="Arial" panose="020B0604020202020204" pitchFamily="34" charset="0"/>
              </a:rPr>
              <a:t> and set it to value “Rhubarb“ </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b="0" i="0" dirty="0">
                <a:solidFill>
                  <a:srgbClr val="222222"/>
                </a:solidFill>
                <a:effectLst/>
                <a:latin typeface="Arial" panose="020B0604020202020204" pitchFamily="34" charset="0"/>
                <a:cs typeface="Arial" panose="020B0604020202020204" pitchFamily="34" charset="0"/>
              </a:rPr>
              <a:t>The class attribute </a:t>
            </a:r>
            <a:r>
              <a:rPr lang="en-GB" sz="2000" dirty="0">
                <a:solidFill>
                  <a:srgbClr val="222222"/>
                </a:solidFill>
                <a:latin typeface="Consolas" panose="020B0609020204030204" pitchFamily="49" charset="0"/>
                <a:cs typeface="Arial" panose="020B0604020202020204" pitchFamily="34" charset="0"/>
              </a:rPr>
              <a:t>name</a:t>
            </a:r>
            <a:r>
              <a:rPr lang="en-GB" sz="2000" b="0" i="0" dirty="0">
                <a:solidFill>
                  <a:srgbClr val="222222"/>
                </a:solidFill>
                <a:effectLst/>
                <a:latin typeface="Arial" panose="020B0604020202020204" pitchFamily="34" charset="0"/>
                <a:cs typeface="Arial" panose="020B0604020202020204" pitchFamily="34" charset="0"/>
              </a:rPr>
              <a:t> would co-exist and remain set to None</a:t>
            </a:r>
          </a:p>
          <a:p>
            <a:pPr marL="285750" indent="-285750">
              <a:buFont typeface="Arial" panose="020B0604020202020204" pitchFamily="34" charset="0"/>
              <a:buChar char="•"/>
            </a:pPr>
            <a:endParaRPr lang="en-GB" sz="2000" b="0" i="0" dirty="0">
              <a:solidFill>
                <a:srgbClr val="222222"/>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111111"/>
                </a:solidFill>
                <a:latin typeface="Arial" panose="020B0604020202020204" pitchFamily="34" charset="0"/>
                <a:cs typeface="Arial" panose="020B0604020202020204" pitchFamily="34" charset="0"/>
              </a:rPr>
              <a:t>If </a:t>
            </a:r>
            <a:r>
              <a:rPr lang="en-GB" altLang="en-US" sz="2000" dirty="0">
                <a:solidFill>
                  <a:schemeClr val="tx2"/>
                </a:solidFill>
                <a:latin typeface="Consolas" panose="020B0609020204030204" pitchFamily="49" charset="0"/>
                <a:ea typeface="ヒラギノ角ゴ Pro W3" pitchFamily="-112" charset="-128"/>
                <a:cs typeface="Consolas" panose="020B0609020204030204" pitchFamily="49" charset="0"/>
              </a:rPr>
              <a:t>name</a:t>
            </a:r>
            <a:r>
              <a:rPr lang="en-GB" sz="2000" dirty="0">
                <a:solidFill>
                  <a:srgbClr val="111111"/>
                </a:solidFill>
                <a:latin typeface="Arial" panose="020B0604020202020204" pitchFamily="34" charset="0"/>
                <a:cs typeface="Arial" panose="020B0604020202020204" pitchFamily="34" charset="0"/>
              </a:rPr>
              <a:t> was not defined as class attribute, it simply would not exist as a class attribute</a:t>
            </a:r>
          </a:p>
        </p:txBody>
      </p:sp>
    </p:spTree>
    <p:extLst>
      <p:ext uri="{BB962C8B-B14F-4D97-AF65-F5344CB8AC3E}">
        <p14:creationId xmlns:p14="http://schemas.microsoft.com/office/powerpoint/2010/main" val="38622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Accessing class &amp; instance attributes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79</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40" y="1097799"/>
            <a:ext cx="10801200" cy="563231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ClassName</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a:t>
            </a:r>
            <a:r>
              <a:rPr lang="en-GB" altLang="en-US" sz="2000" dirty="0">
                <a:latin typeface="Consolas" panose="020B0609020204030204" pitchFamily="49" charset="0"/>
                <a:cs typeface="Arial" panose="020B0604020202020204" pitchFamily="34" charset="0"/>
              </a:rPr>
              <a:t>c_var = </a:t>
            </a:r>
            <a:r>
              <a:rPr lang="en-GB" altLang="en-US" sz="2000" dirty="0">
                <a:solidFill>
                  <a:srgbClr val="00B050"/>
                </a:solidFill>
                <a:latin typeface="Consolas" panose="020B0609020204030204" pitchFamily="49" charset="0"/>
                <a:cs typeface="Arial" panose="020B0604020202020204" pitchFamily="34" charset="0"/>
              </a:rPr>
              <a:t>'class variable'</a:t>
            </a:r>
          </a:p>
          <a:p>
            <a:pPr eaLnBrk="0" hangingPunct="0">
              <a:buFont typeface="Arial" pitchFamily="34" charset="0"/>
              <a:buNone/>
            </a:pPr>
            <a:endParaRPr lang="en-GB" altLang="en-US" sz="2000" dirty="0">
              <a:solidFill>
                <a:srgbClr val="00B050"/>
              </a:solidFill>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latin typeface="Consolas" panose="020B0609020204030204" pitchFamily="49" charset="0"/>
                <a:cs typeface="Arial" panose="020B0604020202020204" pitchFamily="34" charset="0"/>
              </a:rPr>
              <a:t>    </a:t>
            </a:r>
            <a:r>
              <a:rPr lang="en-GB" sz="2000" dirty="0">
                <a:solidFill>
                  <a:srgbClr val="FF7700"/>
                </a:solidFill>
                <a:latin typeface="Consolas" panose="020B0609020204030204" pitchFamily="49" charset="0"/>
                <a:cs typeface="Arial" panose="020B0604020202020204" pitchFamily="34" charset="0"/>
              </a:rPr>
              <a:t>def</a:t>
            </a:r>
            <a:r>
              <a:rPr lang="en-GB" sz="2000" b="0" i="0" dirty="0">
                <a:solidFill>
                  <a:srgbClr val="000000"/>
                </a:solidFill>
                <a:effectLst/>
                <a:latin typeface="inherit"/>
              </a:rPr>
              <a:t> </a:t>
            </a:r>
            <a:r>
              <a:rPr lang="en-GB"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(self):</a:t>
            </a:r>
          </a:p>
          <a:p>
            <a:pPr eaLnBrk="0" hangingPunct="0">
              <a:buFont typeface="Arial" pitchFamily="34" charset="0"/>
              <a:buNone/>
            </a:pPr>
            <a:r>
              <a:rPr lang="en-GB" sz="2000" b="0" i="0" dirty="0">
                <a:solidFill>
                  <a:srgbClr val="000000"/>
                </a:solidFill>
                <a:effectLst/>
                <a:latin typeface="Consolas" panose="020B0609020204030204" pitchFamily="49" charset="0"/>
                <a:ea typeface="ヒラギノ角ゴ Pro W3" pitchFamily="-112" charset="-128"/>
                <a:sym typeface="Wingdings" panose="05000000000000000000" pitchFamily="2" charset="2"/>
              </a:rPr>
              <a:t>       </a:t>
            </a:r>
            <a:r>
              <a:rPr lang="en-GB" sz="2000" b="0" i="0" dirty="0">
                <a:solidFill>
                  <a:srgbClr val="000000"/>
                </a:solidFill>
                <a:effectLst/>
                <a:latin typeface="inherit"/>
              </a:rPr>
              <a:t> </a:t>
            </a:r>
            <a:r>
              <a:rPr lang="en-GB" sz="2000" dirty="0">
                <a:solidFill>
                  <a:srgbClr val="FF0000"/>
                </a:solidFill>
                <a:latin typeface="Consolas" panose="020B0609020204030204" pitchFamily="49" charset="0"/>
                <a:ea typeface="ヒラギノ角ゴ Pro W3" pitchFamily="-112" charset="-128"/>
              </a:rPr>
              <a:t># instance attribute</a:t>
            </a:r>
          </a:p>
          <a:p>
            <a:pPr eaLnBrk="0" hangingPunct="0">
              <a:buFont typeface="Arial" pitchFamily="34" charset="0"/>
              <a:buNone/>
            </a:pPr>
            <a:r>
              <a:rPr lang="en-GB" sz="2000" dirty="0">
                <a:solidFill>
                  <a:srgbClr val="FF000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self.i_var </a:t>
            </a:r>
            <a:r>
              <a:rPr lang="en-GB" sz="2000" b="0" i="0" dirty="0">
                <a:solidFill>
                  <a:srgbClr val="666600"/>
                </a:solidFill>
                <a:effectLst/>
                <a:latin typeface="inherit"/>
              </a:rPr>
              <a:t>=</a:t>
            </a:r>
            <a:r>
              <a:rPr lang="en-GB" sz="2000" b="0" i="0" dirty="0">
                <a:solidFill>
                  <a:srgbClr val="000000"/>
                </a:solidFill>
                <a:effectLst/>
                <a:latin typeface="inherit"/>
              </a:rPr>
              <a:t>  </a:t>
            </a:r>
            <a:r>
              <a:rPr lang="en-GB" sz="2000" dirty="0">
                <a:solidFill>
                  <a:srgbClr val="00B050"/>
                </a:solidFill>
                <a:latin typeface="Consolas" panose="020B0609020204030204" pitchFamily="49" charset="0"/>
                <a:ea typeface="ヒラギノ角ゴ Pro W3" pitchFamily="-112" charset="-128"/>
              </a:rPr>
              <a:t>'instance variable'</a:t>
            </a:r>
          </a:p>
          <a:p>
            <a:pPr eaLnBrk="0" hangingPunct="0">
              <a:buFont typeface="Arial" pitchFamily="34" charset="0"/>
              <a:buNone/>
            </a:pP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latin typeface="Consolas" panose="020B0609020204030204" pitchFamily="49" charset="0"/>
                <a:ea typeface="ヒラギノ角ゴ Pro W3" pitchFamily="-112" charset="-128"/>
              </a:rPr>
              <a:t>@</a:t>
            </a:r>
            <a:r>
              <a:rPr lang="en-GB" altLang="en-US" sz="2000" dirty="0">
                <a:solidFill>
                  <a:srgbClr val="7030A0"/>
                </a:solidFill>
                <a:latin typeface="Consolas" panose="020B0609020204030204" pitchFamily="49" charset="0"/>
                <a:ea typeface="ヒラギノ角ゴ Pro W3" pitchFamily="-112" charset="-128"/>
              </a:rPr>
              <a:t>classmethod</a:t>
            </a: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print_class_attr_using_cls</a:t>
            </a:r>
            <a:r>
              <a:rPr lang="en-GB" altLang="en-US" sz="2000" dirty="0">
                <a:latin typeface="Consolas" panose="020B0609020204030204" pitchFamily="49" charset="0"/>
                <a:ea typeface="ヒラギノ角ゴ Pro W3" pitchFamily="-112" charset="-128"/>
              </a:rPr>
              <a:t>(cls):</a:t>
            </a: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rPr>
              <a:t>(</a:t>
            </a:r>
            <a:r>
              <a:rPr lang="en-GB" altLang="en-US" sz="2000" dirty="0">
                <a:solidFill>
                  <a:srgbClr val="00B050"/>
                </a:solidFill>
                <a:latin typeface="Consolas" panose="020B0609020204030204" pitchFamily="49" charset="0"/>
                <a:ea typeface="ヒラギノ角ゴ Pro W3" pitchFamily="-112" charset="-128"/>
              </a:rPr>
              <a:t>"Class's class attribute c_var ="</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cls.c_var)</a:t>
            </a: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rPr>
              <a:t>#print(cls.i_var)  # raises AttributeError</a:t>
            </a:r>
          </a:p>
          <a:p>
            <a:pPr eaLnBrk="0" hangingPunct="0">
              <a:buFont typeface="Arial" pitchFamily="34" charset="0"/>
              <a:buNone/>
            </a:pP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    # instance methods</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print_class_attr_using_self</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(self):</a:t>
            </a:r>
          </a:p>
          <a:p>
            <a:pPr eaLnBrk="0" hangingPunct="0"/>
            <a:r>
              <a:rPr lang="en-GB" altLang="en-US" sz="2000" dirty="0">
                <a:solidFill>
                  <a:srgbClr val="7030A0"/>
                </a:solidFill>
                <a:latin typeface="Consolas" panose="020B0609020204030204" pitchFamily="49" charset="0"/>
                <a:ea typeface="ヒラギノ角ゴ Pro W3" pitchFamily="-112" charset="-128"/>
              </a:rPr>
              <a:t>        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Class's class attribute c_var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 self.__class__.c_var)</a:t>
            </a:r>
            <a:endParaRPr lang="en-GB" altLang="en-US" sz="2000" dirty="0">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        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Object's class attribute c_var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 self.c_var)</a:t>
            </a:r>
            <a:endParaRPr lang="en-GB" altLang="en-US" sz="2000" dirty="0">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print_instance_attr</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(self):</a:t>
            </a:r>
          </a:p>
          <a:p>
            <a:pPr eaLnBrk="0" hangingPunct="0"/>
            <a:r>
              <a:rPr lang="en-GB" altLang="en-US" sz="2000" dirty="0">
                <a:solidFill>
                  <a:srgbClr val="7030A0"/>
                </a:solidFill>
                <a:latin typeface="Consolas" panose="020B0609020204030204" pitchFamily="49" charset="0"/>
                <a:ea typeface="ヒラギノ角ゴ Pro W3" pitchFamily="-112" charset="-128"/>
              </a:rPr>
              <a:t>        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rPr>
              <a:t>Object's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instance attribute i_var ="</a:t>
            </a:r>
            <a:r>
              <a:rPr lang="en-GB" altLang="en-US" sz="2000" dirty="0">
                <a:latin typeface="Consolas" panose="020B0609020204030204" pitchFamily="49" charset="0"/>
                <a:ea typeface="ヒラギノ角ゴ Pro W3" pitchFamily="-112" charset="-128"/>
                <a:cs typeface="Consolas" panose="020B0609020204030204" pitchFamily="49" charset="0"/>
              </a:rPr>
              <a:t>, self.i_var)</a:t>
            </a:r>
          </a:p>
        </p:txBody>
      </p:sp>
      <p:sp>
        <p:nvSpPr>
          <p:cNvPr id="10" name="Rectangle 9">
            <a:extLst>
              <a:ext uri="{FF2B5EF4-FFF2-40B4-BE49-F238E27FC236}">
                <a16:creationId xmlns:a16="http://schemas.microsoft.com/office/drawing/2014/main" id="{8EE15BD6-1B22-4D11-92E8-2E267548509A}"/>
              </a:ext>
            </a:extLst>
          </p:cNvPr>
          <p:cNvSpPr/>
          <p:nvPr/>
        </p:nvSpPr>
        <p:spPr>
          <a:xfrm>
            <a:off x="6631714" y="1458826"/>
            <a:ext cx="4889746"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obj_name = ClassName()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obj_name.print_class_attr_using_cls()</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obj_name.print_class_attr_using_self()</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obj_name.print_instance_attr()</a:t>
            </a:r>
          </a:p>
        </p:txBody>
      </p:sp>
      <p:sp>
        <p:nvSpPr>
          <p:cNvPr id="12" name="Arrow: Curved Down 11">
            <a:extLst>
              <a:ext uri="{FF2B5EF4-FFF2-40B4-BE49-F238E27FC236}">
                <a16:creationId xmlns:a16="http://schemas.microsoft.com/office/drawing/2014/main" id="{249551EB-46C6-4977-A87F-F4B2C5643F08}"/>
              </a:ext>
            </a:extLst>
          </p:cNvPr>
          <p:cNvSpPr/>
          <p:nvPr/>
        </p:nvSpPr>
        <p:spPr>
          <a:xfrm rot="2409415">
            <a:off x="11049000" y="2186766"/>
            <a:ext cx="11969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4" name="Picture 3">
            <a:extLst>
              <a:ext uri="{FF2B5EF4-FFF2-40B4-BE49-F238E27FC236}">
                <a16:creationId xmlns:a16="http://schemas.microsoft.com/office/drawing/2014/main" id="{AB7D95F8-D892-468E-93D3-D2088D8EE1B2}"/>
              </a:ext>
            </a:extLst>
          </p:cNvPr>
          <p:cNvPicPr>
            <a:picLocks noChangeAspect="1"/>
          </p:cNvPicPr>
          <p:nvPr/>
        </p:nvPicPr>
        <p:blipFill>
          <a:blip r:embed="rId6"/>
          <a:stretch>
            <a:fillRect/>
          </a:stretch>
        </p:blipFill>
        <p:spPr>
          <a:xfrm>
            <a:off x="6631714" y="2876550"/>
            <a:ext cx="4966335" cy="712107"/>
          </a:xfrm>
          <a:prstGeom prst="rect">
            <a:avLst/>
          </a:prstGeom>
        </p:spPr>
      </p:pic>
    </p:spTree>
    <p:extLst>
      <p:ext uri="{BB962C8B-B14F-4D97-AF65-F5344CB8AC3E}">
        <p14:creationId xmlns:p14="http://schemas.microsoft.com/office/powerpoint/2010/main" val="241430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What is a class?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blueprint or template used to create objects.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Many objects can be created from a single class.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Defines properties (“attributes”) and behaviours (“methods”) for the objects.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A class diagram is a UML representation of a class:</a:t>
            </a:r>
          </a:p>
        </p:txBody>
      </p:sp>
      <p:graphicFrame>
        <p:nvGraphicFramePr>
          <p:cNvPr id="14" name="Table 13"/>
          <p:cNvGraphicFramePr>
            <a:graphicFrameLocks noGrp="1"/>
          </p:cNvGraphicFramePr>
          <p:nvPr>
            <p:extLst>
              <p:ext uri="{D42A27DB-BD31-4B8C-83A1-F6EECF244321}">
                <p14:modId xmlns:p14="http://schemas.microsoft.com/office/powerpoint/2010/main" val="1801121573"/>
              </p:ext>
            </p:extLst>
          </p:nvPr>
        </p:nvGraphicFramePr>
        <p:xfrm>
          <a:off x="1844171" y="3448336"/>
          <a:ext cx="3785656" cy="2333707"/>
        </p:xfrm>
        <a:graphic>
          <a:graphicData uri="http://schemas.openxmlformats.org/drawingml/2006/table">
            <a:tbl>
              <a:tblPr firstRow="1" bandRow="1">
                <a:tableStyleId>{5C22544A-7EE6-4342-B048-85BDC9FD1C3A}</a:tableStyleId>
              </a:tblPr>
              <a:tblGrid>
                <a:gridCol w="3785656">
                  <a:extLst>
                    <a:ext uri="{9D8B030D-6E8A-4147-A177-3AD203B41FA5}">
                      <a16:colId xmlns:a16="http://schemas.microsoft.com/office/drawing/2014/main" val="20000"/>
                    </a:ext>
                  </a:extLst>
                </a:gridCol>
              </a:tblGrid>
              <a:tr h="443807">
                <a:tc>
                  <a:txBody>
                    <a:bodyPr/>
                    <a:lstStyle/>
                    <a:p>
                      <a:pPr algn="ctr"/>
                      <a:r>
                        <a:rPr lang="en-GB" sz="1800" dirty="0">
                          <a:solidFill>
                            <a:schemeClr val="tx1"/>
                          </a:solidFill>
                        </a:rPr>
                        <a:t>Trainee</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a:solidFill>
                            <a:schemeClr val="tx1"/>
                          </a:solidFill>
                        </a:rPr>
                        <a:t>name : str</a:t>
                      </a:r>
                    </a:p>
                    <a:p>
                      <a:r>
                        <a:rPr lang="en-GB" sz="1600" dirty="0">
                          <a:solidFill>
                            <a:schemeClr val="tx1"/>
                          </a:solidFill>
                        </a:rPr>
                        <a:t>stream</a:t>
                      </a:r>
                      <a:r>
                        <a:rPr lang="en-GB" sz="1600" baseline="0" dirty="0">
                          <a:solidFill>
                            <a:schemeClr val="tx1"/>
                          </a:solidFill>
                        </a:rPr>
                        <a:t> : str</a:t>
                      </a:r>
                    </a:p>
                    <a:p>
                      <a:r>
                        <a:rPr lang="en-GB" sz="1600" baseline="0" dirty="0">
                          <a:solidFill>
                            <a:schemeClr val="tx1"/>
                          </a:solidFill>
                        </a:rPr>
                        <a:t>weeks : int</a:t>
                      </a:r>
                    </a:p>
                    <a:p>
                      <a:r>
                        <a:rPr lang="en-GB" sz="1600" baseline="0" dirty="0">
                          <a:solidFill>
                            <a:schemeClr val="tx1"/>
                          </a:solidFill>
                        </a:rPr>
                        <a:t>courses: dictionary</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baseline="0" dirty="0">
                          <a:solidFill>
                            <a:schemeClr val="tx1"/>
                          </a:solidFill>
                        </a:rPr>
                        <a:t>assign_course(course)</a:t>
                      </a:r>
                    </a:p>
                    <a:p>
                      <a:r>
                        <a:rPr lang="en-GB" sz="1600" baseline="0" dirty="0">
                          <a:solidFill>
                            <a:schemeClr val="tx1"/>
                          </a:solidFill>
                        </a:rPr>
                        <a:t>assign_mark_for_course(course, marks)</a:t>
                      </a:r>
                    </a:p>
                    <a:p>
                      <a:r>
                        <a:rPr lang="en-GB" sz="1600" baseline="0" dirty="0">
                          <a:solidFill>
                            <a:schemeClr val="tx1"/>
                          </a:solidFill>
                        </a:rPr>
                        <a:t>avg_mark() : float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Right Arrow 1"/>
          <p:cNvSpPr/>
          <p:nvPr/>
        </p:nvSpPr>
        <p:spPr>
          <a:xfrm rot="10800000">
            <a:off x="5753962" y="3478365"/>
            <a:ext cx="468052" cy="34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ight Arrow 15"/>
          <p:cNvSpPr/>
          <p:nvPr/>
        </p:nvSpPr>
        <p:spPr>
          <a:xfrm rot="10800000">
            <a:off x="5753962" y="4265431"/>
            <a:ext cx="468052" cy="34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Arrow 16"/>
          <p:cNvSpPr/>
          <p:nvPr/>
        </p:nvSpPr>
        <p:spPr>
          <a:xfrm rot="10800000">
            <a:off x="5788250" y="5171506"/>
            <a:ext cx="468052" cy="34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6288987" y="3448336"/>
            <a:ext cx="1440160" cy="370734"/>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Class name</a:t>
            </a:r>
          </a:p>
        </p:txBody>
      </p:sp>
      <p:sp>
        <p:nvSpPr>
          <p:cNvPr id="18" name="TextBox 17"/>
          <p:cNvSpPr txBox="1"/>
          <p:nvPr/>
        </p:nvSpPr>
        <p:spPr>
          <a:xfrm>
            <a:off x="6288987" y="4221088"/>
            <a:ext cx="2111269"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Attributes</a:t>
            </a:r>
          </a:p>
        </p:txBody>
      </p:sp>
      <p:sp>
        <p:nvSpPr>
          <p:cNvPr id="19" name="TextBox 18"/>
          <p:cNvSpPr txBox="1"/>
          <p:nvPr/>
        </p:nvSpPr>
        <p:spPr>
          <a:xfrm>
            <a:off x="6380436" y="5157192"/>
            <a:ext cx="1656184"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Behaviours</a:t>
            </a:r>
          </a:p>
        </p:txBody>
      </p:sp>
    </p:spTree>
    <p:extLst>
      <p:ext uri="{BB962C8B-B14F-4D97-AF65-F5344CB8AC3E}">
        <p14:creationId xmlns:p14="http://schemas.microsoft.com/office/powerpoint/2010/main" val="374509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Modifying class attributes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80</a:t>
            </a:fld>
            <a:endParaRPr lang="zh-TW" altLang="en-US" sz="14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40" y="3351154"/>
            <a:ext cx="10801200"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MyClass</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a:t>
            </a:r>
            <a:endPar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a:t>
            </a:r>
            <a:r>
              <a:rPr lang="en-GB" altLang="en-US" sz="2000" dirty="0">
                <a:latin typeface="Consolas" panose="020B0609020204030204" pitchFamily="49" charset="0"/>
                <a:cs typeface="Arial" panose="020B0604020202020204" pitchFamily="34" charset="0"/>
              </a:rPr>
              <a:t>fruit = </a:t>
            </a:r>
            <a:r>
              <a:rPr lang="en-GB" altLang="en-US" sz="2000" dirty="0">
                <a:solidFill>
                  <a:srgbClr val="FF7700"/>
                </a:solidFill>
                <a:latin typeface="Consolas" panose="020B0609020204030204" pitchFamily="49" charset="0"/>
                <a:cs typeface="Arial" panose="020B0604020202020204" pitchFamily="34" charset="0"/>
              </a:rPr>
              <a:t>None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class attribute</a:t>
            </a:r>
            <a:endParaRPr lang="en-GB" altLang="en-US" sz="2000" dirty="0">
              <a:solidFill>
                <a:srgbClr val="00B050"/>
              </a:solidFill>
              <a:latin typeface="Consolas" panose="020B0609020204030204" pitchFamily="49" charset="0"/>
              <a:cs typeface="Arial" panose="020B0604020202020204" pitchFamily="34" charset="0"/>
            </a:endParaRPr>
          </a:p>
          <a:p>
            <a:pPr eaLnBrk="0" hangingPunct="0">
              <a:buFont typeface="Arial" pitchFamily="34" charset="0"/>
              <a:buNone/>
            </a:pPr>
            <a:endParaRPr lang="en-GB" altLang="en-US" sz="2000" dirty="0">
              <a:solidFill>
                <a:srgbClr val="00B050"/>
              </a:solidFill>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classmethod  </a:t>
            </a:r>
            <a:r>
              <a:rPr lang="en-GB" altLang="en-US" sz="2000" dirty="0">
                <a:solidFill>
                  <a:srgbClr val="FF0000"/>
                </a:solidFill>
                <a:latin typeface="Consolas" panose="020B0609020204030204" pitchFamily="49" charset="0"/>
                <a:ea typeface="ヒラギノ角ゴ Pro W3" pitchFamily="-112" charset="-128"/>
              </a:rPr>
              <a:t>#</a:t>
            </a:r>
            <a:r>
              <a:rPr lang="en-GB" altLang="en-US" sz="2000" dirty="0">
                <a:solidFill>
                  <a:srgbClr val="7030A0"/>
                </a:solidFill>
                <a:latin typeface="Consolas" panose="020B0609020204030204" pitchFamily="49" charset="0"/>
                <a:ea typeface="ヒラギノ角ゴ Pro W3" pitchFamily="-112" charset="-128"/>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(can be called from the class itself and its objects)</a:t>
            </a:r>
            <a:endParaRPr lang="en-GB" altLang="en-US" sz="2000" dirty="0">
              <a:solidFill>
                <a:srgbClr val="7030A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set_fruit_from_class</a:t>
            </a:r>
            <a:r>
              <a:rPr lang="en-GB" altLang="en-US" sz="2000" dirty="0">
                <a:latin typeface="Consolas" panose="020B0609020204030204" pitchFamily="49" charset="0"/>
                <a:ea typeface="ヒラギノ角ゴ Pro W3" pitchFamily="-112" charset="-128"/>
              </a:rPr>
              <a:t>(cls, fruit):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cls.fruit = fruit</a:t>
            </a:r>
          </a:p>
          <a:p>
            <a:pPr eaLnBrk="0" hangingPunct="0">
              <a:buFont typeface="Arial" pitchFamily="34" charset="0"/>
              <a:buNone/>
            </a:pP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    # instance methods (can be called from objects only, not from the class)</a:t>
            </a:r>
            <a:endParaRPr lang="en-GB" altLang="en-US" sz="2000" dirty="0">
              <a:solidFill>
                <a:srgbClr val="00B05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00B050"/>
                </a:solidFill>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set_fruit_from_class</a:t>
            </a:r>
            <a:r>
              <a:rPr lang="en-GB" altLang="en-US" sz="2000" dirty="0">
                <a:latin typeface="Consolas" panose="020B0609020204030204" pitchFamily="49" charset="0"/>
                <a:ea typeface="ヒラギノ角ゴ Pro W3" pitchFamily="-112" charset="-128"/>
              </a:rPr>
              <a:t>(self, fruit):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self.__class__.fruit = fruit</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11" name="TextBox 10">
            <a:extLst>
              <a:ext uri="{FF2B5EF4-FFF2-40B4-BE49-F238E27FC236}">
                <a16:creationId xmlns:a16="http://schemas.microsoft.com/office/drawing/2014/main" id="{E25F61D5-7148-4425-AE8B-DC068281A89A}"/>
              </a:ext>
            </a:extLst>
          </p:cNvPr>
          <p:cNvSpPr txBox="1"/>
          <p:nvPr/>
        </p:nvSpPr>
        <p:spPr>
          <a:xfrm>
            <a:off x="804986" y="1262876"/>
            <a:ext cx="11211092" cy="2308324"/>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Class attributes can be modified from both the class and the class instances.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From the class, the class attributes can be modified:</a:t>
            </a:r>
          </a:p>
          <a:p>
            <a:pPr marL="800100" lvl="1" indent="-342900">
              <a:buFont typeface="+mj-lt"/>
              <a:buAutoNum type="arabicParenR"/>
            </a:pPr>
            <a:r>
              <a:rPr lang="en-GB" dirty="0">
                <a:latin typeface="Arial" panose="020B0604020202020204" pitchFamily="34" charset="0"/>
                <a:cs typeface="Arial" panose="020B0604020202020204" pitchFamily="34" charset="0"/>
              </a:rPr>
              <a:t>directly from the class: through &lt;class_name&gt;.&lt;class_attribute&gt; = &lt;new_value&gt;</a:t>
            </a:r>
          </a:p>
          <a:p>
            <a:pPr marL="800100" lvl="1" indent="-342900">
              <a:buFont typeface="+mj-lt"/>
              <a:buAutoNum type="arabicParenR"/>
            </a:pPr>
            <a:r>
              <a:rPr lang="en-GB" dirty="0">
                <a:latin typeface="Arial" panose="020B0604020202020204" pitchFamily="34" charset="0"/>
                <a:cs typeface="Arial" panose="020B0604020202020204" pitchFamily="34" charset="0"/>
              </a:rPr>
              <a:t>through class methods, using the class reference: cls.&lt;class_attribute&gt; = &lt;new_value&gt;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From class instances, class attributes can be modified through:</a:t>
            </a:r>
          </a:p>
          <a:p>
            <a:pPr marL="800100" lvl="1" indent="-342900">
              <a:buFont typeface="+mj-lt"/>
              <a:buAutoNum type="arabicParenR"/>
            </a:pPr>
            <a:r>
              <a:rPr lang="en-GB" dirty="0">
                <a:latin typeface="Arial" panose="020B0604020202020204" pitchFamily="34" charset="0"/>
                <a:cs typeface="Arial" panose="020B0604020202020204" pitchFamily="34" charset="0"/>
              </a:rPr>
              <a:t>class methods, using the class reference: cls.&lt;class_attribute&gt; = &lt;new_value&gt;</a:t>
            </a:r>
          </a:p>
          <a:p>
            <a:pPr marL="800100" lvl="1" indent="-342900">
              <a:buFont typeface="+mj-lt"/>
              <a:buAutoNum type="arabicParenR"/>
            </a:pPr>
            <a:r>
              <a:rPr lang="en-GB" dirty="0">
                <a:latin typeface="Arial" panose="020B0604020202020204" pitchFamily="34" charset="0"/>
                <a:cs typeface="Arial" panose="020B0604020202020204" pitchFamily="34" charset="0"/>
              </a:rPr>
              <a:t>instance methods, using the object reference: self.__class__.&lt;class_attribute&gt; = &lt;new_value&gt;</a:t>
            </a:r>
          </a:p>
          <a:p>
            <a:pPr marL="800100" lvl="1" indent="-342900">
              <a:buFont typeface="+mj-lt"/>
              <a:buAutoNum type="arabicParenR"/>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31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Modifying class attributes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81</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A9F3B7C1-1CC1-401B-AAAB-D2FD0D88DABC}"/>
              </a:ext>
            </a:extLst>
          </p:cNvPr>
          <p:cNvSpPr/>
          <p:nvPr/>
        </p:nvSpPr>
        <p:spPr>
          <a:xfrm>
            <a:off x="1036166" y="1296726"/>
            <a:ext cx="10585177" cy="532453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client code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(MyClass.fruit)</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None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&gt;&gt;&gt; obj1 = MyClass()</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(obj1.fruit)</a:t>
            </a:r>
          </a:p>
          <a:p>
            <a:pPr eaLnBrk="0" hangingPunct="0"/>
            <a:r>
              <a:rPr lang="en-GB" altLang="en-US" sz="2000" dirty="0">
                <a:solidFill>
                  <a:srgbClr val="0000FF"/>
                </a:solidFill>
                <a:latin typeface="Consolas" panose="020B0609020204030204" pitchFamily="49" charset="0"/>
                <a:cs typeface="Arial" panose="020B0604020202020204" pitchFamily="34" charset="0"/>
              </a:rPr>
              <a:t>None</a:t>
            </a:r>
          </a:p>
          <a:p>
            <a:pPr eaLnBrk="0" hangingPunct="0"/>
            <a:r>
              <a:rPr lang="en-GB" altLang="en-US" sz="2000" dirty="0">
                <a:latin typeface="Consolas" panose="020B0609020204030204" pitchFamily="49" charset="0"/>
                <a:ea typeface="ヒラギノ角ゴ Pro W3" pitchFamily="-112" charset="-128"/>
              </a:rPr>
              <a:t>&gt;&gt;&gt; obj2 = MyClass()</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(obj2.fruit)</a:t>
            </a:r>
          </a:p>
          <a:p>
            <a:pPr eaLnBrk="0" hangingPunct="0"/>
            <a:r>
              <a:rPr lang="en-GB" altLang="en-US" sz="2000" dirty="0">
                <a:solidFill>
                  <a:srgbClr val="0000FF"/>
                </a:solidFill>
                <a:latin typeface="Consolas" panose="020B0609020204030204" pitchFamily="49" charset="0"/>
                <a:cs typeface="Arial" panose="020B0604020202020204" pitchFamily="34" charset="0"/>
              </a:rPr>
              <a:t>None</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changing class attribute directly through the class</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MyClass.fruit =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'lemon'</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(MyClass.fruit)</a:t>
            </a:r>
          </a:p>
          <a:p>
            <a:pPr eaLnBrk="0" hangingPunct="0"/>
            <a:r>
              <a:rPr lang="en-GB" altLang="en-US" sz="2000" dirty="0">
                <a:solidFill>
                  <a:srgbClr val="0000FF"/>
                </a:solidFill>
                <a:latin typeface="Consolas" panose="020B0609020204030204" pitchFamily="49" charset="0"/>
                <a:cs typeface="Arial" panose="020B0604020202020204" pitchFamily="34" charset="0"/>
              </a:rPr>
              <a:t>'lemon'</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obj1</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'lemon'</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obj2</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'lemon'</a:t>
            </a:r>
          </a:p>
        </p:txBody>
      </p:sp>
    </p:spTree>
    <p:extLst>
      <p:ext uri="{BB962C8B-B14F-4D97-AF65-F5344CB8AC3E}">
        <p14:creationId xmlns:p14="http://schemas.microsoft.com/office/powerpoint/2010/main" val="327775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Modifying class attributes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82</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A9F3B7C1-1CC1-401B-AAAB-D2FD0D88DABC}"/>
              </a:ext>
            </a:extLst>
          </p:cNvPr>
          <p:cNvSpPr/>
          <p:nvPr/>
        </p:nvSpPr>
        <p:spPr>
          <a:xfrm>
            <a:off x="1036166" y="1296726"/>
            <a:ext cx="10585177"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changing class attribute from the class through a class method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MyClass.set_fruit_from_class(</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'orange'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(MyClass.fruit)</a:t>
            </a:r>
          </a:p>
          <a:p>
            <a:pPr eaLnBrk="0" hangingPunct="0"/>
            <a:r>
              <a:rPr lang="en-GB" altLang="en-US" sz="2000" dirty="0">
                <a:solidFill>
                  <a:srgbClr val="0000FF"/>
                </a:solidFill>
                <a:latin typeface="Consolas" panose="020B0609020204030204" pitchFamily="49" charset="0"/>
                <a:cs typeface="Arial" panose="020B0604020202020204" pitchFamily="34" charset="0"/>
              </a:rPr>
              <a:t>'orange'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obj1</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'orange'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obj2</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'orange’</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changing class attribute from the class through an instance method</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cannot be done, as instance methods cannot be called from class</a:t>
            </a:r>
          </a:p>
        </p:txBody>
      </p:sp>
    </p:spTree>
    <p:extLst>
      <p:ext uri="{BB962C8B-B14F-4D97-AF65-F5344CB8AC3E}">
        <p14:creationId xmlns:p14="http://schemas.microsoft.com/office/powerpoint/2010/main" val="360318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717556"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Modifying class attributes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83</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A9F3B7C1-1CC1-401B-AAAB-D2FD0D88DABC}"/>
              </a:ext>
            </a:extLst>
          </p:cNvPr>
          <p:cNvSpPr/>
          <p:nvPr/>
        </p:nvSpPr>
        <p:spPr>
          <a:xfrm>
            <a:off x="1036166" y="1296726"/>
            <a:ext cx="10585177" cy="532453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changing class attribute from the object through a class method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obj1.set_fruit_from_class(</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'apple'</a:t>
            </a:r>
            <a:r>
              <a:rPr lang="en-GB" altLang="en-US" sz="2000" dirty="0">
                <a:latin typeface="Consolas" panose="020B0609020204030204" pitchFamily="49" charset="0"/>
                <a:ea typeface="ヒラギノ角ゴ Pro W3" pitchFamily="-112" charset="-128"/>
                <a:cs typeface="Consolas" panose="020B0609020204030204" pitchFamily="49" charset="0"/>
              </a:rPr>
              <a:t>)</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(MyClass.fruit)</a:t>
            </a:r>
          </a:p>
          <a:p>
            <a:pPr eaLnBrk="0" hangingPunct="0"/>
            <a:r>
              <a:rPr lang="en-GB" altLang="en-US" sz="2000" dirty="0">
                <a:solidFill>
                  <a:srgbClr val="0000FF"/>
                </a:solidFill>
                <a:latin typeface="Consolas" panose="020B0609020204030204" pitchFamily="49" charset="0"/>
                <a:cs typeface="Arial" panose="020B0604020202020204" pitchFamily="34" charset="0"/>
              </a:rPr>
              <a:t>'apple'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obj1</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'apple'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obj2</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'apple'</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changing class attribute from the object through an instance method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obj1.set_fruit_from_object(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'fig')</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(MyClass.fruit)</a:t>
            </a:r>
          </a:p>
          <a:p>
            <a:pPr eaLnBrk="0" hangingPunct="0"/>
            <a:r>
              <a:rPr lang="en-GB" altLang="en-US" sz="2000" dirty="0">
                <a:solidFill>
                  <a:srgbClr val="0000FF"/>
                </a:solidFill>
                <a:latin typeface="Consolas" panose="020B0609020204030204" pitchFamily="49" charset="0"/>
                <a:cs typeface="Arial" panose="020B0604020202020204" pitchFamily="34" charset="0"/>
              </a:rPr>
              <a:t>'fig'</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obj1</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'fig'</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&gt;&gt;&gt;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obj2</a:t>
            </a:r>
            <a:r>
              <a:rPr lang="en-GB" altLang="en-US" sz="2000" dirty="0">
                <a:latin typeface="Consolas" panose="020B0609020204030204" pitchFamily="49" charset="0"/>
                <a:ea typeface="ヒラギノ角ゴ Pro W3" pitchFamily="-112" charset="-128"/>
                <a:cs typeface="Consolas" panose="020B0609020204030204" pitchFamily="49" charset="0"/>
              </a:rPr>
              <a:t>.fruit)</a:t>
            </a:r>
          </a:p>
          <a:p>
            <a:pPr eaLnBrk="0" hangingPunct="0"/>
            <a:r>
              <a:rPr lang="en-GB" altLang="en-US" sz="2000" dirty="0">
                <a:solidFill>
                  <a:srgbClr val="0000FF"/>
                </a:solidFill>
                <a:latin typeface="Consolas" panose="020B0609020204030204" pitchFamily="49" charset="0"/>
                <a:cs typeface="Arial" panose="020B0604020202020204" pitchFamily="34" charset="0"/>
              </a:rPr>
              <a:t>'fig'</a:t>
            </a:r>
          </a:p>
        </p:txBody>
      </p:sp>
    </p:spTree>
    <p:extLst>
      <p:ext uri="{BB962C8B-B14F-4D97-AF65-F5344CB8AC3E}">
        <p14:creationId xmlns:p14="http://schemas.microsoft.com/office/powerpoint/2010/main" val="222496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vs Instance Methods      </a:t>
            </a:r>
            <a:r>
              <a:rPr lang="en-GB" sz="3200" dirty="0">
                <a:latin typeface="Arial Black" panose="020B0A04020102020204" pitchFamily="34" charset="0"/>
              </a:rPr>
              <a:t>1/…</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84</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40" y="3227076"/>
            <a:ext cx="9145016"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Trainee</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attributes (shared by all instances)</a:t>
            </a:r>
            <a:endPar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company = </a:t>
            </a:r>
            <a:r>
              <a:rPr lang="en-GB" altLang="en-US" sz="2000" dirty="0">
                <a:solidFill>
                  <a:srgbClr val="FF7700"/>
                </a:solidFill>
                <a:latin typeface="Consolas" panose="020B0609020204030204" pitchFamily="49" charset="0"/>
                <a:cs typeface="Arial" panose="020B0604020202020204" pitchFamily="34" charset="0"/>
              </a:rPr>
              <a:t>None</a:t>
            </a:r>
            <a:endParaRPr lang="en-GB" altLang="en-US" sz="2000" dirty="0">
              <a:solidFill>
                <a:srgbClr val="FFC000"/>
              </a:solidFill>
              <a:latin typeface="Consolas" panose="020B0609020204030204" pitchFamily="49" charset="0"/>
              <a:ea typeface="ヒラギノ角ゴ Pro W3" pitchFamily="-112" charset="-128"/>
              <a:cs typeface="Arial" panose="020B0604020202020204" pitchFamily="34" charset="0"/>
            </a:endParaRPr>
          </a:p>
          <a:p>
            <a:pPr eaLnBrk="0" hangingPunct="0">
              <a:buFont typeface="Arial" pitchFamily="34" charset="0"/>
              <a:buNone/>
            </a:pP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company_owners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count</a:t>
            </a:r>
            <a:r>
              <a:rPr lang="en-GB" altLang="en-US" sz="2000" dirty="0">
                <a:latin typeface="Consolas" panose="020B0609020204030204" pitchFamily="49" charset="0"/>
                <a:ea typeface="ヒラギノ角ゴ Pro W3" pitchFamily="-112" charset="-128"/>
                <a:cs typeface="Consolas" panose="020B0609020204030204" pitchFamily="49" charset="0"/>
              </a:rPr>
              <a:t> = 0</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class methods (manage class attributes)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classmethod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set_company</a:t>
            </a:r>
            <a:r>
              <a:rPr lang="en-GB" altLang="en-US" sz="2000" dirty="0">
                <a:latin typeface="Consolas" panose="020B0609020204030204" pitchFamily="49" charset="0"/>
                <a:ea typeface="ヒラギノ角ゴ Pro W3" pitchFamily="-112" charset="-128"/>
                <a:cs typeface="Consolas" panose="020B0609020204030204" pitchFamily="49" charset="0"/>
              </a:rPr>
              <a:t>(cls, 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cls.company = name </a:t>
            </a:r>
          </a:p>
        </p:txBody>
      </p:sp>
      <p:sp>
        <p:nvSpPr>
          <p:cNvPr id="2" name="TextBox 1"/>
          <p:cNvSpPr txBox="1"/>
          <p:nvPr/>
        </p:nvSpPr>
        <p:spPr>
          <a:xfrm>
            <a:off x="1055439" y="1268760"/>
            <a:ext cx="10950514"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Call class methods from the class to manipulate (assign, change, re-set) values of class attributes. </a:t>
            </a:r>
          </a:p>
          <a:p>
            <a:r>
              <a:rPr lang="en-GB" dirty="0">
                <a:latin typeface="Arial" panose="020B0604020202020204" pitchFamily="34" charset="0"/>
                <a:cs typeface="Arial" panose="020B0604020202020204" pitchFamily="34" charset="0"/>
              </a:rPr>
              <a:t>	ClassName.class_method_name(cls[,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Call instance methods from objects to manipulate (assign, change, re-set) values of instance attributes.</a:t>
            </a:r>
          </a:p>
          <a:p>
            <a:r>
              <a:rPr lang="en-GB" dirty="0">
                <a:latin typeface="Arial" panose="020B0604020202020204" pitchFamily="34" charset="0"/>
                <a:cs typeface="Arial" panose="020B0604020202020204" pitchFamily="34" charset="0"/>
              </a:rPr>
              <a:t>       object_name.instance_method_name([…])</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improved version of the class defined in slides 31-33:</a:t>
            </a:r>
          </a:p>
        </p:txBody>
      </p:sp>
    </p:spTree>
    <p:extLst>
      <p:ext uri="{BB962C8B-B14F-4D97-AF65-F5344CB8AC3E}">
        <p14:creationId xmlns:p14="http://schemas.microsoft.com/office/powerpoint/2010/main" val="6517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vs Instance Methods      2</a:t>
            </a:r>
            <a:r>
              <a:rPr lang="en-GB" sz="3200" dirty="0">
                <a:latin typeface="Arial Black" panose="020B0A04020102020204" pitchFamily="34" charset="0"/>
              </a:rPr>
              <a: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85</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39" y="1398276"/>
            <a:ext cx="10594693"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classmethod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add_company_owner</a:t>
            </a:r>
            <a:r>
              <a:rPr lang="en-GB" altLang="en-US" sz="2000" dirty="0">
                <a:latin typeface="Consolas" panose="020B0609020204030204" pitchFamily="49" charset="0"/>
                <a:ea typeface="ヒラギノ角ゴ Pro W3" pitchFamily="-112" charset="-128"/>
              </a:rPr>
              <a:t>(cls, 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cls.company_owners.append(name)</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classmethod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print_count</a:t>
            </a:r>
            <a:r>
              <a:rPr lang="en-GB" altLang="en-US" sz="2000" dirty="0">
                <a:latin typeface="Consolas" panose="020B0609020204030204" pitchFamily="49" charset="0"/>
                <a:ea typeface="ヒラギノ角ゴ Pro W3" pitchFamily="-112" charset="-128"/>
              </a:rPr>
              <a:t>(cls):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print("Count trainees:", cls.count)</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constructor - initializes instance attributes and increments</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attribute count whenever a new Trainee object is created</a:t>
            </a:r>
          </a:p>
          <a:p>
            <a:pPr eaLnBrk="0" hangingPunct="0">
              <a:buFont typeface="Arial" pitchFamily="34" charset="0"/>
              <a:buNone/>
            </a:pP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cs typeface="Arial" panose="020B0604020202020204" pitchFamily="34"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self, </a:t>
            </a:r>
            <a:r>
              <a:rPr lang="en-GB" altLang="en-US" sz="2000" dirty="0">
                <a:latin typeface="Consolas" panose="020B0609020204030204" pitchFamily="49" charset="0"/>
                <a:ea typeface="ヒラギノ角ゴ Pro W3" pitchFamily="-112" charset="-128"/>
              </a:rPr>
              <a:t>name, stream, weeks, courses</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self.name = name</a:t>
            </a:r>
            <a:endParaRPr lang="en-GB" altLang="en-US" sz="2000" dirty="0">
              <a:solidFill>
                <a:srgbClr val="FF0000"/>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self.stream = stream</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self.weeks = weeks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self.courses = courses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self.__class__.count += 1</a:t>
            </a:r>
          </a:p>
        </p:txBody>
      </p:sp>
    </p:spTree>
    <p:extLst>
      <p:ext uri="{BB962C8B-B14F-4D97-AF65-F5344CB8AC3E}">
        <p14:creationId xmlns:p14="http://schemas.microsoft.com/office/powerpoint/2010/main" val="271156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vs Instance Methods      3</a:t>
            </a:r>
            <a:r>
              <a:rPr lang="en-GB" sz="3200" dirty="0">
                <a:latin typeface="Arial Black" panose="020B0A04020102020204" pitchFamily="34" charset="0"/>
              </a:rPr>
              <a: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86</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670540" y="1067973"/>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055439" y="1137017"/>
            <a:ext cx="10594693" cy="563231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class destructor - decrements class attribute count whenever a</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Trainee object is deleted</a:t>
            </a:r>
          </a:p>
          <a:p>
            <a:pPr eaLnBrk="0" hangingPunct="0">
              <a:buFont typeface="Arial" pitchFamily="34" charset="0"/>
              <a:buNone/>
            </a:pP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solidFill>
                  <a:srgbClr val="FFC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__del__</a:t>
            </a:r>
            <a:r>
              <a:rPr lang="en-GB" altLang="en-US" sz="2000" dirty="0">
                <a:latin typeface="Consolas" panose="020B0609020204030204" pitchFamily="49" charset="0"/>
                <a:cs typeface="Arial" panose="020B0604020202020204" pitchFamily="34"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self.__class__.count -= 1</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instance methods</a:t>
            </a: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assign_course</a:t>
            </a:r>
            <a:r>
              <a:rPr lang="en-GB" altLang="en-US" sz="2000" dirty="0">
                <a:latin typeface="Consolas" panose="020B0609020204030204" pitchFamily="49" charset="0"/>
                <a:ea typeface="ヒラギノ角ゴ Pro W3" pitchFamily="-112" charset="-128"/>
                <a:cs typeface="Consolas" panose="020B0609020204030204" pitchFamily="49" charset="0"/>
              </a:rPr>
              <a:t>(self, course):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0 </a:t>
            </a:r>
          </a:p>
          <a:p>
            <a:pPr eaLnBrk="0" hangingPunct="0">
              <a:buFont typeface="Arial" pitchFamily="34" charset="0"/>
              <a:buNone/>
            </a:pPr>
            <a:r>
              <a:rPr lang="en-GB" altLang="en-US" sz="2000" dirty="0">
                <a:solidFill>
                  <a:srgbClr val="FF7700"/>
                </a:solidFill>
                <a:latin typeface="Consolas" panose="020B0609020204030204" pitchFamily="49" charset="0"/>
                <a:ea typeface="ヒラギノ角ゴ Pro W3" pitchFamily="-112" charset="-128"/>
                <a:cs typeface="Arial" panose="020B0604020202020204" pitchFamily="34" charset="0"/>
              </a:rPr>
              <a:t>        </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assign_mark_for_course</a:t>
            </a:r>
            <a:r>
              <a:rPr lang="en-GB" altLang="en-US" sz="2000" dirty="0">
                <a:latin typeface="Consolas" panose="020B0609020204030204" pitchFamily="49" charset="0"/>
                <a:ea typeface="ヒラギノ角ゴ Pro W3" pitchFamily="-112" charset="-128"/>
                <a:cs typeface="Consolas" panose="020B0609020204030204" pitchFamily="49" charset="0"/>
              </a:rPr>
              <a:t>(self, course, mark):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if</a:t>
            </a:r>
            <a:r>
              <a:rPr lang="en-GB" altLang="en-US" sz="2000" dirty="0">
                <a:latin typeface="Consolas" panose="020B0609020204030204" pitchFamily="49" charset="0"/>
                <a:ea typeface="ヒラギノ角ゴ Pro W3" pitchFamily="-112" charset="-128"/>
                <a:cs typeface="Consolas" panose="020B0609020204030204" pitchFamily="49" charset="0"/>
              </a:rPr>
              <a:t> course </a:t>
            </a:r>
            <a:r>
              <a:rPr lang="en-GB" altLang="en-US" sz="2000" dirty="0">
                <a:solidFill>
                  <a:srgbClr val="FF7700"/>
                </a:solidFill>
                <a:latin typeface="Consolas" panose="020B0609020204030204" pitchFamily="49" charset="0"/>
                <a:cs typeface="Arial" panose="020B0604020202020204" pitchFamily="34" charset="0"/>
              </a:rPr>
              <a:t>in</a:t>
            </a:r>
            <a:r>
              <a:rPr lang="en-GB" altLang="en-US" sz="2000" dirty="0">
                <a:latin typeface="Consolas" panose="020B0609020204030204" pitchFamily="49" charset="0"/>
                <a:ea typeface="ヒラギノ角ゴ Pro W3" pitchFamily="-112" charset="-128"/>
                <a:cs typeface="Consolas" panose="020B0609020204030204" pitchFamily="49" charset="0"/>
              </a:rPr>
              <a:t> self.courses:</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self.courses[course] = mark</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endParaRPr lang="en-GB" altLang="en-US" sz="2000" dirty="0">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rPr>
              <a:t> </a:t>
            </a:r>
            <a:r>
              <a:rPr lang="en-GB" altLang="en-US" sz="2000" dirty="0">
                <a:solidFill>
                  <a:srgbClr val="0000FF"/>
                </a:solidFill>
                <a:latin typeface="Consolas" panose="020B0609020204030204" pitchFamily="49" charset="0"/>
                <a:cs typeface="Arial" panose="020B0604020202020204" pitchFamily="34" charset="0"/>
              </a:rPr>
              <a:t>avg_mark</a:t>
            </a:r>
            <a:r>
              <a:rPr lang="en-GB" altLang="en-US" sz="2000" dirty="0">
                <a:latin typeface="Consolas" panose="020B0609020204030204" pitchFamily="49" charset="0"/>
                <a:ea typeface="ヒラギノ角ゴ Pro W3" pitchFamily="-112" charset="-128"/>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total_marks = 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for mark in self.courses.values():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total_marks += mark</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rPr>
              <a:t>        </a:t>
            </a:r>
            <a:r>
              <a:rPr lang="en-GB" altLang="en-US" sz="2000" dirty="0">
                <a:solidFill>
                  <a:srgbClr val="FF7700"/>
                </a:solidFill>
                <a:latin typeface="Consolas" panose="020B0609020204030204" pitchFamily="49" charset="0"/>
                <a:cs typeface="Arial" panose="020B0604020202020204" pitchFamily="34" charset="0"/>
              </a:rPr>
              <a:t>return</a:t>
            </a:r>
            <a:r>
              <a:rPr lang="en-GB" altLang="en-US" sz="2000" dirty="0">
                <a:latin typeface="Consolas" panose="020B0609020204030204" pitchFamily="49" charset="0"/>
                <a:ea typeface="ヒラギノ角ゴ Pro W3" pitchFamily="-112" charset="-128"/>
              </a:rPr>
              <a:t> total_marks / len(self.courses.values())</a:t>
            </a:r>
          </a:p>
        </p:txBody>
      </p:sp>
    </p:spTree>
    <p:extLst>
      <p:ext uri="{BB962C8B-B14F-4D97-AF65-F5344CB8AC3E}">
        <p14:creationId xmlns:p14="http://schemas.microsoft.com/office/powerpoint/2010/main" val="315527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87</a:t>
            </a:fld>
            <a:endParaRPr lang="zh-TW" altLang="en-US" sz="1400">
              <a:latin typeface="Arial" panose="020B0604020202020204" pitchFamily="34" charset="0"/>
              <a:cs typeface="Arial" panose="020B0604020202020204" pitchFamily="34" charset="0"/>
            </a:endParaRPr>
          </a:p>
        </p:txBody>
      </p:sp>
      <p:sp>
        <p:nvSpPr>
          <p:cNvPr id="8" name="Title 2">
            <a:extLst>
              <a:ext uri="{FF2B5EF4-FFF2-40B4-BE49-F238E27FC236}">
                <a16:creationId xmlns:a16="http://schemas.microsoft.com/office/drawing/2014/main" id="{9B60234F-519F-44D1-B5E9-664E2A72C56C}"/>
              </a:ext>
            </a:extLst>
          </p:cNvPr>
          <p:cNvSpPr txBox="1">
            <a:spLocks/>
          </p:cNvSpPr>
          <p:nvPr>
            <p:custDataLst>
              <p:tags r:id="rId1"/>
            </p:custDataLst>
          </p:nvPr>
        </p:nvSpPr>
        <p:spPr>
          <a:xfrm>
            <a:off x="240001" y="468000"/>
            <a:ext cx="11211092" cy="728752"/>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When to use instance methods?</a:t>
            </a:r>
            <a:endParaRPr lang="en-GB" sz="3200" dirty="0">
              <a:latin typeface="Arial Black" panose="020B0A04020102020204" pitchFamily="34" charset="0"/>
            </a:endParaRPr>
          </a:p>
        </p:txBody>
      </p:sp>
      <p:sp>
        <p:nvSpPr>
          <p:cNvPr id="10" name="TextBox 9">
            <a:extLst>
              <a:ext uri="{FF2B5EF4-FFF2-40B4-BE49-F238E27FC236}">
                <a16:creationId xmlns:a16="http://schemas.microsoft.com/office/drawing/2014/main" id="{4854CF0E-B1E7-4E5B-B1B6-09443932B3E7}"/>
              </a:ext>
            </a:extLst>
          </p:cNvPr>
          <p:cNvSpPr txBox="1"/>
          <p:nvPr/>
        </p:nvSpPr>
        <p:spPr>
          <a:xfrm>
            <a:off x="804987" y="1556792"/>
            <a:ext cx="11211092" cy="4401205"/>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Instance methods are used to access or change instance attributes (attributes individual to each object of the said class)</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Instance methods need a class instance (object); they are bound to an object. They can access the instance (</a:t>
            </a:r>
            <a:r>
              <a:rPr lang="en-GB" sz="2000" i="1" dirty="0">
                <a:solidFill>
                  <a:srgbClr val="222222"/>
                </a:solidFill>
                <a:latin typeface="Arial" panose="020B0604020202020204" pitchFamily="34" charset="0"/>
                <a:cs typeface="Arial" panose="020B0604020202020204" pitchFamily="34" charset="0"/>
              </a:rPr>
              <a:t>self</a:t>
            </a:r>
            <a:r>
              <a:rPr lang="en-GB" sz="2000" dirty="0">
                <a:solidFill>
                  <a:srgbClr val="222222"/>
                </a:solidFill>
                <a:latin typeface="Arial" panose="020B0604020202020204" pitchFamily="34" charset="0"/>
                <a:cs typeface="Arial" panose="020B0604020202020204" pitchFamily="34" charset="0"/>
              </a:rPr>
              <a:t>) but they also have access to the class itself via </a:t>
            </a:r>
            <a:r>
              <a:rPr lang="en-GB" sz="2000" i="1" dirty="0">
                <a:solidFill>
                  <a:srgbClr val="222222"/>
                </a:solidFill>
                <a:latin typeface="Arial" panose="020B0604020202020204" pitchFamily="34" charset="0"/>
                <a:cs typeface="Arial" panose="020B0604020202020204" pitchFamily="34" charset="0"/>
              </a:rPr>
              <a:t>self.__class__</a:t>
            </a: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Instance</a:t>
            </a:r>
            <a:r>
              <a:rPr lang="en-GB" sz="2000" b="0" i="0" dirty="0">
                <a:solidFill>
                  <a:srgbClr val="222222"/>
                </a:solidFill>
                <a:effectLst/>
                <a:latin typeface="Arial" panose="020B0604020202020204" pitchFamily="34" charset="0"/>
                <a:cs typeface="Arial" panose="020B0604020202020204" pitchFamily="34" charset="0"/>
              </a:rPr>
              <a:t> methods can be called by object name only, through </a:t>
            </a:r>
            <a:r>
              <a:rPr lang="en-GB" sz="2000" i="1" dirty="0">
                <a:solidFill>
                  <a:srgbClr val="222222"/>
                </a:solidFill>
                <a:latin typeface="Arial" panose="020B0604020202020204" pitchFamily="34" charset="0"/>
                <a:cs typeface="Arial" panose="020B0604020202020204" pitchFamily="34" charset="0"/>
              </a:rPr>
              <a:t>object_name.instance_method()</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Instance</a:t>
            </a:r>
            <a:r>
              <a:rPr lang="en-GB" sz="2000" b="0" i="0" dirty="0">
                <a:solidFill>
                  <a:srgbClr val="222222"/>
                </a:solidFill>
                <a:effectLst/>
                <a:latin typeface="Arial" panose="020B0604020202020204" pitchFamily="34" charset="0"/>
                <a:cs typeface="Arial" panose="020B0604020202020204" pitchFamily="34" charset="0"/>
              </a:rPr>
              <a:t> methods require no decorator, but must include the default parameter </a:t>
            </a:r>
            <a:r>
              <a:rPr lang="en-GB" sz="2000" i="1" dirty="0">
                <a:solidFill>
                  <a:srgbClr val="222222"/>
                </a:solidFill>
                <a:latin typeface="Arial" panose="020B0604020202020204" pitchFamily="34" charset="0"/>
                <a:cs typeface="Arial" panose="020B0604020202020204" pitchFamily="34" charset="0"/>
              </a:rPr>
              <a:t>self</a:t>
            </a:r>
            <a:r>
              <a:rPr lang="en-GB" sz="2000" b="0" i="0" dirty="0">
                <a:solidFill>
                  <a:srgbClr val="222222"/>
                </a:solidFill>
                <a:effectLst/>
                <a:latin typeface="Arial" panose="020B0604020202020204" pitchFamily="34" charset="0"/>
                <a:cs typeface="Arial" panose="020B0604020202020204" pitchFamily="34" charset="0"/>
              </a:rPr>
              <a:t> in their definition, so that the current instance (object) calling the method can be referred to within the method</a:t>
            </a: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Instance</a:t>
            </a:r>
            <a:r>
              <a:rPr lang="en-GB" sz="2000" b="0" i="0" dirty="0">
                <a:solidFill>
                  <a:srgbClr val="222222"/>
                </a:solidFill>
                <a:effectLst/>
                <a:latin typeface="Arial" panose="020B0604020202020204" pitchFamily="34" charset="0"/>
                <a:cs typeface="Arial" panose="020B0604020202020204" pitchFamily="34" charset="0"/>
              </a:rPr>
              <a:t> methods are the most commonly used methods within a class.</a:t>
            </a: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88</a:t>
            </a:fld>
            <a:endParaRPr lang="zh-TW" altLang="en-US" sz="1400">
              <a:latin typeface="Arial" panose="020B0604020202020204" pitchFamily="34" charset="0"/>
              <a:cs typeface="Arial" panose="020B0604020202020204" pitchFamily="34" charset="0"/>
            </a:endParaRPr>
          </a:p>
        </p:txBody>
      </p:sp>
      <p:sp>
        <p:nvSpPr>
          <p:cNvPr id="8" name="Title 2">
            <a:extLst>
              <a:ext uri="{FF2B5EF4-FFF2-40B4-BE49-F238E27FC236}">
                <a16:creationId xmlns:a16="http://schemas.microsoft.com/office/drawing/2014/main" id="{9B60234F-519F-44D1-B5E9-664E2A72C56C}"/>
              </a:ext>
            </a:extLst>
          </p:cNvPr>
          <p:cNvSpPr txBox="1">
            <a:spLocks/>
          </p:cNvSpPr>
          <p:nvPr>
            <p:custDataLst>
              <p:tags r:id="rId1"/>
            </p:custDataLst>
          </p:nvPr>
        </p:nvSpPr>
        <p:spPr>
          <a:xfrm>
            <a:off x="240001" y="468000"/>
            <a:ext cx="11211092" cy="728752"/>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When to use class methods?</a:t>
            </a:r>
            <a:endParaRPr lang="en-GB" sz="3200" dirty="0">
              <a:latin typeface="Arial Black" panose="020B0A04020102020204" pitchFamily="34" charset="0"/>
            </a:endParaRPr>
          </a:p>
        </p:txBody>
      </p:sp>
      <p:sp>
        <p:nvSpPr>
          <p:cNvPr id="10" name="TextBox 9">
            <a:extLst>
              <a:ext uri="{FF2B5EF4-FFF2-40B4-BE49-F238E27FC236}">
                <a16:creationId xmlns:a16="http://schemas.microsoft.com/office/drawing/2014/main" id="{4854CF0E-B1E7-4E5B-B1B6-09443932B3E7}"/>
              </a:ext>
            </a:extLst>
          </p:cNvPr>
          <p:cNvSpPr txBox="1"/>
          <p:nvPr/>
        </p:nvSpPr>
        <p:spPr>
          <a:xfrm>
            <a:off x="804987" y="1556792"/>
            <a:ext cx="10081120" cy="4708981"/>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Class methods are used to access or change class attributes (common attributes to every object of the said class)</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Class methods don't need a class instance. They can't access the instance (</a:t>
            </a:r>
            <a:r>
              <a:rPr lang="en-GB" sz="2000" i="1" dirty="0">
                <a:solidFill>
                  <a:srgbClr val="222222"/>
                </a:solidFill>
                <a:latin typeface="Arial" panose="020B0604020202020204" pitchFamily="34" charset="0"/>
                <a:cs typeface="Arial" panose="020B0604020202020204" pitchFamily="34" charset="0"/>
              </a:rPr>
              <a:t>self</a:t>
            </a:r>
            <a:r>
              <a:rPr lang="en-GB" sz="2000" dirty="0">
                <a:solidFill>
                  <a:srgbClr val="222222"/>
                </a:solidFill>
                <a:latin typeface="Arial" panose="020B0604020202020204" pitchFamily="34" charset="0"/>
                <a:cs typeface="Arial" panose="020B0604020202020204" pitchFamily="34" charset="0"/>
              </a:rPr>
              <a:t>) but they have access to the class itself via </a:t>
            </a:r>
            <a:r>
              <a:rPr lang="en-GB" sz="2000" i="1" dirty="0">
                <a:solidFill>
                  <a:srgbClr val="222222"/>
                </a:solidFill>
                <a:latin typeface="Arial" panose="020B0604020202020204" pitchFamily="34" charset="0"/>
                <a:cs typeface="Arial" panose="020B0604020202020204" pitchFamily="34" charset="0"/>
              </a:rPr>
              <a:t>cls</a:t>
            </a:r>
            <a:r>
              <a:rPr lang="en-GB" sz="2000" dirty="0">
                <a:solidFill>
                  <a:srgbClr val="222222"/>
                </a:solidFill>
                <a:latin typeface="Arial" panose="020B0604020202020204" pitchFamily="34" charset="0"/>
                <a:cs typeface="Arial" panose="020B0604020202020204" pitchFamily="34" charset="0"/>
              </a:rPr>
              <a:t>. Class methods are bound to a class.</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Class</a:t>
            </a:r>
            <a:r>
              <a:rPr lang="en-GB" sz="2000" b="0" i="0" dirty="0">
                <a:solidFill>
                  <a:srgbClr val="222222"/>
                </a:solidFill>
                <a:effectLst/>
                <a:latin typeface="Arial" panose="020B0604020202020204" pitchFamily="34" charset="0"/>
                <a:cs typeface="Arial" panose="020B0604020202020204" pitchFamily="34" charset="0"/>
              </a:rPr>
              <a:t> methods can be called by both class name and object name, through </a:t>
            </a:r>
            <a:r>
              <a:rPr lang="en-GB" sz="2000" b="0" i="1" dirty="0">
                <a:solidFill>
                  <a:srgbClr val="222222"/>
                </a:solidFill>
                <a:effectLst/>
                <a:latin typeface="Arial" panose="020B0604020202020204" pitchFamily="34" charset="0"/>
                <a:cs typeface="Arial" panose="020B0604020202020204" pitchFamily="34" charset="0"/>
              </a:rPr>
              <a:t>C</a:t>
            </a:r>
            <a:r>
              <a:rPr lang="en-GB" sz="2000" i="1" dirty="0">
                <a:solidFill>
                  <a:srgbClr val="222222"/>
                </a:solidFill>
                <a:latin typeface="Arial" panose="020B0604020202020204" pitchFamily="34" charset="0"/>
                <a:cs typeface="Arial" panose="020B0604020202020204" pitchFamily="34" charset="0"/>
              </a:rPr>
              <a:t>lassName.class_method()</a:t>
            </a:r>
            <a:r>
              <a:rPr lang="en-GB" sz="2000" dirty="0">
                <a:solidFill>
                  <a:srgbClr val="222222"/>
                </a:solidFill>
                <a:latin typeface="Arial" panose="020B0604020202020204" pitchFamily="34" charset="0"/>
                <a:cs typeface="Arial" panose="020B0604020202020204" pitchFamily="34" charset="0"/>
              </a:rPr>
              <a:t> and </a:t>
            </a:r>
            <a:r>
              <a:rPr lang="en-GB" sz="2000" i="1" dirty="0">
                <a:solidFill>
                  <a:srgbClr val="222222"/>
                </a:solidFill>
                <a:latin typeface="Arial" panose="020B0604020202020204" pitchFamily="34" charset="0"/>
                <a:cs typeface="Arial" panose="020B0604020202020204" pitchFamily="34" charset="0"/>
              </a:rPr>
              <a:t>object_name.class_method()</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Class</a:t>
            </a:r>
            <a:r>
              <a:rPr lang="en-GB" sz="2000" b="0" i="0" dirty="0">
                <a:solidFill>
                  <a:srgbClr val="222222"/>
                </a:solidFill>
                <a:effectLst/>
                <a:latin typeface="Arial" panose="020B0604020202020204" pitchFamily="34" charset="0"/>
                <a:cs typeface="Arial" panose="020B0604020202020204" pitchFamily="34" charset="0"/>
              </a:rPr>
              <a:t> methods require the </a:t>
            </a:r>
            <a:r>
              <a:rPr lang="en-GB" sz="2000" b="0" i="1" dirty="0">
                <a:solidFill>
                  <a:srgbClr val="222222"/>
                </a:solidFill>
                <a:effectLst/>
                <a:latin typeface="Arial" panose="020B0604020202020204" pitchFamily="34" charset="0"/>
                <a:cs typeface="Arial" panose="020B0604020202020204" pitchFamily="34" charset="0"/>
              </a:rPr>
              <a:t>@classmethod</a:t>
            </a:r>
            <a:r>
              <a:rPr lang="en-GB" sz="2000" b="0" i="0" dirty="0">
                <a:solidFill>
                  <a:srgbClr val="222222"/>
                </a:solidFill>
                <a:effectLst/>
                <a:latin typeface="Arial" panose="020B0604020202020204" pitchFamily="34" charset="0"/>
                <a:cs typeface="Arial" panose="020B0604020202020204" pitchFamily="34" charset="0"/>
              </a:rPr>
              <a:t> decorator, and must include the default parameter </a:t>
            </a:r>
            <a:r>
              <a:rPr lang="en-GB" sz="2000" i="1" dirty="0">
                <a:solidFill>
                  <a:srgbClr val="222222"/>
                </a:solidFill>
                <a:latin typeface="Arial" panose="020B0604020202020204" pitchFamily="34" charset="0"/>
                <a:cs typeface="Arial" panose="020B0604020202020204" pitchFamily="34" charset="0"/>
              </a:rPr>
              <a:t>cls</a:t>
            </a:r>
            <a:r>
              <a:rPr lang="en-GB" sz="2000" b="0" i="0" dirty="0">
                <a:solidFill>
                  <a:srgbClr val="222222"/>
                </a:solidFill>
                <a:effectLst/>
                <a:latin typeface="Arial" panose="020B0604020202020204" pitchFamily="34" charset="0"/>
                <a:cs typeface="Arial" panose="020B0604020202020204" pitchFamily="34" charset="0"/>
              </a:rPr>
              <a:t> in their definition, so that the class calling the method can be referred to within the method</a:t>
            </a: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Python only allows one __init__ method per class. </a:t>
            </a:r>
            <a:r>
              <a:rPr lang="en-GB" sz="2000" dirty="0">
                <a:solidFill>
                  <a:srgbClr val="222222"/>
                </a:solidFill>
                <a:latin typeface="Arial" panose="020B0604020202020204" pitchFamily="34" charset="0"/>
                <a:cs typeface="Arial" panose="020B0604020202020204" pitchFamily="34" charset="0"/>
              </a:rPr>
              <a:t>C</a:t>
            </a:r>
            <a:r>
              <a:rPr lang="en-GB" sz="2000" b="0" i="0" dirty="0">
                <a:solidFill>
                  <a:srgbClr val="222222"/>
                </a:solidFill>
                <a:effectLst/>
                <a:latin typeface="Arial" panose="020B0604020202020204" pitchFamily="34" charset="0"/>
                <a:cs typeface="Arial" panose="020B0604020202020204" pitchFamily="34" charset="0"/>
              </a:rPr>
              <a:t>lass methods allow defining alternative constructors for a class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83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89</a:t>
            </a:fld>
            <a:endParaRPr lang="zh-TW" altLang="en-US" sz="1400">
              <a:latin typeface="Arial" panose="020B0604020202020204" pitchFamily="34" charset="0"/>
              <a:cs typeface="Arial" panose="020B0604020202020204" pitchFamily="34" charset="0"/>
            </a:endParaRPr>
          </a:p>
        </p:txBody>
      </p:sp>
      <p:sp>
        <p:nvSpPr>
          <p:cNvPr id="8" name="Title 2">
            <a:extLst>
              <a:ext uri="{FF2B5EF4-FFF2-40B4-BE49-F238E27FC236}">
                <a16:creationId xmlns:a16="http://schemas.microsoft.com/office/drawing/2014/main" id="{9B60234F-519F-44D1-B5E9-664E2A72C56C}"/>
              </a:ext>
            </a:extLst>
          </p:cNvPr>
          <p:cNvSpPr txBox="1">
            <a:spLocks/>
          </p:cNvSpPr>
          <p:nvPr>
            <p:custDataLst>
              <p:tags r:id="rId1"/>
            </p:custDataLst>
          </p:nvPr>
        </p:nvSpPr>
        <p:spPr>
          <a:xfrm>
            <a:off x="240001" y="468000"/>
            <a:ext cx="11211092" cy="728752"/>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When to use static methods?</a:t>
            </a:r>
            <a:endParaRPr lang="en-GB" sz="3200" dirty="0">
              <a:latin typeface="Arial Black" panose="020B0A04020102020204" pitchFamily="34" charset="0"/>
            </a:endParaRPr>
          </a:p>
        </p:txBody>
      </p:sp>
      <p:sp>
        <p:nvSpPr>
          <p:cNvPr id="10" name="TextBox 9">
            <a:extLst>
              <a:ext uri="{FF2B5EF4-FFF2-40B4-BE49-F238E27FC236}">
                <a16:creationId xmlns:a16="http://schemas.microsoft.com/office/drawing/2014/main" id="{4854CF0E-B1E7-4E5B-B1B6-09443932B3E7}"/>
              </a:ext>
            </a:extLst>
          </p:cNvPr>
          <p:cNvSpPr txBox="1"/>
          <p:nvPr/>
        </p:nvSpPr>
        <p:spPr>
          <a:xfrm>
            <a:off x="804986" y="1556792"/>
            <a:ext cx="10782955" cy="4708981"/>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Static methods are used to create independent utility functions within a class.</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Static methods don't access or interfere with the any class or instance attribute, but can be called by the objects of the class as well as by the class itself in which they are defined. Static methods are nevertheless bound to a class.</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Static methods don't have access to cls or self. They work like regular functions but belong to the class's namespace. Static</a:t>
            </a:r>
            <a:r>
              <a:rPr lang="en-GB" sz="2000" b="0" i="0" dirty="0">
                <a:solidFill>
                  <a:srgbClr val="222222"/>
                </a:solidFill>
                <a:effectLst/>
                <a:latin typeface="Arial" panose="020B0604020202020204" pitchFamily="34" charset="0"/>
                <a:cs typeface="Arial" panose="020B0604020202020204" pitchFamily="34" charset="0"/>
              </a:rPr>
              <a:t> methods require the </a:t>
            </a:r>
            <a:r>
              <a:rPr lang="en-GB" sz="2000" b="0" i="1" dirty="0">
                <a:solidFill>
                  <a:srgbClr val="222222"/>
                </a:solidFill>
                <a:effectLst/>
                <a:latin typeface="Arial" panose="020B0604020202020204" pitchFamily="34" charset="0"/>
                <a:cs typeface="Arial" panose="020B0604020202020204" pitchFamily="34" charset="0"/>
              </a:rPr>
              <a:t>@staticmethod</a:t>
            </a:r>
            <a:r>
              <a:rPr lang="en-GB" sz="2000" b="0" i="0" dirty="0">
                <a:solidFill>
                  <a:srgbClr val="222222"/>
                </a:solidFill>
                <a:effectLst/>
                <a:latin typeface="Arial" panose="020B0604020202020204" pitchFamily="34" charset="0"/>
                <a:cs typeface="Arial" panose="020B0604020202020204" pitchFamily="34" charset="0"/>
              </a:rPr>
              <a:t> decorator</a:t>
            </a: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Flagging a method as a static method is not just a hint that a method won’t modify class or instance state - this restriction is also enforced by Python in runtime.</a:t>
            </a:r>
          </a:p>
          <a:p>
            <a:pPr marL="285750" indent="-285750">
              <a:buFont typeface="Arial" panose="020B0604020202020204" pitchFamily="34" charset="0"/>
              <a:buChar char="•"/>
            </a:pPr>
            <a:endParaRPr lang="en-GB" sz="20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solidFill>
                  <a:srgbClr val="222222"/>
                </a:solidFill>
                <a:latin typeface="Arial" panose="020B0604020202020204" pitchFamily="34" charset="0"/>
                <a:cs typeface="Arial" panose="020B0604020202020204" pitchFamily="34" charset="0"/>
              </a:rPr>
              <a:t>Static methods also have benefits when it comes to writing test code: because the static methods are completely independent from the rest of the class they are much easier to test (like testing a regular function).</a:t>
            </a:r>
          </a:p>
        </p:txBody>
      </p:sp>
    </p:spTree>
    <p:extLst>
      <p:ext uri="{BB962C8B-B14F-4D97-AF65-F5344CB8AC3E}">
        <p14:creationId xmlns:p14="http://schemas.microsoft.com/office/powerpoint/2010/main" val="142439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Creating a class      </a:t>
            </a:r>
            <a:r>
              <a:rPr lang="en-GB" sz="3200" dirty="0">
                <a:latin typeface="Arial Black" panose="020B0A04020102020204" pitchFamily="34" charset="0"/>
              </a:rPr>
              <a:t>1/…</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209288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
        <p:nvSpPr>
          <p:cNvPr id="10" name="TextBox 9"/>
          <p:cNvSpPr txBox="1"/>
          <p:nvPr/>
        </p:nvSpPr>
        <p:spPr>
          <a:xfrm>
            <a:off x="983431" y="1573691"/>
            <a:ext cx="10348597" cy="486287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its simplest form, class definition looks like this:</a:t>
            </a:r>
          </a:p>
          <a:p>
            <a:endParaRPr lang="en-GB" dirty="0">
              <a:latin typeface="Arial" panose="020B0604020202020204" pitchFamily="34" charset="0"/>
              <a:cs typeface="Arial" panose="020B0604020202020204" pitchFamily="34" charset="0"/>
            </a:endParaRPr>
          </a:p>
          <a:p>
            <a:r>
              <a:rPr lang="en-GB" sz="2000" b="1" dirty="0">
                <a:latin typeface="Consolas" panose="020B0609020204030204" pitchFamily="49" charset="0"/>
              </a:rPr>
              <a:t>  </a:t>
            </a:r>
            <a:r>
              <a:rPr lang="en-GB" sz="2000" b="1" dirty="0">
                <a:solidFill>
                  <a:srgbClr val="FF7700"/>
                </a:solidFill>
                <a:latin typeface="Consolas" panose="020B0609020204030204" pitchFamily="49" charset="0"/>
                <a:cs typeface="Arial" panose="020B0604020202020204" pitchFamily="34" charset="0"/>
              </a:rPr>
              <a:t>class</a:t>
            </a:r>
            <a:r>
              <a:rPr lang="en-GB" sz="2000" b="1" dirty="0">
                <a:latin typeface="Consolas" panose="020B0609020204030204" pitchFamily="49" charset="0"/>
              </a:rPr>
              <a:t> ClassName:</a:t>
            </a:r>
          </a:p>
          <a:p>
            <a:r>
              <a:rPr lang="en-GB" sz="2000" b="1" dirty="0">
                <a:solidFill>
                  <a:srgbClr val="00B050"/>
                </a:solidFill>
                <a:latin typeface="Consolas" panose="020B0609020204030204" pitchFamily="49" charset="0"/>
              </a:rPr>
              <a:t>      </a:t>
            </a:r>
            <a:r>
              <a:rPr lang="en-GB" sz="2000" b="1" dirty="0">
                <a:latin typeface="Consolas" panose="020B0609020204030204" pitchFamily="49" charset="0"/>
              </a:rPr>
              <a:t>[</a:t>
            </a:r>
            <a:r>
              <a:rPr lang="en-GB" sz="2000" b="1" dirty="0">
                <a:solidFill>
                  <a:srgbClr val="00B050"/>
                </a:solidFill>
                <a:latin typeface="Consolas" panose="020B0609020204030204" pitchFamily="49" charset="0"/>
              </a:rPr>
              <a:t>""" docstring """</a:t>
            </a:r>
            <a:r>
              <a:rPr lang="en-GB" sz="2000" b="1" dirty="0">
                <a:latin typeface="Consolas" panose="020B0609020204030204" pitchFamily="49" charset="0"/>
              </a:rPr>
              <a:t>]</a:t>
            </a:r>
            <a:endParaRPr lang="en-GB" sz="2000" b="1" dirty="0">
              <a:solidFill>
                <a:srgbClr val="00B050"/>
              </a:solidFill>
              <a:latin typeface="Consolas" panose="020B0609020204030204" pitchFamily="49" charset="0"/>
            </a:endParaRPr>
          </a:p>
          <a:p>
            <a:r>
              <a:rPr lang="en-GB" sz="2000" b="1" dirty="0">
                <a:latin typeface="Consolas" panose="020B0609020204030204" pitchFamily="49" charset="0"/>
              </a:rPr>
              <a:t>      attr_name_1: </a:t>
            </a:r>
            <a:r>
              <a:rPr lang="en-GB" sz="2000" b="1" dirty="0">
                <a:solidFill>
                  <a:srgbClr val="FF7700"/>
                </a:solidFill>
                <a:latin typeface="Consolas" panose="020B0609020204030204" pitchFamily="49" charset="0"/>
                <a:cs typeface="Arial" panose="020B0604020202020204" pitchFamily="34" charset="0"/>
              </a:rPr>
              <a:t>None</a:t>
            </a:r>
            <a:r>
              <a:rPr lang="en-GB" sz="2000" b="1" dirty="0">
                <a:latin typeface="Consolas" panose="020B0609020204030204" pitchFamily="49" charset="0"/>
              </a:rPr>
              <a:t> </a:t>
            </a:r>
          </a:p>
          <a:p>
            <a:r>
              <a:rPr lang="en-GB" sz="2000" b="1" dirty="0">
                <a:latin typeface="Consolas" panose="020B0609020204030204" pitchFamily="49" charset="0"/>
              </a:rPr>
              <a:t>      ...</a:t>
            </a:r>
          </a:p>
          <a:p>
            <a:r>
              <a:rPr lang="en-GB" sz="2000" b="1" dirty="0">
                <a:latin typeface="Consolas" panose="020B0609020204030204" pitchFamily="49" charset="0"/>
              </a:rPr>
              <a:t>      attr_name_K: </a:t>
            </a:r>
            <a:r>
              <a:rPr lang="en-GB" sz="2000" b="1" dirty="0">
                <a:solidFill>
                  <a:srgbClr val="FF7700"/>
                </a:solidFill>
                <a:latin typeface="Consolas" panose="020B0609020204030204" pitchFamily="49" charset="0"/>
                <a:cs typeface="Arial" panose="020B0604020202020204" pitchFamily="34" charset="0"/>
              </a:rPr>
              <a:t>None</a:t>
            </a:r>
          </a:p>
          <a:p>
            <a:endParaRPr lang="en-GB" sz="2000" b="1" dirty="0">
              <a:solidFill>
                <a:srgbClr val="FF7700"/>
              </a:solidFill>
              <a:latin typeface="Consolas" panose="020B0609020204030204" pitchFamily="49" charset="0"/>
              <a:cs typeface="Arial" panose="020B0604020202020204" pitchFamily="34" charset="0"/>
            </a:endParaRPr>
          </a:p>
          <a:p>
            <a:r>
              <a:rPr lang="en-GB" sz="2000" b="1" dirty="0">
                <a:solidFill>
                  <a:srgbClr val="FF7700"/>
                </a:solidFill>
                <a:latin typeface="Consolas" panose="020B0609020204030204" pitchFamily="49" charset="0"/>
                <a:cs typeface="Arial" panose="020B0604020202020204" pitchFamily="34" charset="0"/>
              </a:rPr>
              <a:t>      def </a:t>
            </a:r>
            <a:r>
              <a:rPr lang="en-GB" sz="2000" b="1" dirty="0">
                <a:latin typeface="Consolas" panose="020B0609020204030204" pitchFamily="49" charset="0"/>
              </a:rPr>
              <a:t>&lt;method_name_1&gt;(self [, param_1, ... param_L]):</a:t>
            </a:r>
            <a:r>
              <a:rPr lang="en-GB" sz="2000" b="1" dirty="0">
                <a:solidFill>
                  <a:srgbClr val="FF7700"/>
                </a:solidFill>
                <a:latin typeface="Consolas" panose="020B0609020204030204" pitchFamily="49" charset="0"/>
                <a:cs typeface="Arial" panose="020B0604020202020204" pitchFamily="34" charset="0"/>
              </a:rPr>
              <a:t> </a:t>
            </a:r>
          </a:p>
          <a:p>
            <a:r>
              <a:rPr lang="en-GB" sz="2000" b="1" dirty="0">
                <a:solidFill>
                  <a:srgbClr val="FF7700"/>
                </a:solidFill>
                <a:latin typeface="Consolas" panose="020B0609020204030204" pitchFamily="49" charset="0"/>
                <a:cs typeface="Arial" panose="020B0604020202020204" pitchFamily="34" charset="0"/>
              </a:rPr>
              <a:t>          pass</a:t>
            </a:r>
          </a:p>
          <a:p>
            <a:r>
              <a:rPr lang="en-GB" sz="2000" b="1" dirty="0">
                <a:latin typeface="Consolas" panose="020B0609020204030204" pitchFamily="49" charset="0"/>
              </a:rPr>
              <a:t>      ...</a:t>
            </a:r>
          </a:p>
          <a:p>
            <a:r>
              <a:rPr lang="en-GB" sz="2000" b="1" dirty="0">
                <a:solidFill>
                  <a:srgbClr val="FF7700"/>
                </a:solidFill>
                <a:latin typeface="Consolas" panose="020B0609020204030204" pitchFamily="49" charset="0"/>
                <a:cs typeface="Arial" panose="020B0604020202020204" pitchFamily="34" charset="0"/>
              </a:rPr>
              <a:t>      def </a:t>
            </a:r>
            <a:r>
              <a:rPr lang="en-GB" sz="2000" b="1" dirty="0">
                <a:latin typeface="Consolas" panose="020B0609020204030204" pitchFamily="49" charset="0"/>
              </a:rPr>
              <a:t>&lt;method1_name_M&gt;(self [, param_1, ... param_N]):</a:t>
            </a:r>
            <a:r>
              <a:rPr lang="en-GB" sz="2000" b="1" dirty="0">
                <a:solidFill>
                  <a:srgbClr val="FF7700"/>
                </a:solidFill>
                <a:latin typeface="Consolas" panose="020B0609020204030204" pitchFamily="49" charset="0"/>
                <a:cs typeface="Arial" panose="020B0604020202020204" pitchFamily="34" charset="0"/>
              </a:rPr>
              <a:t> </a:t>
            </a:r>
          </a:p>
          <a:p>
            <a:r>
              <a:rPr lang="en-GB" sz="2000" b="1" dirty="0">
                <a:solidFill>
                  <a:srgbClr val="FF7700"/>
                </a:solidFill>
                <a:latin typeface="Consolas" panose="020B0609020204030204" pitchFamily="49" charset="0"/>
                <a:cs typeface="Arial" panose="020B0604020202020204" pitchFamily="34" charset="0"/>
              </a:rPr>
              <a:t>          pass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Class names follow ‘CapWords’ (‘upper camel case’) convention</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hlinkClick r:id="rId6"/>
              </a:rPr>
              <a:t>https://namingconvention.org/python/</a:t>
            </a:r>
            <a:r>
              <a:rPr lang="en-GB"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027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Abstraction</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90</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983432" y="1268891"/>
            <a:ext cx="10081120" cy="313932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One of the 4 pillars of OOD.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Complexity of behaviour is hidden.</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We don’t need to know anything about the code within a method.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Knowing a method’s name, its argument types and their order is sufficient to use it.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Python methods do not have a return type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9786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Activity 3 – duration 15 minutes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91</a:t>
            </a:fld>
            <a:endParaRPr lang="zh-TW" altLang="en-US" sz="1400">
              <a:latin typeface="Arial" panose="020B0604020202020204" pitchFamily="34" charset="0"/>
              <a:cs typeface="Arial" panose="020B0604020202020204" pitchFamily="34" charset="0"/>
            </a:endParaRPr>
          </a:p>
        </p:txBody>
      </p:sp>
      <p:sp>
        <p:nvSpPr>
          <p:cNvPr id="10" name="Rounded Rectangle 4">
            <a:extLst>
              <a:ext uri="{FF2B5EF4-FFF2-40B4-BE49-F238E27FC236}">
                <a16:creationId xmlns:a16="http://schemas.microsoft.com/office/drawing/2014/main" id="{D341DB3F-7F33-0A1E-F391-179D83235231}"/>
              </a:ext>
            </a:extLst>
          </p:cNvPr>
          <p:cNvSpPr/>
          <p:nvPr/>
        </p:nvSpPr>
        <p:spPr>
          <a:xfrm>
            <a:off x="629654" y="1322859"/>
            <a:ext cx="11154978" cy="5312093"/>
          </a:xfrm>
          <a:prstGeom prst="roundRect">
            <a:avLst/>
          </a:prstGeom>
          <a:solidFill>
            <a:schemeClr val="accent5">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pPr eaLnBrk="0" hangingPunct="0"/>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Create a copy of the Activity 2 script created earlier and rename it to Activity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3</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Add an attribute no_accounts to the BankAccount class, to store the number of accounts. Increment this counter by 1 every time a new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account is opened, and decrement it by 1 every time an account is closed.</a:t>
            </a: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Include a method close_account() that closes the account of the account holder who invokes it. If the balance on the account holder’s account is 0, the close _account() method decrements the no_accounts attribute, prints out the message: "The bank account &lt;account_number&gt; has been closed" and closes the account by deleting the account holder, otherwise it prints the message: "The bank account &lt;account_number&gt; cannot be closed, as its balance is &lt;balance&gt; GBP".</a:t>
            </a:r>
          </a:p>
          <a:p>
            <a:pPr eaLnBrk="0" hangingPunct="0">
              <a:buFont typeface="Arial" pitchFamily="34" charset="0"/>
              <a:buNone/>
            </a:pP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Finally, include the method print_no_accounts() to print the number of opened accounts.</a:t>
            </a: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Test the no_accounts attribute, the close_account() and the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print_no_accounts() </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methods from the main() function.</a:t>
            </a:r>
          </a:p>
          <a:p>
            <a:pPr eaLnBrk="0" hangingPunct="0">
              <a:buFont typeface="Arial" pitchFamily="34" charset="0"/>
              <a:buNone/>
            </a:pPr>
            <a:endPar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Tip: </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the no_accounts attribute does not relate to any particular instance; it relates to the BankAccount class</a:t>
            </a:r>
            <a:endPar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4168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957200"/>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3. Objects &amp; references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2060848"/>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Arial" panose="020B0604020202020204" pitchFamily="34" charset="0"/>
                <a:ea typeface="Open Sans Extrabold" panose="020B0906030804020204" pitchFamily="34" charset="0"/>
                <a:cs typeface="Arial" panose="020B0604020202020204" pitchFamily="34" charset="0"/>
              </a:rPr>
              <a:t>2.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3867050"/>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4. Encapsulation &amp; Abstraction</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7006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latin typeface="Arial" panose="020B0604020202020204" pitchFamily="34" charset="0"/>
                <a:ea typeface="Open Sans Extrabold" panose="020B0906030804020204" pitchFamily="34" charset="0"/>
                <a:cs typeface="Arial" panose="020B0604020202020204" pitchFamily="34" charset="0"/>
              </a:rPr>
              <a:t>5. Constants</a:t>
            </a:r>
          </a:p>
        </p:txBody>
      </p:sp>
      <p:pic>
        <p:nvPicPr>
          <p:cNvPr id="11" name="Picture 2">
            <a:extLst>
              <a:ext uri="{FF2B5EF4-FFF2-40B4-BE49-F238E27FC236}">
                <a16:creationId xmlns:a16="http://schemas.microsoft.com/office/drawing/2014/main" id="{F3A8CB7E-7C19-4DDA-B733-0682FB32214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a:extLst>
              <a:ext uri="{FF2B5EF4-FFF2-40B4-BE49-F238E27FC236}">
                <a16:creationId xmlns:a16="http://schemas.microsoft.com/office/drawing/2014/main" id="{2568D11A-D521-4DC3-A004-E74903567F41}"/>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92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Constants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93</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983432" y="1286877"/>
            <a:ext cx="10081120" cy="3046988"/>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No language keywords to define a constant</a:t>
            </a:r>
          </a:p>
          <a:p>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Use the naming convention instead – UPPER_CASE_WITH_UNDERSCORE (”caps with under”):</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Often stored in a .py file which is then imported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pPr marL="742950" lvl="1" indent="-285750">
              <a:buFont typeface="Arial" panose="020B0604020202020204" pitchFamily="34" charset="0"/>
              <a:buChar char="•"/>
            </a:pPr>
            <a:endParaRPr lang="en-GB" dirty="0"/>
          </a:p>
        </p:txBody>
      </p:sp>
      <p:sp>
        <p:nvSpPr>
          <p:cNvPr id="13" name="Rectangle 12">
            <a:extLst>
              <a:ext uri="{FF2B5EF4-FFF2-40B4-BE49-F238E27FC236}">
                <a16:creationId xmlns:a16="http://schemas.microsoft.com/office/drawing/2014/main" id="{04AD304D-C2F6-49BB-B851-64CE03A3A91A}"/>
              </a:ext>
            </a:extLst>
          </p:cNvPr>
          <p:cNvSpPr/>
          <p:nvPr/>
        </p:nvSpPr>
        <p:spPr>
          <a:xfrm>
            <a:off x="1127448" y="3208322"/>
            <a:ext cx="5472608"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b="1" dirty="0">
                <a:latin typeface="Consolas" panose="020B0609020204030204" pitchFamily="49" charset="0"/>
                <a:ea typeface="ヒラギノ角ゴ Pro W3" pitchFamily="-112" charset="-128"/>
                <a:cs typeface="Consolas" panose="020B0609020204030204" pitchFamily="49" charset="0"/>
              </a:rPr>
              <a:t>PI = 3.141592</a:t>
            </a:r>
          </a:p>
        </p:txBody>
      </p:sp>
      <p:graphicFrame>
        <p:nvGraphicFramePr>
          <p:cNvPr id="14" name="Table 13"/>
          <p:cNvGraphicFramePr>
            <a:graphicFrameLocks noGrp="1"/>
          </p:cNvGraphicFramePr>
          <p:nvPr>
            <p:extLst>
              <p:ext uri="{D42A27DB-BD31-4B8C-83A1-F6EECF244321}">
                <p14:modId xmlns:p14="http://schemas.microsoft.com/office/powerpoint/2010/main" val="3177448836"/>
              </p:ext>
            </p:extLst>
          </p:nvPr>
        </p:nvGraphicFramePr>
        <p:xfrm>
          <a:off x="1096139" y="4124328"/>
          <a:ext cx="3243717" cy="1659679"/>
        </p:xfrm>
        <a:graphic>
          <a:graphicData uri="http://schemas.openxmlformats.org/drawingml/2006/table">
            <a:tbl>
              <a:tblPr firstRow="1" bandRow="1">
                <a:tableStyleId>{5C22544A-7EE6-4342-B048-85BDC9FD1C3A}</a:tableStyleId>
              </a:tblPr>
              <a:tblGrid>
                <a:gridCol w="3243717">
                  <a:extLst>
                    <a:ext uri="{9D8B030D-6E8A-4147-A177-3AD203B41FA5}">
                      <a16:colId xmlns:a16="http://schemas.microsoft.com/office/drawing/2014/main" val="20000"/>
                    </a:ext>
                  </a:extLst>
                </a:gridCol>
              </a:tblGrid>
              <a:tr h="443807">
                <a:tc>
                  <a:txBody>
                    <a:bodyPr/>
                    <a:lstStyle/>
                    <a:p>
                      <a:pPr algn="ctr"/>
                      <a:r>
                        <a:rPr lang="en-GB" sz="1800" dirty="0">
                          <a:solidFill>
                            <a:schemeClr val="tx1"/>
                          </a:solidFill>
                        </a:rPr>
                        <a:t>ClassName</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6313">
                <a:tc>
                  <a:txBody>
                    <a:bodyPr/>
                    <a:lstStyle/>
                    <a:p>
                      <a:r>
                        <a:rPr lang="en-GB" sz="1600" baseline="0" dirty="0">
                          <a:solidFill>
                            <a:schemeClr val="tx1"/>
                          </a:solidFill>
                        </a:rPr>
                        <a:t>+PI : float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38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level constant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94</a:t>
            </a:fld>
            <a:endParaRPr lang="zh-TW" altLang="en-US" sz="1400">
              <a:latin typeface="Arial" panose="020B0604020202020204" pitchFamily="34" charset="0"/>
              <a:cs typeface="Arial" panose="020B0604020202020204" pitchFamily="34" charset="0"/>
            </a:endParaRPr>
          </a:p>
        </p:txBody>
      </p:sp>
      <p:sp>
        <p:nvSpPr>
          <p:cNvPr id="4" name="TextBox 3"/>
          <p:cNvSpPr txBox="1"/>
          <p:nvPr/>
        </p:nvSpPr>
        <p:spPr>
          <a:xfrm>
            <a:off x="983432" y="1268891"/>
            <a:ext cx="10081120"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Every object of the class has the same value.</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 value is hard coded.</a:t>
            </a:r>
            <a:endParaRPr lang="en-GB" sz="2000" dirty="0"/>
          </a:p>
        </p:txBody>
      </p:sp>
      <p:sp>
        <p:nvSpPr>
          <p:cNvPr id="13" name="Rectangle 12">
            <a:extLst>
              <a:ext uri="{FF2B5EF4-FFF2-40B4-BE49-F238E27FC236}">
                <a16:creationId xmlns:a16="http://schemas.microsoft.com/office/drawing/2014/main" id="{04AD304D-C2F6-49BB-B851-64CE03A3A91A}"/>
              </a:ext>
            </a:extLst>
          </p:cNvPr>
          <p:cNvSpPr/>
          <p:nvPr/>
        </p:nvSpPr>
        <p:spPr>
          <a:xfrm>
            <a:off x="983432" y="2060577"/>
            <a:ext cx="6912060"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Circle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PI = 3.141592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public class constant PI</a:t>
            </a:r>
          </a:p>
        </p:txBody>
      </p:sp>
      <p:sp>
        <p:nvSpPr>
          <p:cNvPr id="7" name="TextBox 6">
            <a:extLst>
              <a:ext uri="{FF2B5EF4-FFF2-40B4-BE49-F238E27FC236}">
                <a16:creationId xmlns:a16="http://schemas.microsoft.com/office/drawing/2014/main" id="{85EC43AB-D16D-4285-9B38-008239AE419D}"/>
              </a:ext>
            </a:extLst>
          </p:cNvPr>
          <p:cNvSpPr txBox="1"/>
          <p:nvPr/>
        </p:nvSpPr>
        <p:spPr>
          <a:xfrm>
            <a:off x="980554" y="2905034"/>
            <a:ext cx="10225001"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Defining constants using capital letters is just a convention; technically, such constants could still be changed</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To ensure they cannot be changed, define them as protected/private class attributes and use property decorator to define the getter and setter for the class attribute.</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 getter should just return the value of the class attribute</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Instead of setting the new value, the setter should disallow changing the class attribute and raise an AssertionError</a:t>
            </a:r>
            <a:endParaRPr lang="en-GB" sz="2000" dirty="0"/>
          </a:p>
        </p:txBody>
      </p:sp>
    </p:spTree>
    <p:extLst>
      <p:ext uri="{BB962C8B-B14F-4D97-AF65-F5344CB8AC3E}">
        <p14:creationId xmlns:p14="http://schemas.microsoft.com/office/powerpoint/2010/main" val="309858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level constant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95</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235A57E-ADF3-4F92-9D73-F53B7AD7A747}"/>
              </a:ext>
            </a:extLst>
          </p:cNvPr>
          <p:cNvSpPr/>
          <p:nvPr/>
        </p:nvSpPr>
        <p:spPr>
          <a:xfrm>
            <a:off x="980555" y="1281320"/>
            <a:ext cx="10351474"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Circle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_PI = 3.141592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protected class constant PI</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property</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PI</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r>
              <a:rPr lang="en-GB" altLang="en-US" sz="2000" dirty="0">
                <a:latin typeface="Consolas" panose="020B0609020204030204" pitchFamily="49" charset="0"/>
                <a:ea typeface="ヒラギノ角ゴ Pro W3" pitchFamily="-112" charset="-128"/>
                <a:cs typeface="Consolas" panose="020B0609020204030204" pitchFamily="49" charset="0"/>
              </a:rPr>
              <a:t> self.__class__._PI</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@PI.setter</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PI</a:t>
            </a:r>
            <a:r>
              <a:rPr lang="en-GB" altLang="en-US" sz="2000" dirty="0">
                <a:latin typeface="Consolas" panose="020B0609020204030204" pitchFamily="49" charset="0"/>
                <a:ea typeface="ヒラギノ角ゴ Pro W3" pitchFamily="-112" charset="-128"/>
                <a:cs typeface="Consolas" panose="020B0609020204030204" pitchFamily="49" charset="0"/>
              </a:rPr>
              <a:t>(self, new_value):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raise AssertionError if PI is not 3.141592</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try</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assert</a:t>
            </a:r>
            <a:r>
              <a:rPr lang="en-GB" altLang="en-US" sz="2000" dirty="0">
                <a:latin typeface="Consolas" panose="020B0609020204030204" pitchFamily="49" charset="0"/>
                <a:ea typeface="ヒラギノ角ゴ Pro W3" pitchFamily="-112" charset="-128"/>
                <a:cs typeface="Consolas" panose="020B0609020204030204" pitchFamily="49" charset="0"/>
              </a:rPr>
              <a:t> = self.__class__.PI = 3.141592</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except</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AssertionError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"PI is defined as a constant and cannot be modified"</a:t>
            </a:r>
            <a:r>
              <a:rPr lang="en-GB" altLang="en-US" sz="2000" dirty="0">
                <a:latin typeface="Consolas" panose="020B0609020204030204" pitchFamily="49" charset="0"/>
                <a:ea typeface="ヒラギノ角ゴ Pro W3" pitchFamily="-112" charset="-128"/>
                <a:cs typeface="Consolas" panose="020B0609020204030204" pitchFamily="49" charset="0"/>
              </a:rPr>
              <a:t>)</a:t>
            </a:r>
          </a:p>
        </p:txBody>
      </p:sp>
      <p:sp>
        <p:nvSpPr>
          <p:cNvPr id="11" name="Rectangle 10">
            <a:extLst>
              <a:ext uri="{FF2B5EF4-FFF2-40B4-BE49-F238E27FC236}">
                <a16:creationId xmlns:a16="http://schemas.microsoft.com/office/drawing/2014/main" id="{B36F60B6-4FB5-4F26-B7BD-F9B85F3496B1}"/>
              </a:ext>
            </a:extLst>
          </p:cNvPr>
          <p:cNvSpPr/>
          <p:nvPr/>
        </p:nvSpPr>
        <p:spPr>
          <a:xfrm>
            <a:off x="7994688" y="1489966"/>
            <a:ext cx="3081628"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rPr>
              <a:t># client code</a:t>
            </a:r>
          </a:p>
          <a:p>
            <a:pPr eaLnBrk="0" hangingPunct="0"/>
            <a:r>
              <a:rPr lang="fr-FR" altLang="en-US" sz="2000" dirty="0">
                <a:latin typeface="Consolas" panose="020B0609020204030204" pitchFamily="49" charset="0"/>
                <a:ea typeface="ヒラギノ角ゴ Pro W3" pitchFamily="-112" charset="-128"/>
                <a:cs typeface="Consolas" panose="020B0609020204030204" pitchFamily="49" charset="0"/>
              </a:rPr>
              <a:t>circle = Circle()</a:t>
            </a:r>
          </a:p>
          <a:p>
            <a:pPr eaLnBrk="0" hangingPunct="0"/>
            <a:r>
              <a:rPr lang="fr-FR" altLang="en-US" sz="2000" dirty="0">
                <a:solidFill>
                  <a:srgbClr val="7030A0"/>
                </a:solidFill>
                <a:latin typeface="Consolas" panose="020B0609020204030204" pitchFamily="49" charset="0"/>
                <a:ea typeface="ヒラギノ角ゴ Pro W3" pitchFamily="-112" charset="-128"/>
              </a:rPr>
              <a:t>print</a:t>
            </a:r>
            <a:r>
              <a:rPr lang="fr-FR" altLang="en-US" sz="2000" dirty="0">
                <a:latin typeface="Consolas" panose="020B0609020204030204" pitchFamily="49" charset="0"/>
                <a:ea typeface="ヒラギノ角ゴ Pro W3" pitchFamily="-112" charset="-128"/>
                <a:cs typeface="Consolas" panose="020B0609020204030204" pitchFamily="49" charset="0"/>
              </a:rPr>
              <a:t>(circle.PI)</a:t>
            </a:r>
          </a:p>
          <a:p>
            <a:pPr eaLnBrk="0" hangingPunct="0"/>
            <a:r>
              <a:rPr lang="fr-FR" altLang="en-US" sz="2000" dirty="0">
                <a:latin typeface="Consolas" panose="020B0609020204030204" pitchFamily="49" charset="0"/>
                <a:ea typeface="ヒラギノ角ゴ Pro W3" pitchFamily="-112" charset="-128"/>
                <a:cs typeface="Consolas" panose="020B0609020204030204" pitchFamily="49" charset="0"/>
              </a:rPr>
              <a:t>circle.PI = 3.14</a:t>
            </a:r>
          </a:p>
          <a:p>
            <a:pPr eaLnBrk="0" hangingPunct="0"/>
            <a:r>
              <a:rPr lang="fr-FR" altLang="en-US" sz="2000" dirty="0">
                <a:solidFill>
                  <a:srgbClr val="7030A0"/>
                </a:solidFill>
                <a:latin typeface="Consolas" panose="020B0609020204030204" pitchFamily="49" charset="0"/>
                <a:ea typeface="ヒラギノ角ゴ Pro W3" pitchFamily="-112" charset="-128"/>
              </a:rPr>
              <a:t>print</a:t>
            </a:r>
            <a:r>
              <a:rPr lang="fr-FR" altLang="en-US" sz="2000" dirty="0">
                <a:latin typeface="Consolas" panose="020B0609020204030204" pitchFamily="49" charset="0"/>
                <a:ea typeface="ヒラギノ角ゴ Pro W3" pitchFamily="-112" charset="-128"/>
                <a:cs typeface="Consolas" panose="020B0609020204030204" pitchFamily="49" charset="0"/>
              </a:rPr>
              <a:t>(circle.PI)</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pic>
        <p:nvPicPr>
          <p:cNvPr id="3" name="Picture 2">
            <a:extLst>
              <a:ext uri="{FF2B5EF4-FFF2-40B4-BE49-F238E27FC236}">
                <a16:creationId xmlns:a16="http://schemas.microsoft.com/office/drawing/2014/main" id="{AAC2184D-7391-4498-841C-C47A3E1AAFFC}"/>
              </a:ext>
            </a:extLst>
          </p:cNvPr>
          <p:cNvPicPr>
            <a:picLocks noChangeAspect="1"/>
          </p:cNvPicPr>
          <p:nvPr/>
        </p:nvPicPr>
        <p:blipFill>
          <a:blip r:embed="rId6"/>
          <a:stretch>
            <a:fillRect/>
          </a:stretch>
        </p:blipFill>
        <p:spPr>
          <a:xfrm>
            <a:off x="5503653" y="3219899"/>
            <a:ext cx="6579080" cy="779552"/>
          </a:xfrm>
          <a:prstGeom prst="rect">
            <a:avLst/>
          </a:prstGeom>
        </p:spPr>
      </p:pic>
      <p:sp>
        <p:nvSpPr>
          <p:cNvPr id="14" name="Arrow: Curved Down 13">
            <a:extLst>
              <a:ext uri="{FF2B5EF4-FFF2-40B4-BE49-F238E27FC236}">
                <a16:creationId xmlns:a16="http://schemas.microsoft.com/office/drawing/2014/main" id="{4178413F-825A-4A78-8191-1AB841CAC6BA}"/>
              </a:ext>
            </a:extLst>
          </p:cNvPr>
          <p:cNvSpPr/>
          <p:nvPr/>
        </p:nvSpPr>
        <p:spPr>
          <a:xfrm rot="2409415">
            <a:off x="10738446" y="2273032"/>
            <a:ext cx="11969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a:extLst>
              <a:ext uri="{FF2B5EF4-FFF2-40B4-BE49-F238E27FC236}">
                <a16:creationId xmlns:a16="http://schemas.microsoft.com/office/drawing/2014/main" id="{FC036ED5-FB92-4AF4-A0A1-2D83FF00BA7E}"/>
              </a:ext>
            </a:extLst>
          </p:cNvPr>
          <p:cNvSpPr txBox="1"/>
          <p:nvPr/>
        </p:nvSpPr>
        <p:spPr>
          <a:xfrm>
            <a:off x="983431" y="5720118"/>
            <a:ext cx="10348597"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PI can still be changed from client code by typing </a:t>
            </a:r>
            <a:r>
              <a:rPr lang="en-GB" sz="2000" dirty="0">
                <a:latin typeface="Consolas" panose="020B0609020204030204" pitchFamily="49" charset="0"/>
                <a:cs typeface="Arial" panose="020B0604020202020204" pitchFamily="34" charset="0"/>
              </a:rPr>
              <a:t>circle._PI = 3.14</a:t>
            </a:r>
            <a:r>
              <a:rPr lang="en-GB" sz="20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This should however be refrained from as it would defeat the purpose of marking PI as protected/private</a:t>
            </a:r>
            <a:endParaRPr lang="en-GB" sz="2000" dirty="0"/>
          </a:p>
        </p:txBody>
      </p:sp>
    </p:spTree>
    <p:extLst>
      <p:ext uri="{BB962C8B-B14F-4D97-AF65-F5344CB8AC3E}">
        <p14:creationId xmlns:p14="http://schemas.microsoft.com/office/powerpoint/2010/main" val="141138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Instance level constant (1</a:t>
            </a:r>
            <a:r>
              <a:rPr lang="en-GB" sz="3600" baseline="30000" dirty="0">
                <a:latin typeface="Arial Black" panose="020B0A04020102020204" pitchFamily="34" charset="0"/>
              </a:rPr>
              <a:t>st</a:t>
            </a:r>
            <a:r>
              <a:rPr lang="en-GB" sz="3600" dirty="0">
                <a:latin typeface="Arial Black" panose="020B0A04020102020204" pitchFamily="34" charset="0"/>
              </a:rPr>
              <a:t> version)</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96</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235A57E-ADF3-4F92-9D73-F53B7AD7A747}"/>
              </a:ext>
            </a:extLst>
          </p:cNvPr>
          <p:cNvSpPr/>
          <p:nvPr/>
        </p:nvSpPr>
        <p:spPr>
          <a:xfrm>
            <a:off x="980555" y="2023192"/>
            <a:ext cx="10351474"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Circle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self._PI = 3.141592</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property</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PI</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r>
              <a:rPr lang="en-GB" altLang="en-US" sz="2000" dirty="0">
                <a:latin typeface="Consolas" panose="020B0609020204030204" pitchFamily="49" charset="0"/>
                <a:ea typeface="ヒラギノ角ゴ Pro W3" pitchFamily="-112" charset="-128"/>
                <a:cs typeface="Consolas" panose="020B0609020204030204" pitchFamily="49" charset="0"/>
              </a:rPr>
              <a:t> self._PI</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@PI.setter</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PI</a:t>
            </a:r>
            <a:r>
              <a:rPr lang="en-GB" altLang="en-US" sz="2000" dirty="0">
                <a:latin typeface="Consolas" panose="020B0609020204030204" pitchFamily="49" charset="0"/>
                <a:ea typeface="ヒラギノ角ゴ Pro W3" pitchFamily="-112" charset="-128"/>
                <a:cs typeface="Consolas" panose="020B0609020204030204" pitchFamily="49" charset="0"/>
              </a:rPr>
              <a:t>(self, new_value):</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print message as MAKE cannot be changed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"PI is defined as a constant and cannot be modified"</a:t>
            </a:r>
            <a:r>
              <a:rPr lang="en-GB" altLang="en-US" sz="2000" dirty="0">
                <a:latin typeface="Consolas" panose="020B0609020204030204" pitchFamily="49" charset="0"/>
                <a:ea typeface="ヒラギノ角ゴ Pro W3" pitchFamily="-112" charset="-128"/>
                <a:cs typeface="Consolas" panose="020B0609020204030204" pitchFamily="49" charset="0"/>
              </a:rPr>
              <a:t>)</a:t>
            </a:r>
          </a:p>
        </p:txBody>
      </p:sp>
      <p:sp>
        <p:nvSpPr>
          <p:cNvPr id="11" name="Rectangle 10">
            <a:extLst>
              <a:ext uri="{FF2B5EF4-FFF2-40B4-BE49-F238E27FC236}">
                <a16:creationId xmlns:a16="http://schemas.microsoft.com/office/drawing/2014/main" id="{B36F60B6-4FB5-4F26-B7BD-F9B85F3496B1}"/>
              </a:ext>
            </a:extLst>
          </p:cNvPr>
          <p:cNvSpPr/>
          <p:nvPr/>
        </p:nvSpPr>
        <p:spPr>
          <a:xfrm>
            <a:off x="7994688" y="2097175"/>
            <a:ext cx="3081628"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rPr>
              <a:t># client code</a:t>
            </a:r>
          </a:p>
          <a:p>
            <a:pPr eaLnBrk="0" hangingPunct="0"/>
            <a:r>
              <a:rPr lang="fr-FR" altLang="en-US" sz="2000" dirty="0">
                <a:latin typeface="Consolas" panose="020B0609020204030204" pitchFamily="49" charset="0"/>
                <a:ea typeface="ヒラギノ角ゴ Pro W3" pitchFamily="-112" charset="-128"/>
                <a:cs typeface="Consolas" panose="020B0609020204030204" pitchFamily="49" charset="0"/>
              </a:rPr>
              <a:t>circle = Circle()</a:t>
            </a:r>
          </a:p>
          <a:p>
            <a:pPr eaLnBrk="0" hangingPunct="0"/>
            <a:r>
              <a:rPr lang="fr-FR" altLang="en-US" sz="2000" dirty="0">
                <a:solidFill>
                  <a:srgbClr val="7030A0"/>
                </a:solidFill>
                <a:latin typeface="Consolas" panose="020B0609020204030204" pitchFamily="49" charset="0"/>
                <a:ea typeface="ヒラギノ角ゴ Pro W3" pitchFamily="-112" charset="-128"/>
              </a:rPr>
              <a:t>print</a:t>
            </a:r>
            <a:r>
              <a:rPr lang="fr-FR" altLang="en-US" sz="2000" dirty="0">
                <a:latin typeface="Consolas" panose="020B0609020204030204" pitchFamily="49" charset="0"/>
                <a:ea typeface="ヒラギノ角ゴ Pro W3" pitchFamily="-112" charset="-128"/>
                <a:cs typeface="Consolas" panose="020B0609020204030204" pitchFamily="49" charset="0"/>
              </a:rPr>
              <a:t>(circle.PI)</a:t>
            </a:r>
          </a:p>
          <a:p>
            <a:pPr eaLnBrk="0" hangingPunct="0"/>
            <a:r>
              <a:rPr lang="fr-FR" altLang="en-US" sz="2000" dirty="0">
                <a:latin typeface="Consolas" panose="020B0609020204030204" pitchFamily="49" charset="0"/>
                <a:ea typeface="ヒラギノ角ゴ Pro W3" pitchFamily="-112" charset="-128"/>
                <a:cs typeface="Consolas" panose="020B0609020204030204" pitchFamily="49" charset="0"/>
              </a:rPr>
              <a:t>circle.PI = 3.14</a:t>
            </a:r>
          </a:p>
          <a:p>
            <a:pPr eaLnBrk="0" hangingPunct="0"/>
            <a:r>
              <a:rPr lang="fr-FR" altLang="en-US" sz="2000" dirty="0">
                <a:solidFill>
                  <a:srgbClr val="7030A0"/>
                </a:solidFill>
                <a:latin typeface="Consolas" panose="020B0609020204030204" pitchFamily="49" charset="0"/>
                <a:ea typeface="ヒラギノ角ゴ Pro W3" pitchFamily="-112" charset="-128"/>
              </a:rPr>
              <a:t>print</a:t>
            </a:r>
            <a:r>
              <a:rPr lang="fr-FR" altLang="en-US" sz="2000" dirty="0">
                <a:latin typeface="Consolas" panose="020B0609020204030204" pitchFamily="49" charset="0"/>
                <a:ea typeface="ヒラギノ角ゴ Pro W3" pitchFamily="-112" charset="-128"/>
                <a:cs typeface="Consolas" panose="020B0609020204030204" pitchFamily="49" charset="0"/>
              </a:rPr>
              <a:t>(circle.PI)</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pic>
        <p:nvPicPr>
          <p:cNvPr id="3" name="Picture 2">
            <a:extLst>
              <a:ext uri="{FF2B5EF4-FFF2-40B4-BE49-F238E27FC236}">
                <a16:creationId xmlns:a16="http://schemas.microsoft.com/office/drawing/2014/main" id="{AAC2184D-7391-4498-841C-C47A3E1AAFFC}"/>
              </a:ext>
            </a:extLst>
          </p:cNvPr>
          <p:cNvPicPr>
            <a:picLocks noChangeAspect="1"/>
          </p:cNvPicPr>
          <p:nvPr/>
        </p:nvPicPr>
        <p:blipFill>
          <a:blip r:embed="rId6"/>
          <a:stretch>
            <a:fillRect/>
          </a:stretch>
        </p:blipFill>
        <p:spPr>
          <a:xfrm>
            <a:off x="5503653" y="3862730"/>
            <a:ext cx="6579080" cy="779552"/>
          </a:xfrm>
          <a:prstGeom prst="rect">
            <a:avLst/>
          </a:prstGeom>
        </p:spPr>
      </p:pic>
      <p:sp>
        <p:nvSpPr>
          <p:cNvPr id="14" name="Arrow: Curved Down 13">
            <a:extLst>
              <a:ext uri="{FF2B5EF4-FFF2-40B4-BE49-F238E27FC236}">
                <a16:creationId xmlns:a16="http://schemas.microsoft.com/office/drawing/2014/main" id="{4178413F-825A-4A78-8191-1AB841CAC6BA}"/>
              </a:ext>
            </a:extLst>
          </p:cNvPr>
          <p:cNvSpPr/>
          <p:nvPr/>
        </p:nvSpPr>
        <p:spPr>
          <a:xfrm rot="2409415">
            <a:off x="10738446" y="2855369"/>
            <a:ext cx="11969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a:extLst>
              <a:ext uri="{FF2B5EF4-FFF2-40B4-BE49-F238E27FC236}">
                <a16:creationId xmlns:a16="http://schemas.microsoft.com/office/drawing/2014/main" id="{FC036ED5-FB92-4AF4-A0A1-2D83FF00BA7E}"/>
              </a:ext>
            </a:extLst>
          </p:cNvPr>
          <p:cNvSpPr txBox="1"/>
          <p:nvPr/>
        </p:nvSpPr>
        <p:spPr>
          <a:xfrm>
            <a:off x="983432" y="1286145"/>
            <a:ext cx="9715658"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Alternatively, we can define PI as instance attribute and use properties to include the setter and getter</a:t>
            </a:r>
          </a:p>
        </p:txBody>
      </p:sp>
      <p:sp>
        <p:nvSpPr>
          <p:cNvPr id="12" name="TextBox 11">
            <a:extLst>
              <a:ext uri="{FF2B5EF4-FFF2-40B4-BE49-F238E27FC236}">
                <a16:creationId xmlns:a16="http://schemas.microsoft.com/office/drawing/2014/main" id="{3F6D33D2-CD18-4889-B7D8-0B23EF490CD1}"/>
              </a:ext>
            </a:extLst>
          </p:cNvPr>
          <p:cNvSpPr txBox="1"/>
          <p:nvPr/>
        </p:nvSpPr>
        <p:spPr>
          <a:xfrm>
            <a:off x="983431" y="5633853"/>
            <a:ext cx="10348597"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Again, PI can still be changed from client code by typing </a:t>
            </a:r>
            <a:r>
              <a:rPr lang="en-GB" sz="2000" dirty="0">
                <a:latin typeface="Consolas" panose="020B0609020204030204" pitchFamily="49" charset="0"/>
                <a:cs typeface="Arial" panose="020B0604020202020204" pitchFamily="34" charset="0"/>
              </a:rPr>
              <a:t>circle._PI = 3.14</a:t>
            </a:r>
            <a:r>
              <a:rPr lang="en-GB" sz="20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This should however be refrained from as it would defeat the purpose of marking PI as protected/private</a:t>
            </a:r>
            <a:endParaRPr lang="en-GB" sz="2000" dirty="0"/>
          </a:p>
        </p:txBody>
      </p:sp>
    </p:spTree>
    <p:extLst>
      <p:ext uri="{BB962C8B-B14F-4D97-AF65-F5344CB8AC3E}">
        <p14:creationId xmlns:p14="http://schemas.microsoft.com/office/powerpoint/2010/main" val="243703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Instance level constant (2</a:t>
            </a:r>
            <a:r>
              <a:rPr lang="en-GB" sz="3600" baseline="30000" dirty="0">
                <a:latin typeface="Arial Black" panose="020B0A04020102020204" pitchFamily="34" charset="0"/>
              </a:rPr>
              <a:t>nd</a:t>
            </a:r>
            <a:r>
              <a:rPr lang="en-GB" sz="3600" dirty="0">
                <a:latin typeface="Arial Black" panose="020B0A04020102020204" pitchFamily="34" charset="0"/>
              </a:rPr>
              <a:t> version)</a:t>
            </a:r>
          </a:p>
          <a:p>
            <a:pPr algn="ct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97</a:t>
            </a:fld>
            <a:endParaRPr lang="zh-TW" altLang="en-US" sz="140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235A57E-ADF3-4F92-9D73-F53B7AD7A747}"/>
              </a:ext>
            </a:extLst>
          </p:cNvPr>
          <p:cNvSpPr/>
          <p:nvPr/>
        </p:nvSpPr>
        <p:spPr>
          <a:xfrm>
            <a:off x="980554" y="1988687"/>
            <a:ext cx="10613347" cy="470898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Circle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self.PI = 3.141592</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property</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PI</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a:t>
            </a:r>
            <a:r>
              <a:rPr lang="en-GB" altLang="en-US" sz="2000" dirty="0">
                <a:latin typeface="Consolas" panose="020B0609020204030204" pitchFamily="49" charset="0"/>
                <a:ea typeface="ヒラギノ角ゴ Pro W3" pitchFamily="-112" charset="-128"/>
                <a:cs typeface="Consolas" panose="020B0609020204030204" pitchFamily="49" charset="0"/>
              </a:rPr>
              <a:t> self._PI</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@PI.setter</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PI</a:t>
            </a:r>
            <a:r>
              <a:rPr lang="en-GB" altLang="en-US" sz="2000" dirty="0">
                <a:latin typeface="Consolas" panose="020B0609020204030204" pitchFamily="49" charset="0"/>
                <a:ea typeface="ヒラギノ角ゴ Pro W3" pitchFamily="-112" charset="-128"/>
                <a:cs typeface="Consolas" panose="020B0609020204030204" pitchFamily="49" charset="0"/>
              </a:rPr>
              <a:t>(self, new_value):</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initialize PI only if it does not exist</a:t>
            </a:r>
          </a:p>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if</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hasattr</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(self,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'_PI'</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&lt;=&gt; if '_PI' in self.__dict__.keys():</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"PI is defined as a constant and cannot be modified"</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else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'Setting PI to'</a:t>
            </a:r>
            <a:r>
              <a:rPr lang="en-GB" altLang="en-US" sz="2000" dirty="0">
                <a:latin typeface="Consolas" panose="020B0609020204030204" pitchFamily="49" charset="0"/>
                <a:ea typeface="ヒラギノ角ゴ Pro W3" pitchFamily="-112" charset="-128"/>
                <a:cs typeface="Consolas" panose="020B0609020204030204" pitchFamily="49" charset="0"/>
              </a:rPr>
              <a:t>, new_value)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self._PI = new_value</a:t>
            </a:r>
          </a:p>
        </p:txBody>
      </p:sp>
      <p:sp>
        <p:nvSpPr>
          <p:cNvPr id="11" name="Rectangle 10">
            <a:extLst>
              <a:ext uri="{FF2B5EF4-FFF2-40B4-BE49-F238E27FC236}">
                <a16:creationId xmlns:a16="http://schemas.microsoft.com/office/drawing/2014/main" id="{B36F60B6-4FB5-4F26-B7BD-F9B85F3496B1}"/>
              </a:ext>
            </a:extLst>
          </p:cNvPr>
          <p:cNvSpPr/>
          <p:nvPr/>
        </p:nvSpPr>
        <p:spPr>
          <a:xfrm>
            <a:off x="7994688" y="2062670"/>
            <a:ext cx="3081628"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rPr>
              <a:t># client code</a:t>
            </a:r>
          </a:p>
          <a:p>
            <a:pPr eaLnBrk="0" hangingPunct="0"/>
            <a:r>
              <a:rPr lang="fr-FR" altLang="en-US" sz="2000" dirty="0">
                <a:latin typeface="Consolas" panose="020B0609020204030204" pitchFamily="49" charset="0"/>
                <a:ea typeface="ヒラギノ角ゴ Pro W3" pitchFamily="-112" charset="-128"/>
                <a:cs typeface="Consolas" panose="020B0609020204030204" pitchFamily="49" charset="0"/>
              </a:rPr>
              <a:t>circle = Circle()</a:t>
            </a:r>
          </a:p>
          <a:p>
            <a:pPr eaLnBrk="0" hangingPunct="0"/>
            <a:r>
              <a:rPr lang="fr-FR" altLang="en-US" sz="2000" dirty="0">
                <a:solidFill>
                  <a:srgbClr val="7030A0"/>
                </a:solidFill>
                <a:latin typeface="Consolas" panose="020B0609020204030204" pitchFamily="49" charset="0"/>
                <a:ea typeface="ヒラギノ角ゴ Pro W3" pitchFamily="-112" charset="-128"/>
              </a:rPr>
              <a:t>print</a:t>
            </a:r>
            <a:r>
              <a:rPr lang="fr-FR" altLang="en-US" sz="2000" dirty="0">
                <a:latin typeface="Consolas" panose="020B0609020204030204" pitchFamily="49" charset="0"/>
                <a:ea typeface="ヒラギノ角ゴ Pro W3" pitchFamily="-112" charset="-128"/>
                <a:cs typeface="Consolas" panose="020B0609020204030204" pitchFamily="49" charset="0"/>
              </a:rPr>
              <a:t>(circle.PI)</a:t>
            </a:r>
          </a:p>
          <a:p>
            <a:pPr eaLnBrk="0" hangingPunct="0"/>
            <a:r>
              <a:rPr lang="fr-FR" altLang="en-US" sz="2000" dirty="0">
                <a:latin typeface="Consolas" panose="020B0609020204030204" pitchFamily="49" charset="0"/>
                <a:ea typeface="ヒラギノ角ゴ Pro W3" pitchFamily="-112" charset="-128"/>
                <a:cs typeface="Consolas" panose="020B0609020204030204" pitchFamily="49" charset="0"/>
              </a:rPr>
              <a:t>circle.PI = 3.14</a:t>
            </a:r>
          </a:p>
          <a:p>
            <a:pPr eaLnBrk="0" hangingPunct="0"/>
            <a:r>
              <a:rPr lang="fr-FR" altLang="en-US" sz="2000" dirty="0">
                <a:solidFill>
                  <a:srgbClr val="7030A0"/>
                </a:solidFill>
                <a:latin typeface="Consolas" panose="020B0609020204030204" pitchFamily="49" charset="0"/>
                <a:ea typeface="ヒラギノ角ゴ Pro W3" pitchFamily="-112" charset="-128"/>
              </a:rPr>
              <a:t>print</a:t>
            </a:r>
            <a:r>
              <a:rPr lang="fr-FR" altLang="en-US" sz="2000" dirty="0">
                <a:latin typeface="Consolas" panose="020B0609020204030204" pitchFamily="49" charset="0"/>
                <a:ea typeface="ヒラギノ角ゴ Pro W3" pitchFamily="-112" charset="-128"/>
                <a:cs typeface="Consolas" panose="020B0609020204030204" pitchFamily="49" charset="0"/>
              </a:rPr>
              <a:t>(circle.PI)</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15" name="TextBox 14">
            <a:extLst>
              <a:ext uri="{FF2B5EF4-FFF2-40B4-BE49-F238E27FC236}">
                <a16:creationId xmlns:a16="http://schemas.microsoft.com/office/drawing/2014/main" id="{FC036ED5-FB92-4AF4-A0A1-2D83FF00BA7E}"/>
              </a:ext>
            </a:extLst>
          </p:cNvPr>
          <p:cNvSpPr txBox="1"/>
          <p:nvPr/>
        </p:nvSpPr>
        <p:spPr>
          <a:xfrm>
            <a:off x="983431" y="1286145"/>
            <a:ext cx="10348597"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Another alternative is to leave the same name in the constructor: PI and change the setter so that it initializes the instance attribute PI only when the object is being created</a:t>
            </a:r>
          </a:p>
        </p:txBody>
      </p:sp>
      <p:pic>
        <p:nvPicPr>
          <p:cNvPr id="7" name="Picture 6">
            <a:extLst>
              <a:ext uri="{FF2B5EF4-FFF2-40B4-BE49-F238E27FC236}">
                <a16:creationId xmlns:a16="http://schemas.microsoft.com/office/drawing/2014/main" id="{8BA16904-F2A3-4AFC-9AF0-7557499F1B60}"/>
              </a:ext>
            </a:extLst>
          </p:cNvPr>
          <p:cNvPicPr>
            <a:picLocks noChangeAspect="1"/>
          </p:cNvPicPr>
          <p:nvPr/>
        </p:nvPicPr>
        <p:blipFill>
          <a:blip r:embed="rId6"/>
          <a:stretch>
            <a:fillRect/>
          </a:stretch>
        </p:blipFill>
        <p:spPr>
          <a:xfrm>
            <a:off x="5279367" y="3748039"/>
            <a:ext cx="6431532" cy="990758"/>
          </a:xfrm>
          <a:prstGeom prst="rect">
            <a:avLst/>
          </a:prstGeom>
        </p:spPr>
      </p:pic>
      <p:sp>
        <p:nvSpPr>
          <p:cNvPr id="14" name="Arrow: Curved Down 13">
            <a:extLst>
              <a:ext uri="{FF2B5EF4-FFF2-40B4-BE49-F238E27FC236}">
                <a16:creationId xmlns:a16="http://schemas.microsoft.com/office/drawing/2014/main" id="{4178413F-825A-4A78-8191-1AB841CAC6BA}"/>
              </a:ext>
            </a:extLst>
          </p:cNvPr>
          <p:cNvSpPr/>
          <p:nvPr/>
        </p:nvSpPr>
        <p:spPr>
          <a:xfrm rot="2409415">
            <a:off x="10738446" y="2825122"/>
            <a:ext cx="1196926" cy="720080"/>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19320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Activity 4 – duration 15 minutes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98</a:t>
            </a:fld>
            <a:endParaRPr lang="zh-TW" altLang="en-US" sz="1400">
              <a:latin typeface="Arial" panose="020B0604020202020204" pitchFamily="34" charset="0"/>
              <a:cs typeface="Arial" panose="020B0604020202020204" pitchFamily="34" charset="0"/>
            </a:endParaRPr>
          </a:p>
        </p:txBody>
      </p:sp>
      <p:sp>
        <p:nvSpPr>
          <p:cNvPr id="10" name="Rounded Rectangle 4">
            <a:extLst>
              <a:ext uri="{FF2B5EF4-FFF2-40B4-BE49-F238E27FC236}">
                <a16:creationId xmlns:a16="http://schemas.microsoft.com/office/drawing/2014/main" id="{D341DB3F-7F33-0A1E-F391-179D83235231}"/>
              </a:ext>
            </a:extLst>
          </p:cNvPr>
          <p:cNvSpPr/>
          <p:nvPr/>
        </p:nvSpPr>
        <p:spPr>
          <a:xfrm>
            <a:off x="629655" y="1239730"/>
            <a:ext cx="11154978" cy="5312093"/>
          </a:xfrm>
          <a:prstGeom prst="roundRect">
            <a:avLst/>
          </a:prstGeom>
          <a:solidFill>
            <a:schemeClr val="accent5">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pPr eaLnBrk="0" hangingPunct="0"/>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 Create a copy of the Activity 3 script created earlier and rename it to Activity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4</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Include a </a:t>
            </a:r>
            <a:r>
              <a:rPr lang="en-GB" altLang="en-US" sz="1800" b="1"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protected</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 class constant annual_interest_rate to the BankAccount class, and set it to 0.001  (0.1%). Ensure it can only be changed by the method set_annual_interest_rate().</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Test the class constant annual_interest_rate to ensure that it cannot be changed directly from an object, and that can be changed using the set_annual_interest_rate() method.</a:t>
            </a:r>
          </a:p>
          <a:p>
            <a:pPr eaLnBrk="0" hangingPunct="0">
              <a:buFont typeface="Arial" pitchFamily="34" charset="0"/>
              <a:buNone/>
            </a:pPr>
            <a:endPar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b) Create a copy of the Activity 4a script created earlier and rename it to Activity 4b.</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Change the protected class constant annual_interest_rate to be </a:t>
            </a:r>
            <a:r>
              <a:rPr lang="en-GB" altLang="en-US" sz="1800" b="1"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private</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 and set it to 0.001  (0.1%). Ensure it can only be changed by the method set_annual_interest_rate().</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Test the class constant annual_interest_rate to ensure that it cannot be changed directly from an object, and that can be changed using the set_annual_interest_rate() method.</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4446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Activity 5 – duration 15 minutes</a:t>
            </a:r>
            <a:endParaRPr lang="en-GB" sz="32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99</a:t>
            </a:fld>
            <a:endParaRPr lang="zh-TW" altLang="en-US" sz="1400">
              <a:latin typeface="Arial" panose="020B0604020202020204" pitchFamily="34" charset="0"/>
              <a:cs typeface="Arial" panose="020B0604020202020204" pitchFamily="34" charset="0"/>
            </a:endParaRPr>
          </a:p>
        </p:txBody>
      </p:sp>
      <p:sp>
        <p:nvSpPr>
          <p:cNvPr id="10" name="Rounded Rectangle 4">
            <a:extLst>
              <a:ext uri="{FF2B5EF4-FFF2-40B4-BE49-F238E27FC236}">
                <a16:creationId xmlns:a16="http://schemas.microsoft.com/office/drawing/2014/main" id="{D341DB3F-7F33-0A1E-F391-179D83235231}"/>
              </a:ext>
            </a:extLst>
          </p:cNvPr>
          <p:cNvSpPr/>
          <p:nvPr/>
        </p:nvSpPr>
        <p:spPr>
          <a:xfrm>
            <a:off x="629655" y="1322862"/>
            <a:ext cx="11154978" cy="5312093"/>
          </a:xfrm>
          <a:prstGeom prst="roundRect">
            <a:avLst/>
          </a:prstGeom>
          <a:solidFill>
            <a:schemeClr val="accent5">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wrap="square" anchor="ctr">
            <a:spAutoFit/>
          </a:bodyPr>
          <a:lstStyle/>
          <a:p>
            <a:pPr eaLnBrk="0" hangingPunct="0"/>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 Create a copy of the Activity 4a script created earlier and rename it to Activity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5a</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Add a static method interest() to the BankAccount class, that accepts the starting balance, interest rate and time period, and returns the predicted interest</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 calculated as:</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starting balance * interest rate * time period.</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Then add an instance method calc_interest() that accepts the number of years and uses the static method interest() to return the predicted interest earned by an account holder over the specified number of years.</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Test the two new methods from the main() function by calculating the predicted interest of the account holder with the highest balance over 1, 3 and 5 years.</a:t>
            </a:r>
          </a:p>
          <a:p>
            <a:pPr eaLnBrk="0" hangingPunct="0">
              <a:buFont typeface="Arial" pitchFamily="34" charset="0"/>
              <a:buNone/>
            </a:pPr>
            <a:endPar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b) Create a copy of the Activity 4b script created earlier and rename it to Activity </a:t>
            </a:r>
            <a:r>
              <a:rPr lang="en-GB" altLang="en-US"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5b</a:t>
            </a: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Add a static method interest() an instance method calc_interest() to the BankAccount class, as above and make them work for the private class constant annual_interest_rate. </a:t>
            </a:r>
          </a:p>
          <a:p>
            <a:pPr eaLnBrk="0" hangingPunct="0">
              <a:buFont typeface="Arial" pitchFamily="34" charset="0"/>
              <a:buNone/>
            </a:pPr>
            <a:r>
              <a:rPr lang="en-GB" altLang="en-US" sz="1800" dirty="0">
                <a:solidFill>
                  <a:schemeClr val="accent1">
                    <a:lumMod val="50000"/>
                  </a:schemeClr>
                </a:solidFill>
                <a:latin typeface="Comic Sans MS" panose="030F0702030302020204" pitchFamily="66" charset="0"/>
                <a:ea typeface="ヒラギノ角ゴ Pro W3" pitchFamily="-112" charset="-128"/>
                <a:cs typeface="Consolas" panose="020B0609020204030204" pitchFamily="49" charset="0"/>
              </a:rPr>
              <a:t>Test both methods as above.</a:t>
            </a:r>
          </a:p>
        </p:txBody>
      </p:sp>
    </p:spTree>
    <p:extLst>
      <p:ext uri="{BB962C8B-B14F-4D97-AF65-F5344CB8AC3E}">
        <p14:creationId xmlns:p14="http://schemas.microsoft.com/office/powerpoint/2010/main" val="347248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A3E73A2E9174C0438253889B8D124CFE" ma:contentTypeVersion="4" ma:contentTypeDescription="Create a new document." ma:contentTypeScope="" ma:versionID="701f5f972f759fb3fa6ade040af1a370" xmlns:ct="http://schemas.microsoft.com/office/2006/metadata/contentType" xmlns:ma="http://schemas.microsoft.com/office/2006/metadata/properties/metaAttributes">
<xsd:schema targetNamespace="http://schemas.microsoft.com/office/2006/metadata/properties" ma:root="true" ma:fieldsID="a3e99db221300844266b7c00f88371ef"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Type" ma:index="9"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0" nillable="true" ma:displayName="Module" ma:format="Dropdown" ma:indexed="true" ma:internalName="Module">
<xsd:simpleType>
<xsd:restriction base="dms:Choice">
<xsd:enumeration value="Extra questions and schema"/>
<xsd:enumeration value="Query reading exercises"/>
<xsd:enumeration value="Query writing exercises"/>
<xsd:enumeration value="Slides"/>
<xsd:enumeration value="Extra Material - Agent Schema"/>
<xsd:enumeration value="Additional Materia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 xmlns:pc="http://schemas.microsoft.com/office/infopath/2007/PartnerControls"><documentManagement><Module xmlns="$ListId:Shared Documents;">Slides</Module><RestrictedToTheseUsers xmlns="$ListId:Shared Documents;"><UserInfo><DisplayName></DisplayName><AccountId xsi:nil="true"></AccountId><AccountType/></UserInfo></RestrictedToTheseUsers><Document_x0020_Type xmlns="$ListId:Shared Documents;">Slide Decks</Document_x0020_Type></documentManagement></p:properties>
</file>

<file path=customXml/itemProps1.xml><?xml version="1.0" encoding="utf-8"?>
<ds:datastoreItem xmlns:ds="http://schemas.openxmlformats.org/officeDocument/2006/customXml" ds:itemID="{1BE23D29-A5B6-48E6-AE51-7E5FBC4E97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C726ED-D182-4B53-8CA2-2DD0348F16EA}">
  <ds:schemaRefs>
    <ds:schemaRef ds:uri="http://schemas.microsoft.com/sharepoint/v3/contenttype/forms"/>
  </ds:schemaRefs>
</ds:datastoreItem>
</file>

<file path=customXml/itemProps3.xml><?xml version="1.0" encoding="utf-8"?>
<ds:datastoreItem xmlns:ds="http://schemas.openxmlformats.org/officeDocument/2006/customXml" ds:itemID="{EAEE06BC-C96A-493E-9D0E-8E01B8DC2ED9}">
  <ds:schemaRefs>
    <ds:schemaRef ds:uri="http://schemas.microsoft.com/office/2006/metadata/properties"/>
    <ds:schemaRef ds:uri="http://schemas.microsoft.com/office/infopath/2007/PartnerControls"/>
    <ds:schemaRef ds:uri="$ListId:Shared Documents;"/>
  </ds:schemaRefs>
</ds:datastoreItem>
</file>

<file path=docProps/app.xml><?xml version="1.0" encoding="utf-8"?>
<Properties xmlns="http://schemas.openxmlformats.org/officeDocument/2006/extended-properties" xmlns:vt="http://schemas.openxmlformats.org/officeDocument/2006/docPropsVTypes">
  <Template>FDM theme</Template>
  <TotalTime>9326</TotalTime>
  <Words>24997</Words>
  <Application>Microsoft Office PowerPoint</Application>
  <PresentationFormat>Widescreen</PresentationFormat>
  <Paragraphs>2406</Paragraphs>
  <Slides>112</Slides>
  <Notes>101</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112</vt:i4>
      </vt:variant>
    </vt:vector>
  </HeadingPairs>
  <TitlesOfParts>
    <vt:vector size="137" baseType="lpstr">
      <vt:lpstr>-apple-system</vt:lpstr>
      <vt:lpstr>arial</vt:lpstr>
      <vt:lpstr>arial</vt:lpstr>
      <vt:lpstr>Arial Black</vt:lpstr>
      <vt:lpstr>Calibri</vt:lpstr>
      <vt:lpstr>Comic Sans MS</vt:lpstr>
      <vt:lpstr>Consolas</vt:lpstr>
      <vt:lpstr>Helvetica</vt:lpstr>
      <vt:lpstr>inherit</vt:lpstr>
      <vt:lpstr>Inter-Regular</vt:lpstr>
      <vt:lpstr>Karla</vt:lpstr>
      <vt:lpstr>Lucida Console</vt:lpstr>
      <vt:lpstr>Lucida Grande</vt:lpstr>
      <vt:lpstr>My-Open-Sans</vt:lpstr>
      <vt:lpstr>Noto Sans</vt:lpstr>
      <vt:lpstr>Open Sans</vt:lpstr>
      <vt:lpstr>Roboto</vt:lpstr>
      <vt:lpstr>source sans pro</vt:lpstr>
      <vt:lpstr>Symbol</vt:lpstr>
      <vt:lpstr>-system-ui</vt:lpstr>
      <vt:lpstr>urw-din</vt:lpstr>
      <vt:lpstr>var(--font-sans)</vt:lpstr>
      <vt:lpstr>Verdana</vt:lpstr>
      <vt:lpstr>Wingdings</vt:lpstr>
      <vt:lpstr>FDM theme</vt:lpstr>
      <vt:lpstr>Advanced Python</vt:lpstr>
      <vt:lpstr>Module 2A: Object-Oriented Programming  ~ Part 1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Summary</vt:lpstr>
      <vt:lpstr>Module Summary</vt:lpstr>
      <vt:lpstr>Module Summary</vt:lpstr>
      <vt:lpstr>Module Summary</vt:lpstr>
      <vt:lpstr>Module Summary</vt:lpstr>
      <vt:lpstr>Module Summary</vt:lpstr>
      <vt:lpstr>Module Summary</vt:lpstr>
      <vt:lpstr>Module Summary</vt:lpstr>
      <vt:lpstr>Module Summary</vt:lpstr>
      <vt:lpstr>Module Summary</vt:lpstr>
      <vt:lpstr>Module Summary</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Nick Lawton</dc:creator>
  <cp:lastModifiedBy>Nikola</cp:lastModifiedBy>
  <cp:revision>263</cp:revision>
  <dcterms:created xsi:type="dcterms:W3CDTF">2018-10-31T14:46:27Z</dcterms:created>
  <dcterms:modified xsi:type="dcterms:W3CDTF">2022-08-22T07:58:56Z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0x010100A3E73A2E9174C0438253889B8D124CFE</vt:lpwstr>
  </property>
</Properties>
</file>