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ppt/notesSlides/notesSlide18.xml" ContentType="application/vnd.openxmlformats-officedocument.presentationml.notesSlide+xml"/>
  <Override PartName="/ppt/tags/tag17.xml" ContentType="application/vnd.openxmlformats-officedocument.presentationml.tags+xml"/>
  <Override PartName="/ppt/notesSlides/notesSlide19.xml" ContentType="application/vnd.openxmlformats-officedocument.presentationml.notesSlide+xml"/>
  <Override PartName="/ppt/tags/tag18.xml" ContentType="application/vnd.openxmlformats-officedocument.presentationml.tags+xml"/>
  <Override PartName="/ppt/notesSlides/notesSlide20.xml" ContentType="application/vnd.openxmlformats-officedocument.presentationml.notesSlide+xml"/>
  <Override PartName="/ppt/tags/tag19.xml" ContentType="application/vnd.openxmlformats-officedocument.presentationml.tags+xml"/>
  <Override PartName="/ppt/notesSlides/notesSlide21.xml" ContentType="application/vnd.openxmlformats-officedocument.presentationml.notesSlide+xml"/>
  <Override PartName="/ppt/tags/tag20.xml" ContentType="application/vnd.openxmlformats-officedocument.presentationml.tags+xml"/>
  <Override PartName="/ppt/notesSlides/notesSlide22.xml" ContentType="application/vnd.openxmlformats-officedocument.presentationml.notesSlide+xml"/>
  <Override PartName="/ppt/tags/tag21.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2.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3.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24.xml" ContentType="application/vnd.openxmlformats-officedocument.presentationml.tags+xml"/>
  <Override PartName="/ppt/notesSlides/notesSlide33.xml" ContentType="application/vnd.openxmlformats-officedocument.presentationml.notesSlide+xml"/>
  <Override PartName="/ppt/tags/tag25.xml" ContentType="application/vnd.openxmlformats-officedocument.presentationml.tags+xml"/>
  <Override PartName="/ppt/notesSlides/notesSlide34.xml" ContentType="application/vnd.openxmlformats-officedocument.presentationml.notesSlide+xml"/>
  <Override PartName="/ppt/tags/tag26.xml" ContentType="application/vnd.openxmlformats-officedocument.presentationml.tags+xml"/>
  <Override PartName="/ppt/notesSlides/notesSlide35.xml" ContentType="application/vnd.openxmlformats-officedocument.presentationml.notesSlide+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tags/tag30.xml" ContentType="application/vnd.openxmlformats-officedocument.presentationml.tags+xml"/>
  <Override PartName="/ppt/notesSlides/notesSlide39.xml" ContentType="application/vnd.openxmlformats-officedocument.presentationml.notesSlide+xml"/>
  <Override PartName="/ppt/tags/tag31.xml" ContentType="application/vnd.openxmlformats-officedocument.presentationml.tags+xml"/>
  <Override PartName="/ppt/notesSlides/notesSlide40.xml" ContentType="application/vnd.openxmlformats-officedocument.presentationml.notesSlide+xml"/>
  <Override PartName="/ppt/tags/tag32.xml" ContentType="application/vnd.openxmlformats-officedocument.presentationml.tags+xml"/>
  <Override PartName="/ppt/notesSlides/notesSlide41.xml" ContentType="application/vnd.openxmlformats-officedocument.presentationml.notesSlide+xml"/>
  <Override PartName="/ppt/tags/tag33.xml" ContentType="application/vnd.openxmlformats-officedocument.presentationml.tags+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51"/>
  </p:notesMasterIdLst>
  <p:sldIdLst>
    <p:sldId id="294" r:id="rId5"/>
    <p:sldId id="395" r:id="rId6"/>
    <p:sldId id="257" r:id="rId7"/>
    <p:sldId id="329" r:id="rId8"/>
    <p:sldId id="296" r:id="rId9"/>
    <p:sldId id="320" r:id="rId10"/>
    <p:sldId id="408" r:id="rId11"/>
    <p:sldId id="319" r:id="rId12"/>
    <p:sldId id="406" r:id="rId13"/>
    <p:sldId id="416" r:id="rId14"/>
    <p:sldId id="414" r:id="rId15"/>
    <p:sldId id="412" r:id="rId16"/>
    <p:sldId id="407" r:id="rId17"/>
    <p:sldId id="415" r:id="rId18"/>
    <p:sldId id="404" r:id="rId19"/>
    <p:sldId id="399" r:id="rId20"/>
    <p:sldId id="400" r:id="rId21"/>
    <p:sldId id="321" r:id="rId22"/>
    <p:sldId id="401" r:id="rId23"/>
    <p:sldId id="402" r:id="rId24"/>
    <p:sldId id="409" r:id="rId25"/>
    <p:sldId id="410" r:id="rId26"/>
    <p:sldId id="397" r:id="rId27"/>
    <p:sldId id="398" r:id="rId28"/>
    <p:sldId id="331" r:id="rId29"/>
    <p:sldId id="336" r:id="rId30"/>
    <p:sldId id="324" r:id="rId31"/>
    <p:sldId id="417" r:id="rId32"/>
    <p:sldId id="418" r:id="rId33"/>
    <p:sldId id="419" r:id="rId34"/>
    <p:sldId id="420" r:id="rId35"/>
    <p:sldId id="421" r:id="rId36"/>
    <p:sldId id="333" r:id="rId37"/>
    <p:sldId id="422" r:id="rId38"/>
    <p:sldId id="326" r:id="rId39"/>
    <p:sldId id="424" r:id="rId40"/>
    <p:sldId id="425" r:id="rId41"/>
    <p:sldId id="426" r:id="rId42"/>
    <p:sldId id="427" r:id="rId43"/>
    <p:sldId id="428" r:id="rId44"/>
    <p:sldId id="429" r:id="rId45"/>
    <p:sldId id="292" r:id="rId46"/>
    <p:sldId id="396" r:id="rId47"/>
    <p:sldId id="413" r:id="rId48"/>
    <p:sldId id="430" r:id="rId49"/>
    <p:sldId id="31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ck Lawton" initials="NL" lastIdx="1" clrIdx="0">
    <p:extLst>
      <p:ext uri="{19B8F6BF-5375-455C-9EA6-DF929625EA0E}">
        <p15:presenceInfo xmlns:p15="http://schemas.microsoft.com/office/powerpoint/2012/main" userId="S-1-5-21-2771468770-4293063043-2426060248-90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5654" autoAdjust="0"/>
  </p:normalViewPr>
  <p:slideViewPr>
    <p:cSldViewPr>
      <p:cViewPr varScale="1">
        <p:scale>
          <a:sx n="58" d="100"/>
          <a:sy n="58" d="100"/>
        </p:scale>
        <p:origin x="96" y="690"/>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 Ignjatovic" userId="777efdf8-7461-46b4-9a74-ce034012f891" providerId="ADAL" clId="{E1EB29EC-11BD-44C2-A065-CA8A2FD5D2BF}"/>
    <pc:docChg chg="modSld">
      <pc:chgData name="Nikola Ignjatovic" userId="777efdf8-7461-46b4-9a74-ce034012f891" providerId="ADAL" clId="{E1EB29EC-11BD-44C2-A065-CA8A2FD5D2BF}" dt="2022-03-08T16:52:23.825" v="1"/>
      <pc:docMkLst>
        <pc:docMk/>
      </pc:docMkLst>
      <pc:sldChg chg="modNotesTx">
        <pc:chgData name="Nikola Ignjatovic" userId="777efdf8-7461-46b4-9a74-ce034012f891" providerId="ADAL" clId="{E1EB29EC-11BD-44C2-A065-CA8A2FD5D2BF}" dt="2022-03-08T16:52:23.825" v="1"/>
        <pc:sldMkLst>
          <pc:docMk/>
          <pc:sldMk cId="372585125" sldId="4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B0E2E-FA1B-49E8-81DE-7DA048B075EB}" type="datetimeFigureOut">
              <a:rPr lang="en-GB" smtClean="0"/>
              <a:t>19/08/2022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BC767-464D-4FBB-8F79-62B6F0DE02BE}" type="slidenum">
              <a:rPr lang="en-GB" smtClean="0"/>
              <a:t>‹#›</a:t>
            </a:fld>
            <a:endParaRPr lang="en-GB" dirty="0"/>
          </a:p>
        </p:txBody>
      </p:sp>
    </p:spTree>
    <p:extLst>
      <p:ext uri="{BB962C8B-B14F-4D97-AF65-F5344CB8AC3E}">
        <p14:creationId xmlns:p14="http://schemas.microsoft.com/office/powerpoint/2010/main" val="429113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https://numpy.org/</a:t>
            </a:r>
          </a:p>
        </p:txBody>
      </p:sp>
      <p:sp>
        <p:nvSpPr>
          <p:cNvPr id="4" name="Slide Number Placeholder 3"/>
          <p:cNvSpPr>
            <a:spLocks noGrp="1"/>
          </p:cNvSpPr>
          <p:nvPr>
            <p:ph type="sldNum" sz="quarter" idx="5"/>
          </p:nvPr>
        </p:nvSpPr>
        <p:spPr/>
        <p:txBody>
          <a:bodyPr/>
          <a:lstStyle/>
          <a:p>
            <a:fld id="{DECAF7F7-481D-4FBB-872B-CAD62DA8C4BA}" type="slidenum">
              <a:rPr lang="en-GB" smtClean="0"/>
              <a:t>2</a:t>
            </a:fld>
            <a:endParaRPr lang="en-GB" dirty="0"/>
          </a:p>
        </p:txBody>
      </p:sp>
    </p:spTree>
    <p:extLst>
      <p:ext uri="{BB962C8B-B14F-4D97-AF65-F5344CB8AC3E}">
        <p14:creationId xmlns:p14="http://schemas.microsoft.com/office/powerpoint/2010/main" val="368143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the class Employee above, 'name' and 'salary' are instance variables of the (objects of) class Employee. </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Similarly, 'team' is instance variable of the (objects of) class Manager. </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Since the class Manager inherits from class Employee, 'name' and 'salary' are also instance variables of (objects of) class Manager.</a:t>
            </a:r>
          </a:p>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11</a:t>
            </a:fld>
            <a:endParaRPr lang="en-US" altLang="zh-TW" dirty="0"/>
          </a:p>
        </p:txBody>
      </p:sp>
    </p:spTree>
    <p:extLst>
      <p:ext uri="{BB962C8B-B14F-4D97-AF65-F5344CB8AC3E}">
        <p14:creationId xmlns:p14="http://schemas.microsoft.com/office/powerpoint/2010/main" val="3311007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12</a:t>
            </a:fld>
            <a:endParaRPr lang="en-US" altLang="zh-TW" dirty="0"/>
          </a:p>
        </p:txBody>
      </p:sp>
    </p:spTree>
    <p:extLst>
      <p:ext uri="{BB962C8B-B14F-4D97-AF65-F5344CB8AC3E}">
        <p14:creationId xmlns:p14="http://schemas.microsoft.com/office/powerpoint/2010/main" val="1436671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13</a:t>
            </a:fld>
            <a:endParaRPr lang="en-US" altLang="zh-TW" dirty="0"/>
          </a:p>
        </p:txBody>
      </p:sp>
    </p:spTree>
    <p:extLst>
      <p:ext uri="{BB962C8B-B14F-4D97-AF65-F5344CB8AC3E}">
        <p14:creationId xmlns:p14="http://schemas.microsoft.com/office/powerpoint/2010/main" val="25954749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14</a:t>
            </a:fld>
            <a:endParaRPr lang="en-US" altLang="zh-TW" dirty="0"/>
          </a:p>
        </p:txBody>
      </p:sp>
    </p:spTree>
    <p:extLst>
      <p:ext uri="{BB962C8B-B14F-4D97-AF65-F5344CB8AC3E}">
        <p14:creationId xmlns:p14="http://schemas.microsoft.com/office/powerpoint/2010/main" val="1231198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the class Employee above, 'name’, ‘job_title' and 'salary' are instance variables of the (objects of) class Employee. </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Similarly, 'team' is instance variable of the (objects of) class Manager. </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Despite Manager being set as subclass of Employee, since Manager’s custom constructor does not invoke Employee’s constructor, the instance variables of class Employee: 'name', 'job_title' and 'salary’ will not be available to objects of Manager class.</a:t>
            </a:r>
          </a:p>
          <a:p>
            <a:pPr marL="0" lvl="0" indent="0">
              <a:spcAft>
                <a:spcPts val="0"/>
              </a:spcAft>
              <a:buSzPts val="1000"/>
              <a:buFont typeface="Symbol" panose="05050102010706020507" pitchFamily="18" charset="2"/>
              <a:buNone/>
              <a:tabLst>
                <a:tab pos="457200" algn="l"/>
              </a:tabLst>
            </a:pPr>
            <a:endPar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However, the Employee’s method work() is accessible from (objects of) class Manager, as Manager is defined as subclass of Employee and access to Employee’s methods is not affected by the constructor.</a:t>
            </a:r>
          </a:p>
          <a:p>
            <a:endParaRPr lang="en-GB" b="0" i="0" dirty="0">
              <a:solidFill>
                <a:srgbClr val="FFFFFF"/>
              </a:solidFill>
              <a:effectLst/>
              <a:latin typeface="Noto Sans" panose="020B0502040204020203" pitchFamily="34" charset="0"/>
            </a:endParaRPr>
          </a:p>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15</a:t>
            </a:fld>
            <a:endParaRPr lang="en-US" altLang="zh-TW" dirty="0"/>
          </a:p>
        </p:txBody>
      </p:sp>
    </p:spTree>
    <p:extLst>
      <p:ext uri="{BB962C8B-B14F-4D97-AF65-F5344CB8AC3E}">
        <p14:creationId xmlns:p14="http://schemas.microsoft.com/office/powerpoint/2010/main" val="2856367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FFFFFF"/>
                </a:solidFill>
                <a:effectLst/>
                <a:latin typeface="Noto Sans" panose="020B0502040204020203" pitchFamily="34" charset="0"/>
              </a:rPr>
              <a:t>If both the subclass and the superclass have a constructor, then the object of the subclass is created through the constructor of the subclass. In order to make parent’s instance variables available to the child’s class, the child’s constructor must include a call to parent’s constructor.</a:t>
            </a:r>
          </a:p>
          <a:p>
            <a:r>
              <a:rPr lang="en-GB" b="0" i="0" dirty="0">
                <a:solidFill>
                  <a:srgbClr val="FFFFFF"/>
                </a:solidFill>
                <a:effectLst/>
                <a:latin typeface="Noto Sans" panose="020B0502040204020203" pitchFamily="34" charset="0"/>
              </a:rPr>
              <a:t>Here the customised constructor of the subclass (Manager) invokes the constructor of its superclass (Employee). Consequently, the Employee’s attributes (name, job_title, salary) are accessible from the object manage of the subclass Manager.</a:t>
            </a:r>
          </a:p>
          <a:p>
            <a:endParaRPr lang="en-GB" b="0" i="0" dirty="0">
              <a:solidFill>
                <a:srgbClr val="FFFFFF"/>
              </a:solidFill>
              <a:effectLst/>
              <a:latin typeface="Noto Sans" panose="020B0502040204020203"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 the class Employee above, 'name’, ‘job_title' and 'salary' are instance variables of the (objects of) class Employee. </a:t>
            </a: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Similarly, 'team' is instance variable of the (objects of) class Manager. </a:t>
            </a: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spcAft>
                <a:spcPts val="0"/>
              </a:spcAft>
              <a:buSzPts val="1000"/>
              <a:buFont typeface="Symbol" panose="05050102010706020507" pitchFamily="18" charset="2"/>
              <a:buNone/>
              <a:tabLst>
                <a:tab pos="457200" algn="l"/>
              </a:tabLst>
            </a:pPr>
            <a:r>
              <a:rPr lang="en-GB" sz="1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Since the class Manager inherits from class Employee, 'name', 'job_title' and 'salary' are also instance variables of (objects of) class Manager.</a:t>
            </a:r>
          </a:p>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16</a:t>
            </a:fld>
            <a:endParaRPr lang="en-US" altLang="zh-TW" dirty="0"/>
          </a:p>
        </p:txBody>
      </p:sp>
    </p:spTree>
    <p:extLst>
      <p:ext uri="{BB962C8B-B14F-4D97-AF65-F5344CB8AC3E}">
        <p14:creationId xmlns:p14="http://schemas.microsoft.com/office/powerpoint/2010/main" val="20821196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FFFFFF"/>
                </a:solidFill>
                <a:effectLst/>
                <a:latin typeface="Noto Sans" panose="020B0502040204020203" pitchFamily="34" charset="0"/>
              </a:rPr>
              <a:t>The Employee’s instance attributes (name, job_title, salary) are now accessible from the objects of the subclass Manager.</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17</a:t>
            </a:fld>
            <a:endParaRPr lang="en-US" altLang="zh-TW" dirty="0"/>
          </a:p>
        </p:txBody>
      </p:sp>
    </p:spTree>
    <p:extLst>
      <p:ext uri="{BB962C8B-B14F-4D97-AF65-F5344CB8AC3E}">
        <p14:creationId xmlns:p14="http://schemas.microsoft.com/office/powerpoint/2010/main" val="34690788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source sans pro" panose="020B0503030403020204" pitchFamily="34" charset="0"/>
              </a:rPr>
              <a:t>super() is a shortcut to access a base class without having to know its type or name.</a:t>
            </a:r>
          </a:p>
          <a:p>
            <a:pPr algn="l"/>
            <a:r>
              <a:rPr lang="en-GB" b="1" i="0" dirty="0">
                <a:solidFill>
                  <a:srgbClr val="333333"/>
                </a:solidFill>
                <a:effectLst/>
                <a:latin typeface="source sans pro" panose="020B0503030403020204" pitchFamily="34" charset="0"/>
              </a:rPr>
              <a:t>Syntax for super is:</a:t>
            </a:r>
          </a:p>
          <a:p>
            <a:r>
              <a:rPr lang="en-GB" b="1" dirty="0"/>
              <a:t>super().method_name(args)</a:t>
            </a:r>
          </a:p>
          <a:p>
            <a:endParaRPr lang="en-GB" u="sng" dirty="0"/>
          </a:p>
          <a:p>
            <a:r>
              <a:rPr lang="en-GB" u="sng" dirty="0"/>
              <a:t>Note</a:t>
            </a:r>
            <a:r>
              <a:rPr lang="en-GB" dirty="0"/>
              <a:t>: Employee's work() method can be accessed from objects of both Employee and Manager classes:</a:t>
            </a:r>
          </a:p>
          <a:p>
            <a:r>
              <a:rPr lang="en-GB" dirty="0"/>
              <a:t>john_smith.work()</a:t>
            </a:r>
          </a:p>
          <a:p>
            <a:r>
              <a:rPr lang="en-GB" dirty="0"/>
              <a:t>max_ross.work()</a:t>
            </a:r>
          </a:p>
          <a:p>
            <a:r>
              <a:rPr lang="en-GB" dirty="0"/>
              <a:t>In general, </a:t>
            </a:r>
            <a:r>
              <a:rPr lang="en-GB" b="0" i="0" dirty="0">
                <a:solidFill>
                  <a:srgbClr val="333333"/>
                </a:solidFill>
                <a:effectLst/>
                <a:latin typeface="Noto Sans" panose="020B0502040504020204" pitchFamily="34" charset="0"/>
              </a:rPr>
              <a:t>an object of a child class can access the attributes or methods of the parent class.</a:t>
            </a:r>
            <a:endParaRPr lang="en-GB" dirty="0"/>
          </a:p>
          <a:p>
            <a:r>
              <a:rPr lang="en-GB" b="0" i="0" dirty="0">
                <a:solidFill>
                  <a:srgbClr val="333333"/>
                </a:solidFill>
                <a:effectLst/>
                <a:latin typeface="Noto Sans" panose="020B0502040504020204" pitchFamily="34" charset="0"/>
              </a:rPr>
              <a:t>However, the reverse is not true, i.e., an object of the parent class can’t access the attributes or methods of the child class. Here, objects of Employee class cannot access attributes or methods of the Manager class.</a:t>
            </a:r>
          </a:p>
          <a:p>
            <a:r>
              <a:rPr lang="en-GB" dirty="0"/>
              <a:t>john_smith.team  # throws an error - AttributeError: 'Employee' object has no attribute 'team’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john_smith.manage(ana_dix)  # throws an error - AttributeError: 'Employee' object has no attribute ‘manage'</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18</a:t>
            </a:fld>
            <a:endParaRPr lang="en-US" altLang="zh-TW" dirty="0"/>
          </a:p>
        </p:txBody>
      </p:sp>
    </p:spTree>
    <p:extLst>
      <p:ext uri="{BB962C8B-B14F-4D97-AF65-F5344CB8AC3E}">
        <p14:creationId xmlns:p14="http://schemas.microsoft.com/office/powerpoint/2010/main" val="461542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latin typeface="Arial" panose="020B0604020202020204" pitchFamily="34" charset="0"/>
                <a:cs typeface="Arial" panose="020B0604020202020204" pitchFamily="34" charset="0"/>
              </a:rPr>
              <a:t>Calling the constructor __init__() using the parent class requires </a:t>
            </a:r>
            <a:r>
              <a:rPr lang="en-GB" b="1" i="1" dirty="0">
                <a:latin typeface="Arial" panose="020B0604020202020204" pitchFamily="34" charset="0"/>
                <a:cs typeface="Arial" panose="020B0604020202020204" pitchFamily="34" charset="0"/>
              </a:rPr>
              <a:t>self</a:t>
            </a:r>
            <a:r>
              <a:rPr lang="en-GB" b="0" i="0" dirty="0">
                <a:solidFill>
                  <a:srgbClr val="232629"/>
                </a:solidFill>
                <a:effectLst/>
                <a:latin typeface="-apple-system"/>
              </a:rPr>
              <a:t> because in Python </a:t>
            </a:r>
            <a:r>
              <a:rPr lang="en-GB" dirty="0"/>
              <a:t>instance.method(args)</a:t>
            </a:r>
            <a:r>
              <a:rPr lang="en-GB" b="0" i="0" dirty="0">
                <a:solidFill>
                  <a:srgbClr val="232629"/>
                </a:solidFill>
                <a:effectLst/>
                <a:latin typeface="-apple-system"/>
              </a:rPr>
              <a:t> is just shorthand for </a:t>
            </a:r>
            <a:r>
              <a:rPr lang="en-GB" dirty="0"/>
              <a:t>Class.method(</a:t>
            </a:r>
            <a:r>
              <a:rPr lang="en-GB" b="1" dirty="0"/>
              <a:t>instance</a:t>
            </a:r>
            <a:r>
              <a:rPr lang="en-GB" dirty="0"/>
              <a:t>, args)</a:t>
            </a:r>
          </a:p>
          <a:p>
            <a:r>
              <a:rPr lang="en-GB" dirty="0"/>
              <a:t>From Python 3.x, super()</a:t>
            </a:r>
            <a:r>
              <a:rPr lang="en-GB" b="0" i="0" dirty="0">
                <a:solidFill>
                  <a:srgbClr val="232629"/>
                </a:solidFill>
                <a:effectLst/>
                <a:latin typeface="-apple-system"/>
              </a:rPr>
              <a:t> </a:t>
            </a:r>
            <a:r>
              <a:rPr lang="en-GB" b="0" i="0" dirty="0">
                <a:solidFill>
                  <a:srgbClr val="232629"/>
                </a:solidFill>
                <a:effectLst/>
                <a:latin typeface="-apple-system"/>
                <a:sym typeface="Wingdings" panose="05000000000000000000" pitchFamily="2" charset="2"/>
              </a:rPr>
              <a:t></a:t>
            </a:r>
            <a:r>
              <a:rPr lang="en-GB" b="0" i="0" dirty="0">
                <a:solidFill>
                  <a:srgbClr val="232629"/>
                </a:solidFill>
                <a:effectLst/>
                <a:latin typeface="-apple-system"/>
              </a:rPr>
              <a:t> </a:t>
            </a:r>
            <a:r>
              <a:rPr lang="en-GB" dirty="0"/>
              <a:t>super(&lt;containing classname&gt;, self) </a:t>
            </a:r>
            <a:r>
              <a:rPr lang="en-GB" dirty="0">
                <a:sym typeface="Wingdings" panose="05000000000000000000" pitchFamily="2" charset="2"/>
              </a:rPr>
              <a:t> super(self.__class__, self)</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solidFill>
                  <a:srgbClr val="7030A0"/>
                </a:solidFill>
                <a:latin typeface="Consolas" panose="020B0609020204030204" pitchFamily="49" charset="0"/>
                <a:ea typeface="ヒラギノ角ゴ Pro W3" pitchFamily="-112" charset="-128"/>
              </a:rPr>
              <a:t>From the example in previous slide: super</a:t>
            </a:r>
            <a:r>
              <a:rPr lang="en-GB" altLang="en-US" sz="1200" dirty="0">
                <a:latin typeface="Consolas" panose="020B0609020204030204" pitchFamily="49" charset="0"/>
                <a:ea typeface="ヒラギノ角ゴ Pro W3" pitchFamily="-112" charset="-128"/>
                <a:cs typeface="Consolas" panose="020B0609020204030204" pitchFamily="49" charset="0"/>
              </a:rPr>
              <a:t>().__init__(name, job_title, salary) </a:t>
            </a:r>
            <a:r>
              <a:rPr lang="en-GB" altLang="en-US" sz="12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 </a:t>
            </a:r>
            <a:r>
              <a:rPr lang="en-GB" i="0" dirty="0">
                <a:solidFill>
                  <a:srgbClr val="408090"/>
                </a:solidFill>
                <a:effectLst/>
              </a:rPr>
              <a:t>super(Manager, self).</a:t>
            </a:r>
            <a:r>
              <a:rPr lang="en-GB" altLang="en-US" sz="1200" i="0" dirty="0">
                <a:latin typeface="Consolas" panose="020B0609020204030204" pitchFamily="49" charset="0"/>
                <a:ea typeface="ヒラギノ角ゴ Pro W3" pitchFamily="-112" charset="-128"/>
                <a:cs typeface="Consolas" panose="020B0609020204030204" pitchFamily="49" charset="0"/>
              </a:rPr>
              <a:t> </a:t>
            </a:r>
            <a:r>
              <a:rPr lang="en-GB" altLang="en-US" sz="1200" dirty="0">
                <a:latin typeface="Consolas" panose="020B0609020204030204" pitchFamily="49" charset="0"/>
                <a:ea typeface="ヒラギノ角ゴ Pro W3" pitchFamily="-112" charset="-128"/>
                <a:cs typeface="Consolas" panose="020B0609020204030204" pitchFamily="49" charset="0"/>
              </a:rPr>
              <a:t>__init__(name, job_title, salary)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2516B"/>
                </a:solidFill>
                <a:effectLst/>
                <a:latin typeface="source sans pro" panose="020B0503030403020204" pitchFamily="34" charset="0"/>
              </a:rPr>
              <a:t>Note:</a:t>
            </a:r>
            <a:r>
              <a:rPr lang="en-GB" b="0" i="0" dirty="0">
                <a:solidFill>
                  <a:srgbClr val="32516B"/>
                </a:solidFill>
                <a:effectLst/>
                <a:latin typeface="source sans pro" panose="020B0503030403020204" pitchFamily="34" charset="0"/>
              </a:rPr>
              <a:t> Technically, </a:t>
            </a:r>
            <a:r>
              <a:rPr lang="en-GB" dirty="0"/>
              <a:t>super()</a:t>
            </a:r>
            <a:r>
              <a:rPr lang="en-GB" b="0" i="0" dirty="0">
                <a:solidFill>
                  <a:srgbClr val="32516B"/>
                </a:solidFill>
                <a:effectLst/>
                <a:latin typeface="source sans pro" panose="020B0503030403020204" pitchFamily="34" charset="0"/>
              </a:rPr>
              <a:t> doesn’t return a method. It returns a </a:t>
            </a:r>
            <a:r>
              <a:rPr lang="en-GB" b="1" i="0" dirty="0">
                <a:solidFill>
                  <a:srgbClr val="32516B"/>
                </a:solidFill>
                <a:effectLst/>
                <a:latin typeface="source sans pro" panose="020B0503030403020204" pitchFamily="34" charset="0"/>
              </a:rPr>
              <a:t>proxy object</a:t>
            </a:r>
            <a:r>
              <a:rPr lang="en-GB" b="0" i="0" dirty="0">
                <a:solidFill>
                  <a:srgbClr val="32516B"/>
                </a:solidFill>
                <a:effectLst/>
                <a:latin typeface="source sans pro" panose="020B0503030403020204" pitchFamily="34" charset="0"/>
              </a:rPr>
              <a:t>. This is an object that delegates calls to the correct class methods without making an additional object in order to do so.</a:t>
            </a:r>
            <a:endParaRPr lang="en-GB" altLang="en-US" sz="1200"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https://docs.python.org/3.5/library/functions.html#super</a:t>
            </a:r>
          </a:p>
          <a:p>
            <a:r>
              <a:rPr lang="en-GB" dirty="0"/>
              <a:t>https://appdividend.com/2019/01/22/python-super-function-example-super-method-tutorial</a:t>
            </a:r>
          </a:p>
          <a:p>
            <a:r>
              <a:rPr lang="en-GB" dirty="0"/>
              <a:t>https://stackoverflow.com/questions/42413670/whats-the-difference-between-super-and-parent-class-name</a:t>
            </a:r>
          </a:p>
          <a:p>
            <a:r>
              <a:rPr lang="en-GB" dirty="0"/>
              <a:t>https://stackoverflow.com/questions/55688336/subclass-not-initialising-parent-class-in-python-2-x</a:t>
            </a:r>
          </a:p>
          <a:p>
            <a:r>
              <a:rPr lang="en-GB" dirty="0"/>
              <a:t>https://stackoverflow.com/questions/50211702/what-does-supersubclass-class-new-class-do</a:t>
            </a:r>
          </a:p>
          <a:p>
            <a:r>
              <a:rPr lang="en-GB" dirty="0"/>
              <a:t>https://stackoverflow.com/questions/9347406/how-to-refer-to-a-parent-method-in-python</a:t>
            </a:r>
          </a:p>
          <a:p>
            <a:r>
              <a:rPr lang="en-GB" dirty="0"/>
              <a:t>https://realpython.com/python-super/</a:t>
            </a:r>
          </a:p>
          <a:p>
            <a:r>
              <a:rPr lang="en-GB" dirty="0"/>
              <a:t>https://stackabuse.com/object-oriented-programming-in-python/</a:t>
            </a:r>
          </a:p>
          <a:p>
            <a:r>
              <a:rPr lang="en-GB" dirty="0"/>
              <a:t>https://python-course.eu/oop/class-instance-attributes.php</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19</a:t>
            </a:fld>
            <a:endParaRPr lang="en-US" altLang="zh-TW" dirty="0"/>
          </a:p>
        </p:txBody>
      </p:sp>
    </p:spTree>
    <p:extLst>
      <p:ext uri="{BB962C8B-B14F-4D97-AF65-F5344CB8AC3E}">
        <p14:creationId xmlns:p14="http://schemas.microsoft.com/office/powerpoint/2010/main" val="2430268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20</a:t>
            </a:fld>
            <a:endParaRPr lang="en-US" altLang="zh-TW" dirty="0"/>
          </a:p>
        </p:txBody>
      </p:sp>
    </p:spTree>
    <p:extLst>
      <p:ext uri="{BB962C8B-B14F-4D97-AF65-F5344CB8AC3E}">
        <p14:creationId xmlns:p14="http://schemas.microsoft.com/office/powerpoint/2010/main" val="1840815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dirty="0"/>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GB" b="1" i="0" dirty="0">
                <a:solidFill>
                  <a:srgbClr val="32516B"/>
                </a:solidFill>
                <a:effectLst/>
                <a:latin typeface="source sans pro" panose="020B0503030403020204" pitchFamily="34" charset="0"/>
              </a:rPr>
              <a:t>Note:</a:t>
            </a:r>
            <a:r>
              <a:rPr lang="en-GB" b="0" i="0" dirty="0">
                <a:solidFill>
                  <a:srgbClr val="32516B"/>
                </a:solidFill>
                <a:effectLst/>
                <a:latin typeface="source sans pro" panose="020B0503030403020204" pitchFamily="34" charset="0"/>
              </a:rPr>
              <a:t> In an inheritance relationship:</a:t>
            </a:r>
          </a:p>
          <a:p>
            <a:pPr algn="l">
              <a:buFont typeface="Arial" panose="020B0604020202020204" pitchFamily="34" charset="0"/>
              <a:buChar char="•"/>
            </a:pPr>
            <a:r>
              <a:rPr lang="en-GB" b="0" i="0" dirty="0">
                <a:solidFill>
                  <a:srgbClr val="32516B"/>
                </a:solidFill>
                <a:effectLst/>
                <a:latin typeface="source sans pro" panose="020B0503030403020204" pitchFamily="34" charset="0"/>
              </a:rPr>
              <a:t> Classes that inherit from another are called derived classes, subclasses or child classes.</a:t>
            </a:r>
          </a:p>
          <a:p>
            <a:pPr algn="l">
              <a:buFont typeface="Arial" panose="020B0604020202020204" pitchFamily="34" charset="0"/>
              <a:buChar char="•"/>
            </a:pPr>
            <a:r>
              <a:rPr lang="en-GB" b="0" i="0" dirty="0">
                <a:solidFill>
                  <a:srgbClr val="32516B"/>
                </a:solidFill>
                <a:effectLst/>
                <a:latin typeface="source sans pro" panose="020B0503030403020204" pitchFamily="34" charset="0"/>
              </a:rPr>
              <a:t> Classes from which other classes are derived are called base classes, super classes or parent classes.</a:t>
            </a:r>
          </a:p>
          <a:p>
            <a:pPr algn="l">
              <a:buFont typeface="Arial" panose="020B0604020202020204" pitchFamily="34" charset="0"/>
              <a:buChar char="•"/>
            </a:pPr>
            <a:r>
              <a:rPr lang="en-GB" b="0" i="0" dirty="0">
                <a:solidFill>
                  <a:srgbClr val="32516B"/>
                </a:solidFill>
                <a:effectLst/>
                <a:latin typeface="source sans pro" panose="020B0503030403020204" pitchFamily="34" charset="0"/>
              </a:rPr>
              <a:t> A derived class is said to derive, inherit, or extend a base class.</a:t>
            </a:r>
          </a:p>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dirty="0"/>
          </a:p>
        </p:txBody>
      </p:sp>
    </p:spTree>
    <p:extLst>
      <p:ext uri="{BB962C8B-B14F-4D97-AF65-F5344CB8AC3E}">
        <p14:creationId xmlns:p14="http://schemas.microsoft.com/office/powerpoint/2010/main" val="1250946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22</a:t>
            </a:fld>
            <a:endParaRPr lang="en-US" altLang="zh-TW" dirty="0"/>
          </a:p>
        </p:txBody>
      </p:sp>
    </p:spTree>
    <p:extLst>
      <p:ext uri="{BB962C8B-B14F-4D97-AF65-F5344CB8AC3E}">
        <p14:creationId xmlns:p14="http://schemas.microsoft.com/office/powerpoint/2010/main" val="2075196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23</a:t>
            </a:fld>
            <a:endParaRPr lang="en-US" altLang="zh-TW" dirty="0"/>
          </a:p>
        </p:txBody>
      </p:sp>
    </p:spTree>
    <p:extLst>
      <p:ext uri="{BB962C8B-B14F-4D97-AF65-F5344CB8AC3E}">
        <p14:creationId xmlns:p14="http://schemas.microsoft.com/office/powerpoint/2010/main" val="2090125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question is: will the hybrid Lion-Tiger scream, roar or growl? Python will use the first method that has been defined. It will depend on the classes order! Since Lion is listed as first parent class: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b="1" dirty="0">
                <a:solidFill>
                  <a:schemeClr val="accent5"/>
                </a:solidFill>
                <a:latin typeface="Consolas" panose="020B0609020204030204" pitchFamily="49" charset="0"/>
                <a:ea typeface="ヒラギノ角ゴ Pro W3" pitchFamily="-112" charset="-128"/>
                <a:cs typeface="Consolas" panose="020B0609020204030204" pitchFamily="49" charset="0"/>
              </a:rPr>
              <a:t>class</a:t>
            </a:r>
            <a:r>
              <a:rPr lang="en-GB" altLang="en-US" sz="1200" b="1" dirty="0">
                <a:latin typeface="Consolas" panose="020B0609020204030204" pitchFamily="49" charset="0"/>
                <a:ea typeface="ヒラギノ角ゴ Pro W3" pitchFamily="-112" charset="-128"/>
                <a:cs typeface="Consolas" panose="020B0609020204030204" pitchFamily="49" charset="0"/>
              </a:rPr>
              <a:t> </a:t>
            </a:r>
            <a:r>
              <a:rPr lang="en-GB" altLang="en-US" sz="1200" b="1" dirty="0">
                <a:solidFill>
                  <a:srgbClr val="0000FF"/>
                </a:solidFill>
                <a:latin typeface="Consolas" panose="020B0609020204030204" pitchFamily="49" charset="0"/>
                <a:cs typeface="Arial" panose="020B0604020202020204" pitchFamily="34" charset="0"/>
              </a:rPr>
              <a:t>Liger</a:t>
            </a:r>
            <a:r>
              <a:rPr lang="en-GB" altLang="en-US" sz="1200" b="1" dirty="0">
                <a:latin typeface="Consolas" panose="020B0609020204030204" pitchFamily="49" charset="0"/>
                <a:ea typeface="ヒラギノ角ゴ Pro W3" pitchFamily="-112" charset="-128"/>
                <a:cs typeface="Consolas" panose="020B0609020204030204" pitchFamily="49" charset="0"/>
              </a:rPr>
              <a:t>(Lion, Tiger):</a:t>
            </a:r>
          </a:p>
          <a:p>
            <a:r>
              <a:rPr lang="en-US" sz="1200" dirty="0"/>
              <a:t>the hybrid Lion-Tiger (‘Liger’) will roar.</a:t>
            </a:r>
          </a:p>
          <a:p>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Had we defined Liger as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b="1" dirty="0">
                <a:solidFill>
                  <a:schemeClr val="accent5"/>
                </a:solidFill>
                <a:latin typeface="Consolas" panose="020B0609020204030204" pitchFamily="49" charset="0"/>
                <a:ea typeface="ヒラギノ角ゴ Pro W3" pitchFamily="-112" charset="-128"/>
                <a:cs typeface="Consolas" panose="020B0609020204030204" pitchFamily="49" charset="0"/>
              </a:rPr>
              <a:t>class</a:t>
            </a:r>
            <a:r>
              <a:rPr lang="en-GB" altLang="en-US" sz="1200" b="1" dirty="0">
                <a:latin typeface="Consolas" panose="020B0609020204030204" pitchFamily="49" charset="0"/>
                <a:ea typeface="ヒラギノ角ゴ Pro W3" pitchFamily="-112" charset="-128"/>
                <a:cs typeface="Consolas" panose="020B0609020204030204" pitchFamily="49" charset="0"/>
              </a:rPr>
              <a:t> </a:t>
            </a:r>
            <a:r>
              <a:rPr lang="en-GB" altLang="en-US" sz="1200" b="1" dirty="0">
                <a:solidFill>
                  <a:srgbClr val="0000FF"/>
                </a:solidFill>
                <a:latin typeface="Consolas" panose="020B0609020204030204" pitchFamily="49" charset="0"/>
                <a:cs typeface="Arial" panose="020B0604020202020204" pitchFamily="34" charset="0"/>
              </a:rPr>
              <a:t>Liger</a:t>
            </a:r>
            <a:r>
              <a:rPr lang="en-GB" altLang="en-US" sz="1200" b="1" dirty="0">
                <a:latin typeface="Consolas" panose="020B0609020204030204" pitchFamily="49" charset="0"/>
                <a:ea typeface="ヒラギノ角ゴ Pro W3" pitchFamily="-112" charset="-128"/>
                <a:cs typeface="Consolas" panose="020B0609020204030204" pitchFamily="49" charset="0"/>
              </a:rPr>
              <a:t>(Tiger, Lion):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hybrid Lion-Tiger (‘Liger’) would growl.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1200" b="0" dirty="0">
                <a:latin typeface="Consolas" panose="020B0609020204030204" pitchFamily="49" charset="0"/>
                <a:ea typeface="ヒラギノ角ゴ Pro W3" pitchFamily="-112" charset="-128"/>
                <a:cs typeface="Consolas" panose="020B0609020204030204" pitchFamily="49" charset="0"/>
              </a:rPr>
              <a:t>In the above example, creating the object liger of class Liger: liger = Liger(), causes the Liger constructor to run first, but it immediately calls the constructor of its superclass. Of its two superclasses, Lion is listed first, hence Lion’s constructor runs, causing ‘Lion constructor’ to be printed. The next line in Liger constructor prints ‘Liger constructor’. Finally, when calling the scream method of the liger object: liger.scream(), Python will look for scream() method first in the Liger class. Since it is not found, it will look in its first listed superclass – Lion. It finds it there, runs it and scream() prints ‘Roar’.</a:t>
            </a:r>
            <a:endParaRPr lang="en-GB" altLang="en-US" sz="1200" b="1"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b="1"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b="0" dirty="0">
                <a:latin typeface="Consolas" panose="020B0609020204030204" pitchFamily="49" charset="0"/>
                <a:ea typeface="ヒラギノ角ゴ Pro W3" pitchFamily="-112" charset="-128"/>
                <a:cs typeface="Consolas" panose="020B0609020204030204" pitchFamily="49" charset="0"/>
              </a:rPr>
              <a:t>The above example features method overriding. </a:t>
            </a:r>
            <a:r>
              <a:rPr lang="en-GB" sz="1800" dirty="0">
                <a:solidFill>
                  <a:srgbClr val="222222"/>
                </a:solidFill>
                <a:effectLst/>
                <a:latin typeface="Source Sans Pro" panose="020B0503030403020204" pitchFamily="34" charset="0"/>
                <a:ea typeface="Calibri" panose="020F0502020204030204" pitchFamily="34" charset="0"/>
                <a:cs typeface="Times New Roman" panose="02020603050405020304" pitchFamily="18" charset="0"/>
              </a:rPr>
              <a:t>Overriding a method involves a subclass providing a specific implementation of a method already defined within a superclass</a:t>
            </a:r>
            <a:endParaRPr lang="en-GB" altLang="en-US" sz="1200" b="0"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More information on </a:t>
            </a:r>
            <a:r>
              <a:rPr lang="en-GB" b="0" i="0" dirty="0">
                <a:solidFill>
                  <a:srgbClr val="333333"/>
                </a:solidFill>
                <a:effectLst/>
                <a:latin typeface="Nunito" panose="020B0604020202020204" pitchFamily="2" charset="0"/>
              </a:rPr>
              <a:t>Python Method Overriding and </a:t>
            </a:r>
            <a:r>
              <a:rPr lang="en-GB" b="0" i="0" dirty="0">
                <a:solidFill>
                  <a:srgbClr val="333333"/>
                </a:solidFill>
                <a:effectLst/>
                <a:latin typeface="Noto Sans" panose="020B0502040504020204" pitchFamily="34" charset="0"/>
              </a:rPr>
              <a:t>Method Resolution Order (MRO):</a:t>
            </a:r>
            <a:br>
              <a:rPr lang="en-GB" dirty="0"/>
            </a:br>
            <a:r>
              <a:rPr lang="en-GB" dirty="0"/>
              <a:t>https://www.codesdope.com/course/python-method-overriding-and-mro/</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24</a:t>
            </a:fld>
            <a:endParaRPr lang="en-US" altLang="zh-TW" dirty="0"/>
          </a:p>
        </p:txBody>
      </p:sp>
    </p:spTree>
    <p:extLst>
      <p:ext uri="{BB962C8B-B14F-4D97-AF65-F5344CB8AC3E}">
        <p14:creationId xmlns:p14="http://schemas.microsoft.com/office/powerpoint/2010/main" val="4258313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25</a:t>
            </a:fld>
            <a:endParaRPr lang="en-GB" dirty="0"/>
          </a:p>
        </p:txBody>
      </p:sp>
    </p:spTree>
    <p:extLst>
      <p:ext uri="{BB962C8B-B14F-4D97-AF65-F5344CB8AC3E}">
        <p14:creationId xmlns:p14="http://schemas.microsoft.com/office/powerpoint/2010/main" val="2636280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Keywords like public, private, and protected are more conceptual than actual in Python. In other words they are concepts than the Python language does not naturally support. These concepts are generally implemented in Python by adhering to name conventions such as __methodName or _methodName.</a:t>
            </a:r>
          </a:p>
        </p:txBody>
      </p:sp>
      <p:sp>
        <p:nvSpPr>
          <p:cNvPr id="4" name="Slide Number Placeholder 3"/>
          <p:cNvSpPr>
            <a:spLocks noGrp="1"/>
          </p:cNvSpPr>
          <p:nvPr>
            <p:ph type="sldNum" sz="quarter" idx="5"/>
          </p:nvPr>
        </p:nvSpPr>
        <p:spPr/>
        <p:txBody>
          <a:bodyPr/>
          <a:lstStyle/>
          <a:p>
            <a:fld id="{EAEBC767-464D-4FBB-8F79-62B6F0DE02BE}" type="slidenum">
              <a:rPr lang="en-GB" smtClean="0"/>
              <a:t>26</a:t>
            </a:fld>
            <a:endParaRPr lang="en-GB" dirty="0"/>
          </a:p>
        </p:txBody>
      </p:sp>
    </p:spTree>
    <p:extLst>
      <p:ext uri="{BB962C8B-B14F-4D97-AF65-F5344CB8AC3E}">
        <p14:creationId xmlns:p14="http://schemas.microsoft.com/office/powerpoint/2010/main" val="3858921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Important to realise that Python does not inherently support ‘protected’ methods and attributes. Prefixing a method or attribute with a </a:t>
            </a:r>
            <a:r>
              <a:rPr lang="en-GB" b="1" dirty="0"/>
              <a:t>single</a:t>
            </a:r>
            <a:r>
              <a:rPr lang="en-GB" dirty="0"/>
              <a:t> underscore does very little as far as Python is concerned, but the single underscore is a commonly held convention that signals to other developers that that method/attribute should be treated as though it is protected i.e. only accessible by sub-classes and is not public.</a:t>
            </a:r>
          </a:p>
          <a:p>
            <a:endParaRPr lang="en-GB" dirty="0"/>
          </a:p>
          <a:p>
            <a:r>
              <a:rPr lang="en-GB" dirty="0"/>
              <a:t>In the above example, the _move() method is protected in class Animal. It can therefore be accessed: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own class (Animal), like any other method: </a:t>
            </a:r>
            <a:r>
              <a:rPr lang="en-GB" altLang="en-US" sz="1200" dirty="0">
                <a:latin typeface="Consolas" panose="020B0609020204030204" pitchFamily="49" charset="0"/>
                <a:ea typeface="ヒラギノ角ゴ Pro W3" pitchFamily="-112" charset="-128"/>
                <a:cs typeface="Consolas" panose="020B0609020204030204" pitchFamily="49" charset="0"/>
              </a:rPr>
              <a:t>animal._move()</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own class through its public methods calling the protected method: </a:t>
            </a:r>
            <a:r>
              <a:rPr lang="en-GB" altLang="en-US" sz="1200" dirty="0">
                <a:latin typeface="Consolas" panose="020B0609020204030204" pitchFamily="49" charset="0"/>
                <a:ea typeface="ヒラギノ角ゴ Pro W3" pitchFamily="-112" charset="-128"/>
                <a:cs typeface="Consolas" panose="020B0609020204030204" pitchFamily="49" charset="0"/>
              </a:rPr>
              <a:t>animal.jump()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subclasses through its public methods calling the protected method: </a:t>
            </a:r>
            <a:r>
              <a:rPr lang="en-GB" altLang="en-US" sz="1200" dirty="0">
                <a:latin typeface="Consolas" panose="020B0609020204030204" pitchFamily="49" charset="0"/>
                <a:ea typeface="ヒラギノ角ゴ Pro W3" pitchFamily="-112" charset="-128"/>
                <a:cs typeface="Consolas" panose="020B0609020204030204" pitchFamily="49" charset="0"/>
              </a:rPr>
              <a:t>dog.move()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subclasses directly: dog._move()</a:t>
            </a:r>
            <a:endParaRPr lang="en-GB" altLang="en-US" sz="1200" dirty="0">
              <a:latin typeface="Consolas" panose="020B0609020204030204" pitchFamily="49" charset="0"/>
              <a:ea typeface="ヒラギノ角ゴ Pro W3" pitchFamily="-112" charset="-128"/>
              <a:cs typeface="Consolas" panose="020B0609020204030204" pitchFamily="49" charset="0"/>
            </a:endParaRP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27</a:t>
            </a:fld>
            <a:endParaRPr lang="en-US" altLang="zh-TW" dirty="0"/>
          </a:p>
        </p:txBody>
      </p:sp>
    </p:spTree>
    <p:extLst>
      <p:ext uri="{BB962C8B-B14F-4D97-AF65-F5344CB8AC3E}">
        <p14:creationId xmlns:p14="http://schemas.microsoft.com/office/powerpoint/2010/main" val="8573943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28</a:t>
            </a:fld>
            <a:endParaRPr lang="en-GB" dirty="0"/>
          </a:p>
        </p:txBody>
      </p:sp>
    </p:spTree>
    <p:extLst>
      <p:ext uri="{BB962C8B-B14F-4D97-AF65-F5344CB8AC3E}">
        <p14:creationId xmlns:p14="http://schemas.microsoft.com/office/powerpoint/2010/main" val="16832334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Important to realise that Python does not inherently support ‘private’ methods and attributes. Prefixing a method or attribute with a </a:t>
            </a:r>
            <a:r>
              <a:rPr lang="en-GB" b="1" dirty="0"/>
              <a:t>double</a:t>
            </a:r>
            <a:r>
              <a:rPr lang="en-GB" dirty="0"/>
              <a:t> underscore does very little as far as Python is concerned, but the double underscore is a commonly held convention that signals to other developers that that method/attribute should be treated as though it is private i.e. only accessible by its own class and is not public or protected.</a:t>
            </a:r>
          </a:p>
          <a:p>
            <a:endParaRPr lang="en-GB" dirty="0"/>
          </a:p>
          <a:p>
            <a:r>
              <a:rPr lang="en-GB" dirty="0"/>
              <a:t>In the above example, the __move() method is private in class Animal. </a:t>
            </a:r>
          </a:p>
          <a:p>
            <a:r>
              <a:rPr lang="en-GB" dirty="0"/>
              <a:t>It can therefore be accessed: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own class (Animal), but only through its mangled name: </a:t>
            </a:r>
            <a:r>
              <a:rPr lang="en-GB" altLang="en-US" sz="1200" dirty="0">
                <a:latin typeface="Consolas" panose="020B0609020204030204" pitchFamily="49" charset="0"/>
                <a:ea typeface="ヒラギノ角ゴ Pro W3" pitchFamily="-112" charset="-128"/>
                <a:cs typeface="Consolas" panose="020B0609020204030204" pitchFamily="49" charset="0"/>
              </a:rPr>
              <a:t>animal._Animal__move()</a:t>
            </a:r>
            <a:endParaRPr lang="en-GB"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own class through its public methods calling the private method: </a:t>
            </a:r>
            <a:r>
              <a:rPr lang="en-GB" altLang="en-US" sz="1200" dirty="0">
                <a:latin typeface="Consolas" panose="020B0609020204030204" pitchFamily="49" charset="0"/>
                <a:ea typeface="ヒラギノ角ゴ Pro W3" pitchFamily="-112" charset="-128"/>
                <a:cs typeface="Consolas" panose="020B0609020204030204" pitchFamily="49" charset="0"/>
              </a:rPr>
              <a:t>animal.jump()</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en-US" sz="1200" dirty="0">
                <a:latin typeface="Consolas" panose="020B0609020204030204" pitchFamily="49" charset="0"/>
                <a:ea typeface="ヒラギノ角ゴ Pro W3" pitchFamily="-112" charset="-128"/>
                <a:cs typeface="Consolas" panose="020B0609020204030204" pitchFamily="49" charset="0"/>
              </a:rPr>
              <a:t>It cannot be accessed: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subclasses through its public methods calling the protected method: </a:t>
            </a:r>
            <a:r>
              <a:rPr lang="en-GB" altLang="en-US" sz="1200" dirty="0">
                <a:latin typeface="Consolas" panose="020B0609020204030204" pitchFamily="49" charset="0"/>
                <a:ea typeface="ヒラギノ角ゴ Pro W3" pitchFamily="-112" charset="-128"/>
                <a:cs typeface="Consolas" panose="020B0609020204030204" pitchFamily="49" charset="0"/>
              </a:rPr>
              <a:t>dog.move()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from the objects of its subclasses directly: dog.__move()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altLang="en-US" sz="1200" u="sng" dirty="0">
              <a:latin typeface="Consolas" panose="020B0609020204030204" pitchFamily="49" charset="0"/>
              <a:ea typeface="ヒラギノ角ゴ Pro W3" pitchFamily="-112" charset="-128"/>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en-US" sz="1200" u="sng" dirty="0">
                <a:latin typeface="Consolas" panose="020B0609020204030204" pitchFamily="49" charset="0"/>
                <a:ea typeface="ヒラギノ角ゴ Pro W3" pitchFamily="-112" charset="-128"/>
                <a:cs typeface="Consolas" panose="020B0609020204030204" pitchFamily="49" charset="0"/>
              </a:rPr>
              <a:t>Note</a:t>
            </a:r>
            <a:r>
              <a:rPr lang="en-GB" altLang="en-US" sz="1200" dirty="0">
                <a:latin typeface="Consolas" panose="020B0609020204030204" pitchFamily="49" charset="0"/>
                <a:ea typeface="ヒラギノ角ゴ Pro W3" pitchFamily="-112" charset="-128"/>
                <a:cs typeface="Consolas" panose="020B0609020204030204" pitchFamily="49" charset="0"/>
              </a:rPr>
              <a:t>: Animal's private __move() method can still be accessed from dog object this way: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en-US" sz="1200" dirty="0">
                <a:latin typeface="Consolas" panose="020B0609020204030204" pitchFamily="49" charset="0"/>
                <a:ea typeface="ヒラギノ角ゴ Pro W3" pitchFamily="-112" charset="-128"/>
                <a:cs typeface="Consolas" panose="020B0609020204030204" pitchFamily="49" charset="0"/>
              </a:rPr>
              <a:t>dog._Animal__move()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ltLang="en-US" sz="1200" dirty="0">
                <a:latin typeface="Consolas" panose="020B0609020204030204" pitchFamily="49" charset="0"/>
                <a:ea typeface="ヒラギノ角ゴ Pro W3" pitchFamily="-112" charset="-128"/>
                <a:cs typeface="Consolas" panose="020B0609020204030204" pitchFamily="49" charset="0"/>
              </a:rPr>
              <a:t>however, responsible Python programmers should refrain from it, as this would defeat the purpose of defining the method __move() as private.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altLang="en-US" sz="1200" dirty="0">
              <a:latin typeface="Consolas" panose="020B0609020204030204" pitchFamily="49" charset="0"/>
              <a:ea typeface="ヒラギノ角ゴ Pro W3" pitchFamily="-112" charset="-128"/>
              <a:cs typeface="Consolas" panose="020B0609020204030204" pitchFamily="49" charset="0"/>
            </a:endParaRPr>
          </a:p>
          <a:p>
            <a:r>
              <a:rPr lang="en-GB" dirty="0"/>
              <a:t>Similarly, we could access the private method __move() from the objects of its subclass through its public methods calling the private method by replacing the line</a:t>
            </a:r>
          </a:p>
          <a:p>
            <a:r>
              <a:rPr lang="en-GB" dirty="0"/>
              <a:t>super().__move() with super()._Animal__move() in the Dog's move method</a:t>
            </a:r>
          </a:p>
          <a:p>
            <a:r>
              <a:rPr lang="en-GB" dirty="0"/>
              <a:t>however, responsible Python programmers should </a:t>
            </a:r>
            <a:r>
              <a:rPr lang="en-GB" altLang="en-US" sz="1200" dirty="0">
                <a:latin typeface="Consolas" panose="020B0609020204030204" pitchFamily="49" charset="0"/>
                <a:ea typeface="ヒラギノ角ゴ Pro W3" pitchFamily="-112" charset="-128"/>
                <a:cs typeface="Consolas" panose="020B0609020204030204" pitchFamily="49" charset="0"/>
              </a:rPr>
              <a:t>refrain</a:t>
            </a:r>
            <a:r>
              <a:rPr lang="en-GB" dirty="0"/>
              <a:t> from it for the same reason.</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29</a:t>
            </a:fld>
            <a:endParaRPr lang="en-US" altLang="zh-TW" dirty="0"/>
          </a:p>
        </p:txBody>
      </p:sp>
    </p:spTree>
    <p:extLst>
      <p:ext uri="{BB962C8B-B14F-4D97-AF65-F5344CB8AC3E}">
        <p14:creationId xmlns:p14="http://schemas.microsoft.com/office/powerpoint/2010/main" val="447497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https://programadoresbrasil.com.br/en/2021/04/class-inheritance-in-python/</a:t>
            </a:r>
          </a:p>
        </p:txBody>
      </p:sp>
      <p:sp>
        <p:nvSpPr>
          <p:cNvPr id="4" name="Slide Number Placeholder 3"/>
          <p:cNvSpPr>
            <a:spLocks noGrp="1"/>
          </p:cNvSpPr>
          <p:nvPr>
            <p:ph type="sldNum" sz="quarter" idx="5"/>
          </p:nvPr>
        </p:nvSpPr>
        <p:spPr/>
        <p:txBody>
          <a:bodyPr/>
          <a:lstStyle/>
          <a:p>
            <a:fld id="{EAEBC767-464D-4FBB-8F79-62B6F0DE02BE}" type="slidenum">
              <a:rPr lang="en-GB" smtClean="0"/>
              <a:t>30</a:t>
            </a:fld>
            <a:endParaRPr lang="en-GB" dirty="0"/>
          </a:p>
        </p:txBody>
      </p:sp>
    </p:spTree>
    <p:extLst>
      <p:ext uri="{BB962C8B-B14F-4D97-AF65-F5344CB8AC3E}">
        <p14:creationId xmlns:p14="http://schemas.microsoft.com/office/powerpoint/2010/main" val="1657802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29988586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https://programadoresbrasil.com.br/en/2021/04/class-inheritance-in-python/</a:t>
            </a:r>
          </a:p>
        </p:txBody>
      </p:sp>
      <p:sp>
        <p:nvSpPr>
          <p:cNvPr id="4" name="Slide Number Placeholder 3"/>
          <p:cNvSpPr>
            <a:spLocks noGrp="1"/>
          </p:cNvSpPr>
          <p:nvPr>
            <p:ph type="sldNum" sz="quarter" idx="5"/>
          </p:nvPr>
        </p:nvSpPr>
        <p:spPr/>
        <p:txBody>
          <a:bodyPr/>
          <a:lstStyle/>
          <a:p>
            <a:fld id="{EAEBC767-464D-4FBB-8F79-62B6F0DE02BE}" type="slidenum">
              <a:rPr lang="en-GB" smtClean="0"/>
              <a:t>31</a:t>
            </a:fld>
            <a:endParaRPr lang="en-GB" dirty="0"/>
          </a:p>
        </p:txBody>
      </p:sp>
    </p:spTree>
    <p:extLst>
      <p:ext uri="{BB962C8B-B14F-4D97-AF65-F5344CB8AC3E}">
        <p14:creationId xmlns:p14="http://schemas.microsoft.com/office/powerpoint/2010/main" val="2836404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https://programadoresbrasil.com.br/en/2021/04/class-inheritance-in-python/</a:t>
            </a:r>
          </a:p>
        </p:txBody>
      </p:sp>
      <p:sp>
        <p:nvSpPr>
          <p:cNvPr id="4" name="Slide Number Placeholder 3"/>
          <p:cNvSpPr>
            <a:spLocks noGrp="1"/>
          </p:cNvSpPr>
          <p:nvPr>
            <p:ph type="sldNum" sz="quarter" idx="5"/>
          </p:nvPr>
        </p:nvSpPr>
        <p:spPr/>
        <p:txBody>
          <a:bodyPr/>
          <a:lstStyle/>
          <a:p>
            <a:fld id="{EAEBC767-464D-4FBB-8F79-62B6F0DE02BE}" type="slidenum">
              <a:rPr lang="en-GB" smtClean="0"/>
              <a:t>32</a:t>
            </a:fld>
            <a:endParaRPr lang="en-GB" dirty="0"/>
          </a:p>
        </p:txBody>
      </p:sp>
    </p:spTree>
    <p:extLst>
      <p:ext uri="{BB962C8B-B14F-4D97-AF65-F5344CB8AC3E}">
        <p14:creationId xmlns:p14="http://schemas.microsoft.com/office/powerpoint/2010/main" val="13143442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CAF7F7-481D-4FBB-872B-CAD62DA8C4BA}" type="slidenum">
              <a:rPr lang="en-GB" smtClean="0"/>
              <a:t>33</a:t>
            </a:fld>
            <a:endParaRPr lang="en-GB" dirty="0"/>
          </a:p>
        </p:txBody>
      </p:sp>
    </p:spTree>
    <p:extLst>
      <p:ext uri="{BB962C8B-B14F-4D97-AF65-F5344CB8AC3E}">
        <p14:creationId xmlns:p14="http://schemas.microsoft.com/office/powerpoint/2010/main" val="952124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Abstract classes and methods are indicated in UML by the use of italics.</a:t>
            </a:r>
          </a:p>
          <a:p>
            <a:endParaRPr lang="en-GB" dirty="0"/>
          </a:p>
          <a:p>
            <a:r>
              <a:rPr lang="en-GB" dirty="0"/>
              <a:t>Non-abstract methods are just regular methods containing code. These</a:t>
            </a:r>
            <a:r>
              <a:rPr lang="en-GB" baseline="0" dirty="0"/>
              <a:t> will be inherited by the child class.</a:t>
            </a:r>
          </a:p>
          <a:p>
            <a:endParaRPr lang="en-GB" baseline="0" dirty="0"/>
          </a:p>
          <a:p>
            <a:r>
              <a:rPr lang="en-GB" baseline="0" dirty="0"/>
              <a:t>Abstract methods have no code, the code must be written in each child class. For example, every vehicle accelerates in a different way, so there’s little point writing code for the accelerate() method in the Vehicle class. By leaving it abstract we can write car specific code in a Car child class and plane specific code in a Plane child class.</a:t>
            </a:r>
          </a:p>
          <a:p>
            <a:endParaRPr lang="en-GB" baseline="0" dirty="0"/>
          </a:p>
          <a:p>
            <a:r>
              <a:rPr lang="en-GB" b="1" baseline="0" dirty="0"/>
              <a:t>Note</a:t>
            </a:r>
            <a:r>
              <a:rPr lang="en-GB" baseline="0" dirty="0"/>
              <a:t>: In Java a</a:t>
            </a:r>
            <a:r>
              <a:rPr lang="en-GB" b="0" i="0" dirty="0">
                <a:solidFill>
                  <a:srgbClr val="444444"/>
                </a:solidFill>
                <a:effectLst/>
                <a:latin typeface="Roboto" panose="02000000000000000000" pitchFamily="2" charset="0"/>
              </a:rPr>
              <a:t>bstract classes may or may not contain abstract methods. In Python, abstract class must contain at least one abstract method.</a:t>
            </a:r>
          </a:p>
          <a:p>
            <a:endParaRPr lang="en-GB" baseline="0" dirty="0"/>
          </a:p>
          <a:p>
            <a:r>
              <a:rPr lang="en-GB" dirty="0"/>
              <a:t>https://www.pythontutorial.net/python-oop/python-abstract-class/</a:t>
            </a: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34</a:t>
            </a:fld>
            <a:endParaRPr lang="en-US" altLang="zh-TW" dirty="0"/>
          </a:p>
        </p:txBody>
      </p:sp>
    </p:spTree>
    <p:extLst>
      <p:ext uri="{BB962C8B-B14F-4D97-AF65-F5344CB8AC3E}">
        <p14:creationId xmlns:p14="http://schemas.microsoft.com/office/powerpoint/2010/main" val="1998192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222222"/>
                </a:solidFill>
                <a:effectLst/>
                <a:latin typeface="source sans pro" panose="020B0503030403020204" pitchFamily="34" charset="0"/>
              </a:rPr>
              <a:t>Abstract base classes exist to be inherited, but never instantiated.</a:t>
            </a:r>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35</a:t>
            </a:fld>
            <a:endParaRPr lang="en-US" altLang="zh-TW" dirty="0"/>
          </a:p>
        </p:txBody>
      </p:sp>
    </p:spTree>
    <p:extLst>
      <p:ext uri="{BB962C8B-B14F-4D97-AF65-F5344CB8AC3E}">
        <p14:creationId xmlns:p14="http://schemas.microsoft.com/office/powerpoint/2010/main" val="39217835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https://www.pythontutorial.net/python-oop/python-abstract-class/</a:t>
            </a:r>
          </a:p>
        </p:txBody>
      </p:sp>
      <p:sp>
        <p:nvSpPr>
          <p:cNvPr id="4" name="Slide Number Placeholder 3"/>
          <p:cNvSpPr>
            <a:spLocks noGrp="1"/>
          </p:cNvSpPr>
          <p:nvPr>
            <p:ph type="sldNum" sz="quarter" idx="5"/>
          </p:nvPr>
        </p:nvSpPr>
        <p:spPr/>
        <p:txBody>
          <a:bodyPr/>
          <a:lstStyle/>
          <a:p>
            <a:fld id="{EAEBC767-464D-4FBB-8F79-62B6F0DE02BE}" type="slidenum">
              <a:rPr lang="en-GB" smtClean="0"/>
              <a:t>36</a:t>
            </a:fld>
            <a:endParaRPr lang="en-GB" dirty="0"/>
          </a:p>
        </p:txBody>
      </p:sp>
    </p:spTree>
    <p:extLst>
      <p:ext uri="{BB962C8B-B14F-4D97-AF65-F5344CB8AC3E}">
        <p14:creationId xmlns:p14="http://schemas.microsoft.com/office/powerpoint/2010/main" val="2348681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63636"/>
                </a:solidFill>
                <a:effectLst/>
                <a:latin typeface="Roboto" panose="02000000000000000000" pitchFamily="2" charset="0"/>
              </a:rPr>
              <a:t>Since we do not want people to directly access instance attributes </a:t>
            </a:r>
            <a:r>
              <a:rPr lang="en-GB" altLang="en-US" sz="1200" dirty="0">
                <a:latin typeface="Consolas" panose="020B0609020204030204" pitchFamily="49" charset="0"/>
                <a:ea typeface="ヒラギノ角ゴ Pro W3" pitchFamily="-112" charset="-128"/>
                <a:cs typeface="Consolas" panose="020B0609020204030204" pitchFamily="49" charset="0"/>
              </a:rPr>
              <a:t>first_name &amp; last_name to produce the full_name</a:t>
            </a:r>
            <a:r>
              <a:rPr lang="en-GB" b="0" i="0" dirty="0">
                <a:solidFill>
                  <a:srgbClr val="363636"/>
                </a:solidFill>
                <a:effectLst/>
                <a:latin typeface="Roboto" panose="02000000000000000000" pitchFamily="2" charset="0"/>
              </a:rPr>
              <a:t>, we can define a property (as it is a simple way to customise access to an attribute). </a:t>
            </a:r>
            <a:endParaRPr lang="en-GB" b="0" i="0" dirty="0">
              <a:solidFill>
                <a:srgbClr val="212529"/>
              </a:solidFill>
              <a:effectLst/>
              <a:latin typeface="-apple-system"/>
            </a:endParaRPr>
          </a:p>
          <a:p>
            <a:r>
              <a:rPr lang="en-GB" b="0" i="0" dirty="0">
                <a:solidFill>
                  <a:srgbClr val="212529"/>
                </a:solidFill>
                <a:effectLst/>
                <a:latin typeface="-apple-system"/>
              </a:rPr>
              <a:t>The property returns the full name of an employee. </a:t>
            </a:r>
            <a:r>
              <a:rPr lang="en-GB" b="0" i="0" dirty="0">
                <a:solidFill>
                  <a:srgbClr val="363636"/>
                </a:solidFill>
                <a:effectLst/>
                <a:latin typeface="Roboto" panose="02000000000000000000" pitchFamily="2" charset="0"/>
              </a:rPr>
              <a:t>When you refer to the full_name attribute of any Employee object, Python actually calls the </a:t>
            </a:r>
            <a:r>
              <a:rPr lang="en-GB" dirty="0"/>
              <a:t>full_name()</a:t>
            </a:r>
            <a:r>
              <a:rPr lang="en-GB" b="0" i="0" dirty="0">
                <a:solidFill>
                  <a:srgbClr val="363636"/>
                </a:solidFill>
                <a:effectLst/>
                <a:latin typeface="Roboto" panose="02000000000000000000" pitchFamily="2" charset="0"/>
              </a:rPr>
              <a:t> method, which constructs and returns the full employee name. </a:t>
            </a:r>
          </a:p>
          <a:p>
            <a:r>
              <a:rPr lang="en-GB" b="0" i="0" dirty="0">
                <a:solidFill>
                  <a:srgbClr val="363636"/>
                </a:solidFill>
                <a:effectLst/>
                <a:latin typeface="Roboto" panose="02000000000000000000" pitchFamily="2" charset="0"/>
              </a:rPr>
              <a:t>However, in the code we can refer to it as if it was a common instance attribute: e.full_name</a:t>
            </a:r>
          </a:p>
          <a:p>
            <a:r>
              <a:rPr lang="en-GB" b="0" i="0" dirty="0">
                <a:solidFill>
                  <a:srgbClr val="363636"/>
                </a:solidFill>
                <a:effectLst/>
                <a:latin typeface="Roboto" panose="02000000000000000000" pitchFamily="2" charset="0"/>
              </a:rPr>
              <a:t>There is no need for the setter (as the getter sets the full_name) and delete (as we want to keep the attribute).</a:t>
            </a:r>
          </a:p>
          <a:p>
            <a:endParaRPr lang="en-GB" b="0" i="0" dirty="0">
              <a:solidFill>
                <a:srgbClr val="363636"/>
              </a:solidFill>
              <a:effectLst/>
              <a:latin typeface="Roboto" panose="02000000000000000000" pitchFamily="2" charset="0"/>
            </a:endParaRPr>
          </a:p>
          <a:p>
            <a:r>
              <a:rPr lang="en-GB" b="0" i="0" dirty="0">
                <a:solidFill>
                  <a:srgbClr val="363636"/>
                </a:solidFill>
                <a:effectLst/>
                <a:latin typeface="Roboto" panose="02000000000000000000" pitchFamily="2" charset="0"/>
              </a:rPr>
              <a:t>Another solution would be to remove the @property decorator above the full_time() getter (transforming full_time() getter to a public instance method), and in the print_payroll() method of Payroll class, add brackets at the end of full_name: e.full_name(), as full_name() is now a (public instance) method instead of a property (getter). With this solution to obtain the employee’s full name we would need to treat full_name as an instance method: e.full_name()</a:t>
            </a:r>
          </a:p>
          <a:p>
            <a:endParaRPr lang="en-GB" b="0" i="0" dirty="0">
              <a:solidFill>
                <a:srgbClr val="212529"/>
              </a:solidFill>
              <a:effectLst/>
              <a:latin typeface="-apple-system"/>
            </a:endParaRPr>
          </a:p>
          <a:p>
            <a:r>
              <a:rPr lang="en-GB" b="0" i="0" dirty="0">
                <a:solidFill>
                  <a:srgbClr val="212529"/>
                </a:solidFill>
                <a:effectLst/>
                <a:latin typeface="-apple-system"/>
              </a:rPr>
              <a:t>The method for calculating salary should be an abstract method, as its implementation is different for full time and hourly paid employees. As an abstract method, it does not have any code – instead just type pass.</a:t>
            </a:r>
          </a:p>
          <a:p>
            <a:endParaRPr lang="en-GB" b="0" i="0" dirty="0">
              <a:solidFill>
                <a:srgbClr val="212529"/>
              </a:solidFill>
              <a:effectLst/>
              <a:latin typeface="-apple-system"/>
            </a:endParaRPr>
          </a:p>
          <a:p>
            <a:r>
              <a:rPr lang="en-GB" b="0" i="0" dirty="0">
                <a:solidFill>
                  <a:srgbClr val="212529"/>
                </a:solidFill>
                <a:effectLst/>
                <a:latin typeface="-apple-system"/>
              </a:rPr>
              <a:t>As explained, the constructor of the abstract class could be implemented as abstract or non-abstract. </a:t>
            </a:r>
          </a:p>
          <a:p>
            <a:r>
              <a:rPr lang="en-GB" b="0" i="0" dirty="0">
                <a:solidFill>
                  <a:srgbClr val="212529"/>
                </a:solidFill>
                <a:effectLst/>
                <a:latin typeface="-apple-system"/>
              </a:rPr>
              <a:t>In general, there is a difference:</a:t>
            </a:r>
          </a:p>
          <a:p>
            <a:pPr marL="171450" indent="-171450">
              <a:buFontTx/>
              <a:buChar char="-"/>
            </a:pPr>
            <a:r>
              <a:rPr lang="en-GB" b="0" i="0" dirty="0">
                <a:solidFill>
                  <a:srgbClr val="212529"/>
                </a:solidFill>
                <a:effectLst/>
                <a:latin typeface="-apple-system"/>
              </a:rPr>
              <a:t>abstract constructor forces all subclasses to use it – it must be called with @super().__init__(…) syntax. If necessary, each subclass can add additional attributes within its own constructor.</a:t>
            </a:r>
          </a:p>
          <a:p>
            <a:pPr marL="171450" indent="-171450">
              <a:buFontTx/>
              <a:buChar char="-"/>
            </a:pPr>
            <a:r>
              <a:rPr lang="en-GB" b="0" i="0" dirty="0">
                <a:solidFill>
                  <a:srgbClr val="282829"/>
                </a:solidFill>
                <a:effectLst/>
                <a:latin typeface="-apple-system"/>
              </a:rPr>
              <a:t>non-abstract constructor does not require an implementation in derived classes. It can be re-written in derived classes; as with any subclass, if a constructor is not present in the derived class, the derived class will inherit the non-abstract constructor from the abstract class; if a constructor is present in the derived class, it needs to invoke the constructor of the abstract class </a:t>
            </a:r>
            <a:r>
              <a:rPr lang="en-GB" b="0" i="0" dirty="0">
                <a:solidFill>
                  <a:srgbClr val="212529"/>
                </a:solidFill>
                <a:effectLst/>
                <a:latin typeface="-apple-system"/>
              </a:rPr>
              <a:t>with @super().__init__(…) syntax</a:t>
            </a:r>
            <a:r>
              <a:rPr lang="en-GB" b="0" i="0" dirty="0">
                <a:solidFill>
                  <a:srgbClr val="282829"/>
                </a:solidFill>
                <a:effectLst/>
                <a:latin typeface="-apple-system"/>
              </a:rPr>
              <a:t> in order to use i</a:t>
            </a:r>
            <a:r>
              <a:rPr lang="en-GB" sz="1200" dirty="0">
                <a:latin typeface="Arial" panose="020B0604020202020204" pitchFamily="34" charset="0"/>
                <a:cs typeface="Arial" panose="020B0604020202020204" pitchFamily="34" charset="0"/>
              </a:rPr>
              <a:t>t, otherwise the constructor of the abstract class will be ignored.</a:t>
            </a:r>
            <a:endParaRPr lang="en-GB" b="0" i="0" dirty="0">
              <a:solidFill>
                <a:srgbClr val="282829"/>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12529"/>
                </a:solidFill>
                <a:effectLst/>
                <a:latin typeface="-apple-system"/>
              </a:rPr>
              <a:t>In this example there would be no difference, as both subclasses need to use the same constructor (to include and initialize the first and last name) – hence they both need to call it with: </a:t>
            </a:r>
            <a:r>
              <a:rPr lang="en-GB" altLang="en-US" sz="1200" dirty="0">
                <a:solidFill>
                  <a:srgbClr val="7030A0"/>
                </a:solidFill>
                <a:latin typeface="Consolas" panose="020B0609020204030204" pitchFamily="49" charset="0"/>
                <a:ea typeface="ヒラギノ角ゴ Pro W3" pitchFamily="-112" charset="-128"/>
              </a:rPr>
              <a:t>super</a:t>
            </a:r>
            <a:r>
              <a:rPr lang="en-GB" altLang="en-US" sz="1200" dirty="0">
                <a:latin typeface="Consolas" panose="020B0609020204030204" pitchFamily="49" charset="0"/>
                <a:ea typeface="ヒラギノ角ゴ Pro W3" pitchFamily="-112" charset="-128"/>
                <a:cs typeface="Consolas" panose="020B0609020204030204" pitchFamily="49" charset="0"/>
              </a:rPr>
              <a:t>().__init__(first_name, last_name).</a:t>
            </a:r>
            <a:endParaRPr lang="en-GB" b="0" i="0" dirty="0">
              <a:solidFill>
                <a:srgbClr val="212529"/>
              </a:solidFill>
              <a:effectLst/>
              <a:latin typeface="-apple-system"/>
            </a:endParaRPr>
          </a:p>
          <a:p>
            <a:pPr marL="171450" indent="-171450">
              <a:buFontTx/>
              <a:buChar char="-"/>
            </a:pPr>
            <a:endParaRPr lang="en-GB" b="0" i="0" dirty="0">
              <a:solidFill>
                <a:srgbClr val="282829"/>
              </a:solidFill>
              <a:effectLst/>
              <a:latin typeface="-apple-system"/>
            </a:endParaRPr>
          </a:p>
          <a:p>
            <a:br>
              <a:rPr lang="en-GB" dirty="0"/>
            </a:br>
            <a:endParaRPr lang="en-GB" b="0" i="0" dirty="0">
              <a:solidFill>
                <a:srgbClr val="212529"/>
              </a:solidFill>
              <a:effectLst/>
              <a:latin typeface="-apple-system"/>
            </a:endParaRPr>
          </a:p>
        </p:txBody>
      </p:sp>
      <p:sp>
        <p:nvSpPr>
          <p:cNvPr id="4" name="Slide Number Placeholder 3"/>
          <p:cNvSpPr>
            <a:spLocks noGrp="1"/>
          </p:cNvSpPr>
          <p:nvPr>
            <p:ph type="sldNum" sz="quarter" idx="5"/>
          </p:nvPr>
        </p:nvSpPr>
        <p:spPr/>
        <p:txBody>
          <a:bodyPr/>
          <a:lstStyle/>
          <a:p>
            <a:fld id="{EAEBC767-464D-4FBB-8F79-62B6F0DE02BE}" type="slidenum">
              <a:rPr lang="en-GB" smtClean="0"/>
              <a:t>37</a:t>
            </a:fld>
            <a:endParaRPr lang="en-GB" dirty="0"/>
          </a:p>
        </p:txBody>
      </p:sp>
    </p:spTree>
    <p:extLst>
      <p:ext uri="{BB962C8B-B14F-4D97-AF65-F5344CB8AC3E}">
        <p14:creationId xmlns:p14="http://schemas.microsoft.com/office/powerpoint/2010/main" val="4139302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 to allow changing the salary of a full time employee, it would be useful to include the change_salary() method:</a:t>
            </a:r>
          </a:p>
          <a:p>
            <a:r>
              <a:rPr lang="en-GB" dirty="0"/>
              <a:t>def change_salary(self, new_salary):</a:t>
            </a:r>
          </a:p>
          <a:p>
            <a:r>
              <a:rPr lang="en-GB" dirty="0"/>
              <a:t>        self.salary = new_salary</a:t>
            </a:r>
          </a:p>
          <a:p>
            <a:endParaRPr lang="en-GB" dirty="0"/>
          </a:p>
          <a:p>
            <a:r>
              <a:rPr lang="en-GB" dirty="0"/>
              <a:t>This is however not necessary (unless salary validation is required), as the salary can be changed directly from objects of the class </a:t>
            </a:r>
            <a:r>
              <a:rPr lang="en-GB" altLang="en-US" sz="1200" dirty="0">
                <a:solidFill>
                  <a:srgbClr val="0000FF"/>
                </a:solidFill>
                <a:latin typeface="Consolas" panose="020B0609020204030204" pitchFamily="49" charset="0"/>
                <a:cs typeface="Arial" panose="020B0604020202020204" pitchFamily="34" charset="0"/>
              </a:rPr>
              <a:t>FullTimeEmployee</a:t>
            </a:r>
            <a:r>
              <a:rPr lang="en-GB" dirty="0"/>
              <a:t>.</a:t>
            </a:r>
          </a:p>
          <a:p>
            <a:r>
              <a:rPr lang="en-GB" dirty="0"/>
              <a:t>For example:</a:t>
            </a:r>
          </a:p>
          <a:p>
            <a:r>
              <a:rPr lang="en-GB" dirty="0"/>
              <a:t>ft_emp3 = FulltimeEmployee('Ema', 'Robson', 34000)</a:t>
            </a:r>
          </a:p>
          <a:p>
            <a:r>
              <a:rPr lang="en-GB" dirty="0"/>
              <a:t>payroll.add_employee(ft_emp3)</a:t>
            </a:r>
          </a:p>
          <a:p>
            <a:r>
              <a:rPr lang="en-GB" dirty="0"/>
              <a:t>ft_emp3.salary = 35000</a:t>
            </a:r>
          </a:p>
        </p:txBody>
      </p:sp>
      <p:sp>
        <p:nvSpPr>
          <p:cNvPr id="4" name="Slide Number Placeholder 3"/>
          <p:cNvSpPr>
            <a:spLocks noGrp="1"/>
          </p:cNvSpPr>
          <p:nvPr>
            <p:ph type="sldNum" sz="quarter" idx="5"/>
          </p:nvPr>
        </p:nvSpPr>
        <p:spPr/>
        <p:txBody>
          <a:bodyPr/>
          <a:lstStyle/>
          <a:p>
            <a:fld id="{EAEBC767-464D-4FBB-8F79-62B6F0DE02BE}" type="slidenum">
              <a:rPr lang="en-GB" smtClean="0"/>
              <a:t>38</a:t>
            </a:fld>
            <a:endParaRPr lang="en-GB" dirty="0"/>
          </a:p>
        </p:txBody>
      </p:sp>
    </p:spTree>
    <p:extLst>
      <p:ext uri="{BB962C8B-B14F-4D97-AF65-F5344CB8AC3E}">
        <p14:creationId xmlns:p14="http://schemas.microsoft.com/office/powerpoint/2010/main" val="29925856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sng" dirty="0"/>
              <a:t>Note</a:t>
            </a:r>
            <a:r>
              <a:rPr lang="en-GB" dirty="0"/>
              <a:t>: to allow changing the salary of a hourly employee, it would be useful to include the change_salary() method:</a:t>
            </a:r>
          </a:p>
          <a:p>
            <a:r>
              <a:rPr lang="en-GB" dirty="0"/>
              <a:t>def change_salary(self, new_hours_worked, new_rate):</a:t>
            </a:r>
          </a:p>
          <a:p>
            <a:r>
              <a:rPr lang="en-GB" dirty="0"/>
              <a:t>        self.hours_worked = new_hours_worked</a:t>
            </a:r>
          </a:p>
          <a:p>
            <a:r>
              <a:rPr lang="en-GB" dirty="0"/>
              <a:t>        self.rate = new_rate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is however not necessary (unless hours_worked/rate validation is required), as the hour_worked and rate can be changed directly from objects of the class HourlyEmployee.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example: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he_emp4 = HourlyEmployee('Peter', 'Lawson', 500, 120)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payroll.add_employee(he_emp4)</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he_emp4.hours_worked  = 450</a:t>
            </a:r>
          </a:p>
          <a:p>
            <a:r>
              <a:rPr lang="en-GB" dirty="0"/>
              <a:t>he_emp4.rate = 150</a:t>
            </a:r>
          </a:p>
          <a:p>
            <a:endParaRPr lang="en-GB" dirty="0"/>
          </a:p>
          <a:p>
            <a:r>
              <a:rPr lang="en-GB" dirty="0"/>
              <a:t>If change_salary() method was included for both full time and hourly employees, and since their implementation is different, change_salary() method should be included to the Employee class as abstract method, thus enforcing its implementation in its both subclasses.</a:t>
            </a:r>
          </a:p>
          <a:p>
            <a:r>
              <a:rPr lang="en-GB" dirty="0"/>
              <a:t>@abstractmethod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def change_salary(self, new_hours_worked, new_rate):</a:t>
            </a:r>
          </a:p>
          <a:p>
            <a:r>
              <a:rPr lang="en-GB" dirty="0"/>
              <a:t>        pass</a:t>
            </a:r>
          </a:p>
          <a:p>
            <a:endParaRPr lang="en-GB" dirty="0"/>
          </a:p>
          <a:p>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39</a:t>
            </a:fld>
            <a:endParaRPr lang="en-GB" dirty="0"/>
          </a:p>
        </p:txBody>
      </p:sp>
    </p:spTree>
    <p:extLst>
      <p:ext uri="{BB962C8B-B14F-4D97-AF65-F5344CB8AC3E}">
        <p14:creationId xmlns:p14="http://schemas.microsoft.com/office/powerpoint/2010/main" val="27868473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40</a:t>
            </a:fld>
            <a:endParaRPr lang="en-GB" dirty="0"/>
          </a:p>
        </p:txBody>
      </p:sp>
    </p:spTree>
    <p:extLst>
      <p:ext uri="{BB962C8B-B14F-4D97-AF65-F5344CB8AC3E}">
        <p14:creationId xmlns:p14="http://schemas.microsoft.com/office/powerpoint/2010/main" val="288612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333333"/>
                </a:solidFill>
                <a:effectLst/>
                <a:latin typeface="Noto Sans" panose="020B0502040504020204" pitchFamily="34" charset="0"/>
              </a:rPr>
              <a:t>The class whose subclass has been made is called a </a:t>
            </a:r>
            <a:r>
              <a:rPr lang="en-GB" b="1" i="0" dirty="0">
                <a:solidFill>
                  <a:srgbClr val="333333"/>
                </a:solidFill>
                <a:effectLst/>
                <a:latin typeface="Noto Sans" panose="020B0502040504020204" pitchFamily="34" charset="0"/>
              </a:rPr>
              <a:t>superclass</a:t>
            </a:r>
            <a:r>
              <a:rPr lang="en-GB" b="0" i="0" dirty="0">
                <a:solidFill>
                  <a:srgbClr val="333333"/>
                </a:solidFill>
                <a:effectLst/>
                <a:latin typeface="Noto Sans" panose="020B0502040504020204" pitchFamily="34" charset="0"/>
              </a:rPr>
              <a:t>. Other names of </a:t>
            </a:r>
            <a:r>
              <a:rPr lang="en-GB" b="1" i="0" dirty="0">
                <a:solidFill>
                  <a:srgbClr val="333333"/>
                </a:solidFill>
                <a:effectLst/>
                <a:latin typeface="Noto Sans" panose="020B0502040504020204" pitchFamily="34" charset="0"/>
              </a:rPr>
              <a:t>superclass</a:t>
            </a:r>
            <a:r>
              <a:rPr lang="en-GB" b="0" i="0" dirty="0">
                <a:solidFill>
                  <a:srgbClr val="333333"/>
                </a:solidFill>
                <a:effectLst/>
                <a:latin typeface="Noto Sans" panose="020B0502040504020204" pitchFamily="34" charset="0"/>
              </a:rPr>
              <a:t> are </a:t>
            </a:r>
            <a:r>
              <a:rPr lang="en-GB" b="1" i="0" dirty="0">
                <a:solidFill>
                  <a:srgbClr val="333333"/>
                </a:solidFill>
                <a:effectLst/>
                <a:latin typeface="Noto Sans" panose="020B0502040504020204" pitchFamily="34" charset="0"/>
              </a:rPr>
              <a:t>base class</a:t>
            </a:r>
            <a:r>
              <a:rPr lang="en-GB" b="0" i="0" dirty="0">
                <a:solidFill>
                  <a:srgbClr val="333333"/>
                </a:solidFill>
                <a:effectLst/>
                <a:latin typeface="Noto Sans" panose="020B0502040504020204" pitchFamily="34" charset="0"/>
              </a:rPr>
              <a:t> or </a:t>
            </a:r>
            <a:r>
              <a:rPr lang="en-GB" b="1" i="0" dirty="0">
                <a:solidFill>
                  <a:srgbClr val="333333"/>
                </a:solidFill>
                <a:effectLst/>
                <a:latin typeface="Noto Sans" panose="020B0502040504020204" pitchFamily="34" charset="0"/>
              </a:rPr>
              <a:t>parent class</a:t>
            </a:r>
            <a:r>
              <a:rPr lang="en-GB" b="0" i="0" dirty="0">
                <a:solidFill>
                  <a:srgbClr val="333333"/>
                </a:solidFill>
                <a:effectLst/>
                <a:latin typeface="Noto Sans" panose="020B0502040504020204" pitchFamily="34" charset="0"/>
              </a:rPr>
              <a:t>, and other names of </a:t>
            </a:r>
            <a:r>
              <a:rPr lang="en-GB" b="1" i="0" dirty="0">
                <a:solidFill>
                  <a:srgbClr val="333333"/>
                </a:solidFill>
                <a:effectLst/>
                <a:latin typeface="Noto Sans" panose="020B0502040504020204" pitchFamily="34" charset="0"/>
              </a:rPr>
              <a:t>subclass</a:t>
            </a:r>
            <a:r>
              <a:rPr lang="en-GB" b="0" i="0" dirty="0">
                <a:solidFill>
                  <a:srgbClr val="333333"/>
                </a:solidFill>
                <a:effectLst/>
                <a:latin typeface="Noto Sans" panose="020B0502040504020204" pitchFamily="34" charset="0"/>
              </a:rPr>
              <a:t> are </a:t>
            </a:r>
            <a:r>
              <a:rPr lang="en-GB" b="1" i="0" dirty="0">
                <a:solidFill>
                  <a:srgbClr val="333333"/>
                </a:solidFill>
                <a:effectLst/>
                <a:latin typeface="Noto Sans" panose="020B0502040504020204" pitchFamily="34" charset="0"/>
              </a:rPr>
              <a:t>derived class</a:t>
            </a:r>
            <a:r>
              <a:rPr lang="en-GB" b="0" i="0" dirty="0">
                <a:solidFill>
                  <a:srgbClr val="333333"/>
                </a:solidFill>
                <a:effectLst/>
                <a:latin typeface="Noto Sans" panose="020B0502040504020204" pitchFamily="34" charset="0"/>
              </a:rPr>
              <a:t> or </a:t>
            </a:r>
            <a:r>
              <a:rPr lang="en-GB" b="1" i="0" dirty="0">
                <a:solidFill>
                  <a:srgbClr val="333333"/>
                </a:solidFill>
                <a:effectLst/>
                <a:latin typeface="Noto Sans" panose="020B0502040504020204" pitchFamily="34" charset="0"/>
              </a:rPr>
              <a:t>child class</a:t>
            </a:r>
          </a:p>
          <a:p>
            <a:endParaRPr lang="en-GB" dirty="0"/>
          </a:p>
          <a:p>
            <a:r>
              <a:rPr lang="en-GB" dirty="0"/>
              <a:t>The Manager class will automatically inherit the name, jobTitle</a:t>
            </a:r>
            <a:r>
              <a:rPr lang="en-GB" baseline="0" dirty="0"/>
              <a:t> and salary attributes of the Employee class. It will also inherit the work() method of the Employee class. Manager is an Employee but with one extra attribute (team) and one extra method (manage). When we write the Manager class we only need to add extra attributes and methods which are specific to the Manager (i.e. the team attribute and the manage() method)</a:t>
            </a:r>
          </a:p>
          <a:p>
            <a:endParaRPr lang="en-GB" dirty="0"/>
          </a:p>
          <a:p>
            <a:pPr algn="l"/>
            <a:r>
              <a:rPr lang="en-GB" b="1" i="0" dirty="0">
                <a:solidFill>
                  <a:srgbClr val="222222"/>
                </a:solidFill>
                <a:effectLst/>
                <a:latin typeface="Source Sans Pro" panose="020B0503030403020204" pitchFamily="34" charset="0"/>
              </a:rPr>
              <a:t>Generalisation</a:t>
            </a:r>
            <a:r>
              <a:rPr lang="en-GB" b="0" i="0" dirty="0">
                <a:solidFill>
                  <a:srgbClr val="222222"/>
                </a:solidFill>
                <a:effectLst/>
                <a:latin typeface="Source Sans Pro" panose="020B0503030403020204" pitchFamily="34" charset="0"/>
              </a:rPr>
              <a:t> is also known as a parent-child (“IS-A”) relationship. It is a relationship between a general thing and a more specific kind of a thing. This type of relationship is used to represent the inheritance concept.</a:t>
            </a:r>
          </a:p>
          <a:p>
            <a:pPr algn="l"/>
            <a:r>
              <a:rPr lang="en-GB" b="0" i="0" dirty="0">
                <a:solidFill>
                  <a:srgbClr val="222222"/>
                </a:solidFill>
                <a:effectLst/>
                <a:latin typeface="Source Sans Pro" panose="020B0503030403020204" pitchFamily="34" charset="0"/>
              </a:rPr>
              <a:t>It is denoted by a straight line with a hollow arrowhead at one side. Example: manager is-an employee; car is-a vehicle.</a:t>
            </a:r>
          </a:p>
          <a:p>
            <a:pPr algn="l"/>
            <a:endParaRPr lang="en-GB" b="0" i="0" dirty="0">
              <a:solidFill>
                <a:srgbClr val="222222"/>
              </a:solidFill>
              <a:effectLst/>
              <a:latin typeface="Source Sans Pro" panose="020B0503030403020204" pitchFamily="34" charset="0"/>
            </a:endParaRPr>
          </a:p>
          <a:p>
            <a:pPr algn="l"/>
            <a:r>
              <a:rPr lang="en-GB" b="0" i="0" dirty="0">
                <a:solidFill>
                  <a:srgbClr val="222222"/>
                </a:solidFill>
                <a:effectLst/>
                <a:latin typeface="Source Sans Pro" panose="020B0503030403020204" pitchFamily="34" charset="0"/>
              </a:rPr>
              <a:t>The +, - and # symbols before an attribute and method name in a class denote the visibility of the attribute and operation:</a:t>
            </a:r>
          </a:p>
          <a:p>
            <a:pPr algn="l"/>
            <a:r>
              <a:rPr lang="en-GB" b="0" i="0" dirty="0">
                <a:solidFill>
                  <a:srgbClr val="222222"/>
                </a:solidFill>
                <a:effectLst/>
                <a:latin typeface="Source Sans Pro" panose="020B0503030403020204" pitchFamily="34" charset="0"/>
              </a:rPr>
              <a:t>+ denotes public attributes or methods</a:t>
            </a:r>
          </a:p>
          <a:p>
            <a:pPr algn="l"/>
            <a:r>
              <a:rPr lang="en-GB" b="0" i="0" dirty="0">
                <a:solidFill>
                  <a:srgbClr val="222222"/>
                </a:solidFill>
                <a:effectLst/>
                <a:latin typeface="Source Sans Pro" panose="020B0503030403020204" pitchFamily="34" charset="0"/>
              </a:rPr>
              <a:t>- denotes private attributes or methods</a:t>
            </a:r>
          </a:p>
          <a:p>
            <a:pPr algn="l"/>
            <a:r>
              <a:rPr lang="en-GB" b="0" i="0" dirty="0">
                <a:solidFill>
                  <a:srgbClr val="222222"/>
                </a:solidFill>
                <a:effectLst/>
                <a:latin typeface="Source Sans Pro" panose="020B0503030403020204" pitchFamily="34" charset="0"/>
              </a:rPr>
              <a:t># denotes protected attributes or methods</a:t>
            </a:r>
          </a:p>
          <a:p>
            <a:pPr algn="l"/>
            <a:endParaRPr lang="en-GB" b="0" i="0" dirty="0">
              <a:solidFill>
                <a:srgbClr val="222222"/>
              </a:solidFill>
              <a:effectLst/>
              <a:latin typeface="Source Sans Pro" panose="020B0503030403020204" pitchFamily="34" charset="0"/>
            </a:endParaRPr>
          </a:p>
          <a:p>
            <a:pPr algn="l"/>
            <a:r>
              <a:rPr lang="en-GB" b="0" i="0" u="sng" dirty="0">
                <a:solidFill>
                  <a:srgbClr val="222222"/>
                </a:solidFill>
                <a:effectLst/>
                <a:latin typeface="Source Sans Pro" panose="020B0503030403020204" pitchFamily="34" charset="0"/>
              </a:rPr>
              <a:t>Note</a:t>
            </a:r>
            <a:r>
              <a:rPr lang="en-GB" b="0" i="0" dirty="0">
                <a:solidFill>
                  <a:srgbClr val="222222"/>
                </a:solidFill>
                <a:effectLst/>
                <a:latin typeface="Source Sans Pro" panose="020B0503030403020204" pitchFamily="34" charset="0"/>
              </a:rPr>
              <a:t>: </a:t>
            </a:r>
          </a:p>
          <a:p>
            <a:pPr algn="l"/>
            <a:r>
              <a:rPr lang="en-GB" b="0" i="0" dirty="0">
                <a:solidFill>
                  <a:srgbClr val="222222"/>
                </a:solidFill>
                <a:effectLst/>
                <a:latin typeface="Source Sans Pro" panose="020B0503030403020204" pitchFamily="34" charset="0"/>
              </a:rPr>
              <a:t>Another important relationship in OOP is composition.</a:t>
            </a:r>
          </a:p>
          <a:p>
            <a:pPr algn="l"/>
            <a:r>
              <a:rPr lang="en-GB" b="1" i="0" dirty="0">
                <a:solidFill>
                  <a:srgbClr val="222222"/>
                </a:solidFill>
                <a:effectLst/>
                <a:latin typeface="source sans pro" panose="020B0503030403020204" pitchFamily="34" charset="0"/>
              </a:rPr>
              <a:t>Composition</a:t>
            </a:r>
            <a:r>
              <a:rPr lang="en-GB" b="0" i="0" dirty="0">
                <a:solidFill>
                  <a:srgbClr val="222222"/>
                </a:solidFill>
                <a:effectLst/>
                <a:latin typeface="source sans pro" panose="020B0503030403020204" pitchFamily="34" charset="0"/>
              </a:rPr>
              <a:t> is a concept that models a </a:t>
            </a:r>
            <a:r>
              <a:rPr lang="en-GB" b="1" i="0" dirty="0">
                <a:solidFill>
                  <a:srgbClr val="222222"/>
                </a:solidFill>
                <a:effectLst/>
                <a:latin typeface="source sans pro" panose="020B0503030403020204" pitchFamily="34" charset="0"/>
              </a:rPr>
              <a:t>has a</a:t>
            </a:r>
            <a:r>
              <a:rPr lang="en-GB" b="0" i="0" dirty="0">
                <a:solidFill>
                  <a:srgbClr val="222222"/>
                </a:solidFill>
                <a:effectLst/>
                <a:latin typeface="source sans pro" panose="020B0503030403020204" pitchFamily="34" charset="0"/>
              </a:rPr>
              <a:t> relationship. It is not going to be covered in this course. You can find more information about both generalisation and composition and when to use each, following this link:</a:t>
            </a:r>
          </a:p>
          <a:p>
            <a:pPr algn="l"/>
            <a:r>
              <a:rPr lang="en-GB" b="0" i="0" dirty="0">
                <a:solidFill>
                  <a:srgbClr val="222222"/>
                </a:solidFill>
                <a:effectLst/>
                <a:latin typeface="Source Sans Pro" panose="020B0503030403020204" pitchFamily="34" charset="0"/>
              </a:rPr>
              <a:t>https://realpython.com/inheritance-composition-python/</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5</a:t>
            </a:fld>
            <a:endParaRPr lang="en-US" altLang="zh-TW" dirty="0"/>
          </a:p>
        </p:txBody>
      </p:sp>
    </p:spTree>
    <p:extLst>
      <p:ext uri="{BB962C8B-B14F-4D97-AF65-F5344CB8AC3E}">
        <p14:creationId xmlns:p14="http://schemas.microsoft.com/office/powerpoint/2010/main" val="21499884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 1</a:t>
            </a:r>
            <a:r>
              <a:rPr lang="en-GB" dirty="0"/>
              <a:t>: an attempt to instantiate the abstract class Employee throws an error:</a:t>
            </a:r>
          </a:p>
          <a:p>
            <a:r>
              <a:rPr lang="en-GB" dirty="0"/>
              <a:t>emp = Employee()   # throws TypeError: Can't instantiate abstract class Employee with abstract methods get_salary</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Note 2</a:t>
            </a:r>
            <a:r>
              <a:rPr lang="en-GB" dirty="0"/>
              <a:t>: to change the salary of employees added to payroll without previously being created as objects, we would need to find the employee in the payroll's employee_list and change its salary (if full time employee) or hours_worked and/or rate (if hourly employed):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target_emp_first_name = 'Anna'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target_emp_last_name = 'Dix'</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new_salary = 38000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 in payroll.employee_list: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if e.first_name == target_emp_first_name and e.last_name == target_emp_last_name: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e.salary = new_salary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target_emp_first_name = 'Sam'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target_emp_last_name = 'Ford'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new_emp_hours_worked = 320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new_emp_rate = 100</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for e in payroll.employee_list: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if e.first_name == target_emp_first_name and e.last_name == target_emp_last_name: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e.hours_worked = new_emp_hours_worked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e.rate = new_emp_rate</a:t>
            </a:r>
          </a:p>
          <a:p>
            <a:endParaRPr lang="en-GB" dirty="0"/>
          </a:p>
        </p:txBody>
      </p:sp>
      <p:sp>
        <p:nvSpPr>
          <p:cNvPr id="4" name="Slide Number Placeholder 3"/>
          <p:cNvSpPr>
            <a:spLocks noGrp="1"/>
          </p:cNvSpPr>
          <p:nvPr>
            <p:ph type="sldNum" sz="quarter" idx="5"/>
          </p:nvPr>
        </p:nvSpPr>
        <p:spPr/>
        <p:txBody>
          <a:bodyPr/>
          <a:lstStyle/>
          <a:p>
            <a:fld id="{EAEBC767-464D-4FBB-8F79-62B6F0DE02BE}" type="slidenum">
              <a:rPr lang="en-GB" smtClean="0"/>
              <a:t>41</a:t>
            </a:fld>
            <a:endParaRPr lang="en-GB" dirty="0"/>
          </a:p>
        </p:txBody>
      </p:sp>
    </p:spTree>
    <p:extLst>
      <p:ext uri="{BB962C8B-B14F-4D97-AF65-F5344CB8AC3E}">
        <p14:creationId xmlns:p14="http://schemas.microsoft.com/office/powerpoint/2010/main" val="670448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46</a:t>
            </a:fld>
            <a:endParaRPr lang="en-US" altLang="zh-TW" dirty="0"/>
          </a:p>
        </p:txBody>
      </p:sp>
    </p:spTree>
    <p:extLst>
      <p:ext uri="{BB962C8B-B14F-4D97-AF65-F5344CB8AC3E}">
        <p14:creationId xmlns:p14="http://schemas.microsoft.com/office/powerpoint/2010/main" val="3062157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b="0" i="0" dirty="0">
                <a:solidFill>
                  <a:srgbClr val="FFFFFF"/>
                </a:solidFill>
                <a:effectLst/>
                <a:latin typeface="Noto Sans" panose="020B0502040504020204" pitchFamily="34" charset="0"/>
              </a:rPr>
              <a:t>In Python, each class is a subclass of the object class. </a:t>
            </a:r>
            <a:r>
              <a:rPr lang="en-GB" b="0" i="0" dirty="0">
                <a:solidFill>
                  <a:srgbClr val="333333"/>
                </a:solidFill>
                <a:effectLst/>
                <a:latin typeface="Noto Sans" panose="020B0502040504020204" pitchFamily="34" charset="0"/>
              </a:rPr>
              <a:t>The </a:t>
            </a:r>
            <a:r>
              <a:rPr lang="en-GB" dirty="0"/>
              <a:t>object</a:t>
            </a:r>
            <a:r>
              <a:rPr lang="en-GB" b="0" i="0" dirty="0">
                <a:solidFill>
                  <a:srgbClr val="333333"/>
                </a:solidFill>
                <a:effectLst/>
                <a:latin typeface="Noto Sans" panose="020B0502040504020204" pitchFamily="34" charset="0"/>
              </a:rPr>
              <a:t> class is an in-built class in Python and is the superclass of all the classes.</a:t>
            </a:r>
          </a:p>
          <a:p>
            <a:r>
              <a:rPr lang="en-GB" b="0" i="0" dirty="0">
                <a:solidFill>
                  <a:srgbClr val="333333"/>
                </a:solidFill>
                <a:effectLst/>
                <a:latin typeface="Noto Sans" panose="020B0502040504020204" pitchFamily="34" charset="0"/>
              </a:rPr>
              <a:t>The data types (int, float, complex, bool, str, list, tuple, dict, set) are predefined classes in Python. For example, int is a pre defined class and integers like 4, 10, etc, are its objects. This also means that all the data types are also subclasses of the </a:t>
            </a:r>
            <a:r>
              <a:rPr lang="en-GB" dirty="0"/>
              <a:t>object</a:t>
            </a:r>
            <a:r>
              <a:rPr lang="en-GB" b="0" i="0" dirty="0">
                <a:solidFill>
                  <a:srgbClr val="333333"/>
                </a:solidFill>
                <a:effectLst/>
                <a:latin typeface="Noto Sans" panose="020B0502040504020204" pitchFamily="34" charset="0"/>
              </a:rPr>
              <a:t> class.</a:t>
            </a:r>
            <a:endParaRPr lang="en-GB" b="0" i="0" dirty="0">
              <a:solidFill>
                <a:srgbClr val="FFFFFF"/>
              </a:solidFill>
              <a:effectLst/>
              <a:latin typeface="Noto Sans" panose="020B0502040504020204"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6</a:t>
            </a:fld>
            <a:endParaRPr lang="en-US" altLang="zh-TW" dirty="0"/>
          </a:p>
        </p:txBody>
      </p:sp>
    </p:spTree>
    <p:extLst>
      <p:ext uri="{BB962C8B-B14F-4D97-AF65-F5344CB8AC3E}">
        <p14:creationId xmlns:p14="http://schemas.microsoft.com/office/powerpoint/2010/main" val="1098618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7</a:t>
            </a:fld>
            <a:endParaRPr lang="en-US" altLang="zh-TW" dirty="0"/>
          </a:p>
        </p:txBody>
      </p:sp>
    </p:spTree>
    <p:extLst>
      <p:ext uri="{BB962C8B-B14F-4D97-AF65-F5344CB8AC3E}">
        <p14:creationId xmlns:p14="http://schemas.microsoft.com/office/powerpoint/2010/main" val="1823266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From the opposite perspective we can also say that the parent is a more general form of the child.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python the pass statement just means – do nothing. A useful ‘placeholder’ command when code is required, but that code is not currently known. In this case it just means replace the pass which whatever the body of the class needs to be.</a:t>
            </a:r>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8</a:t>
            </a:fld>
            <a:endParaRPr lang="en-US" altLang="zh-TW" dirty="0"/>
          </a:p>
        </p:txBody>
      </p:sp>
    </p:spTree>
    <p:extLst>
      <p:ext uri="{BB962C8B-B14F-4D97-AF65-F5344CB8AC3E}">
        <p14:creationId xmlns:p14="http://schemas.microsoft.com/office/powerpoint/2010/main" val="1895709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FFFFFF"/>
                </a:solidFill>
                <a:effectLst/>
                <a:latin typeface="Noto Sans" panose="020B0502040504020204" pitchFamily="34" charset="0"/>
              </a:rPr>
              <a:t>Note</a:t>
            </a:r>
            <a:r>
              <a:rPr lang="en-GB" b="0" i="0" dirty="0">
                <a:solidFill>
                  <a:srgbClr val="FFFFFF"/>
                </a:solidFill>
                <a:effectLst/>
                <a:latin typeface="Noto Sans" panose="020B0502040504020204" pitchFamily="34" charset="0"/>
              </a:rPr>
              <a:t>: Remember that in Python, each class is a subclass of the object class. </a:t>
            </a:r>
            <a:r>
              <a:rPr lang="en-GB" b="0" i="0" dirty="0">
                <a:solidFill>
                  <a:srgbClr val="333333"/>
                </a:solidFill>
                <a:effectLst/>
                <a:latin typeface="Noto Sans" panose="020B0502040504020204" pitchFamily="34" charset="0"/>
              </a:rPr>
              <a:t>The </a:t>
            </a:r>
            <a:r>
              <a:rPr lang="en-GB" dirty="0"/>
              <a:t>object</a:t>
            </a:r>
            <a:r>
              <a:rPr lang="en-GB" b="0" i="0" dirty="0">
                <a:solidFill>
                  <a:srgbClr val="333333"/>
                </a:solidFill>
                <a:effectLst/>
                <a:latin typeface="Noto Sans" panose="020B0502040504020204" pitchFamily="34" charset="0"/>
              </a:rPr>
              <a:t> class is an in-built class in Python and is the superclass of all the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333333"/>
                </a:solidFill>
                <a:effectLst/>
                <a:latin typeface="Noto Sans" panose="020B0502040504020204" pitchFamily="34" charset="0"/>
              </a:rPr>
              <a:t>The base class Employee in the above example can therefore be defined in three ways, with the same effect: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altLang="en-US" sz="1200" dirty="0">
                <a:solidFill>
                  <a:srgbClr val="FF7700"/>
                </a:solidFill>
                <a:latin typeface="Consolas" panose="020B0609020204030204" pitchFamily="49" charset="0"/>
                <a:cs typeface="Arial" panose="020B0604020202020204" pitchFamily="34" charset="0"/>
              </a:rPr>
              <a:t>class</a:t>
            </a:r>
            <a:r>
              <a:rPr lang="en-GB" altLang="en-US" sz="1200" dirty="0">
                <a:latin typeface="Consolas" panose="020B0609020204030204" pitchFamily="49" charset="0"/>
                <a:ea typeface="ヒラギノ角ゴ Pro W3" pitchFamily="-112" charset="-128"/>
                <a:cs typeface="Consolas" panose="020B0609020204030204" pitchFamily="49" charset="0"/>
              </a:rPr>
              <a:t> </a:t>
            </a:r>
            <a:r>
              <a:rPr lang="en-GB" altLang="en-US" sz="1200" dirty="0">
                <a:solidFill>
                  <a:srgbClr val="0000FF"/>
                </a:solidFill>
                <a:latin typeface="Consolas" panose="020B0609020204030204" pitchFamily="49" charset="0"/>
                <a:cs typeface="Arial" panose="020B0604020202020204" pitchFamily="34" charset="0"/>
              </a:rPr>
              <a:t>Employee</a:t>
            </a:r>
            <a:r>
              <a:rPr lang="en-GB" altLang="en-US" sz="1200" dirty="0">
                <a:latin typeface="Consolas" panose="020B0609020204030204" pitchFamily="49" charset="0"/>
                <a:ea typeface="ヒラギノ角ゴ Pro W3" pitchFamily="-112" charset="-128"/>
                <a:cs typeface="Consolas" panose="020B0609020204030204" pitchFamily="49"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altLang="en-US" sz="1200" dirty="0">
                <a:solidFill>
                  <a:srgbClr val="FF7700"/>
                </a:solidFill>
                <a:latin typeface="Consolas" panose="020B0609020204030204" pitchFamily="49" charset="0"/>
                <a:cs typeface="Arial" panose="020B0604020202020204" pitchFamily="34" charset="0"/>
              </a:rPr>
              <a:t>class</a:t>
            </a:r>
            <a:r>
              <a:rPr lang="en-GB" altLang="en-US" sz="1200" dirty="0">
                <a:latin typeface="Consolas" panose="020B0609020204030204" pitchFamily="49" charset="0"/>
                <a:ea typeface="ヒラギノ角ゴ Pro W3" pitchFamily="-112" charset="-128"/>
                <a:cs typeface="Consolas" panose="020B0609020204030204" pitchFamily="49" charset="0"/>
              </a:rPr>
              <a:t> </a:t>
            </a:r>
            <a:r>
              <a:rPr lang="en-GB" altLang="en-US" sz="1200" dirty="0">
                <a:solidFill>
                  <a:srgbClr val="0000FF"/>
                </a:solidFill>
                <a:latin typeface="Consolas" panose="020B0609020204030204" pitchFamily="49" charset="0"/>
                <a:cs typeface="Arial" panose="020B0604020202020204" pitchFamily="34" charset="0"/>
              </a:rPr>
              <a:t>Employee(object)</a:t>
            </a:r>
            <a:r>
              <a:rPr lang="en-GB" altLang="en-US" sz="1200" dirty="0">
                <a:latin typeface="Consolas" panose="020B0609020204030204" pitchFamily="49" charset="0"/>
                <a:ea typeface="ヒラギノ角ゴ Pro W3" pitchFamily="-112" charset="-128"/>
                <a:cs typeface="Consolas" panose="020B0609020204030204" pitchFamily="49" charset="0"/>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GB" altLang="en-US" sz="1200" dirty="0">
                <a:solidFill>
                  <a:srgbClr val="FF7700"/>
                </a:solidFill>
                <a:latin typeface="Consolas" panose="020B0609020204030204" pitchFamily="49" charset="0"/>
                <a:cs typeface="Arial" panose="020B0604020202020204" pitchFamily="34" charset="0"/>
              </a:rPr>
              <a:t>class</a:t>
            </a:r>
            <a:r>
              <a:rPr lang="en-GB" altLang="en-US" sz="1200" dirty="0">
                <a:latin typeface="Consolas" panose="020B0609020204030204" pitchFamily="49" charset="0"/>
                <a:ea typeface="ヒラギノ角ゴ Pro W3" pitchFamily="-112" charset="-128"/>
                <a:cs typeface="Consolas" panose="020B0609020204030204" pitchFamily="49" charset="0"/>
              </a:rPr>
              <a:t> </a:t>
            </a:r>
            <a:r>
              <a:rPr lang="en-GB" altLang="en-US" sz="1200" dirty="0">
                <a:solidFill>
                  <a:srgbClr val="0000FF"/>
                </a:solidFill>
                <a:latin typeface="Consolas" panose="020B0609020204030204" pitchFamily="49" charset="0"/>
                <a:cs typeface="Arial" panose="020B0604020202020204" pitchFamily="34" charset="0"/>
              </a:rPr>
              <a:t>Employee()</a:t>
            </a:r>
            <a:r>
              <a:rPr lang="en-GB" altLang="en-US" sz="1200" dirty="0">
                <a:latin typeface="Consolas" panose="020B0609020204030204" pitchFamily="49" charset="0"/>
                <a:ea typeface="ヒラギノ角ゴ Pro W3" pitchFamily="-112" charset="-128"/>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33333"/>
              </a:solidFill>
              <a:effectLst/>
              <a:latin typeface="Noto Sans" panose="020B050204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dirty="0">
              <a:solidFill>
                <a:srgbClr val="333333"/>
              </a:solidFill>
              <a:effectLst/>
              <a:latin typeface="Noto Sans" panose="020B0502040504020204" pitchFamily="34" charset="0"/>
            </a:endParaRPr>
          </a:p>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9</a:t>
            </a:fld>
            <a:endParaRPr lang="en-US" altLang="zh-TW" dirty="0"/>
          </a:p>
        </p:txBody>
      </p:sp>
    </p:spTree>
    <p:extLst>
      <p:ext uri="{BB962C8B-B14F-4D97-AF65-F5344CB8AC3E}">
        <p14:creationId xmlns:p14="http://schemas.microsoft.com/office/powerpoint/2010/main" val="2079410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0" i="0" dirty="0">
              <a:solidFill>
                <a:srgbClr val="FFFFFF"/>
              </a:solidFill>
              <a:effectLst/>
              <a:latin typeface="Noto Sans" panose="020B0502040204020203" pitchFamily="34" charset="0"/>
            </a:endParaRPr>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10</a:t>
            </a:fld>
            <a:endParaRPr lang="en-US" altLang="zh-TW" dirty="0"/>
          </a:p>
        </p:txBody>
      </p:sp>
    </p:spTree>
    <p:extLst>
      <p:ext uri="{BB962C8B-B14F-4D97-AF65-F5344CB8AC3E}">
        <p14:creationId xmlns:p14="http://schemas.microsoft.com/office/powerpoint/2010/main" val="112863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8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1731316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35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32617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4" r:id="rId33"/>
    <p:sldLayoutId id="2147483781" r:id="rId34"/>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3.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3.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3.xml"/><Relationship Id="rId1" Type="http://schemas.openxmlformats.org/officeDocument/2006/relationships/tags" Target="../tags/tag9.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xml"/><Relationship Id="rId1" Type="http://schemas.openxmlformats.org/officeDocument/2006/relationships/tags" Target="../tags/tag10.xml"/><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6.png"/><Relationship Id="rId2" Type="http://schemas.openxmlformats.org/officeDocument/2006/relationships/slideLayout" Target="../slideLayouts/slideLayout33.xml"/><Relationship Id="rId1" Type="http://schemas.openxmlformats.org/officeDocument/2006/relationships/tags" Target="../tags/tag1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3.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3.xml"/><Relationship Id="rId1" Type="http://schemas.openxmlformats.org/officeDocument/2006/relationships/tags" Target="../tags/tag14.xml"/><Relationship Id="rId5" Type="http://schemas.microsoft.com/office/2007/relationships/hdphoto" Target="../media/hdphoto1.wdp"/><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15.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3.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3.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3.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3.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3.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3.xml"/><Relationship Id="rId1" Type="http://schemas.openxmlformats.org/officeDocument/2006/relationships/tags" Target="../tags/tag21.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3.xml"/><Relationship Id="rId1" Type="http://schemas.openxmlformats.org/officeDocument/2006/relationships/tags" Target="../tags/tag2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1.png"/><Relationship Id="rId2" Type="http://schemas.openxmlformats.org/officeDocument/2006/relationships/slideLayout" Target="../slideLayouts/slideLayout33.xml"/><Relationship Id="rId1" Type="http://schemas.openxmlformats.org/officeDocument/2006/relationships/tags" Target="../tags/tag23.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3.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3.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27.xml"/><Relationship Id="rId5" Type="http://schemas.microsoft.com/office/2007/relationships/hdphoto" Target="../media/hdphoto1.wdp"/><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28.xml"/><Relationship Id="rId5" Type="http://schemas.microsoft.com/office/2007/relationships/hdphoto" Target="../media/hdphoto1.wdp"/><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29.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30.xml"/><Relationship Id="rId5" Type="http://schemas.microsoft.com/office/2007/relationships/hdphoto" Target="../media/hdphoto1.wdp"/><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image" Target="../media/image12.png"/><Relationship Id="rId5" Type="http://schemas.microsoft.com/office/2007/relationships/hdphoto" Target="../media/hdphoto1.wdp"/><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4.xml"/><Relationship Id="rId1" Type="http://schemas.openxmlformats.org/officeDocument/2006/relationships/tags" Target="../tags/tag32.xml"/><Relationship Id="rId5" Type="http://schemas.microsoft.com/office/2007/relationships/hdphoto" Target="../media/hdphoto1.wdp"/><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2.xml"/><Relationship Id="rId1" Type="http://schemas.openxmlformats.org/officeDocument/2006/relationships/tags" Target="../tags/tag33.xml"/><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3.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3.xml"/><Relationship Id="rId1" Type="http://schemas.openxmlformats.org/officeDocument/2006/relationships/tags" Target="../tags/tag3.xml"/><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3.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3.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3.xml"/><Relationship Id="rId1" Type="http://schemas.openxmlformats.org/officeDocument/2006/relationships/tags" Target="../tags/tag6.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Advanced Python</a:t>
            </a:r>
          </a:p>
        </p:txBody>
      </p:sp>
      <p:sp>
        <p:nvSpPr>
          <p:cNvPr id="6" name="Text Placeholder 2">
            <a:extLst>
              <a:ext uri="{FF2B5EF4-FFF2-40B4-BE49-F238E27FC236}">
                <a16:creationId xmlns:a16="http://schemas.microsoft.com/office/drawing/2014/main" id="{5052F2D8-899C-4408-AC0A-6D1AEF76F41E}"/>
              </a:ext>
            </a:extLst>
          </p:cNvPr>
          <p:cNvSpPr>
            <a:spLocks noGrp="1"/>
          </p:cNvSpPr>
          <p:nvPr>
            <p:ph type="body" sz="quarter" idx="10"/>
          </p:nvPr>
        </p:nvSpPr>
        <p:spPr>
          <a:xfrm>
            <a:off x="599901" y="2873623"/>
            <a:ext cx="6538981" cy="2257425"/>
          </a:xfrm>
        </p:spPr>
        <p:txBody>
          <a:bodyPr/>
          <a:lstStyle/>
          <a:p>
            <a:r>
              <a:rPr lang="en-GB" sz="3600" dirty="0">
                <a:solidFill>
                  <a:srgbClr val="009FE3"/>
                </a:solidFill>
                <a:latin typeface="Arial Black" panose="020B0A04020102020204" pitchFamily="34" charset="0"/>
              </a:rPr>
              <a:t>Object-Oriented Programming (Part 2)</a:t>
            </a:r>
            <a:endParaRPr lang="en-GB" sz="3600" dirty="0"/>
          </a:p>
        </p:txBody>
      </p:sp>
    </p:spTree>
    <p:extLst>
      <p:ext uri="{BB962C8B-B14F-4D97-AF65-F5344CB8AC3E}">
        <p14:creationId xmlns:p14="http://schemas.microsoft.com/office/powerpoint/2010/main" val="491284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E30E63-83DB-4F39-A217-AD3993ADB25E}"/>
              </a:ext>
            </a:extLst>
          </p:cNvPr>
          <p:cNvSpPr txBox="1"/>
          <p:nvPr/>
        </p:nvSpPr>
        <p:spPr>
          <a:xfrm>
            <a:off x="479376" y="1628800"/>
            <a:ext cx="11449272" cy="2585323"/>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However, an object of class Employee can access only its own method: work()</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b="0" i="0" dirty="0">
                <a:solidFill>
                  <a:srgbClr val="333333"/>
                </a:solidFill>
                <a:effectLst/>
                <a:latin typeface="Arial" panose="020B0604020202020204" pitchFamily="34" charset="0"/>
                <a:cs typeface="Arial" panose="020B0604020202020204" pitchFamily="34" charset="0"/>
              </a:rPr>
              <a:t>An object of the parent class can’t access the attributes or methods of the child class</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11E9C5B3-F270-4EC8-8EA1-2759FAFE281F}"/>
              </a:ext>
            </a:extLst>
          </p:cNvPr>
          <p:cNvSpPr/>
          <p:nvPr/>
        </p:nvSpPr>
        <p:spPr>
          <a:xfrm>
            <a:off x="839416" y="2060848"/>
            <a:ext cx="9289032"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 = Employee()</a:t>
            </a:r>
          </a:p>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employee.work()</a:t>
            </a:r>
          </a:p>
          <a:p>
            <a:pPr eaLnBrk="0" hangingPunct="0"/>
            <a:r>
              <a:rPr lang="en-GB" altLang="en-US" sz="2000" dirty="0">
                <a:solidFill>
                  <a:srgbClr val="0000FF"/>
                </a:solidFill>
                <a:latin typeface="Consolas" panose="020B0609020204030204" pitchFamily="49" charset="0"/>
                <a:cs typeface="Arial" panose="020B0604020202020204" pitchFamily="34" charset="0"/>
              </a:rPr>
              <a:t>This is superclass</a:t>
            </a:r>
          </a:p>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employee.manage()</a:t>
            </a:r>
          </a:p>
          <a:p>
            <a:pPr eaLnBrk="0" hangingPunct="0"/>
            <a:r>
              <a:rPr lang="en-GB" altLang="en-US" sz="2000" dirty="0">
                <a:solidFill>
                  <a:srgbClr val="FF0000"/>
                </a:solidFill>
                <a:latin typeface="Consolas" panose="020B0609020204030204" pitchFamily="49" charset="0"/>
                <a:cs typeface="Arial" panose="020B0604020202020204" pitchFamily="34" charset="0"/>
              </a:rPr>
              <a:t>AttributeError: 'Employee' object has no attribute 'manage'</a:t>
            </a:r>
          </a:p>
        </p:txBody>
      </p:sp>
      <p:sp>
        <p:nvSpPr>
          <p:cNvPr id="13" name="Title 2">
            <a:extLst>
              <a:ext uri="{FF2B5EF4-FFF2-40B4-BE49-F238E27FC236}">
                <a16:creationId xmlns:a16="http://schemas.microsoft.com/office/drawing/2014/main" id="{12FEA392-DE8F-4414-ADCD-71AE9053075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1</a:t>
            </a:r>
          </a:p>
        </p:txBody>
      </p:sp>
    </p:spTree>
    <p:extLst>
      <p:ext uri="{BB962C8B-B14F-4D97-AF65-F5344CB8AC3E}">
        <p14:creationId xmlns:p14="http://schemas.microsoft.com/office/powerpoint/2010/main" val="306018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5951907-F308-4648-9D6F-88B7606527C3}"/>
              </a:ext>
            </a:extLst>
          </p:cNvPr>
          <p:cNvSpPr txBox="1"/>
          <p:nvPr/>
        </p:nvSpPr>
        <p:spPr>
          <a:xfrm>
            <a:off x="479376" y="1484784"/>
            <a:ext cx="11625537" cy="1477328"/>
          </a:xfrm>
          <a:prstGeom prst="rect">
            <a:avLst/>
          </a:prstGeom>
          <a:noFill/>
        </p:spPr>
        <p:txBody>
          <a:bodyPr wrap="square" rtlCol="0">
            <a:spAutoFit/>
          </a:bodyPr>
          <a:lstStyle/>
          <a:p>
            <a:pPr marL="285750" indent="-285750">
              <a:buFont typeface="Arial" panose="020B0604020202020204" pitchFamily="34" charset="0"/>
              <a:buChar char="•"/>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the subclass does not have a customised constructor, then</a:t>
            </a:r>
            <a:r>
              <a:rPr lang="en-GB"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object of the subclass is created through the constructor of its superclass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If superclass does have a customised constructor, then the object of the subclass is created through the </a:t>
            </a:r>
            <a:r>
              <a:rPr lang="en-GB" u="sng" dirty="0">
                <a:latin typeface="Arial" panose="020B0604020202020204" pitchFamily="34" charset="0"/>
                <a:cs typeface="Arial" panose="020B0604020202020204" pitchFamily="34" charset="0"/>
              </a:rPr>
              <a:t>customised</a:t>
            </a:r>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constructor of its superclass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object of the subclass can therefore access any of the members (attributes or methods) of its superclass. </a:t>
            </a:r>
          </a:p>
        </p:txBody>
      </p:sp>
      <p:sp>
        <p:nvSpPr>
          <p:cNvPr id="10" name="Rectangle 9">
            <a:extLst>
              <a:ext uri="{FF2B5EF4-FFF2-40B4-BE49-F238E27FC236}">
                <a16:creationId xmlns:a16="http://schemas.microsoft.com/office/drawing/2014/main" id="{6E127B0E-80F0-4D64-A456-4AB1FF711E29}"/>
              </a:ext>
            </a:extLst>
          </p:cNvPr>
          <p:cNvSpPr/>
          <p:nvPr/>
        </p:nvSpPr>
        <p:spPr>
          <a:xfrm>
            <a:off x="551384" y="3068960"/>
            <a:ext cx="11377264" cy="317009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self.salary = salary</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work1</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"In superclass method: name:"</a:t>
            </a:r>
            <a:r>
              <a:rPr lang="en-GB" altLang="en-US" sz="2000" dirty="0">
                <a:latin typeface="Consolas" panose="020B0609020204030204" pitchFamily="49" charset="0"/>
                <a:ea typeface="ヒラギノ角ゴ Pro W3" pitchFamily="-112" charset="-128"/>
                <a:cs typeface="Consolas" panose="020B0609020204030204" pitchFamily="49" charset="0"/>
              </a:rPr>
              <a:t>, self.name,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"salary:"</a:t>
            </a:r>
            <a:r>
              <a:rPr lang="en-GB" altLang="en-US" sz="2000" dirty="0">
                <a:latin typeface="Consolas" panose="020B0609020204030204" pitchFamily="49" charset="0"/>
                <a:ea typeface="ヒラギノ角ゴ Pro W3" pitchFamily="-112" charset="-128"/>
                <a:cs typeface="Consolas" panose="020B0609020204030204" pitchFamily="49" charset="0"/>
              </a:rPr>
              <a:t>, self.salary)</a:t>
            </a:r>
            <a:endParaRPr lang="en-GB" altLang="en-US" sz="2000" dirty="0">
              <a:solidFill>
                <a:srgbClr val="FF7700"/>
              </a:solidFill>
              <a:latin typeface="Consolas" panose="020B0609020204030204" pitchFamily="49" charset="0"/>
              <a:cs typeface="Arial" panose="020B0604020202020204" pitchFamily="34" charset="0"/>
            </a:endParaRP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work2</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"In subclass method: name:"</a:t>
            </a:r>
            <a:r>
              <a:rPr lang="en-GB" altLang="en-US" sz="2000" dirty="0">
                <a:latin typeface="Consolas" panose="020B0609020204030204" pitchFamily="49" charset="0"/>
                <a:ea typeface="ヒラギノ角ゴ Pro W3" pitchFamily="-112" charset="-128"/>
                <a:cs typeface="Consolas" panose="020B0609020204030204" pitchFamily="49" charset="0"/>
              </a:rPr>
              <a:t>, self.name,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"salary:"</a:t>
            </a:r>
            <a:r>
              <a:rPr lang="en-GB" altLang="en-US" sz="2000" dirty="0">
                <a:latin typeface="Consolas" panose="020B0609020204030204" pitchFamily="49" charset="0"/>
                <a:ea typeface="ヒラギノ角ゴ Pro W3" pitchFamily="-112" charset="-128"/>
                <a:cs typeface="Consolas" panose="020B0609020204030204" pitchFamily="49" charset="0"/>
              </a:rPr>
              <a:t>, self.salary)</a:t>
            </a:r>
          </a:p>
        </p:txBody>
      </p:sp>
    </p:spTree>
    <p:extLst>
      <p:ext uri="{BB962C8B-B14F-4D97-AF65-F5344CB8AC3E}">
        <p14:creationId xmlns:p14="http://schemas.microsoft.com/office/powerpoint/2010/main" val="239647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2</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407368" y="1364570"/>
            <a:ext cx="11377264"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manager = Manager(</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 Smith'</a:t>
            </a:r>
            <a:r>
              <a:rPr lang="en-GB" altLang="en-US" sz="2000" dirty="0">
                <a:latin typeface="Consolas" panose="020B0609020204030204" pitchFamily="49" charset="0"/>
                <a:ea typeface="ヒラギノ角ゴ Pro W3" pitchFamily="-112" charset="-128"/>
                <a:cs typeface="Consolas" panose="020B0609020204030204" pitchFamily="49" charset="0"/>
              </a:rPr>
              <a:t>, 30000)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manager.work1()</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manager.work2()</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print(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"Outside both methods: name:"</a:t>
            </a:r>
            <a:r>
              <a:rPr lang="en-GB" altLang="en-US" sz="2000" dirty="0">
                <a:latin typeface="Consolas" panose="020B0609020204030204" pitchFamily="49" charset="0"/>
                <a:ea typeface="ヒラギノ角ゴ Pro W3" pitchFamily="-112" charset="-128"/>
                <a:cs typeface="Consolas" panose="020B0609020204030204" pitchFamily="49" charset="0"/>
              </a:rPr>
              <a:t>, manager.name,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"salary:"</a:t>
            </a:r>
            <a:r>
              <a:rPr lang="en-GB" altLang="en-US" sz="2000" dirty="0">
                <a:latin typeface="Consolas" panose="020B0609020204030204" pitchFamily="49" charset="0"/>
                <a:ea typeface="ヒラギノ角ゴ Pro W3" pitchFamily="-112" charset="-128"/>
                <a:cs typeface="Consolas" panose="020B0609020204030204" pitchFamily="49" charset="0"/>
              </a:rPr>
              <a:t>, manager.salary)</a:t>
            </a:r>
          </a:p>
        </p:txBody>
      </p:sp>
      <p:sp>
        <p:nvSpPr>
          <p:cNvPr id="10" name="TextBox 9">
            <a:extLst>
              <a:ext uri="{FF2B5EF4-FFF2-40B4-BE49-F238E27FC236}">
                <a16:creationId xmlns:a16="http://schemas.microsoft.com/office/drawing/2014/main" id="{B6CA2FE1-C951-4CEF-88D7-B1975A1FE2FA}"/>
              </a:ext>
            </a:extLst>
          </p:cNvPr>
          <p:cNvSpPr txBox="1"/>
          <p:nvPr/>
        </p:nvSpPr>
        <p:spPr>
          <a:xfrm>
            <a:off x="375119" y="4509120"/>
            <a:ext cx="11625537" cy="2092881"/>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Here the constructor of the superclass Employee is used to create the object manager, setting Employee’s instance variables name and salary with values passed to the default Manager’s constructor. </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object </a:t>
            </a:r>
            <a:r>
              <a:rPr lang="en-GB" altLang="en-US" sz="2000" dirty="0">
                <a:latin typeface="Consolas" panose="020B0609020204030204" pitchFamily="49" charset="0"/>
                <a:ea typeface="ヒラギノ角ゴ Pro W3" pitchFamily="-112" charset="-128"/>
                <a:cs typeface="Consolas" panose="020B0609020204030204" pitchFamily="49" charset="0"/>
              </a:rPr>
              <a:t>manager</a:t>
            </a:r>
            <a:r>
              <a:rPr lang="en-GB" dirty="0">
                <a:latin typeface="Arial" panose="020B0604020202020204" pitchFamily="34" charset="0"/>
                <a:cs typeface="Arial" panose="020B0604020202020204" pitchFamily="34" charset="0"/>
              </a:rPr>
              <a:t> will therefore inherit Employee’s instance variables name and salary.</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object </a:t>
            </a:r>
            <a:r>
              <a:rPr lang="en-GB" altLang="en-US" sz="2000" dirty="0">
                <a:latin typeface="Consolas" panose="020B0609020204030204" pitchFamily="49" charset="0"/>
                <a:ea typeface="ヒラギノ角ゴ Pro W3" pitchFamily="-112" charset="-128"/>
                <a:cs typeface="Consolas" panose="020B0609020204030204" pitchFamily="49" charset="0"/>
              </a:rPr>
              <a:t>manager</a:t>
            </a:r>
            <a:r>
              <a:rPr lang="en-GB" dirty="0">
                <a:latin typeface="Arial" panose="020B0604020202020204" pitchFamily="34" charset="0"/>
                <a:cs typeface="Arial" panose="020B0604020202020204" pitchFamily="34" charset="0"/>
              </a:rPr>
              <a:t> of class Manager can access both methods: work1() of class Employee (through inheritance), as well as work2() of class Manager (through encapsulation)</a:t>
            </a:r>
          </a:p>
        </p:txBody>
      </p:sp>
      <p:pic>
        <p:nvPicPr>
          <p:cNvPr id="11" name="Picture 10">
            <a:extLst>
              <a:ext uri="{FF2B5EF4-FFF2-40B4-BE49-F238E27FC236}">
                <a16:creationId xmlns:a16="http://schemas.microsoft.com/office/drawing/2014/main" id="{87C2F14B-CCBF-41B6-A388-A41445C05DD9}"/>
              </a:ext>
            </a:extLst>
          </p:cNvPr>
          <p:cNvPicPr>
            <a:picLocks noChangeAspect="1"/>
          </p:cNvPicPr>
          <p:nvPr/>
        </p:nvPicPr>
        <p:blipFill>
          <a:blip r:embed="rId6"/>
          <a:stretch>
            <a:fillRect/>
          </a:stretch>
        </p:blipFill>
        <p:spPr>
          <a:xfrm>
            <a:off x="746199" y="3570337"/>
            <a:ext cx="7620000" cy="866775"/>
          </a:xfrm>
          <a:prstGeom prst="rect">
            <a:avLst/>
          </a:prstGeom>
        </p:spPr>
      </p:pic>
      <p:sp>
        <p:nvSpPr>
          <p:cNvPr id="12" name="TextBox 11">
            <a:extLst>
              <a:ext uri="{FF2B5EF4-FFF2-40B4-BE49-F238E27FC236}">
                <a16:creationId xmlns:a16="http://schemas.microsoft.com/office/drawing/2014/main" id="{992C7DCA-3C5E-47FA-85C5-94A0B821F37F}"/>
              </a:ext>
            </a:extLst>
          </p:cNvPr>
          <p:cNvSpPr txBox="1"/>
          <p:nvPr/>
        </p:nvSpPr>
        <p:spPr>
          <a:xfrm>
            <a:off x="386159" y="3140968"/>
            <a:ext cx="144016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Output</a:t>
            </a:r>
          </a:p>
        </p:txBody>
      </p:sp>
    </p:spTree>
    <p:extLst>
      <p:ext uri="{BB962C8B-B14F-4D97-AF65-F5344CB8AC3E}">
        <p14:creationId xmlns:p14="http://schemas.microsoft.com/office/powerpoint/2010/main" val="665254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E30E63-83DB-4F39-A217-AD3993ADB25E}"/>
              </a:ext>
            </a:extLst>
          </p:cNvPr>
          <p:cNvSpPr txBox="1"/>
          <p:nvPr/>
        </p:nvSpPr>
        <p:spPr>
          <a:xfrm>
            <a:off x="479376" y="1628800"/>
            <a:ext cx="11449272" cy="2585323"/>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However, an object of class Employee can access only its own method: work1()</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b="0" i="0" dirty="0">
                <a:solidFill>
                  <a:srgbClr val="333333"/>
                </a:solidFill>
                <a:effectLst/>
                <a:latin typeface="Arial" panose="020B0604020202020204" pitchFamily="34" charset="0"/>
                <a:cs typeface="Arial" panose="020B0604020202020204" pitchFamily="34" charset="0"/>
              </a:rPr>
              <a:t>An object of the parent class can’t access the attributes or methods of the child class</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11E9C5B3-F270-4EC8-8EA1-2759FAFE281F}"/>
              </a:ext>
            </a:extLst>
          </p:cNvPr>
          <p:cNvSpPr/>
          <p:nvPr/>
        </p:nvSpPr>
        <p:spPr>
          <a:xfrm>
            <a:off x="839416" y="2060848"/>
            <a:ext cx="9289032" cy="163121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 = Employee(</a:t>
            </a:r>
            <a:r>
              <a:rPr lang="en-GB" altLang="en-US" sz="2000" dirty="0">
                <a:solidFill>
                  <a:srgbClr val="00B050"/>
                </a:solidFill>
                <a:latin typeface="Consolas" panose="020B0609020204030204" pitchFamily="49" charset="0"/>
                <a:cs typeface="Arial" panose="020B0604020202020204" pitchFamily="34" charset="0"/>
              </a:rPr>
              <a:t>'Ana Dix'</a:t>
            </a:r>
            <a:r>
              <a:rPr lang="en-GB" altLang="en-US" sz="2000" dirty="0">
                <a:latin typeface="Consolas" panose="020B0609020204030204" pitchFamily="49" charset="0"/>
                <a:cs typeface="Arial" panose="020B0604020202020204" pitchFamily="34" charset="0"/>
              </a:rPr>
              <a:t>, 32000)</a:t>
            </a:r>
          </a:p>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employee.work1()</a:t>
            </a:r>
          </a:p>
          <a:p>
            <a:pPr eaLnBrk="0" hangingPunct="0"/>
            <a:r>
              <a:rPr lang="en-GB" altLang="en-US" sz="2000" dirty="0">
                <a:solidFill>
                  <a:srgbClr val="0000FF"/>
                </a:solidFill>
                <a:latin typeface="Consolas" panose="020B0609020204030204" pitchFamily="49" charset="0"/>
                <a:cs typeface="Arial" panose="020B0604020202020204" pitchFamily="34" charset="0"/>
              </a:rPr>
              <a:t>In superclass method: name: Ana Dix salary: 32000</a:t>
            </a:r>
          </a:p>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cs typeface="Arial" panose="020B0604020202020204" pitchFamily="34" charset="0"/>
              </a:rPr>
              <a:t> employee.work2()</a:t>
            </a:r>
          </a:p>
          <a:p>
            <a:pPr eaLnBrk="0" hangingPunct="0"/>
            <a:r>
              <a:rPr lang="en-GB" altLang="en-US" sz="2000" dirty="0">
                <a:solidFill>
                  <a:srgbClr val="FF0000"/>
                </a:solidFill>
                <a:latin typeface="Consolas" panose="020B0609020204030204" pitchFamily="49" charset="0"/>
                <a:cs typeface="Arial" panose="020B0604020202020204" pitchFamily="34" charset="0"/>
              </a:rPr>
              <a:t>AttributeError: 'Employee' object has no attribute 'work2'</a:t>
            </a:r>
          </a:p>
        </p:txBody>
      </p:sp>
      <p:sp>
        <p:nvSpPr>
          <p:cNvPr id="13" name="Title 2">
            <a:extLst>
              <a:ext uri="{FF2B5EF4-FFF2-40B4-BE49-F238E27FC236}">
                <a16:creationId xmlns:a16="http://schemas.microsoft.com/office/drawing/2014/main" id="{12FEA392-DE8F-4414-ADCD-71AE9053075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2</a:t>
            </a:r>
          </a:p>
        </p:txBody>
      </p:sp>
    </p:spTree>
    <p:extLst>
      <p:ext uri="{BB962C8B-B14F-4D97-AF65-F5344CB8AC3E}">
        <p14:creationId xmlns:p14="http://schemas.microsoft.com/office/powerpoint/2010/main" val="1669717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13" name="Title 2">
            <a:extLst>
              <a:ext uri="{FF2B5EF4-FFF2-40B4-BE49-F238E27FC236}">
                <a16:creationId xmlns:a16="http://schemas.microsoft.com/office/drawing/2014/main" id="{12FEA392-DE8F-4414-ADCD-71AE9053075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3</a:t>
            </a:r>
          </a:p>
        </p:txBody>
      </p:sp>
      <p:sp>
        <p:nvSpPr>
          <p:cNvPr id="14" name="TextBox 13">
            <a:extLst>
              <a:ext uri="{FF2B5EF4-FFF2-40B4-BE49-F238E27FC236}">
                <a16:creationId xmlns:a16="http://schemas.microsoft.com/office/drawing/2014/main" id="{FFBC4230-50DF-4C3B-B25E-CA0CFE244D86}"/>
              </a:ext>
            </a:extLst>
          </p:cNvPr>
          <p:cNvSpPr txBox="1"/>
          <p:nvPr/>
        </p:nvSpPr>
        <p:spPr>
          <a:xfrm>
            <a:off x="479376" y="1484784"/>
            <a:ext cx="11449272" cy="4985980"/>
          </a:xfrm>
          <a:prstGeom prst="rect">
            <a:avLst/>
          </a:prstGeom>
          <a:noFill/>
        </p:spPr>
        <p:txBody>
          <a:bodyPr wrap="square" rtlCol="0">
            <a:spAutoFit/>
          </a:bodyPr>
          <a:lstStyle/>
          <a:p>
            <a:pPr marL="285750" lvl="1" indent="-285750">
              <a:buFont typeface="Arial" panose="020B0604020202020204" pitchFamily="34" charset="0"/>
              <a:buChar char="•"/>
            </a:pPr>
            <a:r>
              <a:rPr lang="en-GB" sz="2000" b="1" dirty="0">
                <a:latin typeface="Arial" panose="020B0604020202020204" pitchFamily="34" charset="0"/>
                <a:cs typeface="Arial" panose="020B0604020202020204" pitchFamily="34" charset="0"/>
              </a:rPr>
              <a:t>If the subclass has a customised constructor, then </a:t>
            </a:r>
          </a:p>
          <a:p>
            <a:pPr marL="742950" lvl="2" indent="-285750">
              <a:buFont typeface="Arial" panose="020B0604020202020204" pitchFamily="34" charset="0"/>
              <a:buChar char="•"/>
            </a:pPr>
            <a:r>
              <a:rPr lang="en-GB" sz="2000" b="1" dirty="0">
                <a:latin typeface="Arial" panose="020B0604020202020204" pitchFamily="34" charset="0"/>
                <a:cs typeface="Arial" panose="020B0604020202020204" pitchFamily="34" charset="0"/>
              </a:rPr>
              <a:t>the object of the subclass is created through the constructor of the subclass</a:t>
            </a:r>
          </a:p>
          <a:p>
            <a:pPr marL="742950" lvl="2"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the constructor of the subclass does not automatically invoke the constructor of the superclass</a:t>
            </a:r>
          </a:p>
          <a:p>
            <a:pPr marL="742950" lvl="2"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if the constructor of the subclass does not invoke the constructor of the superclass, instance attributes of the superclass will not be available to the subclass. </a:t>
            </a:r>
          </a:p>
          <a:p>
            <a:pPr marL="742950" lvl="2" indent="-285750">
              <a:buFont typeface="Arial" panose="020B0604020202020204" pitchFamily="34" charset="0"/>
              <a:buChar char="•"/>
            </a:pPr>
            <a:r>
              <a:rPr lang="en-GB" sz="2000" dirty="0">
                <a:solidFill>
                  <a:srgbClr val="000000"/>
                </a:solidFill>
                <a:latin typeface="Arial" panose="020B0604020202020204" pitchFamily="34" charset="0"/>
                <a:ea typeface="Calibri" panose="020F0502020204030204" pitchFamily="34" charset="0"/>
                <a:cs typeface="Arial" panose="020B0604020202020204" pitchFamily="34" charset="0"/>
              </a:rPr>
              <a:t>i</a:t>
            </a: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n order to make parent’s instance variables available to the child’s class, the child’s constructor must include a call to parent’s constructor</a:t>
            </a:r>
          </a:p>
          <a:p>
            <a:pPr marL="285750" lvl="1" indent="-285750">
              <a:buFont typeface="Arial" panose="020B0604020202020204" pitchFamily="34" charset="0"/>
              <a:buChar char="•"/>
            </a:pPr>
            <a:endPar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85750" lvl="1" indent="-285750">
              <a:buFont typeface="Arial" panose="020B0604020202020204" pitchFamily="34" charset="0"/>
              <a:buChar char="•"/>
            </a:pPr>
            <a:endParaRPr lang="en-GB" sz="2000"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85750" lvl="1" indent="-285750">
              <a:buFont typeface="Arial" panose="020B0604020202020204" pitchFamily="34" charset="0"/>
              <a:buChar char="•"/>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 the example on the next slide, the subclass (Manager) has a customised constructor, but does not invoke the </a:t>
            </a:r>
            <a:r>
              <a:rPr lang="en-GB" sz="2000" dirty="0">
                <a:latin typeface="Arial" panose="020B0604020202020204" pitchFamily="34" charset="0"/>
                <a:cs typeface="Arial" panose="020B0604020202020204" pitchFamily="34" charset="0"/>
              </a:rPr>
              <a:t>constructor of its superclass</a:t>
            </a: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(Employee)</a:t>
            </a:r>
            <a:endParaRPr lang="en-GB" sz="2000"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endPar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85750" lvl="1" indent="-285750">
              <a:buFont typeface="Arial" panose="020B0604020202020204" pitchFamily="34" charset="0"/>
              <a:buChar char="•"/>
            </a:pPr>
            <a:r>
              <a:rPr lang="en-GB" sz="2000" dirty="0">
                <a:solidFill>
                  <a:srgbClr val="000000"/>
                </a:solidFill>
                <a:effectLst/>
                <a:latin typeface="Arial" panose="020B0604020202020204" pitchFamily="34" charset="0"/>
                <a:ea typeface="Calibri" panose="020F0502020204030204" pitchFamily="34" charset="0"/>
                <a:cs typeface="Arial" panose="020B0604020202020204" pitchFamily="34" charset="0"/>
              </a:rPr>
              <a:t>Thus instance variables of the superclass (name, job_title, salary) are not available to the object of the child class (Manager).</a:t>
            </a:r>
          </a:p>
          <a:p>
            <a:pPr marL="285750" lvl="1" indent="-285750">
              <a:buFont typeface="Arial" panose="020B0604020202020204" pitchFamily="34" charset="0"/>
              <a:buChar char="•"/>
            </a:pPr>
            <a:endPar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5485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3</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767407" y="1700808"/>
            <a:ext cx="11017225" cy="646331"/>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following example will produce an error, as Manager’s constructor does not invoke Employee’s constructor, thus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instance variables of class Employee are not available to objects of class Manager</a:t>
            </a:r>
            <a:endParaRPr lang="en-GB"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271464" y="2420888"/>
            <a:ext cx="9289032"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self.job_title = job_title </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self.salary = salary</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work</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"work() method running"</a:t>
            </a:r>
            <a:r>
              <a:rPr lang="en-GB" altLang="en-US" sz="2000" dirty="0">
                <a:latin typeface="Consolas" panose="020B0609020204030204" pitchFamily="49" charset="0"/>
                <a:ea typeface="ヒラギノ角ゴ Pro W3" pitchFamily="-112" charset="-128"/>
              </a:rPr>
              <a:t>)</a:t>
            </a:r>
            <a:endParaRPr lang="en-GB" altLang="en-US" sz="2000" dirty="0">
              <a:solidFill>
                <a:srgbClr val="FF7700"/>
              </a:solidFill>
              <a:latin typeface="Consolas" panose="020B0609020204030204" pitchFamily="49" charset="0"/>
              <a:cs typeface="Arial" panose="020B0604020202020204" pitchFamily="34" charset="0"/>
            </a:endParaRP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self.team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a:t>
            </a:r>
            <a:r>
              <a:rPr lang="en-GB" altLang="en-US" sz="2000" dirty="0">
                <a:latin typeface="Consolas" panose="020B0609020204030204" pitchFamily="49" charset="0"/>
                <a:ea typeface="ヒラギノ角ゴ Pro W3" pitchFamily="-112" charset="-128"/>
                <a:cs typeface="Consolas" panose="020B0609020204030204" pitchFamily="49" charset="0"/>
              </a:rPr>
              <a:t>(self, employee):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self.team.append(employee.name)</a:t>
            </a:r>
          </a:p>
        </p:txBody>
      </p:sp>
      <p:sp>
        <p:nvSpPr>
          <p:cNvPr id="10" name="Arrow: Curved Down 9">
            <a:extLst>
              <a:ext uri="{FF2B5EF4-FFF2-40B4-BE49-F238E27FC236}">
                <a16:creationId xmlns:a16="http://schemas.microsoft.com/office/drawing/2014/main" id="{09A09AEB-C07E-4CEF-B229-0B4FD17BD4EA}"/>
              </a:ext>
            </a:extLst>
          </p:cNvPr>
          <p:cNvSpPr/>
          <p:nvPr/>
        </p:nvSpPr>
        <p:spPr>
          <a:xfrm rot="4089594" flipV="1">
            <a:off x="6688187" y="3818123"/>
            <a:ext cx="1002490" cy="930501"/>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1" name="Rectangle 10">
            <a:extLst>
              <a:ext uri="{FF2B5EF4-FFF2-40B4-BE49-F238E27FC236}">
                <a16:creationId xmlns:a16="http://schemas.microsoft.com/office/drawing/2014/main" id="{E1A7B797-81EA-48FC-8E7B-23251B1B623D}"/>
              </a:ext>
            </a:extLst>
          </p:cNvPr>
          <p:cNvSpPr/>
          <p:nvPr/>
        </p:nvSpPr>
        <p:spPr>
          <a:xfrm>
            <a:off x="7434536" y="3181782"/>
            <a:ext cx="2909936" cy="830997"/>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manager = Manager()</a:t>
            </a:r>
          </a:p>
          <a:p>
            <a:pPr eaLnBrk="0" hangingPunct="0"/>
            <a:r>
              <a:rPr lang="en-GB" altLang="en-US" sz="1600" dirty="0">
                <a:solidFill>
                  <a:srgbClr val="7030A0"/>
                </a:solidFill>
                <a:latin typeface="Consolas" panose="020B0609020204030204" pitchFamily="49" charset="0"/>
                <a:ea typeface="ヒラギノ角ゴ Pro W3" pitchFamily="-112" charset="-128"/>
              </a:rPr>
              <a:t>print</a:t>
            </a:r>
            <a:r>
              <a:rPr lang="en-GB" altLang="en-US" sz="1600" dirty="0">
                <a:latin typeface="Consolas" panose="020B0609020204030204" pitchFamily="49" charset="0"/>
                <a:ea typeface="ヒラギノ角ゴ Pro W3" pitchFamily="-112" charset="-128"/>
                <a:cs typeface="Consolas" panose="020B0609020204030204" pitchFamily="49" charset="0"/>
              </a:rPr>
              <a:t>(manager.name)</a:t>
            </a:r>
          </a:p>
        </p:txBody>
      </p:sp>
      <p:pic>
        <p:nvPicPr>
          <p:cNvPr id="12" name="Picture 11">
            <a:extLst>
              <a:ext uri="{FF2B5EF4-FFF2-40B4-BE49-F238E27FC236}">
                <a16:creationId xmlns:a16="http://schemas.microsoft.com/office/drawing/2014/main" id="{9DE5ACA1-22C5-4667-AD2A-B8AA521646AE}"/>
              </a:ext>
            </a:extLst>
          </p:cNvPr>
          <p:cNvPicPr>
            <a:picLocks noChangeAspect="1"/>
          </p:cNvPicPr>
          <p:nvPr/>
        </p:nvPicPr>
        <p:blipFill>
          <a:blip r:embed="rId6"/>
          <a:stretch>
            <a:fillRect/>
          </a:stretch>
        </p:blipFill>
        <p:spPr>
          <a:xfrm>
            <a:off x="7722568" y="4122222"/>
            <a:ext cx="3893860" cy="500066"/>
          </a:xfrm>
          <a:prstGeom prst="rect">
            <a:avLst/>
          </a:prstGeom>
        </p:spPr>
      </p:pic>
      <p:sp>
        <p:nvSpPr>
          <p:cNvPr id="13" name="Arrow: Curved Down 12">
            <a:extLst>
              <a:ext uri="{FF2B5EF4-FFF2-40B4-BE49-F238E27FC236}">
                <a16:creationId xmlns:a16="http://schemas.microsoft.com/office/drawing/2014/main" id="{BA726CA9-0A0D-4E50-A0DC-1D8D392C32D4}"/>
              </a:ext>
            </a:extLst>
          </p:cNvPr>
          <p:cNvSpPr/>
          <p:nvPr/>
        </p:nvSpPr>
        <p:spPr>
          <a:xfrm rot="4089594" flipV="1">
            <a:off x="6688187" y="5493751"/>
            <a:ext cx="1002490" cy="930501"/>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4" name="Rectangle 13">
            <a:extLst>
              <a:ext uri="{FF2B5EF4-FFF2-40B4-BE49-F238E27FC236}">
                <a16:creationId xmlns:a16="http://schemas.microsoft.com/office/drawing/2014/main" id="{54834661-B216-43C6-ABCD-38609E926C0C}"/>
              </a:ext>
            </a:extLst>
          </p:cNvPr>
          <p:cNvSpPr/>
          <p:nvPr/>
        </p:nvSpPr>
        <p:spPr>
          <a:xfrm>
            <a:off x="7434536" y="4857410"/>
            <a:ext cx="2909936" cy="5847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manager.work()</a:t>
            </a:r>
          </a:p>
        </p:txBody>
      </p:sp>
      <p:pic>
        <p:nvPicPr>
          <p:cNvPr id="4" name="Picture 3">
            <a:extLst>
              <a:ext uri="{FF2B5EF4-FFF2-40B4-BE49-F238E27FC236}">
                <a16:creationId xmlns:a16="http://schemas.microsoft.com/office/drawing/2014/main" id="{78815CE4-2C8B-4E38-A961-90301CD45CAD}"/>
              </a:ext>
            </a:extLst>
          </p:cNvPr>
          <p:cNvPicPr>
            <a:picLocks noChangeAspect="1"/>
          </p:cNvPicPr>
          <p:nvPr/>
        </p:nvPicPr>
        <p:blipFill>
          <a:blip r:embed="rId7"/>
          <a:stretch>
            <a:fillRect/>
          </a:stretch>
        </p:blipFill>
        <p:spPr>
          <a:xfrm>
            <a:off x="7773094" y="5922987"/>
            <a:ext cx="3219450" cy="314325"/>
          </a:xfrm>
          <a:prstGeom prst="rect">
            <a:avLst/>
          </a:prstGeom>
        </p:spPr>
      </p:pic>
    </p:spTree>
    <p:extLst>
      <p:ext uri="{BB962C8B-B14F-4D97-AF65-F5344CB8AC3E}">
        <p14:creationId xmlns:p14="http://schemas.microsoft.com/office/powerpoint/2010/main" val="1492382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4</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767408" y="1700808"/>
            <a:ext cx="10945216" cy="646331"/>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If the subclass has a customised constructor, in order to make parent’s instance variables available to the child’s class, the child’s constructor must include a call to parent’s constructor.</a:t>
            </a:r>
          </a:p>
        </p:txBody>
      </p:sp>
      <p:sp>
        <p:nvSpPr>
          <p:cNvPr id="7" name="Rectangle 6">
            <a:extLst>
              <a:ext uri="{FF2B5EF4-FFF2-40B4-BE49-F238E27FC236}">
                <a16:creationId xmlns:a16="http://schemas.microsoft.com/office/drawing/2014/main" id="{04AD304D-C2F6-49BB-B851-64CE03A3A91A}"/>
              </a:ext>
            </a:extLst>
          </p:cNvPr>
          <p:cNvSpPr/>
          <p:nvPr/>
        </p:nvSpPr>
        <p:spPr>
          <a:xfrm>
            <a:off x="1271464" y="2348880"/>
            <a:ext cx="9289032" cy="440120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self.job_title = job_title </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self.salary = salary</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work</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pass</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Employee.__init__(self,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self.team =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a:t>
            </a:r>
            <a:r>
              <a:rPr lang="en-GB" altLang="en-US" sz="2000" dirty="0">
                <a:latin typeface="Consolas" panose="020B0609020204030204" pitchFamily="49" charset="0"/>
                <a:ea typeface="ヒラギノ角ゴ Pro W3" pitchFamily="-112" charset="-128"/>
                <a:cs typeface="Consolas" panose="020B0609020204030204" pitchFamily="49" charset="0"/>
              </a:rPr>
              <a:t>(self, employee):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self.team.append(employee.name)</a:t>
            </a:r>
          </a:p>
        </p:txBody>
      </p:sp>
    </p:spTree>
    <p:extLst>
      <p:ext uri="{BB962C8B-B14F-4D97-AF65-F5344CB8AC3E}">
        <p14:creationId xmlns:p14="http://schemas.microsoft.com/office/powerpoint/2010/main" val="351000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271464" y="1181065"/>
            <a:ext cx="9289032" cy="5632311"/>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client code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john_smith = 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 Smith'</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'Developer'</a:t>
            </a:r>
            <a:r>
              <a:rPr lang="en-GB" altLang="en-US" sz="2000" dirty="0">
                <a:latin typeface="Consolas" panose="020B0609020204030204" pitchFamily="49" charset="0"/>
                <a:ea typeface="ヒラギノ角ゴ Pro W3" pitchFamily="-112" charset="-128"/>
                <a:cs typeface="Consolas" panose="020B0609020204030204" pitchFamily="49" charset="0"/>
              </a:rPr>
              <a:t>, 30000)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ana_dix = 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'Ana Dix'</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'Developer'</a:t>
            </a:r>
            <a:r>
              <a:rPr lang="en-GB" altLang="en-US" sz="2000" dirty="0">
                <a:latin typeface="Consolas" panose="020B0609020204030204" pitchFamily="49" charset="0"/>
                <a:ea typeface="ヒラギノ角ゴ Pro W3" pitchFamily="-112" charset="-128"/>
                <a:cs typeface="Consolas" panose="020B0609020204030204" pitchFamily="49" charset="0"/>
              </a:rPr>
              <a:t>, 32000)</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katie_brown = Manager(</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'Katie Brown'</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'Line Manager'</a:t>
            </a:r>
            <a:r>
              <a:rPr lang="en-GB" altLang="en-US" sz="2000" dirty="0">
                <a:latin typeface="Consolas" panose="020B0609020204030204" pitchFamily="49" charset="0"/>
                <a:ea typeface="ヒラギノ角ゴ Pro W3" pitchFamily="-112" charset="-128"/>
                <a:cs typeface="Consolas" panose="020B0609020204030204" pitchFamily="49" charset="0"/>
              </a:rPr>
              <a:t>, 40000)</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(john_smith.__dict__)</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(ana_dix.__dict__)</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(katie_brown.__dict__)</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katie_brown.manage(john_smith)</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katie_brown.manage(ana_dix)</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(katie_brown.__dict__)</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max_ross = Manager(</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'Max Ross'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'Project Manager'</a:t>
            </a:r>
            <a:r>
              <a:rPr lang="en-GB" altLang="en-US" sz="2000" dirty="0">
                <a:latin typeface="Consolas" panose="020B0609020204030204" pitchFamily="49" charset="0"/>
                <a:ea typeface="ヒラギノ角ゴ Pro W3" pitchFamily="-112" charset="-128"/>
                <a:cs typeface="Consolas" panose="020B0609020204030204" pitchFamily="49" charset="0"/>
              </a:rPr>
              <a:t>, 45000)</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(max_ross.__dict__)</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sam_ford = 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'Sam Ford'</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'Designer'</a:t>
            </a:r>
            <a:r>
              <a:rPr lang="en-GB" altLang="en-US" sz="2000" dirty="0">
                <a:latin typeface="Consolas" panose="020B0609020204030204" pitchFamily="49" charset="0"/>
                <a:ea typeface="ヒラギノ角ゴ Pro W3" pitchFamily="-112" charset="-128"/>
                <a:cs typeface="Consolas" panose="020B0609020204030204" pitchFamily="49" charset="0"/>
              </a:rPr>
              <a:t>, 29000)</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(sam_ford.__dict__)</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max_ross.manage(sam_ford)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max_ross.manage(katie_brown)</a:t>
            </a:r>
          </a:p>
          <a:p>
            <a:pPr eaLnBrk="0" hangingPunct="0">
              <a:buFont typeface="Arial" pitchFamily="34" charset="0"/>
              <a:buNone/>
            </a:pP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(max_ross.__dict__)</a:t>
            </a:r>
          </a:p>
        </p:txBody>
      </p:sp>
      <p:sp>
        <p:nvSpPr>
          <p:cNvPr id="10" name="Title 2">
            <a:extLst>
              <a:ext uri="{FF2B5EF4-FFF2-40B4-BE49-F238E27FC236}">
                <a16:creationId xmlns:a16="http://schemas.microsoft.com/office/drawing/2014/main" id="{F7875A17-BFC9-4143-A24A-609ACB12BCA4}"/>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4</a:t>
            </a:r>
          </a:p>
        </p:txBody>
      </p:sp>
    </p:spTree>
    <p:extLst>
      <p:ext uri="{BB962C8B-B14F-4D97-AF65-F5344CB8AC3E}">
        <p14:creationId xmlns:p14="http://schemas.microsoft.com/office/powerpoint/2010/main" val="2348692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B18A607A-6A65-4BA0-AD3E-E72FB1D00597}"/>
              </a:ext>
            </a:extLst>
          </p:cNvPr>
          <p:cNvSpPr txBox="1"/>
          <p:nvPr/>
        </p:nvSpPr>
        <p:spPr>
          <a:xfrm>
            <a:off x="479376" y="3474874"/>
            <a:ext cx="11449272" cy="1477328"/>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Instead of </a:t>
            </a:r>
            <a:r>
              <a:rPr lang="en-GB" dirty="0">
                <a:latin typeface="Lucida Console" panose="020B0609040504020204" pitchFamily="49" charset="0"/>
                <a:cs typeface="Arial" panose="020B0604020202020204" pitchFamily="34" charset="0"/>
              </a:rPr>
              <a:t>Employee.__init__()</a:t>
            </a:r>
            <a:r>
              <a:rPr lang="en-GB" dirty="0">
                <a:latin typeface="Arial" panose="020B0604020202020204" pitchFamily="34" charset="0"/>
                <a:cs typeface="Arial" panose="020B0604020202020204" pitchFamily="34" charset="0"/>
              </a:rPr>
              <a:t>, we can use the </a:t>
            </a:r>
            <a:r>
              <a:rPr lang="en-GB" b="1" dirty="0">
                <a:latin typeface="Lucida Console" panose="020B0609040504020204" pitchFamily="49" charset="0"/>
                <a:cs typeface="Arial" panose="020B0604020202020204" pitchFamily="34" charset="0"/>
              </a:rPr>
              <a:t>super() </a:t>
            </a:r>
            <a:r>
              <a:rPr lang="en-GB" dirty="0">
                <a:latin typeface="Arial" panose="020B0604020202020204" pitchFamily="34" charset="0"/>
                <a:cs typeface="Arial" panose="020B0604020202020204" pitchFamily="34" charset="0"/>
              </a:rPr>
              <a:t>function for calling the constructor and methods of the parent class inside the child class</a:t>
            </a: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The </a:t>
            </a:r>
            <a:r>
              <a:rPr lang="en-GB" dirty="0">
                <a:latin typeface="Lucida Console" panose="020B0609040504020204" pitchFamily="49" charset="0"/>
                <a:cs typeface="Arial" panose="020B0604020202020204" pitchFamily="34" charset="0"/>
              </a:rPr>
              <a:t>super()</a:t>
            </a:r>
            <a:r>
              <a:rPr lang="en-GB" dirty="0">
                <a:latin typeface="Arial" panose="020B0604020202020204" pitchFamily="34" charset="0"/>
                <a:cs typeface="Arial" panose="020B0604020202020204" pitchFamily="34" charset="0"/>
              </a:rPr>
              <a:t> function returns a temporary object of the parent class and can be used to access the attributes or methods of the parent class inside the child class</a:t>
            </a: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When calling a method using </a:t>
            </a:r>
            <a:r>
              <a:rPr lang="en-GB" dirty="0">
                <a:latin typeface="Lucida Console" panose="020B0609040504020204" pitchFamily="49" charset="0"/>
                <a:cs typeface="Arial" panose="020B0604020202020204" pitchFamily="34" charset="0"/>
              </a:rPr>
              <a:t>super()</a:t>
            </a:r>
            <a:r>
              <a:rPr lang="en-GB" dirty="0">
                <a:latin typeface="Arial" panose="020B0604020202020204" pitchFamily="34" charset="0"/>
                <a:cs typeface="Arial" panose="020B0604020202020204" pitchFamily="34" charset="0"/>
              </a:rPr>
              <a:t> function, </a:t>
            </a:r>
            <a:r>
              <a:rPr lang="en-GB" dirty="0">
                <a:latin typeface="Lucida Console" panose="020B0609040504020204" pitchFamily="49" charset="0"/>
                <a:cs typeface="Arial" panose="020B0604020202020204" pitchFamily="34" charset="0"/>
              </a:rPr>
              <a:t>self</a:t>
            </a:r>
            <a:r>
              <a:rPr lang="en-GB" dirty="0">
                <a:latin typeface="Arial" panose="020B0604020202020204" pitchFamily="34" charset="0"/>
                <a:cs typeface="Arial" panose="020B0604020202020204" pitchFamily="34" charset="0"/>
              </a:rPr>
              <a:t> should not be included</a:t>
            </a:r>
          </a:p>
        </p:txBody>
      </p:sp>
      <p:sp>
        <p:nvSpPr>
          <p:cNvPr id="13" name="TextBox 12">
            <a:extLst>
              <a:ext uri="{FF2B5EF4-FFF2-40B4-BE49-F238E27FC236}">
                <a16:creationId xmlns:a16="http://schemas.microsoft.com/office/drawing/2014/main" id="{68BDC926-71AA-4EB1-BCE7-7D69DBFE58F2}"/>
              </a:ext>
            </a:extLst>
          </p:cNvPr>
          <p:cNvSpPr txBox="1"/>
          <p:nvPr/>
        </p:nvSpPr>
        <p:spPr>
          <a:xfrm>
            <a:off x="407368" y="1484784"/>
            <a:ext cx="1440160"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Output</a:t>
            </a:r>
          </a:p>
        </p:txBody>
      </p:sp>
      <p:sp>
        <p:nvSpPr>
          <p:cNvPr id="14" name="Rectangle 13">
            <a:extLst>
              <a:ext uri="{FF2B5EF4-FFF2-40B4-BE49-F238E27FC236}">
                <a16:creationId xmlns:a16="http://schemas.microsoft.com/office/drawing/2014/main" id="{2EA65E1E-7D8F-4DF9-8150-19FA1FC5F009}"/>
              </a:ext>
            </a:extLst>
          </p:cNvPr>
          <p:cNvSpPr/>
          <p:nvPr/>
        </p:nvSpPr>
        <p:spPr>
          <a:xfrm>
            <a:off x="1271464" y="5057889"/>
            <a:ext cx="9289032"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self.team = []</a:t>
            </a:r>
          </a:p>
        </p:txBody>
      </p:sp>
      <p:pic>
        <p:nvPicPr>
          <p:cNvPr id="3" name="Picture 2">
            <a:extLst>
              <a:ext uri="{FF2B5EF4-FFF2-40B4-BE49-F238E27FC236}">
                <a16:creationId xmlns:a16="http://schemas.microsoft.com/office/drawing/2014/main" id="{BA94B47C-2E36-40BF-8678-1747DDF73A9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360040" y="1844824"/>
            <a:ext cx="11712624" cy="1574435"/>
          </a:xfrm>
          <a:prstGeom prst="rect">
            <a:avLst/>
          </a:prstGeom>
        </p:spPr>
      </p:pic>
      <p:sp>
        <p:nvSpPr>
          <p:cNvPr id="10" name="Title 2">
            <a:extLst>
              <a:ext uri="{FF2B5EF4-FFF2-40B4-BE49-F238E27FC236}">
                <a16:creationId xmlns:a16="http://schemas.microsoft.com/office/drawing/2014/main" id="{0B4DF723-D54F-4082-8C36-3958C0556395}"/>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4</a:t>
            </a:r>
          </a:p>
        </p:txBody>
      </p:sp>
    </p:spTree>
    <p:extLst>
      <p:ext uri="{BB962C8B-B14F-4D97-AF65-F5344CB8AC3E}">
        <p14:creationId xmlns:p14="http://schemas.microsoft.com/office/powerpoint/2010/main" val="340012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484784"/>
            <a:ext cx="10801200" cy="5078313"/>
          </a:xfrm>
          <a:prstGeom prst="rect">
            <a:avLst/>
          </a:prstGeom>
          <a:noFill/>
        </p:spPr>
        <p:txBody>
          <a:bodyPr wrap="square" rtlCol="0">
            <a:spAutoFit/>
          </a:bodyPr>
          <a:lstStyle/>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sub-class constructor does not automatically call its parent class constructor</a:t>
            </a:r>
            <a:endPar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you forget to invoke the </a:t>
            </a:r>
            <a:r>
              <a:rPr lang="en-GB" sz="1800"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__init__()</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of the parent class then its instance variables would not be available to the child class.</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 order to make parent’s instance variables available to the child’s class, the child’s constructor must include a call to parent’s constructor</a:t>
            </a:r>
          </a:p>
          <a:p>
            <a:pPr marL="342900" lvl="0" indent="-342900">
              <a:spcAft>
                <a:spcPts val="0"/>
              </a:spcAft>
              <a:buSzPts val="1000"/>
              <a:buFont typeface="Symbol" panose="05050102010706020507" pitchFamily="18" charset="2"/>
              <a:buChar char=""/>
              <a:tabLst>
                <a:tab pos="457200" algn="l"/>
              </a:tabLst>
            </a:pPr>
            <a:endPar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call the parent's constructor explicitly, use any of these two ways:</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super().__init__(&lt;instance attributes of ParentClass&gt;)</a:t>
            </a:r>
          </a:p>
          <a:p>
            <a:pPr marL="800100" lvl="1" indent="-342900">
              <a:buSzPts val="1000"/>
              <a:buFont typeface="Symbol" panose="05050102010706020507" pitchFamily="18" charset="2"/>
              <a:buChar char=""/>
              <a:tabLst>
                <a:tab pos="457200" algn="l"/>
              </a:tabLst>
            </a:pPr>
            <a:r>
              <a:rPr lang="en-GB" dirty="0">
                <a:solidFill>
                  <a:srgbClr val="000000"/>
                </a:solidFill>
                <a:latin typeface="Lucida Console" panose="020B0609040504020204" pitchFamily="49" charset="0"/>
                <a:ea typeface="Calibri" panose="020F0502020204030204" pitchFamily="34" charset="0"/>
                <a:cs typeface="Arial" panose="020B0604020202020204" pitchFamily="34" charset="0"/>
              </a:rPr>
              <a:t>ParentClass</a:t>
            </a: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.__init__(self, &lt;instance attributes of Parent</a:t>
            </a:r>
            <a:r>
              <a:rPr lang="en-GB" dirty="0">
                <a:solidFill>
                  <a:srgbClr val="000000"/>
                </a:solidFill>
                <a:latin typeface="Lucida Console" panose="020B0609040504020204" pitchFamily="49" charset="0"/>
                <a:ea typeface="Times New Roman" panose="02020603050405020304" pitchFamily="18" charset="0"/>
                <a:cs typeface="Arial" panose="020B0604020202020204" pitchFamily="34" charset="0"/>
              </a:rPr>
              <a:t>C</a:t>
            </a: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lass&gt;)</a:t>
            </a:r>
          </a:p>
          <a:p>
            <a:pPr marL="800100" lvl="1" indent="-342900">
              <a:buSzPts val="1000"/>
              <a:buFont typeface="Symbol" panose="05050102010706020507" pitchFamily="18" charset="2"/>
              <a:buChar char=""/>
              <a:tabLst>
                <a:tab pos="457200" algn="l"/>
              </a:tabLst>
            </a:pPr>
            <a:endParaRPr lang="en-GB" dirty="0">
              <a:solidFill>
                <a:srgbClr val="000000"/>
              </a:solidFill>
              <a:latin typeface="Lucida Console" panose="020B0609040504020204" pitchFamily="49" charset="0"/>
              <a:ea typeface="Calibri" panose="020F0502020204030204" pitchFamily="34" charset="0"/>
              <a:cs typeface="Arial" panose="020B0604020202020204" pitchFamily="34" charset="0"/>
            </a:endParaRPr>
          </a:p>
          <a:p>
            <a:r>
              <a:rPr lang="en-GB" b="1" dirty="0">
                <a:latin typeface="Arial" panose="020B0604020202020204" pitchFamily="34" charset="0"/>
                <a:cs typeface="Arial" panose="020B0604020202020204" pitchFamily="34" charset="0"/>
              </a:rPr>
              <a:t>Note</a:t>
            </a:r>
            <a:r>
              <a:rPr lang="en-GB" dirty="0">
                <a:latin typeface="Arial" panose="020B0604020202020204" pitchFamily="34" charset="0"/>
                <a:cs typeface="Arial" panose="020B0604020202020204" pitchFamily="34" charset="0"/>
              </a:rPr>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Calling the constructor __init__() using the super() method does not require </a:t>
            </a:r>
            <a:r>
              <a:rPr lang="en-GB" i="1" dirty="0">
                <a:latin typeface="Arial" panose="020B0604020202020204" pitchFamily="34" charset="0"/>
                <a:cs typeface="Arial" panose="020B0604020202020204" pitchFamily="34" charset="0"/>
              </a:rPr>
              <a:t>self</a:t>
            </a:r>
            <a:r>
              <a:rPr lang="en-GB"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GB" dirty="0">
                <a:latin typeface="Arial" panose="020B0604020202020204" pitchFamily="34" charset="0"/>
                <a:cs typeface="Arial" panose="020B0604020202020204" pitchFamily="34" charset="0"/>
              </a:rPr>
              <a:t>Calling the constructor __init__() using the parent class requires </a:t>
            </a:r>
            <a:r>
              <a:rPr lang="en-GB" i="1" dirty="0">
                <a:latin typeface="Arial" panose="020B0604020202020204" pitchFamily="34" charset="0"/>
                <a:cs typeface="Arial" panose="020B0604020202020204" pitchFamily="34" charset="0"/>
              </a:rPr>
              <a:t>self</a:t>
            </a:r>
            <a:r>
              <a:rPr lang="en-GB" dirty="0">
                <a:latin typeface="Arial" panose="020B0604020202020204" pitchFamily="34" charset="0"/>
                <a:cs typeface="Arial" panose="020B0604020202020204" pitchFamily="34" charset="0"/>
              </a:rPr>
              <a:t>.</a:t>
            </a:r>
          </a:p>
          <a:p>
            <a:pPr marL="171450" indent="-171450">
              <a:buFont typeface="Arial" panose="020B0604020202020204" pitchFamily="34" charset="0"/>
              <a:buChar char="•"/>
            </a:pPr>
            <a:r>
              <a:rPr lang="en-GB" dirty="0">
                <a:latin typeface="Arial" panose="020B0604020202020204" pitchFamily="34" charset="0"/>
                <a:cs typeface="Arial" panose="020B0604020202020204" pitchFamily="34" charset="0"/>
              </a:rPr>
              <a:t>Whichever of the two methods you use, all instance attributes of the parent class must be included in the same order as listed in the parent’s class constructor __init__().</a:t>
            </a:r>
          </a:p>
          <a:p>
            <a:pPr marL="342900" indent="-342900">
              <a:buSzPts val="1000"/>
              <a:buFont typeface="Symbol" panose="05050102010706020507" pitchFamily="18" charset="2"/>
              <a:buChar char=""/>
              <a:tabLst>
                <a:tab pos="457200" algn="l"/>
              </a:tabLst>
            </a:pPr>
            <a:endParaRPr lang="en-GB" dirty="0">
              <a:solidFill>
                <a:srgbClr val="000000"/>
              </a:solidFill>
              <a:effectLst/>
              <a:latin typeface="Lucida Console" panose="020B0609040504020204" pitchFamily="49"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72585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2B:</a:t>
            </a:r>
            <a:br>
              <a:rPr lang="en-GB" dirty="0"/>
            </a:br>
            <a:r>
              <a:rPr lang="en-GB" dirty="0"/>
              <a:t>Object-Oriented Programming</a:t>
            </a:r>
            <a:br>
              <a:rPr lang="en-GB" dirty="0"/>
            </a:br>
            <a:br>
              <a:rPr lang="en-GB" dirty="0"/>
            </a:br>
            <a:r>
              <a:rPr lang="en-GB" dirty="0"/>
              <a:t>~ Part 2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Class related built-in functions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944E00F-9C22-44A0-8924-F38211657F09}"/>
              </a:ext>
            </a:extLst>
          </p:cNvPr>
          <p:cNvSpPr txBox="1"/>
          <p:nvPr/>
        </p:nvSpPr>
        <p:spPr>
          <a:xfrm>
            <a:off x="407367" y="1340768"/>
            <a:ext cx="11043725"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There are two useful class related built-in functions in Python:</a:t>
            </a:r>
          </a:p>
          <a:p>
            <a:pPr marL="742950" lvl="1"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isinstance() </a:t>
            </a:r>
            <a:r>
              <a:rPr lang="en-GB" dirty="0">
                <a:latin typeface="Arial" panose="020B0604020202020204" pitchFamily="34" charset="0"/>
                <a:cs typeface="Arial" panose="020B0604020202020204" pitchFamily="34" charset="0"/>
              </a:rPr>
              <a:t>- checks if an object is an instance of a particular class</a:t>
            </a:r>
          </a:p>
          <a:p>
            <a:pPr marL="742950" lvl="1" indent="-285750">
              <a:buFont typeface="Arial" panose="020B0604020202020204" pitchFamily="34" charset="0"/>
              <a:buChar char="•"/>
            </a:pPr>
            <a:r>
              <a:rPr lang="en-GB" b="1" dirty="0">
                <a:latin typeface="Lucida Console" panose="020B0609040504020204" pitchFamily="49" charset="0"/>
                <a:cs typeface="Arial" panose="020B0604020202020204" pitchFamily="34" charset="0"/>
              </a:rPr>
              <a:t>issubclass()</a:t>
            </a:r>
            <a:r>
              <a:rPr lang="en-GB" dirty="0">
                <a:latin typeface="Arial" panose="020B0604020202020204" pitchFamily="34" charset="0"/>
                <a:cs typeface="Arial" panose="020B0604020202020204" pitchFamily="34" charset="0"/>
              </a:rPr>
              <a:t> - checks  whether a class is a subclass of another class</a:t>
            </a:r>
          </a:p>
        </p:txBody>
      </p:sp>
      <p:sp>
        <p:nvSpPr>
          <p:cNvPr id="11" name="Rectangle 10">
            <a:extLst>
              <a:ext uri="{FF2B5EF4-FFF2-40B4-BE49-F238E27FC236}">
                <a16:creationId xmlns:a16="http://schemas.microsoft.com/office/drawing/2014/main" id="{AE35A90C-91FF-45A8-A717-C50F702BEF19}"/>
              </a:ext>
            </a:extLst>
          </p:cNvPr>
          <p:cNvSpPr/>
          <p:nvPr/>
        </p:nvSpPr>
        <p:spPr>
          <a:xfrm>
            <a:off x="767408" y="2523668"/>
            <a:ext cx="9289032"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isinstance</a:t>
            </a:r>
            <a:r>
              <a:rPr lang="en-GB" altLang="en-US" sz="2000" dirty="0">
                <a:latin typeface="Consolas" panose="020B0609020204030204" pitchFamily="49" charset="0"/>
                <a:ea typeface="ヒラギノ角ゴ Pro W3" pitchFamily="-112" charset="-128"/>
              </a:rPr>
              <a:t>(john_smith, Employee)</a:t>
            </a:r>
          </a:p>
          <a:p>
            <a:pPr eaLnBrk="0" hangingPunct="0"/>
            <a:r>
              <a:rPr lang="en-GB" altLang="en-US" sz="2000" dirty="0">
                <a:solidFill>
                  <a:srgbClr val="0000FF"/>
                </a:solidFill>
                <a:latin typeface="Consolas" panose="020B0609020204030204" pitchFamily="49" charset="0"/>
                <a:cs typeface="Arial" panose="020B0604020202020204" pitchFamily="34" charset="0"/>
              </a:rPr>
              <a:t>True</a:t>
            </a:r>
          </a:p>
          <a:p>
            <a:pPr eaLnBrk="0" hangingPunct="0"/>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isinstance</a:t>
            </a:r>
            <a:r>
              <a:rPr lang="en-GB" altLang="en-US" sz="2000" dirty="0">
                <a:latin typeface="Consolas" panose="020B0609020204030204" pitchFamily="49" charset="0"/>
                <a:ea typeface="ヒラギノ角ゴ Pro W3" pitchFamily="-112" charset="-128"/>
              </a:rPr>
              <a:t>(katie_brown, Manager)</a:t>
            </a:r>
          </a:p>
          <a:p>
            <a:pPr eaLnBrk="0" hangingPunct="0"/>
            <a:r>
              <a:rPr lang="en-GB" altLang="en-US" sz="2000" dirty="0">
                <a:solidFill>
                  <a:srgbClr val="0000FF"/>
                </a:solidFill>
                <a:latin typeface="Consolas" panose="020B0609020204030204" pitchFamily="49" charset="0"/>
                <a:cs typeface="Arial" panose="020B0604020202020204" pitchFamily="34" charset="0"/>
              </a:rPr>
              <a:t>True</a:t>
            </a:r>
          </a:p>
          <a:p>
            <a:pPr eaLnBrk="0" hangingPunct="0"/>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isinstance</a:t>
            </a:r>
            <a:r>
              <a:rPr lang="en-GB" altLang="en-US" sz="2000" dirty="0">
                <a:latin typeface="Consolas" panose="020B0609020204030204" pitchFamily="49" charset="0"/>
                <a:ea typeface="ヒラギノ角ゴ Pro W3" pitchFamily="-112" charset="-128"/>
              </a:rPr>
              <a:t>(katie_brown, Employee)</a:t>
            </a:r>
          </a:p>
          <a:p>
            <a:pPr eaLnBrk="0" hangingPunct="0"/>
            <a:r>
              <a:rPr lang="en-GB" altLang="en-US" sz="2000" dirty="0">
                <a:solidFill>
                  <a:srgbClr val="0000FF"/>
                </a:solidFill>
                <a:latin typeface="Consolas" panose="020B0609020204030204" pitchFamily="49" charset="0"/>
                <a:cs typeface="Arial" panose="020B0604020202020204" pitchFamily="34" charset="0"/>
              </a:rPr>
              <a:t>True</a:t>
            </a:r>
          </a:p>
          <a:p>
            <a:pPr eaLnBrk="0" hangingPunct="0"/>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isinstance</a:t>
            </a:r>
            <a:r>
              <a:rPr lang="en-GB" altLang="en-US" sz="2000" dirty="0">
                <a:latin typeface="Consolas" panose="020B0609020204030204" pitchFamily="49" charset="0"/>
                <a:ea typeface="ヒラギノ角ゴ Pro W3" pitchFamily="-112" charset="-128"/>
              </a:rPr>
              <a:t>(john_smith, Manager)</a:t>
            </a:r>
          </a:p>
          <a:p>
            <a:pPr eaLnBrk="0" hangingPunct="0"/>
            <a:r>
              <a:rPr lang="en-GB" altLang="en-US" sz="2000" dirty="0">
                <a:solidFill>
                  <a:srgbClr val="0000FF"/>
                </a:solidFill>
                <a:latin typeface="Consolas" panose="020B0609020204030204" pitchFamily="49" charset="0"/>
                <a:cs typeface="Arial" panose="020B0604020202020204" pitchFamily="34" charset="0"/>
              </a:rPr>
              <a:t>False</a:t>
            </a:r>
          </a:p>
          <a:p>
            <a:pPr eaLnBrk="0" hangingPunct="0"/>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solidFill>
                  <a:srgbClr val="7030A0"/>
                </a:solidFill>
                <a:latin typeface="Consolas" panose="020B0609020204030204" pitchFamily="49" charset="0"/>
                <a:ea typeface="ヒラギノ角ゴ Pro W3" pitchFamily="-112" charset="-128"/>
              </a:rPr>
              <a:t>issubclass</a:t>
            </a:r>
            <a:r>
              <a:rPr lang="en-GB" altLang="en-US" sz="2000" dirty="0">
                <a:latin typeface="Consolas" panose="020B0609020204030204" pitchFamily="49" charset="0"/>
                <a:ea typeface="ヒラギノ角ゴ Pro W3" pitchFamily="-112" charset="-128"/>
              </a:rPr>
              <a:t>(Manager, Employee)</a:t>
            </a:r>
          </a:p>
          <a:p>
            <a:pPr eaLnBrk="0" hangingPunct="0"/>
            <a:r>
              <a:rPr lang="en-GB" altLang="en-US" sz="2000" dirty="0">
                <a:solidFill>
                  <a:srgbClr val="0000FF"/>
                </a:solidFill>
                <a:latin typeface="Consolas" panose="020B0609020204030204" pitchFamily="49" charset="0"/>
                <a:cs typeface="Arial" panose="020B0604020202020204" pitchFamily="34" charset="0"/>
              </a:rPr>
              <a:t>True</a:t>
            </a:r>
          </a:p>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issubclass</a:t>
            </a:r>
            <a:r>
              <a:rPr lang="en-GB" altLang="en-US" sz="2000" dirty="0">
                <a:latin typeface="Consolas" panose="020B0609020204030204" pitchFamily="49" charset="0"/>
                <a:ea typeface="ヒラギノ角ゴ Pro W3" pitchFamily="-112" charset="-128"/>
                <a:cs typeface="Consolas" panose="020B0609020204030204" pitchFamily="49" charset="0"/>
              </a:rPr>
              <a:t>(Employee, Manager)</a:t>
            </a:r>
          </a:p>
          <a:p>
            <a:pPr eaLnBrk="0" hangingPunct="0">
              <a:buFont typeface="Arial" pitchFamily="34" charset="0"/>
              <a:buNone/>
            </a:pPr>
            <a:r>
              <a:rPr lang="en-GB" altLang="en-US" sz="2000" dirty="0">
                <a:solidFill>
                  <a:srgbClr val="0000FF"/>
                </a:solidFill>
                <a:latin typeface="Consolas" panose="020B0609020204030204" pitchFamily="49" charset="0"/>
                <a:cs typeface="Arial" panose="020B0604020202020204" pitchFamily="34" charset="0"/>
              </a:rPr>
              <a:t>False</a:t>
            </a:r>
          </a:p>
        </p:txBody>
      </p:sp>
    </p:spTree>
    <p:extLst>
      <p:ext uri="{BB962C8B-B14F-4D97-AF65-F5344CB8AC3E}">
        <p14:creationId xmlns:p14="http://schemas.microsoft.com/office/powerpoint/2010/main" val="1818263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E30E63-83DB-4F39-A217-AD3993ADB25E}"/>
              </a:ext>
            </a:extLst>
          </p:cNvPr>
          <p:cNvSpPr txBox="1"/>
          <p:nvPr/>
        </p:nvSpPr>
        <p:spPr>
          <a:xfrm>
            <a:off x="479376" y="1556792"/>
            <a:ext cx="11449272" cy="4801314"/>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Single inheritance can be extended to further subclasses; we can </a:t>
            </a:r>
            <a:r>
              <a:rPr lang="en-GB" b="0" i="0" dirty="0">
                <a:solidFill>
                  <a:srgbClr val="333333"/>
                </a:solidFill>
                <a:effectLst/>
                <a:latin typeface="Noto Sans" panose="020B0502040504020204" pitchFamily="34" charset="0"/>
              </a:rPr>
              <a:t>create a subclass of another subclass</a:t>
            </a:r>
            <a:r>
              <a:rPr lang="en-GB" dirty="0">
                <a:latin typeface="Arial" panose="020B0604020202020204" pitchFamily="34" charset="0"/>
                <a:cs typeface="Arial" panose="020B0604020202020204" pitchFamily="34" charset="0"/>
              </a:rPr>
              <a:t>.</a:t>
            </a:r>
          </a:p>
          <a:p>
            <a:pPr marL="0" lvl="1"/>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b="0" i="0" dirty="0">
                <a:solidFill>
                  <a:srgbClr val="333333"/>
                </a:solidFill>
                <a:effectLst/>
                <a:latin typeface="Noto Sans" panose="020B0502040504020204" pitchFamily="34" charset="0"/>
              </a:rPr>
              <a:t>For example, a class Shape has a subclass Rectangle, and the class Rectangle has a subclass Square.</a:t>
            </a: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0" lvl="1"/>
            <a:endParaRPr lang="en-GB" dirty="0">
              <a:solidFill>
                <a:srgbClr val="333333"/>
              </a:solidFill>
              <a:latin typeface="Noto Sans" panose="020B0502040504020204" pitchFamily="34" charset="0"/>
            </a:endParaRPr>
          </a:p>
          <a:p>
            <a:pPr marL="0" lvl="1"/>
            <a:endParaRPr lang="en-GB" b="0" i="0" dirty="0">
              <a:solidFill>
                <a:srgbClr val="333333"/>
              </a:solidFill>
              <a:effectLst/>
              <a:latin typeface="Noto Sans" panose="020B0502040504020204" pitchFamily="34" charset="0"/>
            </a:endParaRPr>
          </a:p>
          <a:p>
            <a:pPr marL="0" lvl="1"/>
            <a:endParaRPr lang="en-GB" dirty="0">
              <a:solidFill>
                <a:srgbClr val="333333"/>
              </a:solidFill>
              <a:latin typeface="Noto Sans" panose="020B0502040504020204" pitchFamily="34" charset="0"/>
            </a:endParaRPr>
          </a:p>
          <a:p>
            <a:pPr marL="0" lvl="1"/>
            <a:endParaRPr lang="en-GB" dirty="0">
              <a:solidFill>
                <a:srgbClr val="333333"/>
              </a:solidFill>
              <a:latin typeface="Noto Sans" panose="020B0502040504020204" pitchFamily="34" charset="0"/>
            </a:endParaRPr>
          </a:p>
          <a:p>
            <a:pPr marL="0" lvl="1"/>
            <a:endParaRPr lang="en-GB" b="0" i="0" dirty="0">
              <a:solidFill>
                <a:srgbClr val="333333"/>
              </a:solidFill>
              <a:effectLst/>
              <a:latin typeface="Noto Sans" panose="020B0502040504020204" pitchFamily="34" charset="0"/>
            </a:endParaRPr>
          </a:p>
          <a:p>
            <a:pPr marL="0" lvl="1"/>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r>
              <a:rPr lang="en-GB" b="0" i="0" dirty="0">
                <a:solidFill>
                  <a:srgbClr val="333333"/>
                </a:solidFill>
                <a:effectLst/>
                <a:latin typeface="Noto Sans" panose="020B0502040504020204" pitchFamily="34" charset="0"/>
              </a:rPr>
              <a:t>In this case, Square will inherit the attributes and methods of Rectangle as well as Shape.</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11E9C5B3-F270-4EC8-8EA1-2759FAFE281F}"/>
              </a:ext>
            </a:extLst>
          </p:cNvPr>
          <p:cNvSpPr/>
          <p:nvPr/>
        </p:nvSpPr>
        <p:spPr>
          <a:xfrm>
            <a:off x="839416" y="2564904"/>
            <a:ext cx="4032448" cy="193899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Shape</a:t>
            </a:r>
            <a:r>
              <a:rPr lang="en-GB" sz="2000" dirty="0">
                <a:latin typeface="Consolas" panose="020B0609020204030204" pitchFamily="49" charset="0"/>
                <a:cs typeface="Times New Roman" panose="02020603050405020304" pitchFamily="18" charset="0"/>
              </a:rPr>
              <a:t>():</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a:t>
            </a:r>
            <a:endParaRPr lang="en-GB" sz="2000" dirty="0">
              <a:latin typeface="Consolas" panose="020B0609020204030204" pitchFamily="49" charset="0"/>
              <a:cs typeface="Times New Roman" panose="02020603050405020304" pitchFamily="18" charset="0"/>
            </a:endParaRPr>
          </a:p>
          <a:p>
            <a:pPr eaLnBrk="0" hangingPunct="0">
              <a:buFont typeface="Arial" pitchFamily="34" charset="0"/>
              <a:buNone/>
            </a:pPr>
            <a:r>
              <a:rPr lang="en-GB"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Rectangle</a:t>
            </a:r>
            <a:r>
              <a:rPr lang="en-GB" sz="2000" dirty="0">
                <a:latin typeface="Consolas" panose="020B0609020204030204" pitchFamily="49" charset="0"/>
                <a:cs typeface="Times New Roman" panose="02020603050405020304" pitchFamily="18" charset="0"/>
              </a:rPr>
              <a:t>(Shape):</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 </a:t>
            </a:r>
            <a:r>
              <a:rPr lang="en-GB" sz="2000" dirty="0">
                <a:latin typeface="Consolas" panose="020B0609020204030204" pitchFamily="49" charset="0"/>
                <a:cs typeface="Times New Roman" panose="02020603050405020304" pitchFamily="18" charset="0"/>
              </a:rPr>
              <a:t>	</a:t>
            </a:r>
          </a:p>
          <a:p>
            <a:pPr eaLnBrk="0" hangingPunct="0">
              <a:buFont typeface="Arial" pitchFamily="34" charset="0"/>
              <a:buNone/>
            </a:pPr>
            <a:r>
              <a:rPr lang="en-GB"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Square</a:t>
            </a:r>
            <a:r>
              <a:rPr lang="en-GB" sz="2000" dirty="0">
                <a:latin typeface="Consolas" panose="020B0609020204030204" pitchFamily="49" charset="0"/>
                <a:cs typeface="Times New Roman" panose="02020603050405020304" pitchFamily="18" charset="0"/>
              </a:rPr>
              <a:t>(Rectangle):</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a:t>
            </a:r>
            <a:endParaRPr lang="en-GB" altLang="en-US" sz="2000" dirty="0">
              <a:solidFill>
                <a:srgbClr val="FF7700"/>
              </a:solidFill>
              <a:latin typeface="Consolas" panose="020B0609020204030204" pitchFamily="49" charset="0"/>
              <a:cs typeface="Arial" panose="020B0604020202020204" pitchFamily="34" charset="0"/>
            </a:endParaRPr>
          </a:p>
        </p:txBody>
      </p:sp>
      <p:sp>
        <p:nvSpPr>
          <p:cNvPr id="13" name="Title 2">
            <a:extLst>
              <a:ext uri="{FF2B5EF4-FFF2-40B4-BE49-F238E27FC236}">
                <a16:creationId xmlns:a16="http://schemas.microsoft.com/office/drawing/2014/main" id="{12FEA392-DE8F-4414-ADCD-71AE9053075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a:t>
            </a:r>
          </a:p>
        </p:txBody>
      </p:sp>
      <p:sp>
        <p:nvSpPr>
          <p:cNvPr id="7" name="Rectangle: Rounded Corners 6">
            <a:extLst>
              <a:ext uri="{FF2B5EF4-FFF2-40B4-BE49-F238E27FC236}">
                <a16:creationId xmlns:a16="http://schemas.microsoft.com/office/drawing/2014/main" id="{0EB0E8B2-80B4-4337-B5EA-88A76AEA1B2E}"/>
              </a:ext>
            </a:extLst>
          </p:cNvPr>
          <p:cNvSpPr/>
          <p:nvPr/>
        </p:nvSpPr>
        <p:spPr>
          <a:xfrm>
            <a:off x="8040216" y="249289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Shape</a:t>
            </a:r>
          </a:p>
        </p:txBody>
      </p:sp>
      <p:sp>
        <p:nvSpPr>
          <p:cNvPr id="8" name="Rectangle: Rounded Corners 7">
            <a:extLst>
              <a:ext uri="{FF2B5EF4-FFF2-40B4-BE49-F238E27FC236}">
                <a16:creationId xmlns:a16="http://schemas.microsoft.com/office/drawing/2014/main" id="{54D6AC14-C5FA-4787-8C3C-8C6CD043CF90}"/>
              </a:ext>
            </a:extLst>
          </p:cNvPr>
          <p:cNvSpPr/>
          <p:nvPr/>
        </p:nvSpPr>
        <p:spPr>
          <a:xfrm>
            <a:off x="8112224" y="3789040"/>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Rectangle</a:t>
            </a:r>
          </a:p>
        </p:txBody>
      </p:sp>
      <p:sp>
        <p:nvSpPr>
          <p:cNvPr id="11" name="Rectangle: Rounded Corners 10">
            <a:extLst>
              <a:ext uri="{FF2B5EF4-FFF2-40B4-BE49-F238E27FC236}">
                <a16:creationId xmlns:a16="http://schemas.microsoft.com/office/drawing/2014/main" id="{A50E7D42-24D8-43D1-9E92-FBB0EC51070C}"/>
              </a:ext>
            </a:extLst>
          </p:cNvPr>
          <p:cNvSpPr/>
          <p:nvPr/>
        </p:nvSpPr>
        <p:spPr>
          <a:xfrm>
            <a:off x="8112224" y="5085184"/>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Square</a:t>
            </a:r>
          </a:p>
        </p:txBody>
      </p:sp>
      <p:sp>
        <p:nvSpPr>
          <p:cNvPr id="16" name="Isosceles Triangle 15">
            <a:extLst>
              <a:ext uri="{FF2B5EF4-FFF2-40B4-BE49-F238E27FC236}">
                <a16:creationId xmlns:a16="http://schemas.microsoft.com/office/drawing/2014/main" id="{BC6FA8F9-AEC9-4573-A5CC-7BC988E941C2}"/>
              </a:ext>
            </a:extLst>
          </p:cNvPr>
          <p:cNvSpPr/>
          <p:nvPr/>
        </p:nvSpPr>
        <p:spPr>
          <a:xfrm>
            <a:off x="8779738" y="3319490"/>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a:extLst>
              <a:ext uri="{FF2B5EF4-FFF2-40B4-BE49-F238E27FC236}">
                <a16:creationId xmlns:a16="http://schemas.microsoft.com/office/drawing/2014/main" id="{5276B920-E593-4FC9-963C-608ACE0E03AE}"/>
              </a:ext>
            </a:extLst>
          </p:cNvPr>
          <p:cNvCxnSpPr>
            <a:cxnSpLocks/>
          </p:cNvCxnSpPr>
          <p:nvPr/>
        </p:nvCxnSpPr>
        <p:spPr>
          <a:xfrm flipV="1">
            <a:off x="8887059" y="3474381"/>
            <a:ext cx="0" cy="31465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872C0A33-20BE-4D94-8990-EAB7D23BDACA}"/>
              </a:ext>
            </a:extLst>
          </p:cNvPr>
          <p:cNvSpPr/>
          <p:nvPr/>
        </p:nvSpPr>
        <p:spPr>
          <a:xfrm>
            <a:off x="8794802" y="4615634"/>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29111BDF-E024-4A00-9E7A-38D54A2FF733}"/>
              </a:ext>
            </a:extLst>
          </p:cNvPr>
          <p:cNvCxnSpPr>
            <a:cxnSpLocks/>
          </p:cNvCxnSpPr>
          <p:nvPr/>
        </p:nvCxnSpPr>
        <p:spPr>
          <a:xfrm flipV="1">
            <a:off x="8902123" y="4770525"/>
            <a:ext cx="0" cy="31465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6891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6BE30E63-83DB-4F39-A217-AD3993ADB25E}"/>
              </a:ext>
            </a:extLst>
          </p:cNvPr>
          <p:cNvSpPr txBox="1"/>
          <p:nvPr/>
        </p:nvSpPr>
        <p:spPr>
          <a:xfrm>
            <a:off x="479376" y="1556792"/>
            <a:ext cx="11449272" cy="3970318"/>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A class can have more than one subclass.</a:t>
            </a:r>
          </a:p>
          <a:p>
            <a:pPr marL="0" lvl="1"/>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b="0" i="0" dirty="0">
                <a:solidFill>
                  <a:srgbClr val="333333"/>
                </a:solidFill>
                <a:effectLst/>
                <a:latin typeface="Noto Sans" panose="020B0502040504020204" pitchFamily="34" charset="0"/>
              </a:rPr>
              <a:t>For example, a class Shape has two subclasses Rectangle and Circle. </a:t>
            </a: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dirty="0">
              <a:solidFill>
                <a:srgbClr val="333333"/>
              </a:solidFill>
              <a:latin typeface="Noto Sans" panose="020B0502040504020204" pitchFamily="34" charset="0"/>
            </a:endParaRPr>
          </a:p>
          <a:p>
            <a:pPr marL="0" lvl="1"/>
            <a:endParaRPr lang="en-GB" dirty="0">
              <a:solidFill>
                <a:srgbClr val="333333"/>
              </a:solidFill>
              <a:latin typeface="Noto Sans" panose="020B0502040504020204" pitchFamily="34" charset="0"/>
            </a:endParaRPr>
          </a:p>
          <a:p>
            <a:pPr marL="0" lvl="1"/>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endParaRPr lang="en-GB" b="0" i="0" dirty="0">
              <a:solidFill>
                <a:srgbClr val="333333"/>
              </a:solidFill>
              <a:effectLst/>
              <a:latin typeface="Noto Sans" panose="020B0502040504020204" pitchFamily="34" charset="0"/>
            </a:endParaRPr>
          </a:p>
          <a:p>
            <a:pPr marL="285750" lvl="1" indent="-285750">
              <a:buFont typeface="Arial" panose="020B0604020202020204" pitchFamily="34" charset="0"/>
              <a:buChar char="•"/>
            </a:pPr>
            <a:r>
              <a:rPr lang="en-GB" b="0" i="0" dirty="0">
                <a:solidFill>
                  <a:srgbClr val="333333"/>
                </a:solidFill>
                <a:effectLst/>
                <a:latin typeface="Noto Sans" panose="020B0502040504020204" pitchFamily="34" charset="0"/>
              </a:rPr>
              <a:t>Here, both Rectangle and Circle will inherit the properties of Shape.</a:t>
            </a:r>
            <a:endParaRPr lang="en-GB"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11E9C5B3-F270-4EC8-8EA1-2759FAFE281F}"/>
              </a:ext>
            </a:extLst>
          </p:cNvPr>
          <p:cNvSpPr/>
          <p:nvPr/>
        </p:nvSpPr>
        <p:spPr>
          <a:xfrm>
            <a:off x="839416" y="2852936"/>
            <a:ext cx="4680520" cy="193899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Shape</a:t>
            </a:r>
            <a:r>
              <a:rPr lang="en-GB" sz="2000" dirty="0">
                <a:latin typeface="Consolas" panose="020B0609020204030204" pitchFamily="49" charset="0"/>
                <a:cs typeface="Times New Roman" panose="02020603050405020304" pitchFamily="18" charset="0"/>
              </a:rPr>
              <a:t>():</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a:t>
            </a:r>
            <a:endParaRPr lang="en-GB" sz="2000" dirty="0">
              <a:latin typeface="Consolas" panose="020B0609020204030204" pitchFamily="49" charset="0"/>
              <a:cs typeface="Times New Roman" panose="02020603050405020304" pitchFamily="18" charset="0"/>
            </a:endParaRPr>
          </a:p>
          <a:p>
            <a:pPr eaLnBrk="0" hangingPunct="0">
              <a:buFont typeface="Arial" pitchFamily="34" charset="0"/>
              <a:buNone/>
            </a:pPr>
            <a:r>
              <a:rPr lang="en-GB"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Rectangle</a:t>
            </a:r>
            <a:r>
              <a:rPr lang="en-GB" sz="2000" dirty="0">
                <a:latin typeface="Consolas" panose="020B0609020204030204" pitchFamily="49" charset="0"/>
                <a:cs typeface="Times New Roman" panose="02020603050405020304" pitchFamily="18" charset="0"/>
              </a:rPr>
              <a:t>(Shape):</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 </a:t>
            </a:r>
            <a:r>
              <a:rPr lang="en-GB" sz="2000" dirty="0">
                <a:latin typeface="Consolas" panose="020B0609020204030204" pitchFamily="49" charset="0"/>
                <a:cs typeface="Times New Roman" panose="02020603050405020304" pitchFamily="18" charset="0"/>
              </a:rPr>
              <a:t>	</a:t>
            </a:r>
          </a:p>
          <a:p>
            <a:pPr eaLnBrk="0" hangingPunct="0">
              <a:buFont typeface="Arial" pitchFamily="34" charset="0"/>
              <a:buNone/>
            </a:pPr>
            <a:r>
              <a:rPr lang="en-GB" sz="2000" dirty="0">
                <a:solidFill>
                  <a:srgbClr val="FF7700"/>
                </a:solidFill>
                <a:latin typeface="Consolas" panose="020B0609020204030204" pitchFamily="49" charset="0"/>
                <a:cs typeface="Arial" panose="020B0604020202020204" pitchFamily="34" charset="0"/>
              </a:rPr>
              <a:t>class</a:t>
            </a:r>
            <a:r>
              <a:rPr lang="en-GB" sz="2000" dirty="0">
                <a:latin typeface="Consolas" panose="020B0609020204030204" pitchFamily="49" charset="0"/>
                <a:cs typeface="Times New Roman" panose="02020603050405020304" pitchFamily="18" charset="0"/>
              </a:rPr>
              <a:t> </a:t>
            </a:r>
            <a:r>
              <a:rPr lang="en-GB" sz="2000" dirty="0">
                <a:solidFill>
                  <a:srgbClr val="0000FF"/>
                </a:solidFill>
                <a:latin typeface="Consolas" panose="020B0609020204030204" pitchFamily="49" charset="0"/>
                <a:cs typeface="Arial" panose="020B0604020202020204" pitchFamily="34" charset="0"/>
              </a:rPr>
              <a:t>Circle</a:t>
            </a:r>
            <a:r>
              <a:rPr lang="en-GB" sz="2000" dirty="0">
                <a:latin typeface="Consolas" panose="020B0609020204030204" pitchFamily="49" charset="0"/>
                <a:cs typeface="Times New Roman" panose="02020603050405020304" pitchFamily="18" charset="0"/>
              </a:rPr>
              <a:t>(Shape):</a:t>
            </a:r>
          </a:p>
          <a:p>
            <a:pPr eaLnBrk="0" hangingPunct="0">
              <a:buFont typeface="Arial" pitchFamily="34" charset="0"/>
              <a:buNone/>
            </a:pPr>
            <a:r>
              <a:rPr lang="en-GB" sz="2000" dirty="0">
                <a:latin typeface="Consolas" panose="020B0609020204030204" pitchFamily="49" charset="0"/>
                <a:cs typeface="Times New Roman" panose="02020603050405020304" pitchFamily="18" charset="0"/>
              </a:rPr>
              <a:t>    </a:t>
            </a:r>
            <a:r>
              <a:rPr lang="en-GB" sz="2000" dirty="0">
                <a:solidFill>
                  <a:srgbClr val="FF7700"/>
                </a:solidFill>
                <a:latin typeface="Consolas" panose="020B0609020204030204" pitchFamily="49" charset="0"/>
                <a:cs typeface="Arial" panose="020B0604020202020204" pitchFamily="34" charset="0"/>
              </a:rPr>
              <a:t>pass</a:t>
            </a:r>
            <a:endParaRPr lang="en-GB" altLang="en-US" sz="2000" dirty="0">
              <a:solidFill>
                <a:srgbClr val="FF7700"/>
              </a:solidFill>
              <a:latin typeface="Consolas" panose="020B0609020204030204" pitchFamily="49" charset="0"/>
              <a:cs typeface="Arial" panose="020B0604020202020204" pitchFamily="34" charset="0"/>
            </a:endParaRPr>
          </a:p>
        </p:txBody>
      </p:sp>
      <p:sp>
        <p:nvSpPr>
          <p:cNvPr id="13" name="Title 2">
            <a:extLst>
              <a:ext uri="{FF2B5EF4-FFF2-40B4-BE49-F238E27FC236}">
                <a16:creationId xmlns:a16="http://schemas.microsoft.com/office/drawing/2014/main" id="{12FEA392-DE8F-4414-ADCD-71AE9053075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a:t>
            </a:r>
          </a:p>
        </p:txBody>
      </p:sp>
      <p:sp>
        <p:nvSpPr>
          <p:cNvPr id="2" name="Rectangle: Rounded Corners 1">
            <a:extLst>
              <a:ext uri="{FF2B5EF4-FFF2-40B4-BE49-F238E27FC236}">
                <a16:creationId xmlns:a16="http://schemas.microsoft.com/office/drawing/2014/main" id="{870A93D9-F066-457E-A2C4-1F2895631F08}"/>
              </a:ext>
            </a:extLst>
          </p:cNvPr>
          <p:cNvSpPr/>
          <p:nvPr/>
        </p:nvSpPr>
        <p:spPr>
          <a:xfrm>
            <a:off x="8112224" y="2636912"/>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Shape</a:t>
            </a:r>
          </a:p>
        </p:txBody>
      </p:sp>
      <p:sp>
        <p:nvSpPr>
          <p:cNvPr id="8" name="Rectangle: Rounded Corners 7">
            <a:extLst>
              <a:ext uri="{FF2B5EF4-FFF2-40B4-BE49-F238E27FC236}">
                <a16:creationId xmlns:a16="http://schemas.microsoft.com/office/drawing/2014/main" id="{7179D595-532A-4A2B-88F0-B35D8A8374E9}"/>
              </a:ext>
            </a:extLst>
          </p:cNvPr>
          <p:cNvSpPr/>
          <p:nvPr/>
        </p:nvSpPr>
        <p:spPr>
          <a:xfrm>
            <a:off x="6600056" y="400925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Rectangle</a:t>
            </a:r>
          </a:p>
        </p:txBody>
      </p:sp>
      <p:sp>
        <p:nvSpPr>
          <p:cNvPr id="11" name="Rectangle: Rounded Corners 10">
            <a:extLst>
              <a:ext uri="{FF2B5EF4-FFF2-40B4-BE49-F238E27FC236}">
                <a16:creationId xmlns:a16="http://schemas.microsoft.com/office/drawing/2014/main" id="{C168E1B9-123C-4588-BB36-D73F5890E1C1}"/>
              </a:ext>
            </a:extLst>
          </p:cNvPr>
          <p:cNvSpPr/>
          <p:nvPr/>
        </p:nvSpPr>
        <p:spPr>
          <a:xfrm>
            <a:off x="9552384" y="4005064"/>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Square</a:t>
            </a:r>
          </a:p>
        </p:txBody>
      </p:sp>
      <p:sp>
        <p:nvSpPr>
          <p:cNvPr id="15" name="Isosceles Triangle 14">
            <a:extLst>
              <a:ext uri="{FF2B5EF4-FFF2-40B4-BE49-F238E27FC236}">
                <a16:creationId xmlns:a16="http://schemas.microsoft.com/office/drawing/2014/main" id="{C01DA3B7-2D93-449A-A103-19EE255984CF}"/>
              </a:ext>
            </a:extLst>
          </p:cNvPr>
          <p:cNvSpPr/>
          <p:nvPr/>
        </p:nvSpPr>
        <p:spPr>
          <a:xfrm rot="4140000">
            <a:off x="8600814" y="3467870"/>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a:extLst>
              <a:ext uri="{FF2B5EF4-FFF2-40B4-BE49-F238E27FC236}">
                <a16:creationId xmlns:a16="http://schemas.microsoft.com/office/drawing/2014/main" id="{DBC79547-907D-4F40-A72F-8FE0ADE8E93A}"/>
              </a:ext>
            </a:extLst>
          </p:cNvPr>
          <p:cNvCxnSpPr>
            <a:cxnSpLocks/>
          </p:cNvCxnSpPr>
          <p:nvPr/>
        </p:nvCxnSpPr>
        <p:spPr>
          <a:xfrm flipV="1">
            <a:off x="7411628" y="3581572"/>
            <a:ext cx="1226688" cy="42457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B2737011-2880-4D37-9305-DEBCAF66D3CB}"/>
              </a:ext>
            </a:extLst>
          </p:cNvPr>
          <p:cNvSpPr/>
          <p:nvPr/>
        </p:nvSpPr>
        <p:spPr>
          <a:xfrm rot="-10920000">
            <a:off x="9026012" y="3501831"/>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D220BFF2-BF9A-4893-BFA6-3E1A7DA8646F}"/>
              </a:ext>
            </a:extLst>
          </p:cNvPr>
          <p:cNvCxnSpPr>
            <a:cxnSpLocks/>
          </p:cNvCxnSpPr>
          <p:nvPr/>
        </p:nvCxnSpPr>
        <p:spPr>
          <a:xfrm flipH="1" flipV="1">
            <a:off x="9157554" y="3575068"/>
            <a:ext cx="1258926" cy="429996"/>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47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Multiple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23</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11697546" cy="5632311"/>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Python allows a child class to inherit from multiple classes</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With multiple inheritance a class can have multiple parents</a:t>
            </a:r>
          </a:p>
          <a:p>
            <a:endParaRPr lang="en-GB"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Syntax:</a:t>
            </a:r>
          </a:p>
          <a:p>
            <a:r>
              <a:rPr lang="en-US" sz="2800" dirty="0">
                <a:solidFill>
                  <a:srgbClr val="FF7700"/>
                </a:solidFill>
                <a:latin typeface="Consolas" panose="020B0609020204030204" pitchFamily="49" charset="0"/>
                <a:cs typeface="Arial" panose="020B0604020202020204" pitchFamily="34" charset="0"/>
              </a:rPr>
              <a:t>class</a:t>
            </a:r>
            <a:r>
              <a:rPr lang="en-US" sz="2800" dirty="0">
                <a:latin typeface="Lucida Console" panose="020B0609040504020204" pitchFamily="49" charset="0"/>
              </a:rPr>
              <a:t> </a:t>
            </a:r>
            <a:r>
              <a:rPr lang="en-US" sz="2800" dirty="0">
                <a:solidFill>
                  <a:srgbClr val="0000FF"/>
                </a:solidFill>
                <a:latin typeface="Consolas" panose="020B0609020204030204" pitchFamily="49" charset="0"/>
                <a:cs typeface="Arial" panose="020B0604020202020204" pitchFamily="34" charset="0"/>
              </a:rPr>
              <a:t>ChildClass</a:t>
            </a:r>
            <a:r>
              <a:rPr lang="en-US" sz="2800" dirty="0">
                <a:latin typeface="Consolas" panose="020B0609020204030204" pitchFamily="49" charset="0"/>
              </a:rPr>
              <a:t>(ParentCls1, ParentCls2, ... ParentClsN):</a:t>
            </a:r>
          </a:p>
          <a:p>
            <a:r>
              <a:rPr lang="en-US" sz="2800" dirty="0">
                <a:latin typeface="Consolas" panose="020B0609020204030204" pitchFamily="49" charset="0"/>
              </a:rPr>
              <a:t>    </a:t>
            </a:r>
            <a:r>
              <a:rPr lang="en-US" sz="2800" dirty="0">
                <a:solidFill>
                  <a:srgbClr val="FF0000"/>
                </a:solidFill>
                <a:latin typeface="Consolas" panose="020B0609020204030204" pitchFamily="49" charset="0"/>
              </a:rPr>
              <a:t># class definition</a:t>
            </a:r>
          </a:p>
          <a:p>
            <a:r>
              <a:rPr lang="en-US" sz="2800" dirty="0">
                <a:latin typeface="Consolas" panose="020B0609020204030204" pitchFamily="49" charset="0"/>
              </a:rPr>
              <a:t>    </a:t>
            </a:r>
            <a:r>
              <a:rPr lang="en-US" sz="2800" dirty="0">
                <a:solidFill>
                  <a:srgbClr val="FF7700"/>
                </a:solidFill>
                <a:latin typeface="Consolas" panose="020B0609020204030204" pitchFamily="49" charset="0"/>
                <a:cs typeface="Arial" panose="020B0604020202020204" pitchFamily="34" charset="0"/>
              </a:rPr>
              <a:t>pass</a:t>
            </a:r>
          </a:p>
          <a:p>
            <a:endParaRPr lang="en-US" sz="2800" dirty="0">
              <a:solidFill>
                <a:srgbClr val="FF7700"/>
              </a:solidFill>
              <a:latin typeface="Consolas" panose="020B0609020204030204" pitchFamily="49" charset="0"/>
              <a:cs typeface="Arial" panose="020B0604020202020204" pitchFamily="34" charset="0"/>
            </a:endParaRPr>
          </a:p>
          <a:p>
            <a:r>
              <a:rPr lang="en-US" sz="2800" dirty="0">
                <a:solidFill>
                  <a:srgbClr val="FF7700"/>
                </a:solidFill>
                <a:latin typeface="Consolas" panose="020B0609020204030204" pitchFamily="49" charset="0"/>
                <a:cs typeface="Arial" panose="020B0604020202020204" pitchFamily="34" charset="0"/>
              </a:rPr>
              <a:t>                                 </a:t>
            </a:r>
            <a:r>
              <a:rPr lang="en-US" sz="2800" dirty="0">
                <a:latin typeface="Consolas" panose="020B0609020204030204" pitchFamily="49" charset="0"/>
                <a:cs typeface="Arial" panose="020B0604020202020204" pitchFamily="34" charset="0"/>
              </a:rPr>
              <a:t> . . .</a:t>
            </a:r>
          </a:p>
          <a:p>
            <a:endParaRPr lang="en-US" sz="2800" dirty="0">
              <a:solidFill>
                <a:srgbClr val="FF7700"/>
              </a:solidFill>
              <a:latin typeface="Consolas" panose="020B0609020204030204" pitchFamily="49" charset="0"/>
              <a:cs typeface="Arial" panose="020B0604020202020204" pitchFamily="34" charset="0"/>
            </a:endParaRPr>
          </a:p>
          <a:p>
            <a:endParaRPr lang="en-US" sz="2800" dirty="0">
              <a:solidFill>
                <a:srgbClr val="FF7700"/>
              </a:solidFill>
              <a:latin typeface="Consolas" panose="020B0609020204030204" pitchFamily="49" charset="0"/>
              <a:cs typeface="Arial" panose="020B0604020202020204" pitchFamily="34" charset="0"/>
            </a:endParaRPr>
          </a:p>
          <a:p>
            <a:endParaRPr lang="en-US" sz="2800" dirty="0">
              <a:solidFill>
                <a:srgbClr val="FF7700"/>
              </a:solidFill>
              <a:latin typeface="Consolas" panose="020B0609020204030204" pitchFamily="49" charset="0"/>
              <a:cs typeface="Arial" panose="020B0604020202020204" pitchFamily="34" charset="0"/>
            </a:endParaRPr>
          </a:p>
          <a:p>
            <a:pPr marL="457200" indent="-457200">
              <a:buFont typeface="Arial" panose="020B0604020202020204" pitchFamily="34" charset="0"/>
              <a:buChar char="•"/>
            </a:pPr>
            <a:r>
              <a:rPr lang="en-US" u="sng" dirty="0">
                <a:latin typeface="Arial" panose="020B0604020202020204" pitchFamily="34" charset="0"/>
                <a:cs typeface="Arial" panose="020B0604020202020204" pitchFamily="34" charset="0"/>
              </a:rPr>
              <a:t>Example</a:t>
            </a:r>
            <a:r>
              <a:rPr lang="en-US"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The liger is a hybrid offspring of a male lion and a female tiger. Represent the class Liger in python. The class inherits from the class Lion and class Tiger.</a:t>
            </a:r>
            <a:endParaRPr lang="en-US" dirty="0">
              <a:latin typeface="Arial" panose="020B0604020202020204"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2A4B0FD4-0D4B-438F-93B9-05C66C98F61A}"/>
              </a:ext>
            </a:extLst>
          </p:cNvPr>
          <p:cNvSpPr/>
          <p:nvPr/>
        </p:nvSpPr>
        <p:spPr>
          <a:xfrm>
            <a:off x="5303912" y="5013176"/>
            <a:ext cx="1584176"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child_class</a:t>
            </a:r>
          </a:p>
        </p:txBody>
      </p:sp>
      <p:sp>
        <p:nvSpPr>
          <p:cNvPr id="10" name="Rectangle: Rounded Corners 9">
            <a:extLst>
              <a:ext uri="{FF2B5EF4-FFF2-40B4-BE49-F238E27FC236}">
                <a16:creationId xmlns:a16="http://schemas.microsoft.com/office/drawing/2014/main" id="{1E5BAB29-F978-4271-9E48-E0B17EEA12A3}"/>
              </a:ext>
            </a:extLst>
          </p:cNvPr>
          <p:cNvSpPr/>
          <p:nvPr/>
        </p:nvSpPr>
        <p:spPr>
          <a:xfrm>
            <a:off x="2135560" y="3789040"/>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ParentCls1</a:t>
            </a:r>
          </a:p>
        </p:txBody>
      </p:sp>
      <p:sp>
        <p:nvSpPr>
          <p:cNvPr id="11" name="Rectangle: Rounded Corners 10">
            <a:extLst>
              <a:ext uri="{FF2B5EF4-FFF2-40B4-BE49-F238E27FC236}">
                <a16:creationId xmlns:a16="http://schemas.microsoft.com/office/drawing/2014/main" id="{4543BDED-5B10-44FE-B0AC-2B25D137EA65}"/>
              </a:ext>
            </a:extLst>
          </p:cNvPr>
          <p:cNvSpPr/>
          <p:nvPr/>
        </p:nvSpPr>
        <p:spPr>
          <a:xfrm>
            <a:off x="5243055" y="3789040"/>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ParentCls2</a:t>
            </a:r>
          </a:p>
        </p:txBody>
      </p:sp>
      <p:sp>
        <p:nvSpPr>
          <p:cNvPr id="12" name="Rectangle: Rounded Corners 11">
            <a:extLst>
              <a:ext uri="{FF2B5EF4-FFF2-40B4-BE49-F238E27FC236}">
                <a16:creationId xmlns:a16="http://schemas.microsoft.com/office/drawing/2014/main" id="{A4761B4A-E761-4674-B4D4-C3374D2EC396}"/>
              </a:ext>
            </a:extLst>
          </p:cNvPr>
          <p:cNvSpPr/>
          <p:nvPr/>
        </p:nvSpPr>
        <p:spPr>
          <a:xfrm>
            <a:off x="8400256" y="3789040"/>
            <a:ext cx="1728192"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ParentClsN</a:t>
            </a:r>
          </a:p>
        </p:txBody>
      </p:sp>
      <p:sp>
        <p:nvSpPr>
          <p:cNvPr id="16" name="Isosceles Triangle 15">
            <a:extLst>
              <a:ext uri="{FF2B5EF4-FFF2-40B4-BE49-F238E27FC236}">
                <a16:creationId xmlns:a16="http://schemas.microsoft.com/office/drawing/2014/main" id="{C97B8D8B-2767-46DD-99AD-D7D95C42BD40}"/>
              </a:ext>
            </a:extLst>
          </p:cNvPr>
          <p:cNvSpPr/>
          <p:nvPr/>
        </p:nvSpPr>
        <p:spPr>
          <a:xfrm rot="4980000">
            <a:off x="9002506" y="4587100"/>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7" name="Straight Connector 16">
            <a:extLst>
              <a:ext uri="{FF2B5EF4-FFF2-40B4-BE49-F238E27FC236}">
                <a16:creationId xmlns:a16="http://schemas.microsoft.com/office/drawing/2014/main" id="{B4B6A53A-E087-43EB-8D9F-D1B48799A04B}"/>
              </a:ext>
            </a:extLst>
          </p:cNvPr>
          <p:cNvCxnSpPr>
            <a:cxnSpLocks/>
          </p:cNvCxnSpPr>
          <p:nvPr/>
        </p:nvCxnSpPr>
        <p:spPr>
          <a:xfrm flipV="1">
            <a:off x="6133171" y="4687054"/>
            <a:ext cx="2895919" cy="31984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Isosceles Triangle 17">
            <a:extLst>
              <a:ext uri="{FF2B5EF4-FFF2-40B4-BE49-F238E27FC236}">
                <a16:creationId xmlns:a16="http://schemas.microsoft.com/office/drawing/2014/main" id="{EFF6571E-24A7-4ECD-A1C2-67404F77E6C7}"/>
              </a:ext>
            </a:extLst>
          </p:cNvPr>
          <p:cNvSpPr/>
          <p:nvPr/>
        </p:nvSpPr>
        <p:spPr>
          <a:xfrm rot="-5040000">
            <a:off x="3012353" y="4578438"/>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 name="Straight Connector 18">
            <a:extLst>
              <a:ext uri="{FF2B5EF4-FFF2-40B4-BE49-F238E27FC236}">
                <a16:creationId xmlns:a16="http://schemas.microsoft.com/office/drawing/2014/main" id="{3B80AF2D-A65F-40F6-BF6C-53E007F1CC7C}"/>
              </a:ext>
            </a:extLst>
          </p:cNvPr>
          <p:cNvCxnSpPr>
            <a:cxnSpLocks/>
            <a:stCxn id="7" idx="0"/>
          </p:cNvCxnSpPr>
          <p:nvPr/>
        </p:nvCxnSpPr>
        <p:spPr>
          <a:xfrm flipH="1" flipV="1">
            <a:off x="3179856" y="4664584"/>
            <a:ext cx="2916144" cy="348592"/>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Isosceles Triangle 20">
            <a:extLst>
              <a:ext uri="{FF2B5EF4-FFF2-40B4-BE49-F238E27FC236}">
                <a16:creationId xmlns:a16="http://schemas.microsoft.com/office/drawing/2014/main" id="{3FFEE2AD-D36D-4B58-9D0B-4CA4DF3F90A3}"/>
              </a:ext>
            </a:extLst>
          </p:cNvPr>
          <p:cNvSpPr/>
          <p:nvPr/>
        </p:nvSpPr>
        <p:spPr>
          <a:xfrm>
            <a:off x="6009981" y="4603430"/>
            <a:ext cx="196582" cy="160331"/>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22" name="Straight Connector 21">
            <a:extLst>
              <a:ext uri="{FF2B5EF4-FFF2-40B4-BE49-F238E27FC236}">
                <a16:creationId xmlns:a16="http://schemas.microsoft.com/office/drawing/2014/main" id="{ADF388FF-0710-44BB-B1B3-528ED907A7BB}"/>
              </a:ext>
            </a:extLst>
          </p:cNvPr>
          <p:cNvCxnSpPr>
            <a:cxnSpLocks/>
          </p:cNvCxnSpPr>
          <p:nvPr/>
        </p:nvCxnSpPr>
        <p:spPr>
          <a:xfrm rot="-180000" flipV="1">
            <a:off x="6107151" y="4758322"/>
            <a:ext cx="10151" cy="254854"/>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13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Multiple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AA2695E-E17A-42B8-89AF-6688EAD6CB7F}"/>
              </a:ext>
            </a:extLst>
          </p:cNvPr>
          <p:cNvSpPr/>
          <p:nvPr/>
        </p:nvSpPr>
        <p:spPr>
          <a:xfrm>
            <a:off x="1559496" y="1340768"/>
            <a:ext cx="8280920" cy="501675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Lion</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'Lion</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constructor'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scream</a:t>
            </a:r>
            <a:r>
              <a:rPr lang="en-GB" altLang="en-US" sz="2000" dirty="0">
                <a:latin typeface="Consolas" panose="020B0609020204030204" pitchFamily="49" charset="0"/>
                <a:ea typeface="ヒラギノ角ゴ Pro W3" pitchFamily="-112" charset="-128"/>
                <a:cs typeface="Consolas" panose="020B0609020204030204" pitchFamily="49" charset="0"/>
              </a:rPr>
              <a:t>(self):</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'Roar'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Tiger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'Tiger</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constructor’</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scream</a:t>
            </a:r>
            <a:r>
              <a:rPr lang="en-GB" altLang="en-US" sz="2000" dirty="0">
                <a:latin typeface="Consolas" panose="020B0609020204030204" pitchFamily="49" charset="0"/>
                <a:ea typeface="ヒラギノ角ゴ Pro W3" pitchFamily="-112" charset="-128"/>
                <a:cs typeface="Consolas" panose="020B0609020204030204" pitchFamily="49" charset="0"/>
              </a:rPr>
              <a:t>(self):</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'Growl'</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Liger</a:t>
            </a:r>
            <a:r>
              <a:rPr lang="en-GB" altLang="en-US" sz="2000" dirty="0">
                <a:latin typeface="Consolas" panose="020B0609020204030204" pitchFamily="49" charset="0"/>
                <a:ea typeface="ヒラギノ角ゴ Pro W3" pitchFamily="-112" charset="-128"/>
                <a:cs typeface="Consolas" panose="020B0609020204030204" pitchFamily="49" charset="0"/>
              </a:rPr>
              <a:t>(Lion, Tiger):</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__init__(self):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'Liger constructor'</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sp>
        <p:nvSpPr>
          <p:cNvPr id="10" name="Arrow: Curved Down 9">
            <a:extLst>
              <a:ext uri="{FF2B5EF4-FFF2-40B4-BE49-F238E27FC236}">
                <a16:creationId xmlns:a16="http://schemas.microsoft.com/office/drawing/2014/main" id="{5C3C95B2-91A1-4825-A3D0-57792D984EDD}"/>
              </a:ext>
            </a:extLst>
          </p:cNvPr>
          <p:cNvSpPr/>
          <p:nvPr/>
        </p:nvSpPr>
        <p:spPr>
          <a:xfrm rot="4089594" flipV="1">
            <a:off x="6613330" y="2951850"/>
            <a:ext cx="1240894" cy="930501"/>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1" name="Rectangle 10">
            <a:extLst>
              <a:ext uri="{FF2B5EF4-FFF2-40B4-BE49-F238E27FC236}">
                <a16:creationId xmlns:a16="http://schemas.microsoft.com/office/drawing/2014/main" id="{9E9DFE73-F7A1-4CC5-B4C4-6E2131476DB3}"/>
              </a:ext>
            </a:extLst>
          </p:cNvPr>
          <p:cNvSpPr/>
          <p:nvPr/>
        </p:nvSpPr>
        <p:spPr>
          <a:xfrm>
            <a:off x="7434536" y="2204864"/>
            <a:ext cx="2909936" cy="830997"/>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liger = Liger()</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liger.scream()</a:t>
            </a:r>
          </a:p>
        </p:txBody>
      </p:sp>
      <p:pic>
        <p:nvPicPr>
          <p:cNvPr id="3" name="Picture 2">
            <a:extLst>
              <a:ext uri="{FF2B5EF4-FFF2-40B4-BE49-F238E27FC236}">
                <a16:creationId xmlns:a16="http://schemas.microsoft.com/office/drawing/2014/main" id="{0D27E86B-8F15-4FEC-8CD8-96532CA7D972}"/>
              </a:ext>
            </a:extLst>
          </p:cNvPr>
          <p:cNvPicPr>
            <a:picLocks noChangeAspect="1"/>
          </p:cNvPicPr>
          <p:nvPr/>
        </p:nvPicPr>
        <p:blipFill>
          <a:blip r:embed="rId6"/>
          <a:stretch>
            <a:fillRect/>
          </a:stretch>
        </p:blipFill>
        <p:spPr>
          <a:xfrm>
            <a:off x="7968208" y="3426321"/>
            <a:ext cx="2638425" cy="866775"/>
          </a:xfrm>
          <a:prstGeom prst="rect">
            <a:avLst/>
          </a:prstGeom>
        </p:spPr>
      </p:pic>
    </p:spTree>
    <p:extLst>
      <p:ext uri="{BB962C8B-B14F-4D97-AF65-F5344CB8AC3E}">
        <p14:creationId xmlns:p14="http://schemas.microsoft.com/office/powerpoint/2010/main" val="4121164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Arial" panose="020B0604020202020204" pitchFamily="34" charset="0"/>
                <a:ea typeface="Open Sans Extrabold" panose="020B0906030804020204" pitchFamily="34" charset="0"/>
                <a:cs typeface="Arial" panose="020B0604020202020204" pitchFamily="34" charset="0"/>
              </a:rPr>
              <a:t>1. Inheritance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066031"/>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b="1" dirty="0">
                <a:latin typeface="Arial"/>
                <a:ea typeface="Open Sans Extrabold" panose="020B0906030804020204" pitchFamily="34" charset="0"/>
                <a:cs typeface="Arial"/>
              </a:rPr>
              <a:t>2. Protected and Private Access Modifiers</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3" y="3143065"/>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3. Abstract Classes</a:t>
            </a:r>
          </a:p>
        </p:txBody>
      </p:sp>
      <p:pic>
        <p:nvPicPr>
          <p:cNvPr id="11" name="Picture 2">
            <a:extLst>
              <a:ext uri="{FF2B5EF4-FFF2-40B4-BE49-F238E27FC236}">
                <a16:creationId xmlns:a16="http://schemas.microsoft.com/office/drawing/2014/main" id="{4F02D239-2120-43B1-9844-8657ED8628D8}"/>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81328"/>
            <a:ext cx="772885" cy="489856"/>
          </a:xfrm>
          <a:prstGeom prst="rect">
            <a:avLst/>
          </a:prstGeom>
          <a:noFill/>
          <a:ln>
            <a:noFill/>
          </a:ln>
          <a:effectLst>
            <a:softEdge rad="127000"/>
          </a:effectLst>
        </p:spPr>
      </p:pic>
      <p:sp>
        <p:nvSpPr>
          <p:cNvPr id="12" name="Slide Number Placeholder 1">
            <a:extLst>
              <a:ext uri="{FF2B5EF4-FFF2-40B4-BE49-F238E27FC236}">
                <a16:creationId xmlns:a16="http://schemas.microsoft.com/office/drawing/2014/main" id="{CA5A2F47-7CB3-46A3-B777-973A2D956CFC}"/>
              </a:ext>
            </a:extLst>
          </p:cNvPr>
          <p:cNvSpPr txBox="1">
            <a:spLocks/>
          </p:cNvSpPr>
          <p:nvPr/>
        </p:nvSpPr>
        <p:spPr>
          <a:xfrm>
            <a:off x="407368" y="6475261"/>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25</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686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B65-4437-4E80-B550-EB6ED3C418B5}"/>
              </a:ext>
            </a:extLst>
          </p:cNvPr>
          <p:cNvSpPr>
            <a:spLocks noGrp="1"/>
          </p:cNvSpPr>
          <p:nvPr>
            <p:ph type="title"/>
          </p:nvPr>
        </p:nvSpPr>
        <p:spPr>
          <a:xfrm>
            <a:off x="767408" y="332656"/>
            <a:ext cx="10992198" cy="1106488"/>
          </a:xfrm>
        </p:spPr>
        <p:txBody>
          <a:bodyPr/>
          <a:lstStyle/>
          <a:p>
            <a:r>
              <a:rPr lang="en-GB" dirty="0"/>
              <a:t>Protected</a:t>
            </a:r>
          </a:p>
        </p:txBody>
      </p:sp>
      <p:sp>
        <p:nvSpPr>
          <p:cNvPr id="4" name="TextBox 3">
            <a:extLst>
              <a:ext uri="{FF2B5EF4-FFF2-40B4-BE49-F238E27FC236}">
                <a16:creationId xmlns:a16="http://schemas.microsoft.com/office/drawing/2014/main" id="{680DF52D-9CAC-4B7D-80F7-2E762AB471B5}"/>
              </a:ext>
            </a:extLst>
          </p:cNvPr>
          <p:cNvSpPr txBox="1"/>
          <p:nvPr/>
        </p:nvSpPr>
        <p:spPr>
          <a:xfrm>
            <a:off x="1343472" y="1628800"/>
            <a:ext cx="9937104" cy="5262979"/>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Made available within the class and its sub-classes only</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Both attributes and methods can be protected</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Not as ‘open’ as ‘public’</a:t>
            </a:r>
          </a:p>
          <a:p>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Less restrictive than ‘private’</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 be called directly from objects of the class and from objects of any of its sub-classes</a:t>
            </a:r>
          </a:p>
          <a:p>
            <a:pPr marL="285750" indent="-285750">
              <a:buFont typeface="Arial" panose="020B0604020202020204" pitchFamily="34" charset="0"/>
              <a:buChar char="•"/>
            </a:pPr>
            <a:endParaRPr lang="en-GB" sz="2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Can also be called indirectly within public methods </a:t>
            </a:r>
          </a:p>
          <a:p>
            <a:pPr marL="742950" lvl="1"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of their own class </a:t>
            </a:r>
          </a:p>
          <a:p>
            <a:pPr marL="742950" lvl="1"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of any of their sub-classes</a:t>
            </a:r>
          </a:p>
        </p:txBody>
      </p:sp>
      <p:pic>
        <p:nvPicPr>
          <p:cNvPr id="5" name="Picture 2">
            <a:extLst>
              <a:ext uri="{FF2B5EF4-FFF2-40B4-BE49-F238E27FC236}">
                <a16:creationId xmlns:a16="http://schemas.microsoft.com/office/drawing/2014/main" id="{0CCD1DBE-3D6F-40AD-A519-1B71799B6774}"/>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1A1148ED-8933-4965-ACF3-C41433AB897A}"/>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26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7260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Calling Protected Methods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27</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1661993"/>
          </a:xfrm>
          <a:prstGeom prst="rect">
            <a:avLst/>
          </a:prstGeom>
          <a:noFill/>
        </p:spPr>
        <p:txBody>
          <a:bodyPr wrap="square" rtlCol="0">
            <a:spAutoFit/>
          </a:bodyPr>
          <a:lstStyle/>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By convention ‘protected’ methods names have the form </a:t>
            </a:r>
            <a:r>
              <a:rPr lang="en-GB" b="1" dirty="0">
                <a:latin typeface="Arial" panose="020B0604020202020204" pitchFamily="34" charset="0"/>
                <a:cs typeface="Arial" panose="020B0604020202020204" pitchFamily="34" charset="0"/>
              </a:rPr>
              <a:t>_method_name</a:t>
            </a: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Call a protected method from a subclass with </a:t>
            </a:r>
            <a:r>
              <a:rPr lang="en-GB" sz="2000" dirty="0">
                <a:latin typeface="Consolas" panose="020B0609020204030204" pitchFamily="49" charset="0"/>
                <a:cs typeface="Arial" panose="020B0604020202020204" pitchFamily="34" charset="0"/>
              </a:rPr>
              <a:t>super().</a:t>
            </a:r>
            <a:r>
              <a:rPr lang="en-GB" sz="2000"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syntax</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1389137" y="2420888"/>
            <a:ext cx="7829550"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Animal</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protected method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'animal is moving'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jump</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rPr>
              <a:t>self._move()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'animal is jumping'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Dog</a:t>
            </a:r>
            <a:r>
              <a:rPr lang="en-GB" altLang="en-US" sz="2000" dirty="0">
                <a:latin typeface="Consolas" panose="020B0609020204030204" pitchFamily="49" charset="0"/>
                <a:ea typeface="ヒラギノ角ゴ Pro W3" pitchFamily="-112" charset="-128"/>
                <a:cs typeface="Consolas" panose="020B0609020204030204" pitchFamily="49" charset="0"/>
              </a:rPr>
              <a:t>(Animal):</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()._move()</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'dog is jumping'</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sp>
        <p:nvSpPr>
          <p:cNvPr id="10" name="Arrow: Curved Down 9">
            <a:extLst>
              <a:ext uri="{FF2B5EF4-FFF2-40B4-BE49-F238E27FC236}">
                <a16:creationId xmlns:a16="http://schemas.microsoft.com/office/drawing/2014/main" id="{DAFA6387-8AEA-4F82-AA19-13CE2919718E}"/>
              </a:ext>
            </a:extLst>
          </p:cNvPr>
          <p:cNvSpPr/>
          <p:nvPr/>
        </p:nvSpPr>
        <p:spPr>
          <a:xfrm rot="4089594" flipV="1">
            <a:off x="6057167" y="3858958"/>
            <a:ext cx="2524403" cy="1260488"/>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1" name="Rectangle 10">
            <a:extLst>
              <a:ext uri="{FF2B5EF4-FFF2-40B4-BE49-F238E27FC236}">
                <a16:creationId xmlns:a16="http://schemas.microsoft.com/office/drawing/2014/main" id="{3C7EEA4E-683A-49AA-A9D5-AE3423CACC2E}"/>
              </a:ext>
            </a:extLst>
          </p:cNvPr>
          <p:cNvSpPr/>
          <p:nvPr/>
        </p:nvSpPr>
        <p:spPr>
          <a:xfrm>
            <a:off x="7434536" y="2619895"/>
            <a:ext cx="2909936" cy="2062103"/>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 = Animal()</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animal._move()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animal.jump()</a:t>
            </a:r>
          </a:p>
          <a:p>
            <a:pPr eaLnBrk="0" hangingPunct="0"/>
            <a:endParaRPr lang="en-GB" altLang="en-US" sz="16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dog = Dog()</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dog.move()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dog._move()</a:t>
            </a:r>
          </a:p>
        </p:txBody>
      </p:sp>
      <p:pic>
        <p:nvPicPr>
          <p:cNvPr id="14" name="Picture 13">
            <a:extLst>
              <a:ext uri="{FF2B5EF4-FFF2-40B4-BE49-F238E27FC236}">
                <a16:creationId xmlns:a16="http://schemas.microsoft.com/office/drawing/2014/main" id="{FCE2977A-29E2-4260-A191-F812EB345DDE}"/>
              </a:ext>
            </a:extLst>
          </p:cNvPr>
          <p:cNvPicPr>
            <a:picLocks noChangeAspect="1"/>
          </p:cNvPicPr>
          <p:nvPr/>
        </p:nvPicPr>
        <p:blipFill>
          <a:blip r:embed="rId6"/>
          <a:stretch>
            <a:fillRect/>
          </a:stretch>
        </p:blipFill>
        <p:spPr>
          <a:xfrm>
            <a:off x="8256240" y="4816177"/>
            <a:ext cx="2590800" cy="1781175"/>
          </a:xfrm>
          <a:prstGeom prst="rect">
            <a:avLst/>
          </a:prstGeom>
        </p:spPr>
      </p:pic>
    </p:spTree>
    <p:extLst>
      <p:ext uri="{BB962C8B-B14F-4D97-AF65-F5344CB8AC3E}">
        <p14:creationId xmlns:p14="http://schemas.microsoft.com/office/powerpoint/2010/main" val="20926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B65-4437-4E80-B550-EB6ED3C418B5}"/>
              </a:ext>
            </a:extLst>
          </p:cNvPr>
          <p:cNvSpPr>
            <a:spLocks noGrp="1"/>
          </p:cNvSpPr>
          <p:nvPr>
            <p:ph type="title"/>
          </p:nvPr>
        </p:nvSpPr>
        <p:spPr>
          <a:xfrm>
            <a:off x="767408" y="332656"/>
            <a:ext cx="10992198" cy="1106488"/>
          </a:xfrm>
        </p:spPr>
        <p:txBody>
          <a:bodyPr/>
          <a:lstStyle/>
          <a:p>
            <a:r>
              <a:rPr lang="en-GB" dirty="0"/>
              <a:t>Private</a:t>
            </a:r>
          </a:p>
        </p:txBody>
      </p:sp>
      <p:sp>
        <p:nvSpPr>
          <p:cNvPr id="5" name="TextBox 4">
            <a:extLst>
              <a:ext uri="{FF2B5EF4-FFF2-40B4-BE49-F238E27FC236}">
                <a16:creationId xmlns:a16="http://schemas.microsoft.com/office/drawing/2014/main" id="{C80C9FD9-FE47-4322-9894-6F8ECB2C2696}"/>
              </a:ext>
            </a:extLst>
          </p:cNvPr>
          <p:cNvSpPr txBox="1"/>
          <p:nvPr/>
        </p:nvSpPr>
        <p:spPr>
          <a:xfrm>
            <a:off x="1343472" y="1628800"/>
            <a:ext cx="10416134" cy="4401205"/>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Made available within the class only</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Both attributes and methods can be private</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Even more restrictive than ‘protected’</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Can be called directly from objects of their own class only</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Can also be called indirectly within public methods of their own class</a:t>
            </a:r>
          </a:p>
        </p:txBody>
      </p:sp>
      <p:pic>
        <p:nvPicPr>
          <p:cNvPr id="6" name="Picture 2">
            <a:extLst>
              <a:ext uri="{FF2B5EF4-FFF2-40B4-BE49-F238E27FC236}">
                <a16:creationId xmlns:a16="http://schemas.microsoft.com/office/drawing/2014/main" id="{5D4C1F9B-6BEA-4DC8-B32A-AE0A8887383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7" name="Slide Number Placeholder 1">
            <a:extLst>
              <a:ext uri="{FF2B5EF4-FFF2-40B4-BE49-F238E27FC236}">
                <a16:creationId xmlns:a16="http://schemas.microsoft.com/office/drawing/2014/main" id="{43C50B54-66C8-4F95-80C5-E1614BB81C17}"/>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28</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566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Calling Private Methods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29</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793088" cy="1631216"/>
          </a:xfrm>
          <a:prstGeom prst="rect">
            <a:avLst/>
          </a:prstGeom>
          <a:noFill/>
        </p:spPr>
        <p:txBody>
          <a:bodyPr wrap="square" rtlCol="0">
            <a:spAutoFit/>
          </a:bodyPr>
          <a:lstStyle/>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By convention ‘private’ methods names have the form </a:t>
            </a:r>
            <a:r>
              <a:rPr lang="en-GB" b="1" dirty="0">
                <a:latin typeface="Arial" panose="020B0604020202020204" pitchFamily="34" charset="0"/>
                <a:cs typeface="Arial" panose="020B0604020202020204" pitchFamily="34" charset="0"/>
              </a:rPr>
              <a:t>__method_name</a:t>
            </a: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Private method of a superclass cannot be accessed from the subclass with super(). syntax</a:t>
            </a:r>
          </a:p>
          <a:p>
            <a:pPr marL="457200" indent="-45720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A8EF6A68-675D-4A1E-B08A-789578209153}"/>
              </a:ext>
            </a:extLst>
          </p:cNvPr>
          <p:cNvSpPr/>
          <p:nvPr/>
        </p:nvSpPr>
        <p:spPr>
          <a:xfrm>
            <a:off x="1389137" y="2420888"/>
            <a:ext cx="7829550"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Animal</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private method</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'animal is moving'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jump</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a:t>
            </a:r>
            <a:r>
              <a:rPr lang="en-GB" altLang="en-US" sz="2000" dirty="0">
                <a:latin typeface="Consolas" panose="020B0609020204030204" pitchFamily="49" charset="0"/>
                <a:ea typeface="ヒラギノ角ゴ Pro W3" pitchFamily="-112" charset="-128"/>
              </a:rPr>
              <a:t>.__move()</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'animal is jumping'</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Dog</a:t>
            </a:r>
            <a:r>
              <a:rPr lang="en-GB" altLang="en-US" sz="2000" dirty="0">
                <a:latin typeface="Consolas" panose="020B0609020204030204" pitchFamily="49" charset="0"/>
                <a:ea typeface="ヒラギノ角ゴ Pro W3" pitchFamily="-112" charset="-128"/>
                <a:cs typeface="Consolas" panose="020B0609020204030204" pitchFamily="49" charset="0"/>
              </a:rPr>
              <a:t>(Animal):</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move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().__move()</a:t>
            </a:r>
            <a:br>
              <a:rPr lang="en-GB" altLang="en-US" sz="2000" dirty="0">
                <a:latin typeface="Consolas" panose="020B0609020204030204" pitchFamily="49" charset="0"/>
                <a:ea typeface="ヒラギノ角ゴ Pro W3" pitchFamily="-112" charset="-128"/>
                <a:cs typeface="Consolas" panose="020B0609020204030204" pitchFamily="49" charset="0"/>
              </a:rPr>
            </a:b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chemeClr val="accent6"/>
                </a:solidFill>
                <a:latin typeface="Consolas" panose="020B0609020204030204" pitchFamily="49" charset="0"/>
                <a:ea typeface="ヒラギノ角ゴ Pro W3" pitchFamily="-112" charset="-128"/>
                <a:cs typeface="Consolas" panose="020B0609020204030204" pitchFamily="49" charset="0"/>
              </a:rPr>
              <a:t>'dog is jumping'</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sp>
        <p:nvSpPr>
          <p:cNvPr id="11" name="Arrow: Curved Down 10">
            <a:extLst>
              <a:ext uri="{FF2B5EF4-FFF2-40B4-BE49-F238E27FC236}">
                <a16:creationId xmlns:a16="http://schemas.microsoft.com/office/drawing/2014/main" id="{FCB1C5C5-FBB1-4C38-B69C-463FE352A106}"/>
              </a:ext>
            </a:extLst>
          </p:cNvPr>
          <p:cNvSpPr/>
          <p:nvPr/>
        </p:nvSpPr>
        <p:spPr>
          <a:xfrm rot="4089594" flipV="1">
            <a:off x="6238843" y="3692251"/>
            <a:ext cx="2096315" cy="1158657"/>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2" name="Rectangle 11">
            <a:extLst>
              <a:ext uri="{FF2B5EF4-FFF2-40B4-BE49-F238E27FC236}">
                <a16:creationId xmlns:a16="http://schemas.microsoft.com/office/drawing/2014/main" id="{AD85098D-302F-4E36-BFFA-6A2D2815B948}"/>
              </a:ext>
            </a:extLst>
          </p:cNvPr>
          <p:cNvSpPr/>
          <p:nvPr/>
        </p:nvSpPr>
        <p:spPr>
          <a:xfrm>
            <a:off x="7434536" y="2619895"/>
            <a:ext cx="2909936" cy="181588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eaLnBrk="0" hangingPunct="0"/>
            <a:r>
              <a:rPr lang="en-GB" altLang="en-US" sz="1600" dirty="0">
                <a:solidFill>
                  <a:srgbClr val="FF0000"/>
                </a:solidFill>
                <a:latin typeface="Consolas" panose="020B0609020204030204" pitchFamily="49" charset="0"/>
                <a:ea typeface="ヒラギノ角ゴ Pro W3" pitchFamily="-112" charset="-128"/>
                <a:cs typeface="Consolas" panose="020B0609020204030204" pitchFamily="49" charset="0"/>
              </a:rPr>
              <a:t>#</a:t>
            </a:r>
            <a:r>
              <a:rPr lang="en-GB" altLang="en-US" sz="1600" dirty="0">
                <a:latin typeface="Consolas" panose="020B0609020204030204" pitchFamily="49" charset="0"/>
                <a:ea typeface="ヒラギノ角ゴ Pro W3" pitchFamily="-112" charset="-128"/>
                <a:cs typeface="Consolas" panose="020B0609020204030204" pitchFamily="49" charset="0"/>
              </a:rPr>
              <a:t> </a:t>
            </a:r>
            <a:r>
              <a:rPr lang="en-GB" altLang="en-US" sz="1600" dirty="0">
                <a:solidFill>
                  <a:schemeClr val="accent2"/>
                </a:solidFill>
                <a:latin typeface="Consolas" panose="020B0609020204030204" pitchFamily="49" charset="0"/>
                <a:ea typeface="ヒラギノ角ゴ Pro W3" pitchFamily="-112" charset="-128"/>
                <a:cs typeface="Consolas" panose="020B0609020204030204" pitchFamily="49" charset="0"/>
              </a:rPr>
              <a:t>client code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 = Animal()</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animal._Animal__move()</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animal.jump()</a:t>
            </a:r>
          </a:p>
          <a:p>
            <a:pPr eaLnBrk="0" hangingPunct="0"/>
            <a:endParaRPr lang="en-GB" altLang="en-US" sz="16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dog = Dog()</a:t>
            </a:r>
          </a:p>
          <a:p>
            <a:pPr eaLnBrk="0" hangingPunct="0"/>
            <a:r>
              <a:rPr lang="en-GB" altLang="en-US" sz="1600" dirty="0">
                <a:latin typeface="Consolas" panose="020B0609020204030204" pitchFamily="49" charset="0"/>
                <a:ea typeface="ヒラギノ角ゴ Pro W3" pitchFamily="-112" charset="-128"/>
                <a:cs typeface="Consolas" panose="020B0609020204030204" pitchFamily="49" charset="0"/>
              </a:rPr>
              <a:t>dog.move()</a:t>
            </a:r>
          </a:p>
        </p:txBody>
      </p:sp>
      <p:pic>
        <p:nvPicPr>
          <p:cNvPr id="4" name="Picture 3">
            <a:extLst>
              <a:ext uri="{FF2B5EF4-FFF2-40B4-BE49-F238E27FC236}">
                <a16:creationId xmlns:a16="http://schemas.microsoft.com/office/drawing/2014/main" id="{9190F292-B3AD-4591-99B2-F60183060B00}"/>
              </a:ext>
            </a:extLst>
          </p:cNvPr>
          <p:cNvPicPr>
            <a:picLocks noChangeAspect="1"/>
          </p:cNvPicPr>
          <p:nvPr/>
        </p:nvPicPr>
        <p:blipFill>
          <a:blip r:embed="rId6"/>
          <a:stretch>
            <a:fillRect/>
          </a:stretch>
        </p:blipFill>
        <p:spPr>
          <a:xfrm>
            <a:off x="8112224" y="4645124"/>
            <a:ext cx="2581275" cy="800100"/>
          </a:xfrm>
          <a:prstGeom prst="rect">
            <a:avLst/>
          </a:prstGeom>
        </p:spPr>
      </p:pic>
      <p:pic>
        <p:nvPicPr>
          <p:cNvPr id="19" name="Picture 18">
            <a:extLst>
              <a:ext uri="{FF2B5EF4-FFF2-40B4-BE49-F238E27FC236}">
                <a16:creationId xmlns:a16="http://schemas.microsoft.com/office/drawing/2014/main" id="{9F42FD21-2AF1-4F66-8344-619F10B88BE8}"/>
              </a:ext>
            </a:extLst>
          </p:cNvPr>
          <p:cNvPicPr>
            <a:picLocks noChangeAspect="1"/>
          </p:cNvPicPr>
          <p:nvPr/>
        </p:nvPicPr>
        <p:blipFill>
          <a:blip r:embed="rId7"/>
          <a:stretch>
            <a:fillRect/>
          </a:stretch>
        </p:blipFill>
        <p:spPr>
          <a:xfrm>
            <a:off x="8121544" y="5448169"/>
            <a:ext cx="2609850" cy="1352550"/>
          </a:xfrm>
          <a:prstGeom prst="rect">
            <a:avLst/>
          </a:prstGeom>
        </p:spPr>
      </p:pic>
    </p:spTree>
    <p:extLst>
      <p:ext uri="{BB962C8B-B14F-4D97-AF65-F5344CB8AC3E}">
        <p14:creationId xmlns:p14="http://schemas.microsoft.com/office/powerpoint/2010/main" val="967966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CD916162-6C4C-4DAB-BAE7-B416AAFA11E8}"/>
              </a:ext>
            </a:extLst>
          </p:cNvPr>
          <p:cNvSpPr/>
          <p:nvPr/>
        </p:nvSpPr>
        <p:spPr>
          <a:xfrm>
            <a:off x="1296000" y="1772816"/>
            <a:ext cx="8112368" cy="3477875"/>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concept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List the benefits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Use single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concept of multiple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when to use the protected and private keywords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a hierarchy of classes using an abstract class</a:t>
            </a:r>
          </a:p>
        </p:txBody>
      </p:sp>
    </p:spTree>
    <p:extLst>
      <p:ext uri="{BB962C8B-B14F-4D97-AF65-F5344CB8AC3E}">
        <p14:creationId xmlns:p14="http://schemas.microsoft.com/office/powerpoint/2010/main" val="953370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B65-4437-4E80-B550-EB6ED3C418B5}"/>
              </a:ext>
            </a:extLst>
          </p:cNvPr>
          <p:cNvSpPr>
            <a:spLocks noGrp="1"/>
          </p:cNvSpPr>
          <p:nvPr>
            <p:ph type="title"/>
          </p:nvPr>
        </p:nvSpPr>
        <p:spPr>
          <a:xfrm>
            <a:off x="767408" y="332656"/>
            <a:ext cx="10992198" cy="1106488"/>
          </a:xfrm>
        </p:spPr>
        <p:txBody>
          <a:bodyPr/>
          <a:lstStyle/>
          <a:p>
            <a:r>
              <a:rPr lang="en-GB" dirty="0"/>
              <a:t>Private attributes of a parent class</a:t>
            </a:r>
          </a:p>
        </p:txBody>
      </p:sp>
      <p:sp>
        <p:nvSpPr>
          <p:cNvPr id="4" name="TextBox 3">
            <a:extLst>
              <a:ext uri="{FF2B5EF4-FFF2-40B4-BE49-F238E27FC236}">
                <a16:creationId xmlns:a16="http://schemas.microsoft.com/office/drawing/2014/main" id="{680DF52D-9CAC-4B7D-80F7-2E762AB471B5}"/>
              </a:ext>
            </a:extLst>
          </p:cNvPr>
          <p:cNvSpPr txBox="1"/>
          <p:nvPr/>
        </p:nvSpPr>
        <p:spPr>
          <a:xfrm>
            <a:off x="757371" y="1421301"/>
            <a:ext cx="10667221" cy="3970318"/>
          </a:xfrm>
          <a:prstGeom prst="rect">
            <a:avLst/>
          </a:prstGeom>
          <a:noFill/>
        </p:spPr>
        <p:txBody>
          <a:bodyPr wrap="square" rtlCol="0">
            <a:spAutoFit/>
          </a:bodyPr>
          <a:lstStyle/>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It is not always desirable that all attributes of the parent class are accessible by the child classes. </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To prevent this from happening, make these attributes private, as private attributes cannot be accessed outside the class methods. </a:t>
            </a:r>
          </a:p>
          <a:p>
            <a:pPr marL="285750" indent="-285750">
              <a:buFont typeface="Arial" panose="020B0604020202020204" pitchFamily="34" charset="0"/>
              <a:buChar char="•"/>
            </a:pPr>
            <a:endParaRPr lang="en-GB" sz="2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800" dirty="0">
                <a:latin typeface="Arial" panose="020B0604020202020204" pitchFamily="34" charset="0"/>
                <a:cs typeface="Arial" panose="020B0604020202020204" pitchFamily="34" charset="0"/>
              </a:rPr>
              <a:t>An attribute becomes private if it is preceded by two underscore characters.</a:t>
            </a:r>
          </a:p>
        </p:txBody>
      </p:sp>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30</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32624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B65-4437-4E80-B550-EB6ED3C418B5}"/>
              </a:ext>
            </a:extLst>
          </p:cNvPr>
          <p:cNvSpPr>
            <a:spLocks noGrp="1"/>
          </p:cNvSpPr>
          <p:nvPr>
            <p:ph type="title"/>
          </p:nvPr>
        </p:nvSpPr>
        <p:spPr>
          <a:xfrm>
            <a:off x="767408" y="332656"/>
            <a:ext cx="10992198" cy="1106488"/>
          </a:xfrm>
        </p:spPr>
        <p:txBody>
          <a:bodyPr/>
          <a:lstStyle/>
          <a:p>
            <a:r>
              <a:rPr lang="en-GB" dirty="0"/>
              <a:t>Private attributes of a parent class</a:t>
            </a:r>
          </a:p>
        </p:txBody>
      </p:sp>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31</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1484784"/>
            <a:ext cx="9289032"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self.job_title = job_title </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self.__salary = salary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salary is private attribute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print_salary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(self.__salary)</a:t>
            </a:r>
          </a:p>
          <a:p>
            <a:pPr eaLnBrk="0" hangingPunct="0">
              <a:buFont typeface="Arial" pitchFamily="34" charset="0"/>
              <a:buNone/>
            </a:pPr>
            <a:endParaRPr lang="en-GB" altLang="en-US" sz="2000" dirty="0">
              <a:solidFill>
                <a:srgbClr val="FF7700"/>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self.team = []</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5264040"/>
            <a:ext cx="11337507" cy="1261884"/>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Now salary can be accessed only through </a:t>
            </a:r>
            <a:r>
              <a:rPr lang="en-GB" sz="2000" dirty="0">
                <a:latin typeface="Consolas" panose="020B0609020204030204" pitchFamily="49" charset="0"/>
                <a:cs typeface="Arial" panose="020B0604020202020204" pitchFamily="34" charset="0"/>
              </a:rPr>
              <a:t>print_salary()</a:t>
            </a:r>
            <a:r>
              <a:rPr lang="en-GB" dirty="0">
                <a:latin typeface="Arial" panose="020B0604020202020204" pitchFamily="34" charset="0"/>
                <a:cs typeface="Arial" panose="020B0604020202020204" pitchFamily="34" charset="0"/>
              </a:rPr>
              <a:t> method, either from an object of class Employee, or from an object of class Manager</a:t>
            </a: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Salary cannot be accessed directly from any object of Employee or Manager classes (except by typing </a:t>
            </a:r>
            <a:r>
              <a:rPr lang="en-GB" sz="2000" dirty="0">
                <a:latin typeface="Consolas" panose="020B0609020204030204" pitchFamily="49" charset="0"/>
                <a:cs typeface="Arial" panose="020B0604020202020204" pitchFamily="34" charset="0"/>
              </a:rPr>
              <a:t>object_name._Employee__salary</a:t>
            </a:r>
            <a:r>
              <a:rPr lang="en-GB" dirty="0">
                <a:latin typeface="Consolas" panose="020B0609020204030204" pitchFamily="49" charset="0"/>
                <a:cs typeface="Arial" panose="020B0604020202020204" pitchFamily="34" charset="0"/>
              </a:rPr>
              <a:t>)</a:t>
            </a:r>
            <a:r>
              <a:rPr lang="en-GB" dirty="0">
                <a:latin typeface="Arial" panose="020B0604020202020204" pitchFamily="34" charset="0"/>
                <a:cs typeface="Arial" panose="020B0604020202020204" pitchFamily="34" charset="0"/>
              </a:rPr>
              <a:t>, which should be refrained from</a:t>
            </a:r>
          </a:p>
        </p:txBody>
      </p:sp>
    </p:spTree>
    <p:extLst>
      <p:ext uri="{BB962C8B-B14F-4D97-AF65-F5344CB8AC3E}">
        <p14:creationId xmlns:p14="http://schemas.microsoft.com/office/powerpoint/2010/main" val="99904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97B65-4437-4E80-B550-EB6ED3C418B5}"/>
              </a:ext>
            </a:extLst>
          </p:cNvPr>
          <p:cNvSpPr>
            <a:spLocks noGrp="1"/>
          </p:cNvSpPr>
          <p:nvPr>
            <p:ph type="title"/>
          </p:nvPr>
        </p:nvSpPr>
        <p:spPr>
          <a:xfrm>
            <a:off x="144362" y="332656"/>
            <a:ext cx="11928302" cy="1106488"/>
          </a:xfrm>
        </p:spPr>
        <p:txBody>
          <a:bodyPr/>
          <a:lstStyle/>
          <a:p>
            <a:r>
              <a:rPr lang="en-GB" dirty="0"/>
              <a:t>Private attributes &amp; methods of a parent class</a:t>
            </a:r>
          </a:p>
        </p:txBody>
      </p:sp>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32</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1268760"/>
            <a:ext cx="9865096"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self.name = 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self.__salary = salary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salary is private attribute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__print_salary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 print_salary is private method</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(self.__salary)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display</a:t>
            </a:r>
            <a:r>
              <a:rPr lang="en-GB" altLang="en-US" sz="2000" dirty="0">
                <a:solidFill>
                  <a:srgbClr val="0000FF"/>
                </a:solidFill>
                <a:latin typeface="Consolas" panose="020B0609020204030204" pitchFamily="49" charset="0"/>
                <a:cs typeface="Arial" panose="020B0604020202020204" pitchFamily="34" charset="0"/>
              </a:rPr>
              <a: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self.__print_salary()</a:t>
            </a:r>
            <a:endParaRPr lang="en-GB" altLang="en-US" sz="2000" dirty="0">
              <a:solidFill>
                <a:srgbClr val="FF7700"/>
              </a:solidFill>
              <a:latin typeface="Consolas" panose="020B0609020204030204" pitchFamily="49" charset="0"/>
              <a:cs typeface="Arial" panose="020B0604020202020204" pitchFamily="34"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name, job_title,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().__init__(name, job_title, salary)</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4730948"/>
            <a:ext cx="11337507" cy="2154436"/>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Now salary can be accessed only through </a:t>
            </a:r>
            <a:r>
              <a:rPr lang="en-GB" sz="2000" dirty="0">
                <a:latin typeface="Consolas" panose="020B0609020204030204" pitchFamily="49" charset="0"/>
                <a:cs typeface="Arial" panose="020B0604020202020204" pitchFamily="34" charset="0"/>
              </a:rPr>
              <a:t>display_salary()</a:t>
            </a:r>
            <a:r>
              <a:rPr lang="en-GB" dirty="0">
                <a:latin typeface="Arial" panose="020B0604020202020204" pitchFamily="34" charset="0"/>
                <a:cs typeface="Arial" panose="020B0604020202020204" pitchFamily="34" charset="0"/>
              </a:rPr>
              <a:t> method, either from an object of class Employee, or from an object of class Manager</a:t>
            </a: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Salary cannot be accessed directly from any object of Employee or Manager classes (except by typing </a:t>
            </a:r>
            <a:r>
              <a:rPr lang="en-GB" sz="2000" dirty="0">
                <a:latin typeface="Consolas" panose="020B0609020204030204" pitchFamily="49" charset="0"/>
                <a:cs typeface="Arial" panose="020B0604020202020204" pitchFamily="34" charset="0"/>
              </a:rPr>
              <a:t>object_name._Employee__salary</a:t>
            </a:r>
            <a:r>
              <a:rPr lang="en-GB" dirty="0">
                <a:latin typeface="Arial" panose="020B0604020202020204" pitchFamily="34" charset="0"/>
                <a:cs typeface="Arial" panose="020B0604020202020204" pitchFamily="34" charset="0"/>
              </a:rPr>
              <a:t>, which should be refrained from)</a:t>
            </a:r>
          </a:p>
          <a:p>
            <a:pPr marL="285750" lvl="1" indent="-285750">
              <a:buFont typeface="Arial" panose="020B0604020202020204" pitchFamily="34" charset="0"/>
              <a:buChar char="•"/>
              <a:defRPr/>
            </a:pPr>
            <a:r>
              <a:rPr lang="en-GB" dirty="0">
                <a:latin typeface="Arial" panose="020B0604020202020204" pitchFamily="34" charset="0"/>
                <a:cs typeface="Arial" panose="020B0604020202020204" pitchFamily="34" charset="0"/>
              </a:rPr>
              <a:t>Salary cannot be accessed through </a:t>
            </a:r>
            <a:r>
              <a:rPr lang="en-GB" sz="2000" dirty="0">
                <a:latin typeface="Consolas" panose="020B0609020204030204" pitchFamily="49" charset="0"/>
                <a:cs typeface="Arial" panose="020B0604020202020204" pitchFamily="34" charset="0"/>
              </a:rPr>
              <a:t>__print_salary()</a:t>
            </a:r>
            <a:r>
              <a:rPr lang="en-GB" dirty="0">
                <a:latin typeface="Arial" panose="020B0604020202020204" pitchFamily="34" charset="0"/>
                <a:cs typeface="Arial" panose="020B0604020202020204" pitchFamily="34" charset="0"/>
              </a:rPr>
              <a:t> method from any object of Employee or Manager classes (except by typing </a:t>
            </a:r>
            <a:r>
              <a:rPr lang="en-GB" sz="2000" dirty="0">
                <a:latin typeface="Consolas" panose="020B0609020204030204" pitchFamily="49" charset="0"/>
                <a:cs typeface="Arial" panose="020B0604020202020204" pitchFamily="34" charset="0"/>
              </a:rPr>
              <a:t>object_name._Employee__print_salary()</a:t>
            </a:r>
            <a:r>
              <a:rPr lang="en-GB" dirty="0">
                <a:latin typeface="Arial" panose="020B0604020202020204" pitchFamily="34" charset="0"/>
                <a:cs typeface="Arial" panose="020B0604020202020204" pitchFamily="34" charset="0"/>
              </a:rPr>
              <a:t>, which should be refrained from)</a:t>
            </a:r>
          </a:p>
        </p:txBody>
      </p:sp>
    </p:spTree>
    <p:extLst>
      <p:ext uri="{BB962C8B-B14F-4D97-AF65-F5344CB8AC3E}">
        <p14:creationId xmlns:p14="http://schemas.microsoft.com/office/powerpoint/2010/main" val="35899889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0425540-F171-4C54-9271-B999A0E552BD}"/>
              </a:ext>
            </a:extLst>
          </p:cNvPr>
          <p:cNvSpPr/>
          <p:nvPr/>
        </p:nvSpPr>
        <p:spPr>
          <a:xfrm>
            <a:off x="823552" y="1700808"/>
            <a:ext cx="10544895" cy="717983"/>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000" dirty="0">
                <a:latin typeface="Arial" panose="020B0604020202020204" pitchFamily="34" charset="0"/>
                <a:ea typeface="Open Sans Extrabold" panose="020B0906030804020204" pitchFamily="34" charset="0"/>
                <a:cs typeface="Arial" panose="020B0604020202020204" pitchFamily="34" charset="0"/>
              </a:rPr>
              <a:t>1. Inheritance</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3555" y="2599274"/>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2. Protected and Private Access Modifiers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BD1A78D-E1AB-4253-A2A8-066E7458AC7F}"/>
              </a:ext>
            </a:extLst>
          </p:cNvPr>
          <p:cNvSpPr/>
          <p:nvPr/>
        </p:nvSpPr>
        <p:spPr>
          <a:xfrm>
            <a:off x="823549" y="3524314"/>
            <a:ext cx="10544895" cy="7179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400" dirty="0">
                <a:latin typeface="Arial" panose="020B0604020202020204" pitchFamily="34" charset="0"/>
                <a:ea typeface="Open Sans Extrabold" panose="020B0906030804020204" pitchFamily="34" charset="0"/>
                <a:cs typeface="Arial" panose="020B0604020202020204" pitchFamily="34" charset="0"/>
              </a:rPr>
              <a:t>3. Abstract Classes</a:t>
            </a:r>
          </a:p>
        </p:txBody>
      </p:sp>
      <p:pic>
        <p:nvPicPr>
          <p:cNvPr id="8" name="Picture 2">
            <a:extLst>
              <a:ext uri="{FF2B5EF4-FFF2-40B4-BE49-F238E27FC236}">
                <a16:creationId xmlns:a16="http://schemas.microsoft.com/office/drawing/2014/main" id="{052F9A33-0E5B-481A-9D47-B41E75210750}"/>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a:extLst>
              <a:ext uri="{FF2B5EF4-FFF2-40B4-BE49-F238E27FC236}">
                <a16:creationId xmlns:a16="http://schemas.microsoft.com/office/drawing/2014/main" id="{DE9A74CB-F1CA-45A5-9309-82584A0F0EE6}"/>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33</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34</a:t>
            </a:fld>
            <a:endParaRPr lang="zh-TW" altLang="en-US" sz="1400" dirty="0">
              <a:latin typeface="Arial" panose="020B0604020202020204" pitchFamily="34" charset="0"/>
              <a:cs typeface="Arial" panose="020B0604020202020204" pitchFamily="34" charset="0"/>
            </a:endParaRPr>
          </a:p>
        </p:txBody>
      </p:sp>
      <p:sp>
        <p:nvSpPr>
          <p:cNvPr id="5" name="TextBox 4"/>
          <p:cNvSpPr txBox="1"/>
          <p:nvPr/>
        </p:nvSpPr>
        <p:spPr>
          <a:xfrm>
            <a:off x="551383" y="1546914"/>
            <a:ext cx="11089233" cy="507831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 Python, an </a:t>
            </a:r>
            <a:r>
              <a:rPr lang="en-GB" b="1" dirty="0">
                <a:latin typeface="Arial" panose="020B0604020202020204" pitchFamily="34" charset="0"/>
                <a:cs typeface="Arial" panose="020B0604020202020204" pitchFamily="34" charset="0"/>
              </a:rPr>
              <a:t>abstract class </a:t>
            </a:r>
            <a:r>
              <a:rPr lang="en-GB" dirty="0">
                <a:latin typeface="Arial" panose="020B0604020202020204" pitchFamily="34" charset="0"/>
                <a:cs typeface="Arial" panose="020B0604020202020204" pitchFamily="34" charset="0"/>
              </a:rPr>
              <a:t>is a class that contains one or more abstract methods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An </a:t>
            </a:r>
            <a:r>
              <a:rPr lang="en-GB" b="1" dirty="0">
                <a:latin typeface="Arial" panose="020B0604020202020204" pitchFamily="34" charset="0"/>
                <a:cs typeface="Arial" panose="020B0604020202020204" pitchFamily="34" charset="0"/>
              </a:rPr>
              <a:t>abstract method </a:t>
            </a:r>
            <a:r>
              <a:rPr lang="en-GB" dirty="0">
                <a:latin typeface="Arial" panose="020B0604020202020204" pitchFamily="34" charset="0"/>
                <a:cs typeface="Arial" panose="020B0604020202020204" pitchFamily="34" charset="0"/>
              </a:rPr>
              <a:t>is a method that is declared, but contains no implementation</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Abstract classes cannot be instantiated; they are typically used to create a blueprint for other classes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Abstract classes can only be used via inheritance and their concrete child classes have to provide an implementation for </a:t>
            </a:r>
            <a:r>
              <a:rPr lang="en-GB" u="sng" dirty="0">
                <a:latin typeface="Arial" panose="020B0604020202020204" pitchFamily="34" charset="0"/>
                <a:cs typeface="Arial" panose="020B0604020202020204" pitchFamily="34" charset="0"/>
              </a:rPr>
              <a:t>all</a:t>
            </a:r>
            <a:r>
              <a:rPr lang="en-GB" dirty="0">
                <a:latin typeface="Arial" panose="020B0604020202020204" pitchFamily="34" charset="0"/>
                <a:cs typeface="Arial" panose="020B0604020202020204" pitchFamily="34" charset="0"/>
              </a:rPr>
              <a:t> the abstract methods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Abstract classes may or may not include non-abstract methods (regular methods with implementation), but must include at least one abstract method</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Python doesn’t directly support abstract classes, but it does offer a module that allows you to define abstract classes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define an abstract class, you use the abc (abstract base class) module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abc module provides the infrastructure for defining abstract base classes</a:t>
            </a:r>
          </a:p>
        </p:txBody>
      </p:sp>
    </p:spTree>
    <p:extLst>
      <p:ext uri="{BB962C8B-B14F-4D97-AF65-F5344CB8AC3E}">
        <p14:creationId xmlns:p14="http://schemas.microsoft.com/office/powerpoint/2010/main" val="1003400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35</a:t>
            </a:fld>
            <a:endParaRPr lang="zh-TW" altLang="en-US" sz="1400" dirty="0">
              <a:latin typeface="Arial" panose="020B0604020202020204" pitchFamily="34" charset="0"/>
              <a:cs typeface="Arial" panose="020B0604020202020204" pitchFamily="34" charset="0"/>
            </a:endParaRPr>
          </a:p>
        </p:txBody>
      </p:sp>
      <p:sp>
        <p:nvSpPr>
          <p:cNvPr id="5" name="TextBox 4"/>
          <p:cNvSpPr txBox="1"/>
          <p:nvPr/>
        </p:nvSpPr>
        <p:spPr>
          <a:xfrm>
            <a:off x="551384" y="1343163"/>
            <a:ext cx="9721080" cy="1754326"/>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abc module includes the class ABC (Abstract Base Class), which is the base class of all abstract classes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define an abstract method, use the @abstractmethod decorator, which is also included in the abc module</a:t>
            </a:r>
          </a:p>
          <a:p>
            <a:endParaRPr lang="en-GB" dirty="0">
              <a:latin typeface="Arial" panose="020B0604020202020204" pitchFamily="34" charset="0"/>
              <a:cs typeface="Arial" panose="020B0604020202020204" pitchFamily="34" charset="0"/>
            </a:endParaRPr>
          </a:p>
        </p:txBody>
      </p:sp>
      <p:sp>
        <p:nvSpPr>
          <p:cNvPr id="12" name="Right Arrow 11"/>
          <p:cNvSpPr/>
          <p:nvPr/>
        </p:nvSpPr>
        <p:spPr>
          <a:xfrm>
            <a:off x="3773092" y="3919277"/>
            <a:ext cx="648072" cy="3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3" name="Right Arrow 12"/>
          <p:cNvSpPr/>
          <p:nvPr/>
        </p:nvSpPr>
        <p:spPr>
          <a:xfrm>
            <a:off x="3777679" y="4855012"/>
            <a:ext cx="648072" cy="3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p:cNvSpPr txBox="1"/>
          <p:nvPr/>
        </p:nvSpPr>
        <p:spPr>
          <a:xfrm>
            <a:off x="667148" y="3789923"/>
            <a:ext cx="3012167" cy="575543"/>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Abstract class</a:t>
            </a:r>
          </a:p>
        </p:txBody>
      </p:sp>
      <p:sp>
        <p:nvSpPr>
          <p:cNvPr id="15" name="TextBox 14"/>
          <p:cNvSpPr txBox="1"/>
          <p:nvPr/>
        </p:nvSpPr>
        <p:spPr>
          <a:xfrm>
            <a:off x="683048" y="4691820"/>
            <a:ext cx="2964680" cy="575543"/>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Abstract method</a:t>
            </a:r>
          </a:p>
        </p:txBody>
      </p:sp>
      <p:sp>
        <p:nvSpPr>
          <p:cNvPr id="11" name="Rectangle 10">
            <a:extLst>
              <a:ext uri="{FF2B5EF4-FFF2-40B4-BE49-F238E27FC236}">
                <a16:creationId xmlns:a16="http://schemas.microsoft.com/office/drawing/2014/main" id="{04AD304D-C2F6-49BB-B851-64CE03A3A91A}"/>
              </a:ext>
            </a:extLst>
          </p:cNvPr>
          <p:cNvSpPr/>
          <p:nvPr/>
        </p:nvSpPr>
        <p:spPr>
          <a:xfrm>
            <a:off x="4655840" y="3261810"/>
            <a:ext cx="5832648" cy="2471446"/>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from</a:t>
            </a:r>
            <a:r>
              <a:rPr lang="en-GB" altLang="en-US" sz="2000" dirty="0">
                <a:latin typeface="Consolas" panose="020B0609020204030204" pitchFamily="49" charset="0"/>
                <a:ea typeface="ヒラギノ角ゴ Pro W3" pitchFamily="-112" charset="-128"/>
                <a:cs typeface="Consolas" panose="020B0609020204030204" pitchFamily="49" charset="0"/>
              </a:rPr>
              <a:t> abc </a:t>
            </a:r>
            <a:r>
              <a:rPr lang="en-GB" altLang="en-US" sz="2000" dirty="0">
                <a:solidFill>
                  <a:srgbClr val="FF7700"/>
                </a:solidFill>
                <a:latin typeface="Consolas" panose="020B0609020204030204" pitchFamily="49" charset="0"/>
                <a:cs typeface="Arial" panose="020B0604020202020204" pitchFamily="34" charset="0"/>
              </a:rPr>
              <a:t>import</a:t>
            </a:r>
            <a:r>
              <a:rPr lang="en-GB" altLang="en-US" sz="2000" dirty="0">
                <a:latin typeface="Consolas" panose="020B0609020204030204" pitchFamily="49" charset="0"/>
                <a:ea typeface="ヒラギノ角ゴ Pro W3" pitchFamily="-112" charset="-128"/>
                <a:cs typeface="Consolas" panose="020B0609020204030204" pitchFamily="49" charset="0"/>
              </a:rPr>
              <a:t> ABC, abstractmethod</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AbstractClassName</a:t>
            </a:r>
            <a:r>
              <a:rPr lang="en-GB" altLang="en-US" sz="2000" dirty="0">
                <a:latin typeface="Consolas" panose="020B0609020204030204" pitchFamily="49" charset="0"/>
                <a:ea typeface="ヒラギノ角ゴ Pro W3" pitchFamily="-112" charset="-128"/>
                <a:cs typeface="Consolas" panose="020B0609020204030204" pitchFamily="49" charset="0"/>
              </a:rPr>
              <a:t>(ABC):</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@abstractmethod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abstract_method_name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pass</a:t>
            </a:r>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17" name="Right Arrow 11">
            <a:extLst>
              <a:ext uri="{FF2B5EF4-FFF2-40B4-BE49-F238E27FC236}">
                <a16:creationId xmlns:a16="http://schemas.microsoft.com/office/drawing/2014/main" id="{2A7D30C1-FB03-489A-945B-18A8A1E193DC}"/>
              </a:ext>
            </a:extLst>
          </p:cNvPr>
          <p:cNvSpPr/>
          <p:nvPr/>
        </p:nvSpPr>
        <p:spPr>
          <a:xfrm>
            <a:off x="3791744" y="3275839"/>
            <a:ext cx="648072" cy="3168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F169F58F-9D43-4271-BC0B-B52EB706D7A8}"/>
              </a:ext>
            </a:extLst>
          </p:cNvPr>
          <p:cNvSpPr txBox="1"/>
          <p:nvPr/>
        </p:nvSpPr>
        <p:spPr>
          <a:xfrm>
            <a:off x="685800" y="3146485"/>
            <a:ext cx="3012167" cy="575543"/>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abc module</a:t>
            </a:r>
          </a:p>
        </p:txBody>
      </p:sp>
      <p:sp>
        <p:nvSpPr>
          <p:cNvPr id="19" name="TextBox 18">
            <a:extLst>
              <a:ext uri="{FF2B5EF4-FFF2-40B4-BE49-F238E27FC236}">
                <a16:creationId xmlns:a16="http://schemas.microsoft.com/office/drawing/2014/main" id="{3657CC7A-C054-4403-A9F3-38BD3DB6DF9B}"/>
              </a:ext>
            </a:extLst>
          </p:cNvPr>
          <p:cNvSpPr txBox="1"/>
          <p:nvPr/>
        </p:nvSpPr>
        <p:spPr>
          <a:xfrm>
            <a:off x="551384" y="5807005"/>
            <a:ext cx="9721080"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Abstract methods have no body</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They must be implemented in a concrete class which is a subclass of the abstract class</a:t>
            </a:r>
          </a:p>
        </p:txBody>
      </p:sp>
    </p:spTree>
    <p:extLst>
      <p:ext uri="{BB962C8B-B14F-4D97-AF65-F5344CB8AC3E}">
        <p14:creationId xmlns:p14="http://schemas.microsoft.com/office/powerpoint/2010/main" val="410270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36</a:t>
            </a:fld>
            <a:endParaRPr lang="zh-TW" altLang="en-US" sz="14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3284984"/>
            <a:ext cx="11337507" cy="3139321"/>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u="sng" dirty="0">
                <a:latin typeface="Arial" panose="020B0604020202020204" pitchFamily="34" charset="0"/>
                <a:cs typeface="Arial" panose="020B0604020202020204" pitchFamily="34" charset="0"/>
              </a:rPr>
              <a:t>Example</a:t>
            </a:r>
            <a:r>
              <a:rPr lang="en-GB" dirty="0">
                <a:latin typeface="Arial" panose="020B0604020202020204" pitchFamily="34" charset="0"/>
                <a:cs typeface="Arial" panose="020B0604020202020204" pitchFamily="34" charset="0"/>
              </a:rPr>
              <a:t>:</a:t>
            </a: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The company has two groups of employees: full-time employees and hourly employees. The full-time employees get a fixed salary while the hourly employees get paid by hourly wages for their services. Develop a payroll program for a company. The payroll program needs to print out a payroll that includes employee names and their monthly salaries.</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To model the payroll program in an object-oriented way, let’s create the following classes: Employee, FulltimeEmployee, HourlyEmployee, and Payroll.</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First we will need to import the ABC class and abstractmethod from the abc module</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8F64A0A7-7C88-4B0B-A8D7-9046630E557A}"/>
              </a:ext>
            </a:extLst>
          </p:cNvPr>
          <p:cNvSpPr/>
          <p:nvPr/>
        </p:nvSpPr>
        <p:spPr>
          <a:xfrm>
            <a:off x="1271464" y="6197242"/>
            <a:ext cx="9865096" cy="400110"/>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from </a:t>
            </a:r>
            <a:r>
              <a:rPr lang="en-GB" altLang="en-US" sz="2000" dirty="0">
                <a:latin typeface="Consolas" panose="020B0609020204030204" pitchFamily="49" charset="0"/>
                <a:ea typeface="ヒラギノ角ゴ Pro W3" pitchFamily="-112" charset="-128"/>
              </a:rPr>
              <a:t>abc</a:t>
            </a:r>
            <a:r>
              <a:rPr lang="en-GB" altLang="en-US" sz="2000" dirty="0">
                <a:solidFill>
                  <a:srgbClr val="FF7700"/>
                </a:solidFill>
                <a:latin typeface="Consolas" panose="020B0609020204030204" pitchFamily="49" charset="0"/>
                <a:cs typeface="Arial" panose="020B0604020202020204" pitchFamily="34" charset="0"/>
              </a:rPr>
              <a:t> import </a:t>
            </a:r>
            <a:r>
              <a:rPr lang="en-GB" altLang="en-US" sz="2000" dirty="0">
                <a:latin typeface="Consolas" panose="020B0609020204030204" pitchFamily="49" charset="0"/>
                <a:ea typeface="ヒラギノ角ゴ Pro W3" pitchFamily="-112" charset="-128"/>
              </a:rPr>
              <a:t>ABC, abstractmethod</a:t>
            </a:r>
          </a:p>
        </p:txBody>
      </p:sp>
      <p:sp>
        <p:nvSpPr>
          <p:cNvPr id="11" name="Title 2">
            <a:extLst>
              <a:ext uri="{FF2B5EF4-FFF2-40B4-BE49-F238E27FC236}">
                <a16:creationId xmlns:a16="http://schemas.microsoft.com/office/drawing/2014/main" id="{C5E5383B-558C-4B94-894A-7053CA9E4A1D}"/>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1/…</a:t>
            </a:r>
          </a:p>
        </p:txBody>
      </p:sp>
      <p:sp>
        <p:nvSpPr>
          <p:cNvPr id="7" name="Rectangle 6">
            <a:extLst>
              <a:ext uri="{FF2B5EF4-FFF2-40B4-BE49-F238E27FC236}">
                <a16:creationId xmlns:a16="http://schemas.microsoft.com/office/drawing/2014/main" id="{EC433E7D-F672-4E47-9B2A-1A44EDBD6FAF}"/>
              </a:ext>
            </a:extLst>
          </p:cNvPr>
          <p:cNvSpPr/>
          <p:nvPr/>
        </p:nvSpPr>
        <p:spPr>
          <a:xfrm>
            <a:off x="1271464" y="1889537"/>
            <a:ext cx="9865096" cy="132343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sz="2000" dirty="0">
                <a:solidFill>
                  <a:srgbClr val="8F5902"/>
                </a:solidFill>
                <a:latin typeface="Consolas" panose="020B0609020204030204" pitchFamily="49" charset="0"/>
                <a:cs typeface="Times New Roman" panose="02020603050405020304" pitchFamily="18" charset="0"/>
              </a:rPr>
              <a:t>&gt;&gt;&gt;</a:t>
            </a:r>
            <a:r>
              <a:rPr lang="en-GB" altLang="en-US" sz="2000" dirty="0">
                <a:latin typeface="Consolas" panose="020B0609020204030204" pitchFamily="49" charset="0"/>
                <a:ea typeface="ヒラギノ角ゴ Pro W3" pitchFamily="-112" charset="-128"/>
              </a:rPr>
              <a:t> </a:t>
            </a:r>
            <a:r>
              <a:rPr lang="en-GB" altLang="en-US" sz="2000" dirty="0">
                <a:latin typeface="Consolas" panose="020B0609020204030204" pitchFamily="49" charset="0"/>
                <a:cs typeface="Arial" panose="020B0604020202020204" pitchFamily="34" charset="0"/>
              </a:rPr>
              <a:t>abstract_class_object = AbstractClassName()</a:t>
            </a: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Traceback (most recent call last):</a:t>
            </a:r>
            <a:endParaRPr lang="en-GB" altLang="en-US" sz="2000" dirty="0">
              <a:solidFill>
                <a:srgbClr val="FF0000"/>
              </a:solidFill>
              <a:latin typeface="Consolas" panose="020B0609020204030204" pitchFamily="49" charset="0"/>
              <a:ea typeface="ヒラギノ角ゴ Pro W3" pitchFamily="-112" charset="-128"/>
              <a:cs typeface="Arial" panose="020B0604020202020204" pitchFamily="34" charset="0"/>
            </a:endParaRPr>
          </a:p>
          <a:p>
            <a:pPr eaLnBrk="0" hangingPunct="0">
              <a:buFont typeface="Arial" pitchFamily="34" charset="0"/>
              <a:buNone/>
            </a:pPr>
            <a:r>
              <a:rPr lang="en-GB" altLang="en-US" sz="2000" dirty="0">
                <a:solidFill>
                  <a:srgbClr val="FF0000"/>
                </a:solidFill>
                <a:latin typeface="Consolas" panose="020B0609020204030204" pitchFamily="49" charset="0"/>
                <a:ea typeface="ヒラギノ角ゴ Pro W3" pitchFamily="-112" charset="-128"/>
              </a:rPr>
              <a:t>TypeError: Can't instantiate abstract class AbstractClassName with abstract methods abstract_method_name</a:t>
            </a:r>
          </a:p>
        </p:txBody>
      </p:sp>
      <p:sp>
        <p:nvSpPr>
          <p:cNvPr id="10" name="TextBox 9">
            <a:extLst>
              <a:ext uri="{FF2B5EF4-FFF2-40B4-BE49-F238E27FC236}">
                <a16:creationId xmlns:a16="http://schemas.microsoft.com/office/drawing/2014/main" id="{4E0FB360-5A83-4A66-86DA-9EC0EDBDDE80}"/>
              </a:ext>
            </a:extLst>
          </p:cNvPr>
          <p:cNvSpPr txBox="1"/>
          <p:nvPr/>
        </p:nvSpPr>
        <p:spPr>
          <a:xfrm>
            <a:off x="767407" y="1484784"/>
            <a:ext cx="10225137" cy="369332"/>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An attempt to instantiate the abstract class throws an error:</a:t>
            </a:r>
          </a:p>
        </p:txBody>
      </p:sp>
    </p:spTree>
    <p:extLst>
      <p:ext uri="{BB962C8B-B14F-4D97-AF65-F5344CB8AC3E}">
        <p14:creationId xmlns:p14="http://schemas.microsoft.com/office/powerpoint/2010/main" val="30483305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37</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2852936"/>
            <a:ext cx="9865096" cy="3785652"/>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(ABC):</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first_name, last_name):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self.first_name = first_name</a:t>
            </a:r>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self.last_name = last_name</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property</a:t>
            </a:r>
          </a:p>
          <a:p>
            <a:pPr eaLnBrk="0" hangingPunct="0"/>
            <a:r>
              <a:rPr lang="en-GB" altLang="en-US" sz="2000" dirty="0">
                <a:solidFill>
                  <a:srgbClr val="FF7700"/>
                </a:solidFill>
                <a:latin typeface="Consolas" panose="020B0609020204030204" pitchFamily="49" charset="0"/>
                <a:ea typeface="ヒラギノ角ゴ Pro W3" pitchFamily="-112" charset="-128"/>
                <a:cs typeface="Arial" panose="020B0604020202020204" pitchFamily="34"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full_name</a:t>
            </a:r>
            <a:r>
              <a:rPr lang="en-GB" altLang="en-US" sz="2000" dirty="0">
                <a:latin typeface="Consolas" panose="020B0609020204030204" pitchFamily="49" charset="0"/>
                <a:ea typeface="ヒラギノ角ゴ Pro W3" pitchFamily="-112" charset="-128"/>
                <a:cs typeface="Consolas" panose="020B0609020204030204" pitchFamily="49" charset="0"/>
              </a:rPr>
              <a:t>(self):</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 </a:t>
            </a:r>
            <a:r>
              <a:rPr lang="en-GB" altLang="en-US" sz="2000" dirty="0">
                <a:latin typeface="Consolas" panose="020B0609020204030204" pitchFamily="49" charset="0"/>
                <a:ea typeface="ヒラギノ角ゴ Pro W3" pitchFamily="-112" charset="-128"/>
                <a:cs typeface="Consolas" panose="020B0609020204030204" pitchFamily="49" charset="0"/>
              </a:rPr>
              <a:t>self.first_name +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 '</a:t>
            </a:r>
            <a:r>
              <a:rPr lang="en-GB" altLang="en-US" sz="2000" dirty="0">
                <a:latin typeface="Consolas" panose="020B0609020204030204" pitchFamily="49" charset="0"/>
                <a:ea typeface="ヒラギノ角ゴ Pro W3" pitchFamily="-112" charset="-128"/>
                <a:cs typeface="Consolas" panose="020B0609020204030204" pitchFamily="49" charset="0"/>
              </a:rPr>
              <a:t> + self.last_name</a:t>
            </a:r>
          </a:p>
          <a:p>
            <a:pPr eaLnBrk="0" hangingPunct="0"/>
            <a:endParaRPr lang="en-GB" altLang="en-US" sz="2000" dirty="0">
              <a:solidFill>
                <a:schemeClr val="accent5"/>
              </a:solidFill>
              <a:latin typeface="Consolas" panose="020B0609020204030204" pitchFamily="49" charset="0"/>
              <a:ea typeface="ヒラギノ角ゴ Pro W3" pitchFamily="-112" charset="-128"/>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@abstractmethod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get</a:t>
            </a:r>
            <a:r>
              <a:rPr lang="en-GB" altLang="en-US" sz="2000" dirty="0">
                <a:solidFill>
                  <a:srgbClr val="0000FF"/>
                </a:solidFill>
                <a:latin typeface="Consolas" panose="020B0609020204030204" pitchFamily="49" charset="0"/>
                <a:cs typeface="Arial" panose="020B0604020202020204" pitchFamily="34" charset="0"/>
              </a:rPr>
              <a: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pass</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1340768"/>
            <a:ext cx="11337507" cy="1477328"/>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The Employee class represents an employee, either full-time or hourly. </a:t>
            </a: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Since no general employees exist - there are only full-time employees and hourly employees - the Employee class should be an abstract class. </a:t>
            </a: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All employees have first and last name, hence it makes sense to include a constructor (abstract or non-abstract), that will be fully implemented in the concrete subclasses accordingly</a:t>
            </a:r>
          </a:p>
        </p:txBody>
      </p:sp>
      <p:sp>
        <p:nvSpPr>
          <p:cNvPr id="12" name="Title 2">
            <a:extLst>
              <a:ext uri="{FF2B5EF4-FFF2-40B4-BE49-F238E27FC236}">
                <a16:creationId xmlns:a16="http://schemas.microsoft.com/office/drawing/2014/main" id="{F60FDE3B-2866-4125-A284-EBD98897CE5E}"/>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2/…</a:t>
            </a:r>
          </a:p>
        </p:txBody>
      </p:sp>
    </p:spTree>
    <p:extLst>
      <p:ext uri="{BB962C8B-B14F-4D97-AF65-F5344CB8AC3E}">
        <p14:creationId xmlns:p14="http://schemas.microsoft.com/office/powerpoint/2010/main" val="41595538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38</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3126447"/>
            <a:ext cx="9865096"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FullTimeEmployee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(Employee):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first_name, last_name, salary):</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().__init__(first_name, last_name)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self.salary = salary</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get_salary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 </a:t>
            </a:r>
            <a:r>
              <a:rPr lang="en-GB" altLang="en-US" sz="2000" dirty="0">
                <a:latin typeface="Consolas" panose="020B0609020204030204" pitchFamily="49" charset="0"/>
                <a:ea typeface="ヒラギノ角ゴ Pro W3" pitchFamily="-112" charset="-128"/>
                <a:cs typeface="Consolas" panose="020B0609020204030204" pitchFamily="49" charset="0"/>
              </a:rPr>
              <a:t>self.salary</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1412776"/>
            <a:ext cx="11337507" cy="1508105"/>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The FulltimeEmployee class inherits from the Employee class. </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It will provide the implementation for the </a:t>
            </a:r>
            <a:r>
              <a:rPr lang="en-GB" sz="2000" dirty="0">
                <a:latin typeface="Consolas" panose="020B0609020204030204" pitchFamily="49" charset="0"/>
                <a:cs typeface="Arial" panose="020B0604020202020204" pitchFamily="34" charset="0"/>
              </a:rPr>
              <a:t>get_salary()</a:t>
            </a:r>
            <a:r>
              <a:rPr lang="en-GB" dirty="0">
                <a:latin typeface="Arial" panose="020B0604020202020204" pitchFamily="34" charset="0"/>
                <a:cs typeface="Arial" panose="020B0604020202020204" pitchFamily="34" charset="0"/>
              </a:rPr>
              <a:t> method.</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Since full-time employees get fixed salaries, the salary can be initialized in the constructor of the class.</a:t>
            </a:r>
          </a:p>
        </p:txBody>
      </p:sp>
      <p:sp>
        <p:nvSpPr>
          <p:cNvPr id="10" name="Title 2">
            <a:extLst>
              <a:ext uri="{FF2B5EF4-FFF2-40B4-BE49-F238E27FC236}">
                <a16:creationId xmlns:a16="http://schemas.microsoft.com/office/drawing/2014/main" id="{2CED9EC2-BA3E-438B-AE66-6A4478A6293D}"/>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3/…</a:t>
            </a:r>
          </a:p>
        </p:txBody>
      </p:sp>
      <p:sp>
        <p:nvSpPr>
          <p:cNvPr id="9" name="TextBox 8">
            <a:extLst>
              <a:ext uri="{FF2B5EF4-FFF2-40B4-BE49-F238E27FC236}">
                <a16:creationId xmlns:a16="http://schemas.microsoft.com/office/drawing/2014/main" id="{857D4E00-A2FE-497D-979F-39E26E1A8A0B}"/>
              </a:ext>
            </a:extLst>
          </p:cNvPr>
          <p:cNvSpPr txBox="1"/>
          <p:nvPr/>
        </p:nvSpPr>
        <p:spPr>
          <a:xfrm>
            <a:off x="767408" y="5665311"/>
            <a:ext cx="11337507" cy="369332"/>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A class that inherits an abstract class and implements all its abstract methods is called </a:t>
            </a:r>
            <a:r>
              <a:rPr lang="en-GB" b="1" dirty="0">
                <a:latin typeface="Arial" panose="020B0604020202020204" pitchFamily="34" charset="0"/>
                <a:cs typeface="Arial" panose="020B0604020202020204" pitchFamily="34" charset="0"/>
              </a:rPr>
              <a:t>concrete class</a:t>
            </a:r>
          </a:p>
        </p:txBody>
      </p:sp>
    </p:spTree>
    <p:extLst>
      <p:ext uri="{BB962C8B-B14F-4D97-AF65-F5344CB8AC3E}">
        <p14:creationId xmlns:p14="http://schemas.microsoft.com/office/powerpoint/2010/main" val="287369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39</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3322727"/>
            <a:ext cx="9865096" cy="255454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HourlyEmployee</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(Employee):</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 first_name, last_name, hours_worked, rate):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super</a:t>
            </a:r>
            <a:r>
              <a:rPr lang="en-GB" altLang="en-US" sz="2000" dirty="0">
                <a:latin typeface="Consolas" panose="020B0609020204030204" pitchFamily="49" charset="0"/>
                <a:ea typeface="ヒラギノ角ゴ Pro W3" pitchFamily="-112" charset="-128"/>
                <a:cs typeface="Consolas" panose="020B0609020204030204" pitchFamily="49" charset="0"/>
              </a:rPr>
              <a:t>().__init__(first_name, last_name)</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self.hours_worked = hours_worked</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self.rate = rate</a:t>
            </a:r>
          </a:p>
          <a:p>
            <a:pPr eaLnBrk="0" hangingPunct="0">
              <a:buFont typeface="Arial" pitchFamily="34" charset="0"/>
              <a:buNone/>
            </a:pP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get_salary</a:t>
            </a:r>
            <a:r>
              <a:rPr lang="en-GB" altLang="en-US" sz="2000" dirty="0">
                <a:latin typeface="Consolas" panose="020B0609020204030204" pitchFamily="49" charset="0"/>
                <a:ea typeface="ヒラギノ角ゴ Pro W3" pitchFamily="-112" charset="-128"/>
                <a:cs typeface="Consolas" panose="020B0609020204030204" pitchFamily="49" charset="0"/>
              </a:rPr>
              <a:t>(self):</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return </a:t>
            </a:r>
            <a:r>
              <a:rPr lang="en-GB" altLang="en-US" sz="2000" dirty="0">
                <a:latin typeface="Consolas" panose="020B0609020204030204" pitchFamily="49" charset="0"/>
                <a:ea typeface="ヒラギノ角ゴ Pro W3" pitchFamily="-112" charset="-128"/>
                <a:cs typeface="Consolas" panose="020B0609020204030204" pitchFamily="49" charset="0"/>
              </a:rPr>
              <a:t>self.hours_worked * self.rate</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1412776"/>
            <a:ext cx="11337507" cy="1754326"/>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The HourlyEmployee also inherits from the Employee class. </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However, hourly employees get paid by working hours and their rates. Therefore, you can initialize this information in the constructor of the class.</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To calculate the salary for the hourly employees, we multiply the hours_worked by rate</a:t>
            </a:r>
          </a:p>
        </p:txBody>
      </p:sp>
      <p:sp>
        <p:nvSpPr>
          <p:cNvPr id="10" name="Title 2">
            <a:extLst>
              <a:ext uri="{FF2B5EF4-FFF2-40B4-BE49-F238E27FC236}">
                <a16:creationId xmlns:a16="http://schemas.microsoft.com/office/drawing/2014/main" id="{AB2F267C-E35C-4113-A309-723E88823ED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4/…</a:t>
            </a:r>
          </a:p>
        </p:txBody>
      </p:sp>
    </p:spTree>
    <p:extLst>
      <p:ext uri="{BB962C8B-B14F-4D97-AF65-F5344CB8AC3E}">
        <p14:creationId xmlns:p14="http://schemas.microsoft.com/office/powerpoint/2010/main" val="340745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827297" y="1151833"/>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1. Introduction</a:t>
            </a:r>
          </a:p>
        </p:txBody>
      </p:sp>
      <p:sp>
        <p:nvSpPr>
          <p:cNvPr id="14" name="Rectangle 13">
            <a:extLst>
              <a:ext uri="{FF2B5EF4-FFF2-40B4-BE49-F238E27FC236}">
                <a16:creationId xmlns:a16="http://schemas.microsoft.com/office/drawing/2014/main" id="{80425540-F171-4C54-9271-B999A0E552BD}"/>
              </a:ext>
            </a:extLst>
          </p:cNvPr>
          <p:cNvSpPr/>
          <p:nvPr/>
        </p:nvSpPr>
        <p:spPr>
          <a:xfrm>
            <a:off x="827293" y="1151832"/>
            <a:ext cx="10544895" cy="717983"/>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sz="2400" b="1" dirty="0">
                <a:latin typeface="Arial" panose="020B0604020202020204" pitchFamily="34" charset="0"/>
                <a:ea typeface="Open Sans Extrabold" panose="020B0906030804020204" pitchFamily="34" charset="0"/>
                <a:cs typeface="Arial" panose="020B0604020202020204" pitchFamily="34" charset="0"/>
              </a:rPr>
              <a:t>1. Inheritance</a:t>
            </a:r>
            <a:endParaRPr lang="en-GB" sz="2400" b="1" dirty="0">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612000" y="360000"/>
            <a:ext cx="11029121" cy="584775"/>
          </a:xfrm>
          <a:prstGeom prst="rect">
            <a:avLst/>
          </a:prstGeom>
        </p:spPr>
        <p:txBody>
          <a:bodyPr vert="horz" lIns="91440" tIns="45720" rIns="91440" bIns="4572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r>
              <a:rPr lang="en-SG" dirty="0"/>
              <a:t>Module Objectives</a:t>
            </a:r>
            <a:endParaRPr lang="en-GB" dirty="0"/>
          </a:p>
        </p:txBody>
      </p:sp>
      <p:sp>
        <p:nvSpPr>
          <p:cNvPr id="6" name="Rectangle 5">
            <a:extLst>
              <a:ext uri="{FF2B5EF4-FFF2-40B4-BE49-F238E27FC236}">
                <a16:creationId xmlns:a16="http://schemas.microsoft.com/office/drawing/2014/main" id="{A5EC3F34-0236-496D-9269-E2D9027E557B}"/>
              </a:ext>
            </a:extLst>
          </p:cNvPr>
          <p:cNvSpPr/>
          <p:nvPr/>
        </p:nvSpPr>
        <p:spPr>
          <a:xfrm>
            <a:off x="827296" y="2024027"/>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a:ea typeface="Open Sans Extrabold" panose="020B0906030804020204" pitchFamily="34" charset="0"/>
                <a:cs typeface="Arial"/>
              </a:rPr>
              <a:t>2. Protected and Private Access Modifiers</a:t>
            </a:r>
            <a:endParaRPr lang="en-GB" sz="2000" dirty="0">
              <a:latin typeface="Arial" panose="020B0604020202020204" pitchFamily="34" charset="0"/>
              <a:ea typeface="Open Sans Extrabold" panose="020B0906030804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BD1A78D-E1AB-4253-A2A8-066E7458AC7F}"/>
              </a:ext>
            </a:extLst>
          </p:cNvPr>
          <p:cNvSpPr/>
          <p:nvPr/>
        </p:nvSpPr>
        <p:spPr>
          <a:xfrm>
            <a:off x="827291" y="2999049"/>
            <a:ext cx="10544895" cy="717983"/>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2000" dirty="0">
                <a:latin typeface="Arial" panose="020B0604020202020204" pitchFamily="34" charset="0"/>
                <a:ea typeface="Open Sans Extrabold" panose="020B0906030804020204" pitchFamily="34" charset="0"/>
                <a:cs typeface="Arial" panose="020B0604020202020204" pitchFamily="34" charset="0"/>
              </a:rPr>
              <a:t>3. Abstract Classes</a:t>
            </a:r>
          </a:p>
        </p:txBody>
      </p:sp>
      <p:pic>
        <p:nvPicPr>
          <p:cNvPr id="11" name="Picture 2">
            <a:extLst>
              <a:ext uri="{FF2B5EF4-FFF2-40B4-BE49-F238E27FC236}">
                <a16:creationId xmlns:a16="http://schemas.microsoft.com/office/drawing/2014/main" id="{5D6EB815-7766-4FEC-89C5-67B6B1FCBA56}"/>
              </a:ext>
            </a:extLst>
          </p:cNvPr>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2" name="Slide Number Placeholder 1">
            <a:extLst>
              <a:ext uri="{FF2B5EF4-FFF2-40B4-BE49-F238E27FC236}">
                <a16:creationId xmlns:a16="http://schemas.microsoft.com/office/drawing/2014/main" id="{509375BE-FE6C-4142-A33A-35A69F363ADB}"/>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783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40</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2852936"/>
            <a:ext cx="9865096" cy="3477875"/>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Payroll</a:t>
            </a:r>
            <a:r>
              <a:rPr lang="en-GB" altLang="en-US" sz="2000" dirty="0">
                <a:latin typeface="Consolas" panose="020B0609020204030204" pitchFamily="49" charset="0"/>
                <a:ea typeface="ヒラギノ角ゴ Pro W3" pitchFamily="-112" charset="-128"/>
                <a:cs typeface="Consolas" panose="020B0609020204030204" pitchFamily="49" charset="0"/>
                <a:sym typeface="Wingdings" panose="05000000000000000000" pitchFamily="2" charset="2"/>
              </a:rPr>
              <a:t>:</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chemeClr val="accent5"/>
                </a:solidFill>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__init__</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self.employee_list = []  </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list of objects (employees)</a:t>
            </a:r>
          </a:p>
          <a:p>
            <a:pPr eaLnBrk="0" hangingPunct="0">
              <a:buFont typeface="Arial" pitchFamily="34" charset="0"/>
              <a:buNone/>
            </a:pPr>
            <a:r>
              <a:rPr lang="en-GB" altLang="en-US" sz="2000" dirty="0">
                <a:latin typeface="Consolas" panose="020B0609020204030204" pitchFamily="49" charset="0"/>
                <a:ea typeface="ヒラギノ角ゴ Pro W3" pitchFamily="-112" charset="-128"/>
                <a:cs typeface="Consolas" panose="020B0609020204030204" pitchFamily="49" charset="0"/>
              </a:rPr>
              <a:t>        </a:t>
            </a:r>
          </a:p>
          <a:p>
            <a:pPr eaLnBrk="0" hangingPunct="0"/>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add_employee</a:t>
            </a:r>
            <a:r>
              <a:rPr lang="en-GB" altLang="en-US" sz="2000" dirty="0">
                <a:latin typeface="Consolas" panose="020B0609020204030204" pitchFamily="49" charset="0"/>
                <a:ea typeface="ヒラギノ角ゴ Pro W3" pitchFamily="-112" charset="-128"/>
                <a:cs typeface="Consolas" panose="020B0609020204030204" pitchFamily="49" charset="0"/>
              </a:rPr>
              <a:t>(self, employee):</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self.employee_list.append(employee)</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print_payroll</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FF7700"/>
                </a:solidFill>
                <a:latin typeface="Consolas" panose="020B0609020204030204" pitchFamily="49" charset="0"/>
                <a:cs typeface="Arial" panose="020B0604020202020204" pitchFamily="34" charset="0"/>
              </a:rPr>
              <a:t>for</a:t>
            </a:r>
            <a:r>
              <a:rPr lang="en-GB" altLang="en-US" sz="2000" dirty="0">
                <a:latin typeface="Consolas" panose="020B0609020204030204" pitchFamily="49" charset="0"/>
                <a:ea typeface="ヒラギノ角ゴ Pro W3" pitchFamily="-112" charset="-128"/>
                <a:cs typeface="Consolas" panose="020B0609020204030204" pitchFamily="49" charset="0"/>
              </a:rPr>
              <a:t> e </a:t>
            </a:r>
            <a:r>
              <a:rPr lang="en-GB" altLang="en-US" sz="2000" dirty="0">
                <a:solidFill>
                  <a:srgbClr val="FF7700"/>
                </a:solidFill>
                <a:latin typeface="Consolas" panose="020B0609020204030204" pitchFamily="49" charset="0"/>
                <a:cs typeface="Arial" panose="020B0604020202020204" pitchFamily="34" charset="0"/>
              </a:rPr>
              <a:t>in</a:t>
            </a:r>
            <a:r>
              <a:rPr lang="en-GB" altLang="en-US" sz="2000" dirty="0">
                <a:latin typeface="Consolas" panose="020B0609020204030204" pitchFamily="49" charset="0"/>
                <a:ea typeface="ヒラギノ角ゴ Pro W3" pitchFamily="-112" charset="-128"/>
                <a:cs typeface="Consolas" panose="020B0609020204030204" pitchFamily="49" charset="0"/>
              </a:rPr>
              <a:t> self.employee_list:</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(e.full_name +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cs typeface="Consolas" panose="020B0609020204030204" pitchFamily="49" charset="0"/>
              </a:rPr>
              <a:t> + </a:t>
            </a:r>
            <a:r>
              <a:rPr lang="en-GB" altLang="en-US" sz="2000" dirty="0">
                <a:solidFill>
                  <a:srgbClr val="7030A0"/>
                </a:solidFill>
                <a:latin typeface="Consolas" panose="020B0609020204030204" pitchFamily="49" charset="0"/>
                <a:ea typeface="ヒラギノ角ゴ Pro W3" pitchFamily="-112" charset="-128"/>
              </a:rPr>
              <a:t>str</a:t>
            </a:r>
            <a:r>
              <a:rPr lang="en-GB" altLang="en-US" sz="2000" dirty="0">
                <a:latin typeface="Consolas" panose="020B0609020204030204" pitchFamily="49" charset="0"/>
                <a:ea typeface="ヒラギノ角ゴ Pro W3" pitchFamily="-112" charset="-128"/>
                <a:cs typeface="Consolas" panose="020B0609020204030204" pitchFamily="49" charset="0"/>
              </a:rPr>
              <a:t>(e.get_salary()))</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1412776"/>
            <a:ext cx="11337507" cy="1200329"/>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The Payroll class will have a method that adds an employee to the employee list and print out the payroll.</a:t>
            </a:r>
          </a:p>
          <a:p>
            <a:pPr marL="285750" marR="0" lvl="1" indent="-285750" fontAlgn="auto">
              <a:lnSpc>
                <a:spcPct val="100000"/>
              </a:lnSpc>
              <a:spcBef>
                <a:spcPts val="0"/>
              </a:spcBef>
              <a:spcAft>
                <a:spcPts val="0"/>
              </a:spcAft>
              <a:buClrTx/>
              <a:buSzTx/>
              <a:buFont typeface="Arial" panose="020B0604020202020204" pitchFamily="34" charset="0"/>
              <a:buChar char="•"/>
              <a:tabLst/>
              <a:defRPr/>
            </a:pPr>
            <a:endParaRPr lang="en-GB" dirty="0">
              <a:latin typeface="Arial" panose="020B0604020202020204" pitchFamily="34" charset="0"/>
              <a:cs typeface="Arial" panose="020B0604020202020204" pitchFamily="34" charset="0"/>
            </a:endParaRPr>
          </a:p>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Since fulltime and hourly employees share the same interfaces (full_name property and get_salary() method), the Payroll class doesn’t need to distinguish them.</a:t>
            </a:r>
          </a:p>
        </p:txBody>
      </p:sp>
      <p:sp>
        <p:nvSpPr>
          <p:cNvPr id="10" name="Title 2">
            <a:extLst>
              <a:ext uri="{FF2B5EF4-FFF2-40B4-BE49-F238E27FC236}">
                <a16:creationId xmlns:a16="http://schemas.microsoft.com/office/drawing/2014/main" id="{FB27C984-B6B3-4CD8-80D5-A21BF87FB157}"/>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5/…</a:t>
            </a:r>
          </a:p>
        </p:txBody>
      </p:sp>
    </p:spTree>
    <p:extLst>
      <p:ext uri="{BB962C8B-B14F-4D97-AF65-F5344CB8AC3E}">
        <p14:creationId xmlns:p14="http://schemas.microsoft.com/office/powerpoint/2010/main" val="39943776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E88A0D8E-527C-46B9-ABA9-7A87F1D226F1}"/>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a:extLst>
              <a:ext uri="{FF2B5EF4-FFF2-40B4-BE49-F238E27FC236}">
                <a16:creationId xmlns:a16="http://schemas.microsoft.com/office/drawing/2014/main" id="{8C83696A-CE90-46F1-B639-B4464D6C9773}"/>
              </a:ext>
            </a:extLst>
          </p:cNvPr>
          <p:cNvSpPr txBox="1">
            <a:spLocks/>
          </p:cNvSpPr>
          <p:nvPr/>
        </p:nvSpPr>
        <p:spPr>
          <a:xfrm>
            <a:off x="407368" y="6462077"/>
            <a:ext cx="2844800" cy="301989"/>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51CB66A9-0355-481E-B709-72F5CA5C743B}" type="slidenum">
              <a:rPr lang="zh-TW" altLang="en-US" sz="1400" smtClean="0">
                <a:latin typeface="Arial" panose="020B0604020202020204" pitchFamily="34" charset="0"/>
                <a:cs typeface="Arial" panose="020B0604020202020204" pitchFamily="34" charset="0"/>
              </a:rPr>
              <a:pPr>
                <a:defRPr/>
              </a:pPr>
              <a:t>41</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A95B96C8-9353-41C9-A7C2-80F4CBB8FD27}"/>
              </a:ext>
            </a:extLst>
          </p:cNvPr>
          <p:cNvSpPr/>
          <p:nvPr/>
        </p:nvSpPr>
        <p:spPr>
          <a:xfrm>
            <a:off x="1271464" y="1916832"/>
            <a:ext cx="9865096" cy="4093428"/>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ea typeface="ヒラギノ角ゴ Pro W3" pitchFamily="-112" charset="-128"/>
                <a:cs typeface="Arial" panose="020B0604020202020204" pitchFamily="34" charset="0"/>
              </a:rPr>
              <a:t>main</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FF0000"/>
                </a:solidFill>
                <a:latin typeface="Consolas" panose="020B0609020204030204" pitchFamily="49" charset="0"/>
                <a:ea typeface="ヒラギノ角ゴ Pro W3" pitchFamily="-112" charset="-128"/>
                <a:cs typeface="Consolas" panose="020B0609020204030204" pitchFamily="49" charset="0"/>
              </a:rPr>
              <a:t> </a:t>
            </a:r>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 = Payroll()</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payroll.add_employee(FullTimeEmployee(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'John'</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'Smith'</a:t>
            </a:r>
            <a:r>
              <a:rPr lang="en-GB" altLang="en-US" sz="2000" dirty="0">
                <a:latin typeface="Consolas" panose="020B0609020204030204" pitchFamily="49" charset="0"/>
                <a:ea typeface="ヒラギノ角ゴ Pro W3" pitchFamily="-112" charset="-128"/>
                <a:cs typeface="Consolas" panose="020B0609020204030204" pitchFamily="49" charset="0"/>
              </a:rPr>
              <a:t>, 30000))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payroll.add_employee(FullTimeEmployee(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'Anna'</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'Dix'</a:t>
            </a:r>
            <a:r>
              <a:rPr lang="en-GB" altLang="en-US" sz="2000" dirty="0">
                <a:latin typeface="Consolas" panose="020B0609020204030204" pitchFamily="49" charset="0"/>
                <a:ea typeface="ヒラギノ角ゴ Pro W3" pitchFamily="-112" charset="-128"/>
                <a:cs typeface="Consolas" panose="020B0609020204030204" pitchFamily="49" charset="0"/>
              </a:rPr>
              <a:t>, 32000))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payroll.add_employee(HourlyEmployee(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'Katie'</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'Brown'</a:t>
            </a:r>
            <a:r>
              <a:rPr lang="en-GB" altLang="en-US" sz="2000" dirty="0">
                <a:latin typeface="Consolas" panose="020B0609020204030204" pitchFamily="49" charset="0"/>
                <a:ea typeface="ヒラギノ角ゴ Pro W3" pitchFamily="-112" charset="-128"/>
                <a:cs typeface="Consolas" panose="020B0609020204030204" pitchFamily="49" charset="0"/>
              </a:rPr>
              <a:t>, 800, 50))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payroll.add_employee(HourlyEmployee(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'Max'</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'Ross'</a:t>
            </a:r>
            <a:r>
              <a:rPr lang="en-GB" altLang="en-US" sz="2000" dirty="0">
                <a:latin typeface="Consolas" panose="020B0609020204030204" pitchFamily="49" charset="0"/>
                <a:ea typeface="ヒラギノ角ゴ Pro W3" pitchFamily="-112" charset="-128"/>
                <a:cs typeface="Consolas" panose="020B0609020204030204" pitchFamily="49" charset="0"/>
              </a:rPr>
              <a:t>, 450, 100))</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payroll.add_employee(HourlyEmployee(</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'Sam'</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'Ford'</a:t>
            </a:r>
            <a:r>
              <a:rPr lang="en-GB" altLang="en-US" sz="2000" dirty="0">
                <a:latin typeface="Consolas" panose="020B0609020204030204" pitchFamily="49" charset="0"/>
                <a:ea typeface="ヒラギノ角ゴ Pro W3" pitchFamily="-112" charset="-128"/>
                <a:cs typeface="Consolas" panose="020B0609020204030204" pitchFamily="49" charset="0"/>
              </a:rPr>
              <a:t>, 290, 100))</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payroll.print_payroll()</a:t>
            </a: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main()</a:t>
            </a:r>
          </a:p>
        </p:txBody>
      </p:sp>
      <p:sp>
        <p:nvSpPr>
          <p:cNvPr id="8" name="TextBox 7">
            <a:extLst>
              <a:ext uri="{FF2B5EF4-FFF2-40B4-BE49-F238E27FC236}">
                <a16:creationId xmlns:a16="http://schemas.microsoft.com/office/drawing/2014/main" id="{622C1979-4DBE-4022-AFD6-F4EBFAC1FAB8}"/>
              </a:ext>
            </a:extLst>
          </p:cNvPr>
          <p:cNvSpPr txBox="1"/>
          <p:nvPr/>
        </p:nvSpPr>
        <p:spPr>
          <a:xfrm>
            <a:off x="767407" y="1412776"/>
            <a:ext cx="11337507" cy="369332"/>
          </a:xfrm>
          <a:prstGeom prst="rect">
            <a:avLst/>
          </a:prstGeom>
          <a:noFill/>
        </p:spPr>
        <p:txBody>
          <a:bodyPr wrap="square" rtlCol="0">
            <a:spAutoFit/>
          </a:bodyPr>
          <a:lstStyle/>
          <a:p>
            <a:pPr marL="285750" marR="0" lvl="1" indent="-285750" fontAlgn="auto">
              <a:lnSpc>
                <a:spcPct val="100000"/>
              </a:lnSpc>
              <a:spcBef>
                <a:spcPts val="0"/>
              </a:spcBef>
              <a:spcAft>
                <a:spcPts val="0"/>
              </a:spcAft>
              <a:buClrTx/>
              <a:buSzTx/>
              <a:buFont typeface="Arial" panose="020B0604020202020204" pitchFamily="34" charset="0"/>
              <a:buChar char="•"/>
              <a:tabLst/>
              <a:defRPr/>
            </a:pPr>
            <a:r>
              <a:rPr lang="en-GB" dirty="0">
                <a:latin typeface="Arial" panose="020B0604020202020204" pitchFamily="34" charset="0"/>
                <a:cs typeface="Arial" panose="020B0604020202020204" pitchFamily="34" charset="0"/>
              </a:rPr>
              <a:t>Finally, we need the main() function to run the client code:</a:t>
            </a:r>
          </a:p>
        </p:txBody>
      </p:sp>
      <p:pic>
        <p:nvPicPr>
          <p:cNvPr id="4" name="Picture 3">
            <a:extLst>
              <a:ext uri="{FF2B5EF4-FFF2-40B4-BE49-F238E27FC236}">
                <a16:creationId xmlns:a16="http://schemas.microsoft.com/office/drawing/2014/main" id="{1545ED4E-C20B-4D09-8BA8-6A2D3F53D10A}"/>
              </a:ext>
            </a:extLst>
          </p:cNvPr>
          <p:cNvPicPr>
            <a:picLocks noChangeAspect="1"/>
          </p:cNvPicPr>
          <p:nvPr/>
        </p:nvPicPr>
        <p:blipFill>
          <a:blip r:embed="rId6"/>
          <a:stretch>
            <a:fillRect/>
          </a:stretch>
        </p:blipFill>
        <p:spPr>
          <a:xfrm>
            <a:off x="6816080" y="5106119"/>
            <a:ext cx="3409950" cy="1419225"/>
          </a:xfrm>
          <a:prstGeom prst="rect">
            <a:avLst/>
          </a:prstGeom>
        </p:spPr>
      </p:pic>
      <p:sp>
        <p:nvSpPr>
          <p:cNvPr id="9" name="Arrow: Curved Down 8">
            <a:extLst>
              <a:ext uri="{FF2B5EF4-FFF2-40B4-BE49-F238E27FC236}">
                <a16:creationId xmlns:a16="http://schemas.microsoft.com/office/drawing/2014/main" id="{45DAD41F-331A-4F34-A00F-C2FEA43C9873}"/>
              </a:ext>
            </a:extLst>
          </p:cNvPr>
          <p:cNvSpPr/>
          <p:nvPr/>
        </p:nvSpPr>
        <p:spPr>
          <a:xfrm rot="4089594" flipV="1">
            <a:off x="5634172" y="4735033"/>
            <a:ext cx="1240894" cy="930501"/>
          </a:xfrm>
          <a:prstGeom prst="curvedDownArrow">
            <a:avLst>
              <a:gd name="adj1" fmla="val 50000"/>
              <a:gd name="adj2" fmla="val 50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GB" dirty="0">
              <a:solidFill>
                <a:schemeClr val="tx1"/>
              </a:solidFill>
            </a:endParaRPr>
          </a:p>
        </p:txBody>
      </p:sp>
      <p:sp>
        <p:nvSpPr>
          <p:cNvPr id="13" name="Title 2">
            <a:extLst>
              <a:ext uri="{FF2B5EF4-FFF2-40B4-BE49-F238E27FC236}">
                <a16:creationId xmlns:a16="http://schemas.microsoft.com/office/drawing/2014/main" id="{8D6936EA-C4A5-4BB2-A103-978D87F76876}"/>
              </a:ext>
            </a:extLst>
          </p:cNvPr>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Abstract classes – Example    </a:t>
            </a:r>
            <a:r>
              <a:rPr lang="en-GB" sz="3200" dirty="0">
                <a:latin typeface="Arial Black" panose="020B0A04020102020204" pitchFamily="34" charset="0"/>
              </a:rPr>
              <a:t>6/…</a:t>
            </a:r>
          </a:p>
        </p:txBody>
      </p:sp>
    </p:spTree>
    <p:extLst>
      <p:ext uri="{BB962C8B-B14F-4D97-AF65-F5344CB8AC3E}">
        <p14:creationId xmlns:p14="http://schemas.microsoft.com/office/powerpoint/2010/main" val="34519663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376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47031"/>
            <a:ext cx="11182384" cy="5078313"/>
          </a:xfrm>
          <a:prstGeom prst="rect">
            <a:avLst/>
          </a:prstGeom>
          <a:noFill/>
        </p:spPr>
        <p:txBody>
          <a:bodyPr wrap="square" rtlCol="0">
            <a:spAutoFit/>
          </a:bodyPr>
          <a:lstStyle/>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variables defined within </a:t>
            </a:r>
            <a:r>
              <a:rPr lang="en-GB" sz="1800"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__init__()</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are called </a:t>
            </a: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instance variables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as they exist only within the objects of the class, not within the class</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Inheritance where a child class inherits from only one parent class is called </a:t>
            </a:r>
            <a:r>
              <a:rPr lang="en-GB" b="1" dirty="0">
                <a:latin typeface="Arial" panose="020B0604020202020204" pitchFamily="34" charset="0"/>
                <a:cs typeface="Arial" panose="020B0604020202020204" pitchFamily="34" charset="0"/>
              </a:rPr>
              <a:t>single inheritance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Single inheritance is implemented using the following syntax:</a:t>
            </a:r>
          </a:p>
          <a:p>
            <a:r>
              <a:rPr lang="en-US" dirty="0">
                <a:solidFill>
                  <a:srgbClr val="FF7700"/>
                </a:solidFill>
                <a:latin typeface="Consolas" panose="020B0609020204030204" pitchFamily="49" charset="0"/>
                <a:cs typeface="Arial" panose="020B0604020202020204" pitchFamily="34" charset="0"/>
              </a:rPr>
              <a:t>  class</a:t>
            </a:r>
            <a:r>
              <a:rPr lang="en-US" dirty="0">
                <a:latin typeface="Consolas" panose="020B0609020204030204" pitchFamily="49" charset="0"/>
              </a:rPr>
              <a:t> </a:t>
            </a:r>
            <a:r>
              <a:rPr lang="en-US" dirty="0">
                <a:solidFill>
                  <a:srgbClr val="0000FF"/>
                </a:solidFill>
                <a:latin typeface="Consolas" panose="020B0609020204030204" pitchFamily="49" charset="0"/>
                <a:cs typeface="Arial" panose="020B0604020202020204" pitchFamily="34" charset="0"/>
              </a:rPr>
              <a:t>ChildClassName</a:t>
            </a:r>
            <a:r>
              <a:rPr lang="en-US" dirty="0">
                <a:latin typeface="Consolas" panose="020B0609020204030204" pitchFamily="49" charset="0"/>
              </a:rPr>
              <a:t>(ParentClassName):</a:t>
            </a:r>
          </a:p>
          <a:p>
            <a:r>
              <a:rPr lang="en-US" dirty="0">
                <a:latin typeface="Consolas" panose="020B0609020204030204" pitchFamily="49" charset="0"/>
              </a:rPr>
              <a:t>      </a:t>
            </a:r>
            <a:r>
              <a:rPr lang="en-US" dirty="0">
                <a:solidFill>
                  <a:srgbClr val="FF0000"/>
                </a:solidFill>
                <a:latin typeface="Consolas" panose="020B0609020204030204" pitchFamily="49" charset="0"/>
              </a:rPr>
              <a:t># class definition</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the subclass does not have a customised constructor, then the object of the subclass is created through the constructor of its superclass </a:t>
            </a: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The object of the subclass can therefore access any members (attributes or methods) of its superclass </a:t>
            </a: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However, an object of the superclass can access only its own attributes and methods</a:t>
            </a:r>
          </a:p>
          <a:p>
            <a:pPr marL="342900" lvl="0" indent="-342900">
              <a:spcAft>
                <a:spcPts val="0"/>
              </a:spcAft>
              <a:buSzPts val="1000"/>
              <a:buFont typeface="Symbol" panose="05050102010706020507" pitchFamily="18" charset="2"/>
              <a:buChar char=""/>
              <a:tabLst>
                <a:tab pos="457200" algn="l"/>
              </a:tabLst>
            </a:pPr>
            <a:endParaRPr lang="en-GB"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the subclass does have a customised constructor, then the object of the subclass is created through the constructor of the subclass</a:t>
            </a:r>
          </a:p>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sub-class constructor does not automatically call its parent class constructor</a:t>
            </a:r>
          </a:p>
          <a:p>
            <a:pPr marL="342900" indent="-342900">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In order to make parent’s instance variables available to the child’s class, the child’s constructor must include a call to parent’s constructor</a:t>
            </a:r>
          </a:p>
        </p:txBody>
      </p:sp>
      <p:pic>
        <p:nvPicPr>
          <p:cNvPr id="7" name="Picture 2">
            <a:extLst>
              <a:ext uri="{FF2B5EF4-FFF2-40B4-BE49-F238E27FC236}">
                <a16:creationId xmlns:a16="http://schemas.microsoft.com/office/drawing/2014/main" id="{69998FF2-C7F4-4678-A8A6-C017FC90EF14}"/>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8" name="Slide Number Placeholder 1">
            <a:extLst>
              <a:ext uri="{FF2B5EF4-FFF2-40B4-BE49-F238E27FC236}">
                <a16:creationId xmlns:a16="http://schemas.microsoft.com/office/drawing/2014/main" id="{65D63F74-C416-4CD9-B7EF-F44FC0CF1CF4}"/>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43</a:t>
            </a:fld>
            <a:endParaRPr lang="zh-TW" altLang="en-US" sz="1400" dirty="0"/>
          </a:p>
        </p:txBody>
      </p:sp>
    </p:spTree>
    <p:extLst>
      <p:ext uri="{BB962C8B-B14F-4D97-AF65-F5344CB8AC3E}">
        <p14:creationId xmlns:p14="http://schemas.microsoft.com/office/powerpoint/2010/main" val="1043232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84784"/>
            <a:ext cx="11197258" cy="5355312"/>
          </a:xfrm>
          <a:prstGeom prst="rect">
            <a:avLst/>
          </a:prstGeom>
          <a:noFill/>
        </p:spPr>
        <p:txBody>
          <a:bodyPr wrap="square" rtlCol="0">
            <a:spAutoFit/>
          </a:bodyPr>
          <a:lstStyle/>
          <a:p>
            <a:pPr marL="342900" lvl="0" indent="-342900">
              <a:spcAft>
                <a:spcPts val="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To call the parent's constructor explicitly, use any of these two ways:</a:t>
            </a:r>
          </a:p>
          <a:p>
            <a:pPr marL="800100" lvl="1" indent="-342900">
              <a:buSzPts val="1000"/>
              <a:buFont typeface="Symbol" panose="05050102010706020507" pitchFamily="18" charset="2"/>
              <a:buChar char=""/>
              <a:tabLst>
                <a:tab pos="457200" algn="l"/>
              </a:tabLst>
            </a:pP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super().__init__(&lt;instance attributes of Parent</a:t>
            </a:r>
            <a:r>
              <a:rPr lang="en-GB" dirty="0">
                <a:solidFill>
                  <a:srgbClr val="000000"/>
                </a:solidFill>
                <a:latin typeface="Lucida Console" panose="020B0609040504020204" pitchFamily="49" charset="0"/>
                <a:ea typeface="Times New Roman" panose="02020603050405020304" pitchFamily="18" charset="0"/>
                <a:cs typeface="Arial" panose="020B0604020202020204" pitchFamily="34" charset="0"/>
              </a:rPr>
              <a:t>C</a:t>
            </a: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lass&gt;)</a:t>
            </a:r>
          </a:p>
          <a:p>
            <a:pPr marL="800100" lvl="1" indent="-342900">
              <a:buSzPts val="1000"/>
              <a:buFont typeface="Symbol" panose="05050102010706020507" pitchFamily="18" charset="2"/>
              <a:buChar char=""/>
              <a:tabLst>
                <a:tab pos="457200" algn="l"/>
              </a:tabLst>
            </a:pPr>
            <a:r>
              <a:rPr lang="en-GB" dirty="0">
                <a:solidFill>
                  <a:srgbClr val="000000"/>
                </a:solidFill>
                <a:latin typeface="Lucida Console" panose="020B0609040504020204" pitchFamily="49" charset="0"/>
                <a:ea typeface="Calibri" panose="020F0502020204030204" pitchFamily="34" charset="0"/>
                <a:cs typeface="Arial" panose="020B0604020202020204" pitchFamily="34" charset="0"/>
              </a:rPr>
              <a:t>ParentClass</a:t>
            </a: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.__init__(self, &lt;instance attributes of Parent</a:t>
            </a:r>
            <a:r>
              <a:rPr lang="en-GB" dirty="0">
                <a:solidFill>
                  <a:srgbClr val="000000"/>
                </a:solidFill>
                <a:latin typeface="Lucida Console" panose="020B0609040504020204" pitchFamily="49" charset="0"/>
                <a:ea typeface="Times New Roman" panose="02020603050405020304" pitchFamily="18" charset="0"/>
                <a:cs typeface="Arial" panose="020B0604020202020204" pitchFamily="34" charset="0"/>
              </a:rPr>
              <a:t>C</a:t>
            </a:r>
            <a:r>
              <a:rPr lang="en-GB" dirty="0">
                <a:solidFill>
                  <a:srgbClr val="000000"/>
                </a:solidFill>
                <a:effectLst/>
                <a:latin typeface="Lucida Console" panose="020B0609040504020204" pitchFamily="49" charset="0"/>
                <a:ea typeface="Times New Roman" panose="02020603050405020304" pitchFamily="18" charset="0"/>
                <a:cs typeface="Arial" panose="020B0604020202020204" pitchFamily="34" charset="0"/>
              </a:rPr>
              <a:t>lass&gt;)</a:t>
            </a:r>
          </a:p>
          <a:p>
            <a:pPr marL="342900" indent="-342900">
              <a:buSzPts val="1000"/>
              <a:buFont typeface="Symbol" panose="05050102010706020507" pitchFamily="18" charset="2"/>
              <a:buChar char=""/>
              <a:tabLst>
                <a:tab pos="457200" algn="l"/>
              </a:tabLst>
            </a:pPr>
            <a:endParaRPr lang="en-GB" dirty="0">
              <a:solidFill>
                <a:srgbClr val="000000"/>
              </a:solidFill>
              <a:latin typeface="Lucida Console" panose="020B0609040504020204" pitchFamily="49" charset="0"/>
              <a:ea typeface="Times New Roman" panose="02020603050405020304" pitchFamily="18"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Single inheritance can be extended to further subclasses; we can </a:t>
            </a:r>
            <a:r>
              <a:rPr lang="en-GB" b="0" i="0" dirty="0">
                <a:solidFill>
                  <a:srgbClr val="333333"/>
                </a:solidFill>
                <a:effectLst/>
                <a:latin typeface="Noto Sans" panose="020B0502040504020204" pitchFamily="34" charset="0"/>
              </a:rPr>
              <a:t>create a subclass of another subclass</a:t>
            </a:r>
            <a:r>
              <a:rPr lang="en-GB" dirty="0">
                <a:latin typeface="Arial" panose="020B0604020202020204" pitchFamily="34" charset="0"/>
                <a:cs typeface="Arial" panose="020B0604020202020204" pitchFamily="34" charset="0"/>
              </a:rPr>
              <a:t>.</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A class can have more than one subclass</a:t>
            </a:r>
          </a:p>
          <a:p>
            <a:pPr lvl="1">
              <a:buSzPts val="1000"/>
              <a:tabLst>
                <a:tab pos="457200" algn="l"/>
              </a:tabLst>
            </a:pPr>
            <a:endParaRPr lang="en-GB" dirty="0">
              <a:solidFill>
                <a:srgbClr val="000000"/>
              </a:solidFill>
              <a:latin typeface="Lucida Console" panose="020B0609040504020204" pitchFamily="49"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There are two useful built-in functions in Python:</a:t>
            </a:r>
          </a:p>
          <a:p>
            <a:pPr marL="742950" lvl="1" indent="-285750">
              <a:buFont typeface="Arial" panose="020B0604020202020204" pitchFamily="34" charset="0"/>
              <a:buChar char="•"/>
            </a:pPr>
            <a:r>
              <a:rPr lang="en-GB" dirty="0">
                <a:latin typeface="Lucida Console" panose="020B0609040504020204" pitchFamily="49" charset="0"/>
                <a:cs typeface="Arial" panose="020B0604020202020204" pitchFamily="34" charset="0"/>
              </a:rPr>
              <a:t>isinstance() </a:t>
            </a:r>
            <a:r>
              <a:rPr lang="en-GB" dirty="0">
                <a:latin typeface="Arial" panose="020B0604020202020204" pitchFamily="34" charset="0"/>
                <a:cs typeface="Arial" panose="020B0604020202020204" pitchFamily="34" charset="0"/>
              </a:rPr>
              <a:t>-  checks if an object is an instance of a particular class</a:t>
            </a:r>
          </a:p>
          <a:p>
            <a:pPr marL="742950" lvl="1" indent="-285750">
              <a:buFont typeface="Arial" panose="020B0604020202020204" pitchFamily="34" charset="0"/>
              <a:buChar char="•"/>
            </a:pPr>
            <a:r>
              <a:rPr lang="en-GB" dirty="0">
                <a:latin typeface="Lucida Console" panose="020B0609040504020204" pitchFamily="49" charset="0"/>
                <a:cs typeface="Arial" panose="020B0604020202020204" pitchFamily="34" charset="0"/>
              </a:rPr>
              <a:t>issubclass()</a:t>
            </a:r>
            <a:r>
              <a:rPr lang="en-GB" dirty="0">
                <a:latin typeface="Arial" panose="020B0604020202020204" pitchFamily="34" charset="0"/>
                <a:cs typeface="Arial" panose="020B0604020202020204" pitchFamily="34" charset="0"/>
              </a:rPr>
              <a:t> - checks </a:t>
            </a:r>
            <a:r>
              <a:rPr lang="en-GB" b="0" i="0" dirty="0">
                <a:solidFill>
                  <a:srgbClr val="333333"/>
                </a:solidFill>
                <a:effectLst/>
                <a:latin typeface="Noto Sans" panose="020B0502040504020204" pitchFamily="34" charset="0"/>
              </a:rPr>
              <a:t> whether a class is a subclass of another class</a:t>
            </a:r>
          </a:p>
          <a:p>
            <a:pPr marL="742950" lvl="1" indent="-285750">
              <a:buFont typeface="Arial" panose="020B0604020202020204" pitchFamily="34" charset="0"/>
              <a:buChar char="•"/>
            </a:pPr>
            <a:endParaRPr lang="en-GB" dirty="0">
              <a:solidFill>
                <a:srgbClr val="333333"/>
              </a:solidFill>
              <a:latin typeface="Noto Sans" panose="020B0502040504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Inheritance where a child class inherits from more than one parent class is called </a:t>
            </a:r>
            <a:r>
              <a:rPr lang="en-GB" b="1" dirty="0">
                <a:latin typeface="Arial" panose="020B0604020202020204" pitchFamily="34" charset="0"/>
                <a:cs typeface="Arial" panose="020B0604020202020204" pitchFamily="34" charset="0"/>
              </a:rPr>
              <a:t>multiple inheritance</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A child class can inherit from multiple classes, using the following syntax:</a:t>
            </a:r>
          </a:p>
          <a:p>
            <a:r>
              <a:rPr lang="en-US" sz="1800" dirty="0">
                <a:solidFill>
                  <a:srgbClr val="FF7700"/>
                </a:solidFill>
                <a:latin typeface="Consolas" panose="020B0609020204030204" pitchFamily="49" charset="0"/>
                <a:cs typeface="Arial" panose="020B0604020202020204" pitchFamily="34" charset="0"/>
              </a:rPr>
              <a:t>  class</a:t>
            </a:r>
            <a:r>
              <a:rPr lang="en-US" sz="1800" dirty="0">
                <a:latin typeface="Lucida Console" panose="020B0609040504020204" pitchFamily="49" charset="0"/>
              </a:rPr>
              <a:t> </a:t>
            </a:r>
            <a:r>
              <a:rPr lang="en-US" sz="1800" dirty="0">
                <a:solidFill>
                  <a:srgbClr val="0000FF"/>
                </a:solidFill>
                <a:latin typeface="Consolas" panose="020B0609020204030204" pitchFamily="49" charset="0"/>
                <a:cs typeface="Arial" panose="020B0604020202020204" pitchFamily="34" charset="0"/>
              </a:rPr>
              <a:t>ChildClass</a:t>
            </a:r>
            <a:r>
              <a:rPr lang="en-US" sz="1800" dirty="0">
                <a:latin typeface="Consolas" panose="020B0609020204030204" pitchFamily="49" charset="0"/>
              </a:rPr>
              <a:t>(ParentClass1, ParentClass2, ...):</a:t>
            </a:r>
          </a:p>
          <a:p>
            <a:r>
              <a:rPr lang="en-US" sz="1800" dirty="0">
                <a:latin typeface="Consolas" panose="020B0609020204030204" pitchFamily="49" charset="0"/>
              </a:rPr>
              <a:t>      </a:t>
            </a:r>
            <a:r>
              <a:rPr lang="en-US" sz="1800" dirty="0">
                <a:solidFill>
                  <a:srgbClr val="FF0000"/>
                </a:solidFill>
                <a:latin typeface="Consolas" panose="020B0609020204030204" pitchFamily="49" charset="0"/>
              </a:rPr>
              <a:t># class definition</a:t>
            </a:r>
            <a:endParaRPr lang="en-US" dirty="0">
              <a:latin typeface="Consolas" panose="020B0609020204030204" pitchFamily="49" charset="0"/>
            </a:endParaRPr>
          </a:p>
          <a:p>
            <a:pPr marL="285750" indent="-285750">
              <a:buFont typeface="Arial" panose="020B0604020202020204" pitchFamily="34" charset="0"/>
              <a:buChar char="•"/>
            </a:pPr>
            <a:endParaRPr lang="en-GB" dirty="0">
              <a:latin typeface="Consolas" panose="020B0609020204030204" pitchFamily="49" charset="0"/>
            </a:endParaRPr>
          </a:p>
          <a:p>
            <a:pPr marL="285750" indent="-285750">
              <a:buFont typeface="Arial" panose="020B0604020202020204" pitchFamily="34" charset="0"/>
              <a:buChar char="•"/>
            </a:pPr>
            <a:endParaRPr lang="en-GB" dirty="0">
              <a:latin typeface="Consolas" panose="020B0609020204030204" pitchFamily="49" charset="0"/>
            </a:endParaRPr>
          </a:p>
          <a:p>
            <a:pPr marL="342900" indent="-342900">
              <a:buSzPts val="1000"/>
              <a:buFont typeface="Symbol" panose="05050102010706020507" pitchFamily="18" charset="2"/>
              <a:buChar char=""/>
              <a:tabLst>
                <a:tab pos="457200" algn="l"/>
              </a:tabLst>
            </a:pPr>
            <a:endParaRPr lang="en-GB" dirty="0">
              <a:solidFill>
                <a:srgbClr val="000000"/>
              </a:solidFill>
              <a:effectLst/>
              <a:latin typeface="Lucida Console" panose="020B0609040504020204" pitchFamily="49" charset="0"/>
              <a:ea typeface="Calibri" panose="020F0502020204030204" pitchFamily="34" charset="0"/>
              <a:cs typeface="Arial" panose="020B0604020202020204" pitchFamily="34" charset="0"/>
            </a:endParaRPr>
          </a:p>
        </p:txBody>
      </p:sp>
      <p:pic>
        <p:nvPicPr>
          <p:cNvPr id="9" name="Picture 2">
            <a:extLst>
              <a:ext uri="{FF2B5EF4-FFF2-40B4-BE49-F238E27FC236}">
                <a16:creationId xmlns:a16="http://schemas.microsoft.com/office/drawing/2014/main" id="{3116B361-7E28-47CE-89A0-08B23198CEDA}"/>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a:extLst>
              <a:ext uri="{FF2B5EF4-FFF2-40B4-BE49-F238E27FC236}">
                <a16:creationId xmlns:a16="http://schemas.microsoft.com/office/drawing/2014/main" id="{26E2EFCD-C16F-4B0A-8BBB-D7C97B5169F7}"/>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44</a:t>
            </a:fld>
            <a:endParaRPr lang="zh-TW" altLang="en-US" sz="1400" dirty="0"/>
          </a:p>
        </p:txBody>
      </p:sp>
    </p:spTree>
    <p:extLst>
      <p:ext uri="{BB962C8B-B14F-4D97-AF65-F5344CB8AC3E}">
        <p14:creationId xmlns:p14="http://schemas.microsoft.com/office/powerpoint/2010/main" val="1222888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6" name="TextBox 5">
            <a:extLst>
              <a:ext uri="{FF2B5EF4-FFF2-40B4-BE49-F238E27FC236}">
                <a16:creationId xmlns:a16="http://schemas.microsoft.com/office/drawing/2014/main" id="{91153886-A22D-4244-95BA-5DEEBD287EA3}"/>
              </a:ext>
            </a:extLst>
          </p:cNvPr>
          <p:cNvSpPr txBox="1"/>
          <p:nvPr/>
        </p:nvSpPr>
        <p:spPr>
          <a:xfrm>
            <a:off x="407368" y="1484784"/>
            <a:ext cx="11521280" cy="4524315"/>
          </a:xfrm>
          <a:prstGeom prst="rect">
            <a:avLst/>
          </a:prstGeom>
          <a:noFill/>
        </p:spPr>
        <p:txBody>
          <a:bodyPr wrap="square" rtlCol="0">
            <a:spAutoFit/>
          </a:bodyPr>
          <a:lstStyle/>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Protected methods can be called directly from the class and from any of its sub-classes</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Protected methods can also be called indirectly within public methods of their own class and of any of their sub-classes</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Private methods can be called directly from objects of their own class only</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Private methods can also be called indirectly within public methods of their own class</a:t>
            </a:r>
          </a:p>
          <a:p>
            <a:pPr marL="2857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An abstract class</a:t>
            </a:r>
            <a:r>
              <a:rPr lang="en-GB" b="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is a class that cannot be instantiated and is used for inheritance purpose only</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To define an abstract class, you use the abc (abstract base class) module.</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abc module provides the infrastructure for defining abstract base classes.</a:t>
            </a:r>
          </a:p>
          <a:p>
            <a:pPr marL="285750"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abc module includes the class ABC (Abstract Base Class), which is the base class of all abstract classes </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and the @abstractmethod decorator, used to define an abstract method</a:t>
            </a:r>
          </a:p>
        </p:txBody>
      </p:sp>
      <p:pic>
        <p:nvPicPr>
          <p:cNvPr id="9" name="Picture 2">
            <a:extLst>
              <a:ext uri="{FF2B5EF4-FFF2-40B4-BE49-F238E27FC236}">
                <a16:creationId xmlns:a16="http://schemas.microsoft.com/office/drawing/2014/main" id="{3116B361-7E28-47CE-89A0-08B23198CEDA}"/>
              </a:ext>
            </a:extLst>
          </p:cNvPr>
          <p:cNvPicPr>
            <a:picLocks noChangeAspect="1" noChangeArrowheads="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a:extLst>
              <a:ext uri="{FF2B5EF4-FFF2-40B4-BE49-F238E27FC236}">
                <a16:creationId xmlns:a16="http://schemas.microsoft.com/office/drawing/2014/main" id="{26E2EFCD-C16F-4B0A-8BBB-D7C97B5169F7}"/>
              </a:ext>
            </a:extLst>
          </p:cNvPr>
          <p:cNvSpPr txBox="1">
            <a:spLocks/>
          </p:cNvSpPr>
          <p:nvPr/>
        </p:nvSpPr>
        <p:spPr>
          <a:xfrm>
            <a:off x="407368" y="6462077"/>
            <a:ext cx="2844800" cy="301989"/>
          </a:xfrm>
          <a:prstGeom prst="rect">
            <a:avLst/>
          </a:prstGeom>
        </p:spPr>
        <p:txBody>
          <a:bodyPr vert="horz" lIns="91440" tIns="45720" rIns="91440" bIns="45720" rtlCol="0" anchor="t" anchorCtr="0">
            <a:noAutofit/>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fld id="{51CB66A9-0355-481E-B709-72F5CA5C743B}" type="slidenum">
              <a:rPr lang="zh-TW" altLang="en-US" sz="1400" smtClean="0"/>
              <a:pPr marL="0" indent="0">
                <a:buNone/>
                <a:defRPr/>
              </a:pPr>
              <a:t>45</a:t>
            </a:fld>
            <a:endParaRPr lang="zh-TW" altLang="en-US" sz="1400" dirty="0"/>
          </a:p>
        </p:txBody>
      </p:sp>
    </p:spTree>
    <p:extLst>
      <p:ext uri="{BB962C8B-B14F-4D97-AF65-F5344CB8AC3E}">
        <p14:creationId xmlns:p14="http://schemas.microsoft.com/office/powerpoint/2010/main" val="40100023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latin typeface="Arial" panose="020B0604020202020204" pitchFamily="34" charset="0"/>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Objectives</a:t>
            </a: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46</a:t>
            </a:fld>
            <a:endParaRPr lang="zh-TW" altLang="en-US" sz="140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7181B2D-2693-42E6-BB1D-43236ADB1259}"/>
              </a:ext>
            </a:extLst>
          </p:cNvPr>
          <p:cNvSpPr/>
          <p:nvPr/>
        </p:nvSpPr>
        <p:spPr>
          <a:xfrm>
            <a:off x="1296000" y="1772816"/>
            <a:ext cx="8112368" cy="3477875"/>
          </a:xfrm>
          <a:prstGeom prst="rect">
            <a:avLst/>
          </a:prstGeom>
        </p:spPr>
        <p:txBody>
          <a:bodyPr wrap="square">
            <a:spAutoFit/>
          </a:bodyPr>
          <a:lstStyle/>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concept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List the benefits of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Use single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the concept of multiple inheritance</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Explain when to use the protected and private keywords</a:t>
            </a:r>
          </a:p>
          <a:p>
            <a:pPr marL="285750" indent="-285750">
              <a:buClr>
                <a:schemeClr val="accent1"/>
              </a:buClr>
              <a:buSzPct val="100000"/>
              <a:buFont typeface="Wingdings" panose="05000000000000000000" pitchFamily="2" charset="2"/>
              <a:buChar char="q"/>
            </a:pPr>
            <a:endParaRPr lang="en-GB" altLang="en-US" sz="2000" dirty="0">
              <a:latin typeface="Arial" panose="020B0604020202020204" pitchFamily="34" charset="0"/>
              <a:cs typeface="Arial" panose="020B0604020202020204" pitchFamily="34" charset="0"/>
            </a:endParaRPr>
          </a:p>
          <a:p>
            <a:pPr marL="285750" indent="-285750">
              <a:buClr>
                <a:schemeClr val="accent1"/>
              </a:buClr>
              <a:buSzPct val="100000"/>
              <a:buFont typeface="Wingdings" panose="05000000000000000000" pitchFamily="2" charset="2"/>
              <a:buChar char="q"/>
            </a:pPr>
            <a:r>
              <a:rPr lang="en-GB" altLang="en-US" sz="2000" dirty="0">
                <a:latin typeface="Arial" panose="020B0604020202020204" pitchFamily="34" charset="0"/>
                <a:cs typeface="Arial" panose="020B0604020202020204" pitchFamily="34" charset="0"/>
              </a:rPr>
              <a:t>Create a hierarchy of classes using an abstract class</a:t>
            </a:r>
          </a:p>
        </p:txBody>
      </p:sp>
    </p:spTree>
    <p:extLst>
      <p:ext uri="{BB962C8B-B14F-4D97-AF65-F5344CB8AC3E}">
        <p14:creationId xmlns:p14="http://schemas.microsoft.com/office/powerpoint/2010/main" val="1287538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What is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79376" y="1460759"/>
            <a:ext cx="10585176"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A principle in OOP where one class (the child) acquires the attributes and behaviours of another class (the parent)</a:t>
            </a:r>
          </a:p>
        </p:txBody>
      </p:sp>
      <p:sp>
        <p:nvSpPr>
          <p:cNvPr id="7" name="Right Arrow 6"/>
          <p:cNvSpPr/>
          <p:nvPr/>
        </p:nvSpPr>
        <p:spPr>
          <a:xfrm rot="10800000">
            <a:off x="6518493" y="2793894"/>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ight Arrow 9"/>
          <p:cNvSpPr/>
          <p:nvPr/>
        </p:nvSpPr>
        <p:spPr>
          <a:xfrm rot="10800000">
            <a:off x="6518494" y="5165597"/>
            <a:ext cx="792088"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p:cNvSpPr txBox="1"/>
          <p:nvPr/>
        </p:nvSpPr>
        <p:spPr>
          <a:xfrm>
            <a:off x="7367027" y="2784312"/>
            <a:ext cx="1440160" cy="523220"/>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Parent</a:t>
            </a:r>
          </a:p>
        </p:txBody>
      </p:sp>
      <p:sp>
        <p:nvSpPr>
          <p:cNvPr id="12" name="TextBox 11"/>
          <p:cNvSpPr txBox="1"/>
          <p:nvPr/>
        </p:nvSpPr>
        <p:spPr>
          <a:xfrm>
            <a:off x="7367029" y="5146434"/>
            <a:ext cx="1440160" cy="523220"/>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Child</a:t>
            </a:r>
          </a:p>
        </p:txBody>
      </p:sp>
      <p:sp>
        <p:nvSpPr>
          <p:cNvPr id="13" name="TextBox 12"/>
          <p:cNvSpPr txBox="1"/>
          <p:nvPr/>
        </p:nvSpPr>
        <p:spPr>
          <a:xfrm>
            <a:off x="623392" y="4190157"/>
            <a:ext cx="2746070" cy="1477328"/>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A straight arrow with a closed hollow head indicates a ‘generalisation’ – “IS-A” relationship</a:t>
            </a:r>
          </a:p>
        </p:txBody>
      </p:sp>
      <p:graphicFrame>
        <p:nvGraphicFramePr>
          <p:cNvPr id="14" name="Table 13"/>
          <p:cNvGraphicFramePr>
            <a:graphicFrameLocks noGrp="1"/>
          </p:cNvGraphicFramePr>
          <p:nvPr>
            <p:extLst>
              <p:ext uri="{D42A27DB-BD31-4B8C-83A1-F6EECF244321}">
                <p14:modId xmlns:p14="http://schemas.microsoft.com/office/powerpoint/2010/main" val="42977204"/>
              </p:ext>
            </p:extLst>
          </p:nvPr>
        </p:nvGraphicFramePr>
        <p:xfrm>
          <a:off x="3555334" y="2290201"/>
          <a:ext cx="2906713" cy="1846396"/>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a:solidFill>
                            <a:schemeClr val="tx1"/>
                          </a:solidFill>
                        </a:rPr>
                        <a:t>Employee</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a:solidFill>
                            <a:schemeClr val="tx1"/>
                          </a:solidFill>
                        </a:rPr>
                        <a:t> - name : str</a:t>
                      </a:r>
                    </a:p>
                    <a:p>
                      <a:r>
                        <a:rPr lang="en-GB" sz="1600" dirty="0">
                          <a:solidFill>
                            <a:schemeClr val="tx1"/>
                          </a:solidFill>
                        </a:rPr>
                        <a:t> - jobTitle</a:t>
                      </a:r>
                      <a:r>
                        <a:rPr lang="en-GB" sz="1600" baseline="0" dirty="0">
                          <a:solidFill>
                            <a:schemeClr val="tx1"/>
                          </a:solidFill>
                        </a:rPr>
                        <a:t> : str</a:t>
                      </a:r>
                    </a:p>
                    <a:p>
                      <a:r>
                        <a:rPr lang="en-GB" sz="1600" baseline="0" dirty="0">
                          <a:solidFill>
                            <a:schemeClr val="tx1"/>
                          </a:solidFill>
                        </a:rPr>
                        <a:t> - salary : int</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a:solidFill>
                            <a:schemeClr val="tx1"/>
                          </a:solidFill>
                        </a:rPr>
                        <a:t>+</a:t>
                      </a:r>
                      <a:r>
                        <a:rPr lang="en-GB" sz="1600" baseline="0" dirty="0">
                          <a:solidFill>
                            <a:schemeClr val="tx1"/>
                          </a:solidFill>
                        </a:rPr>
                        <a:t> work() : None</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86268510"/>
              </p:ext>
            </p:extLst>
          </p:nvPr>
        </p:nvGraphicFramePr>
        <p:xfrm>
          <a:off x="3555333" y="5113487"/>
          <a:ext cx="2906713" cy="1358900"/>
        </p:xfrm>
        <a:graphic>
          <a:graphicData uri="http://schemas.openxmlformats.org/drawingml/2006/table">
            <a:tbl>
              <a:tblPr firstRow="1" bandRow="1">
                <a:tableStyleId>{5C22544A-7EE6-4342-B048-85BDC9FD1C3A}</a:tableStyleId>
              </a:tblPr>
              <a:tblGrid>
                <a:gridCol w="2906713">
                  <a:extLst>
                    <a:ext uri="{9D8B030D-6E8A-4147-A177-3AD203B41FA5}">
                      <a16:colId xmlns:a16="http://schemas.microsoft.com/office/drawing/2014/main" val="20000"/>
                    </a:ext>
                  </a:extLst>
                </a:gridCol>
              </a:tblGrid>
              <a:tr h="443807">
                <a:tc>
                  <a:txBody>
                    <a:bodyPr/>
                    <a:lstStyle/>
                    <a:p>
                      <a:pPr algn="ctr"/>
                      <a:r>
                        <a:rPr lang="en-GB" sz="1800" dirty="0">
                          <a:solidFill>
                            <a:schemeClr val="tx1"/>
                          </a:solidFill>
                        </a:rPr>
                        <a:t>Manager</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5534">
                <a:tc>
                  <a:txBody>
                    <a:bodyPr/>
                    <a:lstStyle/>
                    <a:p>
                      <a:r>
                        <a:rPr lang="en-GB" sz="1600" dirty="0">
                          <a:solidFill>
                            <a:schemeClr val="tx1"/>
                          </a:solidFill>
                        </a:rPr>
                        <a:t> - team : list</a:t>
                      </a: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79559">
                <a:tc>
                  <a:txBody>
                    <a:bodyPr/>
                    <a:lstStyle/>
                    <a:p>
                      <a:r>
                        <a:rPr lang="en-GB" sz="1600" dirty="0">
                          <a:solidFill>
                            <a:schemeClr val="tx1"/>
                          </a:solidFill>
                        </a:rPr>
                        <a:t>+</a:t>
                      </a:r>
                      <a:r>
                        <a:rPr lang="en-GB" sz="1600" baseline="0" dirty="0">
                          <a:solidFill>
                            <a:schemeClr val="tx1"/>
                          </a:solidFill>
                        </a:rPr>
                        <a:t> manage() : None</a:t>
                      </a:r>
                      <a:endParaRPr lang="en-GB" sz="1600" dirty="0">
                        <a:solidFill>
                          <a:schemeClr val="tx1"/>
                        </a:solidFill>
                      </a:endParaRPr>
                    </a:p>
                  </a:txBody>
                  <a:tcPr marL="84434" marR="84434" marT="45755" marB="4575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 name="Isosceles Triangle 1">
            <a:extLst>
              <a:ext uri="{FF2B5EF4-FFF2-40B4-BE49-F238E27FC236}">
                <a16:creationId xmlns:a16="http://schemas.microsoft.com/office/drawing/2014/main" id="{577E0834-471B-4183-88D7-2190F320E230}"/>
              </a:ext>
            </a:extLst>
          </p:cNvPr>
          <p:cNvSpPr/>
          <p:nvPr/>
        </p:nvSpPr>
        <p:spPr>
          <a:xfrm>
            <a:off x="4871864" y="4192961"/>
            <a:ext cx="216024" cy="172143"/>
          </a:xfrm>
          <a:prstGeom prst="triangl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6" name="Straight Connector 15">
            <a:extLst>
              <a:ext uri="{FF2B5EF4-FFF2-40B4-BE49-F238E27FC236}">
                <a16:creationId xmlns:a16="http://schemas.microsoft.com/office/drawing/2014/main" id="{EDF042D2-5113-4E2F-9EC0-5C4D4DE5CC4F}"/>
              </a:ext>
            </a:extLst>
          </p:cNvPr>
          <p:cNvCxnSpPr>
            <a:cxnSpLocks/>
          </p:cNvCxnSpPr>
          <p:nvPr/>
        </p:nvCxnSpPr>
        <p:spPr>
          <a:xfrm flipV="1">
            <a:off x="4965080" y="4365104"/>
            <a:ext cx="0" cy="748383"/>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096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Features of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767408" y="1772816"/>
            <a:ext cx="10369152" cy="3139321"/>
          </a:xfrm>
          <a:prstGeom prst="rect">
            <a:avLst/>
          </a:prstGeom>
          <a:noFill/>
        </p:spPr>
        <p:txBody>
          <a:bodyPr wrap="square" rtlCol="0">
            <a:spAutoFit/>
          </a:bodyPr>
          <a:lstStyle/>
          <a:p>
            <a:pPr marL="9144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Use round brackets to define the parent of a class</a:t>
            </a:r>
          </a:p>
          <a:p>
            <a:pPr marL="914400" lvl="1"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GB" dirty="0">
                <a:latin typeface="Arial" panose="020B0604020202020204" pitchFamily="34" charset="0"/>
                <a:cs typeface="Arial" panose="020B0604020202020204" pitchFamily="34" charset="0"/>
              </a:rPr>
              <a:t>   Where class definition does not include the brackets following the class name, or it does include brackets but with nothing between them, a class will automatically inherit from the built-in basic class called 'object'</a:t>
            </a:r>
          </a:p>
          <a:p>
            <a:pPr marL="742950" lvl="1" indent="-28575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With single inheritance a class can only have one parent</a:t>
            </a:r>
          </a:p>
          <a:p>
            <a:pPr marL="914400" lvl="1"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A class can have multiple children </a:t>
            </a:r>
          </a:p>
          <a:p>
            <a:pPr marL="914400" lvl="1"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914400" lvl="1" indent="-457200">
              <a:buFont typeface="Arial" panose="020B0604020202020204" pitchFamily="34" charset="0"/>
              <a:buChar char="•"/>
            </a:pPr>
            <a:r>
              <a:rPr lang="en-GB" dirty="0">
                <a:latin typeface="Arial" panose="020B0604020202020204" pitchFamily="34" charset="0"/>
                <a:cs typeface="Arial" panose="020B0604020202020204" pitchFamily="34" charset="0"/>
              </a:rPr>
              <a:t>A child class inherits all attributes and behaviours of its parent</a:t>
            </a:r>
          </a:p>
        </p:txBody>
      </p:sp>
    </p:spTree>
    <p:extLst>
      <p:ext uri="{BB962C8B-B14F-4D97-AF65-F5344CB8AC3E}">
        <p14:creationId xmlns:p14="http://schemas.microsoft.com/office/powerpoint/2010/main" val="3361338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Benefits of inheritance</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1415480" y="1867611"/>
            <a:ext cx="9793088" cy="1754326"/>
          </a:xfrm>
          <a:prstGeom prst="rect">
            <a:avLst/>
          </a:prstGeom>
          <a:noFill/>
        </p:spPr>
        <p:txBody>
          <a:bodyPr wrap="square" rtlCol="0">
            <a:spAutoFit/>
          </a:bodyPr>
          <a:lstStyle/>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Creates a hierarchy of related classes with common attributes and behaviours</a:t>
            </a:r>
          </a:p>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Objects of a child class can be treated as if they were objects of the parent class</a:t>
            </a:r>
          </a:p>
          <a:p>
            <a:pPr marL="457200" indent="-457200">
              <a:buFont typeface="Arial" panose="020B0604020202020204" pitchFamily="34" charset="0"/>
              <a:buChar char="•"/>
            </a:pPr>
            <a:endParaRPr lang="en-GB"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dirty="0">
                <a:latin typeface="Arial" panose="020B0604020202020204" pitchFamily="34" charset="0"/>
                <a:cs typeface="Arial" panose="020B0604020202020204" pitchFamily="34" charset="0"/>
              </a:rPr>
              <a:t>Facilitates loose coupling of classes</a:t>
            </a:r>
          </a:p>
        </p:txBody>
      </p:sp>
    </p:spTree>
    <p:extLst>
      <p:ext uri="{BB962C8B-B14F-4D97-AF65-F5344CB8AC3E}">
        <p14:creationId xmlns:p14="http://schemas.microsoft.com/office/powerpoint/2010/main" val="4210495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‘Is A’ relationship</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3" name="TextBox 2"/>
          <p:cNvSpPr txBox="1"/>
          <p:nvPr/>
        </p:nvSpPr>
        <p:spPr>
          <a:xfrm>
            <a:off x="407368" y="1124744"/>
            <a:ext cx="9145016" cy="5293757"/>
          </a:xfrm>
          <a:prstGeom prst="rect">
            <a:avLst/>
          </a:prstGeom>
          <a:noFill/>
        </p:spPr>
        <p:txBody>
          <a:bodyPr wrap="square" rtlCol="0">
            <a:spAutoFit/>
          </a:bodyPr>
          <a:lstStyle/>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Parent and child classes follow an ‘IS A’ relationship:</a:t>
            </a:r>
          </a:p>
          <a:p>
            <a:r>
              <a:rPr lang="en-GB" dirty="0">
                <a:latin typeface="Arial" panose="020B0604020202020204" pitchFamily="34" charset="0"/>
                <a:cs typeface="Arial" panose="020B0604020202020204" pitchFamily="34" charset="0"/>
              </a:rPr>
              <a:t>    </a:t>
            </a:r>
          </a:p>
          <a:p>
            <a:r>
              <a:rPr lang="en-GB" b="1" dirty="0">
                <a:solidFill>
                  <a:srgbClr val="2EABE2"/>
                </a:solidFill>
                <a:latin typeface="Arial"/>
                <a:ea typeface="MS PGothic" pitchFamily="34" charset="-128"/>
              </a:rPr>
              <a:t>    Child											Parent</a:t>
            </a:r>
            <a:endParaRPr lang="en-GB" dirty="0">
              <a:latin typeface="Arial" panose="020B0604020202020204" pitchFamily="34" charset="0"/>
              <a:cs typeface="Arial" panose="020B0604020202020204" pitchFamily="34" charset="0"/>
            </a:endParaRPr>
          </a:p>
          <a:p>
            <a:r>
              <a:rPr lang="en-GB" b="1" dirty="0">
                <a:solidFill>
                  <a:srgbClr val="2EABE2"/>
                </a:solidFill>
                <a:latin typeface="Arial"/>
                <a:ea typeface="MS PGothic" pitchFamily="34" charset="-128"/>
              </a:rPr>
              <a:t>    </a:t>
            </a:r>
            <a:r>
              <a:rPr lang="en-GB" dirty="0">
                <a:latin typeface="Arial" panose="020B0604020202020204" pitchFamily="34" charset="0"/>
                <a:cs typeface="Arial" panose="020B0604020202020204" pitchFamily="34" charset="0"/>
              </a:rPr>
              <a:t>Manager			IS AN						Employee</a:t>
            </a:r>
          </a:p>
          <a:p>
            <a:r>
              <a:rPr lang="en-GB" b="1" dirty="0">
                <a:solidFill>
                  <a:srgbClr val="2EABE2"/>
                </a:solidFill>
                <a:latin typeface="Arial"/>
                <a:ea typeface="MS PGothic" pitchFamily="34" charset="-128"/>
              </a:rPr>
              <a:t>    </a:t>
            </a:r>
            <a:r>
              <a:rPr lang="en-GB" dirty="0">
                <a:latin typeface="Arial" panose="020B0604020202020204" pitchFamily="34" charset="0"/>
                <a:cs typeface="Arial" panose="020B0604020202020204" pitchFamily="34" charset="0"/>
              </a:rPr>
              <a:t>Car				IS A 						Vehicle</a:t>
            </a:r>
          </a:p>
          <a:p>
            <a:r>
              <a:rPr lang="en-GB" b="1" dirty="0">
                <a:solidFill>
                  <a:srgbClr val="2EABE2"/>
                </a:solidFill>
                <a:latin typeface="Arial"/>
                <a:ea typeface="MS PGothic" pitchFamily="34" charset="-128"/>
              </a:rPr>
              <a:t>    </a:t>
            </a:r>
            <a:r>
              <a:rPr lang="en-GB" dirty="0">
                <a:latin typeface="Arial" panose="020B0604020202020204" pitchFamily="34" charset="0"/>
                <a:cs typeface="Arial" panose="020B0604020202020204" pitchFamily="34" charset="0"/>
              </a:rPr>
              <a:t>Smart phone		IS A							Phone</a:t>
            </a:r>
          </a:p>
          <a:p>
            <a:r>
              <a:rPr lang="en-GB" b="1" dirty="0">
                <a:solidFill>
                  <a:srgbClr val="2EABE2"/>
                </a:solidFill>
                <a:latin typeface="Arial"/>
                <a:ea typeface="MS PGothic" pitchFamily="34" charset="-128"/>
              </a:rPr>
              <a:t>    </a:t>
            </a:r>
            <a:r>
              <a:rPr lang="en-GB" dirty="0">
                <a:latin typeface="Arial" panose="020B0604020202020204" pitchFamily="34" charset="0"/>
                <a:cs typeface="Arial" panose="020B0604020202020204" pitchFamily="34" charset="0"/>
              </a:rPr>
              <a:t>House			IS A 						Building</a:t>
            </a:r>
          </a:p>
          <a:p>
            <a:endParaRPr lang="en-GB"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child is a more specific form of the parent.</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When a child class inherits from only one parent class, it is called </a:t>
            </a:r>
            <a:r>
              <a:rPr lang="en-GB" b="1" dirty="0">
                <a:latin typeface="Arial" panose="020B0604020202020204" pitchFamily="34" charset="0"/>
                <a:cs typeface="Arial" panose="020B0604020202020204" pitchFamily="34" charset="0"/>
              </a:rPr>
              <a:t>single inheritance</a:t>
            </a: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Syntax:</a:t>
            </a:r>
          </a:p>
          <a:p>
            <a:r>
              <a:rPr lang="en-US" sz="2800" dirty="0">
                <a:solidFill>
                  <a:srgbClr val="FF7700"/>
                </a:solidFill>
                <a:latin typeface="Consolas" panose="020B0609020204030204" pitchFamily="49" charset="0"/>
                <a:cs typeface="Arial" panose="020B0604020202020204" pitchFamily="34" charset="0"/>
              </a:rPr>
              <a:t>class</a:t>
            </a:r>
            <a:r>
              <a:rPr lang="en-US" sz="2800" dirty="0">
                <a:latin typeface="Lucida Console" panose="020B0609040504020204" pitchFamily="49" charset="0"/>
              </a:rPr>
              <a:t> </a:t>
            </a:r>
            <a:r>
              <a:rPr lang="en-US" sz="2800" dirty="0">
                <a:solidFill>
                  <a:srgbClr val="0000FF"/>
                </a:solidFill>
                <a:latin typeface="Consolas" panose="020B0609020204030204" pitchFamily="49" charset="0"/>
                <a:cs typeface="Arial" panose="020B0604020202020204" pitchFamily="34" charset="0"/>
              </a:rPr>
              <a:t>ChildClassName</a:t>
            </a:r>
            <a:r>
              <a:rPr lang="en-US" sz="2800" dirty="0">
                <a:latin typeface="Consolas" panose="020B0609020204030204" pitchFamily="49" charset="0"/>
              </a:rPr>
              <a:t>(ParentClassName):</a:t>
            </a:r>
          </a:p>
          <a:p>
            <a:r>
              <a:rPr lang="en-US" sz="2800" dirty="0">
                <a:latin typeface="Consolas" panose="020B0609020204030204" pitchFamily="49" charset="0"/>
              </a:rPr>
              <a:t>    </a:t>
            </a:r>
            <a:r>
              <a:rPr lang="en-US" sz="2800" dirty="0">
                <a:solidFill>
                  <a:srgbClr val="FF0000"/>
                </a:solidFill>
                <a:latin typeface="Consolas" panose="020B0609020204030204" pitchFamily="49" charset="0"/>
              </a:rPr>
              <a:t># class definition</a:t>
            </a:r>
          </a:p>
          <a:p>
            <a:r>
              <a:rPr lang="en-US" sz="2800" dirty="0">
                <a:latin typeface="Consolas" panose="020B0609020204030204" pitchFamily="49" charset="0"/>
              </a:rPr>
              <a:t>    </a:t>
            </a:r>
            <a:r>
              <a:rPr lang="en-US" sz="2800" dirty="0">
                <a:solidFill>
                  <a:srgbClr val="FF7700"/>
                </a:solidFill>
                <a:latin typeface="Consolas" panose="020B0609020204030204" pitchFamily="49" charset="0"/>
                <a:cs typeface="Arial" panose="020B0604020202020204" pitchFamily="34" charset="0"/>
              </a:rPr>
              <a:t>pass</a:t>
            </a:r>
          </a:p>
        </p:txBody>
      </p:sp>
    </p:spTree>
    <p:extLst>
      <p:ext uri="{BB962C8B-B14F-4D97-AF65-F5344CB8AC3E}">
        <p14:creationId xmlns:p14="http://schemas.microsoft.com/office/powerpoint/2010/main" val="220274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3600" dirty="0">
                <a:latin typeface="Arial Black" panose="020B0A04020102020204" pitchFamily="34" charset="0"/>
              </a:rPr>
              <a:t>Single Inheritance – Example 1</a:t>
            </a:r>
          </a:p>
        </p:txBody>
      </p:sp>
      <p:pic>
        <p:nvPicPr>
          <p:cNvPr id="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04AD304D-C2F6-49BB-B851-64CE03A3A91A}"/>
              </a:ext>
            </a:extLst>
          </p:cNvPr>
          <p:cNvSpPr/>
          <p:nvPr/>
        </p:nvSpPr>
        <p:spPr>
          <a:xfrm>
            <a:off x="839416" y="3068960"/>
            <a:ext cx="6336704" cy="2246769"/>
          </a:xfrm>
          <a:prstGeom prst="rect">
            <a:avLst/>
          </a:prstGeom>
          <a:solidFill>
            <a:schemeClr val="bg1">
              <a:lumMod val="95000"/>
            </a:schemeClr>
          </a:solidFill>
          <a:ln w="38100" cap="flat" cmpd="sng" algn="ctr">
            <a:solidFill>
              <a:srgbClr val="00A4F6"/>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Employee</a:t>
            </a:r>
            <a:r>
              <a:rPr lang="en-GB" altLang="en-US" sz="2000"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work</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"This is superclass"</a:t>
            </a:r>
            <a:r>
              <a:rPr lang="en-GB" altLang="en-US" sz="2000" dirty="0">
                <a:latin typeface="Consolas" panose="020B0609020204030204" pitchFamily="49" charset="0"/>
                <a:ea typeface="ヒラギノ角ゴ Pro W3" pitchFamily="-112" charset="-128"/>
                <a:cs typeface="Consolas" panose="020B0609020204030204" pitchFamily="49" charset="0"/>
              </a:rPr>
              <a:t>)</a:t>
            </a:r>
            <a:endParaRPr lang="en-GB" altLang="en-US" sz="2000" dirty="0">
              <a:solidFill>
                <a:srgbClr val="FF7700"/>
              </a:solidFill>
              <a:latin typeface="Consolas" panose="020B0609020204030204" pitchFamily="49" charset="0"/>
              <a:cs typeface="Arial" panose="020B0604020202020204" pitchFamily="34" charset="0"/>
            </a:endParaRPr>
          </a:p>
          <a:p>
            <a:pPr eaLnBrk="0" hangingPunct="0"/>
            <a:endParaRPr lang="en-GB" altLang="en-US" sz="2000"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class</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Manager</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latin typeface="Consolas" panose="020B0609020204030204" pitchFamily="49" charset="0"/>
                <a:ea typeface="ヒラギノ角ゴ Pro W3" pitchFamily="-112" charset="-128"/>
              </a:rPr>
              <a:t>Employee):</a:t>
            </a:r>
          </a:p>
          <a:p>
            <a:pPr eaLnBrk="0" hangingPunct="0">
              <a:buFont typeface="Arial" pitchFamily="34" charset="0"/>
              <a:buNone/>
            </a:pPr>
            <a:r>
              <a:rPr lang="en-GB" altLang="en-US" sz="2000" dirty="0">
                <a:solidFill>
                  <a:srgbClr val="FF7700"/>
                </a:solidFill>
                <a:latin typeface="Consolas" panose="020B0609020204030204" pitchFamily="49" charset="0"/>
                <a:cs typeface="Arial" panose="020B0604020202020204" pitchFamily="34" charset="0"/>
              </a:rPr>
              <a:t>    def</a:t>
            </a:r>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0000FF"/>
                </a:solidFill>
                <a:latin typeface="Consolas" panose="020B0609020204030204" pitchFamily="49" charset="0"/>
                <a:cs typeface="Arial" panose="020B0604020202020204" pitchFamily="34" charset="0"/>
              </a:rPr>
              <a:t>manage</a:t>
            </a:r>
            <a:r>
              <a:rPr lang="en-GB" altLang="en-US" sz="2000" dirty="0">
                <a:latin typeface="Consolas" panose="020B0609020204030204" pitchFamily="49" charset="0"/>
                <a:ea typeface="ヒラギノ角ゴ Pro W3" pitchFamily="-112" charset="-128"/>
                <a:cs typeface="Consolas" panose="020B0609020204030204" pitchFamily="49" charset="0"/>
              </a:rPr>
              <a:t>(self):</a:t>
            </a:r>
          </a:p>
          <a:p>
            <a:pPr eaLnBrk="0" hangingPunct="0"/>
            <a:r>
              <a:rPr lang="en-GB" altLang="en-US" sz="2000" dirty="0">
                <a:latin typeface="Consolas" panose="020B0609020204030204" pitchFamily="49" charset="0"/>
                <a:ea typeface="ヒラギノ角ゴ Pro W3" pitchFamily="-112" charset="-128"/>
                <a:cs typeface="Consolas" panose="020B0609020204030204" pitchFamily="49" charset="0"/>
              </a:rPr>
              <a:t>        </a:t>
            </a:r>
            <a:r>
              <a:rPr lang="en-GB" altLang="en-US" sz="2000" dirty="0">
                <a:solidFill>
                  <a:srgbClr val="7030A0"/>
                </a:solidFill>
                <a:latin typeface="Consolas" panose="020B0609020204030204" pitchFamily="49" charset="0"/>
                <a:ea typeface="ヒラギノ角ゴ Pro W3" pitchFamily="-112" charset="-128"/>
              </a:rPr>
              <a:t>print</a:t>
            </a:r>
            <a:r>
              <a:rPr lang="en-GB" altLang="en-US" sz="2000" dirty="0">
                <a:latin typeface="Consolas" panose="020B0609020204030204" pitchFamily="49" charset="0"/>
                <a:ea typeface="ヒラギノ角ゴ Pro W3" pitchFamily="-112" charset="-128"/>
                <a:cs typeface="Consolas" panose="020B0609020204030204" pitchFamily="49" charset="0"/>
              </a:rPr>
              <a:t>(</a:t>
            </a:r>
            <a:r>
              <a:rPr lang="en-GB" altLang="en-US" sz="2000" dirty="0">
                <a:solidFill>
                  <a:srgbClr val="00B050"/>
                </a:solidFill>
                <a:latin typeface="Consolas" panose="020B0609020204030204" pitchFamily="49" charset="0"/>
                <a:ea typeface="ヒラギノ角ゴ Pro W3" pitchFamily="-112" charset="-128"/>
                <a:cs typeface="Consolas" panose="020B0609020204030204" pitchFamily="49" charset="0"/>
              </a:rPr>
              <a:t>"This is subclass"</a:t>
            </a:r>
            <a:r>
              <a:rPr lang="en-GB" altLang="en-US" sz="2000" dirty="0">
                <a:latin typeface="Consolas" panose="020B0609020204030204" pitchFamily="49" charset="0"/>
                <a:ea typeface="ヒラギノ角ゴ Pro W3" pitchFamily="-112" charset="-128"/>
                <a:cs typeface="Consolas" panose="020B0609020204030204" pitchFamily="49" charset="0"/>
              </a:rPr>
              <a:t>)</a:t>
            </a:r>
          </a:p>
        </p:txBody>
      </p:sp>
      <p:pic>
        <p:nvPicPr>
          <p:cNvPr id="5" name="Picture 4">
            <a:extLst>
              <a:ext uri="{FF2B5EF4-FFF2-40B4-BE49-F238E27FC236}">
                <a16:creationId xmlns:a16="http://schemas.microsoft.com/office/drawing/2014/main" id="{7DAD3A47-EB75-45EC-9199-21792D8C6135}"/>
              </a:ext>
            </a:extLst>
          </p:cNvPr>
          <p:cNvPicPr>
            <a:picLocks noChangeAspect="1"/>
          </p:cNvPicPr>
          <p:nvPr/>
        </p:nvPicPr>
        <p:blipFill>
          <a:blip r:embed="rId6"/>
          <a:stretch>
            <a:fillRect/>
          </a:stretch>
        </p:blipFill>
        <p:spPr>
          <a:xfrm>
            <a:off x="7392144" y="3068960"/>
            <a:ext cx="3238500" cy="1771650"/>
          </a:xfrm>
          <a:prstGeom prst="rect">
            <a:avLst/>
          </a:prstGeom>
        </p:spPr>
      </p:pic>
      <p:sp>
        <p:nvSpPr>
          <p:cNvPr id="12" name="TextBox 11">
            <a:extLst>
              <a:ext uri="{FF2B5EF4-FFF2-40B4-BE49-F238E27FC236}">
                <a16:creationId xmlns:a16="http://schemas.microsoft.com/office/drawing/2014/main" id="{C5951907-F308-4648-9D6F-88B7606527C3}"/>
              </a:ext>
            </a:extLst>
          </p:cNvPr>
          <p:cNvSpPr txBox="1"/>
          <p:nvPr/>
        </p:nvSpPr>
        <p:spPr>
          <a:xfrm>
            <a:off x="479376" y="1484784"/>
            <a:ext cx="11625537" cy="1477328"/>
          </a:xfrm>
          <a:prstGeom prst="rect">
            <a:avLst/>
          </a:prstGeom>
          <a:noFill/>
        </p:spPr>
        <p:txBody>
          <a:bodyPr wrap="square" rtlCol="0">
            <a:spAutoFit/>
          </a:bodyPr>
          <a:lstStyle/>
          <a:p>
            <a:pPr marL="285750" indent="-285750">
              <a:buFont typeface="Arial" panose="020B0604020202020204" pitchFamily="34" charset="0"/>
              <a:buChar char="•"/>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the subclass does not have a customised constructor, then the object of the subclass is created through the constructor of its superclass </a:t>
            </a:r>
            <a:endParaRPr lang="en-GB"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If superclass also does not have a customised constructor, then the object of the subclass is created through the </a:t>
            </a:r>
            <a:r>
              <a:rPr lang="en-GB" u="sng" dirty="0">
                <a:latin typeface="Arial" panose="020B0604020202020204" pitchFamily="34" charset="0"/>
                <a:cs typeface="Arial" panose="020B0604020202020204" pitchFamily="34" charset="0"/>
              </a:rPr>
              <a:t>default</a:t>
            </a:r>
            <a:r>
              <a:rPr lang="en-GB" dirty="0">
                <a:latin typeface="Arial" panose="020B0604020202020204" pitchFamily="34" charset="0"/>
                <a:cs typeface="Arial" panose="020B0604020202020204" pitchFamily="34" charset="0"/>
              </a:rPr>
              <a:t> constructor of its superclass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object of the subclass can therefore access any of the members (attributes or methods) of its superclass. </a:t>
            </a:r>
          </a:p>
        </p:txBody>
      </p:sp>
      <p:sp>
        <p:nvSpPr>
          <p:cNvPr id="13" name="TextBox 12">
            <a:extLst>
              <a:ext uri="{FF2B5EF4-FFF2-40B4-BE49-F238E27FC236}">
                <a16:creationId xmlns:a16="http://schemas.microsoft.com/office/drawing/2014/main" id="{D8D044CE-EDB2-4699-8796-B8B6271A8CCF}"/>
              </a:ext>
            </a:extLst>
          </p:cNvPr>
          <p:cNvSpPr txBox="1"/>
          <p:nvPr/>
        </p:nvSpPr>
        <p:spPr>
          <a:xfrm>
            <a:off x="479376" y="5530006"/>
            <a:ext cx="11449272"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Here the default constructor of the superclass is used to create the object manager.</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The object manager will therefore inherit Employee’s method work(). </a:t>
            </a:r>
          </a:p>
          <a:p>
            <a:pPr marL="285750" indent="-285750">
              <a:buFont typeface="Arial" panose="020B0604020202020204" pitchFamily="34" charset="0"/>
              <a:buChar char="•"/>
            </a:pPr>
            <a:r>
              <a:rPr lang="en-GB" dirty="0">
                <a:latin typeface="Arial" panose="020B0604020202020204" pitchFamily="34" charset="0"/>
                <a:cs typeface="Arial" panose="020B0604020202020204" pitchFamily="34" charset="0"/>
              </a:rPr>
              <a:t>It will additionally have access to its own method manage().</a:t>
            </a:r>
          </a:p>
        </p:txBody>
      </p:sp>
    </p:spTree>
    <p:extLst>
      <p:ext uri="{BB962C8B-B14F-4D97-AF65-F5344CB8AC3E}">
        <p14:creationId xmlns:p14="http://schemas.microsoft.com/office/powerpoint/2010/main" val="321275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p:properties xmlns:p="http://schemas.microsoft.com/office/2006/metadata/properties" xmlns:xsi="http://www.w3.org/2001/XMLSchema-instance" xmlns:pc="http://schemas.microsoft.com/office/infopath/2007/PartnerControls"><documentManagement><Module xmlns="$ListId:Shared Documents;">Slides</Module><RestrictedToTheseUsers xmlns="$ListId:Shared Documents;"><UserInfo><DisplayName></DisplayName><AccountId xsi:nil="true"></AccountId><AccountType/></UserInfo></RestrictedToTheseUsers><Document_x0020_Type xmlns="$ListId:Shared Documents;">Slide Decks</Document_x0020_Type></documentManagement></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ct:contentTypeSchema ct:_="" ma:_="" ma:contentTypeName="Document" ma:contentTypeID="0x010100A3E73A2E9174C0438253889B8D124CFE" ma:contentTypeVersion="4" ma:contentTypeDescription="Create a new document." ma:contentTypeScope="" ma:versionID="701f5f972f759fb3fa6ade040af1a370" xmlns:ct="http://schemas.microsoft.com/office/2006/metadata/contentType" xmlns:ma="http://schemas.microsoft.com/office/2006/metadata/properties/metaAttributes">
<xsd:schema targetNamespace="http://schemas.microsoft.com/office/2006/metadata/properties" ma:root="true" ma:fieldsID="a3e99db221300844266b7c00f88371ef" ns2:_="" xmlns:xsd="http://www.w3.org/2001/XMLSchema" xmlns:xs="http://www.w3.org/2001/XMLSchema" xmlns:p="http://schemas.microsoft.com/office/2006/metadata/properties" xmlns:ns2="$ListId:Shared Documents;">
<xsd:import namespace="$ListId:Shared Documents;"/>
<xsd:element name="properties">
<xsd:complexType>
<xsd:sequence>
<xsd:element name="documentManagement">
<xsd:complexType>
<xsd:all>
<xsd:element ref="ns2:RestrictedToTheseUsers" minOccurs="0"/>
<xsd:element ref="ns2:Document_x0020_Type" minOccurs="0"/>
<xsd:element ref="ns2:Module" minOccurs="0"/>
</xsd:all>
</xsd:complexType>
</xsd:element>
</xsd:sequence>
</xsd:complexType>
</xsd:element>
</xsd:schema>
<xsd:schema targetNamespace="$ListId:Shared Documents;" elementFormDefault="qualified" xmlns:xsd="http://www.w3.org/2001/XMLSchema" xmlns:xs="http://www.w3.org/2001/XMLSchema" xmlns:dms="http://schemas.microsoft.com/office/2006/documentManagement/types" xmlns:pc="http://schemas.microsoft.com/office/infopath/2007/PartnerControls">
<xsd:import namespace="http://schemas.microsoft.com/office/2006/documentManagement/types"/>
<xsd:import namespace="http://schemas.microsoft.com/office/infopath/2007/PartnerControls"/>
<xsd:element name="RestrictedToTheseUsers" ma:index="8" nillable="true" ma:displayName="RestrictedToTheseUsers" ma:list="UserInfo" ma:SearchPeopleOnly="false" ma:SharePointGroup="0" ma:internalName="RestrictedToTheseUsers" ma:readOnly="false"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Type" ma:index="9" nillable="true" ma:displayName="Document Type" ma:format="Dropdown" ma:indexed="true" ma:internalName="Document_x0020_Type" ma:readOnly="false">
<xsd:simpleType>
<xsd:restriction base="dms:Choice">
<xsd:enumeration value="Course Setup"/>
<xsd:enumeration value="Exams"/>
<xsd:enumeration value="Exercises"/>
<xsd:enumeration value="Handouts"/>
<xsd:enumeration value="Manuals"/>
<xsd:enumeration value="Other"/>
<xsd:enumeration value="Projects"/>
<xsd:enumeration value="Recommended Reading"/>
<xsd:enumeration value="Resources"/>
<xsd:enumeration value="Slide Decks"/>
</xsd:restriction>
</xsd:simpleType>
</xsd:element>
<xsd:element name="Module" ma:index="10" nillable="true" ma:displayName="Module" ma:format="Dropdown" ma:indexed="true" ma:internalName="Module">
<xsd:simpleType>
<xsd:restriction base="dms:Choice">
<xsd:enumeration value="Extra questions and schema"/>
<xsd:enumeration value="Query reading exercises"/>
<xsd:enumeration value="Query writing exercises"/>
<xsd:enumeration value="Slides"/>
<xsd:enumeration value="Extra Material - Agent Schema"/>
<xsd:enumeration value="Additional Material"/>
</xsd:restriction>
</xsd:simpleType>
</xsd:element>
</xsd:schema>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targetNamespace="http://schemas.microsoft.com/office/infopath/2007/PartnerControls" elementFormDefault="qualified" attributeFormDefault="unqualified" xmlns:pc="http://schemas.microsoft.com/office/infopath/2007/PartnerControls" xmlns:xs="http://www.w3.org/2001/XMLSchema">
<xs:element name="Person">
<xs:complexType>
<xs:sequence>
<xs:element ref="pc:DisplayName" minOccurs="0"></xs:element>
<xs:element ref="pc:AccountId" minOccurs="0"></xs:element>
<xs:element ref="pc:AccountType" minOccurs="0"></xs:element>
</xs:sequence>
</xs:complexType>
</xs:element>
<xs:element name="DisplayName" type="xs:string"></xs:element>
<xs:element name="AccountId" type="xs:string"></xs:element>
<xs:element name="AccountType" type="xs:string"></xs:element>
<xs:element name="BDCAssociatedEntity">
<xs:complexType>
<xs:sequence>
<xs:element ref="pc:BDCEntity" minOccurs="0" maxOccurs="unbounded"></xs:element>
</xs:sequence>
<xs:attribute ref="pc:EntityNamespace"></xs:attribute>
<xs:attribute ref="pc:EntityName"></xs:attribute>
<xs:attribute ref="pc:SystemInstanceName"></xs:attribute>
<xs:attribute ref="pc:AssociationName"></xs:attribute>
</xs:complexType>
</xs:element>
<xs:attribute name="EntityNamespace" type="xs:string"></xs:attribute>
<xs:attribute name="EntityName" type="xs:string"></xs:attribute>
<xs:attribute name="SystemInstanceName" type="xs:string"></xs:attribute>
<xs:attribute name="AssociationName" type="xs:string"></xs:attribute>
<xs:element name="BDCEntity">
<xs:complexType>
<xs:sequence>
<xs:element ref="pc:EntityDisplayName" minOccurs="0"></xs:element>
<xs:element ref="pc:EntityInstanceReference" minOccurs="0"></xs:element>
<xs:element ref="pc:EntityId1" minOccurs="0"></xs:element>
<xs:element ref="pc:EntityId2" minOccurs="0"></xs:element>
<xs:element ref="pc:EntityId3" minOccurs="0"></xs:element>
<xs:element ref="pc:EntityId4" minOccurs="0"></xs:element>
<xs:element ref="pc:EntityId5" minOccurs="0"></xs:element>
</xs:sequence>
</xs:complexType>
</xs:element>
<xs:element name="EntityDisplayName" type="xs:string"></xs:element>
<xs:element name="EntityInstanceReference" type="xs:string"></xs:element>
<xs:element name="EntityId1" type="xs:string"></xs:element>
<xs:element name="EntityId2" type="xs:string"></xs:element>
<xs:element name="EntityId3" type="xs:string"></xs:element>
<xs:element name="EntityId4" type="xs:string"></xs:element>
<xs:element name="EntityId5" type="xs:string"></xs:element>
<xs:element name="Terms">
<xs:complexType>
<xs:sequence>
<xs:element ref="pc:TermInfo" minOccurs="0" maxOccurs="unbounded"></xs:element>
</xs:sequence>
</xs:complexType>
</xs:element>
<xs:element name="TermInfo">
<xs:complexType>
<xs:sequence>
<xs:element ref="pc:TermName" minOccurs="0"></xs:element>
<xs:element ref="pc:TermId" minOccurs="0"></xs:element>
</xs:sequence>
</xs:complexType>
</xs:element>
<xs:element name="TermName" type="xs:string"></xs:element>
<xs:element name="TermId" type="xs:string"></xs:element>
</xs:schema>
</ct:contentTypeSchema>
</file>

<file path=customXml/itemProps1.xml><?xml version="1.0" encoding="utf-8"?>
<ds:datastoreItem xmlns:ds="http://schemas.openxmlformats.org/officeDocument/2006/customXml" ds:itemID="{EAEE06BC-C96A-493E-9D0E-8E01B8DC2ED9}">
  <ds:schemaRefs>
    <ds:schemaRef ds:uri="http://schemas.microsoft.com/office/2006/metadata/properties"/>
    <ds:schemaRef ds:uri="http://schemas.microsoft.com/office/infopath/2007/PartnerControls"/>
    <ds:schemaRef ds:uri="$ListId:Shared Documents;"/>
  </ds:schemaRefs>
</ds:datastoreItem>
</file>

<file path=customXml/itemProps2.xml><?xml version="1.0" encoding="utf-8"?>
<ds:datastoreItem xmlns:ds="http://schemas.openxmlformats.org/officeDocument/2006/customXml" ds:itemID="{1FC726ED-D182-4B53-8CA2-2DD0348F16EA}">
  <ds:schemaRefs>
    <ds:schemaRef ds:uri="http://schemas.microsoft.com/sharepoint/v3/contenttype/forms"/>
  </ds:schemaRefs>
</ds:datastoreItem>
</file>

<file path=customXml/itemProps3.xml><?xml version="1.0" encoding="utf-8"?>
<ds:datastoreItem xmlns:ds="http://schemas.openxmlformats.org/officeDocument/2006/customXml" ds:itemID="{1BE23D29-A5B6-48E6-AE51-7E5FBC4E97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ListId:Shared Document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FDM theme</Template>
  <TotalTime>9157</TotalTime>
  <Words>8177</Words>
  <Application>Microsoft Office PowerPoint</Application>
  <PresentationFormat>Widescreen</PresentationFormat>
  <Paragraphs>900</Paragraphs>
  <Slides>46</Slides>
  <Notes>42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46</vt:i4>
      </vt:variant>
    </vt:vector>
  </HeadingPairs>
  <TitlesOfParts>
    <vt:vector size="60" baseType="lpstr">
      <vt:lpstr>-apple-system</vt:lpstr>
      <vt:lpstr>Arial</vt:lpstr>
      <vt:lpstr>Arial Black</vt:lpstr>
      <vt:lpstr>Calibri</vt:lpstr>
      <vt:lpstr>Consolas</vt:lpstr>
      <vt:lpstr>Lucida Console</vt:lpstr>
      <vt:lpstr>Noto Sans</vt:lpstr>
      <vt:lpstr>Nunito</vt:lpstr>
      <vt:lpstr>Roboto</vt:lpstr>
      <vt:lpstr>source sans pro</vt:lpstr>
      <vt:lpstr>source sans pro</vt:lpstr>
      <vt:lpstr>Symbol</vt:lpstr>
      <vt:lpstr>Wingdings</vt:lpstr>
      <vt:lpstr>FDM theme</vt:lpstr>
      <vt:lpstr>Advanced Python</vt:lpstr>
      <vt:lpstr>Module 2B: Object-Oriented Programming  ~ Part 2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Protected</vt:lpstr>
      <vt:lpstr>PowerPoint Presentation</vt:lpstr>
      <vt:lpstr>Private</vt:lpstr>
      <vt:lpstr>PowerPoint Presentation</vt:lpstr>
      <vt:lpstr>Private attributes of a parent class</vt:lpstr>
      <vt:lpstr>Private attributes of a parent class</vt:lpstr>
      <vt:lpstr>Private attributes &amp; methods of a parent class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Summary</vt:lpstr>
      <vt:lpstr>Module Summary</vt:lpstr>
      <vt:lpstr>Module Summary</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Nick Lawton</dc:creator>
  <cp:lastModifiedBy>Nikola</cp:lastModifiedBy>
  <cp:revision>453</cp:revision>
  <dcterms:created xsi:type="dcterms:W3CDTF">2018-10-31T14:46:27Z</dcterms:created>
  <dcterms:modified xsi:type="dcterms:W3CDTF">2022-08-19T14:14:19Z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0x010100A3E73A2E9174C0438253889B8D124CFE</vt:lpwstr>
  </property>
</Properties>
</file>