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tags/tag1.xml" ContentType="application/vnd.openxmlformats-officedocument.presentationml.tags+xml"/>
  <Override PartName="/ppt/notesSlides/notesSlide7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77"/>
  </p:notesMasterIdLst>
  <p:sldIdLst>
    <p:sldId id="394" r:id="rId5"/>
    <p:sldId id="395" r:id="rId6"/>
    <p:sldId id="354" r:id="rId7"/>
    <p:sldId id="382" r:id="rId8"/>
    <p:sldId id="400" r:id="rId9"/>
    <p:sldId id="470" r:id="rId10"/>
    <p:sldId id="472" r:id="rId11"/>
    <p:sldId id="471" r:id="rId12"/>
    <p:sldId id="474" r:id="rId13"/>
    <p:sldId id="478" r:id="rId14"/>
    <p:sldId id="475" r:id="rId15"/>
    <p:sldId id="503" r:id="rId16"/>
    <p:sldId id="476" r:id="rId17"/>
    <p:sldId id="504" r:id="rId18"/>
    <p:sldId id="509" r:id="rId19"/>
    <p:sldId id="477" r:id="rId20"/>
    <p:sldId id="479" r:id="rId21"/>
    <p:sldId id="480" r:id="rId22"/>
    <p:sldId id="513" r:id="rId23"/>
    <p:sldId id="481" r:id="rId24"/>
    <p:sldId id="482" r:id="rId25"/>
    <p:sldId id="483" r:id="rId26"/>
    <p:sldId id="484" r:id="rId27"/>
    <p:sldId id="485" r:id="rId28"/>
    <p:sldId id="486" r:id="rId29"/>
    <p:sldId id="487" r:id="rId30"/>
    <p:sldId id="491" r:id="rId31"/>
    <p:sldId id="524" r:id="rId32"/>
    <p:sldId id="525" r:id="rId33"/>
    <p:sldId id="523" r:id="rId34"/>
    <p:sldId id="492" r:id="rId35"/>
    <p:sldId id="510" r:id="rId36"/>
    <p:sldId id="511" r:id="rId37"/>
    <p:sldId id="512" r:id="rId38"/>
    <p:sldId id="530" r:id="rId39"/>
    <p:sldId id="488" r:id="rId40"/>
    <p:sldId id="489" r:id="rId41"/>
    <p:sldId id="490" r:id="rId42"/>
    <p:sldId id="526" r:id="rId43"/>
    <p:sldId id="497" r:id="rId44"/>
    <p:sldId id="498" r:id="rId45"/>
    <p:sldId id="533" r:id="rId46"/>
    <p:sldId id="534" r:id="rId47"/>
    <p:sldId id="535" r:id="rId48"/>
    <p:sldId id="536" r:id="rId49"/>
    <p:sldId id="537" r:id="rId50"/>
    <p:sldId id="538" r:id="rId51"/>
    <p:sldId id="539" r:id="rId52"/>
    <p:sldId id="540" r:id="rId53"/>
    <p:sldId id="499" r:id="rId54"/>
    <p:sldId id="500" r:id="rId55"/>
    <p:sldId id="501" r:id="rId56"/>
    <p:sldId id="531" r:id="rId57"/>
    <p:sldId id="532" r:id="rId58"/>
    <p:sldId id="493" r:id="rId59"/>
    <p:sldId id="495" r:id="rId60"/>
    <p:sldId id="496" r:id="rId61"/>
    <p:sldId id="541" r:id="rId62"/>
    <p:sldId id="514" r:id="rId63"/>
    <p:sldId id="515" r:id="rId64"/>
    <p:sldId id="516" r:id="rId65"/>
    <p:sldId id="517" r:id="rId66"/>
    <p:sldId id="518" r:id="rId67"/>
    <p:sldId id="519" r:id="rId68"/>
    <p:sldId id="520" r:id="rId69"/>
    <p:sldId id="521" r:id="rId70"/>
    <p:sldId id="522" r:id="rId71"/>
    <p:sldId id="527" r:id="rId72"/>
    <p:sldId id="529" r:id="rId73"/>
    <p:sldId id="528" r:id="rId74"/>
    <p:sldId id="348" r:id="rId75"/>
    <p:sldId id="396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16" clrIdx="0"/>
  <p:cmAuthor id="2" name="Billy McCarthy" initials="BM" lastIdx="1" clrIdx="1"/>
  <p:cmAuthor id="3" name="Craig Dolan" initials="CD" lastIdx="9" clrIdx="2"/>
  <p:cmAuthor id="4" name="Cullen Grover" initials="CG" lastIdx="8" clrIdx="3">
    <p:extLst>
      <p:ext uri="{19B8F6BF-5375-455C-9EA6-DF929625EA0E}">
        <p15:presenceInfo xmlns:p15="http://schemas.microsoft.com/office/powerpoint/2012/main" userId="S::cullen.grover@fdmgroup.com::db501506-136d-412a-a424-6f71bc61cfb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FE3"/>
    <a:srgbClr val="595959"/>
    <a:srgbClr val="FF15B1"/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65F5D-ADBE-4708-A38B-F78BEBBC8531}" v="13" dt="2021-07-28T15:18:35.927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046" autoAdjust="0"/>
  </p:normalViewPr>
  <p:slideViewPr>
    <p:cSldViewPr snapToGrid="0">
      <p:cViewPr varScale="1">
        <p:scale>
          <a:sx n="57" d="100"/>
          <a:sy n="57" d="100"/>
        </p:scale>
        <p:origin x="84" y="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5056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Ignjatovic" userId="777efdf8-7461-46b4-9a74-ce034012f891" providerId="ADAL" clId="{17D65F5D-ADBE-4708-A38B-F78BEBBC8531}"/>
    <pc:docChg chg="undo custSel addSld modSld sldOrd">
      <pc:chgData name="Nikola Ignjatovic" userId="777efdf8-7461-46b4-9a74-ce034012f891" providerId="ADAL" clId="{17D65F5D-ADBE-4708-A38B-F78BEBBC8531}" dt="2021-07-28T15:21:20.812" v="1116" actId="20577"/>
      <pc:docMkLst>
        <pc:docMk/>
      </pc:docMkLst>
      <pc:sldChg chg="modSp mod">
        <pc:chgData name="Nikola Ignjatovic" userId="777efdf8-7461-46b4-9a74-ce034012f891" providerId="ADAL" clId="{17D65F5D-ADBE-4708-A38B-F78BEBBC8531}" dt="2021-07-28T15:19:26.160" v="1113"/>
        <pc:sldMkLst>
          <pc:docMk/>
          <pc:sldMk cId="3368012782" sldId="354"/>
        </pc:sldMkLst>
        <pc:spChg chg="mod">
          <ac:chgData name="Nikola Ignjatovic" userId="777efdf8-7461-46b4-9a74-ce034012f891" providerId="ADAL" clId="{17D65F5D-ADBE-4708-A38B-F78BEBBC8531}" dt="2021-07-28T15:19:26.160" v="1113"/>
          <ac:spMkLst>
            <pc:docMk/>
            <pc:sldMk cId="3368012782" sldId="354"/>
            <ac:spMk id="3" creationId="{00000000-0000-0000-0000-000000000000}"/>
          </ac:spMkLst>
        </pc:spChg>
      </pc:sldChg>
      <pc:sldChg chg="modSp mod">
        <pc:chgData name="Nikola Ignjatovic" userId="777efdf8-7461-46b4-9a74-ce034012f891" providerId="ADAL" clId="{17D65F5D-ADBE-4708-A38B-F78BEBBC8531}" dt="2021-07-28T15:19:14.221" v="1112" actId="20577"/>
        <pc:sldMkLst>
          <pc:docMk/>
          <pc:sldMk cId="1043232968" sldId="396"/>
        </pc:sldMkLst>
        <pc:spChg chg="mod">
          <ac:chgData name="Nikola Ignjatovic" userId="777efdf8-7461-46b4-9a74-ce034012f891" providerId="ADAL" clId="{17D65F5D-ADBE-4708-A38B-F78BEBBC8531}" dt="2021-07-28T15:19:14.221" v="1112" actId="20577"/>
          <ac:spMkLst>
            <pc:docMk/>
            <pc:sldMk cId="1043232968" sldId="396"/>
            <ac:spMk id="3" creationId="{84845D47-2E08-4573-B8AA-5CFBB82AFD13}"/>
          </ac:spMkLst>
        </pc:spChg>
      </pc:sldChg>
      <pc:sldChg chg="delSp modSp add mod ord modNotesTx">
        <pc:chgData name="Nikola Ignjatovic" userId="777efdf8-7461-46b4-9a74-ce034012f891" providerId="ADAL" clId="{17D65F5D-ADBE-4708-A38B-F78BEBBC8531}" dt="2021-07-28T14:44:59.883" v="755" actId="20577"/>
        <pc:sldMkLst>
          <pc:docMk/>
          <pc:sldMk cId="3693702121" sldId="527"/>
        </pc:sldMkLst>
        <pc:spChg chg="mod">
          <ac:chgData name="Nikola Ignjatovic" userId="777efdf8-7461-46b4-9a74-ce034012f891" providerId="ADAL" clId="{17D65F5D-ADBE-4708-A38B-F78BEBBC8531}" dt="2021-07-28T11:40:46.210" v="9" actId="20577"/>
          <ac:spMkLst>
            <pc:docMk/>
            <pc:sldMk cId="3693702121" sldId="527"/>
            <ac:spMk id="2" creationId="{00000000-0000-0000-0000-000000000000}"/>
          </ac:spMkLst>
        </pc:spChg>
        <pc:spChg chg="del">
          <ac:chgData name="Nikola Ignjatovic" userId="777efdf8-7461-46b4-9a74-ce034012f891" providerId="ADAL" clId="{17D65F5D-ADBE-4708-A38B-F78BEBBC8531}" dt="2021-07-28T11:52:04.750" v="194" actId="478"/>
          <ac:spMkLst>
            <pc:docMk/>
            <pc:sldMk cId="3693702121" sldId="527"/>
            <ac:spMk id="7" creationId="{490E9816-13A7-4679-99B0-DA58FA7D12E3}"/>
          </ac:spMkLst>
        </pc:spChg>
        <pc:spChg chg="mod">
          <ac:chgData name="Nikola Ignjatovic" userId="777efdf8-7461-46b4-9a74-ce034012f891" providerId="ADAL" clId="{17D65F5D-ADBE-4708-A38B-F78BEBBC8531}" dt="2021-07-28T14:44:59.883" v="755" actId="20577"/>
          <ac:spMkLst>
            <pc:docMk/>
            <pc:sldMk cId="3693702121" sldId="527"/>
            <ac:spMk id="8" creationId="{7F4F506C-7E95-4789-8802-AC2EA276FB26}"/>
          </ac:spMkLst>
        </pc:spChg>
        <pc:picChg chg="del">
          <ac:chgData name="Nikola Ignjatovic" userId="777efdf8-7461-46b4-9a74-ce034012f891" providerId="ADAL" clId="{17D65F5D-ADBE-4708-A38B-F78BEBBC8531}" dt="2021-07-28T11:51:57.863" v="193" actId="478"/>
          <ac:picMkLst>
            <pc:docMk/>
            <pc:sldMk cId="3693702121" sldId="527"/>
            <ac:picMk id="4" creationId="{D102EA5D-06C9-4B81-A023-86C03F78A314}"/>
          </ac:picMkLst>
        </pc:picChg>
      </pc:sldChg>
      <pc:sldChg chg="addSp delSp modSp add mod">
        <pc:chgData name="Nikola Ignjatovic" userId="777efdf8-7461-46b4-9a74-ce034012f891" providerId="ADAL" clId="{17D65F5D-ADBE-4708-A38B-F78BEBBC8531}" dt="2021-07-28T15:21:20.812" v="1116" actId="20577"/>
        <pc:sldMkLst>
          <pc:docMk/>
          <pc:sldMk cId="2575959235" sldId="528"/>
        </pc:sldMkLst>
        <pc:spChg chg="add del">
          <ac:chgData name="Nikola Ignjatovic" userId="777efdf8-7461-46b4-9a74-ce034012f891" providerId="ADAL" clId="{17D65F5D-ADBE-4708-A38B-F78BEBBC8531}" dt="2021-07-28T14:49:08.661" v="866" actId="478"/>
          <ac:spMkLst>
            <pc:docMk/>
            <pc:sldMk cId="2575959235" sldId="528"/>
            <ac:spMk id="7" creationId="{E8D9959C-E35A-4826-9513-6980B7279973}"/>
          </ac:spMkLst>
        </pc:spChg>
        <pc:spChg chg="mod">
          <ac:chgData name="Nikola Ignjatovic" userId="777efdf8-7461-46b4-9a74-ce034012f891" providerId="ADAL" clId="{17D65F5D-ADBE-4708-A38B-F78BEBBC8531}" dt="2021-07-28T15:21:20.812" v="1116" actId="20577"/>
          <ac:spMkLst>
            <pc:docMk/>
            <pc:sldMk cId="2575959235" sldId="528"/>
            <ac:spMk id="8" creationId="{7F4F506C-7E95-4789-8802-AC2EA276FB26}"/>
          </ac:spMkLst>
        </pc:spChg>
        <pc:spChg chg="add del mod">
          <ac:chgData name="Nikola Ignjatovic" userId="777efdf8-7461-46b4-9a74-ce034012f891" providerId="ADAL" clId="{17D65F5D-ADBE-4708-A38B-F78BEBBC8531}" dt="2021-07-28T14:49:27.525" v="869" actId="478"/>
          <ac:spMkLst>
            <pc:docMk/>
            <pc:sldMk cId="2575959235" sldId="528"/>
            <ac:spMk id="9" creationId="{59A78BFE-1C02-4256-AD2A-B0F0E28B5D49}"/>
          </ac:spMkLst>
        </pc:spChg>
        <pc:picChg chg="add del">
          <ac:chgData name="Nikola Ignjatovic" userId="777efdf8-7461-46b4-9a74-ce034012f891" providerId="ADAL" clId="{17D65F5D-ADBE-4708-A38B-F78BEBBC8531}" dt="2021-07-28T14:49:48.047" v="871" actId="478"/>
          <ac:picMkLst>
            <pc:docMk/>
            <pc:sldMk cId="2575959235" sldId="528"/>
            <ac:picMk id="10" creationId="{C07CDF51-F529-42A8-9A97-241BCA58FB65}"/>
          </ac:picMkLst>
        </pc:picChg>
        <pc:picChg chg="add del mod">
          <ac:chgData name="Nikola Ignjatovic" userId="777efdf8-7461-46b4-9a74-ce034012f891" providerId="ADAL" clId="{17D65F5D-ADBE-4708-A38B-F78BEBBC8531}" dt="2021-07-28T14:56:26.785" v="975" actId="478"/>
          <ac:picMkLst>
            <pc:docMk/>
            <pc:sldMk cId="2575959235" sldId="528"/>
            <ac:picMk id="12" creationId="{B93F0FD5-FC8C-4785-9B21-F5BA2F47810E}"/>
          </ac:picMkLst>
        </pc:picChg>
        <pc:picChg chg="add mod">
          <ac:chgData name="Nikola Ignjatovic" userId="777efdf8-7461-46b4-9a74-ce034012f891" providerId="ADAL" clId="{17D65F5D-ADBE-4708-A38B-F78BEBBC8531}" dt="2021-07-28T14:56:51.741" v="977" actId="1076"/>
          <ac:picMkLst>
            <pc:docMk/>
            <pc:sldMk cId="2575959235" sldId="528"/>
            <ac:picMk id="14" creationId="{724130F3-D01B-402B-9755-E0C13BF80599}"/>
          </ac:picMkLst>
        </pc:picChg>
      </pc:sldChg>
      <pc:sldChg chg="modSp add mod ord">
        <pc:chgData name="Nikola Ignjatovic" userId="777efdf8-7461-46b4-9a74-ce034012f891" providerId="ADAL" clId="{17D65F5D-ADBE-4708-A38B-F78BEBBC8531}" dt="2021-07-28T14:55:19.105" v="958" actId="20577"/>
        <pc:sldMkLst>
          <pc:docMk/>
          <pc:sldMk cId="1088190032" sldId="529"/>
        </pc:sldMkLst>
        <pc:spChg chg="mod">
          <ac:chgData name="Nikola Ignjatovic" userId="777efdf8-7461-46b4-9a74-ce034012f891" providerId="ADAL" clId="{17D65F5D-ADBE-4708-A38B-F78BEBBC8531}" dt="2021-07-28T14:55:19.105" v="958" actId="20577"/>
          <ac:spMkLst>
            <pc:docMk/>
            <pc:sldMk cId="1088190032" sldId="529"/>
            <ac:spMk id="8" creationId="{7F4F506C-7E95-4789-8802-AC2EA276FB26}"/>
          </ac:spMkLst>
        </pc:spChg>
        <pc:picChg chg="mod">
          <ac:chgData name="Nikola Ignjatovic" userId="777efdf8-7461-46b4-9a74-ce034012f891" providerId="ADAL" clId="{17D65F5D-ADBE-4708-A38B-F78BEBBC8531}" dt="2021-07-28T14:54:20.989" v="937" actId="1076"/>
          <ac:picMkLst>
            <pc:docMk/>
            <pc:sldMk cId="1088190032" sldId="529"/>
            <ac:picMk id="12" creationId="{B93F0FD5-FC8C-4785-9B21-F5BA2F47810E}"/>
          </ac:picMkLst>
        </pc:picChg>
      </pc:sldChg>
    </pc:docChg>
  </pc:docChgLst>
  <pc:docChgLst>
    <pc:chgData name="June McPake" userId="45119f6f-ff33-4b00-9f88-a4845ae16ffa" providerId="ADAL" clId="{9BD56DDB-0F4E-4853-B151-7EF61459D498}"/>
    <pc:docChg chg="custSel modSld">
      <pc:chgData name="June McPake" userId="45119f6f-ff33-4b00-9f88-a4845ae16ffa" providerId="ADAL" clId="{9BD56DDB-0F4E-4853-B151-7EF61459D498}" dt="2020-10-19T09:53:24.043" v="276" actId="20577"/>
      <pc:docMkLst>
        <pc:docMk/>
      </pc:docMkLst>
      <pc:sldChg chg="modSp mod">
        <pc:chgData name="June McPake" userId="45119f6f-ff33-4b00-9f88-a4845ae16ffa" providerId="ADAL" clId="{9BD56DDB-0F4E-4853-B151-7EF61459D498}" dt="2020-10-19T09:09:43.954" v="11" actId="20577"/>
        <pc:sldMkLst>
          <pc:docMk/>
          <pc:sldMk cId="1544478635" sldId="263"/>
        </pc:sldMkLst>
        <pc:spChg chg="mod">
          <ac:chgData name="June McPake" userId="45119f6f-ff33-4b00-9f88-a4845ae16ffa" providerId="ADAL" clId="{9BD56DDB-0F4E-4853-B151-7EF61459D498}" dt="2020-10-19T09:09:43.954" v="11" actId="20577"/>
          <ac:spMkLst>
            <pc:docMk/>
            <pc:sldMk cId="1544478635" sldId="263"/>
            <ac:spMk id="7" creationId="{00000000-0000-0000-0000-000000000000}"/>
          </ac:spMkLst>
        </pc:spChg>
      </pc:sldChg>
      <pc:sldChg chg="modSp mod">
        <pc:chgData name="June McPake" userId="45119f6f-ff33-4b00-9f88-a4845ae16ffa" providerId="ADAL" clId="{9BD56DDB-0F4E-4853-B151-7EF61459D498}" dt="2020-10-19T09:53:24.043" v="276" actId="20577"/>
        <pc:sldMkLst>
          <pc:docMk/>
          <pc:sldMk cId="3368012782" sldId="354"/>
        </pc:sldMkLst>
        <pc:spChg chg="mod">
          <ac:chgData name="June McPake" userId="45119f6f-ff33-4b00-9f88-a4845ae16ffa" providerId="ADAL" clId="{9BD56DDB-0F4E-4853-B151-7EF61459D498}" dt="2020-10-19T09:52:02.130" v="109" actId="207"/>
          <ac:spMkLst>
            <pc:docMk/>
            <pc:sldMk cId="3368012782" sldId="354"/>
            <ac:spMk id="2" creationId="{00000000-0000-0000-0000-000000000000}"/>
          </ac:spMkLst>
        </pc:spChg>
        <pc:spChg chg="mod">
          <ac:chgData name="June McPake" userId="45119f6f-ff33-4b00-9f88-a4845ae16ffa" providerId="ADAL" clId="{9BD56DDB-0F4E-4853-B151-7EF61459D498}" dt="2020-10-19T09:53:24.043" v="276" actId="20577"/>
          <ac:spMkLst>
            <pc:docMk/>
            <pc:sldMk cId="3368012782" sldId="35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21/05/2022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https://numpy.org/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1433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655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Note</a:t>
            </a:r>
            <a:r>
              <a:rPr lang="en-GB" dirty="0"/>
              <a:t>:</a:t>
            </a:r>
          </a:p>
          <a:p>
            <a:r>
              <a:rPr lang="en-GB" dirty="0"/>
              <a:t>Since shape returns a tuple storing the number of elements in each dimension, the number of elements at each dimension can be retrieved using the subscript operator. </a:t>
            </a:r>
          </a:p>
          <a:p>
            <a:r>
              <a:rPr lang="en-GB" dirty="0"/>
              <a:t>For case of the above example:</a:t>
            </a:r>
          </a:p>
          <a:p>
            <a:r>
              <a:rPr lang="en-GB" dirty="0">
                <a:latin typeface="Lucida Console" panose="020B0609040504020204" pitchFamily="49" charset="0"/>
              </a:rPr>
              <a:t>&gt;&gt;&gt; arr_2D.shape[0]    # returns the number of rows (2)</a:t>
            </a:r>
          </a:p>
          <a:p>
            <a:r>
              <a:rPr lang="en-GB" dirty="0">
                <a:latin typeface="Lucida Console" panose="020B0609040504020204" pitchFamily="49" charset="0"/>
              </a:rPr>
              <a:t>2</a:t>
            </a:r>
          </a:p>
          <a:p>
            <a:r>
              <a:rPr lang="en-GB" dirty="0">
                <a:latin typeface="Lucida Console" panose="020B0609040504020204" pitchFamily="49" charset="0"/>
              </a:rPr>
              <a:t>&gt;&gt;&gt; arr_2D.shape[1]    # returns the number of columns (5)</a:t>
            </a:r>
          </a:p>
          <a:p>
            <a:r>
              <a:rPr lang="en-GB" dirty="0">
                <a:latin typeface="Lucida Console" panose="020B0609040504020204" pitchFamily="49" charset="0"/>
              </a:rPr>
              <a:t>5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922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means that an array of 12 elements can be reshaped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to a 2-D array in 6 ways: (1,12), (12,1), (2,6), (6,2), (3,4), (4,3)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to a 3-D array in 18 ways: 3 x (1,1,12), 6 x (1,2,6), 6 x (1,3,4), 3 x (2,2,3)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to a 4-D array in 40 ways: 4 x (1,1,1,12), 12 x (1,1,2,6), 12 x (1,1,3,4), 12 x (1,2,2,3)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to a 6-D array in 126 ways: 6 x (1,1,1,1,1,12), 30 x (1,1,1,1,2,6), 30 x (1,1,1,1,3,4), 60 x (1,1,1,2,2,3)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to a 12-D array in  342 ways: 12 x (1,1,1,1,1,1,1,1,1,1,1,12), 132 x (1,1,1,1,1,1,1,1,1,1,2,6), 132 x (1,1,1,1,1,1,1,1,1,1,3,4), 66 x (1,1,1,1,1,1,1,1,1,2,2,3)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Note: to work out the number of different permutations of each set use the formula for permutations with repetition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Permutations with repetition</a:t>
            </a:r>
            <a:r>
              <a:rPr lang="en-GB" dirty="0">
                <a:effectLst/>
                <a:latin typeface="Arial" panose="020B0604020202020204" pitchFamily="34" charset="0"/>
              </a:rPr>
              <a:t> of family of n elements out of which k are different, and they repeat m1, m2, …, mk times respectively (m1 + m2 + … + mk = n): </a:t>
            </a:r>
            <a:br>
              <a:rPr lang="en-GB" dirty="0"/>
            </a:br>
            <a:r>
              <a:rPr lang="en-GB" dirty="0">
                <a:effectLst/>
                <a:latin typeface="Arial" panose="020B0604020202020204" pitchFamily="34" charset="0"/>
              </a:rPr>
              <a:t>n! / (m1! x m2! x … x mk!)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effectLst/>
                <a:latin typeface="Arial" panose="020B0604020202020204" pitchFamily="34" charset="0"/>
              </a:rPr>
              <a:t>For example, there are </a:t>
            </a:r>
            <a:r>
              <a:rPr lang="en-GB" dirty="0"/>
              <a:t>60 permutations of the set (1,1,1,2,2,3): the set contains 6 elements, out of which 1s repeat 3 times, 2s repeat 2 times and 3 appears once (the number of repetitions of each element adds up to the number of elements: 3 + 2 + 1 = 6), hence the number of permutations with repetition of the set (1,1,1,2,2,3) is:</a:t>
            </a:r>
            <a:br>
              <a:rPr lang="en-GB" dirty="0"/>
            </a:br>
            <a:r>
              <a:rPr lang="en-GB" dirty="0"/>
              <a:t>6! / (3! x  2! x 1!) = 720 / (6 x 2 x 1) = 720 / 12 = 60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132 = 12! / (10! x 1! x 1!)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66 = 12! / (9! x 2! x 1!)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30 = 6! / (4! X 1! X 1!)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12 = 4! / (2! x 1! x 1!)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6 = 3! / (1! x 1! x 1!)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3 = 3! / (2! X 1!)</a:t>
            </a:r>
            <a:br>
              <a:rPr lang="en-GB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31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5521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255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the numbers must be passed to the zeros function within a tuple:</a:t>
            </a:r>
          </a:p>
          <a:p>
            <a:r>
              <a:rPr lang="en-GB" b="1" dirty="0"/>
              <a:t>zeros( (n, m, k, ...) ) </a:t>
            </a:r>
          </a:p>
          <a:p>
            <a:r>
              <a:rPr lang="en-GB" dirty="0"/>
              <a:t>or a list:</a:t>
            </a:r>
          </a:p>
          <a:p>
            <a:r>
              <a:rPr lang="en-GB" b="1" dirty="0"/>
              <a:t>zeros( [n, m, k, ...] 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059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the numbers must be passed to the ones function within a tuple:</a:t>
            </a:r>
          </a:p>
          <a:p>
            <a:r>
              <a:rPr lang="en-GB" b="1" dirty="0"/>
              <a:t>ones( (n, m, k, ...) ) </a:t>
            </a:r>
          </a:p>
          <a:p>
            <a:r>
              <a:rPr lang="en-GB" dirty="0"/>
              <a:t>or a list:</a:t>
            </a:r>
          </a:p>
          <a:p>
            <a:r>
              <a:rPr lang="en-GB" b="1" dirty="0"/>
              <a:t>ones( [n, m, k, ...] 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958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the numbers must be passed to the empty function within a tuple:</a:t>
            </a:r>
          </a:p>
          <a:p>
            <a:r>
              <a:rPr lang="en-GB" b="1" dirty="0"/>
              <a:t>empty( (n, m, k, ...) ) </a:t>
            </a:r>
          </a:p>
          <a:p>
            <a:r>
              <a:rPr lang="en-GB" dirty="0"/>
              <a:t>or a list:</a:t>
            </a:r>
          </a:p>
          <a:p>
            <a:r>
              <a:rPr lang="en-GB" b="1" dirty="0"/>
              <a:t>empty( [n, m, k, ...] )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432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the numbers must be passed to the empty function within a tuple:</a:t>
            </a:r>
          </a:p>
          <a:p>
            <a:r>
              <a:rPr lang="en-GB" b="1" dirty="0"/>
              <a:t>empty( (n, m, k, ...) ) </a:t>
            </a:r>
          </a:p>
          <a:p>
            <a:r>
              <a:rPr lang="en-GB" dirty="0"/>
              <a:t>or a list:</a:t>
            </a:r>
          </a:p>
          <a:p>
            <a:r>
              <a:rPr lang="en-GB" b="1" dirty="0"/>
              <a:t>empty( [n, m, k, ...] ) </a:t>
            </a:r>
          </a:p>
          <a:p>
            <a:endParaRPr lang="en-GB" dirty="0"/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&lt;U1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 represents byte order, small end   ( the least significant byte is stored in the smallest address 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 Unicode, data type                         ( Unicode Character Table</a:t>
            </a:r>
            <a:r>
              <a:rPr lang="en-GB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an expanded ASCII Character Table )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 represents element bit length, data size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006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the first two numbers: n and n must be passed to the full function within a tuple:</a:t>
            </a:r>
          </a:p>
          <a:p>
            <a:r>
              <a:rPr lang="en-GB" b="1" dirty="0"/>
              <a:t>full( (n, n), k ) </a:t>
            </a:r>
          </a:p>
          <a:p>
            <a:r>
              <a:rPr lang="en-GB" dirty="0"/>
              <a:t>or a list: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/>
              <a:t>full( [n, n], k )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34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6049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Note:</a:t>
            </a:r>
            <a:r>
              <a:rPr lang="en-GB" dirty="0"/>
              <a:t> Arrays can store data of one data type only. </a:t>
            </a:r>
          </a:p>
          <a:p>
            <a:r>
              <a:rPr lang="en-GB" dirty="0"/>
              <a:t>In case list contains values of different data types, all values will be stored as the most generic data type: int -&gt; float -&gt; string</a:t>
            </a:r>
          </a:p>
          <a:p>
            <a:r>
              <a:rPr lang="en-GB" dirty="0"/>
              <a:t>For example:</a:t>
            </a:r>
          </a:p>
          <a:p>
            <a:r>
              <a:rPr lang="en-GB" dirty="0"/>
              <a:t>a) If values in a list are ints and floats, the array will store all values as floats</a:t>
            </a:r>
          </a:p>
          <a:p>
            <a:r>
              <a:rPr lang="en-GB" dirty="0"/>
              <a:t>&gt;&gt;&gt; arr = np.array([1, 2, 3.14])</a:t>
            </a:r>
          </a:p>
          <a:p>
            <a:r>
              <a:rPr lang="en-GB" dirty="0"/>
              <a:t>&gt;&gt;&gt; arr</a:t>
            </a:r>
          </a:p>
          <a:p>
            <a:r>
              <a:rPr lang="en-GB" dirty="0"/>
              <a:t>array([1.  , 2.  , 3.14])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b) If values in a list are numbers (int and/or floats) and strings, the array will store all values as strings</a:t>
            </a:r>
          </a:p>
          <a:p>
            <a:r>
              <a:rPr lang="en-GB" dirty="0"/>
              <a:t>&gt;&gt;&gt; arr = np.array([1, 2, '3'])</a:t>
            </a:r>
          </a:p>
          <a:p>
            <a:r>
              <a:rPr lang="en-GB" dirty="0"/>
              <a:t>&gt;&gt;&gt; arr</a:t>
            </a:r>
          </a:p>
          <a:p>
            <a:r>
              <a:rPr lang="en-GB" dirty="0"/>
              <a:t>array(['1', '2', '3'], dtype='&lt;U11')</a:t>
            </a:r>
          </a:p>
          <a:p>
            <a:r>
              <a:rPr lang="en-GB" dirty="0"/>
              <a:t>&gt;&gt;&gt; arr = np.array([1, 2.14, ‘3'])</a:t>
            </a:r>
          </a:p>
          <a:p>
            <a:r>
              <a:rPr lang="en-GB" dirty="0"/>
              <a:t>&gt;&gt;&gt; arr</a:t>
            </a:r>
          </a:p>
          <a:p>
            <a:r>
              <a:rPr lang="en-GB" dirty="0"/>
              <a:t>array(['1', '2.14', ‘3'], dtype='&lt;U32')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19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Note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in the last array the innermost dimension (5th dim) has 4 elements: numbers 1, 2, 3, 4; the 4th dim has 1 element that is the 1-D array, the 3rd dim has 1 element that is the 2-D array, the 2nd dim has 1 element that is 3-D array and 1st dim has 1 element that is a 4-D array.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66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995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u="sng" dirty="0"/>
              <a:t>Note</a:t>
            </a:r>
            <a:r>
              <a:rPr lang="en-GB" dirty="0"/>
              <a:t>: array indexes start with 0;  therefore to access nth element in a 1D array specify index n-1 within the subscript operator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2205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array indexes start with 0;  therefore: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to access the array element in the n</a:t>
            </a:r>
            <a:r>
              <a:rPr lang="en-GB" baseline="30000" dirty="0"/>
              <a:t>th</a:t>
            </a:r>
            <a:r>
              <a:rPr lang="en-GB" dirty="0"/>
              <a:t> row and the m</a:t>
            </a:r>
            <a:r>
              <a:rPr lang="en-GB" baseline="30000" dirty="0"/>
              <a:t>th</a:t>
            </a:r>
            <a:r>
              <a:rPr lang="en-GB" dirty="0"/>
              <a:t> column in a 2-D array specify indexes n-1 and m-1 within the subscript operator: [n-1, m-1]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To access an element in a two-dimensional array, specify an index for the row (1</a:t>
            </a:r>
            <a:r>
              <a:rPr lang="en-GB" baseline="30000" dirty="0"/>
              <a:t>st</a:t>
            </a:r>
            <a:r>
              <a:rPr lang="en-GB" dirty="0"/>
              <a:t> dimension) and the column (2</a:t>
            </a:r>
            <a:r>
              <a:rPr lang="en-GB" baseline="30000" dirty="0"/>
              <a:t>nd</a:t>
            </a:r>
            <a:r>
              <a:rPr lang="en-GB" dirty="0"/>
              <a:t> dimension), for example:</a:t>
            </a:r>
            <a:br>
              <a:rPr lang="en-GB" sz="12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arr[1][3] 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returns the array element in the 2</a:t>
            </a:r>
            <a:r>
              <a:rPr lang="en-GB" baseline="30000" dirty="0">
                <a:solidFill>
                  <a:srgbClr val="FF0000"/>
                </a:solidFill>
                <a:latin typeface="Lucida Console" panose="020B0609040504020204" pitchFamily="49" charset="0"/>
              </a:rPr>
              <a:t>nd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row and 4</a:t>
            </a:r>
            <a:r>
              <a:rPr lang="en-GB" baseline="30000" dirty="0">
                <a:solidFill>
                  <a:srgbClr val="FF0000"/>
                </a:solidFill>
                <a:latin typeface="Lucida Console" panose="020B0609040504020204" pitchFamily="49" charset="0"/>
              </a:rPr>
              <a:t>th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column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u="sng" dirty="0"/>
              <a:t>Note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&lt;array_name&gt;[&lt;index1&gt;][&lt;index2&gt;]...[&lt;indexN&gt;]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is equivalent to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&lt;array_name&gt;[&lt;index1&gt;, &lt;index2&gt;,...,&lt;indexN&gt;]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the array arr of the above example: </a:t>
            </a:r>
          </a:p>
          <a:p>
            <a:pPr marL="0" indent="0">
              <a:buNone/>
            </a:pPr>
            <a:r>
              <a:rPr lang="sv-SE" dirty="0"/>
              <a:t>&gt;&gt;&gt; arr[0, 3]</a:t>
            </a:r>
          </a:p>
          <a:p>
            <a:pPr marL="0" indent="0">
              <a:buNone/>
            </a:pPr>
            <a:r>
              <a:rPr lang="sv-SE" dirty="0"/>
              <a:t>4</a:t>
            </a:r>
            <a:endParaRPr lang="en-GB" dirty="0"/>
          </a:p>
          <a:p>
            <a:pPr marL="0" indent="0">
              <a:buNone/>
            </a:pPr>
            <a:r>
              <a:rPr lang="sv-SE" dirty="0"/>
              <a:t>&gt;&gt;&gt; arr[0][3]</a:t>
            </a:r>
          </a:p>
          <a:p>
            <a:pPr marL="0" indent="0">
              <a:buNone/>
            </a:pPr>
            <a:r>
              <a:rPr lang="sv-SE" dirty="0"/>
              <a:t>4</a:t>
            </a:r>
          </a:p>
          <a:p>
            <a:pPr marL="0" indent="0">
              <a:buNone/>
            </a:pPr>
            <a:r>
              <a:rPr lang="sv-SE" dirty="0"/>
              <a:t>&gt;&gt;&gt; arr[1, -1]</a:t>
            </a:r>
          </a:p>
          <a:p>
            <a:pPr marL="0" indent="0">
              <a:buNone/>
            </a:pPr>
            <a:r>
              <a:rPr lang="sv-SE" dirty="0"/>
              <a:t>10</a:t>
            </a:r>
            <a:endParaRPr lang="en-GB" dirty="0"/>
          </a:p>
          <a:p>
            <a:pPr marL="0" indent="0">
              <a:buNone/>
            </a:pPr>
            <a:r>
              <a:rPr lang="sv-SE" dirty="0"/>
              <a:t>&gt;&gt;&gt; arr[1][-1]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10</a:t>
            </a:r>
            <a:endParaRPr lang="en-GB" dirty="0"/>
          </a:p>
          <a:p>
            <a:pPr marL="0" indent="0">
              <a:buNone/>
            </a:pPr>
            <a:endParaRPr lang="sv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en-GB" dirty="0"/>
            </a:b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778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Example explanation</a:t>
            </a:r>
            <a:r>
              <a:rPr lang="en-GB" dirty="0"/>
              <a:t>: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first number represents the first dimension, which contains two arrays: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[[1, 2, 3], [4, 5, 6]]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and: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[[7, 8, 9], [10, 11, 12]]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Since we selected 0, we are left with the first array: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[[1, 2, 3], [4, 5, 6]]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second number represents the second dimension, which also contains two arrays: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[1, 2, 3]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and: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[4, 5, 6]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Since we selected 1, we are left with the second array: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[4, 5, 6]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third number represents the third dimension, which contains three values: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6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Since we selected 2, we end up with the third value:</a:t>
            </a:r>
            <a:b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6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8761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6023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u="sng" dirty="0"/>
              <a:t>Explanation of the first example</a:t>
            </a:r>
            <a:r>
              <a:rPr lang="en-GB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ucida Console" panose="020B0609040504020204" pitchFamily="49" charset="0"/>
              </a:rPr>
              <a:t>(c &gt; 1) &amp; (c &lt; 4)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returns a bool array of same size as c with True at places where value is greater than 1 and less than 4, and False at other places:</a:t>
            </a:r>
            <a:b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bool array: </a:t>
            </a:r>
            <a:r>
              <a:rPr lang="da-DK" dirty="0">
                <a:latin typeface="Lucida Console" panose="020B0609040504020204" pitchFamily="49" charset="0"/>
              </a:rPr>
              <a:t>[False, False,  True,  True, False]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>
                <a:latin typeface="Lucida Console" panose="020B0609040504020204" pitchFamily="49" charset="0"/>
              </a:rPr>
              <a:t>Since 0 and 1 are not greater than 1, the first two bool values are False. The next two elements of the array c (2 and 3), are greater than 1 and less than 4, hence the third and fourth bool values are True. Finally, the last element in the arrays c (5) is not less than 4, hence the last bool value is False.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383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u="sng" dirty="0"/>
              <a:t>Explanation of the first example</a:t>
            </a:r>
            <a:r>
              <a:rPr lang="en-GB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ucida Console" panose="020B0609040504020204" pitchFamily="49" charset="0"/>
              </a:rPr>
              <a:t>(c &gt; 1) &amp; (c &lt; 4)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returns a bool array of same size as c with True at places where value is greater than 1 and less than 4, and False at other places:</a:t>
            </a:r>
            <a:b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bool array: </a:t>
            </a:r>
            <a:r>
              <a:rPr lang="da-DK" dirty="0">
                <a:latin typeface="Lucida Console" panose="020B0609040504020204" pitchFamily="49" charset="0"/>
              </a:rPr>
              <a:t>[False, False, True, True, False]</a:t>
            </a:r>
          </a:p>
          <a:p>
            <a:pPr algn="l" fontAlgn="base"/>
            <a:r>
              <a:rPr lang="en-GB" dirty="0">
                <a:latin typeface="Lucida Console" panose="020B0609040504020204" pitchFamily="49" charset="0"/>
              </a:rPr>
              <a:t>array c:       [   0,      1,        2   ,   3  ,    4   ]</a:t>
            </a:r>
          </a:p>
          <a:p>
            <a:pPr algn="l" fontAlgn="base"/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Passing this bool array to [ ] operator of NumPy array c, selects the elements from c matching the value </a:t>
            </a:r>
            <a:r>
              <a:rPr lang="en-GB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in the bool array at corresponding index, thus returning elements from c which are greater than 1 and less than 4 (2 and 3).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93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197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The letter 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 is a type code (denotes 'double' data type referred from C language), determining  the type of the array during creation. 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 type codes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(signed char),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B 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(unsigned char),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h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(signed short),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H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(unsigned short),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(signed int),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I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(unsigned int),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(signed long),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L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(unsigned long) all map to Python's 'int' data type. </a:t>
            </a:r>
          </a:p>
          <a:p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C type codes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f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(float) and </a:t>
            </a:r>
            <a:r>
              <a:rPr lang="en-GB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d</a:t>
            </a:r>
            <a:r>
              <a:rPr lang="en-GB" sz="1800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 (double) map to Python's 'float' data 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9014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1579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u="sng" dirty="0"/>
              <a:t>Note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&lt;array_name&gt;[&lt;index1&gt;][&lt;index2&gt;]...[&lt;indexN&gt;] = new_value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is equivalent to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&lt;array_name&gt;[&lt;index1&gt;, &lt;index2&gt;,...,&lt;indexN&gt;] = new_value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For example: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&gt;&gt;&gt; arr = np.array([[[1,2,3,4,5], [6,7,8,9,10], [11,12,13,14,15]]])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&gt;&gt;&gt; arr</a:t>
            </a:r>
          </a:p>
          <a:p>
            <a:pPr marL="0" indent="0">
              <a:buNone/>
            </a:pPr>
            <a:r>
              <a:rPr lang="en-GB" dirty="0"/>
              <a:t>array([[[ 1,  2,  3,  4,  5],</a:t>
            </a:r>
          </a:p>
          <a:p>
            <a:pPr marL="0" indent="0">
              <a:buNone/>
            </a:pPr>
            <a:r>
              <a:rPr lang="en-GB" dirty="0"/>
              <a:t>        [ 6,  7,  8,  9, 10],</a:t>
            </a:r>
          </a:p>
          <a:p>
            <a:pPr marL="0" indent="0">
              <a:buNone/>
            </a:pPr>
            <a:r>
              <a:rPr lang="en-GB" dirty="0"/>
              <a:t>        [11, 12, 13, 14, 15]]])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sv-SE" dirty="0"/>
              <a:t>&gt;&gt;&gt; arr[0][2][3]</a:t>
            </a:r>
          </a:p>
          <a:p>
            <a:pPr marL="0" indent="0">
              <a:buNone/>
            </a:pPr>
            <a:r>
              <a:rPr lang="sv-SE" dirty="0"/>
              <a:t>14</a:t>
            </a:r>
          </a:p>
          <a:p>
            <a:pPr marL="0" indent="0">
              <a:buNone/>
            </a:pPr>
            <a:r>
              <a:rPr lang="sv-SE" dirty="0"/>
              <a:t>&gt;&gt;&gt; arr[0, 2, 3]</a:t>
            </a:r>
          </a:p>
          <a:p>
            <a:pPr marL="0" indent="0">
              <a:buNone/>
            </a:pPr>
            <a:r>
              <a:rPr lang="sv-SE" dirty="0"/>
              <a:t>14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1864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u="sng" dirty="0"/>
              <a:t>Example explanation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The first index: 1, returns the 2</a:t>
            </a:r>
            <a:r>
              <a:rPr lang="en-GB" baseline="300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nd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1-D array 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[6,   7,   8,   9,   10]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The second index: 3, returns the 4</a:t>
            </a:r>
            <a:r>
              <a:rPr lang="en-GB" baseline="30000" dirty="0">
                <a:solidFill>
                  <a:srgbClr val="0000CD"/>
                </a:solidFill>
                <a:latin typeface="Consolas" panose="020B0609020204030204" pitchFamily="49" charset="0"/>
              </a:rPr>
              <a:t>th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element within [6,   7,   8,   9,   10]: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ucida Console" panose="020B0609040504020204" pitchFamily="49" charset="0"/>
              </a:rPr>
              <a:t>arr[1][3] = 100 replaces value 9 with 100</a:t>
            </a: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6414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u="sng" dirty="0"/>
              <a:t>Example explanation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The first index: 1, returns the 2</a:t>
            </a:r>
            <a:r>
              <a:rPr lang="en-GB" baseline="30000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nd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2-D array 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[ [ 7,   8,   9], [10,  11,  12]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The second index: 0, returns the 1</a:t>
            </a:r>
            <a:r>
              <a:rPr lang="en-GB" baseline="30000" dirty="0">
                <a:solidFill>
                  <a:srgbClr val="0000CD"/>
                </a:solidFill>
                <a:latin typeface="Consolas" panose="020B0609020204030204" pitchFamily="49" charset="0"/>
              </a:rPr>
              <a:t>st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1-D array within [ [ 7,   8,   9], [10,  11,  12] ]: [ 7,   8,   9]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The third index: 2, returns the 3</a:t>
            </a:r>
            <a:r>
              <a:rPr lang="en-GB" baseline="30000" dirty="0">
                <a:solidFill>
                  <a:srgbClr val="0000CD"/>
                </a:solidFill>
                <a:latin typeface="Consolas" panose="020B0609020204030204" pitchFamily="49" charset="0"/>
              </a:rPr>
              <a:t>rd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element within [ 7,   8,   9]: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ucida Console" panose="020B0609040504020204" pitchFamily="49" charset="0"/>
              </a:rPr>
              <a:t>arr[1][0][2] = 100 replaces value 9 with 100</a:t>
            </a: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02125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u="none" dirty="0"/>
              <a:t>https://numpy.org/doc/stable/reference/generated/numpy.ndarray.astype.html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4788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result </a:t>
            </a:r>
            <a:r>
              <a:rPr lang="en-GB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includes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start index, but </a:t>
            </a:r>
            <a:r>
              <a:rPr lang="en-GB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excludes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end index.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72342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result </a:t>
            </a:r>
            <a:r>
              <a:rPr lang="en-GB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includes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start index, but </a:t>
            </a:r>
            <a:r>
              <a:rPr lang="en-GB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excludes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end index.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23695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result </a:t>
            </a:r>
            <a:r>
              <a:rPr lang="en-GB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includes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start index, but </a:t>
            </a:r>
            <a:r>
              <a:rPr lang="en-GB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excludes</a:t>
            </a:r>
            <a:r>
              <a:rPr lang="en-GB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the end index.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1455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none" dirty="0"/>
              <a:t>In general, if we have a 2D array arr_2D with m rows and n columns: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u="none" dirty="0"/>
              <a:t>to return (all) elements of row i (0&lt;= i &lt;=m-1), write  arr_2D[i, :]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u="none" dirty="0"/>
              <a:t>to return (all) elements of column j (0&lt;= j &lt;=n-1), write  arr_2D[:, j]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39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39284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https://numpy.org/doc/stable/reference/generated/numpy.append.html</a:t>
            </a:r>
          </a:p>
          <a:p>
            <a:endParaRPr lang="en-GB" dirty="0"/>
          </a:p>
          <a:p>
            <a:r>
              <a:rPr lang="en-GB" dirty="0"/>
              <a:t>https://numpy.org/doc/stable/reference/generated/numpy.insert.html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373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</a:t>
            </a:r>
          </a:p>
          <a:p>
            <a:r>
              <a:rPr lang="en-GB" dirty="0"/>
              <a:t>NumPy does not come with Python. You need to download and install it separately.</a:t>
            </a:r>
          </a:p>
          <a:p>
            <a:endParaRPr lang="en-GB" dirty="0"/>
          </a:p>
          <a:p>
            <a:r>
              <a:rPr lang="en-GB" dirty="0"/>
              <a:t>Once imported in the shell, you can list all available functionalities in NumPy with: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dir(np)</a:t>
            </a:r>
          </a:p>
          <a:p>
            <a:r>
              <a:rPr lang="en-GB" dirty="0"/>
              <a:t>but only a few hundred functions will be shown due to their high number (over 600).</a:t>
            </a:r>
          </a:p>
          <a:p>
            <a:r>
              <a:rPr lang="en-GB" b="0" i="0" dirty="0">
                <a:solidFill>
                  <a:srgbClr val="6D737D"/>
                </a:solidFill>
                <a:effectLst/>
                <a:latin typeface="walsheim"/>
              </a:rPr>
              <a:t>A better way is to generate an array with all of those functions, as follows:</a:t>
            </a:r>
          </a:p>
          <a:p>
            <a:r>
              <a:rPr lang="en-GB" b="0" dirty="0">
                <a:effectLst/>
              </a:rPr>
              <a:t>&gt;&gt;&gt; </a:t>
            </a:r>
            <a:r>
              <a:rPr lang="en-GB" b="1" dirty="0">
                <a:effectLst/>
              </a:rPr>
              <a:t>x=np.array(dir(np))</a:t>
            </a:r>
          </a:p>
          <a:p>
            <a:r>
              <a:rPr lang="en-GB" b="0" dirty="0">
                <a:effectLst/>
              </a:rPr>
              <a:t>&gt;&gt;&gt;</a:t>
            </a:r>
            <a:r>
              <a:rPr lang="en-GB" b="1" dirty="0">
                <a:effectLst/>
              </a:rPr>
              <a:t>len(x</a:t>
            </a:r>
            <a:r>
              <a:rPr lang="en-GB" b="0" dirty="0">
                <a:effectLst/>
              </a:rPr>
              <a:t>)     # showing the length of the array:</a:t>
            </a:r>
            <a:r>
              <a:rPr lang="en-GB" b="0" dirty="0"/>
              <a:t> 606 </a:t>
            </a:r>
          </a:p>
          <a:p>
            <a:r>
              <a:rPr lang="en-GB" b="0" dirty="0">
                <a:effectLst/>
              </a:rPr>
              <a:t>&gt;&gt;&gt;</a:t>
            </a:r>
            <a:r>
              <a:rPr lang="en-GB" b="1" dirty="0">
                <a:effectLst/>
              </a:rPr>
              <a:t>x[0:100] </a:t>
            </a:r>
            <a:r>
              <a:rPr lang="en-GB" b="0" dirty="0">
                <a:effectLst/>
              </a:rPr>
              <a:t># showing 100 lines starting from 0</a:t>
            </a:r>
            <a:endParaRPr lang="en-GB" b="0" i="0" dirty="0">
              <a:solidFill>
                <a:srgbClr val="6D737D"/>
              </a:solidFill>
              <a:effectLst/>
              <a:latin typeface="walshei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effectLst/>
              </a:rPr>
              <a:t>&gt;&gt;&gt;</a:t>
            </a:r>
            <a:r>
              <a:rPr lang="en-GB" b="1" dirty="0">
                <a:effectLst/>
              </a:rPr>
              <a:t>x[100:200] </a:t>
            </a:r>
            <a:r>
              <a:rPr lang="en-GB" b="0" dirty="0">
                <a:effectLst/>
              </a:rPr>
              <a:t># showing 100 lines starting from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6D737D"/>
                </a:solidFill>
                <a:effectLst/>
                <a:latin typeface="walsheim"/>
              </a:rPr>
              <a:t>etc.</a:t>
            </a:r>
          </a:p>
          <a:p>
            <a:endParaRPr lang="en-GB" dirty="0"/>
          </a:p>
          <a:p>
            <a:r>
              <a:rPr lang="en-GB" dirty="0"/>
              <a:t>To find information about any NumPy functionality, type:</a:t>
            </a:r>
          </a:p>
          <a:p>
            <a:r>
              <a:rPr lang="en-GB" b="1" dirty="0"/>
              <a:t>np.info(np.&lt;functionality&gt;)</a:t>
            </a:r>
          </a:p>
          <a:p>
            <a:r>
              <a:rPr lang="en-GB" dirty="0"/>
              <a:t>For example, to find help on the function logical_and(), type:</a:t>
            </a:r>
          </a:p>
          <a:p>
            <a:r>
              <a:rPr lang="en-GB" dirty="0"/>
              <a:t>np.info(np.around)</a:t>
            </a:r>
          </a:p>
          <a:p>
            <a:endParaRPr lang="en-GB" dirty="0"/>
          </a:p>
          <a:p>
            <a:r>
              <a:rPr lang="en-GB" dirty="0"/>
              <a:t>Note that dir(np) lists categories as well, for example one category is char. To list all available functions for char data type, type:</a:t>
            </a:r>
          </a:p>
          <a:p>
            <a:r>
              <a:rPr lang="en-GB" b="1" dirty="0"/>
              <a:t>dir(np.char)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19093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the arrays must be passed to the concatenate function within a tuple:</a:t>
            </a:r>
          </a:p>
          <a:p>
            <a:r>
              <a:rPr lang="en-GB" b="1" dirty="0">
                <a:latin typeface="Lucida Console" panose="020B0609040504020204" pitchFamily="49" charset="0"/>
              </a:rPr>
              <a:t>concatenate((arr1, arr2, arr3, ...))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</a:p>
          <a:p>
            <a:r>
              <a:rPr lang="en-GB" dirty="0"/>
              <a:t>or a list:</a:t>
            </a:r>
            <a:endParaRPr lang="en-GB" dirty="0">
              <a:latin typeface="Lucida Console" panose="020B0609040504020204" pitchFamily="49" charset="0"/>
            </a:endParaRPr>
          </a:p>
          <a:p>
            <a:r>
              <a:rPr lang="en-GB" b="1" dirty="0">
                <a:latin typeface="Lucida Console" panose="020B0609040504020204" pitchFamily="49" charset="0"/>
              </a:rPr>
              <a:t>concatenate([arr1, arr2, arr3, ...])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https://numpy.org/doc/stable/reference/generated/numpy.concatenate.html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6048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</a:t>
            </a:r>
          </a:p>
          <a:p>
            <a:r>
              <a:rPr lang="en-GB" dirty="0"/>
              <a:t>In the above example the original array is shaped as (3, 2) – 3 rows and 2 columns. </a:t>
            </a:r>
          </a:p>
          <a:p>
            <a:r>
              <a:rPr lang="en-GB" dirty="0"/>
              <a:t>The new column therefore must be shaped as (3, 1) – 3 rows and 1 column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resulting array is shaped as (3, 3) – 3 rows and 3 columns (as 1 column consisting of 3 rows has been added to the original array).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Multiple columns can also be appended to an existing NumPy array.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For example, to append 2 columns to the above NumPy array, the new array must be shaped as (3, 2) – 3 rows as the existing array has 3 rows, and 2 columns as the new array has 2 columns: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two_new_cols = np.array([[1, 2], [1, 2], [1, 2]])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two_new_cols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array([[1, 2],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      [1, 2],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      [1, 2]])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</a:t>
            </a:r>
            <a:r>
              <a:rPr lang="en-GB" dirty="0" err="1"/>
              <a:t>arr_with_new_cols</a:t>
            </a:r>
            <a:r>
              <a:rPr lang="en-GB" dirty="0"/>
              <a:t> = np.append(arr, two_new_cols, axis=1)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</a:t>
            </a:r>
            <a:r>
              <a:rPr lang="en-GB" dirty="0" err="1"/>
              <a:t>arr_with_new_cols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array([[1, 2, 1, 2],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      [3, 4, 1, 2],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      [5, 6, 1, 2]])</a:t>
            </a:r>
          </a:p>
          <a:p>
            <a:endParaRPr lang="en-GB" dirty="0"/>
          </a:p>
          <a:p>
            <a:r>
              <a:rPr lang="en-GB" dirty="0"/>
              <a:t>https://numpy.org/doc/stable/reference/generated/numpy.append.html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2941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</a:t>
            </a:r>
          </a:p>
          <a:p>
            <a:r>
              <a:rPr lang="en-GB" dirty="0"/>
              <a:t>In the above example the original array is shaped as (3, 2) – 3 rows and 2 columns. </a:t>
            </a:r>
          </a:p>
          <a:p>
            <a:r>
              <a:rPr lang="en-GB" dirty="0"/>
              <a:t>The new row therefore must be shaped as (1, 2) – 1 row and 2 columns.</a:t>
            </a:r>
          </a:p>
          <a:p>
            <a:r>
              <a:rPr lang="en-GB" dirty="0"/>
              <a:t>The resulting array is shaped as (4, 2) – 4 rows and 2 columns (as 1 row consisting of 2 columns has been added to the original array).</a:t>
            </a:r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Multiple rows can also be appended to an existing NumPy array.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For example, to append 2 rows to the above NumPy array, the new array must be shaped as (2, 2) – 2 rows as the new array has 2 rows, and 2 columns as the existing array has 2 columns: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two_new_rows = np.array([[7, 8], [9, 10]])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two_new_rows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array([[ 7,  8],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      [ 9, 10]])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</a:t>
            </a:r>
            <a:r>
              <a:rPr lang="en-GB" dirty="0" err="1"/>
              <a:t>arr_with_new_rows</a:t>
            </a:r>
            <a:r>
              <a:rPr lang="en-GB" dirty="0"/>
              <a:t> = np.append(arr, two_new_rows, axis=0)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&gt;&gt;&gt; </a:t>
            </a:r>
            <a:r>
              <a:rPr lang="en-GB" dirty="0" err="1"/>
              <a:t>arr_with_new_rows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array([[ 1,  2],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      [ 3,  4],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      [ 5,  6],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      [ 7,  8],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          [ 9, 10]])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https://numpy.org/doc/stable/reference/generated/numpy.append.html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12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none" dirty="0"/>
              <a:t>Notice the additional pair of round brackets enclosing the arrays to be joined - </a:t>
            </a:r>
            <a:r>
              <a:rPr lang="en-GB" dirty="0"/>
              <a:t>the arrays must be passed to the concatenate function within a tuple or within a list.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# adding multiple columns to an existing array using concatenate:</a:t>
            </a:r>
          </a:p>
          <a:p>
            <a:r>
              <a:rPr lang="en-GB" dirty="0"/>
              <a:t>&gt;&gt;&gt; arr = np.array([[1,2], [3,4], [5,6]])</a:t>
            </a:r>
          </a:p>
          <a:p>
            <a:r>
              <a:rPr lang="en-GB" dirty="0"/>
              <a:t>&gt;&gt;&gt; two_new_cols = np.array([[1, 2], [1, 2], [1, 2]])</a:t>
            </a:r>
          </a:p>
          <a:p>
            <a:r>
              <a:rPr lang="en-GB" dirty="0"/>
              <a:t>&gt;&gt;&gt; </a:t>
            </a:r>
            <a:r>
              <a:rPr lang="en-GB" dirty="0" err="1"/>
              <a:t>arr_with_new_cols</a:t>
            </a:r>
            <a:r>
              <a:rPr lang="en-GB" dirty="0"/>
              <a:t> = np.concatenate((arr, two_new_cols), axis=1)</a:t>
            </a:r>
          </a:p>
          <a:p>
            <a:r>
              <a:rPr lang="en-GB" dirty="0"/>
              <a:t>&gt;&gt;&gt; </a:t>
            </a:r>
            <a:r>
              <a:rPr lang="en-GB" dirty="0" err="1"/>
              <a:t>arr_with_new_cols</a:t>
            </a:r>
            <a:endParaRPr lang="en-GB" dirty="0"/>
          </a:p>
          <a:p>
            <a:r>
              <a:rPr lang="en-GB" dirty="0"/>
              <a:t>array([[1, 2, 1, 2],</a:t>
            </a:r>
          </a:p>
          <a:p>
            <a:r>
              <a:rPr lang="en-GB" dirty="0"/>
              <a:t>          [3, 4, 1, 2],</a:t>
            </a:r>
          </a:p>
          <a:p>
            <a:r>
              <a:rPr lang="en-GB" dirty="0"/>
              <a:t>          [5, 6, 1, 2]])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https://numpy.org/doc/stable/reference/generated/numpy.concatenate.html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1461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none" dirty="0"/>
              <a:t>Notice the additional pair of round brackets enclosing the arrays to be joined - </a:t>
            </a:r>
            <a:r>
              <a:rPr lang="en-GB" dirty="0"/>
              <a:t>the arrays must be passed to the concatenate function within a tuple or within a list.</a:t>
            </a:r>
          </a:p>
          <a:p>
            <a:endParaRPr lang="en-GB" dirty="0"/>
          </a:p>
          <a:p>
            <a:r>
              <a:rPr lang="en-GB" dirty="0"/>
              <a:t># adding multiple rows to an existing array using concatenate:</a:t>
            </a:r>
          </a:p>
          <a:p>
            <a:r>
              <a:rPr lang="en-GB" dirty="0"/>
              <a:t>&gt;&gt;&gt; arr = np.array([[1,2], [3,4], [5,6]])</a:t>
            </a:r>
          </a:p>
          <a:p>
            <a:r>
              <a:rPr lang="en-GB" dirty="0"/>
              <a:t>&gt;&gt;&gt; two_new_rows = np.array([[7,8], [9,10]])</a:t>
            </a:r>
          </a:p>
          <a:p>
            <a:r>
              <a:rPr lang="en-GB" dirty="0"/>
              <a:t>&gt;&gt;&gt; </a:t>
            </a:r>
            <a:r>
              <a:rPr lang="en-GB" dirty="0" err="1"/>
              <a:t>arr_with_new_rows</a:t>
            </a:r>
            <a:r>
              <a:rPr lang="en-GB" dirty="0"/>
              <a:t> = np.concatenate((arr, two_new_rows), axis=0)</a:t>
            </a:r>
          </a:p>
          <a:p>
            <a:r>
              <a:rPr lang="en-GB" dirty="0"/>
              <a:t>&gt;&gt;&gt; </a:t>
            </a:r>
            <a:r>
              <a:rPr lang="en-GB" dirty="0" err="1"/>
              <a:t>arr_with_new_rows</a:t>
            </a:r>
            <a:endParaRPr lang="en-GB" dirty="0"/>
          </a:p>
          <a:p>
            <a:r>
              <a:rPr lang="en-GB" dirty="0"/>
              <a:t>array([[ 1,  2],</a:t>
            </a:r>
          </a:p>
          <a:p>
            <a:r>
              <a:rPr lang="en-GB" dirty="0"/>
              <a:t>          [ 3,  4],</a:t>
            </a:r>
          </a:p>
          <a:p>
            <a:r>
              <a:rPr lang="en-GB" dirty="0"/>
              <a:t>          [ 5,  6],</a:t>
            </a:r>
          </a:p>
          <a:p>
            <a:r>
              <a:rPr lang="en-GB" dirty="0"/>
              <a:t>          [ 7,  8],</a:t>
            </a:r>
          </a:p>
          <a:p>
            <a:r>
              <a:rPr lang="en-GB" dirty="0"/>
              <a:t>          [ 9, 10]])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r>
              <a:rPr lang="en-GB" dirty="0"/>
              <a:t>https://numpy.org/doc/stable/reference/generated/numpy.concatenate.html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76459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 adding multiple columns to an existing array using insert:</a:t>
            </a:r>
          </a:p>
          <a:p>
            <a:r>
              <a:rPr lang="en-GB" dirty="0"/>
              <a:t>&gt;&gt;&gt; arr = np.array([[1,2], [3,4], [5,6]])</a:t>
            </a:r>
          </a:p>
          <a:p>
            <a:r>
              <a:rPr lang="en-GB" dirty="0"/>
              <a:t>&gt;&gt;&gt; </a:t>
            </a:r>
            <a:r>
              <a:rPr lang="en-GB" dirty="0" err="1"/>
              <a:t>arr_with_new_cols</a:t>
            </a:r>
            <a:r>
              <a:rPr lang="en-GB" dirty="0"/>
              <a:t> = np.insert(arr, (2, 2), 1, axis=1)  # at the end (before the column index 2)</a:t>
            </a:r>
          </a:p>
          <a:p>
            <a:r>
              <a:rPr lang="en-GB" dirty="0"/>
              <a:t>&gt;&gt;&gt; </a:t>
            </a:r>
            <a:r>
              <a:rPr lang="en-GB" dirty="0" err="1"/>
              <a:t>arr_with_new_cols</a:t>
            </a:r>
            <a:endParaRPr lang="en-GB" dirty="0"/>
          </a:p>
          <a:p>
            <a:r>
              <a:rPr lang="en-GB" dirty="0"/>
              <a:t>array([[1, 2, 1, 1],</a:t>
            </a:r>
          </a:p>
          <a:p>
            <a:r>
              <a:rPr lang="en-GB" dirty="0"/>
              <a:t>          [3, 4, 1, 1],</a:t>
            </a:r>
          </a:p>
          <a:p>
            <a:r>
              <a:rPr lang="en-GB" dirty="0"/>
              <a:t>          [5, 6, 1, 1]])</a:t>
            </a:r>
          </a:p>
          <a:p>
            <a:r>
              <a:rPr lang="en-GB" dirty="0"/>
              <a:t>&gt;&gt;&gt; </a:t>
            </a:r>
            <a:r>
              <a:rPr lang="en-GB" dirty="0" err="1"/>
              <a:t>arr_with_new_cols</a:t>
            </a:r>
            <a:r>
              <a:rPr lang="en-GB" dirty="0"/>
              <a:t> = np.insert(arr, (1, 1), 1, axis=1)  # between cols 0 and 1 (before the column index 1)</a:t>
            </a:r>
          </a:p>
          <a:p>
            <a:r>
              <a:rPr lang="en-GB" dirty="0"/>
              <a:t>&gt;&gt;&gt; </a:t>
            </a:r>
            <a:r>
              <a:rPr lang="en-GB" dirty="0" err="1"/>
              <a:t>arr_with_new_cols</a:t>
            </a:r>
            <a:endParaRPr lang="en-GB" dirty="0"/>
          </a:p>
          <a:p>
            <a:r>
              <a:rPr lang="en-GB" dirty="0"/>
              <a:t>array([[1, 1, 1, 2],</a:t>
            </a:r>
          </a:p>
          <a:p>
            <a:r>
              <a:rPr lang="en-GB" dirty="0"/>
              <a:t>          [3, 1, 1, 4],</a:t>
            </a:r>
          </a:p>
          <a:p>
            <a:r>
              <a:rPr lang="en-GB" dirty="0"/>
              <a:t>          [5, 1, 1, 6]])</a:t>
            </a:r>
          </a:p>
          <a:p>
            <a:r>
              <a:rPr lang="en-GB" dirty="0"/>
              <a:t>&gt;&gt;&gt; </a:t>
            </a:r>
            <a:r>
              <a:rPr lang="en-GB" dirty="0" err="1"/>
              <a:t>arr_with_new_cols</a:t>
            </a:r>
            <a:r>
              <a:rPr lang="en-GB" dirty="0"/>
              <a:t> = np.insert(arr, (0, 2), 1, axis=1)  # at the beginning and end (before columns 0 and 2)</a:t>
            </a:r>
          </a:p>
          <a:p>
            <a:r>
              <a:rPr lang="en-GB" dirty="0"/>
              <a:t>&gt;&gt;&gt; </a:t>
            </a:r>
            <a:r>
              <a:rPr lang="en-GB" dirty="0" err="1"/>
              <a:t>arr_with_new_cols</a:t>
            </a:r>
            <a:endParaRPr lang="en-GB" dirty="0"/>
          </a:p>
          <a:p>
            <a:r>
              <a:rPr lang="en-GB" dirty="0"/>
              <a:t>array([[1, 1, 1, 2],</a:t>
            </a:r>
          </a:p>
          <a:p>
            <a:r>
              <a:rPr lang="en-GB" dirty="0"/>
              <a:t>          [3, 1, 1, 4],</a:t>
            </a:r>
          </a:p>
          <a:p>
            <a:r>
              <a:rPr lang="en-GB" dirty="0"/>
              <a:t>          [5, 1, 1, 6]])</a:t>
            </a:r>
          </a:p>
          <a:p>
            <a:endParaRPr lang="en-GB" dirty="0"/>
          </a:p>
          <a:p>
            <a:r>
              <a:rPr lang="en-GB" dirty="0"/>
              <a:t>https://numpy.org/doc/stable/reference/generated/numpy.insert.html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77745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none" dirty="0"/>
              <a:t>&gt;&gt;&gt; </a:t>
            </a:r>
            <a:r>
              <a:rPr lang="en-GB" u="none" dirty="0" err="1"/>
              <a:t>arr_with_new_cols</a:t>
            </a:r>
            <a:r>
              <a:rPr lang="en-GB" u="none" dirty="0"/>
              <a:t> = np.insert(arr, (3, 3), 1, axis=0)   # at the end (before the row index 3)</a:t>
            </a:r>
          </a:p>
          <a:p>
            <a:r>
              <a:rPr lang="en-GB" u="none" dirty="0"/>
              <a:t>&gt;&gt;&gt; </a:t>
            </a:r>
            <a:r>
              <a:rPr lang="en-GB" u="none" dirty="0" err="1"/>
              <a:t>arr_with_new_cols</a:t>
            </a:r>
            <a:endParaRPr lang="en-GB" u="none" dirty="0"/>
          </a:p>
          <a:p>
            <a:r>
              <a:rPr lang="en-GB" u="none" dirty="0"/>
              <a:t>array([[1, 2],</a:t>
            </a:r>
          </a:p>
          <a:p>
            <a:r>
              <a:rPr lang="en-GB" u="none" dirty="0"/>
              <a:t>          [3, 4],</a:t>
            </a:r>
          </a:p>
          <a:p>
            <a:r>
              <a:rPr lang="en-GB" u="none" dirty="0"/>
              <a:t>          [5, 6],</a:t>
            </a:r>
          </a:p>
          <a:p>
            <a:r>
              <a:rPr lang="en-GB" u="none" dirty="0"/>
              <a:t>          [1, 1],</a:t>
            </a:r>
          </a:p>
          <a:p>
            <a:r>
              <a:rPr lang="en-GB" u="none" dirty="0"/>
              <a:t>          [1, 1]])</a:t>
            </a:r>
          </a:p>
          <a:p>
            <a:r>
              <a:rPr lang="en-GB" u="none" dirty="0"/>
              <a:t>&gt;&gt;&gt; </a:t>
            </a:r>
            <a:r>
              <a:rPr lang="en-GB" u="none" dirty="0" err="1"/>
              <a:t>arr_with_new_rows</a:t>
            </a:r>
            <a:r>
              <a:rPr lang="en-GB" u="none" dirty="0"/>
              <a:t> = np.insert(arr, (1, 1), 1, axis=0)  # before the row index 1</a:t>
            </a:r>
          </a:p>
          <a:p>
            <a:r>
              <a:rPr lang="en-GB" u="none" dirty="0"/>
              <a:t>&gt;&gt;&gt; </a:t>
            </a:r>
            <a:r>
              <a:rPr lang="en-GB" u="none" dirty="0" err="1"/>
              <a:t>arr_with_new_rows</a:t>
            </a:r>
            <a:endParaRPr lang="en-GB" u="none" dirty="0"/>
          </a:p>
          <a:p>
            <a:r>
              <a:rPr lang="en-GB" u="none" dirty="0"/>
              <a:t>array([[1, 2],</a:t>
            </a:r>
          </a:p>
          <a:p>
            <a:r>
              <a:rPr lang="en-GB" u="none" dirty="0"/>
              <a:t>          [1, 1],</a:t>
            </a:r>
          </a:p>
          <a:p>
            <a:r>
              <a:rPr lang="en-GB" u="none" dirty="0"/>
              <a:t>          [1, 1],</a:t>
            </a:r>
          </a:p>
          <a:p>
            <a:r>
              <a:rPr lang="en-GB" u="none" dirty="0"/>
              <a:t>          [3, 4],</a:t>
            </a:r>
          </a:p>
          <a:p>
            <a:r>
              <a:rPr lang="en-GB" u="none" dirty="0"/>
              <a:t>          [5, 6]])</a:t>
            </a:r>
          </a:p>
          <a:p>
            <a:r>
              <a:rPr lang="en-GB" u="none" dirty="0"/>
              <a:t># at the beginning and end (before row 0 and before row 3)</a:t>
            </a:r>
          </a:p>
          <a:p>
            <a:r>
              <a:rPr lang="en-GB" u="none" dirty="0"/>
              <a:t>&gt;&gt;&gt; </a:t>
            </a:r>
            <a:r>
              <a:rPr lang="en-GB" u="none" dirty="0" err="1"/>
              <a:t>arr_with_new_rows</a:t>
            </a:r>
            <a:r>
              <a:rPr lang="en-GB" u="none" dirty="0"/>
              <a:t> = np.insert(arr, (0, 3), 1, axis=0)</a:t>
            </a:r>
          </a:p>
          <a:p>
            <a:r>
              <a:rPr lang="en-GB" u="none" dirty="0"/>
              <a:t>&gt;&gt;&gt; </a:t>
            </a:r>
            <a:r>
              <a:rPr lang="en-GB" u="none" dirty="0" err="1"/>
              <a:t>arr_with_new_rows</a:t>
            </a:r>
            <a:endParaRPr lang="en-GB" u="none" dirty="0"/>
          </a:p>
          <a:p>
            <a:r>
              <a:rPr lang="en-GB" u="none" dirty="0"/>
              <a:t>array([[1, 1],</a:t>
            </a:r>
          </a:p>
          <a:p>
            <a:r>
              <a:rPr lang="en-GB" u="none" dirty="0"/>
              <a:t>       [1, 2],</a:t>
            </a:r>
          </a:p>
          <a:p>
            <a:r>
              <a:rPr lang="en-GB" u="none" dirty="0"/>
              <a:t>       [3, 4],</a:t>
            </a:r>
          </a:p>
          <a:p>
            <a:r>
              <a:rPr lang="en-GB" u="none" dirty="0"/>
              <a:t>       [5, 6],</a:t>
            </a:r>
          </a:p>
          <a:p>
            <a:r>
              <a:rPr lang="en-GB" u="none" dirty="0"/>
              <a:t>       [1, 1]])</a:t>
            </a:r>
          </a:p>
          <a:p>
            <a:endParaRPr lang="en-GB" u="none" dirty="0"/>
          </a:p>
          <a:p>
            <a:r>
              <a:rPr lang="en-GB" u="none" dirty="0"/>
              <a:t>https://numpy.org/doc/stable/reference/generated/numpy.insert.html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8089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none" dirty="0"/>
              <a:t>https://numpy.org/doc/stable/reference/generated/numpy.delete.html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84049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none" dirty="0"/>
              <a:t>https://numpy.org/doc/stable/reference/generated/numpy.delete.html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49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2886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u="sng" dirty="0"/>
              <a:t>Note</a:t>
            </a:r>
            <a:r>
              <a:rPr lang="en-GB" b="0" dirty="0"/>
              <a:t>:</a:t>
            </a:r>
            <a:r>
              <a:rPr lang="en-GB" dirty="0"/>
              <a:t> </a:t>
            </a:r>
            <a:r>
              <a:rPr lang="en-GB" dirty="0">
                <a:latin typeface="Lucida Console" panose="020B0609040504020204" pitchFamily="49" charset="0"/>
              </a:rPr>
              <a:t>arr != 5 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returns a bool array of same size as arr with True at places where value is not 5 and False at other places:</a:t>
            </a:r>
            <a:b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bool array: </a:t>
            </a:r>
            <a:r>
              <a:rPr lang="en-GB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</a:t>
            </a:r>
            <a:r>
              <a:rPr lang="en-GB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</a:p>
          <a:p>
            <a:pPr algn="l" fontAlgn="base"/>
            <a:r>
              <a:rPr lang="en-GB" dirty="0">
                <a:latin typeface="Lucida Console" panose="020B0609040504020204" pitchFamily="49" charset="0"/>
              </a:rPr>
              <a:t>array arr:    [    3   ,   4  ,     5   ,    6  ,    7  ,    8   ,    5  ,     9  ,    4  ,    2  ,     5  ,     7  ]</a:t>
            </a:r>
          </a:p>
          <a:p>
            <a:pPr algn="l" fontAlgn="base"/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Passing this bool array to [] operator of NumPy array arr, selects the elements from arr matching the value </a:t>
            </a:r>
            <a:r>
              <a:rPr lang="en-GB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in the bool array at corresponding index, thus returning elements from arr which are not 5.</a:t>
            </a:r>
          </a:p>
          <a:p>
            <a:pPr algn="l" fontAlgn="base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6722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mathematics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 </a:t>
            </a:r>
            <a:r>
              <a:rPr lang="en-GB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tensor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an algebraic object that describes a m</a:t>
            </a:r>
            <a:r>
              <a:rPr lang="en-GB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ultilinear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relationship between sets of algebraic objects related to a </a:t>
            </a:r>
            <a:r>
              <a:rPr lang="en-GB" b="0" i="0" u="none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vector space</a:t>
            </a: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Here put simply, tensor is the equivalent of multidimensional array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3323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u="sng" dirty="0"/>
              <a:t>Note</a:t>
            </a:r>
            <a:r>
              <a:rPr lang="en-GB" dirty="0"/>
              <a:t>: </a:t>
            </a:r>
            <a:r>
              <a:rPr lang="sv-SE" dirty="0">
                <a:latin typeface="Lucida Console" panose="020B0609040504020204" pitchFamily="49" charset="0"/>
              </a:rPr>
              <a:t>(arr &gt;= 5) &amp; (arr &lt;= 8)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returns a bool array of same size as arr with True at places where value is between 5 and 8, and False at other places:</a:t>
            </a:r>
            <a:b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bool array: </a:t>
            </a:r>
            <a:r>
              <a:rPr lang="en-GB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</a:t>
            </a:r>
            <a:r>
              <a:rPr lang="en-GB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</a:p>
          <a:p>
            <a:pPr algn="l" fontAlgn="base"/>
            <a:r>
              <a:rPr lang="en-GB" dirty="0">
                <a:latin typeface="Lucida Console" panose="020B0609040504020204" pitchFamily="49" charset="0"/>
              </a:rPr>
              <a:t>array arr:    [    3   ,   4  ,     5   ,    6  ,    7  ,    8   ,    5  ,     9  ,    4  ,    2  ,     5  ,     7  ]</a:t>
            </a:r>
          </a:p>
          <a:p>
            <a:pPr algn="l" fontAlgn="base"/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Passing this bool array to [] operator of NumPy array arr, selects the elements from arr matching the value </a:t>
            </a:r>
            <a:r>
              <a:rPr lang="en-GB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in the bool array at corresponding index, thus returning elements from arr which are not between 5 and 8.</a:t>
            </a:r>
          </a:p>
          <a:p>
            <a:pPr algn="l" fontAlgn="base"/>
            <a:endParaRPr lang="en-GB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 </a:t>
            </a:r>
            <a:r>
              <a:rPr lang="en-GB" dirty="0">
                <a:effectLst/>
              </a:rPr>
              <a:t>&amp;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operator can be used as a shorthand for </a:t>
            </a:r>
            <a:r>
              <a:rPr lang="en-GB" dirty="0">
                <a:effectLst/>
              </a:rPr>
              <a:t>np.logical_and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on boolean ndarrays.</a:t>
            </a:r>
            <a:endParaRPr lang="en-GB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 | operator can be used as a shorthand for </a:t>
            </a:r>
            <a:r>
              <a:rPr lang="en-GB" dirty="0">
                <a:effectLst/>
              </a:rPr>
              <a:t>np.logical_or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on boolean ndarrays.</a:t>
            </a:r>
          </a:p>
          <a:p>
            <a:pPr algn="l" fontAlgn="base"/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There is no shortcut for np.logical_not</a:t>
            </a:r>
            <a:endParaRPr lang="en-GB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&amp; 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 and</a:t>
            </a:r>
          </a:p>
          <a:p>
            <a:pPr algn="l" fontAlgn="base"/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|  or</a:t>
            </a:r>
            <a:endParaRPr lang="en-GB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GB" b="1" dirty="0"/>
              <a:t>https://numpy.org/doc/stable/reference/generated/numpy.logical_and.html</a:t>
            </a:r>
          </a:p>
          <a:p>
            <a:pPr algn="l" fontAlgn="base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864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u="sng" dirty="0"/>
              <a:t>Note</a:t>
            </a:r>
            <a:r>
              <a:rPr lang="en-GB" dirty="0"/>
              <a:t>: </a:t>
            </a:r>
            <a:r>
              <a:rPr lang="sv-SE" dirty="0">
                <a:latin typeface="Lucida Console" panose="020B0609040504020204" pitchFamily="49" charset="0"/>
              </a:rPr>
              <a:t>arr == 5 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returns a bool array of same size as arr with True at places where value is 5, and False at other places:</a:t>
            </a:r>
            <a:b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bool array: </a:t>
            </a:r>
            <a:r>
              <a:rPr lang="en-GB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False,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True,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True</a:t>
            </a:r>
            <a:r>
              <a:rPr lang="en-GB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</a:p>
          <a:p>
            <a:pPr algn="l" fontAlgn="base"/>
            <a:r>
              <a:rPr lang="en-GB" dirty="0">
                <a:latin typeface="Lucida Console" panose="020B0609040504020204" pitchFamily="49" charset="0"/>
              </a:rPr>
              <a:t>array arr:    [    3   ,   4  ,      5   ,    6  ,    7   ,    8   ,    5  ,     9  ,     4  ,     2  ,     5  ,    7  ]</a:t>
            </a:r>
          </a:p>
          <a:p>
            <a:pPr algn="l" fontAlgn="base"/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Passing this bool array to np.argwhere(), selects the elements from arr matching the value </a:t>
            </a:r>
            <a:r>
              <a:rPr lang="en-GB" b="1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True</a:t>
            </a:r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 in the bool array at corresponding index, thus returning indexes of elements from arr which are equal to 5: </a:t>
            </a:r>
          </a:p>
          <a:p>
            <a:pPr algn="l" fontAlgn="base"/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indexArr = np.</a:t>
            </a:r>
            <a:r>
              <a:rPr lang="en-GB" b="0" i="0" dirty="0">
                <a:solidFill>
                  <a:srgbClr val="404247"/>
                </a:solidFill>
                <a:effectLst/>
                <a:latin typeface="inherit"/>
              </a:rPr>
              <a:t>argwhere</a:t>
            </a:r>
            <a:r>
              <a:rPr lang="en-GB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arr ==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n-GB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n-GB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rtl="0" fontAlgn="base"/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Contents of indexArr are </a:t>
            </a:r>
            <a:r>
              <a:rPr lang="en-GB" b="0" i="0" dirty="0">
                <a:solidFill>
                  <a:srgbClr val="444444"/>
                </a:solidFill>
                <a:effectLst/>
                <a:latin typeface="inherit"/>
              </a:rPr>
              <a:t>[2,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n-GB" b="0" i="0" dirty="0">
                <a:solidFill>
                  <a:srgbClr val="444444"/>
                </a:solidFill>
                <a:effectLst/>
                <a:latin typeface="inherit"/>
              </a:rPr>
              <a:t>, </a:t>
            </a:r>
            <a:r>
              <a:rPr lang="en-GB" b="0" i="0" dirty="0">
                <a:solidFill>
                  <a:srgbClr val="D53AA9"/>
                </a:solidFill>
                <a:effectLst/>
                <a:latin typeface="inherit"/>
              </a:rPr>
              <a:t>10</a:t>
            </a:r>
            <a:r>
              <a:rPr lang="en-GB" b="0" i="0" dirty="0">
                <a:solidFill>
                  <a:srgbClr val="444444"/>
                </a:solidFill>
                <a:effectLst/>
                <a:latin typeface="inherit"/>
              </a:rPr>
              <a:t>].</a:t>
            </a:r>
            <a:endParaRPr lang="en-GB" b="0" i="0" dirty="0">
              <a:solidFill>
                <a:srgbClr val="AAAAAA"/>
              </a:solidFill>
              <a:effectLst/>
              <a:latin typeface="inherit"/>
            </a:endParaRPr>
          </a:p>
          <a:p>
            <a:pPr algn="l" fontAlgn="base"/>
            <a:r>
              <a:rPr lang="en-GB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These are index positions from array arr where element value is 5. These index positions are passed to np.delete() to delete elements from arr at given index positions</a:t>
            </a:r>
          </a:p>
          <a:p>
            <a:pPr algn="l" fontAlgn="base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3536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u="sng" dirty="0"/>
              <a:t>Note</a:t>
            </a:r>
            <a:r>
              <a:rPr lang="en-GB" b="0" dirty="0"/>
              <a:t>: to get the index of an element in a 1D arrays, always include the comma immediately following the variable on the left side of the equation. where() returns a tuple of arrays. In case of 1D array it returns a tuple of one array. Omitting the comma index would store the tuple instead of its first element – the array containing the index: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index = np.where(arr_1D == 6)</a:t>
            </a:r>
            <a:endParaRPr lang="en-GB" b="0" dirty="0"/>
          </a:p>
          <a:p>
            <a:pPr algn="l" fontAlgn="base"/>
            <a:r>
              <a:rPr lang="en-GB" b="0" dirty="0"/>
              <a:t>&gt;&gt;&gt; index</a:t>
            </a:r>
          </a:p>
          <a:p>
            <a:pPr algn="l" fontAlgn="base"/>
            <a:r>
              <a:rPr lang="en-GB" b="0" dirty="0"/>
              <a:t>(array([6], dtype=int32),)</a:t>
            </a:r>
          </a:p>
          <a:p>
            <a:pPr algn="l" fontAlgn="base"/>
            <a:r>
              <a:rPr lang="en-GB" b="0" dirty="0"/>
              <a:t>Trying to use the subscript operator would return the array (the first element in the tuple):</a:t>
            </a:r>
          </a:p>
          <a:p>
            <a:pPr algn="l" fontAlgn="base"/>
            <a:r>
              <a:rPr lang="en-GB" b="0" dirty="0"/>
              <a:t>&gt;&gt;&gt; index[0]</a:t>
            </a:r>
          </a:p>
          <a:p>
            <a:pPr algn="l" fontAlgn="base"/>
            <a:r>
              <a:rPr lang="en-GB" b="0" dirty="0"/>
              <a:t>array([6], dtype=int32)</a:t>
            </a:r>
          </a:p>
          <a:p>
            <a:pPr algn="l" fontAlgn="base"/>
            <a:r>
              <a:rPr lang="en-GB" b="0" dirty="0"/>
              <a:t>The comma ensures that the array in the tuple is assigned to the variable, hence using the subscript operator returns the index as an integer.</a:t>
            </a:r>
          </a:p>
          <a:p>
            <a:pPr algn="l" fontAlgn="base"/>
            <a:endParaRPr lang="en-GB" b="0" dirty="0"/>
          </a:p>
          <a:p>
            <a:pPr algn="l" fontAlgn="base"/>
            <a:r>
              <a:rPr lang="en-GB" b="0" dirty="0"/>
              <a:t>https://numpy.org/doc/stable/reference/generated/numpy.where.html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8013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u="sng" dirty="0"/>
              <a:t>Note</a:t>
            </a:r>
            <a:r>
              <a:rPr lang="en-GB" b="0" dirty="0"/>
              <a:t>: with 2D arrays, </a:t>
            </a:r>
            <a:r>
              <a:rPr lang="en-GB" dirty="0">
                <a:latin typeface="Lucida Console" panose="020B0609040504020204" pitchFamily="49" charset="0"/>
              </a:rPr>
              <a:t>where() function returns a tuple of two arrays:</a:t>
            </a:r>
          </a:p>
          <a:p>
            <a:pPr algn="l" fontAlgn="base"/>
            <a:r>
              <a:rPr lang="en-GB" b="0" dirty="0"/>
              <a:t>&gt;&gt;&gt; index = np.where(arr_2D == 16)</a:t>
            </a:r>
            <a:br>
              <a:rPr lang="en-GB" b="0" dirty="0"/>
            </a:br>
            <a:r>
              <a:rPr lang="en-GB" b="0" dirty="0"/>
              <a:t>&gt;&gt;&gt; index</a:t>
            </a:r>
          </a:p>
          <a:p>
            <a:pPr algn="l" fontAlgn="base"/>
            <a:r>
              <a:rPr lang="en-GB" b="0" dirty="0"/>
              <a:t>(array([2], dtype=int32), array([0], dtype=int32))</a:t>
            </a:r>
          </a:p>
          <a:p>
            <a:pPr algn="l" fontAlgn="base"/>
            <a:r>
              <a:rPr lang="en-GB" b="0" dirty="0"/>
              <a:t>By assigning the returned value to two variables (here row_index &amp; col_index), each variable holds one array. Using the subscript operator on each array returns its first element, which is the dimension as an integer.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4606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9728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median</a:t>
            </a:r>
            <a:r>
              <a:rPr lang="en-GB" dirty="0"/>
              <a:t> is the middle number in a sorted (ascending or descending) list of numbers.</a:t>
            </a:r>
          </a:p>
          <a:p>
            <a:r>
              <a:rPr lang="en-GB" dirty="0"/>
              <a:t>If there is an odd amount of numbers, the median value is the number that is in the middle, with the same amount of numbers below and above.</a:t>
            </a:r>
          </a:p>
          <a:p>
            <a:r>
              <a:rPr lang="en-GB" dirty="0"/>
              <a:t>If there is an even amount of numbers in the list, the middle pair must be determined, added together, and divided by two to find the median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4423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GB" b="1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Standard deviation </a:t>
            </a:r>
            <a:r>
              <a:rPr lang="en-GB" b="0" dirty="0">
                <a:solidFill>
                  <a:srgbClr val="111111"/>
                </a:solidFill>
                <a:effectLst/>
                <a:latin typeface="Segoe UI" panose="020B0502040204020203" pitchFamily="34" charset="0"/>
              </a:rPr>
              <a:t>measures the amount of variation or dispersion of a set of data values. A low standard deviation indicates that the values tend to be close to the mean (also called the expected value) of the set, while a high standard deviation indicates that the values are spread out over a wider range.</a:t>
            </a:r>
            <a:endParaRPr lang="en-GB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en-GB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Variance</a:t>
            </a:r>
            <a:r>
              <a:rPr lang="en-GB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measures how far a set of numbers is spread out from their average value. </a:t>
            </a:r>
            <a:r>
              <a:rPr lang="en-GB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The more spread the data, the larger the variance is in relation to the mean.</a:t>
            </a:r>
          </a:p>
          <a:p>
            <a:endParaRPr lang="en-GB" b="0" i="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r>
              <a:rPr lang="en-GB" dirty="0"/>
              <a:t>Variance is the mean of the squares of the deviations (i.e., difference in values from the mean), and the standard deviation is the square root of that 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39522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there are more parameters than shown in the function headings above. </a:t>
            </a:r>
          </a:p>
          <a:p>
            <a:r>
              <a:rPr lang="en-GB" dirty="0"/>
              <a:t>For example, unique() has a number of other kwargs, one of which is </a:t>
            </a:r>
            <a:r>
              <a:rPr lang="en-GB" i="1" dirty="0"/>
              <a:t>return_counts</a:t>
            </a:r>
            <a:r>
              <a:rPr lang="en-GB" dirty="0"/>
              <a:t>, by default set to False, but i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 set to True, unique() also returns the number of times each unique item appears in </a:t>
            </a:r>
            <a:r>
              <a:rPr lang="en-GB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arr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&gt;&gt;&gt; arr = np.array([2, 7, 3, 5, 5, 2, 8, 1, 7, 2])</a:t>
            </a:r>
            <a:endParaRPr lang="en-GB" dirty="0"/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 unique_elements</a:t>
            </a:r>
            <a:r>
              <a:rPr lang="en-GB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counts_elements </a:t>
            </a:r>
            <a:r>
              <a:rPr lang="en-GB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np</a:t>
            </a:r>
            <a:r>
              <a:rPr lang="en-GB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GB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GB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return_counts</a:t>
            </a:r>
            <a:r>
              <a:rPr lang="en-GB" b="0" i="0" dirty="0">
                <a:solidFill>
                  <a:srgbClr val="A67F5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dirty="0"/>
              <a:t>&gt;&gt;&gt; unique_elements</a:t>
            </a:r>
          </a:p>
          <a:p>
            <a:r>
              <a:rPr lang="en-GB" dirty="0"/>
              <a:t>array([1, 2, 3, 5, 7, 8])</a:t>
            </a:r>
          </a:p>
          <a:p>
            <a:r>
              <a:rPr lang="en-GB" dirty="0"/>
              <a:t>&gt;&gt;&gt; counts_elements</a:t>
            </a:r>
          </a:p>
          <a:p>
            <a:r>
              <a:rPr lang="en-GB" dirty="0"/>
              <a:t>array([1, 3, 1, 2, 2, 1])</a:t>
            </a:r>
          </a:p>
          <a:p>
            <a:endParaRPr lang="en-GB" dirty="0"/>
          </a:p>
          <a:p>
            <a:r>
              <a:rPr lang="en-GB" dirty="0"/>
              <a:t>Official documentation:</a:t>
            </a:r>
          </a:p>
          <a:p>
            <a:r>
              <a:rPr lang="en-GB" dirty="0"/>
              <a:t>https://numpy.org/doc/stable/reference/routines.set.html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1652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9100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https://numpy.org/doc/stable/reference/generated/numpy.loadtxt.html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3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72309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Note: The kwarg skiprows=n s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kips the first n rows. The default value is 0 (skips no row).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</a:t>
            </a:r>
            <a:r>
              <a:rPr lang="en-GB" dirty="0"/>
              <a:t>o skip multiple rows, specify the order number (starting from 1) of the row to be skipped – all rows above that will be skipped as well.</a:t>
            </a:r>
          </a:p>
          <a:p>
            <a:endParaRPr lang="en-GB" dirty="0"/>
          </a:p>
          <a:p>
            <a:r>
              <a:rPr lang="en-GB" dirty="0"/>
              <a:t># skips the first two rows (indexed as 0 and 1):</a:t>
            </a:r>
          </a:p>
          <a:p>
            <a:r>
              <a:rPr lang="en-GB" dirty="0"/>
              <a:t>&gt;&gt;&gt; arr = np.loadtxt(file_path, skiprows=2, dtype=int) </a:t>
            </a:r>
          </a:p>
          <a:p>
            <a:r>
              <a:rPr lang="en-GB" dirty="0"/>
              <a:t>&gt;&gt;&gt; arr</a:t>
            </a:r>
          </a:p>
          <a:p>
            <a:r>
              <a:rPr lang="en-GB" dirty="0"/>
              <a:t>[[ 40  86 100  83]</a:t>
            </a:r>
          </a:p>
          <a:p>
            <a:r>
              <a:rPr lang="en-GB" dirty="0"/>
              <a:t> [ 48  92  37  27]]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5792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u="sng" dirty="0"/>
              <a:t>Note</a:t>
            </a:r>
            <a:r>
              <a:rPr lang="en-GB" dirty="0"/>
              <a:t>: To import multiple columns, pass the tuple containing column indexes (starting with 0). 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For example, </a:t>
            </a:r>
            <a:r>
              <a:rPr lang="en-GB" dirty="0">
                <a:effectLst/>
              </a:rPr>
              <a:t>usecols</a:t>
            </a:r>
            <a:r>
              <a:rPr lang="en-GB" dirty="0"/>
              <a:t> </a:t>
            </a:r>
            <a:r>
              <a:rPr lang="en-GB" dirty="0">
                <a:effectLst/>
              </a:rPr>
              <a:t>=</a:t>
            </a:r>
            <a:r>
              <a:rPr lang="en-GB" dirty="0"/>
              <a:t> </a:t>
            </a:r>
            <a:r>
              <a:rPr lang="en-GB" dirty="0">
                <a:effectLst/>
              </a:rPr>
              <a:t>(1,4,5)</a:t>
            </a:r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will extract the 2nd, 5th and 6th columns. 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With usecols, the numbers represent indices: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	usecols=0 means use the column with index 0 etc.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Multiple column indices can be specified within a tuple or a list.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With skiprows, the number represents the order number of rows, counting form 1: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	skiprows=1 means skip the 1st row – indexed 0,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	skiprows=2 means skip the 1st and 2nd row – indexed 0 and 1, etc.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Multiple row indices cannot be specified.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87669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Note: the default delimiter is space; to change the delimiter use the delimiter key argument (in this example set to tab)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8977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https://numpy.org/doc/stable/reference/arrays.dtypes.html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8152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https://numpy.org/doc/stable/reference/arrays.dtypes.html</a:t>
            </a:r>
          </a:p>
          <a:p>
            <a:endParaRPr lang="en-GB" dirty="0"/>
          </a:p>
          <a:p>
            <a:r>
              <a:rPr lang="en-GB" b="0" i="0" dirty="0">
                <a:solidFill>
                  <a:srgbClr val="33475B"/>
                </a:solidFill>
                <a:effectLst/>
                <a:latin typeface="AvenirNext"/>
              </a:rPr>
              <a:t>UTF-8 stands for “Unicode Transformation Format - 8 bits.”</a:t>
            </a:r>
          </a:p>
          <a:p>
            <a:r>
              <a:rPr lang="en-GB" b="0" i="0" dirty="0">
                <a:solidFill>
                  <a:srgbClr val="33475B"/>
                </a:solidFill>
                <a:effectLst/>
                <a:latin typeface="AvenirNext"/>
              </a:rPr>
              <a:t>Like ASCII, Unicode assigns a unique code, called a </a:t>
            </a:r>
            <a:r>
              <a:rPr lang="en-GB" b="0" i="1" dirty="0">
                <a:solidFill>
                  <a:srgbClr val="33475B"/>
                </a:solidFill>
                <a:effectLst/>
                <a:latin typeface="AvenirNext"/>
              </a:rPr>
              <a:t>code point</a:t>
            </a:r>
            <a:r>
              <a:rPr lang="en-GB" b="0" i="0" dirty="0">
                <a:solidFill>
                  <a:srgbClr val="33475B"/>
                </a:solidFill>
                <a:effectLst/>
                <a:latin typeface="AvenirNext"/>
              </a:rPr>
              <a:t>, to each character. However, Unicode’s more sophisticated system can produce over a million code points, more than enough to account for every character in any language. Unicode is the universal standard for encoding all human languages. </a:t>
            </a:r>
          </a:p>
          <a:p>
            <a:r>
              <a:rPr lang="en-GB" b="0" i="0" dirty="0">
                <a:solidFill>
                  <a:srgbClr val="33475B"/>
                </a:solidFill>
                <a:effectLst/>
                <a:latin typeface="AvenirNext"/>
              </a:rPr>
              <a:t>But, Unicode alone doesn’t store words in binary. Computers need a way to translate Unicode into binary so that its characters can be stored in text files.</a:t>
            </a:r>
          </a:p>
          <a:p>
            <a:r>
              <a:rPr lang="en-GB" b="0" i="0" dirty="0">
                <a:solidFill>
                  <a:srgbClr val="33475B"/>
                </a:solidFill>
                <a:effectLst/>
                <a:latin typeface="AvenirNext"/>
              </a:rPr>
              <a:t>UTF-8 is an encoding system for Unicode. It can translate any Unicode character to a matching unique binary string, and can also translate the binary string back to a Unicode character. This is the meaning of “UTF”, or “Unicode Transformation Format.”</a:t>
            </a:r>
          </a:p>
          <a:p>
            <a:r>
              <a:rPr lang="en-GB" b="0" i="0" dirty="0">
                <a:solidFill>
                  <a:srgbClr val="33475B"/>
                </a:solidFill>
                <a:effectLst/>
                <a:latin typeface="AvenirNext"/>
              </a:rPr>
              <a:t>There are other encoding systems for Unicode besides UTF-8, but UTF-8 is unique because it represents characters in one-byte units. Remember that one byte consists of eight bits, hence the “-8” in its name.</a:t>
            </a:r>
          </a:p>
          <a:p>
            <a:r>
              <a:rPr lang="en-GB" b="0" i="0" dirty="0">
                <a:solidFill>
                  <a:srgbClr val="33475B"/>
                </a:solidFill>
                <a:effectLst/>
                <a:latin typeface="AvenirNext"/>
              </a:rPr>
              <a:t>More specifically, UTF-8 converts a code point (which represents a single character in Unicode) into a set of one to four bytes. The first 256 characters in the Unicode library — which include the characters we saw in ASCII — are represented as one byte. Characters that appear later in the Unicode library are encoded as two-byte, three-byte, and eventually four-byte binary units.</a:t>
            </a:r>
          </a:p>
          <a:p>
            <a:r>
              <a:rPr lang="en-GB" b="0" i="0" dirty="0">
                <a:solidFill>
                  <a:srgbClr val="33475B"/>
                </a:solidFill>
                <a:effectLst/>
                <a:latin typeface="AvenirNext"/>
              </a:rPr>
              <a:t>Source: https://blog.hubspot.com/website/what-is-utf-8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75718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https://numpy.org/doc/stable/reference/arrays.dtypes.html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05245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https://numpy.org/doc/stable/reference/arrays.dtypes.html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89741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https://numpy.org/doc/stable/reference/generated/numpy.savetxt.html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90923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69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0057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70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706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u="sng" dirty="0"/>
              <a:t>Note</a:t>
            </a:r>
            <a:r>
              <a:rPr lang="en-GB" dirty="0"/>
              <a:t>: </a:t>
            </a:r>
            <a:r>
              <a:rPr lang="en-GB" b="1" dirty="0"/>
              <a:t>np.arange(n)</a:t>
            </a:r>
            <a:r>
              <a:rPr lang="en-GB" dirty="0"/>
              <a:t> is equivalent to </a:t>
            </a:r>
            <a:r>
              <a:rPr lang="en-GB" b="1" dirty="0"/>
              <a:t>np.array(range(n))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59351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279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562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u="sng" dirty="0"/>
              <a:t>Note</a:t>
            </a:r>
            <a:r>
              <a:rPr lang="en-GB" dirty="0"/>
              <a:t>: </a:t>
            </a:r>
            <a:r>
              <a:rPr lang="en-GB" b="1" dirty="0"/>
              <a:t>np.</a:t>
            </a:r>
            <a:r>
              <a:rPr lang="en-GB" b="1" dirty="0">
                <a:latin typeface="Lucida Console" panose="020B0609040504020204" pitchFamily="49" charset="0"/>
              </a:rPr>
              <a:t>arange(start, end[, step])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/>
              <a:t>is equivalent to </a:t>
            </a:r>
            <a:r>
              <a:rPr lang="en-GB" b="1" dirty="0"/>
              <a:t>np.array(range(</a:t>
            </a:r>
            <a:r>
              <a:rPr lang="en-GB" b="1" dirty="0">
                <a:latin typeface="Lucida Console" panose="020B0609040504020204" pitchFamily="49" charset="0"/>
              </a:rPr>
              <a:t>start, end[, step]</a:t>
            </a:r>
            <a:r>
              <a:rPr lang="en-GB" b="1" dirty="0"/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AF7F7-481D-4FBB-872B-CAD62DA8C4B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56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A25AEA4-7D38-4612-8141-824DB851B89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714BDD6-D380-4D20-9171-178EB76200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76457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A2A3E23-4250-46B4-8492-CCEE9FC71B7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2B56DA-D806-4334-A71D-53DAAA64BABE}"/>
              </a:ext>
            </a:extLst>
          </p:cNvPr>
          <p:cNvGrpSpPr/>
          <p:nvPr userDrawn="1"/>
        </p:nvGrpSpPr>
        <p:grpSpPr>
          <a:xfrm>
            <a:off x="9710204" y="5595498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2989B6D4-53B6-4DDA-A9D3-8169FE9D6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E3FFD0F0-F947-4B64-A4DE-8C06427E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CDE4EE5B-D294-4314-B6D3-B4456AE3F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8" name="Freeform 15">
              <a:extLst>
                <a:ext uri="{FF2B5EF4-FFF2-40B4-BE49-F238E27FC236}">
                  <a16:creationId xmlns:a16="http://schemas.microsoft.com/office/drawing/2014/main" id="{23450BD4-96E4-420F-BE5D-97748B6B5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9" name="Freeform 16">
              <a:extLst>
                <a:ext uri="{FF2B5EF4-FFF2-40B4-BE49-F238E27FC236}">
                  <a16:creationId xmlns:a16="http://schemas.microsoft.com/office/drawing/2014/main" id="{A7B3F570-7743-49B7-A2A7-381662DFD7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CAAC02-086C-45A8-B93E-7911EF59B4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33CA083-8540-487B-B4CD-53933D97453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2C91400-7FBB-4D5C-B7D1-816AAF15154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8250856-9645-406F-AAB4-9D4FB6AC93F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6DAADD58-A8DD-4504-A01F-C4497EE0C0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0B8E7D8-D930-4C3F-858A-29304B61F75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0001CD0-22D9-4266-8934-0168A4A58B0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microsoft.com/office/2007/relationships/hdphoto" Target="../media/hdphoto1.wdp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25299BA-BDED-412F-823C-583CC7E71C6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4" cstate="print">
            <a:extLst>
              <a:ext uri="{BEBA8EAE-BF5A-486C-A8C5-ECC9F3942E4B}">
                <a14:imgProps xmlns:a14="http://schemas.microsoft.com/office/drawing/2010/main">
                  <a14:imgLayer r:embed="rId3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6B64-9428-4F9E-A000-823A816F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/>
              <a:t>Advanced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4FD8A-8A1A-44B4-B5EB-4AD4BE2AA1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668002" cy="2257425"/>
          </a:xfrm>
        </p:spPr>
        <p:txBody>
          <a:bodyPr/>
          <a:lstStyle/>
          <a:p>
            <a:r>
              <a:rPr lang="en-GB" sz="3600" dirty="0">
                <a:solidFill>
                  <a:srgbClr val="009FE3"/>
                </a:solidFill>
                <a:latin typeface="Arial Black" panose="020B0A04020102020204" pitchFamily="34" charset="0"/>
              </a:rPr>
              <a:t>NumPy and Pandas Fundamentals</a:t>
            </a:r>
            <a:endParaRPr lang="en-GB" sz="3600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4560A0C0-D432-46B9-AB3E-774313C14EE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" y="5268274"/>
            <a:ext cx="4636286" cy="1566000"/>
          </a:xfrm>
        </p:spPr>
      </p:pic>
    </p:spTree>
    <p:extLst>
      <p:ext uri="{BB962C8B-B14F-4D97-AF65-F5344CB8AC3E}">
        <p14:creationId xmlns:p14="http://schemas.microsoft.com/office/powerpoint/2010/main" val="668400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0815776" cy="5121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Using NumPy functions: </a:t>
            </a:r>
            <a:r>
              <a:rPr lang="en-GB" b="1" dirty="0">
                <a:solidFill>
                  <a:srgbClr val="0070C0"/>
                </a:solidFill>
                <a:latin typeface="Arial"/>
                <a:ea typeface="MS PGothic" pitchFamily="34" charset="-128"/>
              </a:rPr>
              <a:t>arange()</a:t>
            </a:r>
          </a:p>
          <a:p>
            <a:endParaRPr lang="en-GB" dirty="0"/>
          </a:p>
          <a:p>
            <a:r>
              <a:rPr lang="en-GB" dirty="0"/>
              <a:t>Syntax: 2</a:t>
            </a:r>
            <a:r>
              <a:rPr lang="en-GB" baseline="30000" dirty="0"/>
              <a:t>nd</a:t>
            </a:r>
            <a:r>
              <a:rPr lang="en-GB" dirty="0"/>
              <a:t> version: </a:t>
            </a:r>
            <a:r>
              <a:rPr lang="en-GB" dirty="0">
                <a:latin typeface="Lucida Console" panose="020B0609040504020204" pitchFamily="49" charset="0"/>
              </a:rPr>
              <a:t>arange(start, end[, step])</a:t>
            </a:r>
            <a:endParaRPr lang="en-GB" dirty="0"/>
          </a:p>
          <a:p>
            <a:r>
              <a:rPr lang="en-GB" dirty="0"/>
              <a:t>Creates an array with values ranging from </a:t>
            </a:r>
            <a:r>
              <a:rPr lang="en-GB" dirty="0">
                <a:latin typeface="Lucida Console" panose="020B0609040504020204" pitchFamily="49" charset="0"/>
              </a:rPr>
              <a:t>start</a:t>
            </a:r>
            <a:r>
              <a:rPr lang="en-GB" dirty="0"/>
              <a:t> to </a:t>
            </a:r>
            <a:r>
              <a:rPr lang="en-GB" dirty="0">
                <a:latin typeface="Lucida Console" panose="020B0609040504020204" pitchFamily="49" charset="0"/>
              </a:rPr>
              <a:t>end-1</a:t>
            </a:r>
            <a:r>
              <a:rPr lang="en-GB" dirty="0"/>
              <a:t> by </a:t>
            </a:r>
            <a:r>
              <a:rPr lang="en-GB" dirty="0">
                <a:latin typeface="Lucida Console" panose="020B0609040504020204" pitchFamily="49" charset="0"/>
              </a:rPr>
              <a:t>step</a:t>
            </a:r>
            <a:r>
              <a:rPr lang="en-GB" dirty="0"/>
              <a:t>. If not specified, </a:t>
            </a:r>
            <a:r>
              <a:rPr lang="en-GB" dirty="0">
                <a:latin typeface="Lucida Console" panose="020B0609040504020204" pitchFamily="49" charset="0"/>
              </a:rPr>
              <a:t>step</a:t>
            </a:r>
            <a:r>
              <a:rPr lang="en-GB" dirty="0"/>
              <a:t> is 1.</a:t>
            </a:r>
            <a:endParaRPr lang="en-GB" b="1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np.arange(10,16,2)</a:t>
            </a:r>
            <a:b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array([10, 12, 14])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np.arange(10,15,1)</a:t>
            </a:r>
            <a:b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array([10, 11, 12, 13, 14])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np.arange(10,15)</a:t>
            </a:r>
            <a:b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array([10, 11, 12, 13, 14])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8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1192224" cy="5121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Using NumPy functions: </a:t>
            </a:r>
            <a:r>
              <a:rPr lang="en-GB" b="1" dirty="0">
                <a:solidFill>
                  <a:srgbClr val="0070C0"/>
                </a:solidFill>
                <a:latin typeface="Arial"/>
                <a:ea typeface="MS PGothic" pitchFamily="34" charset="-128"/>
              </a:rPr>
              <a:t>reshape()</a:t>
            </a:r>
          </a:p>
          <a:p>
            <a:pPr marL="342900" indent="-342900">
              <a:buFont typeface="+mj-lt"/>
              <a:buAutoNum type="arabicPeriod"/>
            </a:pPr>
            <a:endParaRPr lang="en-GB" b="1" dirty="0">
              <a:solidFill>
                <a:srgbClr val="2EABE2"/>
              </a:solidFill>
              <a:latin typeface="Arial"/>
              <a:ea typeface="MS PGothic" pitchFamily="34" charset="-128"/>
            </a:endParaRPr>
          </a:p>
          <a:p>
            <a:r>
              <a:rPr lang="en-GB" dirty="0"/>
              <a:t>Reshaping means changing the shape of an array.</a:t>
            </a:r>
          </a:p>
          <a:p>
            <a:r>
              <a:rPr lang="en-GB" dirty="0"/>
              <a:t>The shape of an array is the number of elements in each dimension.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</a:rPr>
              <a:t>By reshaping we can add or remove dimensions or change number of elements in each dimension.</a:t>
            </a:r>
            <a:endParaRPr lang="en-GB" b="1" dirty="0">
              <a:solidFill>
                <a:srgbClr val="2EABE2"/>
              </a:solidFill>
              <a:ea typeface="MS PGothic" pitchFamily="34" charset="-128"/>
            </a:endParaRPr>
          </a:p>
          <a:p>
            <a:endParaRPr lang="en-GB" dirty="0"/>
          </a:p>
          <a:p>
            <a:r>
              <a:rPr lang="en-GB" dirty="0"/>
              <a:t>General syntax: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</a:t>
            </a:r>
            <a:r>
              <a:rPr lang="en-GB" b="1" dirty="0">
                <a:latin typeface="Lucida Console" panose="020B0609040504020204" pitchFamily="49" charset="0"/>
              </a:rPr>
              <a:t>reshape(n, m, k, ...)</a:t>
            </a:r>
            <a:endParaRPr lang="en-GB" b="1" dirty="0"/>
          </a:p>
          <a:p>
            <a:r>
              <a:rPr lang="en-GB" dirty="0"/>
              <a:t>Converts the array into a multi-dimensional array where </a:t>
            </a:r>
          </a:p>
          <a:p>
            <a:pPr lvl="1"/>
            <a:r>
              <a:rPr lang="en-GB" dirty="0"/>
              <a:t>the number of arguments denotes the number of dimensions</a:t>
            </a:r>
          </a:p>
          <a:p>
            <a:pPr lvl="1"/>
            <a:r>
              <a:rPr lang="en-GB" dirty="0"/>
              <a:t>each argument denotes the number of elements at that dimension</a:t>
            </a:r>
          </a:p>
          <a:p>
            <a:r>
              <a:rPr lang="en-GB" dirty="0"/>
              <a:t>reshape() can also be used to convert a multidimensional array into a 1-D array (aka “flatten the array”): </a:t>
            </a:r>
          </a:p>
          <a:p>
            <a:pPr marL="0" indent="0">
              <a:buNone/>
            </a:pPr>
            <a:r>
              <a:rPr lang="en-GB" dirty="0"/>
              <a:t>           </a:t>
            </a:r>
            <a:r>
              <a:rPr lang="en-GB" b="1" dirty="0">
                <a:latin typeface="Lucida Console" panose="020B0609040504020204" pitchFamily="49" charset="0"/>
              </a:rPr>
              <a:t>reshape(-1)</a:t>
            </a:r>
          </a:p>
          <a:p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5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1192224" cy="5121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Using NumPy functions: </a:t>
            </a:r>
            <a:r>
              <a:rPr lang="en-GB" b="1" dirty="0">
                <a:solidFill>
                  <a:srgbClr val="0070C0"/>
                </a:solidFill>
                <a:latin typeface="Arial"/>
                <a:ea typeface="MS PGothic" pitchFamily="34" charset="-128"/>
              </a:rPr>
              <a:t>reshape()</a:t>
            </a:r>
          </a:p>
          <a:p>
            <a:pPr marL="342900" indent="-342900">
              <a:buFont typeface="+mj-lt"/>
              <a:buAutoNum type="arabicPeriod"/>
            </a:pPr>
            <a:endParaRPr lang="en-GB" b="1" dirty="0">
              <a:solidFill>
                <a:srgbClr val="0070C0"/>
              </a:solidFill>
              <a:latin typeface="Arial"/>
              <a:ea typeface="MS PGothic" pitchFamily="34" charset="-128"/>
            </a:endParaRPr>
          </a:p>
          <a:p>
            <a:r>
              <a:rPr lang="en-GB" dirty="0"/>
              <a:t>To create a two-dimensional array, specify 2 parameters to the reshape function.</a:t>
            </a:r>
          </a:p>
          <a:p>
            <a:r>
              <a:rPr lang="en-GB" dirty="0"/>
              <a:t>Syntax: </a:t>
            </a:r>
            <a:r>
              <a:rPr lang="en-GB" dirty="0">
                <a:latin typeface="Lucida Console" panose="020B0609040504020204" pitchFamily="49" charset="0"/>
              </a:rPr>
              <a:t>reshape(n, m)</a:t>
            </a:r>
            <a:endParaRPr lang="en-GB" dirty="0"/>
          </a:p>
          <a:p>
            <a:r>
              <a:rPr lang="en-GB" dirty="0"/>
              <a:t>Converts the array into a two-dimensional array with n rows and m columns.</a:t>
            </a:r>
          </a:p>
          <a:p>
            <a:pPr marL="0" indent="0">
              <a:buNone/>
            </a:pPr>
            <a:endParaRPr lang="en-GB" sz="1800" dirty="0">
              <a:effectLst/>
              <a:latin typeface="Lucida Console" panose="020B0609040504020204" pitchFamily="49" charset="0"/>
              <a:ea typeface="Calibri" panose="020F0502020204030204" pitchFamily="34" charset="0"/>
            </a:endParaRPr>
          </a:p>
          <a:p>
            <a:r>
              <a:rPr lang="en-GB" dirty="0"/>
              <a:t>Example: create a 2-D array of 10 elements: 0 – 9 with 2 rows and 5 columns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arr_2D = np.arange(10).reshape(2,5)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arr_2D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array([[0, 1, 2, 3, 4],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[5, 6, 7, 8, 9]])</a:t>
            </a:r>
            <a:br>
              <a:rPr lang="en-GB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arr_2D.shape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(2, 5)</a:t>
            </a:r>
          </a:p>
          <a:p>
            <a:r>
              <a:rPr lang="en-GB" dirty="0"/>
              <a:t>Since there are two values, this is a two-dimensional array: 2 elements at dimension 1 (rows) and 5 elements at dimension 2 (columns)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84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0815776" cy="5121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Using NumPy functions: </a:t>
            </a:r>
            <a:r>
              <a:rPr lang="en-GB" b="1" dirty="0">
                <a:solidFill>
                  <a:srgbClr val="0070C0"/>
                </a:solidFill>
                <a:latin typeface="Arial"/>
                <a:ea typeface="MS PGothic" pitchFamily="34" charset="-128"/>
              </a:rPr>
              <a:t>reshape()</a:t>
            </a:r>
          </a:p>
          <a:p>
            <a:endParaRPr lang="en-GB" dirty="0"/>
          </a:p>
          <a:p>
            <a:r>
              <a:rPr lang="en-GB" dirty="0"/>
              <a:t>To create a three-dimensional array, specify 3 parameters to the reshape function.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arr_3D = np.arange(12).reshape(2,2,3)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arr_3D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array([[[ 0,  1,  2],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[ 3,  4,  5]],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[[ 6,  7,  8],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[ 9, 10, 11]]])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Note: the number of elements in the array (e.g. 12) must be the product of its dimensions (e.g. 2*2*3). </a:t>
            </a:r>
          </a:p>
          <a:p>
            <a:pPr marL="0" indent="0">
              <a:buNone/>
            </a:pPr>
            <a:br>
              <a:rPr lang="en-GB" dirty="0">
                <a:latin typeface="Lucida Console" panose="020B0609040504020204" pitchFamily="49" charset="0"/>
              </a:rPr>
            </a:b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1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0815776" cy="5121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Using NumPy functions: </a:t>
            </a:r>
            <a:r>
              <a:rPr lang="en-GB" b="1" dirty="0">
                <a:solidFill>
                  <a:srgbClr val="0070C0"/>
                </a:solidFill>
                <a:latin typeface="Arial"/>
                <a:ea typeface="MS PGothic" pitchFamily="34" charset="-128"/>
              </a:rPr>
              <a:t>reshape()</a:t>
            </a:r>
          </a:p>
          <a:p>
            <a:pPr marL="342900" indent="-342900">
              <a:buFont typeface="+mj-lt"/>
              <a:buAutoNum type="arabicPeriod"/>
            </a:pPr>
            <a:endParaRPr lang="en-GB" b="1" dirty="0">
              <a:solidFill>
                <a:srgbClr val="0070C0"/>
              </a:solidFill>
              <a:latin typeface="Arial"/>
              <a:ea typeface="MS PGothic" pitchFamily="34" charset="-128"/>
            </a:endParaRPr>
          </a:p>
          <a:p>
            <a:r>
              <a:rPr lang="en-GB" dirty="0"/>
              <a:t> The 3-D array produced in the previous example has:</a:t>
            </a:r>
          </a:p>
          <a:p>
            <a:pPr lvl="1"/>
            <a:r>
              <a:rPr lang="en-GB" dirty="0"/>
              <a:t>2 elements in its 1</a:t>
            </a:r>
            <a:r>
              <a:rPr lang="en-GB" baseline="30000" dirty="0"/>
              <a:t>st</a:t>
            </a:r>
            <a:r>
              <a:rPr lang="en-GB" dirty="0"/>
              <a:t> dimension (each being a 2-D array):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  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[[0,  1,  2], [3,  4,  5]] and [[6,  7,  8], [9,  10,  11]]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GB" dirty="0"/>
              <a:t>2 elements in its 2</a:t>
            </a:r>
            <a:r>
              <a:rPr lang="en-GB" baseline="30000" dirty="0"/>
              <a:t>nd</a:t>
            </a:r>
            <a:r>
              <a:rPr lang="en-GB" dirty="0"/>
              <a:t> dimension: each of the elements in the 1</a:t>
            </a:r>
            <a:r>
              <a:rPr lang="en-GB" baseline="30000" dirty="0"/>
              <a:t>st</a:t>
            </a:r>
            <a:r>
              <a:rPr lang="en-GB" dirty="0"/>
              <a:t> dimension contains 2 elements (each being a 1-D array):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[[0,  1,  2], [3,  4,  5]]   contains [0,  1,  2] and [3,  4,  5]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[[6,  7,  8], [9,  10,  11]] contains [6,  7,  8] and [9,  10,  11]</a:t>
            </a:r>
          </a:p>
          <a:p>
            <a:pPr lvl="1"/>
            <a:r>
              <a:rPr lang="en-GB" dirty="0"/>
              <a:t>3 elements in its 3</a:t>
            </a:r>
            <a:r>
              <a:rPr lang="en-GB" baseline="30000" dirty="0"/>
              <a:t>rd</a:t>
            </a:r>
            <a:r>
              <a:rPr lang="en-GB" dirty="0"/>
              <a:t> dimension: each of the elements in 2</a:t>
            </a:r>
            <a:r>
              <a:rPr lang="en-GB" baseline="30000" dirty="0"/>
              <a:t>nd</a:t>
            </a:r>
            <a:r>
              <a:rPr lang="en-GB" dirty="0"/>
              <a:t> dimension contains 3 elements (each being an integer):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[0,  1,  2] contains 0, 1, 2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[3,  4,  5] contains 3, 4, 5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[6,  7,  8] contains 6, 7, 8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[9,  10,  11] contains 9, 10, 11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1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0815776" cy="5121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Using NumPy functions: </a:t>
            </a:r>
            <a:r>
              <a:rPr lang="en-GB" b="1" dirty="0">
                <a:solidFill>
                  <a:srgbClr val="0070C0"/>
                </a:solidFill>
                <a:latin typeface="Arial"/>
                <a:ea typeface="MS PGothic" pitchFamily="34" charset="-128"/>
              </a:rPr>
              <a:t>reshape()</a:t>
            </a:r>
          </a:p>
          <a:p>
            <a:pPr marL="0" indent="0">
              <a:buNone/>
            </a:pPr>
            <a:endParaRPr lang="en-GB" b="1" dirty="0">
              <a:solidFill>
                <a:srgbClr val="0070C0"/>
              </a:solidFill>
              <a:latin typeface="Arial"/>
              <a:ea typeface="MS PGothic" pitchFamily="34" charset="-128"/>
            </a:endParaRPr>
          </a:p>
          <a:p>
            <a:r>
              <a:rPr lang="en-GB" dirty="0"/>
              <a:t>The number of elements in the array must be the product of its dimensions. </a:t>
            </a:r>
          </a:p>
          <a:p>
            <a:r>
              <a:rPr lang="en-GB" dirty="0"/>
              <a:t>Trying to convert (reshape) the last 3-D array to a 3-D array with dimensions (3, 2, 1) will throw an error, as 3 * 2 * 1 is not 12:</a:t>
            </a:r>
            <a:br>
              <a:rPr lang="en-GB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arr_3D = arr_3D.reshape(3, 2, 1)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File "&lt;pyshell&gt;", line 1, in &lt;module&gt;</a:t>
            </a:r>
            <a:b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ValueError: cannot reshape array of size 12 into shape (3,2,1)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</a:p>
          <a:p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To flatten the last 3-D array: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arr_1D = arr_3D.reshape(-1)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arr_1D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array([ 0,  1,  2,  3,  4,  5,  6,  7,  8,  9, 10, 11])</a:t>
            </a:r>
            <a:br>
              <a:rPr lang="en-GB" dirty="0">
                <a:latin typeface="Lucida Console" panose="020B0609040504020204" pitchFamily="49" charset="0"/>
              </a:rPr>
            </a:b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4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1209637" cy="5289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Using NumPy functions: </a:t>
            </a:r>
            <a:r>
              <a:rPr lang="en-GB" b="1" dirty="0">
                <a:solidFill>
                  <a:srgbClr val="0070C0"/>
                </a:solidFill>
                <a:latin typeface="Arial"/>
                <a:ea typeface="MS PGothic" pitchFamily="34" charset="-128"/>
              </a:rPr>
              <a:t>zeros()</a:t>
            </a:r>
          </a:p>
          <a:p>
            <a:endParaRPr lang="en-GB" dirty="0"/>
          </a:p>
          <a:p>
            <a:r>
              <a:rPr lang="en-GB" b="1" dirty="0">
                <a:latin typeface="Lucida Console" panose="020B0609040504020204" pitchFamily="49" charset="0"/>
              </a:rPr>
              <a:t>zeros((n, m, k, ...))</a:t>
            </a:r>
            <a:r>
              <a:rPr lang="en-GB" b="1" dirty="0"/>
              <a:t> function</a:t>
            </a:r>
            <a:r>
              <a:rPr lang="en-GB" dirty="0"/>
              <a:t> is used to create an array filled with zeros. The parameters to the function represent the number or rows and columns (or its dimensions)</a:t>
            </a:r>
          </a:p>
          <a:p>
            <a:r>
              <a:rPr lang="en-GB" dirty="0"/>
              <a:t>Zeros are stored as </a:t>
            </a:r>
            <a:r>
              <a:rPr lang="en-GB" dirty="0">
                <a:latin typeface="Lucida Console" panose="020B0609040504020204" pitchFamily="49" charset="0"/>
              </a:rPr>
              <a:t>float</a:t>
            </a:r>
            <a:r>
              <a:rPr lang="en-GB" dirty="0"/>
              <a:t> data type; to store zeros as </a:t>
            </a:r>
            <a:r>
              <a:rPr lang="en-GB" dirty="0">
                <a:latin typeface="Lucida Console" panose="020B0609040504020204" pitchFamily="49" charset="0"/>
              </a:rPr>
              <a:t>int</a:t>
            </a:r>
            <a:r>
              <a:rPr lang="en-GB" dirty="0"/>
              <a:t> data type use the </a:t>
            </a:r>
            <a:r>
              <a:rPr lang="en-GB" dirty="0">
                <a:latin typeface="Lucida Console" panose="020B0609040504020204" pitchFamily="49" charset="0"/>
              </a:rPr>
              <a:t>dtype</a:t>
            </a:r>
            <a:r>
              <a:rPr lang="en-GB" dirty="0"/>
              <a:t> keyword argument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np.zeros((2,4))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array([[0., 0., 0., 0.],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[0., 0., 0., 0.]])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np.zeros((2,2,3), dtype=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array([[[0, 0, 0],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[0, 0, 0]],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[[0, 0, 0],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[0, 0, 0]]])</a:t>
            </a:r>
          </a:p>
          <a:p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4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1113383" cy="5289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Using NumPy functions: </a:t>
            </a:r>
            <a:r>
              <a:rPr lang="en-GB" b="1" dirty="0">
                <a:solidFill>
                  <a:srgbClr val="0070C0"/>
                </a:solidFill>
                <a:latin typeface="Arial"/>
                <a:ea typeface="MS PGothic" pitchFamily="34" charset="-128"/>
              </a:rPr>
              <a:t>ones()</a:t>
            </a:r>
          </a:p>
          <a:p>
            <a:endParaRPr lang="en-GB" dirty="0"/>
          </a:p>
          <a:p>
            <a:r>
              <a:rPr lang="en-GB" b="1" dirty="0">
                <a:latin typeface="Lucida Console" panose="020B0609040504020204" pitchFamily="49" charset="0"/>
              </a:rPr>
              <a:t>ones((n, m, k, ...))</a:t>
            </a:r>
            <a:r>
              <a:rPr lang="en-GB" b="1" dirty="0"/>
              <a:t> function</a:t>
            </a:r>
            <a:r>
              <a:rPr lang="en-GB" dirty="0"/>
              <a:t> is used to create an array filled with ones. The parameters to the function represent the number or rows and columns (or its dimensions)</a:t>
            </a:r>
          </a:p>
          <a:p>
            <a:r>
              <a:rPr lang="en-GB" dirty="0"/>
              <a:t>Ones are stored as </a:t>
            </a:r>
            <a:r>
              <a:rPr lang="en-GB" dirty="0">
                <a:latin typeface="Lucida Console" panose="020B0609040504020204" pitchFamily="49" charset="0"/>
              </a:rPr>
              <a:t>float</a:t>
            </a:r>
            <a:r>
              <a:rPr lang="en-GB" dirty="0"/>
              <a:t> data type; to store ones as </a:t>
            </a:r>
            <a:r>
              <a:rPr lang="en-GB" dirty="0">
                <a:latin typeface="Lucida Console" panose="020B0609040504020204" pitchFamily="49" charset="0"/>
              </a:rPr>
              <a:t>int</a:t>
            </a:r>
            <a:r>
              <a:rPr lang="en-GB" dirty="0"/>
              <a:t> data type use the </a:t>
            </a:r>
            <a:r>
              <a:rPr lang="en-GB" dirty="0">
                <a:latin typeface="Lucida Console" panose="020B0609040504020204" pitchFamily="49" charset="0"/>
              </a:rPr>
              <a:t>dtype</a:t>
            </a:r>
            <a:r>
              <a:rPr lang="en-GB" dirty="0"/>
              <a:t> keyword argument 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np.ones((2,4))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array([[1., 1., 1., 1.],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[1., 1., 1., 1.]])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np.ones((2,2,3), dtype=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array([[[1, 1, 1],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[1, 1, 1]],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[[1, 1, 1],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[1, 1, 1]]])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1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0815776" cy="5289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Using NumPy functions: </a:t>
            </a:r>
            <a:r>
              <a:rPr lang="en-GB" b="1" dirty="0">
                <a:solidFill>
                  <a:srgbClr val="0070C0"/>
                </a:solidFill>
                <a:latin typeface="Arial"/>
                <a:ea typeface="MS PGothic" pitchFamily="34" charset="-128"/>
              </a:rPr>
              <a:t>empty()</a:t>
            </a:r>
          </a:p>
          <a:p>
            <a:endParaRPr lang="en-GB" dirty="0"/>
          </a:p>
          <a:p>
            <a:r>
              <a:rPr lang="en-GB" b="1" dirty="0">
                <a:latin typeface="Lucida Console" panose="020B0609040504020204" pitchFamily="49" charset="0"/>
              </a:rPr>
              <a:t>empty((n, m, k, ...))</a:t>
            </a:r>
            <a:r>
              <a:rPr lang="en-GB" b="1" dirty="0"/>
              <a:t> function</a:t>
            </a:r>
            <a:r>
              <a:rPr lang="en-GB" dirty="0"/>
              <a:t> is used to create an array filled with a random content that depends on the state of the memory. The parameters to the function represent the number or rows and columns (or its dimensions)</a:t>
            </a:r>
          </a:p>
          <a:p>
            <a:r>
              <a:rPr lang="en-GB" dirty="0"/>
              <a:t>Numbers are stored as float data type 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np.empty((2,3))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array([[9.24802755e+058, 3.58794159e+266, 3.58807895e+266],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[7.69847862e+218, 6.35849310e+006, 3.68236430e+194]])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np.empty((1,3,2))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array([[[9.24802755e+058, 3.58794159e+266],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[3.58807895e+266, 7.69847862e+218],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[6.35849310e+006, 3.68236430e+194]]])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0815776" cy="5289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Using NumPy functions: </a:t>
            </a:r>
            <a:r>
              <a:rPr lang="en-GB" b="1" dirty="0">
                <a:solidFill>
                  <a:srgbClr val="0070C0"/>
                </a:solidFill>
                <a:latin typeface="Arial"/>
                <a:ea typeface="MS PGothic" pitchFamily="34" charset="-128"/>
              </a:rPr>
              <a:t>empty()</a:t>
            </a:r>
          </a:p>
          <a:p>
            <a:endParaRPr lang="en-GB" dirty="0"/>
          </a:p>
          <a:p>
            <a:r>
              <a:rPr lang="en-GB" dirty="0"/>
              <a:t>By default, numbers are stored as </a:t>
            </a:r>
            <a:r>
              <a:rPr lang="en-GB" dirty="0">
                <a:latin typeface="Lucida Console" panose="020B0609040504020204" pitchFamily="49" charset="0"/>
              </a:rPr>
              <a:t>float</a:t>
            </a:r>
            <a:r>
              <a:rPr lang="en-GB" dirty="0"/>
              <a:t> data type; however, data type can be changed using the </a:t>
            </a:r>
            <a:r>
              <a:rPr lang="en-GB" dirty="0">
                <a:latin typeface="Lucida Console" panose="020B0609040504020204" pitchFamily="49" charset="0"/>
              </a:rPr>
              <a:t>dtype</a:t>
            </a:r>
            <a:r>
              <a:rPr lang="en-GB" dirty="0"/>
              <a:t> keyword argument: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np.empty((2,3), dtype=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array([[6619243, 7209074, 7077989],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[6357090, 6619251,       0]])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np.empty((2,3), dtype=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str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array([['', '', ''],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['', '', '']], dtype='&lt;U1')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np.empty((2,3), dtype=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bool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</a:t>
            </a:r>
            <a:r>
              <a:rPr lang="da-DK" dirty="0">
                <a:solidFill>
                  <a:srgbClr val="0000CD"/>
                </a:solidFill>
                <a:latin typeface="Lucida Console" panose="020B0609040504020204" pitchFamily="49" charset="0"/>
              </a:rPr>
              <a:t>[[False False False]</a:t>
            </a:r>
          </a:p>
          <a:p>
            <a:pPr marL="0" indent="0">
              <a:buNone/>
            </a:pPr>
            <a:r>
              <a:rPr lang="da-DK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[False  True  True]])</a:t>
            </a: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74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C922-6A50-4400-B5CC-A6422F0E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3A:</a:t>
            </a:r>
            <a:br>
              <a:rPr lang="en-GB" dirty="0"/>
            </a:br>
            <a:r>
              <a:rPr lang="en-GB" dirty="0"/>
              <a:t>NumPy and Pandas Fundamentals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~ NumPy ~</a:t>
            </a:r>
            <a:br>
              <a:rPr lang="en-GB" dirty="0"/>
            </a:br>
            <a:endParaRPr lang="en-GB" dirty="0"/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EE10B840-B93B-45B5-ACAB-110A7CC99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" y="5268274"/>
            <a:ext cx="4636286" cy="15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4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0815776" cy="5289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Using NumPy functions: </a:t>
            </a:r>
            <a:r>
              <a:rPr lang="en-GB" b="1" dirty="0">
                <a:solidFill>
                  <a:srgbClr val="0070C0"/>
                </a:solidFill>
                <a:latin typeface="Arial"/>
                <a:ea typeface="MS PGothic" pitchFamily="34" charset="-128"/>
              </a:rPr>
              <a:t>full(), eye()</a:t>
            </a:r>
          </a:p>
          <a:p>
            <a:endParaRPr lang="en-GB" dirty="0"/>
          </a:p>
          <a:p>
            <a:r>
              <a:rPr lang="en-GB" b="1" dirty="0">
                <a:latin typeface="Lucida Console" panose="020B0609040504020204" pitchFamily="49" charset="0"/>
              </a:rPr>
              <a:t>full((n, n), k)</a:t>
            </a:r>
            <a:r>
              <a:rPr lang="en-GB" b="1" dirty="0"/>
              <a:t> function</a:t>
            </a:r>
            <a:r>
              <a:rPr lang="en-GB" dirty="0"/>
              <a:t> is used to create a n*n array filled with value k.</a:t>
            </a:r>
          </a:p>
          <a:p>
            <a:r>
              <a:rPr lang="en-GB" dirty="0"/>
              <a:t>Numbers are stored as data type of the value k (integer if k is an </a:t>
            </a:r>
            <a:r>
              <a:rPr lang="en-GB" dirty="0">
                <a:latin typeface="Lucida Console" panose="020B0609040504020204" pitchFamily="49" charset="0"/>
              </a:rPr>
              <a:t>int</a:t>
            </a:r>
            <a:r>
              <a:rPr lang="en-GB" dirty="0"/>
              <a:t>;  float if k is a </a:t>
            </a:r>
            <a:r>
              <a:rPr lang="en-GB" dirty="0">
                <a:latin typeface="Lucida Console" panose="020B0609040504020204" pitchFamily="49" charset="0"/>
              </a:rPr>
              <a:t>float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sv-SE" dirty="0">
                <a:latin typeface="Lucida Console" panose="020B0609040504020204" pitchFamily="49" charset="0"/>
              </a:rPr>
              <a:t>arr = np.full((2,2),3)</a:t>
            </a:r>
            <a:br>
              <a:rPr lang="sv-SE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array([[3, 3],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[3, 3]])</a:t>
            </a:r>
          </a:p>
          <a:p>
            <a:r>
              <a:rPr lang="en-GB" b="1" dirty="0">
                <a:latin typeface="Lucida Console" panose="020B0609040504020204" pitchFamily="49" charset="0"/>
              </a:rPr>
              <a:t>eye(n, n)</a:t>
            </a:r>
            <a:r>
              <a:rPr lang="en-GB" b="1" dirty="0"/>
              <a:t> function</a:t>
            </a:r>
            <a:r>
              <a:rPr lang="en-GB" dirty="0"/>
              <a:t> is used to create a n*n matrix with diagonal 1s and others 0.</a:t>
            </a:r>
          </a:p>
          <a:p>
            <a:r>
              <a:rPr lang="en-GB" dirty="0"/>
              <a:t>Numbers are stored as </a:t>
            </a:r>
            <a:r>
              <a:rPr lang="en-GB" dirty="0">
                <a:latin typeface="Lucida Console" panose="020B0609040504020204" pitchFamily="49" charset="0"/>
              </a:rPr>
              <a:t>float</a:t>
            </a:r>
            <a:r>
              <a:rPr lang="en-GB" dirty="0"/>
              <a:t> data type 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sv-SE" dirty="0">
                <a:latin typeface="Lucida Console" panose="020B0609040504020204" pitchFamily="49" charset="0"/>
              </a:rPr>
              <a:t>arr = np.eye(3,3)</a:t>
            </a:r>
            <a:br>
              <a:rPr lang="sv-SE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 ([[1., 0., 0.],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[0., 1., 0.],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[0., 0., 1.]])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240265"/>
            <a:ext cx="10815776" cy="52899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Conversion from lists</a:t>
            </a:r>
          </a:p>
          <a:p>
            <a:endParaRPr lang="en-GB" dirty="0"/>
          </a:p>
          <a:p>
            <a:r>
              <a:rPr lang="en-GB" dirty="0"/>
              <a:t>Arrays can be created from lists, by passing the list as argument to the array function 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np.array([1, 2, 3])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array([1 2 3])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name of the list can also be passed to the array function 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sv-SE" dirty="0">
                <a:latin typeface="Lucida Console" panose="020B0609040504020204" pitchFamily="49" charset="0"/>
              </a:rPr>
              <a:t>lst = [1, 2, 3]</a:t>
            </a:r>
            <a:b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sv-SE" dirty="0">
                <a:latin typeface="Lucida Console" panose="020B0609040504020204" pitchFamily="49" charset="0"/>
              </a:rPr>
              <a:t>arr = np.</a:t>
            </a:r>
            <a:r>
              <a:rPr lang="en-GB" dirty="0">
                <a:latin typeface="Lucida Console" panose="020B0609040504020204" pitchFamily="49" charset="0"/>
              </a:rPr>
              <a:t>array(lst)</a:t>
            </a:r>
            <a:br>
              <a:rPr lang="sv-SE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array([1 2 3])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r>
              <a:rPr lang="en-GB" dirty="0"/>
              <a:t>The array can be converted back to list using the </a:t>
            </a:r>
            <a:r>
              <a:rPr lang="en-GB" dirty="0">
                <a:latin typeface="Lucida Console" panose="020B0609040504020204" pitchFamily="49" charset="0"/>
              </a:rPr>
              <a:t>tolist()</a:t>
            </a:r>
            <a:r>
              <a:rPr lang="en-GB" dirty="0"/>
              <a:t> NumPy array method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sv-SE" dirty="0">
                <a:latin typeface="Lucida Console" panose="020B0609040504020204" pitchFamily="49" charset="0"/>
              </a:rPr>
              <a:t>lst = </a:t>
            </a:r>
            <a:r>
              <a:rPr lang="en-GB" dirty="0" err="1">
                <a:latin typeface="Lucida Console" panose="020B0609040504020204" pitchFamily="49" charset="0"/>
              </a:rPr>
              <a:t>arr.tolist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[1, 2, 3]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4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1139414" cy="48006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Conversion from lists</a:t>
            </a:r>
          </a:p>
          <a:p>
            <a:endParaRPr lang="en-GB" dirty="0"/>
          </a:p>
          <a:p>
            <a:r>
              <a:rPr lang="en-GB" dirty="0"/>
              <a:t>To create a two-dimensional array from lists, pass a sequence of lists and/or tuples to the array function 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np.array([(1,2,3), [4,5,6]])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array([[1, 2, 3],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[4, 5, 6]])</a:t>
            </a:r>
            <a:br>
              <a:rPr lang="en-GB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arr.shape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(2, 3)</a:t>
            </a:r>
          </a:p>
          <a:p>
            <a:r>
              <a:rPr lang="en-GB" dirty="0"/>
              <a:t>You can define the number of dimensions by using the </a:t>
            </a:r>
            <a:r>
              <a:rPr lang="en-GB" dirty="0">
                <a:latin typeface="Lucida Console" panose="020B0609040504020204" pitchFamily="49" charset="0"/>
              </a:rPr>
              <a:t>ndmin</a:t>
            </a:r>
            <a:r>
              <a:rPr lang="en-GB" dirty="0"/>
              <a:t> argument in the array function.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[1, 2, 3, 4], ndmin=5)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array([[[[[1, 2, 3, 4]]]]])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arr.shape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(1, 1, 1, 1, 4)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0815776" cy="48006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Using special library functions: </a:t>
            </a:r>
            <a:r>
              <a:rPr lang="en-GB" b="1" dirty="0">
                <a:solidFill>
                  <a:srgbClr val="0070C0"/>
                </a:solidFill>
                <a:latin typeface="Arial"/>
                <a:ea typeface="MS PGothic" pitchFamily="34" charset="-128"/>
              </a:rPr>
              <a:t>random()</a:t>
            </a:r>
          </a:p>
          <a:p>
            <a:endParaRPr lang="en-GB" dirty="0"/>
          </a:p>
          <a:p>
            <a:r>
              <a:rPr lang="en-GB" b="1" dirty="0">
                <a:latin typeface="Lucida Console" panose="020B0609040504020204" pitchFamily="49" charset="0"/>
              </a:rPr>
              <a:t>random((n, m, k, ...))</a:t>
            </a:r>
            <a:r>
              <a:rPr lang="en-GB" b="1" dirty="0"/>
              <a:t> </a:t>
            </a:r>
            <a:r>
              <a:rPr lang="en-GB" dirty="0"/>
              <a:t>creates an array filled with random values between 0 and 1. The parameters to the function represent the number or rows and columns (or its dimensions) </a:t>
            </a:r>
          </a:p>
          <a:p>
            <a:r>
              <a:rPr lang="en-GB" dirty="0"/>
              <a:t>This is particularly useful for problems where you need a random state to get started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np.random.random((2,2))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array([[0.39254185, 0.45802578],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[0.66865886, 0.93401409]])</a:t>
            </a:r>
            <a:br>
              <a:rPr lang="en-GB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arr.shape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(2, 2)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arr.ndim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2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Indexing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0815776" cy="48006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Indexing 1-D arrays</a:t>
            </a:r>
          </a:p>
          <a:p>
            <a:endParaRPr lang="en-GB" dirty="0"/>
          </a:p>
          <a:p>
            <a:r>
              <a:rPr lang="en-GB" dirty="0"/>
              <a:t>Array indexing is used to access an array element.</a:t>
            </a:r>
          </a:p>
          <a:p>
            <a:r>
              <a:rPr lang="en-GB" dirty="0"/>
              <a:t>You can access a 1-D array element by referring to its index number enclosed within the subscript operator: [ ]</a:t>
            </a:r>
          </a:p>
          <a:p>
            <a:r>
              <a:rPr lang="en-GB" dirty="0"/>
              <a:t>The indexes in NumPy arrays are non-negative integers, starting with 0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np.array([1, 2, 3, 4])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arr[0] 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returns the 1</a:t>
            </a:r>
            <a:r>
              <a:rPr lang="en-GB" baseline="30000" dirty="0">
                <a:solidFill>
                  <a:srgbClr val="FF0000"/>
                </a:solidFill>
                <a:latin typeface="Lucida Console" panose="020B0609040504020204" pitchFamily="49" charset="0"/>
              </a:rPr>
              <a:t>st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array element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1</a:t>
            </a:r>
            <a:br>
              <a:rPr lang="en-GB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arr[1] 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returns the 2</a:t>
            </a:r>
            <a:r>
              <a:rPr lang="en-GB" baseline="30000" dirty="0">
                <a:solidFill>
                  <a:srgbClr val="FF0000"/>
                </a:solidFill>
                <a:latin typeface="Lucida Console" panose="020B0609040504020204" pitchFamily="49" charset="0"/>
              </a:rPr>
              <a:t>nd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array element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2</a:t>
            </a:r>
          </a:p>
          <a:p>
            <a:r>
              <a:rPr lang="en-GB" dirty="0"/>
              <a:t>Negative indexing allows accessing array elements from the end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arr[-1]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returns the last array element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4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2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Indexing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0815776" cy="48006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Indexing 2-D arrays</a:t>
            </a:r>
          </a:p>
          <a:p>
            <a:endParaRPr lang="en-GB" dirty="0"/>
          </a:p>
          <a:p>
            <a:r>
              <a:rPr lang="en-GB" dirty="0"/>
              <a:t>You can access a 2-D array element by using comma separated integers representing the dimension and the index of the element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np.array([[1,2,3,4,5], [6,7,8,9,10]])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array([[ 1,  2,  3,  4,  5],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[ 6,  7,  8,  9, 10]])</a:t>
            </a:r>
          </a:p>
          <a:p>
            <a:r>
              <a:rPr lang="en-GB" dirty="0"/>
              <a:t>Example 1: access the 4th element of the 1st dimension</a:t>
            </a:r>
            <a:br>
              <a:rPr lang="en-GB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'4th element of the 1st dim:'</a:t>
            </a:r>
            <a:r>
              <a:rPr lang="en-GB" dirty="0">
                <a:latin typeface="Lucida Console" panose="020B0609040504020204" pitchFamily="49" charset="0"/>
              </a:rPr>
              <a:t>, arr[0, 3])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4th element of the 1st dim: 4</a:t>
            </a:r>
          </a:p>
          <a:p>
            <a:r>
              <a:rPr lang="en-GB" dirty="0"/>
              <a:t>Example 2: access the last element of the 2</a:t>
            </a:r>
            <a:r>
              <a:rPr lang="en-GB" baseline="30000" dirty="0"/>
              <a:t>nd</a:t>
            </a:r>
            <a:r>
              <a:rPr lang="en-GB" dirty="0"/>
              <a:t> dimension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'Last element of the 2nd dim:'</a:t>
            </a:r>
            <a:r>
              <a:rPr lang="en-GB" dirty="0">
                <a:latin typeface="Lucida Console" panose="020B0609040504020204" pitchFamily="49" charset="0"/>
              </a:rPr>
              <a:t>, arr[1, -1])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Last element of the 2nd dim: 10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6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Indexing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1307321" cy="48006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Indexing 3-D arrays</a:t>
            </a:r>
          </a:p>
          <a:p>
            <a:endParaRPr lang="en-GB" dirty="0"/>
          </a:p>
          <a:p>
            <a:r>
              <a:rPr lang="en-GB" dirty="0"/>
              <a:t>You can access a 3-D array element by using comma separated integers representing the dimensions and the index of the element</a:t>
            </a:r>
          </a:p>
          <a:p>
            <a:r>
              <a:rPr lang="en-GB" dirty="0"/>
              <a:t>Example: access the 3</a:t>
            </a:r>
            <a:r>
              <a:rPr lang="en-GB" baseline="30000" dirty="0"/>
              <a:t>rd</a:t>
            </a:r>
            <a:r>
              <a:rPr lang="en-GB" dirty="0"/>
              <a:t> element of the 2</a:t>
            </a:r>
            <a:r>
              <a:rPr lang="en-GB" baseline="30000" dirty="0"/>
              <a:t>nd</a:t>
            </a:r>
            <a:r>
              <a:rPr lang="en-GB" dirty="0"/>
              <a:t> dimension of the 1</a:t>
            </a:r>
            <a:r>
              <a:rPr lang="en-GB" baseline="30000" dirty="0"/>
              <a:t>st</a:t>
            </a:r>
            <a:r>
              <a:rPr lang="en-GB" dirty="0"/>
              <a:t> dimension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np.array([[[1, 2, 3], [4, 5, 6]], [[7, 8, 9], [10, 11, 12]]])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array([[[ 1,  2,  3],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[ 4,  5,  6]],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[[ 7,  8,  9],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[10, 11, 12]]])</a:t>
            </a:r>
            <a:br>
              <a:rPr lang="en-GB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'3rd element of the 2nd dimension of the 1st dimension:'</a:t>
            </a:r>
            <a:r>
              <a:rPr lang="en-GB" dirty="0">
                <a:latin typeface="Lucida Console" panose="020B0609040504020204" pitchFamily="49" charset="0"/>
              </a:rPr>
              <a:t>, arr[0,1,2])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3rd element of the 2nd dimension of the 1st dimension: 6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Logical operations on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3" y="1471816"/>
            <a:ext cx="10665546" cy="22980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Logical operations on arrays</a:t>
            </a:r>
            <a:endParaRPr lang="en-GB" dirty="0"/>
          </a:p>
          <a:p>
            <a:r>
              <a:rPr lang="en-GB" dirty="0"/>
              <a:t>All logical operations with two operands apply to two arrays of the same shape, elementwise.</a:t>
            </a:r>
          </a:p>
          <a:p>
            <a:r>
              <a:rPr lang="en-GB" dirty="0"/>
              <a:t>All examples below are applied to the following arrays: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  <a:t>a = np.array([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True</a:t>
            </a:r>
            <a: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True</a:t>
            </a:r>
            <a: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False</a:t>
            </a:r>
            <a: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False</a:t>
            </a:r>
            <a: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  <a:t>])</a:t>
            </a:r>
            <a:b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rgbClr val="8F590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  <a:t>b = np.array([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True</a:t>
            </a:r>
            <a: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False, True</a:t>
            </a:r>
            <a: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False</a:t>
            </a:r>
            <a: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  <a:t>])</a:t>
            </a:r>
          </a:p>
          <a:p>
            <a:r>
              <a:rPr lang="en-GB" dirty="0"/>
              <a:t>There are shorthand operators for logical_and and logical_or: &amp; and | respectively</a:t>
            </a:r>
          </a:p>
          <a:p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6A811C4-79E3-46A4-B154-24ABE797A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171738"/>
              </p:ext>
            </p:extLst>
          </p:nvPr>
        </p:nvGraphicFramePr>
        <p:xfrm>
          <a:off x="767437" y="3687750"/>
          <a:ext cx="106491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2668">
                  <a:extLst>
                    <a:ext uri="{9D8B030D-6E8A-4147-A177-3AD203B41FA5}">
                      <a16:colId xmlns:a16="http://schemas.microsoft.com/office/drawing/2014/main" val="4212777212"/>
                    </a:ext>
                  </a:extLst>
                </a:gridCol>
                <a:gridCol w="1748590">
                  <a:extLst>
                    <a:ext uri="{9D8B030D-6E8A-4147-A177-3AD203B41FA5}">
                      <a16:colId xmlns:a16="http://schemas.microsoft.com/office/drawing/2014/main" val="640929863"/>
                    </a:ext>
                  </a:extLst>
                </a:gridCol>
                <a:gridCol w="5817846">
                  <a:extLst>
                    <a:ext uri="{9D8B030D-6E8A-4147-A177-3AD203B41FA5}">
                      <a16:colId xmlns:a16="http://schemas.microsoft.com/office/drawing/2014/main" val="214372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Shorthand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Output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7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np.logical_and(</a:t>
                      </a:r>
                      <a:r>
                        <a:rPr lang="en-GB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GB" dirty="0">
                          <a:latin typeface="Lucida Console" panose="020B0609040504020204" pitchFamily="49" charset="0"/>
                        </a:rPr>
                        <a:t>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 &amp;</a:t>
                      </a:r>
                      <a:r>
                        <a:rPr lang="en-GB" dirty="0">
                          <a:latin typeface="Lucida Console" panose="020B0609040504020204" pitchFamily="49" charset="0"/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[ True, False, False, False]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np.logical_or(a,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a |</a:t>
                      </a:r>
                      <a:r>
                        <a:rPr lang="en-GB" dirty="0">
                          <a:latin typeface="Lucida Console" panose="020B0609040504020204" pitchFamily="49" charset="0"/>
                        </a:rPr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[ True,  True,  True, False]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7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np.logical_not(a)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[False, False,  True,  True]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7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np.logical_xor(a,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[False,  True,  True, False]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7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Logical operations on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1274663" cy="15280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Logical operations on arrays</a:t>
            </a:r>
            <a:endParaRPr lang="en-GB" dirty="0"/>
          </a:p>
          <a:p>
            <a:r>
              <a:rPr lang="en-GB" dirty="0"/>
              <a:t>All logical operations with two operands apply to two arrays of the same shape, elementwise.</a:t>
            </a:r>
          </a:p>
          <a:p>
            <a:r>
              <a:rPr lang="en-GB" dirty="0"/>
              <a:t>All examples below are applied to the following arrays: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  <a:t>c = </a:t>
            </a:r>
            <a:r>
              <a:rPr lang="en-GB" dirty="0">
                <a:latin typeface="Lucida Console" panose="020B0609040504020204" pitchFamily="49" charset="0"/>
              </a:rPr>
              <a:t>np.arange(5)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generates [0, 1, 2, 3, 4]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A6789FF-0EA5-4B67-AA6E-91A19B32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72216"/>
              </p:ext>
            </p:extLst>
          </p:nvPr>
        </p:nvGraphicFramePr>
        <p:xfrm>
          <a:off x="144379" y="3110237"/>
          <a:ext cx="1199811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4212777212"/>
                    </a:ext>
                  </a:extLst>
                </a:gridCol>
                <a:gridCol w="2614863">
                  <a:extLst>
                    <a:ext uri="{9D8B030D-6E8A-4147-A177-3AD203B41FA5}">
                      <a16:colId xmlns:a16="http://schemas.microsoft.com/office/drawing/2014/main" val="640929863"/>
                    </a:ext>
                  </a:extLst>
                </a:gridCol>
                <a:gridCol w="5116056">
                  <a:extLst>
                    <a:ext uri="{9D8B030D-6E8A-4147-A177-3AD203B41FA5}">
                      <a16:colId xmlns:a16="http://schemas.microsoft.com/office/drawing/2014/main" val="214372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Shorthand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Output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7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np.logical_and(c &gt; 1, c &lt;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(c &gt; 1) &amp; (c &lt;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>
                          <a:latin typeface="Lucida Console" panose="020B0609040504020204" pitchFamily="49" charset="0"/>
                        </a:rPr>
                        <a:t>[False, False,  True,  True, False]</a:t>
                      </a:r>
                      <a:endParaRPr lang="en-GB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np.logical_or(c &lt; 1, c &gt;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(c &lt; 1) | (c &gt;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>
                          <a:latin typeface="Lucida Console" panose="020B0609040504020204" pitchFamily="49" charset="0"/>
                        </a:rPr>
                        <a:t>[ True, False, False, False,  True]</a:t>
                      </a:r>
                      <a:endParaRPr lang="en-GB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7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np.logical_not(c &lt;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>
                          <a:latin typeface="Lucida Console" panose="020B0609040504020204" pitchFamily="49" charset="0"/>
                        </a:rPr>
                        <a:t>[False, False, False,  True,  True]</a:t>
                      </a:r>
                      <a:endParaRPr lang="en-GB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7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np.logical_xor(c &lt; 1, c &gt;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>
                          <a:latin typeface="Lucida Console" panose="020B0609040504020204" pitchFamily="49" charset="0"/>
                        </a:rPr>
                        <a:t>[ True, False, False, False,  True]</a:t>
                      </a:r>
                      <a:endParaRPr lang="en-GB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7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np.logical_xor(c &lt;= 3,c &gt;=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[ True,  True,  True, False,  True]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095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2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Logical operations on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1274663" cy="11301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Logical operations on arrays</a:t>
            </a:r>
          </a:p>
          <a:p>
            <a:r>
              <a:rPr lang="en-GB" dirty="0"/>
              <a:t>Passing the resulting bool array to subscript operator ( [  ] ) of NumPy array c, selects the elements from c matching the value True in the bool array at the corresponding index: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FA6789FF-0EA5-4B67-AA6E-91A19B324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086735"/>
              </p:ext>
            </p:extLst>
          </p:nvPr>
        </p:nvGraphicFramePr>
        <p:xfrm>
          <a:off x="144379" y="2821481"/>
          <a:ext cx="11998119" cy="2624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8884">
                  <a:extLst>
                    <a:ext uri="{9D8B030D-6E8A-4147-A177-3AD203B41FA5}">
                      <a16:colId xmlns:a16="http://schemas.microsoft.com/office/drawing/2014/main" val="4212777212"/>
                    </a:ext>
                  </a:extLst>
                </a:gridCol>
                <a:gridCol w="4170948">
                  <a:extLst>
                    <a:ext uri="{9D8B030D-6E8A-4147-A177-3AD203B41FA5}">
                      <a16:colId xmlns:a16="http://schemas.microsoft.com/office/drawing/2014/main" val="640929863"/>
                    </a:ext>
                  </a:extLst>
                </a:gridCol>
                <a:gridCol w="2918287">
                  <a:extLst>
                    <a:ext uri="{9D8B030D-6E8A-4147-A177-3AD203B41FA5}">
                      <a16:colId xmlns:a16="http://schemas.microsoft.com/office/drawing/2014/main" val="2143722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Shorthand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Output</a:t>
                      </a:r>
                    </a:p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75454"/>
                  </a:ext>
                </a:extLst>
              </a:tr>
              <a:tr h="500841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c[np.logical_and(c &gt; 1, c &lt; 4)]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C[(c &gt; 1) &amp; (c &lt; 4)]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>
                          <a:latin typeface="Lucida Console" panose="020B0609040504020204" pitchFamily="49" charset="0"/>
                        </a:rPr>
                        <a:t>[2, 3]</a:t>
                      </a:r>
                      <a:endParaRPr lang="en-GB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c[np.logical_or(c &lt; 1, c &gt; 3)]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c[(c &lt; 1) | (c &gt; 3)]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[0, 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7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c[np.logical_not(c &lt; 3)]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[3, 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7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c[np.logical_xor(c &lt; 1, c &gt; 3)]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[0, 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7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c[np.logical_xor(c &lt;= 3, c &gt;= 3)]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[0, 1, 2, 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38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85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961961"/>
          </a:xfrm>
        </p:spPr>
        <p:txBody>
          <a:bodyPr/>
          <a:lstStyle/>
          <a:p>
            <a:pPr algn="l"/>
            <a:r>
              <a:rPr lang="en-GB" dirty="0"/>
              <a:t>Module Objectives</a:t>
            </a:r>
            <a:br>
              <a:rPr lang="en-GB" dirty="0"/>
            </a:b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After completing this module you will be able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01490" y="2218628"/>
            <a:ext cx="10655089" cy="4029473"/>
          </a:xfrm>
        </p:spPr>
        <p:txBody>
          <a:bodyPr/>
          <a:lstStyle/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Create 1-D arrays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Create multi-dimensional arrays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Explain why arrays are more efficient that built-in lists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Find out the shape of the array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Reshape arrays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Add and remove array elements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Access array elements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Arithmetic and logical operations on arrays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Aggregate functions on arrays</a:t>
            </a:r>
          </a:p>
          <a:p>
            <a:pPr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dirty="0"/>
              <a:t>Importing data from text files and saving arrays to text files</a:t>
            </a:r>
          </a:p>
          <a:p>
            <a:pPr marL="0" indent="0">
              <a:buClr>
                <a:schemeClr val="accent1">
                  <a:lumMod val="60000"/>
                  <a:lumOff val="40000"/>
                </a:schemeClr>
              </a:buClr>
              <a:buNone/>
            </a:pPr>
            <a:endParaRPr lang="en-GB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BB477859-7299-4455-95E1-6FB419866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1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Arithmetic operations on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1274663" cy="18107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Arithmetic operations on arrays</a:t>
            </a:r>
            <a:endParaRPr lang="en-GB" dirty="0"/>
          </a:p>
          <a:p>
            <a:r>
              <a:rPr lang="en-GB" dirty="0"/>
              <a:t>All arithmetic operations apply to two arrays of the same shape, elementwise.</a:t>
            </a:r>
          </a:p>
          <a:p>
            <a:r>
              <a:rPr lang="en-GB" dirty="0"/>
              <a:t>All examples below are applied to the following arrays: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 = np.array([10, 10, 10])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en-GB" dirty="0">
                <a:latin typeface="Lucida Console" panose="020B0609040504020204" pitchFamily="49" charset="0"/>
              </a:rPr>
              <a:t> = np.array([5, 5, 5])</a:t>
            </a:r>
          </a:p>
          <a:p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6A811C4-79E3-46A4-B154-24ABE797A333}"/>
              </a:ext>
            </a:extLst>
          </p:cNvPr>
          <p:cNvGraphicFramePr>
            <a:graphicFrameLocks noGrp="1"/>
          </p:cNvGraphicFramePr>
          <p:nvPr/>
        </p:nvGraphicFramePr>
        <p:xfrm>
          <a:off x="767437" y="3479198"/>
          <a:ext cx="1090748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734">
                  <a:extLst>
                    <a:ext uri="{9D8B030D-6E8A-4147-A177-3AD203B41FA5}">
                      <a16:colId xmlns:a16="http://schemas.microsoft.com/office/drawing/2014/main" val="4212777212"/>
                    </a:ext>
                  </a:extLst>
                </a:gridCol>
                <a:gridCol w="7606751">
                  <a:extLst>
                    <a:ext uri="{9D8B030D-6E8A-4147-A177-3AD203B41FA5}">
                      <a16:colId xmlns:a16="http://schemas.microsoft.com/office/drawing/2014/main" val="64092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7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ucida Console" panose="020B0609040504020204" pitchFamily="49" charset="0"/>
                        </a:rPr>
                        <a:t>a +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Lucida Console" panose="020B0609040504020204" pitchFamily="49" charset="0"/>
                        </a:rPr>
                        <a:t>[15, 15, 15]  (both a and b remain 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ucida Console" panose="020B0609040504020204" pitchFamily="49" charset="0"/>
                        </a:rPr>
                        <a:t>a –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[5, 5, 5]     (both a and b remain 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7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ucida Console" panose="020B0609040504020204" pitchFamily="49" charset="0"/>
                        </a:rPr>
                        <a:t>a *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[50, 50, 50]  (both a and b remain 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7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ucida Console" panose="020B0609040504020204" pitchFamily="49" charset="0"/>
                        </a:rPr>
                        <a:t>a /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[2., 2., 2.]  (both a and b remain 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37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Lucida Console" panose="020B0609040504020204" pitchFamily="49" charset="0"/>
                        </a:rPr>
                        <a:t>a +=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Lucida Console" panose="020B0609040504020204" pitchFamily="49" charset="0"/>
                        </a:rPr>
                        <a:t>a = a + b     (a = [15, 15, 15]; b remains 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97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98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Arithmetic operations on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74663" cy="11424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Arithmetic operations between an array and a scalar; logic operations</a:t>
            </a:r>
            <a:endParaRPr lang="en-GB" dirty="0"/>
          </a:p>
          <a:p>
            <a:r>
              <a:rPr lang="en-GB" dirty="0"/>
              <a:t>All arithmetic operations can be applied between arrays and scalars.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 = np.array([10, 10, 10])</a:t>
            </a:r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FA474D5-F1DB-4C91-92E0-B8CC28828AD0}"/>
              </a:ext>
            </a:extLst>
          </p:cNvPr>
          <p:cNvSpPr txBox="1">
            <a:spLocks/>
          </p:cNvSpPr>
          <p:nvPr/>
        </p:nvSpPr>
        <p:spPr>
          <a:xfrm>
            <a:off x="666962" y="4479997"/>
            <a:ext cx="11274663" cy="6635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Same for comparison operations.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b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 = np.array([7, 8, 9])</a:t>
            </a:r>
            <a:endParaRPr lang="en-GB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2A9A0AF-3DD6-4D41-A380-7E012CDAB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130918"/>
              </p:ext>
            </p:extLst>
          </p:nvPr>
        </p:nvGraphicFramePr>
        <p:xfrm>
          <a:off x="962926" y="5210243"/>
          <a:ext cx="103641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000">
                  <a:extLst>
                    <a:ext uri="{9D8B030D-6E8A-4147-A177-3AD203B41FA5}">
                      <a16:colId xmlns:a16="http://schemas.microsoft.com/office/drawing/2014/main" val="3218413300"/>
                    </a:ext>
                  </a:extLst>
                </a:gridCol>
                <a:gridCol w="6402142">
                  <a:extLst>
                    <a:ext uri="{9D8B030D-6E8A-4147-A177-3AD203B41FA5}">
                      <a16:colId xmlns:a16="http://schemas.microsoft.com/office/drawing/2014/main" val="2695114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0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Lucida Console" panose="020B0609040504020204" pitchFamily="49" charset="0"/>
                        </a:rPr>
                        <a:t>a &lt;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dirty="0">
                          <a:latin typeface="Lucida Console" panose="020B0609040504020204" pitchFamily="49" charset="0"/>
                        </a:rPr>
                        <a:t>[True, True, False]  (a remains 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latin typeface="Lucida Console" panose="020B0609040504020204" pitchFamily="49" charset="0"/>
                        </a:rPr>
                        <a:t>a &gt;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latin typeface="Lucida Console" panose="020B0609040504020204" pitchFamily="49" charset="0"/>
                        </a:rPr>
                        <a:t>[False, True, True]  (a remains 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69196"/>
                  </a:ext>
                </a:extLst>
              </a:tr>
            </a:tbl>
          </a:graphicData>
        </a:graphic>
      </p:graphicFrame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DB20F69B-A84F-44F0-9D6B-9BC362F58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93679"/>
              </p:ext>
            </p:extLst>
          </p:nvPr>
        </p:nvGraphicFramePr>
        <p:xfrm>
          <a:off x="832301" y="2664099"/>
          <a:ext cx="1049476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541">
                  <a:extLst>
                    <a:ext uri="{9D8B030D-6E8A-4147-A177-3AD203B41FA5}">
                      <a16:colId xmlns:a16="http://schemas.microsoft.com/office/drawing/2014/main" val="3089581285"/>
                    </a:ext>
                  </a:extLst>
                </a:gridCol>
                <a:gridCol w="6434226">
                  <a:extLst>
                    <a:ext uri="{9D8B030D-6E8A-4147-A177-3AD203B41FA5}">
                      <a16:colId xmlns:a16="http://schemas.microsoft.com/office/drawing/2014/main" val="45916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Operation</a:t>
                      </a:r>
                      <a:endParaRPr lang="en-GB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Output</a:t>
                      </a:r>
                      <a:endParaRPr lang="en-GB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14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Lucida Console" panose="020B0609040504020204" pitchFamily="49" charset="0"/>
                        </a:rPr>
                        <a:t>a %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dirty="0">
                          <a:latin typeface="Lucida Console" panose="020B0609040504020204" pitchFamily="49" charset="0"/>
                        </a:rPr>
                        <a:t>[1, 1, 1]           (a remains 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7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Lucida Console" panose="020B0609040504020204" pitchFamily="49" charset="0"/>
                        </a:rPr>
                        <a:t>a **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dirty="0">
                          <a:latin typeface="Lucida Console" panose="020B0609040504020204" pitchFamily="49" charset="0"/>
                        </a:rPr>
                        <a:t>[1000, 1000, 1000]  (a remains unchanged)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43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latin typeface="Lucida Console" panose="020B0609040504020204" pitchFamily="49" charset="0"/>
                        </a:rPr>
                        <a:t>a *=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dirty="0">
                          <a:latin typeface="Lucida Console" panose="020B0609040504020204" pitchFamily="49" charset="0"/>
                        </a:rPr>
                        <a:t>a = a * 3           (a = [30, 30, 30])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44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991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Changing elements of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715028"/>
            <a:ext cx="11214527" cy="46800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NumPy Arrays are mutable, which means that you can change the value of an element in the array after an array has been initialized</a:t>
            </a:r>
          </a:p>
          <a:p>
            <a:r>
              <a:rPr lang="en-GB" dirty="0"/>
              <a:t>To change the value of an N-dimensional array element use indexing required to access the element and assign the new value to it: </a:t>
            </a:r>
            <a:r>
              <a:rPr lang="en-GB" dirty="0">
                <a:latin typeface="Lucida Console" panose="020B0609040504020204" pitchFamily="49" charset="0"/>
              </a:rPr>
              <a:t>&lt;array_name&gt;[&lt;index1&gt;][&lt;index2&gt;]...[&lt;indexN&gt;] = new_value</a:t>
            </a:r>
          </a:p>
          <a:p>
            <a:r>
              <a:rPr lang="en-GB" dirty="0"/>
              <a:t>Example 1: change the value of an element in a 1-D array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 = np.arange(10)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array([0, 1, 2, 3, 4, 5, 6, 7, 8, 9])</a:t>
            </a:r>
            <a:b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arr[3] = 100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changes the 4</a:t>
            </a:r>
            <a:r>
              <a:rPr lang="en-GB" baseline="30000" dirty="0">
                <a:solidFill>
                  <a:srgbClr val="FF0000"/>
                </a:solidFill>
                <a:latin typeface="Lucida Console" panose="020B0609040504020204" pitchFamily="49" charset="0"/>
              </a:rPr>
              <a:t>th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array element to 100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  0,   1,   2, 100,   4,   5,   6,   7,   8,   9])</a:t>
            </a:r>
          </a:p>
          <a:p>
            <a:r>
              <a:rPr lang="en-GB" dirty="0"/>
              <a:t>Note: arrays can store values of one data type only</a:t>
            </a:r>
          </a:p>
          <a:p>
            <a:r>
              <a:rPr lang="en-GB" dirty="0"/>
              <a:t>Trying to assign a string value to an element in an array of integers will throw an error</a:t>
            </a:r>
            <a:br>
              <a:rPr lang="en-GB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arr[3] =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'NumPy'</a:t>
            </a:r>
            <a:b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ValueError: invalid literal for int() with base 10: ‘NumPy’</a:t>
            </a:r>
            <a:br>
              <a:rPr lang="en-GB" dirty="0">
                <a:latin typeface="Lucida Console" panose="020B0609040504020204" pitchFamily="49" charset="0"/>
              </a:rPr>
            </a:br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Changing elements of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715028"/>
            <a:ext cx="11214527" cy="46800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2: change the value of an element in a 2-D array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 = np.array([[1,2,3,4,5], [6,7,8,9,10]])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array([[ 1,  2,  3,  4,  5],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[ 6,  7,  8,  9, 10]])</a:t>
            </a:r>
          </a:p>
          <a:p>
            <a:pPr marL="0" indent="0">
              <a:buNone/>
            </a:pPr>
            <a:b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arr[1][3] = 100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changes the element in the 2</a:t>
            </a:r>
            <a:r>
              <a:rPr lang="en-GB" baseline="30000" dirty="0">
                <a:solidFill>
                  <a:srgbClr val="FF0000"/>
                </a:solidFill>
                <a:latin typeface="Lucida Console" panose="020B0609040504020204" pitchFamily="49" charset="0"/>
              </a:rPr>
              <a:t>nd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row and 4</a:t>
            </a:r>
            <a:r>
              <a:rPr lang="en-GB" baseline="30000" dirty="0">
                <a:solidFill>
                  <a:srgbClr val="FF0000"/>
                </a:solidFill>
                <a:latin typeface="Lucida Console" panose="020B0609040504020204" pitchFamily="49" charset="0"/>
              </a:rPr>
              <a:t>th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column to 100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array([[  1,   2,   3,   4,   5],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[  6,   7,   8, 100,  10]])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7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Changing elements of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715028"/>
            <a:ext cx="11214527" cy="50967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3: change the value of an element in a 3-D array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np.array([[[1, 2, 3], [4, 5, 6]], [[7, 8, 9], [10, 11, 12]]])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array([[[ 1,  2,  3],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[ 4,  5,  6]],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[[ 7,  8,  9],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[10, 11, 12]]])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arr[1][0][2] = 100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3rd element of the 1st dimension of the 2nd dimension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array([[[  1,   2,   3],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  4,   5,   6]],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[[  7,   8, 100],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[ 10,  11,  12]]])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4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Converting elements of NumPy arrays to a different data type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959963"/>
            <a:ext cx="11214527" cy="4522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Array elements can be easily converted to a different data type using the </a:t>
            </a:r>
            <a:r>
              <a:rPr lang="en-GB" dirty="0">
                <a:latin typeface="Lucida Console" panose="020B0609040504020204" pitchFamily="49" charset="0"/>
              </a:rPr>
              <a:t>astype(</a:t>
            </a:r>
            <a:r>
              <a:rPr lang="en-GB" dirty="0"/>
              <a:t>) array method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 = np.array([[1,2,3,4,5], [6,7,8,9,10]])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array([[ 1,  2,  3,  4,  5],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[ 6,  7,  8,  9, 10]])</a:t>
            </a:r>
          </a:p>
          <a:p>
            <a:pPr marL="0" indent="0">
              <a:buNone/>
            </a:pPr>
            <a:b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 = </a:t>
            </a:r>
            <a:r>
              <a:rPr lang="en-GB" dirty="0" err="1">
                <a:latin typeface="Lucida Console" panose="020B0609040504020204" pitchFamily="49" charset="0"/>
              </a:rPr>
              <a:t>arr.astype</a:t>
            </a:r>
            <a:r>
              <a:rPr lang="en-GB" dirty="0">
                <a:latin typeface="Lucida Console" panose="020B0609040504020204" pitchFamily="49" charset="0"/>
              </a:rPr>
              <a:t>(str)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changes data type of all elements from int to str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array([['1', '2', '3', '4', '5'],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['6', '7', '8', '9', '10']], dtype='&lt;U11')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2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Slicing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0815776" cy="48006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Slicing 1-D arrays</a:t>
            </a:r>
          </a:p>
          <a:p>
            <a:endParaRPr lang="en-GB" dirty="0"/>
          </a:p>
          <a:p>
            <a:r>
              <a:rPr lang="en-GB" dirty="0"/>
              <a:t>Slicing in python means taking elements from one given index to another given index.</a:t>
            </a:r>
          </a:p>
          <a:p>
            <a:r>
              <a:rPr lang="en-GB" dirty="0"/>
              <a:t>We pass slice instead of index like this: [start:end].</a:t>
            </a:r>
          </a:p>
          <a:p>
            <a:r>
              <a:rPr lang="en-GB" dirty="0"/>
              <a:t>We can also define the step, like this: [start:end:step].</a:t>
            </a:r>
          </a:p>
          <a:p>
            <a:r>
              <a:rPr lang="en-GB" dirty="0"/>
              <a:t>If we don't pass start its considered 0</a:t>
            </a:r>
          </a:p>
          <a:p>
            <a:r>
              <a:rPr lang="en-GB" dirty="0"/>
              <a:t>If we don't pass end its considered length of array in that dimension</a:t>
            </a:r>
          </a:p>
          <a:p>
            <a:r>
              <a:rPr lang="en-GB" dirty="0"/>
              <a:t>If we don't pass step its considered 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np.array([1, 2, 3, 4, 5, 6, 7])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arr[1:5] 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returns the elements between index 1 and index 4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array([2, 3, 4, 5])</a:t>
            </a:r>
            <a:br>
              <a:rPr lang="en-GB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arr[1:5:2]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returns every 2</a:t>
            </a:r>
            <a:r>
              <a:rPr lang="en-GB" baseline="30000" dirty="0">
                <a:solidFill>
                  <a:srgbClr val="FF0000"/>
                </a:solidFill>
                <a:latin typeface="Lucida Console" panose="020B0609040504020204" pitchFamily="49" charset="0"/>
              </a:rPr>
              <a:t>nd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element between index 1 and index 4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array([2, 4])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Slicing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3" y="1568067"/>
            <a:ext cx="10376592" cy="4930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Slicing 1-D arrays</a:t>
            </a:r>
          </a:p>
          <a:p>
            <a:endParaRPr lang="en-GB" dirty="0"/>
          </a:p>
          <a:p>
            <a:r>
              <a:rPr lang="en-GB" dirty="0"/>
              <a:t>Further examples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np.array([1, 2, 3, 4, 5, 6, 7])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arr[:5] 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returns elements from the beginning to index 4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array([1, 2, 3, 4, 5])</a:t>
            </a:r>
            <a:br>
              <a:rPr lang="en-GB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arr[3:] 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returns elements from index 3 to the end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array([4, 5, 6, 7])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arr[::2]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# returns every other element from the entire array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array([1, 3, 5, 7])</a:t>
            </a: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GB" dirty="0"/>
              <a:t>Negative slicing allows accessing array elements from the end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arr[-3:-1]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slice from index 3 from the end, to one before the end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array([5, 6])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arr[-2:-1]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slice from index 2 from the end, to one before the end 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array([6])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Slicing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74663" cy="4930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Slicing 2-D arrays</a:t>
            </a:r>
          </a:p>
          <a:p>
            <a:endParaRPr lang="en-GB" dirty="0"/>
          </a:p>
          <a:p>
            <a:r>
              <a:rPr lang="en-GB" dirty="0"/>
              <a:t>Always keep in mind that array indexes start from 0, so second element has index 1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np.array([[1, 2, 3, 4, 5], [6, 7, 8, 9, 10]])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arr[1, 1:4]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from the second array, slice elements from index 1 to 3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array([7, 8, 9])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arr[0:2, 2]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returns element with index 2 from both array elements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array([3, 8])</a:t>
            </a:r>
          </a:p>
          <a:p>
            <a:pPr marL="0" indent="0">
              <a:buNone/>
            </a:pP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arr[0:2, 1:4]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both array elements sliced from index 1 to index 3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array([[2, 3, 4],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[7, 8, 9]])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7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Slicing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74663" cy="4930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Slicing 2-D arrays</a:t>
            </a:r>
          </a:p>
          <a:p>
            <a:endParaRPr lang="en-GB" dirty="0"/>
          </a:p>
          <a:p>
            <a:r>
              <a:rPr lang="en-GB" dirty="0"/>
              <a:t>Returning a specific row and column of a 2-D array</a:t>
            </a:r>
          </a:p>
          <a:p>
            <a:r>
              <a:rPr lang="en-GB" dirty="0"/>
              <a:t>Create a 2-D array of 12 elements: 0 – 11 with 3 rows and 4 columns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arr_2D = np.arange(12).reshape(3,4)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arr_2D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array([[ 0,  1,  2,  3],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[ 4,  5,  6,  7],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[ 8,  9, 10, 11]])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arr_2D[1, :]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returns second row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array([4, 5, 6, 7])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arr_2D[:, 1]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returns second column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array([1, 5, 9])</a:t>
            </a:r>
          </a:p>
          <a:p>
            <a:pPr marL="0" indent="0">
              <a:buNone/>
            </a:pP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6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Introduction: lists and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8"/>
            <a:ext cx="10800009" cy="48980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List can contain values of different data types 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Lucida Console" panose="020B0609040504020204" pitchFamily="49" charset="0"/>
              </a:rPr>
              <a:t>lst = [1, 12.34,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'a'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'string'</a:t>
            </a:r>
            <a:r>
              <a:rPr lang="en-GB" dirty="0">
                <a:latin typeface="Lucida Console" panose="020B0609040504020204" pitchFamily="49" charset="0"/>
              </a:rPr>
              <a:t>, [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'list'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'of'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'strings'</a:t>
            </a:r>
            <a:r>
              <a:rPr lang="en-GB" dirty="0">
                <a:latin typeface="Lucida Console" panose="020B0609040504020204" pitchFamily="49" charset="0"/>
              </a:rPr>
              <a:t>], (1,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'one'</a:t>
            </a:r>
            <a:r>
              <a:rPr lang="en-GB" dirty="0">
                <a:latin typeface="Lucida Console" panose="020B0609040504020204" pitchFamily="49" charset="0"/>
              </a:rPr>
              <a:t>), {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'Jan'</a:t>
            </a:r>
            <a:r>
              <a:rPr lang="en-GB" dirty="0">
                <a:latin typeface="Lucida Console" panose="020B0609040504020204" pitchFamily="49" charset="0"/>
              </a:rPr>
              <a:t>:1,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'Feb'</a:t>
            </a:r>
            <a:r>
              <a:rPr lang="en-GB" dirty="0">
                <a:latin typeface="Lucida Console" panose="020B0609040504020204" pitchFamily="49" charset="0"/>
              </a:rPr>
              <a:t>:2,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'Mar'</a:t>
            </a:r>
            <a:r>
              <a:rPr lang="en-GB" dirty="0">
                <a:latin typeface="Lucida Console" panose="020B0609040504020204" pitchFamily="49" charset="0"/>
              </a:rPr>
              <a:t>:3}]</a:t>
            </a:r>
          </a:p>
          <a:p>
            <a:r>
              <a:rPr lang="en-GB" dirty="0"/>
              <a:t>However, we cannot restrict the elements stored in a list to only one data type</a:t>
            </a:r>
          </a:p>
          <a:p>
            <a:r>
              <a:rPr lang="en-GB" dirty="0"/>
              <a:t>If we need to store elements of the same data type, we need to use arrays</a:t>
            </a:r>
          </a:p>
          <a:p>
            <a:endParaRPr lang="en-GB" dirty="0"/>
          </a:p>
          <a:p>
            <a:r>
              <a:rPr lang="en-GB" dirty="0"/>
              <a:t>Arrays allow storing data of the same data type</a:t>
            </a:r>
          </a:p>
          <a:p>
            <a:r>
              <a:rPr lang="en-GB" dirty="0"/>
              <a:t>To use arrays in Python we need to import the </a:t>
            </a:r>
            <a:r>
              <a:rPr lang="en-GB" dirty="0">
                <a:latin typeface="Lucida Console" panose="020B0609040504020204" pitchFamily="49" charset="0"/>
              </a:rPr>
              <a:t>array</a:t>
            </a:r>
            <a:r>
              <a:rPr lang="en-GB" dirty="0"/>
              <a:t> module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import</a:t>
            </a:r>
            <a:r>
              <a:rPr lang="en-GB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  <a:t> array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as</a:t>
            </a:r>
            <a:r>
              <a:rPr lang="en-GB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  <a:t> arr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 = </a:t>
            </a:r>
            <a:r>
              <a:rPr lang="en-GB" dirty="0" err="1">
                <a:latin typeface="Lucida Console" panose="020B0609040504020204" pitchFamily="49" charset="0"/>
              </a:rPr>
              <a:t>arr.array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'd'</a:t>
            </a:r>
            <a:r>
              <a:rPr lang="en-GB" dirty="0">
                <a:latin typeface="Lucida Console" panose="020B0609040504020204" pitchFamily="49" charset="0"/>
              </a:rPr>
              <a:t>, [1.1, 3.5, 4.5])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a is array of float type</a:t>
            </a:r>
          </a:p>
          <a:p>
            <a:r>
              <a:rPr lang="en-GB" dirty="0"/>
              <a:t>If you need to store data that will not change, then arrays can be faster and use less memory than lists</a:t>
            </a:r>
          </a:p>
          <a:p>
            <a:endParaRPr lang="en-GB" dirty="0"/>
          </a:p>
          <a:p>
            <a:r>
              <a:rPr lang="en-GB" dirty="0"/>
              <a:t>If you need to do mathematical computations on arrays and matrices, you are much better off using </a:t>
            </a:r>
            <a:r>
              <a:rPr lang="en-GB" b="1" dirty="0"/>
              <a:t>NumPy</a:t>
            </a:r>
            <a:r>
              <a:rPr lang="en-GB" dirty="0"/>
              <a:t> (</a:t>
            </a:r>
            <a:r>
              <a:rPr lang="en-GB" b="1" dirty="0"/>
              <a:t>Num</a:t>
            </a:r>
            <a:r>
              <a:rPr lang="en-GB" dirty="0"/>
              <a:t>erical </a:t>
            </a:r>
            <a:r>
              <a:rPr lang="en-GB" b="1" dirty="0"/>
              <a:t>Py</a:t>
            </a:r>
            <a:r>
              <a:rPr lang="en-GB" dirty="0"/>
              <a:t>thon) - the core library for scientific computing in Python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4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Adding elements to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480976" cy="4930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latin typeface="Lucida Console" panose="020B0609040504020204" pitchFamily="49" charset="0"/>
              </a:rPr>
              <a:t>append(arr, value)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/>
              <a:t>– returns a copy of the array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r>
              <a:rPr lang="en-GB" dirty="0"/>
              <a:t> with a new element </a:t>
            </a:r>
            <a:r>
              <a:rPr lang="en-GB" dirty="0">
                <a:latin typeface="Lucida Console" panose="020B0609040504020204" pitchFamily="49" charset="0"/>
              </a:rPr>
              <a:t>value</a:t>
            </a:r>
            <a:r>
              <a:rPr lang="en-GB" dirty="0"/>
              <a:t> added to it at the end; the original array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r>
              <a:rPr lang="en-GB" dirty="0"/>
              <a:t> remains unchanged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np.array([57, 34, 42, 28, 5, 17])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# adds 100 at the end of the array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r>
              <a:rPr lang="en-GB" dirty="0">
                <a:latin typeface="Lucida Console" panose="020B0609040504020204" pitchFamily="49" charset="0"/>
              </a:rPr>
              <a:t> = np.append(arr, 100)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array([57, 34, 42, 28,  5, 17, 100])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array([57, 34, 42, 28,  5, 17])           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original array</a:t>
            </a:r>
            <a:b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</a:b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r>
              <a:rPr lang="en-GB" b="1" dirty="0">
                <a:latin typeface="Lucida Console" panose="020B0609040504020204" pitchFamily="49" charset="0"/>
              </a:rPr>
              <a:t>insert(arr, index, value) </a:t>
            </a:r>
            <a:r>
              <a:rPr lang="en-GB" dirty="0"/>
              <a:t>– returns a copy of the array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r>
              <a:rPr lang="en-GB" dirty="0"/>
              <a:t> with a new element </a:t>
            </a:r>
            <a:r>
              <a:rPr lang="en-GB" dirty="0">
                <a:latin typeface="Lucida Console" panose="020B0609040504020204" pitchFamily="49" charset="0"/>
              </a:rPr>
              <a:t>value</a:t>
            </a:r>
            <a:r>
              <a:rPr lang="en-GB" dirty="0"/>
              <a:t> added to it at the position </a:t>
            </a:r>
            <a:r>
              <a:rPr lang="en-GB" dirty="0">
                <a:latin typeface="Lucida Console" panose="020B0609040504020204" pitchFamily="49" charset="0"/>
              </a:rPr>
              <a:t>index</a:t>
            </a:r>
            <a:r>
              <a:rPr lang="en-GB" dirty="0"/>
              <a:t>; the original array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r>
              <a:rPr lang="en-GB" dirty="0"/>
              <a:t> remains unchanged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r>
              <a:rPr lang="en-GB" dirty="0">
                <a:latin typeface="Lucida Console" panose="020B0609040504020204" pitchFamily="49" charset="0"/>
              </a:rPr>
              <a:t> = np.insert(arr, 0, 100)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adds 100 to the array arr at index 0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array([100, 57, 34, 42, 28,  5, 17])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array([57, 34, 42, 28,  5, 17])    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original array</a:t>
            </a:r>
            <a:br>
              <a:rPr lang="en-GB" dirty="0"/>
            </a:br>
            <a:br>
              <a:rPr lang="en-GB" dirty="0"/>
            </a:b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Adding elements to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480976" cy="4930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latin typeface="Lucida Console" panose="020B0609040504020204" pitchFamily="49" charset="0"/>
              </a:rPr>
              <a:t>concatenate((arr1, arr2, arr3, ...))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/>
              <a:t>– returns a copy of two or more arrays passed to it, joined together; the original arrays passed to it remain unchanged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arr1 = np.array([57, 34, 42, 28, 5, 17])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arr2 = np.array([6, 3, 11])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r>
              <a:rPr lang="en-GB" dirty="0">
                <a:latin typeface="Lucida Console" panose="020B0609040504020204" pitchFamily="49" charset="0"/>
              </a:rPr>
              <a:t> = np.concatenate((arr1, arr2))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array([57, 34, 42, 28,  5, 17,  6,  3, 11])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arr1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array([57, 34, 42, 28,  5, 17])</a:t>
            </a:r>
            <a:b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arr2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array([6, 3, 11])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This function can be used to add a single element to the array by joining the array with a one-element array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r>
              <a:rPr lang="en-GB" dirty="0">
                <a:latin typeface="Lucida Console" panose="020B0609040504020204" pitchFamily="49" charset="0"/>
              </a:rPr>
              <a:t> = np.concatenate((arr1, [100]))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adds 100 at the end of the array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array([57, 34, 42, 28,  5, 17, 100])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r>
              <a:rPr lang="en-GB" dirty="0">
                <a:latin typeface="Lucida Console" panose="020B0609040504020204" pitchFamily="49" charset="0"/>
              </a:rPr>
              <a:t> = np.concatenate(([100], arr1))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# adds 100 at beginning of the array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array([100, 57, 34, 42, 28,  5, 17])</a:t>
            </a:r>
            <a:br>
              <a:rPr lang="en-GB" dirty="0"/>
            </a:br>
            <a:br>
              <a:rPr lang="en-GB" dirty="0"/>
            </a:b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6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Adding columns to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480976" cy="4930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333333"/>
                </a:solidFill>
              </a:rPr>
              <a:t>The </a:t>
            </a:r>
            <a:r>
              <a:rPr lang="en-GB" b="1" dirty="0">
                <a:latin typeface="Lucida Console" panose="020B0609040504020204" pitchFamily="49" charset="0"/>
              </a:rPr>
              <a:t>append()</a:t>
            </a:r>
            <a:r>
              <a:rPr lang="en-GB" dirty="0">
                <a:solidFill>
                  <a:srgbClr val="333333"/>
                </a:solidFill>
              </a:rPr>
              <a:t>  function can be used to add extra column(s) or row(s) to an existing NumPy array. </a:t>
            </a:r>
          </a:p>
          <a:p>
            <a:r>
              <a:rPr lang="en-GB" dirty="0">
                <a:solidFill>
                  <a:srgbClr val="333333"/>
                </a:solidFill>
              </a:rPr>
              <a:t>The append() function takes three parameters, the pre-existing array, the new values to be added, and the axis by which we want to append the new values to an existing array. </a:t>
            </a:r>
          </a:p>
          <a:p>
            <a:r>
              <a:rPr lang="en-GB" dirty="0">
                <a:solidFill>
                  <a:srgbClr val="333333"/>
                </a:solidFill>
              </a:rPr>
              <a:t>When axis is specified, values must have the correct shape. </a:t>
            </a:r>
          </a:p>
          <a:p>
            <a:r>
              <a:rPr lang="en-GB" u="sng" dirty="0">
                <a:solidFill>
                  <a:srgbClr val="333333"/>
                </a:solidFill>
              </a:rPr>
              <a:t>Example</a:t>
            </a:r>
            <a:r>
              <a:rPr lang="en-GB" dirty="0">
                <a:solidFill>
                  <a:srgbClr val="333333"/>
                </a:solidFill>
              </a:rPr>
              <a:t>: to append a new column to an existing 2-D array, specify the axis parameter to 1 </a:t>
            </a:r>
            <a:endParaRPr lang="en-GB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np.array([[1,2],[3,4],[5,6]])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arr_with_new_col</a:t>
            </a:r>
            <a:r>
              <a:rPr lang="en-GB" dirty="0">
                <a:latin typeface="Lucida Console" panose="020B0609040504020204" pitchFamily="49" charset="0"/>
              </a:rPr>
              <a:t> = np.append(arr, [[1],[1],[1]], axis=1)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arr_with_new_col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array([[1, 2, 1],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[3, 4, 1],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[5, 6, 1]]) </a:t>
            </a:r>
          </a:p>
          <a:p>
            <a:r>
              <a:rPr lang="en-GB" dirty="0">
                <a:solidFill>
                  <a:srgbClr val="333333"/>
                </a:solidFill>
              </a:rPr>
              <a:t>The original array remains unchanged: 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array([[1, 2],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[3, 4],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[5, 6]])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0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Adding rows to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480976" cy="4930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>
                <a:solidFill>
                  <a:srgbClr val="333333"/>
                </a:solidFill>
              </a:rPr>
              <a:t>Example</a:t>
            </a:r>
            <a:r>
              <a:rPr lang="en-GB" dirty="0">
                <a:solidFill>
                  <a:srgbClr val="333333"/>
                </a:solidFill>
              </a:rPr>
              <a:t>: to append a new row to an existing array, specify the axis parameter to 0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arr_with_new_row</a:t>
            </a:r>
            <a:r>
              <a:rPr lang="en-GB" dirty="0">
                <a:latin typeface="Lucida Console" panose="020B0609040504020204" pitchFamily="49" charset="0"/>
              </a:rPr>
              <a:t> = np.append(arr, [[7,8]], axis=0)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arr_with_new_row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array([[1, 2],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[3, 4],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[5, 6],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[7, 8]])</a:t>
            </a: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</a:rPr>
              <a:t>The original array remains unchanged: </a:t>
            </a: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array([[1, 2],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[3, 4],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[5, 6]])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r>
              <a:rPr lang="en-GB" b="1" dirty="0">
                <a:solidFill>
                  <a:srgbClr val="333333"/>
                </a:solidFill>
              </a:rPr>
              <a:t>Note</a:t>
            </a:r>
            <a:r>
              <a:rPr lang="en-GB" dirty="0">
                <a:solidFill>
                  <a:srgbClr val="333333"/>
                </a:solidFill>
              </a:rPr>
              <a:t>: For 2-D arrays axis values are 0 or 1; for 3-D arrays axis values are 0, 1 or 2 </a:t>
            </a: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dirty="0"/>
            </a:b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40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7" y="609898"/>
            <a:ext cx="11268327" cy="761702"/>
          </a:xfrm>
        </p:spPr>
        <p:txBody>
          <a:bodyPr/>
          <a:lstStyle/>
          <a:p>
            <a:pPr algn="l"/>
            <a:r>
              <a:rPr lang="en-GB" dirty="0"/>
              <a:t>Adding columns to NumPy arrays</a:t>
            </a:r>
            <a:endParaRPr lang="en-GB" sz="24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480976" cy="4930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333333"/>
                </a:solidFill>
              </a:rPr>
              <a:t>The </a:t>
            </a:r>
            <a:r>
              <a:rPr lang="en-GB" b="1" dirty="0">
                <a:latin typeface="Lucida Console" panose="020B0609040504020204" pitchFamily="49" charset="0"/>
              </a:rPr>
              <a:t>concatenate()</a:t>
            </a:r>
            <a:r>
              <a:rPr lang="en-GB" dirty="0">
                <a:solidFill>
                  <a:srgbClr val="333333"/>
                </a:solidFill>
              </a:rPr>
              <a:t>  function can be also used to append a column or row to an existing NumPy array. </a:t>
            </a:r>
          </a:p>
          <a:p>
            <a:r>
              <a:rPr lang="en-GB" dirty="0">
                <a:solidFill>
                  <a:srgbClr val="333333"/>
                </a:solidFill>
              </a:rPr>
              <a:t>The concatenate() function takes two parameters, the sequence of arrays to concatenate, and the axis along which arrays have to be joined. </a:t>
            </a:r>
          </a:p>
          <a:p>
            <a:r>
              <a:rPr lang="en-GB" u="sng" dirty="0">
                <a:solidFill>
                  <a:srgbClr val="333333"/>
                </a:solidFill>
              </a:rPr>
              <a:t>Example</a:t>
            </a:r>
            <a:r>
              <a:rPr lang="en-GB" dirty="0">
                <a:solidFill>
                  <a:srgbClr val="333333"/>
                </a:solidFill>
              </a:rPr>
              <a:t>: to append a new column to an existing 2-D array, specify the axis parameter to 1 </a:t>
            </a:r>
            <a:endParaRPr lang="en-GB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np.array([[1,2],[3,4],[5,6]])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arr_with_new_col</a:t>
            </a:r>
            <a:r>
              <a:rPr lang="en-GB" dirty="0">
                <a:latin typeface="Lucida Console" panose="020B0609040504020204" pitchFamily="49" charset="0"/>
              </a:rPr>
              <a:t> = np.concatenate((arr, [[1],[1],[1]]), axis=1)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arr_with_new_col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array([[1, 2, 1],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[3, 4, 1],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[5, 6, 1]]) </a:t>
            </a:r>
          </a:p>
          <a:p>
            <a:r>
              <a:rPr lang="en-GB" dirty="0">
                <a:solidFill>
                  <a:srgbClr val="333333"/>
                </a:solidFill>
              </a:rPr>
              <a:t>The original array remains unchanged: 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array([[1, 2],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[3, 4],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[5, 6]])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Adding rows to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480976" cy="4930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>
                <a:solidFill>
                  <a:srgbClr val="333333"/>
                </a:solidFill>
              </a:rPr>
              <a:t>Example</a:t>
            </a:r>
            <a:r>
              <a:rPr lang="en-GB" dirty="0">
                <a:solidFill>
                  <a:srgbClr val="333333"/>
                </a:solidFill>
              </a:rPr>
              <a:t>: to append a new row to an existing array, specify the axis parameter to 0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arr_with_new_row</a:t>
            </a:r>
            <a:r>
              <a:rPr lang="en-GB" dirty="0">
                <a:latin typeface="Lucida Console" panose="020B0609040504020204" pitchFamily="49" charset="0"/>
              </a:rPr>
              <a:t> = np.concatenate((arr, [[7,8]]), axis=0)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arr_with_new_row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array([[1, 2],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[3, 4],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[5, 6],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[7, 8]])</a:t>
            </a: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</a:rPr>
              <a:t>The original array remains unchanged: </a:t>
            </a: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array([[1, 2],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[3, 4],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[5, 6]])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r>
              <a:rPr lang="en-GB" b="1" dirty="0">
                <a:solidFill>
                  <a:srgbClr val="333333"/>
                </a:solidFill>
              </a:rPr>
              <a:t>Note</a:t>
            </a:r>
            <a:r>
              <a:rPr lang="en-GB" dirty="0">
                <a:solidFill>
                  <a:srgbClr val="333333"/>
                </a:solidFill>
              </a:rPr>
              <a:t>: For 2-D arrays axis values are 0 or 1; for 3-D arrays axis values are 0, 1 or 2 </a:t>
            </a: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dirty="0"/>
            </a:b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4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Adding columns to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480976" cy="4930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333333"/>
                </a:solidFill>
              </a:rPr>
              <a:t>The </a:t>
            </a:r>
            <a:r>
              <a:rPr lang="en-GB" b="1" dirty="0">
                <a:latin typeface="Lucida Console" panose="020B0609040504020204" pitchFamily="49" charset="0"/>
              </a:rPr>
              <a:t>insert()</a:t>
            </a:r>
            <a:r>
              <a:rPr lang="en-GB" dirty="0">
                <a:solidFill>
                  <a:srgbClr val="333333"/>
                </a:solidFill>
              </a:rPr>
              <a:t>  function  is useful when you want to insert a new column or row in a specific position of an existing NumPy array. </a:t>
            </a:r>
          </a:p>
          <a:p>
            <a:r>
              <a:rPr lang="en-GB" dirty="0">
                <a:solidFill>
                  <a:srgbClr val="333333"/>
                </a:solidFill>
              </a:rPr>
              <a:t>The insert() function takes four parameters, the input array, the index before which to insert a column or a row, the value (or array of values) to be inserted, and the axis along which to insert. </a:t>
            </a:r>
          </a:p>
          <a:p>
            <a:r>
              <a:rPr lang="en-GB" u="sng" dirty="0">
                <a:solidFill>
                  <a:srgbClr val="333333"/>
                </a:solidFill>
              </a:rPr>
              <a:t>Example</a:t>
            </a:r>
            <a:r>
              <a:rPr lang="en-GB" dirty="0">
                <a:solidFill>
                  <a:srgbClr val="333333"/>
                </a:solidFill>
              </a:rPr>
              <a:t>: to insert a new column at index 2 (as 3</a:t>
            </a:r>
            <a:r>
              <a:rPr lang="en-GB" baseline="30000" dirty="0">
                <a:solidFill>
                  <a:srgbClr val="333333"/>
                </a:solidFill>
              </a:rPr>
              <a:t>rd</a:t>
            </a:r>
            <a:r>
              <a:rPr lang="en-GB" dirty="0">
                <a:solidFill>
                  <a:srgbClr val="333333"/>
                </a:solidFill>
              </a:rPr>
              <a:t> column) consisting of value 1, set the axis parameter to 1 </a:t>
            </a:r>
            <a:endParaRPr lang="en-GB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np.array([[1,2],[3,4],[5,6]])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arr_with_new_col</a:t>
            </a:r>
            <a:r>
              <a:rPr lang="en-GB" dirty="0">
                <a:latin typeface="Lucida Console" panose="020B0609040504020204" pitchFamily="49" charset="0"/>
              </a:rPr>
              <a:t> = np.insert(arr, 2, 1, axis=1)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arr_with_new_col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[[1 2 1]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[3 4 1]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[5 6 1]]</a:t>
            </a:r>
            <a:r>
              <a:rPr lang="en-GB" dirty="0">
                <a:solidFill>
                  <a:srgbClr val="333333"/>
                </a:solidFill>
              </a:rPr>
              <a:t> </a:t>
            </a: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</a:rPr>
              <a:t>The original array remains unchanged: 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[[1 2]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[3 4]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[5 6]]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Adding rows to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480976" cy="4930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>
                <a:solidFill>
                  <a:srgbClr val="333333"/>
                </a:solidFill>
              </a:rPr>
              <a:t>Example</a:t>
            </a:r>
            <a:r>
              <a:rPr lang="en-GB" dirty="0">
                <a:solidFill>
                  <a:srgbClr val="333333"/>
                </a:solidFill>
              </a:rPr>
              <a:t>: to insert a new row: [7, 8] at index 3 (as 4</a:t>
            </a:r>
            <a:r>
              <a:rPr lang="en-GB" baseline="30000" dirty="0">
                <a:solidFill>
                  <a:srgbClr val="333333"/>
                </a:solidFill>
              </a:rPr>
              <a:t>th</a:t>
            </a:r>
            <a:r>
              <a:rPr lang="en-GB" dirty="0">
                <a:solidFill>
                  <a:srgbClr val="333333"/>
                </a:solidFill>
              </a:rPr>
              <a:t> row), set the axis parameter to 0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arr_with_new_row</a:t>
            </a:r>
            <a:r>
              <a:rPr lang="en-GB" dirty="0">
                <a:latin typeface="Lucida Console" panose="020B0609040504020204" pitchFamily="49" charset="0"/>
              </a:rPr>
              <a:t> = np.insert(arr, 3, [7,8], axis=0)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arr_with_new_row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array([[1, 2],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[3, 4],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[5, 6],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[7, 8]])</a:t>
            </a:r>
            <a:endParaRPr lang="en-GB" u="sng" dirty="0">
              <a:solidFill>
                <a:srgbClr val="333333"/>
              </a:solidFill>
            </a:endParaRPr>
          </a:p>
          <a:p>
            <a:r>
              <a:rPr lang="en-GB" u="sng" dirty="0">
                <a:solidFill>
                  <a:srgbClr val="333333"/>
                </a:solidFill>
              </a:rPr>
              <a:t>Example</a:t>
            </a:r>
            <a:r>
              <a:rPr lang="en-GB" dirty="0">
                <a:solidFill>
                  <a:srgbClr val="333333"/>
                </a:solidFill>
              </a:rPr>
              <a:t>: to insert a new row at index 3 (as 4</a:t>
            </a:r>
            <a:r>
              <a:rPr lang="en-GB" baseline="30000" dirty="0">
                <a:solidFill>
                  <a:srgbClr val="333333"/>
                </a:solidFill>
              </a:rPr>
              <a:t>th</a:t>
            </a:r>
            <a:r>
              <a:rPr lang="en-GB" dirty="0">
                <a:solidFill>
                  <a:srgbClr val="333333"/>
                </a:solidFill>
              </a:rPr>
              <a:t> row) consisting of value 1, set the axis parameter to 0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arr_with_new_row</a:t>
            </a:r>
            <a:r>
              <a:rPr lang="en-GB" dirty="0">
                <a:latin typeface="Lucida Console" panose="020B0609040504020204" pitchFamily="49" charset="0"/>
              </a:rPr>
              <a:t> = np.insert(arr, 3, 1, axis=0)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arr_with_new_row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[[1 2]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[3 4]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[5 6]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[1 1]]</a:t>
            </a:r>
          </a:p>
          <a:p>
            <a:r>
              <a:rPr lang="en-GB" b="1" dirty="0">
                <a:solidFill>
                  <a:srgbClr val="333333"/>
                </a:solidFill>
              </a:rPr>
              <a:t>Note</a:t>
            </a:r>
            <a:r>
              <a:rPr lang="en-GB" dirty="0">
                <a:solidFill>
                  <a:srgbClr val="333333"/>
                </a:solidFill>
              </a:rPr>
              <a:t>: For 2-D arrays axis values are 0 or 1; for 3-D arrays axis values are 0, 1 or 2 </a:t>
            </a: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dirty="0"/>
            </a:b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Deleting columns from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480976" cy="4930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333333"/>
                </a:solidFill>
              </a:rPr>
              <a:t>The </a:t>
            </a:r>
            <a:r>
              <a:rPr lang="en-GB" b="1" dirty="0">
                <a:latin typeface="Lucida Console" panose="020B0609040504020204" pitchFamily="49" charset="0"/>
              </a:rPr>
              <a:t>delete()</a:t>
            </a:r>
            <a:r>
              <a:rPr lang="en-GB" dirty="0">
                <a:solidFill>
                  <a:srgbClr val="333333"/>
                </a:solidFill>
              </a:rPr>
              <a:t>  function is used to column(s) or row(s) from an existing NumPy array. </a:t>
            </a:r>
          </a:p>
          <a:p>
            <a:r>
              <a:rPr lang="en-GB" dirty="0">
                <a:solidFill>
                  <a:srgbClr val="333333"/>
                </a:solidFill>
              </a:rPr>
              <a:t>The delete() function takes three parameters, the input array, a slice, and integer or an array of integers indicating what to remove and the axis along which to remove desired elements</a:t>
            </a:r>
            <a:endParaRPr lang="en-GB" u="sng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np.array([[1,2,3,4], [5,6,7,8], [9,10,11,12]])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array([[ 1,  2,  3,  4],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[ 5,  6,  7,  8],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[ 9, 10, 11, 12]]) 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r>
              <a:rPr lang="en-GB" u="sng" dirty="0">
                <a:solidFill>
                  <a:srgbClr val="333333"/>
                </a:solidFill>
              </a:rPr>
              <a:t>Example</a:t>
            </a:r>
            <a:r>
              <a:rPr lang="en-GB" dirty="0">
                <a:solidFill>
                  <a:srgbClr val="333333"/>
                </a:solidFill>
              </a:rPr>
              <a:t>: to remove the column with index 2 (3</a:t>
            </a:r>
            <a:r>
              <a:rPr lang="en-GB" baseline="30000" dirty="0">
                <a:solidFill>
                  <a:srgbClr val="333333"/>
                </a:solidFill>
              </a:rPr>
              <a:t>rd</a:t>
            </a:r>
            <a:r>
              <a:rPr lang="en-GB" dirty="0">
                <a:solidFill>
                  <a:srgbClr val="333333"/>
                </a:solidFill>
              </a:rPr>
              <a:t> column), set the axis parameter to 1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arr_without_column_2 = np.delete(arr, 2, axis=1)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arr_without_column_2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array([[ 1,  2,  4],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[ 5,  6,  8],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[ 9, 10, 12]])</a:t>
            </a:r>
            <a:r>
              <a:rPr lang="en-GB" dirty="0">
                <a:solidFill>
                  <a:srgbClr val="333333"/>
                </a:solidFill>
              </a:rPr>
              <a:t> </a:t>
            </a: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GB" dirty="0"/>
            </a:b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Deleting rows from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465513" y="1568067"/>
            <a:ext cx="11676985" cy="4930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u="sng" dirty="0">
                <a:solidFill>
                  <a:srgbClr val="333333"/>
                </a:solidFill>
              </a:rPr>
              <a:t>Example</a:t>
            </a:r>
            <a:r>
              <a:rPr lang="en-GB" dirty="0">
                <a:solidFill>
                  <a:srgbClr val="333333"/>
                </a:solidFill>
              </a:rPr>
              <a:t>: to remove the row with index 1 (2</a:t>
            </a:r>
            <a:r>
              <a:rPr lang="en-GB" baseline="30000" dirty="0">
                <a:solidFill>
                  <a:srgbClr val="333333"/>
                </a:solidFill>
              </a:rPr>
              <a:t>nd</a:t>
            </a:r>
            <a:r>
              <a:rPr lang="en-GB" dirty="0">
                <a:solidFill>
                  <a:srgbClr val="333333"/>
                </a:solidFill>
              </a:rPr>
              <a:t> row), set the axis parameter to 0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arr_without</a:t>
            </a:r>
            <a:r>
              <a:rPr lang="en-GB" dirty="0">
                <a:latin typeface="Lucida Console" panose="020B0609040504020204" pitchFamily="49" charset="0"/>
              </a:rPr>
              <a:t>_ row_1 = np.delete(arr, 1, axis=0)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arr_without_row_1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array([[ 1,  2,  3,  4],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[ 9, 10, 11, 12]])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r>
              <a:rPr lang="en-GB" dirty="0">
                <a:solidFill>
                  <a:srgbClr val="333333"/>
                </a:solidFill>
              </a:rPr>
              <a:t>The original array remains unchanged: 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array([[ 1,  2,  3,  4],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[ 5,  6,  7,  8],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 [ 9, 10, 11, 12]])</a:t>
            </a:r>
          </a:p>
          <a:p>
            <a:r>
              <a:rPr lang="en-GB" dirty="0">
                <a:solidFill>
                  <a:srgbClr val="333333"/>
                </a:solidFill>
              </a:rPr>
              <a:t>When axis is not set, the array is flattened and the elements with specified indices are removed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arr_with_deleted_elements</a:t>
            </a:r>
            <a:r>
              <a:rPr lang="en-GB" dirty="0">
                <a:latin typeface="Lucida Console" panose="020B0609040504020204" pitchFamily="49" charset="0"/>
              </a:rPr>
              <a:t> = np.delete(arr, [1,3,5])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removes val. 2, 4, &amp; 6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arr_with_deleted_elements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array([ 1,  3,  5,  7,  8,  9, 10, 11, 12])</a:t>
            </a:r>
            <a:br>
              <a:rPr lang="en-GB" dirty="0"/>
            </a:b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6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Importing NumPy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9"/>
            <a:ext cx="10815776" cy="4880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 start, we need to import the NumPy library</a:t>
            </a:r>
          </a:p>
          <a:p>
            <a:endParaRPr lang="en-GB" dirty="0"/>
          </a:p>
          <a:p>
            <a:r>
              <a:rPr lang="en-GB" dirty="0"/>
              <a:t>It is common practice to use the alias ‘np’ while importing the NumPy library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import</a:t>
            </a:r>
            <a:r>
              <a:rPr lang="en-GB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  <a:t> numpy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as</a:t>
            </a:r>
            <a:r>
              <a:rPr lang="en-GB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  <a:t> np</a:t>
            </a:r>
          </a:p>
          <a:p>
            <a:pPr marL="0" indent="0">
              <a:buNone/>
            </a:pPr>
            <a:endParaRPr lang="en-GB" sz="1800" dirty="0">
              <a:effectLst/>
              <a:latin typeface="Lucida Console" panose="020B0609040504020204" pitchFamily="49" charset="0"/>
              <a:ea typeface="Calibri" panose="020F0502020204030204" pitchFamily="34" charset="0"/>
            </a:endParaRPr>
          </a:p>
          <a:p>
            <a:r>
              <a:rPr lang="en-GB" dirty="0"/>
              <a:t>In Python alias is an alternate name for referring to the same thing</a:t>
            </a:r>
          </a:p>
          <a:p>
            <a:endParaRPr lang="en-GB" dirty="0"/>
          </a:p>
          <a:p>
            <a:r>
              <a:rPr lang="en-GB" dirty="0"/>
              <a:t>Now the NumPy package can be referred to as np instead of numpy</a:t>
            </a:r>
          </a:p>
          <a:p>
            <a:endParaRPr lang="en-GB" dirty="0"/>
          </a:p>
          <a:p>
            <a:r>
              <a:rPr lang="en-GB" dirty="0"/>
              <a:t>Example – create an array from the list: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 = np.array([1, 2, 3, 4])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(arr)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[1 2 3 4]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   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0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Removing elements from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09636" cy="48493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Elements can be removed from arrays by matching value(s) or based on condition(s)</a:t>
            </a:r>
          </a:p>
          <a:p>
            <a:endParaRPr lang="en-GB" dirty="0"/>
          </a:p>
          <a:p>
            <a:r>
              <a:rPr lang="en-GB" dirty="0"/>
              <a:t>Remove all occurrences of a specified value from an array: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np.array([3, 4, 5, 6, 7, 8, 5, 9, 4, 2, 5, 7])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 = arr[arr != 5]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# removes all occurrences of 5 from the array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array([3, 4, 6, 7, 8, 9, 4, 2, 7])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en-GB" dirty="0"/>
          </a:p>
          <a:p>
            <a:r>
              <a:rPr lang="en-GB" dirty="0"/>
              <a:t>Note: the result of the operation </a:t>
            </a:r>
            <a:r>
              <a:rPr lang="en-GB" dirty="0">
                <a:latin typeface="Lucida Console" panose="020B0609040504020204" pitchFamily="49" charset="0"/>
              </a:rPr>
              <a:t>arr[arr != 5]</a:t>
            </a:r>
            <a:r>
              <a:rPr lang="en-GB" dirty="0"/>
              <a:t> returns a copy of the original array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</a:p>
          <a:p>
            <a:r>
              <a:rPr lang="en-GB" dirty="0">
                <a:latin typeface="Lucida Console" panose="020B0609040504020204" pitchFamily="49" charset="0"/>
              </a:rPr>
              <a:t>T</a:t>
            </a:r>
            <a:r>
              <a:rPr lang="en-GB" dirty="0"/>
              <a:t>o preserve the original array assign the operation to a new variable: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r>
              <a:rPr lang="en-GB" dirty="0">
                <a:latin typeface="Lucida Console" panose="020B0609040504020204" pitchFamily="49" charset="0"/>
              </a:rPr>
              <a:t> = arr[arr != 5]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array([3, 4, 6, 7, 8, 9, 4, 2, 7])         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array without occurrences of 5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array([3, 4, 5, 6, 7, 8, 5, 9, 4, 2, 5, 7])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original array</a:t>
            </a:r>
            <a:br>
              <a:rPr lang="en-GB" dirty="0"/>
            </a:br>
            <a:br>
              <a:rPr lang="en-GB" dirty="0"/>
            </a:b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Removing elements from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1" y="1568067"/>
            <a:ext cx="11354015" cy="46800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Remove all occurrences based on multiple conditions: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np.array([3, 4, 5, 6, 7, 8, 5, 9, 4, 2, 5, 7])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 = </a:t>
            </a:r>
            <a:r>
              <a:rPr lang="sv-SE" dirty="0">
                <a:latin typeface="Lucida Console" panose="020B0609040504020204" pitchFamily="49" charset="0"/>
              </a:rPr>
              <a:t>arr[ (arr &gt;= 5) &amp; (arr &lt;= 8) ]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    # removes all values &lt; 5 and &gt; 8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array([5, 6, 7, 8, 5, 5, 7])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en-GB" dirty="0"/>
          </a:p>
          <a:p>
            <a:r>
              <a:rPr lang="en-GB" dirty="0"/>
              <a:t>To preserve the original array assign the operation to a new variable: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sv-SE" dirty="0">
                <a:latin typeface="Lucida Console" panose="020B0609040504020204" pitchFamily="49" charset="0"/>
              </a:rPr>
              <a:t>arr[ (arr &gt;= 5) &amp; (arr &lt;= 8) ]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array([5, 6, 7, 8, 5, 5, 7])               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array without values &lt; 5 and &gt; 8</a:t>
            </a:r>
            <a:br>
              <a:rPr lang="en-GB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array([3, 4, 5, 6, 7, 8, 5, 9, 4, 2, 5, 7])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original array</a:t>
            </a:r>
            <a:b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</a:b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GB" dirty="0"/>
              <a:t>Following Boolean logic: A and B </a:t>
            </a:r>
            <a:r>
              <a:rPr lang="en-GB" dirty="0">
                <a:sym typeface="Wingdings" panose="05000000000000000000" pitchFamily="2" charset="2"/>
              </a:rPr>
              <a:t> not (not A) and not(not B)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 not (not A or not B), this is the same as</a:t>
            </a:r>
            <a:r>
              <a:rPr lang="en-GB" dirty="0"/>
              <a:t>: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r>
              <a:rPr lang="en-GB" dirty="0">
                <a:latin typeface="Lucida Console" panose="020B0609040504020204" pitchFamily="49" charset="0"/>
              </a:rPr>
              <a:t> = arr[ np.logical_not((arr &lt; 5) | (arr &gt; 8)) ]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array([5, 6, 7, 8, 5, 5, 7])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br>
              <a:rPr lang="en-GB" dirty="0"/>
            </a:b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Removing elements from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92180" cy="468003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Remove all occurrences by value or condition using </a:t>
            </a:r>
            <a:r>
              <a:rPr lang="en-GB" b="1" dirty="0">
                <a:latin typeface="Lucida Console" panose="020B0609040504020204" pitchFamily="49" charset="0"/>
              </a:rPr>
              <a:t>np.delete()</a:t>
            </a:r>
            <a:r>
              <a:rPr lang="en-GB" dirty="0"/>
              <a:t> and </a:t>
            </a:r>
            <a:r>
              <a:rPr lang="en-GB" b="1" dirty="0">
                <a:latin typeface="Lucida Console" panose="020B0609040504020204" pitchFamily="49" charset="0"/>
              </a:rPr>
              <a:t>np.argwhere()</a:t>
            </a:r>
            <a:r>
              <a:rPr lang="en-GB" dirty="0"/>
              <a:t> functions: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np.array([3, 4, 5, 6, 7, 8, 5, 9, 4, 2, 5, 7])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 = </a:t>
            </a:r>
            <a:r>
              <a:rPr lang="sv-SE" dirty="0">
                <a:latin typeface="Lucida Console" panose="020B0609040504020204" pitchFamily="49" charset="0"/>
              </a:rPr>
              <a:t>np.delete(arr, np.argwhere(arr == 5))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# removes all occurrences of 5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array([3, 4, 6, 7, 8, 9, 4, 2, 7])</a:t>
            </a:r>
            <a:b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</a:br>
            <a:endParaRPr lang="en-GB" dirty="0"/>
          </a:p>
          <a:p>
            <a:r>
              <a:rPr lang="en-GB" dirty="0"/>
              <a:t>To preserve the original array assign the operation to a new variable: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r>
              <a:rPr lang="en-GB" dirty="0">
                <a:latin typeface="Lucida Console" panose="020B0609040504020204" pitchFamily="49" charset="0"/>
              </a:rPr>
              <a:t> = </a:t>
            </a:r>
            <a:r>
              <a:rPr lang="sv-SE" dirty="0">
                <a:latin typeface="Lucida Console" panose="020B0609040504020204" pitchFamily="49" charset="0"/>
              </a:rPr>
              <a:t>np.delete(arr, np.argwhere(arr == 5))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new_arr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array([3, 4, 6, 7, 8, 9, 4, 2, 7])         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array without occurrences of 5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array([3, 4, 5, 6, 7, 8, 5, 9, 4, 2, 5, 7])</a:t>
            </a: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original array</a:t>
            </a:r>
            <a:br>
              <a:rPr lang="en-GB" dirty="0"/>
            </a:br>
            <a:endParaRPr lang="en-GB" dirty="0"/>
          </a:p>
          <a:p>
            <a:r>
              <a:rPr lang="en-GB" u="sng" dirty="0"/>
              <a:t>Question</a:t>
            </a:r>
            <a:r>
              <a:rPr lang="en-GB" dirty="0"/>
              <a:t>: how would you use </a:t>
            </a:r>
            <a:r>
              <a:rPr lang="en-GB" dirty="0">
                <a:latin typeface="Lucida Console" panose="020B0609040504020204" pitchFamily="49" charset="0"/>
              </a:rPr>
              <a:t>np.delete</a:t>
            </a:r>
            <a:r>
              <a:rPr lang="en-GB" dirty="0"/>
              <a:t>() and </a:t>
            </a:r>
            <a:r>
              <a:rPr lang="en-GB" dirty="0">
                <a:latin typeface="Lucida Console" panose="020B0609040504020204" pitchFamily="49" charset="0"/>
              </a:rPr>
              <a:t>np.argwhere()</a:t>
            </a:r>
            <a:r>
              <a:rPr lang="en-GB" dirty="0"/>
              <a:t> functions to remove all occurrences of elements between 5 and 8?</a:t>
            </a: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8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Locating elements in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392220"/>
            <a:ext cx="11292180" cy="4996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 find the index(es) of an array element use the </a:t>
            </a:r>
            <a:r>
              <a:rPr lang="en-GB" b="1" dirty="0">
                <a:latin typeface="Lucida Console" panose="020B0609040504020204" pitchFamily="49" charset="0"/>
              </a:rPr>
              <a:t>np.where()</a:t>
            </a:r>
            <a:r>
              <a:rPr lang="en-GB" dirty="0"/>
              <a:t> numpy function: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b="1" dirty="0">
                <a:latin typeface="Lucida Console" panose="020B0609040504020204" pitchFamily="49" charset="0"/>
              </a:rPr>
              <a:t>np.where(array == element)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arr_1D = np.arange(10, 19)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arr_1D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array([10, 11, 12, 13, 14, 15, 16, 17, 18])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index, = np.where(arr_1D == 16) 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notice the comma following index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index 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 array([6], dtype=int32)</a:t>
            </a:r>
          </a:p>
          <a:p>
            <a:r>
              <a:rPr lang="en-GB" dirty="0"/>
              <a:t>The index is returned in form of a one-element array. To obtain the index as an integer, use the subscript operator: 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index[0]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6</a:t>
            </a:r>
          </a:p>
          <a:p>
            <a:r>
              <a:rPr lang="en-GB" dirty="0"/>
              <a:t>If the element does not exist in the array, the array returned by the where() function will be empty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index, = np.where(arr_1D == 19)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index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 array([], dtype=int32)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0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Locating elements in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92180" cy="4996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 find indices of an element in a 2D array: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arr_2D = arr_1D.reshape(3,3)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arr_2D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array([[10, 11, 12],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[13, 14, 15],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  [16, 17, 18]])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row_index, col_index = np.where(arr_2D == 16)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row_index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array([2], dtype=int32)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col_index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array([0], dtype=int32)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row_index[0]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2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col_index[0]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0</a:t>
            </a:r>
            <a:endParaRPr lang="en-GB" dirty="0">
              <a:solidFill>
                <a:srgbClr val="8F590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5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Aggregate functions on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74663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All standard aggregate operations can be applied on NumPy arrays with the generic format</a:t>
            </a:r>
          </a:p>
          <a:p>
            <a:pPr marL="457200" lvl="1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</a:t>
            </a:r>
            <a:r>
              <a:rPr lang="en-GB" b="1" dirty="0">
                <a:latin typeface="Lucida Console" panose="020B0609040504020204" pitchFamily="49" charset="0"/>
              </a:rPr>
              <a:t>np.&lt;function_name&gt;(&lt;</a:t>
            </a:r>
            <a:r>
              <a:rPr lang="en-GB" b="1" dirty="0" err="1">
                <a:latin typeface="Lucida Console" panose="020B0609040504020204" pitchFamily="49" charset="0"/>
              </a:rPr>
              <a:t>arr_name</a:t>
            </a:r>
            <a:r>
              <a:rPr lang="en-GB" b="1" dirty="0">
                <a:latin typeface="Lucida Console" panose="020B0609040504020204" pitchFamily="49" charset="0"/>
              </a:rPr>
              <a:t>&gt;)</a:t>
            </a:r>
          </a:p>
          <a:p>
            <a:pPr marL="457200" lvl="1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All examples will be applied to the following array: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 = np.array([1, 2, 3, 4, 5])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r>
              <a:rPr lang="en-GB" b="1" dirty="0"/>
              <a:t>sum()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a_sum = np.sum(a)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a_sum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15</a:t>
            </a:r>
          </a:p>
          <a:p>
            <a:r>
              <a:rPr lang="en-GB" b="1" dirty="0"/>
              <a:t>prod()</a:t>
            </a:r>
            <a:endParaRPr lang="en-GB" b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a_prod = np.prod(a)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a_prod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120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4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Aggregate functions on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74663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 min()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a_min = np.min(a)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a_min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1</a:t>
            </a:r>
          </a:p>
          <a:p>
            <a:r>
              <a:rPr lang="en-GB" b="1" dirty="0"/>
              <a:t>max()</a:t>
            </a:r>
            <a:endParaRPr lang="en-GB" b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a_max = np.max(a)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a_max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5</a:t>
            </a:r>
          </a:p>
          <a:p>
            <a:r>
              <a:rPr lang="en-GB" b="1" dirty="0"/>
              <a:t>mean()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a_mean = np.mean(a)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a_mean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3.0</a:t>
            </a:r>
          </a:p>
          <a:p>
            <a:r>
              <a:rPr lang="en-GB" b="1" dirty="0"/>
              <a:t>median()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a_median2 = np.median(a)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a_median2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3.0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7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Aggregate functions on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74663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argmin()</a:t>
            </a:r>
            <a:endParaRPr lang="en-GB" b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a_min_index = np.argmin(a)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a_min_index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0</a:t>
            </a:r>
          </a:p>
          <a:p>
            <a:r>
              <a:rPr lang="en-GB" b="1" dirty="0"/>
              <a:t>argmax()</a:t>
            </a:r>
            <a:br>
              <a:rPr lang="en-GB" b="1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a_max_index = np.argmax(a)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a_max_index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4</a:t>
            </a:r>
          </a:p>
          <a:p>
            <a:r>
              <a:rPr lang="en-GB" b="1" dirty="0"/>
              <a:t>std()</a:t>
            </a:r>
            <a:endParaRPr lang="en-GB" b="1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a_standard_deviation = np.std(a)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a_standard_deviation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1.4142135623730951</a:t>
            </a:r>
          </a:p>
          <a:p>
            <a:r>
              <a:rPr lang="en-GB" b="1" dirty="0"/>
              <a:t>var()</a:t>
            </a:r>
            <a:br>
              <a:rPr lang="en-GB" b="1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a_variance = np.var(a)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a_variance 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2.0</a:t>
            </a:r>
            <a:endParaRPr lang="en-GB" b="1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3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Set operations on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1274663" cy="7617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NumPy module gives us the capability to perform the basic set related operations such as union, intersection, difference, extracting unique elements, etc.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6A811C4-79E3-46A4-B154-24ABE797A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7112"/>
              </p:ext>
            </p:extLst>
          </p:nvPr>
        </p:nvGraphicFramePr>
        <p:xfrm>
          <a:off x="767437" y="2276932"/>
          <a:ext cx="10907485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830">
                  <a:extLst>
                    <a:ext uri="{9D8B030D-6E8A-4147-A177-3AD203B41FA5}">
                      <a16:colId xmlns:a16="http://schemas.microsoft.com/office/drawing/2014/main" val="4212777212"/>
                    </a:ext>
                  </a:extLst>
                </a:gridCol>
                <a:gridCol w="6916655">
                  <a:extLst>
                    <a:ext uri="{9D8B030D-6E8A-4147-A177-3AD203B41FA5}">
                      <a16:colId xmlns:a16="http://schemas.microsoft.com/office/drawing/2014/main" val="640929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875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Lucida Console" panose="020B0609040504020204" pitchFamily="49" charset="0"/>
                        </a:rPr>
                        <a:t>unique(arr)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unique elements of an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0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Lucida Console" panose="020B0609040504020204" pitchFamily="49" charset="0"/>
                        </a:rPr>
                        <a:t>in1d(arr1, arr2)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Tests whether each element of a 1-D array is also present in a second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47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Lucida Console" panose="020B0609040504020204" pitchFamily="49" charset="0"/>
                        </a:rPr>
                        <a:t>intersect1d(arr1, arr2)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intersection of two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676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Lucida Console" panose="020B0609040504020204" pitchFamily="49" charset="0"/>
                        </a:rPr>
                        <a:t>setdiff1d(arr1, arr2)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set difference of two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897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Lucida Console" panose="020B0609040504020204" pitchFamily="49" charset="0"/>
                        </a:rPr>
                        <a:t>setxor1d(arr1, arr2)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the set exclusive-or of two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5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Lucida Console" panose="020B0609040504020204" pitchFamily="49" charset="0"/>
                        </a:rPr>
                        <a:t>union1d(arr1, arr2)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Returns the union of two arrays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195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2000" dirty="0">
                          <a:latin typeface="Lucida Console" panose="020B0609040504020204" pitchFamily="49" charset="0"/>
                        </a:rPr>
                        <a:t>isin(arr, list)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Returns Boolean array with same size as </a:t>
                      </a:r>
                      <a:r>
                        <a:rPr lang="en-GB" sz="2000" dirty="0">
                          <a:latin typeface="Lucida Console" panose="020B0609040504020204" pitchFamily="49" charset="0"/>
                        </a:rPr>
                        <a:t>arr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where values are True if </a:t>
                      </a:r>
                      <a:r>
                        <a:rPr lang="en-GB" sz="2000" dirty="0">
                          <a:latin typeface="Lucida Console" panose="020B0609040504020204" pitchFamily="49" charset="0"/>
                        </a:rPr>
                        <a:t>arr</a:t>
                      </a:r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element at that position exists in the list; False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68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20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Importing Data from Text Files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74663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Commonly, data are stored in text files (aka ‘flat files’)</a:t>
            </a:r>
          </a:p>
          <a:p>
            <a:r>
              <a:rPr lang="en-GB" dirty="0"/>
              <a:t>In such cases, data can be imported (loaded) into NumPy arrays – using two functions</a:t>
            </a:r>
          </a:p>
          <a:p>
            <a:pPr marL="457200" lvl="1" indent="0">
              <a:buNone/>
            </a:pPr>
            <a:r>
              <a:rPr lang="en-GB" b="1" dirty="0">
                <a:latin typeface="Lucida Console" panose="020B0609040504020204" pitchFamily="49" charset="0"/>
              </a:rPr>
              <a:t>np.loadtxt()</a:t>
            </a:r>
            <a:br>
              <a:rPr lang="en-GB" b="1" dirty="0">
                <a:latin typeface="Lucida Console" panose="020B0609040504020204" pitchFamily="49" charset="0"/>
              </a:rPr>
            </a:br>
            <a:r>
              <a:rPr lang="en-GB" b="1" dirty="0">
                <a:latin typeface="Lucida Console" panose="020B0609040504020204" pitchFamily="49" charset="0"/>
              </a:rPr>
              <a:t>np.genfromtxt()</a:t>
            </a:r>
          </a:p>
          <a:p>
            <a:r>
              <a:rPr lang="en-GB" dirty="0"/>
              <a:t>These two functions are equivalent; the second offering some useful facilities to handle missing values</a:t>
            </a:r>
          </a:p>
          <a:p>
            <a:r>
              <a:rPr lang="en-GB" dirty="0"/>
              <a:t>The following slides provide examples illustrating the use of </a:t>
            </a:r>
            <a:r>
              <a:rPr lang="en-GB" sz="2000" dirty="0">
                <a:latin typeface="Lucida Console" panose="020B0609040504020204" pitchFamily="49" charset="0"/>
              </a:rPr>
              <a:t>loadtxt()</a:t>
            </a:r>
            <a:r>
              <a:rPr lang="en-GB" sz="2000" dirty="0"/>
              <a:t> </a:t>
            </a:r>
            <a:r>
              <a:rPr lang="en-GB" dirty="0"/>
              <a:t>function in various scenarios</a:t>
            </a:r>
          </a:p>
          <a:p>
            <a:r>
              <a:rPr lang="en-GB" dirty="0"/>
              <a:t>The first two examples use the following file (one space character is used as a delimiter to separate data):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02EA5D-06C9-4B81-A023-86C03F78A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714" y="4025255"/>
            <a:ext cx="4196014" cy="2439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0E9816-13A7-4679-99B0-DA58FA7D12E3}"/>
              </a:ext>
            </a:extLst>
          </p:cNvPr>
          <p:cNvSpPr txBox="1"/>
          <p:nvPr/>
        </p:nvSpPr>
        <p:spPr>
          <a:xfrm>
            <a:off x="5470359" y="4955695"/>
            <a:ext cx="6321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Note: all examples require the following lines of code to work: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import</a:t>
            </a:r>
            <a:r>
              <a:rPr lang="en-GB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  <a:t> numpy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as</a:t>
            </a:r>
            <a:r>
              <a:rPr lang="en-GB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  <a:t> np 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import</a:t>
            </a:r>
            <a:r>
              <a:rPr lang="en-GB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  <a:t> os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  <a:t>current_directory_path = os.getcwd()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76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Array Types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9"/>
            <a:ext cx="11002378" cy="4880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Before we explore different ways of creating arrays, we need to introduce the array dimensions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array dimension</a:t>
            </a:r>
            <a:r>
              <a:rPr lang="en-GB" dirty="0"/>
              <a:t> is a level of array depth</a:t>
            </a:r>
          </a:p>
          <a:p>
            <a:r>
              <a:rPr lang="en-GB" b="1" dirty="0"/>
              <a:t>0-D arrays</a:t>
            </a:r>
            <a:r>
              <a:rPr lang="en-GB" dirty="0"/>
              <a:t>, or Scalars, are the elements in an array. Each value in an array is a 0-D array.</a:t>
            </a:r>
          </a:p>
          <a:p>
            <a:r>
              <a:rPr lang="en-GB" b="1" dirty="0"/>
              <a:t>1-D arrays </a:t>
            </a:r>
            <a:r>
              <a:rPr lang="en-GB" dirty="0"/>
              <a:t>(aka uni-dimensional arrays) are arrays that have 0-D arrays as their elements. </a:t>
            </a:r>
          </a:p>
          <a:p>
            <a:r>
              <a:rPr lang="en-GB" dirty="0"/>
              <a:t>These are the most common and basic arrays.</a:t>
            </a:r>
          </a:p>
          <a:p>
            <a:r>
              <a:rPr lang="en-GB" b="1" dirty="0"/>
              <a:t>2-D arrays </a:t>
            </a:r>
            <a:r>
              <a:rPr lang="en-GB" dirty="0"/>
              <a:t>are arrays that have 1-D arrays as their elements.</a:t>
            </a:r>
          </a:p>
          <a:p>
            <a:r>
              <a:rPr lang="en-GB" dirty="0"/>
              <a:t>These are often used to represent matrix or 2nd order tensors.</a:t>
            </a:r>
          </a:p>
          <a:p>
            <a:r>
              <a:rPr lang="en-GB" b="1" dirty="0"/>
              <a:t>3-D arrays </a:t>
            </a:r>
            <a:r>
              <a:rPr lang="en-GB" dirty="0"/>
              <a:t>are arrays that have 2-D arrays (matrices) as their elements.</a:t>
            </a:r>
          </a:p>
          <a:p>
            <a:r>
              <a:rPr lang="en-GB" dirty="0"/>
              <a:t>These are often used to represent a 3rd order tensor.</a:t>
            </a:r>
          </a:p>
          <a:p>
            <a:r>
              <a:rPr lang="en-GB" b="1" dirty="0"/>
              <a:t>Higher Dimensional Arrays</a:t>
            </a:r>
          </a:p>
          <a:p>
            <a:r>
              <a:rPr lang="en-GB" dirty="0"/>
              <a:t>An array can have any number of dimensions.</a:t>
            </a:r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   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9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Importing Data from Text Files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480142"/>
            <a:ext cx="11274663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1: importing the whole file into NumPy array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file_path = current_directory_path +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'\data_ints.txt'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np.loadtxt(file_path, dtype=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latin typeface="Lucida Console" panose="020B0609040504020204" pitchFamily="49" charset="0"/>
              </a:rPr>
              <a:t>) 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# default data type is float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(arr)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[[ 28  60  38  38]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[ 40  86 100  83]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[ 48  92  37  27]]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r>
              <a:rPr lang="en-GB" dirty="0"/>
              <a:t>Example 2: importing only one column of text file into NumPy array. Note: with loadtxt() column index starts with 0. The example below imports only data from the second column (with index 1).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np.loadtxt(file_path, usecols=1, dtype=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(arr)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[60 86 92]</a:t>
            </a:r>
          </a:p>
          <a:p>
            <a:r>
              <a:rPr lang="en-GB" dirty="0"/>
              <a:t>This is useful when not every column needs to be accessed (e.g. when the first column contains headings) or to access each column within a loop</a:t>
            </a:r>
          </a:p>
          <a:p>
            <a:r>
              <a:rPr lang="en-GB" dirty="0"/>
              <a:t>To load more columns enclose the column indices within a tuple or list, e.g. </a:t>
            </a:r>
            <a:r>
              <a:rPr lang="en-GB" dirty="0">
                <a:latin typeface="Lucida Console" panose="020B0609040504020204" pitchFamily="49" charset="0"/>
              </a:rPr>
              <a:t>usecols=(1, 2, 3)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6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Importing Data from Text Files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480976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Examples 3 &amp; 4 use the following file (containing headings in the first row):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Example 3: importing file into NumPy array by skipping the first row. With loadtxt() row index starts with 1.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file_path = current_directory_path +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'\data_ints_with_headings.txt'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np.loadtxt(file_path, skiprows=1, dtype=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# skips 1</a:t>
            </a:r>
            <a:r>
              <a:rPr lang="en-GB" baseline="30000" dirty="0">
                <a:solidFill>
                  <a:srgbClr val="FF0000"/>
                </a:solidFill>
                <a:latin typeface="Lucida Console" panose="020B0609040504020204" pitchFamily="49" charset="0"/>
              </a:rPr>
              <a:t>st</a:t>
            </a:r>
            <a:r>
              <a:rPr lang="en-GB" dirty="0">
                <a:solidFill>
                  <a:srgbClr val="FF0000"/>
                </a:solidFill>
                <a:latin typeface="Lucida Console" panose="020B0609040504020204" pitchFamily="49" charset="0"/>
              </a:rPr>
              <a:t> row, indexed 0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(arr)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[[ 28  60  38  38]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[ 40  86 100  83]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[ 48  92  37  27]]</a:t>
            </a:r>
          </a:p>
          <a:p>
            <a:r>
              <a:rPr lang="en-GB" dirty="0"/>
              <a:t>This is useful when not every row needs to be accessed (e.g. when the first row contains headings)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F989CA9-7F36-47CD-96A6-1101D5943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669" y="2030550"/>
            <a:ext cx="2800352" cy="19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Importing Data from Text Files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74663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4: importing only the first column of the text file into NumPy array and skipping the first row (with headings).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np.loadtxt(file_path, skiprows=1, usecols=0, dtype=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(arr)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[28 40 48]</a:t>
            </a:r>
          </a:p>
          <a:p>
            <a:r>
              <a:rPr lang="en-GB" dirty="0"/>
              <a:t>Examples 5 to 7 use the following file (tab character is used as delimiter to separate data):</a:t>
            </a:r>
          </a:p>
          <a:p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63978C-224D-4FBE-B6A8-9B1D16E9A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046" y="3676399"/>
            <a:ext cx="4847250" cy="275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1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Importing Data from Text Files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74663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5: importing data of different data type from file into NumPy array </a:t>
            </a:r>
          </a:p>
          <a:p>
            <a:r>
              <a:rPr lang="en-GB" dirty="0"/>
              <a:t>Method 1: import the whole data set as </a:t>
            </a:r>
            <a:r>
              <a:rPr lang="en-GB" sz="2000" dirty="0">
                <a:latin typeface="Lucida Console" panose="020B0609040504020204" pitchFamily="49" charset="0"/>
              </a:rPr>
              <a:t>str</a:t>
            </a:r>
            <a:r>
              <a:rPr lang="en-GB" dirty="0"/>
              <a:t> data type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file_path = current_directory_path +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'\data_strings_floats_ints.txt'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np.loadtxt(file_path, delimiter='\t', dtype=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str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(arr)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[['BK5830' '404.00' '25557’]</a:t>
            </a:r>
          </a:p>
          <a:p>
            <a:pPr marL="0" indent="0">
              <a:buNone/>
            </a:pP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['BK8849' '78.99' '22222’]</a:t>
            </a:r>
          </a:p>
          <a:p>
            <a:pPr marL="0" indent="0">
              <a:buNone/>
            </a:pP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['BK7913' '493.50' '19581’]</a:t>
            </a:r>
          </a:p>
          <a:p>
            <a:pPr marL="0" indent="0">
              <a:buNone/>
            </a:pP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['BK8960' '353.34' '21277’]]</a:t>
            </a: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56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Importing Data from Text Files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74663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6: importing data of different data type from file into NumPy array</a:t>
            </a:r>
          </a:p>
          <a:p>
            <a:r>
              <a:rPr lang="en-GB" dirty="0"/>
              <a:t>Method 2: pass a comma-separated datatype string specifying the data type of each column (in order of their existence) to the dtype parameter. In such a case, the function will return a NumPy array of tuples of values since a NumPy array as a whole can have only 1 data type.</a:t>
            </a:r>
            <a:endParaRPr lang="en-GB" dirty="0">
              <a:solidFill>
                <a:srgbClr val="8F590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file_path = current_directory_path +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'\data_strings_floats_ints.txt'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np.loadtxt(file_path, delimiter=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'\t'</a:t>
            </a:r>
            <a:r>
              <a:rPr lang="en-GB" dirty="0">
                <a:latin typeface="Lucida Console" panose="020B0609040504020204" pitchFamily="49" charset="0"/>
              </a:rPr>
              <a:t>, dtype=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'U6,f,i'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(arr)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[('BK5830', 404.  , 25557) ('BK8849',  78.99, 22222)</a:t>
            </a:r>
          </a:p>
          <a:p>
            <a:pPr marL="0" indent="0">
              <a:buNone/>
            </a:pP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('BK7913', 493.5 , 19581) ('BK8960', 353.34, 21277)]</a:t>
            </a: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r>
              <a:rPr lang="en-GB" dirty="0"/>
              <a:t>For the </a:t>
            </a:r>
            <a:r>
              <a:rPr lang="en-GB" sz="2000" dirty="0"/>
              <a:t>dtype</a:t>
            </a:r>
            <a:r>
              <a:rPr lang="en-GB" dirty="0"/>
              <a:t> parameter use the array-protocol data type identifiers:</a:t>
            </a:r>
          </a:p>
          <a:p>
            <a:pPr lvl="1"/>
            <a:r>
              <a:rPr lang="en-GB" dirty="0"/>
              <a:t>for string: </a:t>
            </a:r>
            <a:r>
              <a:rPr lang="en-GB" sz="2000" dirty="0">
                <a:latin typeface="Lucida Console" panose="020B0609040504020204" pitchFamily="49" charset="0"/>
              </a:rPr>
              <a:t>U&lt;string length&gt; </a:t>
            </a:r>
            <a:r>
              <a:rPr lang="en-GB" dirty="0"/>
              <a:t>(e.g. U6 for a  6-character string).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/>
              <a:t>for integer: </a:t>
            </a:r>
            <a:r>
              <a:rPr lang="en-GB" sz="2000" dirty="0">
                <a:latin typeface="Lucida Console" panose="020B0609040504020204" pitchFamily="49" charset="0"/>
              </a:rPr>
              <a:t>i</a:t>
            </a:r>
          </a:p>
          <a:p>
            <a:pPr lvl="1"/>
            <a:r>
              <a:rPr lang="en-GB" dirty="0"/>
              <a:t>for float: </a:t>
            </a:r>
            <a:r>
              <a:rPr lang="en-GB" sz="2000" dirty="0">
                <a:latin typeface="Lucida Console" panose="020B0609040504020204" pitchFamily="49" charset="0"/>
              </a:rPr>
              <a:t>f</a:t>
            </a: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3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Importing Data from Text Files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480976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7: importing data of different data type from file into NumPy array</a:t>
            </a:r>
          </a:p>
          <a:p>
            <a:r>
              <a:rPr lang="en-GB" dirty="0"/>
              <a:t>Method 3: Specify dtype=str as the array data type (because arrays as a whole can have only 1 data type)</a:t>
            </a:r>
          </a:p>
          <a:p>
            <a:r>
              <a:rPr lang="en-GB" dirty="0"/>
              <a:t>Then use the </a:t>
            </a:r>
            <a:r>
              <a:rPr lang="en-GB" dirty="0">
                <a:latin typeface="Lucida Console" panose="020B0609040504020204" pitchFamily="49" charset="0"/>
              </a:rPr>
              <a:t>converters</a:t>
            </a:r>
            <a:r>
              <a:rPr lang="en-GB" dirty="0"/>
              <a:t> key argument to convert values to correct data type within each string array element.</a:t>
            </a:r>
          </a:p>
          <a:p>
            <a:r>
              <a:rPr lang="en-GB" dirty="0"/>
              <a:t>Note: Strings in Python are divided into byte strings and text strings. By default, the string read by NumPy's </a:t>
            </a:r>
            <a:r>
              <a:rPr lang="en-GB" dirty="0">
                <a:latin typeface="Lucida Console" panose="020B0609040504020204" pitchFamily="49" charset="0"/>
              </a:rPr>
              <a:t>loadtxt()</a:t>
            </a:r>
            <a:r>
              <a:rPr lang="en-GB" dirty="0"/>
              <a:t> function is a byte string, and the output string will have a b in front of it, like b'...' </a:t>
            </a:r>
          </a:p>
          <a:p>
            <a:r>
              <a:rPr lang="en-GB" dirty="0"/>
              <a:t>To convert byte string to text string use the decode() or decode('utf-8') bytestring method</a:t>
            </a:r>
            <a:endParaRPr lang="en-GB" dirty="0">
              <a:solidFill>
                <a:srgbClr val="8F5902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file_path = current_directory_path +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'\data_strings_floats_ints.txt'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np.loadtxt(file_path, delimiter=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'\t'</a:t>
            </a:r>
            <a:r>
              <a:rPr lang="en-GB" dirty="0">
                <a:latin typeface="Lucida Console" panose="020B0609040504020204" pitchFamily="49" charset="0"/>
              </a:rPr>
              <a:t>, dtype=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str</a:t>
            </a:r>
            <a:r>
              <a:rPr lang="en-GB" dirty="0">
                <a:latin typeface="Lucida Console" panose="020B0609040504020204" pitchFamily="49" charset="0"/>
              </a:rPr>
              <a:t>, \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                      converters={0: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bs: bs.decode(), 1: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float</a:t>
            </a:r>
            <a:r>
              <a:rPr lang="en-GB" dirty="0">
                <a:latin typeface="Lucida Console" panose="020B0609040504020204" pitchFamily="49" charset="0"/>
              </a:rPr>
              <a:t>, 2: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latin typeface="Lucida Console" panose="020B0609040504020204" pitchFamily="49" charset="0"/>
              </a:rPr>
              <a:t>})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(arr)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[['BK5830' '404.0' '25557’]</a:t>
            </a:r>
          </a:p>
          <a:p>
            <a:pPr marL="0" indent="0">
              <a:buNone/>
            </a:pP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['BK8849' '78.99' '22222’]</a:t>
            </a:r>
          </a:p>
          <a:p>
            <a:pPr marL="0" indent="0">
              <a:buNone/>
            </a:pP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['BK7913' '493.5' '19581’]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['BK8960' '353.34' '21277']]</a:t>
            </a: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7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Importing Data from Text Files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57762" cy="4945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8: importing data of different data type when there are missing values</a:t>
            </a:r>
          </a:p>
          <a:p>
            <a:r>
              <a:rPr lang="en-GB" dirty="0"/>
              <a:t>The last example shows how to import data from a file having some missing values. The following file will be considered:</a:t>
            </a:r>
          </a:p>
          <a:p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  <a:p>
            <a:r>
              <a:rPr lang="en-GB" dirty="0"/>
              <a:t>Notice the missing string value in the first column, the missing float value in the second column and the missing integer value in the third column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6F8C0D-99AD-42C8-BC11-E8B0A07D8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843" y="2604587"/>
            <a:ext cx="5412958" cy="300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Importing Data from Text Files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257762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missing string value will be set to an empty string, the missing float value will be set to 0.0 and the missing integer value will be set to 0</a:t>
            </a:r>
          </a:p>
          <a:p>
            <a:r>
              <a:rPr lang="en-GB" dirty="0"/>
              <a:t>Specify </a:t>
            </a:r>
            <a:r>
              <a:rPr lang="en-GB" dirty="0">
                <a:latin typeface="Lucida Console" panose="020B0609040504020204" pitchFamily="49" charset="0"/>
              </a:rPr>
              <a:t>dtype=str</a:t>
            </a:r>
            <a:r>
              <a:rPr lang="en-GB" dirty="0"/>
              <a:t> as the array data type and use the </a:t>
            </a:r>
            <a:r>
              <a:rPr lang="en-GB" dirty="0">
                <a:latin typeface="Lucida Console" panose="020B0609040504020204" pitchFamily="49" charset="0"/>
              </a:rPr>
              <a:t>converters</a:t>
            </a:r>
            <a:r>
              <a:rPr lang="en-GB" dirty="0"/>
              <a:t> key argument to convert values to correct data type within each string array element and include any missing values.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file_path = current_directory_path + 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'\data_mixed_with_missing_values.txt'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np.loadtxt(file_path, delimiter=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'\t'</a:t>
            </a:r>
            <a:r>
              <a:rPr lang="en-GB" dirty="0">
                <a:latin typeface="Lucida Console" panose="020B0609040504020204" pitchFamily="49" charset="0"/>
              </a:rPr>
              <a:t>, dtype=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str</a:t>
            </a:r>
            <a:r>
              <a:rPr lang="en-GB" dirty="0">
                <a:latin typeface="Lucida Console" panose="020B0609040504020204" pitchFamily="49" charset="0"/>
              </a:rPr>
              <a:t>, \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           converters={0: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bs: bs.decode()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or</a:t>
            </a:r>
            <a:r>
              <a:rPr lang="en-GB" dirty="0">
                <a:latin typeface="Lucida Console" panose="020B0609040504020204" pitchFamily="49" charset="0"/>
              </a:rPr>
              <a:t> '', \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                       1: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s: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float</a:t>
            </a:r>
            <a:r>
              <a:rPr lang="en-GB" dirty="0">
                <a:latin typeface="Lucida Console" panose="020B0609040504020204" pitchFamily="49" charset="0"/>
              </a:rPr>
              <a:t>(s.strip()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or</a:t>
            </a:r>
            <a:r>
              <a:rPr lang="en-GB" dirty="0">
                <a:latin typeface="Lucida Console" panose="020B0609040504020204" pitchFamily="49" charset="0"/>
              </a:rPr>
              <a:t> 0.0), \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                                 2: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lambda</a:t>
            </a:r>
            <a:r>
              <a:rPr lang="en-GB" dirty="0">
                <a:latin typeface="Lucida Console" panose="020B0609040504020204" pitchFamily="49" charset="0"/>
              </a:rPr>
              <a:t> s: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int</a:t>
            </a:r>
            <a:r>
              <a:rPr lang="en-GB" dirty="0">
                <a:latin typeface="Lucida Console" panose="020B0609040504020204" pitchFamily="49" charset="0"/>
              </a:rPr>
              <a:t>(s.strip()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  <a:cs typeface="+mn-cs"/>
              </a:rPr>
              <a:t>or</a:t>
            </a:r>
            <a:r>
              <a:rPr lang="en-GB" dirty="0">
                <a:latin typeface="Lucida Console" panose="020B0609040504020204" pitchFamily="49" charset="0"/>
              </a:rPr>
              <a:t> 0)})</a:t>
            </a:r>
            <a:endParaRPr lang="en-GB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>
                <a:latin typeface="Lucida Console" panose="020B0609040504020204" pitchFamily="49" charset="0"/>
              </a:rPr>
              <a:t>(arr)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[['BK5830' '404.0' '25557’]</a:t>
            </a:r>
          </a:p>
          <a:p>
            <a:pPr marL="0" indent="0">
              <a:buNone/>
            </a:pP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['' '78.99' '22222’]</a:t>
            </a:r>
          </a:p>
          <a:p>
            <a:pPr marL="0" indent="0">
              <a:buNone/>
            </a:pP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['BK7913' '493.5' '0’]</a:t>
            </a:r>
          </a:p>
          <a:p>
            <a:pPr marL="0" indent="0">
              <a:buNone/>
            </a:pP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</a:t>
            </a:r>
            <a:r>
              <a:rPr lang="pl-PL" dirty="0">
                <a:solidFill>
                  <a:srgbClr val="0000CD"/>
                </a:solidFill>
                <a:latin typeface="Lucida Console" panose="020B0609040504020204" pitchFamily="49" charset="0"/>
              </a:rPr>
              <a:t>['BK8960' '0.0' '21277']]</a:t>
            </a:r>
            <a:endParaRPr lang="en-GB" dirty="0">
              <a:solidFill>
                <a:srgbClr val="0000CD"/>
              </a:solidFill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6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Saving Data to Text Files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324830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As any data, arrays can be saved to a file using the open(), write() and close() functions, as covered in the core Python course</a:t>
            </a:r>
          </a:p>
          <a:p>
            <a:r>
              <a:rPr lang="en-GB" dirty="0"/>
              <a:t>In addition, arrays can be saved to a file using the NumPy function</a:t>
            </a:r>
          </a:p>
          <a:p>
            <a:pPr marL="457200" lvl="1" indent="0">
              <a:buNone/>
            </a:pPr>
            <a:r>
              <a:rPr lang="en-GB" b="1" dirty="0">
                <a:latin typeface="Lucida Console" panose="020B0609040504020204" pitchFamily="49" charset="0"/>
              </a:rPr>
              <a:t>np.savetxt()</a:t>
            </a:r>
          </a:p>
          <a:p>
            <a:pPr marL="457200" lvl="1" indent="0">
              <a:buNone/>
            </a:pPr>
            <a:endParaRPr lang="en-GB" b="1" dirty="0">
              <a:latin typeface="Lucida Console" panose="020B0609040504020204" pitchFamily="49" charset="0"/>
            </a:endParaRPr>
          </a:p>
          <a:p>
            <a:r>
              <a:rPr lang="en-GB" dirty="0"/>
              <a:t>Syntax:</a:t>
            </a:r>
          </a:p>
          <a:p>
            <a:pPr marL="0" indent="0">
              <a:buNone/>
            </a:pPr>
            <a:r>
              <a:rPr lang="en-GB" dirty="0"/>
              <a:t>       </a:t>
            </a:r>
            <a:r>
              <a:rPr lang="en-GB" b="1" dirty="0"/>
              <a:t>np.savetxt(fname, array, fmt='%.18e', delimiter=' ', newline='\n', header='', footer='', comments='# ‘)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The first two parameters must always be supplied: the file name and the array</a:t>
            </a:r>
          </a:p>
          <a:p>
            <a:r>
              <a:rPr lang="en-GB" dirty="0"/>
              <a:t>Most commonly, the third and fourth parameters are supplied as well: </a:t>
            </a:r>
          </a:p>
          <a:p>
            <a:pPr lvl="1"/>
            <a:r>
              <a:rPr lang="en-GB" dirty="0"/>
              <a:t>fmt, to provide the format to use when saving data from the array (essentially the format string as used with the print statement to format output values: %[flags][width][.precision]type </a:t>
            </a:r>
          </a:p>
          <a:p>
            <a:pPr lvl="1"/>
            <a:r>
              <a:rPr lang="en-GB" dirty="0"/>
              <a:t>delimiter, to supply the delimiter to be used to separate columns in the file </a:t>
            </a:r>
          </a:p>
          <a:p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0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Saving Data to Text Files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324830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1: 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arr = np.arange(10).reshape(5, 2)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</a:t>
            </a:r>
            <a:r>
              <a:rPr lang="en-GB" dirty="0">
                <a:latin typeface="Lucida Console" panose="020B0609040504020204" pitchFamily="49" charset="0"/>
              </a:rPr>
              <a:t> arr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array([[0, 1],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[2, 3],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[4, 5],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[6, 7],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       [8, 9]])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>
                <a:latin typeface="Lucida Console" panose="020B0609040504020204" pitchFamily="49" charset="0"/>
              </a:rPr>
              <a:t>np.savetxt(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'output_file.txt'</a:t>
            </a:r>
            <a:r>
              <a:rPr lang="en-GB" dirty="0">
                <a:latin typeface="Lucida Console" panose="020B0609040504020204" pitchFamily="49" charset="0"/>
              </a:rPr>
              <a:t>, arr)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The default format is float with 18 decimal places; the default delimiter is one space character, producing the output as shown above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3F0FD5-FC8C-4785-9B21-F5BA2F478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677" y="2424870"/>
            <a:ext cx="5311106" cy="228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9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9"/>
            <a:ext cx="11002378" cy="48800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array object in NumPy is called ndarray (n-dimensional array)</a:t>
            </a:r>
          </a:p>
          <a:p>
            <a:endParaRPr lang="en-GB" dirty="0"/>
          </a:p>
          <a:p>
            <a:r>
              <a:rPr lang="en-GB" dirty="0"/>
              <a:t>There are three different ways to create Numpy arrays: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Using Numpy functions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Conversion from other Python structures like lists or tuples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Using special library functions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  <a:p>
            <a:r>
              <a:rPr lang="en-GB" dirty="0"/>
              <a:t>The following slides illustrate each way of creating arrays through examples</a:t>
            </a:r>
          </a:p>
          <a:p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b="1" dirty="0"/>
              <a:t>   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1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Saving Data to Text Files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7"/>
            <a:ext cx="11324830" cy="4914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 2: 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>
                <a:latin typeface="Lucida Console" panose="020B0609040504020204" pitchFamily="49" charset="0"/>
              </a:rPr>
              <a:t>np.savetxt(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'output_file.txt'</a:t>
            </a:r>
            <a:r>
              <a:rPr lang="en-GB" dirty="0">
                <a:latin typeface="Lucida Console" panose="020B0609040504020204" pitchFamily="49" charset="0"/>
              </a:rPr>
              <a:t>, arr, fmt=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'%d'</a:t>
            </a:r>
            <a:r>
              <a:rPr lang="en-GB" dirty="0">
                <a:latin typeface="Lucida Console" panose="020B0609040504020204" pitchFamily="49" charset="0"/>
              </a:rPr>
              <a:t>, delimiter=</a:t>
            </a:r>
            <a:r>
              <a:rPr lang="en-GB" dirty="0">
                <a:solidFill>
                  <a:srgbClr val="00B050"/>
                </a:solidFill>
                <a:latin typeface="Lucida Console" panose="020B0609040504020204" pitchFamily="49" charset="0"/>
              </a:rPr>
              <a:t>';'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Changing the format to write numbers as integers and the delimiter to semicolon produces the following output: </a:t>
            </a:r>
          </a:p>
          <a:p>
            <a:pPr marL="0" indent="0">
              <a:buNone/>
            </a:pPr>
            <a:endParaRPr lang="en-GB" dirty="0">
              <a:latin typeface="Lucida Console" panose="020B0609040504020204" pitchFamily="49" charset="0"/>
            </a:endParaRP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4130F3-D01B-402B-9755-E0C13BF80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005" y="3429000"/>
            <a:ext cx="62007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5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Questions</a:t>
            </a: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>
              <a:latin typeface="Arial Black" panose="020B0A04020102020204" pitchFamily="34" charset="0"/>
            </a:endParaRPr>
          </a:p>
          <a:p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55B7CC43-53CE-4113-92E0-222C591984A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3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806F-9375-44A1-91D5-7643C846F0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GB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5D47-2E08-4573-B8AA-5CFBB82AFD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1418897"/>
            <a:ext cx="11003136" cy="4853316"/>
          </a:xfrm>
        </p:spPr>
        <p:txBody>
          <a:bodyPr/>
          <a:lstStyle/>
          <a:p>
            <a:r>
              <a:rPr lang="en-GB" b="1" dirty="0"/>
              <a:t>NumPy</a:t>
            </a:r>
            <a:r>
              <a:rPr lang="en-GB" dirty="0"/>
              <a:t> (</a:t>
            </a:r>
            <a:r>
              <a:rPr lang="en-GB" b="1" dirty="0"/>
              <a:t>Num</a:t>
            </a:r>
            <a:r>
              <a:rPr lang="en-GB" dirty="0"/>
              <a:t>erical </a:t>
            </a:r>
            <a:r>
              <a:rPr lang="en-GB" b="1" dirty="0"/>
              <a:t>Py</a:t>
            </a:r>
            <a:r>
              <a:rPr lang="en-GB" dirty="0"/>
              <a:t>thon) is the core library for scientific computing in Python</a:t>
            </a:r>
          </a:p>
          <a:p>
            <a:r>
              <a:rPr lang="en-GB" dirty="0"/>
              <a:t>NumPy library is useful for performing mathematical computations on arrays with lots of data of the same data type</a:t>
            </a:r>
          </a:p>
          <a:p>
            <a:r>
              <a:rPr lang="en-GB" dirty="0"/>
              <a:t>NumPy contains useful functionalities for creating and manipulating multi-dimensional arrays, including:</a:t>
            </a:r>
          </a:p>
          <a:p>
            <a:pPr lvl="1"/>
            <a:r>
              <a:rPr lang="en-GB" dirty="0"/>
              <a:t>Obtain an array dimensionality</a:t>
            </a:r>
          </a:p>
          <a:p>
            <a:pPr lvl="1"/>
            <a:r>
              <a:rPr lang="en-GB" dirty="0"/>
              <a:t>Converting arrays from one dimension to another</a:t>
            </a:r>
          </a:p>
          <a:p>
            <a:pPr lvl="1"/>
            <a:r>
              <a:rPr lang="en-GB" dirty="0"/>
              <a:t>Inserting elements into an array</a:t>
            </a:r>
          </a:p>
          <a:p>
            <a:pPr lvl="1"/>
            <a:r>
              <a:rPr lang="en-GB" dirty="0"/>
              <a:t>Removing elements from arrays by matching value(s) or based on condition(s)</a:t>
            </a:r>
          </a:p>
          <a:p>
            <a:pPr lvl="1"/>
            <a:r>
              <a:rPr lang="en-GB" dirty="0"/>
              <a:t>Changing array elements</a:t>
            </a:r>
          </a:p>
          <a:p>
            <a:pPr lvl="1"/>
            <a:r>
              <a:rPr lang="en-GB" dirty="0"/>
              <a:t>Accessing array elements and slicing arrays</a:t>
            </a:r>
          </a:p>
          <a:p>
            <a:pPr lvl="1"/>
            <a:r>
              <a:rPr lang="en-GB" dirty="0"/>
              <a:t>Joining two or more arrays together</a:t>
            </a:r>
          </a:p>
          <a:p>
            <a:pPr lvl="1"/>
            <a:r>
              <a:rPr lang="en-GB" dirty="0"/>
              <a:t>Functions to perform various calculations with array elements</a:t>
            </a:r>
          </a:p>
          <a:p>
            <a:pPr lvl="1"/>
            <a:r>
              <a:rPr lang="en-GB" dirty="0"/>
              <a:t>Arithmetic operations with arrays, and between arrays and scalars</a:t>
            </a:r>
          </a:p>
          <a:p>
            <a:pPr lvl="1"/>
            <a:r>
              <a:rPr lang="en-GB" dirty="0"/>
              <a:t>Logical operations with arrays</a:t>
            </a:r>
          </a:p>
          <a:p>
            <a:pPr lvl="1"/>
            <a:r>
              <a:rPr lang="en-GB" dirty="0"/>
              <a:t>Importing data from text files into arrays and saving arrays to text files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23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Creating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568068"/>
            <a:ext cx="10815776" cy="51214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GB" b="1" dirty="0">
                <a:solidFill>
                  <a:srgbClr val="2EABE2"/>
                </a:solidFill>
                <a:latin typeface="Arial"/>
                <a:ea typeface="MS PGothic" pitchFamily="34" charset="-128"/>
              </a:rPr>
              <a:t>Using NumPy functions: </a:t>
            </a:r>
            <a:r>
              <a:rPr lang="en-GB" b="1" dirty="0">
                <a:solidFill>
                  <a:srgbClr val="0070C0"/>
                </a:solidFill>
                <a:latin typeface="Arial"/>
                <a:ea typeface="MS PGothic" pitchFamily="34" charset="-128"/>
              </a:rPr>
              <a:t>arange()</a:t>
            </a:r>
          </a:p>
          <a:p>
            <a:endParaRPr lang="en-GB" dirty="0"/>
          </a:p>
          <a:p>
            <a:r>
              <a:rPr lang="en-GB" b="1" dirty="0">
                <a:latin typeface="Lucida Console" panose="020B0609040504020204" pitchFamily="49" charset="0"/>
              </a:rPr>
              <a:t>arange()</a:t>
            </a:r>
            <a:r>
              <a:rPr lang="en-GB" b="1" dirty="0"/>
              <a:t> function</a:t>
            </a:r>
            <a:r>
              <a:rPr lang="en-GB" dirty="0"/>
              <a:t> is used to create 1-D arrays. There are two versions or </a:t>
            </a:r>
            <a:r>
              <a:rPr lang="en-GB" dirty="0">
                <a:latin typeface="Lucida Console" panose="020B0609040504020204" pitchFamily="49" charset="0"/>
              </a:rPr>
              <a:t>arange()</a:t>
            </a:r>
            <a:r>
              <a:rPr lang="en-GB" dirty="0"/>
              <a:t> function</a:t>
            </a:r>
          </a:p>
          <a:p>
            <a:r>
              <a:rPr lang="en-GB" dirty="0"/>
              <a:t>Syntax: 1</a:t>
            </a:r>
            <a:r>
              <a:rPr lang="en-GB" baseline="30000" dirty="0"/>
              <a:t>st</a:t>
            </a:r>
            <a:r>
              <a:rPr lang="en-GB" dirty="0"/>
              <a:t> version: </a:t>
            </a:r>
            <a:r>
              <a:rPr lang="en-GB" dirty="0">
                <a:latin typeface="Lucida Console" panose="020B0609040504020204" pitchFamily="49" charset="0"/>
              </a:rPr>
              <a:t>arange(n)</a:t>
            </a:r>
            <a:endParaRPr lang="en-GB" dirty="0"/>
          </a:p>
          <a:p>
            <a:r>
              <a:rPr lang="en-GB" dirty="0"/>
              <a:t>Creates an array with values ranging from 0 to n-1.</a:t>
            </a:r>
          </a:p>
          <a:p>
            <a:pPr marL="0" indent="0">
              <a:buNone/>
            </a:pPr>
            <a:endParaRPr lang="en-GB" sz="1800" dirty="0">
              <a:effectLst/>
              <a:latin typeface="Lucida Console" panose="020B0609040504020204" pitchFamily="49" charset="0"/>
              <a:ea typeface="Calibri" panose="020F0502020204030204" pitchFamily="34" charset="0"/>
            </a:endParaRPr>
          </a:p>
          <a:p>
            <a:r>
              <a:rPr lang="en-GB" dirty="0"/>
              <a:t>Example – create a 1-D array of 10 elements: 0 - 9: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import</a:t>
            </a:r>
            <a:r>
              <a:rPr lang="en-GB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  <a:t> numpy </a:t>
            </a:r>
            <a:r>
              <a:rPr lang="en-GB" dirty="0">
                <a:solidFill>
                  <a:srgbClr val="FF7700"/>
                </a:solidFill>
                <a:latin typeface="Lucida Console" panose="020B0609040504020204" pitchFamily="49" charset="0"/>
              </a:rPr>
              <a:t>as</a:t>
            </a:r>
            <a:r>
              <a:rPr lang="en-GB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  <a:t> np</a:t>
            </a:r>
            <a:br>
              <a:rPr lang="en-GB" sz="1800" dirty="0">
                <a:effectLst/>
                <a:latin typeface="Lucida Console" panose="020B0609040504020204" pitchFamily="49" charset="0"/>
                <a:ea typeface="Calibri" panose="020F0502020204030204" pitchFamily="34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 = np.arange(10)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latin typeface="Lucida Console" panose="020B0609040504020204" pitchFamily="49" charset="0"/>
              </a:rPr>
              <a:t>arr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array([0, 1, 2, 3, 4, 5, 6, 7, 8, 9])</a:t>
            </a:r>
            <a:br>
              <a:rPr lang="en-GB" dirty="0"/>
            </a:br>
            <a:endParaRPr lang="en-GB" dirty="0"/>
          </a:p>
          <a:p>
            <a:r>
              <a:rPr lang="en-GB" dirty="0"/>
              <a:t>To view all array elements, use the print function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&gt;&gt;&gt; </a:t>
            </a:r>
            <a:r>
              <a:rPr lang="en-GB" dirty="0">
                <a:solidFill>
                  <a:srgbClr val="900090"/>
                </a:solidFill>
                <a:latin typeface="Lucida Console" panose="020B0609040504020204" pitchFamily="49" charset="0"/>
              </a:rPr>
              <a:t>print</a:t>
            </a:r>
            <a:r>
              <a:rPr lang="en-GB" dirty="0"/>
              <a:t>(arr)</a:t>
            </a:r>
          </a:p>
          <a:p>
            <a:pPr marL="0" indent="0">
              <a:buNone/>
            </a:pPr>
            <a:r>
              <a:rPr lang="en-GB" dirty="0">
                <a:solidFill>
                  <a:srgbClr val="0000CD"/>
                </a:solidFill>
                <a:latin typeface="Consolas" panose="020B0609020204030204" pitchFamily="49" charset="0"/>
              </a:rPr>
              <a:t> [0 1 2 3 4 5 6 7 8 9]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9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761702"/>
          </a:xfrm>
        </p:spPr>
        <p:txBody>
          <a:bodyPr/>
          <a:lstStyle/>
          <a:p>
            <a:pPr algn="l"/>
            <a:r>
              <a:rPr lang="en-GB" dirty="0"/>
              <a:t>Obtaining dimensionality of NumPy arrays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4F506C-7E95-4789-8802-AC2EA276FB26}"/>
              </a:ext>
            </a:extLst>
          </p:cNvPr>
          <p:cNvSpPr txBox="1">
            <a:spLocks/>
          </p:cNvSpPr>
          <p:nvPr/>
        </p:nvSpPr>
        <p:spPr>
          <a:xfrm>
            <a:off x="661522" y="1715028"/>
            <a:ext cx="10815776" cy="468003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 obtain the dimensionality of an array, use the </a:t>
            </a:r>
            <a:r>
              <a:rPr lang="en-GB" dirty="0">
                <a:latin typeface="Lucida Console" panose="020B0609040504020204" pitchFamily="49" charset="0"/>
              </a:rPr>
              <a:t>shape</a:t>
            </a:r>
            <a:r>
              <a:rPr lang="en-GB" dirty="0"/>
              <a:t> property</a:t>
            </a:r>
          </a:p>
          <a:p>
            <a:pPr marL="0" indent="0">
              <a:buNone/>
            </a:pP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&gt;&gt;&gt; </a:t>
            </a:r>
            <a:r>
              <a:rPr lang="en-GB" dirty="0" err="1">
                <a:latin typeface="Lucida Console" panose="020B0609040504020204" pitchFamily="49" charset="0"/>
              </a:rPr>
              <a:t>arr.shape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(10,)</a:t>
            </a:r>
          </a:p>
          <a:p>
            <a:r>
              <a:rPr lang="en-GB" dirty="0"/>
              <a:t>Since there is only one value (no value after the comma), this is a one-dimensional array. </a:t>
            </a:r>
          </a:p>
          <a:p>
            <a:r>
              <a:rPr lang="en-GB" dirty="0"/>
              <a:t>Value 10 denotes the number of elements – in this example there are 10 elements at dimension 1</a:t>
            </a:r>
          </a:p>
          <a:p>
            <a:endParaRPr lang="en-GB" dirty="0"/>
          </a:p>
          <a:p>
            <a:r>
              <a:rPr lang="en-GB" dirty="0"/>
              <a:t>Alternatively, use the </a:t>
            </a:r>
            <a:r>
              <a:rPr lang="en-GB" dirty="0">
                <a:latin typeface="Lucida Console" panose="020B0609040504020204" pitchFamily="49" charset="0"/>
              </a:rPr>
              <a:t>ndim</a:t>
            </a:r>
            <a:r>
              <a:rPr lang="en-GB" dirty="0"/>
              <a:t> array attribute to obtain the dimensionality of an array as an integer value</a:t>
            </a:r>
            <a:br>
              <a:rPr lang="en-GB" dirty="0"/>
            </a:br>
            <a:r>
              <a:rPr lang="en-GB" dirty="0">
                <a:solidFill>
                  <a:srgbClr val="8F590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&gt;&gt;&gt; </a:t>
            </a:r>
            <a:r>
              <a:rPr lang="en-GB" dirty="0" err="1">
                <a:latin typeface="Lucida Console" panose="020B0609040504020204" pitchFamily="49" charset="0"/>
              </a:rPr>
              <a:t>arr.ndim</a:t>
            </a:r>
            <a:br>
              <a:rPr lang="en-GB" dirty="0">
                <a:latin typeface="Lucida Console" panose="020B0609040504020204" pitchFamily="49" charset="0"/>
              </a:rPr>
            </a:br>
            <a:r>
              <a:rPr lang="en-GB" dirty="0">
                <a:solidFill>
                  <a:srgbClr val="0000CD"/>
                </a:solidFill>
                <a:latin typeface="Lucida Console" panose="020B0609040504020204" pitchFamily="49" charset="0"/>
              </a:rPr>
              <a:t>1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AE031719-A104-42DE-AD61-9140C76156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3" r="64045" b="12514"/>
          <a:stretch/>
        </p:blipFill>
        <p:spPr>
          <a:xfrm>
            <a:off x="11327068" y="46183"/>
            <a:ext cx="815430" cy="91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7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F9FD6C4B115741A679D1C3AA497A6B" ma:contentTypeVersion="12" ma:contentTypeDescription="Create a new document." ma:contentTypeScope="" ma:versionID="8c2db27bc3fe280377fef2560ca16dc4">
  <xsd:schema xmlns:xsd="http://www.w3.org/2001/XMLSchema" xmlns:xs="http://www.w3.org/2001/XMLSchema" xmlns:p="http://schemas.microsoft.com/office/2006/metadata/properties" xmlns:ns3="6218558b-1012-4450-899a-ff091084d047" xmlns:ns4="545039a2-9d07-4337-9b3e-29918b86a3d6" targetNamespace="http://schemas.microsoft.com/office/2006/metadata/properties" ma:root="true" ma:fieldsID="375ec11c24be98d5b6a87102132fc126" ns3:_="" ns4:_="">
    <xsd:import namespace="6218558b-1012-4450-899a-ff091084d047"/>
    <xsd:import namespace="545039a2-9d07-4337-9b3e-29918b86a3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8558b-1012-4450-899a-ff091084d0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039a2-9d07-4337-9b3e-29918b86a3d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DE1E78-43C8-491B-A155-1CEE6C63C1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B990D4E-216B-4223-82E4-A152CD1EE9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02C9D7-12C5-47D2-A323-8C36BF4162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18558b-1012-4450-899a-ff091084d047"/>
    <ds:schemaRef ds:uri="545039a2-9d07-4337-9b3e-29918b86a3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6424</TotalTime>
  <Words>16302</Words>
  <Application>Microsoft Office PowerPoint</Application>
  <PresentationFormat>Widescreen</PresentationFormat>
  <Paragraphs>1232</Paragraphs>
  <Slides>72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7" baseType="lpstr">
      <vt:lpstr>Arial</vt:lpstr>
      <vt:lpstr>Arial Black</vt:lpstr>
      <vt:lpstr>AvenirNext</vt:lpstr>
      <vt:lpstr>Calibri</vt:lpstr>
      <vt:lpstr>Consolas</vt:lpstr>
      <vt:lpstr>Courier New</vt:lpstr>
      <vt:lpstr>inherit</vt:lpstr>
      <vt:lpstr>Lucida Console</vt:lpstr>
      <vt:lpstr>Open Sans</vt:lpstr>
      <vt:lpstr>Roboto</vt:lpstr>
      <vt:lpstr>Segoe UI</vt:lpstr>
      <vt:lpstr>Verdana</vt:lpstr>
      <vt:lpstr>walsheim</vt:lpstr>
      <vt:lpstr>Wingdings</vt:lpstr>
      <vt:lpstr>FDM PowerPoint Theme Template</vt:lpstr>
      <vt:lpstr>Advanced Python</vt:lpstr>
      <vt:lpstr>Module 3A: NumPy and Pandas Fundamentals  ~ NumPy ~ </vt:lpstr>
      <vt:lpstr>Module Objectives After completing this module you will be able to</vt:lpstr>
      <vt:lpstr>Introduction: lists and arrays</vt:lpstr>
      <vt:lpstr>Importing NumPy</vt:lpstr>
      <vt:lpstr>Array Types</vt:lpstr>
      <vt:lpstr>Creating NumPy arrays</vt:lpstr>
      <vt:lpstr>Creating NumPy arrays</vt:lpstr>
      <vt:lpstr>Obtaining dimensionality of NumPy arrays</vt:lpstr>
      <vt:lpstr>Creating NumPy arrays</vt:lpstr>
      <vt:lpstr>Creating NumPy arrays</vt:lpstr>
      <vt:lpstr>Creating NumPy arrays</vt:lpstr>
      <vt:lpstr>Creating NumPy arrays</vt:lpstr>
      <vt:lpstr>Creating NumPy arrays</vt:lpstr>
      <vt:lpstr>Creating NumPy arrays</vt:lpstr>
      <vt:lpstr>Creating NumPy arrays</vt:lpstr>
      <vt:lpstr>Creating NumPy arrays</vt:lpstr>
      <vt:lpstr>Creating NumPy arrays</vt:lpstr>
      <vt:lpstr>Creating NumPy arrays</vt:lpstr>
      <vt:lpstr>Creating NumPy arrays</vt:lpstr>
      <vt:lpstr>Creating NumPy arrays</vt:lpstr>
      <vt:lpstr>Creating NumPy arrays</vt:lpstr>
      <vt:lpstr>Creating NumPy arrays</vt:lpstr>
      <vt:lpstr>Indexing NumPy arrays</vt:lpstr>
      <vt:lpstr>Indexing NumPy arrays</vt:lpstr>
      <vt:lpstr>Indexing NumPy arrays</vt:lpstr>
      <vt:lpstr>Logical operations on NumPy arrays</vt:lpstr>
      <vt:lpstr>Logical operations on NumPy arrays</vt:lpstr>
      <vt:lpstr>Logical operations on NumPy arrays</vt:lpstr>
      <vt:lpstr>Arithmetic operations on NumPy arrays</vt:lpstr>
      <vt:lpstr>Arithmetic operations on NumPy arrays</vt:lpstr>
      <vt:lpstr>Changing elements of NumPy arrays</vt:lpstr>
      <vt:lpstr>Changing elements of NumPy arrays</vt:lpstr>
      <vt:lpstr>Changing elements of NumPy arrays</vt:lpstr>
      <vt:lpstr>Converting elements of NumPy arrays to a different data type</vt:lpstr>
      <vt:lpstr>Slicing NumPy arrays</vt:lpstr>
      <vt:lpstr>Slicing NumPy arrays</vt:lpstr>
      <vt:lpstr>Slicing NumPy arrays</vt:lpstr>
      <vt:lpstr>Slicing NumPy arrays</vt:lpstr>
      <vt:lpstr>Adding elements to NumPy arrays</vt:lpstr>
      <vt:lpstr>Adding elements to NumPy arrays</vt:lpstr>
      <vt:lpstr>Adding columns to NumPy arrays</vt:lpstr>
      <vt:lpstr>Adding rows to NumPy arrays</vt:lpstr>
      <vt:lpstr>Adding columns to NumPy arrays</vt:lpstr>
      <vt:lpstr>Adding rows to NumPy arrays</vt:lpstr>
      <vt:lpstr>Adding columns to NumPy arrays</vt:lpstr>
      <vt:lpstr>Adding rows to NumPy arrays</vt:lpstr>
      <vt:lpstr>Deleting columns from NumPy arrays</vt:lpstr>
      <vt:lpstr>Deleting rows from NumPy arrays</vt:lpstr>
      <vt:lpstr>Removing elements from NumPy arrays</vt:lpstr>
      <vt:lpstr>Removing elements from NumPy arrays</vt:lpstr>
      <vt:lpstr>Removing elements from NumPy arrays</vt:lpstr>
      <vt:lpstr>Locating elements in NumPy arrays</vt:lpstr>
      <vt:lpstr>Locating elements in NumPy arrays</vt:lpstr>
      <vt:lpstr>Aggregate functions on NumPy arrays</vt:lpstr>
      <vt:lpstr>Aggregate functions on NumPy arrays</vt:lpstr>
      <vt:lpstr>Aggregate functions on NumPy arrays</vt:lpstr>
      <vt:lpstr>Set operations on NumPy arrays</vt:lpstr>
      <vt:lpstr>Importing Data from Text Files</vt:lpstr>
      <vt:lpstr>Importing Data from Text Files</vt:lpstr>
      <vt:lpstr>Importing Data from Text Files</vt:lpstr>
      <vt:lpstr>Importing Data from Text Files</vt:lpstr>
      <vt:lpstr>Importing Data from Text Files</vt:lpstr>
      <vt:lpstr>Importing Data from Text Files</vt:lpstr>
      <vt:lpstr>Importing Data from Text Files</vt:lpstr>
      <vt:lpstr>Importing Data from Text Files</vt:lpstr>
      <vt:lpstr>Importing Data from Text Files</vt:lpstr>
      <vt:lpstr>Saving Data to Text Files</vt:lpstr>
      <vt:lpstr>Saving Data to Text Files</vt:lpstr>
      <vt:lpstr>Saving Data to Text Files</vt:lpstr>
      <vt:lpstr>PowerPoint Presentation</vt:lpstr>
      <vt:lpstr>Module Summary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OOD Week 1 - Loops</dc:title>
  <dc:creator>Mark.Lancaster@fdmgroup.com</dc:creator>
  <cp:keywords>OOD</cp:keywords>
  <cp:lastModifiedBy>Nikola</cp:lastModifiedBy>
  <cp:revision>540</cp:revision>
  <dcterms:created xsi:type="dcterms:W3CDTF">2018-10-30T11:41:52Z</dcterms:created>
  <dcterms:modified xsi:type="dcterms:W3CDTF">2022-05-21T19:27:34Z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0x0101001FF9FD6C4B115741A679D1C3AA497A6B</vt:lpwstr>
  </property>
  <property fmtid="{D5CDD505-2E9C-101B-9397-08002B2CF9AE}" pid="3" name="_dlc_policyId">
    <vt:lpwstr/>
  </property>
  <property fmtid="{D5CDD505-2E9C-101B-9397-08002B2CF9AE}" pid="4" name="ItemRetentionFormula">
    <vt:lpwstr/>
  </property>
</Properties>
</file>