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1.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27"/>
  </p:notesMasterIdLst>
  <p:sldIdLst>
    <p:sldId id="394" r:id="rId5"/>
    <p:sldId id="395" r:id="rId6"/>
    <p:sldId id="354" r:id="rId7"/>
    <p:sldId id="382" r:id="rId8"/>
    <p:sldId id="531" r:id="rId9"/>
    <p:sldId id="400" r:id="rId10"/>
    <p:sldId id="470" r:id="rId11"/>
    <p:sldId id="472" r:id="rId12"/>
    <p:sldId id="471" r:id="rId13"/>
    <p:sldId id="532" r:id="rId14"/>
    <p:sldId id="474" r:id="rId15"/>
    <p:sldId id="533" r:id="rId16"/>
    <p:sldId id="534" r:id="rId17"/>
    <p:sldId id="547" r:id="rId18"/>
    <p:sldId id="478" r:id="rId19"/>
    <p:sldId id="536" r:id="rId20"/>
    <p:sldId id="537" r:id="rId21"/>
    <p:sldId id="538" r:id="rId22"/>
    <p:sldId id="539" r:id="rId23"/>
    <p:sldId id="540" r:id="rId24"/>
    <p:sldId id="541" r:id="rId25"/>
    <p:sldId id="542" r:id="rId26"/>
    <p:sldId id="543" r:id="rId27"/>
    <p:sldId id="544" r:id="rId28"/>
    <p:sldId id="546" r:id="rId29"/>
    <p:sldId id="645" r:id="rId30"/>
    <p:sldId id="644" r:id="rId31"/>
    <p:sldId id="549" r:id="rId32"/>
    <p:sldId id="548" r:id="rId33"/>
    <p:sldId id="545" r:id="rId34"/>
    <p:sldId id="550" r:id="rId35"/>
    <p:sldId id="552" r:id="rId36"/>
    <p:sldId id="551" r:id="rId37"/>
    <p:sldId id="553" r:id="rId38"/>
    <p:sldId id="554" r:id="rId39"/>
    <p:sldId id="555" r:id="rId40"/>
    <p:sldId id="556" r:id="rId41"/>
    <p:sldId id="557" r:id="rId42"/>
    <p:sldId id="558" r:id="rId43"/>
    <p:sldId id="559" r:id="rId44"/>
    <p:sldId id="560" r:id="rId45"/>
    <p:sldId id="561" r:id="rId46"/>
    <p:sldId id="563" r:id="rId47"/>
    <p:sldId id="562" r:id="rId48"/>
    <p:sldId id="564" r:id="rId49"/>
    <p:sldId id="565" r:id="rId50"/>
    <p:sldId id="566" r:id="rId51"/>
    <p:sldId id="567" r:id="rId52"/>
    <p:sldId id="568" r:id="rId53"/>
    <p:sldId id="569" r:id="rId54"/>
    <p:sldId id="570" r:id="rId55"/>
    <p:sldId id="571" r:id="rId56"/>
    <p:sldId id="572" r:id="rId57"/>
    <p:sldId id="573" r:id="rId58"/>
    <p:sldId id="575" r:id="rId59"/>
    <p:sldId id="576" r:id="rId60"/>
    <p:sldId id="577" r:id="rId61"/>
    <p:sldId id="581" r:id="rId62"/>
    <p:sldId id="582" r:id="rId63"/>
    <p:sldId id="583" r:id="rId64"/>
    <p:sldId id="585" r:id="rId65"/>
    <p:sldId id="584" r:id="rId66"/>
    <p:sldId id="579" r:id="rId67"/>
    <p:sldId id="580" r:id="rId68"/>
    <p:sldId id="586" r:id="rId69"/>
    <p:sldId id="578" r:id="rId70"/>
    <p:sldId id="588" r:id="rId71"/>
    <p:sldId id="587" r:id="rId72"/>
    <p:sldId id="590" r:id="rId73"/>
    <p:sldId id="589" r:id="rId74"/>
    <p:sldId id="591" r:id="rId75"/>
    <p:sldId id="592" r:id="rId76"/>
    <p:sldId id="638" r:id="rId77"/>
    <p:sldId id="639" r:id="rId78"/>
    <p:sldId id="640" r:id="rId79"/>
    <p:sldId id="641" r:id="rId80"/>
    <p:sldId id="642" r:id="rId81"/>
    <p:sldId id="593" r:id="rId82"/>
    <p:sldId id="594" r:id="rId83"/>
    <p:sldId id="595" r:id="rId84"/>
    <p:sldId id="596" r:id="rId85"/>
    <p:sldId id="597" r:id="rId86"/>
    <p:sldId id="598" r:id="rId87"/>
    <p:sldId id="599" r:id="rId88"/>
    <p:sldId id="600" r:id="rId89"/>
    <p:sldId id="601" r:id="rId90"/>
    <p:sldId id="604" r:id="rId91"/>
    <p:sldId id="609" r:id="rId92"/>
    <p:sldId id="610" r:id="rId93"/>
    <p:sldId id="603" r:id="rId94"/>
    <p:sldId id="605" r:id="rId95"/>
    <p:sldId id="606" r:id="rId96"/>
    <p:sldId id="607" r:id="rId97"/>
    <p:sldId id="608" r:id="rId98"/>
    <p:sldId id="611" r:id="rId99"/>
    <p:sldId id="613" r:id="rId100"/>
    <p:sldId id="612" r:id="rId101"/>
    <p:sldId id="614" r:id="rId102"/>
    <p:sldId id="615" r:id="rId103"/>
    <p:sldId id="623" r:id="rId104"/>
    <p:sldId id="617" r:id="rId105"/>
    <p:sldId id="618" r:id="rId106"/>
    <p:sldId id="619" r:id="rId107"/>
    <p:sldId id="621" r:id="rId108"/>
    <p:sldId id="620" r:id="rId109"/>
    <p:sldId id="622" r:id="rId110"/>
    <p:sldId id="624" r:id="rId111"/>
    <p:sldId id="625" r:id="rId112"/>
    <p:sldId id="626" r:id="rId113"/>
    <p:sldId id="627" r:id="rId114"/>
    <p:sldId id="628" r:id="rId115"/>
    <p:sldId id="629" r:id="rId116"/>
    <p:sldId id="630" r:id="rId117"/>
    <p:sldId id="631" r:id="rId118"/>
    <p:sldId id="632" r:id="rId119"/>
    <p:sldId id="348" r:id="rId120"/>
    <p:sldId id="396" r:id="rId121"/>
    <p:sldId id="633" r:id="rId122"/>
    <p:sldId id="634" r:id="rId123"/>
    <p:sldId id="635" r:id="rId124"/>
    <p:sldId id="636" r:id="rId125"/>
    <p:sldId id="637"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9FE3"/>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65F5D-ADBE-4708-A38B-F78BEBBC8531}" v="13" dt="2021-07-28T15:18:35.92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05"/>
    <p:restoredTop sz="69399" autoAdjust="0"/>
  </p:normalViewPr>
  <p:slideViewPr>
    <p:cSldViewPr snapToGrid="0">
      <p:cViewPr varScale="1">
        <p:scale>
          <a:sx n="69" d="100"/>
          <a:sy n="69" d="100"/>
        </p:scale>
        <p:origin x="208" y="952"/>
      </p:cViewPr>
      <p:guideLst>
        <p:guide orient="horz" pos="2160"/>
        <p:guide pos="3840"/>
      </p:guideLst>
    </p:cSldViewPr>
  </p:slideViewPr>
  <p:notesTextViewPr>
    <p:cViewPr>
      <p:scale>
        <a:sx n="1" d="1"/>
        <a:sy n="1" d="1"/>
      </p:scale>
      <p:origin x="0" y="0"/>
    </p:cViewPr>
  </p:notesTextViewPr>
  <p:sorterViewPr>
    <p:cViewPr>
      <p:scale>
        <a:sx n="100" d="100"/>
        <a:sy n="100" d="100"/>
      </p:scale>
      <p:origin x="0" y="-1746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Ignjatovic" userId="777efdf8-7461-46b4-9a74-ce034012f891" providerId="ADAL" clId="{17D65F5D-ADBE-4708-A38B-F78BEBBC8531}"/>
    <pc:docChg chg="undo custSel addSld modSld sldOrd">
      <pc:chgData name="Nikola Ignjatovic" userId="777efdf8-7461-46b4-9a74-ce034012f891" providerId="ADAL" clId="{17D65F5D-ADBE-4708-A38B-F78BEBBC8531}" dt="2021-07-28T15:21:20.812" v="1116" actId="20577"/>
      <pc:docMkLst>
        <pc:docMk/>
      </pc:docMkLst>
      <pc:sldChg chg="modSp mod">
        <pc:chgData name="Nikola Ignjatovic" userId="777efdf8-7461-46b4-9a74-ce034012f891" providerId="ADAL" clId="{17D65F5D-ADBE-4708-A38B-F78BEBBC8531}" dt="2021-07-28T15:19:26.160" v="1113"/>
        <pc:sldMkLst>
          <pc:docMk/>
          <pc:sldMk cId="3368012782" sldId="354"/>
        </pc:sldMkLst>
        <pc:spChg chg="mod">
          <ac:chgData name="Nikola Ignjatovic" userId="777efdf8-7461-46b4-9a74-ce034012f891" providerId="ADAL" clId="{17D65F5D-ADBE-4708-A38B-F78BEBBC8531}" dt="2021-07-28T15:19:26.160" v="1113"/>
          <ac:spMkLst>
            <pc:docMk/>
            <pc:sldMk cId="3368012782" sldId="354"/>
            <ac:spMk id="3" creationId="{00000000-0000-0000-0000-000000000000}"/>
          </ac:spMkLst>
        </pc:spChg>
      </pc:sldChg>
      <pc:sldChg chg="modSp mod">
        <pc:chgData name="Nikola Ignjatovic" userId="777efdf8-7461-46b4-9a74-ce034012f891" providerId="ADAL" clId="{17D65F5D-ADBE-4708-A38B-F78BEBBC8531}" dt="2021-07-28T15:19:14.221" v="1112" actId="20577"/>
        <pc:sldMkLst>
          <pc:docMk/>
          <pc:sldMk cId="1043232968" sldId="396"/>
        </pc:sldMkLst>
        <pc:spChg chg="mod">
          <ac:chgData name="Nikola Ignjatovic" userId="777efdf8-7461-46b4-9a74-ce034012f891" providerId="ADAL" clId="{17D65F5D-ADBE-4708-A38B-F78BEBBC8531}" dt="2021-07-28T15:19:14.221" v="1112" actId="20577"/>
          <ac:spMkLst>
            <pc:docMk/>
            <pc:sldMk cId="1043232968" sldId="396"/>
            <ac:spMk id="3" creationId="{84845D47-2E08-4573-B8AA-5CFBB82AFD13}"/>
          </ac:spMkLst>
        </pc:spChg>
      </pc:sldChg>
      <pc:sldChg chg="delSp modSp add mod ord modNotesTx">
        <pc:chgData name="Nikola Ignjatovic" userId="777efdf8-7461-46b4-9a74-ce034012f891" providerId="ADAL" clId="{17D65F5D-ADBE-4708-A38B-F78BEBBC8531}" dt="2021-07-28T14:44:59.883" v="755" actId="20577"/>
        <pc:sldMkLst>
          <pc:docMk/>
          <pc:sldMk cId="3693702121" sldId="527"/>
        </pc:sldMkLst>
        <pc:spChg chg="mod">
          <ac:chgData name="Nikola Ignjatovic" userId="777efdf8-7461-46b4-9a74-ce034012f891" providerId="ADAL" clId="{17D65F5D-ADBE-4708-A38B-F78BEBBC8531}" dt="2021-07-28T11:40:46.210" v="9" actId="20577"/>
          <ac:spMkLst>
            <pc:docMk/>
            <pc:sldMk cId="3693702121" sldId="527"/>
            <ac:spMk id="2" creationId="{00000000-0000-0000-0000-000000000000}"/>
          </ac:spMkLst>
        </pc:spChg>
        <pc:spChg chg="del">
          <ac:chgData name="Nikola Ignjatovic" userId="777efdf8-7461-46b4-9a74-ce034012f891" providerId="ADAL" clId="{17D65F5D-ADBE-4708-A38B-F78BEBBC8531}" dt="2021-07-28T11:52:04.750" v="194" actId="478"/>
          <ac:spMkLst>
            <pc:docMk/>
            <pc:sldMk cId="3693702121" sldId="527"/>
            <ac:spMk id="7" creationId="{490E9816-13A7-4679-99B0-DA58FA7D12E3}"/>
          </ac:spMkLst>
        </pc:spChg>
        <pc:spChg chg="mod">
          <ac:chgData name="Nikola Ignjatovic" userId="777efdf8-7461-46b4-9a74-ce034012f891" providerId="ADAL" clId="{17D65F5D-ADBE-4708-A38B-F78BEBBC8531}" dt="2021-07-28T14:44:59.883" v="755" actId="20577"/>
          <ac:spMkLst>
            <pc:docMk/>
            <pc:sldMk cId="3693702121" sldId="527"/>
            <ac:spMk id="8" creationId="{7F4F506C-7E95-4789-8802-AC2EA276FB26}"/>
          </ac:spMkLst>
        </pc:spChg>
        <pc:picChg chg="del">
          <ac:chgData name="Nikola Ignjatovic" userId="777efdf8-7461-46b4-9a74-ce034012f891" providerId="ADAL" clId="{17D65F5D-ADBE-4708-A38B-F78BEBBC8531}" dt="2021-07-28T11:51:57.863" v="193" actId="478"/>
          <ac:picMkLst>
            <pc:docMk/>
            <pc:sldMk cId="3693702121" sldId="527"/>
            <ac:picMk id="4" creationId="{D102EA5D-06C9-4B81-A023-86C03F78A314}"/>
          </ac:picMkLst>
        </pc:picChg>
      </pc:sldChg>
      <pc:sldChg chg="addSp delSp modSp add mod">
        <pc:chgData name="Nikola Ignjatovic" userId="777efdf8-7461-46b4-9a74-ce034012f891" providerId="ADAL" clId="{17D65F5D-ADBE-4708-A38B-F78BEBBC8531}" dt="2021-07-28T15:21:20.812" v="1116" actId="20577"/>
        <pc:sldMkLst>
          <pc:docMk/>
          <pc:sldMk cId="2575959235" sldId="528"/>
        </pc:sldMkLst>
        <pc:spChg chg="add del">
          <ac:chgData name="Nikola Ignjatovic" userId="777efdf8-7461-46b4-9a74-ce034012f891" providerId="ADAL" clId="{17D65F5D-ADBE-4708-A38B-F78BEBBC8531}" dt="2021-07-28T14:49:08.661" v="866" actId="478"/>
          <ac:spMkLst>
            <pc:docMk/>
            <pc:sldMk cId="2575959235" sldId="528"/>
            <ac:spMk id="7" creationId="{E8D9959C-E35A-4826-9513-6980B7279973}"/>
          </ac:spMkLst>
        </pc:spChg>
        <pc:spChg chg="mod">
          <ac:chgData name="Nikola Ignjatovic" userId="777efdf8-7461-46b4-9a74-ce034012f891" providerId="ADAL" clId="{17D65F5D-ADBE-4708-A38B-F78BEBBC8531}" dt="2021-07-28T15:21:20.812" v="1116" actId="20577"/>
          <ac:spMkLst>
            <pc:docMk/>
            <pc:sldMk cId="2575959235" sldId="528"/>
            <ac:spMk id="8" creationId="{7F4F506C-7E95-4789-8802-AC2EA276FB26}"/>
          </ac:spMkLst>
        </pc:spChg>
        <pc:spChg chg="add del mod">
          <ac:chgData name="Nikola Ignjatovic" userId="777efdf8-7461-46b4-9a74-ce034012f891" providerId="ADAL" clId="{17D65F5D-ADBE-4708-A38B-F78BEBBC8531}" dt="2021-07-28T14:49:27.525" v="869" actId="478"/>
          <ac:spMkLst>
            <pc:docMk/>
            <pc:sldMk cId="2575959235" sldId="528"/>
            <ac:spMk id="9" creationId="{59A78BFE-1C02-4256-AD2A-B0F0E28B5D49}"/>
          </ac:spMkLst>
        </pc:spChg>
        <pc:picChg chg="add del">
          <ac:chgData name="Nikola Ignjatovic" userId="777efdf8-7461-46b4-9a74-ce034012f891" providerId="ADAL" clId="{17D65F5D-ADBE-4708-A38B-F78BEBBC8531}" dt="2021-07-28T14:49:48.047" v="871" actId="478"/>
          <ac:picMkLst>
            <pc:docMk/>
            <pc:sldMk cId="2575959235" sldId="528"/>
            <ac:picMk id="10" creationId="{C07CDF51-F529-42A8-9A97-241BCA58FB65}"/>
          </ac:picMkLst>
        </pc:picChg>
        <pc:picChg chg="add del mod">
          <ac:chgData name="Nikola Ignjatovic" userId="777efdf8-7461-46b4-9a74-ce034012f891" providerId="ADAL" clId="{17D65F5D-ADBE-4708-A38B-F78BEBBC8531}" dt="2021-07-28T14:56:26.785" v="975" actId="478"/>
          <ac:picMkLst>
            <pc:docMk/>
            <pc:sldMk cId="2575959235" sldId="528"/>
            <ac:picMk id="12" creationId="{B93F0FD5-FC8C-4785-9B21-F5BA2F47810E}"/>
          </ac:picMkLst>
        </pc:picChg>
        <pc:picChg chg="add mod">
          <ac:chgData name="Nikola Ignjatovic" userId="777efdf8-7461-46b4-9a74-ce034012f891" providerId="ADAL" clId="{17D65F5D-ADBE-4708-A38B-F78BEBBC8531}" dt="2021-07-28T14:56:51.741" v="977" actId="1076"/>
          <ac:picMkLst>
            <pc:docMk/>
            <pc:sldMk cId="2575959235" sldId="528"/>
            <ac:picMk id="14" creationId="{724130F3-D01B-402B-9755-E0C13BF80599}"/>
          </ac:picMkLst>
        </pc:picChg>
      </pc:sldChg>
      <pc:sldChg chg="modSp add mod ord">
        <pc:chgData name="Nikola Ignjatovic" userId="777efdf8-7461-46b4-9a74-ce034012f891" providerId="ADAL" clId="{17D65F5D-ADBE-4708-A38B-F78BEBBC8531}" dt="2021-07-28T14:55:19.105" v="958" actId="20577"/>
        <pc:sldMkLst>
          <pc:docMk/>
          <pc:sldMk cId="1088190032" sldId="529"/>
        </pc:sldMkLst>
        <pc:spChg chg="mod">
          <ac:chgData name="Nikola Ignjatovic" userId="777efdf8-7461-46b4-9a74-ce034012f891" providerId="ADAL" clId="{17D65F5D-ADBE-4708-A38B-F78BEBBC8531}" dt="2021-07-28T14:55:19.105" v="958" actId="20577"/>
          <ac:spMkLst>
            <pc:docMk/>
            <pc:sldMk cId="1088190032" sldId="529"/>
            <ac:spMk id="8" creationId="{7F4F506C-7E95-4789-8802-AC2EA276FB26}"/>
          </ac:spMkLst>
        </pc:spChg>
        <pc:picChg chg="mod">
          <ac:chgData name="Nikola Ignjatovic" userId="777efdf8-7461-46b4-9a74-ce034012f891" providerId="ADAL" clId="{17D65F5D-ADBE-4708-A38B-F78BEBBC8531}" dt="2021-07-28T14:54:20.989" v="937" actId="1076"/>
          <ac:picMkLst>
            <pc:docMk/>
            <pc:sldMk cId="1088190032" sldId="529"/>
            <ac:picMk id="12" creationId="{B93F0FD5-FC8C-4785-9B21-F5BA2F47810E}"/>
          </ac:picMkLst>
        </pc:picChg>
      </pc:sldChg>
    </pc:docChg>
  </pc:docChgLst>
  <pc:docChgLst>
    <pc:chgData name="June McPake" userId="45119f6f-ff33-4b00-9f88-a4845ae16ffa" providerId="ADAL" clId="{9BD56DDB-0F4E-4853-B151-7EF61459D498}"/>
    <pc:docChg chg="custSel modSld">
      <pc:chgData name="June McPake" userId="45119f6f-ff33-4b00-9f88-a4845ae16ffa" providerId="ADAL" clId="{9BD56DDB-0F4E-4853-B151-7EF61459D498}" dt="2020-10-19T09:53:24.043" v="276" actId="20577"/>
      <pc:docMkLst>
        <pc:docMk/>
      </pc:docMkLst>
      <pc:sldChg chg="modSp mod">
        <pc:chgData name="June McPake" userId="45119f6f-ff33-4b00-9f88-a4845ae16ffa" providerId="ADAL" clId="{9BD56DDB-0F4E-4853-B151-7EF61459D498}" dt="2020-10-19T09:09:43.954" v="11" actId="20577"/>
        <pc:sldMkLst>
          <pc:docMk/>
          <pc:sldMk cId="1544478635" sldId="263"/>
        </pc:sldMkLst>
        <pc:spChg chg="mod">
          <ac:chgData name="June McPake" userId="45119f6f-ff33-4b00-9f88-a4845ae16ffa" providerId="ADAL" clId="{9BD56DDB-0F4E-4853-B151-7EF61459D498}" dt="2020-10-19T09:09:43.954" v="11" actId="20577"/>
          <ac:spMkLst>
            <pc:docMk/>
            <pc:sldMk cId="1544478635" sldId="263"/>
            <ac:spMk id="7" creationId="{00000000-0000-0000-0000-000000000000}"/>
          </ac:spMkLst>
        </pc:spChg>
      </pc:sldChg>
      <pc:sldChg chg="modSp mod">
        <pc:chgData name="June McPake" userId="45119f6f-ff33-4b00-9f88-a4845ae16ffa" providerId="ADAL" clId="{9BD56DDB-0F4E-4853-B151-7EF61459D498}" dt="2020-10-19T09:53:24.043" v="276" actId="20577"/>
        <pc:sldMkLst>
          <pc:docMk/>
          <pc:sldMk cId="3368012782" sldId="354"/>
        </pc:sldMkLst>
        <pc:spChg chg="mod">
          <ac:chgData name="June McPake" userId="45119f6f-ff33-4b00-9f88-a4845ae16ffa" providerId="ADAL" clId="{9BD56DDB-0F4E-4853-B151-7EF61459D498}" dt="2020-10-19T09:52:02.130" v="109" actId="207"/>
          <ac:spMkLst>
            <pc:docMk/>
            <pc:sldMk cId="3368012782" sldId="354"/>
            <ac:spMk id="2" creationId="{00000000-0000-0000-0000-000000000000}"/>
          </ac:spMkLst>
        </pc:spChg>
        <pc:spChg chg="mod">
          <ac:chgData name="June McPake" userId="45119f6f-ff33-4b00-9f88-a4845ae16ffa" providerId="ADAL" clId="{9BD56DDB-0F4E-4853-B151-7EF61459D498}" dt="2020-10-19T09:53:24.043" v="276" actId="20577"/>
          <ac:spMkLst>
            <pc:docMk/>
            <pc:sldMk cId="3368012782" sldId="35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24/08/2022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dirty="0"/>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Official Documentation:</a:t>
            </a:r>
            <a:endParaRPr lang="en-GB" dirty="0"/>
          </a:p>
          <a:p>
            <a:r>
              <a:rPr lang="en-GB" dirty="0"/>
              <a:t>https://pandas.pydata.org/</a:t>
            </a:r>
          </a:p>
        </p:txBody>
      </p:sp>
      <p:sp>
        <p:nvSpPr>
          <p:cNvPr id="4" name="Slide Number Placeholder 3"/>
          <p:cNvSpPr>
            <a:spLocks noGrp="1"/>
          </p:cNvSpPr>
          <p:nvPr>
            <p:ph type="sldNum" sz="quarter" idx="5"/>
          </p:nvPr>
        </p:nvSpPr>
        <p:spPr/>
        <p:txBody>
          <a:bodyPr/>
          <a:lstStyle/>
          <a:p>
            <a:fld id="{DECAF7F7-481D-4FBB-872B-CAD62DA8C4BA}" type="slidenum">
              <a:rPr lang="en-GB" smtClean="0"/>
              <a:t>2</a:t>
            </a:fld>
            <a:endParaRPr lang="en-GB" dirty="0"/>
          </a:p>
        </p:txBody>
      </p:sp>
    </p:spTree>
    <p:extLst>
      <p:ext uri="{BB962C8B-B14F-4D97-AF65-F5344CB8AC3E}">
        <p14:creationId xmlns:p14="http://schemas.microsoft.com/office/powerpoint/2010/main" val="368143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p>
          <a:p>
            <a:r>
              <a:rPr lang="en-GB" dirty="0"/>
              <a:t>The default index labels (0, 1, 2, …) can be changed, as long as their number matches the number of values in the Series:</a:t>
            </a:r>
          </a:p>
          <a:p>
            <a:r>
              <a:rPr lang="en-GB" dirty="0"/>
              <a:t>&gt;&gt;&gt; re_indexed_names_series = pd.Series(names, index=[1, 2, 3, 4, 5, 6])</a:t>
            </a:r>
          </a:p>
          <a:p>
            <a:r>
              <a:rPr lang="en-GB" dirty="0"/>
              <a:t>&gt;&gt;&gt; re_indexed_names_series</a:t>
            </a:r>
          </a:p>
          <a:p>
            <a:r>
              <a:rPr lang="en-GB" dirty="0"/>
              <a:t>1     John</a:t>
            </a:r>
          </a:p>
          <a:p>
            <a:r>
              <a:rPr lang="en-GB" dirty="0"/>
              <a:t>2    Suzie</a:t>
            </a:r>
          </a:p>
          <a:p>
            <a:r>
              <a:rPr lang="en-GB" dirty="0"/>
              <a:t>3     Paul</a:t>
            </a:r>
          </a:p>
          <a:p>
            <a:r>
              <a:rPr lang="en-GB" dirty="0"/>
              <a:t>4      Leo</a:t>
            </a:r>
          </a:p>
          <a:p>
            <a:r>
              <a:rPr lang="en-GB" dirty="0"/>
              <a:t>5      Ada</a:t>
            </a:r>
          </a:p>
          <a:p>
            <a:r>
              <a:rPr lang="en-GB" dirty="0"/>
              <a:t>6     Evie</a:t>
            </a:r>
          </a:p>
          <a:p>
            <a:r>
              <a:rPr lang="en-GB" dirty="0"/>
              <a:t>dtype: object</a:t>
            </a:r>
          </a:p>
          <a:p>
            <a:endParaRPr lang="en-GB" dirty="0"/>
          </a:p>
          <a:p>
            <a:r>
              <a:rPr lang="en-GB" dirty="0"/>
              <a:t>&gt;&gt;&gt; re_indexed_names_series = pd.Series(names, index=['one', 'two', 'three', 'four', 'five', 'six'])</a:t>
            </a:r>
          </a:p>
          <a:p>
            <a:r>
              <a:rPr lang="en-GB" dirty="0"/>
              <a:t>&gt;&gt;&gt; re_indexed_names_series</a:t>
            </a:r>
          </a:p>
          <a:p>
            <a:r>
              <a:rPr lang="en-GB" dirty="0"/>
              <a:t>one       John</a:t>
            </a:r>
          </a:p>
          <a:p>
            <a:r>
              <a:rPr lang="en-GB" dirty="0"/>
              <a:t>two      Suzie</a:t>
            </a:r>
          </a:p>
          <a:p>
            <a:r>
              <a:rPr lang="en-GB" dirty="0"/>
              <a:t>three     Paul</a:t>
            </a:r>
          </a:p>
          <a:p>
            <a:r>
              <a:rPr lang="en-GB" dirty="0"/>
              <a:t>four       Leo</a:t>
            </a:r>
          </a:p>
          <a:p>
            <a:r>
              <a:rPr lang="en-GB" dirty="0"/>
              <a:t>five       Ada</a:t>
            </a:r>
          </a:p>
          <a:p>
            <a:r>
              <a:rPr lang="en-GB" dirty="0"/>
              <a:t>six       Evie</a:t>
            </a:r>
          </a:p>
          <a:p>
            <a:r>
              <a:rPr lang="en-GB" dirty="0"/>
              <a:t>dtype: object</a:t>
            </a:r>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dirty="0"/>
          </a:p>
        </p:txBody>
      </p:sp>
    </p:spTree>
    <p:extLst>
      <p:ext uri="{BB962C8B-B14F-4D97-AF65-F5344CB8AC3E}">
        <p14:creationId xmlns:p14="http://schemas.microsoft.com/office/powerpoint/2010/main" val="216356281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https://sparkbyexamples.com/pandas/pandas-concat-dataframes-explained/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https://sparkbyexamples.com/pandas/pandas-merge-dataframes-explained-examples/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https://sparkbyexamples.com/pandas/pandas-join-explained-with-examples/</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101</a:t>
            </a:fld>
            <a:endParaRPr lang="en-GB" dirty="0"/>
          </a:p>
        </p:txBody>
      </p:sp>
    </p:spTree>
    <p:extLst>
      <p:ext uri="{BB962C8B-B14F-4D97-AF65-F5344CB8AC3E}">
        <p14:creationId xmlns:p14="http://schemas.microsoft.com/office/powerpoint/2010/main" val="6735224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latin typeface="Lucida Console" panose="020B0609040504020204" pitchFamily="49" charset="0"/>
              </a:rPr>
              <a:t>concat()</a:t>
            </a:r>
            <a:r>
              <a:rPr lang="en-GB" b="1" dirty="0"/>
              <a:t> by default appends one DataFrame at the end of the other DataFrame across rows using outer join (</a:t>
            </a:r>
            <a:r>
              <a:rPr lang="en-GB" b="1" dirty="0">
                <a:sym typeface="Wingdings" panose="05000000000000000000" pitchFamily="2" charset="2"/>
              </a:rPr>
              <a:t> full outer join in SQL), useful if both data frames have the same column names, as in the above example</a:t>
            </a:r>
            <a:endParaRPr lang="en-GB"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u="sng" dirty="0">
                <a:solidFill>
                  <a:srgbClr val="000000"/>
                </a:solidFill>
                <a:effectLst/>
                <a:latin typeface="inherit"/>
              </a:rPr>
              <a:t>Note</a:t>
            </a:r>
            <a:r>
              <a:rPr lang="en-GB" b="0" i="0" dirty="0">
                <a:solidFill>
                  <a:srgbClr val="000000"/>
                </a:solidFill>
                <a:effectLst/>
                <a:latin typeface="inheri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pandas.concat()</a:t>
            </a:r>
            <a:r>
              <a:rPr lang="en-GB" b="0" i="0" dirty="0">
                <a:solidFill>
                  <a:srgbClr val="000000"/>
                </a:solidFill>
                <a:effectLst/>
                <a:latin typeface="Open Sans" panose="020B0606030504020204" pitchFamily="34" charset="0"/>
              </a:rPr>
              <a:t> method concatenates/merges two or multiple pandas DataFrames across rows or columns.</a:t>
            </a:r>
            <a:endParaRPr lang="en-GB" b="0" i="0" dirty="0">
              <a:solidFill>
                <a:srgbClr val="000000"/>
              </a:solidFill>
              <a:effectLst/>
              <a:latin typeface="inheri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Open Sans" panose="020B0606030504020204" pitchFamily="34" charset="0"/>
              </a:rPr>
              <a:t>When you concat() two pandas DataFrames on rows, it creates a new Dataframe containing all rows of two DataFrames; basically it does append one DataFrame with another.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Open Sans" panose="020B0606030504020204" pitchFamily="34" charset="0"/>
              </a:rPr>
              <a:t>When you use concat() on columns it performs the join operation.</a:t>
            </a:r>
            <a:endParaRPr lang="en-GB" b="0" i="0" dirty="0">
              <a:solidFill>
                <a:srgbClr val="000000"/>
              </a:solidFill>
              <a:effectLst/>
              <a:latin typeface="inheri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inherit"/>
              </a:rPr>
              <a:t>By default concat() method performs append operation - it appends each DataFrame at the end of the another DataFrame (across rows) and creates a single DataFrame.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inherit"/>
              </a:rPr>
              <a:t>    This is what the example above illustrates.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inherit"/>
              </a:rPr>
              <a:t>When you use concat() on columns (to join two DataFrames), it supports only inner and outer joins and by default it performs outer join. To perform inner join use the </a:t>
            </a:r>
            <a:r>
              <a:rPr lang="en-GB" b="1" dirty="0"/>
              <a:t>join</a:t>
            </a:r>
            <a:r>
              <a:rPr lang="en-GB" dirty="0">
                <a:solidFill>
                  <a:srgbClr val="F8F8F2"/>
                </a:solidFill>
                <a:effectLst/>
                <a:latin typeface="inherit"/>
              </a:rPr>
              <a:t>=</a:t>
            </a:r>
            <a:r>
              <a:rPr lang="en-GB" dirty="0">
                <a:solidFill>
                  <a:srgbClr val="A6E22E"/>
                </a:solidFill>
                <a:effectLst/>
                <a:latin typeface="inherit"/>
              </a:rPr>
              <a:t>‘</a:t>
            </a:r>
            <a:r>
              <a:rPr lang="en-GB" b="0" i="0" dirty="0">
                <a:solidFill>
                  <a:srgbClr val="000000"/>
                </a:solidFill>
                <a:effectLst/>
                <a:latin typeface="inherit"/>
              </a:rPr>
              <a:t>inner</a:t>
            </a:r>
            <a:r>
              <a:rPr lang="en-GB" dirty="0">
                <a:solidFill>
                  <a:srgbClr val="A6E22E"/>
                </a:solidFill>
                <a:effectLst/>
                <a:latin typeface="inherit"/>
              </a:rPr>
              <a:t>’</a:t>
            </a:r>
            <a:r>
              <a:rPr lang="en-GB" b="0" i="0" dirty="0">
                <a:solidFill>
                  <a:srgbClr val="000000"/>
                </a:solidFill>
                <a:effectLst/>
                <a:latin typeface="inherit"/>
              </a:rPr>
              <a:t> kwarg</a:t>
            </a:r>
            <a:r>
              <a:rPr lang="en-GB" dirty="0">
                <a:solidFill>
                  <a:srgbClr val="A6E22E"/>
                </a:solidFill>
                <a:effectLst/>
                <a:latin typeface="inherit"/>
              </a:rPr>
              <a:t>. </a:t>
            </a:r>
            <a:r>
              <a:rPr lang="en-GB" b="0" i="0" dirty="0">
                <a:solidFill>
                  <a:srgbClr val="000000"/>
                </a:solidFill>
                <a:effectLst/>
                <a:latin typeface="Open Sans" panose="020B0606030504020204" pitchFamily="34" charset="0"/>
              </a:rPr>
              <a:t>You also need to use </a:t>
            </a:r>
            <a:r>
              <a:rPr lang="en-GB" b="1" dirty="0"/>
              <a:t>axis</a:t>
            </a:r>
            <a:r>
              <a:rPr lang="en-GB" dirty="0"/>
              <a:t>=1 kwarg (the default is axis=0, meaning concatenation is on rows).</a:t>
            </a:r>
            <a:endParaRPr lang="en-GB" b="0" i="0" dirty="0">
              <a:solidFill>
                <a:srgbClr val="000000"/>
              </a:solidFill>
              <a:effectLst/>
              <a:latin typeface="inheri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000000"/>
                </a:solidFill>
                <a:effectLst/>
                <a:latin typeface="inherit"/>
              </a:rPr>
              <a:t>Using concat() you can join or append multiple pandas DataFrames, just in the same way as concatenating two DataFrames.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Notice in the above example, it just added the row index as-is from two DataFrame: indices 0, 1, 2, 3 from the first and indices 0, 1 from the second DataFrame. Sometimes you may want to reset the index. You can do so by using the </a:t>
            </a:r>
            <a:r>
              <a:rPr lang="en-GB" b="1" dirty="0"/>
              <a:t>ignore_index</a:t>
            </a:r>
            <a:r>
              <a:rPr lang="en-GB" dirty="0"/>
              <a:t>=True</a:t>
            </a:r>
            <a:r>
              <a:rPr lang="en-GB" b="0" i="0" dirty="0">
                <a:solidFill>
                  <a:srgbClr val="000000"/>
                </a:solidFill>
                <a:effectLst/>
                <a:latin typeface="Open Sans" panose="020B0606030504020204" pitchFamily="34" charset="0"/>
              </a:rPr>
              <a:t> kwarg.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concat() method:</a:t>
            </a:r>
          </a:p>
          <a:p>
            <a:r>
              <a:rPr lang="en-GB" dirty="0"/>
              <a:t>https://pandas.pydata.org/pandas-docs/stable/reference/api/pandas.concat.html</a:t>
            </a:r>
          </a:p>
        </p:txBody>
      </p:sp>
      <p:sp>
        <p:nvSpPr>
          <p:cNvPr id="4" name="Slide Number Placeholder 3"/>
          <p:cNvSpPr>
            <a:spLocks noGrp="1"/>
          </p:cNvSpPr>
          <p:nvPr>
            <p:ph type="sldNum" sz="quarter" idx="10"/>
          </p:nvPr>
        </p:nvSpPr>
        <p:spPr/>
        <p:txBody>
          <a:bodyPr/>
          <a:lstStyle/>
          <a:p>
            <a:fld id="{DECAF7F7-481D-4FBB-872B-CAD62DA8C4BA}" type="slidenum">
              <a:rPr lang="en-GB" smtClean="0"/>
              <a:t>102</a:t>
            </a:fld>
            <a:endParaRPr lang="en-GB" dirty="0"/>
          </a:p>
        </p:txBody>
      </p:sp>
    </p:spTree>
    <p:extLst>
      <p:ext uri="{BB962C8B-B14F-4D97-AF65-F5344CB8AC3E}">
        <p14:creationId xmlns:p14="http://schemas.microsoft.com/office/powerpoint/2010/main" val="20964840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 practice, merge() is the first choice method to join DataFrames on columns - because by default merge() joins DataFrames on common columns (using inner join).</a:t>
            </a:r>
          </a:p>
          <a:p>
            <a:r>
              <a:rPr lang="en-GB" dirty="0"/>
              <a:t>merge() merges DataFrame or named Series objects with a database-style join;</a:t>
            </a:r>
            <a:r>
              <a:rPr lang="en-GB" baseline="0" dirty="0"/>
              <a:t> inner, outer, and cross joins are supported. </a:t>
            </a:r>
          </a:p>
          <a:p>
            <a:r>
              <a:rPr lang="en-GB" b="0" i="0" dirty="0">
                <a:solidFill>
                  <a:srgbClr val="333333"/>
                </a:solidFill>
                <a:effectLst/>
                <a:latin typeface="-apple-system"/>
              </a:rPr>
              <a:t>The join is done on columns or indexes.</a:t>
            </a:r>
          </a:p>
          <a:p>
            <a:r>
              <a:rPr lang="en-GB" b="0" i="0" dirty="0">
                <a:solidFill>
                  <a:srgbClr val="000000"/>
                </a:solidFill>
                <a:effectLst/>
                <a:latin typeface="Open Sans" panose="020B0606030504020204" pitchFamily="34" charset="0"/>
              </a:rPr>
              <a:t>By default merge() uses inner join on columns that are present on both DataFrames: keys that don’t match the rows get dropped from both DataFrames and the result DataFrame contains rows that match on both.</a:t>
            </a:r>
          </a:p>
          <a:p>
            <a:r>
              <a:rPr lang="en-GB" b="0" i="0" dirty="0">
                <a:solidFill>
                  <a:srgbClr val="000000"/>
                </a:solidFill>
                <a:effectLst/>
                <a:latin typeface="Open Sans" panose="020B0606030504020204" pitchFamily="34" charset="0"/>
              </a:rPr>
              <a:t>You can also explicitly specify the columns you wanted to join on (using the </a:t>
            </a:r>
            <a:r>
              <a:rPr lang="en-GB" b="1" i="0" dirty="0">
                <a:solidFill>
                  <a:srgbClr val="000000"/>
                </a:solidFill>
                <a:effectLst/>
                <a:latin typeface="Open Sans" panose="020B0606030504020204" pitchFamily="34" charset="0"/>
              </a:rPr>
              <a:t>on</a:t>
            </a:r>
            <a:r>
              <a:rPr lang="en-GB" b="0" i="0" dirty="0">
                <a:solidFill>
                  <a:srgbClr val="000000"/>
                </a:solidFill>
                <a:effectLst/>
                <a:latin typeface="Open Sans" panose="020B0606030504020204" pitchFamily="34" charset="0"/>
              </a:rPr>
              <a:t> kwarg), and join by row index.</a:t>
            </a:r>
            <a:endParaRPr lang="en-GB" b="0" i="0" dirty="0">
              <a:solidFill>
                <a:srgbClr val="333333"/>
              </a:solidFill>
              <a:effectLst/>
              <a:latin typeface="-apple-system"/>
            </a:endParaRPr>
          </a:p>
          <a:p>
            <a:r>
              <a:rPr lang="en-GB" b="0" i="0" dirty="0">
                <a:solidFill>
                  <a:srgbClr val="333333"/>
                </a:solidFill>
                <a:effectLst/>
                <a:latin typeface="-apple-system"/>
              </a:rPr>
              <a:t>In the example above the first column (‘id’) is present in both DataFrames, so merge() applies inner join – keeping the common rows and discarding the ones that don't match from both DataFrames.</a:t>
            </a:r>
          </a:p>
          <a:p>
            <a:endParaRPr lang="en-GB" baseline="0" dirty="0"/>
          </a:p>
          <a:p>
            <a:r>
              <a:rPr lang="en-GB" u="sng" baseline="0" dirty="0"/>
              <a:t>Note</a:t>
            </a:r>
            <a:r>
              <a:rPr lang="en-GB" baseline="0" dirty="0"/>
              <a:t>: by default merge() uses inner join (through the kwarg </a:t>
            </a:r>
            <a:r>
              <a:rPr lang="en-GB" b="1" baseline="0" dirty="0"/>
              <a:t>how</a:t>
            </a:r>
            <a:r>
              <a:rPr lang="en-GB" baseline="0" dirty="0"/>
              <a:t>='inner’) </a:t>
            </a:r>
            <a:r>
              <a:rPr lang="en-GB" b="0" i="0" dirty="0">
                <a:solidFill>
                  <a:srgbClr val="000000"/>
                </a:solidFill>
                <a:effectLst/>
                <a:latin typeface="Open Sans" panose="020B0606030504020204" pitchFamily="34" charset="0"/>
              </a:rPr>
              <a:t>on common columns</a:t>
            </a:r>
            <a:r>
              <a:rPr lang="en-GB" baseline="0" dirty="0"/>
              <a:t>; therefore records with index 1 and 5 are missing from the resulting data frame. To include them all set the how kwarg to 'outer' (&lt;=&gt; to full outer join in SQL). All values for the kwarg how are 'left', 'right', 'outer', 'inner', 'cross’.</a:t>
            </a:r>
          </a:p>
          <a:p>
            <a:r>
              <a:rPr lang="en-GB" baseline="0" dirty="0"/>
              <a:t>&gt;&gt;&gt; print("Merge Example 2a:\n", pd.merge(df_users, df_info, how='outer'))</a:t>
            </a:r>
          </a:p>
          <a:p>
            <a:r>
              <a:rPr lang="en-GB" baseline="0" dirty="0"/>
              <a:t># or</a:t>
            </a:r>
          </a:p>
          <a:p>
            <a:r>
              <a:rPr lang="en-GB" baseline="0" dirty="0"/>
              <a:t>&gt;&gt;&gt; print("Merge Example 2b:\n", df_users.merge(df_info, how='outer'))</a:t>
            </a:r>
          </a:p>
          <a:p>
            <a:r>
              <a:rPr lang="en-GB" baseline="0" dirty="0"/>
              <a:t>     id      name          hobbies   age  gender</a:t>
            </a:r>
          </a:p>
          <a:p>
            <a:r>
              <a:rPr lang="en-GB" baseline="0" dirty="0"/>
              <a:t>0   1   Melinda      electronics   NaN    NaN</a:t>
            </a:r>
          </a:p>
          <a:p>
            <a:r>
              <a:rPr lang="en-GB" baseline="0" dirty="0"/>
              <a:t>1   2       Kevin  programming  31.0      M</a:t>
            </a:r>
          </a:p>
          <a:p>
            <a:r>
              <a:rPr lang="en-GB" baseline="0" dirty="0"/>
              <a:t>2   3   Karolina                   diy  20.0       F</a:t>
            </a:r>
          </a:p>
          <a:p>
            <a:r>
              <a:rPr lang="en-GB" baseline="0" dirty="0"/>
              <a:t>3   4   Sherella               travel  40.0       F</a:t>
            </a:r>
          </a:p>
          <a:p>
            <a:r>
              <a:rPr lang="en-GB" baseline="0" dirty="0"/>
              <a:t>4   5         NaN                NaN  70.0       F</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merge() method:</a:t>
            </a:r>
          </a:p>
          <a:p>
            <a:r>
              <a:rPr lang="en-GB" dirty="0"/>
              <a:t>https://pandas.pydata.org/pandas-docs/stable/reference/api/pandas.DataFrame.merge.html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103</a:t>
            </a:fld>
            <a:endParaRPr lang="en-GB" dirty="0"/>
          </a:p>
        </p:txBody>
      </p:sp>
    </p:spTree>
    <p:extLst>
      <p:ext uri="{BB962C8B-B14F-4D97-AF65-F5344CB8AC3E}">
        <p14:creationId xmlns:p14="http://schemas.microsoft.com/office/powerpoint/2010/main" val="614298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If the data frames have the same index values in the common columns, by default merge() will keep all rows from each of the merging data frames, as the inner join won’t discard any rows. This is useful when data sets have different column names that relate to the same entity instance (identified by the row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merge() method:</a:t>
            </a:r>
          </a:p>
          <a:p>
            <a:r>
              <a:rPr lang="en-GB" dirty="0"/>
              <a:t>https://pandas.pydata.org/pandas-docs/stable/reference/api/pandas.DataFrame.merge.html</a:t>
            </a:r>
          </a:p>
        </p:txBody>
      </p:sp>
      <p:sp>
        <p:nvSpPr>
          <p:cNvPr id="4" name="Slide Number Placeholder 3"/>
          <p:cNvSpPr>
            <a:spLocks noGrp="1"/>
          </p:cNvSpPr>
          <p:nvPr>
            <p:ph type="sldNum" sz="quarter" idx="10"/>
          </p:nvPr>
        </p:nvSpPr>
        <p:spPr/>
        <p:txBody>
          <a:bodyPr/>
          <a:lstStyle/>
          <a:p>
            <a:fld id="{DECAF7F7-481D-4FBB-872B-CAD62DA8C4BA}" type="slidenum">
              <a:rPr lang="en-GB" smtClean="0"/>
              <a:t>104</a:t>
            </a:fld>
            <a:endParaRPr lang="en-GB" dirty="0"/>
          </a:p>
        </p:txBody>
      </p:sp>
    </p:spTree>
    <p:extLst>
      <p:ext uri="{BB962C8B-B14F-4D97-AF65-F5344CB8AC3E}">
        <p14:creationId xmlns:p14="http://schemas.microsoft.com/office/powerpoint/2010/main" val="24398601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 practice, join() is the first choice method to join DataFrames on rows - because by default join() joins DataFrames on rows (using left join), through row indexes.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In pandas join can be done only on indexes but not on columns. By default, it uses </a:t>
            </a:r>
            <a:r>
              <a:rPr lang="en-GB" b="0" i="0" u="none" dirty="0">
                <a:solidFill>
                  <a:srgbClr val="4183C4"/>
                </a:solidFill>
                <a:effectLst/>
                <a:latin typeface="Open Sans" panose="020B0606030504020204" pitchFamily="34" charset="0"/>
              </a:rPr>
              <a:t>left join</a:t>
            </a:r>
            <a:r>
              <a:rPr lang="en-GB" b="0" i="0" dirty="0">
                <a:solidFill>
                  <a:srgbClr val="000000"/>
                </a:solidFill>
                <a:effectLst/>
                <a:latin typeface="Open Sans" panose="020B0606030504020204" pitchFamily="34" charset="0"/>
              </a:rPr>
              <a:t> on the row index. If you wanted to join on columns you should use </a:t>
            </a:r>
            <a:r>
              <a:rPr lang="en-GB" b="0" i="0" u="none" dirty="0">
                <a:solidFill>
                  <a:srgbClr val="4183C4"/>
                </a:solidFill>
                <a:effectLst/>
                <a:latin typeface="Open Sans" panose="020B0606030504020204" pitchFamily="34" charset="0"/>
              </a:rPr>
              <a:t>pandas.merge() method</a:t>
            </a:r>
            <a:r>
              <a:rPr lang="en-GB" b="0" i="0" dirty="0">
                <a:solidFill>
                  <a:srgbClr val="000000"/>
                </a:solidFill>
                <a:effectLst/>
                <a:latin typeface="Open Sans" panose="020B0606030504020204" pitchFamily="34" charset="0"/>
              </a:rPr>
              <a:t> as this by default performs on columns. To join on columns with join() method, use the set_index() method to set the column you wanted to join on to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inherit"/>
              </a:rPr>
              <a:t>By default it uses left join on row index. This is unlike merge() where it does inner join on common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rgbClr val="000000"/>
                </a:solidFill>
                <a:effectLst/>
                <a:latin typeface="Open Sans" panose="020B0606030504020204" pitchFamily="34" charset="0"/>
                <a:ea typeface="+mn-ea"/>
                <a:cs typeface="+mn-cs"/>
              </a:rPr>
              <a:t>To specify a different join use the </a:t>
            </a:r>
            <a:r>
              <a:rPr lang="en-GB" sz="1200" b="1" i="0" kern="1200" dirty="0">
                <a:solidFill>
                  <a:srgbClr val="000000"/>
                </a:solidFill>
                <a:effectLst/>
                <a:latin typeface="Open Sans" panose="020B0606030504020204" pitchFamily="34" charset="0"/>
                <a:ea typeface="+mn-ea"/>
                <a:cs typeface="+mn-cs"/>
              </a:rPr>
              <a:t>how</a:t>
            </a:r>
            <a:r>
              <a:rPr lang="en-GB" sz="1200" b="0" i="0" kern="1200" dirty="0">
                <a:solidFill>
                  <a:srgbClr val="000000"/>
                </a:solidFill>
                <a:effectLst/>
                <a:latin typeface="Open Sans" panose="020B0606030504020204" pitchFamily="34" charset="0"/>
                <a:ea typeface="+mn-ea"/>
                <a:cs typeface="+mn-cs"/>
              </a:rPr>
              <a:t> kwarg, with values </a:t>
            </a:r>
            <a:r>
              <a:rPr lang="en-GB" sz="1200" b="0" i="0" kern="1200" dirty="0">
                <a:solidFill>
                  <a:schemeClr val="tx1"/>
                </a:solidFill>
                <a:effectLst/>
                <a:latin typeface="+mn-lt"/>
                <a:ea typeface="+mn-ea"/>
                <a:cs typeface="+mn-cs"/>
              </a:rPr>
              <a:t>{'left', 'right', 'outer', 'inner'}, default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lsuffix: (string) suffix to use from left frame's overlapping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 appends the value of the lsuffix to the name of the common column in both DataFrames (here 'id') from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the 1st DataFrame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rsuffix: (string) suffix to use from right frame's overlapping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 appends the value of the rsuffix to the name of the common column in both DataFrames (here 'id') from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the 2nd DataFrame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above example index values had to be introduced because by default join() joins DataFrames by indexes (not on columns).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join() method:</a:t>
            </a:r>
          </a:p>
          <a:p>
            <a:r>
              <a:rPr lang="en-GB" b="0" i="0" dirty="0">
                <a:solidFill>
                  <a:srgbClr val="000000"/>
                </a:solidFill>
                <a:effectLst/>
                <a:latin typeface="Open Sans" panose="020B0606030504020204" pitchFamily="34" charset="0"/>
              </a:rPr>
              <a:t>https://pandas.pydata.org/pandas-docs/stable/reference/api/pandas.DataFrame.join.html</a:t>
            </a:r>
          </a:p>
        </p:txBody>
      </p:sp>
      <p:sp>
        <p:nvSpPr>
          <p:cNvPr id="4" name="Slide Number Placeholder 3"/>
          <p:cNvSpPr>
            <a:spLocks noGrp="1"/>
          </p:cNvSpPr>
          <p:nvPr>
            <p:ph type="sldNum" sz="quarter" idx="10"/>
          </p:nvPr>
        </p:nvSpPr>
        <p:spPr/>
        <p:txBody>
          <a:bodyPr/>
          <a:lstStyle/>
          <a:p>
            <a:fld id="{DECAF7F7-481D-4FBB-872B-CAD62DA8C4BA}" type="slidenum">
              <a:rPr lang="en-GB" smtClean="0"/>
              <a:t>105</a:t>
            </a:fld>
            <a:endParaRPr lang="en-GB" dirty="0"/>
          </a:p>
        </p:txBody>
      </p:sp>
    </p:spTree>
    <p:extLst>
      <p:ext uri="{BB962C8B-B14F-4D97-AF65-F5344CB8AC3E}">
        <p14:creationId xmlns:p14="http://schemas.microsoft.com/office/powerpoint/2010/main" val="24039634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If the values of the common column (‘id’) are the same, the common column could be used as index to join the two DataFrames – providing at least one of lsufix or rsufix are set, so that column labels differ. If the </a:t>
            </a:r>
            <a:r>
              <a:rPr lang="en-GB" sz="1200" b="1" i="0" kern="1200" dirty="0">
                <a:solidFill>
                  <a:schemeClr val="tx1"/>
                </a:solidFill>
                <a:effectLst/>
                <a:latin typeface="+mn-lt"/>
                <a:ea typeface="+mn-ea"/>
                <a:cs typeface="+mn-cs"/>
              </a:rPr>
              <a:t>how</a:t>
            </a:r>
            <a:r>
              <a:rPr lang="en-GB" sz="1200" b="0" i="0" kern="1200" dirty="0">
                <a:solidFill>
                  <a:schemeClr val="tx1"/>
                </a:solidFill>
                <a:effectLst/>
                <a:latin typeface="+mn-lt"/>
                <a:ea typeface="+mn-ea"/>
                <a:cs typeface="+mn-cs"/>
              </a:rPr>
              <a:t> kwarg is not set to a different join type, join() method will use left outer join by default, but because the values of the common column are the same, it will produce the same outcome as in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Another way to combine the two DataFrames into one if the values of the common column (‘id’)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is to use the </a:t>
            </a:r>
            <a:r>
              <a:rPr lang="en-GB" sz="1200" b="1" i="0" kern="1200" dirty="0">
                <a:solidFill>
                  <a:schemeClr val="tx1"/>
                </a:solidFill>
                <a:effectLst/>
                <a:latin typeface="+mn-lt"/>
                <a:ea typeface="+mn-ea"/>
                <a:cs typeface="+mn-cs"/>
              </a:rPr>
              <a:t>set_index()</a:t>
            </a:r>
            <a:r>
              <a:rPr lang="en-GB" sz="1200" b="0" i="0" kern="1200" dirty="0">
                <a:solidFill>
                  <a:schemeClr val="tx1"/>
                </a:solidFill>
                <a:effectLst/>
                <a:latin typeface="+mn-lt"/>
                <a:ea typeface="+mn-ea"/>
                <a:cs typeface="+mn-cs"/>
              </a:rPr>
              <a:t> method to specify the common column in both DataFrames containing the values to be used as indexes: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df_users = pd.DataFrame({'id': [1, 2, 3, 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'name': ['Melinda', 'Kevin', 'Karolina', 'Sherella'],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'hobbies': ['electronics', 'programming', 'diy', 'travel'],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df_info = pd.DataFrame({'id': [1, 2, 3, 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'age': [31, 20, 40, 70],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'sex': ['F', 'M', 'F',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df_result = df_users.set_index('id').join(df_info.set_index('id’))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print(df_result)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           name  age sex           hobbies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id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1     Melinda   31   F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2         Kevin   20   M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3     Karolina   40   F                    diy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4     Sherella   70   F                travel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set_index() method can be used to specify any common column (does not need to be the id)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df_users = pd.DataFrame({'name': ['Melinda', 'Kevin', 'Karolina', 'Sherella']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df_info = pd.DataFrame({'name': ['Melinda', 'Kevin', 'Karolina', 'Sherella’],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'age': [31, 20, 40, 70],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'sex': ['F', 'M', 'F',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'hobbies': ['electronics', 'programming', 'diy', 'travel']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df_users.set_index('name').join(df_info.set_index('name'))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print(df_result)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 name  age sex           hobbies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id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1     Melinda   31   F        electronics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2         Kevin   20   M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3     Karolina   40   F                    diy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Lucida Console" panose="020B0609040504020204" pitchFamily="49" charset="0"/>
                <a:ea typeface="+mn-ea"/>
                <a:cs typeface="+mn-cs"/>
              </a:rPr>
              <a:t>4     Sherella   70   F                travel</a:t>
            </a: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join() method:</a:t>
            </a:r>
          </a:p>
          <a:p>
            <a:r>
              <a:rPr lang="en-GB" b="0" i="0" dirty="0">
                <a:solidFill>
                  <a:srgbClr val="000000"/>
                </a:solidFill>
                <a:effectLst/>
                <a:latin typeface="Open Sans" panose="020B0606030504020204" pitchFamily="34" charset="0"/>
              </a:rPr>
              <a:t>https://pandas.pydata.org/pandas-docs/stable/reference/api/pandas.DataFrame.join.html</a:t>
            </a:r>
          </a:p>
        </p:txBody>
      </p:sp>
      <p:sp>
        <p:nvSpPr>
          <p:cNvPr id="4" name="Slide Number Placeholder 3"/>
          <p:cNvSpPr>
            <a:spLocks noGrp="1"/>
          </p:cNvSpPr>
          <p:nvPr>
            <p:ph type="sldNum" sz="quarter" idx="10"/>
          </p:nvPr>
        </p:nvSpPr>
        <p:spPr/>
        <p:txBody>
          <a:bodyPr/>
          <a:lstStyle/>
          <a:p>
            <a:fld id="{DECAF7F7-481D-4FBB-872B-CAD62DA8C4BA}" type="slidenum">
              <a:rPr lang="en-GB" smtClean="0"/>
              <a:t>106</a:t>
            </a:fld>
            <a:endParaRPr lang="en-GB" dirty="0"/>
          </a:p>
        </p:txBody>
      </p:sp>
    </p:spTree>
    <p:extLst>
      <p:ext uri="{BB962C8B-B14F-4D97-AF65-F5344CB8AC3E}">
        <p14:creationId xmlns:p14="http://schemas.microsoft.com/office/powerpoint/2010/main" val="271634580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107</a:t>
            </a:fld>
            <a:endParaRPr lang="en-GB" dirty="0"/>
          </a:p>
        </p:txBody>
      </p:sp>
    </p:spTree>
    <p:extLst>
      <p:ext uri="{BB962C8B-B14F-4D97-AF65-F5344CB8AC3E}">
        <p14:creationId xmlns:p14="http://schemas.microsoft.com/office/powerpoint/2010/main" val="40448447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p>
          <a:p>
            <a:pPr algn="l"/>
            <a:r>
              <a:rPr lang="en-GB" b="0" i="0" dirty="0">
                <a:solidFill>
                  <a:srgbClr val="000000"/>
                </a:solidFill>
                <a:effectLst/>
                <a:latin typeface="Verdana" panose="020B0604030504040204" pitchFamily="34" charset="0"/>
              </a:rPr>
              <a:t>By default, the dropna() method returns a new DataFrame, and will not change the original.</a:t>
            </a:r>
          </a:p>
          <a:p>
            <a:pPr algn="l"/>
            <a:r>
              <a:rPr lang="en-GB" b="0" i="0" dirty="0">
                <a:solidFill>
                  <a:srgbClr val="000000"/>
                </a:solidFill>
                <a:effectLst/>
                <a:latin typeface="Verdana" panose="020B0604030504040204" pitchFamily="34" charset="0"/>
              </a:rPr>
              <a:t>If you want to change the original DataFrame, use the inplace=True argument.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apple-system"/>
              </a:rPr>
              <a:t>isna() identifies: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var(--pst-font-family-monospace)"/>
              </a:rPr>
              <a:t>NaN</a:t>
            </a:r>
            <a:r>
              <a:rPr kumimoji="0" lang="en-US" altLang="en-US" sz="1200" b="0" i="0" u="none" strike="noStrike" cap="none" normalizeH="0" baseline="0" dirty="0">
                <a:ln>
                  <a:noFill/>
                </a:ln>
                <a:solidFill>
                  <a:srgbClr val="333333"/>
                </a:solidFill>
                <a:effectLst/>
                <a:latin typeface="-apple-system"/>
              </a:rPr>
              <a:t> (Not a Number) in numeric arrays,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var(--pst-font-family-monospace)"/>
              </a:rPr>
              <a:t>None</a:t>
            </a:r>
            <a:r>
              <a:rPr kumimoji="0" lang="en-US" altLang="en-US" sz="1200" b="0" i="0" u="none" strike="noStrike" cap="none" normalizeH="0" baseline="0" dirty="0">
                <a:ln>
                  <a:noFill/>
                </a:ln>
                <a:solidFill>
                  <a:srgbClr val="333333"/>
                </a:solidFill>
                <a:effectLst/>
                <a:latin typeface="-apple-system"/>
              </a:rPr>
              <a:t> or </a:t>
            </a:r>
            <a:r>
              <a:rPr kumimoji="0" lang="en-US" altLang="en-US" sz="1000" b="0" i="0" u="none" strike="noStrike" cap="none" normalizeH="0" baseline="0" dirty="0">
                <a:ln>
                  <a:noFill/>
                </a:ln>
                <a:solidFill>
                  <a:schemeClr val="tx1"/>
                </a:solidFill>
                <a:effectLst/>
                <a:latin typeface="var(--pst-font-family-monospace)"/>
              </a:rPr>
              <a:t>NaN</a:t>
            </a:r>
            <a:r>
              <a:rPr kumimoji="0" lang="en-US" altLang="en-US" sz="1200" b="0" i="0" u="none" strike="noStrike" cap="none" normalizeH="0" baseline="0" dirty="0">
                <a:ln>
                  <a:noFill/>
                </a:ln>
                <a:solidFill>
                  <a:srgbClr val="333333"/>
                </a:solidFill>
                <a:effectLst/>
                <a:latin typeface="-apple-system"/>
              </a:rPr>
              <a:t> in object arrays,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var(--pst-font-family-monospace)"/>
              </a:rPr>
              <a:t>NaT</a:t>
            </a:r>
            <a:r>
              <a:rPr kumimoji="0" lang="en-US" altLang="en-US" sz="1200" b="0" i="0" u="none" strike="noStrike" cap="none" normalizeH="0" baseline="0" dirty="0">
                <a:ln>
                  <a:noFill/>
                </a:ln>
                <a:solidFill>
                  <a:srgbClr val="333333"/>
                </a:solidFill>
                <a:effectLst/>
                <a:latin typeface="-apple-system"/>
              </a:rPr>
              <a:t> (Not a Time) in datetimelike.</a:t>
            </a:r>
            <a:r>
              <a:rPr kumimoji="0" lang="en-US" altLang="en-US" sz="1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108</a:t>
            </a:fld>
            <a:endParaRPr lang="en-GB" dirty="0"/>
          </a:p>
        </p:txBody>
      </p:sp>
    </p:spTree>
    <p:extLst>
      <p:ext uri="{BB962C8B-B14F-4D97-AF65-F5344CB8AC3E}">
        <p14:creationId xmlns:p14="http://schemas.microsoft.com/office/powerpoint/2010/main" val="211541873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t>
            </a:r>
          </a:p>
          <a:p>
            <a:r>
              <a:rPr lang="en-GB" dirty="0"/>
              <a:t>To convert data type of </a:t>
            </a:r>
            <a:r>
              <a:rPr lang="en-GB" b="1" dirty="0"/>
              <a:t>multiple</a:t>
            </a:r>
            <a:r>
              <a:rPr lang="en-GB" dirty="0"/>
              <a:t> </a:t>
            </a:r>
            <a:r>
              <a:rPr lang="en-GB" b="0" i="0" dirty="0">
                <a:solidFill>
                  <a:srgbClr val="000000"/>
                </a:solidFill>
                <a:effectLst/>
              </a:rPr>
              <a:t>numeric columns into numbers </a:t>
            </a:r>
            <a:r>
              <a:rPr lang="en-GB" dirty="0"/>
              <a:t>at once, use the apply() function with to_numeric pandas function (passing to_numeric without brackets):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]].apply(pd.to_numeric)</a:t>
            </a:r>
          </a:p>
          <a:p>
            <a:pPr marL="0" indent="0">
              <a:buNone/>
            </a:pPr>
            <a:r>
              <a:rPr lang="en-GB" dirty="0">
                <a:latin typeface="Lucida Console" panose="020B0609040504020204" pitchFamily="49" charset="0"/>
              </a:rPr>
              <a:t>See the example from slide 38 and 84 for illustration.</a:t>
            </a:r>
          </a:p>
          <a:p>
            <a:pPr marL="0" indent="0">
              <a:buNone/>
            </a:pPr>
            <a:endParaRPr lang="en-GB"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rPr>
              <a:t>T</a:t>
            </a:r>
            <a:r>
              <a:rPr lang="en-GB" b="0" i="0" dirty="0">
                <a:solidFill>
                  <a:srgbClr val="000000"/>
                </a:solidFill>
                <a:effectLst/>
              </a:rPr>
              <a:t>o convert all values in </a:t>
            </a:r>
            <a:r>
              <a:rPr lang="en-GB" b="1" i="0" dirty="0">
                <a:solidFill>
                  <a:srgbClr val="000000"/>
                </a:solidFill>
                <a:effectLst/>
              </a:rPr>
              <a:t>one</a:t>
            </a:r>
            <a:r>
              <a:rPr lang="en-GB" b="0" i="0" dirty="0">
                <a:solidFill>
                  <a:srgbClr val="000000"/>
                </a:solidFill>
                <a:effectLst/>
              </a:rPr>
              <a:t> numeric column into numbers u</a:t>
            </a:r>
            <a:r>
              <a:rPr lang="en-GB" dirty="0"/>
              <a:t>se </a:t>
            </a:r>
            <a:r>
              <a:rPr lang="en-GB" dirty="0">
                <a:latin typeface="Lucida Console" panose="020B0609040504020204" pitchFamily="49" charset="0"/>
              </a:rPr>
              <a:t>to_numeric()</a:t>
            </a:r>
            <a:r>
              <a:rPr lang="en-GB" dirty="0"/>
              <a:t> Pandas function as shown in the example above.</a:t>
            </a:r>
          </a:p>
          <a:p>
            <a:pPr marL="0" indent="0">
              <a:buNone/>
            </a:pPr>
            <a:endParaRPr lang="en-GB"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109</a:t>
            </a:fld>
            <a:endParaRPr lang="en-GB" dirty="0"/>
          </a:p>
        </p:txBody>
      </p:sp>
    </p:spTree>
    <p:extLst>
      <p:ext uri="{BB962C8B-B14F-4D97-AF65-F5344CB8AC3E}">
        <p14:creationId xmlns:p14="http://schemas.microsoft.com/office/powerpoint/2010/main" val="36913733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110</a:t>
            </a:fld>
            <a:endParaRPr lang="en-GB" dirty="0"/>
          </a:p>
        </p:txBody>
      </p:sp>
    </p:spTree>
    <p:extLst>
      <p:ext uri="{BB962C8B-B14F-4D97-AF65-F5344CB8AC3E}">
        <p14:creationId xmlns:p14="http://schemas.microsoft.com/office/powerpoint/2010/main" val="2447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&gt;&gt;&gt; calories_5_day_series = pd.Series(calories)</a:t>
            </a:r>
          </a:p>
          <a:p>
            <a:pPr marL="0" indent="0">
              <a:buNone/>
            </a:pPr>
            <a:r>
              <a:rPr lang="en-GB" dirty="0">
                <a:latin typeface="Lucida Console" panose="020B0609040504020204" pitchFamily="49" charset="0"/>
              </a:rPr>
              <a:t>Is equivalent to:</a:t>
            </a:r>
          </a:p>
          <a:p>
            <a:pPr marL="0" indent="0">
              <a:buNone/>
            </a:pPr>
            <a:r>
              <a:rPr lang="en-GB" dirty="0">
                <a:latin typeface="Lucida Console" panose="020B0609040504020204" pitchFamily="49" charset="0"/>
              </a:rPr>
              <a:t>&gt;&gt;&gt; calories_5_day_series = pd.Series(calories, index=None)</a:t>
            </a:r>
          </a:p>
          <a:p>
            <a:pPr marL="0" indent="0">
              <a:buNone/>
            </a:pPr>
            <a:r>
              <a:rPr lang="en-GB" dirty="0">
                <a:latin typeface="Lucida Console" panose="020B0609040504020204" pitchFamily="49" charset="0"/>
              </a:rPr>
              <a:t>and:</a:t>
            </a:r>
          </a:p>
          <a:p>
            <a:pPr marL="0" indent="0">
              <a:buNone/>
            </a:pPr>
            <a:r>
              <a:rPr lang="en-GB" dirty="0">
                <a:latin typeface="Lucida Console" panose="020B0609040504020204" pitchFamily="49" charset="0"/>
              </a:rPr>
              <a:t>&gt;&gt;&gt; calories_5_day_series = pd.Series(calories, index=[</a:t>
            </a:r>
            <a:r>
              <a:rPr lang="en-GB" dirty="0">
                <a:solidFill>
                  <a:srgbClr val="00B050"/>
                </a:solidFill>
                <a:latin typeface="Lucida Console" panose="020B0609040504020204" pitchFamily="49" charset="0"/>
              </a:rPr>
              <a:t>"day1"</a:t>
            </a:r>
            <a:r>
              <a:rPr lang="en-GB" dirty="0">
                <a:latin typeface="Lucida Console" panose="020B0609040504020204" pitchFamily="49" charset="0"/>
              </a:rPr>
              <a:t>, </a:t>
            </a:r>
            <a:r>
              <a:rPr lang="en-GB" dirty="0">
                <a:solidFill>
                  <a:srgbClr val="00B050"/>
                </a:solidFill>
                <a:latin typeface="Lucida Console" panose="020B0609040504020204" pitchFamily="49" charset="0"/>
              </a:rPr>
              <a:t>"day2"</a:t>
            </a:r>
            <a:r>
              <a:rPr lang="en-GB" dirty="0">
                <a:latin typeface="Lucida Console" panose="020B0609040504020204" pitchFamily="49" charset="0"/>
              </a:rPr>
              <a:t>, </a:t>
            </a:r>
            <a:r>
              <a:rPr lang="en-GB" dirty="0">
                <a:solidFill>
                  <a:srgbClr val="00B050"/>
                </a:solidFill>
                <a:latin typeface="Lucida Console" panose="020B0609040504020204" pitchFamily="49" charset="0"/>
              </a:rPr>
              <a:t>"day3"</a:t>
            </a:r>
            <a:r>
              <a:rPr lang="en-GB" dirty="0">
                <a:latin typeface="Lucida Console" panose="020B0609040504020204" pitchFamily="49" charset="0"/>
              </a:rPr>
              <a:t>, </a:t>
            </a:r>
            <a:r>
              <a:rPr lang="en-GB" dirty="0">
                <a:solidFill>
                  <a:srgbClr val="00B050"/>
                </a:solidFill>
                <a:latin typeface="Lucida Console" panose="020B0609040504020204" pitchFamily="49" charset="0"/>
              </a:rPr>
              <a:t>"day4"</a:t>
            </a:r>
            <a:r>
              <a:rPr lang="en-GB" dirty="0">
                <a:latin typeface="Lucida Console" panose="020B0609040504020204" pitchFamily="49" charset="0"/>
              </a:rPr>
              <a:t>, </a:t>
            </a:r>
            <a:r>
              <a:rPr lang="en-GB" dirty="0">
                <a:solidFill>
                  <a:srgbClr val="00B050"/>
                </a:solidFill>
                <a:latin typeface="Lucida Console" panose="020B0609040504020204" pitchFamily="49" charset="0"/>
              </a:rPr>
              <a:t>"day5"</a:t>
            </a:r>
            <a:r>
              <a:rPr lang="en-GB"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To select only some of the items in the dictionary, use the </a:t>
            </a:r>
            <a:r>
              <a:rPr lang="en-GB" dirty="0"/>
              <a:t>index</a:t>
            </a:r>
            <a:r>
              <a:rPr lang="en-GB" b="0" i="0" dirty="0">
                <a:solidFill>
                  <a:srgbClr val="000000"/>
                </a:solidFill>
                <a:effectLst/>
                <a:latin typeface="Verdana" panose="020B0604030504040204" pitchFamily="34" charset="0"/>
              </a:rPr>
              <a:t> argument and specify only the items you want to include in the Series.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Create a Series using only data from "day3" and "day5“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&gt;&gt;&gt; calories_days_3_5  = pd.Series(calories, index=["day3", "day5"])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&gt;&gt;&gt; calories_days_3_5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day3    390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day5    380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dtype: int64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rgbClr val="8F5902"/>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Series’ indices can be re-arranged:</a:t>
            </a:r>
            <a:endParaRPr lang="en-GB" dirty="0">
              <a:solidFill>
                <a:srgbClr val="8F5902"/>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re_indexed_calories_series = pd.Series(calories, index=["day5", "day1", "day4", "day2", "day3"])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re_indexed_calories_series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day5    380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day1    420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day4    390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day2    380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day3    390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dtype: int64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Series’ indices can also be re-arranged with a list of greater length than the number of keys in dictionary - the missing element will be filled with NaN (Not a Number):</a:t>
            </a:r>
            <a:endParaRPr lang="en-GB" dirty="0">
              <a:solidFill>
                <a:srgbClr val="8F5902"/>
              </a:solidFill>
              <a:latin typeface="Consolas" panose="020B0609020204030204" pitchFamily="49"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re_indexed_calories_series = pd.Series(calories, index=["day5", "day1", "day4", "day6", "day2", "day3"])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re_indexed_calories_series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day5    380.0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day1    420.0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day4    390.0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day6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day2    380.0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day3    390.0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dtype: float64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Series’ indices cannot be changed:</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t>newly</a:t>
            </a:r>
            <a:r>
              <a:rPr lang="en-GB" dirty="0">
                <a:solidFill>
                  <a:srgbClr val="8F5902"/>
                </a:solidFill>
                <a:latin typeface="Consolas" panose="020B0609020204030204" pitchFamily="49" charset="0"/>
                <a:cs typeface="Times New Roman" panose="02020603050405020304" pitchFamily="18" charset="0"/>
              </a:rPr>
              <a:t>_indexed_</a:t>
            </a:r>
            <a:r>
              <a:rPr lang="en-GB" dirty="0">
                <a:latin typeface="Lucida Console" panose="020B0609040504020204" pitchFamily="49" charset="0"/>
              </a:rPr>
              <a:t>calories_series = pd.Series(calories, index=[1, 2, 3, 4, 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newly_indexed_calories_series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4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dtype: float64</a:t>
            </a:r>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dirty="0"/>
          </a:p>
        </p:txBody>
      </p:sp>
    </p:spTree>
    <p:extLst>
      <p:ext uri="{BB962C8B-B14F-4D97-AF65-F5344CB8AC3E}">
        <p14:creationId xmlns:p14="http://schemas.microsoft.com/office/powerpoint/2010/main" val="33829782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000000"/>
                </a:solidFill>
                <a:effectLst/>
                <a:latin typeface="Verdana" panose="020B0604030504040204" pitchFamily="34" charset="0"/>
              </a:rPr>
              <a:t>Note</a:t>
            </a:r>
            <a:r>
              <a:rPr lang="en-GB" b="0" i="0" dirty="0">
                <a:solidFill>
                  <a:srgbClr val="000000"/>
                </a:solidFill>
                <a:effectLst/>
                <a:latin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The </a:t>
            </a:r>
            <a:r>
              <a:rPr lang="en-GB" dirty="0"/>
              <a:t>(inplace = True)</a:t>
            </a:r>
            <a:r>
              <a:rPr lang="en-GB" b="0" i="0" dirty="0">
                <a:solidFill>
                  <a:srgbClr val="000000"/>
                </a:solidFill>
                <a:effectLst/>
                <a:latin typeface="Verdana" panose="020B0604030504040204" pitchFamily="34" charset="0"/>
              </a:rPr>
              <a:t> will make sure that the method does NOT return a </a:t>
            </a:r>
            <a:r>
              <a:rPr lang="en-GB" b="0" i="1" dirty="0">
                <a:solidFill>
                  <a:srgbClr val="000000"/>
                </a:solidFill>
                <a:effectLst/>
                <a:latin typeface="Verdana" panose="020B0604030504040204" pitchFamily="34" charset="0"/>
              </a:rPr>
              <a:t>new</a:t>
            </a:r>
            <a:r>
              <a:rPr lang="en-GB" b="0" i="0" dirty="0">
                <a:solidFill>
                  <a:srgbClr val="000000"/>
                </a:solidFill>
                <a:effectLst/>
                <a:latin typeface="Verdana" panose="020B0604030504040204" pitchFamily="34" charset="0"/>
              </a:rPr>
              <a:t> DataFrame, but it will remove all duplicates from the </a:t>
            </a:r>
            <a:r>
              <a:rPr lang="en-GB" b="0" i="1" dirty="0">
                <a:solidFill>
                  <a:srgbClr val="000000"/>
                </a:solidFill>
                <a:effectLst/>
                <a:latin typeface="Verdana" panose="020B0604030504040204" pitchFamily="34" charset="0"/>
              </a:rPr>
              <a:t>original</a:t>
            </a:r>
            <a:r>
              <a:rPr lang="en-GB" b="0" i="0" dirty="0">
                <a:solidFill>
                  <a:srgbClr val="000000"/>
                </a:solidFill>
                <a:effectLst/>
                <a:latin typeface="Verdana" panose="020B0604030504040204" pitchFamily="34" charset="0"/>
              </a:rPr>
              <a:t> DataFrame.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information returned by the </a:t>
            </a:r>
            <a:r>
              <a:rPr lang="en-GB" b="1" dirty="0"/>
              <a:t>corr()</a:t>
            </a:r>
            <a:r>
              <a:rPr lang="en-GB" dirty="0"/>
              <a:t> function is used to help identify possible correlations between columns. </a:t>
            </a:r>
            <a:r>
              <a:rPr lang="en-GB" b="0" i="0" dirty="0">
                <a:solidFill>
                  <a:srgbClr val="273239"/>
                </a:solidFill>
                <a:effectLst/>
                <a:latin typeface="urw-din"/>
              </a:rPr>
              <a:t>By default, corr() function calculates the correlation according to </a:t>
            </a:r>
            <a:r>
              <a:rPr lang="en-GB" b="1" i="0" dirty="0">
                <a:solidFill>
                  <a:srgbClr val="202122"/>
                </a:solidFill>
                <a:effectLst/>
                <a:latin typeface="Arial" panose="020B0604020202020204" pitchFamily="34" charset="0"/>
              </a:rPr>
              <a:t>Pearson correlation coefficient</a:t>
            </a:r>
            <a:r>
              <a:rPr lang="en-GB" b="0" i="0" dirty="0">
                <a:solidFill>
                  <a:srgbClr val="202122"/>
                </a:solidFill>
                <a:effectLst/>
                <a:latin typeface="Arial" panose="020B0604020202020204" pitchFamily="34" charset="0"/>
              </a:rPr>
              <a:t> where the result is always a value between −1 and 1. </a:t>
            </a:r>
            <a:endParaRPr lang="en-GB" dirty="0"/>
          </a:p>
          <a:p>
            <a:pPr algn="l"/>
            <a:r>
              <a:rPr lang="en-GB" b="1" i="0" dirty="0">
                <a:solidFill>
                  <a:srgbClr val="333333"/>
                </a:solidFill>
                <a:effectLst/>
                <a:latin typeface="Roboto" panose="02000000000000000000" pitchFamily="2" charset="0"/>
              </a:rPr>
              <a:t>Correlation Coefficient </a:t>
            </a:r>
            <a:r>
              <a:rPr lang="en-GB" b="0" i="0" dirty="0">
                <a:solidFill>
                  <a:srgbClr val="333333"/>
                </a:solidFill>
                <a:effectLst/>
                <a:latin typeface="Roboto" panose="02000000000000000000" pitchFamily="2" charset="0"/>
              </a:rPr>
              <a:t>is a statistical concept, which helps in establishing a relation between predicted and actual values obtained in a statistical experiment. The calculated value of the correlation coefficient explains the exactness between the predicted and actual values.</a:t>
            </a:r>
          </a:p>
          <a:p>
            <a:pPr algn="l"/>
            <a:r>
              <a:rPr lang="en-GB" b="0" i="0" dirty="0">
                <a:solidFill>
                  <a:srgbClr val="333333"/>
                </a:solidFill>
                <a:effectLst/>
                <a:latin typeface="Roboto" panose="02000000000000000000" pitchFamily="2" charset="0"/>
              </a:rPr>
              <a:t>Correlation Coefficient value always lies between -1 to +1. </a:t>
            </a:r>
          </a:p>
          <a:p>
            <a:pPr algn="l"/>
            <a:r>
              <a:rPr lang="en-GB" b="0" i="0" dirty="0">
                <a:solidFill>
                  <a:srgbClr val="333333"/>
                </a:solidFill>
                <a:effectLst/>
                <a:latin typeface="Roboto" panose="02000000000000000000" pitchFamily="2" charset="0"/>
              </a:rPr>
              <a:t>If correlation coefficient value is positive, then there is a similar and identical relation between the two variables (increase of the first variable causes the increase of the second variable). Value 1 indicates perfect similarity.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Roboto" panose="02000000000000000000" pitchFamily="2" charset="0"/>
              </a:rPr>
              <a:t>If correlation coefficient value is positive, then there is a dissimilar and opposite relation between the two variables (increase of the first variable causes the decrease of the second variable). Value -1 indicates perfect dissimilarity.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Roboto" panose="02000000000000000000" pitchFamily="2" charset="0"/>
              </a:rPr>
              <a:t>If correlation coefficient value is zero, then there is no specific relation between two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Roboto" panose="02000000000000000000" pitchFamily="2" charset="0"/>
              </a:rPr>
              <a:t>For example,</a:t>
            </a:r>
            <a:r>
              <a:rPr lang="en-GB" b="0" i="0" dirty="0">
                <a:solidFill>
                  <a:srgbClr val="202122"/>
                </a:solidFill>
                <a:effectLst/>
                <a:latin typeface="Arial" panose="020B0604020202020204" pitchFamily="34" charset="0"/>
              </a:rPr>
              <a:t> the age and height of a sample of teenagers from a high school have a Pearson correlation coefficient significantly greater than 0 (as there is a corelation between the age and height and it is a positive one: the increase of age generally causes the increase of height), but less than 1 (as 1 would represent an unrealistically perfect correlation where every single increase in age is followed by an increase of height).</a:t>
            </a:r>
            <a:endParaRPr lang="en-GB" b="0" i="0" dirty="0">
              <a:solidFill>
                <a:srgbClr val="333333"/>
              </a:solidFill>
              <a:effectLst/>
              <a:latin typeface="Roboto" panose="02000000000000000000" pitchFamily="2" charset="0"/>
            </a:endParaRPr>
          </a:p>
          <a:p>
            <a:pPr algn="l"/>
            <a:r>
              <a:rPr lang="en-GB" b="0" i="0" u="sng" dirty="0">
                <a:solidFill>
                  <a:srgbClr val="273239"/>
                </a:solidFill>
                <a:effectLst/>
                <a:latin typeface="urw-din"/>
              </a:rPr>
              <a:t>Note</a:t>
            </a:r>
            <a:r>
              <a:rPr lang="en-GB" b="0" i="0" dirty="0">
                <a:solidFill>
                  <a:srgbClr val="273239"/>
                </a:solidFill>
                <a:effectLst/>
                <a:latin typeface="urw-din"/>
              </a:rPr>
              <a:t>: The correlation of a variable with itself is 1. </a:t>
            </a:r>
            <a:endParaRPr lang="en-GB"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111</a:t>
            </a:fld>
            <a:endParaRPr lang="en-GB" dirty="0"/>
          </a:p>
        </p:txBody>
      </p:sp>
    </p:spTree>
    <p:extLst>
      <p:ext uri="{BB962C8B-B14F-4D97-AF65-F5344CB8AC3E}">
        <p14:creationId xmlns:p14="http://schemas.microsoft.com/office/powerpoint/2010/main" val="1911941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plot()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https://pandas.pydata.org/pandas-docs/stable/reference/api/pandas.DataFrame.plot.html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112</a:t>
            </a:fld>
            <a:endParaRPr lang="en-GB" dirty="0"/>
          </a:p>
        </p:txBody>
      </p:sp>
    </p:spTree>
    <p:extLst>
      <p:ext uri="{BB962C8B-B14F-4D97-AF65-F5344CB8AC3E}">
        <p14:creationId xmlns:p14="http://schemas.microsoft.com/office/powerpoint/2010/main" val="26683639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113</a:t>
            </a:fld>
            <a:endParaRPr lang="en-GB" dirty="0"/>
          </a:p>
        </p:txBody>
      </p:sp>
    </p:spTree>
    <p:extLst>
      <p:ext uri="{BB962C8B-B14F-4D97-AF65-F5344CB8AC3E}">
        <p14:creationId xmlns:p14="http://schemas.microsoft.com/office/powerpoint/2010/main" val="177361444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000000"/>
                </a:solidFill>
                <a:effectLst/>
                <a:latin typeface="Verdana" panose="020B0604030504040204" pitchFamily="34" charset="0"/>
              </a:rPr>
              <a:t>Note</a:t>
            </a:r>
            <a:r>
              <a:rPr lang="en-GB" b="0" i="0" dirty="0">
                <a:solidFill>
                  <a:srgbClr val="000000"/>
                </a:solidFill>
                <a:effectLst/>
                <a:latin typeface="Verdana" panose="020B0604030504040204" pitchFamily="34" charset="0"/>
              </a:rPr>
              <a:t>: </a:t>
            </a:r>
          </a:p>
          <a:p>
            <a:pPr algn="l"/>
            <a:r>
              <a:rPr lang="en-GB" b="0" i="0" dirty="0">
                <a:solidFill>
                  <a:srgbClr val="333333"/>
                </a:solidFill>
                <a:effectLst/>
                <a:latin typeface="-apple-system"/>
              </a:rPr>
              <a:t>The kind of plot to produce (values for the kwarg </a:t>
            </a:r>
            <a:r>
              <a:rPr lang="en-GB" b="1" i="0" dirty="0">
                <a:solidFill>
                  <a:srgbClr val="333333"/>
                </a:solidFill>
                <a:effectLst/>
                <a:latin typeface="-apple-system"/>
              </a:rPr>
              <a:t>kind</a:t>
            </a:r>
            <a:r>
              <a:rPr lang="en-GB" b="0" i="0" dirty="0">
                <a:solidFill>
                  <a:srgbClr val="333333"/>
                </a:solidFill>
                <a:effectLst/>
                <a:latin typeface="-apple-system"/>
                <a:sym typeface="Wingdings" panose="05000000000000000000" pitchFamily="2" charset="2"/>
              </a:rPr>
              <a:t>):</a:t>
            </a:r>
            <a:endParaRPr lang="en-GB" b="0" i="0" dirty="0">
              <a:solidFill>
                <a:srgbClr val="333333"/>
              </a:solidFill>
              <a:effectLst/>
              <a:latin typeface="-apple-system"/>
            </a:endParaRPr>
          </a:p>
          <a:p>
            <a:pPr algn="l">
              <a:buFont typeface="Arial" panose="020B0604020202020204" pitchFamily="34" charset="0"/>
              <a:buChar char="•"/>
            </a:pPr>
            <a:r>
              <a:rPr lang="en-GB" b="0" i="0" dirty="0">
                <a:solidFill>
                  <a:srgbClr val="333333"/>
                </a:solidFill>
                <a:effectLst/>
                <a:latin typeface="-apple-system"/>
              </a:rPr>
              <a:t> ‘line’ : line plot (default)</a:t>
            </a:r>
          </a:p>
          <a:p>
            <a:pPr algn="l">
              <a:buFont typeface="Arial" panose="020B0604020202020204" pitchFamily="34" charset="0"/>
              <a:buChar char="•"/>
            </a:pPr>
            <a:r>
              <a:rPr lang="en-GB" b="0" i="0" dirty="0">
                <a:solidFill>
                  <a:srgbClr val="333333"/>
                </a:solidFill>
                <a:effectLst/>
                <a:latin typeface="-apple-system"/>
              </a:rPr>
              <a:t> ‘bar’ : vertical bar plot</a:t>
            </a:r>
          </a:p>
          <a:p>
            <a:pPr algn="l">
              <a:buFont typeface="Arial" panose="020B0604020202020204" pitchFamily="34" charset="0"/>
              <a:buChar char="•"/>
            </a:pPr>
            <a:r>
              <a:rPr lang="en-GB" b="0" i="0" dirty="0">
                <a:solidFill>
                  <a:srgbClr val="333333"/>
                </a:solidFill>
                <a:effectLst/>
                <a:latin typeface="-apple-system"/>
              </a:rPr>
              <a:t> ‘barh’ : horizontal bar plot</a:t>
            </a:r>
          </a:p>
          <a:p>
            <a:pPr algn="l">
              <a:buFont typeface="Arial" panose="020B0604020202020204" pitchFamily="34" charset="0"/>
              <a:buChar char="•"/>
            </a:pPr>
            <a:r>
              <a:rPr lang="en-GB" b="0" i="0" dirty="0">
                <a:solidFill>
                  <a:srgbClr val="333333"/>
                </a:solidFill>
                <a:effectLst/>
                <a:latin typeface="-apple-system"/>
              </a:rPr>
              <a:t> ‘hist’ : histogram</a:t>
            </a:r>
          </a:p>
          <a:p>
            <a:pPr algn="l">
              <a:buFont typeface="Arial" panose="020B0604020202020204" pitchFamily="34" charset="0"/>
              <a:buChar char="•"/>
            </a:pPr>
            <a:r>
              <a:rPr lang="en-GB" b="0" i="0" dirty="0">
                <a:solidFill>
                  <a:srgbClr val="333333"/>
                </a:solidFill>
                <a:effectLst/>
                <a:latin typeface="-apple-system"/>
              </a:rPr>
              <a:t> ‘box’ : boxplot</a:t>
            </a:r>
          </a:p>
          <a:p>
            <a:pPr algn="l">
              <a:buFont typeface="Arial" panose="020B0604020202020204" pitchFamily="34" charset="0"/>
              <a:buChar char="•"/>
            </a:pPr>
            <a:r>
              <a:rPr lang="en-GB" b="0" i="0" dirty="0">
                <a:solidFill>
                  <a:srgbClr val="333333"/>
                </a:solidFill>
                <a:effectLst/>
                <a:latin typeface="-apple-system"/>
              </a:rPr>
              <a:t> ‘kde’ : Kernel Density Estimation plot</a:t>
            </a:r>
          </a:p>
          <a:p>
            <a:pPr algn="l">
              <a:buFont typeface="Arial" panose="020B0604020202020204" pitchFamily="34" charset="0"/>
              <a:buChar char="•"/>
            </a:pPr>
            <a:r>
              <a:rPr lang="en-GB" b="0" i="0" dirty="0">
                <a:solidFill>
                  <a:srgbClr val="333333"/>
                </a:solidFill>
                <a:effectLst/>
                <a:latin typeface="-apple-system"/>
              </a:rPr>
              <a:t> ‘density’ : same as ‘kde’</a:t>
            </a:r>
          </a:p>
          <a:p>
            <a:pPr algn="l">
              <a:buFont typeface="Arial" panose="020B0604020202020204" pitchFamily="34" charset="0"/>
              <a:buChar char="•"/>
            </a:pPr>
            <a:r>
              <a:rPr lang="en-GB" b="0" i="0" dirty="0">
                <a:solidFill>
                  <a:srgbClr val="333333"/>
                </a:solidFill>
                <a:effectLst/>
                <a:latin typeface="-apple-system"/>
              </a:rPr>
              <a:t> ‘area’ : area plot</a:t>
            </a:r>
          </a:p>
          <a:p>
            <a:pPr algn="l">
              <a:buFont typeface="Arial" panose="020B0604020202020204" pitchFamily="34" charset="0"/>
              <a:buChar char="•"/>
            </a:pPr>
            <a:r>
              <a:rPr lang="en-GB" b="0" i="0" dirty="0">
                <a:solidFill>
                  <a:srgbClr val="333333"/>
                </a:solidFill>
                <a:effectLst/>
                <a:latin typeface="-apple-system"/>
              </a:rPr>
              <a:t> ‘pie’ : pie plot</a:t>
            </a:r>
          </a:p>
          <a:p>
            <a:pPr algn="l">
              <a:buFont typeface="Arial" panose="020B0604020202020204" pitchFamily="34" charset="0"/>
              <a:buChar char="•"/>
            </a:pPr>
            <a:r>
              <a:rPr lang="en-GB" b="0" i="0" dirty="0">
                <a:solidFill>
                  <a:srgbClr val="333333"/>
                </a:solidFill>
                <a:effectLst/>
                <a:latin typeface="-apple-system"/>
              </a:rPr>
              <a:t> ‘scatter’ : scatter plot (DataFrame only)</a:t>
            </a:r>
          </a:p>
          <a:p>
            <a:pPr algn="l">
              <a:buFont typeface="Arial" panose="020B0604020202020204" pitchFamily="34" charset="0"/>
              <a:buChar char="•"/>
            </a:pPr>
            <a:r>
              <a:rPr lang="en-GB" b="0" i="0" dirty="0">
                <a:solidFill>
                  <a:srgbClr val="333333"/>
                </a:solidFill>
                <a:effectLst/>
                <a:latin typeface="-apple-system"/>
              </a:rPr>
              <a:t> ‘hexbin’ : hexbin plot (DataFrame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114</a:t>
            </a:fld>
            <a:endParaRPr lang="en-GB" dirty="0"/>
          </a:p>
        </p:txBody>
      </p:sp>
    </p:spTree>
    <p:extLst>
      <p:ext uri="{BB962C8B-B14F-4D97-AF65-F5344CB8AC3E}">
        <p14:creationId xmlns:p14="http://schemas.microsoft.com/office/powerpoint/2010/main" val="262983044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000000"/>
                </a:solidFill>
                <a:effectLst/>
                <a:latin typeface="Verdana" panose="020B0604030504040204" pitchFamily="34" charset="0"/>
              </a:rPr>
              <a:t>Note</a:t>
            </a:r>
            <a:r>
              <a:rPr lang="en-GB" b="0" i="0" dirty="0">
                <a:solidFill>
                  <a:srgbClr val="000000"/>
                </a:solidFill>
                <a:effectLst/>
                <a:latin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plt.tight_layout() automatically adjusts the figure area so that the x-axis aren't truncated to the bottom and y-axis labels aren't truncated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Verdana" panose="020B0604030504040204" pitchFamily="34" charset="0"/>
              </a:rPr>
              <a:t>To see the effect of it, comment that line out and re-run the above code without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115</a:t>
            </a:fld>
            <a:endParaRPr lang="en-GB" dirty="0"/>
          </a:p>
        </p:txBody>
      </p:sp>
    </p:spTree>
    <p:extLst>
      <p:ext uri="{BB962C8B-B14F-4D97-AF65-F5344CB8AC3E}">
        <p14:creationId xmlns:p14="http://schemas.microsoft.com/office/powerpoint/2010/main" val="152693917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CAF7F7-481D-4FBB-872B-CAD62DA8C4BA}" type="slidenum">
              <a:rPr lang="en-GB" smtClean="0"/>
              <a:t>117</a:t>
            </a:fld>
            <a:endParaRPr lang="en-GB" dirty="0"/>
          </a:p>
        </p:txBody>
      </p:sp>
    </p:spTree>
    <p:extLst>
      <p:ext uri="{BB962C8B-B14F-4D97-AF65-F5344CB8AC3E}">
        <p14:creationId xmlns:p14="http://schemas.microsoft.com/office/powerpoint/2010/main" val="247823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dirty="0"/>
          </a:p>
        </p:txBody>
      </p:sp>
    </p:spTree>
    <p:extLst>
      <p:ext uri="{BB962C8B-B14F-4D97-AF65-F5344CB8AC3E}">
        <p14:creationId xmlns:p14="http://schemas.microsoft.com/office/powerpoint/2010/main" val="200747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dirty="0"/>
          </a:p>
        </p:txBody>
      </p:sp>
    </p:spTree>
    <p:extLst>
      <p:ext uri="{BB962C8B-B14F-4D97-AF65-F5344CB8AC3E}">
        <p14:creationId xmlns:p14="http://schemas.microsoft.com/office/powerpoint/2010/main" val="180451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dirty="0"/>
          </a:p>
        </p:txBody>
      </p:sp>
    </p:spTree>
    <p:extLst>
      <p:ext uri="{BB962C8B-B14F-4D97-AF65-F5344CB8AC3E}">
        <p14:creationId xmlns:p14="http://schemas.microsoft.com/office/powerpoint/2010/main" val="3372565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dirty="0"/>
          </a:p>
        </p:txBody>
      </p:sp>
    </p:spTree>
    <p:extLst>
      <p:ext uri="{BB962C8B-B14F-4D97-AF65-F5344CB8AC3E}">
        <p14:creationId xmlns:p14="http://schemas.microsoft.com/office/powerpoint/2010/main" val="352318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dirty="0"/>
          </a:p>
        </p:txBody>
      </p:sp>
    </p:spTree>
    <p:extLst>
      <p:ext uri="{BB962C8B-B14F-4D97-AF65-F5344CB8AC3E}">
        <p14:creationId xmlns:p14="http://schemas.microsoft.com/office/powerpoint/2010/main" val="37120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dirty="0"/>
          </a:p>
        </p:txBody>
      </p:sp>
    </p:spTree>
    <p:extLst>
      <p:ext uri="{BB962C8B-B14F-4D97-AF65-F5344CB8AC3E}">
        <p14:creationId xmlns:p14="http://schemas.microsoft.com/office/powerpoint/2010/main" val="267049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19</a:t>
            </a:fld>
            <a:endParaRPr lang="en-GB" dirty="0"/>
          </a:p>
        </p:txBody>
      </p:sp>
    </p:spTree>
    <p:extLst>
      <p:ext uri="{BB962C8B-B14F-4D97-AF65-F5344CB8AC3E}">
        <p14:creationId xmlns:p14="http://schemas.microsoft.com/office/powerpoint/2010/main" val="243777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dirty="0"/>
          </a:p>
        </p:txBody>
      </p:sp>
    </p:spTree>
    <p:extLst>
      <p:ext uri="{BB962C8B-B14F-4D97-AF65-F5344CB8AC3E}">
        <p14:creationId xmlns:p14="http://schemas.microsoft.com/office/powerpoint/2010/main" val="16242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dirty="0"/>
          </a:p>
        </p:txBody>
      </p:sp>
    </p:spTree>
    <p:extLst>
      <p:ext uri="{BB962C8B-B14F-4D97-AF65-F5344CB8AC3E}">
        <p14:creationId xmlns:p14="http://schemas.microsoft.com/office/powerpoint/2010/main" val="19360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dirty="0"/>
          </a:p>
        </p:txBody>
      </p:sp>
    </p:spTree>
    <p:extLst>
      <p:ext uri="{BB962C8B-B14F-4D97-AF65-F5344CB8AC3E}">
        <p14:creationId xmlns:p14="http://schemas.microsoft.com/office/powerpoint/2010/main" val="2950443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endParaRPr lang="en-GB"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pd.Index(gender_series).get_loc(element)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returns an ndarray with Boolean values, each corresponding to the value in the series: True if the value is equal to element;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&gt;&gt;&gt; pd.Index(gender_series).get_loc(element)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array([False,  True,  True, False,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dirty="0"/>
          </a:p>
        </p:txBody>
      </p:sp>
    </p:spTree>
    <p:extLst>
      <p:ext uri="{BB962C8B-B14F-4D97-AF65-F5344CB8AC3E}">
        <p14:creationId xmlns:p14="http://schemas.microsoft.com/office/powerpoint/2010/main" val="2428339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dirty="0"/>
          </a:p>
        </p:txBody>
      </p:sp>
    </p:spTree>
    <p:extLst>
      <p:ext uri="{BB962C8B-B14F-4D97-AF65-F5344CB8AC3E}">
        <p14:creationId xmlns:p14="http://schemas.microsoft.com/office/powerpoint/2010/main" val="1794789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dirty="0"/>
          </a:p>
        </p:txBody>
      </p:sp>
    </p:spTree>
    <p:extLst>
      <p:ext uri="{BB962C8B-B14F-4D97-AF65-F5344CB8AC3E}">
        <p14:creationId xmlns:p14="http://schemas.microsoft.com/office/powerpoint/2010/main" val="283614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Official Pandas documentation on Working with text data &amp; Method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https://pandas.pydata.org/pandas-docs/stable/user_guide/text.html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dirty="0"/>
          </a:p>
        </p:txBody>
      </p:sp>
    </p:spTree>
    <p:extLst>
      <p:ext uri="{BB962C8B-B14F-4D97-AF65-F5344CB8AC3E}">
        <p14:creationId xmlns:p14="http://schemas.microsoft.com/office/powerpoint/2010/main" val="375377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Official Pandas documentation on Working with text data &amp; Method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https://pandas.pydata.org/pandas-docs/stable/user_guide/text.html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26</a:t>
            </a:fld>
            <a:endParaRPr lang="en-GB" dirty="0"/>
          </a:p>
        </p:txBody>
      </p:sp>
    </p:spTree>
    <p:extLst>
      <p:ext uri="{BB962C8B-B14F-4D97-AF65-F5344CB8AC3E}">
        <p14:creationId xmlns:p14="http://schemas.microsoft.com/office/powerpoint/2010/main" val="3407263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27</a:t>
            </a:fld>
            <a:endParaRPr lang="en-GB" dirty="0"/>
          </a:p>
        </p:txBody>
      </p:sp>
    </p:spTree>
    <p:extLst>
      <p:ext uri="{BB962C8B-B14F-4D97-AF65-F5344CB8AC3E}">
        <p14:creationId xmlns:p14="http://schemas.microsoft.com/office/powerpoint/2010/main" val="1378614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28</a:t>
            </a:fld>
            <a:endParaRPr lang="en-GB" dirty="0"/>
          </a:p>
        </p:txBody>
      </p:sp>
    </p:spTree>
    <p:extLst>
      <p:ext uri="{BB962C8B-B14F-4D97-AF65-F5344CB8AC3E}">
        <p14:creationId xmlns:p14="http://schemas.microsoft.com/office/powerpoint/2010/main" val="1465735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29</a:t>
            </a:fld>
            <a:endParaRPr lang="en-GB" dirty="0"/>
          </a:p>
        </p:txBody>
      </p:sp>
    </p:spTree>
    <p:extLst>
      <p:ext uri="{BB962C8B-B14F-4D97-AF65-F5344CB8AC3E}">
        <p14:creationId xmlns:p14="http://schemas.microsoft.com/office/powerpoint/2010/main" val="3225249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shown in the above example, Series’ index values need not be unique.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them unique, create both Series with different indexes, so that indexes form a natural sequence when Series are concatenated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se_pl_2 = pd.Series( ['C', 'C++', 'C#'], index=[3, 4, 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a:t>
            </a:r>
            <a:r>
              <a:rPr lang="en-GB" dirty="0">
                <a:latin typeface="Lucida Console" panose="020B0609040504020204" pitchFamily="49" charset="0"/>
              </a:rPr>
              <a:t>concat_series </a:t>
            </a:r>
            <a:r>
              <a:rPr lang="en-GB" dirty="0"/>
              <a:t>= pd.concat([se_pl_1, se_pl_2])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a:t>
            </a:r>
            <a:r>
              <a:rPr lang="en-GB" dirty="0">
                <a:latin typeface="Lucida Console" panose="020B0609040504020204" pitchFamily="49" charset="0"/>
              </a:rPr>
              <a:t>concat_series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0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      Java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         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3         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4       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5        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dtype: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pandas concat()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https://pandas.pydata.org/pandas-docs/stable/reference/api/pandas.concat.html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30</a:t>
            </a:fld>
            <a:endParaRPr lang="en-GB" dirty="0"/>
          </a:p>
        </p:txBody>
      </p:sp>
    </p:spTree>
    <p:extLst>
      <p:ext uri="{BB962C8B-B14F-4D97-AF65-F5344CB8AC3E}">
        <p14:creationId xmlns:p14="http://schemas.microsoft.com/office/powerpoint/2010/main" val="385964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1589014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a:t>
            </a:r>
          </a:p>
          <a:p>
            <a:r>
              <a:rPr lang="en-GB" dirty="0"/>
              <a:t>Observe the presence of column labels in the above resulting DataFrame: 0, 1. While a pandas Series has row but no column labels, a DataFrame does have both row and column labels.</a:t>
            </a:r>
          </a:p>
          <a:p>
            <a:endParaRPr lang="en-GB"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73239"/>
                </a:solidFill>
                <a:effectLst/>
                <a:latin typeface="Consolas" panose="020B0609020204030204" pitchFamily="49" charset="0"/>
              </a:rPr>
              <a:t>To concatenate the series one below the other use the </a:t>
            </a:r>
            <a:r>
              <a:rPr lang="en-GB" b="1" i="0" dirty="0">
                <a:solidFill>
                  <a:srgbClr val="273239"/>
                </a:solidFill>
                <a:effectLst/>
                <a:latin typeface="Consolas" panose="020B0609020204030204" pitchFamily="49" charset="0"/>
              </a:rPr>
              <a:t>pandas.concat() </a:t>
            </a:r>
            <a:r>
              <a:rPr lang="en-GB" b="0" i="0" dirty="0">
                <a:solidFill>
                  <a:srgbClr val="273239"/>
                </a:solidFill>
                <a:effectLst/>
                <a:latin typeface="Consolas" panose="020B0609020204030204" pitchFamily="49" charset="0"/>
              </a:rPr>
              <a:t>function and set the axis to zero or omit the axis kwarg altogether. The result is a Series.</a:t>
            </a:r>
          </a:p>
          <a:p>
            <a:pPr algn="l" rtl="0" fontAlgn="base"/>
            <a:r>
              <a:rPr lang="en-GB" b="0" i="0" dirty="0">
                <a:solidFill>
                  <a:srgbClr val="273239"/>
                </a:solidFill>
                <a:effectLst/>
                <a:latin typeface="Consolas" panose="020B0609020204030204" pitchFamily="49" charset="0"/>
              </a:rPr>
              <a:t>To concatenate the series side by side use the pandas.concat() function and set the axis kwarg to 1 (axis=1). The result is a DataFrame with 2 columns.</a:t>
            </a:r>
          </a:p>
          <a:p>
            <a:endParaRPr lang="en-GB" dirty="0"/>
          </a:p>
          <a:p>
            <a:r>
              <a:rPr lang="en-GB" b="0" i="0" dirty="0">
                <a:solidFill>
                  <a:srgbClr val="000000"/>
                </a:solidFill>
                <a:effectLst/>
                <a:latin typeface="Open Sans" panose="020B0606030504020204" pitchFamily="34" charset="0"/>
              </a:rPr>
              <a:t>If you just want to combine all series as columns into DataFrame then use pandas.concat() with axis=1, as it is simplest and pretty straight forward.</a:t>
            </a:r>
            <a:endParaRPr lang="en-GB" dirty="0"/>
          </a:p>
          <a:p>
            <a:r>
              <a:rPr lang="en-GB" dirty="0"/>
              <a:t>Series can also be joined together using the </a:t>
            </a:r>
            <a:r>
              <a:rPr lang="en-GB" b="1" dirty="0"/>
              <a:t>pandas.merge()</a:t>
            </a:r>
            <a:r>
              <a:rPr lang="en-GB" dirty="0"/>
              <a:t> function, and there is also </a:t>
            </a:r>
            <a:r>
              <a:rPr lang="en-GB" b="0" dirty="0"/>
              <a:t>the</a:t>
            </a:r>
            <a:r>
              <a:rPr lang="en-GB" b="0" i="0" dirty="0">
                <a:solidFill>
                  <a:srgbClr val="000000"/>
                </a:solidFill>
                <a:effectLst/>
                <a:latin typeface="Open Sans" panose="020B0606030504020204" pitchFamily="34" charset="0"/>
              </a:rPr>
              <a:t> </a:t>
            </a:r>
            <a:r>
              <a:rPr lang="en-GB" b="1" dirty="0"/>
              <a:t>DataFrame.join()</a:t>
            </a:r>
            <a:r>
              <a:rPr lang="en-GB" dirty="0"/>
              <a:t> function</a:t>
            </a:r>
            <a:r>
              <a:rPr lang="en-GB" b="0" i="0" dirty="0">
                <a:solidFill>
                  <a:srgbClr val="000000"/>
                </a:solidFill>
                <a:effectLst/>
                <a:latin typeface="Open Sans" panose="020B0606030504020204" pitchFamily="34" charset="0"/>
              </a:rPr>
              <a:t>.</a:t>
            </a:r>
          </a:p>
          <a:p>
            <a:endParaRPr lang="en-GB" b="0" i="0" dirty="0">
              <a:solidFill>
                <a:srgbClr val="000000"/>
              </a:solidFill>
              <a:effectLst/>
              <a:latin typeface="Open Sans" panose="020B0606030504020204" pitchFamily="34" charset="0"/>
            </a:endParaRPr>
          </a:p>
          <a:p>
            <a:r>
              <a:rPr lang="en-GB" b="0" dirty="0"/>
              <a:t>pandas.merge() allows</a:t>
            </a:r>
            <a:r>
              <a:rPr lang="en-GB" b="0" i="0" dirty="0">
                <a:solidFill>
                  <a:srgbClr val="273239"/>
                </a:solidFill>
                <a:effectLst/>
                <a:latin typeface="urw-din"/>
              </a:rPr>
              <a:t> joining series with join operations which is very similar to RDBMS like SQL(e.g. inner, outer join)</a:t>
            </a:r>
          </a:p>
          <a:p>
            <a:endParaRPr lang="en-GB" dirty="0"/>
          </a:p>
          <a:p>
            <a:r>
              <a:rPr lang="en-GB" b="0" dirty="0"/>
              <a:t>DataFrame.join() </a:t>
            </a:r>
            <a:r>
              <a:rPr lang="en-GB" b="0" i="0" dirty="0">
                <a:solidFill>
                  <a:srgbClr val="273239"/>
                </a:solidFill>
                <a:effectLst/>
                <a:latin typeface="urw-din"/>
              </a:rPr>
              <a:t>can also be used to join two series but first you have to convert one series into DataFrame. It adds a Series (as a column) to a DataFrame</a:t>
            </a:r>
          </a:p>
          <a:p>
            <a:endParaRPr lang="en-GB" dirty="0"/>
          </a:p>
          <a:p>
            <a:r>
              <a:rPr lang="en-GB" sz="1200" b="0" i="0" kern="1200" dirty="0">
                <a:solidFill>
                  <a:schemeClr val="tx1"/>
                </a:solidFill>
                <a:effectLst/>
                <a:latin typeface="+mn-lt"/>
                <a:ea typeface="+mn-ea"/>
                <a:cs typeface="+mn-cs"/>
              </a:rPr>
              <a:t>Official Documentation on these functions:</a:t>
            </a:r>
            <a:endParaRPr lang="en-GB" dirty="0"/>
          </a:p>
          <a:p>
            <a:r>
              <a:rPr lang="en-GB" dirty="0"/>
              <a:t>https://pandas.pydata.org/pandas-docs/stable/reference/api/pandas.concat.html</a:t>
            </a:r>
          </a:p>
          <a:p>
            <a:r>
              <a:rPr lang="en-GB" b="0" i="0" dirty="0">
                <a:solidFill>
                  <a:srgbClr val="000000"/>
                </a:solidFill>
                <a:effectLst/>
                <a:latin typeface="Open Sans" panose="020B0606030504020204" pitchFamily="34" charset="0"/>
              </a:rPr>
              <a:t>https://pandas.pydata.org/pandas-docs/stable/reference/api/pandas.DataFrame.merge.html</a:t>
            </a:r>
          </a:p>
          <a:p>
            <a:r>
              <a:rPr lang="en-GB" b="0" i="0" dirty="0">
                <a:solidFill>
                  <a:srgbClr val="000000"/>
                </a:solidFill>
                <a:effectLst/>
                <a:latin typeface="Open Sans" panose="020B0606030504020204" pitchFamily="34" charset="0"/>
              </a:rPr>
              <a:t>https://pandas.pydata.org/pandas-docs/stable/reference/api/pandas.DataFrame.join.html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31</a:t>
            </a:fld>
            <a:endParaRPr lang="en-GB" dirty="0"/>
          </a:p>
        </p:txBody>
      </p:sp>
    </p:spTree>
    <p:extLst>
      <p:ext uri="{BB962C8B-B14F-4D97-AF65-F5344CB8AC3E}">
        <p14:creationId xmlns:p14="http://schemas.microsoft.com/office/powerpoint/2010/main" val="1276418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a:t>
            </a:r>
            <a:r>
              <a:rPr lang="en-GB" b="0" dirty="0"/>
              <a:t>:</a:t>
            </a:r>
          </a:p>
          <a:p>
            <a:r>
              <a:rPr lang="en-GB" b="0" i="0" dirty="0">
                <a:solidFill>
                  <a:srgbClr val="444444"/>
                </a:solidFill>
                <a:effectLst/>
                <a:latin typeface="Roboto" panose="02000000000000000000" pitchFamily="2" charset="0"/>
              </a:rPr>
              <a:t>The columns of a pandas DataFrame (or a Series) are of homogeneous data type. You can inspect this with dtype (or DataFrame.dtypes ).</a:t>
            </a:r>
          </a:p>
          <a:p>
            <a:r>
              <a:rPr lang="en-GB" b="0" i="0" dirty="0">
                <a:solidFill>
                  <a:srgbClr val="444444"/>
                </a:solidFill>
                <a:effectLst/>
                <a:latin typeface="Roboto" panose="02000000000000000000" pitchFamily="2" charset="0"/>
              </a:rPr>
              <a:t>Only the generic 'object' dtype can hold any python object, and in this way can also contain mixed types: But this is really not recommended, as this defeats the purpose (or at least the performance) of pandas.</a:t>
            </a: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32</a:t>
            </a:fld>
            <a:endParaRPr lang="en-GB" dirty="0"/>
          </a:p>
        </p:txBody>
      </p:sp>
    </p:spTree>
    <p:extLst>
      <p:ext uri="{BB962C8B-B14F-4D97-AF65-F5344CB8AC3E}">
        <p14:creationId xmlns:p14="http://schemas.microsoft.com/office/powerpoint/2010/main" val="1652330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Official Documentation on Data Frames:</a:t>
            </a:r>
          </a:p>
          <a:p>
            <a:r>
              <a:rPr lang="en-GB" sz="1200" b="0" i="0" kern="1200" dirty="0">
                <a:solidFill>
                  <a:schemeClr val="tx1"/>
                </a:solidFill>
                <a:effectLst/>
                <a:latin typeface="+mn-lt"/>
                <a:ea typeface="+mn-ea"/>
                <a:cs typeface="+mn-cs"/>
              </a:rPr>
              <a:t>https://pandas.pydata.org/docs/reference/api/pandas.DataFrame.html</a:t>
            </a:r>
            <a:endParaRPr lang="en-GB" dirty="0"/>
          </a:p>
          <a:p>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33</a:t>
            </a:fld>
            <a:endParaRPr lang="en-GB" dirty="0"/>
          </a:p>
        </p:txBody>
      </p:sp>
    </p:spTree>
    <p:extLst>
      <p:ext uri="{BB962C8B-B14F-4D97-AF65-F5344CB8AC3E}">
        <p14:creationId xmlns:p14="http://schemas.microsoft.com/office/powerpoint/2010/main" val="1674256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sng" dirty="0"/>
              <a:t>Note</a:t>
            </a:r>
            <a:r>
              <a:rPr lang="en-GB" dirty="0"/>
              <a:t>:</a:t>
            </a:r>
          </a:p>
          <a:p>
            <a:r>
              <a:rPr lang="en-GB" dirty="0"/>
              <a:t>If the tuples have different lengths, missing values will be automatically filled in with the value None:</a:t>
            </a:r>
          </a:p>
          <a:p>
            <a:r>
              <a:rPr lang="en-GB" dirty="0"/>
              <a:t>&gt;&gt;&gt; students_list = [('Jack', 34, 'Sydney', 'Australia'),</a:t>
            </a:r>
          </a:p>
          <a:p>
            <a:r>
              <a:rPr lang="en-GB" dirty="0"/>
              <a:t>                                  ('Rita', 30, 'Delhi', 'India’),</a:t>
            </a:r>
          </a:p>
          <a:p>
            <a:r>
              <a:rPr lang="en-GB" dirty="0"/>
              <a:t>                                  ('Tom', 31, 'Mumbai', 'India’),</a:t>
            </a:r>
          </a:p>
          <a:p>
            <a:r>
              <a:rPr lang="en-GB" dirty="0"/>
              <a:t>                                  ('Neelu', 32, ),                           # City and Country values missing</a:t>
            </a:r>
          </a:p>
          <a:p>
            <a:r>
              <a:rPr lang="en-GB" dirty="0"/>
              <a:t>                                  ('John', 16, 'New York’),            # Country value missing</a:t>
            </a:r>
          </a:p>
          <a:p>
            <a:r>
              <a:rPr lang="en-GB" dirty="0"/>
              <a:t>                                  ('Mike', 17, 'Las Vegas', 'US’)]</a:t>
            </a:r>
          </a:p>
          <a:p>
            <a:r>
              <a:rPr lang="en-GB" dirty="0"/>
              <a:t>&gt;&gt;&gt; df_students_1 = pd.DataFrame(students_list, columns=['Name', 'Age', 'City' , 'Country'])</a:t>
            </a:r>
          </a:p>
          <a:p>
            <a:r>
              <a:rPr lang="en-GB" dirty="0"/>
              <a:t>&gt;&gt;&gt; df_students_1</a:t>
            </a:r>
          </a:p>
          <a:p>
            <a:r>
              <a:rPr lang="en-GB" dirty="0"/>
              <a:t>    Name  Age       City    Country</a:t>
            </a:r>
          </a:p>
          <a:p>
            <a:r>
              <a:rPr lang="en-GB" dirty="0"/>
              <a:t>0   Jack   34     Sydney  Australia</a:t>
            </a:r>
          </a:p>
          <a:p>
            <a:r>
              <a:rPr lang="en-GB" dirty="0"/>
              <a:t>1   Rita   30      Delhi      India</a:t>
            </a:r>
          </a:p>
          <a:p>
            <a:r>
              <a:rPr lang="en-GB" dirty="0"/>
              <a:t>2    Tom   31     Mumbai      India</a:t>
            </a:r>
          </a:p>
          <a:p>
            <a:r>
              <a:rPr lang="en-GB" dirty="0"/>
              <a:t>3  Neelu   32       </a:t>
            </a:r>
            <a:r>
              <a:rPr lang="en-GB" b="1" dirty="0"/>
              <a:t>None</a:t>
            </a:r>
            <a:r>
              <a:rPr lang="en-GB" dirty="0"/>
              <a:t>       </a:t>
            </a:r>
            <a:r>
              <a:rPr lang="en-GB" b="1" dirty="0"/>
              <a:t>None</a:t>
            </a:r>
          </a:p>
          <a:p>
            <a:r>
              <a:rPr lang="en-GB" dirty="0"/>
              <a:t>4   John   16   New York       </a:t>
            </a:r>
            <a:r>
              <a:rPr lang="en-GB" b="1" dirty="0"/>
              <a:t>None</a:t>
            </a:r>
          </a:p>
          <a:p>
            <a:r>
              <a:rPr lang="en-GB" dirty="0"/>
              <a:t>5   Mike   17  Las Vegas         US</a:t>
            </a:r>
          </a:p>
        </p:txBody>
      </p:sp>
      <p:sp>
        <p:nvSpPr>
          <p:cNvPr id="4" name="Slide Number Placeholder 3"/>
          <p:cNvSpPr>
            <a:spLocks noGrp="1"/>
          </p:cNvSpPr>
          <p:nvPr>
            <p:ph type="sldNum" sz="quarter" idx="10"/>
          </p:nvPr>
        </p:nvSpPr>
        <p:spPr/>
        <p:txBody>
          <a:bodyPr/>
          <a:lstStyle/>
          <a:p>
            <a:fld id="{DECAF7F7-481D-4FBB-872B-CAD62DA8C4BA}" type="slidenum">
              <a:rPr lang="en-GB" smtClean="0"/>
              <a:t>34</a:t>
            </a:fld>
            <a:endParaRPr lang="en-GB" dirty="0"/>
          </a:p>
        </p:txBody>
      </p:sp>
    </p:spTree>
    <p:extLst>
      <p:ext uri="{BB962C8B-B14F-4D97-AF65-F5344CB8AC3E}">
        <p14:creationId xmlns:p14="http://schemas.microsoft.com/office/powerpoint/2010/main" val="243088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sng" dirty="0">
                <a:solidFill>
                  <a:srgbClr val="000000"/>
                </a:solidFill>
                <a:effectLst/>
                <a:latin typeface="Arial" panose="020B0604020202020204" pitchFamily="34" charset="0"/>
              </a:rPr>
              <a:t>Note</a:t>
            </a:r>
            <a:r>
              <a:rPr lang="en-GB" b="0" i="0" dirty="0">
                <a:solidFill>
                  <a:srgbClr val="000000"/>
                </a:solidFill>
                <a:effectLst/>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Observe the presence of column labels in the above resulting DataFrame: Name, Age, City, Country. While a pandas Series has row but no column labels, a DataFrame has both row and column labels. Had the column names not been supplied, they would have been be assigned the default values: 0, 1, 2, 3.</a:t>
            </a:r>
          </a:p>
          <a:p>
            <a:endParaRPr lang="en-GB" b="0" i="0" dirty="0">
              <a:solidFill>
                <a:srgbClr val="000000"/>
              </a:solidFill>
              <a:effectLst/>
              <a:latin typeface="Arial" panose="020B0604020202020204" pitchFamily="34" charset="0"/>
            </a:endParaRPr>
          </a:p>
          <a:p>
            <a:r>
              <a:rPr lang="en-GB" b="0" i="0" dirty="0">
                <a:solidFill>
                  <a:srgbClr val="000000"/>
                </a:solidFill>
                <a:effectLst/>
                <a:latin typeface="Arial" panose="020B0604020202020204" pitchFamily="34" charset="0"/>
              </a:rPr>
              <a:t>Observe also the values 0,1,2,3,4,5. They are the default index assigned to each row using the function range(n). </a:t>
            </a:r>
          </a:p>
          <a:p>
            <a:r>
              <a:rPr lang="en-GB" b="0" i="0" dirty="0">
                <a:solidFill>
                  <a:srgbClr val="000000"/>
                </a:solidFill>
                <a:effectLst/>
                <a:latin typeface="Arial" panose="020B0604020202020204" pitchFamily="34" charset="0"/>
              </a:rPr>
              <a:t>If no index is passed, then by default, index will be range(n), where n is the length of the list (in this case the number of tuples).</a:t>
            </a:r>
          </a:p>
          <a:p>
            <a:r>
              <a:rPr lang="en-GB" b="0" i="0" dirty="0">
                <a:solidFill>
                  <a:srgbClr val="000000"/>
                </a:solidFill>
                <a:effectLst/>
                <a:latin typeface="Arial" panose="020B0604020202020204" pitchFamily="34" charset="0"/>
              </a:rPr>
              <a:t>If index is passed, then the length of the index must be equal to the length of the list.</a:t>
            </a:r>
          </a:p>
          <a:p>
            <a:r>
              <a:rPr lang="en-GB" dirty="0"/>
              <a:t>The default index (row) labels (0, 1, 2, …) can be changed, as long as their number matches the number of values in the DataFrame:</a:t>
            </a:r>
          </a:p>
          <a:p>
            <a:pPr marL="0" indent="0">
              <a:buNone/>
            </a:pPr>
            <a:r>
              <a:rPr lang="en-GB" dirty="0"/>
              <a:t>&gt;&gt;&gt; df_re_indexed_students_1 = </a:t>
            </a:r>
            <a:r>
              <a:rPr lang="en-GB" dirty="0">
                <a:latin typeface="Lucida Console" panose="020B0609040504020204" pitchFamily="49" charset="0"/>
              </a:rPr>
              <a:t>pd.DataFrame(students_list, index=[1, 2, 3, 4, 5, 6],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'City'</a:t>
            </a:r>
            <a:r>
              <a:rPr lang="en-GB" dirty="0">
                <a:latin typeface="Lucida Console" panose="020B0609040504020204" pitchFamily="49" charset="0"/>
              </a:rPr>
              <a:t>,  </a:t>
            </a:r>
            <a:r>
              <a:rPr lang="en-GB" dirty="0">
                <a:solidFill>
                  <a:srgbClr val="00B050"/>
                </a:solidFill>
                <a:latin typeface="Lucida Console" panose="020B0609040504020204" pitchFamily="49" charset="0"/>
              </a:rPr>
              <a:t>'Country'</a:t>
            </a:r>
            <a:r>
              <a:rPr lang="en-GB" dirty="0">
                <a:latin typeface="Lucida Console" panose="020B0609040504020204" pitchFamily="49" charset="0"/>
              </a:rPr>
              <a:t>])</a:t>
            </a:r>
            <a:endParaRPr lang="en-GB" dirty="0"/>
          </a:p>
          <a:p>
            <a:r>
              <a:rPr lang="en-GB" dirty="0"/>
              <a:t>&gt;&gt;&gt; df_re_indexed_students_1 </a:t>
            </a:r>
          </a:p>
          <a:p>
            <a:r>
              <a:rPr lang="en-GB" dirty="0"/>
              <a:t>    Name  Age            City   Country</a:t>
            </a:r>
          </a:p>
          <a:p>
            <a:r>
              <a:rPr lang="en-GB" dirty="0"/>
              <a:t>1     Jack    34       Sydney  Australia</a:t>
            </a:r>
          </a:p>
          <a:p>
            <a:r>
              <a:rPr lang="en-GB" dirty="0"/>
              <a:t>2     Rita     30          Delhi        India</a:t>
            </a:r>
          </a:p>
          <a:p>
            <a:r>
              <a:rPr lang="en-GB" dirty="0"/>
              <a:t>3    Tom     31     Mumbai        India</a:t>
            </a:r>
          </a:p>
          <a:p>
            <a:r>
              <a:rPr lang="en-GB" dirty="0"/>
              <a:t>4  Neelu     32  Bangalore        India</a:t>
            </a:r>
          </a:p>
          <a:p>
            <a:r>
              <a:rPr lang="en-GB" dirty="0"/>
              <a:t>5    John     16   New York           US</a:t>
            </a:r>
          </a:p>
          <a:p>
            <a:r>
              <a:rPr lang="en-GB" dirty="0"/>
              <a:t>6    Mike     17  Las Vegas           US</a:t>
            </a:r>
          </a:p>
        </p:txBody>
      </p:sp>
      <p:sp>
        <p:nvSpPr>
          <p:cNvPr id="4" name="Slide Number Placeholder 3"/>
          <p:cNvSpPr>
            <a:spLocks noGrp="1"/>
          </p:cNvSpPr>
          <p:nvPr>
            <p:ph type="sldNum" sz="quarter" idx="10"/>
          </p:nvPr>
        </p:nvSpPr>
        <p:spPr/>
        <p:txBody>
          <a:bodyPr/>
          <a:lstStyle/>
          <a:p>
            <a:fld id="{DECAF7F7-481D-4FBB-872B-CAD62DA8C4BA}" type="slidenum">
              <a:rPr lang="en-GB" smtClean="0"/>
              <a:t>35</a:t>
            </a:fld>
            <a:endParaRPr lang="en-GB" dirty="0"/>
          </a:p>
        </p:txBody>
      </p:sp>
    </p:spTree>
    <p:extLst>
      <p:ext uri="{BB962C8B-B14F-4D97-AF65-F5344CB8AC3E}">
        <p14:creationId xmlns:p14="http://schemas.microsoft.com/office/powerpoint/2010/main" val="1580593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a:t>
            </a:r>
          </a:p>
          <a:p>
            <a:r>
              <a:rPr lang="en-GB" dirty="0"/>
              <a:t>DataFrame can also be created from a dictionary of arrays, or from a dictionary of Series</a:t>
            </a:r>
          </a:p>
          <a:p>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a dictionary of arrays (arrays must be of the same length)</a:t>
            </a:r>
          </a:p>
          <a:p>
            <a:r>
              <a:rPr lang="en-GB" dirty="0">
                <a:solidFill>
                  <a:srgbClr val="000088"/>
                </a:solidFill>
                <a:effectLst/>
              </a:rPr>
              <a:t>&gt;&gt;&gt; </a:t>
            </a:r>
            <a:r>
              <a:rPr lang="en-GB" dirty="0">
                <a:solidFill>
                  <a:srgbClr val="000000"/>
                </a:solidFill>
                <a:effectLst/>
              </a:rPr>
              <a:t>d = {'column1' : np.array([1, 2, 3, 4]), </a:t>
            </a:r>
          </a:p>
          <a:p>
            <a:r>
              <a:rPr lang="en-GB" dirty="0">
                <a:solidFill>
                  <a:srgbClr val="000000"/>
                </a:solidFill>
                <a:effectLst/>
              </a:rPr>
              <a:t>                'column2' : np.array (['one', 'two', 'three', 'four'])} </a:t>
            </a:r>
          </a:p>
          <a:p>
            <a:r>
              <a:rPr lang="en-GB" dirty="0">
                <a:solidFill>
                  <a:srgbClr val="000088"/>
                </a:solidFill>
                <a:effectLst/>
              </a:rPr>
              <a:t>&gt;&gt;&gt; </a:t>
            </a:r>
            <a:r>
              <a:rPr lang="en-GB" dirty="0">
                <a:solidFill>
                  <a:srgbClr val="000000"/>
                </a:solidFill>
                <a:effectLst/>
              </a:rPr>
              <a:t>df </a:t>
            </a:r>
            <a:r>
              <a:rPr lang="en-GB" dirty="0">
                <a:solidFill>
                  <a:srgbClr val="666600"/>
                </a:solidFill>
                <a:effectLst/>
              </a:rPr>
              <a:t>=</a:t>
            </a:r>
            <a:r>
              <a:rPr lang="en-GB" dirty="0">
                <a:solidFill>
                  <a:srgbClr val="000000"/>
                </a:solidFill>
                <a:effectLst/>
              </a:rPr>
              <a:t> pd</a:t>
            </a:r>
            <a:r>
              <a:rPr lang="en-GB" dirty="0">
                <a:solidFill>
                  <a:srgbClr val="666600"/>
                </a:solidFill>
                <a:effectLst/>
              </a:rPr>
              <a:t>.</a:t>
            </a:r>
            <a:r>
              <a:rPr lang="en-GB" dirty="0">
                <a:solidFill>
                  <a:srgbClr val="660066"/>
                </a:solidFill>
                <a:effectLst/>
              </a:rPr>
              <a:t>DataFrame</a:t>
            </a:r>
            <a:r>
              <a:rPr lang="en-GB" dirty="0">
                <a:solidFill>
                  <a:srgbClr val="666600"/>
                </a:solidFill>
                <a:effectLst/>
              </a:rPr>
              <a:t>(</a:t>
            </a:r>
            <a:r>
              <a:rPr lang="en-GB" dirty="0">
                <a:solidFill>
                  <a:srgbClr val="000000"/>
                </a:solidFill>
                <a:effectLst/>
              </a:rPr>
              <a:t>d</a:t>
            </a:r>
            <a:r>
              <a:rPr lang="en-GB" dirty="0">
                <a:solidFill>
                  <a:srgbClr val="666600"/>
                </a:solidFill>
                <a:effectLst/>
              </a:rPr>
              <a:t>)</a:t>
            </a:r>
            <a:r>
              <a:rPr lang="en-GB" dirty="0">
                <a:solidFill>
                  <a:srgbClr val="000000"/>
                </a:solidFill>
                <a:effectLst/>
              </a:rPr>
              <a:t> </a:t>
            </a:r>
          </a:p>
          <a:p>
            <a:r>
              <a:rPr lang="en-GB" dirty="0">
                <a:solidFill>
                  <a:srgbClr val="000088"/>
                </a:solidFill>
                <a:effectLst/>
              </a:rPr>
              <a:t>&gt;&gt;&gt; print</a:t>
            </a:r>
            <a:r>
              <a:rPr lang="en-GB" dirty="0">
                <a:solidFill>
                  <a:srgbClr val="000000"/>
                </a:solidFill>
                <a:effectLst/>
              </a:rPr>
              <a:t>(df)</a:t>
            </a:r>
          </a:p>
          <a:p>
            <a:r>
              <a:rPr lang="en-GB" dirty="0"/>
              <a:t> column1 column2</a:t>
            </a:r>
          </a:p>
          <a:p>
            <a:r>
              <a:rPr lang="en-GB" dirty="0"/>
              <a:t>0           1         one</a:t>
            </a:r>
          </a:p>
          <a:p>
            <a:r>
              <a:rPr lang="en-GB" dirty="0"/>
              <a:t>1           2         two</a:t>
            </a:r>
          </a:p>
          <a:p>
            <a:r>
              <a:rPr lang="en-GB" dirty="0"/>
              <a:t>2           3       three</a:t>
            </a:r>
          </a:p>
          <a:p>
            <a:pPr marL="228600" indent="-228600">
              <a:buAutoNum type="arabicPlain" startAt="3"/>
            </a:pPr>
            <a:r>
              <a:rPr lang="en-GB" dirty="0"/>
              <a:t>       4         four</a:t>
            </a:r>
          </a:p>
          <a:p>
            <a:pPr marL="0" indent="0">
              <a:buNone/>
            </a:pPr>
            <a:endParaRPr lang="en-GB" dirty="0"/>
          </a:p>
          <a:p>
            <a:pPr marL="171450" indent="-171450">
              <a:buFont typeface="Arial" panose="020B0604020202020204" pitchFamily="34" charset="0"/>
              <a:buChar char="•"/>
            </a:pPr>
            <a:r>
              <a:rPr lang="en-GB" dirty="0"/>
              <a:t>from a dictionary of Series (if Series are of different size, missing value(s) are filled in with value NaN and if the remaining data are numeric they are converted to float):</a:t>
            </a:r>
          </a:p>
          <a:p>
            <a:r>
              <a:rPr lang="en-GB" dirty="0">
                <a:solidFill>
                  <a:srgbClr val="000088"/>
                </a:solidFill>
                <a:effectLst/>
              </a:rPr>
              <a:t>&gt;&gt;&gt; </a:t>
            </a:r>
            <a:r>
              <a:rPr lang="en-GB" dirty="0">
                <a:solidFill>
                  <a:srgbClr val="000000"/>
                </a:solidFill>
                <a:effectLst/>
              </a:rPr>
              <a:t>d </a:t>
            </a:r>
            <a:r>
              <a:rPr lang="en-GB" dirty="0">
                <a:solidFill>
                  <a:srgbClr val="666600"/>
                </a:solidFill>
                <a:effectLst/>
              </a:rPr>
              <a:t>=</a:t>
            </a:r>
            <a:r>
              <a:rPr lang="en-GB" dirty="0">
                <a:solidFill>
                  <a:srgbClr val="000000"/>
                </a:solidFill>
                <a:effectLst/>
              </a:rPr>
              <a:t> </a:t>
            </a:r>
            <a:r>
              <a:rPr lang="en-GB" dirty="0">
                <a:solidFill>
                  <a:srgbClr val="666600"/>
                </a:solidFill>
                <a:effectLst/>
              </a:rPr>
              <a:t>{</a:t>
            </a:r>
            <a:r>
              <a:rPr lang="en-GB" dirty="0">
                <a:solidFill>
                  <a:srgbClr val="000000"/>
                </a:solidFill>
                <a:effectLst/>
              </a:rPr>
              <a:t>'column1</a:t>
            </a:r>
            <a:r>
              <a:rPr lang="en-GB" dirty="0">
                <a:solidFill>
                  <a:srgbClr val="008800"/>
                </a:solidFill>
                <a:effectLst/>
              </a:rPr>
              <a:t>'</a:t>
            </a:r>
            <a:r>
              <a:rPr lang="en-GB" dirty="0">
                <a:solidFill>
                  <a:srgbClr val="000000"/>
                </a:solidFill>
                <a:effectLst/>
              </a:rPr>
              <a:t> </a:t>
            </a:r>
            <a:r>
              <a:rPr lang="en-GB" dirty="0">
                <a:solidFill>
                  <a:srgbClr val="666600"/>
                </a:solidFill>
                <a:effectLst/>
              </a:rPr>
              <a:t>:</a:t>
            </a:r>
            <a:r>
              <a:rPr lang="en-GB" dirty="0">
                <a:solidFill>
                  <a:srgbClr val="000000"/>
                </a:solidFill>
                <a:effectLst/>
              </a:rPr>
              <a:t> pd</a:t>
            </a:r>
            <a:r>
              <a:rPr lang="en-GB" dirty="0">
                <a:solidFill>
                  <a:srgbClr val="666600"/>
                </a:solidFill>
                <a:effectLst/>
              </a:rPr>
              <a:t>.</a:t>
            </a:r>
            <a:r>
              <a:rPr lang="en-GB" dirty="0">
                <a:solidFill>
                  <a:srgbClr val="660066"/>
                </a:solidFill>
                <a:effectLst/>
              </a:rPr>
              <a:t>Series</a:t>
            </a:r>
            <a:r>
              <a:rPr lang="en-GB" dirty="0">
                <a:solidFill>
                  <a:srgbClr val="666600"/>
                </a:solidFill>
                <a:effectLst/>
              </a:rPr>
              <a:t>([</a:t>
            </a:r>
            <a:r>
              <a:rPr lang="en-GB" dirty="0">
                <a:solidFill>
                  <a:srgbClr val="006666"/>
                </a:solidFill>
                <a:effectLst/>
              </a:rPr>
              <a:t>1</a:t>
            </a:r>
            <a:r>
              <a:rPr lang="en-GB" dirty="0">
                <a:solidFill>
                  <a:srgbClr val="666600"/>
                </a:solidFill>
                <a:effectLst/>
              </a:rPr>
              <a:t>,</a:t>
            </a:r>
            <a:r>
              <a:rPr lang="en-GB" dirty="0">
                <a:solidFill>
                  <a:srgbClr val="000000"/>
                </a:solidFill>
                <a:effectLst/>
              </a:rPr>
              <a:t> </a:t>
            </a:r>
            <a:r>
              <a:rPr lang="en-GB" dirty="0">
                <a:solidFill>
                  <a:srgbClr val="006666"/>
                </a:solidFill>
                <a:effectLst/>
              </a:rPr>
              <a:t>2</a:t>
            </a:r>
            <a:r>
              <a:rPr lang="en-GB" dirty="0">
                <a:solidFill>
                  <a:srgbClr val="666600"/>
                </a:solidFill>
                <a:effectLst/>
              </a:rPr>
              <a:t>,</a:t>
            </a:r>
            <a:r>
              <a:rPr lang="en-GB" dirty="0">
                <a:solidFill>
                  <a:srgbClr val="000000"/>
                </a:solidFill>
                <a:effectLst/>
              </a:rPr>
              <a:t> </a:t>
            </a:r>
            <a:r>
              <a:rPr lang="en-GB" dirty="0">
                <a:solidFill>
                  <a:srgbClr val="006666"/>
                </a:solidFill>
                <a:effectLst/>
              </a:rPr>
              <a:t>3</a:t>
            </a:r>
            <a:r>
              <a:rPr lang="en-GB" dirty="0">
                <a:solidFill>
                  <a:srgbClr val="666600"/>
                </a:solidFill>
                <a:effectLst/>
              </a:rPr>
              <a:t>]),</a:t>
            </a:r>
            <a:r>
              <a:rPr lang="en-GB" dirty="0">
                <a:solidFill>
                  <a:srgbClr val="000000"/>
                </a:solidFill>
                <a:effectLst/>
              </a:rPr>
              <a:t> </a:t>
            </a:r>
          </a:p>
          <a:p>
            <a:r>
              <a:rPr lang="en-GB" dirty="0">
                <a:solidFill>
                  <a:srgbClr val="000000"/>
                </a:solidFill>
                <a:effectLst/>
              </a:rPr>
              <a:t>                'column2</a:t>
            </a:r>
            <a:r>
              <a:rPr lang="en-GB" dirty="0">
                <a:solidFill>
                  <a:srgbClr val="008800"/>
                </a:solidFill>
                <a:effectLst/>
              </a:rPr>
              <a:t>'</a:t>
            </a:r>
            <a:r>
              <a:rPr lang="en-GB" dirty="0">
                <a:solidFill>
                  <a:srgbClr val="000000"/>
                </a:solidFill>
                <a:effectLst/>
              </a:rPr>
              <a:t> </a:t>
            </a:r>
            <a:r>
              <a:rPr lang="en-GB" dirty="0">
                <a:solidFill>
                  <a:srgbClr val="666600"/>
                </a:solidFill>
                <a:effectLst/>
              </a:rPr>
              <a:t>:</a:t>
            </a:r>
            <a:r>
              <a:rPr lang="en-GB" dirty="0">
                <a:solidFill>
                  <a:srgbClr val="000000"/>
                </a:solidFill>
                <a:effectLst/>
              </a:rPr>
              <a:t> pd</a:t>
            </a:r>
            <a:r>
              <a:rPr lang="en-GB" dirty="0">
                <a:solidFill>
                  <a:srgbClr val="666600"/>
                </a:solidFill>
                <a:effectLst/>
              </a:rPr>
              <a:t>.</a:t>
            </a:r>
            <a:r>
              <a:rPr lang="en-GB" dirty="0">
                <a:solidFill>
                  <a:srgbClr val="660066"/>
                </a:solidFill>
                <a:effectLst/>
              </a:rPr>
              <a:t>Series</a:t>
            </a:r>
            <a:r>
              <a:rPr lang="en-GB" dirty="0">
                <a:solidFill>
                  <a:srgbClr val="666600"/>
                </a:solidFill>
                <a:effectLst/>
              </a:rPr>
              <a:t>([</a:t>
            </a:r>
            <a:r>
              <a:rPr lang="en-GB" dirty="0">
                <a:solidFill>
                  <a:srgbClr val="000000"/>
                </a:solidFill>
                <a:effectLst/>
              </a:rPr>
              <a:t>'one', 'two', 'three', 'four'</a:t>
            </a:r>
            <a:r>
              <a:rPr lang="en-GB" dirty="0">
                <a:solidFill>
                  <a:srgbClr val="666600"/>
                </a:solidFill>
                <a:effectLst/>
              </a:rPr>
              <a:t>])}</a:t>
            </a:r>
            <a:r>
              <a:rPr lang="en-GB" dirty="0">
                <a:solidFill>
                  <a:srgbClr val="000000"/>
                </a:solidFill>
                <a:effectLst/>
              </a:rPr>
              <a:t> </a:t>
            </a:r>
          </a:p>
          <a:p>
            <a:r>
              <a:rPr lang="en-GB" dirty="0">
                <a:solidFill>
                  <a:srgbClr val="000088"/>
                </a:solidFill>
                <a:effectLst/>
              </a:rPr>
              <a:t>&gt;&gt;&gt; </a:t>
            </a:r>
            <a:r>
              <a:rPr lang="en-GB" dirty="0">
                <a:solidFill>
                  <a:srgbClr val="000000"/>
                </a:solidFill>
                <a:effectLst/>
              </a:rPr>
              <a:t>df </a:t>
            </a:r>
            <a:r>
              <a:rPr lang="en-GB" dirty="0">
                <a:solidFill>
                  <a:srgbClr val="666600"/>
                </a:solidFill>
                <a:effectLst/>
              </a:rPr>
              <a:t>=</a:t>
            </a:r>
            <a:r>
              <a:rPr lang="en-GB" dirty="0">
                <a:solidFill>
                  <a:srgbClr val="000000"/>
                </a:solidFill>
                <a:effectLst/>
              </a:rPr>
              <a:t> pd</a:t>
            </a:r>
            <a:r>
              <a:rPr lang="en-GB" dirty="0">
                <a:solidFill>
                  <a:srgbClr val="666600"/>
                </a:solidFill>
                <a:effectLst/>
              </a:rPr>
              <a:t>.</a:t>
            </a:r>
            <a:r>
              <a:rPr lang="en-GB" dirty="0">
                <a:solidFill>
                  <a:srgbClr val="660066"/>
                </a:solidFill>
                <a:effectLst/>
              </a:rPr>
              <a:t>DataFrame</a:t>
            </a:r>
            <a:r>
              <a:rPr lang="en-GB" dirty="0">
                <a:solidFill>
                  <a:srgbClr val="666600"/>
                </a:solidFill>
                <a:effectLst/>
              </a:rPr>
              <a:t>(</a:t>
            </a:r>
            <a:r>
              <a:rPr lang="en-GB" dirty="0">
                <a:solidFill>
                  <a:srgbClr val="000000"/>
                </a:solidFill>
                <a:effectLst/>
              </a:rPr>
              <a:t>d</a:t>
            </a:r>
            <a:r>
              <a:rPr lang="en-GB" dirty="0">
                <a:solidFill>
                  <a:srgbClr val="666600"/>
                </a:solidFill>
                <a:effectLst/>
              </a:rPr>
              <a:t>)</a:t>
            </a:r>
            <a:r>
              <a:rPr lang="en-GB" dirty="0">
                <a:solidFill>
                  <a:srgbClr val="000000"/>
                </a:solidFill>
                <a:effectLst/>
              </a:rPr>
              <a:t> </a:t>
            </a:r>
          </a:p>
          <a:p>
            <a:r>
              <a:rPr lang="en-GB" dirty="0">
                <a:solidFill>
                  <a:srgbClr val="000088"/>
                </a:solidFill>
                <a:effectLst/>
              </a:rPr>
              <a:t>&gt;&gt;&gt; print</a:t>
            </a:r>
            <a:r>
              <a:rPr lang="en-GB" dirty="0">
                <a:solidFill>
                  <a:srgbClr val="000000"/>
                </a:solidFill>
                <a:effectLst/>
              </a:rPr>
              <a:t>(df)</a:t>
            </a:r>
          </a:p>
          <a:p>
            <a:r>
              <a:rPr lang="en-GB" dirty="0"/>
              <a:t> column1 column2</a:t>
            </a:r>
          </a:p>
          <a:p>
            <a:r>
              <a:rPr lang="en-GB" dirty="0"/>
              <a:t>0        1.0         one</a:t>
            </a:r>
          </a:p>
          <a:p>
            <a:r>
              <a:rPr lang="en-GB" dirty="0"/>
              <a:t>1        2.0         two</a:t>
            </a:r>
          </a:p>
          <a:p>
            <a:r>
              <a:rPr lang="en-GB" dirty="0"/>
              <a:t>2        3.0       three</a:t>
            </a:r>
          </a:p>
          <a:p>
            <a:r>
              <a:rPr lang="en-GB" dirty="0"/>
              <a:t>3        NaN      four</a:t>
            </a:r>
          </a:p>
        </p:txBody>
      </p:sp>
      <p:sp>
        <p:nvSpPr>
          <p:cNvPr id="4" name="Slide Number Placeholder 3"/>
          <p:cNvSpPr>
            <a:spLocks noGrp="1"/>
          </p:cNvSpPr>
          <p:nvPr>
            <p:ph type="sldNum" sz="quarter" idx="10"/>
          </p:nvPr>
        </p:nvSpPr>
        <p:spPr/>
        <p:txBody>
          <a:bodyPr/>
          <a:lstStyle/>
          <a:p>
            <a:fld id="{DECAF7F7-481D-4FBB-872B-CAD62DA8C4BA}" type="slidenum">
              <a:rPr lang="en-GB" smtClean="0"/>
              <a:t>36</a:t>
            </a:fld>
            <a:endParaRPr lang="en-GB" dirty="0"/>
          </a:p>
        </p:txBody>
      </p:sp>
    </p:spTree>
    <p:extLst>
      <p:ext uri="{BB962C8B-B14F-4D97-AF65-F5344CB8AC3E}">
        <p14:creationId xmlns:p14="http://schemas.microsoft.com/office/powerpoint/2010/main" val="2754230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sng" dirty="0">
                <a:solidFill>
                  <a:srgbClr val="000000"/>
                </a:solidFill>
                <a:effectLst/>
                <a:latin typeface="Arial" panose="020B0604020202020204" pitchFamily="34" charset="0"/>
              </a:rPr>
              <a:t>Note</a:t>
            </a:r>
            <a:r>
              <a:rPr lang="en-GB" b="0" i="0" dirty="0">
                <a:solidFill>
                  <a:srgbClr val="000000"/>
                </a:solidFill>
                <a:effectLst/>
                <a:latin typeface="Arial" panose="020B0604020202020204" pitchFamily="34" charset="0"/>
              </a:rPr>
              <a:t>: Observe the values 0,1,2,3,4,5. They are the default index assigned to each row using the function range(n). </a:t>
            </a:r>
          </a:p>
          <a:p>
            <a:r>
              <a:rPr lang="en-GB" b="0" i="0" dirty="0">
                <a:solidFill>
                  <a:srgbClr val="000000"/>
                </a:solidFill>
                <a:effectLst/>
                <a:latin typeface="Arial" panose="020B0604020202020204" pitchFamily="34" charset="0"/>
              </a:rPr>
              <a:t>If no index is passed, then by default, index will be range(n), where n is the length of the lists.</a:t>
            </a:r>
          </a:p>
          <a:p>
            <a:r>
              <a:rPr lang="en-GB" b="0" i="0" dirty="0">
                <a:solidFill>
                  <a:srgbClr val="000000"/>
                </a:solidFill>
                <a:effectLst/>
                <a:latin typeface="Arial" panose="020B0604020202020204" pitchFamily="34" charset="0"/>
              </a:rPr>
              <a:t>If index is passed, then the length of the index must be equal to the length of the lists.</a:t>
            </a: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37</a:t>
            </a:fld>
            <a:endParaRPr lang="en-GB" dirty="0"/>
          </a:p>
        </p:txBody>
      </p:sp>
    </p:spTree>
    <p:extLst>
      <p:ext uri="{BB962C8B-B14F-4D97-AF65-F5344CB8AC3E}">
        <p14:creationId xmlns:p14="http://schemas.microsoft.com/office/powerpoint/2010/main" val="2066566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38</a:t>
            </a:fld>
            <a:endParaRPr lang="en-GB" dirty="0"/>
          </a:p>
        </p:txBody>
      </p:sp>
    </p:spTree>
    <p:extLst>
      <p:ext uri="{BB962C8B-B14F-4D97-AF65-F5344CB8AC3E}">
        <p14:creationId xmlns:p14="http://schemas.microsoft.com/office/powerpoint/2010/main" val="2883891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sng" dirty="0">
                <a:solidFill>
                  <a:srgbClr val="000000"/>
                </a:solidFill>
                <a:effectLst/>
                <a:latin typeface="Arial" panose="020B0604020202020204" pitchFamily="34" charset="0"/>
              </a:rPr>
              <a:t>Note</a:t>
            </a:r>
            <a:r>
              <a:rPr lang="en-GB" b="0" i="0" dirty="0">
                <a:solidFill>
                  <a:srgbClr val="000000"/>
                </a:solidFill>
                <a:effectLst/>
                <a:latin typeface="Arial" panose="020B0604020202020204" pitchFamily="34" charset="0"/>
              </a:rPr>
              <a:t>: Observe the values 0,1,2. They are the default index assigned to each row using the function range(n). </a:t>
            </a:r>
          </a:p>
          <a:p>
            <a:r>
              <a:rPr lang="en-GB" b="0" i="0" dirty="0">
                <a:solidFill>
                  <a:srgbClr val="000000"/>
                </a:solidFill>
                <a:effectLst/>
                <a:latin typeface="Arial" panose="020B0604020202020204" pitchFamily="34" charset="0"/>
              </a:rPr>
              <a:t>If no index is passed, then by default, index will be range(n), where n is the length of the array’s dimension 1.</a:t>
            </a:r>
          </a:p>
          <a:p>
            <a:r>
              <a:rPr lang="en-GB" b="0" i="0" dirty="0">
                <a:solidFill>
                  <a:srgbClr val="000000"/>
                </a:solidFill>
                <a:effectLst/>
                <a:latin typeface="Arial" panose="020B0604020202020204" pitchFamily="34" charset="0"/>
              </a:rPr>
              <a:t>If index is passed, then the length of the index must be equal to the length of the array’s dimension 1.</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39</a:t>
            </a:fld>
            <a:endParaRPr lang="en-GB" dirty="0"/>
          </a:p>
        </p:txBody>
      </p:sp>
    </p:spTree>
    <p:extLst>
      <p:ext uri="{BB962C8B-B14F-4D97-AF65-F5344CB8AC3E}">
        <p14:creationId xmlns:p14="http://schemas.microsoft.com/office/powerpoint/2010/main" val="230569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To convert values to date data type, use the Pandas function </a:t>
            </a:r>
            <a:r>
              <a:rPr lang="en-GB" sz="1200" b="1" i="0" kern="1200" dirty="0">
                <a:solidFill>
                  <a:schemeClr val="tx1"/>
                </a:solidFill>
                <a:effectLst/>
                <a:latin typeface="+mn-lt"/>
                <a:ea typeface="+mn-ea"/>
                <a:cs typeface="+mn-cs"/>
              </a:rPr>
              <a:t>pd.to_datetime()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apply() Data Frames function:</a:t>
            </a:r>
          </a:p>
          <a:p>
            <a:r>
              <a:rPr lang="en-GB" dirty="0"/>
              <a:t>https://pandas.pydata.org/pandas-docs/stable/reference/api/pandas.DataFrame.apply.html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40</a:t>
            </a:fld>
            <a:endParaRPr lang="en-GB" dirty="0"/>
          </a:p>
        </p:txBody>
      </p:sp>
    </p:spTree>
    <p:extLst>
      <p:ext uri="{BB962C8B-B14F-4D97-AF65-F5344CB8AC3E}">
        <p14:creationId xmlns:p14="http://schemas.microsoft.com/office/powerpoint/2010/main" val="61611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dirty="0"/>
          </a:p>
        </p:txBody>
      </p:sp>
    </p:spTree>
    <p:extLst>
      <p:ext uri="{BB962C8B-B14F-4D97-AF65-F5344CB8AC3E}">
        <p14:creationId xmlns:p14="http://schemas.microsoft.com/office/powerpoint/2010/main" val="366822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Since the </a:t>
            </a:r>
            <a:r>
              <a:rPr lang="en-GB" dirty="0">
                <a:latin typeface="Lucida Console" panose="020B0609040504020204" pitchFamily="49" charset="0"/>
              </a:rPr>
              <a:t>df_person_details in this slide contains non-numeric data (True is Boolean and ‘string’ is a string), trying to convert them would throw an error: </a:t>
            </a:r>
            <a:r>
              <a:rPr lang="en-GB" dirty="0"/>
              <a:t>ValueError: Unable to parse string "string" at position 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&gt;&gt;&gt; df_person_details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    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0   John  23     1.8     72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1  Suzie  40     1.7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2   Paul  35  string     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]].apply(pd.to_numeric)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ValueError: Unable to parse string "string" at position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values would not throw an error but would prevent conversion.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 = pd.DataFrame(np.array([['John', 23, 1.80, 72],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['Suzie', 40, 1.70, True],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['Paul', 35, False, 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columns=['name',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John  23    1.8     72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Suzie  40    1.7   True</a:t>
            </a:r>
          </a:p>
          <a:p>
            <a:pPr marL="228600" marR="0" lvl="0" indent="-228600" algn="l" defTabSz="914400" rtl="0" eaLnBrk="1" fontAlgn="auto" latinLnBrk="0" hangingPunct="1">
              <a:lnSpc>
                <a:spcPct val="100000"/>
              </a:lnSpc>
              <a:spcBef>
                <a:spcPts val="0"/>
              </a:spcBef>
              <a:spcAft>
                <a:spcPts val="0"/>
              </a:spcAft>
              <a:buClrTx/>
              <a:buSzTx/>
              <a:buFontTx/>
              <a:buAutoNum type="arabicPlain" startAt="2"/>
              <a:tabLst/>
              <a:defRPr/>
            </a:pPr>
            <a:r>
              <a:rPr lang="en-GB" dirty="0"/>
              <a:t>Paul  35  False     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df_person_details.dtypes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name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age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height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weight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dtype: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Empty values (None) will be displayed as NaN (Not a Number), ignored and conversion will take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 = pd.DataFrame(np.array([['John', 23, 1.80, 72],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['Suzie', 40, 1.70, None],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['Paul', 35, None, 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columns=['name',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John  23    1.8     72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Suzie  40    1.7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Paul  35   None     90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df_person_details[['age', 'height', 'weight']] = df_person_details[['age', 'height’, 'weight']].apply(pd.to_numeric)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name  age  height  weight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John   23     1.8    72.0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Suzie   40     1.7     NaN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Paul   35     NaN    90.0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type(df_person_details)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&lt;class 'pandas.core.frame.DataFrame'&gt;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df_person_details.dtypes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name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age         int64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height    float64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weight    float64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dtype: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41</a:t>
            </a:fld>
            <a:endParaRPr lang="en-GB" dirty="0"/>
          </a:p>
        </p:txBody>
      </p:sp>
    </p:spTree>
    <p:extLst>
      <p:ext uri="{BB962C8B-B14F-4D97-AF65-F5344CB8AC3E}">
        <p14:creationId xmlns:p14="http://schemas.microsoft.com/office/powerpoint/2010/main" val="779129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To </a:t>
            </a:r>
            <a:r>
              <a:rPr lang="en-GB" b="0" i="0" dirty="0">
                <a:solidFill>
                  <a:srgbClr val="273239"/>
                </a:solidFill>
                <a:effectLst/>
                <a:latin typeface="sofia-pro"/>
              </a:rPr>
              <a:t>combine two Pandas series into a DataFrame you can use the pandas.concat() function as demonstrated on slides 29 and 30.</a:t>
            </a:r>
          </a:p>
          <a:p>
            <a:endParaRPr lang="en-GB" b="0" i="0" dirty="0">
              <a:solidFill>
                <a:srgbClr val="000000"/>
              </a:solidFill>
              <a:effectLst/>
              <a:latin typeface="Open Sans" panose="020B0606030504020204" pitchFamily="34" charset="0"/>
            </a:endParaRPr>
          </a:p>
          <a:p>
            <a:r>
              <a:rPr lang="en-GB" dirty="0"/>
              <a:t>Series can also be combined into a DataFrame using the pandas.merge() </a:t>
            </a:r>
            <a:r>
              <a:rPr lang="en-GB" b="0" i="0" dirty="0">
                <a:solidFill>
                  <a:srgbClr val="000000"/>
                </a:solidFill>
                <a:effectLst/>
                <a:latin typeface="Open Sans" panose="020B0606030504020204" pitchFamily="34" charset="0"/>
              </a:rPr>
              <a:t>and </a:t>
            </a:r>
            <a:r>
              <a:rPr lang="en-GB" dirty="0"/>
              <a:t>DataFrame.join() functions</a:t>
            </a:r>
            <a:r>
              <a:rPr lang="en-GB" b="0" i="0" dirty="0">
                <a:solidFill>
                  <a:srgbClr val="000000"/>
                </a:solidFill>
                <a:effectLst/>
                <a:latin typeface="Open Sans" panose="020B0606030504020204" pitchFamily="34" charset="0"/>
              </a:rPr>
              <a:t>.</a:t>
            </a:r>
          </a:p>
          <a:p>
            <a:endParaRPr lang="en-GB" b="0" i="0" dirty="0">
              <a:solidFill>
                <a:srgbClr val="000000"/>
              </a:solidFill>
              <a:effectLst/>
              <a:latin typeface="Open Sans" panose="020B0606030504020204" pitchFamily="34" charset="0"/>
            </a:endParaRPr>
          </a:p>
          <a:p>
            <a:r>
              <a:rPr lang="en-GB" sz="1200" b="0" i="0" kern="1200" dirty="0">
                <a:solidFill>
                  <a:schemeClr val="tx1"/>
                </a:solidFill>
                <a:effectLst/>
                <a:latin typeface="+mn-lt"/>
                <a:ea typeface="+mn-ea"/>
                <a:cs typeface="+mn-cs"/>
              </a:rPr>
              <a:t>Official Documentation on these functions:</a:t>
            </a:r>
            <a:endParaRPr lang="en-GB" dirty="0"/>
          </a:p>
          <a:p>
            <a:r>
              <a:rPr lang="en-GB" dirty="0"/>
              <a:t>https://pandas.pydata.org/pandas-docs/stable/reference/api/pandas.concat.html</a:t>
            </a:r>
          </a:p>
          <a:p>
            <a:r>
              <a:rPr lang="en-GB" b="0" i="0" dirty="0">
                <a:solidFill>
                  <a:srgbClr val="000000"/>
                </a:solidFill>
                <a:effectLst/>
                <a:latin typeface="Open Sans" panose="020B0606030504020204" pitchFamily="34" charset="0"/>
              </a:rPr>
              <a:t>https://pandas.pydata.org/pandas-docs/stable/reference/api/pandas.DataFrame.merge.html</a:t>
            </a:r>
          </a:p>
          <a:p>
            <a:r>
              <a:rPr lang="en-GB" b="0" i="0" dirty="0">
                <a:solidFill>
                  <a:srgbClr val="000000"/>
                </a:solidFill>
                <a:effectLst/>
                <a:latin typeface="Open Sans" panose="020B0606030504020204" pitchFamily="34" charset="0"/>
              </a:rPr>
              <a:t>https://pandas.pydata.org/pandas-docs/stable/reference/api/pandas.DataFrame.join.html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42</a:t>
            </a:fld>
            <a:endParaRPr lang="en-GB" dirty="0"/>
          </a:p>
        </p:txBody>
      </p:sp>
    </p:spTree>
    <p:extLst>
      <p:ext uri="{BB962C8B-B14F-4D97-AF65-F5344CB8AC3E}">
        <p14:creationId xmlns:p14="http://schemas.microsoft.com/office/powerpoint/2010/main" val="3496092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43</a:t>
            </a:fld>
            <a:endParaRPr lang="en-GB" dirty="0"/>
          </a:p>
        </p:txBody>
      </p:sp>
    </p:spTree>
    <p:extLst>
      <p:ext uri="{BB962C8B-B14F-4D97-AF65-F5344CB8AC3E}">
        <p14:creationId xmlns:p14="http://schemas.microsoft.com/office/powerpoint/2010/main" val="3603999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US" sz="1800" b="0" u="sng" dirty="0">
                <a:effectLst/>
                <a:latin typeface="Cambria" panose="02040503050406030204" pitchFamily="18" charset="0"/>
                <a:ea typeface="Times New Roman" panose="02020603050405020304" pitchFamily="18" charset="0"/>
                <a:cs typeface="Arial" panose="020B0604020202020204" pitchFamily="34" charset="0"/>
              </a:rPr>
              <a:t>Note</a:t>
            </a:r>
            <a:r>
              <a:rPr lang="en-US" sz="1800" dirty="0">
                <a:effectLst/>
                <a:latin typeface="Cambria" panose="02040503050406030204" pitchFamily="18" charset="0"/>
                <a:ea typeface="Times New Roman" panose="02020603050405020304" pitchFamily="18" charset="0"/>
                <a:cs typeface="Arial" panose="020B0604020202020204" pitchFamily="34" charset="0"/>
              </a:rPr>
              <a:t>: </a:t>
            </a:r>
          </a:p>
          <a:p>
            <a:pPr>
              <a:lnSpc>
                <a:spcPct val="115000"/>
              </a:lnSpc>
            </a:pPr>
            <a:r>
              <a:rPr lang="en-US" sz="1800" dirty="0">
                <a:effectLst/>
                <a:latin typeface="Cambria" panose="02040503050406030204" pitchFamily="18" charset="0"/>
                <a:ea typeface="Times New Roman" panose="02020603050405020304" pitchFamily="18" charset="0"/>
                <a:cs typeface="Arial" panose="020B0604020202020204" pitchFamily="34" charset="0"/>
              </a:rPr>
              <a:t>Use the following lines of code to display the untruncated DataFrame: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pd.set_option('display.max_columns', None)</a:t>
            </a:r>
            <a:b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pd.set_option('display.max_rows', None)</a:t>
            </a:r>
            <a:b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pd.set_option('display.width', None)</a:t>
            </a:r>
            <a:b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pd.set_option('display.max_colwidth', None)</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44</a:t>
            </a:fld>
            <a:endParaRPr lang="en-GB" dirty="0"/>
          </a:p>
        </p:txBody>
      </p:sp>
    </p:spTree>
    <p:extLst>
      <p:ext uri="{BB962C8B-B14F-4D97-AF65-F5344CB8AC3E}">
        <p14:creationId xmlns:p14="http://schemas.microsoft.com/office/powerpoint/2010/main" val="316292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45</a:t>
            </a:fld>
            <a:endParaRPr lang="en-GB" dirty="0"/>
          </a:p>
        </p:txBody>
      </p:sp>
    </p:spTree>
    <p:extLst>
      <p:ext uri="{BB962C8B-B14F-4D97-AF65-F5344CB8AC3E}">
        <p14:creationId xmlns:p14="http://schemas.microsoft.com/office/powerpoint/2010/main" val="3534518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46</a:t>
            </a:fld>
            <a:endParaRPr lang="en-GB" dirty="0"/>
          </a:p>
        </p:txBody>
      </p:sp>
    </p:spTree>
    <p:extLst>
      <p:ext uri="{BB962C8B-B14F-4D97-AF65-F5344CB8AC3E}">
        <p14:creationId xmlns:p14="http://schemas.microsoft.com/office/powerpoint/2010/main" val="41453451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47</a:t>
            </a:fld>
            <a:endParaRPr lang="en-GB" dirty="0"/>
          </a:p>
        </p:txBody>
      </p:sp>
    </p:spTree>
    <p:extLst>
      <p:ext uri="{BB962C8B-B14F-4D97-AF65-F5344CB8AC3E}">
        <p14:creationId xmlns:p14="http://schemas.microsoft.com/office/powerpoint/2010/main" val="31688250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48</a:t>
            </a:fld>
            <a:endParaRPr lang="en-GB" dirty="0"/>
          </a:p>
        </p:txBody>
      </p:sp>
    </p:spTree>
    <p:extLst>
      <p:ext uri="{BB962C8B-B14F-4D97-AF65-F5344CB8AC3E}">
        <p14:creationId xmlns:p14="http://schemas.microsoft.com/office/powerpoint/2010/main" val="22982343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49</a:t>
            </a:fld>
            <a:endParaRPr lang="en-GB" dirty="0"/>
          </a:p>
        </p:txBody>
      </p:sp>
    </p:spTree>
    <p:extLst>
      <p:ext uri="{BB962C8B-B14F-4D97-AF65-F5344CB8AC3E}">
        <p14:creationId xmlns:p14="http://schemas.microsoft.com/office/powerpoint/2010/main" val="512696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50</a:t>
            </a:fld>
            <a:endParaRPr lang="en-GB" dirty="0"/>
          </a:p>
        </p:txBody>
      </p:sp>
    </p:spTree>
    <p:extLst>
      <p:ext uri="{BB962C8B-B14F-4D97-AF65-F5344CB8AC3E}">
        <p14:creationId xmlns:p14="http://schemas.microsoft.com/office/powerpoint/2010/main" val="139335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 </a:t>
            </a:r>
          </a:p>
          <a:p>
            <a:r>
              <a:rPr lang="en-GB" dirty="0"/>
              <a:t>Anaconda is available from: </a:t>
            </a:r>
            <a:r>
              <a:rPr lang="en-GB" b="0" i="0" dirty="0">
                <a:solidFill>
                  <a:srgbClr val="333333"/>
                </a:solidFill>
                <a:effectLst/>
                <a:latin typeface="Helvetica Neue"/>
              </a:rPr>
              <a:t> </a:t>
            </a:r>
            <a:r>
              <a:rPr lang="en-GB" b="0" i="0" u="none" strike="noStrike" dirty="0">
                <a:solidFill>
                  <a:srgbClr val="428BCA"/>
                </a:solidFill>
                <a:effectLst/>
                <a:latin typeface="Helvetica Neue"/>
                <a:hlinkClick r:id="rId3"/>
              </a:rPr>
              <a:t>https://www.anaconda.com/products/individual</a:t>
            </a:r>
            <a:endParaRPr lang="en-GB" b="0" i="0" u="none" strike="noStrike" dirty="0">
              <a:solidFill>
                <a:srgbClr val="428BCA"/>
              </a:solidFill>
              <a:effectLst/>
              <a:latin typeface="Helvetica Neue"/>
            </a:endParaRPr>
          </a:p>
          <a:p>
            <a:endParaRPr lang="en-GB" b="0" i="0" u="none" strike="noStrike" dirty="0">
              <a:solidFill>
                <a:srgbClr val="428BCA"/>
              </a:solidFill>
              <a:effectLst/>
              <a:latin typeface="Helvetica Neue"/>
            </a:endParaRPr>
          </a:p>
          <a:p>
            <a:r>
              <a:rPr lang="en-GB" b="0" i="0" u="none" strike="noStrike" dirty="0">
                <a:solidFill>
                  <a:srgbClr val="428BCA"/>
                </a:solidFill>
                <a:effectLst/>
                <a:latin typeface="Helvetica Neue"/>
              </a:rPr>
              <a:t>To check the pandas version type:</a:t>
            </a:r>
          </a:p>
          <a:p>
            <a:r>
              <a:rPr lang="en-GB" b="0" i="0" u="none" strike="noStrike" dirty="0">
                <a:solidFill>
                  <a:srgbClr val="428BCA"/>
                </a:solidFill>
                <a:effectLst/>
                <a:latin typeface="Helvetica Neue"/>
              </a:rPr>
              <a:t>&gt;&gt;&gt; import pandas as pd</a:t>
            </a:r>
          </a:p>
          <a:p>
            <a:r>
              <a:rPr lang="en-GB" b="0" i="0" u="none" strike="noStrike" dirty="0">
                <a:solidFill>
                  <a:srgbClr val="428BCA"/>
                </a:solidFill>
                <a:effectLst/>
                <a:latin typeface="Helvetica Neue"/>
              </a:rPr>
              <a:t>&gt;&gt;&gt; print(pd.__version__)</a:t>
            </a:r>
          </a:p>
          <a:p>
            <a:endParaRPr lang="en-GB" b="1"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dirty="0"/>
          </a:p>
        </p:txBody>
      </p:sp>
    </p:spTree>
    <p:extLst>
      <p:ext uri="{BB962C8B-B14F-4D97-AF65-F5344CB8AC3E}">
        <p14:creationId xmlns:p14="http://schemas.microsoft.com/office/powerpoint/2010/main" val="15619093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sng" dirty="0"/>
              <a:t>Note</a:t>
            </a:r>
            <a:r>
              <a:rPr lang="en-GB" dirty="0"/>
              <a:t>: one column of a DataFrame is a Series object</a:t>
            </a:r>
          </a:p>
          <a:p>
            <a:r>
              <a:rPr lang="en-GB" dirty="0"/>
              <a:t>&gt;&gt;&gt; print(type(planets_names_series))   </a:t>
            </a:r>
          </a:p>
          <a:p>
            <a:r>
              <a:rPr lang="en-GB" dirty="0"/>
              <a:t>&lt;class 'pandas.core.series.Series'&gt;</a:t>
            </a:r>
          </a:p>
        </p:txBody>
      </p:sp>
      <p:sp>
        <p:nvSpPr>
          <p:cNvPr id="4" name="Slide Number Placeholder 3"/>
          <p:cNvSpPr>
            <a:spLocks noGrp="1"/>
          </p:cNvSpPr>
          <p:nvPr>
            <p:ph type="sldNum" sz="quarter" idx="10"/>
          </p:nvPr>
        </p:nvSpPr>
        <p:spPr/>
        <p:txBody>
          <a:bodyPr/>
          <a:lstStyle/>
          <a:p>
            <a:fld id="{DECAF7F7-481D-4FBB-872B-CAD62DA8C4BA}" type="slidenum">
              <a:rPr lang="en-GB" smtClean="0"/>
              <a:t>51</a:t>
            </a:fld>
            <a:endParaRPr lang="en-GB" dirty="0"/>
          </a:p>
        </p:txBody>
      </p:sp>
    </p:spTree>
    <p:extLst>
      <p:ext uri="{BB962C8B-B14F-4D97-AF65-F5344CB8AC3E}">
        <p14:creationId xmlns:p14="http://schemas.microsoft.com/office/powerpoint/2010/main" val="1697810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sng" dirty="0"/>
              <a:t>Note</a:t>
            </a:r>
            <a:r>
              <a:rPr lang="en-GB" dirty="0"/>
              <a:t>: multiple columns form a DataFrame object</a:t>
            </a:r>
          </a:p>
          <a:p>
            <a:r>
              <a:rPr lang="en-GB" dirty="0"/>
              <a:t>&gt;&gt;&gt; type(df_planets_names_and_mass)   # prints &lt;class 'pandas.core.frame.DataFrame'&gt;</a:t>
            </a:r>
          </a:p>
        </p:txBody>
      </p:sp>
      <p:sp>
        <p:nvSpPr>
          <p:cNvPr id="4" name="Slide Number Placeholder 3"/>
          <p:cNvSpPr>
            <a:spLocks noGrp="1"/>
          </p:cNvSpPr>
          <p:nvPr>
            <p:ph type="sldNum" sz="quarter" idx="10"/>
          </p:nvPr>
        </p:nvSpPr>
        <p:spPr/>
        <p:txBody>
          <a:bodyPr/>
          <a:lstStyle/>
          <a:p>
            <a:fld id="{DECAF7F7-481D-4FBB-872B-CAD62DA8C4BA}" type="slidenum">
              <a:rPr lang="en-GB" smtClean="0"/>
              <a:t>52</a:t>
            </a:fld>
            <a:endParaRPr lang="en-GB" dirty="0"/>
          </a:p>
        </p:txBody>
      </p:sp>
    </p:spTree>
    <p:extLst>
      <p:ext uri="{BB962C8B-B14F-4D97-AF65-F5344CB8AC3E}">
        <p14:creationId xmlns:p14="http://schemas.microsoft.com/office/powerpoint/2010/main" val="39180947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53</a:t>
            </a:fld>
            <a:endParaRPr lang="en-GB" dirty="0"/>
          </a:p>
        </p:txBody>
      </p:sp>
    </p:spTree>
    <p:extLst>
      <p:ext uri="{BB962C8B-B14F-4D97-AF65-F5344CB8AC3E}">
        <p14:creationId xmlns:p14="http://schemas.microsoft.com/office/powerpoint/2010/main" val="9103970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54</a:t>
            </a:fld>
            <a:endParaRPr lang="en-GB" dirty="0"/>
          </a:p>
        </p:txBody>
      </p:sp>
    </p:spTree>
    <p:extLst>
      <p:ext uri="{BB962C8B-B14F-4D97-AF65-F5344CB8AC3E}">
        <p14:creationId xmlns:p14="http://schemas.microsoft.com/office/powerpoint/2010/main" val="3533718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55</a:t>
            </a:fld>
            <a:endParaRPr lang="en-GB" dirty="0"/>
          </a:p>
        </p:txBody>
      </p:sp>
    </p:spTree>
    <p:extLst>
      <p:ext uri="{BB962C8B-B14F-4D97-AF65-F5344CB8AC3E}">
        <p14:creationId xmlns:p14="http://schemas.microsoft.com/office/powerpoint/2010/main" val="2902967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56</a:t>
            </a:fld>
            <a:endParaRPr lang="en-GB" dirty="0"/>
          </a:p>
        </p:txBody>
      </p:sp>
    </p:spTree>
    <p:extLst>
      <p:ext uri="{BB962C8B-B14F-4D97-AF65-F5344CB8AC3E}">
        <p14:creationId xmlns:p14="http://schemas.microsoft.com/office/powerpoint/2010/main" val="42081575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57</a:t>
            </a:fld>
            <a:endParaRPr lang="en-GB" dirty="0"/>
          </a:p>
        </p:txBody>
      </p:sp>
    </p:spTree>
    <p:extLst>
      <p:ext uri="{BB962C8B-B14F-4D97-AF65-F5344CB8AC3E}">
        <p14:creationId xmlns:p14="http://schemas.microsoft.com/office/powerpoint/2010/main" val="23038655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a:p>
            <a:pPr marL="0" indent="0">
              <a:buNone/>
            </a:pPr>
            <a:r>
              <a:rPr lang="en-GB" u="sng" dirty="0">
                <a:solidFill>
                  <a:srgbClr val="0000CD"/>
                </a:solidFill>
                <a:latin typeface="Lucida Console" panose="020B0609040504020204" pitchFamily="49" charset="0"/>
              </a:rPr>
              <a:t>Note</a:t>
            </a:r>
            <a:r>
              <a:rPr lang="en-GB" dirty="0">
                <a:solidFill>
                  <a:srgbClr val="0000CD"/>
                </a:solidFill>
                <a:latin typeface="Lucida Console" panose="020B0609040504020204" pitchFamily="49" charset="0"/>
              </a:rPr>
              <a:t>: The column “Index” lists row labels: ‘zero’, ‘one’, ‘two’, 3, 4, 5. Their corresponding index positions are still 0, 1, 2, 3, 4, 5:</a:t>
            </a:r>
          </a:p>
          <a:p>
            <a:pPr marL="0" indent="0">
              <a:buNone/>
            </a:pPr>
            <a:r>
              <a:rPr lang="en-GB" dirty="0">
                <a:solidFill>
                  <a:srgbClr val="0000CD"/>
                </a:solidFill>
                <a:latin typeface="Lucida Console" panose="020B0609040504020204" pitchFamily="49" charset="0"/>
              </a:rPr>
              <a:t>&gt;&gt;&gt; df_students_2_new[0:1]</a:t>
            </a:r>
          </a:p>
          <a:p>
            <a:pPr marL="0" indent="0">
              <a:buNone/>
            </a:pPr>
            <a:r>
              <a:rPr lang="en-GB" dirty="0">
                <a:latin typeface="Lucida Console" panose="020B0609040504020204" pitchFamily="49" charset="0"/>
              </a:rPr>
              <a:t>      First Name  Age     City    Country</a:t>
            </a:r>
          </a:p>
          <a:p>
            <a:pPr marL="0" indent="0">
              <a:buNone/>
            </a:pPr>
            <a:r>
              <a:rPr lang="en-GB" dirty="0">
                <a:latin typeface="Lucida Console" panose="020B0609040504020204" pitchFamily="49" charset="0"/>
              </a:rPr>
              <a:t>Index                                   </a:t>
            </a:r>
          </a:p>
          <a:p>
            <a:pPr marL="0" indent="0">
              <a:buNone/>
            </a:pPr>
            <a:r>
              <a:rPr lang="en-GB" dirty="0">
                <a:latin typeface="Lucida Console" panose="020B0609040504020204" pitchFamily="49" charset="0"/>
              </a:rPr>
              <a:t>zero          Jack   34  Sydney  Australia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&gt;&gt;&gt; </a:t>
            </a:r>
            <a:r>
              <a:rPr lang="en-GB" dirty="0">
                <a:solidFill>
                  <a:srgbClr val="0000CD"/>
                </a:solidFill>
                <a:latin typeface="Lucida Console" panose="020B0609040504020204" pitchFamily="49" charset="0"/>
              </a:rPr>
              <a:t>df_students_2_new[1:4]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First      Name  Age          City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Index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one           Rita   30         Delhi        India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two          Tom   31     Mumbai       India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3            Neelu   32   Bangalore      India</a:t>
            </a:r>
          </a:p>
        </p:txBody>
      </p:sp>
      <p:sp>
        <p:nvSpPr>
          <p:cNvPr id="4" name="Slide Number Placeholder 3"/>
          <p:cNvSpPr>
            <a:spLocks noGrp="1"/>
          </p:cNvSpPr>
          <p:nvPr>
            <p:ph type="sldNum" sz="quarter" idx="10"/>
          </p:nvPr>
        </p:nvSpPr>
        <p:spPr/>
        <p:txBody>
          <a:bodyPr/>
          <a:lstStyle/>
          <a:p>
            <a:fld id="{DECAF7F7-481D-4FBB-872B-CAD62DA8C4BA}" type="slidenum">
              <a:rPr lang="en-GB" smtClean="0"/>
              <a:t>58</a:t>
            </a:fld>
            <a:endParaRPr lang="en-GB" dirty="0"/>
          </a:p>
        </p:txBody>
      </p:sp>
    </p:spTree>
    <p:extLst>
      <p:ext uri="{BB962C8B-B14F-4D97-AF65-F5344CB8AC3E}">
        <p14:creationId xmlns:p14="http://schemas.microsoft.com/office/powerpoint/2010/main" val="580815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59</a:t>
            </a:fld>
            <a:endParaRPr lang="en-GB" dirty="0"/>
          </a:p>
        </p:txBody>
      </p:sp>
    </p:spTree>
    <p:extLst>
      <p:ext uri="{BB962C8B-B14F-4D97-AF65-F5344CB8AC3E}">
        <p14:creationId xmlns:p14="http://schemas.microsoft.com/office/powerpoint/2010/main" val="31725104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60</a:t>
            </a:fld>
            <a:endParaRPr lang="en-GB" dirty="0"/>
          </a:p>
        </p:txBody>
      </p:sp>
    </p:spTree>
    <p:extLst>
      <p:ext uri="{BB962C8B-B14F-4D97-AF65-F5344CB8AC3E}">
        <p14:creationId xmlns:p14="http://schemas.microsoft.com/office/powerpoint/2010/main" val="257993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3347332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61</a:t>
            </a:fld>
            <a:endParaRPr lang="en-GB" dirty="0"/>
          </a:p>
        </p:txBody>
      </p:sp>
    </p:spTree>
    <p:extLst>
      <p:ext uri="{BB962C8B-B14F-4D97-AF65-F5344CB8AC3E}">
        <p14:creationId xmlns:p14="http://schemas.microsoft.com/office/powerpoint/2010/main" val="11675036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62</a:t>
            </a:fld>
            <a:endParaRPr lang="en-GB" dirty="0"/>
          </a:p>
        </p:txBody>
      </p:sp>
    </p:spTree>
    <p:extLst>
      <p:ext uri="{BB962C8B-B14F-4D97-AF65-F5344CB8AC3E}">
        <p14:creationId xmlns:p14="http://schemas.microsoft.com/office/powerpoint/2010/main" val="2554512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63</a:t>
            </a:fld>
            <a:endParaRPr lang="en-GB" dirty="0"/>
          </a:p>
        </p:txBody>
      </p:sp>
    </p:spTree>
    <p:extLst>
      <p:ext uri="{BB962C8B-B14F-4D97-AF65-F5344CB8AC3E}">
        <p14:creationId xmlns:p14="http://schemas.microsoft.com/office/powerpoint/2010/main" val="4875313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p>
          <a:p>
            <a:pPr marL="0" indent="0">
              <a:buNone/>
            </a:pPr>
            <a:endParaRPr lang="en-GB" dirty="0">
              <a:solidFill>
                <a:srgbClr val="0000CD"/>
              </a:solidFill>
              <a:latin typeface="Lucida Console" panose="020B0609040504020204" pitchFamily="49" charset="0"/>
            </a:endParaRPr>
          </a:p>
          <a:p>
            <a:r>
              <a:rPr lang="en-GB" u="sng" dirty="0">
                <a:solidFill>
                  <a:srgbClr val="0000CD"/>
                </a:solidFill>
                <a:latin typeface="Lucida Console" panose="020B0609040504020204" pitchFamily="49" charset="0"/>
              </a:rPr>
              <a:t>Note</a:t>
            </a:r>
            <a:r>
              <a:rPr lang="en-GB" dirty="0">
                <a:solidFill>
                  <a:srgbClr val="0000CD"/>
                </a:solidFill>
                <a:latin typeface="Lucida Console" panose="020B0609040504020204" pitchFamily="49" charset="0"/>
              </a:rPr>
              <a:t>: </a:t>
            </a:r>
            <a:r>
              <a:rPr lang="en-GB" dirty="0"/>
              <a:t>DataFrame slicing syntax is not as rich as standard Python slicing - expressions like df[-1] wont work. Also note the inconsistencies within Pandas (loc function range is inclusive:inclusive); here the range is inclusive:exclusive.</a:t>
            </a:r>
          </a:p>
        </p:txBody>
      </p:sp>
      <p:sp>
        <p:nvSpPr>
          <p:cNvPr id="4" name="Slide Number Placeholder 3"/>
          <p:cNvSpPr>
            <a:spLocks noGrp="1"/>
          </p:cNvSpPr>
          <p:nvPr>
            <p:ph type="sldNum" sz="quarter" idx="10"/>
          </p:nvPr>
        </p:nvSpPr>
        <p:spPr/>
        <p:txBody>
          <a:bodyPr/>
          <a:lstStyle/>
          <a:p>
            <a:fld id="{DECAF7F7-481D-4FBB-872B-CAD62DA8C4BA}" type="slidenum">
              <a:rPr lang="en-GB" smtClean="0"/>
              <a:t>64</a:t>
            </a:fld>
            <a:endParaRPr lang="en-GB" dirty="0"/>
          </a:p>
        </p:txBody>
      </p:sp>
    </p:spTree>
    <p:extLst>
      <p:ext uri="{BB962C8B-B14F-4D97-AF65-F5344CB8AC3E}">
        <p14:creationId xmlns:p14="http://schemas.microsoft.com/office/powerpoint/2010/main" val="23785665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u="sng" dirty="0">
                <a:solidFill>
                  <a:srgbClr val="0000CD"/>
                </a:solidFill>
                <a:latin typeface="Lucida Console" panose="020B0609040504020204" pitchFamily="49" charset="0"/>
              </a:rPr>
              <a:t>Note</a:t>
            </a:r>
            <a:r>
              <a:rPr lang="en-GB" dirty="0">
                <a:solidFill>
                  <a:srgbClr val="0000CD"/>
                </a:solidFill>
                <a:latin typeface="Lucida Console" panose="020B0609040504020204" pitchFamily="49" charset="0"/>
              </a:rPr>
              <a:t>: A</a:t>
            </a:r>
            <a:r>
              <a:rPr lang="en-GB" dirty="0"/>
              <a:t>ttributes are not followed by brackets (unlike methods and functions)</a:t>
            </a:r>
          </a:p>
        </p:txBody>
      </p:sp>
      <p:sp>
        <p:nvSpPr>
          <p:cNvPr id="4" name="Slide Number Placeholder 3"/>
          <p:cNvSpPr>
            <a:spLocks noGrp="1"/>
          </p:cNvSpPr>
          <p:nvPr>
            <p:ph type="sldNum" sz="quarter" idx="10"/>
          </p:nvPr>
        </p:nvSpPr>
        <p:spPr/>
        <p:txBody>
          <a:bodyPr/>
          <a:lstStyle/>
          <a:p>
            <a:fld id="{DECAF7F7-481D-4FBB-872B-CAD62DA8C4BA}" type="slidenum">
              <a:rPr lang="en-GB" smtClean="0"/>
              <a:t>65</a:t>
            </a:fld>
            <a:endParaRPr lang="en-GB" dirty="0"/>
          </a:p>
        </p:txBody>
      </p:sp>
    </p:spTree>
    <p:extLst>
      <p:ext uri="{BB962C8B-B14F-4D97-AF65-F5344CB8AC3E}">
        <p14:creationId xmlns:p14="http://schemas.microsoft.com/office/powerpoint/2010/main" val="23373860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apply() method:</a:t>
            </a:r>
            <a:endParaRPr lang="en-GB" dirty="0"/>
          </a:p>
          <a:p>
            <a:pPr marL="0" indent="0">
              <a:buNone/>
            </a:pPr>
            <a:r>
              <a:rPr lang="en-GB" dirty="0"/>
              <a:t>https://pandas.pydata.org/docs/reference/api/pandas.DataFrame.apply.html</a:t>
            </a:r>
          </a:p>
        </p:txBody>
      </p:sp>
      <p:sp>
        <p:nvSpPr>
          <p:cNvPr id="4" name="Slide Number Placeholder 3"/>
          <p:cNvSpPr>
            <a:spLocks noGrp="1"/>
          </p:cNvSpPr>
          <p:nvPr>
            <p:ph type="sldNum" sz="quarter" idx="10"/>
          </p:nvPr>
        </p:nvSpPr>
        <p:spPr/>
        <p:txBody>
          <a:bodyPr/>
          <a:lstStyle/>
          <a:p>
            <a:fld id="{DECAF7F7-481D-4FBB-872B-CAD62DA8C4BA}" type="slidenum">
              <a:rPr lang="en-GB" smtClean="0"/>
              <a:t>66</a:t>
            </a:fld>
            <a:endParaRPr lang="en-GB" dirty="0"/>
          </a:p>
        </p:txBody>
      </p:sp>
    </p:spTree>
    <p:extLst>
      <p:ext uri="{BB962C8B-B14F-4D97-AF65-F5344CB8AC3E}">
        <p14:creationId xmlns:p14="http://schemas.microsoft.com/office/powerpoint/2010/main" val="33705865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apply() method:</a:t>
            </a:r>
            <a:endParaRPr lang="en-GB" dirty="0"/>
          </a:p>
          <a:p>
            <a:pPr marL="0" indent="0">
              <a:buNone/>
            </a:pPr>
            <a:r>
              <a:rPr lang="en-GB" dirty="0"/>
              <a:t>https://pandas.pydata.org/docs/reference/api/pandas.DataFrame.apply.html</a:t>
            </a:r>
          </a:p>
        </p:txBody>
      </p:sp>
      <p:sp>
        <p:nvSpPr>
          <p:cNvPr id="4" name="Slide Number Placeholder 3"/>
          <p:cNvSpPr>
            <a:spLocks noGrp="1"/>
          </p:cNvSpPr>
          <p:nvPr>
            <p:ph type="sldNum" sz="quarter" idx="10"/>
          </p:nvPr>
        </p:nvSpPr>
        <p:spPr/>
        <p:txBody>
          <a:bodyPr/>
          <a:lstStyle/>
          <a:p>
            <a:fld id="{DECAF7F7-481D-4FBB-872B-CAD62DA8C4BA}" type="slidenum">
              <a:rPr lang="en-GB" smtClean="0"/>
              <a:t>67</a:t>
            </a:fld>
            <a:endParaRPr lang="en-GB" dirty="0"/>
          </a:p>
        </p:txBody>
      </p:sp>
    </p:spTree>
    <p:extLst>
      <p:ext uri="{BB962C8B-B14F-4D97-AF65-F5344CB8AC3E}">
        <p14:creationId xmlns:p14="http://schemas.microsoft.com/office/powerpoint/2010/main" val="36264970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apply() method:</a:t>
            </a:r>
            <a:endParaRPr lang="en-GB" dirty="0"/>
          </a:p>
          <a:p>
            <a:pPr marL="0" indent="0">
              <a:buNone/>
            </a:pPr>
            <a:r>
              <a:rPr lang="en-GB" dirty="0"/>
              <a:t>https://pandas.pydata.org/docs/reference/api/pandas.DataFrame.apply.html</a:t>
            </a:r>
          </a:p>
        </p:txBody>
      </p:sp>
      <p:sp>
        <p:nvSpPr>
          <p:cNvPr id="4" name="Slide Number Placeholder 3"/>
          <p:cNvSpPr>
            <a:spLocks noGrp="1"/>
          </p:cNvSpPr>
          <p:nvPr>
            <p:ph type="sldNum" sz="quarter" idx="10"/>
          </p:nvPr>
        </p:nvSpPr>
        <p:spPr/>
        <p:txBody>
          <a:bodyPr/>
          <a:lstStyle/>
          <a:p>
            <a:fld id="{DECAF7F7-481D-4FBB-872B-CAD62DA8C4BA}" type="slidenum">
              <a:rPr lang="en-GB" smtClean="0"/>
              <a:t>68</a:t>
            </a:fld>
            <a:endParaRPr lang="en-GB" dirty="0"/>
          </a:p>
        </p:txBody>
      </p:sp>
    </p:spTree>
    <p:extLst>
      <p:ext uri="{BB962C8B-B14F-4D97-AF65-F5344CB8AC3E}">
        <p14:creationId xmlns:p14="http://schemas.microsoft.com/office/powerpoint/2010/main" val="40106856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assign() method:</a:t>
            </a:r>
            <a:endParaRPr lang="en-GB" dirty="0"/>
          </a:p>
          <a:p>
            <a:pPr marL="0" indent="0">
              <a:buNone/>
            </a:pPr>
            <a:r>
              <a:rPr lang="en-GB" dirty="0"/>
              <a:t>https://pandas.pydata.org/pandas-docs/stable/reference/api/pandas.DataFrame.assign.html</a:t>
            </a:r>
          </a:p>
        </p:txBody>
      </p:sp>
      <p:sp>
        <p:nvSpPr>
          <p:cNvPr id="4" name="Slide Number Placeholder 3"/>
          <p:cNvSpPr>
            <a:spLocks noGrp="1"/>
          </p:cNvSpPr>
          <p:nvPr>
            <p:ph type="sldNum" sz="quarter" idx="10"/>
          </p:nvPr>
        </p:nvSpPr>
        <p:spPr/>
        <p:txBody>
          <a:bodyPr/>
          <a:lstStyle/>
          <a:p>
            <a:fld id="{DECAF7F7-481D-4FBB-872B-CAD62DA8C4BA}" type="slidenum">
              <a:rPr lang="en-GB" smtClean="0"/>
              <a:t>69</a:t>
            </a:fld>
            <a:endParaRPr lang="en-GB" dirty="0"/>
          </a:p>
        </p:txBody>
      </p:sp>
    </p:spTree>
    <p:extLst>
      <p:ext uri="{BB962C8B-B14F-4D97-AF65-F5344CB8AC3E}">
        <p14:creationId xmlns:p14="http://schemas.microsoft.com/office/powerpoint/2010/main" val="1138924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70</a:t>
            </a:fld>
            <a:endParaRPr lang="en-GB" dirty="0"/>
          </a:p>
        </p:txBody>
      </p:sp>
    </p:spTree>
    <p:extLst>
      <p:ext uri="{BB962C8B-B14F-4D97-AF65-F5344CB8AC3E}">
        <p14:creationId xmlns:p14="http://schemas.microsoft.com/office/powerpoint/2010/main" val="1228494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dirty="0"/>
          </a:p>
        </p:txBody>
      </p:sp>
    </p:spTree>
    <p:extLst>
      <p:ext uri="{BB962C8B-B14F-4D97-AF65-F5344CB8AC3E}">
        <p14:creationId xmlns:p14="http://schemas.microsoft.com/office/powerpoint/2010/main" val="2697230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sort_values(</a:t>
            </a:r>
            <a:r>
              <a:rPr lang="en-GB" sz="1200" b="0" i="0" kern="1200" dirty="0">
                <a:solidFill>
                  <a:schemeClr val="tx1"/>
                </a:solidFill>
                <a:effectLst/>
                <a:latin typeface="+mn-lt"/>
                <a:ea typeface="+mn-ea"/>
                <a:cs typeface="+mn-cs"/>
              </a:rPr>
              <a:t>) method:</a:t>
            </a:r>
            <a:endParaRPr lang="en-GB" dirty="0"/>
          </a:p>
          <a:p>
            <a:pPr marL="0" indent="0">
              <a:buNone/>
            </a:pPr>
            <a:r>
              <a:rPr lang="en-GB" dirty="0"/>
              <a:t>https://pandas.pydata.org/pandas-docs/stable/reference/api/pandas.DataFrame.sort_values.html</a:t>
            </a:r>
          </a:p>
        </p:txBody>
      </p:sp>
      <p:sp>
        <p:nvSpPr>
          <p:cNvPr id="4" name="Slide Number Placeholder 3"/>
          <p:cNvSpPr>
            <a:spLocks noGrp="1"/>
          </p:cNvSpPr>
          <p:nvPr>
            <p:ph type="sldNum" sz="quarter" idx="10"/>
          </p:nvPr>
        </p:nvSpPr>
        <p:spPr/>
        <p:txBody>
          <a:bodyPr/>
          <a:lstStyle/>
          <a:p>
            <a:fld id="{DECAF7F7-481D-4FBB-872B-CAD62DA8C4BA}" type="slidenum">
              <a:rPr lang="en-GB" smtClean="0"/>
              <a:t>71</a:t>
            </a:fld>
            <a:endParaRPr lang="en-GB" dirty="0"/>
          </a:p>
        </p:txBody>
      </p:sp>
    </p:spTree>
    <p:extLst>
      <p:ext uri="{BB962C8B-B14F-4D97-AF65-F5344CB8AC3E}">
        <p14:creationId xmlns:p14="http://schemas.microsoft.com/office/powerpoint/2010/main" val="11879523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y</a:t>
            </a:r>
            <a:r>
              <a:rPr lang="en-GB" b="0" i="0" dirty="0">
                <a:solidFill>
                  <a:srgbClr val="222222"/>
                </a:solidFill>
                <a:effectLst/>
                <a:latin typeface="-apple-system"/>
              </a:rPr>
              <a:t>ou can pass the multiple columns as a list to the </a:t>
            </a:r>
            <a:r>
              <a:rPr lang="en-GB" dirty="0">
                <a:effectLst/>
              </a:rPr>
              <a:t>by</a:t>
            </a:r>
            <a:r>
              <a:rPr lang="en-GB" b="0" i="0" dirty="0">
                <a:solidFill>
                  <a:srgbClr val="222222"/>
                </a:solidFill>
                <a:effectLst/>
                <a:latin typeface="-apple-system"/>
              </a:rPr>
              <a:t> kwarg and the corresponding multiple sorting orders as a list to the ascending kwarg.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&gt;&gt;&gt; df_planets =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en-GB" dirty="0">
                <a:latin typeface="Lucida Console" panose="020B0609040504020204" pitchFamily="49" charset="0"/>
              </a:rPr>
              <a:t>, </a:t>
            </a:r>
            <a:r>
              <a:rPr lang="da-DK" dirty="0">
                <a:solidFill>
                  <a:srgbClr val="00B050"/>
                </a:solidFill>
                <a:latin typeface="Lucida Console" panose="020B0609040504020204" pitchFamily="49" charset="0"/>
              </a:rPr>
              <a:t>'number_of_moons'</a:t>
            </a:r>
            <a:r>
              <a:rPr lang="da-DK" dirty="0">
                <a:latin typeface="Lucida Console" panose="020B0609040504020204" pitchFamily="49" charset="0"/>
              </a:rPr>
              <a:t>]].sort_values(by=[</a:t>
            </a:r>
            <a:r>
              <a:rPr lang="da-DK" dirty="0">
                <a:solidFill>
                  <a:srgbClr val="00B050"/>
                </a:solidFill>
                <a:latin typeface="Lucida Console" panose="020B0609040504020204" pitchFamily="49" charset="0"/>
              </a:rPr>
              <a:t>'number_of_moons', 'planet']</a:t>
            </a:r>
            <a:r>
              <a:rPr lang="da-DK" dirty="0">
                <a:latin typeface="Lucida Console" panose="020B0609040504020204" pitchFamily="49" charset="0"/>
              </a:rPr>
              <a:t>, ascending=[</a:t>
            </a:r>
            <a:r>
              <a:rPr lang="da-DK" dirty="0">
                <a:solidFill>
                  <a:srgbClr val="FF7700"/>
                </a:solidFill>
                <a:latin typeface="Lucida Console" panose="020B0609040504020204" pitchFamily="49" charset="0"/>
              </a:rPr>
              <a:t>False, True]</a:t>
            </a:r>
            <a:r>
              <a:rPr lang="da-DK"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&gt;&gt;&gt; df_planets</a:t>
            </a:r>
            <a:endParaRPr lang="da-DK"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         planet  number_of_moons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4      Jupiter                             79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5      Saturn                             62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6     Uranus                             27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7   Neptune                            14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8         Pluto                              5</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3         Mars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2         Earth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0    Mercury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1       Venus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sort_values(</a:t>
            </a:r>
            <a:r>
              <a:rPr lang="en-GB" sz="1200" b="0" i="0" kern="1200" dirty="0">
                <a:solidFill>
                  <a:schemeClr val="tx1"/>
                </a:solidFill>
                <a:effectLst/>
                <a:latin typeface="+mn-lt"/>
                <a:ea typeface="+mn-ea"/>
                <a:cs typeface="+mn-cs"/>
              </a:rPr>
              <a:t>) method:</a:t>
            </a:r>
            <a:endParaRPr lang="en-GB" dirty="0"/>
          </a:p>
          <a:p>
            <a:pPr marL="0" indent="0">
              <a:buNone/>
            </a:pPr>
            <a:r>
              <a:rPr lang="en-GB" dirty="0"/>
              <a:t>https://pandas.pydata.org/pandas-docs/stable/reference/api/pandas.DataFrame.sort_values.html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72</a:t>
            </a:fld>
            <a:endParaRPr lang="en-GB" dirty="0"/>
          </a:p>
        </p:txBody>
      </p:sp>
    </p:spTree>
    <p:extLst>
      <p:ext uri="{BB962C8B-B14F-4D97-AF65-F5344CB8AC3E}">
        <p14:creationId xmlns:p14="http://schemas.microsoft.com/office/powerpoint/2010/main" val="30787977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Categoricals are a pandas data type corresponding to categorical variables in statistics. A categorical variable takes on a limited, and usually fixed, number of possible values (categories). Examples are gender, social class, blood type, country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Categorical() Pandas function is used to convert/typecast integer or character column to categorical data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Categorical(</a:t>
            </a:r>
            <a:r>
              <a:rPr lang="en-GB"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https://pandas.pydata.org/pandas-docs/stable/reference/api/pandas.Categorical.html</a:t>
            </a:r>
          </a:p>
        </p:txBody>
      </p:sp>
      <p:sp>
        <p:nvSpPr>
          <p:cNvPr id="4" name="Slide Number Placeholder 3"/>
          <p:cNvSpPr>
            <a:spLocks noGrp="1"/>
          </p:cNvSpPr>
          <p:nvPr>
            <p:ph type="sldNum" sz="quarter" idx="10"/>
          </p:nvPr>
        </p:nvSpPr>
        <p:spPr/>
        <p:txBody>
          <a:bodyPr/>
          <a:lstStyle/>
          <a:p>
            <a:fld id="{DECAF7F7-481D-4FBB-872B-CAD62DA8C4BA}" type="slidenum">
              <a:rPr lang="en-GB" smtClean="0"/>
              <a:t>73</a:t>
            </a:fld>
            <a:endParaRPr lang="en-GB" dirty="0"/>
          </a:p>
        </p:txBody>
      </p:sp>
    </p:spTree>
    <p:extLst>
      <p:ext uri="{BB962C8B-B14F-4D97-AF65-F5344CB8AC3E}">
        <p14:creationId xmlns:p14="http://schemas.microsoft.com/office/powerpoint/2010/main" val="18950859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74</a:t>
            </a:fld>
            <a:endParaRPr lang="en-GB" dirty="0"/>
          </a:p>
        </p:txBody>
      </p:sp>
    </p:spTree>
    <p:extLst>
      <p:ext uri="{BB962C8B-B14F-4D97-AF65-F5344CB8AC3E}">
        <p14:creationId xmlns:p14="http://schemas.microsoft.com/office/powerpoint/2010/main" val="33441708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apple-system"/>
              </a:rPr>
              <a:t>A </a:t>
            </a:r>
            <a:r>
              <a:rPr lang="en-GB" dirty="0">
                <a:effectLst/>
              </a:rPr>
              <a:t>CategoricalDtype</a:t>
            </a:r>
            <a:r>
              <a:rPr lang="en-GB" b="0" i="0" dirty="0">
                <a:solidFill>
                  <a:srgbClr val="333333"/>
                </a:solidFill>
                <a:effectLst/>
                <a:latin typeface="-apple-system"/>
              </a:rPr>
              <a:t> can be used in any place pandas expects a </a:t>
            </a:r>
            <a:r>
              <a:rPr lang="en-GB" dirty="0">
                <a:effectLst/>
              </a:rPr>
              <a:t>dtype</a:t>
            </a:r>
            <a:r>
              <a:rPr lang="en-GB" b="0" i="0" dirty="0">
                <a:solidFill>
                  <a:srgbClr val="333333"/>
                </a:solidFill>
                <a:effectLst/>
                <a:latin typeface="-apple-system"/>
              </a:rPr>
              <a:t>, such as </a:t>
            </a:r>
            <a:r>
              <a:rPr lang="en-GB" b="0" i="0" u="none" strike="noStrike" dirty="0">
                <a:effectLst/>
                <a:latin typeface="-apple-system"/>
              </a:rPr>
              <a:t>astype() – used to c</a:t>
            </a:r>
            <a:r>
              <a:rPr lang="en-GB" b="0" i="0" dirty="0">
                <a:solidFill>
                  <a:srgbClr val="333333"/>
                </a:solidFill>
                <a:effectLst/>
                <a:latin typeface="-apple-system"/>
              </a:rPr>
              <a:t>ast a pandas object to a specified dtype.</a:t>
            </a:r>
            <a:endParaRPr lang="en-GB" b="0" i="0" u="none" strike="noStrike"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CategoricalDtype</a:t>
            </a:r>
            <a:r>
              <a:rPr lang="en-GB" dirty="0"/>
              <a:t>(</a:t>
            </a:r>
            <a:r>
              <a:rPr lang="en-GB"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https://pandas.pydata.org/pandas-docs/stable/reference/api/pandas.CategoricalDtype.html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astype(</a:t>
            </a:r>
            <a:r>
              <a:rPr lang="en-GB" sz="1200" b="0" i="0" kern="1200" dirty="0">
                <a:solidFill>
                  <a:schemeClr val="tx1"/>
                </a:solidFill>
                <a:effectLst/>
                <a:latin typeface="+mn-lt"/>
                <a:ea typeface="+mn-ea"/>
                <a:cs typeface="+mn-cs"/>
              </a:rPr>
              <a:t>) method:</a:t>
            </a:r>
            <a:endParaRPr lang="en-GB" dirty="0"/>
          </a:p>
          <a:p>
            <a:pPr marL="0" indent="0">
              <a:buNone/>
            </a:pPr>
            <a:r>
              <a:rPr lang="en-GB" dirty="0"/>
              <a:t>https://pandas.pydata.org/pandas-docs/stable/reference/api/pandas.DataFrame.astype.html</a:t>
            </a:r>
          </a:p>
        </p:txBody>
      </p:sp>
      <p:sp>
        <p:nvSpPr>
          <p:cNvPr id="4" name="Slide Number Placeholder 3"/>
          <p:cNvSpPr>
            <a:spLocks noGrp="1"/>
          </p:cNvSpPr>
          <p:nvPr>
            <p:ph type="sldNum" sz="quarter" idx="10"/>
          </p:nvPr>
        </p:nvSpPr>
        <p:spPr/>
        <p:txBody>
          <a:bodyPr/>
          <a:lstStyle/>
          <a:p>
            <a:fld id="{DECAF7F7-481D-4FBB-872B-CAD62DA8C4BA}" type="slidenum">
              <a:rPr lang="en-GB" smtClean="0"/>
              <a:t>75</a:t>
            </a:fld>
            <a:endParaRPr lang="en-GB" dirty="0"/>
          </a:p>
        </p:txBody>
      </p:sp>
    </p:spTree>
    <p:extLst>
      <p:ext uri="{BB962C8B-B14F-4D97-AF65-F5344CB8AC3E}">
        <p14:creationId xmlns:p14="http://schemas.microsoft.com/office/powerpoint/2010/main" val="620669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Categorical(</a:t>
            </a:r>
            <a:r>
              <a:rPr lang="en-GB"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https://pandas.pydata.org/pandas-docs/stable/reference/api/pandas.Categorical.html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sort_values(</a:t>
            </a:r>
            <a:r>
              <a:rPr lang="en-GB" sz="1200" b="0" i="0" kern="1200" dirty="0">
                <a:solidFill>
                  <a:schemeClr val="tx1"/>
                </a:solidFill>
                <a:effectLst/>
                <a:latin typeface="+mn-lt"/>
                <a:ea typeface="+mn-ea"/>
                <a:cs typeface="+mn-cs"/>
              </a:rPr>
              <a:t>) method:</a:t>
            </a:r>
            <a:endParaRPr lang="en-GB" dirty="0"/>
          </a:p>
          <a:p>
            <a:pPr marL="0" indent="0">
              <a:buNone/>
            </a:pPr>
            <a:r>
              <a:rPr lang="en-GB" dirty="0"/>
              <a:t>https://pandas.pydata.org/pandas-docs/stable/reference/api/pandas.DataFrame.sort_values.html</a:t>
            </a:r>
          </a:p>
        </p:txBody>
      </p:sp>
      <p:sp>
        <p:nvSpPr>
          <p:cNvPr id="4" name="Slide Number Placeholder 3"/>
          <p:cNvSpPr>
            <a:spLocks noGrp="1"/>
          </p:cNvSpPr>
          <p:nvPr>
            <p:ph type="sldNum" sz="quarter" idx="10"/>
          </p:nvPr>
        </p:nvSpPr>
        <p:spPr/>
        <p:txBody>
          <a:bodyPr/>
          <a:lstStyle/>
          <a:p>
            <a:fld id="{DECAF7F7-481D-4FBB-872B-CAD62DA8C4BA}" type="slidenum">
              <a:rPr lang="en-GB" smtClean="0"/>
              <a:t>76</a:t>
            </a:fld>
            <a:endParaRPr lang="en-GB" dirty="0"/>
          </a:p>
        </p:txBody>
      </p:sp>
    </p:spTree>
    <p:extLst>
      <p:ext uri="{BB962C8B-B14F-4D97-AF65-F5344CB8AC3E}">
        <p14:creationId xmlns:p14="http://schemas.microsoft.com/office/powerpoint/2010/main" val="4256194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Categorical(</a:t>
            </a:r>
            <a:r>
              <a:rPr lang="en-GB"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https://pandas.pydata.org/pandas-docs/stable/reference/api/pandas.Categorical.html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a:t>
            </a:r>
            <a:r>
              <a:rPr lang="en-GB" dirty="0"/>
              <a:t>sort_values(</a:t>
            </a:r>
            <a:r>
              <a:rPr lang="en-GB" sz="1200" b="0" i="0" kern="1200" dirty="0">
                <a:solidFill>
                  <a:schemeClr val="tx1"/>
                </a:solidFill>
                <a:effectLst/>
                <a:latin typeface="+mn-lt"/>
                <a:ea typeface="+mn-ea"/>
                <a:cs typeface="+mn-cs"/>
              </a:rPr>
              <a:t>) method:</a:t>
            </a:r>
            <a:endParaRPr lang="en-GB" dirty="0"/>
          </a:p>
          <a:p>
            <a:pPr marL="0" indent="0">
              <a:buNone/>
            </a:pPr>
            <a:r>
              <a:rPr lang="en-GB" dirty="0"/>
              <a:t>https://pandas.pydata.org/pandas-docs/stable/reference/api/pandas.DataFrame.sort_values.html</a:t>
            </a:r>
          </a:p>
        </p:txBody>
      </p:sp>
      <p:sp>
        <p:nvSpPr>
          <p:cNvPr id="4" name="Slide Number Placeholder 3"/>
          <p:cNvSpPr>
            <a:spLocks noGrp="1"/>
          </p:cNvSpPr>
          <p:nvPr>
            <p:ph type="sldNum" sz="quarter" idx="10"/>
          </p:nvPr>
        </p:nvSpPr>
        <p:spPr/>
        <p:txBody>
          <a:bodyPr/>
          <a:lstStyle/>
          <a:p>
            <a:fld id="{DECAF7F7-481D-4FBB-872B-CAD62DA8C4BA}" type="slidenum">
              <a:rPr lang="en-GB" smtClean="0"/>
              <a:t>77</a:t>
            </a:fld>
            <a:endParaRPr lang="en-GB" dirty="0"/>
          </a:p>
        </p:txBody>
      </p:sp>
    </p:spTree>
    <p:extLst>
      <p:ext uri="{BB962C8B-B14F-4D97-AF65-F5344CB8AC3E}">
        <p14:creationId xmlns:p14="http://schemas.microsoft.com/office/powerpoint/2010/main" val="23490116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Official Documentation on query() method:</a:t>
            </a:r>
          </a:p>
          <a:p>
            <a:r>
              <a:rPr lang="en-GB" sz="1200" b="0" i="0" kern="1200" dirty="0">
                <a:solidFill>
                  <a:schemeClr val="tx1"/>
                </a:solidFill>
                <a:effectLst/>
                <a:latin typeface="+mn-lt"/>
                <a:ea typeface="+mn-ea"/>
                <a:cs typeface="+mn-cs"/>
              </a:rPr>
              <a:t>https://pandas.pydata.org/pandas-docs/stable/reference/api/pandas.DataFrame.query.html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Official Documentation on eval() method:</a:t>
            </a:r>
          </a:p>
          <a:p>
            <a:r>
              <a:rPr lang="en-GB" dirty="0"/>
              <a:t>https://pandas.pydata.org/pandas-docs/stable/reference/api/pandas.eval.html#pandas.eval</a:t>
            </a:r>
          </a:p>
        </p:txBody>
      </p:sp>
      <p:sp>
        <p:nvSpPr>
          <p:cNvPr id="4" name="Slide Number Placeholder 3"/>
          <p:cNvSpPr>
            <a:spLocks noGrp="1"/>
          </p:cNvSpPr>
          <p:nvPr>
            <p:ph type="sldNum" sz="quarter" idx="10"/>
          </p:nvPr>
        </p:nvSpPr>
        <p:spPr/>
        <p:txBody>
          <a:bodyPr/>
          <a:lstStyle/>
          <a:p>
            <a:fld id="{DECAF7F7-481D-4FBB-872B-CAD62DA8C4BA}" type="slidenum">
              <a:rPr lang="en-GB" smtClean="0"/>
              <a:t>78</a:t>
            </a:fld>
            <a:endParaRPr lang="en-GB" dirty="0"/>
          </a:p>
        </p:txBody>
      </p:sp>
    </p:spTree>
    <p:extLst>
      <p:ext uri="{BB962C8B-B14F-4D97-AF65-F5344CB8AC3E}">
        <p14:creationId xmlns:p14="http://schemas.microsoft.com/office/powerpoint/2010/main" val="37924853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&gt;&gt;&gt; print(df_planets[['planet', 'number_of_moons']])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planet  number_of_moons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0   Mercury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1      Venus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2        Earth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3        Mars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4     Jupiter               79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5      Saturn              62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6     Uranus              27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7   Neptune             14</a:t>
            </a:r>
          </a:p>
          <a:p>
            <a:pPr marL="228600" marR="0" lvl="0" indent="-228600" algn="l" defTabSz="914400" rtl="0" eaLnBrk="1" fontAlgn="auto" latinLnBrk="0" hangingPunct="1">
              <a:lnSpc>
                <a:spcPct val="100000"/>
              </a:lnSpc>
              <a:spcBef>
                <a:spcPts val="0"/>
              </a:spcBef>
              <a:spcAft>
                <a:spcPts val="0"/>
              </a:spcAft>
              <a:buClrTx/>
              <a:buSzTx/>
              <a:buFontTx/>
              <a:buAutoNum type="arabicPlain" startAt="8"/>
              <a:tabLst/>
              <a:defRPr/>
            </a:pPr>
            <a:r>
              <a:rPr lang="en-GB" sz="1200" b="0" i="0" kern="1200" dirty="0">
                <a:solidFill>
                  <a:schemeClr val="tx1"/>
                </a:solidFill>
                <a:effectLst/>
                <a:latin typeface="+mn-lt"/>
                <a:ea typeface="+mn-ea"/>
                <a:cs typeface="+mn-cs"/>
              </a:rPr>
              <a:t>     Pluto               5</a:t>
            </a:r>
          </a:p>
        </p:txBody>
      </p:sp>
      <p:sp>
        <p:nvSpPr>
          <p:cNvPr id="4" name="Slide Number Placeholder 3"/>
          <p:cNvSpPr>
            <a:spLocks noGrp="1"/>
          </p:cNvSpPr>
          <p:nvPr>
            <p:ph type="sldNum" sz="quarter" idx="10"/>
          </p:nvPr>
        </p:nvSpPr>
        <p:spPr/>
        <p:txBody>
          <a:bodyPr/>
          <a:lstStyle/>
          <a:p>
            <a:fld id="{DECAF7F7-481D-4FBB-872B-CAD62DA8C4BA}" type="slidenum">
              <a:rPr lang="en-GB" smtClean="0"/>
              <a:t>79</a:t>
            </a:fld>
            <a:endParaRPr lang="en-GB" dirty="0"/>
          </a:p>
        </p:txBody>
      </p:sp>
    </p:spTree>
    <p:extLst>
      <p:ext uri="{BB962C8B-B14F-4D97-AF65-F5344CB8AC3E}">
        <p14:creationId xmlns:p14="http://schemas.microsoft.com/office/powerpoint/2010/main" val="11130994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80</a:t>
            </a:fld>
            <a:endParaRPr lang="en-GB" dirty="0"/>
          </a:p>
        </p:txBody>
      </p:sp>
    </p:spTree>
    <p:extLst>
      <p:ext uri="{BB962C8B-B14F-4D97-AF65-F5344CB8AC3E}">
        <p14:creationId xmlns:p14="http://schemas.microsoft.com/office/powerpoint/2010/main" val="28048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dirty="0"/>
          </a:p>
        </p:txBody>
      </p:sp>
    </p:spTree>
    <p:extLst>
      <p:ext uri="{BB962C8B-B14F-4D97-AF65-F5344CB8AC3E}">
        <p14:creationId xmlns:p14="http://schemas.microsoft.com/office/powerpoint/2010/main" val="11759351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81</a:t>
            </a:fld>
            <a:endParaRPr lang="en-GB" dirty="0"/>
          </a:p>
        </p:txBody>
      </p:sp>
    </p:spTree>
    <p:extLst>
      <p:ext uri="{BB962C8B-B14F-4D97-AF65-F5344CB8AC3E}">
        <p14:creationId xmlns:p14="http://schemas.microsoft.com/office/powerpoint/2010/main" val="36407778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82</a:t>
            </a:fld>
            <a:endParaRPr lang="en-GB" dirty="0"/>
          </a:p>
        </p:txBody>
      </p:sp>
    </p:spTree>
    <p:extLst>
      <p:ext uri="{BB962C8B-B14F-4D97-AF65-F5344CB8AC3E}">
        <p14:creationId xmlns:p14="http://schemas.microsoft.com/office/powerpoint/2010/main" val="11222694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83</a:t>
            </a:fld>
            <a:endParaRPr lang="en-GB" dirty="0"/>
          </a:p>
        </p:txBody>
      </p:sp>
    </p:spTree>
    <p:extLst>
      <p:ext uri="{BB962C8B-B14F-4D97-AF65-F5344CB8AC3E}">
        <p14:creationId xmlns:p14="http://schemas.microsoft.com/office/powerpoint/2010/main" val="10911565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84</a:t>
            </a:fld>
            <a:endParaRPr lang="en-GB" dirty="0"/>
          </a:p>
        </p:txBody>
      </p:sp>
    </p:spTree>
    <p:extLst>
      <p:ext uri="{BB962C8B-B14F-4D97-AF65-F5344CB8AC3E}">
        <p14:creationId xmlns:p14="http://schemas.microsoft.com/office/powerpoint/2010/main" val="36435041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85</a:t>
            </a:fld>
            <a:endParaRPr lang="en-GB" dirty="0"/>
          </a:p>
        </p:txBody>
      </p:sp>
    </p:spTree>
    <p:extLst>
      <p:ext uri="{BB962C8B-B14F-4D97-AF65-F5344CB8AC3E}">
        <p14:creationId xmlns:p14="http://schemas.microsoft.com/office/powerpoint/2010/main" val="296074748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86</a:t>
            </a:fld>
            <a:endParaRPr lang="en-GB" dirty="0"/>
          </a:p>
        </p:txBody>
      </p:sp>
    </p:spTree>
    <p:extLst>
      <p:ext uri="{BB962C8B-B14F-4D97-AF65-F5344CB8AC3E}">
        <p14:creationId xmlns:p14="http://schemas.microsoft.com/office/powerpoint/2010/main" val="33616653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87</a:t>
            </a:fld>
            <a:endParaRPr lang="en-GB" dirty="0"/>
          </a:p>
        </p:txBody>
      </p:sp>
    </p:spTree>
    <p:extLst>
      <p:ext uri="{BB962C8B-B14F-4D97-AF65-F5344CB8AC3E}">
        <p14:creationId xmlns:p14="http://schemas.microsoft.com/office/powerpoint/2010/main" val="4030115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88</a:t>
            </a:fld>
            <a:endParaRPr lang="en-GB" dirty="0"/>
          </a:p>
        </p:txBody>
      </p:sp>
    </p:spTree>
    <p:extLst>
      <p:ext uri="{BB962C8B-B14F-4D97-AF65-F5344CB8AC3E}">
        <p14:creationId xmlns:p14="http://schemas.microsoft.com/office/powerpoint/2010/main" val="1981291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89</a:t>
            </a:fld>
            <a:endParaRPr lang="en-GB" dirty="0"/>
          </a:p>
        </p:txBody>
      </p:sp>
    </p:spTree>
    <p:extLst>
      <p:ext uri="{BB962C8B-B14F-4D97-AF65-F5344CB8AC3E}">
        <p14:creationId xmlns:p14="http://schemas.microsoft.com/office/powerpoint/2010/main" val="17101673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u="non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The unique() function returns unique values of a Series or a specified DataFrame column as a NumPy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&gt;&gt;&gt; unique_values = df_planets[</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].unique()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latin typeface="Lucida Console" panose="020B0609040504020204" pitchFamily="49" charset="0"/>
              </a:rPr>
              <a:t>&gt;&gt;&gt; unique_values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latin typeface="Lucida Console" panose="020B0609040504020204" pitchFamily="49" charset="0"/>
              </a:rPr>
              <a:t>array(['Yes', 'No', 'Unknown'], dtype=object)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2"/>
                </a:solidFill>
                <a:latin typeface="Lucida Console" panose="020B0609040504020204" pitchFamily="49" charset="0"/>
              </a:rPr>
              <a:t>&gt;&gt;&gt; type(unique_values)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2"/>
                </a:solidFill>
                <a:latin typeface="Lucida Console" panose="020B0609040504020204" pitchFamily="49" charset="0"/>
              </a:rPr>
              <a:t>&lt;class '</a:t>
            </a:r>
            <a:r>
              <a:rPr lang="en-GB" dirty="0" err="1">
                <a:solidFill>
                  <a:schemeClr val="accent2"/>
                </a:solidFill>
                <a:latin typeface="Lucida Console" panose="020B0609040504020204" pitchFamily="49" charset="0"/>
              </a:rPr>
              <a:t>numpy.ndarray</a:t>
            </a:r>
            <a:r>
              <a:rPr lang="en-GB" dirty="0">
                <a:solidFill>
                  <a:schemeClr val="accent2"/>
                </a:solidFill>
                <a:latin typeface="Lucida Console" panose="020B06090405040202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2"/>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solidFill>
                  <a:schemeClr val="accent2"/>
                </a:solidFill>
                <a:latin typeface="Lucida Console" panose="020B0609040504020204" pitchFamily="49" charset="0"/>
              </a:rPr>
              <a:t>To convert the ndarray to list use the tolist() function as shown in the example above.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u="none" dirty="0"/>
          </a:p>
        </p:txBody>
      </p:sp>
      <p:sp>
        <p:nvSpPr>
          <p:cNvPr id="4" name="Slide Number Placeholder 3"/>
          <p:cNvSpPr>
            <a:spLocks noGrp="1"/>
          </p:cNvSpPr>
          <p:nvPr>
            <p:ph type="sldNum" sz="quarter" idx="10"/>
          </p:nvPr>
        </p:nvSpPr>
        <p:spPr/>
        <p:txBody>
          <a:bodyPr/>
          <a:lstStyle/>
          <a:p>
            <a:fld id="{DECAF7F7-481D-4FBB-872B-CAD62DA8C4BA}" type="slidenum">
              <a:rPr lang="en-GB" smtClean="0"/>
              <a:t>90</a:t>
            </a:fld>
            <a:endParaRPr lang="en-GB" dirty="0"/>
          </a:p>
        </p:txBody>
      </p:sp>
    </p:spTree>
    <p:extLst>
      <p:ext uri="{BB962C8B-B14F-4D97-AF65-F5344CB8AC3E}">
        <p14:creationId xmlns:p14="http://schemas.microsoft.com/office/powerpoint/2010/main" val="213627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 </a:t>
            </a:r>
            <a:r>
              <a:rPr lang="en-GB" sz="1200" b="1" i="0" kern="1200" dirty="0">
                <a:solidFill>
                  <a:schemeClr val="tx1"/>
                </a:solidFill>
                <a:effectLst/>
                <a:latin typeface="+mn-lt"/>
                <a:ea typeface="+mn-ea"/>
                <a:cs typeface="+mn-cs"/>
              </a:rPr>
              <a:t>hash value </a:t>
            </a:r>
            <a:r>
              <a:rPr lang="en-GB" sz="1200" b="0" i="0" kern="1200" dirty="0">
                <a:solidFill>
                  <a:schemeClr val="tx1"/>
                </a:solidFill>
                <a:effectLst/>
                <a:latin typeface="+mn-lt"/>
                <a:ea typeface="+mn-ea"/>
                <a:cs typeface="+mn-cs"/>
              </a:rPr>
              <a:t>is a numeric value of a fixed length that uniquely identifies data. Some objects (data types) are hashable, others</a:t>
            </a:r>
            <a:r>
              <a:rPr lang="en-GB" sz="1200" b="0" i="0" kern="1200" baseline="0" dirty="0">
                <a:solidFill>
                  <a:schemeClr val="tx1"/>
                </a:solidFill>
                <a:effectLst/>
                <a:latin typeface="+mn-lt"/>
                <a:ea typeface="+mn-ea"/>
                <a:cs typeface="+mn-cs"/>
              </a:rPr>
              <a:t> are not. </a:t>
            </a:r>
            <a:r>
              <a:rPr lang="en-GB" sz="1200" b="0" i="0" u="none" strike="noStrike" kern="1200" dirty="0">
                <a:solidFill>
                  <a:schemeClr val="tx1"/>
                </a:solidFill>
                <a:effectLst/>
                <a:latin typeface="+mn-lt"/>
                <a:ea typeface="+mn-ea"/>
                <a:cs typeface="+mn-cs"/>
              </a:rPr>
              <a:t>Hashable objects,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are a type of object that you can call hash() method on. When called on a hashable object, hash()</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method assigns a number to the object. This number </a:t>
            </a:r>
            <a:r>
              <a:rPr lang="en-GB" sz="1200" b="0" i="0" kern="1200" dirty="0">
                <a:solidFill>
                  <a:schemeClr val="tx1"/>
                </a:solidFill>
                <a:effectLst/>
                <a:latin typeface="+mn-lt"/>
                <a:ea typeface="+mn-ea"/>
                <a:cs typeface="+mn-cs"/>
              </a:rPr>
              <a:t>uniquely identifies the object</a:t>
            </a:r>
            <a:r>
              <a:rPr lang="en-GB" sz="1200" b="0" i="0" u="none" strike="noStrike" kern="1200" dirty="0">
                <a:solidFill>
                  <a:schemeClr val="tx1"/>
                </a:solidFill>
                <a:effectLst/>
                <a:latin typeface="+mn-lt"/>
                <a:ea typeface="+mn-ea"/>
                <a:cs typeface="+mn-cs"/>
              </a:rPr>
              <a:t> and you</a:t>
            </a:r>
            <a:r>
              <a:rPr lang="en-GB" sz="1200" b="0" i="0" kern="1200" dirty="0">
                <a:solidFill>
                  <a:schemeClr val="tx1"/>
                </a:solidFill>
                <a:effectLst/>
                <a:latin typeface="+mn-lt"/>
                <a:ea typeface="+mn-ea"/>
                <a:cs typeface="+mn-cs"/>
              </a:rPr>
              <a:t> </a:t>
            </a:r>
            <a:r>
              <a:rPr lang="en-GB" sz="1200" b="0" i="0" u="none" kern="1200" dirty="0">
                <a:solidFill>
                  <a:schemeClr val="tx1"/>
                </a:solidFill>
                <a:effectLst/>
                <a:latin typeface="+mn-lt"/>
                <a:ea typeface="+mn-ea"/>
                <a:cs typeface="+mn-cs"/>
              </a:rPr>
              <a:t>can imagine that hashing just changes the object into a number.</a:t>
            </a:r>
          </a:p>
          <a:p>
            <a:r>
              <a:rPr lang="en-GB" sz="1200" b="0" i="0" u="none" strike="noStrike" kern="1200" dirty="0">
                <a:solidFill>
                  <a:schemeClr val="tx1"/>
                </a:solidFill>
                <a:effectLst/>
                <a:latin typeface="+mn-lt"/>
                <a:ea typeface="+mn-ea"/>
                <a:cs typeface="+mn-cs"/>
              </a:rPr>
              <a:t>All immutable objects are hashable,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but not all hashable objects are immutable. For example, tuples, strings, integers and Booleans are immutable</a:t>
            </a:r>
            <a:r>
              <a:rPr lang="en-GB" sz="1200" b="0" i="0" u="none" strike="noStrike" kern="1200" baseline="0" dirty="0">
                <a:solidFill>
                  <a:schemeClr val="tx1"/>
                </a:solidFill>
                <a:effectLst/>
                <a:latin typeface="+mn-lt"/>
                <a:ea typeface="+mn-ea"/>
                <a:cs typeface="+mn-cs"/>
              </a:rPr>
              <a:t> – and they are all hashable. Lists and dictionaries on the other hand are not hashable, although they are mutable. </a:t>
            </a:r>
            <a:r>
              <a:rPr lang="en-GB" sz="1200" b="0" i="0" kern="1200" dirty="0">
                <a:solidFill>
                  <a:schemeClr val="tx1"/>
                </a:solidFill>
                <a:effectLst/>
                <a:latin typeface="+mn-lt"/>
                <a:ea typeface="+mn-ea"/>
                <a:cs typeface="+mn-cs"/>
              </a:rPr>
              <a:t>Lists do not have an unchanging hash value. Their hash values can change over time. This means you cannot specify a list as a dictionary key. For the same reason, dictionaries cannot act as dictionary keys.</a:t>
            </a:r>
          </a:p>
          <a:p>
            <a:endParaRPr lang="en-GB" sz="1200" b="0" i="0" u="none"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Official Documentation on Series:</a:t>
            </a:r>
          </a:p>
          <a:p>
            <a:r>
              <a:rPr lang="en-GB" sz="1200" b="0" i="0" kern="1200" dirty="0">
                <a:solidFill>
                  <a:schemeClr val="tx1"/>
                </a:solidFill>
                <a:effectLst/>
                <a:latin typeface="+mn-lt"/>
                <a:ea typeface="+mn-ea"/>
                <a:cs typeface="+mn-cs"/>
              </a:rPr>
              <a:t>https://pandas.pydata.org/docs/reference/api/pandas.Series.html</a:t>
            </a:r>
            <a:endParaRPr lang="en-GB" dirty="0"/>
          </a:p>
          <a:p>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dirty="0"/>
          </a:p>
        </p:txBody>
      </p:sp>
    </p:spTree>
    <p:extLst>
      <p:ext uri="{BB962C8B-B14F-4D97-AF65-F5344CB8AC3E}">
        <p14:creationId xmlns:p14="http://schemas.microsoft.com/office/powerpoint/2010/main" val="6225967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a:t>
            </a:r>
          </a:p>
          <a:p>
            <a:r>
              <a:rPr lang="en-GB" dirty="0">
                <a:solidFill>
                  <a:srgbClr val="000000"/>
                </a:solidFill>
              </a:rPr>
              <a:t>T</a:t>
            </a:r>
            <a:r>
              <a:rPr lang="en-GB" b="0" i="0" dirty="0">
                <a:solidFill>
                  <a:srgbClr val="000000"/>
                </a:solidFill>
                <a:effectLst/>
              </a:rPr>
              <a:t>o convert all values in </a:t>
            </a:r>
            <a:r>
              <a:rPr lang="en-GB" b="1" i="0" dirty="0">
                <a:solidFill>
                  <a:srgbClr val="000000"/>
                </a:solidFill>
                <a:effectLst/>
              </a:rPr>
              <a:t>one</a:t>
            </a:r>
            <a:r>
              <a:rPr lang="en-GB" b="0" i="0" dirty="0">
                <a:solidFill>
                  <a:srgbClr val="000000"/>
                </a:solidFill>
                <a:effectLst/>
              </a:rPr>
              <a:t> numeric column into numbers u</a:t>
            </a:r>
            <a:r>
              <a:rPr lang="en-GB" dirty="0"/>
              <a:t>se </a:t>
            </a:r>
            <a:r>
              <a:rPr lang="en-GB" dirty="0">
                <a:latin typeface="Lucida Console" panose="020B0609040504020204" pitchFamily="49" charset="0"/>
              </a:rPr>
              <a:t>to_numeric()</a:t>
            </a:r>
            <a:r>
              <a:rPr lang="en-GB" dirty="0"/>
              <a:t> Pandas function: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200" b="0" i="0" dirty="0">
                <a:solidFill>
                  <a:srgbClr val="000000"/>
                </a:solidFill>
                <a:effectLst/>
                <a:latin typeface="Lucida Console" panose="020B0609040504020204" pitchFamily="49" charset="0"/>
              </a:rPr>
              <a:t>df[</a:t>
            </a:r>
            <a:r>
              <a:rPr lang="en-GB" b="0" i="0" dirty="0">
                <a:solidFill>
                  <a:srgbClr val="00B050"/>
                </a:solidFill>
                <a:effectLst/>
                <a:latin typeface="Lucida Console" panose="020B0609040504020204" pitchFamily="49" charset="0"/>
              </a:rPr>
              <a:t>'</a:t>
            </a:r>
            <a:r>
              <a:rPr lang="en-GB" sz="1200" b="0" i="0" dirty="0">
                <a:solidFill>
                  <a:schemeClr val="accent6"/>
                </a:solidFill>
                <a:effectLst/>
                <a:latin typeface="Lucida Console" panose="020B0609040504020204" pitchFamily="49" charset="0"/>
              </a:rPr>
              <a:t>numeric_column'</a:t>
            </a:r>
            <a:r>
              <a:rPr lang="en-GB" sz="1200" b="0" i="0" dirty="0">
                <a:solidFill>
                  <a:srgbClr val="000000"/>
                </a:solidFill>
                <a:effectLst/>
                <a:latin typeface="Lucida Console" panose="020B0609040504020204" pitchFamily="49" charset="0"/>
              </a:rPr>
              <a:t>] = </a:t>
            </a:r>
            <a:r>
              <a:rPr lang="en-GB" b="0" i="0" dirty="0">
                <a:solidFill>
                  <a:srgbClr val="000000"/>
                </a:solidFill>
                <a:effectLst/>
                <a:latin typeface="Lucida Console" panose="020B0609040504020204" pitchFamily="49" charset="0"/>
              </a:rPr>
              <a:t>pd.to_</a:t>
            </a:r>
            <a:r>
              <a:rPr lang="en-GB" dirty="0">
                <a:latin typeface="Lucida Console" panose="020B0609040504020204" pitchFamily="49" charset="0"/>
              </a:rPr>
              <a:t>numeric</a:t>
            </a:r>
            <a:r>
              <a:rPr lang="en-GB" b="0" i="0" dirty="0">
                <a:solidFill>
                  <a:srgbClr val="000000"/>
                </a:solidFill>
                <a:effectLst/>
                <a:latin typeface="Lucida Console" panose="020B0609040504020204" pitchFamily="49" charset="0"/>
              </a:rPr>
              <a:t>(df[</a:t>
            </a:r>
            <a:r>
              <a:rPr lang="en-GB" b="0" i="0" dirty="0">
                <a:solidFill>
                  <a:srgbClr val="00B050"/>
                </a:solidFill>
                <a:effectLst/>
                <a:latin typeface="Lucida Console" panose="020B0609040504020204" pitchFamily="49" charset="0"/>
              </a:rPr>
              <a:t>'</a:t>
            </a:r>
            <a:r>
              <a:rPr lang="en-GB" sz="1200" b="0" i="0" dirty="0">
                <a:solidFill>
                  <a:schemeClr val="accent6"/>
                </a:solidFill>
                <a:effectLst/>
                <a:latin typeface="Lucida Console" panose="020B0609040504020204" pitchFamily="49" charset="0"/>
              </a:rPr>
              <a:t>numeric_column'</a:t>
            </a:r>
            <a:r>
              <a:rPr lang="en-GB" b="0" i="0" dirty="0">
                <a:solidFill>
                  <a:srgbClr val="000000"/>
                </a:solidFill>
                <a:effectLst/>
                <a:latin typeface="Lucida Console" panose="020B0609040504020204" pitchFamily="49" charset="0"/>
              </a:rPr>
              <a:t>])</a:t>
            </a:r>
          </a:p>
          <a:p>
            <a:pPr marL="0" indent="0">
              <a:buNone/>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convert data type of </a:t>
            </a:r>
            <a:r>
              <a:rPr lang="en-GB" b="1" dirty="0"/>
              <a:t>multiple</a:t>
            </a:r>
            <a:r>
              <a:rPr lang="en-GB" dirty="0"/>
              <a:t> </a:t>
            </a:r>
            <a:r>
              <a:rPr lang="en-GB" b="0" i="0" dirty="0">
                <a:solidFill>
                  <a:srgbClr val="000000"/>
                </a:solidFill>
                <a:effectLst/>
              </a:rPr>
              <a:t>numeric columns into numbers </a:t>
            </a:r>
            <a:r>
              <a:rPr lang="en-GB" dirty="0"/>
              <a:t>at once, use the apply() function with to_numeric Pandas function (passing to_numeric without brackets), as shown in the example above.</a:t>
            </a:r>
          </a:p>
        </p:txBody>
      </p:sp>
      <p:sp>
        <p:nvSpPr>
          <p:cNvPr id="4" name="Slide Number Placeholder 3"/>
          <p:cNvSpPr>
            <a:spLocks noGrp="1"/>
          </p:cNvSpPr>
          <p:nvPr>
            <p:ph type="sldNum" sz="quarter" idx="10"/>
          </p:nvPr>
        </p:nvSpPr>
        <p:spPr/>
        <p:txBody>
          <a:bodyPr/>
          <a:lstStyle/>
          <a:p>
            <a:fld id="{DECAF7F7-481D-4FBB-872B-CAD62DA8C4BA}" type="slidenum">
              <a:rPr lang="en-GB" smtClean="0"/>
              <a:t>91</a:t>
            </a:fld>
            <a:endParaRPr lang="en-GB" dirty="0"/>
          </a:p>
        </p:txBody>
      </p:sp>
    </p:spTree>
    <p:extLst>
      <p:ext uri="{BB962C8B-B14F-4D97-AF65-F5344CB8AC3E}">
        <p14:creationId xmlns:p14="http://schemas.microsoft.com/office/powerpoint/2010/main" val="11234333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sng" dirty="0"/>
              <a:t>Note</a:t>
            </a:r>
            <a:r>
              <a:rPr lang="en-GB" dirty="0"/>
              <a:t>: one column of a DataFrame is a Series object (see slide 49 for an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92</a:t>
            </a:fld>
            <a:endParaRPr lang="en-GB" dirty="0"/>
          </a:p>
        </p:txBody>
      </p:sp>
    </p:spTree>
    <p:extLst>
      <p:ext uri="{BB962C8B-B14F-4D97-AF65-F5344CB8AC3E}">
        <p14:creationId xmlns:p14="http://schemas.microsoft.com/office/powerpoint/2010/main" val="17989102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93</a:t>
            </a:fld>
            <a:endParaRPr lang="en-GB" dirty="0"/>
          </a:p>
        </p:txBody>
      </p:sp>
    </p:spTree>
    <p:extLst>
      <p:ext uri="{BB962C8B-B14F-4D97-AF65-F5344CB8AC3E}">
        <p14:creationId xmlns:p14="http://schemas.microsoft.com/office/powerpoint/2010/main" val="1400811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94</a:t>
            </a:fld>
            <a:endParaRPr lang="en-GB" dirty="0"/>
          </a:p>
        </p:txBody>
      </p:sp>
    </p:spTree>
    <p:extLst>
      <p:ext uri="{BB962C8B-B14F-4D97-AF65-F5344CB8AC3E}">
        <p14:creationId xmlns:p14="http://schemas.microsoft.com/office/powerpoint/2010/main" val="9004272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Official Documentation on groupby() method:</a:t>
            </a:r>
          </a:p>
          <a:p>
            <a:r>
              <a:rPr lang="en-GB" sz="1200" b="0" i="0" kern="1200" dirty="0">
                <a:solidFill>
                  <a:schemeClr val="tx1"/>
                </a:solidFill>
                <a:effectLst/>
                <a:latin typeface="+mn-lt"/>
                <a:ea typeface="+mn-ea"/>
                <a:cs typeface="+mn-cs"/>
              </a:rPr>
              <a:t>https://pandas.pydata.org/pandas-docs/stable/reference/api/pandas.DataFrame.groupby.html</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95</a:t>
            </a:fld>
            <a:endParaRPr lang="en-GB" dirty="0"/>
          </a:p>
        </p:txBody>
      </p:sp>
    </p:spTree>
    <p:extLst>
      <p:ext uri="{BB962C8B-B14F-4D97-AF65-F5344CB8AC3E}">
        <p14:creationId xmlns:p14="http://schemas.microsoft.com/office/powerpoint/2010/main" val="16741060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Aggregation with groupby </a:t>
            </a:r>
            <a:r>
              <a:rPr lang="en-GB" sz="1200" b="0" i="0" kern="1200" dirty="0">
                <a:solidFill>
                  <a:schemeClr val="tx1"/>
                </a:solidFill>
                <a:effectLst/>
                <a:latin typeface="+mn-lt"/>
                <a:ea typeface="+mn-ea"/>
                <a:cs typeface="+mn-cs"/>
              </a:rPr>
              <a:t>is performed by passing a list of column(s) to the groupby() method, and chain the desired aggregate function call to it.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96</a:t>
            </a:fld>
            <a:endParaRPr lang="en-GB" dirty="0"/>
          </a:p>
        </p:txBody>
      </p:sp>
    </p:spTree>
    <p:extLst>
      <p:ext uri="{BB962C8B-B14F-4D97-AF65-F5344CB8AC3E}">
        <p14:creationId xmlns:p14="http://schemas.microsoft.com/office/powerpoint/2010/main" val="41860280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In the resulting DataFrame above, the index of each calculated value in the DataFrame consists of a different value of (</a:t>
            </a:r>
            <a:r>
              <a:rPr lang="en-GB" dirty="0">
                <a:solidFill>
                  <a:srgbClr val="00B050"/>
                </a:solidFill>
                <a:latin typeface="Lucida Console" panose="020B0609040504020204" pitchFamily="49" charset="0"/>
              </a:rPr>
              <a:t>'</a:t>
            </a:r>
            <a:r>
              <a:rPr lang="en-GB" dirty="0">
                <a:solidFill>
                  <a:srgbClr val="0000CD"/>
                </a:solidFill>
                <a:latin typeface="Lucida Console" panose="020B0609040504020204" pitchFamily="49" charset="0"/>
              </a:rPr>
              <a:t>has_global_magnetic_field</a:t>
            </a:r>
            <a:r>
              <a:rPr lang="en-GB" dirty="0">
                <a:solidFill>
                  <a:srgbClr val="00B050"/>
                </a:solidFill>
                <a:latin typeface="Lucida Console" panose="020B0609040504020204" pitchFamily="49" charset="0"/>
              </a:rPr>
              <a:t>'</a:t>
            </a:r>
            <a:r>
              <a:rPr lang="en-GB" sz="1200" b="0" i="0" kern="1200" dirty="0">
                <a:solidFill>
                  <a:schemeClr val="tx1"/>
                </a:solidFill>
                <a:effectLst/>
                <a:latin typeface="+mn-lt"/>
                <a:ea typeface="+mn-ea"/>
                <a:cs typeface="+mn-cs"/>
              </a:rPr>
              <a:t>) column. The only column is ‘planet’ (hence it appears on the line above the first index).</a:t>
            </a:r>
          </a:p>
        </p:txBody>
      </p:sp>
      <p:sp>
        <p:nvSpPr>
          <p:cNvPr id="4" name="Slide Number Placeholder 3"/>
          <p:cNvSpPr>
            <a:spLocks noGrp="1"/>
          </p:cNvSpPr>
          <p:nvPr>
            <p:ph type="sldNum" sz="quarter" idx="10"/>
          </p:nvPr>
        </p:nvSpPr>
        <p:spPr/>
        <p:txBody>
          <a:bodyPr/>
          <a:lstStyle/>
          <a:p>
            <a:fld id="{DECAF7F7-481D-4FBB-872B-CAD62DA8C4BA}" type="slidenum">
              <a:rPr lang="en-GB" smtClean="0"/>
              <a:t>97</a:t>
            </a:fld>
            <a:endParaRPr lang="en-GB" dirty="0"/>
          </a:p>
        </p:txBody>
      </p:sp>
    </p:spTree>
    <p:extLst>
      <p:ext uri="{BB962C8B-B14F-4D97-AF65-F5344CB8AC3E}">
        <p14:creationId xmlns:p14="http://schemas.microsoft.com/office/powerpoint/2010/main" val="42460920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98</a:t>
            </a:fld>
            <a:endParaRPr lang="en-GB" dirty="0"/>
          </a:p>
        </p:txBody>
      </p:sp>
    </p:spTree>
    <p:extLst>
      <p:ext uri="{BB962C8B-B14F-4D97-AF65-F5344CB8AC3E}">
        <p14:creationId xmlns:p14="http://schemas.microsoft.com/office/powerpoint/2010/main" val="24575063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In the resulting DataFrame above, the index of each calculated value in the DataFrame consists of a different value of (</a:t>
            </a:r>
            <a:r>
              <a:rPr lang="en-GB" dirty="0">
                <a:solidFill>
                  <a:srgbClr val="00B050"/>
                </a:solidFill>
                <a:latin typeface="Lucida Console" panose="020B0609040504020204" pitchFamily="49" charset="0"/>
              </a:rPr>
              <a:t>'has_ring_system'</a:t>
            </a:r>
            <a:r>
              <a:rPr lang="en-GB" dirty="0">
                <a:latin typeface="Lucida Console" panose="020B0609040504020204" pitchFamily="49" charset="0"/>
              </a:rPr>
              <a:t>, </a:t>
            </a:r>
            <a:r>
              <a:rPr lang="en-GB" dirty="0">
                <a:solidFill>
                  <a:srgbClr val="00B050"/>
                </a:solidFill>
                <a:latin typeface="Lucida Console" panose="020B0609040504020204" pitchFamily="49" charset="0"/>
              </a:rPr>
              <a:t>'has_global_magnetic_field'</a:t>
            </a:r>
            <a:r>
              <a:rPr lang="en-GB" sz="1200" b="0" i="0" kern="1200" dirty="0">
                <a:solidFill>
                  <a:schemeClr val="tx1"/>
                </a:solidFill>
                <a:effectLst/>
                <a:latin typeface="+mn-lt"/>
                <a:ea typeface="+mn-ea"/>
                <a:cs typeface="+mn-cs"/>
              </a:rPr>
              <a:t>) combination. The only column is ‘planet’ (hence it appears on the line above the first index).</a:t>
            </a:r>
          </a:p>
        </p:txBody>
      </p:sp>
      <p:sp>
        <p:nvSpPr>
          <p:cNvPr id="4" name="Slide Number Placeholder 3"/>
          <p:cNvSpPr>
            <a:spLocks noGrp="1"/>
          </p:cNvSpPr>
          <p:nvPr>
            <p:ph type="sldNum" sz="quarter" idx="10"/>
          </p:nvPr>
        </p:nvSpPr>
        <p:spPr/>
        <p:txBody>
          <a:bodyPr/>
          <a:lstStyle/>
          <a:p>
            <a:fld id="{DECAF7F7-481D-4FBB-872B-CAD62DA8C4BA}" type="slidenum">
              <a:rPr lang="en-GB" smtClean="0"/>
              <a:t>99</a:t>
            </a:fld>
            <a:endParaRPr lang="en-GB" dirty="0"/>
          </a:p>
        </p:txBody>
      </p:sp>
    </p:spTree>
    <p:extLst>
      <p:ext uri="{BB962C8B-B14F-4D97-AF65-F5344CB8AC3E}">
        <p14:creationId xmlns:p14="http://schemas.microsoft.com/office/powerpoint/2010/main" val="30909904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sng" kern="1200" dirty="0">
                <a:solidFill>
                  <a:schemeClr val="tx1"/>
                </a:solidFill>
                <a:effectLst/>
                <a:latin typeface="+mn-lt"/>
                <a:ea typeface="+mn-ea"/>
                <a:cs typeface="+mn-cs"/>
              </a:rPr>
              <a:t>Note</a:t>
            </a:r>
            <a:r>
              <a:rPr lang="en-GB" sz="1200" b="0" i="0" kern="1200" dirty="0">
                <a:solidFill>
                  <a:schemeClr val="tx1"/>
                </a:solidFill>
                <a:effectLst/>
                <a:latin typeface="+mn-lt"/>
                <a:ea typeface="+mn-ea"/>
                <a:cs typeface="+mn-cs"/>
              </a:rPr>
              <a:t>: the statement in the above example:</a:t>
            </a:r>
          </a:p>
          <a:p>
            <a:r>
              <a:rPr lang="en-GB" dirty="0">
                <a:latin typeface="Lucida Console" panose="020B0609040504020204" pitchFamily="49" charset="0"/>
              </a:rPr>
              <a:t>df_groupby_indexed = df_planets_ring_magn_field.reset_index()</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is equivalent to (using method chaining):</a:t>
            </a:r>
          </a:p>
          <a:p>
            <a:r>
              <a:rPr lang="en-GB" dirty="0">
                <a:latin typeface="Lucida Console" panose="020B0609040504020204" pitchFamily="49" charset="0"/>
              </a:rPr>
              <a:t>df_groupby_indexed = </a:t>
            </a:r>
            <a:r>
              <a:rPr lang="en-GB" sz="1200" b="0" i="0" kern="1200" dirty="0">
                <a:solidFill>
                  <a:schemeClr val="tx1"/>
                </a:solidFill>
                <a:effectLst/>
                <a:latin typeface="+mn-lt"/>
                <a:ea typeface="+mn-ea"/>
                <a:cs typeface="+mn-cs"/>
              </a:rPr>
              <a:t>df_planets[['planet', 'has_ring_system', 'has_global_magnetic_field']].groupby(['has_ring_system', 'has_global_magnetic_field']).count().reset_index()</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https://sparkbyexamples.com/pandas/pandas-groupby-explained-with-examples/</a:t>
            </a:r>
          </a:p>
        </p:txBody>
      </p:sp>
      <p:sp>
        <p:nvSpPr>
          <p:cNvPr id="4" name="Slide Number Placeholder 3"/>
          <p:cNvSpPr>
            <a:spLocks noGrp="1"/>
          </p:cNvSpPr>
          <p:nvPr>
            <p:ph type="sldNum" sz="quarter" idx="10"/>
          </p:nvPr>
        </p:nvSpPr>
        <p:spPr/>
        <p:txBody>
          <a:bodyPr/>
          <a:lstStyle/>
          <a:p>
            <a:fld id="{DECAF7F7-481D-4FBB-872B-CAD62DA8C4BA}" type="slidenum">
              <a:rPr lang="en-GB" smtClean="0"/>
              <a:t>100</a:t>
            </a:fld>
            <a:endParaRPr lang="en-GB" dirty="0"/>
          </a:p>
        </p:txBody>
      </p:sp>
    </p:spTree>
    <p:extLst>
      <p:ext uri="{BB962C8B-B14F-4D97-AF65-F5344CB8AC3E}">
        <p14:creationId xmlns:p14="http://schemas.microsoft.com/office/powerpoint/2010/main" val="362943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dirty="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pic>
        <p:nvPicPr>
          <p:cNvPr id="13" name="Picture 2">
            <a:extLst>
              <a:ext uri="{FF2B5EF4-FFF2-40B4-BE49-F238E27FC236}">
                <a16:creationId xmlns:a16="http://schemas.microsoft.com/office/drawing/2014/main" id="{9A25AEA4-7D38-4612-8141-824DB851B89D}"/>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pic>
        <p:nvPicPr>
          <p:cNvPr id="7" name="Picture 2">
            <a:extLst>
              <a:ext uri="{FF2B5EF4-FFF2-40B4-BE49-F238E27FC236}">
                <a16:creationId xmlns:a16="http://schemas.microsoft.com/office/drawing/2014/main" id="{2714BDD6-D380-4D20-9171-178EB7620007}"/>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76457"/>
            <a:ext cx="772885" cy="489856"/>
          </a:xfrm>
          <a:prstGeom prst="rect">
            <a:avLst/>
          </a:prstGeom>
          <a:noFill/>
          <a:ln>
            <a:noFill/>
          </a:ln>
          <a:effectLst>
            <a:softEdge rad="127000"/>
          </a:effectLst>
        </p:spPr>
      </p:pic>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pic>
        <p:nvPicPr>
          <p:cNvPr id="11" name="Picture 2">
            <a:extLst>
              <a:ext uri="{FF2B5EF4-FFF2-40B4-BE49-F238E27FC236}">
                <a16:creationId xmlns:a16="http://schemas.microsoft.com/office/drawing/2014/main" id="{CA2A3E23-4250-46B4-8492-CCEE9FC71B70}"/>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grpSp>
        <p:nvGrpSpPr>
          <p:cNvPr id="4" name="Group 3">
            <a:extLst>
              <a:ext uri="{FF2B5EF4-FFF2-40B4-BE49-F238E27FC236}">
                <a16:creationId xmlns:a16="http://schemas.microsoft.com/office/drawing/2014/main" id="{5B2B56DA-D806-4334-A71D-53DAAA64BABE}"/>
              </a:ext>
            </a:extLst>
          </p:cNvPr>
          <p:cNvGrpSpPr/>
          <p:nvPr userDrawn="1"/>
        </p:nvGrpSpPr>
        <p:grpSpPr>
          <a:xfrm>
            <a:off x="9710204" y="5595498"/>
            <a:ext cx="2314575" cy="1092200"/>
            <a:chOff x="581025" y="582613"/>
            <a:chExt cx="2314575" cy="1092200"/>
          </a:xfrm>
          <a:solidFill>
            <a:schemeClr val="bg1"/>
          </a:solidFill>
        </p:grpSpPr>
        <p:sp>
          <p:nvSpPr>
            <p:cNvPr id="5" name="Freeform 12">
              <a:extLst>
                <a:ext uri="{FF2B5EF4-FFF2-40B4-BE49-F238E27FC236}">
                  <a16:creationId xmlns:a16="http://schemas.microsoft.com/office/drawing/2014/main" id="{2989B6D4-53B6-4DDA-A9D3-8169FE9D638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6" name="Freeform 13">
              <a:extLst>
                <a:ext uri="{FF2B5EF4-FFF2-40B4-BE49-F238E27FC236}">
                  <a16:creationId xmlns:a16="http://schemas.microsoft.com/office/drawing/2014/main" id="{E3FFD0F0-F947-4B64-A4DE-8C06427E1B2E}"/>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7" name="Freeform 14">
              <a:extLst>
                <a:ext uri="{FF2B5EF4-FFF2-40B4-BE49-F238E27FC236}">
                  <a16:creationId xmlns:a16="http://schemas.microsoft.com/office/drawing/2014/main" id="{CDE4EE5B-D294-4314-B6D3-B4456AE3FFC8}"/>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8" name="Freeform 15">
              <a:extLst>
                <a:ext uri="{FF2B5EF4-FFF2-40B4-BE49-F238E27FC236}">
                  <a16:creationId xmlns:a16="http://schemas.microsoft.com/office/drawing/2014/main" id="{23450BD4-96E4-420F-BE5D-97748B6B519F}"/>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9" name="Freeform 16">
              <a:extLst>
                <a:ext uri="{FF2B5EF4-FFF2-40B4-BE49-F238E27FC236}">
                  <a16:creationId xmlns:a16="http://schemas.microsoft.com/office/drawing/2014/main" id="{A7B3F570-7743-49B7-A2A7-381662DFD76C}"/>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2">
            <a:extLst>
              <a:ext uri="{FF2B5EF4-FFF2-40B4-BE49-F238E27FC236}">
                <a16:creationId xmlns:a16="http://schemas.microsoft.com/office/drawing/2014/main" id="{6ECAAC02-086C-45A8-B93E-7911EF59B4CC}"/>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C33CA083-8540-487B-B4CD-53933D97453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42C91400-7FBB-4D5C-B7D1-816AAF15154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28250856-9645-406F-AAB4-9D4FB6AC93F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2">
            <a:extLst>
              <a:ext uri="{FF2B5EF4-FFF2-40B4-BE49-F238E27FC236}">
                <a16:creationId xmlns:a16="http://schemas.microsoft.com/office/drawing/2014/main" id="{6DAADD58-A8DD-4504-A01F-C4497EE0C041}"/>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2">
            <a:extLst>
              <a:ext uri="{FF2B5EF4-FFF2-40B4-BE49-F238E27FC236}">
                <a16:creationId xmlns:a16="http://schemas.microsoft.com/office/drawing/2014/main" id="{00B8E7D8-D930-4C3F-858A-29304B61F75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12" name="Picture 2">
            <a:extLst>
              <a:ext uri="{FF2B5EF4-FFF2-40B4-BE49-F238E27FC236}">
                <a16:creationId xmlns:a16="http://schemas.microsoft.com/office/drawing/2014/main" id="{50001CD0-22D9-4266-8934-0168A4A58B0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microsoft.com/office/2007/relationships/hdphoto" Target="../media/hdphoto1.wdp"/><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a:extLst>
              <a:ext uri="{FF2B5EF4-FFF2-40B4-BE49-F238E27FC236}">
                <a16:creationId xmlns:a16="http://schemas.microsoft.com/office/drawing/2014/main" id="{A25299BA-BDED-412F-823C-583CC7E71C6A}"/>
              </a:ext>
            </a:extLst>
          </p:cNvPr>
          <p:cNvPicPr>
            <a:picLocks noChangeAspect="1" noChangeArrowheads="1"/>
          </p:cNvPicPr>
          <p:nvPr userDrawn="1"/>
        </p:nvPicPr>
        <p:blipFill rotWithShape="1">
          <a:blip r:embed="rId34" cstate="print">
            <a:extLst>
              <a:ext uri="{BEBA8EAE-BF5A-486C-A8C5-ECC9F3942E4B}">
                <a14:imgProps xmlns:a14="http://schemas.microsoft.com/office/drawing/2010/main">
                  <a14:imgLayer r:embed="rId3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32.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hyperlink" Target="https://pandas.pydata.org/pandas-docs/stable/reference/api/pandas.eval.html#pandas.eval"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a:xfrm>
            <a:off x="599901" y="2873623"/>
            <a:ext cx="6668002" cy="2257425"/>
          </a:xfrm>
        </p:spPr>
        <p:txBody>
          <a:bodyPr/>
          <a:lstStyle/>
          <a:p>
            <a:r>
              <a:rPr lang="en-GB" sz="3600" dirty="0">
                <a:solidFill>
                  <a:srgbClr val="009FE3"/>
                </a:solidFill>
                <a:latin typeface="Arial Black" panose="020B0A04020102020204" pitchFamily="34" charset="0"/>
              </a:rPr>
              <a:t>NumPy and Pandas Fundamentals</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0815776" cy="417712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Series</a:t>
            </a:r>
            <a:r>
              <a:rPr lang="en-GB" dirty="0">
                <a:latin typeface="Arial" panose="020B0604020202020204" pitchFamily="34" charset="0"/>
                <a:cs typeface="Arial" panose="020B0604020202020204" pitchFamily="34" charset="0"/>
              </a:rPr>
              <a:t> is a one-dimensional labelled array capable of holding data of any type (integer, string, float, python objects, etc.). The (axis) labels are collectively called index.</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pandas Series can be created using the following constructor (basic syntax):</a:t>
            </a:r>
          </a:p>
          <a:p>
            <a:r>
              <a:rPr lang="en-GB" dirty="0">
                <a:latin typeface="Lucida Console" panose="020B0609040504020204" pitchFamily="49" charset="0"/>
                <a:cs typeface="Arial" panose="020B0604020202020204" pitchFamily="34" charset="0"/>
              </a:rPr>
              <a:t>  </a:t>
            </a:r>
            <a:r>
              <a:rPr lang="en-GB" b="1" dirty="0">
                <a:latin typeface="Lucida Console" panose="020B0609040504020204" pitchFamily="49" charset="0"/>
                <a:cs typeface="Arial" panose="020B0604020202020204" pitchFamily="34" charset="0"/>
              </a:rPr>
              <a:t>pandas.Series(data, index, dtype, name)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data</a:t>
            </a:r>
            <a:r>
              <a:rPr lang="en-GB" dirty="0"/>
              <a:t> – </a:t>
            </a:r>
            <a:r>
              <a:rPr lang="en-GB" dirty="0">
                <a:latin typeface="Arial" panose="020B0604020202020204" pitchFamily="34" charset="0"/>
                <a:cs typeface="Arial" panose="020B0604020202020204" pitchFamily="34" charset="0"/>
              </a:rPr>
              <a:t>contains data stored in series (data takes various forms like ndarray, list, constants, dictionaries)</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index </a:t>
            </a:r>
            <a:r>
              <a:rPr lang="en-GB" dirty="0">
                <a:latin typeface="Arial" panose="020B0604020202020204" pitchFamily="34" charset="0"/>
                <a:cs typeface="Arial" panose="020B0604020202020204" pitchFamily="34" charset="0"/>
              </a:rPr>
              <a:t>– values corresponding to data; need not be unique and are mutable but must be hashable. If not provided, will default to </a:t>
            </a:r>
            <a:r>
              <a:rPr lang="en-GB" dirty="0">
                <a:latin typeface="Lucida Console" panose="020B0609040504020204" pitchFamily="49" charset="0"/>
              </a:rPr>
              <a:t>np.arrange(n)</a:t>
            </a:r>
            <a:r>
              <a:rPr lang="en-GB" dirty="0"/>
              <a:t>, </a:t>
            </a:r>
            <a:r>
              <a:rPr lang="en-GB" dirty="0">
                <a:latin typeface="Arial" panose="020B0604020202020204" pitchFamily="34" charset="0"/>
                <a:cs typeface="Arial" panose="020B0604020202020204" pitchFamily="34" charset="0"/>
              </a:rPr>
              <a:t>which is </a:t>
            </a:r>
            <a:r>
              <a:rPr lang="pt-BR" dirty="0">
                <a:latin typeface="Arial" panose="020B0604020202020204" pitchFamily="34" charset="0"/>
                <a:cs typeface="Arial" panose="020B0604020202020204" pitchFamily="34" charset="0"/>
              </a:rPr>
              <a:t>RangeIndex (0, 1, 2, …, n-1), where n is the number of data in series. </a:t>
            </a:r>
            <a:r>
              <a:rPr lang="en-GB" dirty="0">
                <a:latin typeface="Arial" panose="020B0604020202020204" pitchFamily="34" charset="0"/>
                <a:cs typeface="Arial" panose="020B0604020202020204" pitchFamily="34" charset="0"/>
              </a:rPr>
              <a:t>If data is dict-like and index is None, then the keys in the data are used as the index. If the index is not None, the resulting Series is re-indexed with the index values.</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dtype</a:t>
            </a:r>
            <a:r>
              <a:rPr lang="en-GB" dirty="0"/>
              <a:t> – </a:t>
            </a:r>
            <a:r>
              <a:rPr lang="en-GB" dirty="0">
                <a:latin typeface="Arial" panose="020B0604020202020204" pitchFamily="34" charset="0"/>
                <a:cs typeface="Arial" panose="020B0604020202020204" pitchFamily="34" charset="0"/>
              </a:rPr>
              <a:t>data type for the series’ data. If not specified, this will be inferred from data.</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name</a:t>
            </a:r>
            <a:r>
              <a:rPr lang="en-GB" dirty="0"/>
              <a:t> – </a:t>
            </a:r>
            <a:r>
              <a:rPr lang="en-GB" dirty="0">
                <a:latin typeface="Arial" panose="020B0604020202020204" pitchFamily="34" charset="0"/>
                <a:cs typeface="Arial" panose="020B0604020202020204" pitchFamily="34" charset="0"/>
              </a:rPr>
              <a:t>str, optional; the name to give to the series. The name of a series becomes its index or column name if it is used to form a DataFrame.</a:t>
            </a:r>
          </a:p>
          <a:p>
            <a:pPr marL="0" indent="0">
              <a:buNone/>
            </a:pPr>
            <a:endParaRPr lang="en-GB" dirty="0">
              <a:solidFill>
                <a:srgbClr val="0000CD"/>
              </a:solidFill>
              <a:latin typeface="Consolas" panose="020B060902020403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41796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67667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 – adding an index to the resulting DataFrame</a:t>
            </a:r>
          </a:p>
          <a:p>
            <a:r>
              <a:rPr lang="en-GB" dirty="0"/>
              <a:t>By default groupby() result doesn’t include row Index, you can add the index using </a:t>
            </a:r>
            <a:r>
              <a:rPr lang="en-GB" dirty="0">
                <a:latin typeface="Lucida Console" panose="020B0609040504020204" pitchFamily="49" charset="0"/>
              </a:rPr>
              <a:t>reset_index()</a:t>
            </a:r>
            <a:r>
              <a:rPr lang="en-GB" dirty="0"/>
              <a:t> method</a:t>
            </a:r>
          </a:p>
          <a:p>
            <a:r>
              <a:rPr lang="en-GB" dirty="0"/>
              <a:t>To include the index chain the </a:t>
            </a:r>
            <a:r>
              <a:rPr lang="en-GB" dirty="0">
                <a:latin typeface="Lucida Console" panose="020B0609040504020204" pitchFamily="49" charset="0"/>
              </a:rPr>
              <a:t>reset_index()</a:t>
            </a:r>
            <a:r>
              <a:rPr lang="en-GB" dirty="0"/>
              <a:t> method call to the DataFarme.gropuby().agg_func() statement</a:t>
            </a:r>
          </a:p>
          <a:p>
            <a:pPr marL="0" indent="0">
              <a:buNone/>
            </a:pPr>
            <a:r>
              <a:rPr lang="en-GB" dirty="0">
                <a:solidFill>
                  <a:srgbClr val="FF0000"/>
                </a:solidFill>
                <a:latin typeface="Lucida Console" panose="020B0609040504020204" pitchFamily="49" charset="0"/>
              </a:rPr>
              <a:t> # pass the column for which to apply count() to groupby() &amp; apply count() </a:t>
            </a:r>
          </a:p>
          <a:p>
            <a:pPr marL="0" indent="0">
              <a:buNone/>
            </a:pPr>
            <a:r>
              <a:rPr lang="en-GB" dirty="0">
                <a:solidFill>
                  <a:srgbClr val="FF0000"/>
                </a:solidFill>
                <a:latin typeface="Lucida Console" panose="020B0609040504020204" pitchFamily="49" charset="0"/>
              </a:rPr>
              <a:t> # and include the index</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df_groupby_indexed = df_planets_ring_magn_field.reset_index()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(df_groupby_indexed)</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has_ring_system has_global_magnetic_field total</a:t>
            </a:r>
          </a:p>
          <a:p>
            <a:pPr marL="0" indent="0">
              <a:buNone/>
            </a:pPr>
            <a:r>
              <a:rPr lang="en-GB" dirty="0">
                <a:solidFill>
                  <a:srgbClr val="0000CD"/>
                </a:solidFill>
                <a:latin typeface="Lucida Console" panose="020B0609040504020204" pitchFamily="49" charset="0"/>
              </a:rPr>
              <a:t>0              No                        No     2</a:t>
            </a:r>
          </a:p>
          <a:p>
            <a:pPr marL="0" indent="0">
              <a:buNone/>
            </a:pPr>
            <a:r>
              <a:rPr lang="en-GB" dirty="0">
                <a:solidFill>
                  <a:srgbClr val="0000CD"/>
                </a:solidFill>
                <a:latin typeface="Lucida Console" panose="020B0609040504020204" pitchFamily="49" charset="0"/>
              </a:rPr>
              <a:t>1              No                   Unknown     1</a:t>
            </a:r>
          </a:p>
          <a:p>
            <a:pPr marL="0" indent="0">
              <a:buNone/>
            </a:pPr>
            <a:r>
              <a:rPr lang="en-GB" dirty="0">
                <a:solidFill>
                  <a:srgbClr val="0000CD"/>
                </a:solidFill>
                <a:latin typeface="Lucida Console" panose="020B0609040504020204" pitchFamily="49" charset="0"/>
              </a:rPr>
              <a:t>2              No                       Yes     2</a:t>
            </a:r>
          </a:p>
          <a:p>
            <a:pPr marL="0" indent="0">
              <a:buNone/>
            </a:pPr>
            <a:r>
              <a:rPr lang="en-GB" dirty="0">
                <a:solidFill>
                  <a:srgbClr val="0000CD"/>
                </a:solidFill>
                <a:latin typeface="Lucida Console" panose="020B0609040504020204" pitchFamily="49" charset="0"/>
              </a:rPr>
              <a:t>3             Yes                       Yes     4</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87468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combining DataFrames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466489"/>
            <a:ext cx="1149038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two DataFrames into one</a:t>
            </a:r>
          </a:p>
          <a:p>
            <a:endParaRPr lang="en-GB" b="1" dirty="0">
              <a:solidFill>
                <a:srgbClr val="2EABE2"/>
              </a:solidFill>
              <a:latin typeface="Arial"/>
              <a:ea typeface="MS PGothic" pitchFamily="34" charset="-128"/>
            </a:endParaRPr>
          </a:p>
          <a:p>
            <a:r>
              <a:rPr lang="en-GB" dirty="0"/>
              <a:t>Earlier we’ve covered how to combine two Pandas series into a DataFrame using the </a:t>
            </a:r>
            <a:r>
              <a:rPr lang="en-GB" dirty="0">
                <a:latin typeface="Lucida Console" panose="020B0609040504020204" pitchFamily="49" charset="0"/>
              </a:rPr>
              <a:t>pandas.concat()</a:t>
            </a:r>
            <a:r>
              <a:rPr lang="en-GB" dirty="0"/>
              <a:t> function (see slides 28 and 29)</a:t>
            </a:r>
          </a:p>
          <a:p>
            <a:endParaRPr lang="en-GB" dirty="0"/>
          </a:p>
          <a:p>
            <a:r>
              <a:rPr lang="en-GB" dirty="0"/>
              <a:t>Series can also be combined into a DataFrame using the </a:t>
            </a:r>
            <a:r>
              <a:rPr lang="en-GB" dirty="0">
                <a:latin typeface="Lucida Console" panose="020B0609040504020204" pitchFamily="49" charset="0"/>
              </a:rPr>
              <a:t>pandas.merge()</a:t>
            </a:r>
            <a:r>
              <a:rPr lang="en-GB" dirty="0"/>
              <a:t> and </a:t>
            </a:r>
            <a:r>
              <a:rPr lang="en-GB" dirty="0">
                <a:latin typeface="Lucida Console" panose="020B0609040504020204" pitchFamily="49" charset="0"/>
              </a:rPr>
              <a:t>DataFrame.join()</a:t>
            </a:r>
            <a:r>
              <a:rPr lang="en-GB" dirty="0"/>
              <a:t> functions</a:t>
            </a:r>
          </a:p>
          <a:p>
            <a:endParaRPr lang="en-GB" dirty="0">
              <a:solidFill>
                <a:srgbClr val="0000CD"/>
              </a:solidFill>
              <a:latin typeface="Lucida Console" panose="020B0609040504020204" pitchFamily="49" charset="0"/>
            </a:endParaRPr>
          </a:p>
          <a:p>
            <a:r>
              <a:rPr lang="en-GB" dirty="0"/>
              <a:t>Moreover, </a:t>
            </a:r>
            <a:r>
              <a:rPr lang="en-GB" dirty="0">
                <a:latin typeface="Lucida Console" panose="020B0609040504020204" pitchFamily="49" charset="0"/>
              </a:rPr>
              <a:t>pandas.concat()</a:t>
            </a:r>
            <a:r>
              <a:rPr lang="en-GB" dirty="0"/>
              <a:t>, </a:t>
            </a:r>
            <a:r>
              <a:rPr lang="en-GB" dirty="0">
                <a:latin typeface="Lucida Console" panose="020B0609040504020204" pitchFamily="49" charset="0"/>
              </a:rPr>
              <a:t>pandas.merge()</a:t>
            </a:r>
            <a:r>
              <a:rPr lang="en-GB" dirty="0"/>
              <a:t> and </a:t>
            </a:r>
            <a:r>
              <a:rPr lang="en-GB" dirty="0">
                <a:latin typeface="Lucida Console" panose="020B0609040504020204" pitchFamily="49" charset="0"/>
              </a:rPr>
              <a:t>DataFrame.join()</a:t>
            </a:r>
            <a:r>
              <a:rPr lang="en-GB" dirty="0"/>
              <a:t> functions can be used to combine DataFrames together</a:t>
            </a:r>
          </a:p>
          <a:p>
            <a:endParaRPr lang="en-GB" dirty="0"/>
          </a:p>
          <a:p>
            <a:r>
              <a:rPr lang="en-GB" dirty="0"/>
              <a:t>In the next few slides we are going to demonstrate how to combine two DataFrames into one using each of these three methods</a:t>
            </a:r>
          </a:p>
          <a:p>
            <a:endParaRPr lang="en-GB" dirty="0">
              <a:solidFill>
                <a:srgbClr val="0000CD"/>
              </a:solidFill>
              <a:latin typeface="Lucida Console" panose="020B0609040504020204" pitchFamily="49" charset="0"/>
            </a:endParaRPr>
          </a:p>
          <a:p>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83286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concatenating DataFrames</a:t>
            </a:r>
          </a:p>
        </p:txBody>
      </p:sp>
      <p:sp>
        <p:nvSpPr>
          <p:cNvPr id="5" name="TextBox 4">
            <a:extLst>
              <a:ext uri="{FF2B5EF4-FFF2-40B4-BE49-F238E27FC236}">
                <a16:creationId xmlns:a16="http://schemas.microsoft.com/office/drawing/2014/main" id="{FE469F5E-ADAD-4C6E-AE1D-542D6EA60CE4}"/>
              </a:ext>
            </a:extLst>
          </p:cNvPr>
          <p:cNvSpPr txBox="1"/>
          <p:nvPr/>
        </p:nvSpPr>
        <p:spPr>
          <a:xfrm>
            <a:off x="407368" y="1407177"/>
            <a:ext cx="8970726" cy="4585871"/>
          </a:xfrm>
          <a:prstGeom prst="rect">
            <a:avLst/>
          </a:prstGeom>
          <a:noFill/>
        </p:spPr>
        <p:txBody>
          <a:bodyPr wrap="none" rtlCol="0">
            <a:spAutoFit/>
          </a:bodyPr>
          <a:lstStyle/>
          <a:p>
            <a:r>
              <a:rPr lang="en-GB" dirty="0">
                <a:solidFill>
                  <a:srgbClr val="FF7700"/>
                </a:solidFill>
                <a:latin typeface="Lucida Console" panose="020B0609040504020204" pitchFamily="49" charset="0"/>
                <a:cs typeface="Arial" panose="020B0604020202020204" pitchFamily="34"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cs typeface="Arial" panose="020B0604020202020204" pitchFamily="34" charset="0"/>
              </a:rPr>
              <a:t>as</a:t>
            </a:r>
            <a:r>
              <a:rPr lang="en-GB" dirty="0">
                <a:latin typeface="Lucida Console" panose="020B0609040504020204" pitchFamily="49" charset="0"/>
              </a:rPr>
              <a:t> pd</a:t>
            </a:r>
          </a:p>
          <a:p>
            <a:endParaRPr lang="en-GB" sz="2000" dirty="0"/>
          </a:p>
          <a:p>
            <a:r>
              <a:rPr lang="en-GB" dirty="0">
                <a:latin typeface="Lucida Console" panose="020B0609040504020204" pitchFamily="49" charset="0"/>
              </a:rPr>
              <a:t>df_users_1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cs typeface="Arial" panose="020B0604020202020204" pitchFamily="34" charset="0"/>
              </a:rPr>
              <a:t>Melinda</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00B050"/>
                </a:solidFill>
                <a:latin typeface="Lucida Console" panose="020B0609040504020204" pitchFamily="49" charset="0"/>
              </a:rPr>
              <a:t>'Kevin'</a:t>
            </a:r>
            <a:r>
              <a:rPr lang="en-GB" dirty="0">
                <a:latin typeface="Lucida Console" panose="020B0609040504020204" pitchFamily="49" charset="0"/>
              </a:rPr>
              <a:t>, </a:t>
            </a:r>
            <a:r>
              <a:rPr lang="en-GB" dirty="0">
                <a:solidFill>
                  <a:srgbClr val="00B050"/>
                </a:solidFill>
                <a:latin typeface="Lucida Console" panose="020B0609040504020204" pitchFamily="49" charset="0"/>
              </a:rPr>
              <a:t>'Karolina'</a:t>
            </a:r>
            <a:r>
              <a:rPr lang="en-GB" dirty="0">
                <a:latin typeface="Lucida Console" panose="020B0609040504020204" pitchFamily="49" charset="0"/>
              </a:rPr>
              <a:t>, </a:t>
            </a:r>
            <a:r>
              <a:rPr lang="en-GB" dirty="0">
                <a:solidFill>
                  <a:srgbClr val="00B050"/>
                </a:solidFill>
                <a:latin typeface="Lucida Console" panose="020B0609040504020204" pitchFamily="49" charset="0"/>
              </a:rPr>
              <a:t>'Sherella'</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 </a:t>
            </a:r>
            <a:r>
              <a:rPr lang="en-GB" dirty="0">
                <a:solidFill>
                  <a:srgbClr val="00B050"/>
                </a:solidFill>
                <a:latin typeface="Lucida Console" panose="020B0609040504020204" pitchFamily="49" charset="0"/>
              </a:rPr>
              <a:t>'diy'</a:t>
            </a:r>
            <a:r>
              <a:rPr lang="en-GB" dirty="0">
                <a:latin typeface="Lucida Console" panose="020B0609040504020204" pitchFamily="49" charset="0"/>
              </a:rPr>
              <a:t>, </a:t>
            </a:r>
            <a:r>
              <a:rPr lang="en-GB" dirty="0">
                <a:solidFill>
                  <a:srgbClr val="00B050"/>
                </a:solidFill>
                <a:latin typeface="Lucida Console" panose="020B0609040504020204" pitchFamily="49" charset="0"/>
              </a:rPr>
              <a:t>'travel'</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df_users_2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[5,6],</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'Jennifer'</a:t>
            </a:r>
            <a:r>
              <a:rPr lang="en-GB" dirty="0">
                <a:latin typeface="Lucida Console" panose="020B0609040504020204" pitchFamily="49" charset="0"/>
              </a:rPr>
              <a:t>,</a:t>
            </a:r>
            <a:r>
              <a:rPr lang="en-GB" dirty="0">
                <a:solidFill>
                  <a:srgbClr val="00B050"/>
                </a:solidFill>
                <a:latin typeface="Lucida Console" panose="020B0609040504020204" pitchFamily="49" charset="0"/>
              </a:rPr>
              <a:t> 'Angela'</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df_result = pd.concat([df_users_1, df_users_2])</a:t>
            </a:r>
          </a:p>
          <a:p>
            <a:r>
              <a:rPr lang="en-GB" dirty="0">
                <a:solidFill>
                  <a:srgbClr val="900090"/>
                </a:solidFill>
                <a:latin typeface="Lucida Console" panose="020B0609040504020204" pitchFamily="49" charset="0"/>
                <a:cs typeface="Arial" panose="020B0604020202020204" pitchFamily="34" charset="0"/>
              </a:rPr>
              <a:t>print</a:t>
            </a:r>
            <a:r>
              <a:rPr lang="en-GB" dirty="0">
                <a:latin typeface="Lucida Console" panose="020B0609040504020204" pitchFamily="49" charset="0"/>
              </a:rPr>
              <a:t>(df_result)</a:t>
            </a:r>
          </a:p>
        </p:txBody>
      </p:sp>
      <p:pic>
        <p:nvPicPr>
          <p:cNvPr id="4" name="Picture 3">
            <a:extLst>
              <a:ext uri="{FF2B5EF4-FFF2-40B4-BE49-F238E27FC236}">
                <a16:creationId xmlns:a16="http://schemas.microsoft.com/office/drawing/2014/main" id="{F685BE51-39F7-4149-A181-548EBC0F53CE}"/>
              </a:ext>
            </a:extLst>
          </p:cNvPr>
          <p:cNvPicPr>
            <a:picLocks noChangeAspect="1"/>
          </p:cNvPicPr>
          <p:nvPr/>
        </p:nvPicPr>
        <p:blipFill>
          <a:blip r:embed="rId4"/>
          <a:stretch>
            <a:fillRect/>
          </a:stretch>
        </p:blipFill>
        <p:spPr>
          <a:xfrm>
            <a:off x="7112567" y="3208131"/>
            <a:ext cx="4672065" cy="2287701"/>
          </a:xfrm>
          <a:prstGeom prst="rect">
            <a:avLst/>
          </a:prstGeom>
        </p:spPr>
      </p:pic>
      <p:sp>
        <p:nvSpPr>
          <p:cNvPr id="7" name="Curved Up Arrow 6">
            <a:extLst>
              <a:ext uri="{FF2B5EF4-FFF2-40B4-BE49-F238E27FC236}">
                <a16:creationId xmlns:a16="http://schemas.microsoft.com/office/drawing/2014/main" id="{C8F70B86-6FE4-4D36-88E8-0D200B0692DE}"/>
              </a:ext>
            </a:extLst>
          </p:cNvPr>
          <p:cNvSpPr/>
          <p:nvPr/>
        </p:nvSpPr>
        <p:spPr>
          <a:xfrm rot="19766770">
            <a:off x="6717984" y="5741332"/>
            <a:ext cx="1810743" cy="9537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0E89B66A-938C-468C-81B7-2D24AAAB52A0}"/>
              </a:ext>
            </a:extLst>
          </p:cNvPr>
          <p:cNvSpPr/>
          <p:nvPr/>
        </p:nvSpPr>
        <p:spPr>
          <a:xfrm>
            <a:off x="7021900" y="3547060"/>
            <a:ext cx="414068" cy="1240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2922FE5F-31B8-4100-8F34-25167374911B}"/>
              </a:ext>
            </a:extLst>
          </p:cNvPr>
          <p:cNvSpPr/>
          <p:nvPr/>
        </p:nvSpPr>
        <p:spPr>
          <a:xfrm>
            <a:off x="7019023" y="4847977"/>
            <a:ext cx="414068" cy="600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8604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merging DataFrames</a:t>
            </a:r>
          </a:p>
        </p:txBody>
      </p:sp>
      <p:sp>
        <p:nvSpPr>
          <p:cNvPr id="5" name="TextBox 4">
            <a:extLst>
              <a:ext uri="{FF2B5EF4-FFF2-40B4-BE49-F238E27FC236}">
                <a16:creationId xmlns:a16="http://schemas.microsoft.com/office/drawing/2014/main" id="{FE469F5E-ADAD-4C6E-AE1D-542D6EA60CE4}"/>
              </a:ext>
            </a:extLst>
          </p:cNvPr>
          <p:cNvSpPr txBox="1"/>
          <p:nvPr/>
        </p:nvSpPr>
        <p:spPr>
          <a:xfrm>
            <a:off x="407368" y="1407177"/>
            <a:ext cx="8970726" cy="5109091"/>
          </a:xfrm>
          <a:prstGeom prst="rect">
            <a:avLst/>
          </a:prstGeom>
          <a:noFill/>
        </p:spPr>
        <p:txBody>
          <a:bodyPr wrap="none" rtlCol="0">
            <a:spAutoFit/>
          </a:bodyPr>
          <a:lstStyle/>
          <a:p>
            <a:r>
              <a:rPr lang="en-GB" dirty="0">
                <a:solidFill>
                  <a:srgbClr val="FF7700"/>
                </a:solidFill>
                <a:latin typeface="Lucida Console" panose="020B0609040504020204" pitchFamily="49" charset="0"/>
                <a:cs typeface="Arial" panose="020B0604020202020204" pitchFamily="34"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cs typeface="Arial" panose="020B0604020202020204" pitchFamily="34" charset="0"/>
              </a:rPr>
              <a:t>as</a:t>
            </a:r>
            <a:r>
              <a:rPr lang="en-GB" dirty="0">
                <a:latin typeface="Lucida Console" panose="020B0609040504020204" pitchFamily="49" charset="0"/>
              </a:rPr>
              <a:t> pd</a:t>
            </a:r>
          </a:p>
          <a:p>
            <a:endParaRPr lang="en-GB" sz="2000" dirty="0"/>
          </a:p>
          <a:p>
            <a:r>
              <a:rPr lang="en-GB" dirty="0">
                <a:latin typeface="Lucida Console" panose="020B0609040504020204" pitchFamily="49" charset="0"/>
              </a:rPr>
              <a:t>df_users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cs typeface="Arial" panose="020B0604020202020204" pitchFamily="34" charset="0"/>
              </a:rPr>
              <a:t>Melinda</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00B050"/>
                </a:solidFill>
                <a:latin typeface="Lucida Console" panose="020B0609040504020204" pitchFamily="49" charset="0"/>
              </a:rPr>
              <a:t>'Kevin'</a:t>
            </a:r>
            <a:r>
              <a:rPr lang="en-GB" dirty="0">
                <a:latin typeface="Lucida Console" panose="020B0609040504020204" pitchFamily="49" charset="0"/>
              </a:rPr>
              <a:t>, </a:t>
            </a:r>
            <a:r>
              <a:rPr lang="en-GB" dirty="0">
                <a:solidFill>
                  <a:srgbClr val="00B050"/>
                </a:solidFill>
                <a:latin typeface="Lucida Console" panose="020B0609040504020204" pitchFamily="49" charset="0"/>
              </a:rPr>
              <a:t>'Karolina'</a:t>
            </a:r>
            <a:r>
              <a:rPr lang="en-GB" dirty="0">
                <a:latin typeface="Lucida Console" panose="020B0609040504020204" pitchFamily="49" charset="0"/>
              </a:rPr>
              <a:t>, </a:t>
            </a:r>
            <a:r>
              <a:rPr lang="en-GB" dirty="0">
                <a:solidFill>
                  <a:srgbClr val="00B050"/>
                </a:solidFill>
                <a:latin typeface="Lucida Console" panose="020B0609040504020204" pitchFamily="49" charset="0"/>
              </a:rPr>
              <a:t>'Sherella'</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 </a:t>
            </a:r>
            <a:r>
              <a:rPr lang="en-GB" dirty="0">
                <a:solidFill>
                  <a:srgbClr val="00B050"/>
                </a:solidFill>
                <a:latin typeface="Lucida Console" panose="020B0609040504020204" pitchFamily="49" charset="0"/>
              </a:rPr>
              <a:t>'diy'</a:t>
            </a:r>
            <a:r>
              <a:rPr lang="en-GB" dirty="0">
                <a:latin typeface="Lucida Console" panose="020B0609040504020204" pitchFamily="49" charset="0"/>
              </a:rPr>
              <a:t>, </a:t>
            </a:r>
            <a:r>
              <a:rPr lang="en-GB" dirty="0">
                <a:solidFill>
                  <a:srgbClr val="00B050"/>
                </a:solidFill>
                <a:latin typeface="Lucida Console" panose="020B0609040504020204" pitchFamily="49" charset="0"/>
              </a:rPr>
              <a:t>'travel'</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df_info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[2, 3, 4, 5],</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[31, 20, 40, 70],</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 ,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df_result = pd.merge(df_users, df_info)</a:t>
            </a:r>
          </a:p>
          <a:p>
            <a:r>
              <a:rPr lang="en-GB" dirty="0">
                <a:solidFill>
                  <a:srgbClr val="FF0000"/>
                </a:solidFill>
                <a:latin typeface="Lucida Console" panose="020B0609040504020204" pitchFamily="49" charset="0"/>
              </a:rPr>
              <a:t># OR</a:t>
            </a:r>
            <a:endParaRPr lang="en-GB" dirty="0">
              <a:latin typeface="Lucida Console" panose="020B0609040504020204" pitchFamily="49" charset="0"/>
            </a:endParaRPr>
          </a:p>
          <a:p>
            <a:r>
              <a:rPr lang="en-GB" dirty="0">
                <a:latin typeface="Lucida Console" panose="020B0609040504020204" pitchFamily="49" charset="0"/>
              </a:rPr>
              <a:t>df_result = df_users.merge(df_info)</a:t>
            </a:r>
          </a:p>
          <a:p>
            <a:r>
              <a:rPr lang="en-GB" dirty="0">
                <a:solidFill>
                  <a:srgbClr val="900090"/>
                </a:solidFill>
                <a:latin typeface="Lucida Console" panose="020B0609040504020204" pitchFamily="49" charset="0"/>
                <a:cs typeface="Arial" panose="020B0604020202020204" pitchFamily="34" charset="0"/>
              </a:rPr>
              <a:t>print</a:t>
            </a:r>
            <a:r>
              <a:rPr lang="en-GB" dirty="0">
                <a:latin typeface="Lucida Console" panose="020B0609040504020204" pitchFamily="49" charset="0"/>
              </a:rPr>
              <a:t>(df_result)</a:t>
            </a:r>
          </a:p>
        </p:txBody>
      </p:sp>
      <p:sp>
        <p:nvSpPr>
          <p:cNvPr id="7" name="Curved Up Arrow 6">
            <a:extLst>
              <a:ext uri="{FF2B5EF4-FFF2-40B4-BE49-F238E27FC236}">
                <a16:creationId xmlns:a16="http://schemas.microsoft.com/office/drawing/2014/main" id="{C8F70B86-6FE4-4D36-88E8-0D200B0692DE}"/>
              </a:ext>
            </a:extLst>
          </p:cNvPr>
          <p:cNvSpPr/>
          <p:nvPr/>
        </p:nvSpPr>
        <p:spPr>
          <a:xfrm rot="19766770">
            <a:off x="6717984" y="5068472"/>
            <a:ext cx="1810743" cy="9537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8" name="Picture 7">
            <a:extLst>
              <a:ext uri="{FF2B5EF4-FFF2-40B4-BE49-F238E27FC236}">
                <a16:creationId xmlns:a16="http://schemas.microsoft.com/office/drawing/2014/main" id="{B5AB41DA-E0F9-41FD-8524-655B0EADB624}"/>
              </a:ext>
            </a:extLst>
          </p:cNvPr>
          <p:cNvPicPr>
            <a:picLocks noChangeAspect="1"/>
          </p:cNvPicPr>
          <p:nvPr/>
        </p:nvPicPr>
        <p:blipFill>
          <a:blip r:embed="rId4"/>
          <a:stretch>
            <a:fillRect/>
          </a:stretch>
        </p:blipFill>
        <p:spPr>
          <a:xfrm>
            <a:off x="5992930" y="3599372"/>
            <a:ext cx="5934075" cy="1143000"/>
          </a:xfrm>
          <a:prstGeom prst="rect">
            <a:avLst/>
          </a:prstGeom>
        </p:spPr>
      </p:pic>
      <p:sp>
        <p:nvSpPr>
          <p:cNvPr id="9" name="Rectangle 8">
            <a:extLst>
              <a:ext uri="{FF2B5EF4-FFF2-40B4-BE49-F238E27FC236}">
                <a16:creationId xmlns:a16="http://schemas.microsoft.com/office/drawing/2014/main" id="{2436B40A-6510-4A5B-86FB-666971C38F49}"/>
              </a:ext>
            </a:extLst>
          </p:cNvPr>
          <p:cNvSpPr/>
          <p:nvPr/>
        </p:nvSpPr>
        <p:spPr>
          <a:xfrm>
            <a:off x="2329137" y="2298943"/>
            <a:ext cx="1086928" cy="284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37D4CE18-881F-4A42-9834-C8CFB3F3D5DD}"/>
              </a:ext>
            </a:extLst>
          </p:cNvPr>
          <p:cNvSpPr/>
          <p:nvPr/>
        </p:nvSpPr>
        <p:spPr>
          <a:xfrm>
            <a:off x="1981203" y="3935086"/>
            <a:ext cx="1086928" cy="284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C9FAFDA8-924C-4A67-B30B-035787B6ECE3}"/>
              </a:ext>
            </a:extLst>
          </p:cNvPr>
          <p:cNvSpPr/>
          <p:nvPr/>
        </p:nvSpPr>
        <p:spPr>
          <a:xfrm>
            <a:off x="6435306" y="3880451"/>
            <a:ext cx="414068" cy="861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97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merging DataFrames</a:t>
            </a:r>
          </a:p>
        </p:txBody>
      </p:sp>
      <p:sp>
        <p:nvSpPr>
          <p:cNvPr id="5" name="TextBox 4">
            <a:extLst>
              <a:ext uri="{FF2B5EF4-FFF2-40B4-BE49-F238E27FC236}">
                <a16:creationId xmlns:a16="http://schemas.microsoft.com/office/drawing/2014/main" id="{FE469F5E-ADAD-4C6E-AE1D-542D6EA60CE4}"/>
              </a:ext>
            </a:extLst>
          </p:cNvPr>
          <p:cNvSpPr txBox="1"/>
          <p:nvPr/>
        </p:nvSpPr>
        <p:spPr>
          <a:xfrm>
            <a:off x="407368" y="1407177"/>
            <a:ext cx="8970726" cy="5109091"/>
          </a:xfrm>
          <a:prstGeom prst="rect">
            <a:avLst/>
          </a:prstGeom>
          <a:noFill/>
        </p:spPr>
        <p:txBody>
          <a:bodyPr wrap="none" rtlCol="0">
            <a:spAutoFit/>
          </a:bodyPr>
          <a:lstStyle/>
          <a:p>
            <a:r>
              <a:rPr lang="en-GB" dirty="0">
                <a:solidFill>
                  <a:srgbClr val="FF7700"/>
                </a:solidFill>
                <a:latin typeface="Lucida Console" panose="020B0609040504020204" pitchFamily="49" charset="0"/>
                <a:cs typeface="Arial" panose="020B0604020202020204" pitchFamily="34"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cs typeface="Arial" panose="020B0604020202020204" pitchFamily="34" charset="0"/>
              </a:rPr>
              <a:t>as</a:t>
            </a:r>
            <a:r>
              <a:rPr lang="en-GB" dirty="0">
                <a:latin typeface="Lucida Console" panose="020B0609040504020204" pitchFamily="49" charset="0"/>
              </a:rPr>
              <a:t> pd</a:t>
            </a:r>
          </a:p>
          <a:p>
            <a:endParaRPr lang="en-GB" sz="2000" dirty="0"/>
          </a:p>
          <a:p>
            <a:r>
              <a:rPr lang="en-GB" dirty="0">
                <a:latin typeface="Lucida Console" panose="020B0609040504020204" pitchFamily="49" charset="0"/>
              </a:rPr>
              <a:t>df_users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cs typeface="Arial" panose="020B0604020202020204" pitchFamily="34" charset="0"/>
              </a:rPr>
              <a:t>Melinda</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00B050"/>
                </a:solidFill>
                <a:latin typeface="Lucida Console" panose="020B0609040504020204" pitchFamily="49" charset="0"/>
              </a:rPr>
              <a:t>'Kevin'</a:t>
            </a:r>
            <a:r>
              <a:rPr lang="en-GB" dirty="0">
                <a:latin typeface="Lucida Console" panose="020B0609040504020204" pitchFamily="49" charset="0"/>
              </a:rPr>
              <a:t>, </a:t>
            </a:r>
            <a:r>
              <a:rPr lang="en-GB" dirty="0">
                <a:solidFill>
                  <a:srgbClr val="00B050"/>
                </a:solidFill>
                <a:latin typeface="Lucida Console" panose="020B0609040504020204" pitchFamily="49" charset="0"/>
              </a:rPr>
              <a:t>'Karolina'</a:t>
            </a:r>
            <a:r>
              <a:rPr lang="en-GB" dirty="0">
                <a:latin typeface="Lucida Console" panose="020B0609040504020204" pitchFamily="49" charset="0"/>
              </a:rPr>
              <a:t>, </a:t>
            </a:r>
            <a:r>
              <a:rPr lang="en-GB" dirty="0">
                <a:solidFill>
                  <a:srgbClr val="00B050"/>
                </a:solidFill>
                <a:latin typeface="Lucida Console" panose="020B0609040504020204" pitchFamily="49" charset="0"/>
              </a:rPr>
              <a:t>'Sherella'</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 </a:t>
            </a:r>
            <a:r>
              <a:rPr lang="en-GB" dirty="0">
                <a:solidFill>
                  <a:srgbClr val="00B050"/>
                </a:solidFill>
                <a:latin typeface="Lucida Console" panose="020B0609040504020204" pitchFamily="49" charset="0"/>
              </a:rPr>
              <a:t>'diy'</a:t>
            </a:r>
            <a:r>
              <a:rPr lang="en-GB" dirty="0">
                <a:latin typeface="Lucida Console" panose="020B0609040504020204" pitchFamily="49" charset="0"/>
              </a:rPr>
              <a:t>, </a:t>
            </a:r>
            <a:r>
              <a:rPr lang="en-GB" dirty="0">
                <a:solidFill>
                  <a:srgbClr val="00B050"/>
                </a:solidFill>
                <a:latin typeface="Lucida Console" panose="020B0609040504020204" pitchFamily="49" charset="0"/>
              </a:rPr>
              <a:t>'travel'</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df_info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[31, 20, 40, 70],</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 ,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df_result = pd.merge(df_users, df_info)</a:t>
            </a:r>
          </a:p>
          <a:p>
            <a:r>
              <a:rPr lang="en-GB" dirty="0">
                <a:solidFill>
                  <a:srgbClr val="FF0000"/>
                </a:solidFill>
                <a:latin typeface="Lucida Console" panose="020B0609040504020204" pitchFamily="49" charset="0"/>
              </a:rPr>
              <a:t># OR</a:t>
            </a:r>
            <a:endParaRPr lang="en-GB" dirty="0">
              <a:latin typeface="Lucida Console" panose="020B0609040504020204" pitchFamily="49" charset="0"/>
            </a:endParaRPr>
          </a:p>
          <a:p>
            <a:r>
              <a:rPr lang="en-GB" dirty="0">
                <a:latin typeface="Lucida Console" panose="020B0609040504020204" pitchFamily="49" charset="0"/>
              </a:rPr>
              <a:t>df_result = df_users.merge(df_info)</a:t>
            </a:r>
          </a:p>
          <a:p>
            <a:r>
              <a:rPr lang="en-GB" dirty="0">
                <a:solidFill>
                  <a:srgbClr val="900090"/>
                </a:solidFill>
                <a:latin typeface="Lucida Console" panose="020B0609040504020204" pitchFamily="49" charset="0"/>
                <a:cs typeface="Arial" panose="020B0604020202020204" pitchFamily="34" charset="0"/>
              </a:rPr>
              <a:t>print</a:t>
            </a:r>
            <a:r>
              <a:rPr lang="en-GB" dirty="0">
                <a:latin typeface="Lucida Console" panose="020B0609040504020204" pitchFamily="49" charset="0"/>
              </a:rPr>
              <a:t>(df_result)</a:t>
            </a:r>
          </a:p>
        </p:txBody>
      </p:sp>
      <p:sp>
        <p:nvSpPr>
          <p:cNvPr id="7" name="Curved Up Arrow 6">
            <a:extLst>
              <a:ext uri="{FF2B5EF4-FFF2-40B4-BE49-F238E27FC236}">
                <a16:creationId xmlns:a16="http://schemas.microsoft.com/office/drawing/2014/main" id="{C8F70B86-6FE4-4D36-88E8-0D200B0692DE}"/>
              </a:ext>
            </a:extLst>
          </p:cNvPr>
          <p:cNvSpPr/>
          <p:nvPr/>
        </p:nvSpPr>
        <p:spPr>
          <a:xfrm rot="19766770">
            <a:off x="6717984" y="5068472"/>
            <a:ext cx="1810743" cy="9537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4" name="Picture 3">
            <a:extLst>
              <a:ext uri="{FF2B5EF4-FFF2-40B4-BE49-F238E27FC236}">
                <a16:creationId xmlns:a16="http://schemas.microsoft.com/office/drawing/2014/main" id="{5BA06461-EB3D-4A24-9BC9-5644479BE17C}"/>
              </a:ext>
            </a:extLst>
          </p:cNvPr>
          <p:cNvPicPr>
            <a:picLocks noChangeAspect="1"/>
          </p:cNvPicPr>
          <p:nvPr/>
        </p:nvPicPr>
        <p:blipFill>
          <a:blip r:embed="rId4"/>
          <a:stretch>
            <a:fillRect/>
          </a:stretch>
        </p:blipFill>
        <p:spPr>
          <a:xfrm>
            <a:off x="5622265" y="3384520"/>
            <a:ext cx="6019800" cy="1400175"/>
          </a:xfrm>
          <a:prstGeom prst="rect">
            <a:avLst/>
          </a:prstGeom>
        </p:spPr>
      </p:pic>
      <p:sp>
        <p:nvSpPr>
          <p:cNvPr id="9" name="Text Placeholder 4">
            <a:extLst>
              <a:ext uri="{FF2B5EF4-FFF2-40B4-BE49-F238E27FC236}">
                <a16:creationId xmlns:a16="http://schemas.microsoft.com/office/drawing/2014/main" id="{7623ADE9-8373-473F-84C5-807B206BD520}"/>
              </a:ext>
            </a:extLst>
          </p:cNvPr>
          <p:cNvSpPr txBox="1">
            <a:spLocks/>
          </p:cNvSpPr>
          <p:nvPr/>
        </p:nvSpPr>
        <p:spPr>
          <a:xfrm>
            <a:off x="5331124" y="1481804"/>
            <a:ext cx="6332775"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merging data frames it is convenient to ensure that they have the same index values</a:t>
            </a:r>
          </a:p>
          <a:p>
            <a:pPr lvl="1"/>
            <a:endParaRPr lang="en-GB" dirty="0"/>
          </a:p>
          <a:p>
            <a:pPr marL="0" indent="0">
              <a:buNone/>
            </a:pPr>
            <a:br>
              <a:rPr lang="en-GB" dirty="0"/>
            </a:br>
            <a:endParaRPr lang="en-GB" dirty="0"/>
          </a:p>
          <a:p>
            <a:pPr marL="0" indent="0">
              <a:buNone/>
            </a:pPr>
            <a:r>
              <a:rPr lang="en-GB" b="1" dirty="0"/>
              <a:t>   </a:t>
            </a:r>
          </a:p>
        </p:txBody>
      </p:sp>
      <p:sp>
        <p:nvSpPr>
          <p:cNvPr id="10" name="Text Placeholder 4">
            <a:extLst>
              <a:ext uri="{FF2B5EF4-FFF2-40B4-BE49-F238E27FC236}">
                <a16:creationId xmlns:a16="http://schemas.microsoft.com/office/drawing/2014/main" id="{956CB4F3-50FB-4656-BD1C-C4ADDE0A6409}"/>
              </a:ext>
            </a:extLst>
          </p:cNvPr>
          <p:cNvSpPr txBox="1">
            <a:spLocks/>
          </p:cNvSpPr>
          <p:nvPr/>
        </p:nvSpPr>
        <p:spPr>
          <a:xfrm>
            <a:off x="5328247" y="6154445"/>
            <a:ext cx="6332775"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Now the resulting data frame adds age and gender to the 4 users from the first data frame</a:t>
            </a:r>
          </a:p>
          <a:p>
            <a:pPr marL="0" indent="0">
              <a:buNone/>
            </a:pPr>
            <a:br>
              <a:rPr lang="en-GB" dirty="0"/>
            </a:br>
            <a:endParaRPr lang="en-GB" dirty="0"/>
          </a:p>
          <a:p>
            <a:pPr marL="0" indent="0">
              <a:buNone/>
            </a:pPr>
            <a:r>
              <a:rPr lang="en-GB" b="1" dirty="0"/>
              <a:t>   </a:t>
            </a:r>
          </a:p>
        </p:txBody>
      </p:sp>
      <p:sp>
        <p:nvSpPr>
          <p:cNvPr id="11" name="Rectangle 10">
            <a:extLst>
              <a:ext uri="{FF2B5EF4-FFF2-40B4-BE49-F238E27FC236}">
                <a16:creationId xmlns:a16="http://schemas.microsoft.com/office/drawing/2014/main" id="{F0927845-2912-487E-B0E0-989FDD950A4A}"/>
              </a:ext>
            </a:extLst>
          </p:cNvPr>
          <p:cNvSpPr/>
          <p:nvPr/>
        </p:nvSpPr>
        <p:spPr>
          <a:xfrm>
            <a:off x="1984078" y="2298943"/>
            <a:ext cx="1431981" cy="284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6DD74E8-4565-4799-9BD4-393C4F66EE81}"/>
              </a:ext>
            </a:extLst>
          </p:cNvPr>
          <p:cNvSpPr/>
          <p:nvPr/>
        </p:nvSpPr>
        <p:spPr>
          <a:xfrm>
            <a:off x="1991099" y="3935086"/>
            <a:ext cx="1446701" cy="284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FD0DA478-ABCD-4D47-99B1-087EE60023B3}"/>
              </a:ext>
            </a:extLst>
          </p:cNvPr>
          <p:cNvSpPr/>
          <p:nvPr/>
        </p:nvSpPr>
        <p:spPr>
          <a:xfrm>
            <a:off x="6107501" y="3668790"/>
            <a:ext cx="414068" cy="11472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4081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joining DataFrames</a:t>
            </a:r>
          </a:p>
        </p:txBody>
      </p:sp>
      <p:sp>
        <p:nvSpPr>
          <p:cNvPr id="5" name="TextBox 4">
            <a:extLst>
              <a:ext uri="{FF2B5EF4-FFF2-40B4-BE49-F238E27FC236}">
                <a16:creationId xmlns:a16="http://schemas.microsoft.com/office/drawing/2014/main" id="{FE469F5E-ADAD-4C6E-AE1D-542D6EA60CE4}"/>
              </a:ext>
            </a:extLst>
          </p:cNvPr>
          <p:cNvSpPr txBox="1"/>
          <p:nvPr/>
        </p:nvSpPr>
        <p:spPr>
          <a:xfrm>
            <a:off x="407368" y="1510698"/>
            <a:ext cx="9946954" cy="510909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Lucida Console" panose="020B0609040504020204" pitchFamily="49" charset="0"/>
                <a:cs typeface="Arial" panose="020B0604020202020204" pitchFamily="34" charset="0"/>
              </a:rPr>
              <a:t>join()</a:t>
            </a:r>
            <a:r>
              <a:rPr lang="en-GB" dirty="0">
                <a:latin typeface="Arial" panose="020B0604020202020204" pitchFamily="34" charset="0"/>
                <a:cs typeface="Arial" panose="020B0604020202020204" pitchFamily="34" charset="0"/>
              </a:rPr>
              <a:t> joins columns with another DataFrame either on index or on a key column. </a:t>
            </a:r>
          </a:p>
          <a:p>
            <a:pPr marL="285750" indent="-285750">
              <a:buFont typeface="Arial" panose="020B0604020202020204" pitchFamily="34" charset="0"/>
              <a:buChar char="•"/>
            </a:pPr>
            <a:r>
              <a:rPr lang="en-GB" u="sng" dirty="0">
                <a:latin typeface="Arial" panose="020B0604020202020204" pitchFamily="34" charset="0"/>
                <a:cs typeface="Arial" panose="020B0604020202020204" pitchFamily="34" charset="0"/>
              </a:rPr>
              <a:t>Example 1</a:t>
            </a:r>
            <a:r>
              <a:rPr lang="en-GB" dirty="0">
                <a:latin typeface="Arial" panose="020B0604020202020204" pitchFamily="34" charset="0"/>
                <a:cs typeface="Arial" panose="020B0604020202020204" pitchFamily="34" charset="0"/>
              </a:rPr>
              <a:t>: – joining DataFrames on common index (using left join by default)</a:t>
            </a:r>
          </a:p>
          <a:p>
            <a:r>
              <a:rPr lang="en-GB" dirty="0">
                <a:solidFill>
                  <a:srgbClr val="FF7700"/>
                </a:solidFill>
                <a:latin typeface="Lucida Console" panose="020B0609040504020204" pitchFamily="49" charset="0"/>
                <a:cs typeface="Arial" panose="020B0604020202020204" pitchFamily="34"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cs typeface="Arial" panose="020B0604020202020204" pitchFamily="34" charset="0"/>
              </a:rPr>
              <a:t>as</a:t>
            </a:r>
            <a:r>
              <a:rPr lang="en-GB" dirty="0">
                <a:latin typeface="Lucida Console" panose="020B0609040504020204" pitchFamily="49" charset="0"/>
              </a:rPr>
              <a:t> pd</a:t>
            </a:r>
          </a:p>
          <a:p>
            <a:endParaRPr lang="en-GB" sz="2000" dirty="0"/>
          </a:p>
          <a:p>
            <a:r>
              <a:rPr lang="en-GB" dirty="0">
                <a:latin typeface="Lucida Console" panose="020B0609040504020204" pitchFamily="49" charset="0"/>
              </a:rPr>
              <a:t>df_users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cs typeface="Arial" panose="020B0604020202020204" pitchFamily="34" charset="0"/>
              </a:rPr>
              <a:t>Melinda</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00B050"/>
                </a:solidFill>
                <a:latin typeface="Lucida Console" panose="020B0609040504020204" pitchFamily="49" charset="0"/>
              </a:rPr>
              <a:t>'Kevin'</a:t>
            </a:r>
            <a:r>
              <a:rPr lang="en-GB" dirty="0">
                <a:latin typeface="Lucida Console" panose="020B0609040504020204" pitchFamily="49" charset="0"/>
              </a:rPr>
              <a:t>, </a:t>
            </a:r>
            <a:r>
              <a:rPr lang="en-GB" dirty="0">
                <a:solidFill>
                  <a:srgbClr val="00B050"/>
                </a:solidFill>
                <a:latin typeface="Lucida Console" panose="020B0609040504020204" pitchFamily="49" charset="0"/>
              </a:rPr>
              <a:t>'Karolina'</a:t>
            </a:r>
            <a:r>
              <a:rPr lang="en-GB" dirty="0">
                <a:latin typeface="Lucida Console" panose="020B0609040504020204" pitchFamily="49" charset="0"/>
              </a:rPr>
              <a:t>, </a:t>
            </a:r>
            <a:r>
              <a:rPr lang="en-GB" dirty="0">
                <a:solidFill>
                  <a:srgbClr val="00B050"/>
                </a:solidFill>
                <a:latin typeface="Lucida Console" panose="020B0609040504020204" pitchFamily="49" charset="0"/>
              </a:rPr>
              <a:t>'Sherella'</a:t>
            </a:r>
            <a:r>
              <a:rPr lang="en-GB" dirty="0">
                <a:latin typeface="Lucida Console" panose="020B0609040504020204" pitchFamily="49" charset="0"/>
              </a:rPr>
              <a:t>]</a:t>
            </a:r>
          </a:p>
          <a:p>
            <a:r>
              <a:rPr lang="en-GB" dirty="0">
                <a:latin typeface="Lucida Console" panose="020B0609040504020204" pitchFamily="49" charset="0"/>
              </a:rPr>
              <a:t>}, index = [</a:t>
            </a:r>
            <a:r>
              <a:rPr lang="en-GB" dirty="0">
                <a:solidFill>
                  <a:srgbClr val="00B050"/>
                </a:solidFill>
                <a:latin typeface="Lucida Console" panose="020B0609040504020204" pitchFamily="49" charset="0"/>
              </a:rPr>
              <a:t>'K1'</a:t>
            </a:r>
            <a:r>
              <a:rPr lang="en-GB" dirty="0">
                <a:latin typeface="Lucida Console" panose="020B0609040504020204" pitchFamily="49" charset="0"/>
              </a:rPr>
              <a:t>,</a:t>
            </a:r>
            <a:r>
              <a:rPr lang="en-GB" dirty="0">
                <a:solidFill>
                  <a:srgbClr val="00B050"/>
                </a:solidFill>
                <a:latin typeface="Lucida Console" panose="020B0609040504020204" pitchFamily="49" charset="0"/>
              </a:rPr>
              <a:t>'K2'</a:t>
            </a:r>
            <a:r>
              <a:rPr lang="en-GB" dirty="0">
                <a:latin typeface="Lucida Console" panose="020B0609040504020204" pitchFamily="49" charset="0"/>
              </a:rPr>
              <a:t>, </a:t>
            </a:r>
            <a:r>
              <a:rPr lang="en-GB" dirty="0">
                <a:solidFill>
                  <a:srgbClr val="00B050"/>
                </a:solidFill>
                <a:latin typeface="Lucida Console" panose="020B0609040504020204" pitchFamily="49" charset="0"/>
              </a:rPr>
              <a:t>'K3'</a:t>
            </a:r>
            <a:r>
              <a:rPr lang="en-GB" dirty="0">
                <a:latin typeface="Lucida Console" panose="020B0609040504020204" pitchFamily="49" charset="0"/>
              </a:rPr>
              <a:t>, </a:t>
            </a:r>
            <a:r>
              <a:rPr lang="en-GB" dirty="0">
                <a:solidFill>
                  <a:srgbClr val="00B050"/>
                </a:solidFill>
                <a:latin typeface="Lucida Console" panose="020B0609040504020204" pitchFamily="49" charset="0"/>
              </a:rPr>
              <a:t>'K4'</a:t>
            </a:r>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df_info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[4, 5, 6, 7],</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[31, 20, 40, 70],</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 ,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 </a:t>
            </a:r>
            <a:r>
              <a:rPr lang="en-GB" dirty="0">
                <a:solidFill>
                  <a:srgbClr val="00B050"/>
                </a:solidFill>
                <a:latin typeface="Lucida Console" panose="020B0609040504020204" pitchFamily="49" charset="0"/>
              </a:rPr>
              <a:t>'diy'</a:t>
            </a:r>
            <a:r>
              <a:rPr lang="en-GB" dirty="0">
                <a:latin typeface="Lucida Console" panose="020B0609040504020204" pitchFamily="49" charset="0"/>
              </a:rPr>
              <a:t>, </a:t>
            </a:r>
            <a:r>
              <a:rPr lang="en-GB" dirty="0">
                <a:solidFill>
                  <a:srgbClr val="00B050"/>
                </a:solidFill>
                <a:latin typeface="Lucida Console" panose="020B0609040504020204" pitchFamily="49" charset="0"/>
              </a:rPr>
              <a:t>'travel'</a:t>
            </a:r>
            <a:r>
              <a:rPr lang="en-GB" dirty="0">
                <a:latin typeface="Lucida Console" panose="020B0609040504020204" pitchFamily="49" charset="0"/>
              </a:rPr>
              <a:t>],</a:t>
            </a:r>
          </a:p>
          <a:p>
            <a:r>
              <a:rPr lang="en-GB" dirty="0">
                <a:latin typeface="Lucida Console" panose="020B0609040504020204" pitchFamily="49" charset="0"/>
              </a:rPr>
              <a:t>}, index = [</a:t>
            </a:r>
            <a:r>
              <a:rPr lang="en-GB" dirty="0">
                <a:solidFill>
                  <a:srgbClr val="00B050"/>
                </a:solidFill>
                <a:latin typeface="Lucida Console" panose="020B0609040504020204" pitchFamily="49" charset="0"/>
              </a:rPr>
              <a:t>'K1'</a:t>
            </a:r>
            <a:r>
              <a:rPr lang="en-GB" dirty="0">
                <a:latin typeface="Lucida Console" panose="020B0609040504020204" pitchFamily="49" charset="0"/>
              </a:rPr>
              <a:t>,</a:t>
            </a:r>
            <a:r>
              <a:rPr lang="en-GB" dirty="0">
                <a:solidFill>
                  <a:srgbClr val="00B050"/>
                </a:solidFill>
                <a:latin typeface="Lucida Console" panose="020B0609040504020204" pitchFamily="49" charset="0"/>
              </a:rPr>
              <a:t>'K2'</a:t>
            </a:r>
            <a:r>
              <a:rPr lang="en-GB" dirty="0">
                <a:latin typeface="Lucida Console" panose="020B0609040504020204" pitchFamily="49" charset="0"/>
              </a:rPr>
              <a:t>, </a:t>
            </a:r>
            <a:r>
              <a:rPr lang="en-GB" dirty="0">
                <a:solidFill>
                  <a:srgbClr val="00B050"/>
                </a:solidFill>
                <a:latin typeface="Lucida Console" panose="020B0609040504020204" pitchFamily="49" charset="0"/>
              </a:rPr>
              <a:t>'K3'</a:t>
            </a:r>
            <a:r>
              <a:rPr lang="en-GB" dirty="0">
                <a:latin typeface="Lucida Console" panose="020B0609040504020204" pitchFamily="49" charset="0"/>
              </a:rPr>
              <a:t>, </a:t>
            </a:r>
            <a:r>
              <a:rPr lang="en-GB" dirty="0">
                <a:solidFill>
                  <a:srgbClr val="00B050"/>
                </a:solidFill>
                <a:latin typeface="Lucida Console" panose="020B0609040504020204" pitchFamily="49" charset="0"/>
              </a:rPr>
              <a:t>'K4'</a:t>
            </a:r>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df_result = df_users.join(df_info, lsuffix=</a:t>
            </a:r>
            <a:r>
              <a:rPr lang="en-GB" dirty="0">
                <a:solidFill>
                  <a:srgbClr val="00B050"/>
                </a:solidFill>
                <a:latin typeface="Lucida Console" panose="020B0609040504020204" pitchFamily="49" charset="0"/>
              </a:rPr>
              <a:t>'_users'</a:t>
            </a:r>
            <a:r>
              <a:rPr lang="en-GB" dirty="0">
                <a:latin typeface="Lucida Console" panose="020B0609040504020204" pitchFamily="49" charset="0"/>
              </a:rPr>
              <a:t>, rsuffix=</a:t>
            </a:r>
            <a:r>
              <a:rPr lang="en-GB" dirty="0">
                <a:solidFill>
                  <a:srgbClr val="00B050"/>
                </a:solidFill>
                <a:latin typeface="Lucida Console" panose="020B0609040504020204" pitchFamily="49" charset="0"/>
              </a:rPr>
              <a:t>'_info'</a:t>
            </a:r>
            <a:r>
              <a:rPr lang="en-GB" dirty="0">
                <a:latin typeface="Lucida Console" panose="020B0609040504020204" pitchFamily="49" charset="0"/>
              </a:rPr>
              <a:t>)</a:t>
            </a:r>
          </a:p>
          <a:p>
            <a:r>
              <a:rPr lang="en-GB" dirty="0">
                <a:solidFill>
                  <a:srgbClr val="900090"/>
                </a:solidFill>
                <a:latin typeface="Lucida Console" panose="020B0609040504020204" pitchFamily="49" charset="0"/>
                <a:cs typeface="Arial" panose="020B0604020202020204" pitchFamily="34" charset="0"/>
              </a:rPr>
              <a:t>print</a:t>
            </a:r>
            <a:r>
              <a:rPr lang="en-GB" dirty="0">
                <a:latin typeface="Lucida Console" panose="020B0609040504020204" pitchFamily="49" charset="0"/>
              </a:rPr>
              <a:t>(df_result)</a:t>
            </a:r>
          </a:p>
        </p:txBody>
      </p:sp>
      <p:pic>
        <p:nvPicPr>
          <p:cNvPr id="4" name="Picture 3">
            <a:extLst>
              <a:ext uri="{FF2B5EF4-FFF2-40B4-BE49-F238E27FC236}">
                <a16:creationId xmlns:a16="http://schemas.microsoft.com/office/drawing/2014/main" id="{66180AE6-BE88-4057-839F-D42ACAF4DFA1}"/>
              </a:ext>
            </a:extLst>
          </p:cNvPr>
          <p:cNvPicPr>
            <a:picLocks noChangeAspect="1"/>
          </p:cNvPicPr>
          <p:nvPr/>
        </p:nvPicPr>
        <p:blipFill>
          <a:blip r:embed="rId4"/>
          <a:stretch>
            <a:fillRect/>
          </a:stretch>
        </p:blipFill>
        <p:spPr>
          <a:xfrm>
            <a:off x="5462741" y="3744587"/>
            <a:ext cx="6567581" cy="1159926"/>
          </a:xfrm>
          <a:prstGeom prst="rect">
            <a:avLst/>
          </a:prstGeom>
        </p:spPr>
      </p:pic>
      <p:sp>
        <p:nvSpPr>
          <p:cNvPr id="10" name="Rectangle 9">
            <a:extLst>
              <a:ext uri="{FF2B5EF4-FFF2-40B4-BE49-F238E27FC236}">
                <a16:creationId xmlns:a16="http://schemas.microsoft.com/office/drawing/2014/main" id="{3CB9B7DE-7190-4BA8-856F-B2FE54C7628F}"/>
              </a:ext>
            </a:extLst>
          </p:cNvPr>
          <p:cNvSpPr/>
          <p:nvPr/>
        </p:nvSpPr>
        <p:spPr>
          <a:xfrm>
            <a:off x="6092137" y="3730379"/>
            <a:ext cx="1086928" cy="258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D59C601-948D-4A7F-B8A1-60F12A402C07}"/>
              </a:ext>
            </a:extLst>
          </p:cNvPr>
          <p:cNvSpPr/>
          <p:nvPr/>
        </p:nvSpPr>
        <p:spPr>
          <a:xfrm>
            <a:off x="8456037" y="3727502"/>
            <a:ext cx="1086928" cy="258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urved Up Arrow 6">
            <a:extLst>
              <a:ext uri="{FF2B5EF4-FFF2-40B4-BE49-F238E27FC236}">
                <a16:creationId xmlns:a16="http://schemas.microsoft.com/office/drawing/2014/main" id="{C8F70B86-6FE4-4D36-88E8-0D200B0692DE}"/>
              </a:ext>
            </a:extLst>
          </p:cNvPr>
          <p:cNvSpPr/>
          <p:nvPr/>
        </p:nvSpPr>
        <p:spPr>
          <a:xfrm rot="19766770">
            <a:off x="9722127" y="5078208"/>
            <a:ext cx="1447597" cy="7458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3BC1A85E-DB59-497E-ACE6-3BD151B5EF0B}"/>
              </a:ext>
            </a:extLst>
          </p:cNvPr>
          <p:cNvSpPr/>
          <p:nvPr/>
        </p:nvSpPr>
        <p:spPr>
          <a:xfrm>
            <a:off x="6444200" y="5987609"/>
            <a:ext cx="1119863" cy="271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FE3919E1-BC03-4EC2-A1BA-FBB7D5B180F3}"/>
              </a:ext>
            </a:extLst>
          </p:cNvPr>
          <p:cNvSpPr/>
          <p:nvPr/>
        </p:nvSpPr>
        <p:spPr>
          <a:xfrm>
            <a:off x="8920676" y="5993059"/>
            <a:ext cx="993821" cy="266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9857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6ADEA91-4537-4D3B-8C3B-690D846E59AB}"/>
              </a:ext>
            </a:extLst>
          </p:cNvPr>
          <p:cNvPicPr>
            <a:picLocks noChangeAspect="1"/>
          </p:cNvPicPr>
          <p:nvPr/>
        </p:nvPicPr>
        <p:blipFill>
          <a:blip r:embed="rId3"/>
          <a:stretch>
            <a:fillRect/>
          </a:stretch>
        </p:blipFill>
        <p:spPr>
          <a:xfrm>
            <a:off x="4722664" y="3806793"/>
            <a:ext cx="7014904" cy="1269940"/>
          </a:xfrm>
          <a:prstGeom prst="rect">
            <a:avLst/>
          </a:prstGeom>
        </p:spPr>
      </p:pic>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4">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joining DataFrames</a:t>
            </a:r>
          </a:p>
        </p:txBody>
      </p:sp>
      <p:sp>
        <p:nvSpPr>
          <p:cNvPr id="5" name="TextBox 4">
            <a:extLst>
              <a:ext uri="{FF2B5EF4-FFF2-40B4-BE49-F238E27FC236}">
                <a16:creationId xmlns:a16="http://schemas.microsoft.com/office/drawing/2014/main" id="{FE469F5E-ADAD-4C6E-AE1D-542D6EA60CE4}"/>
              </a:ext>
            </a:extLst>
          </p:cNvPr>
          <p:cNvSpPr txBox="1"/>
          <p:nvPr/>
        </p:nvSpPr>
        <p:spPr>
          <a:xfrm>
            <a:off x="407368" y="1510693"/>
            <a:ext cx="10515556" cy="5355312"/>
          </a:xfrm>
          <a:prstGeom prst="rect">
            <a:avLst/>
          </a:prstGeom>
          <a:noFill/>
        </p:spPr>
        <p:txBody>
          <a:bodyPr wrap="square" rtlCol="0">
            <a:spAutoFit/>
          </a:bodyPr>
          <a:lstStyle/>
          <a:p>
            <a:pPr marL="285750" indent="-285750">
              <a:buFont typeface="Arial" panose="020B0604020202020204" pitchFamily="34" charset="0"/>
              <a:buChar char="•"/>
            </a:pPr>
            <a:r>
              <a:rPr lang="en-GB" sz="1800" b="0" i="0" kern="1200" dirty="0">
                <a:solidFill>
                  <a:schemeClr val="tx1"/>
                </a:solidFill>
                <a:effectLst/>
                <a:latin typeface="Arial" panose="020B0604020202020204" pitchFamily="34" charset="0"/>
                <a:cs typeface="Arial" panose="020B0604020202020204" pitchFamily="34" charset="0"/>
              </a:rPr>
              <a:t>If the values of the common column ('id') are the same, the common column can be used as index to join the two DataFrames with the same outcome - indexes of the resulting DataFrame will have default values 0, 1, 2, 3</a:t>
            </a:r>
            <a:endParaRPr lang="en-GB"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u="sng" dirty="0">
                <a:latin typeface="Arial" panose="020B0604020202020204" pitchFamily="34" charset="0"/>
                <a:cs typeface="Arial" panose="020B0604020202020204" pitchFamily="34" charset="0"/>
              </a:rPr>
              <a:t>Example 2: – joining DataFrames on common column ('id')</a:t>
            </a:r>
            <a:endParaRPr lang="en-GB" dirty="0">
              <a:solidFill>
                <a:srgbClr val="FF7700"/>
              </a:solidFill>
              <a:latin typeface="Arial" panose="020B0604020202020204" pitchFamily="34" charset="0"/>
              <a:cs typeface="Arial" panose="020B0604020202020204" pitchFamily="34" charset="0"/>
            </a:endParaRPr>
          </a:p>
          <a:p>
            <a:r>
              <a:rPr lang="en-GB" dirty="0">
                <a:solidFill>
                  <a:srgbClr val="FF7700"/>
                </a:solidFill>
                <a:latin typeface="Lucida Console" panose="020B0609040504020204" pitchFamily="49" charset="0"/>
                <a:cs typeface="Arial" panose="020B0604020202020204" pitchFamily="34"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cs typeface="Arial" panose="020B0604020202020204" pitchFamily="34" charset="0"/>
              </a:rPr>
              <a:t>as</a:t>
            </a:r>
            <a:r>
              <a:rPr lang="en-GB" dirty="0">
                <a:latin typeface="Lucida Console" panose="020B0609040504020204" pitchFamily="49" charset="0"/>
              </a:rPr>
              <a:t> pd</a:t>
            </a:r>
          </a:p>
          <a:p>
            <a:r>
              <a:rPr lang="en-GB" dirty="0">
                <a:latin typeface="Lucida Console" panose="020B0609040504020204" pitchFamily="49" charset="0"/>
              </a:rPr>
              <a:t>df_users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cs typeface="Arial" panose="020B0604020202020204" pitchFamily="34" charset="0"/>
              </a:rPr>
              <a:t>Melinda</a:t>
            </a:r>
            <a:r>
              <a:rPr lang="en-GB" dirty="0">
                <a:solidFill>
                  <a:srgbClr val="00B050"/>
                </a:solidFill>
                <a:latin typeface="Lucida Console" panose="020B0609040504020204" pitchFamily="49" charset="0"/>
              </a:rPr>
              <a:t>'</a:t>
            </a:r>
            <a:r>
              <a:rPr lang="en-GB" dirty="0">
                <a:latin typeface="Lucida Console" panose="020B0609040504020204" pitchFamily="49" charset="0"/>
              </a:rPr>
              <a:t>, </a:t>
            </a:r>
            <a:r>
              <a:rPr lang="en-GB" dirty="0">
                <a:solidFill>
                  <a:srgbClr val="00B050"/>
                </a:solidFill>
                <a:latin typeface="Lucida Console" panose="020B0609040504020204" pitchFamily="49" charset="0"/>
              </a:rPr>
              <a:t>'Kevin'</a:t>
            </a:r>
            <a:r>
              <a:rPr lang="en-GB" dirty="0">
                <a:latin typeface="Lucida Console" panose="020B0609040504020204" pitchFamily="49" charset="0"/>
              </a:rPr>
              <a:t>, </a:t>
            </a:r>
            <a:r>
              <a:rPr lang="en-GB" dirty="0">
                <a:solidFill>
                  <a:srgbClr val="00B050"/>
                </a:solidFill>
                <a:latin typeface="Lucida Console" panose="020B0609040504020204" pitchFamily="49" charset="0"/>
              </a:rPr>
              <a:t>'Karolina'</a:t>
            </a:r>
            <a:r>
              <a:rPr lang="en-GB" dirty="0">
                <a:latin typeface="Lucida Console" panose="020B0609040504020204" pitchFamily="49" charset="0"/>
              </a:rPr>
              <a:t>, </a:t>
            </a:r>
            <a:r>
              <a:rPr lang="en-GB" dirty="0">
                <a:solidFill>
                  <a:srgbClr val="00B050"/>
                </a:solidFill>
                <a:latin typeface="Lucida Console" panose="020B0609040504020204" pitchFamily="49" charset="0"/>
              </a:rPr>
              <a:t>'Sherella'</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df_info = pd.DataFrame({</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'id'</a:t>
            </a:r>
            <a:r>
              <a:rPr lang="en-GB" dirty="0">
                <a:latin typeface="Lucida Console" panose="020B0609040504020204" pitchFamily="49" charset="0"/>
              </a:rPr>
              <a:t>: [1, 2, 3, 4],</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[31, 20, 40, 70],</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 , </a:t>
            </a:r>
            <a:r>
              <a:rPr lang="en-GB" dirty="0">
                <a:solidFill>
                  <a:srgbClr val="00B050"/>
                </a:solidFill>
                <a:latin typeface="Lucida Console" panose="020B0609040504020204" pitchFamily="49" charset="0"/>
              </a:rPr>
              <a:t>'M'</a:t>
            </a:r>
            <a:r>
              <a:rPr lang="en-GB" dirty="0">
                <a:latin typeface="Lucida Console" panose="020B0609040504020204" pitchFamily="49" charset="0"/>
              </a:rPr>
              <a:t>, </a:t>
            </a:r>
            <a:r>
              <a:rPr lang="en-GB" dirty="0">
                <a:solidFill>
                  <a:srgbClr val="00B050"/>
                </a:solidFill>
                <a:latin typeface="Lucida Console" panose="020B0609040504020204" pitchFamily="49" charset="0"/>
              </a:rPr>
              <a:t>'F'</a:t>
            </a:r>
            <a:r>
              <a:rPr lang="en-GB" dirty="0">
                <a:latin typeface="Lucida Console" panose="020B0609040504020204" pitchFamily="49" charset="0"/>
              </a:rPr>
              <a:t>],</a:t>
            </a:r>
          </a:p>
          <a:p>
            <a:r>
              <a:rPr lang="en-GB" dirty="0">
                <a:latin typeface="Lucida Console" panose="020B0609040504020204" pitchFamily="49" charset="0"/>
              </a:rPr>
              <a:t>    </a:t>
            </a:r>
            <a:r>
              <a:rPr lang="en-GB" dirty="0">
                <a:solidFill>
                  <a:srgbClr val="00B050"/>
                </a:solidFill>
                <a:latin typeface="Lucida Console" panose="020B0609040504020204" pitchFamily="49" charset="0"/>
              </a:rPr>
              <a:t>'hobbies'</a:t>
            </a:r>
            <a:r>
              <a:rPr lang="en-GB" dirty="0">
                <a:latin typeface="Lucida Console" panose="020B0609040504020204" pitchFamily="49" charset="0"/>
              </a:rPr>
              <a:t>: [</a:t>
            </a:r>
            <a:r>
              <a:rPr lang="en-GB" dirty="0">
                <a:solidFill>
                  <a:srgbClr val="00B050"/>
                </a:solidFill>
                <a:latin typeface="Lucida Console" panose="020B0609040504020204" pitchFamily="49" charset="0"/>
              </a:rPr>
              <a:t>'electronics'</a:t>
            </a:r>
            <a:r>
              <a:rPr lang="en-GB" dirty="0">
                <a:latin typeface="Lucida Console" panose="020B0609040504020204" pitchFamily="49" charset="0"/>
              </a:rPr>
              <a:t>, </a:t>
            </a:r>
            <a:r>
              <a:rPr lang="en-GB" dirty="0">
                <a:solidFill>
                  <a:srgbClr val="00B050"/>
                </a:solidFill>
                <a:latin typeface="Lucida Console" panose="020B0609040504020204" pitchFamily="49" charset="0"/>
              </a:rPr>
              <a:t>'programming'</a:t>
            </a:r>
            <a:r>
              <a:rPr lang="en-GB" dirty="0">
                <a:latin typeface="Lucida Console" panose="020B0609040504020204" pitchFamily="49" charset="0"/>
              </a:rPr>
              <a:t>, </a:t>
            </a:r>
            <a:r>
              <a:rPr lang="en-GB" dirty="0">
                <a:solidFill>
                  <a:srgbClr val="00B050"/>
                </a:solidFill>
                <a:latin typeface="Lucida Console" panose="020B0609040504020204" pitchFamily="49" charset="0"/>
              </a:rPr>
              <a:t>'diy'</a:t>
            </a:r>
            <a:r>
              <a:rPr lang="en-GB" dirty="0">
                <a:latin typeface="Lucida Console" panose="020B0609040504020204" pitchFamily="49" charset="0"/>
              </a:rPr>
              <a:t>, </a:t>
            </a:r>
            <a:r>
              <a:rPr lang="en-GB" dirty="0">
                <a:solidFill>
                  <a:srgbClr val="00B050"/>
                </a:solidFill>
                <a:latin typeface="Lucida Console" panose="020B0609040504020204" pitchFamily="49" charset="0"/>
              </a:rPr>
              <a:t>'travel'</a:t>
            </a:r>
            <a:r>
              <a:rPr lang="en-GB" dirty="0">
                <a:latin typeface="Lucida Console" panose="020B0609040504020204" pitchFamily="49" charset="0"/>
              </a:rPr>
              <a:t>]</a:t>
            </a:r>
          </a:p>
          <a:p>
            <a:r>
              <a:rPr lang="en-GB" dirty="0">
                <a:latin typeface="Lucida Console" panose="020B0609040504020204" pitchFamily="49" charset="0"/>
              </a:rPr>
              <a:t>})</a:t>
            </a:r>
          </a:p>
          <a:p>
            <a:endParaRPr lang="en-GB" dirty="0">
              <a:latin typeface="Lucida Console" panose="020B0609040504020204" pitchFamily="49" charset="0"/>
            </a:endParaRPr>
          </a:p>
          <a:p>
            <a:r>
              <a:rPr lang="en-GB" dirty="0">
                <a:latin typeface="Lucida Console" panose="020B0609040504020204" pitchFamily="49" charset="0"/>
              </a:rPr>
              <a:t>df_result = df_users.join(df_info, lsuffix=</a:t>
            </a:r>
            <a:r>
              <a:rPr lang="en-GB" dirty="0">
                <a:solidFill>
                  <a:srgbClr val="00B050"/>
                </a:solidFill>
                <a:latin typeface="Lucida Console" panose="020B0609040504020204" pitchFamily="49" charset="0"/>
              </a:rPr>
              <a:t>'_users'</a:t>
            </a:r>
            <a:r>
              <a:rPr lang="en-GB" dirty="0">
                <a:latin typeface="Lucida Console" panose="020B0609040504020204" pitchFamily="49" charset="0"/>
              </a:rPr>
              <a:t>, rsuffix=</a:t>
            </a:r>
            <a:r>
              <a:rPr lang="en-GB" dirty="0">
                <a:solidFill>
                  <a:srgbClr val="00B050"/>
                </a:solidFill>
                <a:latin typeface="Lucida Console" panose="020B0609040504020204" pitchFamily="49" charset="0"/>
              </a:rPr>
              <a:t>'_info'</a:t>
            </a:r>
            <a:r>
              <a:rPr lang="en-GB" dirty="0">
                <a:latin typeface="Lucida Console" panose="020B0609040504020204" pitchFamily="49" charset="0"/>
              </a:rPr>
              <a:t>)</a:t>
            </a:r>
          </a:p>
          <a:p>
            <a:r>
              <a:rPr lang="en-GB" dirty="0">
                <a:solidFill>
                  <a:srgbClr val="900090"/>
                </a:solidFill>
                <a:latin typeface="Lucida Console" panose="020B0609040504020204" pitchFamily="49" charset="0"/>
                <a:cs typeface="Arial" panose="020B0604020202020204" pitchFamily="34" charset="0"/>
              </a:rPr>
              <a:t>print</a:t>
            </a:r>
            <a:r>
              <a:rPr lang="en-GB" dirty="0">
                <a:latin typeface="Lucida Console" panose="020B0609040504020204" pitchFamily="49" charset="0"/>
              </a:rPr>
              <a:t>(df_result)</a:t>
            </a:r>
          </a:p>
        </p:txBody>
      </p:sp>
      <p:sp>
        <p:nvSpPr>
          <p:cNvPr id="7" name="Curved Up Arrow 6">
            <a:extLst>
              <a:ext uri="{FF2B5EF4-FFF2-40B4-BE49-F238E27FC236}">
                <a16:creationId xmlns:a16="http://schemas.microsoft.com/office/drawing/2014/main" id="{C8F70B86-6FE4-4D36-88E8-0D200B0692DE}"/>
              </a:ext>
            </a:extLst>
          </p:cNvPr>
          <p:cNvSpPr/>
          <p:nvPr/>
        </p:nvSpPr>
        <p:spPr>
          <a:xfrm rot="19766770">
            <a:off x="9323099" y="5210581"/>
            <a:ext cx="1447597" cy="7458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098D38F0-D5BD-4DE1-81B6-0F3D9340CFC1}"/>
              </a:ext>
            </a:extLst>
          </p:cNvPr>
          <p:cNvSpPr/>
          <p:nvPr/>
        </p:nvSpPr>
        <p:spPr>
          <a:xfrm>
            <a:off x="5244240" y="3830753"/>
            <a:ext cx="1206440" cy="2559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62E5EBC7-A4C8-4F61-823A-45130A9540D6}"/>
              </a:ext>
            </a:extLst>
          </p:cNvPr>
          <p:cNvSpPr/>
          <p:nvPr/>
        </p:nvSpPr>
        <p:spPr>
          <a:xfrm>
            <a:off x="7829297" y="3827873"/>
            <a:ext cx="1086928" cy="258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339D49A8-7F41-46C9-800D-0DCEC9324E0D}"/>
              </a:ext>
            </a:extLst>
          </p:cNvPr>
          <p:cNvSpPr/>
          <p:nvPr/>
        </p:nvSpPr>
        <p:spPr>
          <a:xfrm>
            <a:off x="6444200" y="6236988"/>
            <a:ext cx="1119863" cy="271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69DAA0F-11CE-4889-A909-4388EC977800}"/>
              </a:ext>
            </a:extLst>
          </p:cNvPr>
          <p:cNvSpPr/>
          <p:nvPr/>
        </p:nvSpPr>
        <p:spPr>
          <a:xfrm>
            <a:off x="8920676" y="6242438"/>
            <a:ext cx="993821" cy="266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9E0B7C9D-D5A1-43EE-AD27-2F1ADD50FEC7}"/>
              </a:ext>
            </a:extLst>
          </p:cNvPr>
          <p:cNvSpPr/>
          <p:nvPr/>
        </p:nvSpPr>
        <p:spPr>
          <a:xfrm>
            <a:off x="2006559" y="3184563"/>
            <a:ext cx="1421930" cy="297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2BEA2A8F-7E9C-4C29-97FF-4569B70F5807}"/>
              </a:ext>
            </a:extLst>
          </p:cNvPr>
          <p:cNvSpPr/>
          <p:nvPr/>
        </p:nvSpPr>
        <p:spPr>
          <a:xfrm>
            <a:off x="2009334" y="4550616"/>
            <a:ext cx="1421930" cy="2974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FB93D471-15C4-4AA3-B900-41346684FE7F}"/>
              </a:ext>
            </a:extLst>
          </p:cNvPr>
          <p:cNvSpPr/>
          <p:nvPr/>
        </p:nvSpPr>
        <p:spPr>
          <a:xfrm>
            <a:off x="5964548" y="4086200"/>
            <a:ext cx="367464" cy="1027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B7DE6EC3-DB9F-43B6-94C1-8A422AF0B850}"/>
              </a:ext>
            </a:extLst>
          </p:cNvPr>
          <p:cNvSpPr/>
          <p:nvPr/>
        </p:nvSpPr>
        <p:spPr>
          <a:xfrm>
            <a:off x="8427883" y="4088973"/>
            <a:ext cx="367464" cy="1027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878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Cleaning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466489"/>
            <a:ext cx="1149038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Cleaning the data</a:t>
            </a:r>
          </a:p>
          <a:p>
            <a:endParaRPr lang="en-GB" b="1" dirty="0">
              <a:solidFill>
                <a:srgbClr val="2EABE2"/>
              </a:solidFill>
              <a:latin typeface="Arial"/>
              <a:ea typeface="MS PGothic" pitchFamily="34" charset="-128"/>
            </a:endParaRPr>
          </a:p>
          <a:p>
            <a:r>
              <a:rPr lang="en-GB" dirty="0"/>
              <a:t>Data cleaning means fixing bad data in the data set.</a:t>
            </a:r>
          </a:p>
          <a:p>
            <a:endParaRPr lang="en-GB" dirty="0"/>
          </a:p>
          <a:p>
            <a:r>
              <a:rPr lang="en-GB" dirty="0"/>
              <a:t>Bad data could be any combination of the following:</a:t>
            </a:r>
          </a:p>
          <a:p>
            <a:pPr lvl="1"/>
            <a:r>
              <a:rPr lang="en-GB" dirty="0"/>
              <a:t>Empty cells</a:t>
            </a:r>
          </a:p>
          <a:p>
            <a:pPr lvl="1"/>
            <a:r>
              <a:rPr lang="en-GB" dirty="0"/>
              <a:t>Data in wrong format</a:t>
            </a:r>
          </a:p>
          <a:p>
            <a:pPr lvl="1"/>
            <a:r>
              <a:rPr lang="en-GB" dirty="0"/>
              <a:t>Wrong data</a:t>
            </a:r>
          </a:p>
          <a:p>
            <a:pPr lvl="1"/>
            <a:r>
              <a:rPr lang="en-GB" dirty="0"/>
              <a:t>Duplicates</a:t>
            </a:r>
            <a:endParaRPr lang="en-GB" dirty="0">
              <a:solidFill>
                <a:srgbClr val="0000CD"/>
              </a:solidFill>
            </a:endParaRPr>
          </a:p>
          <a:p>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41770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Cleaning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466489"/>
            <a:ext cx="1149038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Removing rows where data is missing</a:t>
            </a:r>
          </a:p>
          <a:p>
            <a:r>
              <a:rPr lang="en-GB" dirty="0"/>
              <a:t>To remove any rows where a column value is not provided use the </a:t>
            </a:r>
            <a:r>
              <a:rPr lang="en-GB" sz="1800" dirty="0">
                <a:latin typeface="Lucida Console" panose="020B0609040504020204" pitchFamily="49" charset="0"/>
              </a:rPr>
              <a:t>dropna()</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dirty="0">
                <a:latin typeface="Lucida Console" panose="020B0609040504020204" pitchFamily="49" charset="0"/>
              </a:rPr>
              <a:t>new_df = df.dropna()</a:t>
            </a:r>
            <a:endParaRPr lang="en-GB" dirty="0">
              <a:latin typeface="Lucida Console" panose="020B0609040504020204" pitchFamily="49" charset="0"/>
            </a:endParaRPr>
          </a:p>
          <a:p>
            <a:r>
              <a:rPr lang="en-GB" dirty="0"/>
              <a:t>You can also use the </a:t>
            </a:r>
            <a:r>
              <a:rPr lang="en-GB" sz="1800" dirty="0">
                <a:latin typeface="Lucida Console" panose="020B0609040504020204" pitchFamily="49" charset="0"/>
              </a:rPr>
              <a:t>dropna()</a:t>
            </a:r>
            <a:r>
              <a:rPr lang="en-GB" dirty="0"/>
              <a:t> method to remove rows where data is not provided for a particular column: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df_planets.dropna(subset=[</a:t>
            </a:r>
            <a:r>
              <a:rPr lang="en-GB" sz="1800" b="0" i="0" dirty="0">
                <a:solidFill>
                  <a:schemeClr val="accent6"/>
                </a:solidFill>
                <a:effectLst/>
                <a:latin typeface="Lucida Console" panose="020B0609040504020204" pitchFamily="49" charset="0"/>
              </a:rPr>
              <a:t>'number_of_moons'</a:t>
            </a:r>
            <a:r>
              <a:rPr lang="en-GB" sz="1800" b="0" i="0" dirty="0">
                <a:solidFill>
                  <a:srgbClr val="000000"/>
                </a:solidFill>
                <a:effectLst/>
                <a:latin typeface="Lucida Console" panose="020B0609040504020204" pitchFamily="49" charset="0"/>
              </a:rPr>
              <a:t>], inplace=</a:t>
            </a:r>
            <a:r>
              <a:rPr lang="en-GB" dirty="0">
                <a:solidFill>
                  <a:srgbClr val="FF7700"/>
                </a:solidFill>
                <a:latin typeface="Lucida Console" panose="020B0609040504020204" pitchFamily="49" charset="0"/>
              </a:rPr>
              <a:t>True</a:t>
            </a:r>
            <a:r>
              <a:rPr lang="en-GB" sz="1800" b="0" i="0" dirty="0">
                <a:solidFill>
                  <a:srgbClr val="000000"/>
                </a:solidFill>
                <a:effectLst/>
                <a:latin typeface="Lucida Console" panose="020B0609040504020204" pitchFamily="49" charset="0"/>
              </a:rPr>
              <a:t>)</a:t>
            </a:r>
          </a:p>
          <a:p>
            <a:r>
              <a:rPr lang="en-GB" dirty="0"/>
              <a:t>To identify missing data use the </a:t>
            </a:r>
            <a:r>
              <a:rPr lang="en-GB" dirty="0">
                <a:latin typeface="Lucida Console" panose="020B0609040504020204" pitchFamily="49" charset="0"/>
              </a:rPr>
              <a:t>is</a:t>
            </a:r>
            <a:r>
              <a:rPr lang="en-GB" sz="1800" dirty="0">
                <a:latin typeface="Lucida Console" panose="020B0609040504020204" pitchFamily="49" charset="0"/>
              </a:rPr>
              <a:t>na()</a:t>
            </a:r>
            <a:r>
              <a:rPr lang="en-GB" dirty="0"/>
              <a:t> method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ds = pd.Series(['john', 'paul', </a:t>
            </a:r>
            <a:r>
              <a:rPr lang="en-GB" dirty="0">
                <a:solidFill>
                  <a:srgbClr val="FF7700"/>
                </a:solidFill>
                <a:latin typeface="Lucida Console" panose="020B0609040504020204" pitchFamily="49" charset="0"/>
              </a:rPr>
              <a:t>None</a:t>
            </a:r>
            <a:r>
              <a:rPr lang="en-GB" sz="1800" b="0" i="0" dirty="0">
                <a:solidFill>
                  <a:srgbClr val="000000"/>
                </a:solidFill>
                <a:effectLst/>
                <a:latin typeface="Lucida Console" panose="020B0609040504020204" pitchFamily="49" charset="0"/>
              </a:rPr>
              <a:t>, 'ringo', 'george', </a:t>
            </a:r>
            <a:r>
              <a:rPr lang="en-GB" dirty="0">
                <a:solidFill>
                  <a:srgbClr val="FF7700"/>
                </a:solidFill>
                <a:latin typeface="Lucida Console" panose="020B0609040504020204" pitchFamily="49" charset="0"/>
              </a:rPr>
              <a:t>None</a:t>
            </a:r>
            <a:r>
              <a:rPr lang="en-GB" sz="1800" b="0" i="0" dirty="0">
                <a:solidFill>
                  <a:srgbClr val="000000"/>
                </a:solidFill>
                <a:effectLst/>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sz="1800" b="0" i="0" dirty="0">
                <a:solidFill>
                  <a:srgbClr val="000000"/>
                </a:solidFill>
                <a:effectLst/>
                <a:latin typeface="Lucida Console" panose="020B0609040504020204" pitchFamily="49" charset="0"/>
              </a:rPr>
              <a:t>(ds.isna())</a:t>
            </a:r>
          </a:p>
          <a:p>
            <a:pPr marL="0" indent="0">
              <a:buNone/>
            </a:pPr>
            <a:r>
              <a:rPr lang="da-DK" dirty="0">
                <a:solidFill>
                  <a:srgbClr val="0000CD"/>
                </a:solidFill>
                <a:latin typeface="Lucida Console" panose="020B0609040504020204" pitchFamily="49" charset="0"/>
              </a:rPr>
              <a:t> 0    False</a:t>
            </a:r>
          </a:p>
          <a:p>
            <a:pPr marL="0" indent="0">
              <a:buNone/>
            </a:pPr>
            <a:r>
              <a:rPr lang="da-DK" dirty="0">
                <a:solidFill>
                  <a:srgbClr val="0000CD"/>
                </a:solidFill>
                <a:latin typeface="Lucida Console" panose="020B0609040504020204" pitchFamily="49" charset="0"/>
              </a:rPr>
              <a:t> 1    False</a:t>
            </a:r>
          </a:p>
          <a:p>
            <a:pPr marL="0" indent="0">
              <a:buNone/>
            </a:pPr>
            <a:r>
              <a:rPr lang="da-DK" dirty="0">
                <a:solidFill>
                  <a:srgbClr val="0000CD"/>
                </a:solidFill>
                <a:latin typeface="Lucida Console" panose="020B0609040504020204" pitchFamily="49" charset="0"/>
              </a:rPr>
              <a:t> 2     True</a:t>
            </a:r>
          </a:p>
          <a:p>
            <a:pPr marL="0" indent="0">
              <a:buNone/>
            </a:pPr>
            <a:r>
              <a:rPr lang="da-DK" dirty="0">
                <a:solidFill>
                  <a:srgbClr val="0000CD"/>
                </a:solidFill>
                <a:latin typeface="Lucida Console" panose="020B0609040504020204" pitchFamily="49" charset="0"/>
              </a:rPr>
              <a:t> 3    False</a:t>
            </a:r>
          </a:p>
          <a:p>
            <a:pPr marL="0" indent="0">
              <a:buNone/>
            </a:pPr>
            <a:r>
              <a:rPr lang="da-DK" dirty="0">
                <a:solidFill>
                  <a:srgbClr val="0000CD"/>
                </a:solidFill>
                <a:latin typeface="Lucida Console" panose="020B0609040504020204" pitchFamily="49" charset="0"/>
              </a:rPr>
              <a:t> 4    False</a:t>
            </a:r>
          </a:p>
          <a:p>
            <a:pPr marL="0" indent="0">
              <a:buNone/>
            </a:pPr>
            <a:r>
              <a:rPr lang="da-DK" dirty="0">
                <a:solidFill>
                  <a:srgbClr val="0000CD"/>
                </a:solidFill>
                <a:latin typeface="Lucida Console" panose="020B0609040504020204" pitchFamily="49" charset="0"/>
              </a:rPr>
              <a:t> 5     True</a:t>
            </a:r>
          </a:p>
          <a:p>
            <a:pPr marL="0" indent="0">
              <a:buNone/>
            </a:pPr>
            <a:r>
              <a:rPr lang="da-DK" dirty="0">
                <a:solidFill>
                  <a:srgbClr val="0000CD"/>
                </a:solidFill>
                <a:latin typeface="Lucida Console" panose="020B0609040504020204" pitchFamily="49" charset="0"/>
              </a:rPr>
              <a:t> dtype: bool</a:t>
            </a: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117767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Cleaning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466489"/>
            <a:ext cx="1149038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Replacing missing values</a:t>
            </a:r>
          </a:p>
          <a:p>
            <a:r>
              <a:rPr lang="en-GB" dirty="0"/>
              <a:t>To replace missing values in a data structure, use the </a:t>
            </a:r>
            <a:r>
              <a:rPr lang="en-GB" sz="1800" dirty="0">
                <a:latin typeface="Lucida Console" panose="020B0609040504020204" pitchFamily="49" charset="0"/>
              </a:rPr>
              <a:t>fillna()</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dirty="0">
                <a:latin typeface="Lucida Console" panose="020B0609040504020204" pitchFamily="49" charset="0"/>
              </a:rPr>
              <a:t>df_students_1.fillna(0, inplace=</a:t>
            </a:r>
            <a:r>
              <a:rPr lang="en-GB" dirty="0">
                <a:solidFill>
                  <a:srgbClr val="FF7700"/>
                </a:solidFill>
                <a:latin typeface="Lucida Console" panose="020B0609040504020204" pitchFamily="49" charset="0"/>
              </a:rPr>
              <a:t>True</a:t>
            </a:r>
            <a:r>
              <a:rPr lang="en-GB" sz="1800" dirty="0">
                <a:latin typeface="Lucida Console" panose="020B0609040504020204" pitchFamily="49" charset="0"/>
              </a:rPr>
              <a:t>)  </a:t>
            </a:r>
            <a:r>
              <a:rPr lang="en-GB" sz="1800" dirty="0">
                <a:solidFill>
                  <a:srgbClr val="FF0000"/>
                </a:solidFill>
                <a:latin typeface="Lucida Console" panose="020B0609040504020204" pitchFamily="49" charset="0"/>
              </a:rPr>
              <a:t># replaces missing values with 0</a:t>
            </a:r>
            <a:endParaRPr lang="en-GB" dirty="0">
              <a:solidFill>
                <a:srgbClr val="FF0000"/>
              </a:solidFill>
              <a:latin typeface="Lucida Console" panose="020B0609040504020204" pitchFamily="49" charset="0"/>
            </a:endParaRPr>
          </a:p>
          <a:p>
            <a:r>
              <a:rPr lang="en-GB" dirty="0"/>
              <a:t>You can also use the </a:t>
            </a:r>
            <a:r>
              <a:rPr lang="en-GB" sz="1800" dirty="0">
                <a:latin typeface="Lucida Console" panose="020B0609040504020204" pitchFamily="49" charset="0"/>
              </a:rPr>
              <a:t>fillna()</a:t>
            </a:r>
            <a:r>
              <a:rPr lang="en-GB" dirty="0"/>
              <a:t> method to replace empty values for a particular column: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df_students_1_country_filled = </a:t>
            </a:r>
            <a:r>
              <a:rPr lang="en-GB" sz="1800" dirty="0">
                <a:latin typeface="Lucida Console" panose="020B0609040504020204" pitchFamily="49" charset="0"/>
              </a:rPr>
              <a:t>df_students_1</a:t>
            </a:r>
            <a:r>
              <a:rPr lang="en-GB" sz="1800" b="0" i="0" dirty="0">
                <a:solidFill>
                  <a:srgbClr val="000000"/>
                </a:solidFill>
                <a:effectLst/>
                <a:latin typeface="Lucida Console" panose="020B0609040504020204" pitchFamily="49" charset="0"/>
              </a:rPr>
              <a:t>[</a:t>
            </a:r>
            <a:r>
              <a:rPr lang="en-GB" sz="1800" b="0" i="0" dirty="0">
                <a:solidFill>
                  <a:schemeClr val="accent6"/>
                </a:solidFill>
                <a:effectLst/>
                <a:latin typeface="Lucida Console" panose="020B0609040504020204" pitchFamily="49" charset="0"/>
              </a:rPr>
              <a:t>'Country'</a:t>
            </a:r>
            <a:r>
              <a:rPr lang="en-GB" sz="1800" b="0" i="0" dirty="0">
                <a:solidFill>
                  <a:srgbClr val="000000"/>
                </a:solidFill>
                <a:effectLst/>
                <a:latin typeface="Lucida Console" panose="020B0609040504020204" pitchFamily="49" charset="0"/>
              </a:rPr>
              <a:t>]</a:t>
            </a:r>
            <a:r>
              <a:rPr lang="en-GB" sz="1800" dirty="0">
                <a:latin typeface="Lucida Console" panose="020B0609040504020204" pitchFamily="49" charset="0"/>
              </a:rPr>
              <a:t>.fillna(0)</a:t>
            </a:r>
            <a:endParaRPr lang="en-GB" dirty="0">
              <a:solidFill>
                <a:srgbClr val="FF0000"/>
              </a:solidFill>
              <a:latin typeface="Lucida Console" panose="020B0609040504020204" pitchFamily="49" charset="0"/>
            </a:endParaRPr>
          </a:p>
          <a:p>
            <a:pPr marL="0" indent="0">
              <a:buNone/>
            </a:pPr>
            <a:endParaRPr lang="en-GB" sz="1800" b="0" i="0" dirty="0">
              <a:solidFill>
                <a:srgbClr val="000000"/>
              </a:solidFill>
              <a:effectLst/>
              <a:latin typeface="Lucida Console" panose="020B0609040504020204" pitchFamily="49" charset="0"/>
            </a:endParaRPr>
          </a:p>
          <a:p>
            <a:r>
              <a:rPr lang="en-GB" b="1" dirty="0">
                <a:solidFill>
                  <a:srgbClr val="2EABE2"/>
                </a:solidFill>
                <a:latin typeface="Arial"/>
                <a:ea typeface="MS PGothic" pitchFamily="34" charset="-128"/>
              </a:rPr>
              <a:t>Data of wrong format</a:t>
            </a:r>
            <a:endParaRPr lang="en-GB" dirty="0">
              <a:solidFill>
                <a:srgbClr val="000000"/>
              </a:solidFill>
              <a:latin typeface="Lucida Console" panose="020B0609040504020204" pitchFamily="49" charset="0"/>
            </a:endParaRPr>
          </a:p>
          <a:p>
            <a:pPr algn="l"/>
            <a:r>
              <a:rPr lang="en-GB" dirty="0"/>
              <a:t>Cells with data of wrong format can make it difficult, or even impossible, to analyse data.</a:t>
            </a:r>
          </a:p>
          <a:p>
            <a:pPr algn="l"/>
            <a:r>
              <a:rPr lang="en-GB" dirty="0"/>
              <a:t>To fix it, you have two options: remove the rows, or convert all cells in the columns into the same format.</a:t>
            </a:r>
          </a:p>
          <a:p>
            <a:pPr algn="l"/>
            <a:r>
              <a:rPr lang="en-GB" dirty="0"/>
              <a:t>To remove the rows, use the </a:t>
            </a:r>
            <a:r>
              <a:rPr lang="en-GB" sz="1800" dirty="0">
                <a:latin typeface="Lucida Console" panose="020B0609040504020204" pitchFamily="49" charset="0"/>
              </a:rPr>
              <a:t>dropna()</a:t>
            </a:r>
            <a:r>
              <a:rPr lang="en-GB" dirty="0"/>
              <a:t> method, as illustrated before </a:t>
            </a:r>
          </a:p>
          <a:p>
            <a:pPr algn="l"/>
            <a:r>
              <a:rPr lang="en-GB" dirty="0">
                <a:solidFill>
                  <a:srgbClr val="000000"/>
                </a:solidFill>
              </a:rPr>
              <a:t>T</a:t>
            </a:r>
            <a:r>
              <a:rPr lang="en-GB" b="0" i="0" dirty="0">
                <a:solidFill>
                  <a:srgbClr val="000000"/>
                </a:solidFill>
                <a:effectLst/>
              </a:rPr>
              <a:t>o convert all values in a date column into dates u</a:t>
            </a:r>
            <a:r>
              <a:rPr lang="en-GB" dirty="0"/>
              <a:t>se </a:t>
            </a:r>
            <a:r>
              <a:rPr lang="en-GB" dirty="0">
                <a:latin typeface="Lucida Console" panose="020B0609040504020204" pitchFamily="49" charset="0"/>
              </a:rPr>
              <a:t>to_datetime()</a:t>
            </a:r>
            <a:r>
              <a:rPr lang="en-GB" dirty="0"/>
              <a:t> method:</a:t>
            </a:r>
            <a:endParaRPr lang="en-GB" b="0" i="0" dirty="0">
              <a:solidFill>
                <a:srgbClr val="000000"/>
              </a:solidFill>
              <a:effectLst/>
            </a:endParaRPr>
          </a:p>
          <a:p>
            <a:pPr marL="0" indent="0" algn="l">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df[</a:t>
            </a:r>
            <a:r>
              <a:rPr lang="en-GB" b="0" i="0" dirty="0">
                <a:solidFill>
                  <a:srgbClr val="00B050"/>
                </a:solidFill>
                <a:effectLst/>
                <a:latin typeface="Lucida Console" panose="020B0609040504020204" pitchFamily="49" charset="0"/>
              </a:rPr>
              <a:t>'</a:t>
            </a:r>
            <a:r>
              <a:rPr lang="en-GB" dirty="0">
                <a:solidFill>
                  <a:schemeClr val="accent6"/>
                </a:solidFill>
                <a:latin typeface="Lucida Console" panose="020B0609040504020204" pitchFamily="49" charset="0"/>
              </a:rPr>
              <a:t>d</a:t>
            </a:r>
            <a:r>
              <a:rPr lang="en-GB" sz="1800" b="0" i="0" dirty="0">
                <a:solidFill>
                  <a:schemeClr val="accent6"/>
                </a:solidFill>
                <a:effectLst/>
                <a:latin typeface="Lucida Console" panose="020B0609040504020204" pitchFamily="49" charset="0"/>
              </a:rPr>
              <a:t>ate_column'</a:t>
            </a:r>
            <a:r>
              <a:rPr lang="en-GB" sz="1800" b="0" i="0" dirty="0">
                <a:solidFill>
                  <a:srgbClr val="000000"/>
                </a:solidFill>
                <a:effectLst/>
                <a:latin typeface="Lucida Console" panose="020B0609040504020204" pitchFamily="49" charset="0"/>
              </a:rPr>
              <a:t>] = </a:t>
            </a:r>
            <a:r>
              <a:rPr lang="en-GB" b="0" i="0" dirty="0">
                <a:solidFill>
                  <a:srgbClr val="000000"/>
                </a:solidFill>
                <a:effectLst/>
                <a:latin typeface="Lucida Console" panose="020B0609040504020204" pitchFamily="49" charset="0"/>
              </a:rPr>
              <a:t>pd.to_datetime(df[</a:t>
            </a:r>
            <a:r>
              <a:rPr lang="en-GB" b="0" i="0" dirty="0">
                <a:solidFill>
                  <a:srgbClr val="00B050"/>
                </a:solidFill>
                <a:effectLst/>
                <a:latin typeface="Lucida Console" panose="020B0609040504020204" pitchFamily="49" charset="0"/>
              </a:rPr>
              <a:t>'</a:t>
            </a:r>
            <a:r>
              <a:rPr lang="en-GB" dirty="0">
                <a:solidFill>
                  <a:schemeClr val="accent6"/>
                </a:solidFill>
                <a:latin typeface="Lucida Console" panose="020B0609040504020204" pitchFamily="49" charset="0"/>
              </a:rPr>
              <a:t>d</a:t>
            </a:r>
            <a:r>
              <a:rPr lang="en-GB" sz="1800" b="0" i="0" dirty="0">
                <a:solidFill>
                  <a:schemeClr val="accent6"/>
                </a:solidFill>
                <a:effectLst/>
                <a:latin typeface="Lucida Console" panose="020B0609040504020204" pitchFamily="49" charset="0"/>
              </a:rPr>
              <a:t>ate_column</a:t>
            </a:r>
            <a:r>
              <a:rPr lang="en-GB" b="0" i="0" dirty="0">
                <a:solidFill>
                  <a:srgbClr val="00B050"/>
                </a:solidFill>
                <a:effectLst/>
                <a:latin typeface="Lucida Console" panose="020B0609040504020204" pitchFamily="49" charset="0"/>
              </a:rPr>
              <a:t>'</a:t>
            </a:r>
            <a:r>
              <a:rPr lang="en-GB" b="0" i="0" dirty="0">
                <a:solidFill>
                  <a:srgbClr val="000000"/>
                </a:solidFill>
                <a:effectLst/>
                <a:latin typeface="Lucida Console" panose="020B0609040504020204" pitchFamily="49" charset="0"/>
              </a:rPr>
              <a:t>])</a:t>
            </a:r>
          </a:p>
          <a:p>
            <a:r>
              <a:rPr lang="en-GB" dirty="0">
                <a:solidFill>
                  <a:srgbClr val="000000"/>
                </a:solidFill>
              </a:rPr>
              <a:t>T</a:t>
            </a:r>
            <a:r>
              <a:rPr lang="en-GB" b="0" i="0" dirty="0">
                <a:solidFill>
                  <a:srgbClr val="000000"/>
                </a:solidFill>
                <a:effectLst/>
              </a:rPr>
              <a:t>o convert all values in a numeric column into numbers u</a:t>
            </a:r>
            <a:r>
              <a:rPr lang="en-GB" dirty="0"/>
              <a:t>se </a:t>
            </a:r>
            <a:r>
              <a:rPr lang="en-GB" dirty="0">
                <a:latin typeface="Lucida Console" panose="020B0609040504020204" pitchFamily="49" charset="0"/>
              </a:rPr>
              <a:t>to_numeric()</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df[</a:t>
            </a:r>
            <a:r>
              <a:rPr lang="en-GB" b="0" i="0" dirty="0">
                <a:solidFill>
                  <a:srgbClr val="00B050"/>
                </a:solidFill>
                <a:effectLst/>
                <a:latin typeface="Lucida Console" panose="020B0609040504020204" pitchFamily="49" charset="0"/>
              </a:rPr>
              <a:t>'</a:t>
            </a:r>
            <a:r>
              <a:rPr lang="en-GB" sz="1800" b="0" i="0" dirty="0">
                <a:solidFill>
                  <a:schemeClr val="accent6"/>
                </a:solidFill>
                <a:effectLst/>
                <a:latin typeface="Lucida Console" panose="020B0609040504020204" pitchFamily="49" charset="0"/>
              </a:rPr>
              <a:t>numeric_column'</a:t>
            </a:r>
            <a:r>
              <a:rPr lang="en-GB" sz="1800" b="0" i="0" dirty="0">
                <a:solidFill>
                  <a:srgbClr val="000000"/>
                </a:solidFill>
                <a:effectLst/>
                <a:latin typeface="Lucida Console" panose="020B0609040504020204" pitchFamily="49" charset="0"/>
              </a:rPr>
              <a:t>] = </a:t>
            </a:r>
            <a:r>
              <a:rPr lang="en-GB" b="0" i="0" dirty="0">
                <a:solidFill>
                  <a:srgbClr val="000000"/>
                </a:solidFill>
                <a:effectLst/>
                <a:latin typeface="Lucida Console" panose="020B0609040504020204" pitchFamily="49" charset="0"/>
              </a:rPr>
              <a:t>pd.to_</a:t>
            </a:r>
            <a:r>
              <a:rPr lang="en-GB" dirty="0">
                <a:latin typeface="Lucida Console" panose="020B0609040504020204" pitchFamily="49" charset="0"/>
              </a:rPr>
              <a:t>numeric</a:t>
            </a:r>
            <a:r>
              <a:rPr lang="en-GB" b="0" i="0" dirty="0">
                <a:solidFill>
                  <a:srgbClr val="000000"/>
                </a:solidFill>
                <a:effectLst/>
                <a:latin typeface="Lucida Console" panose="020B0609040504020204" pitchFamily="49" charset="0"/>
              </a:rPr>
              <a:t>(df[</a:t>
            </a:r>
            <a:r>
              <a:rPr lang="en-GB" b="0" i="0" dirty="0">
                <a:solidFill>
                  <a:srgbClr val="00B050"/>
                </a:solidFill>
                <a:effectLst/>
                <a:latin typeface="Lucida Console" panose="020B0609040504020204" pitchFamily="49" charset="0"/>
              </a:rPr>
              <a:t>'</a:t>
            </a:r>
            <a:r>
              <a:rPr lang="en-GB" sz="1800" b="0" i="0" dirty="0">
                <a:solidFill>
                  <a:schemeClr val="accent6"/>
                </a:solidFill>
                <a:effectLst/>
                <a:latin typeface="Lucida Console" panose="020B0609040504020204" pitchFamily="49" charset="0"/>
              </a:rPr>
              <a:t>numeric_column</a:t>
            </a:r>
            <a:r>
              <a:rPr lang="en-GB" b="0" i="0" dirty="0">
                <a:solidFill>
                  <a:srgbClr val="00B050"/>
                </a:solidFill>
                <a:effectLst/>
                <a:latin typeface="Lucida Console" panose="020B0609040504020204" pitchFamily="49" charset="0"/>
              </a:rPr>
              <a:t>'</a:t>
            </a:r>
            <a:r>
              <a:rPr lang="en-GB" b="0" i="0" dirty="0">
                <a:solidFill>
                  <a:srgbClr val="000000"/>
                </a:solidFill>
                <a:effectLst/>
                <a:latin typeface="Lucida Console" panose="020B0609040504020204" pitchFamily="49" charset="0"/>
              </a:rPr>
              <a:t>])</a:t>
            </a:r>
          </a:p>
          <a:p>
            <a:endParaRPr lang="en-GB" b="0" i="0" dirty="0">
              <a:solidFill>
                <a:srgbClr val="000000"/>
              </a:solidFill>
              <a:effectLst/>
              <a:latin typeface="Lucida Console" panose="020B0609040504020204" pitchFamily="49" charset="0"/>
            </a:endParaRPr>
          </a:p>
          <a:p>
            <a:pPr marL="0" indent="0" algn="l">
              <a:buNone/>
            </a:pPr>
            <a:endParaRPr lang="en-GB" dirty="0">
              <a:latin typeface="Lucida Console" panose="020B0609040504020204" pitchFamily="49" charset="0"/>
            </a:endParaRPr>
          </a:p>
          <a:p>
            <a:pPr marL="0" indent="0">
              <a:buNone/>
            </a:pPr>
            <a:endParaRPr lang="en-GB" sz="1800" b="0" i="0" dirty="0">
              <a:solidFill>
                <a:srgbClr val="000000"/>
              </a:solidFill>
              <a:effectLst/>
              <a:latin typeface="Lucida Console" panose="020B0609040504020204" pitchFamily="49" charset="0"/>
            </a:endParaRPr>
          </a:p>
        </p:txBody>
      </p:sp>
    </p:spTree>
    <p:extLst>
      <p:ext uri="{BB962C8B-B14F-4D97-AF65-F5344CB8AC3E}">
        <p14:creationId xmlns:p14="http://schemas.microsoft.com/office/powerpoint/2010/main" val="16423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Series – from a list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611510"/>
            <a:ext cx="10815776"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Creating a series from a list</a:t>
            </a:r>
          </a:p>
          <a:p>
            <a:r>
              <a:rPr lang="en-GB" dirty="0"/>
              <a:t>If data are provided through a list, indices (0, 1, 2, …) will be assigned automatically.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 = [</a:t>
            </a:r>
            <a:r>
              <a:rPr lang="en-GB" dirty="0">
                <a:solidFill>
                  <a:srgbClr val="00B050"/>
                </a:solidFill>
                <a:latin typeface="Lucida Console" panose="020B0609040504020204" pitchFamily="49" charset="0"/>
              </a:rPr>
              <a:t>'John', 'Suzie', 'Paul', 'Leo', 'Ada', 'Evie'</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names_series = pd.Series(names)</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(names_series)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0000CD"/>
                </a:solidFill>
                <a:latin typeface="Lucida Console" panose="020B0609040504020204" pitchFamily="49" charset="0"/>
              </a:rPr>
              <a:t> 0     John</a:t>
            </a:r>
          </a:p>
          <a:p>
            <a:pPr marL="0" indent="0">
              <a:buNone/>
            </a:pPr>
            <a:r>
              <a:rPr lang="en-GB" dirty="0">
                <a:solidFill>
                  <a:srgbClr val="0000CD"/>
                </a:solidFill>
                <a:latin typeface="Lucida Console" panose="020B0609040504020204" pitchFamily="49" charset="0"/>
              </a:rPr>
              <a:t>  1    Suzie</a:t>
            </a:r>
          </a:p>
          <a:p>
            <a:pPr marL="0" indent="0">
              <a:buNone/>
            </a:pPr>
            <a:r>
              <a:rPr lang="en-GB" dirty="0">
                <a:solidFill>
                  <a:srgbClr val="0000CD"/>
                </a:solidFill>
                <a:latin typeface="Lucida Console" panose="020B0609040504020204" pitchFamily="49" charset="0"/>
              </a:rPr>
              <a:t>  2     Paul</a:t>
            </a:r>
          </a:p>
          <a:p>
            <a:pPr marL="0" indent="0">
              <a:buNone/>
            </a:pPr>
            <a:r>
              <a:rPr lang="en-GB" dirty="0">
                <a:solidFill>
                  <a:srgbClr val="0000CD"/>
                </a:solidFill>
                <a:latin typeface="Lucida Console" panose="020B0609040504020204" pitchFamily="49" charset="0"/>
              </a:rPr>
              <a:t>  3      Leo</a:t>
            </a:r>
          </a:p>
          <a:p>
            <a:pPr marL="0" indent="0">
              <a:buNone/>
            </a:pPr>
            <a:r>
              <a:rPr lang="en-GB" dirty="0">
                <a:solidFill>
                  <a:srgbClr val="0000CD"/>
                </a:solidFill>
                <a:latin typeface="Lucida Console" panose="020B0609040504020204" pitchFamily="49" charset="0"/>
              </a:rPr>
              <a:t>  4      Ada</a:t>
            </a:r>
          </a:p>
          <a:p>
            <a:pPr marL="0" indent="0">
              <a:buNone/>
            </a:pPr>
            <a:r>
              <a:rPr lang="en-GB" dirty="0">
                <a:solidFill>
                  <a:srgbClr val="0000CD"/>
                </a:solidFill>
                <a:latin typeface="Lucida Console" panose="020B0609040504020204" pitchFamily="49" charset="0"/>
              </a:rPr>
              <a:t>  5     Evie</a:t>
            </a:r>
          </a:p>
          <a:p>
            <a:pPr marL="0" indent="0">
              <a:buNone/>
            </a:pPr>
            <a:r>
              <a:rPr lang="en-GB" dirty="0">
                <a:solidFill>
                  <a:srgbClr val="0000CD"/>
                </a:solidFill>
                <a:latin typeface="Lucida Console" panose="020B0609040504020204" pitchFamily="49" charset="0"/>
              </a:rPr>
              <a:t>  dtype: object</a:t>
            </a:r>
            <a:r>
              <a:rPr lang="en-GB" dirty="0"/>
              <a:t>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(names_series)</a:t>
            </a:r>
          </a:p>
          <a:p>
            <a:pPr marL="0" indent="0">
              <a:buNone/>
            </a:pPr>
            <a:r>
              <a:rPr lang="en-GB" dirty="0">
                <a:solidFill>
                  <a:srgbClr val="0000CD"/>
                </a:solidFill>
                <a:latin typeface="Lucida Console" panose="020B0609040504020204" pitchFamily="49" charset="0"/>
              </a:rPr>
              <a:t> &lt;class 'pandas.core.series.Series'&gt;</a:t>
            </a:r>
            <a:endParaRPr lang="en-GB" dirty="0"/>
          </a:p>
          <a:p>
            <a:endParaRPr lang="en-GB" dirty="0">
              <a:solidFill>
                <a:srgbClr val="0000CD"/>
              </a:solidFill>
              <a:latin typeface="Lucida Console" panose="020B060904050402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70327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Cleaning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328465"/>
            <a:ext cx="1172617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Fixing wrong values</a:t>
            </a:r>
          </a:p>
          <a:p>
            <a:r>
              <a:rPr lang="en-GB" b="0" i="0" dirty="0">
                <a:solidFill>
                  <a:srgbClr val="000000"/>
                </a:solidFill>
                <a:effectLst/>
                <a:latin typeface="Verdana" panose="020B0604030504040204" pitchFamily="34" charset="0"/>
              </a:rPr>
              <a:t>For small data sets you might be able to replace the wrong data one by one, for example</a:t>
            </a:r>
            <a:r>
              <a:rPr lang="en-GB" dirty="0"/>
              <a:t>:</a:t>
            </a:r>
          </a:p>
          <a:p>
            <a:pPr marL="0" indent="0">
              <a:buNone/>
            </a:pPr>
            <a:r>
              <a:rPr lang="en-GB" sz="1800" dirty="0">
                <a:solidFill>
                  <a:srgbClr val="FF0000"/>
                </a:solidFill>
                <a:latin typeface="Lucida Console" panose="020B0609040504020204" pitchFamily="49" charset="0"/>
              </a:rPr>
              <a:t>  # replaces wrong </a:t>
            </a:r>
            <a:r>
              <a:rPr lang="en-GB" dirty="0">
                <a:solidFill>
                  <a:srgbClr val="FF0000"/>
                </a:solidFill>
                <a:latin typeface="Lucida Console" panose="020B0609040504020204" pitchFamily="49" charset="0"/>
              </a:rPr>
              <a:t>City </a:t>
            </a:r>
            <a:r>
              <a:rPr lang="en-GB" sz="1800" dirty="0">
                <a:solidFill>
                  <a:srgbClr val="FF0000"/>
                </a:solidFill>
                <a:latin typeface="Lucida Console" panose="020B0609040504020204" pitchFamily="49" charset="0"/>
              </a:rPr>
              <a:t>value in row with index label 3</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b="0" i="0" dirty="0">
                <a:solidFill>
                  <a:srgbClr val="000000"/>
                </a:solidFill>
                <a:effectLst/>
                <a:latin typeface="Lucida Console" panose="020B0609040504020204" pitchFamily="49" charset="0"/>
              </a:rPr>
              <a:t>df_students_1.loc[3, </a:t>
            </a:r>
            <a:r>
              <a:rPr lang="en-GB" b="0" i="0" dirty="0">
                <a:solidFill>
                  <a:srgbClr val="00B050"/>
                </a:solidFill>
                <a:effectLst/>
                <a:latin typeface="Lucida Console" panose="020B0609040504020204" pitchFamily="49" charset="0"/>
              </a:rPr>
              <a:t>'City'</a:t>
            </a:r>
            <a:r>
              <a:rPr lang="en-GB" b="0" i="0" dirty="0">
                <a:solidFill>
                  <a:srgbClr val="000000"/>
                </a:solidFill>
                <a:effectLst/>
                <a:latin typeface="Lucida Console" panose="020B0609040504020204" pitchFamily="49" charset="0"/>
              </a:rPr>
              <a:t>] = </a:t>
            </a:r>
            <a:r>
              <a:rPr lang="en-GB" dirty="0">
                <a:solidFill>
                  <a:srgbClr val="00B050"/>
                </a:solidFill>
                <a:latin typeface="Lucida Console" panose="020B0609040504020204" pitchFamily="49" charset="0"/>
              </a:rPr>
              <a:t>'Bangalore'</a:t>
            </a:r>
            <a:endParaRPr lang="en-GB" dirty="0">
              <a:solidFill>
                <a:srgbClr val="FF0000"/>
              </a:solidFill>
              <a:latin typeface="Lucida Console" panose="020B0609040504020204" pitchFamily="49" charset="0"/>
            </a:endParaRPr>
          </a:p>
          <a:p>
            <a:r>
              <a:rPr lang="en-GB" dirty="0"/>
              <a:t>For larger data sets you can create some rules, e.g. set some boundaries for valid values, and replace any values that are outside of the boundaries, for example: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sz="1800" b="0" i="0" dirty="0">
                <a:solidFill>
                  <a:srgbClr val="000000"/>
                </a:solidFill>
                <a:effectLst/>
                <a:latin typeface="Lucida Console" panose="020B0609040504020204" pitchFamily="49" charset="0"/>
              </a:rPr>
              <a:t> i </a:t>
            </a:r>
            <a:r>
              <a:rPr lang="en-GB" dirty="0">
                <a:solidFill>
                  <a:srgbClr val="FF7700"/>
                </a:solidFill>
                <a:latin typeface="Lucida Console" panose="020B0609040504020204" pitchFamily="49" charset="0"/>
              </a:rPr>
              <a:t>in</a:t>
            </a:r>
            <a:r>
              <a:rPr lang="en-GB" sz="1800" b="0" i="0" dirty="0">
                <a:solidFill>
                  <a:srgbClr val="000000"/>
                </a:solidFill>
                <a:effectLst/>
                <a:latin typeface="Lucida Console" panose="020B0609040504020204" pitchFamily="49" charset="0"/>
              </a:rPr>
              <a:t> df_sales.index: </a:t>
            </a:r>
            <a:r>
              <a:rPr lang="en-GB" sz="1800" dirty="0">
                <a:solidFill>
                  <a:srgbClr val="FF0000"/>
                </a:solidFill>
                <a:latin typeface="Lucida Console" panose="020B0609040504020204" pitchFamily="49" charset="0"/>
              </a:rPr>
              <a:t># replaces all negative values in Price column with 0</a:t>
            </a:r>
            <a:endParaRPr lang="en-GB" sz="1800" b="0" i="0" dirty="0">
              <a:solidFill>
                <a:srgbClr val="000000"/>
              </a:solidFill>
              <a:effectLst/>
              <a:latin typeface="Lucida Console" panose="020B0609040504020204" pitchFamily="49" charset="0"/>
            </a:endParaRPr>
          </a:p>
          <a:p>
            <a:pPr marL="0" indent="0">
              <a:buNone/>
            </a:pPr>
            <a:r>
              <a:rPr lang="en-GB" sz="1800" b="0" i="0" dirty="0">
                <a:solidFill>
                  <a:srgbClr val="000000"/>
                </a:solidFill>
                <a:effectLst/>
                <a:latin typeface="Consolas" panose="020B0609020204030204" pitchFamily="49" charset="0"/>
              </a:rPr>
              <a:t>       </a:t>
            </a:r>
            <a:r>
              <a:rPr lang="en-GB" sz="1800" b="0" i="0" dirty="0">
                <a:solidFill>
                  <a:srgbClr val="000000"/>
                </a:solidFill>
                <a:effectLst/>
                <a:latin typeface="Lucida Console" panose="020B0609040504020204" pitchFamily="49" charset="0"/>
              </a:rPr>
              <a:t>   </a:t>
            </a:r>
            <a:r>
              <a:rPr lang="en-GB" dirty="0">
                <a:solidFill>
                  <a:srgbClr val="FF7700"/>
                </a:solidFill>
                <a:latin typeface="Lucida Console" panose="020B0609040504020204" pitchFamily="49" charset="0"/>
              </a:rPr>
              <a:t>if</a:t>
            </a:r>
            <a:r>
              <a:rPr lang="en-GB" sz="1800" b="0" i="0" dirty="0">
                <a:solidFill>
                  <a:srgbClr val="000000"/>
                </a:solidFill>
                <a:effectLst/>
                <a:latin typeface="Lucida Console" panose="020B0609040504020204" pitchFamily="49" charset="0"/>
              </a:rPr>
              <a:t> df_sales.loc[i, "Price"] &lt; 0:</a:t>
            </a:r>
          </a:p>
          <a:p>
            <a:pPr marL="0" indent="0">
              <a:buNone/>
            </a:pPr>
            <a:r>
              <a:rPr lang="en-GB" sz="1800" b="0" i="0" dirty="0">
                <a:solidFill>
                  <a:srgbClr val="000000"/>
                </a:solidFill>
                <a:effectLst/>
                <a:latin typeface="Consolas" panose="020B0609020204030204" pitchFamily="49" charset="0"/>
              </a:rPr>
              <a:t>      </a:t>
            </a:r>
            <a:r>
              <a:rPr lang="en-GB" sz="1800" b="0" i="0" dirty="0">
                <a:solidFill>
                  <a:srgbClr val="000000"/>
                </a:solidFill>
                <a:effectLst/>
                <a:latin typeface="Lucida Console" panose="020B0609040504020204" pitchFamily="49" charset="0"/>
              </a:rPr>
              <a:t>        df_sales.loc[i, "Price"] = 0</a:t>
            </a:r>
          </a:p>
          <a:p>
            <a:r>
              <a:rPr lang="en-GB" b="1" dirty="0">
                <a:solidFill>
                  <a:srgbClr val="2EABE2"/>
                </a:solidFill>
                <a:latin typeface="Arial"/>
                <a:ea typeface="MS PGothic" pitchFamily="34" charset="-128"/>
              </a:rPr>
              <a:t>Removing rows with wrong values</a:t>
            </a:r>
            <a:endParaRPr lang="en-GB" dirty="0">
              <a:solidFill>
                <a:srgbClr val="000000"/>
              </a:solidFill>
              <a:latin typeface="Lucida Console" panose="020B0609040504020204" pitchFamily="49" charset="0"/>
            </a:endParaRPr>
          </a:p>
          <a:p>
            <a:pPr algn="l"/>
            <a:r>
              <a:rPr lang="en-GB" dirty="0"/>
              <a:t>Another way of handling wrong values is to remove the rows that contains wrong values.</a:t>
            </a:r>
          </a:p>
          <a:p>
            <a:pPr algn="l"/>
            <a:r>
              <a:rPr lang="en-GB" dirty="0"/>
              <a:t>This is an option if there is a good chance you do not need them to do your analyses</a:t>
            </a:r>
          </a:p>
          <a:p>
            <a:pPr algn="l"/>
            <a:r>
              <a:rPr lang="en-GB" dirty="0"/>
              <a:t>To remove the rows, use the </a:t>
            </a:r>
            <a:r>
              <a:rPr lang="en-GB" sz="1800" dirty="0">
                <a:latin typeface="Lucida Console" panose="020B0609040504020204" pitchFamily="49" charset="0"/>
              </a:rPr>
              <a:t>drop()</a:t>
            </a:r>
            <a:r>
              <a:rPr lang="en-GB" dirty="0"/>
              <a:t> method, as illustrated below: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sz="1800" b="0" i="0" dirty="0">
                <a:solidFill>
                  <a:srgbClr val="000000"/>
                </a:solidFill>
                <a:effectLst/>
                <a:latin typeface="Lucida Console" panose="020B0609040504020204" pitchFamily="49" charset="0"/>
              </a:rPr>
              <a:t> i </a:t>
            </a:r>
            <a:r>
              <a:rPr lang="en-GB" dirty="0">
                <a:solidFill>
                  <a:srgbClr val="FF7700"/>
                </a:solidFill>
                <a:latin typeface="Lucida Console" panose="020B0609040504020204" pitchFamily="49" charset="0"/>
              </a:rPr>
              <a:t>in</a:t>
            </a:r>
            <a:r>
              <a:rPr lang="en-GB" sz="1800" b="0" i="0" dirty="0">
                <a:solidFill>
                  <a:srgbClr val="000000"/>
                </a:solidFill>
                <a:effectLst/>
                <a:latin typeface="Lucida Console" panose="020B0609040504020204" pitchFamily="49" charset="0"/>
              </a:rPr>
              <a:t> df_sales.index: </a:t>
            </a:r>
            <a:r>
              <a:rPr lang="en-GB" sz="1800" dirty="0">
                <a:solidFill>
                  <a:srgbClr val="FF0000"/>
                </a:solidFill>
                <a:latin typeface="Lucida Console" panose="020B0609040504020204" pitchFamily="49" charset="0"/>
              </a:rPr>
              <a:t># removes rows with negative values in Price column</a:t>
            </a:r>
            <a:r>
              <a:rPr lang="en-GB" sz="1800" b="0" i="0" dirty="0">
                <a:solidFill>
                  <a:srgbClr val="000000"/>
                </a:solidFill>
                <a:effectLst/>
                <a:latin typeface="Lucida Console" panose="020B0609040504020204" pitchFamily="49" charset="0"/>
              </a:rPr>
              <a:t>             </a:t>
            </a:r>
          </a:p>
          <a:p>
            <a:pPr marL="0" indent="0">
              <a:buNone/>
            </a:pPr>
            <a:r>
              <a:rPr lang="en-GB" dirty="0">
                <a:solidFill>
                  <a:srgbClr val="000000"/>
                </a:solidFill>
                <a:latin typeface="Consolas" panose="020B0609020204030204" pitchFamily="49" charset="0"/>
              </a:rPr>
              <a:t>      </a:t>
            </a:r>
            <a:r>
              <a:rPr lang="en-GB" dirty="0">
                <a:solidFill>
                  <a:srgbClr val="000000"/>
                </a:solidFill>
                <a:latin typeface="Lucida Console" panose="020B0609040504020204" pitchFamily="49" charset="0"/>
              </a:rPr>
              <a:t>    </a:t>
            </a:r>
            <a:r>
              <a:rPr lang="en-GB" dirty="0">
                <a:solidFill>
                  <a:srgbClr val="FF7700"/>
                </a:solidFill>
                <a:latin typeface="Lucida Console" panose="020B0609040504020204" pitchFamily="49" charset="0"/>
              </a:rPr>
              <a:t>if</a:t>
            </a:r>
            <a:r>
              <a:rPr lang="en-GB" sz="1800" b="0" i="0" dirty="0">
                <a:solidFill>
                  <a:srgbClr val="000000"/>
                </a:solidFill>
                <a:effectLst/>
                <a:latin typeface="Lucida Console" panose="020B0609040504020204" pitchFamily="49" charset="0"/>
              </a:rPr>
              <a:t> df_sales.loc[i, "Price"] &lt; 0:</a:t>
            </a:r>
          </a:p>
          <a:p>
            <a:pPr marL="0" indent="0">
              <a:buNone/>
            </a:pPr>
            <a:r>
              <a:rPr lang="en-GB" sz="1800" b="0" i="0" dirty="0">
                <a:solidFill>
                  <a:srgbClr val="000000"/>
                </a:solidFill>
                <a:effectLst/>
                <a:latin typeface="Consolas" panose="020B0609020204030204" pitchFamily="49" charset="0"/>
              </a:rPr>
              <a:t>      </a:t>
            </a:r>
            <a:r>
              <a:rPr lang="en-GB" sz="1800" b="0" i="0" dirty="0">
                <a:solidFill>
                  <a:srgbClr val="000000"/>
                </a:solidFill>
                <a:effectLst/>
                <a:latin typeface="Lucida Console" panose="020B0609040504020204" pitchFamily="49" charset="0"/>
              </a:rPr>
              <a:t>       df_sales.drop(i, inplace=</a:t>
            </a:r>
            <a:r>
              <a:rPr lang="en-GB" dirty="0">
                <a:solidFill>
                  <a:srgbClr val="FF7700"/>
                </a:solidFill>
                <a:latin typeface="Lucida Console" panose="020B0609040504020204" pitchFamily="49" charset="0"/>
              </a:rPr>
              <a:t>True</a:t>
            </a:r>
            <a:r>
              <a:rPr lang="en-GB" sz="1800" b="0" i="0" dirty="0">
                <a:solidFill>
                  <a:srgbClr val="000000"/>
                </a:solidFill>
                <a:effectLst/>
                <a:latin typeface="Lucida Console" panose="020B0609040504020204" pitchFamily="49" charset="0"/>
              </a:rPr>
              <a:t>)</a:t>
            </a:r>
            <a:endParaRPr lang="en-GB" dirty="0">
              <a:latin typeface="Lucida Console" panose="020B0609040504020204" pitchFamily="49" charset="0"/>
            </a:endParaRPr>
          </a:p>
          <a:p>
            <a:pPr marL="0" indent="0">
              <a:buNone/>
            </a:pPr>
            <a:endParaRPr lang="en-GB" sz="1800" b="0" i="0" dirty="0">
              <a:solidFill>
                <a:srgbClr val="000000"/>
              </a:solidFill>
              <a:effectLst/>
              <a:latin typeface="Lucida Console" panose="020B0609040504020204" pitchFamily="49" charset="0"/>
            </a:endParaRPr>
          </a:p>
        </p:txBody>
      </p:sp>
    </p:spTree>
    <p:extLst>
      <p:ext uri="{BB962C8B-B14F-4D97-AF65-F5344CB8AC3E}">
        <p14:creationId xmlns:p14="http://schemas.microsoft.com/office/powerpoint/2010/main" val="383438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Cleaning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328465"/>
            <a:ext cx="11726175" cy="529662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Removing duplicates</a:t>
            </a:r>
          </a:p>
          <a:p>
            <a:r>
              <a:rPr lang="en-GB" b="0" i="0" dirty="0">
                <a:solidFill>
                  <a:srgbClr val="000000"/>
                </a:solidFill>
                <a:effectLst/>
              </a:rPr>
              <a:t>To discover duplicates, use the </a:t>
            </a:r>
            <a:r>
              <a:rPr lang="en-GB" dirty="0">
                <a:solidFill>
                  <a:srgbClr val="000000"/>
                </a:solidFill>
                <a:latin typeface="Lucida Console" panose="020B0609040504020204" pitchFamily="49" charset="0"/>
              </a:rPr>
              <a:t>duplicated(</a:t>
            </a:r>
            <a:r>
              <a:rPr lang="en-GB" sz="1800" b="0" i="0" dirty="0">
                <a:solidFill>
                  <a:srgbClr val="000000"/>
                </a:solidFill>
                <a:effectLst/>
                <a:latin typeface="Lucida Console" panose="020B0609040504020204" pitchFamily="49" charset="0"/>
              </a:rPr>
              <a:t>)</a:t>
            </a:r>
            <a:r>
              <a:rPr lang="en-GB" b="0" i="0" dirty="0">
                <a:solidFill>
                  <a:srgbClr val="000000"/>
                </a:solidFill>
                <a:effectLst/>
              </a:rPr>
              <a:t> method, which returns a Booelan value for each duplicate row</a:t>
            </a:r>
            <a:r>
              <a:rPr lang="en-GB" dirty="0"/>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sz="1800" b="0" i="0" dirty="0">
                <a:solidFill>
                  <a:srgbClr val="000000"/>
                </a:solidFill>
                <a:effectLst/>
                <a:latin typeface="Lucida Console" panose="020B0609040504020204" pitchFamily="49" charset="0"/>
              </a:rPr>
              <a:t>(df_sales</a:t>
            </a:r>
            <a:r>
              <a:rPr lang="en-GB" b="0" i="0" dirty="0">
                <a:solidFill>
                  <a:srgbClr val="000000"/>
                </a:solidFill>
                <a:effectLst/>
                <a:latin typeface="Lucida Console" panose="020B0609040504020204" pitchFamily="49" charset="0"/>
              </a:rPr>
              <a:t>.duplicated())</a:t>
            </a:r>
            <a:endParaRPr lang="en-GB" dirty="0">
              <a:solidFill>
                <a:srgbClr val="FF0000"/>
              </a:solidFill>
              <a:latin typeface="Lucida Console" panose="020B0609040504020204" pitchFamily="49" charset="0"/>
            </a:endParaRPr>
          </a:p>
          <a:p>
            <a:r>
              <a:rPr lang="en-GB" dirty="0"/>
              <a:t>To remove duplicates, use the </a:t>
            </a:r>
            <a:r>
              <a:rPr lang="en-GB" dirty="0">
                <a:latin typeface="Lucida Console" panose="020B0609040504020204" pitchFamily="49" charset="0"/>
              </a:rPr>
              <a:t>drop_duplicates()</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df_sales.drop_duplicates(inplace=</a:t>
            </a:r>
            <a:r>
              <a:rPr lang="en-GB" dirty="0">
                <a:solidFill>
                  <a:srgbClr val="FF7700"/>
                </a:solidFill>
                <a:latin typeface="Lucida Console" panose="020B0609040504020204" pitchFamily="49" charset="0"/>
              </a:rPr>
              <a:t>True</a:t>
            </a:r>
            <a:r>
              <a:rPr lang="en-GB" sz="1800" b="0" i="0" dirty="0">
                <a:solidFill>
                  <a:srgbClr val="000000"/>
                </a:solidFill>
                <a:effectLst/>
                <a:latin typeface="Lucida Console" panose="020B0609040504020204" pitchFamily="49" charset="0"/>
              </a:rPr>
              <a:t>)</a:t>
            </a:r>
          </a:p>
          <a:p>
            <a:r>
              <a:rPr lang="en-GB" b="1" dirty="0">
                <a:solidFill>
                  <a:srgbClr val="2EABE2"/>
                </a:solidFill>
                <a:latin typeface="Arial"/>
                <a:ea typeface="MS PGothic" pitchFamily="34" charset="-128"/>
              </a:rPr>
              <a:t>Data correlations</a:t>
            </a:r>
            <a:endParaRPr lang="en-GB" dirty="0">
              <a:solidFill>
                <a:srgbClr val="000000"/>
              </a:solidFill>
              <a:latin typeface="Lucida Console" panose="020B0609040504020204" pitchFamily="49" charset="0"/>
            </a:endParaRPr>
          </a:p>
          <a:p>
            <a:pPr algn="l"/>
            <a:r>
              <a:rPr lang="en-GB" dirty="0"/>
              <a:t>The </a:t>
            </a:r>
            <a:r>
              <a:rPr lang="en-GB" dirty="0">
                <a:latin typeface="Lucida Console" panose="020B0609040504020204" pitchFamily="49" charset="0"/>
              </a:rPr>
              <a:t>corr()</a:t>
            </a:r>
            <a:r>
              <a:rPr lang="en-GB" dirty="0"/>
              <a:t> method calculates the relationship between each numerical column in the data set, ignoring the non-numeric columns.</a:t>
            </a:r>
            <a:r>
              <a:rPr lang="en-GB" b="0" i="0" dirty="0">
                <a:solidFill>
                  <a:srgbClr val="273239"/>
                </a:solidFill>
                <a:effectLst/>
                <a:latin typeface="urw-din"/>
              </a:rPr>
              <a:t> </a:t>
            </a:r>
            <a:r>
              <a:rPr lang="en-GB" dirty="0"/>
              <a:t>The correlation of a variable with itself is 1 (highlighted in red below).</a:t>
            </a:r>
          </a:p>
          <a:p>
            <a:pPr marL="0" indent="0" algn="l">
              <a:buNone/>
            </a:pPr>
            <a:r>
              <a:rPr lang="en-GB" dirty="0">
                <a:solidFill>
                  <a:srgbClr val="8F5902"/>
                </a:solidFill>
                <a:latin typeface="Consolas" panose="020B0609020204030204" pitchFamily="49" charset="0"/>
                <a:cs typeface="Times New Roman" panose="02020603050405020304" pitchFamily="18" charset="0"/>
              </a:rPr>
              <a:t>  &gt;&gt;&gt; </a:t>
            </a:r>
            <a:r>
              <a:rPr lang="en-GB" sz="1800" b="0" i="0" dirty="0">
                <a:solidFill>
                  <a:srgbClr val="000000"/>
                </a:solidFill>
                <a:effectLst/>
                <a:latin typeface="Lucida Console" panose="020B0609040504020204" pitchFamily="49" charset="0"/>
              </a:rPr>
              <a:t>df_planets.corr()</a:t>
            </a:r>
          </a:p>
          <a:p>
            <a:pPr marL="0" indent="0" algn="l">
              <a:buNone/>
            </a:pPr>
            <a:r>
              <a:rPr lang="en-GB" dirty="0">
                <a:solidFill>
                  <a:srgbClr val="0000CD"/>
                </a:solidFill>
                <a:latin typeface="Lucida Console" panose="020B0609040504020204" pitchFamily="49" charset="0"/>
              </a:rPr>
              <a:t>                          mass  diameter  ...  mean_temperature  number_of_moons</a:t>
            </a:r>
          </a:p>
          <a:p>
            <a:pPr marL="0" indent="0" algn="l">
              <a:buNone/>
            </a:pPr>
            <a:r>
              <a:rPr lang="en-GB" dirty="0">
                <a:solidFill>
                  <a:srgbClr val="0000CD"/>
                </a:solidFill>
                <a:latin typeface="Lucida Console" panose="020B0609040504020204" pitchFamily="49" charset="0"/>
              </a:rPr>
              <a:t>mass                  1.000000  0.866185  ...         -0.211950         0.891003</a:t>
            </a:r>
          </a:p>
          <a:p>
            <a:pPr marL="0" indent="0" algn="l">
              <a:buNone/>
            </a:pPr>
            <a:r>
              <a:rPr lang="en-GB" dirty="0">
                <a:solidFill>
                  <a:srgbClr val="0000CD"/>
                </a:solidFill>
                <a:latin typeface="Lucida Console" panose="020B0609040504020204" pitchFamily="49" charset="0"/>
              </a:rPr>
              <a:t>diameter              0.866185  1.000000  ...         -0.358789         0.986554</a:t>
            </a:r>
          </a:p>
          <a:p>
            <a:pPr marL="0" indent="0" algn="l">
              <a:buNone/>
            </a:pPr>
            <a:r>
              <a:rPr lang="en-GB" dirty="0">
                <a:solidFill>
                  <a:srgbClr val="0000CD"/>
                </a:solidFill>
                <a:latin typeface="Lucida Console" panose="020B0609040504020204" pitchFamily="49" charset="0"/>
              </a:rPr>
              <a:t>density              -0.477669 -0.715553  ...          0.770389        -0.726975</a:t>
            </a:r>
          </a:p>
          <a:p>
            <a:pPr marL="0" indent="0" algn="l">
              <a:buNone/>
            </a:pPr>
            <a:r>
              <a:rPr lang="en-GB" dirty="0">
                <a:solidFill>
                  <a:srgbClr val="0000CD"/>
                </a:solidFill>
                <a:latin typeface="Lucida Console" panose="020B0609040504020204" pitchFamily="49" charset="0"/>
              </a:rPr>
              <a:t>...</a:t>
            </a:r>
          </a:p>
          <a:p>
            <a:pPr marL="0" indent="0" algn="l">
              <a:buNone/>
            </a:pPr>
            <a:r>
              <a:rPr lang="en-GB" dirty="0">
                <a:solidFill>
                  <a:srgbClr val="0000CD"/>
                </a:solidFill>
                <a:latin typeface="Lucida Console" panose="020B0609040504020204" pitchFamily="49" charset="0"/>
              </a:rPr>
              <a:t>[17 rows x 17 columns]</a:t>
            </a:r>
          </a:p>
          <a:p>
            <a:pPr marL="0" indent="0">
              <a:buNone/>
            </a:pPr>
            <a:endParaRPr lang="en-GB" sz="1800" b="0" i="0" dirty="0">
              <a:solidFill>
                <a:srgbClr val="000000"/>
              </a:solidFill>
              <a:effectLst/>
              <a:latin typeface="Lucida Console" panose="020B0609040504020204" pitchFamily="49" charset="0"/>
            </a:endParaRPr>
          </a:p>
        </p:txBody>
      </p:sp>
      <p:sp>
        <p:nvSpPr>
          <p:cNvPr id="5" name="Rectangle 4">
            <a:extLst>
              <a:ext uri="{FF2B5EF4-FFF2-40B4-BE49-F238E27FC236}">
                <a16:creationId xmlns:a16="http://schemas.microsoft.com/office/drawing/2014/main" id="{0A4F7D3A-D254-41B2-8B1E-206131031DCB}"/>
              </a:ext>
            </a:extLst>
          </p:cNvPr>
          <p:cNvSpPr/>
          <p:nvPr/>
        </p:nvSpPr>
        <p:spPr>
          <a:xfrm>
            <a:off x="3474467" y="5175849"/>
            <a:ext cx="1315183" cy="258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17CA47AE-D1E2-4ADC-B15A-1AEDF7AC82E4}"/>
              </a:ext>
            </a:extLst>
          </p:cNvPr>
          <p:cNvSpPr/>
          <p:nvPr/>
        </p:nvSpPr>
        <p:spPr>
          <a:xfrm>
            <a:off x="4869072" y="5518032"/>
            <a:ext cx="1315183" cy="258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3534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Plotting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570007"/>
            <a:ext cx="11129677" cy="467809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rPr>
              <a:t>Pandas uses the </a:t>
            </a:r>
            <a:r>
              <a:rPr lang="en-GB" b="0" i="0" dirty="0">
                <a:solidFill>
                  <a:srgbClr val="000000"/>
                </a:solidFill>
                <a:effectLst/>
                <a:latin typeface="Lucida Console" panose="020B0609040504020204" pitchFamily="49" charset="0"/>
              </a:rPr>
              <a:t>plot()</a:t>
            </a:r>
            <a:r>
              <a:rPr lang="en-GB" b="0" i="0" dirty="0">
                <a:solidFill>
                  <a:srgbClr val="000000"/>
                </a:solidFill>
                <a:effectLst/>
              </a:rPr>
              <a:t> DataFrame method to create diagrams.</a:t>
            </a:r>
          </a:p>
          <a:p>
            <a:r>
              <a:rPr lang="en-GB" b="0" i="0" dirty="0">
                <a:solidFill>
                  <a:srgbClr val="000000"/>
                </a:solidFill>
                <a:effectLst/>
              </a:rPr>
              <a:t>We can use Pyplot, a submodule of the Matplotlib library to visualize the diagram on the screen</a:t>
            </a:r>
            <a:r>
              <a:rPr lang="en-GB" dirty="0"/>
              <a:t>:</a:t>
            </a:r>
          </a:p>
          <a:p>
            <a:pPr marL="0" indent="0">
              <a:buNone/>
            </a:pPr>
            <a:endParaRPr lang="en-GB" dirty="0"/>
          </a:p>
          <a:p>
            <a:pPr marL="0" indent="0">
              <a:buNone/>
            </a:pPr>
            <a:r>
              <a:rPr lang="en-GB" sz="1800" dirty="0">
                <a:latin typeface="Lucida Console" panose="020B0609040504020204" pitchFamily="49" charset="0"/>
              </a:rPr>
              <a:t>  </a:t>
            </a:r>
            <a:r>
              <a:rPr lang="en-GB" dirty="0">
                <a:solidFill>
                  <a:srgbClr val="FF7700"/>
                </a:solidFill>
                <a:latin typeface="Lucida Console" panose="020B0609040504020204" pitchFamily="49" charset="0"/>
              </a:rPr>
              <a:t>import</a:t>
            </a:r>
            <a:r>
              <a:rPr lang="en-GB" sz="1800" dirty="0">
                <a:latin typeface="Lucida Console" panose="020B0609040504020204" pitchFamily="49" charset="0"/>
              </a:rPr>
              <a:t> pandas as pd</a:t>
            </a:r>
          </a:p>
          <a:p>
            <a:pPr marL="0" indent="0">
              <a:buNone/>
            </a:pPr>
            <a:r>
              <a:rPr lang="en-GB" dirty="0">
                <a:solidFill>
                  <a:srgbClr val="FF7700"/>
                </a:solidFill>
                <a:latin typeface="Lucida Console" panose="020B0609040504020204" pitchFamily="49" charset="0"/>
              </a:rPr>
              <a:t>  import</a:t>
            </a:r>
            <a:r>
              <a:rPr lang="en-GB" sz="1800" dirty="0">
                <a:latin typeface="Lucida Console" panose="020B0609040504020204" pitchFamily="49" charset="0"/>
              </a:rPr>
              <a:t> matplotlib.pyplot as plt</a:t>
            </a:r>
          </a:p>
          <a:p>
            <a:pPr marL="0" indent="0">
              <a:buNone/>
            </a:pP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df = pd.read_csv(</a:t>
            </a:r>
            <a:r>
              <a:rPr lang="en-GB" sz="1800" dirty="0">
                <a:solidFill>
                  <a:srgbClr val="00B050"/>
                </a:solidFill>
                <a:latin typeface="Lucida Console" panose="020B0609040504020204" pitchFamily="49" charset="0"/>
              </a:rPr>
              <a:t>'planets.csv’</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  df = df[[</a:t>
            </a:r>
            <a:r>
              <a:rPr lang="en-GB" sz="1800" dirty="0">
                <a:solidFill>
                  <a:srgbClr val="00B050"/>
                </a:solidFill>
                <a:latin typeface="Lucida Console" panose="020B0609040504020204" pitchFamily="49" charset="0"/>
              </a:rPr>
              <a:t>'planet'</a:t>
            </a:r>
            <a:r>
              <a:rPr lang="en-GB" sz="1800" dirty="0">
                <a:latin typeface="Lucida Console" panose="020B0609040504020204" pitchFamily="49" charset="0"/>
              </a:rPr>
              <a:t>, </a:t>
            </a:r>
            <a:r>
              <a:rPr lang="en-GB" sz="1800" dirty="0">
                <a:solidFill>
                  <a:srgbClr val="00B050"/>
                </a:solidFill>
                <a:latin typeface="Lucida Console" panose="020B0609040504020204" pitchFamily="49" charset="0"/>
              </a:rPr>
              <a:t>'number_of_moons'</a:t>
            </a:r>
            <a:r>
              <a:rPr lang="en-GB" sz="1800" dirty="0">
                <a:latin typeface="Lucida Console" panose="020B0609040504020204" pitchFamily="49" charset="0"/>
              </a:rPr>
              <a:t>]]</a:t>
            </a:r>
          </a:p>
          <a:p>
            <a:pPr marL="0" indent="0">
              <a:buNone/>
            </a:pPr>
            <a:r>
              <a:rPr lang="en-GB" sz="1800" dirty="0">
                <a:solidFill>
                  <a:srgbClr val="FF0000"/>
                </a:solidFill>
                <a:latin typeface="Lucida Console" panose="020B0609040504020204" pitchFamily="49" charset="0"/>
              </a:rPr>
              <a:t>  # construct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df.plot()</a:t>
            </a:r>
          </a:p>
          <a:p>
            <a:pPr marL="0" indent="0">
              <a:buNone/>
            </a:pPr>
            <a:r>
              <a:rPr lang="en-GB" sz="1800" dirty="0">
                <a:solidFill>
                  <a:srgbClr val="FF0000"/>
                </a:solidFill>
                <a:latin typeface="Lucida Console" panose="020B0609040504020204" pitchFamily="49" charset="0"/>
              </a:rPr>
              <a:t>  # display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plt.show()</a:t>
            </a:r>
            <a:endParaRPr lang="en-GB" sz="1800" b="0" i="0" dirty="0">
              <a:effectLst/>
              <a:latin typeface="Lucida Console" panose="020B0609040504020204" pitchFamily="49" charset="0"/>
            </a:endParaRPr>
          </a:p>
        </p:txBody>
      </p:sp>
      <p:pic>
        <p:nvPicPr>
          <p:cNvPr id="10" name="Picture 9">
            <a:extLst>
              <a:ext uri="{FF2B5EF4-FFF2-40B4-BE49-F238E27FC236}">
                <a16:creationId xmlns:a16="http://schemas.microsoft.com/office/drawing/2014/main" id="{20D2B70D-DB25-471D-90FF-9075E96B2FB2}"/>
              </a:ext>
            </a:extLst>
          </p:cNvPr>
          <p:cNvPicPr>
            <a:picLocks noChangeAspect="1"/>
          </p:cNvPicPr>
          <p:nvPr/>
        </p:nvPicPr>
        <p:blipFill>
          <a:blip r:embed="rId4"/>
          <a:stretch>
            <a:fillRect/>
          </a:stretch>
        </p:blipFill>
        <p:spPr>
          <a:xfrm>
            <a:off x="6331786" y="2363569"/>
            <a:ext cx="4815141" cy="4140122"/>
          </a:xfrm>
          <a:prstGeom prst="rect">
            <a:avLst/>
          </a:prstGeom>
        </p:spPr>
      </p:pic>
    </p:spTree>
    <p:extLst>
      <p:ext uri="{BB962C8B-B14F-4D97-AF65-F5344CB8AC3E}">
        <p14:creationId xmlns:p14="http://schemas.microsoft.com/office/powerpoint/2010/main" val="24052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Plotting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570007"/>
            <a:ext cx="11129677" cy="467809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rPr>
              <a:t>To include axis labels to the plot, use the </a:t>
            </a:r>
            <a:r>
              <a:rPr lang="en-GB" b="0" i="0" dirty="0">
                <a:solidFill>
                  <a:srgbClr val="000000"/>
                </a:solidFill>
                <a:effectLst/>
                <a:latin typeface="Lucida Console" panose="020B0609040504020204" pitchFamily="49" charset="0"/>
              </a:rPr>
              <a:t>x</a:t>
            </a:r>
            <a:r>
              <a:rPr lang="en-GB" b="0" i="0" dirty="0">
                <a:solidFill>
                  <a:srgbClr val="000000"/>
                </a:solidFill>
                <a:effectLst/>
              </a:rPr>
              <a:t> and </a:t>
            </a:r>
            <a:r>
              <a:rPr lang="en-GB" b="0" i="0" dirty="0">
                <a:solidFill>
                  <a:srgbClr val="000000"/>
                </a:solidFill>
                <a:effectLst/>
                <a:latin typeface="Lucida Console" panose="020B0609040504020204" pitchFamily="49" charset="0"/>
              </a:rPr>
              <a:t>y</a:t>
            </a:r>
            <a:r>
              <a:rPr lang="en-GB" b="0" i="0" dirty="0">
                <a:solidFill>
                  <a:srgbClr val="000000"/>
                </a:solidFill>
                <a:effectLst/>
              </a:rPr>
              <a:t> kwargs within the </a:t>
            </a:r>
            <a:r>
              <a:rPr lang="en-GB" b="0" i="0" dirty="0">
                <a:solidFill>
                  <a:srgbClr val="000000"/>
                </a:solidFill>
                <a:effectLst/>
                <a:latin typeface="Lucida Console" panose="020B0609040504020204" pitchFamily="49" charset="0"/>
              </a:rPr>
              <a:t>plot()</a:t>
            </a:r>
            <a:r>
              <a:rPr lang="en-GB" b="0" i="0" dirty="0">
                <a:solidFill>
                  <a:srgbClr val="000000"/>
                </a:solidFill>
                <a:effectLst/>
              </a:rPr>
              <a:t> function</a:t>
            </a:r>
          </a:p>
          <a:p>
            <a:r>
              <a:rPr lang="en-GB" b="0" i="0" dirty="0">
                <a:solidFill>
                  <a:srgbClr val="000000"/>
                </a:solidFill>
                <a:effectLst/>
              </a:rPr>
              <a:t> For example, set the x-axis label to "planet" and y-axis label to "number_of_moons".</a:t>
            </a:r>
            <a:endParaRPr lang="en-GB" dirty="0"/>
          </a:p>
          <a:p>
            <a:pPr marL="0" indent="0">
              <a:buNone/>
            </a:pPr>
            <a:r>
              <a:rPr lang="en-GB" dirty="0"/>
              <a:t>    </a:t>
            </a:r>
            <a:endParaRPr lang="en-GB"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dirty="0">
                <a:solidFill>
                  <a:srgbClr val="FF7700"/>
                </a:solidFill>
                <a:latin typeface="Lucida Console" panose="020B0609040504020204" pitchFamily="49" charset="0"/>
              </a:rPr>
              <a:t>import</a:t>
            </a:r>
            <a:r>
              <a:rPr lang="en-GB" sz="1800" dirty="0">
                <a:latin typeface="Lucida Console" panose="020B0609040504020204" pitchFamily="49" charset="0"/>
              </a:rPr>
              <a:t> pandas as pd</a:t>
            </a:r>
          </a:p>
          <a:p>
            <a:pPr marL="0" indent="0">
              <a:buNone/>
            </a:pPr>
            <a:r>
              <a:rPr lang="en-GB" dirty="0">
                <a:solidFill>
                  <a:srgbClr val="FF7700"/>
                </a:solidFill>
                <a:latin typeface="Lucida Console" panose="020B0609040504020204" pitchFamily="49" charset="0"/>
              </a:rPr>
              <a:t>  import</a:t>
            </a:r>
            <a:r>
              <a:rPr lang="en-GB" sz="1800" dirty="0">
                <a:latin typeface="Lucida Console" panose="020B0609040504020204" pitchFamily="49" charset="0"/>
              </a:rPr>
              <a:t> matplotlib.pyplot as plt</a:t>
            </a:r>
          </a:p>
          <a:p>
            <a:pPr marL="0" indent="0">
              <a:buNone/>
            </a:pP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df = pd.read_csv(</a:t>
            </a:r>
            <a:r>
              <a:rPr lang="en-GB" sz="1800" dirty="0">
                <a:solidFill>
                  <a:srgbClr val="00B050"/>
                </a:solidFill>
                <a:latin typeface="Lucida Console" panose="020B0609040504020204" pitchFamily="49" charset="0"/>
              </a:rPr>
              <a:t>'planets.csv’</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  df = df[[</a:t>
            </a:r>
            <a:r>
              <a:rPr lang="en-GB" sz="1800" dirty="0">
                <a:solidFill>
                  <a:srgbClr val="00B050"/>
                </a:solidFill>
                <a:latin typeface="Lucida Console" panose="020B0609040504020204" pitchFamily="49" charset="0"/>
              </a:rPr>
              <a:t>'planet'</a:t>
            </a:r>
            <a:r>
              <a:rPr lang="en-GB" sz="1800" dirty="0">
                <a:latin typeface="Lucida Console" panose="020B0609040504020204" pitchFamily="49" charset="0"/>
              </a:rPr>
              <a:t>, </a:t>
            </a:r>
            <a:r>
              <a:rPr lang="en-GB" sz="1800" dirty="0">
                <a:solidFill>
                  <a:srgbClr val="00B050"/>
                </a:solidFill>
                <a:latin typeface="Lucida Console" panose="020B0609040504020204" pitchFamily="49" charset="0"/>
              </a:rPr>
              <a:t>'number_of_moons'</a:t>
            </a:r>
            <a:r>
              <a:rPr lang="en-GB" sz="1800" dirty="0">
                <a:latin typeface="Lucida Console" panose="020B0609040504020204" pitchFamily="49" charset="0"/>
              </a:rPr>
              <a:t>]]</a:t>
            </a:r>
          </a:p>
          <a:p>
            <a:pPr marL="0" indent="0">
              <a:buNone/>
            </a:pPr>
            <a:r>
              <a:rPr lang="en-GB" sz="1800" dirty="0">
                <a:solidFill>
                  <a:srgbClr val="FF0000"/>
                </a:solidFill>
                <a:latin typeface="Lucida Console" panose="020B0609040504020204" pitchFamily="49" charset="0"/>
              </a:rPr>
              <a:t>  # construct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dirty="0">
                <a:latin typeface="Lucida Console" panose="020B0609040504020204" pitchFamily="49" charset="0"/>
              </a:rPr>
              <a:t>df.plot(x=</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y=</a:t>
            </a:r>
            <a:r>
              <a:rPr lang="en-GB" dirty="0">
                <a:solidFill>
                  <a:srgbClr val="00B050"/>
                </a:solidFill>
                <a:latin typeface="Lucida Console" panose="020B0609040504020204" pitchFamily="49" charset="0"/>
              </a:rPr>
              <a:t>'number_of_moons</a:t>
            </a:r>
            <a:r>
              <a:rPr lang="en-GB" sz="1800"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sz="1800" dirty="0">
                <a:solidFill>
                  <a:srgbClr val="FF0000"/>
                </a:solidFill>
                <a:latin typeface="Lucida Console" panose="020B0609040504020204" pitchFamily="49" charset="0"/>
              </a:rPr>
              <a:t>  # display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plt.show()</a:t>
            </a:r>
            <a:endParaRPr lang="en-GB" sz="1800" b="0" i="0" dirty="0">
              <a:effectLst/>
              <a:latin typeface="Lucida Console" panose="020B0609040504020204" pitchFamily="49" charset="0"/>
            </a:endParaRPr>
          </a:p>
        </p:txBody>
      </p:sp>
      <p:pic>
        <p:nvPicPr>
          <p:cNvPr id="4" name="Picture 3">
            <a:extLst>
              <a:ext uri="{FF2B5EF4-FFF2-40B4-BE49-F238E27FC236}">
                <a16:creationId xmlns:a16="http://schemas.microsoft.com/office/drawing/2014/main" id="{BCC7BFC2-FED7-49DF-A0E7-933464CCD538}"/>
              </a:ext>
            </a:extLst>
          </p:cNvPr>
          <p:cNvPicPr>
            <a:picLocks noChangeAspect="1"/>
          </p:cNvPicPr>
          <p:nvPr/>
        </p:nvPicPr>
        <p:blipFill>
          <a:blip r:embed="rId4"/>
          <a:stretch>
            <a:fillRect/>
          </a:stretch>
        </p:blipFill>
        <p:spPr>
          <a:xfrm>
            <a:off x="6521568" y="2384374"/>
            <a:ext cx="4754054" cy="4087598"/>
          </a:xfrm>
          <a:prstGeom prst="rect">
            <a:avLst/>
          </a:prstGeom>
        </p:spPr>
      </p:pic>
    </p:spTree>
    <p:extLst>
      <p:ext uri="{BB962C8B-B14F-4D97-AF65-F5344CB8AC3E}">
        <p14:creationId xmlns:p14="http://schemas.microsoft.com/office/powerpoint/2010/main" val="39831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Plotting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570008"/>
            <a:ext cx="11129677" cy="109041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rPr>
              <a:t>The </a:t>
            </a:r>
            <a:r>
              <a:rPr lang="en-GB" b="0" i="0" dirty="0">
                <a:solidFill>
                  <a:srgbClr val="000000"/>
                </a:solidFill>
                <a:effectLst/>
                <a:latin typeface="Lucida Console" panose="020B0609040504020204" pitchFamily="49" charset="0"/>
              </a:rPr>
              <a:t>kind</a:t>
            </a:r>
            <a:r>
              <a:rPr lang="en-GB" b="0" i="0" dirty="0">
                <a:solidFill>
                  <a:srgbClr val="000000"/>
                </a:solidFill>
                <a:effectLst/>
              </a:rPr>
              <a:t> argument is used to specify the type (kind) of plot</a:t>
            </a:r>
          </a:p>
          <a:p>
            <a:r>
              <a:rPr lang="en-GB" b="0" i="0" dirty="0">
                <a:solidFill>
                  <a:srgbClr val="000000"/>
                </a:solidFill>
                <a:effectLst/>
              </a:rPr>
              <a:t>The default one is 'line', hence the plot from previous slide could have been created with:</a:t>
            </a:r>
          </a:p>
          <a:p>
            <a:pPr marL="0" indent="0">
              <a:buNone/>
            </a:pPr>
            <a:r>
              <a:rPr lang="en-GB" dirty="0"/>
              <a:t>    </a:t>
            </a:r>
            <a:r>
              <a:rPr lang="en-GB" dirty="0">
                <a:latin typeface="Lucida Console" panose="020B0609040504020204" pitchFamily="49" charset="0"/>
              </a:rPr>
              <a:t>df.plot(x=</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y=</a:t>
            </a:r>
            <a:r>
              <a:rPr lang="en-GB" dirty="0">
                <a:solidFill>
                  <a:srgbClr val="00B050"/>
                </a:solidFill>
                <a:latin typeface="Lucida Console" panose="020B0609040504020204" pitchFamily="49" charset="0"/>
              </a:rPr>
              <a:t>'number_of_moons'</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'line</a:t>
            </a:r>
            <a:r>
              <a:rPr lang="en-GB" sz="1800" dirty="0">
                <a:solidFill>
                  <a:srgbClr val="00B050"/>
                </a:solidFill>
                <a:latin typeface="Lucida Console" panose="020B0609040504020204" pitchFamily="49" charset="0"/>
              </a:rPr>
              <a:t>'</a:t>
            </a:r>
            <a:r>
              <a:rPr lang="en-GB" dirty="0">
                <a:latin typeface="Lucida Console" panose="020B0609040504020204" pitchFamily="49" charset="0"/>
              </a:rPr>
              <a:t>)</a:t>
            </a:r>
          </a:p>
          <a:p>
            <a:r>
              <a:rPr lang="en-GB" b="0" i="0" dirty="0">
                <a:solidFill>
                  <a:srgbClr val="000000"/>
                </a:solidFill>
                <a:effectLst/>
              </a:rPr>
              <a:t>Specify that you want a scatter plot with the </a:t>
            </a:r>
            <a:r>
              <a:rPr lang="en-GB" b="0" i="0" dirty="0">
                <a:solidFill>
                  <a:srgbClr val="000000"/>
                </a:solidFill>
                <a:effectLst/>
                <a:latin typeface="Lucida Console" panose="020B0609040504020204" pitchFamily="49" charset="0"/>
              </a:rPr>
              <a:t>kind</a:t>
            </a:r>
            <a:r>
              <a:rPr lang="en-GB" b="0" i="0" dirty="0">
                <a:solidFill>
                  <a:srgbClr val="000000"/>
                </a:solidFill>
                <a:effectLst/>
              </a:rPr>
              <a:t> argument kind = 'scatter'</a:t>
            </a:r>
            <a:endParaRPr lang="en-GB" dirty="0">
              <a:latin typeface="Lucida Console" panose="020B0609040504020204" pitchFamily="49" charset="0"/>
            </a:endParaRPr>
          </a:p>
        </p:txBody>
      </p:sp>
      <p:sp>
        <p:nvSpPr>
          <p:cNvPr id="7" name="Text Placeholder 4">
            <a:extLst>
              <a:ext uri="{FF2B5EF4-FFF2-40B4-BE49-F238E27FC236}">
                <a16:creationId xmlns:a16="http://schemas.microsoft.com/office/drawing/2014/main" id="{D1A22E7C-23F1-407B-A0F6-D33BFDA55A6E}"/>
              </a:ext>
            </a:extLst>
          </p:cNvPr>
          <p:cNvSpPr txBox="1">
            <a:spLocks/>
          </p:cNvSpPr>
          <p:nvPr/>
        </p:nvSpPr>
        <p:spPr>
          <a:xfrm>
            <a:off x="465831" y="2981864"/>
            <a:ext cx="8229595" cy="319465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endParaRPr lang="en-GB"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dirty="0">
                <a:solidFill>
                  <a:srgbClr val="FF7700"/>
                </a:solidFill>
                <a:latin typeface="Lucida Console" panose="020B0609040504020204" pitchFamily="49" charset="0"/>
              </a:rPr>
              <a:t>import</a:t>
            </a:r>
            <a:r>
              <a:rPr lang="en-GB" sz="1800" dirty="0">
                <a:latin typeface="Lucida Console" panose="020B0609040504020204" pitchFamily="49" charset="0"/>
              </a:rPr>
              <a:t> pandas as pd</a:t>
            </a:r>
          </a:p>
          <a:p>
            <a:pPr marL="0" indent="0">
              <a:buNone/>
            </a:pPr>
            <a:r>
              <a:rPr lang="en-GB" dirty="0">
                <a:solidFill>
                  <a:srgbClr val="FF7700"/>
                </a:solidFill>
                <a:latin typeface="Lucida Console" panose="020B0609040504020204" pitchFamily="49" charset="0"/>
              </a:rPr>
              <a:t>  import</a:t>
            </a:r>
            <a:r>
              <a:rPr lang="en-GB" sz="1800" dirty="0">
                <a:latin typeface="Lucida Console" panose="020B0609040504020204" pitchFamily="49" charset="0"/>
              </a:rPr>
              <a:t> matplotlib.pyplot as plt</a:t>
            </a:r>
          </a:p>
          <a:p>
            <a:pPr marL="0" indent="0">
              <a:buNone/>
            </a:pP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df = pd.read_csv(</a:t>
            </a:r>
            <a:r>
              <a:rPr lang="en-GB" sz="1800" dirty="0">
                <a:solidFill>
                  <a:srgbClr val="00B050"/>
                </a:solidFill>
                <a:latin typeface="Lucida Console" panose="020B0609040504020204" pitchFamily="49" charset="0"/>
              </a:rPr>
              <a:t>'planets.csv'</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  df = df[[</a:t>
            </a:r>
            <a:r>
              <a:rPr lang="en-GB" sz="1800" dirty="0">
                <a:solidFill>
                  <a:srgbClr val="00B050"/>
                </a:solidFill>
                <a:latin typeface="Lucida Console" panose="020B0609040504020204" pitchFamily="49" charset="0"/>
              </a:rPr>
              <a:t>'planet'</a:t>
            </a:r>
            <a:r>
              <a:rPr lang="en-GB" sz="1800" dirty="0">
                <a:latin typeface="Lucida Console" panose="020B0609040504020204" pitchFamily="49" charset="0"/>
              </a:rPr>
              <a:t>, </a:t>
            </a:r>
            <a:r>
              <a:rPr lang="en-GB" sz="1800" dirty="0">
                <a:solidFill>
                  <a:srgbClr val="00B050"/>
                </a:solidFill>
                <a:latin typeface="Lucida Console" panose="020B0609040504020204" pitchFamily="49" charset="0"/>
              </a:rPr>
              <a:t>'number_of_moons'</a:t>
            </a:r>
            <a:r>
              <a:rPr lang="en-GB" sz="1800" dirty="0">
                <a:latin typeface="Lucida Console" panose="020B0609040504020204" pitchFamily="49" charset="0"/>
              </a:rPr>
              <a:t>]]</a:t>
            </a:r>
          </a:p>
          <a:p>
            <a:pPr marL="0" indent="0">
              <a:buNone/>
            </a:pPr>
            <a:r>
              <a:rPr lang="en-GB" sz="1800" dirty="0">
                <a:solidFill>
                  <a:srgbClr val="FF0000"/>
                </a:solidFill>
                <a:latin typeface="Lucida Console" panose="020B0609040504020204" pitchFamily="49" charset="0"/>
              </a:rPr>
              <a:t>  # construct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dirty="0">
                <a:latin typeface="Lucida Console" panose="020B0609040504020204" pitchFamily="49" charset="0"/>
              </a:rPr>
              <a:t>df.plot(x=</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y=</a:t>
            </a:r>
            <a:r>
              <a:rPr lang="en-GB" dirty="0">
                <a:solidFill>
                  <a:srgbClr val="00B050"/>
                </a:solidFill>
                <a:latin typeface="Lucida Console" panose="020B0609040504020204" pitchFamily="49" charset="0"/>
              </a:rPr>
              <a:t>'number_of_moons'</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'scatter</a:t>
            </a:r>
            <a:r>
              <a:rPr lang="en-GB" sz="1800"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sz="1800" dirty="0">
                <a:solidFill>
                  <a:srgbClr val="FF0000"/>
                </a:solidFill>
                <a:latin typeface="Lucida Console" panose="020B0609040504020204" pitchFamily="49" charset="0"/>
              </a:rPr>
              <a:t>  # display the plot</a:t>
            </a: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plt.show()</a:t>
            </a:r>
            <a:endParaRPr lang="en-GB" sz="1800" b="0" i="0" dirty="0">
              <a:effectLst/>
              <a:latin typeface="Lucida Console" panose="020B0609040504020204" pitchFamily="49" charset="0"/>
            </a:endParaRPr>
          </a:p>
        </p:txBody>
      </p:sp>
      <p:pic>
        <p:nvPicPr>
          <p:cNvPr id="5" name="Picture 4">
            <a:extLst>
              <a:ext uri="{FF2B5EF4-FFF2-40B4-BE49-F238E27FC236}">
                <a16:creationId xmlns:a16="http://schemas.microsoft.com/office/drawing/2014/main" id="{E4A1EB21-A849-41FE-A43F-1FFBA80CC8FB}"/>
              </a:ext>
            </a:extLst>
          </p:cNvPr>
          <p:cNvPicPr>
            <a:picLocks noChangeAspect="1"/>
          </p:cNvPicPr>
          <p:nvPr/>
        </p:nvPicPr>
        <p:blipFill>
          <a:blip r:embed="rId4"/>
          <a:stretch>
            <a:fillRect/>
          </a:stretch>
        </p:blipFill>
        <p:spPr>
          <a:xfrm>
            <a:off x="8643662" y="3142204"/>
            <a:ext cx="3391080" cy="2915695"/>
          </a:xfrm>
          <a:prstGeom prst="rect">
            <a:avLst/>
          </a:prstGeom>
        </p:spPr>
      </p:pic>
    </p:spTree>
    <p:extLst>
      <p:ext uri="{BB962C8B-B14F-4D97-AF65-F5344CB8AC3E}">
        <p14:creationId xmlns:p14="http://schemas.microsoft.com/office/powerpoint/2010/main" val="10115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 Plotting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5" y="1570008"/>
            <a:ext cx="11129677" cy="51758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rPr>
              <a:t>Specify that you want a bar plot with the </a:t>
            </a:r>
            <a:r>
              <a:rPr lang="en-GB" b="0" i="0" dirty="0">
                <a:solidFill>
                  <a:srgbClr val="000000"/>
                </a:solidFill>
                <a:effectLst/>
                <a:latin typeface="Lucida Console" panose="020B0609040504020204" pitchFamily="49" charset="0"/>
              </a:rPr>
              <a:t>kind</a:t>
            </a:r>
            <a:r>
              <a:rPr lang="en-GB" b="0" i="0" dirty="0">
                <a:solidFill>
                  <a:srgbClr val="000000"/>
                </a:solidFill>
                <a:effectLst/>
              </a:rPr>
              <a:t> argument kind = ‘bar'</a:t>
            </a:r>
            <a:endParaRPr lang="en-GB" dirty="0">
              <a:latin typeface="Lucida Console" panose="020B0609040504020204" pitchFamily="49" charset="0"/>
            </a:endParaRPr>
          </a:p>
        </p:txBody>
      </p:sp>
      <p:sp>
        <p:nvSpPr>
          <p:cNvPr id="7" name="Text Placeholder 4">
            <a:extLst>
              <a:ext uri="{FF2B5EF4-FFF2-40B4-BE49-F238E27FC236}">
                <a16:creationId xmlns:a16="http://schemas.microsoft.com/office/drawing/2014/main" id="{D1A22E7C-23F1-407B-A0F6-D33BFDA55A6E}"/>
              </a:ext>
            </a:extLst>
          </p:cNvPr>
          <p:cNvSpPr txBox="1">
            <a:spLocks/>
          </p:cNvSpPr>
          <p:nvPr/>
        </p:nvSpPr>
        <p:spPr>
          <a:xfrm>
            <a:off x="465831" y="1981200"/>
            <a:ext cx="7642999" cy="319465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a:t>
            </a:r>
            <a:endParaRPr lang="en-GB"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dirty="0">
                <a:solidFill>
                  <a:srgbClr val="FF7700"/>
                </a:solidFill>
                <a:latin typeface="Lucida Console" panose="020B0609040504020204" pitchFamily="49" charset="0"/>
              </a:rPr>
              <a:t>import</a:t>
            </a:r>
            <a:r>
              <a:rPr lang="en-GB" sz="1800" dirty="0">
                <a:latin typeface="Lucida Console" panose="020B0609040504020204" pitchFamily="49" charset="0"/>
              </a:rPr>
              <a:t> pandas as pd</a:t>
            </a:r>
          </a:p>
          <a:p>
            <a:pPr marL="0" indent="0">
              <a:buNone/>
            </a:pPr>
            <a:r>
              <a:rPr lang="en-GB" dirty="0">
                <a:solidFill>
                  <a:srgbClr val="FF7700"/>
                </a:solidFill>
                <a:latin typeface="Lucida Console" panose="020B0609040504020204" pitchFamily="49" charset="0"/>
              </a:rPr>
              <a:t>  import</a:t>
            </a:r>
            <a:r>
              <a:rPr lang="en-GB" sz="1800" dirty="0">
                <a:latin typeface="Lucida Console" panose="020B0609040504020204" pitchFamily="49" charset="0"/>
              </a:rPr>
              <a:t> matplotlib.pyplot as plt</a:t>
            </a:r>
          </a:p>
          <a:p>
            <a:pPr marL="0" indent="0">
              <a:buNone/>
            </a:pP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  df = pd.read_csv(</a:t>
            </a:r>
            <a:r>
              <a:rPr lang="en-GB" sz="1800" dirty="0">
                <a:solidFill>
                  <a:srgbClr val="00B050"/>
                </a:solidFill>
                <a:latin typeface="Lucida Console" panose="020B0609040504020204" pitchFamily="49" charset="0"/>
              </a:rPr>
              <a:t>'planets.csv'</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  df = df[[</a:t>
            </a:r>
            <a:r>
              <a:rPr lang="en-GB" sz="1800" dirty="0">
                <a:solidFill>
                  <a:srgbClr val="00B050"/>
                </a:solidFill>
                <a:latin typeface="Lucida Console" panose="020B0609040504020204" pitchFamily="49" charset="0"/>
              </a:rPr>
              <a:t>'planet'</a:t>
            </a:r>
            <a:r>
              <a:rPr lang="en-GB" sz="1800" dirty="0">
                <a:latin typeface="Lucida Console" panose="020B0609040504020204" pitchFamily="49" charset="0"/>
              </a:rPr>
              <a:t>, </a:t>
            </a:r>
            <a:r>
              <a:rPr lang="en-GB" sz="1800" dirty="0">
                <a:solidFill>
                  <a:srgbClr val="00B050"/>
                </a:solidFill>
                <a:latin typeface="Lucida Console" panose="020B0609040504020204" pitchFamily="49" charset="0"/>
              </a:rPr>
              <a:t>'number_of_moons'</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  </a:t>
            </a:r>
            <a:r>
              <a:rPr lang="en-GB" dirty="0">
                <a:latin typeface="Lucida Console" panose="020B0609040504020204" pitchFamily="49" charset="0"/>
              </a:rPr>
              <a:t>df.plot(x=</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y=</a:t>
            </a:r>
            <a:r>
              <a:rPr lang="en-GB" dirty="0">
                <a:solidFill>
                  <a:srgbClr val="00B050"/>
                </a:solidFill>
                <a:latin typeface="Lucida Console" panose="020B0609040504020204" pitchFamily="49" charset="0"/>
              </a:rPr>
              <a:t>'number_of_moons'</a:t>
            </a:r>
            <a:r>
              <a:rPr lang="en-GB" dirty="0">
                <a:latin typeface="Lucida Console" panose="020B0609040504020204" pitchFamily="49" charset="0"/>
              </a:rPr>
              <a:t>, kind=</a:t>
            </a:r>
            <a:r>
              <a:rPr lang="en-GB" sz="1800"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rPr>
              <a:t>bar</a:t>
            </a:r>
            <a:r>
              <a:rPr lang="en-GB" sz="1800" dirty="0">
                <a:solidFill>
                  <a:srgbClr val="00B050"/>
                </a:solidFill>
                <a:latin typeface="Lucida Console" panose="020B0609040504020204" pitchFamily="49" charset="0"/>
              </a:rPr>
              <a:t>'</a:t>
            </a:r>
            <a:endParaRPr lang="en-GB" dirty="0">
              <a:latin typeface="Lucida Console" panose="020B0609040504020204" pitchFamily="49" charset="0"/>
            </a:endParaRPr>
          </a:p>
          <a:p>
            <a:pPr marL="0" indent="0">
              <a:buNone/>
            </a:pPr>
            <a:r>
              <a:rPr lang="en-GB" sz="1800" dirty="0">
                <a:latin typeface="Lucida Console" panose="020B0609040504020204" pitchFamily="49" charset="0"/>
              </a:rPr>
              <a:t>  </a:t>
            </a:r>
            <a:r>
              <a:rPr lang="en-GB" sz="1800" dirty="0">
                <a:solidFill>
                  <a:srgbClr val="FF0000"/>
                </a:solidFill>
                <a:latin typeface="Lucida Console" panose="020B0609040504020204" pitchFamily="49" charset="0"/>
              </a:rPr>
              <a:t># include the title</a:t>
            </a:r>
            <a:br>
              <a:rPr lang="en-GB" sz="1800" dirty="0">
                <a:solidFill>
                  <a:srgbClr val="FF0000"/>
                </a:solidFill>
                <a:latin typeface="Lucida Console" panose="020B0609040504020204" pitchFamily="49" charset="0"/>
              </a:rPr>
            </a:br>
            <a:r>
              <a:rPr lang="en-GB" sz="1800" dirty="0">
                <a:latin typeface="Lucida Console" panose="020B0609040504020204" pitchFamily="49" charset="0"/>
              </a:rPr>
              <a:t>  plt.title(</a:t>
            </a:r>
            <a:r>
              <a:rPr lang="en-GB" sz="1800" dirty="0">
                <a:solidFill>
                  <a:srgbClr val="00B050"/>
                </a:solidFill>
                <a:latin typeface="Lucida Console" panose="020B0609040504020204" pitchFamily="49" charset="0"/>
              </a:rPr>
              <a:t>"planets' number of moons"</a:t>
            </a:r>
            <a:r>
              <a:rPr lang="en-GB" sz="1800"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prevent truncating axis labels</a:t>
            </a:r>
            <a:br>
              <a:rPr lang="en-GB" dirty="0">
                <a:solidFill>
                  <a:srgbClr val="FF0000"/>
                </a:solidFill>
                <a:latin typeface="Lucida Console" panose="020B0609040504020204" pitchFamily="49" charset="0"/>
              </a:rPr>
            </a:br>
            <a:r>
              <a:rPr lang="en-GB" sz="1800" dirty="0">
                <a:latin typeface="Lucida Console" panose="020B0609040504020204" pitchFamily="49" charset="0"/>
              </a:rPr>
              <a:t>  plt.tight_layout()</a:t>
            </a:r>
            <a:endParaRPr lang="en-GB" dirty="0">
              <a:solidFill>
                <a:srgbClr val="FF0000"/>
              </a:solidFill>
              <a:latin typeface="Lucida Console" panose="020B0609040504020204" pitchFamily="49" charset="0"/>
            </a:endParaRPr>
          </a:p>
          <a:p>
            <a:pPr marL="0" indent="0">
              <a:buNone/>
            </a:pPr>
            <a:r>
              <a:rPr lang="en-GB" sz="1800" dirty="0">
                <a:latin typeface="Lucida Console" panose="020B0609040504020204" pitchFamily="49" charset="0"/>
              </a:rPr>
              <a:t>  plt.show()</a:t>
            </a:r>
            <a:endParaRPr lang="en-GB" sz="1800" b="0" i="0" dirty="0">
              <a:effectLst/>
              <a:latin typeface="Lucida Console" panose="020B0609040504020204" pitchFamily="49" charset="0"/>
            </a:endParaRPr>
          </a:p>
        </p:txBody>
      </p:sp>
      <p:pic>
        <p:nvPicPr>
          <p:cNvPr id="4" name="Picture 3">
            <a:extLst>
              <a:ext uri="{FF2B5EF4-FFF2-40B4-BE49-F238E27FC236}">
                <a16:creationId xmlns:a16="http://schemas.microsoft.com/office/drawing/2014/main" id="{9D5BB664-6A5C-4BE6-A412-5B33DC02FFF0}"/>
              </a:ext>
            </a:extLst>
          </p:cNvPr>
          <p:cNvPicPr>
            <a:picLocks noChangeAspect="1"/>
          </p:cNvPicPr>
          <p:nvPr/>
        </p:nvPicPr>
        <p:blipFill>
          <a:blip r:embed="rId4"/>
          <a:stretch>
            <a:fillRect/>
          </a:stretch>
        </p:blipFill>
        <p:spPr>
          <a:xfrm>
            <a:off x="8108830" y="3053449"/>
            <a:ext cx="3715520" cy="3194653"/>
          </a:xfrm>
          <a:prstGeom prst="rect">
            <a:avLst/>
          </a:prstGeom>
        </p:spPr>
      </p:pic>
    </p:spTree>
    <p:extLst>
      <p:ext uri="{BB962C8B-B14F-4D97-AF65-F5344CB8AC3E}">
        <p14:creationId xmlns:p14="http://schemas.microsoft.com/office/powerpoint/2010/main" val="88968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a:p>
            <a:endParaRPr lang="en-GB" dirty="0">
              <a:latin typeface="Arial Black" panose="020B0A04020102020204" pitchFamily="34" charset="0"/>
            </a:endParaRP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116</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0" name="Content Placeholder 6">
            <a:extLst>
              <a:ext uri="{FF2B5EF4-FFF2-40B4-BE49-F238E27FC236}">
                <a16:creationId xmlns:a16="http://schemas.microsoft.com/office/drawing/2014/main" id="{55B7CC43-53CE-4113-92E0-222C591984AF}"/>
              </a:ext>
            </a:extLst>
          </p:cNvPr>
          <p:cNvPicPr>
            <a:picLocks noChangeAspect="1"/>
          </p:cNvPicPr>
          <p:nvPr/>
        </p:nvPicPr>
        <p:blipFill rotWithShape="1">
          <a:blip r:embed="rId6">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(1)</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b="1" dirty="0"/>
              <a:t>Pandas</a:t>
            </a:r>
            <a:r>
              <a:rPr lang="en-GB" dirty="0"/>
              <a:t> is an open-source Python library providing high-performance data manipulation and analysis tool using its powerful data structures: Series, DataFrame and Panel</a:t>
            </a:r>
          </a:p>
          <a:p>
            <a:r>
              <a:rPr lang="en-GB" dirty="0"/>
              <a:t>All Pandas data structures are value mutable (can be changed) and except Series all are size mutable. Series is size immutable</a:t>
            </a:r>
          </a:p>
          <a:p>
            <a:r>
              <a:rPr lang="en-GB" b="1" dirty="0">
                <a:latin typeface="Arial" panose="020B0604020202020204" pitchFamily="34" charset="0"/>
                <a:cs typeface="Arial" panose="020B0604020202020204" pitchFamily="34" charset="0"/>
              </a:rPr>
              <a:t>Series</a:t>
            </a:r>
            <a:r>
              <a:rPr lang="en-GB" dirty="0">
                <a:latin typeface="Arial" panose="020B0604020202020204" pitchFamily="34" charset="0"/>
                <a:cs typeface="Arial" panose="020B0604020202020204" pitchFamily="34" charset="0"/>
              </a:rPr>
              <a:t> is a one-dimensional labelled array capable of holding homogenous data of any type (integer, string, float, python objects, etc.) with the labels (collectively called index), by default an integer starting from 0, allowing access to a specified value within a Series</a:t>
            </a:r>
          </a:p>
          <a:p>
            <a:r>
              <a:rPr lang="en-GB" dirty="0"/>
              <a:t>Series can be created from a list, dictionary, ndarray and scalar</a:t>
            </a:r>
          </a:p>
          <a:p>
            <a:r>
              <a:rPr lang="en-GB" dirty="0">
                <a:latin typeface="Arial" panose="020B0604020202020204" pitchFamily="34" charset="0"/>
                <a:cs typeface="Arial" panose="020B0604020202020204" pitchFamily="34" charset="0"/>
              </a:rPr>
              <a:t>Series’ elements can be accessed </a:t>
            </a:r>
            <a:r>
              <a:rPr lang="en-GB" dirty="0"/>
              <a:t>directly (iterating through Series’ elements), indirectly (through Series’ index and subscript operator), through slicing, through a list of index label values and through Series’ index and values attributes</a:t>
            </a:r>
          </a:p>
          <a:p>
            <a:r>
              <a:rPr lang="en-GB" dirty="0">
                <a:latin typeface="Arial" panose="020B0604020202020204" pitchFamily="34" charset="0"/>
                <a:cs typeface="Arial" panose="020B0604020202020204" pitchFamily="34" charset="0"/>
              </a:rPr>
              <a:t>Searching methods through </a:t>
            </a:r>
            <a:r>
              <a:rPr lang="en-GB" dirty="0"/>
              <a:t>S</a:t>
            </a:r>
            <a:r>
              <a:rPr lang="en-GB" dirty="0">
                <a:latin typeface="Arial" panose="020B0604020202020204" pitchFamily="34" charset="0"/>
                <a:cs typeface="Arial" panose="020B0604020202020204" pitchFamily="34" charset="0"/>
              </a:rPr>
              <a:t>eries depend on whether the Series’ values are unique or can be duplicated, and if both indexes and values can be duplicated</a:t>
            </a:r>
          </a:p>
          <a:p>
            <a:r>
              <a:rPr lang="en-GB" dirty="0"/>
              <a:t>Series can be named during or after construction, and existing named Series can be renamed</a:t>
            </a:r>
          </a:p>
          <a:p>
            <a:r>
              <a:rPr lang="en-GB" dirty="0">
                <a:latin typeface="Arial" panose="020B0604020202020204" pitchFamily="34" charset="0"/>
                <a:cs typeface="Arial" panose="020B0604020202020204" pitchFamily="34" charset="0"/>
              </a:rPr>
              <a:t>Series can be concatenated, resulting in either a new Series or a DataFrame</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10432329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(2)</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0988263" cy="4853316"/>
          </a:xfrm>
        </p:spPr>
        <p:txBody>
          <a:bodyPr/>
          <a:lstStyle/>
          <a:p>
            <a:r>
              <a:rPr lang="en-GB" b="1" dirty="0">
                <a:latin typeface="Arial" panose="020B0604020202020204" pitchFamily="34" charset="0"/>
                <a:cs typeface="Arial" panose="020B0604020202020204" pitchFamily="34" charset="0"/>
              </a:rPr>
              <a:t>DataFrame</a:t>
            </a:r>
            <a:r>
              <a:rPr lang="en-GB" dirty="0">
                <a:latin typeface="Arial" panose="020B0604020202020204" pitchFamily="34" charset="0"/>
                <a:cs typeface="Arial" panose="020B0604020202020204" pitchFamily="34" charset="0"/>
              </a:rPr>
              <a:t> is a two-dimensional labelled data structure, like a 2 dimensional array, or a table with rows and columns. As with series, labels need not be unique and are mutable, but must be hashable</a:t>
            </a:r>
          </a:p>
          <a:p>
            <a:r>
              <a:rPr lang="en-GB" dirty="0">
                <a:latin typeface="Arial" panose="020B0604020202020204" pitchFamily="34" charset="0"/>
                <a:cs typeface="Arial" panose="020B0604020202020204" pitchFamily="34" charset="0"/>
              </a:rPr>
              <a:t>DataFrame attributes columns, columns.values, and columns.tolist()</a:t>
            </a:r>
          </a:p>
          <a:p>
            <a:r>
              <a:rPr lang="en-GB" dirty="0">
                <a:latin typeface="Arial" panose="020B0604020202020204" pitchFamily="34" charset="0"/>
                <a:cs typeface="Arial" panose="020B0604020202020204" pitchFamily="34" charset="0"/>
              </a:rPr>
              <a:t>Applying index within a subscript operator to the columns attribute of a DataFrame names of specific columns can be retrieved individually</a:t>
            </a:r>
          </a:p>
          <a:p>
            <a:r>
              <a:rPr lang="en-GB" dirty="0">
                <a:latin typeface="Arial" panose="020B0604020202020204" pitchFamily="34" charset="0"/>
                <a:cs typeface="Arial" panose="020B0604020202020204" pitchFamily="34" charset="0"/>
              </a:rPr>
              <a:t>Slicing can be used to retrieve a specific subset of columns</a:t>
            </a:r>
          </a:p>
          <a:p>
            <a:r>
              <a:rPr lang="en-GB" dirty="0">
                <a:latin typeface="Arial" panose="020B0604020202020204" pitchFamily="34" charset="0"/>
                <a:cs typeface="Arial" panose="020B0604020202020204" pitchFamily="34" charset="0"/>
              </a:rPr>
              <a:t>DataFrame columns can be renamed through the columns kwarg passed to the rename DataFrame method</a:t>
            </a:r>
            <a:endParaRPr lang="en-GB" dirty="0"/>
          </a:p>
          <a:p>
            <a:r>
              <a:rPr lang="en-GB" dirty="0">
                <a:latin typeface="Arial" panose="020B0604020202020204" pitchFamily="34" charset="0"/>
                <a:cs typeface="Arial" panose="020B0604020202020204" pitchFamily="34" charset="0"/>
              </a:rPr>
              <a:t>The index of a DataFrame can be named using the </a:t>
            </a:r>
            <a:r>
              <a:rPr lang="en-GB" b="1" dirty="0">
                <a:latin typeface="Lucida Console" panose="020B0609040504020204" pitchFamily="49" charset="0"/>
              </a:rPr>
              <a:t>index.name</a:t>
            </a:r>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DataFrame attribute</a:t>
            </a:r>
          </a:p>
          <a:p>
            <a:r>
              <a:rPr lang="en-GB" dirty="0">
                <a:latin typeface="Arial" panose="020B0604020202020204" pitchFamily="34" charset="0"/>
                <a:cs typeface="Arial" panose="020B0604020202020204" pitchFamily="34" charset="0"/>
              </a:rPr>
              <a:t>Selecting one or more columns in a DataFrame is referred to as </a:t>
            </a:r>
            <a:r>
              <a:rPr lang="en-GB" b="1" dirty="0">
                <a:latin typeface="Arial" panose="020B0604020202020204" pitchFamily="34" charset="0"/>
                <a:cs typeface="Arial" panose="020B0604020202020204" pitchFamily="34" charset="0"/>
              </a:rPr>
              <a:t>vertical slicing</a:t>
            </a:r>
          </a:p>
          <a:p>
            <a:r>
              <a:rPr lang="en-GB" dirty="0">
                <a:latin typeface="Arial" panose="020B0604020202020204" pitchFamily="34" charset="0"/>
                <a:cs typeface="Arial" panose="020B0604020202020204" pitchFamily="34" charset="0"/>
              </a:rPr>
              <a:t>One specific column of a DataFrame can be selected through specifying the column name within subscript operator applied to the DataFrame – the resulting object is a Series</a:t>
            </a:r>
          </a:p>
          <a:p>
            <a:r>
              <a:rPr lang="en-GB" dirty="0">
                <a:latin typeface="Arial" panose="020B0604020202020204" pitchFamily="34" charset="0"/>
                <a:cs typeface="Arial" panose="020B0604020202020204" pitchFamily="34" charset="0"/>
              </a:rPr>
              <a:t>To select two or more columns they must be provided as a list od column names within a subscript operator</a:t>
            </a:r>
          </a:p>
          <a:p>
            <a:r>
              <a:rPr lang="en-GB" dirty="0">
                <a:latin typeface="Arial" panose="020B0604020202020204" pitchFamily="34" charset="0"/>
                <a:cs typeface="Arial" panose="020B0604020202020204" pitchFamily="34" charset="0"/>
              </a:rPr>
              <a:t>DataFrame columns can be removed and added</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6455429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(3)</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dirty="0">
                <a:latin typeface="Arial" panose="020B0604020202020204" pitchFamily="34" charset="0"/>
                <a:cs typeface="Arial" panose="020B0604020202020204" pitchFamily="34" charset="0"/>
              </a:rPr>
              <a:t>Selecting one or more rows in a DataFrame is referred to as </a:t>
            </a:r>
            <a:r>
              <a:rPr lang="en-GB" b="1" dirty="0">
                <a:latin typeface="Arial" panose="020B0604020202020204" pitchFamily="34" charset="0"/>
                <a:cs typeface="Arial" panose="020B0604020202020204" pitchFamily="34" charset="0"/>
              </a:rPr>
              <a:t>horizontal slicing</a:t>
            </a:r>
          </a:p>
          <a:p>
            <a:r>
              <a:rPr lang="en-GB" dirty="0">
                <a:latin typeface="Arial" panose="020B0604020202020204" pitchFamily="34" charset="0"/>
                <a:cs typeface="Arial" panose="020B0604020202020204" pitchFamily="34" charset="0"/>
              </a:rPr>
              <a:t>It can be done through </a:t>
            </a:r>
          </a:p>
          <a:p>
            <a:pPr lvl="1"/>
            <a:r>
              <a:rPr lang="en-GB" dirty="0">
                <a:latin typeface="Arial" panose="020B0604020202020204" pitchFamily="34" charset="0"/>
                <a:cs typeface="Arial" panose="020B0604020202020204" pitchFamily="34" charset="0"/>
              </a:rPr>
              <a:t>index label ("location") passed to the </a:t>
            </a:r>
            <a:r>
              <a:rPr lang="en-GB" b="1" dirty="0">
                <a:latin typeface="Lucida Console" panose="020B0609040504020204" pitchFamily="49" charset="0"/>
              </a:rPr>
              <a:t>loc</a:t>
            </a:r>
            <a:r>
              <a:rPr lang="en-GB" dirty="0">
                <a:latin typeface="Arial" panose="020B0604020202020204" pitchFamily="34" charset="0"/>
                <a:cs typeface="Arial" panose="020B0604020202020204" pitchFamily="34" charset="0"/>
              </a:rPr>
              <a:t> attribute within subscript operator</a:t>
            </a:r>
          </a:p>
          <a:p>
            <a:pPr lvl="1"/>
            <a:r>
              <a:rPr lang="en-GB" dirty="0">
                <a:latin typeface="Arial" panose="020B0604020202020204" pitchFamily="34" charset="0"/>
                <a:cs typeface="Arial" panose="020B0604020202020204" pitchFamily="34" charset="0"/>
              </a:rPr>
              <a:t>index position ("integer location") - staring from 0 - passed to the </a:t>
            </a:r>
            <a:r>
              <a:rPr lang="en-GB" b="1" dirty="0">
                <a:latin typeface="Lucida Console" panose="020B0609040504020204" pitchFamily="49" charset="0"/>
              </a:rPr>
              <a:t>iloc</a:t>
            </a:r>
            <a:r>
              <a:rPr lang="en-GB" dirty="0">
                <a:latin typeface="Arial" panose="020B0604020202020204" pitchFamily="34" charset="0"/>
                <a:cs typeface="Arial" panose="020B0604020202020204" pitchFamily="34" charset="0"/>
              </a:rPr>
              <a:t> attribute within subscript operator</a:t>
            </a:r>
          </a:p>
          <a:p>
            <a:pPr lvl="1"/>
            <a:r>
              <a:rPr lang="en-GB" dirty="0">
                <a:latin typeface="Arial" panose="020B0604020202020204" pitchFamily="34" charset="0"/>
                <a:cs typeface="Arial" panose="020B0604020202020204" pitchFamily="34" charset="0"/>
              </a:rPr>
              <a:t>slicing with loc (inclusive:inclusive) or iloc (inclusive:exclusive) attribute</a:t>
            </a:r>
          </a:p>
          <a:p>
            <a:pPr lvl="1"/>
            <a:r>
              <a:rPr lang="en-GB" dirty="0">
                <a:latin typeface="Arial" panose="020B0604020202020204" pitchFamily="34" charset="0"/>
                <a:cs typeface="Arial" panose="020B0604020202020204" pitchFamily="34" charset="0"/>
              </a:rPr>
              <a:t>a list of rows supplied to loc or iloc attributes</a:t>
            </a:r>
          </a:p>
          <a:p>
            <a:pPr lvl="1"/>
            <a:r>
              <a:rPr lang="en-GB" b="1" dirty="0">
                <a:latin typeface="Lucida Console" panose="020B0609040504020204" pitchFamily="49" charset="0"/>
              </a:rPr>
              <a:t>head()</a:t>
            </a:r>
            <a:r>
              <a:rPr lang="en-GB" dirty="0">
                <a:latin typeface="Arial" panose="020B0604020202020204" pitchFamily="34" charset="0"/>
                <a:cs typeface="Arial" panose="020B0604020202020204" pitchFamily="34" charset="0"/>
              </a:rPr>
              <a:t> and </a:t>
            </a:r>
            <a:r>
              <a:rPr lang="en-GB" b="1" dirty="0">
                <a:latin typeface="Lucida Console" panose="020B0609040504020204" pitchFamily="49" charset="0"/>
              </a:rPr>
              <a:t>tail()</a:t>
            </a:r>
            <a:r>
              <a:rPr lang="en-GB" dirty="0">
                <a:latin typeface="Arial" panose="020B0604020202020204" pitchFamily="34" charset="0"/>
                <a:cs typeface="Arial" panose="020B0604020202020204" pitchFamily="34" charset="0"/>
              </a:rPr>
              <a:t> DataFrame methods</a:t>
            </a:r>
          </a:p>
          <a:p>
            <a:pPr lvl="1"/>
            <a:r>
              <a:rPr lang="en-GB" dirty="0">
                <a:latin typeface="Arial" panose="020B0604020202020204" pitchFamily="34" charset="0"/>
                <a:cs typeface="Arial" panose="020B0604020202020204" pitchFamily="34" charset="0"/>
              </a:rPr>
              <a:t>slicing [index1:index2], [index1:], [:index2] (the row at index2 is never retrieved)</a:t>
            </a:r>
          </a:p>
          <a:p>
            <a:r>
              <a:rPr lang="en-GB" b="1" dirty="0">
                <a:latin typeface="Lucida Console" panose="020B0609040504020204" pitchFamily="49" charset="0"/>
              </a:rPr>
              <a:t>shape</a:t>
            </a:r>
            <a:r>
              <a:rPr lang="en-GB" dirty="0">
                <a:latin typeface="Arial" panose="020B0604020202020204" pitchFamily="34" charset="0"/>
                <a:cs typeface="Arial" panose="020B0604020202020204" pitchFamily="34" charset="0"/>
              </a:rPr>
              <a:t> is a DataFrame attribute that returns the number of rows and columns: (nrows, ncols) as a tuple</a:t>
            </a:r>
          </a:p>
          <a:p>
            <a:r>
              <a:rPr lang="en-GB" b="1" dirty="0">
                <a:latin typeface="Lucida Console" panose="020B0609040504020204" pitchFamily="49" charset="0"/>
              </a:rPr>
              <a:t>dtypes</a:t>
            </a:r>
            <a:r>
              <a:rPr lang="en-GB" dirty="0">
                <a:latin typeface="Arial" panose="020B0604020202020204" pitchFamily="34" charset="0"/>
                <a:cs typeface="Arial" panose="020B0604020202020204" pitchFamily="34" charset="0"/>
              </a:rPr>
              <a:t> attribute lists column data types in a DataFrame </a:t>
            </a:r>
          </a:p>
          <a:p>
            <a:r>
              <a:rPr lang="en-GB" b="1" dirty="0">
                <a:latin typeface="Lucida Console" panose="020B0609040504020204" pitchFamily="49" charset="0"/>
              </a:rPr>
              <a:t>info()</a:t>
            </a:r>
            <a:r>
              <a:rPr lang="en-GB" dirty="0">
                <a:latin typeface="Arial" panose="020B0604020202020204" pitchFamily="34" charset="0"/>
                <a:cs typeface="Arial" panose="020B0604020202020204" pitchFamily="34" charset="0"/>
              </a:rPr>
              <a:t> DataFrame method provides technical information about a DataFrame, incl. the number of non-null values in each column</a:t>
            </a:r>
          </a:p>
          <a:p>
            <a:r>
              <a:rPr lang="en-GB" dirty="0">
                <a:latin typeface="Arial" panose="020B0604020202020204" pitchFamily="34" charset="0"/>
                <a:cs typeface="Arial" panose="020B0604020202020204" pitchFamily="34" charset="0"/>
              </a:rPr>
              <a:t>The </a:t>
            </a:r>
            <a:r>
              <a:rPr lang="en-GB" b="1" dirty="0">
                <a:latin typeface="Lucida Console" panose="020B0609040504020204" pitchFamily="49" charset="0"/>
              </a:rPr>
              <a:t>describe()</a:t>
            </a:r>
            <a:r>
              <a:rPr lang="en-GB" dirty="0">
                <a:latin typeface="Arial" panose="020B0604020202020204" pitchFamily="34" charset="0"/>
                <a:cs typeface="Arial" panose="020B0604020202020204" pitchFamily="34" charset="0"/>
              </a:rPr>
              <a:t> DataFrame method provides a quick overview of the numerical data in a DataFrame</a:t>
            </a:r>
          </a:p>
          <a:p>
            <a:endParaRPr lang="en-GB"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203361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Series – from a dictionary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611510"/>
            <a:ext cx="11480977"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Creating a series from a dictionary</a:t>
            </a:r>
          </a:p>
          <a:p>
            <a:r>
              <a:rPr lang="en-GB" dirty="0"/>
              <a:t>If data are provided through a dictionary, indices will be also be provided to the constructor through a dictionary, where keys will be indices and values will be data in series.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calories = {</a:t>
            </a:r>
            <a:r>
              <a:rPr lang="en-GB" dirty="0">
                <a:solidFill>
                  <a:srgbClr val="00B050"/>
                </a:solidFill>
                <a:latin typeface="Lucida Console" panose="020B0609040504020204" pitchFamily="49" charset="0"/>
              </a:rPr>
              <a:t>"day1"</a:t>
            </a:r>
            <a:r>
              <a:rPr lang="en-GB" dirty="0">
                <a:latin typeface="Lucida Console" panose="020B0609040504020204" pitchFamily="49" charset="0"/>
              </a:rPr>
              <a:t>: 420, </a:t>
            </a:r>
            <a:r>
              <a:rPr lang="en-GB" dirty="0">
                <a:solidFill>
                  <a:srgbClr val="00B050"/>
                </a:solidFill>
                <a:latin typeface="Lucida Console" panose="020B0609040504020204" pitchFamily="49" charset="0"/>
              </a:rPr>
              <a:t>"day2"</a:t>
            </a:r>
            <a:r>
              <a:rPr lang="en-GB" dirty="0">
                <a:latin typeface="Lucida Console" panose="020B0609040504020204" pitchFamily="49" charset="0"/>
              </a:rPr>
              <a:t>: 380, </a:t>
            </a:r>
            <a:r>
              <a:rPr lang="en-GB" dirty="0">
                <a:solidFill>
                  <a:srgbClr val="00B050"/>
                </a:solidFill>
                <a:latin typeface="Lucida Console" panose="020B0609040504020204" pitchFamily="49" charset="0"/>
              </a:rPr>
              <a:t>"day3"</a:t>
            </a:r>
            <a:r>
              <a:rPr lang="en-GB" dirty="0">
                <a:latin typeface="Lucida Console" panose="020B0609040504020204" pitchFamily="49" charset="0"/>
              </a:rPr>
              <a:t>: 390, </a:t>
            </a:r>
            <a:r>
              <a:rPr lang="en-GB" dirty="0">
                <a:solidFill>
                  <a:srgbClr val="00B050"/>
                </a:solidFill>
                <a:latin typeface="Lucida Console" panose="020B0609040504020204" pitchFamily="49" charset="0"/>
              </a:rPr>
              <a:t>"day4"</a:t>
            </a:r>
            <a:r>
              <a:rPr lang="en-GB" dirty="0">
                <a:latin typeface="Lucida Console" panose="020B0609040504020204" pitchFamily="49" charset="0"/>
              </a:rPr>
              <a:t>: 390,</a:t>
            </a:r>
            <a:r>
              <a:rPr lang="en-GB" dirty="0">
                <a:latin typeface="Consolas" panose="020B0609020204030204" pitchFamily="49" charset="0"/>
              </a:rPr>
              <a:t> </a:t>
            </a:r>
            <a:r>
              <a:rPr lang="en-GB" dirty="0">
                <a:solidFill>
                  <a:srgbClr val="00B050"/>
                </a:solidFill>
                <a:latin typeface="Lucida Console" panose="020B0609040504020204" pitchFamily="49" charset="0"/>
              </a:rPr>
              <a:t>"day5"</a:t>
            </a:r>
            <a:r>
              <a:rPr lang="en-GB" dirty="0">
                <a:latin typeface="Lucida Console" panose="020B0609040504020204" pitchFamily="49" charset="0"/>
              </a:rPr>
              <a:t>: 380}</a:t>
            </a:r>
            <a:r>
              <a:rPr lang="en-GB" dirty="0">
                <a:latin typeface="Consolas" panose="020B0609020204030204" pitchFamily="49" charset="0"/>
              </a:rPr>
              <a:t>   </a:t>
            </a:r>
            <a:r>
              <a:rPr lang="en-GB" dirty="0">
                <a:latin typeface="Lucida Console" panose="020B0609040504020204" pitchFamily="49" charset="0"/>
              </a:rPr>
              <a:t>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calories_5_day_series = pd.Series(calories)</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(calories_5_day_series)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0000CD"/>
                </a:solidFill>
                <a:latin typeface="Lucida Console" panose="020B0609040504020204" pitchFamily="49" charset="0"/>
              </a:rPr>
              <a:t>day1    420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day2    380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day3    390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day4    390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day5    380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dtype: int64</a:t>
            </a:r>
          </a:p>
          <a:p>
            <a:endParaRPr lang="en-GB" dirty="0">
              <a:solidFill>
                <a:srgbClr val="0000CD"/>
              </a:solidFill>
              <a:latin typeface="Lucida Console" panose="020B060904050402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70030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(4)</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435339" cy="4853316"/>
          </a:xfrm>
        </p:spPr>
        <p:txBody>
          <a:bodyPr/>
          <a:lstStyle/>
          <a:p>
            <a:r>
              <a:rPr lang="en-GB" dirty="0">
                <a:latin typeface="Arial" panose="020B0604020202020204" pitchFamily="34" charset="0"/>
                <a:cs typeface="Arial" panose="020B0604020202020204" pitchFamily="34" charset="0"/>
              </a:rPr>
              <a:t>Use the </a:t>
            </a:r>
            <a:r>
              <a:rPr lang="en-GB" b="1" dirty="0">
                <a:latin typeface="Lucida Console" panose="020B0609040504020204" pitchFamily="49" charset="0"/>
              </a:rPr>
              <a:t>apply()</a:t>
            </a:r>
            <a:r>
              <a:rPr lang="en-GB" dirty="0">
                <a:latin typeface="Arial" panose="020B0604020202020204" pitchFamily="34" charset="0"/>
                <a:cs typeface="Arial" panose="020B0604020202020204" pitchFamily="34" charset="0"/>
              </a:rPr>
              <a:t> method to apply a function (ordinary or lambda) to DataFrame columns or rows - the resulting DataFrame is a copy of the original DataFrame</a:t>
            </a:r>
          </a:p>
          <a:p>
            <a:r>
              <a:rPr lang="en-GB" dirty="0">
                <a:latin typeface="Arial" panose="020B0604020202020204" pitchFamily="34" charset="0"/>
                <a:cs typeface="Arial" panose="020B0604020202020204" pitchFamily="34" charset="0"/>
              </a:rPr>
              <a:t>The </a:t>
            </a:r>
            <a:r>
              <a:rPr lang="en-GB" b="1" dirty="0">
                <a:latin typeface="Lucida Console" panose="020B0609040504020204" pitchFamily="49" charset="0"/>
              </a:rPr>
              <a:t>assign()</a:t>
            </a:r>
            <a:r>
              <a:rPr lang="en-GB" dirty="0">
                <a:latin typeface="Arial" panose="020B0604020202020204" pitchFamily="34" charset="0"/>
                <a:cs typeface="Arial" panose="020B0604020202020204" pitchFamily="34" charset="0"/>
              </a:rPr>
              <a:t> method can be used to assign new columns to a DataFrame - it returns a new object with all original columns in addition to new ones</a:t>
            </a:r>
          </a:p>
          <a:p>
            <a:r>
              <a:rPr lang="en-GB" dirty="0">
                <a:latin typeface="Arial" panose="020B0604020202020204" pitchFamily="34" charset="0"/>
                <a:cs typeface="Arial" panose="020B0604020202020204" pitchFamily="34" charset="0"/>
              </a:rPr>
              <a:t>Arithmetic operators can be applied directly between two DataFrame columns of numeric data type</a:t>
            </a:r>
          </a:p>
          <a:p>
            <a:r>
              <a:rPr lang="en-GB" b="1" dirty="0">
                <a:latin typeface="Lucida Console" panose="020B0609040504020204" pitchFamily="49" charset="0"/>
              </a:rPr>
              <a:t>sort_values()</a:t>
            </a:r>
            <a:r>
              <a:rPr lang="en-GB" dirty="0">
                <a:latin typeface="Arial" panose="020B0604020202020204" pitchFamily="34" charset="0"/>
                <a:cs typeface="Arial" panose="020B0604020202020204" pitchFamily="34" charset="0"/>
              </a:rPr>
              <a:t> method allows sorting values in a DataFrame column (using kwargs </a:t>
            </a:r>
            <a:r>
              <a:rPr lang="en-GB" b="1" dirty="0">
                <a:latin typeface="Lucida Console" panose="020B0609040504020204" pitchFamily="49" charset="0"/>
              </a:rPr>
              <a:t>by</a:t>
            </a:r>
            <a:r>
              <a:rPr lang="en-GB" dirty="0">
                <a:latin typeface="Arial" panose="020B0604020202020204" pitchFamily="34" charset="0"/>
                <a:cs typeface="Arial" panose="020B0604020202020204" pitchFamily="34" charset="0"/>
              </a:rPr>
              <a:t> and </a:t>
            </a:r>
            <a:r>
              <a:rPr lang="en-GB" b="1" dirty="0">
                <a:latin typeface="Lucida Console" panose="020B0609040504020204" pitchFamily="49" charset="0"/>
              </a:rPr>
              <a:t>ascending</a:t>
            </a:r>
            <a:r>
              <a:rPr lang="en-GB" dirty="0">
                <a:latin typeface="Arial" panose="020B0604020202020204" pitchFamily="34" charset="0"/>
                <a:cs typeface="Arial" panose="020B0604020202020204" pitchFamily="34" charset="0"/>
              </a:rPr>
              <a:t>)</a:t>
            </a:r>
          </a:p>
          <a:p>
            <a:r>
              <a:rPr lang="en-GB" dirty="0"/>
              <a:t>Use the </a:t>
            </a:r>
            <a:r>
              <a:rPr lang="en-GB" b="1" dirty="0">
                <a:latin typeface="Lucida Console" panose="020B0609040504020204" pitchFamily="49" charset="0"/>
              </a:rPr>
              <a:t>query()</a:t>
            </a:r>
            <a:r>
              <a:rPr lang="en-GB" dirty="0"/>
              <a:t> method to </a:t>
            </a:r>
            <a:r>
              <a:rPr lang="en-GB" dirty="0">
                <a:latin typeface="Arial" panose="020B0604020202020204" pitchFamily="34" charset="0"/>
                <a:cs typeface="Arial" panose="020B0604020202020204" pitchFamily="34" charset="0"/>
              </a:rPr>
              <a:t>filter a DataFrame and retrieve subsets based on logical conditions</a:t>
            </a:r>
          </a:p>
          <a:p>
            <a:r>
              <a:rPr lang="en-GB" dirty="0">
                <a:latin typeface="Arial" panose="020B0604020202020204" pitchFamily="34" charset="0"/>
                <a:cs typeface="Arial" panose="020B0604020202020204" pitchFamily="34" charset="0"/>
              </a:rPr>
              <a:t>A common filtering task involves vertical slicing (to create a subset of a DataFrame), followed by query() applied to the subset</a:t>
            </a:r>
          </a:p>
          <a:p>
            <a:r>
              <a:rPr lang="en-GB" b="1" dirty="0">
                <a:latin typeface="Lucida Console" panose="020B0609040504020204" pitchFamily="49" charset="0"/>
              </a:rPr>
              <a:t>and</a:t>
            </a:r>
            <a:r>
              <a:rPr lang="en-GB" dirty="0">
                <a:latin typeface="Arial" panose="020B0604020202020204" pitchFamily="34" charset="0"/>
                <a:cs typeface="Arial" panose="020B0604020202020204" pitchFamily="34" charset="0"/>
              </a:rPr>
              <a:t>, </a:t>
            </a:r>
            <a:r>
              <a:rPr lang="en-GB" b="1" dirty="0">
                <a:latin typeface="Lucida Console" panose="020B0609040504020204" pitchFamily="49" charset="0"/>
              </a:rPr>
              <a:t>or</a:t>
            </a:r>
            <a:r>
              <a:rPr lang="en-GB" dirty="0">
                <a:latin typeface="Arial" panose="020B0604020202020204" pitchFamily="34" charset="0"/>
                <a:cs typeface="Arial" panose="020B0604020202020204" pitchFamily="34" charset="0"/>
              </a:rPr>
              <a:t> and </a:t>
            </a:r>
            <a:r>
              <a:rPr lang="en-GB" b="1" dirty="0">
                <a:latin typeface="Lucida Console" panose="020B0609040504020204" pitchFamily="49" charset="0"/>
              </a:rPr>
              <a:t>not</a:t>
            </a:r>
            <a:r>
              <a:rPr lang="en-GB" dirty="0">
                <a:latin typeface="Arial" panose="020B0604020202020204" pitchFamily="34" charset="0"/>
                <a:cs typeface="Arial" panose="020B0604020202020204" pitchFamily="34" charset="0"/>
              </a:rPr>
              <a:t> logic operators can be used to combine more conditions within a query</a:t>
            </a:r>
          </a:p>
          <a:p>
            <a:r>
              <a:rPr lang="en-GB" dirty="0"/>
              <a:t>refer to variables in the query string expression by prefixing them with the '@' character</a:t>
            </a:r>
          </a:p>
          <a:p>
            <a:r>
              <a:rPr lang="en-GB" dirty="0"/>
              <a:t>The Pandas library provides an extremely rich set of aggregate functions, such as: min, max, mean, mode, median,  std (standard deviation), unique, factorize etc.</a:t>
            </a:r>
          </a:p>
          <a:p>
            <a:r>
              <a:rPr lang="en-GB" dirty="0"/>
              <a:t>The aggregate functions apply to all columns of the DataFrame, and the resulting object is Series, with column names as index labels</a:t>
            </a:r>
          </a:p>
          <a:p>
            <a:r>
              <a:rPr lang="en-GB" dirty="0"/>
              <a:t>To return the actual value only (the result of applying aggregate function to the query), use subscript operator </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39906238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(5)</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dirty="0"/>
              <a:t>Apply </a:t>
            </a:r>
            <a:r>
              <a:rPr lang="en-GB" b="1" dirty="0">
                <a:latin typeface="Lucida Console" panose="020B0609040504020204" pitchFamily="49" charset="0"/>
              </a:rPr>
              <a:t>apply(pd.to_numeric) </a:t>
            </a:r>
            <a:r>
              <a:rPr lang="en-GB" dirty="0"/>
              <a:t>function to DataFrame column(s) to convert values in these columns from the default object to a numeric data type, so that they can be used in calculations</a:t>
            </a:r>
          </a:p>
          <a:p>
            <a:r>
              <a:rPr lang="en-GB" dirty="0"/>
              <a:t>Pandas </a:t>
            </a:r>
            <a:r>
              <a:rPr lang="en-GB" b="1" dirty="0">
                <a:latin typeface="Lucida Console" panose="020B0609040504020204" pitchFamily="49" charset="0"/>
              </a:rPr>
              <a:t>groupby()</a:t>
            </a:r>
            <a:r>
              <a:rPr lang="en-GB" dirty="0"/>
              <a:t> method is used for grouping the data according to the categories and apply a function to the categories. It also helps to aggregate data efficiently.</a:t>
            </a:r>
          </a:p>
          <a:p>
            <a:r>
              <a:rPr lang="en-GB" dirty="0"/>
              <a:t>When combined with aggregation, groupby() applies the aggregate function to all different values' combinations of the colum(s) listed within gropuby()</a:t>
            </a:r>
            <a:r>
              <a:rPr lang="en-GB" dirty="0">
                <a:solidFill>
                  <a:srgbClr val="FF0000"/>
                </a:solidFill>
                <a:latin typeface="Lucida Console" panose="020B0609040504020204" pitchFamily="49" charset="0"/>
              </a:rPr>
              <a:t> </a:t>
            </a:r>
          </a:p>
          <a:p>
            <a:r>
              <a:rPr lang="en-GB" dirty="0"/>
              <a:t>Aggregation with groupby is performed by passing a list of column(s) to the groupby() method, and chain the desired aggregate function call to it</a:t>
            </a:r>
          </a:p>
          <a:p>
            <a:r>
              <a:rPr lang="en-GB" dirty="0"/>
              <a:t>By default groupby() result doesn’t include row Index, you can add the index using </a:t>
            </a:r>
            <a:r>
              <a:rPr lang="en-GB" b="1" dirty="0">
                <a:latin typeface="Lucida Console" panose="020B0609040504020204" pitchFamily="49" charset="0"/>
              </a:rPr>
              <a:t>reset_index()</a:t>
            </a:r>
            <a:r>
              <a:rPr lang="en-GB" dirty="0"/>
              <a:t> method - chain the reset_index() method call to the DataFarme.gropuby().agg_func() statement</a:t>
            </a:r>
          </a:p>
          <a:p>
            <a:r>
              <a:rPr lang="en-GB" b="1" dirty="0">
                <a:latin typeface="Lucida Console" panose="020B0609040504020204" pitchFamily="49" charset="0"/>
              </a:rPr>
              <a:t>pandas.concat()</a:t>
            </a:r>
            <a:r>
              <a:rPr lang="en-GB" dirty="0"/>
              <a:t>, </a:t>
            </a:r>
            <a:r>
              <a:rPr lang="en-GB" b="1" dirty="0">
                <a:latin typeface="Lucida Console" panose="020B0609040504020204" pitchFamily="49" charset="0"/>
              </a:rPr>
              <a:t>pandas.merge() </a:t>
            </a:r>
            <a:r>
              <a:rPr lang="en-GB" dirty="0"/>
              <a:t>and </a:t>
            </a:r>
            <a:r>
              <a:rPr lang="en-GB" b="1" dirty="0">
                <a:latin typeface="Lucida Console" panose="020B0609040504020204" pitchFamily="49" charset="0"/>
              </a:rPr>
              <a:t>DataFrame.join() </a:t>
            </a:r>
            <a:r>
              <a:rPr lang="en-GB" dirty="0"/>
              <a:t>functions can be used to combine DataFrames together</a:t>
            </a:r>
          </a:p>
          <a:p>
            <a:r>
              <a:rPr lang="en-GB" b="1" dirty="0">
                <a:latin typeface="Lucida Console" panose="020B0609040504020204" pitchFamily="49" charset="0"/>
              </a:rPr>
              <a:t>concat()</a:t>
            </a:r>
            <a:r>
              <a:rPr lang="en-GB" dirty="0"/>
              <a:t> by default appends one DataFrame at the end of the other DataFrame across rows using outer join (</a:t>
            </a:r>
            <a:r>
              <a:rPr lang="en-GB" dirty="0">
                <a:sym typeface="Wingdings" panose="05000000000000000000" pitchFamily="2" charset="2"/>
              </a:rPr>
              <a:t> full outer join in SQL), useful if both data frames have the same column names</a:t>
            </a:r>
            <a:endParaRPr lang="en-GB" dirty="0"/>
          </a:p>
          <a:p>
            <a:r>
              <a:rPr lang="en-GB" dirty="0"/>
              <a:t>In practice, </a:t>
            </a:r>
            <a:r>
              <a:rPr lang="en-GB" b="1" dirty="0">
                <a:latin typeface="Lucida Console" panose="020B0609040504020204" pitchFamily="49" charset="0"/>
              </a:rPr>
              <a:t>merge()</a:t>
            </a:r>
            <a:r>
              <a:rPr lang="en-GB" dirty="0"/>
              <a:t> is the first choice method to join DataFrames on columns - because by default merge() joins DataFrames on common columns (using inner join)</a:t>
            </a:r>
          </a:p>
          <a:p>
            <a:endParaRPr lang="en-GB" dirty="0"/>
          </a:p>
          <a:p>
            <a:endParaRPr lang="en-GB" dirty="0"/>
          </a:p>
          <a:p>
            <a:pPr marL="0" indent="0">
              <a:buNone/>
            </a:pP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a:p>
            <a:endParaRPr lang="en-GB" dirty="0"/>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33851057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 (6)</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468488" y="1418896"/>
            <a:ext cx="11801099" cy="5439104"/>
          </a:xfrm>
        </p:spPr>
        <p:txBody>
          <a:bodyPr/>
          <a:lstStyle/>
          <a:p>
            <a:r>
              <a:rPr lang="en-GB" dirty="0"/>
              <a:t>When merging data frames it is convenient to ensure that they have the same index values, so that the resulting DataFrame includes all values of the each DataFrame (no rows are discarded)</a:t>
            </a:r>
          </a:p>
          <a:p>
            <a:r>
              <a:rPr lang="en-GB" dirty="0"/>
              <a:t>This is useful when data sets have different column names that relate to the same entity instance (identified by the row value).</a:t>
            </a:r>
          </a:p>
          <a:p>
            <a:r>
              <a:rPr lang="en-GB" dirty="0"/>
              <a:t>In practice, </a:t>
            </a:r>
            <a:r>
              <a:rPr lang="en-GB" b="1" dirty="0">
                <a:latin typeface="Lucida Console" panose="020B0609040504020204" pitchFamily="49" charset="0"/>
              </a:rPr>
              <a:t>join()</a:t>
            </a:r>
            <a:r>
              <a:rPr lang="en-GB" dirty="0"/>
              <a:t> is the first choice method to join DataFrames on rows - because by default join() joins DataFrames on rows (using left join on the row index).</a:t>
            </a:r>
          </a:p>
          <a:p>
            <a:r>
              <a:rPr lang="en-GB" dirty="0"/>
              <a:t>Pandas can be used for </a:t>
            </a:r>
            <a:r>
              <a:rPr lang="en-GB" b="1" dirty="0"/>
              <a:t>data cleaning</a:t>
            </a:r>
            <a:r>
              <a:rPr lang="en-GB" dirty="0"/>
              <a:t>: </a:t>
            </a:r>
          </a:p>
          <a:p>
            <a:pPr lvl="1"/>
            <a:r>
              <a:rPr lang="en-GB" dirty="0"/>
              <a:t>Removing rows where data is missing - using </a:t>
            </a:r>
            <a:r>
              <a:rPr lang="en-GB" b="1" dirty="0">
                <a:latin typeface="Lucida Console" panose="020B0609040504020204" pitchFamily="49" charset="0"/>
              </a:rPr>
              <a:t>dropna()</a:t>
            </a:r>
            <a:r>
              <a:rPr lang="en-GB" dirty="0"/>
              <a:t> DataFrame method</a:t>
            </a:r>
          </a:p>
          <a:p>
            <a:pPr lvl="1"/>
            <a:r>
              <a:rPr lang="en-GB" dirty="0"/>
              <a:t>Replacing missing values - using the </a:t>
            </a:r>
            <a:r>
              <a:rPr lang="en-GB" b="1" dirty="0">
                <a:latin typeface="Lucida Console" panose="020B0609040504020204" pitchFamily="49" charset="0"/>
              </a:rPr>
              <a:t>fillna()</a:t>
            </a:r>
            <a:r>
              <a:rPr lang="en-GB" dirty="0"/>
              <a:t> DataFrame method</a:t>
            </a:r>
          </a:p>
          <a:p>
            <a:pPr lvl="1"/>
            <a:r>
              <a:rPr lang="en-GB" dirty="0"/>
              <a:t>Data of wrong format - using </a:t>
            </a:r>
            <a:r>
              <a:rPr lang="en-GB" b="1" dirty="0"/>
              <a:t>pd.to_numeric()</a:t>
            </a:r>
            <a:r>
              <a:rPr lang="en-GB" dirty="0"/>
              <a:t> and </a:t>
            </a:r>
            <a:r>
              <a:rPr lang="en-GB" b="1" dirty="0">
                <a:latin typeface="Lucida Console" panose="020B0609040504020204" pitchFamily="49" charset="0"/>
              </a:rPr>
              <a:t>to_datetime()</a:t>
            </a:r>
            <a:r>
              <a:rPr lang="en-GB" dirty="0"/>
              <a:t> Pandas functions</a:t>
            </a:r>
          </a:p>
          <a:p>
            <a:pPr lvl="1"/>
            <a:r>
              <a:rPr lang="en-GB" dirty="0"/>
              <a:t>Fixing wrong values - using the </a:t>
            </a:r>
            <a:r>
              <a:rPr lang="en-GB" b="1" dirty="0">
                <a:latin typeface="Lucida Console" panose="020B0609040504020204" pitchFamily="49" charset="0"/>
              </a:rPr>
              <a:t>loc</a:t>
            </a:r>
            <a:r>
              <a:rPr lang="en-GB" dirty="0"/>
              <a:t> attribute</a:t>
            </a:r>
          </a:p>
          <a:p>
            <a:pPr lvl="1"/>
            <a:r>
              <a:rPr lang="en-GB" dirty="0"/>
              <a:t>Removing rows with wrong values - using the </a:t>
            </a:r>
            <a:r>
              <a:rPr lang="en-GB" b="1" dirty="0">
                <a:latin typeface="Lucida Console" panose="020B0609040504020204" pitchFamily="49" charset="0"/>
              </a:rPr>
              <a:t>drop()</a:t>
            </a:r>
            <a:r>
              <a:rPr lang="en-GB" dirty="0"/>
              <a:t> DataFrame method</a:t>
            </a:r>
          </a:p>
          <a:p>
            <a:pPr lvl="1"/>
            <a:r>
              <a:rPr lang="en-GB" dirty="0"/>
              <a:t>Removing duplicates - using the use the </a:t>
            </a:r>
            <a:r>
              <a:rPr lang="en-GB" b="1" dirty="0">
                <a:latin typeface="Lucida Console" panose="020B0609040504020204" pitchFamily="49" charset="0"/>
              </a:rPr>
              <a:t>duplicated()</a:t>
            </a:r>
            <a:r>
              <a:rPr lang="en-GB" dirty="0"/>
              <a:t> and </a:t>
            </a:r>
            <a:r>
              <a:rPr lang="en-GB" b="1" dirty="0">
                <a:latin typeface="Lucida Console" panose="020B0609040504020204" pitchFamily="49" charset="0"/>
              </a:rPr>
              <a:t>drop_duplicates()</a:t>
            </a:r>
            <a:r>
              <a:rPr lang="en-GB" dirty="0"/>
              <a:t> DataFrame methods</a:t>
            </a:r>
          </a:p>
          <a:p>
            <a:pPr lvl="1"/>
            <a:r>
              <a:rPr lang="en-GB" dirty="0"/>
              <a:t>Data correlations can be displayed using corr() DataFrame method </a:t>
            </a:r>
          </a:p>
          <a:p>
            <a:r>
              <a:rPr lang="en-GB" dirty="0"/>
              <a:t>Pandas uses the </a:t>
            </a:r>
            <a:r>
              <a:rPr lang="en-GB" b="1" dirty="0">
                <a:latin typeface="Lucida Console" panose="020B0609040504020204" pitchFamily="49" charset="0"/>
              </a:rPr>
              <a:t>plot()</a:t>
            </a:r>
            <a:r>
              <a:rPr lang="en-GB" dirty="0"/>
              <a:t> DataFrame method to create charts</a:t>
            </a:r>
          </a:p>
          <a:p>
            <a:r>
              <a:rPr lang="en-GB" dirty="0"/>
              <a:t>Use </a:t>
            </a:r>
            <a:r>
              <a:rPr lang="en-GB" b="1" dirty="0">
                <a:latin typeface="Lucida Console" panose="020B0609040504020204" pitchFamily="49" charset="0"/>
              </a:rPr>
              <a:t>Pyplot</a:t>
            </a:r>
            <a:r>
              <a:rPr lang="en-GB" dirty="0"/>
              <a:t> submodule of the </a:t>
            </a:r>
            <a:r>
              <a:rPr lang="en-GB" b="1" dirty="0">
                <a:latin typeface="Lucida Console" panose="020B0609040504020204" pitchFamily="49" charset="0"/>
              </a:rPr>
              <a:t>Matplotlib</a:t>
            </a:r>
            <a:r>
              <a:rPr lang="en-GB" dirty="0"/>
              <a:t> library to add elements to the chart &amp; visualize it on the screen</a:t>
            </a:r>
          </a:p>
          <a:p>
            <a:endParaRPr lang="en-GB" dirty="0"/>
          </a:p>
          <a:p>
            <a:endParaRPr lang="en-GB" dirty="0"/>
          </a:p>
          <a:p>
            <a:endParaRPr lang="en-GB" dirty="0"/>
          </a:p>
          <a:p>
            <a:pPr marL="0" indent="0">
              <a:buNone/>
            </a:pP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a:p>
            <a:endParaRPr lang="en-GB" dirty="0"/>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Tree>
    <p:extLst>
      <p:ext uri="{BB962C8B-B14F-4D97-AF65-F5344CB8AC3E}">
        <p14:creationId xmlns:p14="http://schemas.microsoft.com/office/powerpoint/2010/main" val="189457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Series – from a NumPy ndarray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8644" y="1559751"/>
            <a:ext cx="11713356"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Creating a series from an ndarray</a:t>
            </a:r>
          </a:p>
          <a:p>
            <a:r>
              <a:rPr lang="en-GB" dirty="0"/>
              <a:t>If data are provided through an ndarray, and if no index is passed, then by default index will be range(n), where n is array length, i.e., [0, 1, 2, 3, ... range(len(array)-1).</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numpy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np</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week_days = np.array([</a:t>
            </a:r>
            <a:r>
              <a:rPr lang="en-GB" dirty="0">
                <a:solidFill>
                  <a:srgbClr val="00B050"/>
                </a:solidFill>
                <a:latin typeface="Lucida Console" panose="020B0609040504020204" pitchFamily="49" charset="0"/>
              </a:rPr>
              <a:t>"Monday"</a:t>
            </a:r>
            <a:r>
              <a:rPr lang="en-GB" dirty="0">
                <a:latin typeface="Lucida Console" panose="020B0609040504020204" pitchFamily="49" charset="0"/>
              </a:rPr>
              <a:t>, </a:t>
            </a:r>
            <a:r>
              <a:rPr lang="en-GB" dirty="0">
                <a:solidFill>
                  <a:srgbClr val="00B050"/>
                </a:solidFill>
                <a:latin typeface="Lucida Console" panose="020B0609040504020204" pitchFamily="49" charset="0"/>
              </a:rPr>
              <a:t>"Tuesday"</a:t>
            </a:r>
            <a:r>
              <a:rPr lang="en-GB" dirty="0">
                <a:latin typeface="Lucida Console" panose="020B0609040504020204" pitchFamily="49" charset="0"/>
              </a:rPr>
              <a:t>, </a:t>
            </a:r>
            <a:r>
              <a:rPr lang="en-GB" dirty="0">
                <a:solidFill>
                  <a:srgbClr val="00B050"/>
                </a:solidFill>
                <a:latin typeface="Lucida Console" panose="020B0609040504020204" pitchFamily="49" charset="0"/>
              </a:rPr>
              <a:t>"Wednesday"</a:t>
            </a:r>
            <a:r>
              <a:rPr lang="en-GB" dirty="0">
                <a:latin typeface="Lucida Console" panose="020B0609040504020204" pitchFamily="49" charset="0"/>
              </a:rPr>
              <a:t>, </a:t>
            </a:r>
            <a:r>
              <a:rPr lang="en-GB" dirty="0">
                <a:solidFill>
                  <a:srgbClr val="00B050"/>
                </a:solidFill>
                <a:latin typeface="Lucida Console" panose="020B0609040504020204" pitchFamily="49" charset="0"/>
              </a:rPr>
              <a:t>"Thursday"</a:t>
            </a:r>
            <a:r>
              <a:rPr lang="en-GB" dirty="0">
                <a:latin typeface="Lucida Console" panose="020B0609040504020204" pitchFamily="49" charset="0"/>
              </a:rPr>
              <a:t>,</a:t>
            </a:r>
            <a:r>
              <a:rPr lang="en-GB" dirty="0">
                <a:latin typeface="Consolas" panose="020B0609020204030204" pitchFamily="49" charset="0"/>
              </a:rPr>
              <a:t> </a:t>
            </a:r>
            <a:r>
              <a:rPr lang="en-GB" dirty="0">
                <a:solidFill>
                  <a:srgbClr val="00B050"/>
                </a:solidFill>
                <a:latin typeface="Lucida Console" panose="020B0609040504020204" pitchFamily="49" charset="0"/>
              </a:rPr>
              <a:t>"Friday"</a:t>
            </a:r>
            <a:r>
              <a:rPr lang="en-GB" dirty="0">
                <a:latin typeface="Lucida Console" panose="020B0609040504020204" pitchFamily="49" charset="0"/>
              </a:rPr>
              <a:t>])</a:t>
            </a:r>
            <a:r>
              <a:rPr lang="en-GB" dirty="0">
                <a:latin typeface="Consolas" panose="020B0609020204030204" pitchFamily="49" charset="0"/>
              </a:rPr>
              <a:t>   </a:t>
            </a:r>
            <a:r>
              <a:rPr lang="en-GB" dirty="0">
                <a:latin typeface="Lucida Console" panose="020B0609040504020204" pitchFamily="49" charset="0"/>
              </a:rPr>
              <a:t>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week_days_series = pd.Series(week_days)</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(week_days_series)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0000CD"/>
                </a:solidFill>
                <a:latin typeface="Lucida Console" panose="020B0609040504020204" pitchFamily="49" charset="0"/>
              </a:rPr>
              <a:t>day1    420</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0       Monday</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1      Tuesday</a:t>
            </a:r>
          </a:p>
          <a:p>
            <a:pPr marL="0" indent="0">
              <a:buNone/>
            </a:pPr>
            <a:r>
              <a:rPr lang="en-GB" dirty="0">
                <a:solidFill>
                  <a:srgbClr val="0000CD"/>
                </a:solidFill>
                <a:latin typeface="Lucida Console" panose="020B0609040504020204" pitchFamily="49" charset="0"/>
              </a:rPr>
              <a:t>  2    Wednesday</a:t>
            </a:r>
          </a:p>
          <a:p>
            <a:pPr marL="0" indent="0">
              <a:buNone/>
            </a:pPr>
            <a:r>
              <a:rPr lang="en-GB" dirty="0">
                <a:solidFill>
                  <a:srgbClr val="0000CD"/>
                </a:solidFill>
                <a:latin typeface="Lucida Console" panose="020B0609040504020204" pitchFamily="49" charset="0"/>
              </a:rPr>
              <a:t>  3     Thursday</a:t>
            </a:r>
          </a:p>
          <a:p>
            <a:pPr marL="0" indent="0">
              <a:buNone/>
            </a:pPr>
            <a:r>
              <a:rPr lang="en-GB" dirty="0">
                <a:solidFill>
                  <a:srgbClr val="0000CD"/>
                </a:solidFill>
                <a:latin typeface="Lucida Console" panose="020B0609040504020204" pitchFamily="49" charset="0"/>
              </a:rPr>
              <a:t>  4       Friday</a:t>
            </a:r>
          </a:p>
          <a:p>
            <a:pPr marL="0" indent="0">
              <a:buNone/>
            </a:pPr>
            <a:r>
              <a:rPr lang="en-GB" dirty="0">
                <a:solidFill>
                  <a:srgbClr val="0000CD"/>
                </a:solidFill>
                <a:latin typeface="Lucida Console" panose="020B0609040504020204" pitchFamily="49" charset="0"/>
              </a:rPr>
              <a:t>  dtype: object</a:t>
            </a:r>
          </a:p>
          <a:p>
            <a:endParaRPr lang="en-GB" dirty="0">
              <a:solidFill>
                <a:srgbClr val="0000CD"/>
              </a:solidFill>
              <a:latin typeface="Lucida Console" panose="020B060904050402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480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Creating Series – from a scalar</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78774" y="1559750"/>
            <a:ext cx="11691505" cy="50967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GB" b="1" dirty="0">
                <a:solidFill>
                  <a:srgbClr val="2EABE2"/>
                </a:solidFill>
                <a:latin typeface="Arial"/>
                <a:ea typeface="MS PGothic" pitchFamily="34" charset="-128"/>
              </a:rPr>
              <a:t>Creating a series from a scalar</a:t>
            </a:r>
          </a:p>
          <a:p>
            <a:r>
              <a:rPr lang="en-GB" dirty="0"/>
              <a:t>If data is a scalar value, an index must be provided.</a:t>
            </a:r>
          </a:p>
          <a:p>
            <a:r>
              <a:rPr lang="en-GB" dirty="0"/>
              <a:t>The value will be repeated to match the length of 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scalar = 5</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dirty="0">
                <a:effectLst/>
                <a:latin typeface="Lucida Console" panose="020B0609040504020204" pitchFamily="49" charset="0"/>
                <a:ea typeface="Calibri" panose="020F0502020204030204" pitchFamily="34" charset="0"/>
              </a:rPr>
              <a:t>scalar_series = pd.Series(scalar, index=[0, 1, 2, 3])</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scalar_series</a:t>
            </a:r>
            <a:r>
              <a:rPr lang="en-GB" dirty="0">
                <a:latin typeface="Consolas" panose="020B0609020204030204" pitchFamily="49" charset="0"/>
              </a:rPr>
              <a:t>   </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0    5</a:t>
            </a:r>
          </a:p>
          <a:p>
            <a:pPr marL="0" indent="0">
              <a:buNone/>
            </a:pPr>
            <a:r>
              <a:rPr lang="en-GB" dirty="0">
                <a:solidFill>
                  <a:srgbClr val="0000CD"/>
                </a:solidFill>
                <a:latin typeface="Lucida Console" panose="020B0609040504020204" pitchFamily="49" charset="0"/>
              </a:rPr>
              <a:t>  1    5</a:t>
            </a:r>
          </a:p>
          <a:p>
            <a:pPr marL="0" indent="0">
              <a:buNone/>
            </a:pPr>
            <a:r>
              <a:rPr lang="en-GB" dirty="0">
                <a:solidFill>
                  <a:srgbClr val="0000CD"/>
                </a:solidFill>
                <a:latin typeface="Lucida Console" panose="020B0609040504020204" pitchFamily="49" charset="0"/>
              </a:rPr>
              <a:t>  2    5</a:t>
            </a:r>
          </a:p>
          <a:p>
            <a:pPr marL="0" indent="0">
              <a:buNone/>
            </a:pPr>
            <a:r>
              <a:rPr lang="en-GB" dirty="0">
                <a:solidFill>
                  <a:srgbClr val="0000CD"/>
                </a:solidFill>
                <a:latin typeface="Lucida Console" panose="020B0609040504020204" pitchFamily="49" charset="0"/>
              </a:rPr>
              <a:t>  3    5</a:t>
            </a:r>
          </a:p>
          <a:p>
            <a:pPr marL="0" indent="0">
              <a:buNone/>
            </a:pPr>
            <a:r>
              <a:rPr lang="en-GB" dirty="0">
                <a:solidFill>
                  <a:srgbClr val="0000CD"/>
                </a:solidFill>
                <a:latin typeface="Lucida Console" panose="020B0609040504020204" pitchFamily="49" charset="0"/>
              </a:rPr>
              <a:t>  dtype: int64</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24277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 Series’ elements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50815"/>
            <a:ext cx="108157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Directly, iterating through series’ elements</a:t>
            </a:r>
            <a:endParaRPr lang="en-GB" b="1" dirty="0">
              <a:solidFill>
                <a:srgbClr val="0070C0"/>
              </a:solidFill>
              <a:latin typeface="Arial"/>
              <a:ea typeface="MS PGothic" pitchFamily="34" charset="-128"/>
            </a:endParaRPr>
          </a:p>
          <a:p>
            <a:pPr marL="0" indent="0">
              <a:buNone/>
            </a:pPr>
            <a:endParaRPr lang="en-GB" b="1"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 = [</a:t>
            </a:r>
            <a:r>
              <a:rPr lang="en-GB" dirty="0">
                <a:solidFill>
                  <a:srgbClr val="00B050"/>
                </a:solidFill>
                <a:latin typeface="Lucida Console" panose="020B0609040504020204" pitchFamily="49" charset="0"/>
              </a:rPr>
              <a:t>'John', 'Suzie', 'Paul', 'Leo', 'Ada', 'Evie'</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names_series = pd.Series(names)</a:t>
            </a:r>
            <a:endParaRPr lang="en-GB" b="1"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element </a:t>
            </a:r>
            <a:r>
              <a:rPr lang="en-GB" dirty="0">
                <a:solidFill>
                  <a:srgbClr val="FF7700"/>
                </a:solidFill>
                <a:latin typeface="Lucida Console" panose="020B0609040504020204" pitchFamily="49" charset="0"/>
              </a:rPr>
              <a:t>in</a:t>
            </a:r>
            <a:r>
              <a:rPr lang="en-GB" dirty="0">
                <a:latin typeface="Lucida Console" panose="020B0609040504020204" pitchFamily="49" charset="0"/>
              </a:rPr>
              <a:t> names_series:</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(element)</a:t>
            </a:r>
            <a:endParaRPr lang="en-GB" dirty="0">
              <a:solidFill>
                <a:srgbClr val="0000CD"/>
              </a:solidFill>
              <a:latin typeface="Lucida Console" panose="020B0609040504020204" pitchFamily="49" charset="0"/>
            </a:endParaRP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John</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Suzie</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Paul</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Leo</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Ada</a:t>
            </a:r>
          </a:p>
          <a:p>
            <a:pPr marL="0" indent="0">
              <a:buNone/>
            </a:pPr>
            <a:r>
              <a:rPr lang="en-GB" dirty="0">
                <a:latin typeface="Lucida Console" panose="020B0609040504020204" pitchFamily="49" charset="0"/>
              </a:rPr>
              <a:t>  </a:t>
            </a:r>
            <a:r>
              <a:rPr lang="en-GB" dirty="0">
                <a:solidFill>
                  <a:srgbClr val="0000CD"/>
                </a:solidFill>
                <a:latin typeface="Lucida Console" panose="020B0609040504020204" pitchFamily="49" charset="0"/>
              </a:rPr>
              <a:t>Evie</a:t>
            </a: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89318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 Series’ elements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8157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Indirectly, iterating through series’ index, accessible with the subscript operator: [ ]</a:t>
            </a:r>
            <a:endParaRPr lang="en-GB" b="1" dirty="0">
              <a:solidFill>
                <a:srgbClr val="0070C0"/>
              </a:solidFill>
              <a:latin typeface="Arial"/>
              <a:ea typeface="MS PGothic" pitchFamily="34" charset="-128"/>
            </a:endParaRPr>
          </a:p>
          <a:p>
            <a:pPr marL="0" indent="0">
              <a:buNone/>
            </a:pP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 = [</a:t>
            </a:r>
            <a:r>
              <a:rPr lang="en-GB" dirty="0">
                <a:solidFill>
                  <a:srgbClr val="00B050"/>
                </a:solidFill>
                <a:latin typeface="Lucida Console" panose="020B0609040504020204" pitchFamily="49" charset="0"/>
              </a:rPr>
              <a:t>'John', 'Suzie', 'Paul', 'Leo', 'Ada', 'Evie’</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names_series = pd.Series(names)</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names_series.index:</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(names_series[index])</a:t>
            </a:r>
          </a:p>
          <a:p>
            <a:pPr marL="0" indent="0">
              <a:buNone/>
            </a:pPr>
            <a:r>
              <a:rPr lang="en-GB" dirty="0">
                <a:solidFill>
                  <a:srgbClr val="0000CD"/>
                </a:solidFill>
                <a:latin typeface="Lucida Console" panose="020B0609040504020204" pitchFamily="49" charset="0"/>
              </a:rPr>
              <a:t>  John</a:t>
            </a:r>
          </a:p>
          <a:p>
            <a:pPr marL="0" indent="0">
              <a:buNone/>
            </a:pPr>
            <a:r>
              <a:rPr lang="en-GB" dirty="0">
                <a:solidFill>
                  <a:srgbClr val="0000CD"/>
                </a:solidFill>
                <a:latin typeface="Lucida Console" panose="020B0609040504020204" pitchFamily="49" charset="0"/>
              </a:rPr>
              <a:t>  Suzie</a:t>
            </a:r>
          </a:p>
          <a:p>
            <a:pPr marL="0" indent="0">
              <a:buNone/>
            </a:pPr>
            <a:r>
              <a:rPr lang="en-GB" dirty="0">
                <a:solidFill>
                  <a:srgbClr val="0000CD"/>
                </a:solidFill>
                <a:latin typeface="Lucida Console" panose="020B0609040504020204" pitchFamily="49" charset="0"/>
              </a:rPr>
              <a:t>  Paul</a:t>
            </a:r>
          </a:p>
          <a:p>
            <a:pPr marL="0" indent="0">
              <a:buNone/>
            </a:pPr>
            <a:r>
              <a:rPr lang="en-GB" dirty="0">
                <a:solidFill>
                  <a:srgbClr val="0000CD"/>
                </a:solidFill>
                <a:latin typeface="Lucida Console" panose="020B0609040504020204" pitchFamily="49" charset="0"/>
              </a:rPr>
              <a:t>  Leo</a:t>
            </a:r>
          </a:p>
          <a:p>
            <a:pPr marL="0" indent="0">
              <a:buNone/>
            </a:pPr>
            <a:r>
              <a:rPr lang="en-GB" dirty="0">
                <a:solidFill>
                  <a:srgbClr val="0000CD"/>
                </a:solidFill>
                <a:latin typeface="Lucida Console" panose="020B0609040504020204" pitchFamily="49" charset="0"/>
              </a:rPr>
              <a:t>  Ada</a:t>
            </a:r>
          </a:p>
          <a:p>
            <a:pPr marL="0" indent="0">
              <a:buNone/>
            </a:pPr>
            <a:r>
              <a:rPr lang="en-GB" dirty="0">
                <a:solidFill>
                  <a:srgbClr val="0000CD"/>
                </a:solidFill>
                <a:latin typeface="Lucida Console" panose="020B0609040504020204" pitchFamily="49" charset="0"/>
              </a:rPr>
              <a:t>  Evie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25156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 Series’ elements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Through slicing</a:t>
            </a:r>
            <a:endParaRPr lang="en-GB" b="1" dirty="0">
              <a:solidFill>
                <a:srgbClr val="0070C0"/>
              </a:solidFill>
              <a:latin typeface="Arial"/>
              <a:ea typeface="MS PGothic" pitchFamily="34" charset="-128"/>
            </a:endParaRPr>
          </a:p>
          <a:p>
            <a:pPr marL="0" indent="0">
              <a:buNone/>
            </a:pP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names_series[1:3]</a:t>
            </a:r>
            <a:endParaRPr lang="en-GB" dirty="0"/>
          </a:p>
          <a:p>
            <a:pPr marL="0" indent="0">
              <a:buNone/>
            </a:pPr>
            <a:r>
              <a:rPr lang="fr-FR" dirty="0">
                <a:solidFill>
                  <a:srgbClr val="0000CD"/>
                </a:solidFill>
                <a:latin typeface="Lucida Console" panose="020B0609040504020204" pitchFamily="49" charset="0"/>
              </a:rPr>
              <a:t>  1    Suzie</a:t>
            </a:r>
          </a:p>
          <a:p>
            <a:pPr marL="0" indent="0">
              <a:buNone/>
            </a:pPr>
            <a:r>
              <a:rPr lang="fr-FR" dirty="0">
                <a:solidFill>
                  <a:srgbClr val="0000CD"/>
                </a:solidFill>
                <a:latin typeface="Lucida Console" panose="020B0609040504020204" pitchFamily="49" charset="0"/>
              </a:rPr>
              <a:t>  2     Paul</a:t>
            </a:r>
          </a:p>
          <a:p>
            <a:pPr marL="0" indent="0">
              <a:buNone/>
            </a:pPr>
            <a:r>
              <a:rPr lang="fr-FR"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names_series[-2:]</a:t>
            </a:r>
            <a:endParaRPr lang="en-GB" dirty="0"/>
          </a:p>
          <a:p>
            <a:pPr marL="0" indent="0">
              <a:buNone/>
            </a:pPr>
            <a:r>
              <a:rPr lang="fr-FR" dirty="0">
                <a:solidFill>
                  <a:srgbClr val="0000CD"/>
                </a:solidFill>
                <a:latin typeface="Lucida Console" panose="020B0609040504020204" pitchFamily="49" charset="0"/>
              </a:rPr>
              <a:t>  4     Ada</a:t>
            </a:r>
          </a:p>
          <a:p>
            <a:pPr marL="0" indent="0">
              <a:buNone/>
            </a:pPr>
            <a:r>
              <a:rPr lang="fr-FR" dirty="0">
                <a:solidFill>
                  <a:srgbClr val="0000CD"/>
                </a:solidFill>
                <a:latin typeface="Lucida Console" panose="020B0609040504020204" pitchFamily="49" charset="0"/>
              </a:rPr>
              <a:t>  5    Evie</a:t>
            </a:r>
          </a:p>
          <a:p>
            <a:pPr marL="0" indent="0">
              <a:buNone/>
            </a:pPr>
            <a:r>
              <a:rPr lang="fr-FR"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names_series[:3]</a:t>
            </a:r>
            <a:endParaRPr lang="en-GB" dirty="0"/>
          </a:p>
          <a:p>
            <a:pPr marL="0" indent="0">
              <a:buNone/>
            </a:pPr>
            <a:r>
              <a:rPr lang="en-GB" dirty="0">
                <a:solidFill>
                  <a:srgbClr val="0000CD"/>
                </a:solidFill>
                <a:latin typeface="Lucida Console" panose="020B0609040504020204" pitchFamily="49" charset="0"/>
              </a:rPr>
              <a:t>  0     John</a:t>
            </a:r>
          </a:p>
          <a:p>
            <a:pPr marL="0" indent="0">
              <a:buNone/>
            </a:pPr>
            <a:r>
              <a:rPr lang="en-GB" dirty="0">
                <a:solidFill>
                  <a:srgbClr val="0000CD"/>
                </a:solidFill>
                <a:latin typeface="Lucida Console" panose="020B0609040504020204" pitchFamily="49" charset="0"/>
              </a:rPr>
              <a:t>  1    Suzie</a:t>
            </a:r>
          </a:p>
          <a:p>
            <a:pPr marL="0" indent="0">
              <a:buNone/>
            </a:pPr>
            <a:r>
              <a:rPr lang="en-GB" dirty="0">
                <a:solidFill>
                  <a:srgbClr val="0000CD"/>
                </a:solidFill>
                <a:latin typeface="Lucida Console" panose="020B0609040504020204" pitchFamily="49" charset="0"/>
              </a:rPr>
              <a:t>  2     Paul</a:t>
            </a:r>
          </a:p>
          <a:p>
            <a:pPr marL="0" indent="0">
              <a:buNone/>
            </a:pPr>
            <a:r>
              <a:rPr lang="fr-FR" dirty="0">
                <a:solidFill>
                  <a:srgbClr val="0000CD"/>
                </a:solidFill>
                <a:latin typeface="Lucida Console" panose="020B0609040504020204" pitchFamily="49" charset="0"/>
              </a:rPr>
              <a:t>  dtype: object</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6633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 Series’ elements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GB" b="1" dirty="0">
                <a:solidFill>
                  <a:srgbClr val="2EABE2"/>
                </a:solidFill>
                <a:latin typeface="Arial"/>
                <a:ea typeface="MS PGothic" pitchFamily="34" charset="-128"/>
              </a:rPr>
              <a:t>Through a list of index label values</a:t>
            </a:r>
            <a:endParaRPr lang="en-GB" b="1" dirty="0">
              <a:solidFill>
                <a:srgbClr val="0070C0"/>
              </a:solidFill>
              <a:latin typeface="Arial"/>
              <a:ea typeface="MS PGothic" pitchFamily="34" charset="-128"/>
            </a:endParaRPr>
          </a:p>
          <a:p>
            <a:pPr marL="0" indent="0">
              <a:buNone/>
            </a:pP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names_series[[2, 3, 4]]</a:t>
            </a:r>
            <a:endParaRPr lang="en-GB" dirty="0"/>
          </a:p>
          <a:p>
            <a:pPr marL="0" indent="0">
              <a:buNone/>
            </a:pPr>
            <a:r>
              <a:rPr lang="pt-BR" dirty="0">
                <a:solidFill>
                  <a:srgbClr val="0000CD"/>
                </a:solidFill>
                <a:latin typeface="Lucida Console" panose="020B0609040504020204" pitchFamily="49" charset="0"/>
              </a:rPr>
              <a:t>  2    Paul</a:t>
            </a:r>
          </a:p>
          <a:p>
            <a:pPr marL="0" indent="0">
              <a:buNone/>
            </a:pPr>
            <a:r>
              <a:rPr lang="pt-BR" dirty="0">
                <a:solidFill>
                  <a:srgbClr val="0000CD"/>
                </a:solidFill>
                <a:latin typeface="Lucida Console" panose="020B0609040504020204" pitchFamily="49" charset="0"/>
              </a:rPr>
              <a:t>  3     Leo</a:t>
            </a:r>
          </a:p>
          <a:p>
            <a:pPr marL="0" indent="0">
              <a:buNone/>
            </a:pPr>
            <a:r>
              <a:rPr lang="pt-BR" dirty="0">
                <a:solidFill>
                  <a:srgbClr val="0000CD"/>
                </a:solidFill>
                <a:latin typeface="Lucida Console" panose="020B0609040504020204" pitchFamily="49" charset="0"/>
              </a:rPr>
              <a:t>  4     Ada</a:t>
            </a:r>
          </a:p>
          <a:p>
            <a:pPr marL="0" indent="0">
              <a:buNone/>
            </a:pPr>
            <a:r>
              <a:rPr lang="pt-BR"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names_series[[4, 0, 2]]</a:t>
            </a:r>
            <a:endParaRPr lang="en-GB" dirty="0"/>
          </a:p>
          <a:p>
            <a:pPr marL="0" indent="0">
              <a:buNone/>
            </a:pPr>
            <a:r>
              <a:rPr lang="en-GB" dirty="0">
                <a:solidFill>
                  <a:srgbClr val="0000CD"/>
                </a:solidFill>
                <a:latin typeface="Lucida Console" panose="020B0609040504020204" pitchFamily="49" charset="0"/>
              </a:rPr>
              <a:t>  4     Ada</a:t>
            </a:r>
          </a:p>
          <a:p>
            <a:pPr marL="0" indent="0">
              <a:buNone/>
            </a:pPr>
            <a:r>
              <a:rPr lang="en-GB" dirty="0">
                <a:solidFill>
                  <a:srgbClr val="0000CD"/>
                </a:solidFill>
                <a:latin typeface="Lucida Console" panose="020B0609040504020204" pitchFamily="49" charset="0"/>
              </a:rPr>
              <a:t>  0    John</a:t>
            </a:r>
          </a:p>
          <a:p>
            <a:pPr marL="0" indent="0">
              <a:buNone/>
            </a:pPr>
            <a:r>
              <a:rPr lang="en-GB" dirty="0">
                <a:solidFill>
                  <a:srgbClr val="0000CD"/>
                </a:solidFill>
                <a:latin typeface="Lucida Console" panose="020B0609040504020204" pitchFamily="49" charset="0"/>
              </a:rPr>
              <a:t>  2    Paul</a:t>
            </a:r>
          </a:p>
          <a:p>
            <a:pPr marL="0" indent="0">
              <a:buNone/>
            </a:pPr>
            <a:r>
              <a:rPr lang="en-GB"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names_series[[1]]</a:t>
            </a:r>
            <a:endParaRPr lang="en-GB" dirty="0"/>
          </a:p>
          <a:p>
            <a:pPr marL="0" indent="0">
              <a:buNone/>
            </a:pPr>
            <a:r>
              <a:rPr lang="en-GB" dirty="0">
                <a:solidFill>
                  <a:srgbClr val="0000CD"/>
                </a:solidFill>
                <a:latin typeface="Lucida Console" panose="020B0609040504020204" pitchFamily="49" charset="0"/>
              </a:rPr>
              <a:t>  1    Suzie</a:t>
            </a:r>
          </a:p>
          <a:p>
            <a:pPr marL="0" indent="0">
              <a:buNone/>
            </a:pPr>
            <a:r>
              <a:rPr lang="fr-FR" dirty="0">
                <a:solidFill>
                  <a:srgbClr val="0000CD"/>
                </a:solidFill>
                <a:latin typeface="Lucida Console" panose="020B0609040504020204" pitchFamily="49" charset="0"/>
              </a:rPr>
              <a:t>  dtype: object</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7489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 Series’ elements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4809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5"/>
            </a:pPr>
            <a:r>
              <a:rPr lang="en-GB" b="1" dirty="0">
                <a:solidFill>
                  <a:srgbClr val="2EABE2"/>
                </a:solidFill>
                <a:latin typeface="Arial"/>
                <a:ea typeface="MS PGothic" pitchFamily="34" charset="-128"/>
              </a:rPr>
              <a:t>Through Series’ index and values attributes</a:t>
            </a:r>
            <a:endParaRPr lang="en-GB" b="1" dirty="0">
              <a:solidFill>
                <a:srgbClr val="0070C0"/>
              </a:solidFill>
              <a:latin typeface="Arial"/>
              <a:ea typeface="MS PGothic" pitchFamily="34" charset="-128"/>
            </a:endParaRPr>
          </a:p>
          <a:p>
            <a:pPr marL="0" indent="0">
              <a:buNone/>
            </a:pPr>
            <a:endParaRPr lang="en-GB" dirty="0"/>
          </a:p>
          <a:p>
            <a:r>
              <a:rPr lang="en-GB" dirty="0"/>
              <a:t>Using Series’ attributes index and values is the easiest way to get Series’ labels and values individually</a:t>
            </a:r>
          </a:p>
          <a:p>
            <a:pPr marL="0" indent="0">
              <a:buNone/>
            </a:pP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names_series.index[0]</a:t>
            </a:r>
            <a:endParaRPr lang="en-GB" dirty="0"/>
          </a:p>
          <a:p>
            <a:pPr marL="0" indent="0">
              <a:buNone/>
            </a:pPr>
            <a:r>
              <a:rPr lang="en-GB" dirty="0">
                <a:solidFill>
                  <a:srgbClr val="0000CD"/>
                </a:solidFill>
                <a:latin typeface="Lucida Console" panose="020B0609040504020204" pitchFamily="49" charset="0"/>
              </a:rPr>
              <a:t>  0</a:t>
            </a:r>
            <a:endParaRPr lang="en-GB" dirty="0">
              <a:solidFill>
                <a:srgbClr val="8F5902"/>
              </a:solidFill>
              <a:latin typeface="Lucida Console" panose="020B060904050402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names_series.values[0]</a:t>
            </a:r>
            <a:endParaRPr lang="en-GB" dirty="0"/>
          </a:p>
          <a:p>
            <a:pPr marL="0" indent="0">
              <a:buNone/>
            </a:pPr>
            <a:r>
              <a:rPr lang="en-GB" dirty="0">
                <a:solidFill>
                  <a:srgbClr val="0000CD"/>
                </a:solidFill>
                <a:latin typeface="Lucida Console" panose="020B0609040504020204" pitchFamily="49" charset="0"/>
              </a:rPr>
              <a:t>  'John'</a:t>
            </a:r>
            <a:endParaRPr lang="en-GB" dirty="0">
              <a:solidFill>
                <a:srgbClr val="8F5902"/>
              </a:solidFill>
              <a:latin typeface="Consolas" panose="020B060902020403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calories = {</a:t>
            </a:r>
            <a:r>
              <a:rPr lang="en-GB" dirty="0">
                <a:solidFill>
                  <a:srgbClr val="00B050"/>
                </a:solidFill>
                <a:latin typeface="Lucida Console" panose="020B0609040504020204" pitchFamily="49" charset="0"/>
              </a:rPr>
              <a:t>"day1"</a:t>
            </a:r>
            <a:r>
              <a:rPr lang="en-GB" dirty="0">
                <a:latin typeface="Lucida Console" panose="020B0609040504020204" pitchFamily="49" charset="0"/>
              </a:rPr>
              <a:t>: 420, </a:t>
            </a:r>
            <a:r>
              <a:rPr lang="en-GB" dirty="0">
                <a:solidFill>
                  <a:srgbClr val="00B050"/>
                </a:solidFill>
                <a:latin typeface="Lucida Console" panose="020B0609040504020204" pitchFamily="49" charset="0"/>
              </a:rPr>
              <a:t>"day2"</a:t>
            </a:r>
            <a:r>
              <a:rPr lang="en-GB" dirty="0">
                <a:latin typeface="Lucida Console" panose="020B0609040504020204" pitchFamily="49" charset="0"/>
              </a:rPr>
              <a:t>: 380, </a:t>
            </a:r>
            <a:r>
              <a:rPr lang="en-GB" dirty="0">
                <a:solidFill>
                  <a:srgbClr val="00B050"/>
                </a:solidFill>
                <a:latin typeface="Lucida Console" panose="020B0609040504020204" pitchFamily="49" charset="0"/>
              </a:rPr>
              <a:t>"day3"</a:t>
            </a:r>
            <a:r>
              <a:rPr lang="en-GB" dirty="0">
                <a:latin typeface="Lucida Console" panose="020B0609040504020204" pitchFamily="49" charset="0"/>
              </a:rPr>
              <a:t>: 390, </a:t>
            </a:r>
            <a:r>
              <a:rPr lang="en-GB" dirty="0">
                <a:solidFill>
                  <a:srgbClr val="00B050"/>
                </a:solidFill>
                <a:latin typeface="Lucida Console" panose="020B0609040504020204" pitchFamily="49" charset="0"/>
              </a:rPr>
              <a:t>"day4"</a:t>
            </a:r>
            <a:r>
              <a:rPr lang="en-GB" dirty="0">
                <a:latin typeface="Lucida Console" panose="020B0609040504020204" pitchFamily="49" charset="0"/>
              </a:rPr>
              <a:t>: 390,</a:t>
            </a:r>
            <a:r>
              <a:rPr lang="en-GB" dirty="0">
                <a:latin typeface="Consolas" panose="020B0609020204030204" pitchFamily="49" charset="0"/>
              </a:rPr>
              <a:t> </a:t>
            </a:r>
            <a:r>
              <a:rPr lang="en-GB" dirty="0">
                <a:solidFill>
                  <a:srgbClr val="00B050"/>
                </a:solidFill>
                <a:latin typeface="Lucida Console" panose="020B0609040504020204" pitchFamily="49" charset="0"/>
              </a:rPr>
              <a:t>"day5"</a:t>
            </a:r>
            <a:r>
              <a:rPr lang="en-GB" dirty="0">
                <a:latin typeface="Lucida Console" panose="020B0609040504020204" pitchFamily="49" charset="0"/>
              </a:rPr>
              <a:t>: 380}</a:t>
            </a:r>
            <a:r>
              <a:rPr lang="en-GB" dirty="0">
                <a:latin typeface="Consolas" panose="020B0609020204030204" pitchFamily="49" charset="0"/>
              </a:rPr>
              <a:t>   </a:t>
            </a:r>
            <a:r>
              <a:rPr lang="en-GB" dirty="0">
                <a:latin typeface="Lucida Console" panose="020B0609040504020204" pitchFamily="49" charset="0"/>
              </a:rPr>
              <a:t>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calories_5_day_series = pd.Series(calories)</a:t>
            </a:r>
            <a:r>
              <a:rPr lang="pt-BR" dirty="0">
                <a:solidFill>
                  <a:srgbClr val="0000CD"/>
                </a:solidFill>
                <a:latin typeface="Lucida Console" panose="020B0609040504020204" pitchFamily="49" charset="0"/>
              </a:rPr>
              <a:t>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calories_5_day_series.index[3]</a:t>
            </a:r>
            <a:endParaRPr lang="en-GB" dirty="0"/>
          </a:p>
          <a:p>
            <a:pPr marL="0" indent="0">
              <a:buNone/>
            </a:pPr>
            <a:r>
              <a:rPr lang="en-GB" dirty="0">
                <a:solidFill>
                  <a:srgbClr val="0000CD"/>
                </a:solidFill>
                <a:latin typeface="Lucida Console" panose="020B0609040504020204" pitchFamily="49" charset="0"/>
              </a:rPr>
              <a:t>  'day4’</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calories_5_day_series.values[3]</a:t>
            </a:r>
            <a:endParaRPr lang="en-GB" dirty="0"/>
          </a:p>
          <a:p>
            <a:pPr marL="0" indent="0">
              <a:buNone/>
            </a:pPr>
            <a:r>
              <a:rPr lang="en-GB" dirty="0">
                <a:solidFill>
                  <a:srgbClr val="0000CD"/>
                </a:solidFill>
                <a:latin typeface="Lucida Console" panose="020B0609040504020204" pitchFamily="49" charset="0"/>
              </a:rPr>
              <a:t>  390</a:t>
            </a:r>
            <a:r>
              <a:rPr lang="fr-FR" dirty="0">
                <a:solidFill>
                  <a:srgbClr val="0000CD"/>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63675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3B:</a:t>
            </a:r>
            <a:br>
              <a:rPr lang="en-GB" dirty="0"/>
            </a:br>
            <a:r>
              <a:rPr lang="en-GB" dirty="0"/>
              <a:t>NumPy and Pandas Fundamentals</a:t>
            </a:r>
            <a:br>
              <a:rPr lang="en-GB" dirty="0"/>
            </a:br>
            <a:br>
              <a:rPr lang="en-GB" dirty="0"/>
            </a:br>
            <a:r>
              <a:rPr lang="en-GB" dirty="0"/>
              <a:t>~ Pandas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Searching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518312"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Find an element in Series with unique values</a:t>
            </a:r>
            <a:endParaRPr lang="en-GB" b="1" dirty="0">
              <a:solidFill>
                <a:srgbClr val="0070C0"/>
              </a:solidFill>
              <a:latin typeface="Arial"/>
              <a:ea typeface="MS PGothic" pitchFamily="34" charset="-128"/>
            </a:endParaRPr>
          </a:p>
          <a:p>
            <a:pPr marL="0" indent="0">
              <a:buNone/>
            </a:pPr>
            <a:endParaRPr lang="en-GB" dirty="0"/>
          </a:p>
          <a:p>
            <a:r>
              <a:rPr lang="en-GB" dirty="0"/>
              <a:t>Firstly, we need to store Series indices: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index_range = names_series.index</a:t>
            </a:r>
          </a:p>
          <a:p>
            <a:pPr marL="0" indent="0">
              <a:buNone/>
            </a:pPr>
            <a:endParaRPr lang="en-GB" dirty="0">
              <a:latin typeface="Lucida Console" panose="020B0609040504020204" pitchFamily="49" charset="0"/>
            </a:endParaRPr>
          </a:p>
          <a:p>
            <a:r>
              <a:rPr lang="en-GB" dirty="0"/>
              <a:t>To retrieve the index of a specified element from a Series where elements are unique:</a:t>
            </a:r>
            <a:endParaRPr lang="en-GB" dirty="0">
              <a:solidFill>
                <a:srgbClr val="8F5902"/>
              </a:solidFill>
              <a:latin typeface="Lucida Console" panose="020B060904050402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 = 'Suzie’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index_range = names_series.index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index_range:</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names_series[index] == target:</a:t>
            </a:r>
          </a:p>
          <a:p>
            <a:pPr marL="0" indent="0">
              <a:buNone/>
            </a:pPr>
            <a:r>
              <a:rPr lang="en-GB" dirty="0">
                <a:latin typeface="Consolas" panose="020B0609020204030204" pitchFamily="49" charset="0"/>
              </a:rPr>
              <a:t> </a:t>
            </a:r>
            <a:r>
              <a:rPr lang="en-GB" dirty="0">
                <a:latin typeface="Lucida Console" panose="020B0609040504020204" pitchFamily="49" charset="0"/>
              </a:rPr>
              <a:t>            target_index = index</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break</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"target = %s, target_index = %d"</a:t>
            </a:r>
            <a:r>
              <a:rPr lang="en-GB" dirty="0">
                <a:latin typeface="Lucida Console" panose="020B0609040504020204" pitchFamily="49" charset="0"/>
              </a:rPr>
              <a:t> % (target, target_index))</a:t>
            </a:r>
          </a:p>
          <a:p>
            <a:pPr marL="0" indent="0">
              <a:buNone/>
            </a:pPr>
            <a:r>
              <a:rPr lang="fr-FR" dirty="0">
                <a:solidFill>
                  <a:srgbClr val="0000CD"/>
                </a:solidFill>
                <a:latin typeface="Lucida Console" panose="020B0609040504020204" pitchFamily="49" charset="0"/>
              </a:rPr>
              <a:t>  target = Suzie, target_index = 1  </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11333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Searching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Find an element in Series with duplicate values – 1</a:t>
            </a:r>
            <a:r>
              <a:rPr lang="en-GB" b="1" baseline="30000" dirty="0">
                <a:solidFill>
                  <a:srgbClr val="2EABE2"/>
                </a:solidFill>
                <a:latin typeface="Arial"/>
                <a:ea typeface="MS PGothic" pitchFamily="34" charset="-128"/>
              </a:rPr>
              <a:t>st</a:t>
            </a:r>
            <a:r>
              <a:rPr lang="en-GB" b="1" dirty="0">
                <a:solidFill>
                  <a:srgbClr val="2EABE2"/>
                </a:solidFill>
                <a:latin typeface="Arial"/>
                <a:ea typeface="MS PGothic" pitchFamily="34" charset="-128"/>
              </a:rPr>
              <a:t> method</a:t>
            </a:r>
            <a:endParaRPr lang="en-GB" b="1" dirty="0">
              <a:solidFill>
                <a:srgbClr val="0070C0"/>
              </a:solidFill>
              <a:latin typeface="Arial"/>
              <a:ea typeface="MS PGothic" pitchFamily="34" charset="-128"/>
            </a:endParaRPr>
          </a:p>
          <a:p>
            <a:pPr marL="0" indent="0">
              <a:buNone/>
            </a:pPr>
            <a:endParaRPr lang="en-GB" dirty="0"/>
          </a:p>
          <a:p>
            <a:r>
              <a:rPr lang="en-GB" dirty="0"/>
              <a:t>In general, series can have duplicated values, for example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genders =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gender_series = pd.Series(genders)</a:t>
            </a:r>
          </a:p>
          <a:p>
            <a:r>
              <a:rPr lang="en-GB" dirty="0"/>
              <a:t>To retrieve the indices of a specified element from a Series where elements are not unique, store the indices corresponding to the specified element in a list :</a:t>
            </a:r>
            <a:endParaRPr lang="en-GB" dirty="0">
              <a:solidFill>
                <a:srgbClr val="8F5902"/>
              </a:solidFill>
              <a:latin typeface="Lucida Console" panose="020B060904050402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 = </a:t>
            </a:r>
            <a:r>
              <a:rPr lang="en-GB" dirty="0">
                <a:solidFill>
                  <a:srgbClr val="00B050"/>
                </a:solidFill>
                <a:latin typeface="Lucida Console" panose="020B0609040504020204" pitchFamily="49" charset="0"/>
              </a:rPr>
              <a:t>'female'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index_range = gender_series.index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target_indices =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index_range:</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gender_series[index] == target:</a:t>
            </a:r>
          </a:p>
          <a:p>
            <a:pPr marL="0" indent="0">
              <a:buNone/>
            </a:pPr>
            <a:r>
              <a:rPr lang="en-GB" dirty="0">
                <a:latin typeface="Consolas" panose="020B0609020204030204" pitchFamily="49" charset="0"/>
              </a:rPr>
              <a:t> </a:t>
            </a:r>
            <a:r>
              <a:rPr lang="en-GB" dirty="0">
                <a:latin typeface="Lucida Console" panose="020B0609040504020204" pitchFamily="49" charset="0"/>
              </a:rPr>
              <a:t>            target_indices.append(index)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"target ="</a:t>
            </a:r>
            <a:r>
              <a:rPr lang="en-GB" dirty="0">
                <a:latin typeface="Lucida Console" panose="020B0609040504020204" pitchFamily="49" charset="0"/>
              </a:rPr>
              <a:t>,</a:t>
            </a:r>
            <a:r>
              <a:rPr lang="en-GB" dirty="0">
                <a:solidFill>
                  <a:srgbClr val="595959"/>
                </a:solidFill>
                <a:latin typeface="Lucida Console" panose="020B0609040504020204" pitchFamily="49" charset="0"/>
              </a:rPr>
              <a:t> </a:t>
            </a:r>
            <a:r>
              <a:rPr lang="en-GB" dirty="0">
                <a:latin typeface="Lucida Console" panose="020B0609040504020204" pitchFamily="49" charset="0"/>
              </a:rPr>
              <a:t>target, </a:t>
            </a:r>
            <a:r>
              <a:rPr lang="en-GB" dirty="0">
                <a:solidFill>
                  <a:srgbClr val="00B050"/>
                </a:solidFill>
                <a:latin typeface="Lucida Console" panose="020B0609040504020204" pitchFamily="49" charset="0"/>
              </a:rPr>
              <a:t>“; target_indices are"</a:t>
            </a:r>
            <a:r>
              <a:rPr lang="en-GB" dirty="0">
                <a:latin typeface="Lucida Console" panose="020B0609040504020204" pitchFamily="49" charset="0"/>
              </a:rPr>
              <a:t>, target_indices)</a:t>
            </a:r>
          </a:p>
          <a:p>
            <a:pPr marL="0" indent="0">
              <a:buNone/>
            </a:pPr>
            <a:r>
              <a:rPr lang="en-GB" dirty="0">
                <a:solidFill>
                  <a:srgbClr val="0000CD"/>
                </a:solidFill>
                <a:latin typeface="Lucida Console" panose="020B0609040504020204" pitchFamily="49" charset="0"/>
              </a:rPr>
              <a:t>  target = female ; target_indices are [1, 2, 4]</a:t>
            </a:r>
            <a:r>
              <a:rPr lang="fr-FR" dirty="0">
                <a:solidFill>
                  <a:srgbClr val="0000CD"/>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8887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Searching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156667"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Find an element in Series with duplicate values – 2</a:t>
            </a:r>
            <a:r>
              <a:rPr lang="en-GB" b="1" baseline="30000" dirty="0">
                <a:solidFill>
                  <a:srgbClr val="2EABE2"/>
                </a:solidFill>
                <a:latin typeface="Arial"/>
                <a:ea typeface="MS PGothic" pitchFamily="34" charset="-128"/>
              </a:rPr>
              <a:t>nd</a:t>
            </a:r>
            <a:r>
              <a:rPr lang="en-GB" b="1" dirty="0">
                <a:solidFill>
                  <a:srgbClr val="2EABE2"/>
                </a:solidFill>
                <a:latin typeface="Arial"/>
                <a:ea typeface="MS PGothic" pitchFamily="34" charset="-128"/>
              </a:rPr>
              <a:t> method</a:t>
            </a:r>
            <a:endParaRPr lang="en-GB" b="1" dirty="0">
              <a:solidFill>
                <a:srgbClr val="0070C0"/>
              </a:solidFill>
              <a:latin typeface="Arial"/>
              <a:ea typeface="MS PGothic" pitchFamily="34" charset="-128"/>
            </a:endParaRPr>
          </a:p>
          <a:p>
            <a:pPr marL="0" indent="0">
              <a:buNone/>
            </a:pPr>
            <a:endParaRPr lang="en-GB" dirty="0"/>
          </a:p>
          <a:p>
            <a:r>
              <a:rPr lang="en-GB" dirty="0"/>
              <a:t>In general, series can have duplicated values, for example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genders =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gender_series = pd.Series(genders)</a:t>
            </a:r>
          </a:p>
          <a:p>
            <a:r>
              <a:rPr lang="en-GB" dirty="0"/>
              <a:t>Another way of retrieving the indices of a specified element from a Series where elements are not unique: </a:t>
            </a: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target = </a:t>
            </a:r>
            <a:r>
              <a:rPr lang="en-GB" dirty="0">
                <a:solidFill>
                  <a:srgbClr val="00B050"/>
                </a:solidFill>
                <a:latin typeface="Lucida Console" panose="020B0609040504020204" pitchFamily="49" charset="0"/>
              </a:rPr>
              <a:t>'female’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target_indices =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bool_target_indices = pd.Index(gender_series).get_loc(target)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a:t>
            </a:r>
            <a:r>
              <a:rPr lang="en-GB" dirty="0">
                <a:solidFill>
                  <a:srgbClr val="900090"/>
                </a:solidFill>
                <a:latin typeface="Lucida Console" panose="020B0609040504020204" pitchFamily="49" charset="0"/>
              </a:rPr>
              <a:t>range</a:t>
            </a:r>
            <a:r>
              <a:rPr lang="en-GB" dirty="0">
                <a:latin typeface="Lucida Console" panose="020B0609040504020204" pitchFamily="49" charset="0"/>
              </a:rPr>
              <a:t>(</a:t>
            </a:r>
            <a:r>
              <a:rPr lang="en-GB" dirty="0">
                <a:solidFill>
                  <a:srgbClr val="900090"/>
                </a:solidFill>
                <a:latin typeface="Lucida Console" panose="020B0609040504020204" pitchFamily="49" charset="0"/>
              </a:rPr>
              <a:t>len</a:t>
            </a:r>
            <a:r>
              <a:rPr lang="en-GB" dirty="0">
                <a:latin typeface="Lucida Console" panose="020B0609040504020204" pitchFamily="49" charset="0"/>
              </a:rPr>
              <a:t>(bool_target_indices)):</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bool_target_indices[index] == </a:t>
            </a:r>
            <a:r>
              <a:rPr lang="en-GB" dirty="0">
                <a:solidFill>
                  <a:srgbClr val="FF7700"/>
                </a:solidFill>
                <a:latin typeface="Lucida Console" panose="020B0609040504020204" pitchFamily="49" charset="0"/>
              </a:rPr>
              <a:t>True</a:t>
            </a:r>
            <a:r>
              <a:rPr lang="en-GB" dirty="0">
                <a:latin typeface="Lucida Console" panose="020B0609040504020204" pitchFamily="49" charset="0"/>
              </a:rPr>
              <a:t>:</a:t>
            </a:r>
          </a:p>
          <a:p>
            <a:pPr marL="0" indent="0">
              <a:buNone/>
            </a:pPr>
            <a:r>
              <a:rPr lang="en-GB" dirty="0">
                <a:latin typeface="Consolas" panose="020B0609020204030204" pitchFamily="49" charset="0"/>
              </a:rPr>
              <a:t> </a:t>
            </a:r>
            <a:r>
              <a:rPr lang="en-GB" dirty="0">
                <a:latin typeface="Lucida Console" panose="020B0609040504020204" pitchFamily="49" charset="0"/>
              </a:rPr>
              <a:t>            target_indices.append(index)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"target ="</a:t>
            </a:r>
            <a:r>
              <a:rPr lang="en-GB" dirty="0">
                <a:latin typeface="Lucida Console" panose="020B0609040504020204" pitchFamily="49" charset="0"/>
              </a:rPr>
              <a:t>,</a:t>
            </a:r>
            <a:r>
              <a:rPr lang="en-GB" dirty="0">
                <a:solidFill>
                  <a:srgbClr val="595959"/>
                </a:solidFill>
                <a:latin typeface="Lucida Console" panose="020B0609040504020204" pitchFamily="49" charset="0"/>
              </a:rPr>
              <a:t> </a:t>
            </a:r>
            <a:r>
              <a:rPr lang="en-GB" dirty="0">
                <a:latin typeface="Lucida Console" panose="020B0609040504020204" pitchFamily="49" charset="0"/>
              </a:rPr>
              <a:t>target, </a:t>
            </a:r>
            <a:r>
              <a:rPr lang="en-GB" dirty="0">
                <a:solidFill>
                  <a:srgbClr val="00B050"/>
                </a:solidFill>
                <a:latin typeface="Lucida Console" panose="020B0609040504020204" pitchFamily="49" charset="0"/>
              </a:rPr>
              <a:t>"; target_indices are"</a:t>
            </a:r>
            <a:r>
              <a:rPr lang="en-GB" dirty="0">
                <a:latin typeface="Lucida Console" panose="020B0609040504020204" pitchFamily="49" charset="0"/>
              </a:rPr>
              <a:t>, target_indices)</a:t>
            </a:r>
          </a:p>
          <a:p>
            <a:pPr marL="0" indent="0">
              <a:buNone/>
            </a:pPr>
            <a:r>
              <a:rPr lang="en-GB" dirty="0">
                <a:solidFill>
                  <a:srgbClr val="0000CD"/>
                </a:solidFill>
                <a:latin typeface="Lucida Console" panose="020B0609040504020204" pitchFamily="49" charset="0"/>
              </a:rPr>
              <a:t>  target = female ; target_indices are [1, 2, 4]</a:t>
            </a:r>
            <a:r>
              <a:rPr lang="fr-FR" dirty="0">
                <a:solidFill>
                  <a:srgbClr val="0000CD"/>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4997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Searching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943104"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Find an element in Series with duplicate indices and duplicated values</a:t>
            </a:r>
            <a:endParaRPr lang="en-GB" b="1" dirty="0">
              <a:solidFill>
                <a:srgbClr val="0070C0"/>
              </a:solidFill>
              <a:latin typeface="Arial"/>
              <a:ea typeface="MS PGothic" pitchFamily="34" charset="-128"/>
            </a:endParaRPr>
          </a:p>
          <a:p>
            <a:pPr marL="0" indent="0">
              <a:buNone/>
            </a:pPr>
            <a:endParaRPr lang="en-GB" dirty="0"/>
          </a:p>
          <a:p>
            <a:r>
              <a:rPr lang="en-GB" dirty="0"/>
              <a:t>In general, indices can have duplicated values as well, for example: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indices = [1, 2, 2, 1, 2]</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genders =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gender_series_with_dupl_indices = pd.Series(genders, index=indices)</a:t>
            </a:r>
          </a:p>
          <a:p>
            <a:r>
              <a:rPr lang="en-GB" dirty="0"/>
              <a:t>Now first method (covered in slide 21) won’t work – it throws an error:</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 = </a:t>
            </a:r>
            <a:r>
              <a:rPr lang="en-GB" dirty="0">
                <a:solidFill>
                  <a:srgbClr val="00B050"/>
                </a:solidFill>
                <a:latin typeface="Lucida Console" panose="020B0609040504020204" pitchFamily="49" charset="0"/>
              </a:rPr>
              <a:t>'female'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index_range = gender_series_with_dupl_indices.index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target_indices =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index_range:</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gender_series_with_dupl_indices[index] == target:</a:t>
            </a:r>
          </a:p>
          <a:p>
            <a:pPr marL="0" indent="0">
              <a:buNone/>
            </a:pPr>
            <a:r>
              <a:rPr lang="en-GB" dirty="0">
                <a:latin typeface="Consolas" panose="020B0609020204030204" pitchFamily="49" charset="0"/>
              </a:rPr>
              <a:t> </a:t>
            </a:r>
            <a:r>
              <a:rPr lang="en-GB" dirty="0">
                <a:latin typeface="Lucida Console" panose="020B0609040504020204" pitchFamily="49" charset="0"/>
              </a:rPr>
              <a:t>            target_indices.append(index)</a:t>
            </a:r>
          </a:p>
          <a:p>
            <a:pPr marL="0" indent="0">
              <a:buNone/>
            </a:pPr>
            <a:r>
              <a:rPr lang="en-GB" dirty="0">
                <a:solidFill>
                  <a:srgbClr val="FF0000"/>
                </a:solidFill>
                <a:latin typeface="Lucida Console" panose="020B0609040504020204" pitchFamily="49" charset="0"/>
                <a:cs typeface="Times New Roman" panose="02020603050405020304" pitchFamily="18" charset="0"/>
              </a:rPr>
              <a:t>  ValueError: The truth value of a Series is ambiguous.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2686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Searching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139414"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Find an element in Series with duplicate indices and duplicated values</a:t>
            </a:r>
            <a:endParaRPr lang="en-GB" b="1" dirty="0">
              <a:solidFill>
                <a:srgbClr val="0070C0"/>
              </a:solidFill>
              <a:latin typeface="Arial"/>
              <a:ea typeface="MS PGothic" pitchFamily="34" charset="-128"/>
            </a:endParaRPr>
          </a:p>
          <a:p>
            <a:pPr marL="0" indent="0">
              <a:buNone/>
            </a:pPr>
            <a:endParaRPr lang="en-GB" dirty="0"/>
          </a:p>
          <a:p>
            <a:r>
              <a:rPr lang="en-GB" dirty="0"/>
              <a:t>The second method (covered in slide 22) works:</a:t>
            </a:r>
            <a:endParaRPr lang="en-GB" dirty="0">
              <a:solidFill>
                <a:srgbClr val="FF0000"/>
              </a:solidFill>
              <a:latin typeface="Lucida Console" panose="020B060904050402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 = </a:t>
            </a:r>
            <a:r>
              <a:rPr lang="en-GB" dirty="0">
                <a:solidFill>
                  <a:srgbClr val="00B050"/>
                </a:solidFill>
                <a:latin typeface="Lucida Console" panose="020B0609040504020204" pitchFamily="49" charset="0"/>
              </a:rPr>
              <a:t>'female’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target_indices =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bool_target_indices = pd.Index(gender_series).get_loc(target)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for</a:t>
            </a:r>
            <a:r>
              <a:rPr lang="en-GB" dirty="0">
                <a:latin typeface="Lucida Console" panose="020B0609040504020204" pitchFamily="49"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rPr>
              <a:t> </a:t>
            </a:r>
            <a:r>
              <a:rPr lang="en-GB" dirty="0">
                <a:solidFill>
                  <a:srgbClr val="900090"/>
                </a:solidFill>
                <a:latin typeface="Lucida Console" panose="020B0609040504020204" pitchFamily="49" charset="0"/>
              </a:rPr>
              <a:t>range</a:t>
            </a:r>
            <a:r>
              <a:rPr lang="en-GB" dirty="0">
                <a:latin typeface="Lucida Console" panose="020B0609040504020204" pitchFamily="49" charset="0"/>
              </a:rPr>
              <a:t>(</a:t>
            </a:r>
            <a:r>
              <a:rPr lang="en-GB" dirty="0">
                <a:solidFill>
                  <a:srgbClr val="900090"/>
                </a:solidFill>
                <a:latin typeface="Lucida Console" panose="020B0609040504020204" pitchFamily="49" charset="0"/>
              </a:rPr>
              <a:t>len</a:t>
            </a:r>
            <a:r>
              <a:rPr lang="en-GB" dirty="0">
                <a:latin typeface="Lucida Console" panose="020B0609040504020204" pitchFamily="49" charset="0"/>
              </a:rPr>
              <a:t>(bool_target_indices)):</a:t>
            </a:r>
          </a:p>
          <a:p>
            <a:pPr marL="0" indent="0">
              <a:buNone/>
            </a:pPr>
            <a:r>
              <a:rPr lang="en-GB" dirty="0">
                <a:latin typeface="Consolas" panose="020B0609020204030204" pitchFamily="49" charset="0"/>
              </a:rPr>
              <a:t>       </a:t>
            </a: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bool_target_indices[index] == </a:t>
            </a:r>
            <a:r>
              <a:rPr lang="en-GB" dirty="0">
                <a:solidFill>
                  <a:srgbClr val="FF7700"/>
                </a:solidFill>
                <a:latin typeface="Lucida Console" panose="020B0609040504020204" pitchFamily="49" charset="0"/>
              </a:rPr>
              <a:t>True</a:t>
            </a:r>
            <a:r>
              <a:rPr lang="en-GB" dirty="0">
                <a:latin typeface="Lucida Console" panose="020B0609040504020204" pitchFamily="49" charset="0"/>
              </a:rPr>
              <a:t>:</a:t>
            </a:r>
          </a:p>
          <a:p>
            <a:pPr marL="0" indent="0">
              <a:buNone/>
            </a:pPr>
            <a:r>
              <a:rPr lang="en-GB" dirty="0">
                <a:latin typeface="Consolas" panose="020B0609020204030204" pitchFamily="49" charset="0"/>
              </a:rPr>
              <a:t> </a:t>
            </a:r>
            <a:r>
              <a:rPr lang="en-GB" dirty="0">
                <a:latin typeface="Lucida Console" panose="020B0609040504020204" pitchFamily="49" charset="0"/>
              </a:rPr>
              <a:t>            target_indices.append(index)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"target ="</a:t>
            </a:r>
            <a:r>
              <a:rPr lang="en-GB" dirty="0">
                <a:latin typeface="Lucida Console" panose="020B0609040504020204" pitchFamily="49" charset="0"/>
              </a:rPr>
              <a:t>,</a:t>
            </a:r>
            <a:r>
              <a:rPr lang="en-GB" dirty="0">
                <a:solidFill>
                  <a:srgbClr val="595959"/>
                </a:solidFill>
                <a:latin typeface="Lucida Console" panose="020B0609040504020204" pitchFamily="49" charset="0"/>
              </a:rPr>
              <a:t> </a:t>
            </a:r>
            <a:r>
              <a:rPr lang="en-GB" dirty="0">
                <a:latin typeface="Lucida Console" panose="020B0609040504020204" pitchFamily="49" charset="0"/>
              </a:rPr>
              <a:t>target, </a:t>
            </a:r>
            <a:r>
              <a:rPr lang="en-GB" dirty="0">
                <a:solidFill>
                  <a:srgbClr val="00B050"/>
                </a:solidFill>
                <a:latin typeface="Lucida Console" panose="020B0609040504020204" pitchFamily="49" charset="0"/>
              </a:rPr>
              <a:t>"; target_indices are"</a:t>
            </a:r>
            <a:r>
              <a:rPr lang="en-GB" dirty="0">
                <a:latin typeface="Lucida Console" panose="020B0609040504020204" pitchFamily="49" charset="0"/>
              </a:rPr>
              <a:t>, target_indices)</a:t>
            </a:r>
          </a:p>
          <a:p>
            <a:pPr marL="0" indent="0">
              <a:buNone/>
            </a:pPr>
            <a:r>
              <a:rPr lang="en-GB" dirty="0">
                <a:solidFill>
                  <a:srgbClr val="0000CD"/>
                </a:solidFill>
                <a:latin typeface="Lucida Console" panose="020B0609040504020204" pitchFamily="49" charset="0"/>
              </a:rPr>
              <a:t>  target = female ; target_indices are [1, 2, 4]</a:t>
            </a:r>
            <a:r>
              <a:rPr lang="fr-FR" dirty="0">
                <a:solidFill>
                  <a:srgbClr val="0000CD"/>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88949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Applying string methods to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192427"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String processing methods can be applied on each Series’ element if Series is of string (object) data type</a:t>
            </a:r>
          </a:p>
          <a:p>
            <a:r>
              <a:rPr lang="en-GB" dirty="0"/>
              <a:t>These methods are accessed via the </a:t>
            </a:r>
            <a:r>
              <a:rPr lang="en-GB" sz="2000" b="1" dirty="0">
                <a:latin typeface="Lucida Console" panose="020B0609040504020204" pitchFamily="49" charset="0"/>
              </a:rPr>
              <a:t>str</a:t>
            </a:r>
            <a:r>
              <a:rPr lang="en-GB" dirty="0"/>
              <a:t> attribute and generally have names matching the equivalent built-in string methods</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directions = pd.Series([</a:t>
            </a:r>
            <a:r>
              <a:rPr lang="en-GB" dirty="0">
                <a:solidFill>
                  <a:srgbClr val="00B050"/>
                </a:solidFill>
                <a:latin typeface="Lucida Console" panose="020B0609040504020204" pitchFamily="49" charset="0"/>
              </a:rPr>
              <a:t>'North'</a:t>
            </a:r>
            <a:r>
              <a:rPr lang="en-GB" dirty="0">
                <a:latin typeface="Lucida Console" panose="020B0609040504020204" pitchFamily="49" charset="0"/>
              </a:rPr>
              <a:t>, </a:t>
            </a:r>
            <a:r>
              <a:rPr lang="en-GB" dirty="0">
                <a:solidFill>
                  <a:srgbClr val="00B050"/>
                </a:solidFill>
                <a:latin typeface="Lucida Console" panose="020B0609040504020204" pitchFamily="49" charset="0"/>
              </a:rPr>
              <a:t>'East'</a:t>
            </a:r>
            <a:r>
              <a:rPr lang="en-GB" dirty="0">
                <a:latin typeface="Lucida Console" panose="020B0609040504020204" pitchFamily="49" charset="0"/>
              </a:rPr>
              <a:t>, </a:t>
            </a:r>
            <a:r>
              <a:rPr lang="en-GB" dirty="0">
                <a:solidFill>
                  <a:srgbClr val="00B050"/>
                </a:solidFill>
                <a:latin typeface="Lucida Console" panose="020B0609040504020204" pitchFamily="49" charset="0"/>
              </a:rPr>
              <a:t>'South'</a:t>
            </a:r>
            <a:r>
              <a:rPr lang="en-GB" dirty="0">
                <a:latin typeface="Lucida Console" panose="020B0609040504020204" pitchFamily="49" charset="0"/>
              </a:rPr>
              <a:t>, </a:t>
            </a:r>
            <a:r>
              <a:rPr lang="en-GB" dirty="0">
                <a:solidFill>
                  <a:srgbClr val="00B050"/>
                </a:solidFill>
                <a:latin typeface="Lucida Console" panose="020B0609040504020204" pitchFamily="49" charset="0"/>
              </a:rPr>
              <a:t>'West'</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0    North</a:t>
            </a:r>
          </a:p>
          <a:p>
            <a:pPr marL="0" indent="0">
              <a:buNone/>
            </a:pPr>
            <a:r>
              <a:rPr lang="en-GB" dirty="0">
                <a:solidFill>
                  <a:srgbClr val="0000CD"/>
                </a:solidFill>
                <a:latin typeface="Lucida Console" panose="020B0609040504020204" pitchFamily="49" charset="0"/>
              </a:rPr>
              <a:t>1     East</a:t>
            </a:r>
          </a:p>
          <a:p>
            <a:pPr marL="0" indent="0">
              <a:buNone/>
            </a:pPr>
            <a:r>
              <a:rPr lang="en-GB" dirty="0">
                <a:solidFill>
                  <a:srgbClr val="0000CD"/>
                </a:solidFill>
                <a:latin typeface="Lucida Console" panose="020B0609040504020204" pitchFamily="49" charset="0"/>
              </a:rPr>
              <a:t>2    South</a:t>
            </a:r>
          </a:p>
          <a:p>
            <a:pPr marL="0" indent="0">
              <a:buNone/>
            </a:pPr>
            <a:r>
              <a:rPr lang="en-GB" dirty="0">
                <a:solidFill>
                  <a:srgbClr val="0000CD"/>
                </a:solidFill>
                <a:latin typeface="Lucida Console" panose="020B0609040504020204" pitchFamily="49" charset="0"/>
              </a:rPr>
              <a:t>3     West</a:t>
            </a:r>
          </a:p>
          <a:p>
            <a:pPr marL="0" indent="0">
              <a:buNone/>
            </a:pPr>
            <a:r>
              <a:rPr lang="en-GB" dirty="0">
                <a:solidFill>
                  <a:srgbClr val="0000CD"/>
                </a:solidFill>
                <a:latin typeface="Lucida Console" panose="020B0609040504020204" pitchFamily="49" charset="0"/>
              </a:rPr>
              <a:t>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directions.str.len()</a:t>
            </a:r>
          </a:p>
          <a:p>
            <a:pPr marL="0" indent="0">
              <a:buNone/>
            </a:pPr>
            <a:r>
              <a:rPr lang="fr-FR" dirty="0">
                <a:solidFill>
                  <a:srgbClr val="0000CD"/>
                </a:solidFill>
                <a:latin typeface="Lucida Console" panose="020B0609040504020204" pitchFamily="49" charset="0"/>
              </a:rPr>
              <a:t>0    5</a:t>
            </a:r>
          </a:p>
          <a:p>
            <a:pPr marL="0" indent="0">
              <a:buNone/>
            </a:pPr>
            <a:r>
              <a:rPr lang="fr-FR" dirty="0">
                <a:solidFill>
                  <a:srgbClr val="0000CD"/>
                </a:solidFill>
                <a:latin typeface="Lucida Console" panose="020B0609040504020204" pitchFamily="49" charset="0"/>
              </a:rPr>
              <a:t>1    4</a:t>
            </a:r>
          </a:p>
          <a:p>
            <a:pPr marL="0" indent="0">
              <a:buNone/>
            </a:pPr>
            <a:r>
              <a:rPr lang="fr-FR" dirty="0">
                <a:solidFill>
                  <a:srgbClr val="0000CD"/>
                </a:solidFill>
                <a:latin typeface="Lucida Console" panose="020B0609040504020204" pitchFamily="49" charset="0"/>
              </a:rPr>
              <a:t>2    5</a:t>
            </a:r>
          </a:p>
          <a:p>
            <a:pPr marL="0" indent="0">
              <a:buNone/>
            </a:pPr>
            <a:r>
              <a:rPr lang="fr-FR" dirty="0">
                <a:solidFill>
                  <a:srgbClr val="0000CD"/>
                </a:solidFill>
                <a:latin typeface="Lucida Console" panose="020B0609040504020204" pitchFamily="49" charset="0"/>
              </a:rPr>
              <a:t>3    4</a:t>
            </a:r>
          </a:p>
          <a:p>
            <a:pPr marL="0" indent="0">
              <a:buNone/>
            </a:pPr>
            <a:r>
              <a:rPr lang="en-GB" dirty="0">
                <a:solidFill>
                  <a:srgbClr val="0000CD"/>
                </a:solidFill>
                <a:latin typeface="Lucida Console" panose="020B0609040504020204" pitchFamily="49" charset="0"/>
              </a:rPr>
              <a:t>dtype: object</a:t>
            </a:r>
          </a:p>
          <a:p>
            <a:pPr marL="0" indent="0">
              <a:buNone/>
            </a:pPr>
            <a:endParaRPr lang="fr-FR" dirty="0">
              <a:solidFill>
                <a:srgbClr val="0000CD"/>
              </a:solidFill>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28543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Accessing/Extracting sections from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Subscript operator can be applied directly to </a:t>
            </a:r>
            <a:r>
              <a:rPr lang="en-GB" sz="2000" dirty="0">
                <a:latin typeface="Lucida Console" panose="020B0609040504020204" pitchFamily="49" charset="0"/>
              </a:rPr>
              <a:t>str</a:t>
            </a:r>
            <a:r>
              <a:rPr lang="en-GB" dirty="0"/>
              <a:t> attribute to extract characters or substrings</a:t>
            </a:r>
          </a:p>
          <a:p>
            <a:r>
              <a:rPr lang="en-GB" dirty="0"/>
              <a:t>To keep the original Series object, assign the resulting Series to a new variable</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directions_initials = directions.str[0]</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directions_initials</a:t>
            </a:r>
            <a:br>
              <a:rPr lang="en-GB" dirty="0">
                <a:latin typeface="Lucida Console" panose="020B0609040504020204" pitchFamily="49" charset="0"/>
              </a:rPr>
            </a:br>
            <a:r>
              <a:rPr lang="en-GB" dirty="0">
                <a:solidFill>
                  <a:srgbClr val="0000CD"/>
                </a:solidFill>
                <a:latin typeface="Lucida Console" panose="020B0609040504020204" pitchFamily="49" charset="0"/>
              </a:rPr>
              <a:t>0    N</a:t>
            </a:r>
          </a:p>
          <a:p>
            <a:pPr marL="0" indent="0">
              <a:buNone/>
            </a:pPr>
            <a:r>
              <a:rPr lang="en-GB" dirty="0">
                <a:solidFill>
                  <a:srgbClr val="0000CD"/>
                </a:solidFill>
                <a:latin typeface="Lucida Console" panose="020B0609040504020204" pitchFamily="49" charset="0"/>
              </a:rPr>
              <a:t>1    E</a:t>
            </a:r>
          </a:p>
          <a:p>
            <a:pPr marL="0" indent="0">
              <a:buNone/>
            </a:pPr>
            <a:r>
              <a:rPr lang="en-GB" dirty="0">
                <a:solidFill>
                  <a:srgbClr val="0000CD"/>
                </a:solidFill>
                <a:latin typeface="Lucida Console" panose="020B0609040504020204" pitchFamily="49" charset="0"/>
              </a:rPr>
              <a:t>2    S</a:t>
            </a:r>
          </a:p>
          <a:p>
            <a:pPr marL="0" indent="0">
              <a:buNone/>
            </a:pPr>
            <a:r>
              <a:rPr lang="en-GB" dirty="0">
                <a:solidFill>
                  <a:srgbClr val="0000CD"/>
                </a:solidFill>
                <a:latin typeface="Lucida Console" panose="020B0609040504020204" pitchFamily="49" charset="0"/>
              </a:rPr>
              <a:t>3    W</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short_week_days_series = week_days_series.str[:3]</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latin typeface="Lucida Console" panose="020B0609040504020204" pitchFamily="49" charset="0"/>
              </a:rPr>
              <a:t>short_week_days_series</a:t>
            </a:r>
          </a:p>
          <a:p>
            <a:pPr marL="0" indent="0">
              <a:buNone/>
            </a:pPr>
            <a:r>
              <a:rPr lang="en-GB" dirty="0">
                <a:solidFill>
                  <a:srgbClr val="0000CD"/>
                </a:solidFill>
                <a:latin typeface="Lucida Console" panose="020B0609040504020204" pitchFamily="49" charset="0"/>
              </a:rPr>
              <a:t>0    Mon</a:t>
            </a:r>
          </a:p>
          <a:p>
            <a:pPr marL="0" indent="0">
              <a:buNone/>
            </a:pPr>
            <a:r>
              <a:rPr lang="en-GB" dirty="0">
                <a:solidFill>
                  <a:srgbClr val="0000CD"/>
                </a:solidFill>
                <a:latin typeface="Lucida Console" panose="020B0609040504020204" pitchFamily="49" charset="0"/>
              </a:rPr>
              <a:t>1    Tue</a:t>
            </a:r>
          </a:p>
          <a:p>
            <a:pPr marL="0" indent="0">
              <a:buNone/>
            </a:pPr>
            <a:r>
              <a:rPr lang="en-GB" dirty="0">
                <a:solidFill>
                  <a:srgbClr val="0000CD"/>
                </a:solidFill>
                <a:latin typeface="Lucida Console" panose="020B0609040504020204" pitchFamily="49" charset="0"/>
              </a:rPr>
              <a:t>2    Wed</a:t>
            </a:r>
          </a:p>
          <a:p>
            <a:pPr marL="0" indent="0">
              <a:buNone/>
            </a:pPr>
            <a:r>
              <a:rPr lang="en-GB" dirty="0">
                <a:solidFill>
                  <a:srgbClr val="0000CD"/>
                </a:solidFill>
                <a:latin typeface="Lucida Console" panose="020B0609040504020204" pitchFamily="49" charset="0"/>
              </a:rPr>
              <a:t>3    Thu</a:t>
            </a:r>
          </a:p>
          <a:p>
            <a:pPr marL="0" indent="0">
              <a:buNone/>
            </a:pPr>
            <a:r>
              <a:rPr lang="en-GB" dirty="0">
                <a:solidFill>
                  <a:srgbClr val="0000CD"/>
                </a:solidFill>
                <a:latin typeface="Lucida Console" panose="020B0609040504020204" pitchFamily="49" charset="0"/>
              </a:rPr>
              <a:t>4    Fri</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47357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Naming Series – during construction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Series' name can be provided within the constructor:</a:t>
            </a:r>
            <a:endParaRPr lang="en-GB" dirty="0">
              <a:solidFill>
                <a:srgbClr val="FF0000"/>
              </a:solidFill>
              <a:latin typeface="Lucida Console" panose="020B060904050402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named_week_days_series = pd.Series(week_days, name=</a:t>
            </a:r>
            <a:r>
              <a:rPr lang="en-GB" dirty="0">
                <a:solidFill>
                  <a:srgbClr val="00B050"/>
                </a:solidFill>
                <a:latin typeface="Lucida Console" panose="020B0609040504020204" pitchFamily="49" charset="0"/>
              </a:rPr>
              <a:t>'week days'</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(named_week_days_series)</a:t>
            </a:r>
          </a:p>
          <a:p>
            <a:pPr marL="0" indent="0">
              <a:buNone/>
            </a:pPr>
            <a:r>
              <a:rPr lang="en-GB" dirty="0">
                <a:solidFill>
                  <a:srgbClr val="0000CD"/>
                </a:solidFill>
                <a:latin typeface="Lucida Console" panose="020B0609040504020204" pitchFamily="49" charset="0"/>
              </a:rPr>
              <a:t>  0       Monday</a:t>
            </a:r>
          </a:p>
          <a:p>
            <a:pPr marL="0" indent="0">
              <a:buNone/>
            </a:pPr>
            <a:r>
              <a:rPr lang="en-GB" dirty="0">
                <a:solidFill>
                  <a:srgbClr val="0000CD"/>
                </a:solidFill>
                <a:latin typeface="Lucida Console" panose="020B0609040504020204" pitchFamily="49" charset="0"/>
              </a:rPr>
              <a:t>  1      Tuesday</a:t>
            </a:r>
          </a:p>
          <a:p>
            <a:pPr marL="0" indent="0">
              <a:buNone/>
            </a:pPr>
            <a:r>
              <a:rPr lang="en-GB" dirty="0">
                <a:solidFill>
                  <a:srgbClr val="0000CD"/>
                </a:solidFill>
                <a:latin typeface="Lucida Console" panose="020B0609040504020204" pitchFamily="49" charset="0"/>
              </a:rPr>
              <a:t>  2    Wednesday</a:t>
            </a:r>
          </a:p>
          <a:p>
            <a:pPr marL="0" indent="0">
              <a:buNone/>
            </a:pPr>
            <a:r>
              <a:rPr lang="en-GB" dirty="0">
                <a:solidFill>
                  <a:srgbClr val="0000CD"/>
                </a:solidFill>
                <a:latin typeface="Lucida Console" panose="020B0609040504020204" pitchFamily="49" charset="0"/>
              </a:rPr>
              <a:t>  3     Thursday</a:t>
            </a:r>
          </a:p>
          <a:p>
            <a:pPr marL="0" indent="0">
              <a:buNone/>
            </a:pPr>
            <a:r>
              <a:rPr lang="en-GB" dirty="0">
                <a:solidFill>
                  <a:srgbClr val="0000CD"/>
                </a:solidFill>
                <a:latin typeface="Lucida Console" panose="020B0609040504020204" pitchFamily="49" charset="0"/>
              </a:rPr>
              <a:t>  4       Friday</a:t>
            </a:r>
          </a:p>
          <a:p>
            <a:pPr marL="0" indent="0">
              <a:buNone/>
            </a:pPr>
            <a:r>
              <a:rPr lang="en-GB" dirty="0">
                <a:solidFill>
                  <a:srgbClr val="0000CD"/>
                </a:solidFill>
                <a:latin typeface="Lucida Console" panose="020B0609040504020204" pitchFamily="49" charset="0"/>
              </a:rPr>
              <a:t>  Name: week days, dtype: object</a:t>
            </a:r>
            <a:r>
              <a:rPr lang="fr-FR" dirty="0">
                <a:solidFill>
                  <a:srgbClr val="0000CD"/>
                </a:solidFill>
                <a:latin typeface="Lucida Console" panose="020B0609040504020204" pitchFamily="49" charset="0"/>
              </a:rPr>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ABFB3875-8DD0-4A39-8818-2F2F29768E3E}"/>
              </a:ext>
            </a:extLst>
          </p:cNvPr>
          <p:cNvSpPr/>
          <p:nvPr/>
        </p:nvSpPr>
        <p:spPr>
          <a:xfrm>
            <a:off x="997527" y="4396595"/>
            <a:ext cx="2128058" cy="3250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2111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Naming Series – after construction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002378"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or </a:t>
            </a:r>
            <a:r>
              <a:rPr lang="en-GB" dirty="0"/>
              <a:t>after the Series has been created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scalar = </a:t>
            </a:r>
            <a:r>
              <a:rPr lang="en-GB" dirty="0">
                <a:solidFill>
                  <a:srgbClr val="00B050"/>
                </a:solidFill>
                <a:latin typeface="Lucida Console" panose="020B0609040504020204" pitchFamily="49" charset="0"/>
              </a:rPr>
              <a:t>'string scalar'</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sz="1800" dirty="0">
                <a:effectLst/>
                <a:latin typeface="Lucida Console" panose="020B0609040504020204" pitchFamily="49" charset="0"/>
                <a:ea typeface="Calibri" panose="020F0502020204030204" pitchFamily="34" charset="0"/>
              </a:rPr>
              <a:t>scalar_series = pd.Series(scalar, index=[1, 2, 3])</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scalar_series</a:t>
            </a:r>
            <a:r>
              <a:rPr lang="en-GB" dirty="0">
                <a:latin typeface="Consolas" panose="020B0609020204030204" pitchFamily="49" charset="0"/>
              </a:rPr>
              <a:t>   </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1    string scalar</a:t>
            </a:r>
          </a:p>
          <a:p>
            <a:pPr marL="0" indent="0">
              <a:buNone/>
            </a:pPr>
            <a:r>
              <a:rPr lang="en-GB" dirty="0">
                <a:solidFill>
                  <a:srgbClr val="0000CD"/>
                </a:solidFill>
                <a:latin typeface="Lucida Console" panose="020B0609040504020204" pitchFamily="49" charset="0"/>
              </a:rPr>
              <a:t>  2    string scalar</a:t>
            </a:r>
          </a:p>
          <a:p>
            <a:pPr marL="0" indent="0">
              <a:buNone/>
            </a:pPr>
            <a:r>
              <a:rPr lang="en-GB" dirty="0">
                <a:solidFill>
                  <a:srgbClr val="0000CD"/>
                </a:solidFill>
                <a:latin typeface="Lucida Console" panose="020B0609040504020204" pitchFamily="49" charset="0"/>
              </a:rPr>
              <a:t>  3    string scalar</a:t>
            </a:r>
          </a:p>
          <a:p>
            <a:pPr marL="0" indent="0">
              <a:buNone/>
            </a:pPr>
            <a:r>
              <a:rPr lang="en-GB" dirty="0">
                <a:solidFill>
                  <a:srgbClr val="0000CD"/>
                </a:solidFill>
                <a:latin typeface="Lucida Console" panose="020B0609040504020204" pitchFamily="49" charset="0"/>
              </a:rPr>
              <a:t>  dtype: object</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scalar_series.name = </a:t>
            </a:r>
            <a:r>
              <a:rPr lang="en-GB" dirty="0">
                <a:solidFill>
                  <a:srgbClr val="00B050"/>
                </a:solidFill>
                <a:latin typeface="Lucida Console" panose="020B0609040504020204" pitchFamily="49" charset="0"/>
              </a:rPr>
              <a:t>'scalar’</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(scalar_series)</a:t>
            </a:r>
            <a:endParaRPr lang="en-GB" dirty="0"/>
          </a:p>
          <a:p>
            <a:pPr marL="0" indent="0">
              <a:buNone/>
            </a:pPr>
            <a:r>
              <a:rPr lang="en-GB" dirty="0">
                <a:solidFill>
                  <a:srgbClr val="0000CD"/>
                </a:solidFill>
                <a:latin typeface="Lucida Console" panose="020B0609040504020204" pitchFamily="49" charset="0"/>
              </a:rPr>
              <a:t>  1    string scalar</a:t>
            </a:r>
          </a:p>
          <a:p>
            <a:pPr marL="0" indent="0">
              <a:buNone/>
            </a:pPr>
            <a:r>
              <a:rPr lang="en-GB" dirty="0">
                <a:solidFill>
                  <a:srgbClr val="0000CD"/>
                </a:solidFill>
                <a:latin typeface="Lucida Console" panose="020B0609040504020204" pitchFamily="49" charset="0"/>
              </a:rPr>
              <a:t>  2    string scalar</a:t>
            </a:r>
          </a:p>
          <a:p>
            <a:pPr marL="0" indent="0">
              <a:buNone/>
            </a:pPr>
            <a:r>
              <a:rPr lang="en-GB" dirty="0">
                <a:solidFill>
                  <a:srgbClr val="0000CD"/>
                </a:solidFill>
                <a:latin typeface="Lucida Console" panose="020B0609040504020204" pitchFamily="49" charset="0"/>
              </a:rPr>
              <a:t>  3    string scalar</a:t>
            </a:r>
          </a:p>
          <a:p>
            <a:pPr marL="0" indent="0">
              <a:buNone/>
            </a:pPr>
            <a:r>
              <a:rPr lang="en-GB" dirty="0">
                <a:solidFill>
                  <a:srgbClr val="0000CD"/>
                </a:solidFill>
                <a:latin typeface="Lucida Console" panose="020B0609040504020204" pitchFamily="49" charset="0"/>
              </a:rPr>
              <a:t>  Name: scalar, dtype: object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7C052F57-9A3F-4854-8B3F-974329A97955}"/>
              </a:ext>
            </a:extLst>
          </p:cNvPr>
          <p:cNvSpPr/>
          <p:nvPr/>
        </p:nvSpPr>
        <p:spPr>
          <a:xfrm>
            <a:off x="907410" y="4054417"/>
            <a:ext cx="2205091" cy="362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32E655B4-3A1E-4267-9260-20802E112F1D}"/>
              </a:ext>
            </a:extLst>
          </p:cNvPr>
          <p:cNvSpPr/>
          <p:nvPr/>
        </p:nvSpPr>
        <p:spPr>
          <a:xfrm>
            <a:off x="940703" y="6156385"/>
            <a:ext cx="1752621" cy="362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2202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Naming Series – renaming named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223010"/>
            <a:ext cx="1066554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existing named series can be renamed: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(named_week_days_series)</a:t>
            </a:r>
          </a:p>
          <a:p>
            <a:pPr marL="0" indent="0">
              <a:buNone/>
            </a:pPr>
            <a:r>
              <a:rPr lang="en-GB" dirty="0">
                <a:solidFill>
                  <a:srgbClr val="0000CD"/>
                </a:solidFill>
                <a:latin typeface="Lucida Console" panose="020B0609040504020204" pitchFamily="49" charset="0"/>
              </a:rPr>
              <a:t>  0       Monday</a:t>
            </a:r>
          </a:p>
          <a:p>
            <a:pPr marL="0" indent="0">
              <a:buNone/>
            </a:pPr>
            <a:r>
              <a:rPr lang="en-GB" dirty="0">
                <a:solidFill>
                  <a:srgbClr val="0000CD"/>
                </a:solidFill>
                <a:latin typeface="Lucida Console" panose="020B0609040504020204" pitchFamily="49" charset="0"/>
              </a:rPr>
              <a:t>  1      Tuesday</a:t>
            </a:r>
          </a:p>
          <a:p>
            <a:pPr marL="0" indent="0">
              <a:buNone/>
            </a:pPr>
            <a:r>
              <a:rPr lang="en-GB" dirty="0">
                <a:solidFill>
                  <a:srgbClr val="0000CD"/>
                </a:solidFill>
                <a:latin typeface="Lucida Console" panose="020B0609040504020204" pitchFamily="49" charset="0"/>
              </a:rPr>
              <a:t>  2    Wednesday</a:t>
            </a:r>
          </a:p>
          <a:p>
            <a:pPr marL="0" indent="0">
              <a:buNone/>
            </a:pPr>
            <a:r>
              <a:rPr lang="en-GB" dirty="0">
                <a:solidFill>
                  <a:srgbClr val="0000CD"/>
                </a:solidFill>
                <a:latin typeface="Lucida Console" panose="020B0609040504020204" pitchFamily="49" charset="0"/>
              </a:rPr>
              <a:t>  3     Thursday</a:t>
            </a:r>
          </a:p>
          <a:p>
            <a:pPr marL="0" indent="0">
              <a:buNone/>
            </a:pPr>
            <a:r>
              <a:rPr lang="en-GB" dirty="0">
                <a:solidFill>
                  <a:srgbClr val="0000CD"/>
                </a:solidFill>
                <a:latin typeface="Lucida Console" panose="020B0609040504020204" pitchFamily="49" charset="0"/>
              </a:rPr>
              <a:t>  4       Friday</a:t>
            </a:r>
          </a:p>
          <a:p>
            <a:pPr marL="0" indent="0">
              <a:buNone/>
            </a:pPr>
            <a:r>
              <a:rPr lang="en-GB" dirty="0">
                <a:solidFill>
                  <a:srgbClr val="0000CD"/>
                </a:solidFill>
                <a:latin typeface="Lucida Console" panose="020B0609040504020204" pitchFamily="49" charset="0"/>
              </a:rPr>
              <a:t>  Name: week days, dtype: object</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named_week_days_series.name = </a:t>
            </a:r>
            <a:r>
              <a:rPr lang="en-GB" dirty="0">
                <a:solidFill>
                  <a:srgbClr val="00B050"/>
                </a:solidFill>
                <a:latin typeface="Lucida Console" panose="020B0609040504020204" pitchFamily="49" charset="0"/>
              </a:rPr>
              <a:t>'Mon-Fri'</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(named_week_days_series)</a:t>
            </a:r>
            <a:endParaRPr lang="en-GB" dirty="0">
              <a:solidFill>
                <a:srgbClr val="FF0000"/>
              </a:solidFill>
              <a:latin typeface="Lucida Console" panose="020B0609040504020204" pitchFamily="49" charset="0"/>
              <a:cs typeface="Times New Roman" panose="02020603050405020304" pitchFamily="18" charset="0"/>
            </a:endParaRPr>
          </a:p>
          <a:p>
            <a:pPr marL="0" indent="0">
              <a:buNone/>
            </a:pPr>
            <a:r>
              <a:rPr lang="en-GB" dirty="0">
                <a:solidFill>
                  <a:srgbClr val="0000CD"/>
                </a:solidFill>
                <a:latin typeface="Lucida Console" panose="020B0609040504020204" pitchFamily="49" charset="0"/>
              </a:rPr>
              <a:t>  0       Monday</a:t>
            </a:r>
          </a:p>
          <a:p>
            <a:pPr marL="0" indent="0">
              <a:buNone/>
            </a:pPr>
            <a:r>
              <a:rPr lang="en-GB" dirty="0">
                <a:solidFill>
                  <a:srgbClr val="0000CD"/>
                </a:solidFill>
                <a:latin typeface="Lucida Console" panose="020B0609040504020204" pitchFamily="49" charset="0"/>
              </a:rPr>
              <a:t>  1      Tuesday</a:t>
            </a:r>
          </a:p>
          <a:p>
            <a:pPr marL="0" indent="0">
              <a:buNone/>
            </a:pPr>
            <a:r>
              <a:rPr lang="en-GB" dirty="0">
                <a:solidFill>
                  <a:srgbClr val="0000CD"/>
                </a:solidFill>
                <a:latin typeface="Lucida Console" panose="020B0609040504020204" pitchFamily="49" charset="0"/>
              </a:rPr>
              <a:t>  2    Wednesday</a:t>
            </a:r>
          </a:p>
          <a:p>
            <a:pPr marL="0" indent="0">
              <a:buNone/>
            </a:pPr>
            <a:r>
              <a:rPr lang="en-GB" dirty="0">
                <a:solidFill>
                  <a:srgbClr val="0000CD"/>
                </a:solidFill>
                <a:latin typeface="Lucida Console" panose="020B0609040504020204" pitchFamily="49" charset="0"/>
              </a:rPr>
              <a:t>  3     Thursday</a:t>
            </a:r>
          </a:p>
          <a:p>
            <a:pPr marL="0" indent="0">
              <a:buNone/>
            </a:pPr>
            <a:r>
              <a:rPr lang="en-GB" dirty="0">
                <a:solidFill>
                  <a:srgbClr val="0000CD"/>
                </a:solidFill>
                <a:latin typeface="Lucida Console" panose="020B0609040504020204" pitchFamily="49" charset="0"/>
              </a:rPr>
              <a:t>  4       Friday</a:t>
            </a:r>
          </a:p>
          <a:p>
            <a:pPr marL="0" indent="0">
              <a:buNone/>
            </a:pPr>
            <a:r>
              <a:rPr lang="en-GB" dirty="0">
                <a:solidFill>
                  <a:srgbClr val="0000CD"/>
                </a:solidFill>
                <a:latin typeface="Lucida Console" panose="020B0609040504020204" pitchFamily="49" charset="0"/>
              </a:rPr>
              <a:t>Name: Mon-Fri, dtype: object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3" name="Rectangle 2">
            <a:extLst>
              <a:ext uri="{FF2B5EF4-FFF2-40B4-BE49-F238E27FC236}">
                <a16:creationId xmlns:a16="http://schemas.microsoft.com/office/drawing/2014/main" id="{59B8E148-DD9E-44FD-A7B6-5FE74AA5E74F}"/>
              </a:ext>
            </a:extLst>
          </p:cNvPr>
          <p:cNvSpPr/>
          <p:nvPr/>
        </p:nvSpPr>
        <p:spPr>
          <a:xfrm>
            <a:off x="907410" y="3709359"/>
            <a:ext cx="2205091" cy="362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B24235A2-31CE-4D93-9BBC-A0152C242899}"/>
              </a:ext>
            </a:extLst>
          </p:cNvPr>
          <p:cNvSpPr/>
          <p:nvPr/>
        </p:nvSpPr>
        <p:spPr>
          <a:xfrm>
            <a:off x="679325" y="6466934"/>
            <a:ext cx="1896385" cy="362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9951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961961"/>
          </a:xfrm>
        </p:spPr>
        <p:txBody>
          <a:bodyPr/>
          <a:lstStyle/>
          <a:p>
            <a:pPr algn="l"/>
            <a:r>
              <a:rPr lang="en-GB" dirty="0"/>
              <a:t>Module Objectives</a:t>
            </a:r>
            <a:br>
              <a:rPr lang="en-GB" dirty="0"/>
            </a:br>
            <a:r>
              <a:rPr lang="en-GB" sz="2000" dirty="0">
                <a:solidFill>
                  <a:schemeClr val="accent1">
                    <a:lumMod val="60000"/>
                    <a:lumOff val="40000"/>
                  </a:schemeClr>
                </a:solidFill>
              </a:rPr>
              <a:t>After completing this module you will be able to</a:t>
            </a:r>
          </a:p>
        </p:txBody>
      </p:sp>
      <p:sp>
        <p:nvSpPr>
          <p:cNvPr id="3" name="Content Placeholder 2"/>
          <p:cNvSpPr>
            <a:spLocks noGrp="1"/>
          </p:cNvSpPr>
          <p:nvPr>
            <p:ph sz="quarter" idx="10"/>
          </p:nvPr>
        </p:nvSpPr>
        <p:spPr>
          <a:xfrm>
            <a:off x="601490" y="2218628"/>
            <a:ext cx="10655089" cy="4029473"/>
          </a:xfrm>
        </p:spPr>
        <p:txBody>
          <a:bodyPr/>
          <a:lstStyle/>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Describe Pandas</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Use the two main Panda’s data structures</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Load Pandas objects</a:t>
            </a: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Manipulate data through Pandas</a:t>
            </a:r>
          </a:p>
          <a:p>
            <a:pPr marL="285750" indent="-285750">
              <a:buClr>
                <a:schemeClr val="accent1"/>
              </a:buClr>
              <a:buSzPct val="100000"/>
              <a:buFont typeface="Wingdings" panose="05000000000000000000" pitchFamily="2" charset="2"/>
              <a:buChar char="q"/>
            </a:pPr>
            <a:endParaRPr lang="en-GB" altLang="en-US" dirty="0"/>
          </a:p>
          <a:p>
            <a:pPr marL="285750" indent="-285750">
              <a:buClr>
                <a:schemeClr val="accent1"/>
              </a:buClr>
              <a:buSzPct val="100000"/>
              <a:buFont typeface="Wingdings" panose="05000000000000000000" pitchFamily="2" charset="2"/>
              <a:buChar char="q"/>
            </a:pPr>
            <a:r>
              <a:rPr lang="en-GB" dirty="0"/>
              <a:t>Perform data cleaning through pandas</a:t>
            </a: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1800" dirty="0">
                <a:latin typeface="Arial" panose="020B0604020202020204" pitchFamily="34" charset="0"/>
                <a:cs typeface="Arial" panose="020B0604020202020204" pitchFamily="34" charset="0"/>
              </a:rPr>
              <a:t>Plot a dataset through Pandas</a:t>
            </a:r>
          </a:p>
          <a:p>
            <a:pPr marL="0" indent="0">
              <a:buClr>
                <a:schemeClr val="accent1">
                  <a:lumMod val="60000"/>
                  <a:lumOff val="40000"/>
                </a:schemeClr>
              </a:buClr>
              <a:buNone/>
            </a:pPr>
            <a:endParaRPr lang="en-GB" dirty="0"/>
          </a:p>
        </p:txBody>
      </p:sp>
      <p:pic>
        <p:nvPicPr>
          <p:cNvPr id="4" name="Content Placeholder 6">
            <a:extLst>
              <a:ext uri="{FF2B5EF4-FFF2-40B4-BE49-F238E27FC236}">
                <a16:creationId xmlns:a16="http://schemas.microsoft.com/office/drawing/2014/main" id="{BB477859-7299-4455-95E1-6FB419866F51}"/>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680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Concatenating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4809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se_pl_1 = pd.Series([</a:t>
            </a:r>
            <a:r>
              <a:rPr lang="en-GB" dirty="0">
                <a:solidFill>
                  <a:srgbClr val="00B050"/>
                </a:solidFill>
                <a:latin typeface="Lucida Console" panose="020B0609040504020204" pitchFamily="49" charset="0"/>
              </a:rPr>
              <a:t>'Python', 'Java', 'R'</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fr-FR" dirty="0">
                <a:latin typeface="Lucida Console" panose="020B0609040504020204" pitchFamily="49" charset="0"/>
              </a:rPr>
              <a:t>se_pl_2 = pd.Series([</a:t>
            </a:r>
            <a:r>
              <a:rPr lang="fr-FR" dirty="0">
                <a:solidFill>
                  <a:srgbClr val="00B050"/>
                </a:solidFill>
                <a:latin typeface="Lucida Console" panose="020B0609040504020204" pitchFamily="49" charset="0"/>
              </a:rPr>
              <a:t>'C', 'C++', 'C#'</a:t>
            </a:r>
            <a:r>
              <a:rPr lang="fr-FR" dirty="0">
                <a:latin typeface="Lucida Console" panose="020B0609040504020204" pitchFamily="49" charset="0"/>
              </a:rPr>
              <a:t>])</a:t>
            </a:r>
          </a:p>
          <a:p>
            <a:r>
              <a:rPr lang="en-GB" dirty="0"/>
              <a:t>Series can be joined (concatenated) together using the </a:t>
            </a:r>
            <a:r>
              <a:rPr lang="en-GB" dirty="0">
                <a:latin typeface="Lucida Console" panose="020B0609040504020204" pitchFamily="49" charset="0"/>
              </a:rPr>
              <a:t>concat()</a:t>
            </a:r>
            <a:r>
              <a:rPr lang="en-GB" dirty="0"/>
              <a:t> Series function:</a:t>
            </a:r>
            <a:endParaRPr lang="en-GB" dirty="0">
              <a:latin typeface="Lucida Console" panose="020B0609040504020204" pitchFamily="49" charset="0"/>
            </a:endParaRP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concat_series = pd.concat([se_pl_1, se_pl_2])</a:t>
            </a:r>
          </a:p>
          <a:p>
            <a:r>
              <a:rPr lang="en-GB" dirty="0"/>
              <a:t>The result of contactenating two Series is a Series: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(concat_series)</a:t>
            </a:r>
          </a:p>
          <a:p>
            <a:pPr marL="0" indent="0">
              <a:buNone/>
            </a:pPr>
            <a:r>
              <a:rPr lang="fr-FR" dirty="0">
                <a:solidFill>
                  <a:srgbClr val="0000CD"/>
                </a:solidFill>
                <a:latin typeface="Lucida Console" panose="020B0609040504020204" pitchFamily="49" charset="0"/>
              </a:rPr>
              <a:t>  0    Python</a:t>
            </a:r>
          </a:p>
          <a:p>
            <a:pPr marL="0" indent="0">
              <a:buNone/>
            </a:pPr>
            <a:r>
              <a:rPr lang="fr-FR" dirty="0">
                <a:solidFill>
                  <a:srgbClr val="0000CD"/>
                </a:solidFill>
                <a:latin typeface="Lucida Console" panose="020B0609040504020204" pitchFamily="49" charset="0"/>
              </a:rPr>
              <a:t>  1      Java</a:t>
            </a:r>
          </a:p>
          <a:p>
            <a:pPr marL="0" indent="0">
              <a:buNone/>
            </a:pPr>
            <a:r>
              <a:rPr lang="fr-FR" dirty="0">
                <a:solidFill>
                  <a:srgbClr val="0000CD"/>
                </a:solidFill>
                <a:latin typeface="Lucida Console" panose="020B0609040504020204" pitchFamily="49" charset="0"/>
              </a:rPr>
              <a:t>  2         R</a:t>
            </a:r>
          </a:p>
          <a:p>
            <a:pPr marL="0" indent="0">
              <a:buNone/>
            </a:pPr>
            <a:r>
              <a:rPr lang="fr-FR" dirty="0">
                <a:solidFill>
                  <a:srgbClr val="0000CD"/>
                </a:solidFill>
                <a:latin typeface="Lucida Console" panose="020B0609040504020204" pitchFamily="49" charset="0"/>
              </a:rPr>
              <a:t>  0         C</a:t>
            </a:r>
          </a:p>
          <a:p>
            <a:pPr marL="0" indent="0">
              <a:buNone/>
            </a:pPr>
            <a:r>
              <a:rPr lang="fr-FR" dirty="0">
                <a:solidFill>
                  <a:srgbClr val="0000CD"/>
                </a:solidFill>
                <a:latin typeface="Lucida Console" panose="020B0609040504020204" pitchFamily="49" charset="0"/>
              </a:rPr>
              <a:t>  1       C++</a:t>
            </a:r>
          </a:p>
          <a:p>
            <a:pPr marL="0" indent="0">
              <a:buNone/>
            </a:pPr>
            <a:r>
              <a:rPr lang="fr-FR" dirty="0">
                <a:solidFill>
                  <a:srgbClr val="0000CD"/>
                </a:solidFill>
                <a:latin typeface="Lucida Console" panose="020B0609040504020204" pitchFamily="49" charset="0"/>
              </a:rPr>
              <a:t>  2        C#</a:t>
            </a:r>
          </a:p>
          <a:p>
            <a:pPr marL="0" indent="0">
              <a:buNone/>
            </a:pPr>
            <a:r>
              <a:rPr lang="fr-FR"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(concat_series)</a:t>
            </a:r>
          </a:p>
          <a:p>
            <a:pPr marL="0" indent="0">
              <a:buNone/>
            </a:pPr>
            <a:r>
              <a:rPr lang="en-GB" dirty="0">
                <a:solidFill>
                  <a:srgbClr val="0000CD"/>
                </a:solidFill>
                <a:latin typeface="Lucida Console" panose="020B0609040504020204" pitchFamily="49" charset="0"/>
              </a:rPr>
              <a:t>&lt;class 'pandas.core.series.Series'&gt;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252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Concatenating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14809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Lucida Console" panose="020B0609040504020204" pitchFamily="49" charset="0"/>
              </a:rPr>
              <a:t>pd.concat([se_pl_1, se_pl_2]) </a:t>
            </a:r>
            <a:r>
              <a:rPr lang="en-GB" dirty="0"/>
              <a:t>is equivalent to: </a:t>
            </a:r>
            <a:r>
              <a:rPr lang="en-GB" dirty="0">
                <a:latin typeface="Lucida Console" panose="020B0609040504020204" pitchFamily="49" charset="0"/>
              </a:rPr>
              <a:t>pd.concat([se_pl_1, se_pl_2], axis=0)</a:t>
            </a:r>
          </a:p>
          <a:p>
            <a:r>
              <a:rPr lang="en-GB" dirty="0"/>
              <a:t>Setting the axis parameter to value 1 joins two series together into a DataFrame:</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df_concat_series = pd.concat([se_pl_1, se_pl_2], axis=1)</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(df_concat_series)</a:t>
            </a:r>
          </a:p>
          <a:p>
            <a:pPr marL="0" indent="0">
              <a:buNone/>
            </a:pPr>
            <a:r>
              <a:rPr lang="fi-FI" dirty="0">
                <a:solidFill>
                  <a:srgbClr val="0000CD"/>
                </a:solidFill>
                <a:latin typeface="Lucida Console" panose="020B0609040504020204" pitchFamily="49" charset="0"/>
              </a:rPr>
              <a:t>  	   0    1</a:t>
            </a:r>
          </a:p>
          <a:p>
            <a:pPr marL="0" indent="0">
              <a:buNone/>
            </a:pPr>
            <a:r>
              <a:rPr lang="fi-FI" dirty="0">
                <a:solidFill>
                  <a:srgbClr val="0000CD"/>
                </a:solidFill>
                <a:latin typeface="Lucida Console" panose="020B0609040504020204" pitchFamily="49" charset="0"/>
              </a:rPr>
              <a:t>  0  Python  NaN</a:t>
            </a:r>
          </a:p>
          <a:p>
            <a:pPr marL="0" indent="0">
              <a:buNone/>
            </a:pPr>
            <a:r>
              <a:rPr lang="fi-FI" dirty="0">
                <a:solidFill>
                  <a:srgbClr val="0000CD"/>
                </a:solidFill>
                <a:latin typeface="Lucida Console" panose="020B0609040504020204" pitchFamily="49" charset="0"/>
              </a:rPr>
              <a:t>  1    Java  NaN</a:t>
            </a:r>
          </a:p>
          <a:p>
            <a:pPr marL="0" indent="0">
              <a:buNone/>
            </a:pPr>
            <a:r>
              <a:rPr lang="fi-FI" dirty="0">
                <a:solidFill>
                  <a:srgbClr val="0000CD"/>
                </a:solidFill>
                <a:latin typeface="Lucida Console" panose="020B0609040504020204" pitchFamily="49" charset="0"/>
              </a:rPr>
              <a:t>  2       R  NaN</a:t>
            </a:r>
          </a:p>
          <a:p>
            <a:pPr marL="0" indent="0">
              <a:buNone/>
            </a:pPr>
            <a:r>
              <a:rPr lang="fi-FI" dirty="0">
                <a:solidFill>
                  <a:srgbClr val="0000CD"/>
                </a:solidFill>
                <a:latin typeface="Lucida Console" panose="020B0609040504020204" pitchFamily="49" charset="0"/>
              </a:rPr>
              <a:t>  3     NaN    C</a:t>
            </a:r>
          </a:p>
          <a:p>
            <a:pPr marL="0" indent="0">
              <a:buNone/>
            </a:pPr>
            <a:r>
              <a:rPr lang="fi-FI" dirty="0">
                <a:solidFill>
                  <a:srgbClr val="0000CD"/>
                </a:solidFill>
                <a:latin typeface="Lucida Console" panose="020B0609040504020204" pitchFamily="49" charset="0"/>
              </a:rPr>
              <a:t>  4     NaN  C++</a:t>
            </a:r>
          </a:p>
          <a:p>
            <a:pPr marL="0" indent="0">
              <a:buNone/>
            </a:pPr>
            <a:r>
              <a:rPr lang="fi-FI" dirty="0">
                <a:solidFill>
                  <a:srgbClr val="0000CD"/>
                </a:solidFill>
                <a:latin typeface="Lucida Console" panose="020B0609040504020204" pitchFamily="49" charset="0"/>
              </a:rPr>
              <a:t>  5     NaN   C#</a:t>
            </a:r>
            <a:r>
              <a:rPr lang="fr-FR" dirty="0">
                <a:solidFill>
                  <a:srgbClr val="0000CD"/>
                </a:solidFill>
                <a:latin typeface="Lucida Console" panose="020B0609040504020204" pitchFamily="49" charset="0"/>
              </a:rPr>
              <a:t>  dtype: object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(df_concat_series)</a:t>
            </a:r>
          </a:p>
          <a:p>
            <a:pPr marL="0" indent="0">
              <a:buNone/>
            </a:pPr>
            <a:r>
              <a:rPr lang="en-GB" dirty="0">
                <a:solidFill>
                  <a:srgbClr val="0000CD"/>
                </a:solidFill>
                <a:latin typeface="Lucida Console" panose="020B0609040504020204" pitchFamily="49" charset="0"/>
              </a:rPr>
              <a:t> &lt;class 'pandas.core.frame.DataFrame'&gt;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78940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DataFrame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480977"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DataFrame</a:t>
            </a:r>
            <a:r>
              <a:rPr lang="en-GB" dirty="0">
                <a:latin typeface="Arial" panose="020B0604020202020204" pitchFamily="34" charset="0"/>
                <a:cs typeface="Arial" panose="020B0604020202020204" pitchFamily="34" charset="0"/>
              </a:rPr>
              <a:t> is a two-dimensional labelled data structure, like a 2 dimensional array, or a table with rows and columns. As with series, labels need not be unique and are mutable, but must be hashable.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Along with the data, you can optionally pass index (row labels) and columns (column labels) arguments</a:t>
            </a:r>
            <a:endParaRPr lang="en-GB" dirty="0"/>
          </a:p>
          <a:p>
            <a:pPr marL="285750" indent="-285750">
              <a:buFont typeface="Arial" panose="020B0604020202020204" pitchFamily="34" charset="0"/>
              <a:buChar char="•"/>
            </a:pPr>
            <a:r>
              <a:rPr lang="en-GB" dirty="0"/>
              <a:t>Row label can be used to access a specified row within a DataFrame</a:t>
            </a:r>
          </a:p>
          <a:p>
            <a:pPr marL="285750" indent="-285750">
              <a:buFont typeface="Arial" panose="020B0604020202020204" pitchFamily="34" charset="0"/>
              <a:buChar char="•"/>
            </a:pPr>
            <a:r>
              <a:rPr lang="en-GB" dirty="0"/>
              <a:t>Column label can be used to access a specified column within a DataFrame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t>DataFrame consists of rows and columns with a index (label) for each row and a column label for each column. </a:t>
            </a:r>
            <a:r>
              <a:rPr lang="en-GB" b="0" i="0" dirty="0">
                <a:solidFill>
                  <a:srgbClr val="000000"/>
                </a:solidFill>
                <a:effectLst/>
                <a:latin typeface="Arial" panose="020B0604020202020204" pitchFamily="34" charset="0"/>
              </a:rPr>
              <a:t>Each column in a DataFrame is a Series - represents an attribute and each row represents an instance of an entity.</a:t>
            </a:r>
            <a:endParaRPr lang="en-GB" dirty="0"/>
          </a:p>
          <a:p>
            <a:pPr marL="285750" indent="-285750">
              <a:buFont typeface="Arial" panose="020B0604020202020204" pitchFamily="34" charset="0"/>
              <a:buChar char="•"/>
            </a:pPr>
            <a:r>
              <a:rPr lang="en-GB" dirty="0"/>
              <a:t>A Pandas DataFrame is like a table, with following characteristics:</a:t>
            </a:r>
          </a:p>
          <a:p>
            <a:pPr marL="742950" lvl="1" indent="-285750"/>
            <a:r>
              <a:rPr lang="en-GB" dirty="0"/>
              <a:t>by default the values in a DataFrame are labelled with an index number, starting from 0</a:t>
            </a:r>
          </a:p>
          <a:p>
            <a:pPr marL="742950" lvl="1" indent="-285750"/>
            <a:r>
              <a:rPr lang="en-GB" dirty="0"/>
              <a:t>values in a DataFrame may be of different data type but within a column data are of the same data type</a:t>
            </a:r>
          </a:p>
          <a:p>
            <a:pPr marL="742950" lvl="1" indent="-285750"/>
            <a:r>
              <a:rPr lang="en-GB" dirty="0"/>
              <a:t>the size of the DataFrame is mutable (can be changed once DataFrame is created)</a:t>
            </a:r>
          </a:p>
          <a:p>
            <a:pPr marL="742950" lvl="1" indent="-285750"/>
            <a:r>
              <a:rPr lang="en-GB" dirty="0"/>
              <a:t>data (values) within a DataFrame are mutable (can be changed)</a:t>
            </a:r>
          </a:p>
          <a:p>
            <a:pPr marL="285750" indent="-285750">
              <a:buFont typeface="Arial" panose="020B0604020202020204" pitchFamily="34" charset="0"/>
              <a:buChar char="•"/>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95294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DataFrame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0815776" cy="417712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DataFrame</a:t>
            </a:r>
            <a:r>
              <a:rPr lang="en-GB" dirty="0">
                <a:latin typeface="Arial" panose="020B0604020202020204" pitchFamily="34" charset="0"/>
                <a:cs typeface="Arial" panose="020B0604020202020204" pitchFamily="34" charset="0"/>
              </a:rPr>
              <a:t> is a two-dimensional labelled data structure, like a 2 dimensional array, or a table with rows and columns. As with series, labels need not be unique and are mutable, but must be hashable. </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pandas Series can be created using the following constructor (basic syntax):</a:t>
            </a:r>
          </a:p>
          <a:p>
            <a:r>
              <a:rPr lang="en-GB" dirty="0">
                <a:latin typeface="Lucida Console" panose="020B0609040504020204" pitchFamily="49" charset="0"/>
                <a:cs typeface="Arial" panose="020B0604020202020204" pitchFamily="34" charset="0"/>
              </a:rPr>
              <a:t>  </a:t>
            </a:r>
            <a:r>
              <a:rPr lang="en-GB" b="1" dirty="0">
                <a:latin typeface="Lucida Console" panose="020B0609040504020204" pitchFamily="49" charset="0"/>
                <a:cs typeface="Arial" panose="020B0604020202020204" pitchFamily="34" charset="0"/>
              </a:rPr>
              <a:t>pandas.DataFrame(data, index, columns, dtype)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data</a:t>
            </a:r>
            <a:r>
              <a:rPr lang="en-GB" dirty="0"/>
              <a:t> – </a:t>
            </a:r>
            <a:r>
              <a:rPr lang="en-GB" dirty="0">
                <a:latin typeface="Arial" panose="020B0604020202020204" pitchFamily="34" charset="0"/>
                <a:cs typeface="Arial" panose="020B0604020202020204" pitchFamily="34" charset="0"/>
              </a:rPr>
              <a:t>contains data stored in series (data takes various forms like ndarray, itarable, dictionaries or data frames)</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index </a:t>
            </a:r>
            <a:r>
              <a:rPr lang="en-GB" dirty="0">
                <a:latin typeface="Arial" panose="020B0604020202020204" pitchFamily="34" charset="0"/>
                <a:cs typeface="Arial" panose="020B0604020202020204" pitchFamily="34" charset="0"/>
              </a:rPr>
              <a:t>– values corresponding to each row in a data frame; may not be unique but must be immutable. If not provided, will default to np.arrange(n), which is </a:t>
            </a:r>
            <a:r>
              <a:rPr lang="pt-BR" dirty="0">
                <a:latin typeface="Arial" panose="020B0604020202020204" pitchFamily="34" charset="0"/>
                <a:cs typeface="Arial" panose="020B0604020202020204" pitchFamily="34" charset="0"/>
              </a:rPr>
              <a:t>RangeIndex (0, 1, 2, …, n-1), where n is the number of rows in data frame.</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columns</a:t>
            </a:r>
            <a:r>
              <a:rPr lang="en-GB" dirty="0"/>
              <a:t> – </a:t>
            </a:r>
            <a:r>
              <a:rPr lang="en-GB" dirty="0">
                <a:latin typeface="Arial" panose="020B0604020202020204" pitchFamily="34" charset="0"/>
                <a:cs typeface="Arial" panose="020B0604020202020204" pitchFamily="34" charset="0"/>
              </a:rPr>
              <a:t>index or array-like; column labels to use for resulting frame when data does not have them, defaulting to RangeIndex(0, 1, 2, …, n).</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dtype</a:t>
            </a:r>
            <a:r>
              <a:rPr lang="en-GB" dirty="0"/>
              <a:t> – </a:t>
            </a:r>
            <a:r>
              <a:rPr lang="en-GB" dirty="0">
                <a:latin typeface="Arial" panose="020B0604020202020204" pitchFamily="34" charset="0"/>
                <a:cs typeface="Arial" panose="020B0604020202020204" pitchFamily="34" charset="0"/>
              </a:rPr>
              <a:t>a specific data type to be enforced for the data in data frame. If not specified, this will be inferred from data.</a:t>
            </a:r>
          </a:p>
          <a:p>
            <a:pPr marL="0" indent="0">
              <a:buNone/>
            </a:pPr>
            <a:endParaRPr lang="en-GB" dirty="0">
              <a:solidFill>
                <a:srgbClr val="0000CD"/>
              </a:solidFill>
              <a:latin typeface="Consolas" panose="020B060902020403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206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a list of tuples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611510"/>
            <a:ext cx="11329196"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Creating a DataFrame from a list of tuples</a:t>
            </a:r>
          </a:p>
          <a:p>
            <a:r>
              <a:rPr lang="en-GB" dirty="0"/>
              <a:t>Each tuple represents a row; column headers can be added when creating the DataFrame.</a:t>
            </a:r>
          </a:p>
          <a:p>
            <a:r>
              <a:rPr lang="en-GB" u="sng" dirty="0"/>
              <a:t>Example</a:t>
            </a:r>
            <a:r>
              <a:rPr lang="en-GB" dirty="0"/>
              <a:t>: Create a simple DataFrame from a list of tuples, and column names: name, age, city, country.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students_list = [(</a:t>
            </a:r>
            <a:r>
              <a:rPr lang="en-GB" dirty="0">
                <a:solidFill>
                  <a:srgbClr val="00B050"/>
                </a:solidFill>
                <a:latin typeface="Lucida Console" panose="020B0609040504020204" pitchFamily="49" charset="0"/>
              </a:rPr>
              <a:t>'Jack'</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34,</a:t>
            </a:r>
            <a:r>
              <a:rPr lang="en-GB" dirty="0">
                <a:solidFill>
                  <a:srgbClr val="00B050"/>
                </a:solidFill>
                <a:latin typeface="Lucida Console" panose="020B0609040504020204" pitchFamily="49" charset="0"/>
              </a:rPr>
              <a:t> 'Sydney'</a:t>
            </a:r>
            <a:r>
              <a:rPr lang="en-GB" dirty="0">
                <a:latin typeface="Lucida Console" panose="020B0609040504020204" pitchFamily="49" charset="0"/>
              </a:rPr>
              <a:t>,</a:t>
            </a:r>
            <a:r>
              <a:rPr lang="en-GB" dirty="0">
                <a:solidFill>
                  <a:srgbClr val="00B050"/>
                </a:solidFill>
                <a:latin typeface="Lucida Console" panose="020B0609040504020204" pitchFamily="49" charset="0"/>
              </a:rPr>
              <a:t> 'Australia'</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t>
            </a:r>
            <a:r>
              <a:rPr lang="en-GB" dirty="0">
                <a:latin typeface="Lucida Console" panose="020B0609040504020204" pitchFamily="49" charset="0"/>
              </a:rPr>
              <a:t>(</a:t>
            </a:r>
            <a:r>
              <a:rPr lang="en-GB" dirty="0">
                <a:solidFill>
                  <a:srgbClr val="00B050"/>
                </a:solidFill>
                <a:latin typeface="Lucida Console" panose="020B0609040504020204" pitchFamily="49" charset="0"/>
              </a:rPr>
              <a:t>'Rita'</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30,</a:t>
            </a:r>
            <a:r>
              <a:rPr lang="en-GB" dirty="0">
                <a:solidFill>
                  <a:srgbClr val="00B050"/>
                </a:solidFill>
                <a:latin typeface="Lucida Console" panose="020B0609040504020204" pitchFamily="49" charset="0"/>
              </a:rPr>
              <a:t> 'Delhi'</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t>
            </a:r>
            <a:r>
              <a:rPr lang="en-GB" dirty="0">
                <a:latin typeface="Lucida Console" panose="020B0609040504020204" pitchFamily="49" charset="0"/>
              </a:rPr>
              <a:t>(</a:t>
            </a:r>
            <a:r>
              <a:rPr lang="en-GB" dirty="0">
                <a:solidFill>
                  <a:srgbClr val="00B050"/>
                </a:solidFill>
                <a:latin typeface="Lucida Console" panose="020B0609040504020204" pitchFamily="49" charset="0"/>
              </a:rPr>
              <a:t>'Tom'</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31,</a:t>
            </a:r>
            <a:r>
              <a:rPr lang="en-GB" dirty="0">
                <a:solidFill>
                  <a:srgbClr val="00B050"/>
                </a:solidFill>
                <a:latin typeface="Lucida Console" panose="020B0609040504020204" pitchFamily="49" charset="0"/>
              </a:rPr>
              <a:t> 'Mumbai'</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t>
            </a:r>
            <a:r>
              <a:rPr lang="en-GB" dirty="0">
                <a:latin typeface="Lucida Console" panose="020B0609040504020204" pitchFamily="49" charset="0"/>
              </a:rPr>
              <a:t>(</a:t>
            </a:r>
            <a:r>
              <a:rPr lang="en-GB" dirty="0">
                <a:solidFill>
                  <a:srgbClr val="00B050"/>
                </a:solidFill>
                <a:latin typeface="Lucida Console" panose="020B0609040504020204" pitchFamily="49" charset="0"/>
              </a:rPr>
              <a:t>'Neelu'</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32,</a:t>
            </a:r>
            <a:r>
              <a:rPr lang="en-GB" dirty="0">
                <a:solidFill>
                  <a:srgbClr val="00B050"/>
                </a:solidFill>
                <a:latin typeface="Lucida Console" panose="020B0609040504020204" pitchFamily="49" charset="0"/>
              </a:rPr>
              <a:t> 'Bangalore'</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t>
            </a:r>
            <a:r>
              <a:rPr lang="en-GB" dirty="0">
                <a:latin typeface="Lucida Console" panose="020B0609040504020204" pitchFamily="49" charset="0"/>
              </a:rPr>
              <a:t>(</a:t>
            </a:r>
            <a:r>
              <a:rPr lang="en-GB" dirty="0">
                <a:solidFill>
                  <a:srgbClr val="00B050"/>
                </a:solidFill>
                <a:latin typeface="Lucida Console" panose="020B0609040504020204" pitchFamily="49" charset="0"/>
              </a:rPr>
              <a:t>'John'</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16,</a:t>
            </a:r>
            <a:r>
              <a:rPr lang="en-GB" dirty="0">
                <a:solidFill>
                  <a:srgbClr val="00B050"/>
                </a:solidFill>
                <a:latin typeface="Lucida Console" panose="020B0609040504020204" pitchFamily="49" charset="0"/>
              </a:rPr>
              <a:t> 'New York'</a:t>
            </a:r>
            <a:r>
              <a:rPr lang="en-GB" dirty="0">
                <a:latin typeface="Lucida Console" panose="020B0609040504020204" pitchFamily="49" charset="0"/>
              </a:rPr>
              <a:t>,</a:t>
            </a:r>
            <a:r>
              <a:rPr lang="en-GB" dirty="0">
                <a:solidFill>
                  <a:srgbClr val="00B050"/>
                </a:solidFill>
                <a:latin typeface="Lucida Console" panose="020B0609040504020204" pitchFamily="49" charset="0"/>
              </a:rPr>
              <a:t> 'US'</a:t>
            </a:r>
            <a:r>
              <a:rPr lang="en-GB" dirty="0">
                <a:latin typeface="Lucida Console" panose="020B0609040504020204" pitchFamily="49" charset="0"/>
              </a:rPr>
              <a:t>)</a:t>
            </a:r>
            <a:r>
              <a:rPr lang="en-GB" dirty="0">
                <a:solidFill>
                  <a:srgbClr val="00B050"/>
                </a:solidFill>
                <a:latin typeface="Lucida Console" panose="020B0609040504020204" pitchFamily="49" charset="0"/>
              </a:rPr>
              <a:t>,</a:t>
            </a: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t>
            </a:r>
            <a:r>
              <a:rPr lang="en-GB" dirty="0">
                <a:latin typeface="Lucida Console" panose="020B0609040504020204" pitchFamily="49" charset="0"/>
              </a:rPr>
              <a:t>(</a:t>
            </a:r>
            <a:r>
              <a:rPr lang="en-GB" dirty="0">
                <a:solidFill>
                  <a:srgbClr val="00B050"/>
                </a:solidFill>
                <a:latin typeface="Lucida Console" panose="020B0609040504020204" pitchFamily="49" charset="0"/>
              </a:rPr>
              <a:t>'Mike', </a:t>
            </a:r>
            <a:r>
              <a:rPr lang="en-GB" dirty="0">
                <a:latin typeface="Lucida Console" panose="020B0609040504020204" pitchFamily="49" charset="0"/>
              </a:rPr>
              <a:t>17,</a:t>
            </a:r>
            <a:r>
              <a:rPr lang="en-GB" dirty="0">
                <a:solidFill>
                  <a:srgbClr val="00B050"/>
                </a:solidFill>
                <a:latin typeface="Lucida Console" panose="020B0609040504020204" pitchFamily="49" charset="0"/>
              </a:rPr>
              <a:t> 'Las Vegas'</a:t>
            </a:r>
            <a:r>
              <a:rPr lang="en-GB" dirty="0">
                <a:latin typeface="Lucida Console" panose="020B0609040504020204" pitchFamily="49" charset="0"/>
              </a:rPr>
              <a:t>,</a:t>
            </a:r>
            <a:r>
              <a:rPr lang="en-GB" dirty="0">
                <a:solidFill>
                  <a:srgbClr val="00B050"/>
                </a:solidFill>
                <a:latin typeface="Lucida Console" panose="020B0609040504020204" pitchFamily="49" charset="0"/>
              </a:rPr>
              <a:t> 'US'</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df_students_1 = pd.DataFrame(students_list,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'City'</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00B050"/>
                </a:solidFill>
                <a:latin typeface="Lucida Console" panose="020B0609040504020204" pitchFamily="49" charset="0"/>
              </a:rPr>
              <a:t>'Country'</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(df_students_1)</a:t>
            </a:r>
          </a:p>
          <a:p>
            <a:pPr marL="0" indent="0">
              <a:buNone/>
            </a:pPr>
            <a:r>
              <a:rPr lang="en-GB" dirty="0">
                <a:solidFill>
                  <a:srgbClr val="0000CD"/>
                </a:solidFill>
                <a:latin typeface="Lucida Console" panose="020B0609040504020204" pitchFamily="49" charset="0"/>
              </a:rPr>
              <a:t>  &lt;class 'pandas.core.frame.DataFrame'&gt;</a:t>
            </a:r>
          </a:p>
          <a:p>
            <a:pPr marL="0" indent="0">
              <a:buNone/>
            </a:pPr>
            <a:endParaRPr lang="en-GB" dirty="0"/>
          </a:p>
        </p:txBody>
      </p:sp>
    </p:spTree>
    <p:extLst>
      <p:ext uri="{BB962C8B-B14F-4D97-AF65-F5344CB8AC3E}">
        <p14:creationId xmlns:p14="http://schemas.microsoft.com/office/powerpoint/2010/main" val="347908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a list of tuples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611510"/>
            <a:ext cx="11329196"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Creating a DataFrame from a list of tuples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'df_students_1:\n'</a:t>
            </a:r>
            <a:r>
              <a:rPr lang="en-GB" dirty="0">
                <a:latin typeface="Lucida Console" panose="020B0609040504020204" pitchFamily="49" charset="0"/>
              </a:rPr>
              <a:t>, df_students_1)</a:t>
            </a:r>
          </a:p>
          <a:p>
            <a:pPr marL="0" indent="0">
              <a:buNone/>
            </a:pPr>
            <a:r>
              <a:rPr lang="en-GB" dirty="0">
                <a:solidFill>
                  <a:srgbClr val="0000CD"/>
                </a:solidFill>
                <a:latin typeface="Lucida Console" panose="020B0609040504020204" pitchFamily="49" charset="0"/>
              </a:rPr>
              <a:t>  df_students_1:</a:t>
            </a:r>
          </a:p>
          <a:p>
            <a:pPr marL="0" indent="0">
              <a:buNone/>
            </a:pPr>
            <a:r>
              <a:rPr lang="en-GB" dirty="0">
                <a:solidFill>
                  <a:srgbClr val="0000CD"/>
                </a:solidFill>
                <a:latin typeface="Lucida Console" panose="020B0609040504020204" pitchFamily="49" charset="0"/>
              </a:rPr>
              <a:t>       Name  Age       City    Country</a:t>
            </a:r>
          </a:p>
          <a:p>
            <a:pPr marL="0" indent="0">
              <a:buNone/>
            </a:pPr>
            <a:r>
              <a:rPr lang="en-GB" dirty="0">
                <a:solidFill>
                  <a:srgbClr val="0000CD"/>
                </a:solidFill>
                <a:latin typeface="Lucida Console" panose="020B0609040504020204" pitchFamily="49" charset="0"/>
              </a:rPr>
              <a:t>  0   Jack   34     Sydney  Australia</a:t>
            </a:r>
          </a:p>
          <a:p>
            <a:pPr marL="0" indent="0">
              <a:buNone/>
            </a:pPr>
            <a:r>
              <a:rPr lang="en-GB" dirty="0">
                <a:solidFill>
                  <a:srgbClr val="0000CD"/>
                </a:solidFill>
                <a:latin typeface="Lucida Console" panose="020B0609040504020204" pitchFamily="49" charset="0"/>
              </a:rPr>
              <a:t>  1   Rita   30      Delhi      India</a:t>
            </a:r>
          </a:p>
          <a:p>
            <a:pPr marL="0" indent="0">
              <a:buNone/>
            </a:pPr>
            <a:r>
              <a:rPr lang="en-GB" dirty="0">
                <a:solidFill>
                  <a:srgbClr val="0000CD"/>
                </a:solidFill>
                <a:latin typeface="Lucida Console" panose="020B0609040504020204" pitchFamily="49" charset="0"/>
              </a:rPr>
              <a:t>  2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endParaRPr lang="en-GB" dirty="0"/>
          </a:p>
        </p:txBody>
      </p:sp>
    </p:spTree>
    <p:extLst>
      <p:ext uri="{BB962C8B-B14F-4D97-AF65-F5344CB8AC3E}">
        <p14:creationId xmlns:p14="http://schemas.microsoft.com/office/powerpoint/2010/main" val="104286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dictionary of lists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6" y="1818546"/>
            <a:ext cx="11657001"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Creating a DataFrame from dictionary of lists</a:t>
            </a:r>
          </a:p>
          <a:p>
            <a:r>
              <a:rPr lang="en-GB" dirty="0"/>
              <a:t>The dictionary keys are used as column headers and the values in each list as columns of the DataFrame.</a:t>
            </a:r>
          </a:p>
          <a:p>
            <a:r>
              <a:rPr lang="en-GB" u="sng" dirty="0"/>
              <a:t>Example</a:t>
            </a:r>
            <a:r>
              <a:rPr lang="en-GB" dirty="0"/>
              <a:t>: Create a simple DataFrame from a dictionary of lists, and column names: name, age, city, country..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students_dict = {</a:t>
            </a:r>
            <a:r>
              <a:rPr lang="en-GB" dirty="0">
                <a:solidFill>
                  <a:srgbClr val="00B050"/>
                </a:solidFill>
                <a:latin typeface="Lucida Console" panose="020B0609040504020204" pitchFamily="49" charset="0"/>
              </a:rPr>
              <a:t>'Name'</a:t>
            </a:r>
            <a:r>
              <a:rPr lang="en-GB" dirty="0">
                <a:latin typeface="Lucida Console" panose="020B0609040504020204" pitchFamily="49" charset="0"/>
              </a:rPr>
              <a:t>:[</a:t>
            </a:r>
            <a:r>
              <a:rPr lang="en-GB" dirty="0">
                <a:solidFill>
                  <a:srgbClr val="00B050"/>
                </a:solidFill>
                <a:latin typeface="Lucida Console" panose="020B0609040504020204" pitchFamily="49" charset="0"/>
              </a:rPr>
              <a:t>'Jack'</a:t>
            </a:r>
            <a:r>
              <a:rPr lang="en-GB" dirty="0">
                <a:latin typeface="Lucida Console" panose="020B0609040504020204" pitchFamily="49" charset="0"/>
              </a:rPr>
              <a:t>,</a:t>
            </a:r>
            <a:r>
              <a:rPr lang="en-GB" dirty="0">
                <a:solidFill>
                  <a:srgbClr val="00B050"/>
                </a:solidFill>
                <a:latin typeface="Lucida Console" panose="020B0609040504020204" pitchFamily="49" charset="0"/>
              </a:rPr>
              <a:t>'Rita'</a:t>
            </a:r>
            <a:r>
              <a:rPr lang="en-GB" dirty="0">
                <a:latin typeface="Lucida Console" panose="020B0609040504020204" pitchFamily="49" charset="0"/>
              </a:rPr>
              <a:t>,</a:t>
            </a:r>
            <a:r>
              <a:rPr lang="en-GB" dirty="0">
                <a:solidFill>
                  <a:srgbClr val="00B050"/>
                </a:solidFill>
                <a:latin typeface="Lucida Console" panose="020B0609040504020204" pitchFamily="49" charset="0"/>
              </a:rPr>
              <a:t>'Tom'</a:t>
            </a:r>
            <a:r>
              <a:rPr lang="en-GB" dirty="0">
                <a:latin typeface="Lucida Console" panose="020B0609040504020204" pitchFamily="49" charset="0"/>
              </a:rPr>
              <a:t>,</a:t>
            </a:r>
            <a:r>
              <a:rPr lang="en-GB" dirty="0">
                <a:solidFill>
                  <a:srgbClr val="00B050"/>
                </a:solidFill>
                <a:latin typeface="Lucida Console" panose="020B0609040504020204" pitchFamily="49" charset="0"/>
              </a:rPr>
              <a:t>'Neelu'</a:t>
            </a:r>
            <a:r>
              <a:rPr lang="en-GB" dirty="0">
                <a:latin typeface="Lucida Console" panose="020B0609040504020204" pitchFamily="49" charset="0"/>
              </a:rPr>
              <a:t>,</a:t>
            </a:r>
            <a:r>
              <a:rPr lang="en-GB" dirty="0">
                <a:solidFill>
                  <a:srgbClr val="00B050"/>
                </a:solidFill>
                <a:latin typeface="Lucida Console" panose="020B0609040504020204" pitchFamily="49" charset="0"/>
              </a:rPr>
              <a:t>'John'</a:t>
            </a:r>
            <a:r>
              <a:rPr lang="en-GB" dirty="0">
                <a:latin typeface="Lucida Console" panose="020B0609040504020204" pitchFamily="49" charset="0"/>
              </a:rPr>
              <a:t>,</a:t>
            </a:r>
            <a:r>
              <a:rPr lang="en-GB" dirty="0">
                <a:solidFill>
                  <a:srgbClr val="00B050"/>
                </a:solidFill>
                <a:latin typeface="Lucida Console" panose="020B0609040504020204" pitchFamily="49" charset="0"/>
              </a:rPr>
              <a:t>'Mike'</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'Age'</a:t>
            </a:r>
            <a:r>
              <a:rPr lang="en-GB" dirty="0">
                <a:latin typeface="Lucida Console" panose="020B0609040504020204" pitchFamily="49" charset="0"/>
              </a:rPr>
              <a:t>:[34,30,31,32,16,17],</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'City'</a:t>
            </a:r>
            <a:r>
              <a:rPr lang="en-GB" dirty="0">
                <a:latin typeface="Lucida Console" panose="020B0609040504020204" pitchFamily="49" charset="0"/>
              </a:rPr>
              <a:t>:[</a:t>
            </a:r>
            <a:r>
              <a:rPr lang="en-GB" dirty="0">
                <a:solidFill>
                  <a:srgbClr val="00B050"/>
                </a:solidFill>
                <a:latin typeface="Lucida Console" panose="020B0609040504020204" pitchFamily="49" charset="0"/>
              </a:rPr>
              <a:t>'Sydney'</a:t>
            </a:r>
            <a:r>
              <a:rPr lang="en-GB" dirty="0">
                <a:latin typeface="Lucida Console" panose="020B0609040504020204" pitchFamily="49" charset="0"/>
              </a:rPr>
              <a:t>,</a:t>
            </a:r>
            <a:r>
              <a:rPr lang="en-GB" dirty="0">
                <a:solidFill>
                  <a:srgbClr val="00B050"/>
                </a:solidFill>
                <a:latin typeface="Lucida Console" panose="020B0609040504020204" pitchFamily="49" charset="0"/>
              </a:rPr>
              <a:t>'Delhi'</a:t>
            </a:r>
            <a:r>
              <a:rPr lang="en-GB" dirty="0">
                <a:latin typeface="Lucida Console" panose="020B0609040504020204" pitchFamily="49" charset="0"/>
              </a:rPr>
              <a:t>,</a:t>
            </a:r>
            <a:r>
              <a:rPr lang="en-GB" dirty="0">
                <a:solidFill>
                  <a:srgbClr val="00B050"/>
                </a:solidFill>
                <a:latin typeface="Lucida Console" panose="020B0609040504020204" pitchFamily="49" charset="0"/>
              </a:rPr>
              <a:t>'Mumbai'</a:t>
            </a:r>
            <a:r>
              <a:rPr lang="en-GB" dirty="0">
                <a:latin typeface="Lucida Console" panose="020B0609040504020204" pitchFamily="49" charset="0"/>
              </a:rPr>
              <a:t>,</a:t>
            </a:r>
            <a:r>
              <a:rPr lang="en-GB" dirty="0">
                <a:solidFill>
                  <a:srgbClr val="00B050"/>
                </a:solidFill>
                <a:latin typeface="Lucida Console" panose="020B0609040504020204" pitchFamily="49" charset="0"/>
              </a:rPr>
              <a:t>'Bangalore'</a:t>
            </a:r>
            <a:r>
              <a:rPr lang="en-GB" dirty="0">
                <a:latin typeface="Lucida Console" panose="020B0609040504020204" pitchFamily="49" charset="0"/>
              </a:rPr>
              <a:t>,</a:t>
            </a:r>
            <a:r>
              <a:rPr lang="en-GB" dirty="0">
                <a:solidFill>
                  <a:srgbClr val="00B050"/>
                </a:solidFill>
                <a:latin typeface="Lucida Console" panose="020B0609040504020204" pitchFamily="49" charset="0"/>
              </a:rPr>
              <a:t>'New York'</a:t>
            </a:r>
            <a:r>
              <a:rPr lang="en-GB" dirty="0">
                <a:latin typeface="Lucida Console" panose="020B0609040504020204" pitchFamily="49" charset="0"/>
              </a:rPr>
              <a:t>,</a:t>
            </a: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'Las Vegas'</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00B050"/>
                </a:solidFill>
                <a:latin typeface="Consolas" panose="020B0609020204030204" pitchFamily="49" charset="0"/>
              </a:rPr>
              <a:t>       </a:t>
            </a:r>
            <a:r>
              <a:rPr lang="en-GB" dirty="0">
                <a:solidFill>
                  <a:srgbClr val="00B050"/>
                </a:solidFill>
                <a:latin typeface="Lucida Console" panose="020B0609040504020204" pitchFamily="49" charset="0"/>
              </a:rPr>
              <a:t>                'Country':</a:t>
            </a:r>
            <a:r>
              <a:rPr lang="en-GB" dirty="0">
                <a:latin typeface="Lucida Console" panose="020B0609040504020204" pitchFamily="49" charset="0"/>
              </a:rPr>
              <a:t>[</a:t>
            </a:r>
            <a:r>
              <a:rPr lang="en-GB" dirty="0">
                <a:solidFill>
                  <a:srgbClr val="00B050"/>
                </a:solidFill>
                <a:latin typeface="Lucida Console" panose="020B0609040504020204" pitchFamily="49" charset="0"/>
              </a:rPr>
              <a:t>'Australia'</a:t>
            </a:r>
            <a:r>
              <a:rPr lang="en-GB" dirty="0">
                <a:latin typeface="Lucida Console" panose="020B0609040504020204" pitchFamily="49" charset="0"/>
              </a:rPr>
              <a:t>,</a:t>
            </a:r>
            <a:r>
              <a:rPr lang="en-GB" dirty="0">
                <a:solidFill>
                  <a:srgbClr val="00B050"/>
                </a:solidFill>
                <a:latin typeface="Lucida Console" panose="020B0609040504020204" pitchFamily="49" charset="0"/>
              </a:rPr>
              <a:t>'India'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'US'</a:t>
            </a:r>
            <a:r>
              <a:rPr lang="en-GB" dirty="0">
                <a:latin typeface="Lucida Console" panose="020B0609040504020204" pitchFamily="49" charset="0"/>
              </a:rPr>
              <a:t>,</a:t>
            </a:r>
            <a:r>
              <a:rPr lang="en-GB" dirty="0">
                <a:solidFill>
                  <a:srgbClr val="00B050"/>
                </a:solidFill>
                <a:latin typeface="Lucida Console" panose="020B0609040504020204" pitchFamily="49" charset="0"/>
              </a:rPr>
              <a:t>'US'</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 = pd.DataFrame(students_dict)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(df_students_2)</a:t>
            </a:r>
          </a:p>
          <a:p>
            <a:pPr marL="0" indent="0">
              <a:buNone/>
            </a:pPr>
            <a:r>
              <a:rPr lang="en-GB" dirty="0">
                <a:solidFill>
                  <a:srgbClr val="0000CD"/>
                </a:solidFill>
                <a:latin typeface="Lucida Console" panose="020B0609040504020204" pitchFamily="49" charset="0"/>
              </a:rPr>
              <a:t>  &lt;class 'pandas.core.frame.DataFrame'&gt;</a:t>
            </a:r>
            <a:endParaRPr lang="en-GB" dirty="0"/>
          </a:p>
        </p:txBody>
      </p:sp>
    </p:spTree>
    <p:extLst>
      <p:ext uri="{BB962C8B-B14F-4D97-AF65-F5344CB8AC3E}">
        <p14:creationId xmlns:p14="http://schemas.microsoft.com/office/powerpoint/2010/main" val="261831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dictionary of lists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835798"/>
            <a:ext cx="11329196"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Creating a DataFrame from dictionary of lists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'df_students_2:\n'</a:t>
            </a:r>
            <a:r>
              <a:rPr lang="en-GB" dirty="0">
                <a:latin typeface="Lucida Console" panose="020B0609040504020204" pitchFamily="49" charset="0"/>
              </a:rPr>
              <a:t>, df_students_2)</a:t>
            </a:r>
          </a:p>
          <a:p>
            <a:pPr marL="0" indent="0">
              <a:buNone/>
            </a:pPr>
            <a:r>
              <a:rPr lang="en-GB" dirty="0">
                <a:solidFill>
                  <a:srgbClr val="0000CD"/>
                </a:solidFill>
                <a:latin typeface="Lucida Console" panose="020B0609040504020204" pitchFamily="49" charset="0"/>
              </a:rPr>
              <a:t>  df_students_2:</a:t>
            </a:r>
          </a:p>
          <a:p>
            <a:pPr marL="0" indent="0">
              <a:buNone/>
            </a:pPr>
            <a:r>
              <a:rPr lang="en-GB" dirty="0">
                <a:solidFill>
                  <a:srgbClr val="0000CD"/>
                </a:solidFill>
                <a:latin typeface="Lucida Console" panose="020B0609040504020204" pitchFamily="49" charset="0"/>
              </a:rPr>
              <a:t>       Name  Age       City    Country</a:t>
            </a:r>
          </a:p>
          <a:p>
            <a:pPr marL="0" indent="0">
              <a:buNone/>
            </a:pPr>
            <a:r>
              <a:rPr lang="en-GB" dirty="0">
                <a:solidFill>
                  <a:srgbClr val="0000CD"/>
                </a:solidFill>
                <a:latin typeface="Lucida Console" panose="020B0609040504020204" pitchFamily="49" charset="0"/>
              </a:rPr>
              <a:t>  0   Jack   34     Sydney  Australia</a:t>
            </a:r>
          </a:p>
          <a:p>
            <a:pPr marL="0" indent="0">
              <a:buNone/>
            </a:pPr>
            <a:r>
              <a:rPr lang="en-GB" dirty="0">
                <a:solidFill>
                  <a:srgbClr val="0000CD"/>
                </a:solidFill>
                <a:latin typeface="Lucida Console" panose="020B0609040504020204" pitchFamily="49" charset="0"/>
              </a:rPr>
              <a:t>  1   Rita   30      Delhi      India</a:t>
            </a:r>
          </a:p>
          <a:p>
            <a:pPr marL="0" indent="0">
              <a:buNone/>
            </a:pPr>
            <a:r>
              <a:rPr lang="en-GB" dirty="0">
                <a:solidFill>
                  <a:srgbClr val="0000CD"/>
                </a:solidFill>
                <a:latin typeface="Lucida Console" panose="020B0609040504020204" pitchFamily="49" charset="0"/>
              </a:rPr>
              <a:t>  2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endParaRPr lang="en-GB" dirty="0"/>
          </a:p>
        </p:txBody>
      </p:sp>
    </p:spTree>
    <p:extLst>
      <p:ext uri="{BB962C8B-B14F-4D97-AF65-F5344CB8AC3E}">
        <p14:creationId xmlns:p14="http://schemas.microsoft.com/office/powerpoint/2010/main" val="326684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301578" cy="761702"/>
          </a:xfrm>
        </p:spPr>
        <p:txBody>
          <a:bodyPr/>
          <a:lstStyle/>
          <a:p>
            <a:pPr algn="l"/>
            <a:r>
              <a:rPr lang="en-GB" dirty="0"/>
              <a:t>Creating a DataFrame – from a NumPy array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6" y="1725283"/>
            <a:ext cx="11670761"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Creating a DataFrame from a NumPy ndarray</a:t>
            </a:r>
          </a:p>
          <a:p>
            <a:r>
              <a:rPr lang="en-GB" dirty="0"/>
              <a:t>The number of array elements at dimension 1 determines the number of rows of the DataFrame</a:t>
            </a:r>
          </a:p>
          <a:p>
            <a:r>
              <a:rPr lang="en-GB" dirty="0"/>
              <a:t>The number of array elements at dimension 2 determines the number of columns of the DataFrame</a:t>
            </a:r>
          </a:p>
          <a:p>
            <a:r>
              <a:rPr lang="en-GB" dirty="0"/>
              <a:t>Column headers can be added during the DataFrame creation using the </a:t>
            </a:r>
            <a:r>
              <a:rPr lang="en-GB" dirty="0">
                <a:latin typeface="Lucida Console" panose="020B0609040504020204" pitchFamily="49" charset="0"/>
              </a:rPr>
              <a:t>columns</a:t>
            </a:r>
            <a:r>
              <a:rPr lang="en-GB" dirty="0"/>
              <a:t> kwarg.</a:t>
            </a:r>
          </a:p>
          <a:p>
            <a:r>
              <a:rPr lang="en-GB" u="sng" dirty="0"/>
              <a:t>Example</a:t>
            </a:r>
            <a:r>
              <a:rPr lang="en-GB" dirty="0"/>
              <a:t>: Create a simple DataFrame from a 2D numpy array, and column names: name, age, city, country.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 = pd.DataFrame(np.array([[</a:t>
            </a:r>
            <a:r>
              <a:rPr lang="en-GB" dirty="0">
                <a:solidFill>
                  <a:srgbClr val="00B050"/>
                </a:solidFill>
                <a:latin typeface="Lucida Console" panose="020B0609040504020204" pitchFamily="49" charset="0"/>
              </a:rPr>
              <a:t>'John'</a:t>
            </a:r>
            <a:r>
              <a:rPr lang="en-GB" dirty="0">
                <a:latin typeface="Lucida Console" panose="020B0609040504020204" pitchFamily="49" charset="0"/>
              </a:rPr>
              <a:t>, 23, 1.80, 72], </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'Suzie'</a:t>
            </a:r>
            <a:r>
              <a:rPr lang="en-GB" dirty="0">
                <a:latin typeface="Lucida Console" panose="020B0609040504020204" pitchFamily="49" charset="0"/>
              </a:rPr>
              <a:t>, 40, 1.70, 60],</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'Paul'</a:t>
            </a:r>
            <a:r>
              <a:rPr lang="en-GB" dirty="0">
                <a:latin typeface="Lucida Console" panose="020B0609040504020204" pitchFamily="49" charset="0"/>
              </a:rPr>
              <a:t>, 35, 1.86, 90]]),</a:t>
            </a:r>
          </a:p>
          <a:p>
            <a:pPr marL="0" indent="0">
              <a:buNone/>
            </a:pPr>
            <a:r>
              <a:rPr lang="en-GB" dirty="0">
                <a:latin typeface="Lucida Console" panose="020B0609040504020204" pitchFamily="49" charset="0"/>
              </a:rPr>
              <a:t>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 = pd.DataFrame(df_person_details)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(df_person_details)</a:t>
            </a:r>
          </a:p>
          <a:p>
            <a:pPr marL="0" indent="0">
              <a:buNone/>
            </a:pPr>
            <a:r>
              <a:rPr lang="en-GB" dirty="0">
                <a:solidFill>
                  <a:srgbClr val="0000CD"/>
                </a:solidFill>
                <a:latin typeface="Lucida Console" panose="020B0609040504020204" pitchFamily="49" charset="0"/>
              </a:rPr>
              <a:t>  &lt;class 'pandas.core.frame.DataFrame’&gt;</a:t>
            </a:r>
          </a:p>
          <a:p>
            <a:pPr marL="0" indent="0">
              <a:buNone/>
            </a:pPr>
            <a:endParaRPr lang="en-GB" dirty="0">
              <a:solidFill>
                <a:srgbClr val="0000CD"/>
              </a:solidFill>
              <a:latin typeface="Lucida Console" panose="020B0609040504020204" pitchFamily="49" charset="0"/>
            </a:endParaRPr>
          </a:p>
          <a:p>
            <a:r>
              <a:rPr lang="en-GB" dirty="0"/>
              <a:t>In the above example the DataFrame is created from a 2-D array shaped as (3, 4), with 3 rows and 4 columns</a:t>
            </a:r>
          </a:p>
        </p:txBody>
      </p:sp>
    </p:spTree>
    <p:extLst>
      <p:ext uri="{BB962C8B-B14F-4D97-AF65-F5344CB8AC3E}">
        <p14:creationId xmlns:p14="http://schemas.microsoft.com/office/powerpoint/2010/main" val="303098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318204" cy="761702"/>
          </a:xfrm>
        </p:spPr>
        <p:txBody>
          <a:bodyPr/>
          <a:lstStyle/>
          <a:p>
            <a:pPr algn="l"/>
            <a:r>
              <a:rPr lang="en-GB" dirty="0"/>
              <a:t>Creating a DataFrame – from a NumPy array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283707"/>
            <a:ext cx="11691505" cy="530687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Creating a DataFrame from a NumPy array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'df_person_details:\n'</a:t>
            </a:r>
            <a:r>
              <a:rPr lang="en-GB" dirty="0">
                <a:latin typeface="Lucida Console" panose="020B0609040504020204" pitchFamily="49" charset="0"/>
              </a:rPr>
              <a:t>, df_person_details)</a:t>
            </a:r>
          </a:p>
          <a:p>
            <a:pPr marL="0" indent="0">
              <a:buNone/>
            </a:pPr>
            <a:r>
              <a:rPr lang="en-GB" dirty="0">
                <a:solidFill>
                  <a:srgbClr val="0000CD"/>
                </a:solidFill>
                <a:latin typeface="Lucida Console" panose="020B0609040504020204" pitchFamily="49" charset="0"/>
              </a:rPr>
              <a:t>  df_person_details:</a:t>
            </a:r>
          </a:p>
          <a:p>
            <a:pPr marL="0" indent="0">
              <a:buNone/>
            </a:pPr>
            <a:r>
              <a:rPr lang="en-GB" dirty="0">
                <a:solidFill>
                  <a:srgbClr val="0000CD"/>
                </a:solidFill>
                <a:latin typeface="Lucida Console" panose="020B0609040504020204" pitchFamily="49" charset="0"/>
              </a:rPr>
              <a:t>      name age height weight</a:t>
            </a:r>
          </a:p>
          <a:p>
            <a:pPr marL="0" indent="0">
              <a:buNone/>
            </a:pPr>
            <a:r>
              <a:rPr lang="en-GB" dirty="0">
                <a:solidFill>
                  <a:srgbClr val="0000CD"/>
                </a:solidFill>
                <a:latin typeface="Lucida Console" panose="020B0609040504020204" pitchFamily="49" charset="0"/>
              </a:rPr>
              <a:t>  0   John  23    1.8     72</a:t>
            </a:r>
          </a:p>
          <a:p>
            <a:pPr marL="0" indent="0">
              <a:buNone/>
            </a:pPr>
            <a:r>
              <a:rPr lang="en-GB" dirty="0">
                <a:solidFill>
                  <a:srgbClr val="0000CD"/>
                </a:solidFill>
                <a:latin typeface="Lucida Console" panose="020B0609040504020204" pitchFamily="49" charset="0"/>
              </a:rPr>
              <a:t>  1  Suzie  40    1.7     60</a:t>
            </a:r>
          </a:p>
          <a:p>
            <a:pPr marL="0" indent="0">
              <a:buNone/>
            </a:pPr>
            <a:r>
              <a:rPr lang="en-GB" dirty="0">
                <a:solidFill>
                  <a:srgbClr val="0000CD"/>
                </a:solidFill>
                <a:latin typeface="Lucida Console" panose="020B0609040504020204" pitchFamily="49" charset="0"/>
              </a:rPr>
              <a:t>  2   Paul  35   1.86     90</a:t>
            </a:r>
          </a:p>
          <a:p>
            <a:r>
              <a:rPr lang="en-GB" dirty="0"/>
              <a:t>By default, all values in NumPy array are of 'object' data type if at least one value is non-numerical (here 'name')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"Data Types in df_person_details:\n"</a:t>
            </a:r>
            <a:r>
              <a:rPr lang="en-GB" dirty="0">
                <a:latin typeface="Lucida Console" panose="020B0609040504020204" pitchFamily="49" charset="0"/>
              </a:rPr>
              <a:t>, df_person_details.dtypes, sep=</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Data Types in df_person_details:</a:t>
            </a:r>
          </a:p>
          <a:p>
            <a:pPr marL="0" indent="0">
              <a:buNone/>
            </a:pPr>
            <a:r>
              <a:rPr lang="en-GB" dirty="0">
                <a:solidFill>
                  <a:srgbClr val="0000CD"/>
                </a:solidFill>
                <a:latin typeface="Lucida Console" panose="020B0609040504020204" pitchFamily="49" charset="0"/>
              </a:rPr>
              <a:t>  name      object</a:t>
            </a:r>
          </a:p>
          <a:p>
            <a:pPr marL="0" indent="0">
              <a:buNone/>
            </a:pPr>
            <a:r>
              <a:rPr lang="en-GB" dirty="0">
                <a:solidFill>
                  <a:srgbClr val="0000CD"/>
                </a:solidFill>
                <a:latin typeface="Lucida Console" panose="020B0609040504020204" pitchFamily="49" charset="0"/>
              </a:rPr>
              <a:t>  age       object</a:t>
            </a:r>
          </a:p>
          <a:p>
            <a:pPr marL="0" indent="0">
              <a:buNone/>
            </a:pPr>
            <a:r>
              <a:rPr lang="en-GB" dirty="0">
                <a:solidFill>
                  <a:srgbClr val="0000CD"/>
                </a:solidFill>
                <a:latin typeface="Lucida Console" panose="020B0609040504020204" pitchFamily="49" charset="0"/>
              </a:rPr>
              <a:t>  height    object</a:t>
            </a:r>
          </a:p>
          <a:p>
            <a:pPr marL="0" indent="0">
              <a:buNone/>
            </a:pPr>
            <a:r>
              <a:rPr lang="en-GB" dirty="0">
                <a:solidFill>
                  <a:srgbClr val="0000CD"/>
                </a:solidFill>
                <a:latin typeface="Lucida Console" panose="020B0609040504020204" pitchFamily="49" charset="0"/>
              </a:rPr>
              <a:t>  weight    object</a:t>
            </a:r>
          </a:p>
          <a:p>
            <a:pPr marL="0" indent="0">
              <a:buNone/>
            </a:pPr>
            <a:r>
              <a:rPr lang="en-GB" dirty="0">
                <a:solidFill>
                  <a:srgbClr val="0000CD"/>
                </a:solidFill>
                <a:latin typeface="Lucida Console" panose="020B0609040504020204" pitchFamily="49" charset="0"/>
              </a:rPr>
              <a:t>  dtype: object</a:t>
            </a:r>
          </a:p>
        </p:txBody>
      </p:sp>
    </p:spTree>
    <p:extLst>
      <p:ext uri="{BB962C8B-B14F-4D97-AF65-F5344CB8AC3E}">
        <p14:creationId xmlns:p14="http://schemas.microsoft.com/office/powerpoint/2010/main" val="409925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Introduction: What is Pandas?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002378"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Pandas</a:t>
            </a:r>
            <a:r>
              <a:rPr lang="en-GB" dirty="0"/>
              <a:t> is an open-source Python library providing high-performance data manipulation and analysis tool using its powerful data structures. </a:t>
            </a:r>
          </a:p>
          <a:p>
            <a:endParaRPr lang="en-GB" dirty="0"/>
          </a:p>
          <a:p>
            <a:r>
              <a:rPr lang="en-GB" dirty="0"/>
              <a:t>The name Pandas is derived from the word </a:t>
            </a:r>
            <a:r>
              <a:rPr lang="en-GB" b="1" dirty="0"/>
              <a:t>Pan</a:t>
            </a:r>
            <a:r>
              <a:rPr lang="en-GB" dirty="0"/>
              <a:t>el </a:t>
            </a:r>
            <a:r>
              <a:rPr lang="en-GB" b="1" dirty="0"/>
              <a:t>da</a:t>
            </a:r>
            <a:r>
              <a:rPr lang="en-GB" dirty="0"/>
              <a:t>ta </a:t>
            </a:r>
          </a:p>
          <a:p>
            <a:endParaRPr lang="en-GB" dirty="0"/>
          </a:p>
          <a:p>
            <a:r>
              <a:rPr lang="en-GB" dirty="0"/>
              <a:t>Using Pandas, we can accomplish five typical steps in the processing and analysis of data, regardless of the origin of data: load, prepare, manipulate, model, and analyse</a:t>
            </a:r>
          </a:p>
          <a:p>
            <a:endParaRPr lang="en-GB" dirty="0"/>
          </a:p>
          <a:p>
            <a:r>
              <a:rPr lang="en-GB" b="1" dirty="0"/>
              <a:t>Why use Pandas?</a:t>
            </a:r>
          </a:p>
          <a:p>
            <a:r>
              <a:rPr lang="en-GB" dirty="0"/>
              <a:t>Pandas is a great tool for</a:t>
            </a:r>
          </a:p>
          <a:p>
            <a:pPr lvl="1"/>
            <a:r>
              <a:rPr lang="en-GB" dirty="0"/>
              <a:t>loading data into in-memory data objects from different file formats </a:t>
            </a:r>
          </a:p>
          <a:p>
            <a:pPr lvl="1"/>
            <a:r>
              <a:rPr lang="en-GB" dirty="0"/>
              <a:t>storing, using and analysing data in order to derive information from it</a:t>
            </a:r>
          </a:p>
          <a:p>
            <a:pPr lvl="1"/>
            <a:r>
              <a:rPr lang="en-GB" dirty="0"/>
              <a:t>cleaning messy data sets, and making them readable and relevant</a:t>
            </a:r>
          </a:p>
          <a:p>
            <a:pPr lvl="1"/>
            <a:r>
              <a:rPr lang="en-GB" dirty="0"/>
              <a:t>cleaning the data (removing or manipulating irrelevant/wrong/non-existing values)</a:t>
            </a:r>
          </a:p>
          <a:p>
            <a:pPr lvl="1"/>
            <a:r>
              <a:rPr lang="en-GB" dirty="0"/>
              <a:t>working out or new from existing data, grouping data, filtering data, data visualisation and more …</a:t>
            </a:r>
          </a:p>
          <a:p>
            <a:pPr lvl="1"/>
            <a:endParaRPr lang="en-GB" dirty="0"/>
          </a:p>
          <a:p>
            <a:endParaRPr lang="en-GB" dirty="0"/>
          </a:p>
          <a:p>
            <a:endParaRPr lang="en-GB" dirty="0"/>
          </a:p>
          <a:p>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4954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351455" cy="761702"/>
          </a:xfrm>
        </p:spPr>
        <p:txBody>
          <a:bodyPr/>
          <a:lstStyle/>
          <a:p>
            <a:pPr algn="l"/>
            <a:r>
              <a:rPr lang="en-GB" dirty="0"/>
              <a:t>Creating a DataFrame – from a NumPy array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266773"/>
            <a:ext cx="11691505" cy="535015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Creating a DataFrame from a NumPy array</a:t>
            </a:r>
          </a:p>
          <a:p>
            <a:pPr marL="0" indent="0">
              <a:buNone/>
            </a:pPr>
            <a:endParaRPr lang="en-GB" b="1" dirty="0">
              <a:solidFill>
                <a:srgbClr val="2EABE2"/>
              </a:solidFill>
              <a:latin typeface="Arial"/>
              <a:ea typeface="MS PGothic" pitchFamily="34" charset="-128"/>
            </a:endParaRPr>
          </a:p>
          <a:p>
            <a:r>
              <a:rPr lang="en-GB" dirty="0"/>
              <a:t>To convert all values in one numeric column into numbers use </a:t>
            </a:r>
            <a:r>
              <a:rPr lang="en-GB" dirty="0">
                <a:latin typeface="Lucida Console" panose="020B0609040504020204" pitchFamily="49" charset="0"/>
              </a:rPr>
              <a:t>to_numeric()</a:t>
            </a:r>
            <a:r>
              <a:rPr lang="en-GB" dirty="0"/>
              <a:t> Pandas function this way: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 pd.to_numeric(df_person_details[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(df_person_details.dtypes)</a:t>
            </a:r>
          </a:p>
          <a:p>
            <a:pPr marL="0" indent="0">
              <a:buNone/>
            </a:pPr>
            <a:r>
              <a:rPr lang="en-GB" dirty="0">
                <a:solidFill>
                  <a:srgbClr val="0000CD"/>
                </a:solidFill>
                <a:latin typeface="Lucida Console" panose="020B0609040504020204" pitchFamily="49" charset="0"/>
              </a:rPr>
              <a:t>name       object</a:t>
            </a:r>
          </a:p>
          <a:p>
            <a:pPr marL="0" indent="0">
              <a:buNone/>
            </a:pPr>
            <a:r>
              <a:rPr lang="en-GB" dirty="0">
                <a:solidFill>
                  <a:srgbClr val="0000CD"/>
                </a:solidFill>
                <a:latin typeface="Lucida Console" panose="020B0609040504020204" pitchFamily="49" charset="0"/>
              </a:rPr>
              <a:t>age         int64</a:t>
            </a:r>
          </a:p>
          <a:p>
            <a:pPr marL="0" indent="0">
              <a:buNone/>
            </a:pPr>
            <a:r>
              <a:rPr lang="en-GB" dirty="0">
                <a:solidFill>
                  <a:srgbClr val="0000CD"/>
                </a:solidFill>
                <a:latin typeface="Lucida Console" panose="020B0609040504020204" pitchFamily="49" charset="0"/>
              </a:rPr>
              <a:t>height     object</a:t>
            </a:r>
          </a:p>
          <a:p>
            <a:pPr marL="0" indent="0">
              <a:buNone/>
            </a:pPr>
            <a:r>
              <a:rPr lang="en-GB" dirty="0">
                <a:solidFill>
                  <a:srgbClr val="0000CD"/>
                </a:solidFill>
                <a:latin typeface="Lucida Console" panose="020B0609040504020204" pitchFamily="49" charset="0"/>
              </a:rPr>
              <a:t>weight     object</a:t>
            </a:r>
          </a:p>
          <a:p>
            <a:pPr marL="0" indent="0">
              <a:buNone/>
            </a:pPr>
            <a:r>
              <a:rPr lang="en-GB" dirty="0">
                <a:solidFill>
                  <a:srgbClr val="0000CD"/>
                </a:solidFill>
                <a:latin typeface="Lucida Console" panose="020B0609040504020204" pitchFamily="49" charset="0"/>
              </a:rPr>
              <a:t>dtype: object</a:t>
            </a:r>
          </a:p>
          <a:p>
            <a:pPr marL="0" indent="0">
              <a:buNone/>
            </a:pPr>
            <a:endParaRPr lang="en-GB" b="1" dirty="0">
              <a:solidFill>
                <a:srgbClr val="2EABE2"/>
              </a:solidFill>
              <a:latin typeface="Arial"/>
              <a:ea typeface="MS PGothic" pitchFamily="34" charset="-128"/>
            </a:endParaRPr>
          </a:p>
          <a:p>
            <a:r>
              <a:rPr lang="en-GB" dirty="0"/>
              <a:t>To convert data type of multiple numeric columns into numbers at once, use the </a:t>
            </a:r>
            <a:r>
              <a:rPr lang="en-GB" dirty="0">
                <a:latin typeface="Lucida Console" panose="020B0609040504020204" pitchFamily="49" charset="0"/>
              </a:rPr>
              <a:t>apply()</a:t>
            </a:r>
            <a:r>
              <a:rPr lang="en-GB" dirty="0"/>
              <a:t> DataFrame function with </a:t>
            </a:r>
            <a:r>
              <a:rPr lang="en-GB" dirty="0">
                <a:latin typeface="Lucida Console" panose="020B0609040504020204" pitchFamily="49" charset="0"/>
              </a:rPr>
              <a:t>to_numeric</a:t>
            </a:r>
            <a:r>
              <a:rPr lang="en-GB" dirty="0"/>
              <a:t> Pandas function (passing </a:t>
            </a:r>
            <a:r>
              <a:rPr lang="en-GB" dirty="0">
                <a:latin typeface="Lucida Console" panose="020B0609040504020204" pitchFamily="49" charset="0"/>
              </a:rPr>
              <a:t>to_numeric </a:t>
            </a:r>
            <a:r>
              <a:rPr lang="en-GB" dirty="0"/>
              <a:t>without brackets):</a:t>
            </a:r>
            <a:endParaRPr lang="en-GB" b="1" dirty="0">
              <a:solidFill>
                <a:srgbClr val="2EABE2"/>
              </a:solidFill>
              <a:latin typeface="Arial"/>
              <a:ea typeface="MS PGothic" pitchFamily="34" charset="-128"/>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]].apply(pd.to_numeric)</a:t>
            </a:r>
          </a:p>
        </p:txBody>
      </p:sp>
    </p:spTree>
    <p:extLst>
      <p:ext uri="{BB962C8B-B14F-4D97-AF65-F5344CB8AC3E}">
        <p14:creationId xmlns:p14="http://schemas.microsoft.com/office/powerpoint/2010/main" val="238641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284953" cy="761702"/>
          </a:xfrm>
        </p:spPr>
        <p:txBody>
          <a:bodyPr/>
          <a:lstStyle/>
          <a:p>
            <a:pPr algn="l"/>
            <a:r>
              <a:rPr lang="en-GB" dirty="0"/>
              <a:t>Creating a DataFrame – from a NumPy array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250458"/>
            <a:ext cx="11691505" cy="468003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Creating a DataFrame from a NumPy array</a:t>
            </a:r>
          </a:p>
          <a:p>
            <a:r>
              <a:rPr lang="en-GB" dirty="0"/>
              <a:t>If some values in DataFrame are non-numeric, include the errors='ignore' kwarg to the apply() function call (invalid parsing will return the original input)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 = pd.DataFrame(np.array([[</a:t>
            </a:r>
            <a:r>
              <a:rPr lang="en-GB" dirty="0">
                <a:solidFill>
                  <a:srgbClr val="00B050"/>
                </a:solidFill>
                <a:latin typeface="Lucida Console" panose="020B0609040504020204" pitchFamily="49" charset="0"/>
              </a:rPr>
              <a:t>'John'</a:t>
            </a:r>
            <a:r>
              <a:rPr lang="en-GB" dirty="0">
                <a:latin typeface="Lucida Console" panose="020B0609040504020204" pitchFamily="49" charset="0"/>
              </a:rPr>
              <a:t>, 23, 1.80, 72], </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'Suzie'</a:t>
            </a:r>
            <a:r>
              <a:rPr lang="en-GB" dirty="0">
                <a:latin typeface="Lucida Console" panose="020B0609040504020204" pitchFamily="49" charset="0"/>
              </a:rPr>
              <a:t>, 40, 1.70, </a:t>
            </a:r>
            <a:r>
              <a:rPr lang="en-GB" dirty="0">
                <a:solidFill>
                  <a:srgbClr val="FF7700"/>
                </a:solidFill>
                <a:latin typeface="Lucida Console" panose="020B0609040504020204" pitchFamily="49" charset="0"/>
              </a:rPr>
              <a:t>True</a:t>
            </a:r>
            <a:r>
              <a:rPr lang="en-GB" dirty="0">
                <a:latin typeface="Lucida Console" panose="020B0609040504020204" pitchFamily="49" charset="0"/>
              </a:rPr>
              <a:t>],</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'Paul'</a:t>
            </a:r>
            <a:r>
              <a:rPr lang="en-GB" dirty="0">
                <a:latin typeface="Lucida Console" panose="020B0609040504020204" pitchFamily="49" charset="0"/>
              </a:rPr>
              <a:t>, 35, </a:t>
            </a:r>
            <a:r>
              <a:rPr lang="en-GB" dirty="0">
                <a:solidFill>
                  <a:srgbClr val="00B050"/>
                </a:solidFill>
                <a:latin typeface="Lucida Console" panose="020B0609040504020204" pitchFamily="49" charset="0"/>
              </a:rPr>
              <a:t>'string'</a:t>
            </a:r>
            <a:r>
              <a:rPr lang="en-GB" dirty="0">
                <a:latin typeface="Lucida Console" panose="020B0609040504020204" pitchFamily="49" charset="0"/>
              </a:rPr>
              <a:t>, 90]]),</a:t>
            </a:r>
          </a:p>
          <a:p>
            <a:pPr marL="0" indent="0">
              <a:buNone/>
            </a:pPr>
            <a:r>
              <a:rPr lang="en-GB" dirty="0">
                <a:latin typeface="Lucida Console" panose="020B0609040504020204" pitchFamily="49" charset="0"/>
              </a:rPr>
              <a:t>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 = pd.DataFrame(df_person_details)</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]].apply(pd.to_numeric, errors=</a:t>
            </a:r>
            <a:r>
              <a:rPr lang="en-GB" dirty="0">
                <a:solidFill>
                  <a:srgbClr val="00B050"/>
                </a:solidFill>
                <a:latin typeface="Lucida Console" panose="020B0609040504020204" pitchFamily="49" charset="0"/>
              </a:rPr>
              <a:t>'ignore'</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"Data Types in df_person_details:\n"</a:t>
            </a:r>
            <a:r>
              <a:rPr lang="en-GB" dirty="0">
                <a:latin typeface="Lucida Console" panose="020B0609040504020204" pitchFamily="49" charset="0"/>
              </a:rPr>
              <a:t>, df_person_details.dtypes, sep=</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Data Types in df_person_details:</a:t>
            </a:r>
          </a:p>
          <a:p>
            <a:pPr marL="0" indent="0">
              <a:buNone/>
            </a:pPr>
            <a:r>
              <a:rPr lang="en-GB" dirty="0">
                <a:solidFill>
                  <a:srgbClr val="0000CD"/>
                </a:solidFill>
                <a:latin typeface="Lucida Console" panose="020B0609040504020204" pitchFamily="49" charset="0"/>
              </a:rPr>
              <a:t>name      object</a:t>
            </a:r>
          </a:p>
          <a:p>
            <a:pPr marL="0" indent="0">
              <a:buNone/>
            </a:pPr>
            <a:r>
              <a:rPr lang="en-GB" dirty="0">
                <a:solidFill>
                  <a:srgbClr val="0000CD"/>
                </a:solidFill>
                <a:latin typeface="Lucida Console" panose="020B0609040504020204" pitchFamily="49" charset="0"/>
              </a:rPr>
              <a:t>age        int64</a:t>
            </a:r>
          </a:p>
          <a:p>
            <a:pPr marL="0" indent="0">
              <a:buNone/>
            </a:pPr>
            <a:r>
              <a:rPr lang="en-GB" dirty="0">
                <a:solidFill>
                  <a:srgbClr val="0000CD"/>
                </a:solidFill>
                <a:latin typeface="Lucida Console" panose="020B0609040504020204" pitchFamily="49" charset="0"/>
              </a:rPr>
              <a:t>height    object</a:t>
            </a:r>
          </a:p>
          <a:p>
            <a:pPr marL="0" indent="0">
              <a:buNone/>
            </a:pPr>
            <a:r>
              <a:rPr lang="en-GB" dirty="0">
                <a:solidFill>
                  <a:srgbClr val="0000CD"/>
                </a:solidFill>
                <a:latin typeface="Lucida Console" panose="020B0609040504020204" pitchFamily="49" charset="0"/>
              </a:rPr>
              <a:t>weight    object</a:t>
            </a:r>
          </a:p>
          <a:p>
            <a:pPr marL="0" indent="0">
              <a:buNone/>
            </a:pPr>
            <a:r>
              <a:rPr lang="en-GB" dirty="0">
                <a:solidFill>
                  <a:srgbClr val="0000CD"/>
                </a:solidFill>
                <a:latin typeface="Lucida Console" panose="020B0609040504020204" pitchFamily="49" charset="0"/>
              </a:rPr>
              <a:t>dtype: object</a:t>
            </a:r>
          </a:p>
        </p:txBody>
      </p:sp>
    </p:spTree>
    <p:extLst>
      <p:ext uri="{BB962C8B-B14F-4D97-AF65-F5344CB8AC3E}">
        <p14:creationId xmlns:p14="http://schemas.microsoft.com/office/powerpoint/2010/main" val="80389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a 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9343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GB" b="1" dirty="0">
                <a:solidFill>
                  <a:srgbClr val="2EABE2"/>
                </a:solidFill>
                <a:latin typeface="Arial"/>
                <a:ea typeface="MS PGothic" pitchFamily="34" charset="-128"/>
              </a:rPr>
              <a:t>Creating a DataFrame from a Series</a:t>
            </a:r>
          </a:p>
          <a:p>
            <a:r>
              <a:rPr lang="en-GB" dirty="0"/>
              <a:t>Each Series represents a column; column headers can be added when creating the DataFrame.</a:t>
            </a:r>
          </a:p>
          <a:p>
            <a:r>
              <a:rPr lang="en-GB" u="sng" dirty="0"/>
              <a:t>Example</a:t>
            </a:r>
            <a:r>
              <a:rPr lang="en-GB" dirty="0"/>
              <a:t>: Create a simple DataFrame from one Series: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 = [</a:t>
            </a:r>
            <a:r>
              <a:rPr lang="en-GB" dirty="0">
                <a:solidFill>
                  <a:srgbClr val="00B050"/>
                </a:solidFill>
                <a:latin typeface="Lucida Console" panose="020B0609040504020204" pitchFamily="49" charset="0"/>
              </a:rPr>
              <a:t>'John', 'Suzie', 'Paul'</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names_series = pd.Series(names)</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df_names = pd.DataFrame(names_series,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p>
          <a:p>
            <a:pPr marL="0" indent="0">
              <a:buNone/>
            </a:pP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'df_names:\n'</a:t>
            </a:r>
            <a:r>
              <a:rPr lang="en-GB" dirty="0">
                <a:latin typeface="Lucida Console" panose="020B0609040504020204" pitchFamily="49" charset="0"/>
              </a:rPr>
              <a:t>, df_names)</a:t>
            </a:r>
          </a:p>
          <a:p>
            <a:pPr marL="0" indent="0">
              <a:buNone/>
            </a:pPr>
            <a:r>
              <a:rPr lang="en-GB" dirty="0">
                <a:solidFill>
                  <a:srgbClr val="0000CD"/>
                </a:solidFill>
                <a:latin typeface="Lucida Console" panose="020B0609040504020204" pitchFamily="49" charset="0"/>
              </a:rPr>
              <a:t>  df_names:</a:t>
            </a:r>
          </a:p>
          <a:p>
            <a:pPr marL="0" indent="0">
              <a:buNone/>
            </a:pPr>
            <a:r>
              <a:rPr lang="en-GB" dirty="0">
                <a:solidFill>
                  <a:srgbClr val="0000CD"/>
                </a:solidFill>
                <a:latin typeface="Lucida Console" panose="020B0609040504020204" pitchFamily="49" charset="0"/>
              </a:rPr>
              <a:t>       Name</a:t>
            </a:r>
          </a:p>
          <a:p>
            <a:pPr marL="0" indent="0">
              <a:buNone/>
            </a:pPr>
            <a:r>
              <a:rPr lang="en-GB" dirty="0">
                <a:solidFill>
                  <a:srgbClr val="0000CD"/>
                </a:solidFill>
                <a:latin typeface="Lucida Console" panose="020B0609040504020204" pitchFamily="49" charset="0"/>
              </a:rPr>
              <a:t>  0   John</a:t>
            </a:r>
          </a:p>
          <a:p>
            <a:pPr marL="0" indent="0">
              <a:buNone/>
            </a:pPr>
            <a:r>
              <a:rPr lang="en-GB" dirty="0">
                <a:solidFill>
                  <a:srgbClr val="0000CD"/>
                </a:solidFill>
                <a:latin typeface="Lucida Console" panose="020B0609040504020204" pitchFamily="49" charset="0"/>
              </a:rPr>
              <a:t>  1  Suzie</a:t>
            </a:r>
          </a:p>
          <a:p>
            <a:pPr marL="0" indent="0">
              <a:buNone/>
            </a:pPr>
            <a:r>
              <a:rPr lang="en-GB" dirty="0">
                <a:solidFill>
                  <a:srgbClr val="0000CD"/>
                </a:solidFill>
                <a:latin typeface="Lucida Console" panose="020B0609040504020204" pitchFamily="49" charset="0"/>
              </a:rPr>
              <a:t>  2   Paul</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(df_names)</a:t>
            </a:r>
          </a:p>
          <a:p>
            <a:pPr marL="0" indent="0">
              <a:buNone/>
            </a:pPr>
            <a:r>
              <a:rPr lang="en-GB" dirty="0">
                <a:solidFill>
                  <a:srgbClr val="0000CD"/>
                </a:solidFill>
                <a:latin typeface="Lucida Console" panose="020B0609040504020204" pitchFamily="49" charset="0"/>
              </a:rPr>
              <a:t>  &lt;class 'pandas.core.frame.DataFrame'&gt;</a:t>
            </a:r>
            <a:endParaRPr lang="en-GB" dirty="0"/>
          </a:p>
        </p:txBody>
      </p:sp>
    </p:spTree>
    <p:extLst>
      <p:ext uri="{BB962C8B-B14F-4D97-AF65-F5344CB8AC3E}">
        <p14:creationId xmlns:p14="http://schemas.microsoft.com/office/powerpoint/2010/main" val="326351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a csv / txt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5"/>
            </a:pPr>
            <a:r>
              <a:rPr lang="en-GB" b="1" dirty="0">
                <a:solidFill>
                  <a:srgbClr val="2EABE2"/>
                </a:solidFill>
                <a:latin typeface="Arial"/>
                <a:ea typeface="MS PGothic" pitchFamily="34" charset="-128"/>
              </a:rPr>
              <a:t>Creating a DataFrame from a csv or txt file</a:t>
            </a:r>
          </a:p>
          <a:p>
            <a:r>
              <a:rPr lang="en-GB" dirty="0"/>
              <a:t>Values from each column in the file represent a column in a DataFrame.</a:t>
            </a:r>
          </a:p>
          <a:p>
            <a:r>
              <a:rPr lang="en-GB" dirty="0"/>
              <a:t>If headings are present in the first row if the file, they will be automatically used as column names</a:t>
            </a:r>
          </a:p>
          <a:p>
            <a:r>
              <a:rPr lang="en-GB" dirty="0"/>
              <a:t>If headings are not present in the first row if the file, the DataFrame will be created without column names</a:t>
            </a:r>
          </a:p>
          <a:p>
            <a:endParaRPr lang="en-GB" dirty="0"/>
          </a:p>
          <a:p>
            <a:r>
              <a:rPr lang="en-GB" u="sng" dirty="0"/>
              <a:t>Example</a:t>
            </a:r>
            <a:r>
              <a:rPr lang="en-GB" dirty="0"/>
              <a:t>: Create a simple DataFrame from the 'planets.csv’ file present in the same folder:</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 = pd.read_csv(</a:t>
            </a:r>
            <a:r>
              <a:rPr lang="en-GB" dirty="0">
                <a:solidFill>
                  <a:srgbClr val="00B050"/>
                </a:solidFill>
                <a:latin typeface="Lucida Console" panose="020B0609040504020204" pitchFamily="49" charset="0"/>
              </a:rPr>
              <a:t>'planets.csv'</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(df_planets)</a:t>
            </a:r>
          </a:p>
          <a:p>
            <a:pPr marL="0" indent="0">
              <a:buNone/>
            </a:pPr>
            <a:r>
              <a:rPr lang="en-GB" dirty="0">
                <a:solidFill>
                  <a:srgbClr val="0000CD"/>
                </a:solidFill>
                <a:latin typeface="Lucida Console" panose="020B0609040504020204" pitchFamily="49" charset="0"/>
              </a:rPr>
              <a:t>  &lt;class 'pandas.core.frame.DataFrame'&gt;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'df_planets:\n'</a:t>
            </a:r>
            <a:r>
              <a:rPr lang="en-GB" dirty="0">
                <a:latin typeface="Lucida Console" panose="020B0609040504020204" pitchFamily="49" charset="0"/>
              </a:rPr>
              <a:t>, df_planets)</a:t>
            </a:r>
          </a:p>
          <a:p>
            <a:pPr marL="0" indent="0">
              <a:buNone/>
            </a:pPr>
            <a:endParaRPr lang="en-GB" dirty="0"/>
          </a:p>
          <a:p>
            <a:r>
              <a:rPr lang="en-GB" dirty="0"/>
              <a:t>The next slide shows the resulting DataFrame</a:t>
            </a:r>
          </a:p>
        </p:txBody>
      </p:sp>
    </p:spTree>
    <p:extLst>
      <p:ext uri="{BB962C8B-B14F-4D97-AF65-F5344CB8AC3E}">
        <p14:creationId xmlns:p14="http://schemas.microsoft.com/office/powerpoint/2010/main" val="12130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Creating a DataFrame – from a csv / txt file</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5"/>
            </a:pPr>
            <a:r>
              <a:rPr lang="en-GB" b="1" dirty="0">
                <a:solidFill>
                  <a:srgbClr val="2EABE2"/>
                </a:solidFill>
                <a:latin typeface="Arial"/>
                <a:ea typeface="MS PGothic" pitchFamily="34" charset="-128"/>
              </a:rPr>
              <a:t>Creating a DataFrame from  a csv or txt file</a:t>
            </a:r>
          </a:p>
          <a:p>
            <a:pPr marL="0" indent="0">
              <a:buNone/>
            </a:pPr>
            <a:endParaRPr lang="en-GB" b="1" dirty="0">
              <a:solidFill>
                <a:srgbClr val="2EABE2"/>
              </a:solidFill>
              <a:latin typeface="Arial"/>
              <a:ea typeface="MS PGothic" pitchFamily="34" charset="-128"/>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0  Mercury     0.3300  ...               No                        Yes</a:t>
            </a:r>
          </a:p>
          <a:p>
            <a:pPr marL="0" indent="0">
              <a:buNone/>
            </a:pPr>
            <a:r>
              <a:rPr lang="en-GB" dirty="0">
                <a:solidFill>
                  <a:srgbClr val="0000CD"/>
                </a:solidFill>
                <a:latin typeface="Lucida Console" panose="020B0609040504020204" pitchFamily="49" charset="0"/>
              </a:rPr>
              <a:t>1    Venus     4.8700  ...               No                         No</a:t>
            </a:r>
          </a:p>
          <a:p>
            <a:pPr marL="0" indent="0">
              <a:buNone/>
            </a:pPr>
            <a:r>
              <a:rPr lang="en-GB" dirty="0">
                <a:solidFill>
                  <a:srgbClr val="0000CD"/>
                </a:solidFill>
                <a:latin typeface="Lucida Console" panose="020B0609040504020204" pitchFamily="49" charset="0"/>
              </a:rPr>
              <a:t>2    Earth     5.9700  ...               No                        Yes</a:t>
            </a:r>
          </a:p>
          <a:p>
            <a:pPr marL="0" indent="0">
              <a:buNone/>
            </a:pPr>
            <a:r>
              <a:rPr lang="en-GB" dirty="0">
                <a:solidFill>
                  <a:srgbClr val="0000CD"/>
                </a:solidFill>
                <a:latin typeface="Lucida Console" panose="020B0609040504020204" pitchFamily="49" charset="0"/>
              </a:rPr>
              <a:t>3     Mars     0.6420  ...               No                         No</a:t>
            </a:r>
          </a:p>
          <a:p>
            <a:pPr marL="0" indent="0">
              <a:buNone/>
            </a:pPr>
            <a:r>
              <a:rPr lang="en-GB" dirty="0">
                <a:solidFill>
                  <a:srgbClr val="0000CD"/>
                </a:solidFill>
                <a:latin typeface="Lucida Console" panose="020B0609040504020204" pitchFamily="49" charset="0"/>
              </a:rPr>
              <a:t>4  Jupiter  1898.0000  ...              Yes                        Yes</a:t>
            </a:r>
          </a:p>
          <a:p>
            <a:pPr marL="0" indent="0">
              <a:buNone/>
            </a:pPr>
            <a:r>
              <a:rPr lang="en-GB" dirty="0">
                <a:solidFill>
                  <a:srgbClr val="0000CD"/>
                </a:solidFill>
                <a:latin typeface="Lucida Console" panose="020B0609040504020204" pitchFamily="49" charset="0"/>
              </a:rPr>
              <a:t>5   Saturn   568.0000  ...              Yes                        Yes</a:t>
            </a:r>
          </a:p>
          <a:p>
            <a:pPr marL="0" indent="0">
              <a:buNone/>
            </a:pPr>
            <a:r>
              <a:rPr lang="en-GB" dirty="0">
                <a:solidFill>
                  <a:srgbClr val="0000CD"/>
                </a:solidFill>
                <a:latin typeface="Lucida Console" panose="020B0609040504020204" pitchFamily="49" charset="0"/>
              </a:rPr>
              <a:t>6   Uranus    86.8000  ...              Yes                        Yes</a:t>
            </a:r>
          </a:p>
          <a:p>
            <a:pPr marL="0" indent="0">
              <a:buNone/>
            </a:pPr>
            <a:r>
              <a:rPr lang="en-GB" dirty="0">
                <a:solidFill>
                  <a:srgbClr val="0000CD"/>
                </a:solidFill>
                <a:latin typeface="Lucida Console" panose="020B0609040504020204" pitchFamily="49" charset="0"/>
              </a:rPr>
              <a:t>7  Neptune   102.0000  ...              Yes                        Yes</a:t>
            </a:r>
          </a:p>
          <a:p>
            <a:pPr marL="342900" indent="-342900">
              <a:buAutoNum type="arabicPlain" startAt="8"/>
            </a:pPr>
            <a:r>
              <a:rPr lang="en-GB" dirty="0">
                <a:solidFill>
                  <a:srgbClr val="0000CD"/>
                </a:solidFill>
                <a:latin typeface="Lucida Console" panose="020B0609040504020204" pitchFamily="49" charset="0"/>
              </a:rPr>
              <a:t>Pluto     0.0146  ...               No                    Unknown</a:t>
            </a:r>
          </a:p>
          <a:p>
            <a:pPr marL="0" indent="0">
              <a:buNone/>
            </a:pPr>
            <a:endParaRPr lang="en-GB" dirty="0">
              <a:solidFill>
                <a:srgbClr val="0000CD"/>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[9 rows x 21 columns]</a:t>
            </a:r>
          </a:p>
        </p:txBody>
      </p:sp>
    </p:spTree>
    <p:extLst>
      <p:ext uri="{BB962C8B-B14F-4D97-AF65-F5344CB8AC3E}">
        <p14:creationId xmlns:p14="http://schemas.microsoft.com/office/powerpoint/2010/main" val="11046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Create a DataFrame from the 'planets.csv’ file present in the same folder:</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 = pd.read_csv(</a:t>
            </a:r>
            <a:r>
              <a:rPr lang="en-GB" dirty="0">
                <a:solidFill>
                  <a:srgbClr val="00B050"/>
                </a:solidFill>
                <a:latin typeface="Lucida Console" panose="020B0609040504020204" pitchFamily="49" charset="0"/>
              </a:rPr>
              <a:t>'planets.csv'</a:t>
            </a:r>
            <a:r>
              <a:rPr lang="en-GB" dirty="0">
                <a:latin typeface="Lucida Console" panose="020B0609040504020204" pitchFamily="49" charset="0"/>
              </a:rPr>
              <a:t>)</a:t>
            </a:r>
          </a:p>
          <a:p>
            <a:pPr marL="342900" indent="-342900">
              <a:buFont typeface="+mj-lt"/>
              <a:buAutoNum type="arabicPeriod"/>
            </a:pPr>
            <a:r>
              <a:rPr lang="en-GB" b="1" dirty="0">
                <a:solidFill>
                  <a:srgbClr val="2EABE2"/>
                </a:solidFill>
                <a:latin typeface="Arial"/>
                <a:ea typeface="MS PGothic" pitchFamily="34" charset="-128"/>
              </a:rPr>
              <a:t>Listing column names of a DataFrame</a:t>
            </a:r>
          </a:p>
          <a:p>
            <a:r>
              <a:rPr lang="en-GB" dirty="0"/>
              <a:t>DataFrame column names (labels) can be listed in various ways:</a:t>
            </a:r>
          </a:p>
          <a:p>
            <a:pPr marL="342900" indent="-342900">
              <a:buFont typeface="+mj-lt"/>
              <a:buAutoNum type="arabicParenR"/>
            </a:pPr>
            <a:r>
              <a:rPr lang="en-GB" dirty="0"/>
              <a:t>using the </a:t>
            </a:r>
            <a:r>
              <a:rPr lang="en-GB" b="1" dirty="0"/>
              <a:t>columns</a:t>
            </a:r>
            <a:r>
              <a:rPr lang="en-GB" dirty="0"/>
              <a:t> DataFrame attribute:</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a:t>
            </a:r>
          </a:p>
          <a:p>
            <a:pPr marL="0" indent="0">
              <a:buNone/>
            </a:pPr>
            <a:r>
              <a:rPr lang="en-GB" dirty="0">
                <a:solidFill>
                  <a:srgbClr val="0000CD"/>
                </a:solidFill>
                <a:latin typeface="Lucida Console" panose="020B0609040504020204" pitchFamily="49" charset="0"/>
              </a:rPr>
              <a:t>Index(['planet', 'mass', 'diameter', 'density', 'gravity', 'escape_velocity',</a:t>
            </a:r>
          </a:p>
          <a:p>
            <a:pPr marL="0" indent="0">
              <a:buNone/>
            </a:pPr>
            <a:r>
              <a:rPr lang="en-GB" dirty="0">
                <a:solidFill>
                  <a:srgbClr val="0000CD"/>
                </a:solidFill>
                <a:latin typeface="Lucida Console" panose="020B0609040504020204" pitchFamily="49" charset="0"/>
              </a:rPr>
              <a:t>       'rotation_period', 'length_of_day', 'distance_from_sun', 'perihelion',</a:t>
            </a:r>
          </a:p>
          <a:p>
            <a:pPr marL="0" indent="0">
              <a:buNone/>
            </a:pPr>
            <a:r>
              <a:rPr lang="en-GB" dirty="0">
                <a:solidFill>
                  <a:srgbClr val="0000CD"/>
                </a:solidFill>
                <a:latin typeface="Lucida Console" panose="020B0609040504020204" pitchFamily="49" charset="0"/>
              </a:rPr>
              <a:t>       'aphelion', 'orbital_period', 'orbital_velocity', 'orbital_inclination',</a:t>
            </a:r>
          </a:p>
          <a:p>
            <a:pPr marL="0" indent="0">
              <a:buNone/>
            </a:pPr>
            <a:r>
              <a:rPr lang="en-GB" dirty="0">
                <a:solidFill>
                  <a:srgbClr val="0000CD"/>
                </a:solidFill>
                <a:latin typeface="Lucida Console" panose="020B0609040504020204" pitchFamily="49" charset="0"/>
              </a:rPr>
              <a:t>       'orbital_eccentricity', 'obliquity_to_orbit', 'mean_temperature',</a:t>
            </a:r>
          </a:p>
          <a:p>
            <a:pPr marL="0" indent="0">
              <a:buNone/>
            </a:pPr>
            <a:r>
              <a:rPr lang="en-GB" dirty="0">
                <a:solidFill>
                  <a:srgbClr val="0000CD"/>
                </a:solidFill>
                <a:latin typeface="Lucida Console" panose="020B0609040504020204" pitchFamily="49" charset="0"/>
              </a:rPr>
              <a:t>       'surface_pressure', 'number_of_moons', 'has_ring_system',</a:t>
            </a:r>
          </a:p>
          <a:p>
            <a:pPr marL="0" indent="0">
              <a:buNone/>
            </a:pPr>
            <a:r>
              <a:rPr lang="en-GB" dirty="0">
                <a:solidFill>
                  <a:srgbClr val="0000CD"/>
                </a:solidFill>
                <a:latin typeface="Lucida Console" panose="020B0609040504020204" pitchFamily="49" charset="0"/>
              </a:rPr>
              <a:t>       'has_global_magnetic_field'],</a:t>
            </a:r>
          </a:p>
          <a:p>
            <a:pPr marL="0" indent="0">
              <a:buNone/>
            </a:pPr>
            <a:r>
              <a:rPr lang="en-GB" dirty="0">
                <a:solidFill>
                  <a:srgbClr val="0000CD"/>
                </a:solidFill>
                <a:latin typeface="Lucida Console" panose="020B0609040504020204" pitchFamily="49" charset="0"/>
              </a:rPr>
              <a:t>      dtype='object')</a:t>
            </a:r>
            <a:endParaRPr lang="en-GB" dirty="0"/>
          </a:p>
        </p:txBody>
      </p:sp>
    </p:spTree>
    <p:extLst>
      <p:ext uri="{BB962C8B-B14F-4D97-AF65-F5344CB8AC3E}">
        <p14:creationId xmlns:p14="http://schemas.microsoft.com/office/powerpoint/2010/main" val="9195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Listing column names of a DataFrame</a:t>
            </a:r>
          </a:p>
          <a:p>
            <a:pPr marL="342900" indent="-342900">
              <a:buFont typeface="+mj-lt"/>
              <a:buAutoNum type="arabicParenR" startAt="2"/>
            </a:pPr>
            <a:r>
              <a:rPr lang="en-GB" dirty="0"/>
              <a:t>using the </a:t>
            </a:r>
            <a:r>
              <a:rPr lang="en-GB" b="1" dirty="0"/>
              <a:t>columns.values </a:t>
            </a:r>
            <a:r>
              <a:rPr lang="en-GB" dirty="0"/>
              <a:t>DataFrame attribute:</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(df_planets.columns.values)</a:t>
            </a:r>
          </a:p>
          <a:p>
            <a:pPr marL="0" indent="0">
              <a:buNone/>
            </a:pPr>
            <a:r>
              <a:rPr lang="en-GB" dirty="0">
                <a:solidFill>
                  <a:srgbClr val="0000CD"/>
                </a:solidFill>
                <a:latin typeface="Lucida Console" panose="020B0609040504020204" pitchFamily="49" charset="0"/>
              </a:rPr>
              <a:t>['planet' 'mass' 'diameter' 'density' 'gravity' 'escape_velocity'</a:t>
            </a:r>
          </a:p>
          <a:p>
            <a:pPr marL="0" indent="0">
              <a:buNone/>
            </a:pPr>
            <a:r>
              <a:rPr lang="en-GB" dirty="0">
                <a:solidFill>
                  <a:srgbClr val="0000CD"/>
                </a:solidFill>
                <a:latin typeface="Lucida Console" panose="020B0609040504020204" pitchFamily="49" charset="0"/>
              </a:rPr>
              <a:t> 'rotation_period' 'length_of_day' 'distance_from_sun' 'perihelion'</a:t>
            </a:r>
          </a:p>
          <a:p>
            <a:pPr marL="0" indent="0">
              <a:buNone/>
            </a:pPr>
            <a:r>
              <a:rPr lang="en-GB" dirty="0">
                <a:solidFill>
                  <a:srgbClr val="0000CD"/>
                </a:solidFill>
                <a:latin typeface="Lucida Console" panose="020B0609040504020204" pitchFamily="49" charset="0"/>
              </a:rPr>
              <a:t> 'aphelion' 'orbital_period' 'orbital_velocity' 'orbital_inclination'</a:t>
            </a:r>
          </a:p>
          <a:p>
            <a:pPr marL="0" indent="0">
              <a:buNone/>
            </a:pPr>
            <a:r>
              <a:rPr lang="en-GB" dirty="0">
                <a:solidFill>
                  <a:srgbClr val="0000CD"/>
                </a:solidFill>
                <a:latin typeface="Lucida Console" panose="020B0609040504020204" pitchFamily="49" charset="0"/>
              </a:rPr>
              <a:t> 'orbital_eccentricity' 'obliquity_to_orbit' 'mean_temperature'</a:t>
            </a:r>
          </a:p>
          <a:p>
            <a:pPr marL="0" indent="0">
              <a:buNone/>
            </a:pPr>
            <a:r>
              <a:rPr lang="en-GB" dirty="0">
                <a:solidFill>
                  <a:srgbClr val="0000CD"/>
                </a:solidFill>
                <a:latin typeface="Lucida Console" panose="020B0609040504020204" pitchFamily="49" charset="0"/>
              </a:rPr>
              <a:t> 'surface_pressure' 'number_of_moons' 'has_ring_system'</a:t>
            </a:r>
          </a:p>
          <a:p>
            <a:pPr marL="0" indent="0">
              <a:buNone/>
            </a:pPr>
            <a:r>
              <a:rPr lang="en-GB" dirty="0">
                <a:solidFill>
                  <a:srgbClr val="0000CD"/>
                </a:solidFill>
                <a:latin typeface="Lucida Console" panose="020B0609040504020204" pitchFamily="49" charset="0"/>
              </a:rPr>
              <a:t> 'has_global_magnetic_field']</a:t>
            </a:r>
            <a:endParaRPr lang="en-GB" dirty="0"/>
          </a:p>
        </p:txBody>
      </p:sp>
    </p:spTree>
    <p:extLst>
      <p:ext uri="{BB962C8B-B14F-4D97-AF65-F5344CB8AC3E}">
        <p14:creationId xmlns:p14="http://schemas.microsoft.com/office/powerpoint/2010/main" val="27076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Listing column names of a DataFrame</a:t>
            </a:r>
          </a:p>
          <a:p>
            <a:pPr marL="342900" indent="-342900">
              <a:buFont typeface="+mj-lt"/>
              <a:buAutoNum type="arabicParenR" startAt="3"/>
            </a:pPr>
            <a:r>
              <a:rPr lang="en-GB" dirty="0"/>
              <a:t>converting the output of the columns DataFrame attribute to </a:t>
            </a:r>
            <a:r>
              <a:rPr lang="en-GB" b="1" dirty="0"/>
              <a:t>list</a:t>
            </a:r>
            <a:r>
              <a:rPr lang="en-GB" dirty="0"/>
              <a:t>:</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(df_planets.columns.tolist())</a:t>
            </a:r>
          </a:p>
          <a:p>
            <a:pPr marL="0" indent="0">
              <a:buNone/>
            </a:pPr>
            <a:r>
              <a:rPr lang="en-GB" dirty="0">
                <a:solidFill>
                  <a:srgbClr val="0000CD"/>
                </a:solidFill>
                <a:latin typeface="Lucida Console" panose="020B0609040504020204" pitchFamily="49" charset="0"/>
              </a:rPr>
              <a:t>['planet', 'mass', 'diameter', 'density', 'gravity', 'escape_velocity', 'rotation_period', 'length_of_day', 'distance_from_sun', 'perihelion', 'aphelion', 'orbital_period', 'orbital_velocity', 'orbital_inclination', 'orbital_eccentricity', 'obliquity_to_orbit', 'mean_temperature', 'surface_pressure', 'number_of_moons', 'has_ring_system', 'has_global_magnetic_field']</a:t>
            </a:r>
            <a:endParaRPr lang="en-GB" dirty="0"/>
          </a:p>
        </p:txBody>
      </p:sp>
    </p:spTree>
    <p:extLst>
      <p:ext uri="{BB962C8B-B14F-4D97-AF65-F5344CB8AC3E}">
        <p14:creationId xmlns:p14="http://schemas.microsoft.com/office/powerpoint/2010/main" val="41624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Retrieving specific column name(s) from the DataFrame</a:t>
            </a:r>
          </a:p>
          <a:p>
            <a:r>
              <a:rPr lang="en-GB" dirty="0"/>
              <a:t>Applying the subscript operator to the columns attribute, specifying the index of the column (indexes starts from 0)</a:t>
            </a:r>
          </a:p>
          <a:p>
            <a:r>
              <a:rPr lang="en-GB" dirty="0"/>
              <a:t>Retrieve the name of the first column of df_planets:</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(df_planets.columns[0])</a:t>
            </a:r>
          </a:p>
          <a:p>
            <a:pPr marL="0" indent="0">
              <a:buNone/>
            </a:pPr>
            <a:r>
              <a:rPr lang="en-GB" dirty="0">
                <a:solidFill>
                  <a:srgbClr val="0000CD"/>
                </a:solidFill>
                <a:latin typeface="Lucida Console" panose="020B0609040504020204" pitchFamily="49" charset="0"/>
              </a:rPr>
              <a:t>  planet</a:t>
            </a:r>
          </a:p>
          <a:p>
            <a:r>
              <a:rPr lang="en-GB" dirty="0"/>
              <a:t>Slicing can be used to retrieve a specific subset of columns</a:t>
            </a:r>
          </a:p>
          <a:p>
            <a:r>
              <a:rPr lang="en-GB" dirty="0"/>
              <a:t>Retrieve the names of the first three columns of df_planets:</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(df_planets.columns[:3])</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cs typeface="Times New Roman" panose="02020603050405020304" pitchFamily="18" charset="0"/>
              </a:rPr>
              <a:t> </a:t>
            </a:r>
            <a:r>
              <a:rPr lang="en-GB" dirty="0">
                <a:solidFill>
                  <a:srgbClr val="0000CD"/>
                </a:solidFill>
                <a:latin typeface="Lucida Console" panose="020B0609040504020204" pitchFamily="49" charset="0"/>
              </a:rPr>
              <a:t>Index(['planet', 'mass', 'diameter'], dtype='object')</a:t>
            </a:r>
          </a:p>
          <a:p>
            <a:r>
              <a:rPr lang="en-GB" dirty="0"/>
              <a:t>Retrieve the names of the last two columns of df_planets:</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(df_planets.columns[-2:])</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cs typeface="Times New Roman" panose="02020603050405020304" pitchFamily="18" charset="0"/>
              </a:rPr>
              <a:t>Index(['has_ring_system', 'has_global_magnetic_field'], dtype='object')</a:t>
            </a:r>
            <a:endParaRPr lang="en-GB" dirty="0"/>
          </a:p>
        </p:txBody>
      </p:sp>
    </p:spTree>
    <p:extLst>
      <p:ext uri="{BB962C8B-B14F-4D97-AF65-F5344CB8AC3E}">
        <p14:creationId xmlns:p14="http://schemas.microsoft.com/office/powerpoint/2010/main" val="267419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Re-naming indices and columns in a data frame</a:t>
            </a:r>
          </a:p>
          <a:p>
            <a:r>
              <a:rPr lang="en-GB" dirty="0"/>
              <a:t>Rename the first column of df_students_1 and the first three row indices: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df_students_2_new = df_students_2.rename(columns={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'First Name'</a:t>
            </a:r>
            <a:r>
              <a:rPr lang="en-GB" dirty="0">
                <a:latin typeface="Lucida Console" panose="020B0609040504020204" pitchFamily="49" charset="0"/>
              </a:rPr>
              <a:t>}, index={0: 'zero', 1: 'one', 2: 'two'})</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df_students_1_new: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zero       Jack   34     Sydney  Australia</a:t>
            </a:r>
          </a:p>
          <a:p>
            <a:pPr marL="0" indent="0">
              <a:buNone/>
            </a:pPr>
            <a:r>
              <a:rPr lang="en-GB" dirty="0">
                <a:solidFill>
                  <a:srgbClr val="0000CD"/>
                </a:solidFill>
                <a:latin typeface="Lucida Console" panose="020B0609040504020204" pitchFamily="49" charset="0"/>
              </a:rPr>
              <a:t> one        Rita   30      Delhi      India</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None       None</a:t>
            </a:r>
          </a:p>
          <a:p>
            <a:pPr marL="0" indent="0">
              <a:buNone/>
            </a:pPr>
            <a:r>
              <a:rPr lang="en-GB" dirty="0">
                <a:solidFill>
                  <a:srgbClr val="0000CD"/>
                </a:solidFill>
                <a:latin typeface="Lucida Console" panose="020B0609040504020204" pitchFamily="49" charset="0"/>
              </a:rPr>
              <a:t> 4          John   16   New York       None</a:t>
            </a:r>
          </a:p>
          <a:p>
            <a:pPr marL="0" indent="0">
              <a:buNone/>
            </a:pPr>
            <a:r>
              <a:rPr lang="en-GB" dirty="0">
                <a:solidFill>
                  <a:srgbClr val="0000CD"/>
                </a:solidFill>
                <a:latin typeface="Lucida Console" panose="020B0609040504020204" pitchFamily="49" charset="0"/>
              </a:rPr>
              <a:t> 5          Mike   17  Las Vegas         US</a:t>
            </a:r>
            <a:endParaRPr lang="en-GB" dirty="0"/>
          </a:p>
        </p:txBody>
      </p:sp>
      <p:sp>
        <p:nvSpPr>
          <p:cNvPr id="5" name="Rectangle 4">
            <a:extLst>
              <a:ext uri="{FF2B5EF4-FFF2-40B4-BE49-F238E27FC236}">
                <a16:creationId xmlns:a16="http://schemas.microsoft.com/office/drawing/2014/main" id="{E9641B60-6F91-4C68-B773-A25CE8C9E806}"/>
              </a:ext>
            </a:extLst>
          </p:cNvPr>
          <p:cNvSpPr/>
          <p:nvPr/>
        </p:nvSpPr>
        <p:spPr>
          <a:xfrm>
            <a:off x="1424747" y="3798743"/>
            <a:ext cx="1584483" cy="3388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F39D0A6D-7C1B-47AA-98A8-04DD47FCDA7D}"/>
              </a:ext>
            </a:extLst>
          </p:cNvPr>
          <p:cNvSpPr/>
          <p:nvPr/>
        </p:nvSpPr>
        <p:spPr>
          <a:xfrm>
            <a:off x="579622" y="4167273"/>
            <a:ext cx="750414" cy="986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304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Introduction: Why use Pandas?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1002378"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 is still possible to produce the same outcome with Python alone, without Pandas</a:t>
            </a:r>
          </a:p>
          <a:p>
            <a:endParaRPr lang="en-GB" dirty="0"/>
          </a:p>
          <a:p>
            <a:r>
              <a:rPr lang="en-GB" dirty="0"/>
              <a:t>A typical data manipulation process would involve the following steps:</a:t>
            </a:r>
          </a:p>
          <a:p>
            <a:pPr lvl="1"/>
            <a:r>
              <a:rPr lang="en-GB" dirty="0"/>
              <a:t>Open the file</a:t>
            </a:r>
          </a:p>
          <a:p>
            <a:pPr lvl="2"/>
            <a:r>
              <a:rPr lang="en-GB" dirty="0"/>
              <a:t>Iterate over the lines</a:t>
            </a:r>
          </a:p>
          <a:p>
            <a:pPr lvl="3"/>
            <a:r>
              <a:rPr lang="en-GB" dirty="0"/>
              <a:t>Parse individual line</a:t>
            </a:r>
          </a:p>
          <a:p>
            <a:pPr lvl="3"/>
            <a:r>
              <a:rPr lang="en-GB" dirty="0"/>
              <a:t>Process individual line</a:t>
            </a:r>
          </a:p>
          <a:p>
            <a:pPr lvl="1"/>
            <a:r>
              <a:rPr lang="en-GB" dirty="0"/>
              <a:t>Close the file</a:t>
            </a:r>
          </a:p>
          <a:p>
            <a:endParaRPr lang="en-GB" dirty="0"/>
          </a:p>
          <a:p>
            <a:r>
              <a:rPr lang="en-GB" dirty="0"/>
              <a:t>However, such solutions tend to be too code-heavy (involving multiple loops and if statements) and not adaptive enough</a:t>
            </a:r>
          </a:p>
          <a:p>
            <a:endParaRPr lang="en-GB" dirty="0"/>
          </a:p>
          <a:p>
            <a:r>
              <a:rPr lang="en-GB" dirty="0"/>
              <a:t>As a Python library for slicing and dicing datasets, Pandas is a far better solution, being both simpler and more efficient</a:t>
            </a:r>
          </a:p>
          <a:p>
            <a:endParaRPr lang="en-GB" dirty="0"/>
          </a:p>
          <a:p>
            <a:pPr marL="0" indent="0">
              <a:buNone/>
            </a:pPr>
            <a:endParaRPr lang="en-GB" dirty="0"/>
          </a:p>
          <a:p>
            <a:endParaRPr lang="en-GB" dirty="0"/>
          </a:p>
          <a:p>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3800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column and row labels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GB" b="1" dirty="0">
                <a:solidFill>
                  <a:srgbClr val="2EABE2"/>
                </a:solidFill>
                <a:latin typeface="Arial"/>
                <a:ea typeface="MS PGothic" pitchFamily="34" charset="-128"/>
              </a:rPr>
              <a:t>Setting the index title of a data frame</a:t>
            </a:r>
          </a:p>
          <a:p>
            <a:r>
              <a:rPr lang="en-GB" dirty="0"/>
              <a:t>Set the DataFrame index title to ‘Index’: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df_students_2_new.index.name = </a:t>
            </a:r>
            <a:r>
              <a:rPr lang="en-GB" dirty="0">
                <a:solidFill>
                  <a:srgbClr val="00B050"/>
                </a:solidFill>
                <a:latin typeface="Lucida Console" panose="020B0609040504020204" pitchFamily="49" charset="0"/>
              </a:rPr>
              <a:t>"Index"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a:t>
            </a:r>
          </a:p>
          <a:p>
            <a:pPr marL="0" indent="0">
              <a:buNone/>
            </a:pPr>
            <a:r>
              <a:rPr lang="en-GB" dirty="0">
                <a:solidFill>
                  <a:srgbClr val="0000CD"/>
                </a:solidFill>
                <a:latin typeface="Lucida Console" panose="020B0609040504020204" pitchFamily="49" charset="0"/>
              </a:rPr>
              <a:t>  df_students_1_new:</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Index                                      </a:t>
            </a:r>
          </a:p>
          <a:p>
            <a:pPr marL="0" indent="0">
              <a:buNone/>
            </a:pPr>
            <a:r>
              <a:rPr lang="en-GB" dirty="0">
                <a:solidFill>
                  <a:srgbClr val="0000CD"/>
                </a:solidFill>
                <a:latin typeface="Lucida Console" panose="020B0609040504020204" pitchFamily="49" charset="0"/>
              </a:rPr>
              <a:t>zero        Jack   34     Sydney  Australia</a:t>
            </a:r>
          </a:p>
          <a:p>
            <a:pPr marL="0" indent="0">
              <a:buNone/>
            </a:pPr>
            <a:r>
              <a:rPr lang="en-GB" dirty="0">
                <a:solidFill>
                  <a:srgbClr val="0000CD"/>
                </a:solidFill>
                <a:latin typeface="Lucida Console" panose="020B0609040504020204" pitchFamily="49" charset="0"/>
              </a:rPr>
              <a:t>one         Rita   30      Delhi      India</a:t>
            </a:r>
          </a:p>
          <a:p>
            <a:pPr marL="0" indent="0">
              <a:buNone/>
            </a:pPr>
            <a:r>
              <a:rPr lang="en-GB" dirty="0">
                <a:solidFill>
                  <a:srgbClr val="0000CD"/>
                </a:solidFill>
                <a:latin typeface="Lucida Console" panose="020B0609040504020204" pitchFamily="49" charset="0"/>
              </a:rPr>
              <a:t>two          Tom   31     Mumbai      India</a:t>
            </a:r>
          </a:p>
          <a:p>
            <a:pPr marL="0" indent="0">
              <a:buNone/>
            </a:pPr>
            <a:r>
              <a:rPr lang="en-GB" dirty="0">
                <a:solidFill>
                  <a:srgbClr val="0000CD"/>
                </a:solidFill>
                <a:latin typeface="Lucida Console" panose="020B0609040504020204" pitchFamily="49" charset="0"/>
              </a:rPr>
              <a:t>3          Neelu   32  Bangalore      India</a:t>
            </a:r>
          </a:p>
          <a:p>
            <a:pPr marL="0" indent="0">
              <a:buNone/>
            </a:pPr>
            <a:r>
              <a:rPr lang="en-GB" dirty="0">
                <a:solidFill>
                  <a:srgbClr val="0000CD"/>
                </a:solidFill>
                <a:latin typeface="Lucida Console" panose="020B0609040504020204" pitchFamily="49" charset="0"/>
              </a:rPr>
              <a:t>4           John   16   New York         US</a:t>
            </a:r>
          </a:p>
          <a:p>
            <a:pPr marL="0" indent="0">
              <a:buNone/>
            </a:pPr>
            <a:r>
              <a:rPr lang="en-GB" dirty="0">
                <a:solidFill>
                  <a:srgbClr val="0000CD"/>
                </a:solidFill>
                <a:latin typeface="Lucida Console" panose="020B0609040504020204" pitchFamily="49" charset="0"/>
              </a:rPr>
              <a:t>5           Mike   17  Las Vegas         US</a:t>
            </a:r>
            <a:endParaRPr lang="en-GB" dirty="0"/>
          </a:p>
        </p:txBody>
      </p:sp>
      <p:sp>
        <p:nvSpPr>
          <p:cNvPr id="3" name="Rectangle 2">
            <a:extLst>
              <a:ext uri="{FF2B5EF4-FFF2-40B4-BE49-F238E27FC236}">
                <a16:creationId xmlns:a16="http://schemas.microsoft.com/office/drawing/2014/main" id="{6D7A1AC0-4D6E-401B-8D1C-E883EBC581E2}"/>
              </a:ext>
            </a:extLst>
          </p:cNvPr>
          <p:cNvSpPr/>
          <p:nvPr/>
        </p:nvSpPr>
        <p:spPr>
          <a:xfrm>
            <a:off x="310551" y="3850502"/>
            <a:ext cx="1190445" cy="3388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5219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one column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Selecting columns is referred to as </a:t>
            </a:r>
            <a:r>
              <a:rPr lang="en-GB" b="1" dirty="0"/>
              <a:t>vertical slicing</a:t>
            </a:r>
          </a:p>
          <a:p>
            <a:r>
              <a:rPr lang="en-GB" dirty="0"/>
              <a:t>To select one column, specify the column label within the subscript operator: [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planets_names_series = df_planets[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planets_names_series</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0    Mercury</a:t>
            </a:r>
          </a:p>
          <a:p>
            <a:pPr marL="0" indent="0">
              <a:buNone/>
            </a:pPr>
            <a:r>
              <a:rPr lang="en-GB" dirty="0">
                <a:solidFill>
                  <a:srgbClr val="0000CD"/>
                </a:solidFill>
                <a:latin typeface="Lucida Console" panose="020B0609040504020204" pitchFamily="49" charset="0"/>
              </a:rPr>
              <a:t>  1      Venus</a:t>
            </a:r>
          </a:p>
          <a:p>
            <a:pPr marL="0" indent="0">
              <a:buNone/>
            </a:pPr>
            <a:r>
              <a:rPr lang="en-GB" dirty="0">
                <a:solidFill>
                  <a:srgbClr val="0000CD"/>
                </a:solidFill>
                <a:latin typeface="Lucida Console" panose="020B0609040504020204" pitchFamily="49" charset="0"/>
              </a:rPr>
              <a:t>  2      Earth</a:t>
            </a:r>
          </a:p>
          <a:p>
            <a:pPr marL="0" indent="0">
              <a:buNone/>
            </a:pPr>
            <a:r>
              <a:rPr lang="en-GB" dirty="0">
                <a:solidFill>
                  <a:srgbClr val="0000CD"/>
                </a:solidFill>
                <a:latin typeface="Lucida Console" panose="020B0609040504020204" pitchFamily="49" charset="0"/>
              </a:rPr>
              <a:t>  3       Mars</a:t>
            </a:r>
          </a:p>
          <a:p>
            <a:pPr marL="0" indent="0">
              <a:buNone/>
            </a:pPr>
            <a:r>
              <a:rPr lang="en-GB" dirty="0">
                <a:solidFill>
                  <a:srgbClr val="0000CD"/>
                </a:solidFill>
                <a:latin typeface="Lucida Console" panose="020B0609040504020204" pitchFamily="49" charset="0"/>
              </a:rPr>
              <a:t>  4    Jupiter</a:t>
            </a:r>
          </a:p>
          <a:p>
            <a:pPr marL="0" indent="0">
              <a:buNone/>
            </a:pPr>
            <a:r>
              <a:rPr lang="en-GB" dirty="0">
                <a:solidFill>
                  <a:srgbClr val="0000CD"/>
                </a:solidFill>
                <a:latin typeface="Lucida Console" panose="020B0609040504020204" pitchFamily="49" charset="0"/>
              </a:rPr>
              <a:t>  5     Saturn</a:t>
            </a:r>
          </a:p>
          <a:p>
            <a:pPr marL="0" indent="0">
              <a:buNone/>
            </a:pPr>
            <a:r>
              <a:rPr lang="en-GB" dirty="0">
                <a:solidFill>
                  <a:srgbClr val="0000CD"/>
                </a:solidFill>
                <a:latin typeface="Lucida Console" panose="020B0609040504020204" pitchFamily="49" charset="0"/>
              </a:rPr>
              <a:t>  6     Uranus</a:t>
            </a:r>
          </a:p>
          <a:p>
            <a:pPr marL="0" indent="0">
              <a:buNone/>
            </a:pPr>
            <a:r>
              <a:rPr lang="en-GB" dirty="0">
                <a:solidFill>
                  <a:srgbClr val="0000CD"/>
                </a:solidFill>
                <a:latin typeface="Lucida Console" panose="020B0609040504020204" pitchFamily="49" charset="0"/>
              </a:rPr>
              <a:t>  7    Neptune</a:t>
            </a:r>
          </a:p>
          <a:p>
            <a:pPr marL="0" indent="0">
              <a:buNone/>
            </a:pPr>
            <a:r>
              <a:rPr lang="en-GB" dirty="0">
                <a:solidFill>
                  <a:srgbClr val="0000CD"/>
                </a:solidFill>
                <a:latin typeface="Lucida Console" panose="020B0609040504020204" pitchFamily="49" charset="0"/>
              </a:rPr>
              <a:t>  8      Pluto</a:t>
            </a:r>
          </a:p>
          <a:p>
            <a:pPr marL="0" indent="0">
              <a:buNone/>
            </a:pPr>
            <a:r>
              <a:rPr lang="en-GB" dirty="0">
                <a:solidFill>
                  <a:srgbClr val="0000CD"/>
                </a:solidFill>
                <a:latin typeface="Lucida Console" panose="020B0609040504020204" pitchFamily="49" charset="0"/>
              </a:rPr>
              <a:t>  Name: planet, dtype: object</a:t>
            </a:r>
            <a:endParaRPr lang="en-GB" dirty="0"/>
          </a:p>
        </p:txBody>
      </p:sp>
    </p:spTree>
    <p:extLst>
      <p:ext uri="{BB962C8B-B14F-4D97-AF65-F5344CB8AC3E}">
        <p14:creationId xmlns:p14="http://schemas.microsoft.com/office/powerpoint/2010/main" val="120941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multiple columns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select two or more columns they must be provided as a list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planets_names_and_mass = df_planets[[</a:t>
            </a:r>
            <a:r>
              <a:rPr lang="da-DK" dirty="0">
                <a:solidFill>
                  <a:srgbClr val="00B050"/>
                </a:solidFill>
                <a:latin typeface="Lucida Console" panose="020B0609040504020204" pitchFamily="49" charset="0"/>
              </a:rPr>
              <a:t>'planet', 'mass'</a:t>
            </a:r>
            <a:r>
              <a:rPr lang="da-DK"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planets_names_and mass</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planet       mass</a:t>
            </a:r>
          </a:p>
          <a:p>
            <a:pPr marL="0" indent="0">
              <a:buNone/>
            </a:pPr>
            <a:r>
              <a:rPr lang="en-GB" dirty="0">
                <a:solidFill>
                  <a:srgbClr val="0000CD"/>
                </a:solidFill>
                <a:latin typeface="Lucida Console" panose="020B0609040504020204" pitchFamily="49" charset="0"/>
              </a:rPr>
              <a:t>  0  Mercury     0.3300</a:t>
            </a:r>
          </a:p>
          <a:p>
            <a:pPr marL="0" indent="0">
              <a:buNone/>
            </a:pPr>
            <a:r>
              <a:rPr lang="en-GB" dirty="0">
                <a:solidFill>
                  <a:srgbClr val="0000CD"/>
                </a:solidFill>
                <a:latin typeface="Lucida Console" panose="020B0609040504020204" pitchFamily="49" charset="0"/>
              </a:rPr>
              <a:t>  1    Venus     4.8700</a:t>
            </a:r>
          </a:p>
          <a:p>
            <a:pPr marL="0" indent="0">
              <a:buNone/>
            </a:pPr>
            <a:r>
              <a:rPr lang="en-GB" dirty="0">
                <a:solidFill>
                  <a:srgbClr val="0000CD"/>
                </a:solidFill>
                <a:latin typeface="Lucida Console" panose="020B0609040504020204" pitchFamily="49" charset="0"/>
              </a:rPr>
              <a:t>  2    Earth     5.9700</a:t>
            </a:r>
          </a:p>
          <a:p>
            <a:pPr marL="0" indent="0">
              <a:buNone/>
            </a:pPr>
            <a:r>
              <a:rPr lang="en-GB" dirty="0">
                <a:solidFill>
                  <a:srgbClr val="0000CD"/>
                </a:solidFill>
                <a:latin typeface="Lucida Console" panose="020B0609040504020204" pitchFamily="49" charset="0"/>
              </a:rPr>
              <a:t>  3     Mars     0.6420</a:t>
            </a:r>
          </a:p>
          <a:p>
            <a:pPr marL="0" indent="0">
              <a:buNone/>
            </a:pPr>
            <a:r>
              <a:rPr lang="en-GB" dirty="0">
                <a:solidFill>
                  <a:srgbClr val="0000CD"/>
                </a:solidFill>
                <a:latin typeface="Lucida Console" panose="020B0609040504020204" pitchFamily="49" charset="0"/>
              </a:rPr>
              <a:t>  4  Jupiter  1898.0000</a:t>
            </a:r>
          </a:p>
          <a:p>
            <a:pPr marL="0" indent="0">
              <a:buNone/>
            </a:pPr>
            <a:r>
              <a:rPr lang="en-GB" dirty="0">
                <a:solidFill>
                  <a:srgbClr val="0000CD"/>
                </a:solidFill>
                <a:latin typeface="Lucida Console" panose="020B0609040504020204" pitchFamily="49" charset="0"/>
              </a:rPr>
              <a:t>  5   Saturn   568.0000</a:t>
            </a:r>
          </a:p>
          <a:p>
            <a:pPr marL="0" indent="0">
              <a:buNone/>
            </a:pPr>
            <a:r>
              <a:rPr lang="en-GB" dirty="0">
                <a:solidFill>
                  <a:srgbClr val="0000CD"/>
                </a:solidFill>
                <a:latin typeface="Lucida Console" panose="020B0609040504020204" pitchFamily="49" charset="0"/>
              </a:rPr>
              <a:t>  6   Uranus    86.8000</a:t>
            </a:r>
          </a:p>
          <a:p>
            <a:pPr marL="0" indent="0">
              <a:buNone/>
            </a:pPr>
            <a:r>
              <a:rPr lang="en-GB" dirty="0">
                <a:solidFill>
                  <a:srgbClr val="0000CD"/>
                </a:solidFill>
                <a:latin typeface="Lucida Console" panose="020B0609040504020204" pitchFamily="49" charset="0"/>
              </a:rPr>
              <a:t>  7  Neptune   102.0000</a:t>
            </a:r>
          </a:p>
          <a:p>
            <a:pPr marL="0" indent="0">
              <a:buNone/>
            </a:pPr>
            <a:r>
              <a:rPr lang="en-GB" dirty="0">
                <a:solidFill>
                  <a:srgbClr val="0000CD"/>
                </a:solidFill>
                <a:latin typeface="Lucida Console" panose="020B0609040504020204" pitchFamily="49" charset="0"/>
              </a:rPr>
              <a:t>  8    Pluto     0.0146</a:t>
            </a:r>
            <a:endParaRPr lang="en-GB" dirty="0"/>
          </a:p>
        </p:txBody>
      </p:sp>
    </p:spTree>
    <p:extLst>
      <p:ext uri="{BB962C8B-B14F-4D97-AF65-F5344CB8AC3E}">
        <p14:creationId xmlns:p14="http://schemas.microsoft.com/office/powerpoint/2010/main" val="326231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removing a column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Two ways:</a:t>
            </a:r>
          </a:p>
          <a:p>
            <a:pPr marL="342900" indent="-342900">
              <a:buFont typeface="+mj-lt"/>
              <a:buAutoNum type="arabicParenR"/>
            </a:pPr>
            <a:r>
              <a:rPr lang="en-GB" dirty="0"/>
              <a:t>using the </a:t>
            </a:r>
            <a:r>
              <a:rPr lang="en-GB" b="1" dirty="0">
                <a:latin typeface="Lucida Console" panose="020B0609040504020204" pitchFamily="49" charset="0"/>
              </a:rPr>
              <a:t>del</a:t>
            </a:r>
            <a:r>
              <a:rPr lang="en-GB" dirty="0"/>
              <a:t> keyword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del</a:t>
            </a:r>
            <a:r>
              <a:rPr lang="en-GB" dirty="0">
                <a:latin typeface="Lucida Console" panose="020B0609040504020204" pitchFamily="49" charset="0"/>
              </a:rPr>
              <a:t> df_students_2[</a:t>
            </a:r>
            <a:r>
              <a:rPr lang="en-GB" dirty="0">
                <a:solidFill>
                  <a:srgbClr val="00B050"/>
                </a:solidFill>
                <a:latin typeface="Lucida Console" panose="020B0609040504020204" pitchFamily="49" charset="0"/>
              </a:rPr>
              <a:t>'Country'</a:t>
            </a:r>
            <a:r>
              <a:rPr lang="en-GB" dirty="0">
                <a:latin typeface="Lucida Console" panose="020B0609040504020204" pitchFamily="49" charset="0"/>
              </a:rPr>
              <a:t>]  </a:t>
            </a:r>
            <a:r>
              <a:rPr lang="en-GB" dirty="0">
                <a:solidFill>
                  <a:srgbClr val="FF0000"/>
                </a:solidFill>
                <a:latin typeface="Lucida Console" panose="020B0609040504020204" pitchFamily="49" charset="0"/>
              </a:rPr>
              <a:t># removes the column named 'Country'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df_students_2</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Name  Age       City</a:t>
            </a:r>
          </a:p>
          <a:p>
            <a:pPr marL="0" indent="0">
              <a:buNone/>
            </a:pPr>
            <a:r>
              <a:rPr lang="en-GB" dirty="0">
                <a:solidFill>
                  <a:srgbClr val="0000CD"/>
                </a:solidFill>
                <a:latin typeface="Lucida Console" panose="020B0609040504020204" pitchFamily="49" charset="0"/>
              </a:rPr>
              <a:t>  0   Jack   34     Sydney</a:t>
            </a:r>
          </a:p>
          <a:p>
            <a:pPr marL="0" indent="0">
              <a:buNone/>
            </a:pPr>
            <a:r>
              <a:rPr lang="en-GB" dirty="0">
                <a:solidFill>
                  <a:srgbClr val="0000CD"/>
                </a:solidFill>
                <a:latin typeface="Lucida Console" panose="020B0609040504020204" pitchFamily="49" charset="0"/>
              </a:rPr>
              <a:t>  1   Rita   30      Delhi</a:t>
            </a:r>
          </a:p>
          <a:p>
            <a:pPr marL="0" indent="0">
              <a:buNone/>
            </a:pPr>
            <a:r>
              <a:rPr lang="en-GB" dirty="0">
                <a:solidFill>
                  <a:srgbClr val="0000CD"/>
                </a:solidFill>
                <a:latin typeface="Lucida Console" panose="020B0609040504020204" pitchFamily="49" charset="0"/>
              </a:rPr>
              <a:t>  2    Tom   31     Mumbai</a:t>
            </a:r>
          </a:p>
          <a:p>
            <a:pPr marL="0" indent="0">
              <a:buNone/>
            </a:pPr>
            <a:r>
              <a:rPr lang="en-GB" dirty="0">
                <a:solidFill>
                  <a:srgbClr val="0000CD"/>
                </a:solidFill>
                <a:latin typeface="Lucida Console" panose="020B0609040504020204" pitchFamily="49" charset="0"/>
              </a:rPr>
              <a:t>  3  Neelu   32  Bangalore</a:t>
            </a:r>
          </a:p>
          <a:p>
            <a:pPr marL="0" indent="0">
              <a:buNone/>
            </a:pPr>
            <a:r>
              <a:rPr lang="en-GB" dirty="0">
                <a:solidFill>
                  <a:srgbClr val="0000CD"/>
                </a:solidFill>
                <a:latin typeface="Lucida Console" panose="020B0609040504020204" pitchFamily="49" charset="0"/>
              </a:rPr>
              <a:t>  4   John   16   New York</a:t>
            </a:r>
          </a:p>
          <a:p>
            <a:pPr marL="0" indent="0">
              <a:buNone/>
            </a:pPr>
            <a:r>
              <a:rPr lang="en-GB" dirty="0">
                <a:solidFill>
                  <a:srgbClr val="0000CD"/>
                </a:solidFill>
                <a:latin typeface="Lucida Console" panose="020B0609040504020204" pitchFamily="49" charset="0"/>
              </a:rPr>
              <a:t>  5   Mike   17  Las Vegas</a:t>
            </a:r>
            <a:endParaRPr lang="en-GB" dirty="0"/>
          </a:p>
        </p:txBody>
      </p:sp>
    </p:spTree>
    <p:extLst>
      <p:ext uri="{BB962C8B-B14F-4D97-AF65-F5344CB8AC3E}">
        <p14:creationId xmlns:p14="http://schemas.microsoft.com/office/powerpoint/2010/main" val="28187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removing a column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71737" y="1725283"/>
            <a:ext cx="1158799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2"/>
            </a:pPr>
            <a:r>
              <a:rPr lang="en-GB" dirty="0"/>
              <a:t>using the </a:t>
            </a:r>
            <a:r>
              <a:rPr lang="en-GB" b="1" dirty="0">
                <a:latin typeface="Lucida Console" panose="020B0609040504020204" pitchFamily="49" charset="0"/>
              </a:rPr>
              <a:t>pop()</a:t>
            </a:r>
            <a:r>
              <a:rPr lang="en-GB" dirty="0"/>
              <a:t> DataFrame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city = df_students_2.pop(</a:t>
            </a:r>
            <a:r>
              <a:rPr lang="en-GB" dirty="0">
                <a:solidFill>
                  <a:srgbClr val="00B050"/>
                </a:solidFill>
                <a:latin typeface="Lucida Console" panose="020B0609040504020204" pitchFamily="49" charset="0"/>
              </a:rPr>
              <a:t>'City'</a:t>
            </a:r>
            <a:r>
              <a:rPr lang="en-GB" dirty="0">
                <a:latin typeface="Lucida Console" panose="020B0609040504020204" pitchFamily="49" charset="0"/>
              </a:rPr>
              <a:t>)  </a:t>
            </a:r>
            <a:r>
              <a:rPr lang="en-GB" dirty="0">
                <a:solidFill>
                  <a:srgbClr val="FF0000"/>
                </a:solidFill>
                <a:latin typeface="Lucida Console" panose="020B0609040504020204" pitchFamily="49" charset="0"/>
              </a:rPr>
              <a:t># removes the column named 'City'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a:t>
            </a:r>
          </a:p>
          <a:p>
            <a:pPr marL="0" indent="0">
              <a:buNone/>
            </a:pPr>
            <a:r>
              <a:rPr lang="en-GB" dirty="0">
                <a:solidFill>
                  <a:srgbClr val="0000CD"/>
                </a:solidFill>
                <a:latin typeface="Lucida Console" panose="020B0609040504020204" pitchFamily="49" charset="0"/>
              </a:rPr>
              <a:t>      Name  Age</a:t>
            </a:r>
          </a:p>
          <a:p>
            <a:pPr marL="0" indent="0">
              <a:buNone/>
            </a:pPr>
            <a:r>
              <a:rPr lang="en-GB" dirty="0">
                <a:solidFill>
                  <a:srgbClr val="0000CD"/>
                </a:solidFill>
                <a:latin typeface="Lucida Console" panose="020B0609040504020204" pitchFamily="49" charset="0"/>
              </a:rPr>
              <a:t>  0   Jack   34</a:t>
            </a:r>
          </a:p>
          <a:p>
            <a:pPr marL="0" indent="0">
              <a:buNone/>
            </a:pPr>
            <a:r>
              <a:rPr lang="en-GB" dirty="0">
                <a:solidFill>
                  <a:srgbClr val="0000CD"/>
                </a:solidFill>
                <a:latin typeface="Lucida Console" panose="020B0609040504020204" pitchFamily="49" charset="0"/>
              </a:rPr>
              <a:t>  1   Rita   30</a:t>
            </a:r>
          </a:p>
          <a:p>
            <a:pPr marL="0" indent="0">
              <a:buNone/>
            </a:pPr>
            <a:r>
              <a:rPr lang="en-GB" dirty="0">
                <a:solidFill>
                  <a:srgbClr val="0000CD"/>
                </a:solidFill>
                <a:latin typeface="Lucida Console" panose="020B0609040504020204" pitchFamily="49" charset="0"/>
              </a:rPr>
              <a:t>  2    Tom   31</a:t>
            </a:r>
          </a:p>
          <a:p>
            <a:pPr marL="0" indent="0">
              <a:buNone/>
            </a:pPr>
            <a:r>
              <a:rPr lang="en-GB" dirty="0">
                <a:solidFill>
                  <a:srgbClr val="0000CD"/>
                </a:solidFill>
                <a:latin typeface="Lucida Console" panose="020B0609040504020204" pitchFamily="49" charset="0"/>
              </a:rPr>
              <a:t>  3  Neelu   32</a:t>
            </a:r>
          </a:p>
          <a:p>
            <a:pPr marL="0" indent="0">
              <a:buNone/>
            </a:pPr>
            <a:r>
              <a:rPr lang="en-GB" dirty="0">
                <a:solidFill>
                  <a:srgbClr val="0000CD"/>
                </a:solidFill>
                <a:latin typeface="Lucida Console" panose="020B0609040504020204" pitchFamily="49" charset="0"/>
              </a:rPr>
              <a:t>  4   John   16</a:t>
            </a:r>
          </a:p>
          <a:p>
            <a:pPr marL="0" indent="0">
              <a:buNone/>
            </a:pPr>
            <a:r>
              <a:rPr lang="en-GB" dirty="0">
                <a:solidFill>
                  <a:srgbClr val="0000CD"/>
                </a:solidFill>
                <a:latin typeface="Lucida Console" panose="020B0609040504020204" pitchFamily="49" charset="0"/>
              </a:rPr>
              <a:t>  5   Mike   17</a:t>
            </a:r>
          </a:p>
          <a:p>
            <a:pPr marL="0" indent="0">
              <a:buNone/>
            </a:pPr>
            <a:endParaRPr lang="en-GB" dirty="0">
              <a:solidFill>
                <a:srgbClr val="0000CD"/>
              </a:solidFill>
              <a:latin typeface="Lucida Console" panose="020B0609040504020204" pitchFamily="49" charset="0"/>
            </a:endParaRPr>
          </a:p>
          <a:p>
            <a:r>
              <a:rPr lang="en-GB" dirty="0"/>
              <a:t>The variable </a:t>
            </a:r>
            <a:r>
              <a:rPr lang="en-GB" dirty="0">
                <a:latin typeface="Lucida Console" panose="020B0609040504020204" pitchFamily="49" charset="0"/>
              </a:rPr>
              <a:t>city</a:t>
            </a:r>
            <a:r>
              <a:rPr lang="en-GB" dirty="0"/>
              <a:t> now stores the deleted column as a Series. </a:t>
            </a:r>
            <a:r>
              <a:rPr lang="en-GB" dirty="0">
                <a:latin typeface="Lucida Console" panose="020B0609040504020204" pitchFamily="49" charset="0"/>
              </a:rPr>
              <a:t>df_students_2</a:t>
            </a:r>
            <a:r>
              <a:rPr lang="en-GB" dirty="0"/>
              <a:t> remains a DataFrame</a:t>
            </a:r>
          </a:p>
        </p:txBody>
      </p:sp>
    </p:spTree>
    <p:extLst>
      <p:ext uri="{BB962C8B-B14F-4D97-AF65-F5344CB8AC3E}">
        <p14:creationId xmlns:p14="http://schemas.microsoft.com/office/powerpoint/2010/main" val="8880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adding a column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725283"/>
            <a:ext cx="11346451"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Two ways:</a:t>
            </a:r>
          </a:p>
          <a:p>
            <a:pPr marL="342900" indent="-342900">
              <a:buFont typeface="+mj-lt"/>
              <a:buAutoNum type="arabicParenR"/>
            </a:pPr>
            <a:r>
              <a:rPr lang="en-GB" dirty="0"/>
              <a:t>insert a column at the end of the DataFrame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a:t>
            </a:r>
            <a:r>
              <a:rPr lang="en-GB" dirty="0">
                <a:solidFill>
                  <a:srgbClr val="00B050"/>
                </a:solidFill>
                <a:latin typeface="Lucida Console" panose="020B0609040504020204" pitchFamily="49" charset="0"/>
              </a:rPr>
              <a:t>'City'</a:t>
            </a:r>
            <a:r>
              <a:rPr lang="en-GB" dirty="0">
                <a:latin typeface="Lucida Console" panose="020B0609040504020204" pitchFamily="49" charset="0"/>
              </a:rPr>
              <a:t>] = city  </a:t>
            </a:r>
            <a:r>
              <a:rPr lang="en-GB" dirty="0">
                <a:solidFill>
                  <a:srgbClr val="FF0000"/>
                </a:solidFill>
                <a:latin typeface="Lucida Console" panose="020B0609040504020204" pitchFamily="49" charset="0"/>
              </a:rPr>
              <a:t># re-inserts the 'City' column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a:t>
            </a:r>
            <a:r>
              <a:rPr lang="en-GB" dirty="0">
                <a:solidFill>
                  <a:srgbClr val="00B050"/>
                </a:solidFill>
                <a:latin typeface="Lucida Console" panose="020B0609040504020204" pitchFamily="49" charset="0"/>
              </a:rPr>
              <a:t>'Country'</a:t>
            </a:r>
            <a:r>
              <a:rPr lang="en-GB" dirty="0">
                <a:latin typeface="Lucida Console" panose="020B0609040504020204" pitchFamily="49" charset="0"/>
              </a:rPr>
              <a:t>] = [</a:t>
            </a:r>
            <a:r>
              <a:rPr lang="en-GB" dirty="0">
                <a:solidFill>
                  <a:srgbClr val="00B050"/>
                </a:solidFill>
                <a:latin typeface="Lucida Console" panose="020B0609040504020204" pitchFamily="49" charset="0"/>
              </a:rPr>
              <a:t>'Australia'</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 'India'</a:t>
            </a:r>
            <a:r>
              <a:rPr lang="en-GB" dirty="0">
                <a:latin typeface="Lucida Console" panose="020B0609040504020204" pitchFamily="49" charset="0"/>
              </a:rPr>
              <a:t>,</a:t>
            </a:r>
            <a:r>
              <a:rPr lang="en-GB" dirty="0">
                <a:solidFill>
                  <a:srgbClr val="00B050"/>
                </a:solidFill>
                <a:latin typeface="Lucida Console" panose="020B0609040504020204" pitchFamily="49" charset="0"/>
              </a:rPr>
              <a:t> 'US'</a:t>
            </a:r>
            <a:r>
              <a:rPr lang="en-GB" dirty="0">
                <a:latin typeface="Lucida Console" panose="020B0609040504020204" pitchFamily="49" charset="0"/>
              </a:rPr>
              <a:t>,</a:t>
            </a:r>
            <a:r>
              <a:rPr lang="en-GB" dirty="0">
                <a:solidFill>
                  <a:srgbClr val="00B050"/>
                </a:solidFill>
                <a:latin typeface="Lucida Console" panose="020B0609040504020204" pitchFamily="49" charset="0"/>
              </a:rPr>
              <a:t> 'US'</a:t>
            </a:r>
            <a:r>
              <a:rPr lang="en-GB" dirty="0">
                <a:latin typeface="Lucida Console" panose="020B0609040504020204" pitchFamily="49" charset="0"/>
              </a:rPr>
              <a:t>]  </a:t>
            </a:r>
            <a:r>
              <a:rPr lang="en-GB" dirty="0">
                <a:solidFill>
                  <a:srgbClr val="FF0000"/>
                </a:solidFill>
                <a:latin typeface="Lucida Console" panose="020B0609040504020204" pitchFamily="49" charset="0"/>
              </a:rPr>
              <a:t># re-inserts the 'Country' column</a:t>
            </a:r>
            <a:br>
              <a:rPr lang="en-GB" dirty="0">
                <a:latin typeface="Lucida Console" panose="020B0609040504020204" pitchFamily="49" charset="0"/>
              </a:rPr>
            </a:b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df_students_2</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Name  Age       City    Country</a:t>
            </a:r>
          </a:p>
          <a:p>
            <a:pPr marL="0" indent="0">
              <a:buNone/>
            </a:pPr>
            <a:r>
              <a:rPr lang="en-GB" dirty="0">
                <a:solidFill>
                  <a:srgbClr val="0000CD"/>
                </a:solidFill>
                <a:latin typeface="Lucida Console" panose="020B0609040504020204" pitchFamily="49" charset="0"/>
              </a:rPr>
              <a:t>  0   Jack   34     Sydney  Australia</a:t>
            </a:r>
          </a:p>
          <a:p>
            <a:pPr marL="0" indent="0">
              <a:buNone/>
            </a:pPr>
            <a:r>
              <a:rPr lang="en-GB" dirty="0">
                <a:solidFill>
                  <a:srgbClr val="0000CD"/>
                </a:solidFill>
                <a:latin typeface="Lucida Console" panose="020B0609040504020204" pitchFamily="49" charset="0"/>
              </a:rPr>
              <a:t>  1   Rita   30      Delhi      India</a:t>
            </a:r>
          </a:p>
          <a:p>
            <a:pPr marL="0" indent="0">
              <a:buNone/>
            </a:pPr>
            <a:r>
              <a:rPr lang="en-GB" dirty="0">
                <a:solidFill>
                  <a:srgbClr val="0000CD"/>
                </a:solidFill>
                <a:latin typeface="Lucida Console" panose="020B0609040504020204" pitchFamily="49" charset="0"/>
              </a:rPr>
              <a:t>  2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pPr marL="0" indent="0">
              <a:buNone/>
            </a:pPr>
            <a:r>
              <a:rPr lang="en-GB" dirty="0">
                <a:solidFill>
                  <a:srgbClr val="0000CD"/>
                </a:solidFill>
                <a:latin typeface="Lucida Console" panose="020B0609040504020204" pitchFamily="49" charset="0"/>
              </a:rPr>
              <a:t>  5   Mike   17  Las Vegas         US</a:t>
            </a:r>
            <a:endParaRPr lang="en-GB" dirty="0"/>
          </a:p>
        </p:txBody>
      </p:sp>
    </p:spTree>
    <p:extLst>
      <p:ext uri="{BB962C8B-B14F-4D97-AF65-F5344CB8AC3E}">
        <p14:creationId xmlns:p14="http://schemas.microsoft.com/office/powerpoint/2010/main" val="404599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adding a column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725283"/>
            <a:ext cx="11484474"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2"/>
            </a:pPr>
            <a:r>
              <a:rPr lang="en-GB" dirty="0"/>
              <a:t>insert a column at a specific location of the DataFrame</a:t>
            </a:r>
          </a:p>
          <a:p>
            <a:r>
              <a:rPr lang="en-GB" dirty="0"/>
              <a:t>Example: insert surnames as 2nd column (with index 1)</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df_students_2.insert(1, </a:t>
            </a:r>
            <a:r>
              <a:rPr lang="en-GB" dirty="0">
                <a:solidFill>
                  <a:srgbClr val="00B050"/>
                </a:solidFill>
                <a:latin typeface="Lucida Console" panose="020B0609040504020204" pitchFamily="49" charset="0"/>
              </a:rPr>
              <a:t>"Surname"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'Johnson'</a:t>
            </a:r>
            <a:r>
              <a:rPr lang="en-GB" dirty="0">
                <a:latin typeface="Lucida Console" panose="020B0609040504020204" pitchFamily="49" charset="0"/>
              </a:rPr>
              <a:t>,</a:t>
            </a:r>
            <a:r>
              <a:rPr lang="en-GB" dirty="0">
                <a:solidFill>
                  <a:srgbClr val="00B050"/>
                </a:solidFill>
                <a:latin typeface="Lucida Console" panose="020B0609040504020204" pitchFamily="49" charset="0"/>
              </a:rPr>
              <a:t> 'Patel'</a:t>
            </a:r>
            <a:r>
              <a:rPr lang="en-GB" dirty="0">
                <a:latin typeface="Lucida Console" panose="020B0609040504020204" pitchFamily="49" charset="0"/>
              </a:rPr>
              <a:t>,</a:t>
            </a:r>
            <a:r>
              <a:rPr lang="en-GB" dirty="0">
                <a:solidFill>
                  <a:srgbClr val="00B050"/>
                </a:solidFill>
                <a:latin typeface="Lucida Console" panose="020B0609040504020204" pitchFamily="49" charset="0"/>
              </a:rPr>
              <a:t> 'West'</a:t>
            </a:r>
            <a:r>
              <a:rPr lang="en-GB" dirty="0">
                <a:latin typeface="Lucida Console" panose="020B0609040504020204" pitchFamily="49" charset="0"/>
              </a:rPr>
              <a:t>,</a:t>
            </a:r>
            <a:r>
              <a:rPr lang="en-GB" dirty="0">
                <a:solidFill>
                  <a:srgbClr val="00B050"/>
                </a:solidFill>
                <a:latin typeface="Lucida Console" panose="020B0609040504020204" pitchFamily="49" charset="0"/>
              </a:rPr>
              <a:t> 'Patterson'</a:t>
            </a:r>
            <a:r>
              <a:rPr lang="en-GB" dirty="0">
                <a:latin typeface="Lucida Console" panose="020B0609040504020204" pitchFamily="49" charset="0"/>
              </a:rPr>
              <a:t>,</a:t>
            </a:r>
            <a:r>
              <a:rPr lang="en-GB" dirty="0">
                <a:solidFill>
                  <a:srgbClr val="00B050"/>
                </a:solidFill>
                <a:latin typeface="Lucida Console" panose="020B0609040504020204" pitchFamily="49" charset="0"/>
              </a:rPr>
              <a:t>  'Thompson'</a:t>
            </a:r>
            <a:r>
              <a:rPr lang="en-GB" dirty="0">
                <a:latin typeface="Lucida Console" panose="020B0609040504020204" pitchFamily="49" charset="0"/>
              </a:rPr>
              <a:t>,</a:t>
            </a:r>
            <a:r>
              <a:rPr lang="en-GB" dirty="0">
                <a:solidFill>
                  <a:srgbClr val="00B050"/>
                </a:solidFill>
                <a:latin typeface="Lucida Console" panose="020B0609040504020204" pitchFamily="49" charset="0"/>
              </a:rPr>
              <a:t> 'Ward'</a:t>
            </a:r>
            <a:r>
              <a:rPr lang="en-GB" dirty="0">
                <a:latin typeface="Lucida Console" panose="020B0609040504020204" pitchFamily="49" charset="0"/>
              </a:rPr>
              <a:t>])</a:t>
            </a:r>
            <a:br>
              <a:rPr lang="en-GB" dirty="0">
                <a:latin typeface="Lucida Console" panose="020B0609040504020204" pitchFamily="49" charset="0"/>
              </a:rPr>
            </a:b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df_students_2</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Name    Surname  Age       City    Country</a:t>
            </a:r>
          </a:p>
          <a:p>
            <a:pPr marL="0" indent="0">
              <a:buNone/>
            </a:pPr>
            <a:r>
              <a:rPr lang="en-GB" dirty="0">
                <a:solidFill>
                  <a:srgbClr val="0000CD"/>
                </a:solidFill>
                <a:latin typeface="Lucida Console" panose="020B0609040504020204" pitchFamily="49" charset="0"/>
              </a:rPr>
              <a:t>  0   Jack    Johnson   34     Sydney  Australia</a:t>
            </a:r>
          </a:p>
          <a:p>
            <a:pPr marL="0" indent="0">
              <a:buNone/>
            </a:pPr>
            <a:r>
              <a:rPr lang="en-GB" dirty="0">
                <a:solidFill>
                  <a:srgbClr val="0000CD"/>
                </a:solidFill>
                <a:latin typeface="Lucida Console" panose="020B0609040504020204" pitchFamily="49" charset="0"/>
              </a:rPr>
              <a:t>  1   Rita      Patel   30      Delhi      India</a:t>
            </a:r>
          </a:p>
          <a:p>
            <a:pPr marL="0" indent="0">
              <a:buNone/>
            </a:pPr>
            <a:r>
              <a:rPr lang="en-GB" dirty="0">
                <a:solidFill>
                  <a:srgbClr val="0000CD"/>
                </a:solidFill>
                <a:latin typeface="Lucida Console" panose="020B0609040504020204" pitchFamily="49" charset="0"/>
              </a:rPr>
              <a:t>  2    Tom       West   31     Mumbai      India</a:t>
            </a:r>
          </a:p>
          <a:p>
            <a:pPr marL="0" indent="0">
              <a:buNone/>
            </a:pPr>
            <a:r>
              <a:rPr lang="en-GB" dirty="0">
                <a:solidFill>
                  <a:srgbClr val="0000CD"/>
                </a:solidFill>
                <a:latin typeface="Lucida Console" panose="020B0609040504020204" pitchFamily="49" charset="0"/>
              </a:rPr>
              <a:t>  3  Neelu  Patterson   32  Bangalore      India</a:t>
            </a:r>
          </a:p>
          <a:p>
            <a:pPr marL="0" indent="0">
              <a:buNone/>
            </a:pPr>
            <a:r>
              <a:rPr lang="en-GB" dirty="0">
                <a:solidFill>
                  <a:srgbClr val="0000CD"/>
                </a:solidFill>
                <a:latin typeface="Lucida Console" panose="020B0609040504020204" pitchFamily="49" charset="0"/>
              </a:rPr>
              <a:t>  4   John   Thompson   16   New York         US</a:t>
            </a:r>
          </a:p>
          <a:p>
            <a:pPr marL="0" indent="0">
              <a:buNone/>
            </a:pPr>
            <a:r>
              <a:rPr lang="en-GB" dirty="0">
                <a:solidFill>
                  <a:srgbClr val="0000CD"/>
                </a:solidFill>
                <a:latin typeface="Lucida Console" panose="020B0609040504020204" pitchFamily="49" charset="0"/>
              </a:rPr>
              <a:t>  5   Mike       Ward   17  Las Vegas         US</a:t>
            </a:r>
            <a:endParaRPr lang="en-GB" dirty="0"/>
          </a:p>
        </p:txBody>
      </p:sp>
    </p:spTree>
    <p:extLst>
      <p:ext uri="{BB962C8B-B14F-4D97-AF65-F5344CB8AC3E}">
        <p14:creationId xmlns:p14="http://schemas.microsoft.com/office/powerpoint/2010/main" val="113197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484474"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Selecting rows (</a:t>
            </a:r>
            <a:r>
              <a:rPr lang="en-GB" b="1" dirty="0"/>
              <a:t>horizontal slicing</a:t>
            </a:r>
            <a:r>
              <a:rPr lang="en-GB" dirty="0"/>
              <a:t>) can be done in various ways:</a:t>
            </a:r>
          </a:p>
          <a:p>
            <a:pPr marL="342900" indent="-342900">
              <a:buFont typeface="+mj-lt"/>
              <a:buAutoNum type="arabicParenR"/>
            </a:pPr>
            <a:r>
              <a:rPr lang="en-GB" dirty="0"/>
              <a:t>through index label (“location”) – using the </a:t>
            </a:r>
            <a:r>
              <a:rPr lang="en-GB" b="1" dirty="0">
                <a:latin typeface="Lucida Console" panose="020B0609040504020204" pitchFamily="49" charset="0"/>
              </a:rPr>
              <a:t>loc</a:t>
            </a:r>
            <a:r>
              <a:rPr lang="en-GB" dirty="0"/>
              <a:t> attribute</a:t>
            </a:r>
          </a:p>
          <a:p>
            <a:r>
              <a:rPr lang="en-GB" dirty="0"/>
              <a:t>The provided index must exist in the DataFrame as a </a:t>
            </a:r>
            <a:r>
              <a:rPr lang="en-GB" b="1" dirty="0"/>
              <a:t>label</a:t>
            </a:r>
            <a:r>
              <a:rPr lang="en-GB" dirty="0"/>
              <a:t>, otherwise KeyError is thrown.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row_labelled_two </a:t>
            </a:r>
            <a:r>
              <a:rPr lang="en-GB" dirty="0">
                <a:solidFill>
                  <a:srgbClr val="8F5902"/>
                </a:solidFill>
                <a:latin typeface="Consolas" panose="020B0609020204030204" pitchFamily="49" charset="0"/>
                <a:cs typeface="Times New Roman" panose="02020603050405020304" pitchFamily="18" charset="0"/>
              </a:rPr>
              <a:t>= </a:t>
            </a:r>
            <a:r>
              <a:rPr lang="da-DK" dirty="0">
                <a:latin typeface="Lucida Console" panose="020B0609040504020204" pitchFamily="49" charset="0"/>
              </a:rPr>
              <a:t>df_students_2_new.loc[</a:t>
            </a:r>
            <a:r>
              <a:rPr lang="da-DK" dirty="0">
                <a:solidFill>
                  <a:srgbClr val="00B050"/>
                </a:solidFill>
                <a:latin typeface="Lucida Console" panose="020B0609040504020204" pitchFamily="49" charset="0"/>
              </a:rPr>
              <a:t>'two'</a:t>
            </a:r>
            <a:r>
              <a:rPr lang="da-DK" dirty="0">
                <a:latin typeface="Lucida Console" panose="020B0609040504020204" pitchFamily="49" charset="0"/>
              </a:rPr>
              <a:t>]</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(row_labelled_two</a:t>
            </a:r>
            <a:r>
              <a:rPr lang="da-DK" dirty="0">
                <a:latin typeface="Lucida Console" panose="020B0609040504020204" pitchFamily="49" charset="0"/>
              </a:rPr>
              <a:t>)</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First Name       Tom</a:t>
            </a:r>
          </a:p>
          <a:p>
            <a:pPr marL="0" indent="0">
              <a:buNone/>
            </a:pPr>
            <a:r>
              <a:rPr lang="en-GB" dirty="0">
                <a:solidFill>
                  <a:srgbClr val="0000CD"/>
                </a:solidFill>
                <a:latin typeface="Lucida Console" panose="020B0609040504020204" pitchFamily="49" charset="0"/>
              </a:rPr>
              <a:t>  Age               31</a:t>
            </a:r>
          </a:p>
          <a:p>
            <a:pPr marL="0" indent="0">
              <a:buNone/>
            </a:pPr>
            <a:r>
              <a:rPr lang="en-GB" dirty="0">
                <a:solidFill>
                  <a:srgbClr val="0000CD"/>
                </a:solidFill>
                <a:latin typeface="Lucida Console" panose="020B0609040504020204" pitchFamily="49" charset="0"/>
              </a:rPr>
              <a:t>  City          Mumbai</a:t>
            </a:r>
          </a:p>
          <a:p>
            <a:pPr marL="0" indent="0">
              <a:buNone/>
            </a:pPr>
            <a:r>
              <a:rPr lang="en-GB" dirty="0">
                <a:solidFill>
                  <a:srgbClr val="0000CD"/>
                </a:solidFill>
                <a:latin typeface="Lucida Console" panose="020B0609040504020204" pitchFamily="49" charset="0"/>
              </a:rPr>
              <a:t>  Country        India</a:t>
            </a:r>
          </a:p>
          <a:p>
            <a:pPr marL="0" indent="0">
              <a:buNone/>
            </a:pPr>
            <a:r>
              <a:rPr lang="en-GB" dirty="0">
                <a:solidFill>
                  <a:srgbClr val="0000CD"/>
                </a:solidFill>
                <a:latin typeface="Lucida Console" panose="020B0609040504020204" pitchFamily="49" charset="0"/>
              </a:rPr>
              <a:t>  Name: two, dtype: object</a:t>
            </a:r>
          </a:p>
          <a:p>
            <a:r>
              <a:rPr lang="en-GB" dirty="0"/>
              <a:t>The returned row is a Series: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(row_labelled_two</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'pandas.core.series.Series'&gt;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df_students_2_new.loc[2] </a:t>
            </a:r>
            <a:r>
              <a:rPr lang="en-GB" dirty="0">
                <a:solidFill>
                  <a:srgbClr val="FF0000"/>
                </a:solidFill>
                <a:latin typeface="Lucida Console" panose="020B0609040504020204" pitchFamily="49" charset="0"/>
              </a:rPr>
              <a:t># throws error, as loc expects index label(s)</a:t>
            </a:r>
          </a:p>
          <a:p>
            <a:pPr marL="0" indent="0">
              <a:buNone/>
            </a:pPr>
            <a:r>
              <a:rPr lang="en-GB" dirty="0">
                <a:solidFill>
                  <a:srgbClr val="FF0000"/>
                </a:solidFill>
                <a:latin typeface="Lucida Console" panose="020B0609040504020204" pitchFamily="49" charset="0"/>
              </a:rPr>
              <a:t> KeyError: 2</a:t>
            </a:r>
          </a:p>
        </p:txBody>
      </p:sp>
    </p:spTree>
    <p:extLst>
      <p:ext uri="{BB962C8B-B14F-4D97-AF65-F5344CB8AC3E}">
        <p14:creationId xmlns:p14="http://schemas.microsoft.com/office/powerpoint/2010/main" val="140436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812278"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2"/>
            </a:pPr>
            <a:r>
              <a:rPr lang="en-GB" dirty="0"/>
              <a:t>through index position (“integer location”) – using the </a:t>
            </a:r>
            <a:r>
              <a:rPr lang="en-GB" b="1" dirty="0">
                <a:latin typeface="Lucida Console" panose="020B0609040504020204" pitchFamily="49" charset="0"/>
              </a:rPr>
              <a:t>iloc</a:t>
            </a:r>
            <a:r>
              <a:rPr lang="en-GB" dirty="0"/>
              <a:t> attribute</a:t>
            </a:r>
          </a:p>
          <a:p>
            <a:r>
              <a:rPr lang="en-GB" dirty="0"/>
              <a:t>The provided index must exist in the DataFrame as a </a:t>
            </a:r>
            <a:r>
              <a:rPr lang="en-GB" b="1" dirty="0"/>
              <a:t>position</a:t>
            </a:r>
            <a:r>
              <a:rPr lang="en-GB" dirty="0"/>
              <a:t>, otherwise KeyError is thrown.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row_indexed_1 </a:t>
            </a:r>
            <a:r>
              <a:rPr lang="en-GB" dirty="0">
                <a:solidFill>
                  <a:srgbClr val="8F5902"/>
                </a:solidFill>
                <a:latin typeface="Consolas" panose="020B0609020204030204" pitchFamily="49" charset="0"/>
                <a:cs typeface="Times New Roman" panose="02020603050405020304" pitchFamily="18" charset="0"/>
              </a:rPr>
              <a:t>= </a:t>
            </a:r>
            <a:r>
              <a:rPr lang="da-DK" dirty="0">
                <a:latin typeface="Lucida Console" panose="020B0609040504020204" pitchFamily="49" charset="0"/>
              </a:rPr>
              <a:t>df_students_2_new.iloc[1]</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(row_indexed_1</a:t>
            </a:r>
            <a:r>
              <a:rPr lang="da-DK" dirty="0">
                <a:latin typeface="Lucida Console" panose="020B0609040504020204" pitchFamily="49" charset="0"/>
              </a:rPr>
              <a:t>)</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First Name      Rita</a:t>
            </a:r>
          </a:p>
          <a:p>
            <a:pPr marL="0" indent="0">
              <a:buNone/>
            </a:pPr>
            <a:r>
              <a:rPr lang="en-GB" dirty="0">
                <a:solidFill>
                  <a:srgbClr val="0000CD"/>
                </a:solidFill>
                <a:latin typeface="Lucida Console" panose="020B0609040504020204" pitchFamily="49" charset="0"/>
              </a:rPr>
              <a:t>  Age               30</a:t>
            </a:r>
          </a:p>
          <a:p>
            <a:pPr marL="0" indent="0">
              <a:buNone/>
            </a:pPr>
            <a:r>
              <a:rPr lang="en-GB" dirty="0">
                <a:solidFill>
                  <a:srgbClr val="0000CD"/>
                </a:solidFill>
                <a:latin typeface="Lucida Console" panose="020B0609040504020204" pitchFamily="49" charset="0"/>
              </a:rPr>
              <a:t>  City           Delhi</a:t>
            </a:r>
          </a:p>
          <a:p>
            <a:pPr marL="0" indent="0">
              <a:buNone/>
            </a:pPr>
            <a:r>
              <a:rPr lang="en-GB" dirty="0">
                <a:solidFill>
                  <a:srgbClr val="0000CD"/>
                </a:solidFill>
                <a:latin typeface="Lucida Console" panose="020B0609040504020204" pitchFamily="49" charset="0"/>
              </a:rPr>
              <a:t>  Country        India</a:t>
            </a:r>
          </a:p>
          <a:p>
            <a:pPr marL="0" indent="0">
              <a:buNone/>
            </a:pPr>
            <a:r>
              <a:rPr lang="en-GB" dirty="0">
                <a:solidFill>
                  <a:srgbClr val="0000CD"/>
                </a:solidFill>
                <a:latin typeface="Lucida Console" panose="020B0609040504020204" pitchFamily="49" charset="0"/>
              </a:rPr>
              <a:t>  Name: two, dtype: object</a:t>
            </a:r>
          </a:p>
          <a:p>
            <a:r>
              <a:rPr lang="en-GB" dirty="0"/>
              <a:t>The returned row is a Series: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(row_indexed_1</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'pandas.core.series.Series'&gt;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df_students_2_new.iloc[</a:t>
            </a:r>
            <a:r>
              <a:rPr lang="en-GB" dirty="0">
                <a:solidFill>
                  <a:srgbClr val="00B050"/>
                </a:solidFill>
                <a:latin typeface="Lucida Console" panose="020B0609040504020204" pitchFamily="49" charset="0"/>
              </a:rPr>
              <a:t>'</a:t>
            </a:r>
            <a:r>
              <a:rPr lang="da-DK" dirty="0">
                <a:solidFill>
                  <a:srgbClr val="00B050"/>
                </a:solidFill>
                <a:latin typeface="Lucida Console" panose="020B0609040504020204" pitchFamily="49" charset="0"/>
              </a:rPr>
              <a:t>one</a:t>
            </a:r>
            <a:r>
              <a:rPr lang="en-GB" dirty="0">
                <a:solidFill>
                  <a:srgbClr val="00B050"/>
                </a:solidFill>
                <a:latin typeface="Lucida Console" panose="020B0609040504020204" pitchFamily="49" charset="0"/>
              </a:rPr>
              <a:t>'</a:t>
            </a:r>
            <a:r>
              <a:rPr lang="da-DK" dirty="0">
                <a:latin typeface="Lucida Console" panose="020B0609040504020204" pitchFamily="49" charset="0"/>
              </a:rPr>
              <a:t>] </a:t>
            </a:r>
            <a:r>
              <a:rPr lang="en-GB" dirty="0">
                <a:solidFill>
                  <a:srgbClr val="FF0000"/>
                </a:solidFill>
                <a:latin typeface="Lucida Console" panose="020B0609040504020204" pitchFamily="49" charset="0"/>
              </a:rPr>
              <a:t># throws error, as iloc expects index position(s)</a:t>
            </a:r>
          </a:p>
          <a:p>
            <a:pPr marL="0" indent="0">
              <a:buNone/>
            </a:pPr>
            <a:r>
              <a:rPr lang="en-GB" dirty="0">
                <a:solidFill>
                  <a:srgbClr val="FF0000"/>
                </a:solidFill>
                <a:latin typeface="Lucida Console" panose="020B0609040504020204" pitchFamily="49" charset="0"/>
              </a:rPr>
              <a:t> TypeError: Cannot index by location index with a non-integer key</a:t>
            </a:r>
          </a:p>
        </p:txBody>
      </p:sp>
    </p:spTree>
    <p:extLst>
      <p:ext uri="{BB962C8B-B14F-4D97-AF65-F5344CB8AC3E}">
        <p14:creationId xmlns:p14="http://schemas.microsoft.com/office/powerpoint/2010/main" val="237347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363704"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3"/>
            </a:pPr>
            <a:r>
              <a:rPr lang="en-GB" dirty="0"/>
              <a:t>through </a:t>
            </a:r>
            <a:r>
              <a:rPr lang="en-GB" b="1" dirty="0"/>
              <a:t>slicing with </a:t>
            </a:r>
            <a:r>
              <a:rPr lang="en-GB" b="1" dirty="0">
                <a:latin typeface="Lucida Console" panose="020B0609040504020204" pitchFamily="49" charset="0"/>
              </a:rPr>
              <a:t>loc</a:t>
            </a:r>
            <a:r>
              <a:rPr lang="en-GB" b="1" dirty="0"/>
              <a:t> or </a:t>
            </a:r>
            <a:r>
              <a:rPr lang="en-GB" b="1" dirty="0">
                <a:latin typeface="Lucida Console" panose="020B0609040504020204" pitchFamily="49" charset="0"/>
              </a:rPr>
              <a:t>iloc</a:t>
            </a:r>
            <a:r>
              <a:rPr lang="en-GB" dirty="0"/>
              <a:t> attribute</a:t>
            </a:r>
          </a:p>
          <a:p>
            <a:r>
              <a:rPr lang="en-GB" b="1" dirty="0"/>
              <a:t>Slicing with </a:t>
            </a:r>
            <a:r>
              <a:rPr lang="en-GB" b="1" dirty="0">
                <a:latin typeface="Lucida Console" panose="020B0609040504020204" pitchFamily="49" charset="0"/>
              </a:rPr>
              <a:t>loc</a:t>
            </a:r>
            <a:r>
              <a:rPr lang="en-GB" b="1" dirty="0"/>
              <a:t> </a:t>
            </a:r>
            <a:r>
              <a:rPr lang="en-GB" dirty="0"/>
              <a:t>property does NOT follow Pythons usual Inclusive:Exclusive convention</a:t>
            </a:r>
          </a:p>
          <a:p>
            <a:r>
              <a:rPr lang="en-GB" dirty="0"/>
              <a:t>It instead retrieves rows following the Inclusive:Inclusive convention (as here values are index labels)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rows_labelled_two_3_4 </a:t>
            </a:r>
            <a:r>
              <a:rPr lang="en-GB" dirty="0">
                <a:solidFill>
                  <a:srgbClr val="8F5902"/>
                </a:solidFill>
                <a:latin typeface="Consolas" panose="020B0609020204030204" pitchFamily="49" charset="0"/>
                <a:cs typeface="Times New Roman" panose="02020603050405020304" pitchFamily="18" charset="0"/>
              </a:rPr>
              <a:t>= </a:t>
            </a:r>
            <a:r>
              <a:rPr lang="da-DK" dirty="0">
                <a:latin typeface="Lucida Console" panose="020B0609040504020204" pitchFamily="49" charset="0"/>
              </a:rPr>
              <a:t>df_students_2_new.loc[</a:t>
            </a:r>
            <a:r>
              <a:rPr lang="da-DK" dirty="0">
                <a:solidFill>
                  <a:srgbClr val="00B050"/>
                </a:solidFill>
                <a:latin typeface="Lucida Console" panose="020B0609040504020204" pitchFamily="49" charset="0"/>
              </a:rPr>
              <a:t>'two'</a:t>
            </a:r>
            <a:r>
              <a:rPr lang="da-DK" dirty="0">
                <a:latin typeface="Lucida Console" panose="020B0609040504020204" pitchFamily="49" charset="0"/>
              </a:rPr>
              <a:t>: 4]</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(rows_labelled_two_3_4</a:t>
            </a:r>
            <a:r>
              <a:rPr lang="da-DK" dirty="0">
                <a:latin typeface="Lucida Console" panose="020B0609040504020204" pitchFamily="49" charset="0"/>
              </a:rPr>
              <a:t>)</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a:p>
            <a:r>
              <a:rPr lang="en-GB" dirty="0"/>
              <a:t>The returned row is a DataFrame (even if it consists of one row only):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(df_students_2_new.loc[:</a:t>
            </a:r>
            <a:r>
              <a:rPr lang="en-GB" dirty="0">
                <a:solidFill>
                  <a:srgbClr val="00B050"/>
                </a:solidFill>
                <a:latin typeface="Lucida Console" panose="020B0609040504020204" pitchFamily="49" charset="0"/>
              </a:rPr>
              <a:t>'zero'</a:t>
            </a:r>
            <a:r>
              <a:rPr lang="en-GB" dirty="0">
                <a:latin typeface="Lucida Console" panose="020B0609040504020204" pitchFamily="49" charset="0"/>
              </a:rPr>
              <a:t>]</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'pandas.core.frame.DataFrame'&gt;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df_students_2_new.loc[1:3] </a:t>
            </a:r>
            <a:r>
              <a:rPr lang="en-GB" dirty="0">
                <a:solidFill>
                  <a:srgbClr val="FF0000"/>
                </a:solidFill>
                <a:latin typeface="Lucida Console" panose="020B0609040504020204" pitchFamily="49" charset="0"/>
              </a:rPr>
              <a:t># throws error as 1 is not an index label</a:t>
            </a:r>
          </a:p>
          <a:p>
            <a:pPr marL="0" indent="0">
              <a:buNone/>
            </a:pPr>
            <a:r>
              <a:rPr lang="en-GB" dirty="0">
                <a:solidFill>
                  <a:srgbClr val="FF0000"/>
                </a:solidFill>
                <a:latin typeface="Lucida Console" panose="020B0609040504020204" pitchFamily="49" charset="0"/>
              </a:rPr>
              <a:t>TypeError: cannot do slice indexing on Index with these indexers [1] of type int </a:t>
            </a:r>
          </a:p>
        </p:txBody>
      </p:sp>
    </p:spTree>
    <p:extLst>
      <p:ext uri="{BB962C8B-B14F-4D97-AF65-F5344CB8AC3E}">
        <p14:creationId xmlns:p14="http://schemas.microsoft.com/office/powerpoint/2010/main" val="13587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Installing Pandas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260184" cy="52437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Standard Python distribution doesn't come bundled with Pandas module; you need to install it</a:t>
            </a:r>
          </a:p>
          <a:p>
            <a:endParaRPr lang="en-GB" dirty="0"/>
          </a:p>
          <a:p>
            <a:r>
              <a:rPr lang="en-GB" dirty="0"/>
              <a:t>Pandas is available through various free packages, such as</a:t>
            </a:r>
          </a:p>
          <a:p>
            <a:pPr lvl="1"/>
            <a:r>
              <a:rPr lang="en-GB" dirty="0"/>
              <a:t>Pip (package installation manager, already installed with versions later than Python 3,4), from the command prompt by entering the command: </a:t>
            </a:r>
            <a:r>
              <a:rPr lang="en-GB" b="0" i="0" dirty="0">
                <a:solidFill>
                  <a:srgbClr val="333333"/>
                </a:solidFill>
                <a:effectLst/>
                <a:latin typeface="Lucida Console" panose="020B0609040504020204" pitchFamily="49" charset="0"/>
              </a:rPr>
              <a:t>pip install pandas</a:t>
            </a:r>
            <a:endParaRPr lang="en-GB" dirty="0">
              <a:latin typeface="Lucida Console" panose="020B0609040504020204" pitchFamily="49" charset="0"/>
            </a:endParaRPr>
          </a:p>
          <a:p>
            <a:pPr lvl="1"/>
            <a:r>
              <a:rPr lang="en-GB" dirty="0"/>
              <a:t>Anaconda – once downloaded, launch the file and follow steps through the installation wizard</a:t>
            </a:r>
          </a:p>
          <a:p>
            <a:pPr lvl="1"/>
            <a:r>
              <a:rPr lang="en-GB" dirty="0"/>
              <a:t>Python(x,y) - the scientific Python distribution</a:t>
            </a:r>
          </a:p>
          <a:p>
            <a:pPr marL="0" indent="0">
              <a:buNone/>
            </a:pPr>
            <a:endParaRPr lang="en-GB" sz="1800" dirty="0">
              <a:effectLst/>
              <a:ea typeface="Calibri" panose="020F0502020204030204" pitchFamily="34" charset="0"/>
            </a:endParaRPr>
          </a:p>
          <a:p>
            <a:r>
              <a:rPr lang="en-GB" dirty="0"/>
              <a:t>Thonny comes with a user friendly installation tool for external plugins (</a:t>
            </a:r>
            <a:r>
              <a:rPr lang="en-GB" sz="1800" dirty="0">
                <a:effectLst/>
                <a:ea typeface="Calibri" panose="020F0502020204030204" pitchFamily="34" charset="0"/>
              </a:rPr>
              <a:t>select Tools &gt; Manage plug-ins…</a:t>
            </a:r>
            <a:r>
              <a:rPr lang="en-GB" dirty="0"/>
              <a:t>)</a:t>
            </a:r>
          </a:p>
          <a:p>
            <a:endParaRPr lang="en-GB" dirty="0"/>
          </a:p>
          <a:p>
            <a:r>
              <a:rPr lang="en-GB" dirty="0"/>
              <a:t>Once installed, you need to import it in your Python scripts, as usual with the </a:t>
            </a:r>
            <a:r>
              <a:rPr lang="en-GB" dirty="0">
                <a:latin typeface="Lucida Console" panose="020B0609040504020204" pitchFamily="49" charset="0"/>
              </a:rPr>
              <a:t>import</a:t>
            </a:r>
            <a:r>
              <a:rPr lang="en-GB" dirty="0"/>
              <a:t> command and commonly under the pd alias: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p>
          <a:p>
            <a:r>
              <a:rPr lang="en-GB" dirty="0"/>
              <a:t>Now the Pandas package can be referred to as </a:t>
            </a:r>
            <a:r>
              <a:rPr lang="en-GB" sz="1800" dirty="0">
                <a:effectLst/>
                <a:latin typeface="Lucida Console" panose="020B0609040504020204" pitchFamily="49" charset="0"/>
                <a:ea typeface="Calibri" panose="020F0502020204030204" pitchFamily="34" charset="0"/>
              </a:rPr>
              <a:t>pd</a:t>
            </a:r>
            <a:r>
              <a:rPr lang="en-GB" dirty="0"/>
              <a:t> instead of </a:t>
            </a:r>
            <a:r>
              <a:rPr lang="en-GB" sz="1800" dirty="0">
                <a:effectLst/>
                <a:latin typeface="Lucida Console" panose="020B0609040504020204" pitchFamily="49" charset="0"/>
                <a:ea typeface="Calibri" panose="020F0502020204030204" pitchFamily="34" charset="0"/>
              </a:rPr>
              <a:t>pandas</a:t>
            </a:r>
            <a:endParaRPr lang="en-GB" dirty="0"/>
          </a:p>
          <a:p>
            <a:endParaRPr lang="en-GB" dirty="0"/>
          </a:p>
          <a:p>
            <a:pPr lvl="1"/>
            <a:endParaRPr lang="en-GB" dirty="0"/>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6693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363704"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4"/>
            </a:pPr>
            <a:r>
              <a:rPr lang="en-GB" dirty="0"/>
              <a:t>through </a:t>
            </a:r>
            <a:r>
              <a:rPr lang="en-GB" b="1" dirty="0"/>
              <a:t>slicing with </a:t>
            </a:r>
            <a:r>
              <a:rPr lang="en-GB" b="1" dirty="0">
                <a:latin typeface="Lucida Console" panose="020B0609040504020204" pitchFamily="49" charset="0"/>
              </a:rPr>
              <a:t>loc</a:t>
            </a:r>
            <a:r>
              <a:rPr lang="en-GB" b="1" dirty="0"/>
              <a:t> or </a:t>
            </a:r>
            <a:r>
              <a:rPr lang="en-GB" b="1" dirty="0">
                <a:latin typeface="Lucida Console" panose="020B0609040504020204" pitchFamily="49" charset="0"/>
              </a:rPr>
              <a:t>iloc</a:t>
            </a:r>
            <a:r>
              <a:rPr lang="en-GB" dirty="0"/>
              <a:t> attribute</a:t>
            </a:r>
          </a:p>
          <a:p>
            <a:r>
              <a:rPr lang="en-GB" b="1" dirty="0"/>
              <a:t>Slicing with </a:t>
            </a:r>
            <a:r>
              <a:rPr lang="en-GB" b="1" dirty="0">
                <a:latin typeface="Lucida Console" panose="020B0609040504020204" pitchFamily="49" charset="0"/>
              </a:rPr>
              <a:t>iloc</a:t>
            </a:r>
            <a:r>
              <a:rPr lang="en-GB" b="1" dirty="0"/>
              <a:t> </a:t>
            </a:r>
            <a:r>
              <a:rPr lang="en-GB" dirty="0"/>
              <a:t>property DOES follow Pythons usual Inclusive:Exclusive convention (as here values are index positions)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rows_indexed_1_2 </a:t>
            </a:r>
            <a:r>
              <a:rPr lang="en-GB" dirty="0">
                <a:solidFill>
                  <a:srgbClr val="8F5902"/>
                </a:solidFill>
                <a:latin typeface="Consolas" panose="020B0609020204030204" pitchFamily="49" charset="0"/>
                <a:cs typeface="Times New Roman" panose="02020603050405020304" pitchFamily="18" charset="0"/>
              </a:rPr>
              <a:t>= </a:t>
            </a:r>
            <a:r>
              <a:rPr lang="en-GB" dirty="0">
                <a:latin typeface="Lucida Console" panose="020B0609040504020204" pitchFamily="49" charset="0"/>
              </a:rPr>
              <a:t>df_students_2_new.iloc[1:3]</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(rows_indexed_1_2</a:t>
            </a:r>
            <a:r>
              <a:rPr lang="da-DK" dirty="0">
                <a:latin typeface="Lucida Console" panose="020B0609040504020204" pitchFamily="49" charset="0"/>
              </a:rPr>
              <a:t>)</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Index </a:t>
            </a:r>
          </a:p>
          <a:p>
            <a:pPr marL="0" indent="0">
              <a:buNone/>
            </a:pPr>
            <a:r>
              <a:rPr lang="it-IT" dirty="0">
                <a:solidFill>
                  <a:srgbClr val="0000CD"/>
                </a:solidFill>
                <a:latin typeface="Lucida Console" panose="020B0609040504020204" pitchFamily="49" charset="0"/>
              </a:rPr>
              <a:t>one         Rita   30      Delhi   India</a:t>
            </a:r>
            <a:r>
              <a:rPr lang="en-GB" dirty="0">
                <a:solidFill>
                  <a:srgbClr val="0000CD"/>
                </a:solidFill>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two          Tom   31     Mumbai   India</a:t>
            </a:r>
          </a:p>
          <a:p>
            <a:r>
              <a:rPr lang="en-GB" dirty="0"/>
              <a:t>The returned object is a DataFrame (even if it consists of one row only):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(df_students_2_new.iloc[1:2]</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'pandas.core.frame.DataFrame'&gt;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df_students_2_new.iloc[</a:t>
            </a:r>
            <a:r>
              <a:rPr lang="da-DK" dirty="0">
                <a:solidFill>
                  <a:srgbClr val="00B050"/>
                </a:solidFill>
                <a:latin typeface="Lucida Console" panose="020B0609040504020204" pitchFamily="49" charset="0"/>
              </a:rPr>
              <a:t>'two</a:t>
            </a:r>
            <a:r>
              <a:rPr lang="en-GB" dirty="0">
                <a:solidFill>
                  <a:srgbClr val="00B050"/>
                </a:solidFill>
                <a:latin typeface="Lucida Console" panose="020B0609040504020204" pitchFamily="49" charset="0"/>
              </a:rPr>
              <a:t>'</a:t>
            </a:r>
            <a:r>
              <a:rPr lang="da-DK" dirty="0">
                <a:latin typeface="Lucida Console" panose="020B0609040504020204" pitchFamily="49" charset="0"/>
              </a:rPr>
              <a:t>: 4] </a:t>
            </a:r>
            <a:r>
              <a:rPr lang="da-DK"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throws error, as 'two' is not a position</a:t>
            </a:r>
          </a:p>
          <a:p>
            <a:pPr marL="0" indent="0">
              <a:buNone/>
            </a:pPr>
            <a:r>
              <a:rPr lang="en-GB" dirty="0">
                <a:solidFill>
                  <a:srgbClr val="FF0000"/>
                </a:solidFill>
                <a:latin typeface="Lucida Console" panose="020B0609040504020204" pitchFamily="49" charset="0"/>
              </a:rPr>
              <a:t>TypeError: cannot do positional indexing on Index with these indexers [two] of type str</a:t>
            </a:r>
          </a:p>
        </p:txBody>
      </p:sp>
    </p:spTree>
    <p:extLst>
      <p:ext uri="{BB962C8B-B14F-4D97-AF65-F5344CB8AC3E}">
        <p14:creationId xmlns:p14="http://schemas.microsoft.com/office/powerpoint/2010/main" val="387288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363704"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4"/>
            </a:pPr>
            <a:r>
              <a:rPr lang="en-GB" dirty="0"/>
              <a:t>through a </a:t>
            </a:r>
            <a:r>
              <a:rPr lang="en-GB" b="1" dirty="0"/>
              <a:t>list of rows supplied to </a:t>
            </a:r>
            <a:r>
              <a:rPr lang="en-GB" b="1" dirty="0">
                <a:latin typeface="Lucida Console" panose="020B0609040504020204" pitchFamily="49" charset="0"/>
              </a:rPr>
              <a:t>loc</a:t>
            </a:r>
            <a:r>
              <a:rPr lang="en-GB" b="1" dirty="0"/>
              <a:t> or </a:t>
            </a:r>
            <a:r>
              <a:rPr lang="en-GB" b="1" dirty="0">
                <a:latin typeface="Lucida Console" panose="020B0609040504020204" pitchFamily="49" charset="0"/>
              </a:rPr>
              <a:t>iloc</a:t>
            </a:r>
            <a:r>
              <a:rPr lang="en-GB" b="1" dirty="0"/>
              <a:t> attributes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(df_students_2_new.loc[[</a:t>
            </a:r>
            <a:r>
              <a:rPr lang="en-GB" dirty="0">
                <a:solidFill>
                  <a:srgbClr val="00B050"/>
                </a:solidFill>
                <a:latin typeface="Lucida Console" panose="020B0609040504020204" pitchFamily="49" charset="0"/>
              </a:rPr>
              <a:t>'zero'</a:t>
            </a:r>
            <a:r>
              <a:rPr lang="en-GB" dirty="0">
                <a:latin typeface="Lucida Console" panose="020B0609040504020204" pitchFamily="49" charset="0"/>
              </a:rPr>
              <a:t>,</a:t>
            </a:r>
            <a:r>
              <a:rPr lang="en-GB" dirty="0">
                <a:solidFill>
                  <a:srgbClr val="00B050"/>
                </a:solidFill>
                <a:latin typeface="Lucida Console" panose="020B0609040504020204" pitchFamily="49" charset="0"/>
              </a:rPr>
              <a:t>'one'</a:t>
            </a:r>
            <a:r>
              <a:rPr lang="en-GB" dirty="0">
                <a:latin typeface="Lucida Console" panose="020B0609040504020204" pitchFamily="49" charset="0"/>
              </a:rPr>
              <a:t>,5]])</a:t>
            </a:r>
          </a:p>
          <a:p>
            <a:pPr marL="0" indent="0">
              <a:buNone/>
            </a:pPr>
            <a:r>
              <a:rPr lang="en-GB" dirty="0">
                <a:solidFill>
                  <a:srgbClr val="0000CD"/>
                </a:solidFill>
                <a:latin typeface="Lucida Console" panose="020B0609040504020204" pitchFamily="49" charset="0"/>
              </a:rPr>
              <a:t>First Name  Age             City   Country</a:t>
            </a:r>
          </a:p>
          <a:p>
            <a:pPr marL="0" indent="0">
              <a:buNone/>
            </a:pPr>
            <a:r>
              <a:rPr lang="en-GB" dirty="0">
                <a:solidFill>
                  <a:srgbClr val="0000CD"/>
                </a:solidFill>
                <a:latin typeface="Lucida Console" panose="020B0609040504020204" pitchFamily="49" charset="0"/>
              </a:rPr>
              <a:t>Index</a:t>
            </a:r>
          </a:p>
          <a:p>
            <a:pPr marL="0" indent="0">
              <a:buNone/>
            </a:pPr>
            <a:r>
              <a:rPr lang="en-GB" dirty="0">
                <a:solidFill>
                  <a:srgbClr val="0000CD"/>
                </a:solidFill>
                <a:latin typeface="Lucida Console" panose="020B0609040504020204" pitchFamily="49" charset="0"/>
              </a:rPr>
              <a:t>zero        Jack   34     Sydney  Australia </a:t>
            </a:r>
          </a:p>
          <a:p>
            <a:pPr marL="0" indent="0">
              <a:buNone/>
            </a:pPr>
            <a:r>
              <a:rPr lang="it-IT" dirty="0">
                <a:solidFill>
                  <a:srgbClr val="0000CD"/>
                </a:solidFill>
                <a:latin typeface="Lucida Console" panose="020B0609040504020204" pitchFamily="49" charset="0"/>
              </a:rPr>
              <a:t>one         Rita   30      Delhi      India</a:t>
            </a:r>
            <a:r>
              <a:rPr lang="en-GB" dirty="0">
                <a:solidFill>
                  <a:srgbClr val="0000CD"/>
                </a:solidFill>
                <a:latin typeface="Lucida Console" panose="020B0609040504020204" pitchFamily="49" charset="0"/>
              </a:rPr>
              <a:t>                                  </a:t>
            </a:r>
          </a:p>
          <a:p>
            <a:pPr marL="342900" indent="-342900">
              <a:buAutoNum type="arabicPlain" startAt="5"/>
            </a:pPr>
            <a:r>
              <a:rPr lang="en-GB" dirty="0">
                <a:solidFill>
                  <a:srgbClr val="0000CD"/>
                </a:solidFill>
                <a:latin typeface="Lucida Console" panose="020B0609040504020204" pitchFamily="49" charset="0"/>
              </a:rPr>
              <a:t>          Mike   17  Las Vegas         US</a:t>
            </a:r>
          </a:p>
          <a:p>
            <a:r>
              <a:rPr lang="en-GB" dirty="0"/>
              <a:t>The returned row is a DataFrame (even if it consists of one row only):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(df_students_2_new.loc[[</a:t>
            </a:r>
            <a:r>
              <a:rPr lang="en-GB" dirty="0">
                <a:solidFill>
                  <a:srgbClr val="00B050"/>
                </a:solidFill>
                <a:latin typeface="Lucida Console" panose="020B0609040504020204" pitchFamily="49" charset="0"/>
              </a:rPr>
              <a:t>'two'</a:t>
            </a:r>
            <a:r>
              <a:rPr lang="en-GB" dirty="0">
                <a:latin typeface="Lucida Console" panose="020B0609040504020204" pitchFamily="49" charset="0"/>
              </a:rPr>
              <a:t>]]</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'pandas.core.frame.DataFrame'&gt;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df_students_2_new.loc[[2, 4]] </a:t>
            </a:r>
            <a:r>
              <a:rPr lang="da-DK"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throws KeyError, as 2 is not an index label</a:t>
            </a:r>
          </a:p>
          <a:p>
            <a:pPr marL="0" indent="0">
              <a:buNone/>
            </a:pPr>
            <a:endParaRPr lang="en-GB" dirty="0">
              <a:solidFill>
                <a:srgbClr val="FF0000"/>
              </a:solidFill>
              <a:latin typeface="Lucida Console" panose="020B0609040504020204" pitchFamily="49" charset="0"/>
            </a:endParaRPr>
          </a:p>
        </p:txBody>
      </p:sp>
    </p:spTree>
    <p:extLst>
      <p:ext uri="{BB962C8B-B14F-4D97-AF65-F5344CB8AC3E}">
        <p14:creationId xmlns:p14="http://schemas.microsoft.com/office/powerpoint/2010/main" val="20951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7" y="1414732"/>
            <a:ext cx="11208428" cy="52103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4"/>
            </a:pPr>
            <a:r>
              <a:rPr lang="en-GB" dirty="0"/>
              <a:t>through a </a:t>
            </a:r>
            <a:r>
              <a:rPr lang="en-GB" b="1" dirty="0"/>
              <a:t>list of rows supplied to </a:t>
            </a:r>
            <a:r>
              <a:rPr lang="en-GB" b="1" dirty="0">
                <a:latin typeface="Lucida Console" panose="020B0609040504020204" pitchFamily="49" charset="0"/>
              </a:rPr>
              <a:t>loc</a:t>
            </a:r>
            <a:r>
              <a:rPr lang="en-GB" b="1" dirty="0"/>
              <a:t> or </a:t>
            </a:r>
            <a:r>
              <a:rPr lang="en-GB" b="1" dirty="0">
                <a:latin typeface="Lucida Console" panose="020B0609040504020204" pitchFamily="49" charset="0"/>
              </a:rPr>
              <a:t>iloc</a:t>
            </a:r>
            <a:r>
              <a:rPr lang="en-GB" b="1" dirty="0"/>
              <a:t> attributes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(df_students_2_new.iloc[[0,1,5]])</a:t>
            </a:r>
          </a:p>
          <a:p>
            <a:pPr marL="0" indent="0">
              <a:buNone/>
            </a:pPr>
            <a:r>
              <a:rPr lang="en-GB" dirty="0">
                <a:solidFill>
                  <a:srgbClr val="0000CD"/>
                </a:solidFill>
                <a:latin typeface="Lucida Console" panose="020B0609040504020204" pitchFamily="49" charset="0"/>
              </a:rPr>
              <a:t>First Name  Age             City   Country</a:t>
            </a:r>
          </a:p>
          <a:p>
            <a:pPr marL="0" indent="0">
              <a:buNone/>
            </a:pPr>
            <a:r>
              <a:rPr lang="en-GB" dirty="0">
                <a:solidFill>
                  <a:srgbClr val="0000CD"/>
                </a:solidFill>
                <a:latin typeface="Lucida Console" panose="020B0609040504020204" pitchFamily="49" charset="0"/>
              </a:rPr>
              <a:t>Index</a:t>
            </a:r>
          </a:p>
          <a:p>
            <a:pPr marL="0" indent="0">
              <a:buNone/>
            </a:pPr>
            <a:r>
              <a:rPr lang="en-GB" dirty="0">
                <a:solidFill>
                  <a:srgbClr val="0000CD"/>
                </a:solidFill>
                <a:latin typeface="Lucida Console" panose="020B0609040504020204" pitchFamily="49" charset="0"/>
              </a:rPr>
              <a:t>zero        Jack   34     Sydney  Australia </a:t>
            </a:r>
          </a:p>
          <a:p>
            <a:pPr marL="0" indent="0">
              <a:buNone/>
            </a:pPr>
            <a:r>
              <a:rPr lang="it-IT" dirty="0">
                <a:solidFill>
                  <a:srgbClr val="0000CD"/>
                </a:solidFill>
                <a:latin typeface="Lucida Console" panose="020B0609040504020204" pitchFamily="49" charset="0"/>
              </a:rPr>
              <a:t>one         Rita   30      Delhi      India</a:t>
            </a:r>
            <a:r>
              <a:rPr lang="en-GB" dirty="0">
                <a:solidFill>
                  <a:srgbClr val="0000CD"/>
                </a:solidFill>
                <a:latin typeface="Lucida Console" panose="020B0609040504020204" pitchFamily="49" charset="0"/>
              </a:rPr>
              <a:t>                                  </a:t>
            </a:r>
          </a:p>
          <a:p>
            <a:pPr marL="342900" indent="-342900">
              <a:buAutoNum type="arabicPlain" startAt="5"/>
            </a:pPr>
            <a:r>
              <a:rPr lang="en-GB" dirty="0">
                <a:solidFill>
                  <a:srgbClr val="0000CD"/>
                </a:solidFill>
                <a:latin typeface="Lucida Console" panose="020B0609040504020204" pitchFamily="49" charset="0"/>
              </a:rPr>
              <a:t>          Mike   17  Las Vegas         US</a:t>
            </a:r>
          </a:p>
          <a:p>
            <a:r>
              <a:rPr lang="en-GB" dirty="0"/>
              <a:t>The returned row is a DataFrame (even if it consists of one row only):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(df_students_2_new.iloc[[0]]</a:t>
            </a:r>
            <a:r>
              <a:rPr lang="da-DK" dirty="0">
                <a:latin typeface="Lucida Console" panose="020B0609040504020204" pitchFamily="49" charset="0"/>
              </a:rPr>
              <a:t>)</a:t>
            </a:r>
            <a:endParaRPr lang="en-GB" dirty="0">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&lt;class 'pandas.core.frame.DataFrame'&gt;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df_students_2_new.iloc[</a:t>
            </a:r>
            <a:r>
              <a:rPr lang="da-DK" dirty="0">
                <a:solidFill>
                  <a:srgbClr val="00B050"/>
                </a:solidFill>
                <a:latin typeface="Lucida Console" panose="020B0609040504020204" pitchFamily="49" charset="0"/>
              </a:rPr>
              <a:t>'one'</a:t>
            </a:r>
            <a:r>
              <a:rPr lang="da-DK" dirty="0">
                <a:latin typeface="Lucida Console" panose="020B0609040504020204" pitchFamily="49" charset="0"/>
              </a:rPr>
              <a:t>, 5] </a:t>
            </a:r>
            <a:r>
              <a:rPr lang="da-DK"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throws error, as 'one' is not a position</a:t>
            </a:r>
          </a:p>
          <a:p>
            <a:pPr marL="0" indent="0">
              <a:buNone/>
            </a:pPr>
            <a:r>
              <a:rPr lang="en-GB" dirty="0">
                <a:solidFill>
                  <a:srgbClr val="FF0000"/>
                </a:solidFill>
                <a:latin typeface="Lucida Console" panose="020B0609040504020204" pitchFamily="49" charset="0"/>
              </a:rPr>
              <a:t>ValueError</a:t>
            </a:r>
          </a:p>
          <a:p>
            <a:r>
              <a:rPr lang="en-GB" u="sng" dirty="0"/>
              <a:t>Note</a:t>
            </a:r>
            <a:r>
              <a:rPr lang="en-GB" dirty="0"/>
              <a:t>: </a:t>
            </a:r>
            <a:r>
              <a:rPr lang="en-GB" dirty="0">
                <a:latin typeface="Lucida Console" panose="020B0609040504020204" pitchFamily="49" charset="0"/>
              </a:rPr>
              <a:t>loc</a:t>
            </a:r>
            <a:r>
              <a:rPr lang="en-GB" dirty="0"/>
              <a:t> and </a:t>
            </a:r>
            <a:r>
              <a:rPr lang="en-GB" dirty="0">
                <a:latin typeface="Lucida Console" panose="020B0609040504020204" pitchFamily="49" charset="0"/>
              </a:rPr>
              <a:t>iloc</a:t>
            </a:r>
            <a:r>
              <a:rPr lang="en-GB" dirty="0"/>
              <a:t> are interchangeable when labels are 0-based integers</a:t>
            </a:r>
            <a:endParaRPr lang="en-GB" dirty="0">
              <a:solidFill>
                <a:srgbClr val="FF0000"/>
              </a:solidFill>
              <a:latin typeface="Lucida Console" panose="020B0609040504020204" pitchFamily="49" charset="0"/>
            </a:endParaRPr>
          </a:p>
          <a:p>
            <a:r>
              <a:rPr lang="en-GB" dirty="0">
                <a:latin typeface="Lucida Console" panose="020B0609040504020204" pitchFamily="49" charset="0"/>
              </a:rPr>
              <a:t>df_students_2_new.loc[[3,5]] </a:t>
            </a:r>
            <a:r>
              <a:rPr lang="en-GB" dirty="0"/>
              <a:t>returns the same as</a:t>
            </a:r>
            <a:r>
              <a:rPr lang="en-GB" dirty="0">
                <a:latin typeface="Lucida Console" panose="020B0609040504020204" pitchFamily="49" charset="0"/>
              </a:rPr>
              <a:t> df_students_2_new.iloc[[3,5]]</a:t>
            </a:r>
          </a:p>
          <a:p>
            <a:pPr marL="0" indent="0">
              <a:buNone/>
            </a:pPr>
            <a:r>
              <a:rPr lang="en-GB" dirty="0">
                <a:latin typeface="Lucida Console" panose="020B0609040504020204" pitchFamily="49" charset="0"/>
              </a:rPr>
              <a:t>  </a:t>
            </a:r>
            <a:r>
              <a:rPr lang="en-GB" dirty="0"/>
              <a:t>because 3 and 5 are 0-based integer labels</a:t>
            </a:r>
          </a:p>
        </p:txBody>
      </p:sp>
    </p:spTree>
    <p:extLst>
      <p:ext uri="{BB962C8B-B14F-4D97-AF65-F5344CB8AC3E}">
        <p14:creationId xmlns:p14="http://schemas.microsoft.com/office/powerpoint/2010/main" val="191353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587259"/>
            <a:ext cx="11484474"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5"/>
            </a:pPr>
            <a:r>
              <a:rPr lang="en-GB" dirty="0"/>
              <a:t>through </a:t>
            </a:r>
            <a:r>
              <a:rPr lang="en-GB" dirty="0">
                <a:latin typeface="Lucida Console" panose="020B0609040504020204" pitchFamily="49" charset="0"/>
              </a:rPr>
              <a:t>head()</a:t>
            </a:r>
            <a:r>
              <a:rPr lang="en-GB" dirty="0"/>
              <a:t> and </a:t>
            </a:r>
            <a:r>
              <a:rPr lang="en-GB" dirty="0">
                <a:latin typeface="Lucida Console" panose="020B0609040504020204" pitchFamily="49" charset="0"/>
              </a:rPr>
              <a:t>tail()</a:t>
            </a:r>
            <a:r>
              <a:rPr lang="en-GB" dirty="0"/>
              <a:t> DataFrame methods</a:t>
            </a:r>
          </a:p>
          <a:p>
            <a:r>
              <a:rPr lang="en-GB" dirty="0"/>
              <a:t>The </a:t>
            </a:r>
            <a:r>
              <a:rPr lang="en-GB" dirty="0">
                <a:latin typeface="Lucida Console" panose="020B0609040504020204" pitchFamily="49" charset="0"/>
              </a:rPr>
              <a:t>head()</a:t>
            </a:r>
            <a:r>
              <a:rPr lang="en-GB" dirty="0"/>
              <a:t> DataFrame method lists the first 5 rows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df_planets.head()</a:t>
            </a:r>
            <a:r>
              <a:rPr lang="en-GB" dirty="0">
                <a:latin typeface="Lucida Console" panose="020B0609040504020204" pitchFamily="49" charset="0"/>
              </a:rPr>
              <a:t>)  </a:t>
            </a:r>
            <a:r>
              <a:rPr lang="en-GB" dirty="0">
                <a:solidFill>
                  <a:srgbClr val="FF0000"/>
                </a:solidFill>
                <a:latin typeface="Lucida Console" panose="020B0609040504020204" pitchFamily="49" charset="0"/>
              </a:rPr>
              <a:t># lists first five rows</a:t>
            </a:r>
            <a:endParaRPr lang="en-GB" dirty="0"/>
          </a:p>
          <a:p>
            <a:r>
              <a:rPr lang="en-GB" dirty="0"/>
              <a:t>To list the first n rows of a DataFrame, pass n  as argument to the </a:t>
            </a:r>
            <a:r>
              <a:rPr lang="en-GB" dirty="0">
                <a:latin typeface="Lucida Console" panose="020B0609040504020204" pitchFamily="49" charset="0"/>
              </a:rPr>
              <a:t>head()</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df_planets.head(3)</a:t>
            </a:r>
            <a:r>
              <a:rPr lang="en-GB" dirty="0">
                <a:latin typeface="Lucida Console" panose="020B0609040504020204" pitchFamily="49" charset="0"/>
              </a:rPr>
              <a:t>)  </a:t>
            </a:r>
            <a:r>
              <a:rPr lang="en-GB" dirty="0">
                <a:solidFill>
                  <a:srgbClr val="FF0000"/>
                </a:solidFill>
                <a:latin typeface="Lucida Console" panose="020B0609040504020204" pitchFamily="49" charset="0"/>
              </a:rPr>
              <a:t># lists first three rows</a:t>
            </a:r>
            <a:endParaRPr lang="en-GB" dirty="0">
              <a:solidFill>
                <a:srgbClr val="FF0000"/>
              </a:solidFill>
            </a:endParaRPr>
          </a:p>
          <a:p>
            <a:r>
              <a:rPr lang="en-GB" dirty="0"/>
              <a:t>The </a:t>
            </a:r>
            <a:r>
              <a:rPr lang="en-GB" dirty="0">
                <a:latin typeface="Lucida Console" panose="020B0609040504020204" pitchFamily="49" charset="0"/>
              </a:rPr>
              <a:t>tail()</a:t>
            </a:r>
            <a:r>
              <a:rPr lang="en-GB" dirty="0"/>
              <a:t> DataFrame method lists the last 5 rows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df_planets.tail()</a:t>
            </a:r>
            <a:r>
              <a:rPr lang="en-GB" dirty="0">
                <a:latin typeface="Lucida Console" panose="020B0609040504020204" pitchFamily="49" charset="0"/>
              </a:rPr>
              <a:t>)  </a:t>
            </a:r>
            <a:r>
              <a:rPr lang="en-GB" dirty="0">
                <a:solidFill>
                  <a:srgbClr val="FF0000"/>
                </a:solidFill>
                <a:latin typeface="Lucida Console" panose="020B0609040504020204" pitchFamily="49" charset="0"/>
              </a:rPr>
              <a:t># lists last five rows</a:t>
            </a:r>
            <a:endParaRPr lang="en-GB" dirty="0"/>
          </a:p>
          <a:p>
            <a:r>
              <a:rPr lang="en-GB" dirty="0"/>
              <a:t>To list the last n rows of a DataFrame, pass n  as argument to the </a:t>
            </a:r>
            <a:r>
              <a:rPr lang="en-GB" dirty="0">
                <a:latin typeface="Lucida Console" panose="020B0609040504020204" pitchFamily="49" charset="0"/>
              </a:rPr>
              <a:t>tail()</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df_planets.tail(2)</a:t>
            </a:r>
            <a:r>
              <a:rPr lang="en-GB" dirty="0">
                <a:latin typeface="Lucida Console" panose="020B0609040504020204" pitchFamily="49" charset="0"/>
              </a:rPr>
              <a:t>)  </a:t>
            </a:r>
            <a:r>
              <a:rPr lang="en-GB" dirty="0">
                <a:solidFill>
                  <a:srgbClr val="FF0000"/>
                </a:solidFill>
                <a:latin typeface="Lucida Console" panose="020B0609040504020204" pitchFamily="49" charset="0"/>
              </a:rPr>
              <a:t># lists last two rows</a:t>
            </a:r>
            <a:r>
              <a:rPr lang="en-GB" dirty="0">
                <a:latin typeface="Lucida Console" panose="020B0609040504020204" pitchFamily="49" charset="0"/>
              </a:rPr>
              <a:t> </a:t>
            </a:r>
          </a:p>
          <a:p>
            <a:r>
              <a:rPr lang="en-GB" u="sng" dirty="0"/>
              <a:t>Note</a:t>
            </a:r>
            <a:r>
              <a:rPr lang="en-GB" dirty="0"/>
              <a:t>:</a:t>
            </a:r>
          </a:p>
          <a:p>
            <a:r>
              <a:rPr lang="da-DK" dirty="0">
                <a:latin typeface="Lucida Console" panose="020B0609040504020204" pitchFamily="49" charset="0"/>
              </a:rPr>
              <a:t>df.head(0) </a:t>
            </a:r>
            <a:r>
              <a:rPr lang="da-DK" dirty="0"/>
              <a:t>and</a:t>
            </a:r>
            <a:r>
              <a:rPr lang="da-DK" dirty="0">
                <a:latin typeface="Lucida Console" panose="020B0609040504020204" pitchFamily="49" charset="0"/>
              </a:rPr>
              <a:t> df.</a:t>
            </a:r>
            <a:r>
              <a:rPr lang="en-GB" dirty="0">
                <a:latin typeface="Lucida Console" panose="020B0609040504020204" pitchFamily="49" charset="0"/>
              </a:rPr>
              <a:t>tail(0)</a:t>
            </a:r>
            <a:r>
              <a:rPr lang="en-GB" dirty="0"/>
              <a:t> will list the DataFrame column labels</a:t>
            </a:r>
          </a:p>
          <a:p>
            <a:r>
              <a:rPr lang="da-DK" dirty="0"/>
              <a:t>If  n &lt; 0 or n &gt; number of rows, </a:t>
            </a:r>
            <a:r>
              <a:rPr lang="da-DK" dirty="0">
                <a:latin typeface="Lucida Console" panose="020B0609040504020204" pitchFamily="49" charset="0"/>
              </a:rPr>
              <a:t>head(n) </a:t>
            </a:r>
            <a:r>
              <a:rPr lang="da-DK" dirty="0"/>
              <a:t>and</a:t>
            </a:r>
            <a:r>
              <a:rPr lang="da-DK" dirty="0">
                <a:latin typeface="Lucida Console" panose="020B0609040504020204" pitchFamily="49" charset="0"/>
              </a:rPr>
              <a:t> </a:t>
            </a:r>
            <a:r>
              <a:rPr lang="en-GB" dirty="0">
                <a:latin typeface="Lucida Console" panose="020B0609040504020204" pitchFamily="49" charset="0"/>
              </a:rPr>
              <a:t>tail(n)</a:t>
            </a:r>
            <a:r>
              <a:rPr lang="en-GB" dirty="0"/>
              <a:t> will list the whole DataFrame</a:t>
            </a:r>
            <a:endParaRPr lang="en-GB" dirty="0">
              <a:latin typeface="Lucida Console" panose="020B0609040504020204" pitchFamily="49" charset="0"/>
            </a:endParaRPr>
          </a:p>
          <a:p>
            <a:endParaRPr lang="en-GB" dirty="0">
              <a:latin typeface="Lucida Console" panose="020B0609040504020204" pitchFamily="49" charset="0"/>
            </a:endParaRPr>
          </a:p>
        </p:txBody>
      </p:sp>
    </p:spTree>
    <p:extLst>
      <p:ext uri="{BB962C8B-B14F-4D97-AF65-F5344CB8AC3E}">
        <p14:creationId xmlns:p14="http://schemas.microsoft.com/office/powerpoint/2010/main" val="67315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selecting a row</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14732"/>
            <a:ext cx="11484474"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arenR" startAt="6"/>
            </a:pPr>
            <a:r>
              <a:rPr lang="en-GB" dirty="0"/>
              <a:t>through slicing [index1:index2], [index1:], [:index2] (the row at index2 is never retrieved)</a:t>
            </a:r>
          </a:p>
          <a:p>
            <a:r>
              <a:rPr lang="en-GB" dirty="0"/>
              <a:t>The provided index will be looked as a position first; only if not found it will be regarded as a label. If it is not found as either a position or a label, error is thrown.</a:t>
            </a:r>
          </a:p>
          <a:p>
            <a:r>
              <a:rPr lang="en-GB" dirty="0"/>
              <a:t>If both index1 and index 2 are present, they must both be either index labels or index positions (error is thrown is one of them is an index label and the other is an index position or vice versa)</a:t>
            </a:r>
          </a:p>
          <a:p>
            <a:r>
              <a:rPr lang="en-GB" dirty="0"/>
              <a:t>If one index is present, then it can be either an index label or an index position. If index exists as both a position and a label, it will be regarded as index position, not as index label.</a:t>
            </a:r>
          </a:p>
          <a:p>
            <a:r>
              <a:rPr lang="en-GB" u="sng" dirty="0"/>
              <a:t>Example</a:t>
            </a:r>
            <a:r>
              <a:rPr lang="en-GB" dirty="0"/>
              <a:t>: retrieve rows with index labels 'two', 'three’, 4 (‘two’ is found as index label, hence both provided indices are looked as labels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df_students_2_new[</a:t>
            </a:r>
            <a:r>
              <a:rPr lang="da-DK" dirty="0">
                <a:solidFill>
                  <a:srgbClr val="00B050"/>
                </a:solidFill>
                <a:latin typeface="Lucida Console" panose="020B0609040504020204" pitchFamily="49" charset="0"/>
              </a:rPr>
              <a:t>'two'</a:t>
            </a:r>
            <a:r>
              <a:rPr lang="da-DK" dirty="0">
                <a:latin typeface="Lucida Console" panose="020B0609040504020204" pitchFamily="49" charset="0"/>
              </a:rPr>
              <a:t>:4]</a:t>
            </a:r>
            <a:r>
              <a:rPr lang="en-GB" dirty="0">
                <a:latin typeface="Lucida Console" panose="020B0609040504020204" pitchFamily="49" charset="0"/>
              </a:rPr>
              <a:t>) </a:t>
            </a:r>
          </a:p>
          <a:p>
            <a:pPr marL="0" indent="0">
              <a:buNone/>
            </a:pPr>
            <a:r>
              <a:rPr lang="en-GB" dirty="0">
                <a:solidFill>
                  <a:srgbClr val="0000CD"/>
                </a:solidFill>
                <a:latin typeface="Lucida Console" panose="020B0609040504020204" pitchFamily="49" charset="0"/>
              </a:rPr>
              <a:t>        First Name  Age      City  Country</a:t>
            </a:r>
          </a:p>
          <a:p>
            <a:pPr marL="0" indent="0">
              <a:buNone/>
            </a:pPr>
            <a:r>
              <a:rPr lang="en-GB" dirty="0">
                <a:solidFill>
                  <a:srgbClr val="0000CD"/>
                </a:solidFill>
                <a:latin typeface="Lucida Console" panose="020B0609040504020204" pitchFamily="49" charset="0"/>
              </a:rPr>
              <a:t>  Index                                   </a:t>
            </a:r>
          </a:p>
          <a:p>
            <a:pPr marL="0" indent="0">
              <a:buNone/>
            </a:pPr>
            <a:r>
              <a:rPr lang="en-GB" dirty="0">
                <a:solidFill>
                  <a:srgbClr val="0000CD"/>
                </a:solidFill>
                <a:latin typeface="Lucida Console" panose="020B0609040504020204" pitchFamily="49" charset="0"/>
              </a:rPr>
              <a:t>  two          Tom   31     Mumbai   India</a:t>
            </a:r>
          </a:p>
          <a:p>
            <a:pPr marL="0" indent="0">
              <a:buNone/>
            </a:pPr>
            <a:r>
              <a:rPr lang="en-GB" dirty="0">
                <a:solidFill>
                  <a:srgbClr val="0000CD"/>
                </a:solidFill>
                <a:latin typeface="Lucida Console" panose="020B0609040504020204" pitchFamily="49" charset="0"/>
              </a:rPr>
              <a:t>  3          Neelu   32  Bangalore   India</a:t>
            </a:r>
          </a:p>
          <a:p>
            <a:pPr marL="0" indent="0">
              <a:buNone/>
            </a:pPr>
            <a:r>
              <a:rPr lang="en-GB" dirty="0">
                <a:solidFill>
                  <a:srgbClr val="0000CD"/>
                </a:solidFill>
                <a:latin typeface="Lucida Console" panose="020B0609040504020204" pitchFamily="49" charset="0"/>
              </a:rPr>
              <a:t>  4           John   16   New York      US</a:t>
            </a:r>
          </a:p>
        </p:txBody>
      </p:sp>
    </p:spTree>
    <p:extLst>
      <p:ext uri="{BB962C8B-B14F-4D97-AF65-F5344CB8AC3E}">
        <p14:creationId xmlns:p14="http://schemas.microsoft.com/office/powerpoint/2010/main" val="268750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useful attributes &amp; methods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552753"/>
            <a:ext cx="1161900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latin typeface="Lucida Console" panose="020B0609040504020204" pitchFamily="49" charset="0"/>
              </a:rPr>
              <a:t>shape</a:t>
            </a:r>
            <a:r>
              <a:rPr lang="en-GB" dirty="0"/>
              <a:t> is a DataFrame attribute that returns the number of rows and columns: (nrows, ncols) as a tuple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df_planets.shape</a:t>
            </a:r>
            <a:r>
              <a:rPr lang="en-GB" dirty="0"/>
              <a:t>)  </a:t>
            </a:r>
            <a:r>
              <a:rPr lang="en-GB" dirty="0">
                <a:solidFill>
                  <a:srgbClr val="FF0000"/>
                </a:solidFill>
                <a:latin typeface="Lucida Console" panose="020B0609040504020204" pitchFamily="49" charset="0"/>
              </a:rPr>
              <a:t># returns (9, 21)</a:t>
            </a:r>
          </a:p>
          <a:p>
            <a:pPr marL="0" indent="0">
              <a:buNone/>
            </a:pPr>
            <a:endParaRPr lang="en-GB" dirty="0">
              <a:solidFill>
                <a:srgbClr val="FF0000"/>
              </a:solidFill>
              <a:latin typeface="Lucida Console" panose="020B0609040504020204" pitchFamily="49" charset="0"/>
            </a:endParaRPr>
          </a:p>
          <a:p>
            <a:r>
              <a:rPr lang="en-GB" b="1" dirty="0"/>
              <a:t>dtypes</a:t>
            </a:r>
            <a:r>
              <a:rPr lang="en-GB" dirty="0"/>
              <a:t> attribute lists column data types in a DataFrame (</a:t>
            </a:r>
            <a:r>
              <a:rPr lang="da-DK" dirty="0">
                <a:latin typeface="Lucida Console" panose="020B0609040504020204" pitchFamily="49" charset="0"/>
              </a:rPr>
              <a:t>dtypes</a:t>
            </a:r>
            <a:r>
              <a:rPr lang="en-GB" dirty="0"/>
              <a:t> was shown before, e.g. on slide 38)</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df_planets.dtypes</a:t>
            </a:r>
            <a:r>
              <a:rPr lang="en-GB" dirty="0"/>
              <a:t>)</a:t>
            </a:r>
          </a:p>
          <a:p>
            <a:r>
              <a:rPr lang="en-GB" dirty="0"/>
              <a:t>Note: string data type in DataFrames is listed as object</a:t>
            </a:r>
          </a:p>
          <a:p>
            <a:endParaRPr lang="en-GB" dirty="0"/>
          </a:p>
          <a:p>
            <a:r>
              <a:rPr lang="en-GB" b="1" dirty="0">
                <a:latin typeface="Lucida Console" panose="020B0609040504020204" pitchFamily="49" charset="0"/>
              </a:rPr>
              <a:t>info()</a:t>
            </a:r>
            <a:r>
              <a:rPr lang="en-GB" dirty="0"/>
              <a:t> DataFrame method provides technical information about a DataFrame, incl. the number of non-null values in each column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df_planets.info()</a:t>
            </a:r>
            <a:r>
              <a:rPr lang="en-GB" dirty="0">
                <a:latin typeface="Lucida Console" panose="020B0609040504020204" pitchFamily="49" charset="0"/>
              </a:rPr>
              <a:t>) </a:t>
            </a:r>
          </a:p>
          <a:p>
            <a:pPr marL="0" indent="0">
              <a:buNone/>
            </a:pPr>
            <a:endParaRPr lang="en-GB" dirty="0">
              <a:latin typeface="Lucida Console" panose="020B0609040504020204" pitchFamily="49" charset="0"/>
            </a:endParaRPr>
          </a:p>
          <a:p>
            <a:r>
              <a:rPr lang="en-GB" dirty="0"/>
              <a:t>The </a:t>
            </a:r>
            <a:r>
              <a:rPr lang="en-GB" b="1" dirty="0">
                <a:latin typeface="Lucida Console" panose="020B0609040504020204" pitchFamily="49" charset="0"/>
              </a:rPr>
              <a:t>describe()</a:t>
            </a:r>
            <a:r>
              <a:rPr lang="en-GB" dirty="0"/>
              <a:t> DataFrame method provides a quick overview of the numerical data in a DataFrame.</a:t>
            </a:r>
          </a:p>
          <a:p>
            <a:r>
              <a:rPr lang="en-GB" dirty="0"/>
              <a:t>All textual data columns are by default NOT taken into account by the </a:t>
            </a:r>
            <a:r>
              <a:rPr lang="en-GB" dirty="0">
                <a:latin typeface="Lucida Console" panose="020B0609040504020204" pitchFamily="49" charset="0"/>
              </a:rPr>
              <a:t>describe()</a:t>
            </a:r>
            <a:r>
              <a:rPr lang="en-GB" dirty="0"/>
              <a:t>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'Describe:\n'</a:t>
            </a:r>
            <a:r>
              <a:rPr lang="en-GB" dirty="0">
                <a:latin typeface="Lucida Console" panose="020B0609040504020204" pitchFamily="49" charset="0"/>
              </a:rPr>
              <a:t>, </a:t>
            </a:r>
            <a:r>
              <a:rPr lang="da-DK" dirty="0">
                <a:latin typeface="Lucida Console" panose="020B0609040504020204" pitchFamily="49" charset="0"/>
              </a:rPr>
              <a:t>df_planets.describe()</a:t>
            </a:r>
            <a:r>
              <a:rPr lang="en-GB" dirty="0"/>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'Describe specified columns:\n'</a:t>
            </a:r>
            <a:r>
              <a:rPr lang="en-GB" dirty="0">
                <a:latin typeface="Lucida Console" panose="020B0609040504020204" pitchFamily="49" charset="0"/>
              </a:rPr>
              <a:t>, </a:t>
            </a:r>
            <a:r>
              <a:rPr lang="da-DK" dirty="0">
                <a:latin typeface="Lucida Console" panose="020B0609040504020204" pitchFamily="49" charset="0"/>
              </a:rPr>
              <a:t>df_planets.describe()</a:t>
            </a:r>
            <a:r>
              <a:rPr lang="en-GB" dirty="0"/>
              <a:t>)</a:t>
            </a:r>
          </a:p>
        </p:txBody>
      </p:sp>
    </p:spTree>
    <p:extLst>
      <p:ext uri="{BB962C8B-B14F-4D97-AF65-F5344CB8AC3E}">
        <p14:creationId xmlns:p14="http://schemas.microsoft.com/office/powerpoint/2010/main" val="273086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arithmetic operations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66489"/>
            <a:ext cx="11129677"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Applying functions to a column</a:t>
            </a:r>
          </a:p>
          <a:p>
            <a:r>
              <a:rPr lang="en-GB" dirty="0"/>
              <a:t>Use the </a:t>
            </a:r>
            <a:r>
              <a:rPr lang="en-GB" b="1" dirty="0">
                <a:latin typeface="Lucida Console" panose="020B0609040504020204" pitchFamily="49" charset="0"/>
              </a:rPr>
              <a:t>apply</a:t>
            </a:r>
            <a:r>
              <a:rPr lang="en-GB" dirty="0"/>
              <a:t>() method to apply a function to DataFrame columns or rows</a:t>
            </a:r>
          </a:p>
          <a:p>
            <a:r>
              <a:rPr lang="en-GB" u="sng" dirty="0"/>
              <a:t>Basic Syntax</a:t>
            </a:r>
            <a:r>
              <a:rPr lang="en-GB" dirty="0"/>
              <a:t>:</a:t>
            </a:r>
          </a:p>
          <a:p>
            <a:r>
              <a:rPr lang="en-GB" dirty="0">
                <a:latin typeface="Lucida Console" panose="020B0609040504020204" pitchFamily="49" charset="0"/>
                <a:cs typeface="Arial" panose="020B0604020202020204" pitchFamily="34" charset="0"/>
              </a:rPr>
              <a:t> </a:t>
            </a:r>
            <a:r>
              <a:rPr lang="en-GB" b="1" dirty="0">
                <a:latin typeface="Lucida Console" panose="020B0609040504020204" pitchFamily="49" charset="0"/>
                <a:cs typeface="Arial" panose="020B0604020202020204" pitchFamily="34" charset="0"/>
              </a:rPr>
              <a:t>pandas.DataFrame.apply(func, axis, raw)</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func</a:t>
            </a:r>
            <a:r>
              <a:rPr lang="en-GB" dirty="0"/>
              <a:t> – function to apply to each column or row</a:t>
            </a: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axis </a:t>
            </a:r>
            <a:r>
              <a:rPr lang="en-GB" dirty="0">
                <a:latin typeface="Arial" panose="020B0604020202020204" pitchFamily="34" charset="0"/>
                <a:cs typeface="Arial" panose="020B0604020202020204" pitchFamily="34" charset="0"/>
              </a:rPr>
              <a:t>– Axis along which the function is applied: 0 or 'index’ to apply function to each column; 1 or 'columns’  to apply function to each row</a:t>
            </a:r>
            <a:r>
              <a:rPr lang="pt-BR" dirty="0">
                <a:latin typeface="Arial" panose="020B0604020202020204" pitchFamily="34" charset="0"/>
                <a:cs typeface="Arial" panose="020B0604020202020204" pitchFamily="34" charset="0"/>
              </a:rPr>
              <a:t>. Default is 0.</a:t>
            </a:r>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raw</a:t>
            </a:r>
            <a:r>
              <a:rPr lang="en-GB" dirty="0"/>
              <a:t> – </a:t>
            </a:r>
            <a:r>
              <a:rPr lang="en-GB" dirty="0">
                <a:latin typeface="Arial" panose="020B0604020202020204" pitchFamily="34" charset="0"/>
                <a:cs typeface="Arial" panose="020B0604020202020204" pitchFamily="34" charset="0"/>
              </a:rPr>
              <a:t>Determines if row or column is passed as a Series or ndarray object: False to pass each row or column as a Series to the function; True to pass each row or column as an ndarray to the function. </a:t>
            </a:r>
            <a:r>
              <a:rPr lang="pt-BR" dirty="0">
                <a:latin typeface="Arial" panose="020B0604020202020204" pitchFamily="34" charset="0"/>
                <a:cs typeface="Arial" panose="020B0604020202020204" pitchFamily="34" charset="0"/>
              </a:rPr>
              <a:t>Default is False.</a:t>
            </a:r>
            <a:endParaRPr lang="en-GB" dirty="0">
              <a:latin typeface="Arial" panose="020B0604020202020204" pitchFamily="34" charset="0"/>
              <a:cs typeface="Arial" panose="020B0604020202020204" pitchFamily="34" charset="0"/>
            </a:endParaRPr>
          </a:p>
          <a:p>
            <a:pPr marL="0" indent="0">
              <a:buNone/>
            </a:pPr>
            <a:endParaRPr lang="en-GB" dirty="0"/>
          </a:p>
          <a:p>
            <a:pPr marL="285750" indent="-285750">
              <a:buFont typeface="Arial" panose="020B0604020202020204" pitchFamily="34" charset="0"/>
              <a:buChar char="•"/>
            </a:pPr>
            <a:r>
              <a:rPr lang="en-GB" dirty="0"/>
              <a:t>The returned object is Series or DataFrame with the changes – the result of applying </a:t>
            </a:r>
            <a:r>
              <a:rPr lang="en-GB" dirty="0">
                <a:latin typeface="Lucida Console" panose="020B0609040504020204" pitchFamily="49" charset="0"/>
                <a:cs typeface="Arial" panose="020B0604020202020204" pitchFamily="34" charset="0"/>
              </a:rPr>
              <a:t>func</a:t>
            </a:r>
            <a:r>
              <a:rPr lang="en-GB" dirty="0"/>
              <a:t> along the specified axis of the DataFrame. </a:t>
            </a:r>
            <a:r>
              <a:rPr lang="en-GB" b="1" dirty="0">
                <a:latin typeface="Lucida Console" panose="020B0609040504020204" pitchFamily="49" charset="0"/>
              </a:rPr>
              <a:t>apply</a:t>
            </a:r>
            <a:r>
              <a:rPr lang="en-GB" dirty="0"/>
              <a:t>() method </a:t>
            </a:r>
            <a:r>
              <a:rPr lang="en-GB" b="0" i="0" dirty="0">
                <a:solidFill>
                  <a:srgbClr val="000000"/>
                </a:solidFill>
                <a:effectLst/>
                <a:latin typeface="Verdana" panose="020B0604030504040204" pitchFamily="34" charset="0"/>
              </a:rPr>
              <a:t>does NOT make changes to the original DataFrame object</a:t>
            </a:r>
            <a:endParaRPr lang="en-GB" dirty="0"/>
          </a:p>
        </p:txBody>
      </p:sp>
    </p:spTree>
    <p:extLst>
      <p:ext uri="{BB962C8B-B14F-4D97-AF65-F5344CB8AC3E}">
        <p14:creationId xmlns:p14="http://schemas.microsoft.com/office/powerpoint/2010/main" val="36503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arithmetic operations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66489"/>
            <a:ext cx="1161900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Applying functions to a column</a:t>
            </a:r>
          </a:p>
          <a:p>
            <a:r>
              <a:rPr lang="en-GB" u="sng" dirty="0"/>
              <a:t>Example 1</a:t>
            </a:r>
            <a:r>
              <a:rPr lang="en-GB" dirty="0"/>
              <a:t>: values of planet’s mass (weight) are expressed in kg x 10</a:t>
            </a:r>
            <a:r>
              <a:rPr lang="en-GB" baseline="30000" dirty="0"/>
              <a:t>23 </a:t>
            </a:r>
            <a:r>
              <a:rPr lang="en-GB" dirty="0"/>
              <a:t>. Knowing that 1kg = 2.2 pounds, convert the mass in pounds x 10</a:t>
            </a:r>
            <a:r>
              <a:rPr lang="en-GB" baseline="30000" dirty="0"/>
              <a:t>23</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'mass'</a:t>
            </a:r>
            <a:r>
              <a:rPr lang="da-DK" dirty="0">
                <a:latin typeface="Lucida Console" panose="020B0609040504020204" pitchFamily="49" charset="0"/>
              </a:rPr>
              <a:t>]</a:t>
            </a:r>
            <a:r>
              <a:rPr lang="en-GB" dirty="0">
                <a:latin typeface="Lucida Console" panose="020B0609040504020204" pitchFamily="49" charset="0"/>
              </a:rPr>
              <a:t> * 2.2)  </a:t>
            </a:r>
            <a:r>
              <a:rPr lang="en-GB" dirty="0">
                <a:solidFill>
                  <a:srgbClr val="FF0000"/>
                </a:solidFill>
                <a:latin typeface="Lucida Console" panose="020B0609040504020204" pitchFamily="49" charset="0"/>
              </a:rPr>
              <a:t># straightforward solution</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'mass'</a:t>
            </a:r>
            <a:r>
              <a:rPr lang="da-DK" dirty="0">
                <a:latin typeface="Lucida Console" panose="020B0609040504020204" pitchFamily="49" charset="0"/>
              </a:rPr>
              <a:t>]</a:t>
            </a:r>
            <a:r>
              <a:rPr lang="en-GB" dirty="0">
                <a:latin typeface="Lucida Console" panose="020B0609040504020204" pitchFamily="49" charset="0"/>
              </a:rPr>
              <a:t>.apply(</a:t>
            </a:r>
            <a:r>
              <a:rPr lang="en-GB" dirty="0">
                <a:solidFill>
                  <a:srgbClr val="FF7700"/>
                </a:solidFill>
                <a:latin typeface="Lucida Console" panose="020B0609040504020204" pitchFamily="49" charset="0"/>
              </a:rPr>
              <a:t>lambda</a:t>
            </a:r>
            <a:r>
              <a:rPr lang="en-GB" dirty="0">
                <a:latin typeface="Lucida Console" panose="020B0609040504020204" pitchFamily="49" charset="0"/>
              </a:rPr>
              <a:t> w: w * 2.2))  </a:t>
            </a:r>
            <a:r>
              <a:rPr lang="en-GB" dirty="0">
                <a:solidFill>
                  <a:srgbClr val="FF0000"/>
                </a:solidFill>
                <a:latin typeface="Lucida Console" panose="020B0609040504020204" pitchFamily="49" charset="0"/>
              </a:rPr>
              <a:t># using lambda function</a:t>
            </a:r>
          </a:p>
          <a:p>
            <a:pPr marL="0" indent="0">
              <a:buNone/>
            </a:pPr>
            <a:r>
              <a:rPr lang="en-GB" dirty="0">
                <a:solidFill>
                  <a:srgbClr val="0000CD"/>
                </a:solidFill>
                <a:latin typeface="Lucida Console" panose="020B0609040504020204" pitchFamily="49" charset="0"/>
              </a:rPr>
              <a:t>0       0.72600</a:t>
            </a:r>
          </a:p>
          <a:p>
            <a:pPr marL="0" indent="0">
              <a:buNone/>
            </a:pPr>
            <a:r>
              <a:rPr lang="en-GB" dirty="0">
                <a:solidFill>
                  <a:srgbClr val="0000CD"/>
                </a:solidFill>
                <a:latin typeface="Lucida Console" panose="020B0609040504020204" pitchFamily="49" charset="0"/>
              </a:rPr>
              <a:t>1      10.71400</a:t>
            </a:r>
          </a:p>
          <a:p>
            <a:pPr marL="0" indent="0">
              <a:buNone/>
            </a:pPr>
            <a:r>
              <a:rPr lang="en-GB" dirty="0">
                <a:solidFill>
                  <a:srgbClr val="0000CD"/>
                </a:solidFill>
                <a:latin typeface="Lucida Console" panose="020B0609040504020204" pitchFamily="49" charset="0"/>
              </a:rPr>
              <a:t>2      13.13400</a:t>
            </a:r>
          </a:p>
          <a:p>
            <a:pPr marL="0" indent="0">
              <a:buNone/>
            </a:pPr>
            <a:r>
              <a:rPr lang="en-GB" dirty="0">
                <a:solidFill>
                  <a:srgbClr val="0000CD"/>
                </a:solidFill>
                <a:latin typeface="Lucida Console" panose="020B0609040504020204" pitchFamily="49" charset="0"/>
              </a:rPr>
              <a:t>3       1.41240</a:t>
            </a:r>
          </a:p>
          <a:p>
            <a:pPr marL="0" indent="0">
              <a:buNone/>
            </a:pPr>
            <a:r>
              <a:rPr lang="en-GB" dirty="0">
                <a:solidFill>
                  <a:srgbClr val="0000CD"/>
                </a:solidFill>
                <a:latin typeface="Lucida Console" panose="020B0609040504020204" pitchFamily="49" charset="0"/>
              </a:rPr>
              <a:t>4    4175.60000</a:t>
            </a:r>
          </a:p>
          <a:p>
            <a:pPr marL="0" indent="0">
              <a:buNone/>
            </a:pPr>
            <a:r>
              <a:rPr lang="en-GB" dirty="0">
                <a:solidFill>
                  <a:srgbClr val="0000CD"/>
                </a:solidFill>
                <a:latin typeface="Lucida Console" panose="020B0609040504020204" pitchFamily="49" charset="0"/>
              </a:rPr>
              <a:t>5    1249.60000</a:t>
            </a:r>
          </a:p>
          <a:p>
            <a:pPr marL="0" indent="0">
              <a:buNone/>
            </a:pPr>
            <a:r>
              <a:rPr lang="en-GB" dirty="0">
                <a:solidFill>
                  <a:srgbClr val="0000CD"/>
                </a:solidFill>
                <a:latin typeface="Lucida Console" panose="020B0609040504020204" pitchFamily="49" charset="0"/>
              </a:rPr>
              <a:t>6     190.96000</a:t>
            </a:r>
          </a:p>
          <a:p>
            <a:pPr marL="0" indent="0">
              <a:buNone/>
            </a:pPr>
            <a:r>
              <a:rPr lang="en-GB" dirty="0">
                <a:solidFill>
                  <a:srgbClr val="0000CD"/>
                </a:solidFill>
                <a:latin typeface="Lucida Console" panose="020B0609040504020204" pitchFamily="49" charset="0"/>
              </a:rPr>
              <a:t>7     224.40000</a:t>
            </a:r>
          </a:p>
          <a:p>
            <a:pPr marL="0" indent="0">
              <a:buNone/>
            </a:pPr>
            <a:r>
              <a:rPr lang="en-GB" dirty="0">
                <a:solidFill>
                  <a:srgbClr val="0000CD"/>
                </a:solidFill>
                <a:latin typeface="Lucida Console" panose="020B0609040504020204" pitchFamily="49" charset="0"/>
              </a:rPr>
              <a:t>8       0.03212</a:t>
            </a:r>
          </a:p>
          <a:p>
            <a:pPr marL="0" indent="0">
              <a:buNone/>
            </a:pPr>
            <a:r>
              <a:rPr lang="en-GB" dirty="0">
                <a:solidFill>
                  <a:srgbClr val="0000CD"/>
                </a:solidFill>
                <a:latin typeface="Lucida Console" panose="020B0609040504020204" pitchFamily="49" charset="0"/>
              </a:rPr>
              <a:t>Name: mass, dtype: float64</a:t>
            </a:r>
            <a:endParaRPr lang="en-GB" baseline="30000" dirty="0"/>
          </a:p>
        </p:txBody>
      </p:sp>
    </p:spTree>
    <p:extLst>
      <p:ext uri="{BB962C8B-B14F-4D97-AF65-F5344CB8AC3E}">
        <p14:creationId xmlns:p14="http://schemas.microsoft.com/office/powerpoint/2010/main" val="317666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arithmetic operations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208427"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Applying functions to a column</a:t>
            </a:r>
          </a:p>
          <a:p>
            <a:r>
              <a:rPr lang="en-GB" dirty="0"/>
              <a:t>To store the calculated values in a separate column of the existing DataFrame: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'mass_pounds'</a:t>
            </a:r>
            <a:r>
              <a:rPr lang="da-DK" dirty="0">
                <a:latin typeface="Lucida Console" panose="020B0609040504020204" pitchFamily="49" charset="0"/>
              </a:rPr>
              <a:t>] = df_planets[</a:t>
            </a:r>
            <a:r>
              <a:rPr lang="da-DK" dirty="0">
                <a:solidFill>
                  <a:srgbClr val="00B050"/>
                </a:solidFill>
                <a:latin typeface="Lucida Console" panose="020B0609040504020204" pitchFamily="49" charset="0"/>
              </a:rPr>
              <a:t>'mass'</a:t>
            </a:r>
            <a:r>
              <a:rPr lang="da-DK" dirty="0">
                <a:latin typeface="Lucida Console" panose="020B0609040504020204" pitchFamily="49" charset="0"/>
              </a:rPr>
              <a:t>]</a:t>
            </a:r>
            <a:r>
              <a:rPr lang="en-GB" dirty="0">
                <a:latin typeface="Lucida Console" panose="020B0609040504020204" pitchFamily="49" charset="0"/>
              </a:rPr>
              <a:t> * 2.2  </a:t>
            </a:r>
            <a:r>
              <a:rPr lang="en-GB" dirty="0">
                <a:solidFill>
                  <a:srgbClr val="FF0000"/>
                </a:solidFill>
                <a:latin typeface="Lucida Console" panose="020B0609040504020204" pitchFamily="49" charset="0"/>
              </a:rPr>
              <a:t># OR</a:t>
            </a:r>
            <a:endParaRPr lang="en-GB" dirty="0">
              <a:solidFill>
                <a:srgbClr val="FF0000"/>
              </a:solidFill>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'mass_pounds'</a:t>
            </a:r>
            <a:r>
              <a:rPr lang="da-DK" dirty="0">
                <a:latin typeface="Lucida Console" panose="020B0609040504020204" pitchFamily="49" charset="0"/>
              </a:rPr>
              <a:t>] = df_planets[</a:t>
            </a:r>
            <a:r>
              <a:rPr lang="da-DK" dirty="0">
                <a:solidFill>
                  <a:srgbClr val="00B050"/>
                </a:solidFill>
                <a:latin typeface="Lucida Console" panose="020B0609040504020204" pitchFamily="49" charset="0"/>
              </a:rPr>
              <a:t>'mass'</a:t>
            </a:r>
            <a:r>
              <a:rPr lang="da-DK" dirty="0">
                <a:latin typeface="Lucida Console" panose="020B0609040504020204" pitchFamily="49" charset="0"/>
              </a:rPr>
              <a:t>]</a:t>
            </a:r>
            <a:r>
              <a:rPr lang="en-GB" dirty="0">
                <a:latin typeface="Lucida Console" panose="020B0609040504020204" pitchFamily="49" charset="0"/>
              </a:rPr>
              <a:t>.apply(</a:t>
            </a:r>
            <a:r>
              <a:rPr lang="en-GB" dirty="0">
                <a:solidFill>
                  <a:srgbClr val="FF7700"/>
                </a:solidFill>
                <a:latin typeface="Lucida Console" panose="020B0609040504020204" pitchFamily="49" charset="0"/>
              </a:rPr>
              <a:t>lambda</a:t>
            </a:r>
            <a:r>
              <a:rPr lang="en-GB" dirty="0">
                <a:latin typeface="Lucida Console" panose="020B0609040504020204" pitchFamily="49" charset="0"/>
              </a:rPr>
              <a:t> w: w * 2.2)</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a:t>
            </a:r>
            <a:r>
              <a:rPr lang="en-GB" dirty="0">
                <a:latin typeface="Lucida Console" panose="020B0609040504020204" pitchFamily="49" charset="0"/>
              </a:rPr>
              <a:t>[</a:t>
            </a:r>
            <a:r>
              <a:rPr lang="da-DK" dirty="0">
                <a:latin typeface="Lucida Console" panose="020B0609040504020204" pitchFamily="49" charset="0"/>
              </a:rPr>
              <a:t>[</a:t>
            </a:r>
            <a:r>
              <a:rPr lang="da-DK" dirty="0">
                <a:solidFill>
                  <a:srgbClr val="00B050"/>
                </a:solidFill>
                <a:latin typeface="Lucida Console" panose="020B0609040504020204" pitchFamily="49" charset="0"/>
              </a:rPr>
              <a:t>'mass'</a:t>
            </a:r>
            <a:r>
              <a:rPr lang="en-GB" dirty="0">
                <a:latin typeface="Lucida Console" panose="020B0609040504020204" pitchFamily="49" charset="0"/>
              </a:rPr>
              <a:t>, </a:t>
            </a:r>
            <a:r>
              <a:rPr lang="da-DK" dirty="0">
                <a:solidFill>
                  <a:srgbClr val="00B050"/>
                </a:solidFill>
                <a:latin typeface="Lucida Console" panose="020B0609040504020204" pitchFamily="49" charset="0"/>
              </a:rPr>
              <a:t>'mass_pounds'</a:t>
            </a:r>
            <a:r>
              <a:rPr lang="da-DK" dirty="0">
                <a:latin typeface="Lucida Console" panose="020B0609040504020204" pitchFamily="49" charset="0"/>
              </a:rPr>
              <a:t>]]</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mass  mass_pounds</a:t>
            </a:r>
          </a:p>
          <a:p>
            <a:pPr marL="0" indent="0">
              <a:buNone/>
            </a:pPr>
            <a:r>
              <a:rPr lang="en-GB" dirty="0">
                <a:solidFill>
                  <a:srgbClr val="0000CD"/>
                </a:solidFill>
                <a:latin typeface="Lucida Console" panose="020B0609040504020204" pitchFamily="49" charset="0"/>
              </a:rPr>
              <a:t>  0     0.3300      0.72600</a:t>
            </a:r>
          </a:p>
          <a:p>
            <a:pPr marL="0" indent="0">
              <a:buNone/>
            </a:pPr>
            <a:r>
              <a:rPr lang="en-GB" dirty="0">
                <a:solidFill>
                  <a:srgbClr val="0000CD"/>
                </a:solidFill>
                <a:latin typeface="Lucida Console" panose="020B0609040504020204" pitchFamily="49" charset="0"/>
              </a:rPr>
              <a:t>  1     4.8700     10.71400</a:t>
            </a:r>
          </a:p>
          <a:p>
            <a:pPr marL="0" indent="0">
              <a:buNone/>
            </a:pPr>
            <a:r>
              <a:rPr lang="en-GB" dirty="0">
                <a:solidFill>
                  <a:srgbClr val="0000CD"/>
                </a:solidFill>
                <a:latin typeface="Lucida Console" panose="020B0609040504020204" pitchFamily="49" charset="0"/>
              </a:rPr>
              <a:t>  2     5.9700     13.13400</a:t>
            </a:r>
          </a:p>
          <a:p>
            <a:pPr marL="0" indent="0">
              <a:buNone/>
            </a:pPr>
            <a:r>
              <a:rPr lang="en-GB" dirty="0">
                <a:solidFill>
                  <a:srgbClr val="0000CD"/>
                </a:solidFill>
                <a:latin typeface="Lucida Console" panose="020B0609040504020204" pitchFamily="49" charset="0"/>
              </a:rPr>
              <a:t>  3     0.6420      1.41240</a:t>
            </a:r>
          </a:p>
          <a:p>
            <a:pPr marL="0" indent="0">
              <a:buNone/>
            </a:pPr>
            <a:r>
              <a:rPr lang="en-GB" dirty="0">
                <a:solidFill>
                  <a:srgbClr val="0000CD"/>
                </a:solidFill>
                <a:latin typeface="Lucida Console" panose="020B0609040504020204" pitchFamily="49" charset="0"/>
              </a:rPr>
              <a:t>  4  1898.0000   4175.60000</a:t>
            </a:r>
          </a:p>
          <a:p>
            <a:pPr marL="0" indent="0">
              <a:buNone/>
            </a:pPr>
            <a:r>
              <a:rPr lang="en-GB" dirty="0">
                <a:solidFill>
                  <a:srgbClr val="0000CD"/>
                </a:solidFill>
                <a:latin typeface="Lucida Console" panose="020B0609040504020204" pitchFamily="49" charset="0"/>
              </a:rPr>
              <a:t>  5   568.0000   1249.60000</a:t>
            </a:r>
          </a:p>
          <a:p>
            <a:pPr marL="0" indent="0">
              <a:buNone/>
            </a:pPr>
            <a:r>
              <a:rPr lang="en-GB" dirty="0">
                <a:solidFill>
                  <a:srgbClr val="0000CD"/>
                </a:solidFill>
                <a:latin typeface="Lucida Console" panose="020B0609040504020204" pitchFamily="49" charset="0"/>
              </a:rPr>
              <a:t>  6    86.8000    190.96000</a:t>
            </a:r>
          </a:p>
          <a:p>
            <a:pPr marL="0" indent="0">
              <a:buNone/>
            </a:pPr>
            <a:r>
              <a:rPr lang="en-GB" dirty="0">
                <a:solidFill>
                  <a:srgbClr val="0000CD"/>
                </a:solidFill>
                <a:latin typeface="Lucida Console" panose="020B0609040504020204" pitchFamily="49" charset="0"/>
              </a:rPr>
              <a:t>  7   102.0000    224.40000</a:t>
            </a:r>
          </a:p>
          <a:p>
            <a:pPr marL="0" indent="0">
              <a:buNone/>
            </a:pPr>
            <a:r>
              <a:rPr lang="en-GB" dirty="0">
                <a:solidFill>
                  <a:srgbClr val="0000CD"/>
                </a:solidFill>
                <a:latin typeface="Lucida Console" panose="020B0609040504020204" pitchFamily="49" charset="0"/>
              </a:rPr>
              <a:t>  8     0.0146      0.03212</a:t>
            </a:r>
            <a:r>
              <a:rPr lang="en-GB" baseline="30000" dirty="0">
                <a:latin typeface="Lucida Console" panose="020B0609040504020204" pitchFamily="49" charset="0"/>
              </a:rPr>
              <a:t>  </a:t>
            </a:r>
          </a:p>
        </p:txBody>
      </p:sp>
    </p:spTree>
    <p:extLst>
      <p:ext uri="{BB962C8B-B14F-4D97-AF65-F5344CB8AC3E}">
        <p14:creationId xmlns:p14="http://schemas.microsoft.com/office/powerpoint/2010/main" val="92527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arithmetic operations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66489"/>
            <a:ext cx="10803572"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Applying functions to a column</a:t>
            </a:r>
          </a:p>
          <a:p>
            <a:r>
              <a:rPr lang="en-GB" dirty="0"/>
              <a:t>You can use the </a:t>
            </a:r>
            <a:r>
              <a:rPr lang="en-GB" b="1" dirty="0">
                <a:latin typeface="Lucida Console" panose="020B0609040504020204" pitchFamily="49" charset="0"/>
              </a:rPr>
              <a:t>assign</a:t>
            </a:r>
            <a:r>
              <a:rPr lang="en-GB" dirty="0"/>
              <a:t>() method to assign new columns to a DataFrame</a:t>
            </a:r>
          </a:p>
          <a:p>
            <a:pPr marL="285750" indent="-285750">
              <a:buFont typeface="Arial" panose="020B0604020202020204" pitchFamily="34" charset="0"/>
              <a:buChar char="•"/>
            </a:pPr>
            <a:r>
              <a:rPr lang="en-GB" dirty="0">
                <a:latin typeface="Lucida Console" panose="020B0609040504020204" pitchFamily="49" charset="0"/>
              </a:rPr>
              <a:t>assign()</a:t>
            </a:r>
            <a:r>
              <a:rPr lang="en-GB" dirty="0"/>
              <a:t> returns a new object with all original columns in addition to new ones.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 = df_planets.assign(mass_pounds = df_planets[</a:t>
            </a:r>
            <a:r>
              <a:rPr lang="en-GB" dirty="0">
                <a:solidFill>
                  <a:srgbClr val="00B050"/>
                </a:solidFill>
                <a:latin typeface="Lucida Console" panose="020B0609040504020204" pitchFamily="49" charset="0"/>
              </a:rPr>
              <a:t>'mass'</a:t>
            </a:r>
            <a:r>
              <a:rPr lang="en-GB" dirty="0">
                <a:latin typeface="Lucida Console" panose="020B0609040504020204" pitchFamily="49" charset="0"/>
              </a:rPr>
              <a:t>] * 2.2)</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 = df_planets.assign(mass_pounds = </a:t>
            </a:r>
            <a:r>
              <a:rPr lang="pl-PL" dirty="0">
                <a:solidFill>
                  <a:srgbClr val="FF7700"/>
                </a:solidFill>
                <a:latin typeface="Lucida Console" panose="020B0609040504020204" pitchFamily="49" charset="0"/>
              </a:rPr>
              <a:t>lambda</a:t>
            </a:r>
            <a:r>
              <a:rPr lang="pl-PL" dirty="0">
                <a:latin typeface="Lucida Console" panose="020B0609040504020204" pitchFamily="49" charset="0"/>
              </a:rPr>
              <a:t> w: w[</a:t>
            </a:r>
            <a:r>
              <a:rPr lang="pl-PL" dirty="0">
                <a:solidFill>
                  <a:srgbClr val="00B050"/>
                </a:solidFill>
                <a:latin typeface="Lucida Console" panose="020B0609040504020204" pitchFamily="49" charset="0"/>
              </a:rPr>
              <a:t>'mass'</a:t>
            </a:r>
            <a:r>
              <a:rPr lang="pl-PL" dirty="0">
                <a:latin typeface="Lucida Console" panose="020B0609040504020204" pitchFamily="49" charset="0"/>
              </a:rPr>
              <a:t>] * 2</a:t>
            </a:r>
            <a:r>
              <a:rPr lang="en-GB" dirty="0">
                <a:latin typeface="Lucida Console" panose="020B0609040504020204" pitchFamily="49" charset="0"/>
              </a:rPr>
              <a:t>.2</a:t>
            </a:r>
            <a:r>
              <a:rPr lang="pl-PL" dirty="0">
                <a:latin typeface="Lucida Console" panose="020B0609040504020204" pitchFamily="49" charset="0"/>
              </a:rPr>
              <a:t>)</a:t>
            </a:r>
            <a:endParaRPr lang="en-GB" dirty="0">
              <a:solidFill>
                <a:srgbClr val="8F5902"/>
              </a:solidFill>
              <a:latin typeface="Consolas" panose="020B0609020204030204" pitchFamily="49" charset="0"/>
              <a:cs typeface="Times New Roman" panose="02020603050405020304" pitchFamily="18"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 = df_planets.assign(mass_pounds = </a:t>
            </a:r>
            <a:r>
              <a:rPr lang="pl-PL" dirty="0">
                <a:solidFill>
                  <a:srgbClr val="FF7700"/>
                </a:solidFill>
                <a:latin typeface="Lucida Console" panose="020B0609040504020204" pitchFamily="49" charset="0"/>
              </a:rPr>
              <a:t>lambda</a:t>
            </a:r>
            <a:r>
              <a:rPr lang="pl-PL" dirty="0">
                <a:latin typeface="Lucida Console" panose="020B0609040504020204" pitchFamily="49" charset="0"/>
              </a:rPr>
              <a:t> w: w.mass * 2</a:t>
            </a:r>
            <a:r>
              <a:rPr lang="en-GB" dirty="0">
                <a:latin typeface="Lucida Console" panose="020B0609040504020204" pitchFamily="49" charset="0"/>
              </a:rPr>
              <a:t>.2</a:t>
            </a:r>
            <a:r>
              <a:rPr lang="pl-PL" dirty="0">
                <a:latin typeface="Lucida Console" panose="020B0609040504020204" pitchFamily="49" charset="0"/>
              </a:rPr>
              <a:t>)</a:t>
            </a:r>
            <a:endParaRPr lang="en-GB" dirty="0">
              <a:latin typeface="Lucida Console" panose="020B0609040504020204" pitchFamily="49" charset="0"/>
            </a:endParaRPr>
          </a:p>
          <a:p>
            <a:endParaRPr lang="en-GB" dirty="0"/>
          </a:p>
          <a:p>
            <a:r>
              <a:rPr lang="en-GB" u="sng" dirty="0"/>
              <a:t>Note</a:t>
            </a:r>
            <a:r>
              <a:rPr lang="en-GB" dirty="0"/>
              <a:t>: </a:t>
            </a:r>
            <a:r>
              <a:rPr lang="en-GB" dirty="0">
                <a:latin typeface="Lucida Console" panose="020B0609040504020204" pitchFamily="49" charset="0"/>
              </a:rPr>
              <a:t>DataFrame.assign()</a:t>
            </a:r>
            <a:r>
              <a:rPr lang="en-GB" dirty="0"/>
              <a:t> method assigns new columns to a DataFrame, returning a new object (a copy) with the new columns added to the original ones. </a:t>
            </a:r>
          </a:p>
          <a:p>
            <a:r>
              <a:rPr lang="en-GB" dirty="0"/>
              <a:t>The </a:t>
            </a:r>
            <a:r>
              <a:rPr lang="en-GB" dirty="0">
                <a:latin typeface="Lucida Console" panose="020B0609040504020204" pitchFamily="49" charset="0"/>
              </a:rPr>
              <a:t>assign()</a:t>
            </a:r>
            <a:r>
              <a:rPr lang="en-GB" dirty="0"/>
              <a:t> method must therefore be called within an assignment statement, specifying the new or existing DataFrame name on the left of '=' assignment operator</a:t>
            </a:r>
          </a:p>
          <a:p>
            <a:r>
              <a:rPr lang="en-GB" dirty="0"/>
              <a:t>Existing columns that are re-assigned will be overwritten.</a:t>
            </a:r>
          </a:p>
        </p:txBody>
      </p:sp>
    </p:spTree>
    <p:extLst>
      <p:ext uri="{BB962C8B-B14F-4D97-AF65-F5344CB8AC3E}">
        <p14:creationId xmlns:p14="http://schemas.microsoft.com/office/powerpoint/2010/main" val="130729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Pandas Data Structures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Pandas deals with the following three data structures </a:t>
            </a:r>
          </a:p>
          <a:p>
            <a:pPr lvl="1"/>
            <a:r>
              <a:rPr lang="en-GB" dirty="0"/>
              <a:t>Panel</a:t>
            </a:r>
          </a:p>
          <a:p>
            <a:pPr lvl="1"/>
            <a:r>
              <a:rPr lang="en-GB" dirty="0"/>
              <a:t>DataFrame</a:t>
            </a:r>
          </a:p>
          <a:p>
            <a:pPr lvl="1"/>
            <a:r>
              <a:rPr lang="en-GB" dirty="0"/>
              <a:t>Series</a:t>
            </a:r>
          </a:p>
          <a:p>
            <a:pPr lvl="1"/>
            <a:endParaRPr lang="en-GB" dirty="0"/>
          </a:p>
          <a:p>
            <a:r>
              <a:rPr lang="en-GB" dirty="0"/>
              <a:t>These data structures are built on top of Numpy array, which means they are fast</a:t>
            </a:r>
          </a:p>
          <a:p>
            <a:endParaRPr lang="en-GB" dirty="0"/>
          </a:p>
          <a:p>
            <a:r>
              <a:rPr lang="en-GB" dirty="0"/>
              <a:t>Typically, when working with Pandas you will also import NumPy </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numpy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np</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pandas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pd</a:t>
            </a:r>
          </a:p>
          <a:p>
            <a:pPr marL="0" indent="0">
              <a:buNone/>
            </a:pPr>
            <a:endParaRPr lang="en-GB" sz="1800" dirty="0">
              <a:effectLst/>
              <a:latin typeface="Lucida Console" panose="020B0609040504020204" pitchFamily="49" charset="0"/>
              <a:ea typeface="Calibri" panose="020F0502020204030204" pitchFamily="34" charset="0"/>
            </a:endParaRPr>
          </a:p>
          <a:p>
            <a:r>
              <a:rPr lang="en-GB" b="0" i="0" dirty="0">
                <a:solidFill>
                  <a:srgbClr val="000000"/>
                </a:solidFill>
                <a:effectLst/>
                <a:latin typeface="Arial" panose="020B0604020202020204" pitchFamily="34" charset="0"/>
              </a:rPr>
              <a:t>The best way to think of these data structures is that the higher dimensional data structure is a container of its lower dimensional data structure. </a:t>
            </a:r>
          </a:p>
          <a:p>
            <a:r>
              <a:rPr lang="en-GB" b="0" i="0" dirty="0">
                <a:solidFill>
                  <a:srgbClr val="000000"/>
                </a:solidFill>
                <a:effectLst/>
                <a:latin typeface="Arial" panose="020B0604020202020204" pitchFamily="34" charset="0"/>
              </a:rPr>
              <a:t>DataFrame is a container of Series, Panel is a container of DataFrame</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32999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arithmetic operations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432715"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Applying arithmetic operators directly between two column of numeric data type</a:t>
            </a:r>
          </a:p>
          <a:p>
            <a:r>
              <a:rPr lang="en-GB" u="sng" dirty="0"/>
              <a:t>Example 2</a:t>
            </a:r>
            <a:r>
              <a:rPr lang="en-GB" dirty="0"/>
              <a:t>: Find the difference between the perihelion and aphelion. Perihelion is the point in the orbit of a planet nearest to the Sun. Aphelion is the point in the orbit of a planet furthest from the sun.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'diff'</a:t>
            </a:r>
            <a:r>
              <a:rPr lang="da-DK" dirty="0">
                <a:latin typeface="Lucida Console" panose="020B0609040504020204" pitchFamily="49" charset="0"/>
              </a:rPr>
              <a:t>] = df_planets[</a:t>
            </a:r>
            <a:r>
              <a:rPr lang="da-DK" dirty="0">
                <a:solidFill>
                  <a:srgbClr val="00B050"/>
                </a:solidFill>
                <a:latin typeface="Lucida Console" panose="020B0609040504020204" pitchFamily="49" charset="0"/>
              </a:rPr>
              <a:t>'perihelion'</a:t>
            </a:r>
            <a:r>
              <a:rPr lang="da-DK" dirty="0">
                <a:latin typeface="Lucida Console" panose="020B0609040504020204" pitchFamily="49" charset="0"/>
              </a:rPr>
              <a:t>]</a:t>
            </a:r>
            <a:r>
              <a:rPr lang="en-GB" dirty="0">
                <a:latin typeface="Lucida Console" panose="020B0609040504020204" pitchFamily="49" charset="0"/>
              </a:rPr>
              <a:t> -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'aphelion'</a:t>
            </a:r>
            <a:r>
              <a:rPr lang="da-DK" dirty="0">
                <a:latin typeface="Lucida Console" panose="020B0609040504020204" pitchFamily="49" charset="0"/>
              </a:rPr>
              <a:t>]</a:t>
            </a:r>
            <a:endParaRPr lang="en-GB" dirty="0">
              <a:solidFill>
                <a:srgbClr val="FF0000"/>
              </a:solidFill>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a:t>
            </a:r>
            <a:r>
              <a:rPr lang="da-DK" dirty="0">
                <a:solidFill>
                  <a:srgbClr val="00B050"/>
                </a:solidFill>
                <a:latin typeface="Lucida Console" panose="020B0609040504020204" pitchFamily="49" charset="0"/>
              </a:rPr>
              <a:t>'perihelion'</a:t>
            </a:r>
            <a:r>
              <a:rPr lang="en-GB" dirty="0">
                <a:latin typeface="Lucida Console" panose="020B0609040504020204" pitchFamily="49" charset="0"/>
              </a:rPr>
              <a:t>, </a:t>
            </a:r>
            <a:r>
              <a:rPr lang="da-DK" dirty="0">
                <a:solidFill>
                  <a:srgbClr val="00B050"/>
                </a:solidFill>
                <a:latin typeface="Lucida Console" panose="020B0609040504020204" pitchFamily="49" charset="0"/>
              </a:rPr>
              <a:t>'aphelion'</a:t>
            </a:r>
            <a:r>
              <a:rPr lang="en-GB" dirty="0">
                <a:latin typeface="Lucida Console" panose="020B0609040504020204" pitchFamily="49" charset="0"/>
              </a:rPr>
              <a:t>, </a:t>
            </a:r>
            <a:r>
              <a:rPr lang="da-DK" dirty="0">
                <a:solidFill>
                  <a:srgbClr val="00B050"/>
                </a:solidFill>
                <a:latin typeface="Lucida Console" panose="020B0609040504020204" pitchFamily="49" charset="0"/>
              </a:rPr>
              <a:t>'diff'</a:t>
            </a:r>
            <a:r>
              <a:rPr lang="en-GB" dirty="0">
                <a:latin typeface="Lucida Console" panose="020B0609040504020204" pitchFamily="49" charset="0"/>
              </a:rPr>
              <a:t>]])</a:t>
            </a:r>
          </a:p>
          <a:p>
            <a:pPr marL="0" indent="0">
              <a:buNone/>
            </a:pPr>
            <a:r>
              <a:rPr lang="en-GB" sz="1700" dirty="0">
                <a:solidFill>
                  <a:srgbClr val="0000CD"/>
                </a:solidFill>
                <a:latin typeface="Lucida Console" panose="020B0609040504020204" pitchFamily="49" charset="0"/>
              </a:rPr>
              <a:t>   perihelion  aphelion    diff</a:t>
            </a:r>
          </a:p>
          <a:p>
            <a:pPr marL="0" indent="0">
              <a:buNone/>
            </a:pPr>
            <a:r>
              <a:rPr lang="en-GB" sz="1700" dirty="0">
                <a:solidFill>
                  <a:srgbClr val="0000CD"/>
                </a:solidFill>
                <a:latin typeface="Lucida Console" panose="020B0609040504020204" pitchFamily="49" charset="0"/>
              </a:rPr>
              <a:t>  0        46.0      69.8   -23.8</a:t>
            </a:r>
          </a:p>
          <a:p>
            <a:pPr marL="0" indent="0">
              <a:buNone/>
            </a:pPr>
            <a:r>
              <a:rPr lang="en-GB" sz="1700" dirty="0">
                <a:solidFill>
                  <a:srgbClr val="0000CD"/>
                </a:solidFill>
                <a:latin typeface="Lucida Console" panose="020B0609040504020204" pitchFamily="49" charset="0"/>
              </a:rPr>
              <a:t>  1       107.5     108.9    -1.4</a:t>
            </a:r>
          </a:p>
          <a:p>
            <a:pPr marL="0" indent="0">
              <a:buNone/>
            </a:pPr>
            <a:r>
              <a:rPr lang="en-GB" sz="1700" dirty="0">
                <a:solidFill>
                  <a:srgbClr val="0000CD"/>
                </a:solidFill>
                <a:latin typeface="Lucida Console" panose="020B0609040504020204" pitchFamily="49" charset="0"/>
              </a:rPr>
              <a:t>  2       147.1     152.1    -5.0</a:t>
            </a:r>
          </a:p>
          <a:p>
            <a:pPr marL="0" indent="0">
              <a:buNone/>
            </a:pPr>
            <a:r>
              <a:rPr lang="en-GB" sz="1700" dirty="0">
                <a:solidFill>
                  <a:srgbClr val="0000CD"/>
                </a:solidFill>
                <a:latin typeface="Lucida Console" panose="020B0609040504020204" pitchFamily="49" charset="0"/>
              </a:rPr>
              <a:t>  3       206.6     249.2   -42.6</a:t>
            </a:r>
          </a:p>
          <a:p>
            <a:pPr marL="0" indent="0">
              <a:buNone/>
            </a:pPr>
            <a:r>
              <a:rPr lang="en-GB" sz="1700" dirty="0">
                <a:solidFill>
                  <a:srgbClr val="0000CD"/>
                </a:solidFill>
                <a:latin typeface="Lucida Console" panose="020B0609040504020204" pitchFamily="49" charset="0"/>
              </a:rPr>
              <a:t>  4       740.5     816.6   -76.1</a:t>
            </a:r>
          </a:p>
          <a:p>
            <a:pPr marL="0" indent="0">
              <a:buNone/>
            </a:pPr>
            <a:r>
              <a:rPr lang="en-GB" sz="1700" dirty="0">
                <a:solidFill>
                  <a:srgbClr val="0000CD"/>
                </a:solidFill>
                <a:latin typeface="Lucida Console" panose="020B0609040504020204" pitchFamily="49" charset="0"/>
              </a:rPr>
              <a:t>  5      1352.6    1514.5  -161.9</a:t>
            </a:r>
          </a:p>
          <a:p>
            <a:pPr marL="0" indent="0">
              <a:buNone/>
            </a:pPr>
            <a:r>
              <a:rPr lang="en-GB" sz="1700" dirty="0">
                <a:solidFill>
                  <a:srgbClr val="0000CD"/>
                </a:solidFill>
                <a:latin typeface="Lucida Console" panose="020B0609040504020204" pitchFamily="49" charset="0"/>
              </a:rPr>
              <a:t>  6      2741.3    3003.6  -262.3</a:t>
            </a:r>
          </a:p>
          <a:p>
            <a:pPr marL="0" indent="0">
              <a:buNone/>
            </a:pPr>
            <a:r>
              <a:rPr lang="en-GB" sz="1700" dirty="0">
                <a:solidFill>
                  <a:srgbClr val="0000CD"/>
                </a:solidFill>
                <a:latin typeface="Lucida Console" panose="020B0609040504020204" pitchFamily="49" charset="0"/>
              </a:rPr>
              <a:t>  7      4444.5    4545.7  -101.2</a:t>
            </a:r>
          </a:p>
          <a:p>
            <a:pPr marL="0" indent="0">
              <a:buNone/>
            </a:pPr>
            <a:r>
              <a:rPr lang="en-GB" sz="1700" dirty="0">
                <a:solidFill>
                  <a:srgbClr val="0000CD"/>
                </a:solidFill>
                <a:latin typeface="Lucida Console" panose="020B0609040504020204" pitchFamily="49" charset="0"/>
              </a:rPr>
              <a:t>  8      4436.8    7375.9 -2939.1</a:t>
            </a:r>
            <a:endParaRPr lang="en-GB" sz="1700" baseline="30000" dirty="0"/>
          </a:p>
        </p:txBody>
      </p:sp>
    </p:spTree>
    <p:extLst>
      <p:ext uri="{BB962C8B-B14F-4D97-AF65-F5344CB8AC3E}">
        <p14:creationId xmlns:p14="http://schemas.microsoft.com/office/powerpoint/2010/main" val="254861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432715"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Using the </a:t>
            </a:r>
            <a:r>
              <a:rPr lang="en-GB" b="1" dirty="0">
                <a:latin typeface="Lucida Console" panose="020B0609040504020204" pitchFamily="49" charset="0"/>
              </a:rPr>
              <a:t>sort_values()</a:t>
            </a:r>
            <a:r>
              <a:rPr lang="en-GB" dirty="0"/>
              <a:t> method.</a:t>
            </a:r>
          </a:p>
          <a:p>
            <a:r>
              <a:rPr lang="en-GB" u="sng" dirty="0"/>
              <a:t>Sorting in ascending order</a:t>
            </a:r>
            <a:r>
              <a:rPr lang="en-GB" dirty="0"/>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en-GB" dirty="0">
                <a:latin typeface="Lucida Console" panose="020B0609040504020204" pitchFamily="49" charset="0"/>
              </a:rPr>
              <a:t>, </a:t>
            </a:r>
            <a:r>
              <a:rPr lang="da-DK" dirty="0">
                <a:solidFill>
                  <a:srgbClr val="00B050"/>
                </a:solidFill>
                <a:latin typeface="Lucida Console" panose="020B0609040504020204" pitchFamily="49" charset="0"/>
              </a:rPr>
              <a:t>'mass'</a:t>
            </a:r>
            <a:r>
              <a:rPr lang="da-DK" dirty="0">
                <a:latin typeface="Lucida Console" panose="020B0609040504020204" pitchFamily="49" charset="0"/>
              </a:rPr>
              <a:t>]].sort_values(by=</a:t>
            </a:r>
            <a:r>
              <a:rPr lang="da-DK" dirty="0">
                <a:solidFill>
                  <a:srgbClr val="00B050"/>
                </a:solidFill>
                <a:latin typeface="Lucida Console" panose="020B0609040504020204" pitchFamily="49" charset="0"/>
              </a:rPr>
              <a:t>'mass'</a:t>
            </a:r>
            <a:r>
              <a:rPr lang="da-DK" dirty="0">
                <a:latin typeface="Lucida Console" panose="020B0609040504020204" pitchFamily="49" charset="0"/>
              </a:rPr>
              <a:t>, ascending=</a:t>
            </a:r>
            <a:r>
              <a:rPr lang="da-DK" dirty="0">
                <a:solidFill>
                  <a:srgbClr val="FF7700"/>
                </a:solidFill>
                <a:latin typeface="Lucida Console" panose="020B0609040504020204" pitchFamily="49" charset="0"/>
              </a:rPr>
              <a:t>True</a:t>
            </a:r>
            <a:r>
              <a:rPr lang="da-DK" dirty="0">
                <a:latin typeface="Lucida Console" panose="020B0609040504020204" pitchFamily="49" charset="0"/>
              </a:rPr>
              <a:t>)</a:t>
            </a:r>
            <a:endParaRPr lang="en-GB" dirty="0">
              <a:solidFill>
                <a:srgbClr val="FF0000"/>
              </a:solidFill>
            </a:endParaRPr>
          </a:p>
          <a:p>
            <a:pPr marL="0" indent="0">
              <a:buNone/>
            </a:pPr>
            <a:r>
              <a:rPr lang="en-GB" sz="1700" dirty="0">
                <a:solidFill>
                  <a:srgbClr val="0000CD"/>
                </a:solidFill>
                <a:latin typeface="Lucida Console" panose="020B0609040504020204" pitchFamily="49" charset="0"/>
              </a:rPr>
              <a:t>      planet       mass</a:t>
            </a:r>
          </a:p>
          <a:p>
            <a:pPr marL="0" indent="0">
              <a:buNone/>
            </a:pPr>
            <a:r>
              <a:rPr lang="en-GB" sz="1700" dirty="0">
                <a:solidFill>
                  <a:srgbClr val="0000CD"/>
                </a:solidFill>
                <a:latin typeface="Lucida Console" panose="020B0609040504020204" pitchFamily="49" charset="0"/>
              </a:rPr>
              <a:t>  8    Pluto     0.0146</a:t>
            </a:r>
          </a:p>
          <a:p>
            <a:pPr marL="0" indent="0">
              <a:buNone/>
            </a:pPr>
            <a:r>
              <a:rPr lang="en-GB" sz="1700" dirty="0">
                <a:solidFill>
                  <a:srgbClr val="0000CD"/>
                </a:solidFill>
                <a:latin typeface="Lucida Console" panose="020B0609040504020204" pitchFamily="49" charset="0"/>
              </a:rPr>
              <a:t>  0  Mercury     0.3300</a:t>
            </a:r>
          </a:p>
          <a:p>
            <a:pPr marL="0" indent="0">
              <a:buNone/>
            </a:pPr>
            <a:r>
              <a:rPr lang="en-GB" sz="1700" dirty="0">
                <a:solidFill>
                  <a:srgbClr val="0000CD"/>
                </a:solidFill>
                <a:latin typeface="Lucida Console" panose="020B0609040504020204" pitchFamily="49" charset="0"/>
              </a:rPr>
              <a:t>  3     Mars     0.6420</a:t>
            </a:r>
          </a:p>
          <a:p>
            <a:pPr marL="0" indent="0">
              <a:buNone/>
            </a:pPr>
            <a:r>
              <a:rPr lang="en-GB" sz="1700" dirty="0">
                <a:solidFill>
                  <a:srgbClr val="0000CD"/>
                </a:solidFill>
                <a:latin typeface="Lucida Console" panose="020B0609040504020204" pitchFamily="49" charset="0"/>
              </a:rPr>
              <a:t>  1    Venus     4.8700</a:t>
            </a:r>
          </a:p>
          <a:p>
            <a:pPr marL="0" indent="0">
              <a:buNone/>
            </a:pPr>
            <a:r>
              <a:rPr lang="en-GB" sz="1700" dirty="0">
                <a:solidFill>
                  <a:srgbClr val="0000CD"/>
                </a:solidFill>
                <a:latin typeface="Lucida Console" panose="020B0609040504020204" pitchFamily="49" charset="0"/>
              </a:rPr>
              <a:t>  2    Earth     5.9700</a:t>
            </a:r>
          </a:p>
          <a:p>
            <a:pPr marL="0" indent="0">
              <a:buNone/>
            </a:pPr>
            <a:r>
              <a:rPr lang="en-GB" sz="1700" dirty="0">
                <a:solidFill>
                  <a:srgbClr val="0000CD"/>
                </a:solidFill>
                <a:latin typeface="Lucida Console" panose="020B0609040504020204" pitchFamily="49" charset="0"/>
              </a:rPr>
              <a:t>  6   Uranus    86.8000</a:t>
            </a:r>
          </a:p>
          <a:p>
            <a:pPr marL="0" indent="0">
              <a:buNone/>
            </a:pPr>
            <a:r>
              <a:rPr lang="en-GB" sz="1700" dirty="0">
                <a:solidFill>
                  <a:srgbClr val="0000CD"/>
                </a:solidFill>
                <a:latin typeface="Lucida Console" panose="020B0609040504020204" pitchFamily="49" charset="0"/>
              </a:rPr>
              <a:t>  7  Neptune   102.0000</a:t>
            </a:r>
          </a:p>
          <a:p>
            <a:pPr marL="0" indent="0">
              <a:buNone/>
            </a:pPr>
            <a:r>
              <a:rPr lang="en-GB" sz="1700" dirty="0">
                <a:solidFill>
                  <a:srgbClr val="0000CD"/>
                </a:solidFill>
                <a:latin typeface="Lucida Console" panose="020B0609040504020204" pitchFamily="49" charset="0"/>
              </a:rPr>
              <a:t>  5   Saturn   568.0000</a:t>
            </a:r>
          </a:p>
          <a:p>
            <a:pPr marL="0" indent="0">
              <a:buNone/>
            </a:pPr>
            <a:r>
              <a:rPr lang="en-GB" sz="1700" dirty="0">
                <a:solidFill>
                  <a:srgbClr val="0000CD"/>
                </a:solidFill>
                <a:latin typeface="Lucida Console" panose="020B0609040504020204" pitchFamily="49" charset="0"/>
              </a:rPr>
              <a:t>  4  Jupiter  1898.0000</a:t>
            </a:r>
            <a:endParaRPr lang="en-GB" sz="1700" baseline="30000" dirty="0"/>
          </a:p>
        </p:txBody>
      </p:sp>
    </p:spTree>
    <p:extLst>
      <p:ext uri="{BB962C8B-B14F-4D97-AF65-F5344CB8AC3E}">
        <p14:creationId xmlns:p14="http://schemas.microsoft.com/office/powerpoint/2010/main" val="385098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432715"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Using the </a:t>
            </a:r>
            <a:r>
              <a:rPr lang="en-GB" b="1" dirty="0">
                <a:latin typeface="Lucida Console" panose="020B0609040504020204" pitchFamily="49" charset="0"/>
              </a:rPr>
              <a:t>sort_values()</a:t>
            </a:r>
            <a:r>
              <a:rPr lang="en-GB" dirty="0"/>
              <a:t> method.</a:t>
            </a:r>
          </a:p>
          <a:p>
            <a:r>
              <a:rPr lang="en-GB" u="sng" dirty="0"/>
              <a:t>Sorting in descending order</a:t>
            </a:r>
            <a:r>
              <a:rPr lang="en-GB" dirty="0"/>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en-GB" dirty="0">
                <a:latin typeface="Lucida Console" panose="020B0609040504020204" pitchFamily="49" charset="0"/>
              </a:rPr>
              <a:t>, </a:t>
            </a:r>
            <a:r>
              <a:rPr lang="da-DK" dirty="0">
                <a:solidFill>
                  <a:srgbClr val="00B050"/>
                </a:solidFill>
                <a:latin typeface="Lucida Console" panose="020B0609040504020204" pitchFamily="49" charset="0"/>
              </a:rPr>
              <a:t>'number_of_moons'</a:t>
            </a:r>
            <a:r>
              <a:rPr lang="da-DK" dirty="0">
                <a:latin typeface="Lucida Console" panose="020B0609040504020204" pitchFamily="49" charset="0"/>
              </a:rPr>
              <a:t>]].sort_values(by=</a:t>
            </a:r>
            <a:r>
              <a:rPr lang="da-DK" dirty="0">
                <a:solidFill>
                  <a:srgbClr val="00B050"/>
                </a:solidFill>
                <a:latin typeface="Lucida Console" panose="020B0609040504020204" pitchFamily="49" charset="0"/>
              </a:rPr>
              <a:t>'number_of_moons'</a:t>
            </a:r>
            <a:r>
              <a:rPr lang="da-DK" dirty="0">
                <a:latin typeface="Lucida Console" panose="020B0609040504020204" pitchFamily="49" charset="0"/>
              </a:rPr>
              <a:t>, ascending=</a:t>
            </a:r>
            <a:r>
              <a:rPr lang="da-DK" dirty="0">
                <a:solidFill>
                  <a:srgbClr val="FF7700"/>
                </a:solidFill>
                <a:latin typeface="Lucida Console" panose="020B0609040504020204" pitchFamily="49" charset="0"/>
              </a:rPr>
              <a:t>False</a:t>
            </a:r>
            <a:r>
              <a:rPr lang="da-DK" dirty="0">
                <a:latin typeface="Lucida Console" panose="020B0609040504020204" pitchFamily="49" charset="0"/>
              </a:rPr>
              <a:t>)</a:t>
            </a:r>
            <a:endParaRPr lang="en-GB" dirty="0">
              <a:solidFill>
                <a:srgbClr val="FF0000"/>
              </a:solidFill>
            </a:endParaRPr>
          </a:p>
          <a:p>
            <a:pPr marL="0" indent="0">
              <a:buNone/>
            </a:pPr>
            <a:r>
              <a:rPr lang="en-GB" dirty="0">
                <a:solidFill>
                  <a:srgbClr val="0000CD"/>
                </a:solidFill>
                <a:latin typeface="Lucida Console" panose="020B0609040504020204" pitchFamily="49" charset="0"/>
              </a:rPr>
              <a:t>      planet  number_of_moons</a:t>
            </a:r>
          </a:p>
          <a:p>
            <a:pPr marL="0" indent="0">
              <a:buNone/>
            </a:pPr>
            <a:r>
              <a:rPr lang="en-GB" dirty="0">
                <a:solidFill>
                  <a:srgbClr val="0000CD"/>
                </a:solidFill>
                <a:latin typeface="Lucida Console" panose="020B0609040504020204" pitchFamily="49" charset="0"/>
              </a:rPr>
              <a:t>  4  Jupiter               79</a:t>
            </a:r>
          </a:p>
          <a:p>
            <a:pPr marL="0" indent="0">
              <a:buNone/>
            </a:pPr>
            <a:r>
              <a:rPr lang="en-GB" dirty="0">
                <a:solidFill>
                  <a:srgbClr val="0000CD"/>
                </a:solidFill>
                <a:latin typeface="Lucida Console" panose="020B0609040504020204" pitchFamily="49" charset="0"/>
              </a:rPr>
              <a:t>  5   Saturn               62</a:t>
            </a:r>
          </a:p>
          <a:p>
            <a:pPr marL="0" indent="0">
              <a:buNone/>
            </a:pPr>
            <a:r>
              <a:rPr lang="en-GB" dirty="0">
                <a:solidFill>
                  <a:srgbClr val="0000CD"/>
                </a:solidFill>
                <a:latin typeface="Lucida Console" panose="020B0609040504020204" pitchFamily="49" charset="0"/>
              </a:rPr>
              <a:t>  6   Uranus               27</a:t>
            </a:r>
          </a:p>
          <a:p>
            <a:pPr marL="0" indent="0">
              <a:buNone/>
            </a:pPr>
            <a:r>
              <a:rPr lang="en-GB" dirty="0">
                <a:solidFill>
                  <a:srgbClr val="0000CD"/>
                </a:solidFill>
                <a:latin typeface="Lucida Console" panose="020B0609040504020204" pitchFamily="49" charset="0"/>
              </a:rPr>
              <a:t>  7  Neptune               14</a:t>
            </a:r>
          </a:p>
          <a:p>
            <a:pPr marL="0" indent="0">
              <a:buNone/>
            </a:pPr>
            <a:r>
              <a:rPr lang="en-GB" dirty="0">
                <a:solidFill>
                  <a:srgbClr val="0000CD"/>
                </a:solidFill>
                <a:latin typeface="Lucida Console" panose="020B0609040504020204" pitchFamily="49" charset="0"/>
              </a:rPr>
              <a:t>  8    Pluto                5</a:t>
            </a:r>
          </a:p>
          <a:p>
            <a:pPr marL="0" indent="0">
              <a:buNone/>
            </a:pPr>
            <a:r>
              <a:rPr lang="en-GB" dirty="0">
                <a:solidFill>
                  <a:srgbClr val="0000CD"/>
                </a:solidFill>
                <a:latin typeface="Lucida Console" panose="020B0609040504020204" pitchFamily="49" charset="0"/>
              </a:rPr>
              <a:t>  3     Mars                2</a:t>
            </a:r>
          </a:p>
          <a:p>
            <a:pPr marL="0" indent="0">
              <a:buNone/>
            </a:pPr>
            <a:r>
              <a:rPr lang="en-GB" dirty="0">
                <a:solidFill>
                  <a:srgbClr val="0000CD"/>
                </a:solidFill>
                <a:latin typeface="Lucida Console" panose="020B0609040504020204" pitchFamily="49" charset="0"/>
              </a:rPr>
              <a:t>  2    Earth                1</a:t>
            </a:r>
          </a:p>
          <a:p>
            <a:pPr marL="0" indent="0">
              <a:buNone/>
            </a:pPr>
            <a:r>
              <a:rPr lang="en-GB" dirty="0">
                <a:solidFill>
                  <a:srgbClr val="0000CD"/>
                </a:solidFill>
                <a:latin typeface="Lucida Console" panose="020B0609040504020204" pitchFamily="49" charset="0"/>
              </a:rPr>
              <a:t>  0  Mercury                0</a:t>
            </a:r>
          </a:p>
          <a:p>
            <a:pPr marL="0" indent="0">
              <a:buNone/>
            </a:pPr>
            <a:r>
              <a:rPr lang="en-GB" dirty="0">
                <a:solidFill>
                  <a:srgbClr val="0000CD"/>
                </a:solidFill>
                <a:latin typeface="Lucida Console" panose="020B0609040504020204" pitchFamily="49" charset="0"/>
              </a:rPr>
              <a:t>  1    Venus                0</a:t>
            </a:r>
            <a:endParaRPr lang="en-GB" baseline="30000" dirty="0"/>
          </a:p>
        </p:txBody>
      </p:sp>
    </p:spTree>
    <p:extLst>
      <p:ext uri="{BB962C8B-B14F-4D97-AF65-F5344CB8AC3E}">
        <p14:creationId xmlns:p14="http://schemas.microsoft.com/office/powerpoint/2010/main" val="35161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7" y="1431983"/>
            <a:ext cx="11363704" cy="50994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Using the </a:t>
            </a:r>
            <a:r>
              <a:rPr lang="en-GB" b="1" dirty="0">
                <a:latin typeface="Lucida Console" panose="020B0609040504020204" pitchFamily="49" charset="0"/>
              </a:rPr>
              <a:t>sort_values()</a:t>
            </a:r>
            <a:r>
              <a:rPr lang="en-GB" dirty="0"/>
              <a:t> method.</a:t>
            </a:r>
          </a:p>
          <a:p>
            <a:r>
              <a:rPr lang="en-GB" u="sng" dirty="0"/>
              <a:t>Sorting in custom order: Version 1</a:t>
            </a:r>
            <a:r>
              <a:rPr lang="en-GB" dirty="0"/>
              <a:t> – using the </a:t>
            </a:r>
            <a:r>
              <a:rPr lang="en-GB" dirty="0">
                <a:latin typeface="Lucida Console" panose="020B0609040504020204" pitchFamily="49" charset="0"/>
              </a:rPr>
              <a:t>key</a:t>
            </a:r>
            <a:r>
              <a:rPr lang="en-GB" dirty="0"/>
              <a:t> keyword argument in </a:t>
            </a:r>
            <a:r>
              <a:rPr lang="en-GB" dirty="0">
                <a:latin typeface="Lucida Console" panose="020B0609040504020204" pitchFamily="49" charset="0"/>
              </a:rPr>
              <a:t>sort_values()</a:t>
            </a:r>
            <a:r>
              <a:rPr lang="en-GB" dirty="0"/>
              <a:t> function:</a:t>
            </a:r>
          </a:p>
          <a:p>
            <a:r>
              <a:rPr lang="en-GB" dirty="0"/>
              <a:t>First define the function that returns the category series in the required custom sorting order (</a:t>
            </a:r>
            <a:r>
              <a:rPr lang="en-GB" b="0" i="0" dirty="0">
                <a:solidFill>
                  <a:srgbClr val="000000"/>
                </a:solidFill>
                <a:effectLst/>
                <a:latin typeface="Arial" panose="020B0604020202020204" pitchFamily="34" charset="0"/>
              </a:rPr>
              <a:t>the standard pandas Categorical constructor method is used to create a category object)</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def</a:t>
            </a:r>
            <a:r>
              <a:rPr lang="en-GB" dirty="0">
                <a:solidFill>
                  <a:srgbClr val="8F5902"/>
                </a:solidFill>
                <a:latin typeface="Lucida Console" panose="020B0609040504020204" pitchFamily="49" charset="0"/>
                <a:cs typeface="Times New Roman" panose="02020603050405020304" pitchFamily="18" charset="0"/>
              </a:rPr>
              <a:t> </a:t>
            </a:r>
            <a:r>
              <a:rPr lang="en-GB" dirty="0">
                <a:latin typeface="Lucida Console" panose="020B0609040504020204" pitchFamily="49" charset="0"/>
                <a:cs typeface="Times New Roman" panose="02020603050405020304" pitchFamily="18" charset="0"/>
              </a:rPr>
              <a:t>custom_sorter(column):</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sort_order = [</a:t>
            </a:r>
            <a:r>
              <a:rPr lang="en-GB" dirty="0">
                <a:solidFill>
                  <a:srgbClr val="00B050"/>
                </a:solidFill>
                <a:latin typeface="Lucida Console" panose="020B0609040504020204" pitchFamily="49" charset="0"/>
                <a:cs typeface="Times New Roman" panose="02020603050405020304" pitchFamily="18" charset="0"/>
              </a:rPr>
              <a:t>'Earth'</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 'Mars'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'Mercury'</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'Venus'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'Neptune'</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'Pluto'</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'Jupiter'</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 'Uranus'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'Saturn'</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cat = pd.Categorical(column, categories=sort_order, ordered=</a:t>
            </a:r>
            <a:r>
              <a:rPr lang="en-GB" dirty="0">
                <a:solidFill>
                  <a:srgbClr val="FF7700"/>
                </a:solidFill>
                <a:latin typeface="Lucida Console" panose="020B0609040504020204" pitchFamily="49" charset="0"/>
              </a:rPr>
              <a:t>True</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cat_series = pd.Series(cat)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return</a:t>
            </a:r>
            <a:r>
              <a:rPr lang="en-GB" dirty="0">
                <a:latin typeface="Lucida Console" panose="020B0609040504020204" pitchFamily="49" charset="0"/>
                <a:cs typeface="Times New Roman" panose="02020603050405020304" pitchFamily="18" charset="0"/>
              </a:rPr>
              <a:t> cat_series</a:t>
            </a:r>
          </a:p>
          <a:p>
            <a:pPr marL="0" indent="0">
              <a:buNone/>
            </a:pPr>
            <a:endParaRPr lang="en-GB" dirty="0">
              <a:latin typeface="Consolas" panose="020B0609020204030204" pitchFamily="49" charset="0"/>
              <a:cs typeface="Times New Roman" panose="02020603050405020304" pitchFamily="18" charset="0"/>
            </a:endParaRPr>
          </a:p>
          <a:p>
            <a:r>
              <a:rPr lang="en-GB" dirty="0"/>
              <a:t>Then apply the </a:t>
            </a:r>
            <a:r>
              <a:rPr lang="en-GB" dirty="0">
                <a:latin typeface="Lucida Console" panose="020B0609040504020204" pitchFamily="49" charset="0"/>
              </a:rPr>
              <a:t>sort_values()</a:t>
            </a:r>
            <a:r>
              <a:rPr lang="en-GB" dirty="0"/>
              <a:t> function to the DataFrame, with parameters </a:t>
            </a:r>
            <a:r>
              <a:rPr lang="en-GB" dirty="0">
                <a:latin typeface="Lucida Console" panose="020B0609040504020204" pitchFamily="49" charset="0"/>
              </a:rPr>
              <a:t>by</a:t>
            </a:r>
            <a:r>
              <a:rPr lang="en-GB" dirty="0"/>
              <a:t> and </a:t>
            </a:r>
            <a:r>
              <a:rPr lang="en-GB" dirty="0">
                <a:latin typeface="Lucida Console" panose="020B0609040504020204" pitchFamily="49" charset="0"/>
              </a:rPr>
              <a:t>key</a:t>
            </a:r>
            <a:r>
              <a:rPr lang="en-GB" dirty="0"/>
              <a:t>, where </a:t>
            </a:r>
            <a:r>
              <a:rPr lang="en-GB" dirty="0">
                <a:latin typeface="Lucida Console" panose="020B0609040504020204" pitchFamily="49" charset="0"/>
              </a:rPr>
              <a:t>by</a:t>
            </a:r>
            <a:r>
              <a:rPr lang="en-GB" dirty="0"/>
              <a:t> should be set to the column to be used for sorting and </a:t>
            </a:r>
            <a:r>
              <a:rPr lang="en-GB" dirty="0">
                <a:latin typeface="Lucida Console" panose="020B0609040504020204" pitchFamily="49" charset="0"/>
              </a:rPr>
              <a:t>key</a:t>
            </a:r>
            <a:r>
              <a:rPr lang="en-GB" dirty="0"/>
              <a:t> should be set to the sorting function defined above: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 = df_planets[[</a:t>
            </a:r>
            <a:r>
              <a:rPr lang="da-DK" dirty="0">
                <a:solidFill>
                  <a:srgbClr val="00B050"/>
                </a:solidFill>
                <a:latin typeface="Lucida Console" panose="020B0609040504020204" pitchFamily="49" charset="0"/>
              </a:rPr>
              <a:t>'planet'</a:t>
            </a:r>
            <a:r>
              <a:rPr lang="en-GB" dirty="0">
                <a:latin typeface="Lucida Console" panose="020B0609040504020204" pitchFamily="49" charset="0"/>
              </a:rPr>
              <a:t>, </a:t>
            </a:r>
            <a:r>
              <a:rPr lang="da-DK" dirty="0">
                <a:solidFill>
                  <a:srgbClr val="00B050"/>
                </a:solidFill>
                <a:latin typeface="Lucida Console" panose="020B0609040504020204" pitchFamily="49" charset="0"/>
              </a:rPr>
              <a:t>'diameter'</a:t>
            </a:r>
            <a:r>
              <a:rPr lang="da-DK" dirty="0">
                <a:latin typeface="Lucida Console" panose="020B0609040504020204" pitchFamily="49" charset="0"/>
              </a:rPr>
              <a:t>]].sort_values(by=</a:t>
            </a:r>
            <a:r>
              <a:rPr lang="en-GB" dirty="0">
                <a:solidFill>
                  <a:srgbClr val="00B050"/>
                </a:solidFill>
                <a:latin typeface="Consolas" panose="020B0609020204030204" pitchFamily="49" charset="0"/>
                <a:cs typeface="Times New Roman" panose="02020603050405020304" pitchFamily="18" charset="0"/>
              </a:rPr>
              <a:t>'</a:t>
            </a:r>
            <a:r>
              <a:rPr lang="da-DK" dirty="0">
                <a:solidFill>
                  <a:srgbClr val="00B050"/>
                </a:solidFill>
                <a:latin typeface="Lucida Console" panose="020B0609040504020204" pitchFamily="49" charset="0"/>
              </a:rPr>
              <a:t>planet</a:t>
            </a:r>
            <a:r>
              <a:rPr lang="en-GB" dirty="0">
                <a:solidFill>
                  <a:srgbClr val="00B050"/>
                </a:solidFill>
                <a:latin typeface="Consolas" panose="020B0609020204030204" pitchFamily="49" charset="0"/>
                <a:cs typeface="Times New Roman" panose="02020603050405020304" pitchFamily="18" charset="0"/>
              </a:rPr>
              <a:t>'</a:t>
            </a:r>
            <a:r>
              <a:rPr lang="da-DK" dirty="0">
                <a:latin typeface="Lucida Console" panose="020B0609040504020204" pitchFamily="49" charset="0"/>
              </a:rPr>
              <a:t>, key=custom_sorter)</a:t>
            </a:r>
            <a:endParaRPr lang="en-GB" dirty="0">
              <a:solidFill>
                <a:srgbClr val="FF0000"/>
              </a:solidFill>
            </a:endParaRPr>
          </a:p>
        </p:txBody>
      </p:sp>
    </p:spTree>
    <p:extLst>
      <p:ext uri="{BB962C8B-B14F-4D97-AF65-F5344CB8AC3E}">
        <p14:creationId xmlns:p14="http://schemas.microsoft.com/office/powerpoint/2010/main" val="30793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432715"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The function assigned to </a:t>
            </a:r>
            <a:r>
              <a:rPr lang="en-GB" dirty="0">
                <a:latin typeface="Lucida Console" panose="020B0609040504020204" pitchFamily="49" charset="0"/>
              </a:rPr>
              <a:t>key</a:t>
            </a:r>
            <a:r>
              <a:rPr lang="en-GB" dirty="0"/>
              <a:t> parameter expects a Series of categorical values and returns a Series, and will be applied to the values in the column specified in the </a:t>
            </a:r>
            <a:r>
              <a:rPr lang="en-GB" dirty="0">
                <a:latin typeface="Lucida Console" panose="020B0609040504020204" pitchFamily="49" charset="0"/>
              </a:rPr>
              <a:t>by</a:t>
            </a:r>
            <a:r>
              <a:rPr lang="en-GB" dirty="0"/>
              <a:t> parameter </a:t>
            </a:r>
          </a:p>
          <a:p>
            <a:pPr marL="0" indent="0">
              <a:buNone/>
            </a:pP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a:t>
            </a:r>
            <a:endParaRPr lang="en-GB" b="1" dirty="0">
              <a:solidFill>
                <a:srgbClr val="2EABE2"/>
              </a:solidFill>
              <a:latin typeface="Arial"/>
              <a:ea typeface="MS PGothic" pitchFamily="34" charset="-128"/>
            </a:endParaRPr>
          </a:p>
          <a:p>
            <a:pPr marL="0" indent="0">
              <a:buNone/>
            </a:pPr>
            <a:r>
              <a:rPr lang="en-GB" dirty="0">
                <a:solidFill>
                  <a:srgbClr val="0000CD"/>
                </a:solidFill>
                <a:latin typeface="Lucida Console" panose="020B0609040504020204" pitchFamily="49" charset="0"/>
              </a:rPr>
              <a:t>    planet  diameter</a:t>
            </a:r>
          </a:p>
          <a:p>
            <a:pPr marL="0" indent="0">
              <a:buNone/>
            </a:pPr>
            <a:r>
              <a:rPr lang="en-GB" dirty="0">
                <a:solidFill>
                  <a:srgbClr val="0000CD"/>
                </a:solidFill>
                <a:latin typeface="Lucida Console" panose="020B0609040504020204" pitchFamily="49" charset="0"/>
              </a:rPr>
              <a:t>2    Earth     12756</a:t>
            </a:r>
          </a:p>
          <a:p>
            <a:pPr marL="0" indent="0">
              <a:buNone/>
            </a:pPr>
            <a:r>
              <a:rPr lang="en-GB" dirty="0">
                <a:solidFill>
                  <a:srgbClr val="0000CD"/>
                </a:solidFill>
                <a:latin typeface="Lucida Console" panose="020B0609040504020204" pitchFamily="49" charset="0"/>
              </a:rPr>
              <a:t>3     Mars      6792</a:t>
            </a:r>
          </a:p>
          <a:p>
            <a:pPr marL="0" indent="0">
              <a:buNone/>
            </a:pPr>
            <a:r>
              <a:rPr lang="en-GB" dirty="0">
                <a:solidFill>
                  <a:srgbClr val="0000CD"/>
                </a:solidFill>
                <a:latin typeface="Lucida Console" panose="020B0609040504020204" pitchFamily="49" charset="0"/>
              </a:rPr>
              <a:t>0  Mercury      4879</a:t>
            </a:r>
          </a:p>
          <a:p>
            <a:pPr marL="0" indent="0">
              <a:buNone/>
            </a:pPr>
            <a:r>
              <a:rPr lang="en-GB" dirty="0">
                <a:solidFill>
                  <a:srgbClr val="0000CD"/>
                </a:solidFill>
                <a:latin typeface="Lucida Console" panose="020B0609040504020204" pitchFamily="49" charset="0"/>
              </a:rPr>
              <a:t>1    Venus     12104</a:t>
            </a:r>
          </a:p>
          <a:p>
            <a:pPr marL="0" indent="0">
              <a:buNone/>
            </a:pPr>
            <a:r>
              <a:rPr lang="en-GB" dirty="0">
                <a:solidFill>
                  <a:srgbClr val="0000CD"/>
                </a:solidFill>
                <a:latin typeface="Lucida Console" panose="020B0609040504020204" pitchFamily="49" charset="0"/>
              </a:rPr>
              <a:t>7  Neptune     49528</a:t>
            </a:r>
          </a:p>
          <a:p>
            <a:pPr marL="0" indent="0">
              <a:buNone/>
            </a:pPr>
            <a:r>
              <a:rPr lang="en-GB" dirty="0">
                <a:solidFill>
                  <a:srgbClr val="0000CD"/>
                </a:solidFill>
                <a:latin typeface="Lucida Console" panose="020B0609040504020204" pitchFamily="49" charset="0"/>
              </a:rPr>
              <a:t>8    Pluto      2370</a:t>
            </a:r>
          </a:p>
          <a:p>
            <a:pPr marL="0" indent="0">
              <a:buNone/>
            </a:pPr>
            <a:r>
              <a:rPr lang="en-GB" dirty="0">
                <a:solidFill>
                  <a:srgbClr val="0000CD"/>
                </a:solidFill>
                <a:latin typeface="Lucida Console" panose="020B0609040504020204" pitchFamily="49" charset="0"/>
              </a:rPr>
              <a:t>4  Jupiter    142984</a:t>
            </a:r>
          </a:p>
          <a:p>
            <a:pPr marL="0" indent="0">
              <a:buNone/>
            </a:pPr>
            <a:r>
              <a:rPr lang="en-GB" dirty="0">
                <a:solidFill>
                  <a:srgbClr val="0000CD"/>
                </a:solidFill>
                <a:latin typeface="Lucida Console" panose="020B0609040504020204" pitchFamily="49" charset="0"/>
              </a:rPr>
              <a:t>6   Uranus     51118</a:t>
            </a:r>
          </a:p>
          <a:p>
            <a:pPr marL="0" indent="0">
              <a:buNone/>
            </a:pPr>
            <a:r>
              <a:rPr lang="en-GB" dirty="0">
                <a:solidFill>
                  <a:srgbClr val="0000CD"/>
                </a:solidFill>
                <a:latin typeface="Lucida Console" panose="020B0609040504020204" pitchFamily="49" charset="0"/>
              </a:rPr>
              <a:t>5   Saturn    120536</a:t>
            </a:r>
            <a:endParaRPr lang="en-GB" baseline="30000" dirty="0"/>
          </a:p>
        </p:txBody>
      </p:sp>
    </p:spTree>
    <p:extLst>
      <p:ext uri="{BB962C8B-B14F-4D97-AF65-F5344CB8AC3E}">
        <p14:creationId xmlns:p14="http://schemas.microsoft.com/office/powerpoint/2010/main" val="253975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343877" y="1431983"/>
            <a:ext cx="11798621" cy="50994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Using the </a:t>
            </a:r>
            <a:r>
              <a:rPr lang="en-GB" b="1" dirty="0">
                <a:latin typeface="Lucida Console" panose="020B0609040504020204" pitchFamily="49" charset="0"/>
              </a:rPr>
              <a:t>sort_values()</a:t>
            </a:r>
            <a:r>
              <a:rPr lang="en-GB" dirty="0"/>
              <a:t> method.</a:t>
            </a:r>
          </a:p>
          <a:p>
            <a:r>
              <a:rPr lang="en-GB" u="sng" dirty="0"/>
              <a:t>Sorting in custom order: Version 2</a:t>
            </a:r>
            <a:r>
              <a:rPr lang="en-GB" dirty="0"/>
              <a:t> – using CategoricalDtype – a data type for categorical data (with categories) and orderness</a:t>
            </a:r>
          </a:p>
          <a:p>
            <a:r>
              <a:rPr lang="en-GB" dirty="0"/>
              <a:t>Step 1: import CategoricalDtype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from</a:t>
            </a:r>
            <a:r>
              <a:rPr lang="en-GB" dirty="0">
                <a:latin typeface="Consolas" panose="020B0609020204030204" pitchFamily="49" charset="0"/>
                <a:cs typeface="Times New Roman" panose="02020603050405020304" pitchFamily="18" charset="0"/>
              </a:rPr>
              <a:t> pandas.api.types </a:t>
            </a:r>
            <a:r>
              <a:rPr lang="en-GB" dirty="0">
                <a:solidFill>
                  <a:srgbClr val="FF7700"/>
                </a:solidFill>
                <a:latin typeface="Lucida Console" panose="020B0609040504020204" pitchFamily="49" charset="0"/>
              </a:rPr>
              <a:t>import</a:t>
            </a:r>
            <a:r>
              <a:rPr lang="en-GB" dirty="0">
                <a:latin typeface="Consolas" panose="020B0609020204030204" pitchFamily="49" charset="0"/>
                <a:cs typeface="Times New Roman" panose="02020603050405020304" pitchFamily="18" charset="0"/>
              </a:rPr>
              <a:t> CategoricalDtype</a:t>
            </a:r>
          </a:p>
          <a:p>
            <a:r>
              <a:rPr lang="en-GB" dirty="0"/>
              <a:t>Step 2: define the custom sorting order through a list of values: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sort_order = </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'Mercury'</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'Venus'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'Earth'</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 'Mars'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'Jupiter'</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'Saturn'</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 'Uranus'</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'Neptune'</a:t>
            </a:r>
            <a:r>
              <a:rPr lang="en-GB" dirty="0">
                <a:latin typeface="Lucida Console" panose="020B0609040504020204" pitchFamily="49" charset="0"/>
                <a:cs typeface="Times New Roman" panose="02020603050405020304" pitchFamily="18" charset="0"/>
              </a:rPr>
              <a:t>, </a:t>
            </a:r>
            <a:r>
              <a:rPr lang="en-GB" dirty="0">
                <a:solidFill>
                  <a:srgbClr val="00B050"/>
                </a:solidFill>
                <a:latin typeface="Lucida Console" panose="020B0609040504020204" pitchFamily="49" charset="0"/>
                <a:cs typeface="Times New Roman" panose="02020603050405020304" pitchFamily="18" charset="0"/>
              </a:rPr>
              <a:t>'Pluto'</a:t>
            </a:r>
            <a:r>
              <a:rPr lang="en-GB" dirty="0">
                <a:latin typeface="Lucida Console" panose="020B0609040504020204" pitchFamily="49" charset="0"/>
                <a:cs typeface="Times New Roman" panose="02020603050405020304" pitchFamily="18" charset="0"/>
              </a:rPr>
              <a:t>]</a:t>
            </a:r>
          </a:p>
          <a:p>
            <a:r>
              <a:rPr lang="en-GB" dirty="0"/>
              <a:t>Step 3: Create a custom category type cat_order with the 1</a:t>
            </a:r>
            <a:r>
              <a:rPr lang="en-GB" baseline="30000" dirty="0"/>
              <a:t>st</a:t>
            </a:r>
            <a:r>
              <a:rPr lang="en-GB" dirty="0"/>
              <a:t> argument set to sort_order list, and the 2</a:t>
            </a:r>
            <a:r>
              <a:rPr lang="en-GB" baseline="30000" dirty="0"/>
              <a:t>nd</a:t>
            </a:r>
            <a:r>
              <a:rPr lang="en-GB" dirty="0"/>
              <a:t> argument ordered=True for this variable to be treated as an ordered categorical.</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cat_order = pd.CategoricalDtype(sort_order, ordered=</a:t>
            </a:r>
            <a:r>
              <a:rPr lang="en-GB" dirty="0">
                <a:solidFill>
                  <a:srgbClr val="FF7700"/>
                </a:solidFill>
                <a:latin typeface="Lucida Console" panose="020B0609040504020204" pitchFamily="49" charset="0"/>
              </a:rPr>
              <a:t>True</a:t>
            </a:r>
            <a:r>
              <a:rPr lang="en-GB" dirty="0">
                <a:latin typeface="Lucida Console" panose="020B0609040504020204" pitchFamily="49" charset="0"/>
              </a:rPr>
              <a:t>)</a:t>
            </a:r>
          </a:p>
          <a:p>
            <a:r>
              <a:rPr lang="en-GB" dirty="0"/>
              <a:t>Step 4: call </a:t>
            </a:r>
            <a:r>
              <a:rPr lang="en-GB" dirty="0">
                <a:latin typeface="Lucida Console" panose="020B0609040504020204" pitchFamily="49" charset="0"/>
              </a:rPr>
              <a:t>astype(cat_order)</a:t>
            </a:r>
            <a:r>
              <a:rPr lang="en-GB" dirty="0"/>
              <a:t> to cast the ordered data to the custom category type.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 = df_planets[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].astype(cat_order)</a:t>
            </a:r>
          </a:p>
        </p:txBody>
      </p:sp>
    </p:spTree>
    <p:extLst>
      <p:ext uri="{BB962C8B-B14F-4D97-AF65-F5344CB8AC3E}">
        <p14:creationId xmlns:p14="http://schemas.microsoft.com/office/powerpoint/2010/main" val="360192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343877" y="1431983"/>
            <a:ext cx="11798621" cy="50994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endParaRPr lang="en-GB" dirty="0"/>
          </a:p>
          <a:p>
            <a:r>
              <a:rPr lang="en-GB" dirty="0"/>
              <a:t>At this stage, the 'planet' column has been casted to a category data type with the specified order</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0    Mercury</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1      Venus</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2      Earth</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3       Mars</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4    Jupiter</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5     Saturn</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6     Uranus</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7    Neptune</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8      Pluto</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Name: planet, dtype: category</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0000CD"/>
                </a:solidFill>
                <a:latin typeface="Lucida Console" panose="020B0609040504020204" pitchFamily="49" charset="0"/>
              </a:rPr>
              <a:t>Categories (9, object): ['Earth' &lt; 'Mars' &lt; 'Mercury' &lt; 'Venus' ... 'Pluto' &lt; 'Jupiter' &lt; 'Uranus’ &lt; 'Saturn']</a:t>
            </a:r>
          </a:p>
        </p:txBody>
      </p:sp>
    </p:spTree>
    <p:extLst>
      <p:ext uri="{BB962C8B-B14F-4D97-AF65-F5344CB8AC3E}">
        <p14:creationId xmlns:p14="http://schemas.microsoft.com/office/powerpoint/2010/main" val="9449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sorting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343877" y="1431983"/>
            <a:ext cx="11798621" cy="50994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Sorting data in a DataFrame</a:t>
            </a:r>
          </a:p>
          <a:p>
            <a:r>
              <a:rPr lang="en-GB" dirty="0"/>
              <a:t>Step 5: call the </a:t>
            </a:r>
            <a:r>
              <a:rPr lang="en-GB" dirty="0">
                <a:latin typeface="Lucida Console" panose="020B0609040504020204" pitchFamily="49" charset="0"/>
              </a:rPr>
              <a:t>sort_values()</a:t>
            </a:r>
            <a:r>
              <a:rPr lang="en-GB" dirty="0"/>
              <a:t> function passing the column name to be used for sorting:</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df_planets_diameter = </a:t>
            </a:r>
            <a:r>
              <a:rPr lang="da-DK" dirty="0">
                <a:latin typeface="Lucida Console" panose="020B0609040504020204" pitchFamily="49" charset="0"/>
              </a:rPr>
              <a:t>df_planets[[</a:t>
            </a:r>
            <a:r>
              <a:rPr lang="da-DK" dirty="0">
                <a:solidFill>
                  <a:srgbClr val="00B050"/>
                </a:solidFill>
                <a:latin typeface="Lucida Console" panose="020B0609040504020204" pitchFamily="49" charset="0"/>
              </a:rPr>
              <a:t>'planet'</a:t>
            </a:r>
            <a:r>
              <a:rPr lang="en-GB" dirty="0">
                <a:latin typeface="Lucida Console" panose="020B0609040504020204" pitchFamily="49" charset="0"/>
              </a:rPr>
              <a:t>, </a:t>
            </a:r>
            <a:r>
              <a:rPr lang="da-DK" dirty="0">
                <a:solidFill>
                  <a:srgbClr val="00B050"/>
                </a:solidFill>
                <a:latin typeface="Lucida Console" panose="020B0609040504020204" pitchFamily="49" charset="0"/>
              </a:rPr>
              <a:t>'diameter'</a:t>
            </a:r>
            <a:r>
              <a:rPr lang="da-DK" dirty="0">
                <a:latin typeface="Lucida Console" panose="020B0609040504020204" pitchFamily="49" charset="0"/>
              </a:rPr>
              <a:t>]].sort_values(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(df_planets_diameter</a:t>
            </a:r>
            <a:r>
              <a:rPr lang="da-DK" dirty="0">
                <a:latin typeface="Lucida Console" panose="020B0609040504020204" pitchFamily="49" charset="0"/>
              </a:rPr>
              <a:t>)</a:t>
            </a:r>
            <a:endParaRPr lang="en-GB" b="1" dirty="0">
              <a:solidFill>
                <a:srgbClr val="2EABE2"/>
              </a:solidFill>
              <a:latin typeface="Arial"/>
              <a:ea typeface="MS PGothic" pitchFamily="34" charset="-128"/>
            </a:endParaRPr>
          </a:p>
          <a:p>
            <a:pPr marL="0" indent="0">
              <a:buNone/>
            </a:pPr>
            <a:r>
              <a:rPr lang="en-GB" dirty="0">
                <a:solidFill>
                  <a:srgbClr val="0000CD"/>
                </a:solidFill>
                <a:latin typeface="Lucida Console" panose="020B0609040504020204" pitchFamily="49" charset="0"/>
              </a:rPr>
              <a:t>     planet  diameter</a:t>
            </a:r>
          </a:p>
          <a:p>
            <a:pPr marL="0" indent="0">
              <a:buNone/>
            </a:pPr>
            <a:r>
              <a:rPr lang="en-GB" dirty="0">
                <a:solidFill>
                  <a:srgbClr val="0000CD"/>
                </a:solidFill>
                <a:latin typeface="Lucida Console" panose="020B0609040504020204" pitchFamily="49" charset="0"/>
              </a:rPr>
              <a:t> 2    Earth     12756</a:t>
            </a:r>
          </a:p>
          <a:p>
            <a:pPr marL="0" indent="0">
              <a:buNone/>
            </a:pPr>
            <a:r>
              <a:rPr lang="en-GB" dirty="0">
                <a:solidFill>
                  <a:srgbClr val="0000CD"/>
                </a:solidFill>
                <a:latin typeface="Lucida Console" panose="020B0609040504020204" pitchFamily="49" charset="0"/>
              </a:rPr>
              <a:t> 3     Mars      6792</a:t>
            </a:r>
          </a:p>
          <a:p>
            <a:pPr marL="0" indent="0">
              <a:buNone/>
            </a:pPr>
            <a:r>
              <a:rPr lang="en-GB" dirty="0">
                <a:solidFill>
                  <a:srgbClr val="0000CD"/>
                </a:solidFill>
                <a:latin typeface="Lucida Console" panose="020B0609040504020204" pitchFamily="49" charset="0"/>
              </a:rPr>
              <a:t> 0  Mercury      4879</a:t>
            </a:r>
          </a:p>
          <a:p>
            <a:pPr marL="0" indent="0">
              <a:buNone/>
            </a:pPr>
            <a:r>
              <a:rPr lang="en-GB" dirty="0">
                <a:solidFill>
                  <a:srgbClr val="0000CD"/>
                </a:solidFill>
                <a:latin typeface="Lucida Console" panose="020B0609040504020204" pitchFamily="49" charset="0"/>
              </a:rPr>
              <a:t> 1    Venus     12104</a:t>
            </a:r>
          </a:p>
          <a:p>
            <a:pPr marL="0" indent="0">
              <a:buNone/>
            </a:pPr>
            <a:r>
              <a:rPr lang="en-GB" dirty="0">
                <a:solidFill>
                  <a:srgbClr val="0000CD"/>
                </a:solidFill>
                <a:latin typeface="Lucida Console" panose="020B0609040504020204" pitchFamily="49" charset="0"/>
              </a:rPr>
              <a:t> 7  Neptune     49528</a:t>
            </a:r>
          </a:p>
          <a:p>
            <a:pPr marL="0" indent="0">
              <a:buNone/>
            </a:pPr>
            <a:r>
              <a:rPr lang="en-GB" dirty="0">
                <a:solidFill>
                  <a:srgbClr val="0000CD"/>
                </a:solidFill>
                <a:latin typeface="Lucida Console" panose="020B0609040504020204" pitchFamily="49" charset="0"/>
              </a:rPr>
              <a:t> 8    Pluto      2370</a:t>
            </a:r>
          </a:p>
          <a:p>
            <a:pPr marL="0" indent="0">
              <a:buNone/>
            </a:pPr>
            <a:r>
              <a:rPr lang="en-GB" dirty="0">
                <a:solidFill>
                  <a:srgbClr val="0000CD"/>
                </a:solidFill>
                <a:latin typeface="Lucida Console" panose="020B0609040504020204" pitchFamily="49" charset="0"/>
              </a:rPr>
              <a:t> 4  Jupiter    142984</a:t>
            </a:r>
          </a:p>
          <a:p>
            <a:pPr marL="0" indent="0">
              <a:buNone/>
            </a:pPr>
            <a:r>
              <a:rPr lang="en-GB" dirty="0">
                <a:solidFill>
                  <a:srgbClr val="0000CD"/>
                </a:solidFill>
                <a:latin typeface="Lucida Console" panose="020B0609040504020204" pitchFamily="49" charset="0"/>
              </a:rPr>
              <a:t> 6   Uranus     51118</a:t>
            </a:r>
          </a:p>
          <a:p>
            <a:pPr marL="0" indent="0">
              <a:buNone/>
            </a:pPr>
            <a:r>
              <a:rPr lang="en-GB" dirty="0">
                <a:solidFill>
                  <a:srgbClr val="0000CD"/>
                </a:solidFill>
                <a:latin typeface="Lucida Console" panose="020B0609040504020204" pitchFamily="49" charset="0"/>
              </a:rPr>
              <a:t> 5   Saturn    120536</a:t>
            </a:r>
            <a:endParaRPr lang="en-GB" baseline="30000" dirty="0"/>
          </a:p>
        </p:txBody>
      </p:sp>
    </p:spTree>
    <p:extLst>
      <p:ext uri="{BB962C8B-B14F-4D97-AF65-F5344CB8AC3E}">
        <p14:creationId xmlns:p14="http://schemas.microsoft.com/office/powerpoint/2010/main" val="303511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31983"/>
            <a:ext cx="11432715" cy="47732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Use the </a:t>
            </a:r>
            <a:r>
              <a:rPr lang="en-GB" b="1" dirty="0">
                <a:latin typeface="Lucida Console" panose="020B0609040504020204" pitchFamily="49" charset="0"/>
              </a:rPr>
              <a:t>query</a:t>
            </a:r>
            <a:r>
              <a:rPr lang="en-GB" dirty="0"/>
              <a:t>() method to </a:t>
            </a:r>
            <a:r>
              <a:rPr lang="en-GB" dirty="0">
                <a:latin typeface="Arial" panose="020B0604020202020204" pitchFamily="34" charset="0"/>
                <a:cs typeface="Arial" panose="020B0604020202020204" pitchFamily="34" charset="0"/>
              </a:rPr>
              <a:t>"query" a DataFrame and retrieve subsets based on logical conditions. </a:t>
            </a:r>
          </a:p>
          <a:p>
            <a:endParaRPr lang="en-GB" dirty="0"/>
          </a:p>
          <a:p>
            <a:r>
              <a:rPr lang="en-GB" u="sng" dirty="0"/>
              <a:t>Basic Syntax</a:t>
            </a:r>
            <a:r>
              <a:rPr lang="en-GB" dirty="0"/>
              <a:t>:</a:t>
            </a:r>
          </a:p>
          <a:p>
            <a:r>
              <a:rPr lang="en-GB" b="1" dirty="0">
                <a:latin typeface="Lucida Console" panose="020B0609040504020204" pitchFamily="49" charset="0"/>
                <a:cs typeface="Arial" panose="020B0604020202020204" pitchFamily="34" charset="0"/>
              </a:rPr>
              <a:t> DataFrame.query(expr, inplace, **kwargs)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expr</a:t>
            </a:r>
            <a:r>
              <a:rPr lang="en-GB" dirty="0"/>
              <a:t> – The query to evaluate, in string format. </a:t>
            </a:r>
            <a:r>
              <a:rPr lang="en-GB" dirty="0">
                <a:latin typeface="Arial" panose="020B0604020202020204" pitchFamily="34" charset="0"/>
                <a:cs typeface="Arial" panose="020B0604020202020204" pitchFamily="34" charset="0"/>
              </a:rPr>
              <a:t>Column names that are not valid Python variable names must be surrounded by </a:t>
            </a:r>
            <a:r>
              <a:rPr lang="en-GB" dirty="0"/>
              <a:t>backticks</a:t>
            </a:r>
            <a:r>
              <a:rPr lang="en-GB" dirty="0">
                <a:latin typeface="Arial" panose="020B0604020202020204" pitchFamily="34" charset="0"/>
                <a:cs typeface="Arial" panose="020B0604020202020204" pitchFamily="34" charset="0"/>
              </a:rPr>
              <a:t>. Variables must be prefixed with @.</a:t>
            </a:r>
            <a:endParaRPr lang="en-GB" dirty="0"/>
          </a:p>
          <a:p>
            <a:pPr marL="285750"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inplace </a:t>
            </a:r>
            <a:r>
              <a:rPr lang="en-GB" dirty="0">
                <a:latin typeface="Arial" panose="020B0604020202020204" pitchFamily="34" charset="0"/>
                <a:cs typeface="Arial" panose="020B0604020202020204" pitchFamily="34" charset="0"/>
              </a:rPr>
              <a:t>– Boolean value indicating whether the query should modify the data in place (True) or return a modified copy (False)</a:t>
            </a:r>
            <a:r>
              <a:rPr lang="pt-BR" dirty="0">
                <a:latin typeface="Arial" panose="020B0604020202020204" pitchFamily="34" charset="0"/>
                <a:cs typeface="Arial" panose="020B0604020202020204" pitchFamily="34" charset="0"/>
              </a:rPr>
              <a:t>.</a:t>
            </a:r>
            <a:r>
              <a:rPr lang="pt-BR" dirty="0"/>
              <a:t> Default is False</a:t>
            </a:r>
          </a:p>
          <a:p>
            <a:pPr marL="285750" indent="-285750"/>
            <a:r>
              <a:rPr lang="en-GB" b="1" dirty="0">
                <a:latin typeface="Lucida Console" panose="020B0609040504020204" pitchFamily="49" charset="0"/>
                <a:cs typeface="Arial" panose="020B0604020202020204" pitchFamily="34" charset="0"/>
              </a:rPr>
              <a:t>**kwargs</a:t>
            </a:r>
            <a:r>
              <a:rPr lang="en-GB" dirty="0"/>
              <a:t> – </a:t>
            </a:r>
            <a:r>
              <a:rPr lang="en-GB" dirty="0">
                <a:latin typeface="Arial" panose="020B0604020202020204" pitchFamily="34" charset="0"/>
                <a:cs typeface="Arial" panose="020B0604020202020204" pitchFamily="34" charset="0"/>
              </a:rPr>
              <a:t>see the documentation for </a:t>
            </a:r>
            <a:r>
              <a:rPr lang="en-GB" dirty="0">
                <a:latin typeface="Arial" panose="020B0604020202020204" pitchFamily="34" charset="0"/>
                <a:cs typeface="Arial" panose="020B0604020202020204" pitchFamily="34" charset="0"/>
                <a:hlinkClick r:id="rId4"/>
              </a:rPr>
              <a:t>eval()</a:t>
            </a:r>
            <a:r>
              <a:rPr lang="en-GB" dirty="0">
                <a:latin typeface="Arial" panose="020B0604020202020204" pitchFamily="34" charset="0"/>
                <a:cs typeface="Arial" panose="020B0604020202020204" pitchFamily="34" charset="0"/>
              </a:rPr>
              <a:t> for complete details on the keyword arguments accepted by DataFrame.query()</a:t>
            </a:r>
          </a:p>
          <a:p>
            <a:pPr marL="0" indent="0">
              <a:buNone/>
            </a:pPr>
            <a:endParaRPr lang="en-GB" dirty="0"/>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connect more conditions within the query() method, use and/or logic operators.</a:t>
            </a:r>
          </a:p>
        </p:txBody>
      </p:sp>
    </p:spTree>
    <p:extLst>
      <p:ext uri="{BB962C8B-B14F-4D97-AF65-F5344CB8AC3E}">
        <p14:creationId xmlns:p14="http://schemas.microsoft.com/office/powerpoint/2010/main" val="6605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523496" y="1466489"/>
            <a:ext cx="1161900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based on a numerical value (of a numerical variable)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df_no_moons_gt_3 = df_planets.query(</a:t>
            </a:r>
            <a:r>
              <a:rPr lang="da-DK" dirty="0">
                <a:solidFill>
                  <a:srgbClr val="00B050"/>
                </a:solidFill>
                <a:latin typeface="Lucida Console" panose="020B0609040504020204" pitchFamily="49" charset="0"/>
              </a:rPr>
              <a:t>'number_of_moons &gt; 3'</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df_no_moons_gt_3[[</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t>
            </a:r>
            <a:r>
              <a:rPr lang="da-DK" dirty="0">
                <a:solidFill>
                  <a:srgbClr val="00B050"/>
                </a:solidFill>
                <a:latin typeface="Lucida Console" panose="020B0609040504020204" pitchFamily="49" charset="0"/>
              </a:rPr>
              <a:t> 'number_of_moons'</a:t>
            </a:r>
            <a:r>
              <a:rPr lang="da-DK" dirty="0">
                <a:latin typeface="Lucida Console" panose="020B0609040504020204" pitchFamily="49" charset="0"/>
              </a:rPr>
              <a:t>]]</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number_of_moons</a:t>
            </a:r>
          </a:p>
          <a:p>
            <a:pPr marL="0" indent="0">
              <a:buNone/>
            </a:pPr>
            <a:r>
              <a:rPr lang="en-GB" dirty="0">
                <a:solidFill>
                  <a:srgbClr val="0000CD"/>
                </a:solidFill>
                <a:latin typeface="Lucida Console" panose="020B0609040504020204" pitchFamily="49" charset="0"/>
              </a:rPr>
              <a:t>  4  Jupiter               79</a:t>
            </a:r>
          </a:p>
          <a:p>
            <a:pPr marL="0" indent="0">
              <a:buNone/>
            </a:pPr>
            <a:r>
              <a:rPr lang="en-GB" dirty="0">
                <a:solidFill>
                  <a:srgbClr val="0000CD"/>
                </a:solidFill>
                <a:latin typeface="Lucida Console" panose="020B0609040504020204" pitchFamily="49" charset="0"/>
              </a:rPr>
              <a:t>  5   Saturn               62</a:t>
            </a:r>
          </a:p>
          <a:p>
            <a:pPr marL="0" indent="0">
              <a:buNone/>
            </a:pPr>
            <a:r>
              <a:rPr lang="en-GB" dirty="0">
                <a:solidFill>
                  <a:srgbClr val="0000CD"/>
                </a:solidFill>
                <a:latin typeface="Lucida Console" panose="020B0609040504020204" pitchFamily="49" charset="0"/>
              </a:rPr>
              <a:t>  6   Uranus               27</a:t>
            </a:r>
          </a:p>
          <a:p>
            <a:pPr marL="0" indent="0">
              <a:buNone/>
            </a:pPr>
            <a:r>
              <a:rPr lang="en-GB" dirty="0">
                <a:solidFill>
                  <a:srgbClr val="0000CD"/>
                </a:solidFill>
                <a:latin typeface="Lucida Console" panose="020B0609040504020204" pitchFamily="49" charset="0"/>
              </a:rPr>
              <a:t>  7  Neptune               14</a:t>
            </a:r>
          </a:p>
          <a:p>
            <a:pPr marL="0" indent="0">
              <a:buNone/>
            </a:pPr>
            <a:r>
              <a:rPr lang="en-GB" dirty="0">
                <a:solidFill>
                  <a:srgbClr val="0000CD"/>
                </a:solidFill>
                <a:latin typeface="Lucida Console" panose="020B0609040504020204" pitchFamily="49" charset="0"/>
              </a:rPr>
              <a:t>  8    Pluto                5</a:t>
            </a:r>
          </a:p>
          <a:p>
            <a:pPr marL="0" indent="0">
              <a:buNone/>
            </a:pPr>
            <a:endParaRPr lang="en-GB" baseline="30000" dirty="0">
              <a:solidFill>
                <a:srgbClr val="0000CD"/>
              </a:solidFill>
              <a:latin typeface="Lucida Console" panose="020B0609040504020204" pitchFamily="49" charset="0"/>
            </a:endParaRPr>
          </a:p>
          <a:p>
            <a:r>
              <a:rPr lang="en-GB" b="1" dirty="0"/>
              <a:t>Important</a:t>
            </a:r>
            <a:r>
              <a:rPr lang="en-GB" dirty="0"/>
              <a:t>: Columns containing spaces (</a:t>
            </a:r>
            <a:r>
              <a:rPr lang="en-GB" dirty="0">
                <a:latin typeface="Arial" panose="020B0604020202020204" pitchFamily="34" charset="0"/>
                <a:cs typeface="Arial" panose="020B0604020202020204" pitchFamily="34" charset="0"/>
              </a:rPr>
              <a:t>not valid Python variable names ) </a:t>
            </a:r>
            <a:r>
              <a:rPr lang="en-GB" dirty="0"/>
              <a:t>must be enclosed within backticks: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df_no_moons_gt_3 = df_planets.query(</a:t>
            </a:r>
            <a:r>
              <a:rPr lang="da-DK" dirty="0">
                <a:solidFill>
                  <a:srgbClr val="00B050"/>
                </a:solidFill>
                <a:latin typeface="Lucida Console" panose="020B0609040504020204" pitchFamily="49" charset="0"/>
              </a:rPr>
              <a:t>'`number of moons` &gt; 3'</a:t>
            </a:r>
            <a:r>
              <a:rPr lang="en-GB" dirty="0">
                <a:latin typeface="Lucida Console" panose="020B0609040504020204" pitchFamily="49" charset="0"/>
              </a:rPr>
              <a:t>)</a:t>
            </a:r>
          </a:p>
          <a:p>
            <a:r>
              <a:rPr lang="en-GB" dirty="0"/>
              <a:t>This is because the query string must be enclosed within one type of quotes (single or double); the other type of quotes are used to enclose literal string values within the query – see examples on the next slide</a:t>
            </a:r>
            <a:endParaRPr lang="en-GB" baseline="30000" dirty="0"/>
          </a:p>
        </p:txBody>
      </p:sp>
    </p:spTree>
    <p:extLst>
      <p:ext uri="{BB962C8B-B14F-4D97-AF65-F5344CB8AC3E}">
        <p14:creationId xmlns:p14="http://schemas.microsoft.com/office/powerpoint/2010/main" val="215084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Pandas Data Structures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5195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following table summarises the three basic Pandas data structures</a:t>
            </a:r>
          </a:p>
          <a:p>
            <a:pPr lvl="1"/>
            <a:endParaRPr lang="en-GB" dirty="0"/>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3" name="Table 3">
            <a:extLst>
              <a:ext uri="{FF2B5EF4-FFF2-40B4-BE49-F238E27FC236}">
                <a16:creationId xmlns:a16="http://schemas.microsoft.com/office/drawing/2014/main" id="{BC51FAD0-1F08-46F5-B95D-D9802CB5E54F}"/>
              </a:ext>
            </a:extLst>
          </p:cNvPr>
          <p:cNvGraphicFramePr>
            <a:graphicFrameLocks noGrp="1"/>
          </p:cNvGraphicFramePr>
          <p:nvPr>
            <p:extLst>
              <p:ext uri="{D42A27DB-BD31-4B8C-83A1-F6EECF244321}">
                <p14:modId xmlns:p14="http://schemas.microsoft.com/office/powerpoint/2010/main" val="3343006682"/>
              </p:ext>
            </p:extLst>
          </p:nvPr>
        </p:nvGraphicFramePr>
        <p:xfrm>
          <a:off x="807049" y="2186156"/>
          <a:ext cx="10797577" cy="1889760"/>
        </p:xfrm>
        <a:graphic>
          <a:graphicData uri="http://schemas.openxmlformats.org/drawingml/2006/table">
            <a:tbl>
              <a:tblPr firstRow="1" bandRow="1">
                <a:tableStyleId>{5C22544A-7EE6-4342-B048-85BDC9FD1C3A}</a:tableStyleId>
              </a:tblPr>
              <a:tblGrid>
                <a:gridCol w="1901645">
                  <a:extLst>
                    <a:ext uri="{9D8B030D-6E8A-4147-A177-3AD203B41FA5}">
                      <a16:colId xmlns:a16="http://schemas.microsoft.com/office/drawing/2014/main" val="2871336777"/>
                    </a:ext>
                  </a:extLst>
                </a:gridCol>
                <a:gridCol w="1414732">
                  <a:extLst>
                    <a:ext uri="{9D8B030D-6E8A-4147-A177-3AD203B41FA5}">
                      <a16:colId xmlns:a16="http://schemas.microsoft.com/office/drawing/2014/main" val="1443116236"/>
                    </a:ext>
                  </a:extLst>
                </a:gridCol>
                <a:gridCol w="7481200">
                  <a:extLst>
                    <a:ext uri="{9D8B030D-6E8A-4147-A177-3AD203B41FA5}">
                      <a16:colId xmlns:a16="http://schemas.microsoft.com/office/drawing/2014/main" val="3439312209"/>
                    </a:ext>
                  </a:extLst>
                </a:gridCol>
              </a:tblGrid>
              <a:tr h="370840">
                <a:tc>
                  <a:txBody>
                    <a:bodyPr/>
                    <a:lstStyle/>
                    <a:p>
                      <a:r>
                        <a:rPr lang="en-GB" sz="2000" dirty="0"/>
                        <a:t>Data Structure</a:t>
                      </a:r>
                    </a:p>
                  </a:txBody>
                  <a:tcPr/>
                </a:tc>
                <a:tc>
                  <a:txBody>
                    <a:bodyPr/>
                    <a:lstStyle/>
                    <a:p>
                      <a:r>
                        <a:rPr lang="en-GB" sz="2000" dirty="0"/>
                        <a:t>Dimension</a:t>
                      </a:r>
                    </a:p>
                  </a:txBody>
                  <a:tcPr/>
                </a:tc>
                <a:tc>
                  <a:txBody>
                    <a:bodyPr/>
                    <a:lstStyle/>
                    <a:p>
                      <a:r>
                        <a:rPr lang="en-GB" sz="2000" dirty="0"/>
                        <a:t>Description</a:t>
                      </a:r>
                    </a:p>
                  </a:txBody>
                  <a:tcPr/>
                </a:tc>
                <a:extLst>
                  <a:ext uri="{0D108BD9-81ED-4DB2-BD59-A6C34878D82A}">
                    <a16:rowId xmlns:a16="http://schemas.microsoft.com/office/drawing/2014/main" val="2195889740"/>
                  </a:ext>
                </a:extLst>
              </a:tr>
              <a:tr h="370840">
                <a:tc>
                  <a:txBody>
                    <a:bodyPr/>
                    <a:lstStyle/>
                    <a:p>
                      <a:r>
                        <a:rPr lang="en-GB" sz="2000" dirty="0"/>
                        <a:t>Series</a:t>
                      </a:r>
                    </a:p>
                  </a:txBody>
                  <a:tcPr/>
                </a:tc>
                <a:tc>
                  <a:txBody>
                    <a:bodyPr/>
                    <a:lstStyle/>
                    <a:p>
                      <a:pPr algn="ctr"/>
                      <a:r>
                        <a:rPr lang="en-GB" sz="2000" dirty="0"/>
                        <a:t>1</a:t>
                      </a:r>
                    </a:p>
                  </a:txBody>
                  <a:tcPr/>
                </a:tc>
                <a:tc>
                  <a:txBody>
                    <a:bodyPr/>
                    <a:lstStyle/>
                    <a:p>
                      <a:r>
                        <a:rPr lang="en-GB" sz="2000" dirty="0"/>
                        <a:t>1D labelled homogeneous array, size immutable</a:t>
                      </a:r>
                    </a:p>
                  </a:txBody>
                  <a:tcPr/>
                </a:tc>
                <a:extLst>
                  <a:ext uri="{0D108BD9-81ED-4DB2-BD59-A6C34878D82A}">
                    <a16:rowId xmlns:a16="http://schemas.microsoft.com/office/drawing/2014/main" val="3917265328"/>
                  </a:ext>
                </a:extLst>
              </a:tr>
              <a:tr h="370840">
                <a:tc>
                  <a:txBody>
                    <a:bodyPr/>
                    <a:lstStyle/>
                    <a:p>
                      <a:r>
                        <a:rPr lang="en-GB" sz="2000" dirty="0"/>
                        <a:t>DataFrame</a:t>
                      </a:r>
                    </a:p>
                  </a:txBody>
                  <a:tcPr/>
                </a:tc>
                <a:tc>
                  <a:txBody>
                    <a:bodyPr/>
                    <a:lstStyle/>
                    <a:p>
                      <a:pPr algn="ctr"/>
                      <a:r>
                        <a:rPr lang="en-GB" sz="2000" dirty="0"/>
                        <a:t>2</a:t>
                      </a:r>
                    </a:p>
                  </a:txBody>
                  <a:tcPr/>
                </a:tc>
                <a:tc>
                  <a:txBody>
                    <a:bodyPr/>
                    <a:lstStyle/>
                    <a:p>
                      <a:r>
                        <a:rPr lang="en-GB" sz="2000" dirty="0"/>
                        <a:t>General 2D labelled, size-mutable tabular structure with potentially heterogeneously typed columns</a:t>
                      </a:r>
                    </a:p>
                  </a:txBody>
                  <a:tcPr/>
                </a:tc>
                <a:extLst>
                  <a:ext uri="{0D108BD9-81ED-4DB2-BD59-A6C34878D82A}">
                    <a16:rowId xmlns:a16="http://schemas.microsoft.com/office/drawing/2014/main" val="1842840203"/>
                  </a:ext>
                </a:extLst>
              </a:tr>
              <a:tr h="370840">
                <a:tc>
                  <a:txBody>
                    <a:bodyPr/>
                    <a:lstStyle/>
                    <a:p>
                      <a:r>
                        <a:rPr lang="en-GB" sz="2000" dirty="0"/>
                        <a:t>Panel</a:t>
                      </a:r>
                    </a:p>
                  </a:txBody>
                  <a:tcPr/>
                </a:tc>
                <a:tc>
                  <a:txBody>
                    <a:bodyPr/>
                    <a:lstStyle/>
                    <a:p>
                      <a:pPr algn="ctr"/>
                      <a:r>
                        <a:rPr lang="en-GB" sz="2000" dirty="0"/>
                        <a:t>3</a:t>
                      </a:r>
                    </a:p>
                  </a:txBody>
                  <a:tcPr/>
                </a:tc>
                <a:tc>
                  <a:txBody>
                    <a:bodyPr/>
                    <a:lstStyle/>
                    <a:p>
                      <a:r>
                        <a:rPr lang="en-GB" sz="2000" dirty="0"/>
                        <a:t>General 3D labelled, size-mutable array</a:t>
                      </a:r>
                    </a:p>
                  </a:txBody>
                  <a:tcPr/>
                </a:tc>
                <a:extLst>
                  <a:ext uri="{0D108BD9-81ED-4DB2-BD59-A6C34878D82A}">
                    <a16:rowId xmlns:a16="http://schemas.microsoft.com/office/drawing/2014/main" val="2337801518"/>
                  </a:ext>
                </a:extLst>
              </a:tr>
            </a:tbl>
          </a:graphicData>
        </a:graphic>
      </p:graphicFrame>
      <p:sp>
        <p:nvSpPr>
          <p:cNvPr id="7" name="Text Placeholder 4">
            <a:extLst>
              <a:ext uri="{FF2B5EF4-FFF2-40B4-BE49-F238E27FC236}">
                <a16:creationId xmlns:a16="http://schemas.microsoft.com/office/drawing/2014/main" id="{116BFF46-DED8-484A-8323-205E1F5EFAB4}"/>
              </a:ext>
            </a:extLst>
          </p:cNvPr>
          <p:cNvSpPr txBox="1">
            <a:spLocks/>
          </p:cNvSpPr>
          <p:nvPr/>
        </p:nvSpPr>
        <p:spPr>
          <a:xfrm>
            <a:off x="658645" y="4256633"/>
            <a:ext cx="11002378" cy="255518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All Pandas data structures are value mutable (can be changed) and except Series all are size mutable. Series is size immutable</a:t>
            </a:r>
          </a:p>
          <a:p>
            <a:endParaRPr lang="en-GB" dirty="0"/>
          </a:p>
          <a:p>
            <a:r>
              <a:rPr lang="en-GB" dirty="0"/>
              <a:t>Panel us used much less than DataFrame and Series; we are not going to use Panel in this course</a:t>
            </a:r>
          </a:p>
          <a:p>
            <a:endParaRPr lang="en-GB" dirty="0"/>
          </a:p>
          <a:p>
            <a:r>
              <a:rPr lang="en-GB" dirty="0"/>
              <a:t>Working with multi-dimensional arrays can be a tedious task, involving dimensions and element indexes</a:t>
            </a:r>
          </a:p>
          <a:p>
            <a:r>
              <a:rPr lang="en-GB" dirty="0"/>
              <a:t>Pandas reduces users’ mental effort with indexing DataFrame through rows and columns</a:t>
            </a:r>
          </a:p>
          <a:p>
            <a:pPr lvl="1"/>
            <a:endParaRPr lang="en-GB" dirty="0"/>
          </a:p>
          <a:p>
            <a:pPr marL="0" indent="0">
              <a:buNone/>
            </a:pPr>
            <a:br>
              <a:rPr lang="en-GB" dirty="0"/>
            </a:br>
            <a:endParaRPr lang="en-GB" dirty="0"/>
          </a:p>
          <a:p>
            <a:pPr marL="0" indent="0">
              <a:buNone/>
            </a:pPr>
            <a:r>
              <a:rPr lang="en-GB" b="1" dirty="0"/>
              <a:t>   </a:t>
            </a:r>
          </a:p>
        </p:txBody>
      </p:sp>
    </p:spTree>
    <p:extLst>
      <p:ext uri="{BB962C8B-B14F-4D97-AF65-F5344CB8AC3E}">
        <p14:creationId xmlns:p14="http://schemas.microsoft.com/office/powerpoint/2010/main" val="319451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based on a string value (of a categorical variable)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df_venus = df_planets.query(</a:t>
            </a:r>
            <a:r>
              <a:rPr lang="da-DK" dirty="0">
                <a:solidFill>
                  <a:srgbClr val="00B050"/>
                </a:solidFill>
                <a:latin typeface="Lucida Console" panose="020B0609040504020204" pitchFamily="49" charset="0"/>
              </a:rPr>
              <a:t>"planet=='Venus'"</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df_venus</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1  Venus  4.87  ...               No                         No</a:t>
            </a:r>
          </a:p>
          <a:p>
            <a:pPr marL="0" indent="0">
              <a:buNone/>
            </a:pPr>
            <a:r>
              <a:rPr lang="en-GB" dirty="0">
                <a:solidFill>
                  <a:srgbClr val="0000CD"/>
                </a:solidFill>
                <a:latin typeface="Lucida Console" panose="020B0609040504020204" pitchFamily="49" charset="0"/>
              </a:rPr>
              <a:t>  [1 rows x 21 columns]</a:t>
            </a:r>
          </a:p>
          <a:p>
            <a:r>
              <a:rPr lang="en-GB" dirty="0"/>
              <a:t>OR (enclosing the string literal within double quotes)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df_venus = df_planets.query(</a:t>
            </a:r>
            <a:r>
              <a:rPr lang="da-DK" dirty="0">
                <a:solidFill>
                  <a:srgbClr val="00B050"/>
                </a:solidFill>
                <a:latin typeface="Lucida Console" panose="020B0609040504020204" pitchFamily="49" charset="0"/>
              </a:rPr>
              <a:t>'planet=="Venus"'</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df_venus</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1  Venus  4.87  ...               No                         No</a:t>
            </a:r>
          </a:p>
          <a:p>
            <a:pPr marL="0" indent="0">
              <a:buNone/>
            </a:pPr>
            <a:r>
              <a:rPr lang="en-GB" dirty="0">
                <a:solidFill>
                  <a:srgbClr val="0000CD"/>
                </a:solidFill>
                <a:latin typeface="Lucida Console" panose="020B0609040504020204" pitchFamily="49" charset="0"/>
              </a:rPr>
              <a:t>  [1 rows x 21 columns]</a:t>
            </a:r>
            <a:endParaRPr lang="en-GB" baseline="30000" dirty="0"/>
          </a:p>
        </p:txBody>
      </p:sp>
    </p:spTree>
    <p:extLst>
      <p:ext uri="{BB962C8B-B14F-4D97-AF65-F5344CB8AC3E}">
        <p14:creationId xmlns:p14="http://schemas.microsoft.com/office/powerpoint/2010/main" val="376023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based on a DataFrame index</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df_first_3_rows = df_planets.query(</a:t>
            </a:r>
            <a:r>
              <a:rPr lang="da-DK" dirty="0">
                <a:solidFill>
                  <a:srgbClr val="00B050"/>
                </a:solidFill>
                <a:latin typeface="Lucida Console" panose="020B0609040504020204" pitchFamily="49" charset="0"/>
              </a:rPr>
              <a:t>'index &lt; 3'</a:t>
            </a:r>
            <a:r>
              <a:rPr lang="en-GB" dirty="0">
                <a:latin typeface="Lucida Console" panose="020B0609040504020204" pitchFamily="49" charset="0"/>
              </a:rPr>
              <a:t>)  </a:t>
            </a:r>
            <a:r>
              <a:rPr lang="en-GB" dirty="0">
                <a:solidFill>
                  <a:srgbClr val="FF0000"/>
                </a:solidFill>
                <a:latin typeface="Lucida Console" panose="020B0609040504020204" pitchFamily="49" charset="0"/>
              </a:rPr>
              <a:t># returns the first 3 rows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df_first_3_rows</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0  Mercury  0.33  ...               No                        Yes</a:t>
            </a:r>
          </a:p>
          <a:p>
            <a:pPr marL="0" indent="0">
              <a:buNone/>
            </a:pPr>
            <a:r>
              <a:rPr lang="en-GB" dirty="0">
                <a:solidFill>
                  <a:srgbClr val="0000CD"/>
                </a:solidFill>
                <a:latin typeface="Lucida Console" panose="020B0609040504020204" pitchFamily="49" charset="0"/>
              </a:rPr>
              <a:t>  1    Venus  4.87  ...               No                         No</a:t>
            </a:r>
          </a:p>
          <a:p>
            <a:pPr marL="0" indent="0">
              <a:buNone/>
            </a:pPr>
            <a:r>
              <a:rPr lang="en-GB" dirty="0">
                <a:solidFill>
                  <a:srgbClr val="0000CD"/>
                </a:solidFill>
                <a:latin typeface="Lucida Console" panose="020B0609040504020204" pitchFamily="49" charset="0"/>
              </a:rPr>
              <a:t>  2    Earth  5.97  ...               No                        Yes</a:t>
            </a:r>
          </a:p>
          <a:p>
            <a:pPr marL="0" indent="0">
              <a:buNone/>
            </a:pPr>
            <a:r>
              <a:rPr lang="en-GB" dirty="0">
                <a:solidFill>
                  <a:srgbClr val="0000CD"/>
                </a:solidFill>
                <a:latin typeface="Lucida Console" panose="020B0609040504020204" pitchFamily="49" charset="0"/>
              </a:rPr>
              <a:t>  [3 rows x 21 columns]</a:t>
            </a:r>
          </a:p>
        </p:txBody>
      </p:sp>
    </p:spTree>
    <p:extLst>
      <p:ext uri="{BB962C8B-B14F-4D97-AF65-F5344CB8AC3E}">
        <p14:creationId xmlns:p14="http://schemas.microsoft.com/office/powerpoint/2010/main" val="416228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that uses mathematical operations inside of the expression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df_odd_rows = df_planets.query(</a:t>
            </a:r>
            <a:r>
              <a:rPr lang="da-DK" dirty="0">
                <a:solidFill>
                  <a:srgbClr val="00B050"/>
                </a:solidFill>
                <a:latin typeface="Lucida Console" panose="020B0609040504020204" pitchFamily="49" charset="0"/>
              </a:rPr>
              <a:t>'index % 2 == 1'</a:t>
            </a:r>
            <a:r>
              <a:rPr lang="en-GB" dirty="0">
                <a:latin typeface="Lucida Console" panose="020B0609040504020204" pitchFamily="49" charset="0"/>
              </a:rPr>
              <a:t>)  </a:t>
            </a:r>
            <a:r>
              <a:rPr lang="en-GB" dirty="0">
                <a:solidFill>
                  <a:srgbClr val="FF0000"/>
                </a:solidFill>
                <a:latin typeface="Lucida Console" panose="020B0609040504020204" pitchFamily="49" charset="0"/>
              </a:rPr>
              <a:t># returns odd rows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df_odd_rows</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1    Venus    4.870  ...               No                         No</a:t>
            </a:r>
          </a:p>
          <a:p>
            <a:pPr marL="0" indent="0">
              <a:buNone/>
            </a:pPr>
            <a:r>
              <a:rPr lang="en-GB" dirty="0">
                <a:solidFill>
                  <a:srgbClr val="0000CD"/>
                </a:solidFill>
                <a:latin typeface="Lucida Console" panose="020B0609040504020204" pitchFamily="49" charset="0"/>
              </a:rPr>
              <a:t>  3     Mars    0.642  ...               No                         No</a:t>
            </a:r>
          </a:p>
          <a:p>
            <a:pPr marL="0" indent="0">
              <a:buNone/>
            </a:pPr>
            <a:r>
              <a:rPr lang="en-GB" dirty="0">
                <a:solidFill>
                  <a:srgbClr val="0000CD"/>
                </a:solidFill>
                <a:latin typeface="Lucida Console" panose="020B0609040504020204" pitchFamily="49" charset="0"/>
              </a:rPr>
              <a:t>  5   Saturn  568.000  ...              Yes                        Yes</a:t>
            </a:r>
          </a:p>
          <a:p>
            <a:pPr marL="0" indent="0">
              <a:buNone/>
            </a:pPr>
            <a:r>
              <a:rPr lang="en-GB" dirty="0">
                <a:solidFill>
                  <a:srgbClr val="0000CD"/>
                </a:solidFill>
                <a:latin typeface="Lucida Console" panose="020B0609040504020204" pitchFamily="49" charset="0"/>
              </a:rPr>
              <a:t>  7  Neptune  102.000  ...              Yes                        Yes</a:t>
            </a:r>
          </a:p>
          <a:p>
            <a:pPr marL="0" indent="0">
              <a:buNone/>
            </a:pPr>
            <a:r>
              <a:rPr lang="en-GB" dirty="0">
                <a:solidFill>
                  <a:srgbClr val="0000CD"/>
                </a:solidFill>
                <a:latin typeface="Lucida Console" panose="020B0609040504020204" pitchFamily="49" charset="0"/>
              </a:rPr>
              <a:t>  [4 rows x 21 columns]</a:t>
            </a:r>
          </a:p>
        </p:txBody>
      </p:sp>
    </p:spTree>
    <p:extLst>
      <p:ext uri="{BB962C8B-B14F-4D97-AF65-F5344CB8AC3E}">
        <p14:creationId xmlns:p14="http://schemas.microsoft.com/office/powerpoint/2010/main" val="164660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comparing two columns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df_compare_cols = df_planets.query(</a:t>
            </a:r>
            <a:r>
              <a:rPr lang="da-DK" dirty="0">
                <a:solidFill>
                  <a:srgbClr val="00B050"/>
                </a:solidFill>
                <a:latin typeface="Lucida Console" panose="020B0609040504020204" pitchFamily="49" charset="0"/>
              </a:rPr>
              <a:t>'orbital_period &lt; rotation_period'</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df_compare_cols</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0  Mercury  0.33  ...               No                        Yes</a:t>
            </a:r>
          </a:p>
          <a:p>
            <a:pPr marL="0" indent="0">
              <a:buNone/>
            </a:pPr>
            <a:r>
              <a:rPr lang="en-GB" dirty="0">
                <a:solidFill>
                  <a:srgbClr val="0000CD"/>
                </a:solidFill>
                <a:latin typeface="Lucida Console" panose="020B0609040504020204" pitchFamily="49" charset="0"/>
              </a:rPr>
              <a:t>  [1 rows x 21 columns]</a:t>
            </a:r>
          </a:p>
        </p:txBody>
      </p:sp>
    </p:spTree>
    <p:extLst>
      <p:ext uri="{BB962C8B-B14F-4D97-AF65-F5344CB8AC3E}">
        <p14:creationId xmlns:p14="http://schemas.microsoft.com/office/powerpoint/2010/main" val="36698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applied to a DataFrame subset</a:t>
            </a:r>
          </a:p>
          <a:p>
            <a:r>
              <a:rPr lang="en-GB" dirty="0"/>
              <a:t>When a DataFrame subset is obtained through selecting two or more columns, they must be provided as a list</a:t>
            </a:r>
          </a:p>
          <a:p>
            <a:pPr marL="0" indent="0">
              <a:buNone/>
            </a:pPr>
            <a:r>
              <a:rPr lang="en-GB" dirty="0">
                <a:solidFill>
                  <a:srgbClr val="FF0000"/>
                </a:solidFill>
                <a:latin typeface="Lucida Console" panose="020B0609040504020204" pitchFamily="49" charset="0"/>
              </a:rPr>
              <a:t>   # obtain the relevant subset of the DataFrame (through vertical slicing)</a:t>
            </a: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da-DK" dirty="0">
                <a:latin typeface="Lucida Console" panose="020B0609040504020204" pitchFamily="49" charset="0"/>
              </a:rPr>
              <a:t>df_planets_and_moons = df_planets[[</a:t>
            </a:r>
            <a:r>
              <a:rPr lang="da-DK" dirty="0">
                <a:solidFill>
                  <a:srgbClr val="00B050"/>
                </a:solidFill>
                <a:latin typeface="Lucida Console" panose="020B0609040504020204" pitchFamily="49" charset="0"/>
              </a:rPr>
              <a:t>'planet'</a:t>
            </a:r>
            <a:r>
              <a:rPr lang="da-DK" dirty="0">
                <a:latin typeface="Lucida Console" panose="020B0609040504020204" pitchFamily="49" charset="0"/>
              </a:rPr>
              <a:t>,</a:t>
            </a:r>
            <a:r>
              <a:rPr lang="da-DK" dirty="0">
                <a:solidFill>
                  <a:srgbClr val="00B050"/>
                </a:solidFill>
                <a:latin typeface="Lucida Console" panose="020B0609040504020204" pitchFamily="49" charset="0"/>
              </a:rPr>
              <a:t> 'number_of_moons'</a:t>
            </a:r>
            <a:r>
              <a:rPr lang="da-DK"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then apply the query() method to the DataFrame subset</a:t>
            </a:r>
          </a:p>
          <a:p>
            <a:pPr marL="0" indent="0">
              <a:buNone/>
            </a:pPr>
            <a:r>
              <a:rPr lang="da-DK" dirty="0">
                <a:latin typeface="Lucida Console" panose="020B0609040504020204" pitchFamily="49" charset="0"/>
              </a:rPr>
              <a:t>   df_planets_with_moons_gt_3 = df_planets_and_moons.query(</a:t>
            </a:r>
            <a:r>
              <a:rPr lang="da-DK" dirty="0">
                <a:solidFill>
                  <a:srgbClr val="00B050"/>
                </a:solidFill>
                <a:latin typeface="Lucida Console" panose="020B0609040504020204" pitchFamily="49" charset="0"/>
              </a:rPr>
              <a:t>'number_of_moons &gt; 3'</a:t>
            </a:r>
            <a:r>
              <a:rPr lang="en-GB" dirty="0">
                <a:latin typeface="Lucida Console" panose="020B0609040504020204" pitchFamily="49" charset="0"/>
              </a:rPr>
              <a:t>)</a:t>
            </a:r>
            <a:endParaRPr lang="da-DK" dirty="0">
              <a:solidFill>
                <a:srgbClr val="FF0000"/>
              </a:solidFill>
              <a:latin typeface="Lucida Console" panose="020B0609040504020204" pitchFamily="49" charset="0"/>
            </a:endParaRPr>
          </a:p>
          <a:p>
            <a:pPr marL="0" indent="0">
              <a:buNone/>
            </a:pPr>
            <a:r>
              <a:rPr lang="da-DK" dirty="0">
                <a:latin typeface="Lucida Console" panose="020B0609040504020204" pitchFamily="49" charset="0"/>
              </a:rPr>
              <a:t>   df_planets_and_moons</a:t>
            </a:r>
            <a:endParaRPr lang="en-GB" dirty="0">
              <a:solidFill>
                <a:srgbClr val="FF000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df_planets_with_moons_gt_3</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number_of_moons</a:t>
            </a:r>
          </a:p>
          <a:p>
            <a:pPr marL="0" indent="0">
              <a:buNone/>
            </a:pPr>
            <a:r>
              <a:rPr lang="en-GB" dirty="0">
                <a:solidFill>
                  <a:srgbClr val="0000CD"/>
                </a:solidFill>
                <a:latin typeface="Lucida Console" panose="020B0609040504020204" pitchFamily="49" charset="0"/>
              </a:rPr>
              <a:t>  4  Jupiter               79</a:t>
            </a:r>
          </a:p>
          <a:p>
            <a:pPr marL="0" indent="0">
              <a:buNone/>
            </a:pPr>
            <a:r>
              <a:rPr lang="en-GB" dirty="0">
                <a:solidFill>
                  <a:srgbClr val="0000CD"/>
                </a:solidFill>
                <a:latin typeface="Lucida Console" panose="020B0609040504020204" pitchFamily="49" charset="0"/>
              </a:rPr>
              <a:t>  5   Saturn               62</a:t>
            </a:r>
          </a:p>
          <a:p>
            <a:pPr marL="0" indent="0">
              <a:buNone/>
            </a:pPr>
            <a:r>
              <a:rPr lang="en-GB" dirty="0">
                <a:solidFill>
                  <a:srgbClr val="0000CD"/>
                </a:solidFill>
                <a:latin typeface="Lucida Console" panose="020B0609040504020204" pitchFamily="49" charset="0"/>
              </a:rPr>
              <a:t>  6   Uranus               27</a:t>
            </a:r>
          </a:p>
          <a:p>
            <a:pPr marL="0" indent="0">
              <a:buNone/>
            </a:pPr>
            <a:r>
              <a:rPr lang="en-GB" dirty="0">
                <a:solidFill>
                  <a:srgbClr val="0000CD"/>
                </a:solidFill>
                <a:latin typeface="Lucida Console" panose="020B0609040504020204" pitchFamily="49" charset="0"/>
              </a:rPr>
              <a:t>  7  Neptune               14</a:t>
            </a:r>
          </a:p>
          <a:p>
            <a:pPr marL="0" indent="0">
              <a:buNone/>
            </a:pPr>
            <a:r>
              <a:rPr lang="en-GB" dirty="0">
                <a:solidFill>
                  <a:srgbClr val="0000CD"/>
                </a:solidFill>
                <a:latin typeface="Lucida Console" panose="020B0609040504020204" pitchFamily="49" charset="0"/>
              </a:rPr>
              <a:t>  8    Pluto                5</a:t>
            </a:r>
          </a:p>
        </p:txBody>
      </p:sp>
    </p:spTree>
    <p:extLst>
      <p:ext uri="{BB962C8B-B14F-4D97-AF65-F5344CB8AC3E}">
        <p14:creationId xmlns:p14="http://schemas.microsoft.com/office/powerpoint/2010/main" val="271526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72528" y="1466489"/>
            <a:ext cx="11969970"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with multiple conditions (using logical operators: and, or, not)</a:t>
            </a:r>
            <a:endParaRPr lang="en-GB" dirty="0">
              <a:solidFill>
                <a:srgbClr val="FF000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df_planets.query(</a:t>
            </a:r>
            <a:r>
              <a:rPr lang="da-DK" dirty="0">
                <a:solidFill>
                  <a:srgbClr val="00B050"/>
                </a:solidFill>
                <a:latin typeface="Lucida Console" panose="020B0609040504020204" pitchFamily="49" charset="0"/>
              </a:rPr>
              <a:t>'mass &gt; 100 and number_of_moons &lt; 20</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endParaRPr lang="da-DK"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7  Neptune  102.0  ...              Yes                        Yes</a:t>
            </a:r>
          </a:p>
          <a:p>
            <a:pPr marL="0" indent="0">
              <a:buNone/>
            </a:pPr>
            <a:r>
              <a:rPr lang="en-GB" dirty="0">
                <a:solidFill>
                  <a:srgbClr val="0000CD"/>
                </a:solidFill>
                <a:latin typeface="Lucida Console" panose="020B0609040504020204" pitchFamily="49" charset="0"/>
              </a:rPr>
              <a:t>  [1 rows x 21 columns]</a:t>
            </a:r>
          </a:p>
          <a:p>
            <a:pPr marL="0" indent="0">
              <a:buNone/>
            </a:pPr>
            <a:endParaRPr lang="en-GB" dirty="0">
              <a:solidFill>
                <a:srgbClr val="0000CD"/>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df_planets.query(</a:t>
            </a:r>
            <a:r>
              <a:rPr lang="da-DK" dirty="0">
                <a:solidFill>
                  <a:srgbClr val="00B050"/>
                </a:solidFill>
                <a:latin typeface="Lucida Console" panose="020B0609040504020204" pitchFamily="49" charset="0"/>
              </a:rPr>
              <a:t>'mass &lt; 10 and number_of_moons &gt;= 1'</a:t>
            </a:r>
            <a:r>
              <a:rPr lang="en-GB" dirty="0">
                <a:latin typeface="Lucida Console" panose="020B0609040504020204" pitchFamily="49" charset="0"/>
              </a:rPr>
              <a:t>)</a:t>
            </a:r>
            <a:endParaRPr lang="da-DK"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2  Earth  5.9700  ...               No                        Yes</a:t>
            </a:r>
          </a:p>
          <a:p>
            <a:pPr marL="0" indent="0">
              <a:buNone/>
            </a:pPr>
            <a:r>
              <a:rPr lang="en-GB" dirty="0">
                <a:solidFill>
                  <a:srgbClr val="0000CD"/>
                </a:solidFill>
                <a:latin typeface="Lucida Console" panose="020B0609040504020204" pitchFamily="49" charset="0"/>
              </a:rPr>
              <a:t>  3   Mars  0.6420  ...               No                         No</a:t>
            </a:r>
          </a:p>
          <a:p>
            <a:pPr marL="0" indent="0">
              <a:buNone/>
            </a:pPr>
            <a:r>
              <a:rPr lang="en-GB" dirty="0">
                <a:solidFill>
                  <a:srgbClr val="0000CD"/>
                </a:solidFill>
                <a:latin typeface="Lucida Console" panose="020B0609040504020204" pitchFamily="49" charset="0"/>
              </a:rPr>
              <a:t>  8  Pluto  0.0146  ...               No                    Unknown</a:t>
            </a:r>
          </a:p>
          <a:p>
            <a:pPr marL="0" indent="0">
              <a:buNone/>
            </a:pPr>
            <a:r>
              <a:rPr lang="en-GB" dirty="0">
                <a:solidFill>
                  <a:srgbClr val="0000CD"/>
                </a:solidFill>
                <a:latin typeface="Lucida Console" panose="020B0609040504020204" pitchFamily="49" charset="0"/>
              </a:rPr>
              <a:t>[3 rows x 21 columns]</a:t>
            </a:r>
          </a:p>
        </p:txBody>
      </p:sp>
    </p:spTree>
    <p:extLst>
      <p:ext uri="{BB962C8B-B14F-4D97-AF65-F5344CB8AC3E}">
        <p14:creationId xmlns:p14="http://schemas.microsoft.com/office/powerpoint/2010/main" val="35222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55275" y="1466489"/>
            <a:ext cx="12036725"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with multiple conditions (using logical operators: </a:t>
            </a:r>
            <a:r>
              <a:rPr lang="en-GB" dirty="0">
                <a:latin typeface="Lucida Console" panose="020B0609040504020204" pitchFamily="49" charset="0"/>
              </a:rPr>
              <a:t>and</a:t>
            </a:r>
            <a:r>
              <a:rPr lang="en-GB" dirty="0"/>
              <a:t>, </a:t>
            </a:r>
            <a:r>
              <a:rPr lang="en-GB" dirty="0">
                <a:latin typeface="Lucida Console" panose="020B0609040504020204" pitchFamily="49" charset="0"/>
              </a:rPr>
              <a:t>or</a:t>
            </a:r>
            <a:r>
              <a:rPr lang="en-GB" dirty="0"/>
              <a:t>, </a:t>
            </a:r>
            <a:r>
              <a:rPr lang="en-GB" dirty="0">
                <a:latin typeface="Lucida Console" panose="020B0609040504020204" pitchFamily="49" charset="0"/>
              </a:rPr>
              <a:t>not</a:t>
            </a:r>
            <a:r>
              <a:rPr lang="en-GB" dirty="0"/>
              <a:t>)</a:t>
            </a:r>
            <a:endParaRPr lang="en-GB" dirty="0">
              <a:solidFill>
                <a:srgbClr val="FF0000"/>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df_planets.query(</a:t>
            </a:r>
            <a:r>
              <a:rPr lang="da-DK" dirty="0">
                <a:solidFill>
                  <a:srgbClr val="00B050"/>
                </a:solidFill>
                <a:latin typeface="Lucida Console" panose="020B0609040504020204" pitchFamily="49" charset="0"/>
              </a:rPr>
              <a:t>'mass &gt; 100 and number_of_moons &lt; 20</a:t>
            </a:r>
            <a:r>
              <a:rPr lang="en-GB" dirty="0">
                <a:solidFill>
                  <a:srgbClr val="00B050"/>
                </a:solidFill>
                <a:latin typeface="Lucida Console" panose="020B0609040504020204" pitchFamily="49" charset="0"/>
              </a:rPr>
              <a:t> or mass &lt; 10 and number_of_moons &gt;= 1</a:t>
            </a:r>
            <a:r>
              <a:rPr lang="da-DK" dirty="0">
                <a:solidFill>
                  <a:srgbClr val="00B050"/>
                </a:solidFill>
                <a:latin typeface="Lucida Console" panose="020B0609040504020204" pitchFamily="49" charset="0"/>
              </a:rPr>
              <a:t>'</a:t>
            </a:r>
            <a:r>
              <a:rPr lang="en-GB" dirty="0">
                <a:latin typeface="Lucida Console" panose="020B0609040504020204" pitchFamily="49" charset="0"/>
              </a:rPr>
              <a:t>)</a:t>
            </a:r>
            <a:endParaRPr lang="da-DK"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2    Earth    5.9700  ...               No                     Yes</a:t>
            </a:r>
          </a:p>
          <a:p>
            <a:pPr marL="0" indent="0">
              <a:buNone/>
            </a:pPr>
            <a:r>
              <a:rPr lang="en-GB" dirty="0">
                <a:solidFill>
                  <a:srgbClr val="0000CD"/>
                </a:solidFill>
                <a:latin typeface="Lucida Console" panose="020B0609040504020204" pitchFamily="49" charset="0"/>
              </a:rPr>
              <a:t>  3     Mars    0.6420  ...               No                      No</a:t>
            </a:r>
          </a:p>
          <a:p>
            <a:pPr marL="0" indent="0">
              <a:buNone/>
            </a:pPr>
            <a:r>
              <a:rPr lang="en-GB" dirty="0">
                <a:solidFill>
                  <a:srgbClr val="0000CD"/>
                </a:solidFill>
                <a:latin typeface="Lucida Console" panose="020B0609040504020204" pitchFamily="49" charset="0"/>
              </a:rPr>
              <a:t>  7  Neptune  102.0000  ...              Yes                     Yes</a:t>
            </a:r>
          </a:p>
          <a:p>
            <a:pPr marL="0" indent="0">
              <a:buNone/>
            </a:pPr>
            <a:r>
              <a:rPr lang="en-GB" dirty="0">
                <a:solidFill>
                  <a:srgbClr val="0000CD"/>
                </a:solidFill>
                <a:latin typeface="Lucida Console" panose="020B0609040504020204" pitchFamily="49" charset="0"/>
              </a:rPr>
              <a:t>  8    Pluto    0.0146  ...               No                  Unknown</a:t>
            </a:r>
          </a:p>
          <a:p>
            <a:pPr marL="0" indent="0">
              <a:buNone/>
            </a:pPr>
            <a:endParaRPr lang="en-GB" dirty="0">
              <a:solidFill>
                <a:srgbClr val="0000CD"/>
              </a:solidFill>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da-DK" dirty="0">
                <a:latin typeface="Lucida Console" panose="020B0609040504020204" pitchFamily="49" charset="0"/>
              </a:rPr>
              <a:t>df_planets.query(</a:t>
            </a:r>
            <a:r>
              <a:rPr lang="da-DK" dirty="0">
                <a:solidFill>
                  <a:srgbClr val="00B050"/>
                </a:solidFill>
                <a:latin typeface="Lucida Console" panose="020B0609040504020204" pitchFamily="49" charset="0"/>
              </a:rPr>
              <a:t>'mass &gt; 100 and </a:t>
            </a:r>
            <a:r>
              <a:rPr lang="en-GB" dirty="0">
                <a:solidFill>
                  <a:srgbClr val="00B050"/>
                </a:solidFill>
                <a:latin typeface="Lucida Console" panose="020B0609040504020204" pitchFamily="49" charset="0"/>
              </a:rPr>
              <a:t>(number_of_moons &lt; 20 or number_of_moons &gt; 70)</a:t>
            </a:r>
            <a:r>
              <a:rPr lang="da-DK" dirty="0">
                <a:solidFill>
                  <a:srgbClr val="00B050"/>
                </a:solidFill>
                <a:latin typeface="Lucida Console" panose="020B0609040504020204" pitchFamily="49" charset="0"/>
              </a:rPr>
              <a:t>'</a:t>
            </a:r>
            <a:r>
              <a:rPr lang="en-GB" dirty="0">
                <a:latin typeface="Lucida Console" panose="020B0609040504020204" pitchFamily="49" charset="0"/>
              </a:rPr>
              <a:t>)</a:t>
            </a:r>
            <a:endParaRPr lang="da-DK"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4  Jupiter  1898.0  ...              Yes                        Yes</a:t>
            </a:r>
          </a:p>
          <a:p>
            <a:pPr marL="0" indent="0">
              <a:buNone/>
            </a:pPr>
            <a:r>
              <a:rPr lang="en-GB" dirty="0">
                <a:solidFill>
                  <a:srgbClr val="0000CD"/>
                </a:solidFill>
                <a:latin typeface="Lucida Console" panose="020B0609040504020204" pitchFamily="49" charset="0"/>
              </a:rPr>
              <a:t>  7  Neptune   102.0  ...              Yes                        Yes</a:t>
            </a:r>
          </a:p>
          <a:p>
            <a:pPr marL="0" indent="0">
              <a:buNone/>
            </a:pPr>
            <a:r>
              <a:rPr lang="en-GB" dirty="0">
                <a:solidFill>
                  <a:srgbClr val="0000CD"/>
                </a:solidFill>
                <a:latin typeface="Lucida Console" panose="020B0609040504020204" pitchFamily="49" charset="0"/>
              </a:rPr>
              <a:t>[2 rows x 21 columns]</a:t>
            </a:r>
          </a:p>
        </p:txBody>
      </p:sp>
    </p:spTree>
    <p:extLst>
      <p:ext uri="{BB962C8B-B14F-4D97-AF65-F5344CB8AC3E}">
        <p14:creationId xmlns:p14="http://schemas.microsoft.com/office/powerpoint/2010/main" val="15176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55275" y="1466489"/>
            <a:ext cx="11987223"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Filtering data in a DataFrame</a:t>
            </a:r>
          </a:p>
          <a:p>
            <a:r>
              <a:rPr lang="en-GB" dirty="0"/>
              <a:t>Query that uses a local variable</a:t>
            </a:r>
          </a:p>
          <a:p>
            <a:r>
              <a:rPr lang="en-GB" dirty="0"/>
              <a:t>You can refer to variables in the query string expression by prefixing them with the '@' character</a:t>
            </a:r>
          </a:p>
          <a:p>
            <a:r>
              <a:rPr lang="en-GB" u="sng" dirty="0"/>
              <a:t>Example</a:t>
            </a:r>
            <a:r>
              <a:rPr lang="en-GB" dirty="0"/>
              <a:t>: list those planets that are warmer than Earth.</a:t>
            </a:r>
          </a:p>
          <a:p>
            <a:pPr marL="0" indent="0">
              <a:buNone/>
            </a:pPr>
            <a:r>
              <a:rPr lang="en-GB" dirty="0"/>
              <a:t>    </a:t>
            </a:r>
            <a:r>
              <a:rPr lang="en-GB" dirty="0">
                <a:solidFill>
                  <a:srgbClr val="FF0000"/>
                </a:solidFill>
                <a:latin typeface="Lucida Console" panose="020B0609040504020204" pitchFamily="49" charset="0"/>
              </a:rPr>
              <a:t># filter Earth only data</a:t>
            </a:r>
          </a:p>
          <a:p>
            <a:pPr marL="0" indent="0">
              <a:buNone/>
            </a:pPr>
            <a:r>
              <a:rPr lang="en-GB" dirty="0">
                <a:latin typeface="Lucida Console" panose="020B0609040504020204" pitchFamily="49" charset="0"/>
              </a:rPr>
              <a:t>  df_earth_data = df_planets.query(</a:t>
            </a:r>
            <a:r>
              <a:rPr lang="en-GB" dirty="0">
                <a:solidFill>
                  <a:srgbClr val="00B050"/>
                </a:solidFill>
                <a:latin typeface="Lucida Console" panose="020B0609040504020204" pitchFamily="49" charset="0"/>
              </a:rPr>
              <a:t>"planet == 'Earth'"</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get Earth's mean temperature (since the above query returns one record only</a:t>
            </a:r>
          </a:p>
          <a:p>
            <a:pPr marL="0" indent="0">
              <a:buNone/>
            </a:pPr>
            <a:r>
              <a:rPr lang="en-GB" dirty="0">
                <a:solidFill>
                  <a:srgbClr val="FF0000"/>
                </a:solidFill>
                <a:latin typeface="Lucida Console" panose="020B0609040504020204" pitchFamily="49" charset="0"/>
              </a:rPr>
              <a:t>  # we can access it through iloc property, passing to it the index position: 0)</a:t>
            </a:r>
            <a:endParaRPr lang="en-GB" dirty="0">
              <a:latin typeface="Lucida Console" panose="020B0609040504020204" pitchFamily="49" charset="0"/>
            </a:endParaRPr>
          </a:p>
          <a:p>
            <a:pPr marL="0" indent="0">
              <a:buNone/>
            </a:pPr>
            <a:r>
              <a:rPr lang="en-GB" dirty="0">
                <a:latin typeface="Lucida Console" panose="020B0609040504020204" pitchFamily="49" charset="0"/>
              </a:rPr>
              <a:t>  earth_mean_temp = df_earth_data[</a:t>
            </a:r>
            <a:r>
              <a:rPr lang="en-GB" dirty="0">
                <a:solidFill>
                  <a:srgbClr val="00B050"/>
                </a:solidFill>
                <a:latin typeface="Lucida Console" panose="020B0609040504020204" pitchFamily="49" charset="0"/>
              </a:rPr>
              <a:t>'mean_temperature'</a:t>
            </a:r>
            <a:r>
              <a:rPr lang="en-GB" dirty="0">
                <a:latin typeface="Lucida Console" panose="020B0609040504020204" pitchFamily="49" charset="0"/>
              </a:rPr>
              <a:t>].iloc[0]</a:t>
            </a:r>
            <a:r>
              <a:rPr lang="en-GB" dirty="0"/>
              <a:t>    </a:t>
            </a:r>
            <a:r>
              <a:rPr lang="en-GB" dirty="0">
                <a:solidFill>
                  <a:srgbClr val="FF0000"/>
                </a:solidFill>
                <a:latin typeface="Lucida Console" panose="020B0609040504020204" pitchFamily="49" charset="0"/>
              </a:rPr>
              <a:t># returns 15</a:t>
            </a:r>
          </a:p>
          <a:p>
            <a:pPr marL="0" indent="0">
              <a:buNone/>
            </a:pPr>
            <a:r>
              <a:rPr lang="en-GB" dirty="0">
                <a:solidFill>
                  <a:srgbClr val="FF0000"/>
                </a:solidFill>
                <a:latin typeface="Lucida Console" panose="020B0609040504020204" pitchFamily="49" charset="0"/>
              </a:rPr>
              <a:t>  # list warmer planets than Earth (showing only relevant columns – vertical slicing)</a:t>
            </a:r>
          </a:p>
          <a:p>
            <a:pPr marL="0" indent="0">
              <a:buNone/>
            </a:pP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a:t>
            </a:r>
            <a:r>
              <a:rPr lang="en-GB" dirty="0">
                <a:solidFill>
                  <a:srgbClr val="00B050"/>
                </a:solidFill>
                <a:latin typeface="Lucida Console" panose="020B0609040504020204" pitchFamily="49" charset="0"/>
              </a:rPr>
              <a:t>'mean_temperature'</a:t>
            </a:r>
            <a:r>
              <a:rPr lang="en-GB" dirty="0">
                <a:latin typeface="Lucida Console" panose="020B0609040504020204" pitchFamily="49" charset="0"/>
              </a:rPr>
              <a:t>]].query(</a:t>
            </a:r>
            <a:r>
              <a:rPr lang="en-GB" dirty="0">
                <a:solidFill>
                  <a:srgbClr val="00B050"/>
                </a:solidFill>
                <a:latin typeface="Lucida Console" panose="020B0609040504020204" pitchFamily="49" charset="0"/>
              </a:rPr>
              <a:t>"mean_temperature &gt; @earth_mean_temp"</a:t>
            </a:r>
            <a:r>
              <a:rPr lang="en-GB" dirty="0">
                <a:latin typeface="Lucida Console" panose="020B0609040504020204" pitchFamily="49" charset="0"/>
              </a:rPr>
              <a:t>))</a:t>
            </a:r>
          </a:p>
          <a:p>
            <a:pPr marL="0" indent="0">
              <a:buNone/>
            </a:pPr>
            <a:r>
              <a:rPr lang="da-DK" dirty="0">
                <a:solidFill>
                  <a:srgbClr val="0000CD"/>
                </a:solidFill>
                <a:latin typeface="Lucida Console" panose="020B0609040504020204" pitchFamily="49" charset="0"/>
              </a:rPr>
              <a:t>      planet  mean_temperature</a:t>
            </a:r>
          </a:p>
          <a:p>
            <a:pPr marL="0" indent="0">
              <a:buNone/>
            </a:pPr>
            <a:r>
              <a:rPr lang="da-DK" dirty="0">
                <a:solidFill>
                  <a:srgbClr val="0000CD"/>
                </a:solidFill>
                <a:latin typeface="Lucida Console" panose="020B0609040504020204" pitchFamily="49" charset="0"/>
              </a:rPr>
              <a:t>  0  Mercury               167</a:t>
            </a:r>
          </a:p>
          <a:p>
            <a:pPr marL="0" indent="0">
              <a:buNone/>
            </a:pPr>
            <a:r>
              <a:rPr lang="da-DK" dirty="0">
                <a:solidFill>
                  <a:srgbClr val="0000CD"/>
                </a:solidFill>
                <a:latin typeface="Lucida Console" panose="020B0609040504020204" pitchFamily="49" charset="0"/>
              </a:rPr>
              <a:t>  1    Venus               464</a:t>
            </a:r>
          </a:p>
        </p:txBody>
      </p:sp>
    </p:spTree>
    <p:extLst>
      <p:ext uri="{BB962C8B-B14F-4D97-AF65-F5344CB8AC3E}">
        <p14:creationId xmlns:p14="http://schemas.microsoft.com/office/powerpoint/2010/main" val="21849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Using "bracket notation"</a:t>
            </a:r>
          </a:p>
          <a:p>
            <a:r>
              <a:rPr lang="en-GB" dirty="0"/>
              <a:t>Instead of using query() method, filtering DataFrames can also be done using the “bracket notation”</a:t>
            </a:r>
          </a:p>
          <a:p>
            <a:r>
              <a:rPr lang="en-GB" dirty="0"/>
              <a:t>For example the equivalent queries to some of the ones demonstrated before would be: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 </a:t>
            </a:r>
            <a:r>
              <a:rPr lang="en-GB" dirty="0">
                <a:solidFill>
                  <a:srgbClr val="00B050"/>
                </a:solidFill>
                <a:latin typeface="Lucida Console" panose="020B0609040504020204" pitchFamily="49" charset="0"/>
              </a:rPr>
              <a:t>'Venus'</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1  Venus  4.87  ...               No                         No</a:t>
            </a:r>
          </a:p>
          <a:p>
            <a:pPr marL="0" indent="0">
              <a:buNone/>
            </a:pPr>
            <a:r>
              <a:rPr lang="en-GB" dirty="0">
                <a:solidFill>
                  <a:srgbClr val="0000CD"/>
                </a:solidFill>
                <a:latin typeface="Lucida Console" panose="020B0609040504020204" pitchFamily="49" charset="0"/>
              </a:rPr>
              <a:t>  [1 rows x 21 columns]</a:t>
            </a:r>
          </a:p>
          <a:p>
            <a:pPr marL="0" indent="0">
              <a:buNone/>
            </a:pPr>
            <a:endParaRPr lang="en-GB" dirty="0">
              <a:solidFill>
                <a:srgbClr val="0000CD"/>
              </a:solidFill>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a:t>
            </a:r>
            <a:r>
              <a:rPr lang="en-GB" dirty="0">
                <a:solidFill>
                  <a:srgbClr val="00B050"/>
                </a:solidFill>
                <a:latin typeface="Lucida Console" panose="020B0609040504020204" pitchFamily="49" charset="0"/>
              </a:rPr>
              <a:t>'number_of_moons'</a:t>
            </a:r>
            <a:r>
              <a:rPr lang="en-GB" dirty="0">
                <a:latin typeface="Lucida Console" panose="020B0609040504020204" pitchFamily="49" charset="0"/>
              </a:rPr>
              <a:t>] &gt;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a:t>
            </a:r>
            <a:r>
              <a:rPr lang="en-GB" dirty="0">
                <a:solidFill>
                  <a:srgbClr val="0000CD"/>
                </a:solidFill>
                <a:latin typeface="Lucida Console" panose="020B0609040504020204" pitchFamily="49" charset="0"/>
              </a:rPr>
              <a:t>planet       mass  ...  has_ring_system  has_global_magnetic_field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4  Jupiter  1898.0000  ...              Yes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5   Saturn   568.0000  ...              Yes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6   Uranus    86.8000  ...              Yes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7  Neptune   102.0000  ...              Yes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8    Pluto     0.0146  ...               No                    Unknown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CD"/>
                </a:solidFill>
                <a:latin typeface="Lucida Console" panose="020B0609040504020204" pitchFamily="49" charset="0"/>
              </a:rPr>
              <a:t>  [5 rows x 21 columns]</a:t>
            </a:r>
          </a:p>
        </p:txBody>
      </p:sp>
    </p:spTree>
    <p:extLst>
      <p:ext uri="{BB962C8B-B14F-4D97-AF65-F5344CB8AC3E}">
        <p14:creationId xmlns:p14="http://schemas.microsoft.com/office/powerpoint/2010/main" val="276276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filtering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67667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Using “bracket notation”</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[(df</a:t>
            </a:r>
            <a:r>
              <a:rPr lang="da-DK" dirty="0">
                <a:latin typeface="Lucida Console" panose="020B0609040504020204" pitchFamily="49" charset="0"/>
              </a:rPr>
              <a:t>_planets[</a:t>
            </a:r>
            <a:r>
              <a:rPr lang="da-DK" dirty="0">
                <a:solidFill>
                  <a:srgbClr val="00B050"/>
                </a:solidFill>
                <a:latin typeface="Lucida Console" panose="020B0609040504020204" pitchFamily="49" charset="0"/>
              </a:rPr>
              <a:t>'mass'</a:t>
            </a:r>
            <a:r>
              <a:rPr lang="en-GB" dirty="0">
                <a:latin typeface="Lucida Console" panose="020B0609040504020204" pitchFamily="49" charset="0"/>
              </a:rPr>
              <a:t>] &gt; 100) &amp;</a:t>
            </a:r>
            <a:r>
              <a:rPr lang="da-DK" dirty="0">
                <a:solidFill>
                  <a:srgbClr val="00B050"/>
                </a:solidFill>
                <a:latin typeface="Lucida Console" panose="020B0609040504020204" pitchFamily="49" charset="0"/>
              </a:rPr>
              <a:t> </a:t>
            </a:r>
            <a:r>
              <a:rPr lang="en-GB" dirty="0">
                <a:latin typeface="Lucida Console" panose="020B0609040504020204" pitchFamily="49" charset="0"/>
              </a:rPr>
              <a:t>(df</a:t>
            </a:r>
            <a:r>
              <a:rPr lang="da-DK" dirty="0">
                <a:latin typeface="Lucida Console" panose="020B0609040504020204" pitchFamily="49" charset="0"/>
              </a:rPr>
              <a:t>_planets[</a:t>
            </a:r>
            <a:r>
              <a:rPr lang="da-DK" dirty="0">
                <a:solidFill>
                  <a:srgbClr val="00B050"/>
                </a:solidFill>
                <a:latin typeface="Lucida Console" panose="020B0609040504020204" pitchFamily="49" charset="0"/>
              </a:rPr>
              <a:t>'number_of_moons</a:t>
            </a:r>
            <a:r>
              <a:rPr lang="en-GB" dirty="0">
                <a:solidFill>
                  <a:srgbClr val="00B050"/>
                </a:solidFill>
                <a:latin typeface="Lucida Console" panose="020B0609040504020204" pitchFamily="49" charset="0"/>
              </a:rPr>
              <a:t>'</a:t>
            </a:r>
            <a:r>
              <a:rPr lang="en-GB" dirty="0">
                <a:latin typeface="Lucida Console" panose="020B0609040504020204" pitchFamily="49" charset="0"/>
              </a:rPr>
              <a:t>] &lt; 20)]</a:t>
            </a:r>
          </a:p>
          <a:p>
            <a:pPr marL="0" indent="0">
              <a:buNone/>
            </a:pPr>
            <a:r>
              <a:rPr lang="en-GB" dirty="0">
                <a:solidFill>
                  <a:srgbClr val="0000CD"/>
                </a:solidFill>
                <a:latin typeface="Lucida Console" panose="020B0609040504020204" pitchFamily="49" charset="0"/>
              </a:rPr>
              <a:t>      planet   mass  ...  has_ring_system  has_global_magnetic_field</a:t>
            </a:r>
          </a:p>
          <a:p>
            <a:pPr marL="0" indent="0">
              <a:buNone/>
            </a:pPr>
            <a:r>
              <a:rPr lang="en-GB" dirty="0">
                <a:solidFill>
                  <a:srgbClr val="0000CD"/>
                </a:solidFill>
                <a:latin typeface="Lucida Console" panose="020B0609040504020204" pitchFamily="49" charset="0"/>
              </a:rPr>
              <a:t>  7  Neptune  102.0  ...              Yes                        </a:t>
            </a:r>
          </a:p>
          <a:p>
            <a:pPr marL="0" indent="0">
              <a:buNone/>
            </a:pPr>
            <a:r>
              <a:rPr lang="en-GB" dirty="0">
                <a:solidFill>
                  <a:srgbClr val="0000CD"/>
                </a:solidFill>
                <a:latin typeface="Lucida Console" panose="020B0609040504020204" pitchFamily="49" charset="0"/>
              </a:rPr>
              <a:t>  [1 rows x 21 columns]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a:t>
            </a:r>
            <a:r>
              <a:rPr lang="da-DK" dirty="0">
                <a:latin typeface="Lucida Console" panose="020B0609040504020204" pitchFamily="49" charset="0"/>
              </a:rPr>
              <a:t>_planets[</a:t>
            </a:r>
            <a:r>
              <a:rPr lang="en-GB" dirty="0">
                <a:latin typeface="Lucida Console" panose="020B0609040504020204" pitchFamily="49" charset="0"/>
              </a:rPr>
              <a:t>df</a:t>
            </a:r>
            <a:r>
              <a:rPr lang="da-DK" dirty="0">
                <a:latin typeface="Lucida Console" panose="020B0609040504020204" pitchFamily="49" charset="0"/>
              </a:rPr>
              <a:t>_planets[</a:t>
            </a:r>
            <a:r>
              <a:rPr lang="da-DK" dirty="0">
                <a:solidFill>
                  <a:srgbClr val="00B050"/>
                </a:solidFill>
                <a:latin typeface="Lucida Console" panose="020B0609040504020204" pitchFamily="49" charset="0"/>
              </a:rPr>
              <a:t>'</a:t>
            </a:r>
            <a:r>
              <a:rPr lang="en-GB" dirty="0">
                <a:solidFill>
                  <a:srgbClr val="00B050"/>
                </a:solidFill>
                <a:latin typeface="Lucida Console" panose="020B0609040504020204" pitchFamily="49" charset="0"/>
              </a:rPr>
              <a:t>mean_temperature</a:t>
            </a:r>
            <a:r>
              <a:rPr lang="da-DK" dirty="0">
                <a:solidFill>
                  <a:srgbClr val="00B050"/>
                </a:solidFill>
                <a:latin typeface="Lucida Console" panose="020B0609040504020204" pitchFamily="49" charset="0"/>
              </a:rPr>
              <a:t>'</a:t>
            </a:r>
            <a:r>
              <a:rPr lang="en-GB" dirty="0">
                <a:latin typeface="Lucida Console" panose="020B0609040504020204" pitchFamily="49" charset="0"/>
              </a:rPr>
              <a:t>] &gt;</a:t>
            </a:r>
            <a:r>
              <a:rPr lang="en-GB" dirty="0">
                <a:solidFill>
                  <a:srgbClr val="00B050"/>
                </a:solidFill>
                <a:latin typeface="Lucida Console" panose="020B0609040504020204" pitchFamily="49" charset="0"/>
              </a:rPr>
              <a:t> </a:t>
            </a:r>
            <a:r>
              <a:rPr lang="en-GB" dirty="0">
                <a:latin typeface="Lucida Console" panose="020B0609040504020204" pitchFamily="49" charset="0"/>
              </a:rPr>
              <a:t>earth_mean_temp] [[</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a:t>
            </a:r>
            <a:r>
              <a:rPr lang="en-GB" dirty="0">
                <a:solidFill>
                  <a:srgbClr val="00B050"/>
                </a:solidFill>
                <a:latin typeface="Lucida Console" panose="020B0609040504020204" pitchFamily="49" charset="0"/>
              </a:rPr>
              <a:t>'mean_temperature'</a:t>
            </a:r>
            <a:r>
              <a:rPr lang="en-GB" dirty="0">
                <a:latin typeface="Lucida Console" panose="020B0609040504020204" pitchFamily="49" charset="0"/>
              </a:rPr>
              <a:t>]]</a:t>
            </a:r>
          </a:p>
          <a:p>
            <a:pPr marL="0" indent="0">
              <a:buNone/>
            </a:pPr>
            <a:r>
              <a:rPr lang="da-DK" dirty="0">
                <a:solidFill>
                  <a:srgbClr val="0000CD"/>
                </a:solidFill>
                <a:latin typeface="Lucida Console" panose="020B0609040504020204" pitchFamily="49" charset="0"/>
              </a:rPr>
              <a:t>      planet  mean_temperature</a:t>
            </a:r>
          </a:p>
          <a:p>
            <a:pPr marL="0" indent="0">
              <a:buNone/>
            </a:pPr>
            <a:r>
              <a:rPr lang="da-DK" dirty="0">
                <a:solidFill>
                  <a:srgbClr val="0000CD"/>
                </a:solidFill>
                <a:latin typeface="Lucida Console" panose="020B0609040504020204" pitchFamily="49" charset="0"/>
              </a:rPr>
              <a:t>  0  Mercury               167</a:t>
            </a:r>
          </a:p>
          <a:p>
            <a:pPr marL="0" indent="0">
              <a:buNone/>
            </a:pPr>
            <a:r>
              <a:rPr lang="da-DK" dirty="0">
                <a:solidFill>
                  <a:srgbClr val="0000CD"/>
                </a:solidFill>
                <a:latin typeface="Lucida Console" panose="020B0609040504020204" pitchFamily="49" charset="0"/>
              </a:rPr>
              <a:t>  1    Venus               464</a:t>
            </a:r>
          </a:p>
          <a:p>
            <a:pPr marL="0" indent="0">
              <a:buNone/>
            </a:pPr>
            <a:endParaRPr lang="en-GB" dirty="0">
              <a:solidFill>
                <a:srgbClr val="0000CD"/>
              </a:solidFill>
              <a:latin typeface="Lucida Console" panose="020B0609040504020204" pitchFamily="49" charset="0"/>
            </a:endParaRPr>
          </a:p>
          <a:p>
            <a:r>
              <a:rPr lang="en-GB" dirty="0"/>
              <a:t>The </a:t>
            </a:r>
            <a:r>
              <a:rPr lang="en-GB" dirty="0">
                <a:latin typeface="Lucida Console" panose="020B0609040504020204" pitchFamily="49" charset="0"/>
              </a:rPr>
              <a:t>query()</a:t>
            </a:r>
            <a:r>
              <a:rPr lang="en-GB" dirty="0"/>
              <a:t> method however uses much cleaner code, just simply typing the column name without the need to include the DataFrame name every time when we need to reference a column.</a:t>
            </a:r>
          </a:p>
          <a:p>
            <a:endParaRPr lang="en-GB" dirty="0"/>
          </a:p>
          <a:p>
            <a:r>
              <a:rPr lang="en-GB" dirty="0"/>
              <a:t>Filtering via “bracket notation” is for information only, as you might come across it in your work placement</a:t>
            </a:r>
          </a:p>
          <a:p>
            <a:pPr marL="0" indent="0">
              <a:buNone/>
            </a:pP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244879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Series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8"/>
            <a:ext cx="10815776" cy="512148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Series</a:t>
            </a:r>
            <a:r>
              <a:rPr lang="en-GB" dirty="0">
                <a:latin typeface="Arial" panose="020B0604020202020204" pitchFamily="34" charset="0"/>
                <a:cs typeface="Arial" panose="020B0604020202020204" pitchFamily="34" charset="0"/>
              </a:rPr>
              <a:t> is a one-dimensional labelled array capable of holding homogenous data of any type (integer, string, float, python objects, etc.).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(axis) labels are collectively called index.</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label can be used to access a specified value within a Series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t>Series consist of one column with an index for each row.</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Pandas Series is like a column in a table, with following characteristics:</a:t>
            </a:r>
          </a:p>
          <a:p>
            <a:pPr marL="742950" lvl="1" indent="-285750"/>
            <a:r>
              <a:rPr lang="en-GB" dirty="0"/>
              <a:t>by default the values in a Series is labelled with an index number, starting from 0</a:t>
            </a:r>
          </a:p>
          <a:p>
            <a:pPr marL="742950" lvl="1" indent="-285750"/>
            <a:r>
              <a:rPr lang="en-GB" dirty="0"/>
              <a:t>values in a Series must be of the same data type</a:t>
            </a:r>
          </a:p>
          <a:p>
            <a:pPr marL="742950" lvl="1" indent="-285750"/>
            <a:r>
              <a:rPr lang="en-GB" dirty="0"/>
              <a:t>the size of the Series is immutable (cannot be changed once Series is created)</a:t>
            </a:r>
          </a:p>
          <a:p>
            <a:pPr marL="742950" lvl="1" indent="-285750"/>
            <a:r>
              <a:rPr lang="en-GB" dirty="0"/>
              <a:t>data (values) within Series are mutable (can be changed)</a:t>
            </a:r>
          </a:p>
          <a:p>
            <a:pPr marL="285750" indent="-285750">
              <a:buFont typeface="Arial" panose="020B0604020202020204" pitchFamily="34" charset="0"/>
              <a:buChar char="•"/>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29029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aggregate functions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247033"/>
            <a:ext cx="11676672" cy="52834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Pandas library provides an extremely rich set of aggregate functions, such as: min, max, mean, mode, median,  std (standard deviation), unique, factorize etc.</a:t>
            </a:r>
          </a:p>
          <a:p>
            <a:r>
              <a:rPr lang="en-GB" u="sng" dirty="0"/>
              <a:t>Examples</a:t>
            </a:r>
            <a:r>
              <a:rPr lang="en-GB" dirty="0"/>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 = pd.DataFrame(np.array([[</a:t>
            </a:r>
            <a:r>
              <a:rPr lang="en-GB" dirty="0">
                <a:solidFill>
                  <a:srgbClr val="00B050"/>
                </a:solidFill>
                <a:latin typeface="Lucida Console" panose="020B0609040504020204" pitchFamily="49" charset="0"/>
              </a:rPr>
              <a:t>'John'</a:t>
            </a:r>
            <a:r>
              <a:rPr lang="en-GB" dirty="0">
                <a:latin typeface="Lucida Console" panose="020B0609040504020204" pitchFamily="49" charset="0"/>
              </a:rPr>
              <a:t>, 23, 1.80, 72], </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'Suzie'</a:t>
            </a:r>
            <a:r>
              <a:rPr lang="en-GB" dirty="0">
                <a:latin typeface="Lucida Console" panose="020B0609040504020204" pitchFamily="49" charset="0"/>
              </a:rPr>
              <a:t>, 40, 1.70, 60],</a:t>
            </a:r>
            <a:br>
              <a:rPr lang="en-GB" dirty="0">
                <a:latin typeface="Lucida Console" panose="020B0609040504020204" pitchFamily="49" charset="0"/>
              </a:rPr>
            </a:br>
            <a:r>
              <a:rPr lang="en-GB" dirty="0">
                <a:latin typeface="Consolas" panose="020B0609020204030204" pitchFamily="49" charset="0"/>
              </a:rPr>
              <a:t>      </a:t>
            </a:r>
            <a:r>
              <a:rPr lang="en-GB" dirty="0">
                <a:latin typeface="Lucida Console" panose="020B0609040504020204" pitchFamily="49" charset="0"/>
              </a:rPr>
              <a:t>                                          [</a:t>
            </a:r>
            <a:r>
              <a:rPr lang="en-GB" dirty="0">
                <a:solidFill>
                  <a:srgbClr val="00B050"/>
                </a:solidFill>
                <a:latin typeface="Lucida Console" panose="020B0609040504020204" pitchFamily="49" charset="0"/>
              </a:rPr>
              <a:t>'Paul'</a:t>
            </a:r>
            <a:r>
              <a:rPr lang="en-GB" dirty="0">
                <a:latin typeface="Lucida Console" panose="020B0609040504020204" pitchFamily="49" charset="0"/>
              </a:rPr>
              <a:t>, 35, 1.86, 90]]),</a:t>
            </a:r>
          </a:p>
          <a:p>
            <a:pPr marL="0" indent="0">
              <a:buNone/>
            </a:pPr>
            <a:r>
              <a:rPr lang="en-GB" dirty="0">
                <a:latin typeface="Lucida Console" panose="020B0609040504020204" pitchFamily="49" charset="0"/>
              </a:rPr>
              <a:t>                                      columns=[</a:t>
            </a:r>
            <a:r>
              <a:rPr lang="en-GB" dirty="0">
                <a:solidFill>
                  <a:srgbClr val="00B050"/>
                </a:solidFill>
                <a:latin typeface="Lucida Console" panose="020B0609040504020204" pitchFamily="49" charset="0"/>
              </a:rPr>
              <a:t>'name'</a:t>
            </a:r>
            <a:r>
              <a:rPr lang="en-GB" dirty="0">
                <a:latin typeface="Lucida Console" panose="020B0609040504020204" pitchFamily="49" charset="0"/>
              </a:rPr>
              <a:t>, </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convert data in 'age' column to int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df_person_details['age'] = pd.to_numeric(df_person_details['age'])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total_age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].sum()    </a:t>
            </a:r>
            <a:r>
              <a:rPr lang="en-GB" dirty="0">
                <a:solidFill>
                  <a:srgbClr val="FF0000"/>
                </a:solidFill>
                <a:latin typeface="Lucida Console" panose="020B0609040504020204" pitchFamily="49" charset="0"/>
              </a:rPr>
              <a:t># returns 98</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average_age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].mean() </a:t>
            </a:r>
            <a:r>
              <a:rPr lang="en-GB" dirty="0">
                <a:solidFill>
                  <a:srgbClr val="FF0000"/>
                </a:solidFill>
                <a:latin typeface="Lucida Console" panose="020B0609040504020204" pitchFamily="49" charset="0"/>
              </a:rPr>
              <a:t># returns 32.666667</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max_age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].max()      </a:t>
            </a:r>
            <a:r>
              <a:rPr lang="en-GB" dirty="0">
                <a:solidFill>
                  <a:srgbClr val="FF0000"/>
                </a:solidFill>
                <a:latin typeface="Lucida Console" panose="020B0609040504020204" pitchFamily="49" charset="0"/>
              </a:rPr>
              <a:t># returns 40</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min_age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].min()      </a:t>
            </a:r>
            <a:r>
              <a:rPr lang="en-GB" dirty="0">
                <a:solidFill>
                  <a:srgbClr val="FF0000"/>
                </a:solidFill>
                <a:latin typeface="Lucida Console" panose="020B0609040504020204" pitchFamily="49" charset="0"/>
              </a:rPr>
              <a:t># returns 23</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mode_no_moons = df_planets[</a:t>
            </a:r>
            <a:r>
              <a:rPr lang="en-GB" dirty="0">
                <a:solidFill>
                  <a:srgbClr val="00B050"/>
                </a:solidFill>
                <a:latin typeface="Lucida Console" panose="020B0609040504020204" pitchFamily="49" charset="0"/>
              </a:rPr>
              <a:t>'number_of_moons'</a:t>
            </a:r>
            <a:r>
              <a:rPr lang="en-GB" dirty="0">
                <a:latin typeface="Lucida Console" panose="020B0609040504020204" pitchFamily="49" charset="0"/>
              </a:rPr>
              <a:t>].mode()  </a:t>
            </a:r>
            <a:r>
              <a:rPr lang="en-GB" dirty="0">
                <a:solidFill>
                  <a:srgbClr val="FF0000"/>
                </a:solidFill>
                <a:latin typeface="Lucida Console" panose="020B0609040504020204" pitchFamily="49" charset="0"/>
              </a:rPr>
              <a:t># returns 0 (0 is the most frequent number of moons, as it appears twice; all other frequencies are 1)</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unique_values = df_planets[</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].unique().tolist()  </a:t>
            </a:r>
            <a:r>
              <a:rPr lang="en-GB" dirty="0">
                <a:solidFill>
                  <a:schemeClr val="accent2"/>
                </a:solidFill>
                <a:latin typeface="Lucida Console" panose="020B0609040504020204" pitchFamily="49" charset="0"/>
              </a:rPr>
              <a:t># returns the list of unique values in the specified column: ['Yes’, 'No’, 'Unknown']</a:t>
            </a:r>
          </a:p>
        </p:txBody>
      </p:sp>
    </p:spTree>
    <p:extLst>
      <p:ext uri="{BB962C8B-B14F-4D97-AF65-F5344CB8AC3E}">
        <p14:creationId xmlns:p14="http://schemas.microsoft.com/office/powerpoint/2010/main" val="422237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query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query</a:t>
            </a:r>
          </a:p>
          <a:p>
            <a:r>
              <a:rPr lang="en-GB" u="sng" dirty="0"/>
              <a:t>Example</a:t>
            </a:r>
            <a:r>
              <a:rPr lang="en-GB" dirty="0"/>
              <a:t>: find the number of people younger than 40 from the </a:t>
            </a:r>
            <a:r>
              <a:rPr lang="en-GB" dirty="0">
                <a:latin typeface="Lucida Console" panose="020B0609040504020204" pitchFamily="49" charset="0"/>
              </a:rPr>
              <a:t>df_person_details </a:t>
            </a:r>
            <a:r>
              <a:rPr lang="en-GB" dirty="0"/>
              <a:t>DataFrame</a:t>
            </a:r>
          </a:p>
          <a:p>
            <a:r>
              <a:rPr lang="en-GB" dirty="0"/>
              <a:t>By default, all values in in NumPy array are of 'object' data type if at least one value is non-numerical (here 'name')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(df_person_details.dtypes)</a:t>
            </a:r>
          </a:p>
          <a:p>
            <a:pPr marL="0" indent="0">
              <a:buNone/>
            </a:pPr>
            <a:r>
              <a:rPr lang="en-GB" dirty="0">
                <a:solidFill>
                  <a:srgbClr val="0000CD"/>
                </a:solidFill>
                <a:latin typeface="Lucida Console" panose="020B0609040504020204" pitchFamily="49" charset="0"/>
              </a:rPr>
              <a:t>  name      object</a:t>
            </a:r>
          </a:p>
          <a:p>
            <a:pPr marL="0" indent="0">
              <a:buNone/>
            </a:pPr>
            <a:r>
              <a:rPr lang="en-GB" dirty="0">
                <a:solidFill>
                  <a:srgbClr val="0000CD"/>
                </a:solidFill>
                <a:latin typeface="Lucida Console" panose="020B0609040504020204" pitchFamily="49" charset="0"/>
              </a:rPr>
              <a:t>  age       object</a:t>
            </a:r>
          </a:p>
          <a:p>
            <a:pPr marL="0" indent="0">
              <a:buNone/>
            </a:pPr>
            <a:r>
              <a:rPr lang="en-GB" dirty="0">
                <a:solidFill>
                  <a:srgbClr val="0000CD"/>
                </a:solidFill>
                <a:latin typeface="Lucida Console" panose="020B0609040504020204" pitchFamily="49" charset="0"/>
              </a:rPr>
              <a:t>  height    object</a:t>
            </a:r>
          </a:p>
          <a:p>
            <a:pPr marL="0" indent="0">
              <a:buNone/>
            </a:pPr>
            <a:r>
              <a:rPr lang="en-GB" dirty="0">
                <a:solidFill>
                  <a:srgbClr val="0000CD"/>
                </a:solidFill>
                <a:latin typeface="Lucida Console" panose="020B0609040504020204" pitchFamily="49" charset="0"/>
              </a:rPr>
              <a:t>  weight    object</a:t>
            </a:r>
          </a:p>
          <a:p>
            <a:pPr marL="0" indent="0">
              <a:buNone/>
            </a:pPr>
            <a:r>
              <a:rPr lang="en-GB" dirty="0">
                <a:solidFill>
                  <a:srgbClr val="0000CD"/>
                </a:solidFill>
                <a:latin typeface="Lucida Console" panose="020B0609040504020204" pitchFamily="49" charset="0"/>
              </a:rPr>
              <a:t>  dtype: object</a:t>
            </a:r>
          </a:p>
          <a:p>
            <a:r>
              <a:rPr lang="en-GB" dirty="0"/>
              <a:t>Age must be of numeric type so that we can compare it with 40. </a:t>
            </a:r>
          </a:p>
          <a:p>
            <a:r>
              <a:rPr lang="en-GB" dirty="0"/>
              <a:t>To convert data type of multiple columns (here 'age', 'height' and 'weight’) to numeric data type at once, use the apply() function with to_numeric Pandas function (passing to_numeric without brackets)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 = 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 </a:t>
            </a:r>
            <a:r>
              <a:rPr lang="en-GB" dirty="0">
                <a:solidFill>
                  <a:srgbClr val="00B050"/>
                </a:solidFill>
                <a:latin typeface="Lucida Console" panose="020B0609040504020204" pitchFamily="49" charset="0"/>
              </a:rPr>
              <a:t>'height'</a:t>
            </a:r>
            <a:r>
              <a:rPr lang="en-GB" dirty="0">
                <a:latin typeface="Lucida Console" panose="020B0609040504020204" pitchFamily="49" charset="0"/>
              </a:rPr>
              <a:t>, </a:t>
            </a:r>
            <a:r>
              <a:rPr lang="en-GB" dirty="0">
                <a:solidFill>
                  <a:srgbClr val="00B050"/>
                </a:solidFill>
                <a:latin typeface="Lucida Console" panose="020B0609040504020204" pitchFamily="49" charset="0"/>
              </a:rPr>
              <a:t>'weight'</a:t>
            </a:r>
            <a:r>
              <a:rPr lang="en-GB" dirty="0">
                <a:latin typeface="Lucida Console" panose="020B0609040504020204" pitchFamily="49" charset="0"/>
              </a:rPr>
              <a:t>]].apply(pd.to_numeric)</a:t>
            </a:r>
          </a:p>
        </p:txBody>
      </p:sp>
    </p:spTree>
    <p:extLst>
      <p:ext uri="{BB962C8B-B14F-4D97-AF65-F5344CB8AC3E}">
        <p14:creationId xmlns:p14="http://schemas.microsoft.com/office/powerpoint/2010/main" val="232526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query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query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(df_person_details.dtypes)</a:t>
            </a:r>
            <a:endParaRPr lang="en-GB" dirty="0"/>
          </a:p>
          <a:p>
            <a:pPr marL="0" indent="0">
              <a:buNone/>
            </a:pPr>
            <a:r>
              <a:rPr lang="en-GB" dirty="0">
                <a:solidFill>
                  <a:srgbClr val="0000CD"/>
                </a:solidFill>
                <a:latin typeface="Lucida Console" panose="020B0609040504020204" pitchFamily="49" charset="0"/>
              </a:rPr>
              <a:t>  name       object</a:t>
            </a:r>
          </a:p>
          <a:p>
            <a:pPr marL="0" indent="0">
              <a:buNone/>
            </a:pPr>
            <a:r>
              <a:rPr lang="en-GB" dirty="0">
                <a:solidFill>
                  <a:srgbClr val="0000CD"/>
                </a:solidFill>
                <a:latin typeface="Lucida Console" panose="020B0609040504020204" pitchFamily="49" charset="0"/>
              </a:rPr>
              <a:t>  age         int64</a:t>
            </a:r>
          </a:p>
          <a:p>
            <a:pPr marL="0" indent="0">
              <a:buNone/>
            </a:pPr>
            <a:r>
              <a:rPr lang="en-GB" dirty="0">
                <a:solidFill>
                  <a:srgbClr val="0000CD"/>
                </a:solidFill>
                <a:latin typeface="Lucida Console" panose="020B0609040504020204" pitchFamily="49" charset="0"/>
              </a:rPr>
              <a:t>  height    float64</a:t>
            </a:r>
          </a:p>
          <a:p>
            <a:pPr marL="0" indent="0">
              <a:buNone/>
            </a:pPr>
            <a:r>
              <a:rPr lang="en-GB" dirty="0">
                <a:solidFill>
                  <a:srgbClr val="0000CD"/>
                </a:solidFill>
                <a:latin typeface="Lucida Console" panose="020B0609040504020204" pitchFamily="49" charset="0"/>
              </a:rPr>
              <a:t>  weight      int64</a:t>
            </a:r>
          </a:p>
          <a:p>
            <a:pPr marL="0" indent="0">
              <a:buNone/>
            </a:pPr>
            <a:r>
              <a:rPr lang="en-GB" dirty="0">
                <a:solidFill>
                  <a:srgbClr val="0000CD"/>
                </a:solidFill>
                <a:latin typeface="Lucida Console" panose="020B0609040504020204" pitchFamily="49" charset="0"/>
              </a:rPr>
              <a:t>  dtype: object</a:t>
            </a:r>
          </a:p>
          <a:p>
            <a:r>
              <a:rPr lang="en-GB" dirty="0"/>
              <a:t>Now that age is of numeric data type (integer) we can find the number of people younger than 40</a:t>
            </a:r>
          </a:p>
          <a:p>
            <a:r>
              <a:rPr lang="en-GB" dirty="0"/>
              <a:t>We want to apply the aggregate function to the age column only, but if we extract the age column, we obtain a Series, which does not have the query() method</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latin typeface="Lucida Console" panose="020B0609040504020204" pitchFamily="49" charset="0"/>
              </a:rPr>
              <a:t>(df_person_details[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&lt;class 'pandas.core.series.Series'&gt;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en-GB" dirty="0">
                <a:solidFill>
                  <a:srgbClr val="00B050"/>
                </a:solidFill>
                <a:latin typeface="Lucida Console" panose="020B0609040504020204" pitchFamily="49" charset="0"/>
              </a:rPr>
              <a:t>'age'</a:t>
            </a:r>
            <a:r>
              <a:rPr lang="en-GB" dirty="0">
                <a:latin typeface="Lucida Console" panose="020B0609040504020204" pitchFamily="49" charset="0"/>
              </a:rPr>
              <a:t>]</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a:t>
            </a:r>
          </a:p>
          <a:p>
            <a:pPr marL="0" indent="0">
              <a:buNone/>
            </a:pPr>
            <a:r>
              <a:rPr lang="en-GB" dirty="0">
                <a:latin typeface="Lucida Console" panose="020B0609040504020204" pitchFamily="49" charset="0"/>
              </a:rPr>
              <a:t>  </a:t>
            </a:r>
            <a:r>
              <a:rPr lang="en-GB" dirty="0">
                <a:solidFill>
                  <a:srgbClr val="FF0000"/>
                </a:solidFill>
                <a:latin typeface="Lucida Console" panose="020B0609040504020204" pitchFamily="49" charset="0"/>
              </a:rPr>
              <a:t>AttributeError: 'Series' object has no attribute 'query'</a:t>
            </a:r>
          </a:p>
        </p:txBody>
      </p:sp>
      <p:sp>
        <p:nvSpPr>
          <p:cNvPr id="3" name="Rectangle 2">
            <a:extLst>
              <a:ext uri="{FF2B5EF4-FFF2-40B4-BE49-F238E27FC236}">
                <a16:creationId xmlns:a16="http://schemas.microsoft.com/office/drawing/2014/main" id="{62026A2B-94DA-4ABB-B7E2-2875037E8539}"/>
              </a:ext>
            </a:extLst>
          </p:cNvPr>
          <p:cNvSpPr/>
          <p:nvPr/>
        </p:nvSpPr>
        <p:spPr>
          <a:xfrm>
            <a:off x="602247" y="2501660"/>
            <a:ext cx="2744802" cy="379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2432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query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query</a:t>
            </a:r>
          </a:p>
          <a:p>
            <a:r>
              <a:rPr lang="en-GB" dirty="0"/>
              <a:t>Therefore, we need to apply the aggregate function to the DataFrame:</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a:t>
            </a:r>
          </a:p>
          <a:p>
            <a:pPr marL="0" indent="0">
              <a:buNone/>
            </a:pPr>
            <a:r>
              <a:rPr lang="en-GB" dirty="0">
                <a:solidFill>
                  <a:srgbClr val="0000CD"/>
                </a:solidFill>
                <a:latin typeface="Lucida Console" panose="020B0609040504020204" pitchFamily="49" charset="0"/>
              </a:rPr>
              <a:t>  name      2</a:t>
            </a:r>
          </a:p>
          <a:p>
            <a:pPr marL="0" indent="0">
              <a:buNone/>
            </a:pPr>
            <a:r>
              <a:rPr lang="en-GB" dirty="0">
                <a:solidFill>
                  <a:srgbClr val="0000CD"/>
                </a:solidFill>
                <a:latin typeface="Lucida Console" panose="020B0609040504020204" pitchFamily="49" charset="0"/>
              </a:rPr>
              <a:t>  age       2</a:t>
            </a:r>
          </a:p>
          <a:p>
            <a:pPr marL="0" indent="0">
              <a:buNone/>
            </a:pPr>
            <a:r>
              <a:rPr lang="en-GB" dirty="0">
                <a:solidFill>
                  <a:srgbClr val="0000CD"/>
                </a:solidFill>
                <a:latin typeface="Lucida Console" panose="020B0609040504020204" pitchFamily="49" charset="0"/>
              </a:rPr>
              <a:t>  height    2</a:t>
            </a:r>
          </a:p>
          <a:p>
            <a:pPr marL="0" indent="0">
              <a:buNone/>
            </a:pPr>
            <a:r>
              <a:rPr lang="en-GB" dirty="0">
                <a:solidFill>
                  <a:srgbClr val="0000CD"/>
                </a:solidFill>
                <a:latin typeface="Lucida Console" panose="020B0609040504020204" pitchFamily="49" charset="0"/>
              </a:rPr>
              <a:t>  weight    2</a:t>
            </a:r>
          </a:p>
          <a:p>
            <a:pPr marL="0" indent="0">
              <a:buNone/>
            </a:pPr>
            <a:r>
              <a:rPr lang="en-GB" dirty="0">
                <a:solidFill>
                  <a:srgbClr val="0000CD"/>
                </a:solidFill>
                <a:latin typeface="Lucida Console" panose="020B0609040504020204" pitchFamily="49" charset="0"/>
              </a:rPr>
              <a:t>  dtype: int64</a:t>
            </a:r>
          </a:p>
          <a:p>
            <a:pPr marL="0" indent="0">
              <a:buNone/>
            </a:pPr>
            <a:endParaRPr lang="en-GB" dirty="0">
              <a:solidFill>
                <a:srgbClr val="0000CD"/>
              </a:solidFill>
              <a:latin typeface="Lucida Console" panose="020B0609040504020204" pitchFamily="49" charset="0"/>
            </a:endParaRPr>
          </a:p>
          <a:p>
            <a:r>
              <a:rPr lang="en-GB" dirty="0"/>
              <a:t>The aggregate function </a:t>
            </a:r>
            <a:r>
              <a:rPr lang="en-GB" dirty="0">
                <a:latin typeface="Lucida Console" panose="020B0609040504020204" pitchFamily="49" charset="0"/>
              </a:rPr>
              <a:t>count()</a:t>
            </a:r>
            <a:r>
              <a:rPr lang="en-GB" dirty="0"/>
              <a:t> applied to all columns of the DataFrame, and the resulting object is Series, with column names as index labels:</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type</a:t>
            </a:r>
            <a:r>
              <a:rPr lang="en-GB" dirty="0">
                <a:solidFill>
                  <a:srgbClr val="0000CD"/>
                </a:solidFill>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a:t>
            </a:r>
            <a:r>
              <a:rPr lang="en-GB" dirty="0">
                <a:solidFill>
                  <a:srgbClr val="0000CD"/>
                </a:solidFill>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&lt;class 'pandas.core.series.Series'&gt;</a:t>
            </a:r>
          </a:p>
        </p:txBody>
      </p:sp>
    </p:spTree>
    <p:extLst>
      <p:ext uri="{BB962C8B-B14F-4D97-AF65-F5344CB8AC3E}">
        <p14:creationId xmlns:p14="http://schemas.microsoft.com/office/powerpoint/2010/main" val="60673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query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query</a:t>
            </a:r>
          </a:p>
          <a:p>
            <a:r>
              <a:rPr lang="en-GB" dirty="0"/>
              <a:t>To return the actual value only (the result of applying aggregate function to the query), use subscript operator </a:t>
            </a:r>
          </a:p>
          <a:p>
            <a:r>
              <a:rPr lang="en-GB" dirty="0"/>
              <a:t>We could use any existing index position or index label, as the values are the same for all indices, but let’s refer to the second element: with index position 1 and index label ‘age’ </a:t>
            </a:r>
          </a:p>
          <a:p>
            <a:r>
              <a:rPr lang="en-GB" dirty="0"/>
              <a:t>There is a number of ways in which we can obtain the actual value:</a:t>
            </a:r>
          </a:p>
          <a:p>
            <a:pPr marL="0" indent="0">
              <a:buNone/>
            </a:pPr>
            <a:r>
              <a:rPr lang="en-GB" dirty="0">
                <a:solidFill>
                  <a:srgbClr val="FF0000"/>
                </a:solidFill>
                <a:latin typeface="Lucida Console" panose="020B0609040504020204" pitchFamily="49" charset="0"/>
              </a:rPr>
              <a:t> # directly from the Series, using subscript operator with the row index</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).count()[1])</a:t>
            </a:r>
          </a:p>
          <a:p>
            <a:pPr marL="0" indent="0">
              <a:buNone/>
            </a:pPr>
            <a:r>
              <a:rPr lang="en-GB" dirty="0">
                <a:solidFill>
                  <a:srgbClr val="0000CD"/>
                </a:solidFill>
                <a:latin typeface="Lucida Console" panose="020B0609040504020204" pitchFamily="49" charset="0"/>
              </a:rPr>
              <a:t> 2</a:t>
            </a:r>
          </a:p>
          <a:p>
            <a:pPr marL="0" indent="0">
              <a:buNone/>
            </a:pPr>
            <a:r>
              <a:rPr lang="en-GB" dirty="0">
                <a:solidFill>
                  <a:srgbClr val="FF0000"/>
                </a:solidFill>
                <a:latin typeface="Lucida Console" panose="020B0609040504020204" pitchFamily="49" charset="0"/>
              </a:rPr>
              <a:t> # using loc attribute and passing the index label to its subscript operator</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).count().loc[</a:t>
            </a:r>
            <a:r>
              <a:rPr lang="da-DK" dirty="0">
                <a:solidFill>
                  <a:srgbClr val="00B050"/>
                </a:solidFill>
                <a:latin typeface="Lucida Console" panose="020B0609040504020204" pitchFamily="49" charset="0"/>
              </a:rPr>
              <a:t>'age</a:t>
            </a:r>
            <a:r>
              <a:rPr lang="en-GB" dirty="0">
                <a:solidFill>
                  <a:srgbClr val="00B050"/>
                </a:solidFill>
                <a:latin typeface="Lucida Console" panose="020B0609040504020204" pitchFamily="49" charset="0"/>
              </a:rPr>
              <a:t>'</a:t>
            </a:r>
            <a:r>
              <a:rPr lang="en-GB" dirty="0">
                <a:latin typeface="Lucida Console" panose="020B0609040504020204" pitchFamily="49" charset="0"/>
              </a:rPr>
              <a:t>])</a:t>
            </a:r>
          </a:p>
          <a:p>
            <a:pPr marL="0" indent="0">
              <a:buNone/>
            </a:pPr>
            <a:r>
              <a:rPr lang="en-GB" dirty="0">
                <a:solidFill>
                  <a:srgbClr val="0000CD"/>
                </a:solidFill>
                <a:latin typeface="Lucida Console" panose="020B0609040504020204" pitchFamily="49" charset="0"/>
              </a:rPr>
              <a:t> 2</a:t>
            </a:r>
          </a:p>
          <a:p>
            <a:pPr marL="0" indent="0">
              <a:buNone/>
            </a:pPr>
            <a:r>
              <a:rPr lang="en-GB" dirty="0">
                <a:solidFill>
                  <a:srgbClr val="FF0000"/>
                </a:solidFill>
                <a:latin typeface="Lucida Console" panose="020B0609040504020204" pitchFamily="49" charset="0"/>
              </a:rPr>
              <a:t> # using iloc attribute and passing the index position to its subscript operator</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da-DK" dirty="0">
                <a:latin typeface="Lucida Console" panose="020B0609040504020204" pitchFamily="49" charset="0"/>
              </a:rPr>
              <a:t>df_</a:t>
            </a:r>
            <a:r>
              <a:rPr lang="en-GB" dirty="0">
                <a:latin typeface="Lucida Console" panose="020B0609040504020204" pitchFamily="49" charset="0"/>
              </a:rPr>
              <a:t>person_details</a:t>
            </a:r>
            <a:r>
              <a:rPr lang="da-DK" dirty="0">
                <a:latin typeface="Lucida Console" panose="020B0609040504020204" pitchFamily="49" charset="0"/>
              </a:rPr>
              <a:t>.query(</a:t>
            </a:r>
            <a:r>
              <a:rPr lang="da-DK" dirty="0">
                <a:solidFill>
                  <a:srgbClr val="00B050"/>
                </a:solidFill>
                <a:latin typeface="Lucida Console" panose="020B0609040504020204" pitchFamily="49" charset="0"/>
              </a:rPr>
              <a:t>'age &lt; 40'</a:t>
            </a:r>
            <a:r>
              <a:rPr lang="en-GB" dirty="0">
                <a:latin typeface="Lucida Console" panose="020B0609040504020204" pitchFamily="49" charset="0"/>
              </a:rPr>
              <a:t>).count().iloc[1])</a:t>
            </a:r>
          </a:p>
          <a:p>
            <a:pPr marL="0" indent="0">
              <a:buNone/>
            </a:pPr>
            <a:r>
              <a:rPr lang="en-GB" dirty="0">
                <a:solidFill>
                  <a:srgbClr val="0000CD"/>
                </a:solidFill>
                <a:latin typeface="Lucida Console" panose="020B0609040504020204" pitchFamily="49" charset="0"/>
              </a:rPr>
              <a:t> 2</a:t>
            </a:r>
          </a:p>
        </p:txBody>
      </p:sp>
    </p:spTree>
    <p:extLst>
      <p:ext uri="{BB962C8B-B14F-4D97-AF65-F5344CB8AC3E}">
        <p14:creationId xmlns:p14="http://schemas.microsoft.com/office/powerpoint/2010/main" val="54846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266098"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a:t>
            </a:r>
          </a:p>
          <a:p>
            <a:endParaRPr lang="en-GB" b="1" dirty="0">
              <a:solidFill>
                <a:srgbClr val="2EABE2"/>
              </a:solidFill>
              <a:latin typeface="Arial"/>
              <a:ea typeface="MS PGothic" pitchFamily="34" charset="-128"/>
            </a:endParaRPr>
          </a:p>
          <a:p>
            <a:r>
              <a:rPr lang="en-GB" dirty="0"/>
              <a:t>Pandas </a:t>
            </a:r>
            <a:r>
              <a:rPr lang="en-GB" dirty="0">
                <a:latin typeface="Lucida Console" panose="020B0609040504020204" pitchFamily="49" charset="0"/>
              </a:rPr>
              <a:t>groupby()</a:t>
            </a:r>
            <a:r>
              <a:rPr lang="en-GB" dirty="0"/>
              <a:t> method is used for grouping the data according to the categories and apply a function to the categories. It also helps to aggregate data efficiently.</a:t>
            </a:r>
          </a:p>
          <a:p>
            <a:endParaRPr lang="en-GB" dirty="0"/>
          </a:p>
          <a:p>
            <a:r>
              <a:rPr lang="en-GB" dirty="0"/>
              <a:t>The </a:t>
            </a:r>
            <a:r>
              <a:rPr lang="en-GB" dirty="0">
                <a:latin typeface="Lucida Console" panose="020B0609040504020204" pitchFamily="49" charset="0"/>
              </a:rPr>
              <a:t>groupby()</a:t>
            </a:r>
            <a:r>
              <a:rPr lang="en-GB" dirty="0"/>
              <a:t> method returns a gropuby object by applying the method to a DataFrame and passing in either a column or a list of columns</a:t>
            </a:r>
          </a:p>
          <a:p>
            <a:endParaRPr lang="en-GB" dirty="0"/>
          </a:p>
          <a:p>
            <a:r>
              <a:rPr lang="en-GB" dirty="0"/>
              <a:t>The Pandas groupby() method works in a very similar way to the SQL GROUP BY statement: split the data, aggregate it in a given way (or ways), and re-combine the data in a meaningful way.</a:t>
            </a:r>
          </a:p>
          <a:p>
            <a:endParaRPr lang="en-GB" dirty="0"/>
          </a:p>
          <a:p>
            <a:r>
              <a:rPr lang="en-GB" dirty="0"/>
              <a:t>When combined with aggregation, groupby() applies the aggregate function to all different values' combinations of the colum(s) listed within gropuby()</a:t>
            </a: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10486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24891"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 – on single column</a:t>
            </a:r>
          </a:p>
          <a:p>
            <a:r>
              <a:rPr lang="en-GB" u="sng" dirty="0"/>
              <a:t>Example 1</a:t>
            </a:r>
            <a:r>
              <a:rPr lang="en-GB" dirty="0"/>
              <a:t>: calculate the number of planets for all different values of the 'has_global_magnetic_field' column: (Yes, No, Unknown)</a:t>
            </a:r>
          </a:p>
          <a:p>
            <a:pPr marL="0" indent="0">
              <a:buNone/>
            </a:pPr>
            <a:r>
              <a:rPr lang="en-GB" dirty="0">
                <a:solidFill>
                  <a:srgbClr val="FF0000"/>
                </a:solidFill>
                <a:latin typeface="Lucida Console" panose="020B0609040504020204" pitchFamily="49" charset="0"/>
              </a:rPr>
              <a:t> # step 1: slice DataFrame to show only the relevant columns</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df_planets_magn_field = df_planets[[</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(df_planets_magn_field)</a:t>
            </a:r>
          </a:p>
          <a:p>
            <a:pPr marL="0" indent="0">
              <a:buNone/>
            </a:pPr>
            <a:r>
              <a:rPr lang="en-GB" sz="1700" dirty="0">
                <a:latin typeface="Lucida Console" panose="020B0609040504020204" pitchFamily="49" charset="0"/>
              </a:rPr>
              <a:t>    </a:t>
            </a:r>
            <a:r>
              <a:rPr lang="en-GB" sz="1700" dirty="0">
                <a:solidFill>
                  <a:srgbClr val="0000CD"/>
                </a:solidFill>
                <a:latin typeface="Lucida Console" panose="020B0609040504020204" pitchFamily="49" charset="0"/>
              </a:rPr>
              <a:t>planet has_global_magnetic_field</a:t>
            </a:r>
          </a:p>
          <a:p>
            <a:pPr marL="0" indent="0">
              <a:buNone/>
            </a:pPr>
            <a:r>
              <a:rPr lang="en-GB" sz="1700" dirty="0">
                <a:solidFill>
                  <a:srgbClr val="0000CD"/>
                </a:solidFill>
                <a:latin typeface="Lucida Console" panose="020B0609040504020204" pitchFamily="49" charset="0"/>
              </a:rPr>
              <a:t>0  Mercury                       Yes</a:t>
            </a:r>
          </a:p>
          <a:p>
            <a:pPr marL="0" indent="0">
              <a:buNone/>
            </a:pPr>
            <a:r>
              <a:rPr lang="en-GB" sz="1700" dirty="0">
                <a:solidFill>
                  <a:srgbClr val="0000CD"/>
                </a:solidFill>
                <a:latin typeface="Lucida Console" panose="020B0609040504020204" pitchFamily="49" charset="0"/>
              </a:rPr>
              <a:t>1    Venus                        No</a:t>
            </a:r>
          </a:p>
          <a:p>
            <a:pPr marL="0" indent="0">
              <a:buNone/>
            </a:pPr>
            <a:r>
              <a:rPr lang="en-GB" sz="1700" dirty="0">
                <a:solidFill>
                  <a:srgbClr val="0000CD"/>
                </a:solidFill>
                <a:latin typeface="Lucida Console" panose="020B0609040504020204" pitchFamily="49" charset="0"/>
              </a:rPr>
              <a:t>2    Earth                       Yes</a:t>
            </a:r>
          </a:p>
          <a:p>
            <a:pPr marL="0" indent="0">
              <a:buNone/>
            </a:pPr>
            <a:r>
              <a:rPr lang="en-GB" sz="1700" dirty="0">
                <a:solidFill>
                  <a:srgbClr val="0000CD"/>
                </a:solidFill>
                <a:latin typeface="Lucida Console" panose="020B0609040504020204" pitchFamily="49" charset="0"/>
              </a:rPr>
              <a:t>3     Mars                        No</a:t>
            </a:r>
          </a:p>
          <a:p>
            <a:pPr marL="0" indent="0">
              <a:buNone/>
            </a:pPr>
            <a:r>
              <a:rPr lang="en-GB" sz="1700" dirty="0">
                <a:solidFill>
                  <a:srgbClr val="0000CD"/>
                </a:solidFill>
                <a:latin typeface="Lucida Console" panose="020B0609040504020204" pitchFamily="49" charset="0"/>
              </a:rPr>
              <a:t>4  Jupiter                       Yes</a:t>
            </a:r>
          </a:p>
          <a:p>
            <a:pPr marL="0" indent="0">
              <a:buNone/>
            </a:pPr>
            <a:r>
              <a:rPr lang="en-GB" sz="1700" dirty="0">
                <a:solidFill>
                  <a:srgbClr val="0000CD"/>
                </a:solidFill>
                <a:latin typeface="Lucida Console" panose="020B0609040504020204" pitchFamily="49" charset="0"/>
              </a:rPr>
              <a:t>5   Saturn                       Yes</a:t>
            </a:r>
          </a:p>
          <a:p>
            <a:pPr marL="0" indent="0">
              <a:buNone/>
            </a:pPr>
            <a:r>
              <a:rPr lang="en-GB" sz="1700" dirty="0">
                <a:solidFill>
                  <a:srgbClr val="0000CD"/>
                </a:solidFill>
                <a:latin typeface="Lucida Console" panose="020B0609040504020204" pitchFamily="49" charset="0"/>
              </a:rPr>
              <a:t>6   Uranus                       Yes</a:t>
            </a:r>
          </a:p>
          <a:p>
            <a:pPr marL="0" indent="0">
              <a:buNone/>
            </a:pPr>
            <a:r>
              <a:rPr lang="en-GB" sz="1700" dirty="0">
                <a:solidFill>
                  <a:srgbClr val="0000CD"/>
                </a:solidFill>
                <a:latin typeface="Lucida Console" panose="020B0609040504020204" pitchFamily="49" charset="0"/>
              </a:rPr>
              <a:t>7  Neptune                       Yes</a:t>
            </a:r>
          </a:p>
          <a:p>
            <a:pPr marL="0" indent="0">
              <a:buNone/>
            </a:pPr>
            <a:r>
              <a:rPr lang="en-GB" sz="1700" dirty="0">
                <a:solidFill>
                  <a:srgbClr val="0000CD"/>
                </a:solidFill>
                <a:latin typeface="Lucida Console" panose="020B0609040504020204" pitchFamily="49" charset="0"/>
              </a:rPr>
              <a:t>8    Pluto                   Unknown</a:t>
            </a:r>
          </a:p>
        </p:txBody>
      </p:sp>
    </p:spTree>
    <p:extLst>
      <p:ext uri="{BB962C8B-B14F-4D97-AF65-F5344CB8AC3E}">
        <p14:creationId xmlns:p14="http://schemas.microsoft.com/office/powerpoint/2010/main" val="292654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554378"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 – on single column</a:t>
            </a:r>
          </a:p>
          <a:p>
            <a:pPr marL="0" indent="0">
              <a:buNone/>
            </a:pPr>
            <a:r>
              <a:rPr lang="en-GB" dirty="0">
                <a:solidFill>
                  <a:srgbClr val="FF0000"/>
                </a:solidFill>
                <a:latin typeface="Lucida Console" panose="020B0609040504020204" pitchFamily="49" charset="0"/>
              </a:rPr>
              <a:t> # step 2: pass the column for which to apply count() to groupby() &amp; apply count()</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df_planets_magn_field = df_planets_magn_field.groupby([</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]).count()</a:t>
            </a:r>
          </a:p>
          <a:p>
            <a:pPr marL="0" indent="0">
              <a:buNone/>
            </a:pPr>
            <a:r>
              <a:rPr lang="en-GB" dirty="0">
                <a:solidFill>
                  <a:srgbClr val="FF0000"/>
                </a:solidFill>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(df_planets_magn_field)</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a:t>
            </a:r>
          </a:p>
          <a:p>
            <a:pPr marL="0" indent="0">
              <a:buNone/>
            </a:pPr>
            <a:r>
              <a:rPr lang="en-GB" dirty="0">
                <a:solidFill>
                  <a:srgbClr val="0000CD"/>
                </a:solidFill>
                <a:latin typeface="Lucida Console" panose="020B0609040504020204" pitchFamily="49" charset="0"/>
              </a:rPr>
              <a:t> has_global_magnetic_field        </a:t>
            </a:r>
          </a:p>
          <a:p>
            <a:pPr marL="0" indent="0">
              <a:buNone/>
            </a:pPr>
            <a:r>
              <a:rPr lang="en-GB" dirty="0">
                <a:solidFill>
                  <a:srgbClr val="0000CD"/>
                </a:solidFill>
                <a:latin typeface="Lucida Console" panose="020B0609040504020204" pitchFamily="49" charset="0"/>
              </a:rPr>
              <a:t> No                              2</a:t>
            </a:r>
          </a:p>
          <a:p>
            <a:pPr marL="0" indent="0">
              <a:buNone/>
            </a:pPr>
            <a:r>
              <a:rPr lang="en-GB" dirty="0">
                <a:solidFill>
                  <a:srgbClr val="0000CD"/>
                </a:solidFill>
                <a:latin typeface="Lucida Console" panose="020B0609040504020204" pitchFamily="49" charset="0"/>
              </a:rPr>
              <a:t> Unknown                         1</a:t>
            </a:r>
          </a:p>
          <a:p>
            <a:pPr marL="0" indent="0">
              <a:buNone/>
            </a:pPr>
            <a:r>
              <a:rPr lang="en-GB" dirty="0">
                <a:solidFill>
                  <a:srgbClr val="0000CD"/>
                </a:solidFill>
                <a:latin typeface="Lucida Console" panose="020B0609040504020204" pitchFamily="49" charset="0"/>
              </a:rPr>
              <a:t> Yes                             6</a:t>
            </a:r>
          </a:p>
          <a:p>
            <a:pPr marL="0" indent="0">
              <a:buNone/>
            </a:pPr>
            <a:r>
              <a:rPr lang="en-GB" dirty="0">
                <a:solidFill>
                  <a:srgbClr val="FF0000"/>
                </a:solidFill>
                <a:latin typeface="Lucida Console" panose="020B0609040504020204" pitchFamily="49" charset="0"/>
              </a:rPr>
              <a:t> # step 3: rename the 'planet' column to 'total'</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df_planets_magn_field = df_planets_magn_field.rename(columns={</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a:t>
            </a:r>
            <a:r>
              <a:rPr lang="en-GB" dirty="0">
                <a:solidFill>
                  <a:srgbClr val="00B050"/>
                </a:solidFill>
                <a:latin typeface="Lucida Console" panose="020B0609040504020204" pitchFamily="49" charset="0"/>
              </a:rPr>
              <a:t>'total'</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22978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397477"/>
            <a:ext cx="11524891"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 – on multiple columns</a:t>
            </a:r>
          </a:p>
          <a:p>
            <a:r>
              <a:rPr lang="en-GB" u="sng" dirty="0"/>
              <a:t>Example 2</a:t>
            </a:r>
            <a:r>
              <a:rPr lang="en-GB" dirty="0"/>
              <a:t>: calculate the number of planets for all different values' combinations of the ('has_ring_system', 'has_global_magnetic_field') columns: (Yes, No) and (Yes, No, Unknown)</a:t>
            </a:r>
          </a:p>
          <a:p>
            <a:pPr marL="0" indent="0">
              <a:buNone/>
            </a:pPr>
            <a:r>
              <a:rPr lang="en-GB" dirty="0">
                <a:solidFill>
                  <a:srgbClr val="FF0000"/>
                </a:solidFill>
                <a:latin typeface="Lucida Console" panose="020B0609040504020204" pitchFamily="49" charset="0"/>
              </a:rPr>
              <a:t>  # step 1: slice DataFrame to show only the relevant columns</a:t>
            </a:r>
            <a:endParaRPr lang="en-GB" dirty="0"/>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df_planets_ring_magn_field = df_planets[[</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a:t>
            </a:r>
            <a:r>
              <a:rPr lang="en-GB" dirty="0">
                <a:solidFill>
                  <a:srgbClr val="00B050"/>
                </a:solidFill>
                <a:latin typeface="Lucida Console" panose="020B0609040504020204" pitchFamily="49" charset="0"/>
              </a:rPr>
              <a:t>'has_ring_system'</a:t>
            </a:r>
            <a:r>
              <a:rPr lang="en-GB" dirty="0">
                <a:latin typeface="Lucida Console" panose="020B0609040504020204" pitchFamily="49" charset="0"/>
              </a:rPr>
              <a:t>, </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(df_planets_ring_magn_field)</a:t>
            </a:r>
          </a:p>
          <a:p>
            <a:pPr marL="0" indent="0">
              <a:buNone/>
            </a:pPr>
            <a:r>
              <a:rPr lang="en-GB" sz="1600" dirty="0">
                <a:solidFill>
                  <a:srgbClr val="0000CD"/>
                </a:solidFill>
                <a:latin typeface="Lucida Console" panose="020B0609040504020204" pitchFamily="49" charset="0"/>
              </a:rPr>
              <a:t>    planet has_ring_system has_global_magnetic_field</a:t>
            </a:r>
          </a:p>
          <a:p>
            <a:pPr marL="0" indent="0">
              <a:buNone/>
            </a:pPr>
            <a:r>
              <a:rPr lang="en-GB" sz="1600" dirty="0">
                <a:solidFill>
                  <a:srgbClr val="0000CD"/>
                </a:solidFill>
                <a:latin typeface="Lucida Console" panose="020B0609040504020204" pitchFamily="49" charset="0"/>
              </a:rPr>
              <a:t>0  Mercury              No                       Yes</a:t>
            </a:r>
          </a:p>
          <a:p>
            <a:pPr marL="0" indent="0">
              <a:buNone/>
            </a:pPr>
            <a:r>
              <a:rPr lang="en-GB" sz="1600" dirty="0">
                <a:solidFill>
                  <a:srgbClr val="0000CD"/>
                </a:solidFill>
                <a:latin typeface="Lucida Console" panose="020B0609040504020204" pitchFamily="49" charset="0"/>
              </a:rPr>
              <a:t>1    Venus              No                        No</a:t>
            </a:r>
          </a:p>
          <a:p>
            <a:pPr marL="0" indent="0">
              <a:buNone/>
            </a:pPr>
            <a:r>
              <a:rPr lang="en-GB" sz="1600" dirty="0">
                <a:solidFill>
                  <a:srgbClr val="0000CD"/>
                </a:solidFill>
                <a:latin typeface="Lucida Console" panose="020B0609040504020204" pitchFamily="49" charset="0"/>
              </a:rPr>
              <a:t>2    Earth              No                       Yes</a:t>
            </a:r>
          </a:p>
          <a:p>
            <a:pPr marL="0" indent="0">
              <a:buNone/>
            </a:pPr>
            <a:r>
              <a:rPr lang="en-GB" sz="1600" dirty="0">
                <a:solidFill>
                  <a:srgbClr val="0000CD"/>
                </a:solidFill>
                <a:latin typeface="Lucida Console" panose="020B0609040504020204" pitchFamily="49" charset="0"/>
              </a:rPr>
              <a:t>3     Mars              No                        No</a:t>
            </a:r>
          </a:p>
          <a:p>
            <a:pPr marL="0" indent="0">
              <a:buNone/>
            </a:pPr>
            <a:r>
              <a:rPr lang="en-GB" sz="1600" dirty="0">
                <a:solidFill>
                  <a:srgbClr val="0000CD"/>
                </a:solidFill>
                <a:latin typeface="Lucida Console" panose="020B0609040504020204" pitchFamily="49" charset="0"/>
              </a:rPr>
              <a:t>4  Jupiter             Yes                       Yes</a:t>
            </a:r>
          </a:p>
          <a:p>
            <a:pPr marL="0" indent="0">
              <a:buNone/>
            </a:pPr>
            <a:r>
              <a:rPr lang="en-GB" sz="1600" dirty="0">
                <a:solidFill>
                  <a:srgbClr val="0000CD"/>
                </a:solidFill>
                <a:latin typeface="Lucida Console" panose="020B0609040504020204" pitchFamily="49" charset="0"/>
              </a:rPr>
              <a:t>5   Saturn             Yes                       Yes</a:t>
            </a:r>
          </a:p>
          <a:p>
            <a:pPr marL="0" indent="0">
              <a:buNone/>
            </a:pPr>
            <a:r>
              <a:rPr lang="en-GB" sz="1600" dirty="0">
                <a:solidFill>
                  <a:srgbClr val="0000CD"/>
                </a:solidFill>
                <a:latin typeface="Lucida Console" panose="020B0609040504020204" pitchFamily="49" charset="0"/>
              </a:rPr>
              <a:t>6   Uranus             Yes                       Yes</a:t>
            </a:r>
          </a:p>
          <a:p>
            <a:pPr marL="0" indent="0">
              <a:buNone/>
            </a:pPr>
            <a:r>
              <a:rPr lang="en-GB" sz="1600" dirty="0">
                <a:solidFill>
                  <a:srgbClr val="0000CD"/>
                </a:solidFill>
                <a:latin typeface="Lucida Console" panose="020B0609040504020204" pitchFamily="49" charset="0"/>
              </a:rPr>
              <a:t>7  Neptune             Yes                       Yes</a:t>
            </a:r>
          </a:p>
          <a:p>
            <a:pPr marL="0" indent="0">
              <a:buNone/>
            </a:pPr>
            <a:r>
              <a:rPr lang="en-GB" sz="1600" dirty="0">
                <a:solidFill>
                  <a:srgbClr val="0000CD"/>
                </a:solidFill>
                <a:latin typeface="Lucida Console" panose="020B0609040504020204" pitchFamily="49" charset="0"/>
              </a:rPr>
              <a:t>8    Pluto              No                   Unknown</a:t>
            </a:r>
          </a:p>
        </p:txBody>
      </p:sp>
    </p:spTree>
    <p:extLst>
      <p:ext uri="{BB962C8B-B14F-4D97-AF65-F5344CB8AC3E}">
        <p14:creationId xmlns:p14="http://schemas.microsoft.com/office/powerpoint/2010/main" val="20542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2" name="Title 1"/>
          <p:cNvSpPr>
            <a:spLocks noGrp="1"/>
          </p:cNvSpPr>
          <p:nvPr>
            <p:ph type="ctrTitle"/>
          </p:nvPr>
        </p:nvSpPr>
        <p:spPr>
          <a:xfrm>
            <a:off x="602247" y="609898"/>
            <a:ext cx="11129677" cy="761702"/>
          </a:xfrm>
        </p:spPr>
        <p:txBody>
          <a:bodyPr/>
          <a:lstStyle/>
          <a:p>
            <a:pPr algn="l"/>
            <a:r>
              <a:rPr lang="en-GB" dirty="0"/>
              <a:t>DataFrame – aggregation with groupby</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65826" y="1466489"/>
            <a:ext cx="11676672" cy="508958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2EABE2"/>
                </a:solidFill>
                <a:latin typeface="Arial"/>
                <a:ea typeface="MS PGothic" pitchFamily="34" charset="-128"/>
              </a:rPr>
              <a:t>Combining aggregation with groupby – on multiple columns</a:t>
            </a:r>
          </a:p>
          <a:p>
            <a:pPr marL="0" indent="0">
              <a:buNone/>
            </a:pPr>
            <a:r>
              <a:rPr lang="en-GB" dirty="0">
                <a:solidFill>
                  <a:srgbClr val="FF0000"/>
                </a:solidFill>
                <a:latin typeface="Lucida Console" panose="020B0609040504020204" pitchFamily="49" charset="0"/>
              </a:rPr>
              <a:t> # step 2: pass the columns for which to apply count() to groupby() &amp; apply count()</a:t>
            </a:r>
            <a:endParaRPr lang="en-GB" dirty="0">
              <a:latin typeface="Lucida Console" panose="020B0609040504020204" pitchFamily="49" charset="0"/>
            </a:endParaRP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latin typeface="Lucida Console" panose="020B0609040504020204" pitchFamily="49" charset="0"/>
              </a:rPr>
              <a:t>df_planets_ring_magn_field = df_planets_ring_magn_field.groupby([</a:t>
            </a:r>
            <a:r>
              <a:rPr lang="en-GB" dirty="0">
                <a:solidFill>
                  <a:srgbClr val="00B050"/>
                </a:solidFill>
                <a:latin typeface="Lucida Console" panose="020B0609040504020204" pitchFamily="49" charset="0"/>
              </a:rPr>
              <a:t>'has_ring_system'</a:t>
            </a:r>
            <a:r>
              <a:rPr lang="en-GB" dirty="0">
                <a:latin typeface="Lucida Console" panose="020B0609040504020204" pitchFamily="49" charset="0"/>
              </a:rPr>
              <a:t>, </a:t>
            </a:r>
            <a:r>
              <a:rPr lang="en-GB" dirty="0">
                <a:solidFill>
                  <a:srgbClr val="00B050"/>
                </a:solidFill>
                <a:latin typeface="Lucida Console" panose="020B0609040504020204" pitchFamily="49" charset="0"/>
              </a:rPr>
              <a:t>'has_global_magnetic_field'</a:t>
            </a:r>
            <a:r>
              <a:rPr lang="en-GB" dirty="0">
                <a:latin typeface="Lucida Console" panose="020B0609040504020204" pitchFamily="49" charset="0"/>
              </a:rPr>
              <a:t>]).count()</a:t>
            </a:r>
          </a:p>
          <a:p>
            <a:pPr marL="0" indent="0">
              <a:buNone/>
            </a:pPr>
            <a:r>
              <a:rPr lang="en-GB" dirty="0">
                <a:solidFill>
                  <a:srgbClr val="FF0000"/>
                </a:solidFill>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(df_planets_ring_magn_field)</a:t>
            </a:r>
            <a:endParaRPr lang="en-GB" dirty="0">
              <a:solidFill>
                <a:srgbClr val="FF0000"/>
              </a:solidFill>
              <a:latin typeface="Lucida Console" panose="020B0609040504020204" pitchFamily="49" charset="0"/>
            </a:endParaRPr>
          </a:p>
          <a:p>
            <a:pPr marL="0" indent="0">
              <a:buNone/>
            </a:pPr>
            <a:r>
              <a:rPr lang="en-GB" dirty="0">
                <a:solidFill>
                  <a:srgbClr val="0000CD"/>
                </a:solidFill>
                <a:latin typeface="Lucida Console" panose="020B0609040504020204" pitchFamily="49" charset="0"/>
              </a:rPr>
              <a:t>                                            planet</a:t>
            </a:r>
          </a:p>
          <a:p>
            <a:pPr marL="0" indent="0">
              <a:buNone/>
            </a:pPr>
            <a:r>
              <a:rPr lang="en-GB" dirty="0">
                <a:solidFill>
                  <a:srgbClr val="0000CD"/>
                </a:solidFill>
                <a:latin typeface="Lucida Console" panose="020B0609040504020204" pitchFamily="49" charset="0"/>
              </a:rPr>
              <a:t> has_ring_system has_global_magnetic_field        </a:t>
            </a:r>
          </a:p>
          <a:p>
            <a:pPr marL="0" indent="0">
              <a:buNone/>
            </a:pPr>
            <a:r>
              <a:rPr lang="en-GB" dirty="0">
                <a:solidFill>
                  <a:srgbClr val="0000CD"/>
                </a:solidFill>
                <a:latin typeface="Lucida Console" panose="020B0609040504020204" pitchFamily="49" charset="0"/>
              </a:rPr>
              <a:t> No              No                              2</a:t>
            </a:r>
          </a:p>
          <a:p>
            <a:pPr marL="0" indent="0">
              <a:buNone/>
            </a:pPr>
            <a:r>
              <a:rPr lang="en-GB" dirty="0">
                <a:solidFill>
                  <a:srgbClr val="0000CD"/>
                </a:solidFill>
                <a:latin typeface="Lucida Console" panose="020B0609040504020204" pitchFamily="49" charset="0"/>
              </a:rPr>
              <a:t>                 Unknown                         1</a:t>
            </a:r>
          </a:p>
          <a:p>
            <a:pPr marL="0" indent="0">
              <a:buNone/>
            </a:pPr>
            <a:r>
              <a:rPr lang="en-GB" dirty="0">
                <a:solidFill>
                  <a:srgbClr val="0000CD"/>
                </a:solidFill>
                <a:latin typeface="Lucida Console" panose="020B0609040504020204" pitchFamily="49" charset="0"/>
              </a:rPr>
              <a:t>                 Yes                             2</a:t>
            </a:r>
          </a:p>
          <a:p>
            <a:pPr marL="0" indent="0">
              <a:buNone/>
            </a:pPr>
            <a:r>
              <a:rPr lang="en-GB" dirty="0">
                <a:solidFill>
                  <a:srgbClr val="0000CD"/>
                </a:solidFill>
                <a:latin typeface="Lucida Console" panose="020B0609040504020204" pitchFamily="49" charset="0"/>
              </a:rPr>
              <a:t> Yes             Yes                             4 </a:t>
            </a:r>
          </a:p>
          <a:p>
            <a:pPr marL="0" indent="0">
              <a:buNone/>
            </a:pPr>
            <a:r>
              <a:rPr lang="en-GB" dirty="0">
                <a:solidFill>
                  <a:srgbClr val="FF0000"/>
                </a:solidFill>
                <a:latin typeface="Lucida Console" panose="020B0609040504020204" pitchFamily="49" charset="0"/>
              </a:rPr>
              <a:t> # step 3: rename the 'planet' column to 'total'</a:t>
            </a:r>
          </a:p>
          <a:p>
            <a:pPr marL="0" indent="0">
              <a:buNone/>
            </a:pPr>
            <a:r>
              <a:rPr lang="en-GB" dirty="0">
                <a:latin typeface="Lucida Console" panose="020B0609040504020204" pitchFamily="49" charset="0"/>
              </a:rPr>
              <a:t> df_planets_ring_magn_field = df_planets_ring_magn_field.rename(columns={</a:t>
            </a:r>
            <a:r>
              <a:rPr lang="en-GB" dirty="0">
                <a:solidFill>
                  <a:srgbClr val="00B050"/>
                </a:solidFill>
                <a:latin typeface="Lucida Console" panose="020B0609040504020204" pitchFamily="49" charset="0"/>
              </a:rPr>
              <a:t>'planet'</a:t>
            </a:r>
            <a:r>
              <a:rPr lang="en-GB" dirty="0">
                <a:latin typeface="Lucida Console" panose="020B0609040504020204" pitchFamily="49" charset="0"/>
              </a:rPr>
              <a:t>: </a:t>
            </a:r>
            <a:r>
              <a:rPr lang="en-GB" dirty="0">
                <a:solidFill>
                  <a:srgbClr val="00B050"/>
                </a:solidFill>
                <a:latin typeface="Lucida Console" panose="020B0609040504020204" pitchFamily="49" charset="0"/>
              </a:rPr>
              <a:t>'total'</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a:t>
            </a:r>
            <a:endParaRPr lang="en-GB" dirty="0">
              <a:solidFill>
                <a:srgbClr val="0000CD"/>
              </a:solidFill>
              <a:latin typeface="Lucida Console" panose="020B0609040504020204" pitchFamily="49" charset="0"/>
            </a:endParaRPr>
          </a:p>
        </p:txBody>
      </p:sp>
    </p:spTree>
    <p:extLst>
      <p:ext uri="{BB962C8B-B14F-4D97-AF65-F5344CB8AC3E}">
        <p14:creationId xmlns:p14="http://schemas.microsoft.com/office/powerpoint/2010/main" val="25266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9FD6C4B115741A679D1C3AA497A6B" ma:contentTypeVersion="12" ma:contentTypeDescription="Create a new document." ma:contentTypeScope="" ma:versionID="8c2db27bc3fe280377fef2560ca16dc4">
  <xsd:schema xmlns:xsd="http://www.w3.org/2001/XMLSchema" xmlns:xs="http://www.w3.org/2001/XMLSchema" xmlns:p="http://schemas.microsoft.com/office/2006/metadata/properties" xmlns:ns3="6218558b-1012-4450-899a-ff091084d047" xmlns:ns4="545039a2-9d07-4337-9b3e-29918b86a3d6" targetNamespace="http://schemas.microsoft.com/office/2006/metadata/properties" ma:root="true" ma:fieldsID="375ec11c24be98d5b6a87102132fc126" ns3:_="" ns4:_="">
    <xsd:import namespace="6218558b-1012-4450-899a-ff091084d047"/>
    <xsd:import namespace="545039a2-9d07-4337-9b3e-29918b86a3d6"/>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558b-1012-4450-899a-ff091084d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039a2-9d07-4337-9b3e-29918b86a3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102C9D7-12C5-47D2-A323-8C36BF41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558b-1012-4450-899a-ff091084d047"/>
    <ds:schemaRef ds:uri="545039a2-9d07-4337-9b3e-29918b86a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11234</TotalTime>
  <Words>24007</Words>
  <Application>Microsoft Macintosh PowerPoint</Application>
  <PresentationFormat>Widescreen</PresentationFormat>
  <Paragraphs>2424</Paragraphs>
  <Slides>122</Slides>
  <Notes>116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122</vt:i4>
      </vt:variant>
    </vt:vector>
  </HeadingPairs>
  <TitlesOfParts>
    <vt:vector size="140" baseType="lpstr">
      <vt:lpstr>-apple-system</vt:lpstr>
      <vt:lpstr>Arial</vt:lpstr>
      <vt:lpstr>Arial Black</vt:lpstr>
      <vt:lpstr>Calibri</vt:lpstr>
      <vt:lpstr>Cambria</vt:lpstr>
      <vt:lpstr>Consolas</vt:lpstr>
      <vt:lpstr>Courier New</vt:lpstr>
      <vt:lpstr>Helvetica Neue</vt:lpstr>
      <vt:lpstr>inherit</vt:lpstr>
      <vt:lpstr>Lucida Console</vt:lpstr>
      <vt:lpstr>Open Sans</vt:lpstr>
      <vt:lpstr>Roboto</vt:lpstr>
      <vt:lpstr>sofia-pro</vt:lpstr>
      <vt:lpstr>urw-din</vt:lpstr>
      <vt:lpstr>var(--pst-font-family-monospace)</vt:lpstr>
      <vt:lpstr>Verdana</vt:lpstr>
      <vt:lpstr>Wingdings</vt:lpstr>
      <vt:lpstr>FDM PowerPoint Theme Template</vt:lpstr>
      <vt:lpstr>Advanced Python</vt:lpstr>
      <vt:lpstr>Module 3B: NumPy and Pandas Fundamentals  ~ Pandas ~ </vt:lpstr>
      <vt:lpstr>Module Objectives After completing this module you will be able to</vt:lpstr>
      <vt:lpstr>Introduction: What is Pandas?</vt:lpstr>
      <vt:lpstr>Introduction: Why use Pandas?</vt:lpstr>
      <vt:lpstr>Installing Pandas</vt:lpstr>
      <vt:lpstr>Pandas Data Structures</vt:lpstr>
      <vt:lpstr>Pandas Data Structures</vt:lpstr>
      <vt:lpstr>Series</vt:lpstr>
      <vt:lpstr>Series</vt:lpstr>
      <vt:lpstr>Creating Series – from a list</vt:lpstr>
      <vt:lpstr>Creating Series – from a dictionary</vt:lpstr>
      <vt:lpstr>Creating Series – from a NumPy ndarray</vt:lpstr>
      <vt:lpstr>Creating Series – from a scalar</vt:lpstr>
      <vt:lpstr>Accessing Series’ elements</vt:lpstr>
      <vt:lpstr>Accessing Series’ elements</vt:lpstr>
      <vt:lpstr>Accessing Series’ elements</vt:lpstr>
      <vt:lpstr>Accessing Series’ elements</vt:lpstr>
      <vt:lpstr>Accessing Series’ elements</vt:lpstr>
      <vt:lpstr>Searching Series</vt:lpstr>
      <vt:lpstr>Searching Series</vt:lpstr>
      <vt:lpstr>Searching Series</vt:lpstr>
      <vt:lpstr>Searching Series</vt:lpstr>
      <vt:lpstr>Searching Series</vt:lpstr>
      <vt:lpstr>Applying string methods to Series</vt:lpstr>
      <vt:lpstr>Accessing/Extracting sections from Series</vt:lpstr>
      <vt:lpstr>Naming Series – during construction</vt:lpstr>
      <vt:lpstr>Naming Series – after construction</vt:lpstr>
      <vt:lpstr>Naming Series – renaming named series</vt:lpstr>
      <vt:lpstr>Concatenating Series</vt:lpstr>
      <vt:lpstr>Concatenating Series</vt:lpstr>
      <vt:lpstr>DataFrame</vt:lpstr>
      <vt:lpstr>DataFrame</vt:lpstr>
      <vt:lpstr>Creating a DataFrame – from a list of tuples</vt:lpstr>
      <vt:lpstr>Creating a DataFrame – from a list of tuples</vt:lpstr>
      <vt:lpstr>Creating a DataFrame – from dictionary of lists</vt:lpstr>
      <vt:lpstr>Creating a DataFrame – from dictionary of lists</vt:lpstr>
      <vt:lpstr>Creating a DataFrame – from a NumPy array</vt:lpstr>
      <vt:lpstr>Creating a DataFrame – from a NumPy array</vt:lpstr>
      <vt:lpstr>Creating a DataFrame – from a NumPy array</vt:lpstr>
      <vt:lpstr>Creating a DataFrame – from a NumPy array</vt:lpstr>
      <vt:lpstr>Creating a DataFrame – from a Series</vt:lpstr>
      <vt:lpstr>Creating a DataFrame – from a csv / txt file</vt:lpstr>
      <vt:lpstr>Creating a DataFrame – from a csv / txt file</vt:lpstr>
      <vt:lpstr>DataFrame – column and row labels</vt:lpstr>
      <vt:lpstr>DataFrame – column and row labels</vt:lpstr>
      <vt:lpstr>DataFrame – column and row labels</vt:lpstr>
      <vt:lpstr>DataFrame – column and row labels</vt:lpstr>
      <vt:lpstr>DataFrame – column and row labels</vt:lpstr>
      <vt:lpstr>DataFrame – column and row labels</vt:lpstr>
      <vt:lpstr>DataFrame – selecting one column</vt:lpstr>
      <vt:lpstr>DataFrame – selecting multiple columns</vt:lpstr>
      <vt:lpstr>DataFrame – removing a column</vt:lpstr>
      <vt:lpstr>DataFrame – removing a column</vt:lpstr>
      <vt:lpstr>DataFrame – adding a column</vt:lpstr>
      <vt:lpstr>DataFrame – adding a column</vt:lpstr>
      <vt:lpstr>DataFrame – selecting a row</vt:lpstr>
      <vt:lpstr>DataFrame – selecting a row</vt:lpstr>
      <vt:lpstr>DataFrame – selecting a row</vt:lpstr>
      <vt:lpstr>DataFrame – selecting a row</vt:lpstr>
      <vt:lpstr>DataFrame – selecting a row</vt:lpstr>
      <vt:lpstr>DataFrame – selecting a row</vt:lpstr>
      <vt:lpstr>DataFrame – selecting a row</vt:lpstr>
      <vt:lpstr>DataFrame – selecting a row</vt:lpstr>
      <vt:lpstr>DataFrame – useful attributes &amp; methods</vt:lpstr>
      <vt:lpstr>DataFrame – arithmetic operations</vt:lpstr>
      <vt:lpstr>DataFrame – arithmetic operations</vt:lpstr>
      <vt:lpstr>DataFrame – arithmetic operations</vt:lpstr>
      <vt:lpstr>DataFrame – arithmetic operations</vt:lpstr>
      <vt:lpstr>DataFrame – arithmetic operations</vt:lpstr>
      <vt:lpstr>DataFrame – sorting data</vt:lpstr>
      <vt:lpstr>DataFrame – sorting data</vt:lpstr>
      <vt:lpstr>DataFrame – sorting data</vt:lpstr>
      <vt:lpstr>DataFrame – sorting data</vt:lpstr>
      <vt:lpstr>DataFrame – sorting data</vt:lpstr>
      <vt:lpstr>DataFrame – sorting data</vt:lpstr>
      <vt:lpstr>DataFrame – sorting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filtering data</vt:lpstr>
      <vt:lpstr>DataFrame – aggregate functions</vt:lpstr>
      <vt:lpstr>DataFrame – aggregation with query</vt:lpstr>
      <vt:lpstr>DataFrame – aggregation with query</vt:lpstr>
      <vt:lpstr>DataFrame – aggregation with query</vt:lpstr>
      <vt:lpstr>DataFrame – aggregation with query</vt:lpstr>
      <vt:lpstr>DataFrame – aggregation with groupby</vt:lpstr>
      <vt:lpstr>DataFrame – aggregation with groupby</vt:lpstr>
      <vt:lpstr>DataFrame – aggregation with groupby</vt:lpstr>
      <vt:lpstr>DataFrame – aggregation with groupby</vt:lpstr>
      <vt:lpstr>DataFrame – aggregation with groupby</vt:lpstr>
      <vt:lpstr>DataFrame – aggregation with groupby</vt:lpstr>
      <vt:lpstr>DataFrame – combining DataFrames</vt:lpstr>
      <vt:lpstr>DataFrame – concatenating DataFrames</vt:lpstr>
      <vt:lpstr>DataFrame – merging DataFrames</vt:lpstr>
      <vt:lpstr>DataFrame – merging DataFrames</vt:lpstr>
      <vt:lpstr>DataFrame – joining DataFrames</vt:lpstr>
      <vt:lpstr>DataFrame – joining DataFrames</vt:lpstr>
      <vt:lpstr>Data Cleaning</vt:lpstr>
      <vt:lpstr>Data Cleaning</vt:lpstr>
      <vt:lpstr>Data Cleaning</vt:lpstr>
      <vt:lpstr>Data Cleaning</vt:lpstr>
      <vt:lpstr>Data Cleaning</vt:lpstr>
      <vt:lpstr>Data Plotting</vt:lpstr>
      <vt:lpstr>Data Plotting</vt:lpstr>
      <vt:lpstr>Data Plotting</vt:lpstr>
      <vt:lpstr>Data Plotting</vt:lpstr>
      <vt:lpstr>PowerPoint Presentation</vt:lpstr>
      <vt:lpstr>Module Summary (1)</vt:lpstr>
      <vt:lpstr>Module Summary (2)</vt:lpstr>
      <vt:lpstr>Module Summary (3)</vt:lpstr>
      <vt:lpstr>Module Summary (4)</vt:lpstr>
      <vt:lpstr>Module Summary (5)</vt:lpstr>
      <vt:lpstr>Module Summary (6)</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 Week 1 - Loops</dc:title>
  <dc:creator>Mark.Lancaster@fdmgroup.com</dc:creator>
  <cp:keywords>OOD</cp:keywords>
  <cp:lastModifiedBy>Ovando Carter</cp:lastModifiedBy>
  <cp:revision>732</cp:revision>
  <dcterms:created xsi:type="dcterms:W3CDTF">2018-10-30T11:41:52Z</dcterms:created>
  <dcterms:modified xsi:type="dcterms:W3CDTF">2022-08-24T21:00:56Z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0x0101001FF9FD6C4B115741A679D1C3AA497A6B</vt:lpwstr>
  </property>
  <property fmtid="{D5CDD505-2E9C-101B-9397-08002B2CF9AE}" pid="3" name="_dlc_policyId">
    <vt:lpwstr/>
  </property>
  <property fmtid="{D5CDD505-2E9C-101B-9397-08002B2CF9AE}" pid="4" name="ItemRetentionFormula">
    <vt:lpwstr/>
  </property>
</Properties>
</file>