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xml" ContentType="application/vnd.openxmlformats-officedocument.presentationml.tags+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43"/>
  </p:notesMasterIdLst>
  <p:sldIdLst>
    <p:sldId id="394" r:id="rId5"/>
    <p:sldId id="395" r:id="rId6"/>
    <p:sldId id="354" r:id="rId7"/>
    <p:sldId id="280" r:id="rId8"/>
    <p:sldId id="382" r:id="rId9"/>
    <p:sldId id="513" r:id="rId10"/>
    <p:sldId id="514" r:id="rId11"/>
    <p:sldId id="515" r:id="rId12"/>
    <p:sldId id="516" r:id="rId13"/>
    <p:sldId id="400" r:id="rId14"/>
    <p:sldId id="470" r:id="rId15"/>
    <p:sldId id="517" r:id="rId16"/>
    <p:sldId id="518" r:id="rId17"/>
    <p:sldId id="519" r:id="rId18"/>
    <p:sldId id="520" r:id="rId19"/>
    <p:sldId id="521" r:id="rId20"/>
    <p:sldId id="522" r:id="rId21"/>
    <p:sldId id="524" r:id="rId22"/>
    <p:sldId id="527" r:id="rId23"/>
    <p:sldId id="523" r:id="rId24"/>
    <p:sldId id="529" r:id="rId25"/>
    <p:sldId id="528" r:id="rId26"/>
    <p:sldId id="530" r:id="rId27"/>
    <p:sldId id="531" r:id="rId28"/>
    <p:sldId id="526" r:id="rId29"/>
    <p:sldId id="533" r:id="rId30"/>
    <p:sldId id="534" r:id="rId31"/>
    <p:sldId id="532" r:id="rId32"/>
    <p:sldId id="535" r:id="rId33"/>
    <p:sldId id="536" r:id="rId34"/>
    <p:sldId id="537" r:id="rId35"/>
    <p:sldId id="538" r:id="rId36"/>
    <p:sldId id="581" r:id="rId37"/>
    <p:sldId id="582" r:id="rId38"/>
    <p:sldId id="583" r:id="rId39"/>
    <p:sldId id="348" r:id="rId40"/>
    <p:sldId id="396" r:id="rId41"/>
    <p:sldId id="58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y Boutin" initials="SB" lastIdx="16" clrIdx="0"/>
  <p:cmAuthor id="2" name="Billy McCarthy" initials="BM" lastIdx="1" clrIdx="1"/>
  <p:cmAuthor id="3" name="Craig Dolan" initials="CD" lastIdx="9" clrIdx="2"/>
  <p:cmAuthor id="4" name="Cullen Grover" initials="CG" lastIdx="8" clrIdx="3">
    <p:extLst>
      <p:ext uri="{19B8F6BF-5375-455C-9EA6-DF929625EA0E}">
        <p15:presenceInfo xmlns:p15="http://schemas.microsoft.com/office/powerpoint/2012/main" userId="S::cullen.grover@fdmgroup.com::db501506-136d-412a-a424-6f71bc61cfb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FE3"/>
    <a:srgbClr val="595959"/>
    <a:srgbClr val="FF15B1"/>
    <a:srgbClr val="E8E8E8"/>
    <a:srgbClr val="E1E1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BA5AE6-D53D-4FD9-84FA-526873A3C734}" v="1" dt="2021-05-14T20:24:49.772"/>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80" autoAdjust="0"/>
    <p:restoredTop sz="75561" autoAdjust="0"/>
  </p:normalViewPr>
  <p:slideViewPr>
    <p:cSldViewPr snapToGrid="0">
      <p:cViewPr varScale="1">
        <p:scale>
          <a:sx n="58" d="100"/>
          <a:sy n="58" d="100"/>
        </p:scale>
        <p:origin x="90" y="69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ne McPake" userId="45119f6f-ff33-4b00-9f88-a4845ae16ffa" providerId="ADAL" clId="{9BD56DDB-0F4E-4853-B151-7EF61459D498}"/>
    <pc:docChg chg="custSel modSld">
      <pc:chgData name="June McPake" userId="45119f6f-ff33-4b00-9f88-a4845ae16ffa" providerId="ADAL" clId="{9BD56DDB-0F4E-4853-B151-7EF61459D498}" dt="2020-10-19T09:53:24.043" v="276" actId="20577"/>
      <pc:docMkLst>
        <pc:docMk/>
      </pc:docMkLst>
      <pc:sldChg chg="modSp mod">
        <pc:chgData name="June McPake" userId="45119f6f-ff33-4b00-9f88-a4845ae16ffa" providerId="ADAL" clId="{9BD56DDB-0F4E-4853-B151-7EF61459D498}" dt="2020-10-19T09:09:43.954" v="11" actId="20577"/>
        <pc:sldMkLst>
          <pc:docMk/>
          <pc:sldMk cId="1544478635" sldId="263"/>
        </pc:sldMkLst>
        <pc:spChg chg="mod">
          <ac:chgData name="June McPake" userId="45119f6f-ff33-4b00-9f88-a4845ae16ffa" providerId="ADAL" clId="{9BD56DDB-0F4E-4853-B151-7EF61459D498}" dt="2020-10-19T09:09:43.954" v="11" actId="20577"/>
          <ac:spMkLst>
            <pc:docMk/>
            <pc:sldMk cId="1544478635" sldId="263"/>
            <ac:spMk id="7" creationId="{00000000-0000-0000-0000-000000000000}"/>
          </ac:spMkLst>
        </pc:spChg>
      </pc:sldChg>
      <pc:sldChg chg="modSp mod">
        <pc:chgData name="June McPake" userId="45119f6f-ff33-4b00-9f88-a4845ae16ffa" providerId="ADAL" clId="{9BD56DDB-0F4E-4853-B151-7EF61459D498}" dt="2020-10-19T09:53:24.043" v="276" actId="20577"/>
        <pc:sldMkLst>
          <pc:docMk/>
          <pc:sldMk cId="3368012782" sldId="354"/>
        </pc:sldMkLst>
        <pc:spChg chg="mod">
          <ac:chgData name="June McPake" userId="45119f6f-ff33-4b00-9f88-a4845ae16ffa" providerId="ADAL" clId="{9BD56DDB-0F4E-4853-B151-7EF61459D498}" dt="2020-10-19T09:52:02.130" v="109" actId="207"/>
          <ac:spMkLst>
            <pc:docMk/>
            <pc:sldMk cId="3368012782" sldId="354"/>
            <ac:spMk id="2" creationId="{00000000-0000-0000-0000-000000000000}"/>
          </ac:spMkLst>
        </pc:spChg>
        <pc:spChg chg="mod">
          <ac:chgData name="June McPake" userId="45119f6f-ff33-4b00-9f88-a4845ae16ffa" providerId="ADAL" clId="{9BD56DDB-0F4E-4853-B151-7EF61459D498}" dt="2020-10-19T09:53:24.043" v="276" actId="20577"/>
          <ac:spMkLst>
            <pc:docMk/>
            <pc:sldMk cId="3368012782" sldId="354"/>
            <ac:spMk id="3" creationId="{00000000-0000-0000-0000-000000000000}"/>
          </ac:spMkLst>
        </pc:spChg>
      </pc:sldChg>
    </pc:docChg>
  </pc:docChgLst>
  <pc:docChgLst>
    <pc:chgData name="Nikola Ignjatovic" userId="777efdf8-7461-46b4-9a74-ce034012f891" providerId="ADAL" clId="{6FBA5AE6-D53D-4FD9-84FA-526873A3C734}"/>
    <pc:docChg chg="custSel modSld">
      <pc:chgData name="Nikola Ignjatovic" userId="777efdf8-7461-46b4-9a74-ce034012f891" providerId="ADAL" clId="{6FBA5AE6-D53D-4FD9-84FA-526873A3C734}" dt="2021-05-14T20:30:11.040" v="78" actId="6549"/>
      <pc:docMkLst>
        <pc:docMk/>
      </pc:docMkLst>
      <pc:sldChg chg="modSp mod">
        <pc:chgData name="Nikola Ignjatovic" userId="777efdf8-7461-46b4-9a74-ce034012f891" providerId="ADAL" clId="{6FBA5AE6-D53D-4FD9-84FA-526873A3C734}" dt="2021-05-14T20:29:11.997" v="55" actId="6549"/>
        <pc:sldMkLst>
          <pc:docMk/>
          <pc:sldMk cId="3751353464" sldId="523"/>
        </pc:sldMkLst>
        <pc:spChg chg="mod">
          <ac:chgData name="Nikola Ignjatovic" userId="777efdf8-7461-46b4-9a74-ce034012f891" providerId="ADAL" clId="{6FBA5AE6-D53D-4FD9-84FA-526873A3C734}" dt="2021-05-14T20:29:11.997" v="55" actId="6549"/>
          <ac:spMkLst>
            <pc:docMk/>
            <pc:sldMk cId="3751353464" sldId="523"/>
            <ac:spMk id="8" creationId="{7F4F506C-7E95-4789-8802-AC2EA276FB26}"/>
          </ac:spMkLst>
        </pc:spChg>
      </pc:sldChg>
      <pc:sldChg chg="addSp delSp modSp mod">
        <pc:chgData name="Nikola Ignjatovic" userId="777efdf8-7461-46b4-9a74-ce034012f891" providerId="ADAL" clId="{6FBA5AE6-D53D-4FD9-84FA-526873A3C734}" dt="2021-05-14T20:29:28.624" v="56" actId="6549"/>
        <pc:sldMkLst>
          <pc:docMk/>
          <pc:sldMk cId="4266529554" sldId="566"/>
        </pc:sldMkLst>
        <pc:spChg chg="add del mod">
          <ac:chgData name="Nikola Ignjatovic" userId="777efdf8-7461-46b4-9a74-ce034012f891" providerId="ADAL" clId="{6FBA5AE6-D53D-4FD9-84FA-526873A3C734}" dt="2021-05-14T20:25:24.586" v="3" actId="478"/>
          <ac:spMkLst>
            <pc:docMk/>
            <pc:sldMk cId="4266529554" sldId="566"/>
            <ac:spMk id="5" creationId="{E63B7600-E456-4362-B30B-478084210E59}"/>
          </ac:spMkLst>
        </pc:spChg>
        <pc:spChg chg="mod">
          <ac:chgData name="Nikola Ignjatovic" userId="777efdf8-7461-46b4-9a74-ce034012f891" providerId="ADAL" clId="{6FBA5AE6-D53D-4FD9-84FA-526873A3C734}" dt="2021-05-14T20:29:28.624" v="56" actId="6549"/>
          <ac:spMkLst>
            <pc:docMk/>
            <pc:sldMk cId="4266529554" sldId="566"/>
            <ac:spMk id="7" creationId="{7F4F506C-7E95-4789-8802-AC2EA276FB26}"/>
          </ac:spMkLst>
        </pc:spChg>
      </pc:sldChg>
      <pc:sldChg chg="modSp mod">
        <pc:chgData name="Nikola Ignjatovic" userId="777efdf8-7461-46b4-9a74-ce034012f891" providerId="ADAL" clId="{6FBA5AE6-D53D-4FD9-84FA-526873A3C734}" dt="2021-05-14T20:30:11.040" v="78" actId="6549"/>
        <pc:sldMkLst>
          <pc:docMk/>
          <pc:sldMk cId="488004891" sldId="567"/>
        </pc:sldMkLst>
        <pc:spChg chg="mod">
          <ac:chgData name="Nikola Ignjatovic" userId="777efdf8-7461-46b4-9a74-ce034012f891" providerId="ADAL" clId="{6FBA5AE6-D53D-4FD9-84FA-526873A3C734}" dt="2021-05-14T20:30:11.040" v="78" actId="6549"/>
          <ac:spMkLst>
            <pc:docMk/>
            <pc:sldMk cId="488004891" sldId="567"/>
            <ac:spMk id="7" creationId="{7F4F506C-7E95-4789-8802-AC2EA276FB2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FD61D-B51A-4146-A61C-5D1D31D73CFD}" type="datetimeFigureOut">
              <a:rPr lang="en-GB" smtClean="0"/>
              <a:t>18/05/2022</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CAF7F7-481D-4FBB-872B-CAD62DA8C4BA}" type="slidenum">
              <a:rPr lang="en-GB" smtClean="0"/>
              <a:t>‹#›</a:t>
            </a:fld>
            <a:endParaRPr lang="en-GB" dirty="0"/>
          </a:p>
        </p:txBody>
      </p:sp>
    </p:spTree>
    <p:extLst>
      <p:ext uri="{BB962C8B-B14F-4D97-AF65-F5344CB8AC3E}">
        <p14:creationId xmlns:p14="http://schemas.microsoft.com/office/powerpoint/2010/main" val="236562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andas.pydata.org/pandas-docs/stable/reference/api/pandas.DataFrame.to_numpy.html#pandas.DataFrame.to_numpy"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atplotlib.org/tutorials/introductory/usage.html#sphx-glr-tutorials-introductory-usage-p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atplotlib.org/api/_as_gen/matplotlib.pyplot.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3</a:t>
            </a:fld>
            <a:endParaRPr lang="en-GB" dirty="0"/>
          </a:p>
        </p:txBody>
      </p:sp>
    </p:spTree>
    <p:extLst>
      <p:ext uri="{BB962C8B-B14F-4D97-AF65-F5344CB8AC3E}">
        <p14:creationId xmlns:p14="http://schemas.microsoft.com/office/powerpoint/2010/main" val="193604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12</a:t>
            </a:fld>
            <a:endParaRPr lang="en-GB" dirty="0"/>
          </a:p>
        </p:txBody>
      </p:sp>
    </p:spTree>
    <p:extLst>
      <p:ext uri="{BB962C8B-B14F-4D97-AF65-F5344CB8AC3E}">
        <p14:creationId xmlns:p14="http://schemas.microsoft.com/office/powerpoint/2010/main" val="1051370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13</a:t>
            </a:fld>
            <a:endParaRPr lang="en-GB" dirty="0"/>
          </a:p>
        </p:txBody>
      </p:sp>
    </p:spTree>
    <p:extLst>
      <p:ext uri="{BB962C8B-B14F-4D97-AF65-F5344CB8AC3E}">
        <p14:creationId xmlns:p14="http://schemas.microsoft.com/office/powerpoint/2010/main" val="144180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dirty="0"/>
              <a:t>Note</a:t>
            </a:r>
            <a:r>
              <a:rPr lang="en-GB" dirty="0"/>
              <a:t>: in general, t</a:t>
            </a:r>
            <a:r>
              <a:rPr lang="en-GB" b="0" i="0" dirty="0">
                <a:solidFill>
                  <a:srgbClr val="000000"/>
                </a:solidFill>
                <a:effectLst/>
                <a:latin typeface="Verdana" panose="020B0604030504040204" pitchFamily="34" charset="0"/>
              </a:rPr>
              <a:t>he plot() function is used to draw points (markers) in a diagram. </a:t>
            </a:r>
          </a:p>
          <a:p>
            <a:pPr algn="l"/>
            <a:r>
              <a:rPr lang="en-GB" b="0" i="0" dirty="0">
                <a:solidFill>
                  <a:srgbClr val="000000"/>
                </a:solidFill>
                <a:effectLst/>
                <a:latin typeface="Verdana" panose="020B0604030504040204" pitchFamily="34" charset="0"/>
              </a:rPr>
              <a:t>By default, the plot() function draws a line from point to point.</a:t>
            </a:r>
          </a:p>
          <a:p>
            <a:pPr algn="l"/>
            <a:r>
              <a:rPr lang="en-GB" b="0" i="0" dirty="0">
                <a:solidFill>
                  <a:srgbClr val="000000"/>
                </a:solidFill>
                <a:effectLst/>
                <a:latin typeface="Verdana" panose="020B0604030504040204" pitchFamily="34" charset="0"/>
              </a:rPr>
              <a:t>The function takes parameters for specifying points in the diagram.</a:t>
            </a:r>
          </a:p>
          <a:p>
            <a:pPr algn="l"/>
            <a:r>
              <a:rPr lang="en-GB" b="0" i="0" dirty="0">
                <a:solidFill>
                  <a:srgbClr val="000000"/>
                </a:solidFill>
                <a:effectLst/>
                <a:latin typeface="Verdana" panose="020B0604030504040204" pitchFamily="34" charset="0"/>
              </a:rPr>
              <a:t>The first parameter is an array containing the points on the x-axis.</a:t>
            </a:r>
          </a:p>
          <a:p>
            <a:pPr algn="l"/>
            <a:r>
              <a:rPr lang="en-GB" b="0" i="0" dirty="0">
                <a:solidFill>
                  <a:srgbClr val="000000"/>
                </a:solidFill>
                <a:effectLst/>
                <a:latin typeface="Verdana" panose="020B0604030504040204" pitchFamily="34" charset="0"/>
              </a:rPr>
              <a:t>The second parameter is an array containing the points on the y-axis.</a:t>
            </a:r>
          </a:p>
          <a:p>
            <a:pPr algn="l"/>
            <a:r>
              <a:rPr lang="en-GB" b="0" i="0" dirty="0">
                <a:solidFill>
                  <a:srgbClr val="000000"/>
                </a:solidFill>
                <a:effectLst/>
                <a:latin typeface="Verdana" panose="020B0604030504040204" pitchFamily="34" charset="0"/>
              </a:rPr>
              <a:t>For example:</a:t>
            </a:r>
          </a:p>
          <a:p>
            <a:pPr algn="l"/>
            <a:r>
              <a:rPr lang="en-GB" b="0" i="0" dirty="0">
                <a:solidFill>
                  <a:srgbClr val="000000"/>
                </a:solidFill>
                <a:effectLst/>
                <a:latin typeface="Consolas" panose="020B0609020204030204" pitchFamily="49" charset="0"/>
              </a:rPr>
              <a:t>x_axis_points = np.arange(1, 11)</a:t>
            </a:r>
          </a:p>
          <a:p>
            <a:pPr algn="l"/>
            <a:r>
              <a:rPr lang="en-GB" b="0" i="0" dirty="0">
                <a:solidFill>
                  <a:srgbClr val="000000"/>
                </a:solidFill>
                <a:effectLst/>
                <a:latin typeface="Consolas" panose="020B0609020204030204" pitchFamily="49" charset="0"/>
              </a:rPr>
              <a:t>y_axis_points = np.arange(100, 1100, 100)</a:t>
            </a:r>
          </a:p>
          <a:p>
            <a:pPr algn="l"/>
            <a:r>
              <a:rPr lang="en-GB" b="0" i="0" dirty="0">
                <a:solidFill>
                  <a:srgbClr val="000000"/>
                </a:solidFill>
                <a:effectLst/>
                <a:latin typeface="Consolas" panose="020B0609020204030204" pitchFamily="49" charset="0"/>
              </a:rPr>
              <a:t>plt.plot(x_axis_points, y_axis_points)</a:t>
            </a:r>
          </a:p>
          <a:p>
            <a:pPr algn="l"/>
            <a:r>
              <a:rPr lang="en-GB" b="0" i="0" dirty="0">
                <a:solidFill>
                  <a:srgbClr val="000000"/>
                </a:solidFill>
                <a:effectLst/>
                <a:latin typeface="Consolas" panose="020B0609020204030204" pitchFamily="49" charset="0"/>
              </a:rPr>
              <a:t>plt.show()</a:t>
            </a:r>
          </a:p>
          <a:p>
            <a:pPr algn="l"/>
            <a:endParaRPr lang="en-GB" b="0" i="0" dirty="0">
              <a:solidFill>
                <a:srgbClr val="000000"/>
              </a:solidFill>
              <a:effectLst/>
              <a:latin typeface="Consolas" panose="020B0609020204030204" pitchFamily="49" charset="0"/>
            </a:endParaRPr>
          </a:p>
          <a:p>
            <a:pPr algn="l"/>
            <a:r>
              <a:rPr lang="en-GB" b="0" i="0" dirty="0">
                <a:solidFill>
                  <a:srgbClr val="000000"/>
                </a:solidFill>
                <a:effectLst/>
                <a:latin typeface="Consolas" panose="020B0609020204030204" pitchFamily="49" charset="0"/>
              </a:rPr>
              <a:t>Values don’t necessarily need to be numeric:</a:t>
            </a:r>
          </a:p>
          <a:p>
            <a:pPr algn="l"/>
            <a:r>
              <a:rPr lang="en-GB" b="0" i="0" dirty="0">
                <a:solidFill>
                  <a:srgbClr val="000000"/>
                </a:solidFill>
                <a:effectLst/>
                <a:latin typeface="Consolas" panose="020B0609020204030204" pitchFamily="49" charset="0"/>
              </a:rPr>
              <a:t>x_axis_points = np.array(['a', 'b', 'c', 'd', 'e', 'f'])</a:t>
            </a:r>
          </a:p>
          <a:p>
            <a:pPr algn="l"/>
            <a:r>
              <a:rPr lang="en-GB" b="0" i="0" dirty="0">
                <a:solidFill>
                  <a:srgbClr val="000000"/>
                </a:solidFill>
                <a:effectLst/>
                <a:latin typeface="Consolas" panose="020B0609020204030204" pitchFamily="49" charset="0"/>
              </a:rPr>
              <a:t>y_axis_points = np.array([34, 58, 72, 28, 84, 10])</a:t>
            </a:r>
          </a:p>
          <a:p>
            <a:pPr algn="l"/>
            <a:r>
              <a:rPr lang="en-GB" b="0" i="0" dirty="0">
                <a:solidFill>
                  <a:srgbClr val="000000"/>
                </a:solidFill>
                <a:effectLst/>
                <a:latin typeface="Consolas" panose="020B0609020204030204" pitchFamily="49" charset="0"/>
              </a:rPr>
              <a:t>plt.plot(x_axis_points, y_axis_points)</a:t>
            </a:r>
          </a:p>
          <a:p>
            <a:pPr algn="l"/>
            <a:r>
              <a:rPr lang="en-GB" b="0" i="0" dirty="0">
                <a:solidFill>
                  <a:srgbClr val="000000"/>
                </a:solidFill>
                <a:effectLst/>
                <a:latin typeface="Consolas" panose="020B0609020204030204" pitchFamily="49" charset="0"/>
              </a:rPr>
              <a:t>plt.show()</a:t>
            </a: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14</a:t>
            </a:fld>
            <a:endParaRPr lang="en-GB" dirty="0"/>
          </a:p>
        </p:txBody>
      </p:sp>
    </p:spTree>
    <p:extLst>
      <p:ext uri="{BB962C8B-B14F-4D97-AF65-F5344CB8AC3E}">
        <p14:creationId xmlns:p14="http://schemas.microsoft.com/office/powerpoint/2010/main" val="2488273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sng" dirty="0">
                <a:solidFill>
                  <a:srgbClr val="333333"/>
                </a:solidFill>
                <a:effectLst/>
                <a:latin typeface="-apple-system"/>
              </a:rPr>
              <a:t>Note</a:t>
            </a:r>
            <a:r>
              <a:rPr lang="en-GB" b="0" i="0" dirty="0">
                <a:solidFill>
                  <a:srgbClr val="333333"/>
                </a:solidFill>
                <a:effectLst/>
                <a:latin typeface="-apple-system"/>
              </a:rPr>
              <a:t>: </a:t>
            </a:r>
          </a:p>
          <a:p>
            <a:r>
              <a:rPr lang="en-GB" b="0" i="0" dirty="0">
                <a:solidFill>
                  <a:srgbClr val="333333"/>
                </a:solidFill>
                <a:effectLst/>
                <a:latin typeface="-apple-system"/>
              </a:rPr>
              <a:t>The position of the title can be regulated both horizontally and vertically.</a:t>
            </a:r>
          </a:p>
          <a:p>
            <a:pPr marL="171450" indent="-171450">
              <a:buFont typeface="Arial" panose="020B0604020202020204" pitchFamily="34" charset="0"/>
              <a:buChar char="•"/>
            </a:pPr>
            <a:r>
              <a:rPr lang="en-GB" b="0" i="0" dirty="0">
                <a:solidFill>
                  <a:srgbClr val="333333"/>
                </a:solidFill>
                <a:effectLst/>
                <a:latin typeface="-apple-system"/>
              </a:rPr>
              <a:t>Horizontally, through the kwarg </a:t>
            </a:r>
            <a:r>
              <a:rPr lang="en-GB" b="1" i="0" dirty="0">
                <a:solidFill>
                  <a:srgbClr val="333333"/>
                </a:solidFill>
                <a:effectLst/>
                <a:latin typeface="-apple-system"/>
              </a:rPr>
              <a:t>loc</a:t>
            </a:r>
            <a:r>
              <a:rPr lang="en-GB" b="0" i="0" dirty="0">
                <a:solidFill>
                  <a:srgbClr val="333333"/>
                </a:solidFill>
                <a:effectLst/>
                <a:latin typeface="-apple-system"/>
              </a:rPr>
              <a:t>: 'center', 'left', 'right’</a:t>
            </a:r>
            <a:r>
              <a:rPr lang="en-GB" b="0" i="1" dirty="0">
                <a:solidFill>
                  <a:srgbClr val="333333"/>
                </a:solidFill>
                <a:effectLst/>
                <a:latin typeface="-apple-system"/>
              </a:rPr>
              <a:t>.</a:t>
            </a:r>
            <a:r>
              <a:rPr lang="en-GB" b="0" i="0" dirty="0">
                <a:solidFill>
                  <a:srgbClr val="333333"/>
                </a:solidFill>
                <a:effectLst/>
                <a:latin typeface="-apple-system"/>
              </a:rPr>
              <a:t> The default is ‘center’ (aligned to the center of the plot),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Vertically, through the kwarg </a:t>
            </a:r>
            <a:r>
              <a:rPr lang="en-GB" b="1" dirty="0"/>
              <a:t>y</a:t>
            </a:r>
            <a:r>
              <a:rPr lang="en-GB" dirty="0"/>
              <a:t>. y=1</a:t>
            </a:r>
            <a:r>
              <a:rPr lang="en-GB" b="0" i="0" dirty="0">
                <a:solidFill>
                  <a:srgbClr val="232629"/>
                </a:solidFill>
                <a:effectLst/>
                <a:latin typeface="-apple-system"/>
              </a:rPr>
              <a:t> means at the highest </a:t>
            </a:r>
            <a:r>
              <a:rPr lang="en-GB" dirty="0"/>
              <a:t>y</a:t>
            </a:r>
            <a:r>
              <a:rPr lang="en-GB" b="0" i="0" dirty="0">
                <a:solidFill>
                  <a:srgbClr val="232629"/>
                </a:solidFill>
                <a:effectLst/>
                <a:latin typeface="-apple-system"/>
              </a:rPr>
              <a:t> position in the plot. Anything below 1 would mean pushing title lower, while anything above 1 would mean pushing title further higher. The </a:t>
            </a:r>
            <a:r>
              <a:rPr lang="en-GB" b="0" i="0" dirty="0">
                <a:solidFill>
                  <a:srgbClr val="333333"/>
                </a:solidFill>
                <a:effectLst/>
                <a:latin typeface="-apple-system"/>
              </a:rPr>
              <a:t>default is None, meaning that y is determined automatically to avoid decorators on the Axes.</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Official documentation for plt.title():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https://matplotlib.org/stable/api/_as_gen/matplotlib.pyplot.title.html</a:t>
            </a:r>
          </a:p>
          <a:p>
            <a:endParaRPr lang="en-GB" b="0" dirty="0"/>
          </a:p>
        </p:txBody>
      </p:sp>
      <p:sp>
        <p:nvSpPr>
          <p:cNvPr id="4" name="Slide Number Placeholder 3"/>
          <p:cNvSpPr>
            <a:spLocks noGrp="1"/>
          </p:cNvSpPr>
          <p:nvPr>
            <p:ph type="sldNum" sz="quarter" idx="10"/>
          </p:nvPr>
        </p:nvSpPr>
        <p:spPr/>
        <p:txBody>
          <a:bodyPr/>
          <a:lstStyle/>
          <a:p>
            <a:fld id="{DECAF7F7-481D-4FBB-872B-CAD62DA8C4BA}" type="slidenum">
              <a:rPr lang="en-GB" smtClean="0"/>
              <a:t>15</a:t>
            </a:fld>
            <a:endParaRPr lang="en-GB" dirty="0"/>
          </a:p>
        </p:txBody>
      </p:sp>
    </p:spTree>
    <p:extLst>
      <p:ext uri="{BB962C8B-B14F-4D97-AF65-F5344CB8AC3E}">
        <p14:creationId xmlns:p14="http://schemas.microsoft.com/office/powerpoint/2010/main" val="2715212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16</a:t>
            </a:fld>
            <a:endParaRPr lang="en-GB" dirty="0"/>
          </a:p>
        </p:txBody>
      </p:sp>
    </p:spTree>
    <p:extLst>
      <p:ext uri="{BB962C8B-B14F-4D97-AF65-F5344CB8AC3E}">
        <p14:creationId xmlns:p14="http://schemas.microsoft.com/office/powerpoint/2010/main" val="3448839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helvetica neue"/>
              </a:rPr>
              <a:t>In this example the values for the array x are created using the </a:t>
            </a:r>
            <a:r>
              <a:rPr lang="en-GB" b="1" i="0" dirty="0">
                <a:solidFill>
                  <a:srgbClr val="333333"/>
                </a:solidFill>
                <a:effectLst/>
                <a:latin typeface="helvetica neue"/>
              </a:rPr>
              <a:t>linspace()</a:t>
            </a:r>
            <a:r>
              <a:rPr lang="en-GB" b="0" i="0" dirty="0">
                <a:solidFill>
                  <a:srgbClr val="333333"/>
                </a:solidFill>
                <a:effectLst/>
                <a:latin typeface="helvetica neue"/>
              </a:rPr>
              <a:t> function as </a:t>
            </a:r>
            <a:r>
              <a:rPr lang="en-GB" sz="1200" dirty="0">
                <a:latin typeface="Arial" panose="020B0604020202020204" pitchFamily="34" charset="0"/>
                <a:cs typeface="Arial" panose="020B0604020202020204" pitchFamily="34" charset="0"/>
              </a:rPr>
              <a:t>100 evenly spaced numbers between 0 and 2.</a:t>
            </a:r>
          </a:p>
          <a:p>
            <a:r>
              <a:rPr lang="en-GB" sz="1200" dirty="0">
                <a:latin typeface="Arial" panose="020B0604020202020204" pitchFamily="34" charset="0"/>
                <a:cs typeface="Arial" panose="020B0604020202020204" pitchFamily="34" charset="0"/>
              </a:rPr>
              <a:t>The first plot uses the same x values for the variable y to produce the linear line plot.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The second plot squares the x values for the variable y to produce the quadratic line plot.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Arial" panose="020B0604020202020204" pitchFamily="34" charset="0"/>
                <a:cs typeface="Arial" panose="020B0604020202020204" pitchFamily="34" charset="0"/>
              </a:rPr>
              <a:t>The second plot cubes the x values for the variable y to produce the cubic line plot.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helvetica neue"/>
              </a:rPr>
              <a:t>The </a:t>
            </a:r>
            <a:r>
              <a:rPr lang="en-GB" b="1" i="0" dirty="0">
                <a:solidFill>
                  <a:srgbClr val="333333"/>
                </a:solidFill>
                <a:effectLst/>
                <a:latin typeface="helvetica neue"/>
              </a:rPr>
              <a:t>label</a:t>
            </a:r>
            <a:r>
              <a:rPr lang="en-GB" b="0" i="0" dirty="0">
                <a:solidFill>
                  <a:srgbClr val="333333"/>
                </a:solidFill>
                <a:effectLst/>
                <a:latin typeface="helvetica neue"/>
              </a:rPr>
              <a:t> keyword argument is used to set a label that will be displayed in the legend (in this example linear, quadratic and cubic).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Save this code in the python script named multiple_line_plots.py</a:t>
            </a:r>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17</a:t>
            </a:fld>
            <a:endParaRPr lang="en-GB" dirty="0"/>
          </a:p>
        </p:txBody>
      </p:sp>
    </p:spTree>
    <p:extLst>
      <p:ext uri="{BB962C8B-B14F-4D97-AF65-F5344CB8AC3E}">
        <p14:creationId xmlns:p14="http://schemas.microsoft.com/office/powerpoint/2010/main" val="115508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a:t>Note 1</a:t>
            </a:r>
            <a:r>
              <a:rPr lang="en-GB" dirty="0"/>
              <a:t>: when values for x and y coordinates are provided, their number must be equal</a:t>
            </a:r>
          </a:p>
          <a:p>
            <a:r>
              <a:rPr lang="en-GB" u="sng" dirty="0"/>
              <a:t>Note 2</a:t>
            </a:r>
            <a:r>
              <a:rPr lang="en-GB" dirty="0"/>
              <a:t>: The default bar’s width (if not assigned a different value) is 0.8 units.</a:t>
            </a:r>
            <a:r>
              <a:rPr lang="en-GB" b="0" i="0" dirty="0">
                <a:solidFill>
                  <a:srgbClr val="111111"/>
                </a:solidFill>
                <a:effectLst/>
                <a:latin typeface="Roboto" panose="02000000000000000000" pitchFamily="2" charset="0"/>
              </a:rPr>
              <a:t> We may assign a new value in the range [0.0, 1.0]. Note that a bar with width 0.0 will be inexistent.</a:t>
            </a:r>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Notice also the point where the first tick appears on the x-axis: at half of the first bar’s width. The remaining ticks appear at half width of the each of the remaining bar. </a:t>
            </a:r>
            <a:r>
              <a:rPr lang="en-GB" b="0" i="0" dirty="0">
                <a:solidFill>
                  <a:srgbClr val="111111"/>
                </a:solidFill>
                <a:effectLst/>
                <a:latin typeface="Roboto" panose="02000000000000000000" pitchFamily="2" charset="0"/>
              </a:rPr>
              <a:t> </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ensures a space between the y-axis and the left edge of the first bar.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distance between the bars is calculated as 1 - n_bars * bar_width. In this case, this space will be 1 – 1 * 0.8 = 0.2 units.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11111"/>
                </a:solidFill>
                <a:effectLst/>
                <a:latin typeface="Roboto" panose="02000000000000000000" pitchFamily="2" charset="0"/>
              </a:rPr>
              <a:t>https://www.tutorialkart.com/matplotlib-tutorial/matplotlib-pyplot-bar-plot-width</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111111"/>
                </a:solidFill>
                <a:effectLst/>
                <a:latin typeface="Roboto" panose="02000000000000000000" pitchFamily="2" charset="0"/>
              </a:rPr>
              <a:t>https://github.com/matplotlib/matplotlib/issues/13236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Save this code in the python script named column_plot.py</a:t>
            </a:r>
          </a:p>
        </p:txBody>
      </p:sp>
      <p:sp>
        <p:nvSpPr>
          <p:cNvPr id="4" name="Slide Number Placeholder 3"/>
          <p:cNvSpPr>
            <a:spLocks noGrp="1"/>
          </p:cNvSpPr>
          <p:nvPr>
            <p:ph type="sldNum" sz="quarter" idx="10"/>
          </p:nvPr>
        </p:nvSpPr>
        <p:spPr/>
        <p:txBody>
          <a:bodyPr/>
          <a:lstStyle/>
          <a:p>
            <a:fld id="{DECAF7F7-481D-4FBB-872B-CAD62DA8C4BA}" type="slidenum">
              <a:rPr lang="en-GB" smtClean="0"/>
              <a:t>18</a:t>
            </a:fld>
            <a:endParaRPr lang="en-GB" dirty="0"/>
          </a:p>
        </p:txBody>
      </p:sp>
    </p:spTree>
    <p:extLst>
      <p:ext uri="{BB962C8B-B14F-4D97-AF65-F5344CB8AC3E}">
        <p14:creationId xmlns:p14="http://schemas.microsoft.com/office/powerpoint/2010/main" val="2822357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a:t>Note 1</a:t>
            </a:r>
            <a:r>
              <a:rPr lang="en-GB" dirty="0"/>
              <a:t>: </a:t>
            </a:r>
          </a:p>
          <a:p>
            <a:r>
              <a:rPr lang="en-GB" b="1" dirty="0"/>
              <a:t>p</a:t>
            </a:r>
            <a:r>
              <a:rPr lang="en-GB" b="1" i="0" dirty="0">
                <a:solidFill>
                  <a:srgbClr val="40424E"/>
                </a:solidFill>
                <a:effectLst/>
                <a:latin typeface="urw-din"/>
              </a:rPr>
              <a:t>lt.barh(x, y) </a:t>
            </a:r>
            <a:r>
              <a:rPr lang="en-GB" b="0" i="0" dirty="0">
                <a:solidFill>
                  <a:srgbClr val="40424E"/>
                </a:solidFill>
                <a:effectLst/>
                <a:latin typeface="urw-din"/>
              </a:rPr>
              <a:t>is used to specify that the bar chart is to be plotted by using the countries array (x) as values on the y-axis, and the doses array (y) as values on the x-axis. In order to match on the plot, the labels must be swapped around.</a:t>
            </a:r>
            <a:endParaRPr lang="en-GB" dirty="0"/>
          </a:p>
          <a:p>
            <a:endParaRPr lang="en-GB" b="0" i="0" dirty="0">
              <a:solidFill>
                <a:srgbClr val="242729"/>
              </a:solidFill>
              <a:effectLst/>
              <a:latin typeface="Arial" panose="020B0604020202020204" pitchFamily="34" charset="0"/>
            </a:endParaRPr>
          </a:p>
          <a:p>
            <a:r>
              <a:rPr lang="en-GB" b="0" i="0" u="sng" dirty="0">
                <a:solidFill>
                  <a:srgbClr val="242729"/>
                </a:solidFill>
                <a:effectLst/>
                <a:latin typeface="Arial" panose="020B0604020202020204" pitchFamily="34" charset="0"/>
              </a:rPr>
              <a:t>Note 2</a:t>
            </a:r>
            <a:r>
              <a:rPr lang="en-GB" b="0" i="0" dirty="0">
                <a:solidFill>
                  <a:srgbClr val="242729"/>
                </a:solidFill>
                <a:effectLst/>
                <a:latin typeface="Arial" panose="020B0604020202020204" pitchFamily="34" charset="0"/>
              </a:rPr>
              <a:t>: </a:t>
            </a:r>
          </a:p>
          <a:p>
            <a:r>
              <a:rPr lang="en-GB" b="0" i="0" dirty="0">
                <a:solidFill>
                  <a:srgbClr val="242729"/>
                </a:solidFill>
                <a:effectLst/>
                <a:latin typeface="Arial" panose="020B0604020202020204" pitchFamily="34" charset="0"/>
              </a:rPr>
              <a:t>Because some of the values on the y-axis are relatively long, the y-axis label ‘Countries’ is truncated to the left. To adjust the </a:t>
            </a:r>
            <a:r>
              <a:rPr lang="en-GB" dirty="0"/>
              <a:t>plot</a:t>
            </a:r>
            <a:r>
              <a:rPr lang="en-GB" b="0" i="0" dirty="0">
                <a:solidFill>
                  <a:srgbClr val="242729"/>
                </a:solidFill>
                <a:effectLst/>
                <a:latin typeface="Arial" panose="020B0604020202020204" pitchFamily="34" charset="0"/>
              </a:rPr>
              <a:t> use matplotlib function </a:t>
            </a:r>
            <a:r>
              <a:rPr lang="en-GB" b="1" i="0" u="none" dirty="0">
                <a:effectLst/>
                <a:latin typeface="Arial" panose="020B0604020202020204" pitchFamily="34" charset="0"/>
              </a:rPr>
              <a:t>tight_layout()</a:t>
            </a:r>
            <a:r>
              <a:rPr lang="en-GB" b="1" i="0" u="none" dirty="0">
                <a:solidFill>
                  <a:srgbClr val="242729"/>
                </a:solidFill>
                <a:effectLst/>
                <a:latin typeface="Arial" panose="020B0604020202020204" pitchFamily="34" charset="0"/>
              </a:rPr>
              <a:t> </a:t>
            </a:r>
            <a:r>
              <a:rPr lang="en-GB" b="0" i="0" dirty="0">
                <a:solidFill>
                  <a:srgbClr val="242729"/>
                </a:solidFill>
                <a:effectLst/>
                <a:latin typeface="Arial" panose="020B0604020202020204" pitchFamily="34" charset="0"/>
              </a:rPr>
              <a:t>which automatically adjusts the figure area. </a:t>
            </a:r>
          </a:p>
          <a:p>
            <a:endParaRPr lang="en-GB" b="0" i="0" dirty="0">
              <a:solidFill>
                <a:srgbClr val="242729"/>
              </a:solidFill>
              <a:effectLst/>
              <a:latin typeface="Arial" panose="020B0604020202020204" pitchFamily="34" charset="0"/>
            </a:endParaRPr>
          </a:p>
          <a:p>
            <a:r>
              <a:rPr lang="en-GB" b="0" i="0" u="sng" dirty="0">
                <a:solidFill>
                  <a:srgbClr val="242729"/>
                </a:solidFill>
                <a:effectLst/>
                <a:latin typeface="Arial" panose="020B0604020202020204" pitchFamily="34" charset="0"/>
              </a:rPr>
              <a:t>Note 3</a:t>
            </a:r>
            <a:r>
              <a:rPr lang="en-GB" b="0" i="0" dirty="0">
                <a:solidFill>
                  <a:srgbClr val="242729"/>
                </a:solidFill>
                <a:effectLst/>
                <a:latin typeface="Arial" panose="020B0604020202020204" pitchFamily="34" charset="0"/>
              </a:rPr>
              <a:t>: To set the width </a:t>
            </a:r>
            <a:r>
              <a:rPr lang="en-GB" b="0" i="0" dirty="0">
                <a:solidFill>
                  <a:srgbClr val="000000"/>
                </a:solidFill>
                <a:effectLst/>
                <a:latin typeface="Verdana" panose="020B0604030504040204" pitchFamily="34" charset="0"/>
              </a:rPr>
              <a:t>of horizontal bars, use </a:t>
            </a:r>
            <a:r>
              <a:rPr lang="en-GB" dirty="0"/>
              <a:t>height</a:t>
            </a:r>
            <a:r>
              <a:rPr lang="en-GB" b="0" i="0" dirty="0">
                <a:solidFill>
                  <a:srgbClr val="000000"/>
                </a:solidFill>
                <a:effectLst/>
                <a:latin typeface="Verdana" panose="020B0604030504040204" pitchFamily="34" charset="0"/>
              </a:rPr>
              <a:t> instead of </a:t>
            </a:r>
            <a:r>
              <a:rPr lang="en-GB" dirty="0"/>
              <a:t>width</a:t>
            </a:r>
            <a:r>
              <a:rPr lang="en-GB" b="0" i="0" dirty="0">
                <a:solidFill>
                  <a:srgbClr val="000000"/>
                </a:solidFill>
                <a:effectLst/>
                <a:latin typeface="Verdana" panose="020B0604030504040204" pitchFamily="34" charset="0"/>
              </a:rPr>
              <a:t>. The default height value is 0.8. To see the effect of changing the width of horizontal bars, replace the statement plt.barh(x, y) with plt.barh(x, y, height = 0.1).</a:t>
            </a:r>
            <a:endParaRPr lang="en-GB" dirty="0"/>
          </a:p>
          <a:p>
            <a:endParaRPr lang="en-GB" dirty="0"/>
          </a:p>
          <a:p>
            <a:r>
              <a:rPr lang="en-GB" dirty="0"/>
              <a:t>Save this code in the python script named bar_plot.py</a:t>
            </a:r>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19</a:t>
            </a:fld>
            <a:endParaRPr lang="en-GB" dirty="0"/>
          </a:p>
        </p:txBody>
      </p:sp>
    </p:spTree>
    <p:extLst>
      <p:ext uri="{BB962C8B-B14F-4D97-AF65-F5344CB8AC3E}">
        <p14:creationId xmlns:p14="http://schemas.microsoft.com/office/powerpoint/2010/main" val="392047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Save this code in the python script named scatter_plot.py</a:t>
            </a:r>
          </a:p>
        </p:txBody>
      </p:sp>
      <p:sp>
        <p:nvSpPr>
          <p:cNvPr id="4" name="Slide Number Placeholder 3"/>
          <p:cNvSpPr>
            <a:spLocks noGrp="1"/>
          </p:cNvSpPr>
          <p:nvPr>
            <p:ph type="sldNum" sz="quarter" idx="10"/>
          </p:nvPr>
        </p:nvSpPr>
        <p:spPr/>
        <p:txBody>
          <a:bodyPr/>
          <a:lstStyle/>
          <a:p>
            <a:fld id="{DECAF7F7-481D-4FBB-872B-CAD62DA8C4BA}" type="slidenum">
              <a:rPr lang="en-GB" smtClean="0"/>
              <a:t>20</a:t>
            </a:fld>
            <a:endParaRPr lang="en-GB" dirty="0"/>
          </a:p>
        </p:txBody>
      </p:sp>
    </p:spTree>
    <p:extLst>
      <p:ext uri="{BB962C8B-B14F-4D97-AF65-F5344CB8AC3E}">
        <p14:creationId xmlns:p14="http://schemas.microsoft.com/office/powerpoint/2010/main" val="10121351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GB" b="0" i="0" u="sng" dirty="0">
                <a:solidFill>
                  <a:srgbClr val="333333"/>
                </a:solidFill>
                <a:effectLst/>
                <a:latin typeface="helvetica neue"/>
              </a:rPr>
              <a:t>Example explained</a:t>
            </a:r>
          </a:p>
          <a:p>
            <a:pPr algn="l">
              <a:buFont typeface="Arial" panose="020B0604020202020204" pitchFamily="34" charset="0"/>
              <a:buNone/>
            </a:pPr>
            <a:r>
              <a:rPr lang="en-GB" b="1" dirty="0"/>
              <a:t>fig, ax </a:t>
            </a:r>
            <a:r>
              <a:rPr lang="en-GB" b="1" dirty="0">
                <a:solidFill>
                  <a:srgbClr val="666666"/>
                </a:solidFill>
                <a:effectLst/>
              </a:rPr>
              <a:t>=</a:t>
            </a:r>
            <a:r>
              <a:rPr lang="en-GB" b="1" dirty="0"/>
              <a:t> plt</a:t>
            </a:r>
            <a:r>
              <a:rPr lang="en-GB" b="1" dirty="0">
                <a:solidFill>
                  <a:srgbClr val="666666"/>
                </a:solidFill>
                <a:effectLst/>
              </a:rPr>
              <a:t>.</a:t>
            </a:r>
            <a:r>
              <a:rPr lang="en-GB" b="1" dirty="0"/>
              <a:t>subplots()</a:t>
            </a:r>
            <a:r>
              <a:rPr lang="en-GB" dirty="0"/>
              <a:t>: subplots() function </a:t>
            </a:r>
            <a:r>
              <a:rPr lang="en-GB" b="0" i="0" dirty="0">
                <a:solidFill>
                  <a:srgbClr val="242729"/>
                </a:solidFill>
                <a:effectLst/>
                <a:latin typeface="Arial" panose="020B0604020202020204" pitchFamily="34" charset="0"/>
              </a:rPr>
              <a:t>returns both the figure object (</a:t>
            </a:r>
            <a:r>
              <a:rPr lang="en-GB" dirty="0"/>
              <a:t>fig)</a:t>
            </a:r>
            <a:r>
              <a:rPr lang="en-GB" b="0" i="0" dirty="0">
                <a:solidFill>
                  <a:srgbClr val="242729"/>
                </a:solidFill>
                <a:effectLst/>
                <a:latin typeface="Arial" panose="020B0604020202020204" pitchFamily="34" charset="0"/>
              </a:rPr>
              <a:t>, and </a:t>
            </a:r>
            <a:r>
              <a:rPr lang="en-GB" dirty="0"/>
              <a:t>axes</a:t>
            </a:r>
            <a:r>
              <a:rPr lang="en-GB" b="0" i="0" dirty="0">
                <a:solidFill>
                  <a:srgbClr val="242729"/>
                </a:solidFill>
                <a:effectLst/>
                <a:latin typeface="Arial" panose="020B0604020202020204" pitchFamily="34" charset="0"/>
              </a:rPr>
              <a:t> (ax) which is a nrows x ncols array of axes objects, allowing you to easily access each subplot. If not specified, </a:t>
            </a:r>
            <a:r>
              <a:rPr lang="en-GB" b="0" i="0" dirty="0">
                <a:solidFill>
                  <a:srgbClr val="333333"/>
                </a:solidFill>
                <a:effectLst/>
                <a:latin typeface="helvetica neue"/>
              </a:rPr>
              <a:t>nrows and ncols of the subplot grid is 1 by default</a:t>
            </a:r>
            <a:r>
              <a:rPr lang="en-GB" b="0" i="0" dirty="0">
                <a:solidFill>
                  <a:srgbClr val="242729"/>
                </a:solidFill>
                <a:effectLst/>
                <a:latin typeface="Arial" panose="020B0604020202020204" pitchFamily="34" charset="0"/>
              </a:rPr>
              <a:t>. Here subplots() returns a figure fig and a 1x1 (single) axes object (ax).</a:t>
            </a:r>
            <a:endParaRPr lang="en-GB" b="0" i="0" u="sng" dirty="0">
              <a:solidFill>
                <a:srgbClr val="333333"/>
              </a:solidFill>
              <a:effectLst/>
              <a:latin typeface="helvetica neue"/>
            </a:endParaRPr>
          </a:p>
          <a:p>
            <a:pPr algn="l">
              <a:buFont typeface="Arial" panose="020B0604020202020204" pitchFamily="34" charset="0"/>
              <a:buNone/>
            </a:pPr>
            <a:r>
              <a:rPr lang="en-GB" b="1" i="0" dirty="0">
                <a:solidFill>
                  <a:srgbClr val="4A4A4A"/>
                </a:solidFill>
                <a:effectLst/>
                <a:latin typeface="Open Sans" panose="020B0606030504020204" pitchFamily="34" charset="0"/>
              </a:rPr>
              <a:t>index = np.arange(no_age_groups)</a:t>
            </a:r>
            <a:r>
              <a:rPr lang="en-GB" b="0" i="0" dirty="0">
                <a:solidFill>
                  <a:srgbClr val="4A4A4A"/>
                </a:solidFill>
                <a:effectLst/>
                <a:latin typeface="Open Sans" panose="020B0606030504020204" pitchFamily="34" charset="0"/>
              </a:rPr>
              <a:t>: For integer arguments the function arrange is equivalent to the Python built-in </a:t>
            </a:r>
            <a:r>
              <a:rPr lang="en-GB" b="0" i="1" dirty="0">
                <a:solidFill>
                  <a:srgbClr val="4A4A4A"/>
                </a:solidFill>
                <a:effectLst/>
                <a:latin typeface="Open Sans" panose="020B0606030504020204" pitchFamily="34" charset="0"/>
              </a:rPr>
              <a:t>range</a:t>
            </a:r>
            <a:r>
              <a:rPr lang="en-GB" b="0" i="0" dirty="0">
                <a:solidFill>
                  <a:srgbClr val="4A4A4A"/>
                </a:solidFill>
                <a:effectLst/>
                <a:latin typeface="Open Sans" panose="020B0606030504020204" pitchFamily="34" charset="0"/>
              </a:rPr>
              <a:t> function, but returns an NumPy array rather than a list. Here index = array([0, 1, 2, 3, 4, 5])</a:t>
            </a:r>
          </a:p>
          <a:p>
            <a:pPr algn="l">
              <a:buFont typeface="Arial" panose="020B0604020202020204" pitchFamily="34" charset="0"/>
              <a:buNone/>
            </a:pPr>
            <a:r>
              <a:rPr lang="en-GB" b="1" i="0" dirty="0">
                <a:solidFill>
                  <a:srgbClr val="333333"/>
                </a:solidFill>
                <a:effectLst/>
                <a:latin typeface="helvetica neue"/>
              </a:rPr>
              <a:t>bar_width = 0.35</a:t>
            </a:r>
            <a:r>
              <a:rPr lang="en-GB" b="1" i="0" dirty="0">
                <a:solidFill>
                  <a:srgbClr val="4A4A4A"/>
                </a:solidFill>
                <a:effectLst/>
                <a:latin typeface="Open Sans" panose="020B0606030504020204" pitchFamily="34" charset="0"/>
              </a:rPr>
              <a:t> </a:t>
            </a:r>
            <a:r>
              <a:rPr lang="en-GB" b="0" i="0" dirty="0">
                <a:solidFill>
                  <a:srgbClr val="4A4A4A"/>
                </a:solidFill>
                <a:effectLst/>
                <a:latin typeface="Open Sans" panose="020B0606030504020204" pitchFamily="34" charset="0"/>
              </a:rPr>
              <a:t>sets the width of the bar (in units): value in the interval (0, 1]</a:t>
            </a:r>
          </a:p>
          <a:p>
            <a:pPr algn="l">
              <a:buFont typeface="Arial" panose="020B0604020202020204" pitchFamily="34" charset="0"/>
              <a:buNone/>
            </a:pPr>
            <a:r>
              <a:rPr lang="en-GB" b="1" i="0" dirty="0">
                <a:solidFill>
                  <a:srgbClr val="333333"/>
                </a:solidFill>
                <a:effectLst/>
                <a:latin typeface="helvetica neue"/>
              </a:rPr>
              <a:t>ax.bar(index, male, bar_width, color='k', label = 'male’) </a:t>
            </a:r>
            <a:r>
              <a:rPr lang="en-GB" b="0" i="0" dirty="0">
                <a:solidFill>
                  <a:srgbClr val="333333"/>
                </a:solidFill>
                <a:effectLst/>
                <a:latin typeface="helvetica neue"/>
              </a:rPr>
              <a:t>creates bars at each index with male values and black colour. Bars are placed so that each index: 0, 1, 2, 3, 4, 5 is at the centre (half way) of the bar’s width.</a:t>
            </a:r>
          </a:p>
          <a:p>
            <a:pPr algn="l">
              <a:buFont typeface="Arial" panose="020B0604020202020204" pitchFamily="34" charset="0"/>
              <a:buNone/>
            </a:pPr>
            <a:r>
              <a:rPr lang="en-GB" b="0" i="0" dirty="0">
                <a:solidFill>
                  <a:srgbClr val="333333"/>
                </a:solidFill>
                <a:effectLst/>
                <a:latin typeface="helvetica neue"/>
              </a:rPr>
              <a:t>Position 0 is not where the intersection between x and y axis is. The default position 0 is at half of the width of the first bar. This is to leave some space between the y-axis and the left edge of the first bar.</a:t>
            </a:r>
          </a:p>
          <a:p>
            <a:pPr algn="l">
              <a:buFont typeface="Arial" panose="020B0604020202020204" pitchFamily="34" charset="0"/>
              <a:buNone/>
            </a:pPr>
            <a:r>
              <a:rPr lang="en-GB" b="0" i="0" dirty="0">
                <a:solidFill>
                  <a:srgbClr val="333333"/>
                </a:solidFill>
                <a:effectLst/>
                <a:latin typeface="helvetica neue"/>
              </a:rPr>
              <a:t>There are many different formats to specify a value for color in matplotlib. In the above example the following two formats are used: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333333"/>
                </a:solidFill>
                <a:effectLst/>
                <a:latin typeface="helvetica neue"/>
              </a:rPr>
              <a:t>one of the characters {'b', 'g', 'r', 'c', 'm', 'y', 'k', 'w'}, which are short-hand notations for shades of blue, green, red, cyan, magenta, yellow, black, and white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333333"/>
                </a:solidFill>
                <a:effectLst/>
                <a:latin typeface="helvetica neue"/>
              </a:rPr>
              <a:t>a string representation of a float value within the interval [0, 1] inclusive, for grey level (e.g., ’0.8’); 0=black, 1=white</a:t>
            </a:r>
          </a:p>
          <a:p>
            <a:pPr algn="l">
              <a:buFont typeface="Arial" panose="020B0604020202020204" pitchFamily="34" charset="0"/>
              <a:buNone/>
            </a:pPr>
            <a:r>
              <a:rPr lang="en-GB" b="0" i="0" dirty="0">
                <a:solidFill>
                  <a:srgbClr val="333333"/>
                </a:solidFill>
                <a:effectLst/>
                <a:latin typeface="helvetica neue"/>
              </a:rPr>
              <a:t>More info on colors in matplotlib: https://matplotlib.org/stable/api/colors_api.html?highlight=color#module-matplotlib.colors</a:t>
            </a:r>
          </a:p>
          <a:p>
            <a:r>
              <a:rPr lang="en-GB" sz="1200" b="1" dirty="0">
                <a:latin typeface="Lucida Console" panose="020B0609040504020204" pitchFamily="49" charset="0"/>
              </a:rPr>
              <a:t>female_bars = ax.bar(index + bar_width, female, bar_width, color='0.5', label = 'female’)</a:t>
            </a:r>
            <a:r>
              <a:rPr lang="en-GB" sz="1200" dirty="0">
                <a:latin typeface="Lucida Console" panose="020B0609040504020204" pitchFamily="49" charset="0"/>
              </a:rPr>
              <a:t> creates</a:t>
            </a:r>
            <a:r>
              <a:rPr lang="en-GB" sz="1200" b="0" i="0" dirty="0">
                <a:solidFill>
                  <a:schemeClr val="tx1"/>
                </a:solidFill>
                <a:effectLst/>
                <a:latin typeface="+mn-lt"/>
              </a:rPr>
              <a:t> </a:t>
            </a:r>
            <a:r>
              <a:rPr lang="en-GB" b="0" i="0" dirty="0">
                <a:solidFill>
                  <a:srgbClr val="333333"/>
                </a:solidFill>
                <a:effectLst/>
                <a:latin typeface="helvetica neue"/>
              </a:rPr>
              <a:t>bars at each index with female values in 0.5 shade of grey (0 is black, 1 is white). The half point of the female bars will be placed 0.35 units away from the half point of the related male bar’s width. This will make female bars sit right after the related male bar: The middle of male bars at position 0, 1, 2, 3, 4, 5 and the middle of female bars at position 0.35, 1.35, 2.35, 3.35, 4.35, 5.35. Female bars will be shifted bar_width (0.35) units from the corresponding male bars.</a:t>
            </a:r>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https://www.tutorialspoint.com/matplotlib/matplotlib_subplots_function.htm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Official documentation: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https://matplotlib.org/stable/api/_as_gen/matplotlib.pyplot.subplots.html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https://matplotlib.org/stable/api/_as_gen/matplotlib.pyplot.bar.html</a:t>
            </a:r>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21</a:t>
            </a:fld>
            <a:endParaRPr lang="en-GB" dirty="0"/>
          </a:p>
        </p:txBody>
      </p:sp>
    </p:spTree>
    <p:extLst>
      <p:ext uri="{BB962C8B-B14F-4D97-AF65-F5344CB8AC3E}">
        <p14:creationId xmlns:p14="http://schemas.microsoft.com/office/powerpoint/2010/main" val="3397810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4</a:t>
            </a:fld>
            <a:endParaRPr lang="en-GB" dirty="0"/>
          </a:p>
        </p:txBody>
      </p:sp>
    </p:spTree>
    <p:extLst>
      <p:ext uri="{BB962C8B-B14F-4D97-AF65-F5344CB8AC3E}">
        <p14:creationId xmlns:p14="http://schemas.microsoft.com/office/powerpoint/2010/main" val="1691143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GB" b="0" i="0" u="sng" dirty="0">
                <a:solidFill>
                  <a:srgbClr val="333333"/>
                </a:solidFill>
                <a:effectLst/>
                <a:latin typeface="helvetica neue"/>
              </a:rPr>
              <a:t>Example explained (continued)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b="1" dirty="0">
                <a:latin typeface="Lucida Console" panose="020B0609040504020204" pitchFamily="49" charset="0"/>
              </a:rPr>
              <a:t>ax.set_xticks(index + bar_width/2)</a:t>
            </a:r>
            <a:r>
              <a:rPr lang="en-GB" sz="1200" dirty="0">
                <a:latin typeface="Lucida Console" panose="020B0609040504020204" pitchFamily="49" charset="0"/>
              </a:rPr>
              <a:t>: </a:t>
            </a:r>
            <a:r>
              <a:rPr lang="en-GB" b="0" i="0" dirty="0">
                <a:solidFill>
                  <a:srgbClr val="333333"/>
                </a:solidFill>
                <a:effectLst/>
                <a:latin typeface="helvetica neue"/>
              </a:rPr>
              <a:t>By default (without calling the </a:t>
            </a:r>
            <a:r>
              <a:rPr lang="en-GB" sz="1200" b="0" dirty="0">
                <a:latin typeface="Lucida Console" panose="020B0609040504020204" pitchFamily="49" charset="0"/>
              </a:rPr>
              <a:t>set_xticks()</a:t>
            </a:r>
            <a:r>
              <a:rPr lang="en-GB" b="0" i="0" dirty="0">
                <a:solidFill>
                  <a:srgbClr val="333333"/>
                </a:solidFill>
                <a:effectLst/>
                <a:latin typeface="helvetica neue"/>
              </a:rPr>
              <a:t> function, or if the argument index is passed to the </a:t>
            </a:r>
            <a:r>
              <a:rPr lang="en-GB" sz="1200" b="0" dirty="0">
                <a:latin typeface="Lucida Console" panose="020B0609040504020204" pitchFamily="49" charset="0"/>
              </a:rPr>
              <a:t>set_xticks()</a:t>
            </a:r>
            <a:r>
              <a:rPr lang="en-GB" b="0" i="0" dirty="0">
                <a:solidFill>
                  <a:srgbClr val="333333"/>
                </a:solidFill>
                <a:effectLst/>
                <a:latin typeface="helvetica neue"/>
              </a:rPr>
              <a:t> function), the first tick will be positioned at half of the width of the first (male) bar - here 0.175 because the bar width is set to 0.35. The distance between ticks from that point on is the same as they are positioned at half of each (male) bar’s width. To move the ticks right between the male and female bars, the argument passed to set_xticks() function is: </a:t>
            </a:r>
            <a:r>
              <a:rPr lang="en-GB" sz="1200" dirty="0">
                <a:latin typeface="Lucida Console" panose="020B0609040504020204" pitchFamily="49" charset="0"/>
              </a:rPr>
              <a:t>index + bar_width/2, which will move the tick from the default position (at half male bar’s width) to the new position (precisely </a:t>
            </a:r>
            <a:r>
              <a:rPr lang="en-GB" b="0" i="0" dirty="0">
                <a:solidFill>
                  <a:srgbClr val="333333"/>
                </a:solidFill>
                <a:effectLst/>
                <a:latin typeface="helvetica neue"/>
              </a:rPr>
              <a:t>between the male and female bars).</a:t>
            </a:r>
            <a:endParaRPr lang="en-GB" sz="1200" dirty="0">
              <a:latin typeface="Lucida Console" panose="020B0609040504020204"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dirty="0">
                <a:latin typeface="Lucida Console" panose="020B0609040504020204" pitchFamily="49" charset="0"/>
              </a:rPr>
              <a:t>Remember that position 0 is at </a:t>
            </a:r>
            <a:r>
              <a:rPr lang="en-GB" b="0" i="0" dirty="0">
                <a:solidFill>
                  <a:srgbClr val="333333"/>
                </a:solidFill>
                <a:effectLst/>
                <a:latin typeface="helvetica neue"/>
              </a:rPr>
              <a:t>half of the width of the first bar</a:t>
            </a:r>
            <a:r>
              <a:rPr lang="en-GB" sz="1200" dirty="0">
                <a:latin typeface="Lucida Console" panose="020B0609040504020204" pitchFamily="49" charset="0"/>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dirty="0">
              <a:latin typeface="Lucida Console" panose="020B0609040504020204"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b="1" dirty="0">
                <a:latin typeface="Lucida Console" panose="020B0609040504020204" pitchFamily="49" charset="0"/>
              </a:rPr>
              <a:t>ax.set_xticklabels(('18-25', '26-34', '35-44', '45-54', '55-64', '65+’))</a:t>
            </a:r>
            <a:r>
              <a:rPr lang="en-GB" sz="1200" dirty="0">
                <a:latin typeface="Lucida Console" panose="020B0609040504020204" pitchFamily="49" charset="0"/>
              </a:rPr>
              <a:t>: sets the labels below each tick of the x-axis</a:t>
            </a:r>
          </a:p>
          <a:p>
            <a:pPr algn="l"/>
            <a:r>
              <a:rPr lang="en-GB" b="1" i="0" dirty="0">
                <a:solidFill>
                  <a:srgbClr val="7F1919"/>
                </a:solidFill>
                <a:effectLst/>
                <a:latin typeface="helvetica neue"/>
              </a:rPr>
              <a:t>Warning:</a:t>
            </a:r>
          </a:p>
          <a:p>
            <a:pPr algn="l"/>
            <a:r>
              <a:rPr lang="en-GB" b="1" i="0" dirty="0">
                <a:solidFill>
                  <a:srgbClr val="7F1919"/>
                </a:solidFill>
                <a:effectLst/>
                <a:latin typeface="helvetica neue"/>
              </a:rPr>
              <a:t>ax.</a:t>
            </a:r>
            <a:r>
              <a:rPr lang="en-GB" sz="1200" b="1" dirty="0">
                <a:latin typeface="Lucida Console" panose="020B0609040504020204" pitchFamily="49" charset="0"/>
              </a:rPr>
              <a:t>set_xticklabels</a:t>
            </a:r>
            <a:r>
              <a:rPr lang="en-GB" b="0" i="0" dirty="0">
                <a:solidFill>
                  <a:srgbClr val="7F1919"/>
                </a:solidFill>
                <a:effectLst/>
                <a:latin typeface="helvetica neue"/>
              </a:rPr>
              <a:t> method should only be used after fixing the tick positions using </a:t>
            </a:r>
            <a:r>
              <a:rPr lang="en-GB" sz="1200" b="1" dirty="0">
                <a:latin typeface="Lucida Console" panose="020B0609040504020204" pitchFamily="49" charset="0"/>
              </a:rPr>
              <a:t>ax.set_xticks</a:t>
            </a:r>
            <a:r>
              <a:rPr lang="en-GB" b="0" i="0" dirty="0">
                <a:solidFill>
                  <a:srgbClr val="7F1919"/>
                </a:solidFill>
                <a:effectLst/>
                <a:latin typeface="helvetica neue"/>
              </a:rPr>
              <a:t>. Otherwise, the labels may end up in unexpected positions.</a:t>
            </a:r>
          </a:p>
          <a:p>
            <a:pPr algn="l"/>
            <a:endParaRPr lang="en-GB" b="0" i="0" dirty="0">
              <a:solidFill>
                <a:srgbClr val="7F1919"/>
              </a:solidFill>
              <a:effectLst/>
              <a:latin typeface="helvetica neue"/>
            </a:endParaRPr>
          </a:p>
          <a:p>
            <a:pPr algn="l"/>
            <a:r>
              <a:rPr lang="en-GB" sz="1200" b="1" dirty="0">
                <a:latin typeface="Lucida Console" panose="020B0609040504020204" pitchFamily="49" charset="0"/>
              </a:rPr>
              <a:t>ax.bar_label(male_bars, padding=3)</a:t>
            </a:r>
            <a:r>
              <a:rPr lang="en-GB" sz="1200" dirty="0">
                <a:latin typeface="Lucida Console" panose="020B0609040504020204" pitchFamily="49" charset="0"/>
              </a:rPr>
              <a:t>: adds values held in the container (here male_bars) to bars, by default at the top of bars, with padding (in points) to provide some distance between the top of the bars and the values.</a:t>
            </a:r>
          </a:p>
          <a:p>
            <a:pPr algn="l"/>
            <a:r>
              <a:rPr lang="en-GB" sz="1200" b="0" i="0" dirty="0">
                <a:solidFill>
                  <a:srgbClr val="7F1919"/>
                </a:solidFill>
                <a:effectLst/>
                <a:latin typeface="Lucida Console" panose="020B0609040504020204" pitchFamily="49" charset="0"/>
              </a:rPr>
              <a:t>To display values in the centre, set the kwarg </a:t>
            </a:r>
            <a:r>
              <a:rPr lang="en-GB" b="0" i="1" dirty="0">
                <a:solidFill>
                  <a:srgbClr val="333333"/>
                </a:solidFill>
                <a:effectLst/>
                <a:latin typeface="SFMono-Regular"/>
              </a:rPr>
              <a:t>label_type to center: label_type=‘center’</a:t>
            </a:r>
            <a:endParaRPr lang="en-GB" sz="1200" b="0" i="0" dirty="0">
              <a:solidFill>
                <a:srgbClr val="7F1919"/>
              </a:solidFill>
              <a:effectLst/>
              <a:latin typeface="Lucida Console" panose="020B0609040504020204" pitchFamily="49" charset="0"/>
            </a:endParaRPr>
          </a:p>
          <a:p>
            <a:pPr algn="l"/>
            <a:endParaRPr lang="en-GB" sz="1200" b="0" i="0" dirty="0">
              <a:solidFill>
                <a:srgbClr val="7F1919"/>
              </a:solidFill>
              <a:effectLst/>
              <a:latin typeface="Lucida Console" panose="020B0609040504020204" pitchFamily="49" charset="0"/>
            </a:endParaRPr>
          </a:p>
          <a:p>
            <a:pPr algn="l"/>
            <a:r>
              <a:rPr lang="en-GB" sz="1200" b="0" i="0" dirty="0">
                <a:solidFill>
                  <a:srgbClr val="7F1919"/>
                </a:solidFill>
                <a:effectLst/>
                <a:latin typeface="Lucida Console" panose="020B0609040504020204" pitchFamily="49" charset="0"/>
              </a:rPr>
              <a:t>Official documentation:</a:t>
            </a:r>
          </a:p>
          <a:p>
            <a:pPr algn="l"/>
            <a:r>
              <a:rPr lang="en-GB" sz="1200" b="0" i="0" dirty="0">
                <a:solidFill>
                  <a:srgbClr val="7F1919"/>
                </a:solidFill>
                <a:effectLst/>
                <a:latin typeface="Lucida Console" panose="020B0609040504020204" pitchFamily="49" charset="0"/>
              </a:rPr>
              <a:t>https://matplotlib.org/stable/api/_as_gen/matplotlib.axes.Axes.set_xticks.html</a:t>
            </a:r>
          </a:p>
          <a:p>
            <a:pPr algn="l"/>
            <a:r>
              <a:rPr lang="en-GB" sz="1200" b="0" i="0" dirty="0">
                <a:solidFill>
                  <a:srgbClr val="7F1919"/>
                </a:solidFill>
                <a:effectLst/>
                <a:latin typeface="Lucida Console" panose="020B0609040504020204" pitchFamily="49" charset="0"/>
              </a:rPr>
              <a:t>https://matplotlib.org/stable/api/_as_gen/matplotlib.axes.Axes.set_xticklabels.html</a:t>
            </a:r>
          </a:p>
          <a:p>
            <a:pPr algn="l"/>
            <a:r>
              <a:rPr lang="en-GB" b="0" i="0" dirty="0">
                <a:solidFill>
                  <a:srgbClr val="7F1919"/>
                </a:solidFill>
                <a:effectLst/>
                <a:latin typeface="helvetica neue"/>
              </a:rPr>
              <a:t>https://matplotlib.org/stable/api/_as_gen/matplotlib.pyplot.bar_label.html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b="0" i="0" u="sng" dirty="0">
              <a:solidFill>
                <a:srgbClr val="333333"/>
              </a:solidFill>
              <a:effectLst/>
              <a:latin typeface="helvetica neue"/>
            </a:endParaRPr>
          </a:p>
        </p:txBody>
      </p:sp>
      <p:sp>
        <p:nvSpPr>
          <p:cNvPr id="4" name="Slide Number Placeholder 3"/>
          <p:cNvSpPr>
            <a:spLocks noGrp="1"/>
          </p:cNvSpPr>
          <p:nvPr>
            <p:ph type="sldNum" sz="quarter" idx="10"/>
          </p:nvPr>
        </p:nvSpPr>
        <p:spPr/>
        <p:txBody>
          <a:bodyPr/>
          <a:lstStyle/>
          <a:p>
            <a:fld id="{DECAF7F7-481D-4FBB-872B-CAD62DA8C4BA}" type="slidenum">
              <a:rPr lang="en-GB" smtClean="0"/>
              <a:t>22</a:t>
            </a:fld>
            <a:endParaRPr lang="en-GB" dirty="0"/>
          </a:p>
        </p:txBody>
      </p:sp>
    </p:spTree>
    <p:extLst>
      <p:ext uri="{BB962C8B-B14F-4D97-AF65-F5344CB8AC3E}">
        <p14:creationId xmlns:p14="http://schemas.microsoft.com/office/powerpoint/2010/main" val="15085519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23</a:t>
            </a:fld>
            <a:endParaRPr lang="en-GB" dirty="0"/>
          </a:p>
        </p:txBody>
      </p:sp>
    </p:spTree>
    <p:extLst>
      <p:ext uri="{BB962C8B-B14F-4D97-AF65-F5344CB8AC3E}">
        <p14:creationId xmlns:p14="http://schemas.microsoft.com/office/powerpoint/2010/main" val="2325391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GB" b="0" i="0" dirty="0">
                <a:solidFill>
                  <a:srgbClr val="000000"/>
                </a:solidFill>
                <a:effectLst/>
                <a:latin typeface="Open Sans" panose="020B0606030504020204" pitchFamily="34" charset="0"/>
              </a:rPr>
              <a:t>A </a:t>
            </a:r>
            <a:r>
              <a:rPr lang="en-GB" b="1" i="0" dirty="0">
                <a:solidFill>
                  <a:srgbClr val="000000"/>
                </a:solidFill>
                <a:effectLst/>
                <a:latin typeface="Open Sans" panose="020B0606030504020204" pitchFamily="34" charset="0"/>
              </a:rPr>
              <a:t>pie chart</a:t>
            </a:r>
            <a:r>
              <a:rPr lang="en-GB" b="0" i="0" dirty="0">
                <a:solidFill>
                  <a:srgbClr val="000000"/>
                </a:solidFill>
                <a:effectLst/>
                <a:latin typeface="Open Sans" panose="020B0606030504020204" pitchFamily="34" charset="0"/>
              </a:rPr>
              <a:t> is a type of graph in which a circle is partitioned into sectors (also called wedges or slices) occupying relative area of data.</a:t>
            </a:r>
            <a:endParaRPr lang="en-GB" b="0" i="0" dirty="0">
              <a:solidFill>
                <a:srgbClr val="000000"/>
              </a:solidFill>
              <a:effectLst/>
              <a:latin typeface="Verdana" panose="020B0604030504040204" pitchFamily="34" charset="0"/>
            </a:endParaRPr>
          </a:p>
          <a:p>
            <a:pPr algn="l">
              <a:buFont typeface="Arial" panose="020B0604020202020204" pitchFamily="34" charset="0"/>
              <a:buNone/>
            </a:pPr>
            <a:r>
              <a:rPr lang="en-GB" b="0" i="0" dirty="0">
                <a:solidFill>
                  <a:srgbClr val="000000"/>
                </a:solidFill>
                <a:effectLst/>
                <a:latin typeface="Verdana" panose="020B0604030504040204" pitchFamily="34" charset="0"/>
              </a:rPr>
              <a:t>By default the plotting of the first wedge starts from the x-axis and move </a:t>
            </a:r>
            <a:r>
              <a:rPr lang="en-GB" b="0" i="1" dirty="0">
                <a:solidFill>
                  <a:srgbClr val="000000"/>
                </a:solidFill>
                <a:effectLst/>
                <a:latin typeface="Verdana" panose="020B0604030504040204" pitchFamily="34" charset="0"/>
              </a:rPr>
              <a:t>counterclockwise</a:t>
            </a:r>
            <a:r>
              <a:rPr lang="en-GB" b="0" i="0" dirty="0">
                <a:solidFill>
                  <a:srgbClr val="000000"/>
                </a:solidFill>
                <a:effectLst/>
                <a:latin typeface="Verdana" panose="020B0604030504040204" pitchFamily="34" charset="0"/>
              </a:rPr>
              <a:t>.</a:t>
            </a:r>
          </a:p>
          <a:p>
            <a:pPr algn="l"/>
            <a:r>
              <a:rPr lang="en-GB" b="0" i="0" dirty="0">
                <a:solidFill>
                  <a:srgbClr val="000000"/>
                </a:solidFill>
                <a:effectLst/>
                <a:latin typeface="Verdana" panose="020B0604030504040204" pitchFamily="34" charset="0"/>
              </a:rPr>
              <a:t>The size of each wedge is determined by comparing the value with all the other values, by using this formula:</a:t>
            </a:r>
          </a:p>
          <a:p>
            <a:pPr algn="l"/>
            <a:r>
              <a:rPr lang="en-GB" b="0" i="0" dirty="0">
                <a:solidFill>
                  <a:srgbClr val="000000"/>
                </a:solidFill>
                <a:effectLst/>
                <a:latin typeface="Verdana" panose="020B0604030504040204" pitchFamily="34" charset="0"/>
              </a:rPr>
              <a:t>the value divided by the sum of all values: x/sum(x).</a:t>
            </a:r>
          </a:p>
          <a:p>
            <a:pPr algn="l">
              <a:buFont typeface="Arial" panose="020B0604020202020204" pitchFamily="34" charset="0"/>
              <a:buNone/>
            </a:pPr>
            <a:r>
              <a:rPr lang="en-GB" dirty="0"/>
              <a:t>Here, the size of the first wedge is male employees/total employees: </a:t>
            </a:r>
            <a:r>
              <a:rPr lang="en-GB" sz="1200" dirty="0">
                <a:latin typeface="Lucida Console" panose="020B0609040504020204" pitchFamily="49" charset="0"/>
              </a:rPr>
              <a:t>235+621+823+421+120+13 = 2233; the total number of employees is 4516, the size of the first wedge (couterclockwise) is: 2233/4516 = 0.4944 (49.44%)</a:t>
            </a:r>
            <a:endParaRPr lang="en-GB" dirty="0"/>
          </a:p>
          <a:p>
            <a:pPr algn="l">
              <a:buFont typeface="Arial" panose="020B0604020202020204" pitchFamily="34" charset="0"/>
              <a:buNone/>
            </a:pPr>
            <a:r>
              <a:rPr lang="en-GB" sz="1200" dirty="0">
                <a:latin typeface="Lucida Console" panose="020B0609040504020204" pitchFamily="49" charset="0"/>
              </a:rPr>
              <a:t>The size of the second wedge is fe</a:t>
            </a:r>
            <a:r>
              <a:rPr lang="en-GB" dirty="0"/>
              <a:t>male employees/total employees: </a:t>
            </a:r>
            <a:r>
              <a:rPr lang="en-GB" sz="1200" dirty="0">
                <a:latin typeface="Lucida Console" panose="020B0609040504020204" pitchFamily="49" charset="0"/>
              </a:rPr>
              <a:t>435+924+532+264+125+3 = 2283; 2283/4516=0.5055 (50.55%)</a:t>
            </a:r>
          </a:p>
          <a:p>
            <a:pPr algn="l">
              <a:buFont typeface="Arial" panose="020B0604020202020204" pitchFamily="34" charset="0"/>
              <a:buNone/>
            </a:pPr>
            <a:endParaRPr lang="en-GB" sz="1200" dirty="0">
              <a:latin typeface="Lucida Console" panose="020B0609040504020204" pitchFamily="49" charset="0"/>
            </a:endParaRPr>
          </a:p>
          <a:p>
            <a:pPr algn="l">
              <a:buFont typeface="Arial" panose="020B0604020202020204" pitchFamily="34" charset="0"/>
              <a:buNone/>
            </a:pPr>
            <a:r>
              <a:rPr lang="en-GB" b="0" i="0" dirty="0">
                <a:solidFill>
                  <a:srgbClr val="4A9141"/>
                </a:solidFill>
                <a:effectLst/>
                <a:latin typeface="Source Code Pro" panose="020B0509030403020204" pitchFamily="49" charset="0"/>
              </a:rPr>
              <a:t>The parameter </a:t>
            </a:r>
            <a:r>
              <a:rPr lang="en-GB" b="1" i="0" dirty="0">
                <a:solidFill>
                  <a:srgbClr val="4A9141"/>
                </a:solidFill>
                <a:effectLst/>
                <a:latin typeface="Source Code Pro" panose="020B0509030403020204" pitchFamily="49" charset="0"/>
              </a:rPr>
              <a:t>autopct</a:t>
            </a:r>
            <a:r>
              <a:rPr lang="en-GB" b="0" i="0" dirty="0">
                <a:solidFill>
                  <a:srgbClr val="4A9141"/>
                </a:solidFill>
                <a:effectLst/>
                <a:latin typeface="Source Code Pro" panose="020B0509030403020204" pitchFamily="49" charset="0"/>
              </a:rPr>
              <a:t> is </a:t>
            </a:r>
            <a:r>
              <a:rPr lang="en-GB" b="0" i="0" dirty="0">
                <a:solidFill>
                  <a:srgbClr val="333333"/>
                </a:solidFill>
                <a:effectLst/>
                <a:latin typeface="helvetica neue"/>
              </a:rPr>
              <a:t>used to label the wedges with their numeric value. The label will be placed inside the wedge.</a:t>
            </a:r>
            <a:r>
              <a:rPr lang="en-GB" b="0" i="0" dirty="0">
                <a:solidFill>
                  <a:srgbClr val="4A9141"/>
                </a:solidFill>
                <a:effectLst/>
                <a:latin typeface="Source Code Pro" panose="020B0509030403020204" pitchFamily="49" charset="0"/>
              </a:rPr>
              <a:t> U</a:t>
            </a:r>
            <a:r>
              <a:rPr lang="en-GB" b="0" i="0" dirty="0">
                <a:solidFill>
                  <a:srgbClr val="3D3D3D"/>
                </a:solidFill>
                <a:effectLst/>
                <a:latin typeface="Roboto" panose="02000000000000000000" pitchFamily="2" charset="0"/>
              </a:rPr>
              <a:t>sing Python string formatting, autopct enables </a:t>
            </a:r>
            <a:r>
              <a:rPr lang="en-GB" b="0" i="0" dirty="0">
                <a:solidFill>
                  <a:srgbClr val="4A9141"/>
                </a:solidFill>
                <a:effectLst/>
                <a:latin typeface="Source Code Pro" panose="020B0509030403020204" pitchFamily="49" charset="0"/>
              </a:rPr>
              <a:t>displaying the percentage value </a:t>
            </a:r>
            <a:r>
              <a:rPr lang="en-GB" b="0" i="0" dirty="0">
                <a:solidFill>
                  <a:srgbClr val="3D3D3D"/>
                </a:solidFill>
                <a:effectLst/>
                <a:latin typeface="Roboto" panose="02000000000000000000" pitchFamily="2" charset="0"/>
              </a:rPr>
              <a:t> of each slice.</a:t>
            </a:r>
          </a:p>
          <a:p>
            <a:pPr algn="l">
              <a:buFont typeface="Arial" panose="020B0604020202020204" pitchFamily="34" charset="0"/>
              <a:buNone/>
            </a:pPr>
            <a:r>
              <a:rPr lang="en-GB" b="0" i="0" dirty="0">
                <a:solidFill>
                  <a:srgbClr val="3D3D3D"/>
                </a:solidFill>
                <a:effectLst/>
                <a:latin typeface="Roboto" panose="02000000000000000000" pitchFamily="2" charset="0"/>
              </a:rPr>
              <a:t>To display each slice as percentage value </a:t>
            </a:r>
          </a:p>
          <a:p>
            <a:pPr marL="171450" indent="-171450" algn="l">
              <a:buFont typeface="Arial" panose="020B0604020202020204" pitchFamily="34" charset="0"/>
              <a:buChar char="•"/>
            </a:pPr>
            <a:r>
              <a:rPr lang="en-GB" b="0" i="0" dirty="0">
                <a:solidFill>
                  <a:srgbClr val="4A9141"/>
                </a:solidFill>
                <a:effectLst/>
                <a:latin typeface="Source Code Pro" panose="020B0509030403020204" pitchFamily="49" charset="0"/>
              </a:rPr>
              <a:t>to 1 decimal place, write </a:t>
            </a:r>
            <a:r>
              <a:rPr lang="en-GB" b="0" i="0" dirty="0">
                <a:solidFill>
                  <a:srgbClr val="2F3235"/>
                </a:solidFill>
                <a:effectLst/>
                <a:latin typeface="Source Code Pro" panose="020B0509030403020204" pitchFamily="49" charset="0"/>
              </a:rPr>
              <a:t>autopct = '%.1f’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4A9141"/>
                </a:solidFill>
                <a:effectLst/>
                <a:latin typeface="Source Code Pro" panose="020B0509030403020204" pitchFamily="49" charset="0"/>
              </a:rPr>
              <a:t>to 2 decimal places, write </a:t>
            </a:r>
            <a:r>
              <a:rPr lang="en-GB" b="0" i="0" dirty="0">
                <a:solidFill>
                  <a:srgbClr val="2F3235"/>
                </a:solidFill>
                <a:effectLst/>
                <a:latin typeface="Source Code Pro" panose="020B0509030403020204" pitchFamily="49" charset="0"/>
              </a:rPr>
              <a:t>autopct = ‘%.2f’</a:t>
            </a:r>
          </a:p>
          <a:p>
            <a:pPr marL="0" indent="0" algn="l">
              <a:buFont typeface="Arial" panose="020B0604020202020204" pitchFamily="34" charset="0"/>
              <a:buNone/>
            </a:pPr>
            <a:r>
              <a:rPr lang="en-GB" b="0" i="0" dirty="0">
                <a:solidFill>
                  <a:srgbClr val="2F3235"/>
                </a:solidFill>
                <a:effectLst/>
                <a:latin typeface="Source Code Pro" panose="020B0509030403020204" pitchFamily="49" charset="0"/>
              </a:rPr>
              <a:t>T</a:t>
            </a:r>
            <a:r>
              <a:rPr lang="en-GB" b="0" i="0" dirty="0">
                <a:solidFill>
                  <a:srgbClr val="3D3D3D"/>
                </a:solidFill>
                <a:effectLst/>
                <a:latin typeface="Roboto" panose="02000000000000000000" pitchFamily="2" charset="0"/>
              </a:rPr>
              <a:t>o show the % symbol on the pie chart, write/add </a:t>
            </a:r>
            <a:r>
              <a:rPr lang="en-GB" b="0" i="0" dirty="0">
                <a:solidFill>
                  <a:srgbClr val="2F3235"/>
                </a:solidFill>
                <a:effectLst/>
                <a:latin typeface="Source Code Pro" panose="020B0509030403020204" pitchFamily="49" charset="0"/>
              </a:rPr>
              <a:t>autopct = ‘%.2f%%’</a:t>
            </a:r>
          </a:p>
          <a:p>
            <a:pPr algn="l">
              <a:buFont typeface="Arial" panose="020B0604020202020204" pitchFamily="34" charset="0"/>
              <a:buNone/>
            </a:pPr>
            <a:endParaRPr lang="en-GB" b="0" i="0" dirty="0">
              <a:solidFill>
                <a:srgbClr val="2F3235"/>
              </a:solidFill>
              <a:effectLst/>
              <a:latin typeface="Source Code Pro" panose="020B0509030403020204" pitchFamily="49" charset="0"/>
            </a:endParaRPr>
          </a:p>
          <a:p>
            <a:pPr algn="l">
              <a:buFont typeface="Arial" panose="020B0604020202020204" pitchFamily="34" charset="0"/>
              <a:buNone/>
            </a:pPr>
            <a:r>
              <a:rPr lang="en-GB" b="0" i="0" dirty="0">
                <a:solidFill>
                  <a:srgbClr val="000000"/>
                </a:solidFill>
                <a:effectLst/>
                <a:latin typeface="Open Sans" panose="020B0606030504020204" pitchFamily="34" charset="0"/>
              </a:rPr>
              <a:t>The </a:t>
            </a:r>
            <a:r>
              <a:rPr lang="en-GB" b="1" dirty="0"/>
              <a:t>shadow</a:t>
            </a:r>
            <a:r>
              <a:rPr lang="en-GB" b="0" i="0" dirty="0">
                <a:solidFill>
                  <a:srgbClr val="000000"/>
                </a:solidFill>
                <a:effectLst/>
                <a:latin typeface="Open Sans" panose="020B0606030504020204" pitchFamily="34" charset="0"/>
              </a:rPr>
              <a:t> parameter draws a shadow beneath the pie slices</a:t>
            </a:r>
            <a:endParaRPr lang="en-GB" b="0" dirty="0"/>
          </a:p>
        </p:txBody>
      </p:sp>
      <p:sp>
        <p:nvSpPr>
          <p:cNvPr id="4" name="Slide Number Placeholder 3"/>
          <p:cNvSpPr>
            <a:spLocks noGrp="1"/>
          </p:cNvSpPr>
          <p:nvPr>
            <p:ph type="sldNum" sz="quarter" idx="10"/>
          </p:nvPr>
        </p:nvSpPr>
        <p:spPr/>
        <p:txBody>
          <a:bodyPr/>
          <a:lstStyle/>
          <a:p>
            <a:fld id="{DECAF7F7-481D-4FBB-872B-CAD62DA8C4BA}" type="slidenum">
              <a:rPr lang="en-GB" smtClean="0"/>
              <a:t>24</a:t>
            </a:fld>
            <a:endParaRPr lang="en-GB" dirty="0"/>
          </a:p>
        </p:txBody>
      </p:sp>
    </p:spTree>
    <p:extLst>
      <p:ext uri="{BB962C8B-B14F-4D97-AF65-F5344CB8AC3E}">
        <p14:creationId xmlns:p14="http://schemas.microsoft.com/office/powerpoint/2010/main" val="1355965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GB" b="0" i="0" u="none" strike="noStrike" dirty="0">
                <a:solidFill>
                  <a:srgbClr val="CA7900"/>
                </a:solidFill>
                <a:effectLst/>
                <a:latin typeface="helvetica neue"/>
              </a:rPr>
              <a:t>We’ve seen how without arguments passed to it, subplots() can be used to group together bar charts in one plot.</a:t>
            </a:r>
          </a:p>
          <a:p>
            <a:pPr algn="l">
              <a:buFont typeface="Arial" panose="020B0604020202020204" pitchFamily="34" charset="0"/>
              <a:buNone/>
            </a:pPr>
            <a:r>
              <a:rPr lang="en-GB" b="0" i="0" u="none" strike="noStrike" dirty="0">
                <a:solidFill>
                  <a:srgbClr val="CA7900"/>
                </a:solidFill>
                <a:effectLst/>
                <a:latin typeface="helvetica neue"/>
              </a:rPr>
              <a:t>With arguments passed to it, subplots() function creates multiple plots in one figure.</a:t>
            </a:r>
          </a:p>
          <a:p>
            <a:pPr algn="l">
              <a:buFont typeface="Arial" panose="020B0604020202020204" pitchFamily="34" charset="0"/>
              <a:buNone/>
            </a:pPr>
            <a:endParaRPr lang="en-GB" b="0" i="0" u="none" strike="noStrike" dirty="0">
              <a:solidFill>
                <a:srgbClr val="CA7900"/>
              </a:solidFill>
              <a:effectLst/>
              <a:latin typeface="helvetica neue"/>
            </a:endParaRPr>
          </a:p>
          <a:p>
            <a:pPr algn="l">
              <a:buFont typeface="Arial" panose="020B0604020202020204" pitchFamily="34" charset="0"/>
              <a:buNone/>
            </a:pPr>
            <a:r>
              <a:rPr lang="en-GB" b="0" i="0" u="none" strike="noStrike" dirty="0">
                <a:solidFill>
                  <a:srgbClr val="CA7900"/>
                </a:solidFill>
                <a:effectLst/>
                <a:latin typeface="helvetica neue"/>
              </a:rPr>
              <a:t>Syntax:</a:t>
            </a:r>
          </a:p>
          <a:p>
            <a:pPr algn="l">
              <a:buFont typeface="Arial" panose="020B0604020202020204" pitchFamily="34" charset="0"/>
              <a:buNone/>
            </a:pPr>
            <a:r>
              <a:rPr lang="en-GB" b="1" i="0" u="none" strike="noStrike" dirty="0">
                <a:solidFill>
                  <a:srgbClr val="CA7900"/>
                </a:solidFill>
                <a:effectLst/>
                <a:latin typeface="helvetica neue"/>
              </a:rPr>
              <a:t>subplots(</a:t>
            </a:r>
            <a:r>
              <a:rPr lang="en-GB" b="1" dirty="0"/>
              <a:t>numrows, numcols</a:t>
            </a:r>
            <a:r>
              <a:rPr lang="en-GB" b="1" i="0" u="none" strike="noStrike" dirty="0">
                <a:solidFill>
                  <a:srgbClr val="CA7900"/>
                </a:solidFill>
                <a:effectLst/>
                <a:latin typeface="helvetica neue"/>
              </a:rPr>
              <a:t>)</a:t>
            </a:r>
            <a:r>
              <a:rPr lang="en-GB" b="1" i="0" dirty="0">
                <a:solidFill>
                  <a:srgbClr val="333333"/>
                </a:solidFill>
                <a:effectLst/>
                <a:latin typeface="helvetica neue"/>
              </a:rPr>
              <a:t> </a:t>
            </a:r>
          </a:p>
          <a:p>
            <a:pPr algn="l">
              <a:buFont typeface="Arial" panose="020B0604020202020204" pitchFamily="34" charset="0"/>
              <a:buNone/>
            </a:pPr>
            <a:r>
              <a:rPr lang="en-GB" dirty="0"/>
              <a:t>numrows – number of rows in the figure</a:t>
            </a:r>
          </a:p>
          <a:p>
            <a:pPr algn="l">
              <a:buFont typeface="Arial" panose="020B0604020202020204" pitchFamily="34" charset="0"/>
              <a:buNone/>
            </a:pPr>
            <a:r>
              <a:rPr lang="en-GB" dirty="0"/>
              <a:t>numcols – number of columns in the figure</a:t>
            </a:r>
          </a:p>
          <a:p>
            <a:pPr algn="l">
              <a:buFont typeface="Arial" panose="020B0604020202020204" pitchFamily="34" charset="0"/>
              <a:buNone/>
            </a:pPr>
            <a:endParaRPr lang="en-GB" b="0" i="0" u="none" strike="noStrike" dirty="0">
              <a:solidFill>
                <a:srgbClr val="CA7900"/>
              </a:solidFill>
              <a:effectLst/>
              <a:latin typeface="helvetica neue"/>
            </a:endParaRPr>
          </a:p>
          <a:p>
            <a:pPr marL="0" indent="0">
              <a:buNone/>
            </a:pPr>
            <a:r>
              <a:rPr lang="en-GB" b="0" i="0" u="none" strike="noStrike" dirty="0">
                <a:solidFill>
                  <a:srgbClr val="CA7900"/>
                </a:solidFill>
                <a:effectLst/>
                <a:latin typeface="helvetica neue"/>
              </a:rPr>
              <a:t>subplots() function allows </a:t>
            </a:r>
            <a:r>
              <a:rPr lang="en-GB" b="0" i="0" dirty="0">
                <a:solidFill>
                  <a:srgbClr val="242729"/>
                </a:solidFill>
                <a:effectLst/>
                <a:latin typeface="Arial" panose="020B0604020202020204" pitchFamily="34" charset="0"/>
              </a:rPr>
              <a:t>creating a figure with several subplots, with only one line of code.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Lucida Console" panose="020B0609040504020204" pitchFamily="49" charset="0"/>
              </a:rPr>
              <a:t>The method figsize(width, height) allows changing the size of the figure. The default size (in inches) is (6.4, 4.8).</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Lucida Console" panose="020B0609040504020204" pitchFamily="49" charset="0"/>
              </a:rPr>
              <a:t>Alternative way of changing the size of the figure to 12x6 is: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Lucida Console" panose="020B0609040504020204" pitchFamily="49" charset="0"/>
              </a:rPr>
              <a:t>fig.set_figwidth(12)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Lucida Console" panose="020B0609040504020204" pitchFamily="49" charset="0"/>
              </a:rPr>
              <a:t>fig.set_figheight(6)</a:t>
            </a:r>
          </a:p>
          <a:p>
            <a:pPr marL="0" indent="0">
              <a:buNone/>
            </a:pPr>
            <a:endParaRPr lang="en-GB" b="0" i="0" dirty="0">
              <a:solidFill>
                <a:srgbClr val="242729"/>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DECAF7F7-481D-4FBB-872B-CAD62DA8C4BA}" type="slidenum">
              <a:rPr lang="en-GB" smtClean="0"/>
              <a:t>25</a:t>
            </a:fld>
            <a:endParaRPr lang="en-GB" dirty="0"/>
          </a:p>
        </p:txBody>
      </p:sp>
    </p:spTree>
    <p:extLst>
      <p:ext uri="{BB962C8B-B14F-4D97-AF65-F5344CB8AC3E}">
        <p14:creationId xmlns:p14="http://schemas.microsoft.com/office/powerpoint/2010/main" val="1317535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GB" dirty="0"/>
              <a:t>Once created access each subplot through the subscript operator:</a:t>
            </a:r>
          </a:p>
          <a:p>
            <a:pPr algn="l">
              <a:buFont typeface="Arial" panose="020B0604020202020204" pitchFamily="34" charset="0"/>
              <a:buNone/>
            </a:pPr>
            <a:r>
              <a:rPr lang="en-GB" dirty="0"/>
              <a:t>ax[0] refers to the first plot</a:t>
            </a:r>
          </a:p>
        </p:txBody>
      </p:sp>
      <p:sp>
        <p:nvSpPr>
          <p:cNvPr id="4" name="Slide Number Placeholder 3"/>
          <p:cNvSpPr>
            <a:spLocks noGrp="1"/>
          </p:cNvSpPr>
          <p:nvPr>
            <p:ph type="sldNum" sz="quarter" idx="10"/>
          </p:nvPr>
        </p:nvSpPr>
        <p:spPr/>
        <p:txBody>
          <a:bodyPr/>
          <a:lstStyle/>
          <a:p>
            <a:fld id="{DECAF7F7-481D-4FBB-872B-CAD62DA8C4BA}" type="slidenum">
              <a:rPr lang="en-GB" smtClean="0"/>
              <a:t>26</a:t>
            </a:fld>
            <a:endParaRPr lang="en-GB" dirty="0"/>
          </a:p>
        </p:txBody>
      </p:sp>
    </p:spTree>
    <p:extLst>
      <p:ext uri="{BB962C8B-B14F-4D97-AF65-F5344CB8AC3E}">
        <p14:creationId xmlns:p14="http://schemas.microsoft.com/office/powerpoint/2010/main" val="1074381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ax[1] refers to the second plot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By setting the labels parameter in pie() function to None, the labels are not added to the pie chart. The labels are kept in the legend though, with the command </a:t>
            </a:r>
            <a:r>
              <a:rPr lang="en-GB" sz="1200" dirty="0">
                <a:latin typeface="Lucida Console" panose="020B0609040504020204" pitchFamily="49" charset="0"/>
              </a:rPr>
              <a:t>ax[1].legend(pie_labels)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dirty="0">
              <a:latin typeface="Lucida Console" panose="020B0609040504020204"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0" i="0" dirty="0">
                <a:solidFill>
                  <a:srgbClr val="111111"/>
                </a:solidFill>
                <a:effectLst/>
                <a:latin typeface="Roboto" panose="02000000000000000000" pitchFamily="2" charset="0"/>
              </a:rPr>
              <a:t>The explode feature allows separating the slices of the pie chart. Set the parameter explode to a variable that identifies the tuple, containing a positive value for each slice you wish to explode, where the numbers indicates the </a:t>
            </a:r>
            <a:r>
              <a:rPr lang="en-GB" b="0" i="0" dirty="0">
                <a:solidFill>
                  <a:srgbClr val="000000"/>
                </a:solidFill>
                <a:effectLst/>
                <a:latin typeface="Open Sans" panose="020B0606030504020204" pitchFamily="34" charset="0"/>
              </a:rPr>
              <a:t>fractions of the radius of the pie</a:t>
            </a:r>
            <a:r>
              <a:rPr lang="en-GB" b="0" i="0" dirty="0">
                <a:solidFill>
                  <a:srgbClr val="111111"/>
                </a:solidFill>
                <a:effectLst/>
                <a:latin typeface="Roboto" panose="02000000000000000000" pitchFamily="2" charset="0"/>
              </a:rPr>
              <a:t>. For example set the tuple </a:t>
            </a:r>
            <a:r>
              <a:rPr lang="en-GB" dirty="0"/>
              <a:t>explode_female =</a:t>
            </a:r>
            <a:r>
              <a:rPr lang="en-GB" b="0" i="0" dirty="0">
                <a:solidFill>
                  <a:srgbClr val="40424E"/>
                </a:solidFill>
                <a:effectLst/>
                <a:latin typeface="Consolas" panose="020B0609020204030204" pitchFamily="49" charset="0"/>
              </a:rPr>
              <a:t> </a:t>
            </a:r>
            <a:r>
              <a:rPr lang="en-GB" dirty="0"/>
              <a:t>(0, 0.1), and then set the parameter explode to explode_female in the pie() function, to see how it works: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dirty="0">
                <a:latin typeface="Lucida Console" panose="020B0609040504020204" pitchFamily="49" charset="0"/>
              </a:rPr>
              <a:t>	ax[1].pie(tot_employees, explode=</a:t>
            </a:r>
            <a:r>
              <a:rPr lang="en-GB" sz="1400" dirty="0">
                <a:solidFill>
                  <a:srgbClr val="FF7700"/>
                </a:solidFill>
                <a:latin typeface="Lucida Console" panose="020B0609040504020204" pitchFamily="49" charset="0"/>
              </a:rPr>
              <a:t>explode_female</a:t>
            </a:r>
            <a:r>
              <a:rPr lang="en-GB" sz="1200" dirty="0">
                <a:latin typeface="Lucida Console" panose="020B0609040504020204" pitchFamily="49" charset="0"/>
              </a:rPr>
              <a:t>, labels=</a:t>
            </a:r>
            <a:r>
              <a:rPr lang="en-GB" sz="1400" dirty="0">
                <a:solidFill>
                  <a:srgbClr val="FF7700"/>
                </a:solidFill>
                <a:latin typeface="Lucida Console" panose="020B0609040504020204" pitchFamily="49" charset="0"/>
              </a:rPr>
              <a:t>None</a:t>
            </a:r>
            <a:r>
              <a:rPr lang="en-GB" sz="1200" dirty="0">
                <a:latin typeface="Lucida Console" panose="020B0609040504020204" pitchFamily="49" charset="0"/>
              </a:rPr>
              <a:t>, autopct=</a:t>
            </a:r>
            <a:r>
              <a:rPr lang="en-GB" sz="1200" dirty="0">
                <a:solidFill>
                  <a:srgbClr val="00B050"/>
                </a:solidFill>
                <a:latin typeface="Lucida Console" panose="020B0609040504020204" pitchFamily="49" charset="0"/>
              </a:rPr>
              <a:t>'%0.2f%%'</a:t>
            </a:r>
            <a:r>
              <a:rPr lang="en-GB" sz="1200" dirty="0">
                <a:latin typeface="Lucida Console" panose="020B0609040504020204" pitchFamily="49" charset="0"/>
              </a:rPr>
              <a:t>, shadow=</a:t>
            </a:r>
            <a:r>
              <a:rPr lang="en-GB" sz="1400" dirty="0">
                <a:solidFill>
                  <a:srgbClr val="FF7700"/>
                </a:solidFill>
                <a:latin typeface="Lucida Console" panose="020B0609040504020204" pitchFamily="49" charset="0"/>
              </a:rPr>
              <a:t>True</a:t>
            </a:r>
            <a:r>
              <a:rPr lang="en-GB" sz="1200" dirty="0">
                <a:latin typeface="Lucida Console" panose="020B0609040504020204" pitchFamily="49" charset="0"/>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0" i="0" dirty="0">
                <a:solidFill>
                  <a:srgbClr val="000000"/>
                </a:solidFill>
                <a:effectLst/>
                <a:latin typeface="Open Sans" panose="020B0606030504020204" pitchFamily="34" charset="0"/>
              </a:rPr>
              <a:t>The above command expands the female slice by </a:t>
            </a:r>
            <a:r>
              <a:rPr lang="en-GB" dirty="0"/>
              <a:t>0.1</a:t>
            </a:r>
            <a:r>
              <a:rPr lang="en-GB" b="0" i="0" dirty="0">
                <a:solidFill>
                  <a:srgbClr val="000000"/>
                </a:solidFill>
                <a:effectLst/>
                <a:latin typeface="Open Sans" panose="020B0606030504020204" pitchFamily="34" charset="0"/>
              </a:rPr>
              <a:t> fraction of the radius of the pie.</a:t>
            </a:r>
            <a:endParaRPr lang="en-GB" b="0" dirty="0"/>
          </a:p>
        </p:txBody>
      </p:sp>
      <p:sp>
        <p:nvSpPr>
          <p:cNvPr id="4" name="Slide Number Placeholder 3"/>
          <p:cNvSpPr>
            <a:spLocks noGrp="1"/>
          </p:cNvSpPr>
          <p:nvPr>
            <p:ph type="sldNum" sz="quarter" idx="10"/>
          </p:nvPr>
        </p:nvSpPr>
        <p:spPr/>
        <p:txBody>
          <a:bodyPr/>
          <a:lstStyle/>
          <a:p>
            <a:fld id="{DECAF7F7-481D-4FBB-872B-CAD62DA8C4BA}" type="slidenum">
              <a:rPr lang="en-GB" smtClean="0"/>
              <a:t>27</a:t>
            </a:fld>
            <a:endParaRPr lang="en-GB" dirty="0"/>
          </a:p>
        </p:txBody>
      </p:sp>
    </p:spTree>
    <p:extLst>
      <p:ext uri="{BB962C8B-B14F-4D97-AF65-F5344CB8AC3E}">
        <p14:creationId xmlns:p14="http://schemas.microsoft.com/office/powerpoint/2010/main" val="14157525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GB" dirty="0"/>
              <a:t>Note: the location of the legend can be changed using the </a:t>
            </a:r>
            <a:r>
              <a:rPr lang="en-GB" b="1" dirty="0"/>
              <a:t>loc</a:t>
            </a:r>
            <a:r>
              <a:rPr lang="en-GB" dirty="0"/>
              <a:t> keyword argument.</a:t>
            </a:r>
          </a:p>
          <a:p>
            <a:pPr algn="l">
              <a:buFont typeface="Arial" panose="020B0604020202020204" pitchFamily="34" charset="0"/>
              <a:buNone/>
            </a:pPr>
            <a:r>
              <a:rPr lang="en-GB" dirty="0"/>
              <a:t>By default loc='upper right’</a:t>
            </a:r>
          </a:p>
          <a:p>
            <a:pPr algn="l">
              <a:buFont typeface="Arial" panose="020B0604020202020204" pitchFamily="34" charset="0"/>
              <a:buNone/>
            </a:pPr>
            <a:r>
              <a:rPr lang="en-GB" dirty="0"/>
              <a:t>Other values for loc are: 'upper left', 'lower left', 'lower right', 'upper center', 'lower center', 'center left', 'center right', 'center' and 'best’.</a:t>
            </a:r>
          </a:p>
          <a:p>
            <a:pPr algn="l">
              <a:buFont typeface="Arial" panose="020B0604020202020204" pitchFamily="34" charset="0"/>
              <a:buNone/>
            </a:pPr>
            <a:endParaRPr lang="en-GB" dirty="0"/>
          </a:p>
          <a:p>
            <a:pPr algn="l">
              <a:buFont typeface="Arial" panose="020B0604020202020204" pitchFamily="34" charset="0"/>
              <a:buNone/>
            </a:pPr>
            <a:r>
              <a:rPr lang="en-GB" dirty="0"/>
              <a:t>https://matplotlib.org/stable/api/_as_gen/matplotlib.pyplot.legend.html</a:t>
            </a:r>
          </a:p>
          <a:p>
            <a:pPr algn="l">
              <a:buFont typeface="Arial" panose="020B0604020202020204" pitchFamily="34" charset="0"/>
              <a:buNone/>
            </a:pP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28</a:t>
            </a:fld>
            <a:endParaRPr lang="en-GB" dirty="0"/>
          </a:p>
        </p:txBody>
      </p:sp>
    </p:spTree>
    <p:extLst>
      <p:ext uri="{BB962C8B-B14F-4D97-AF65-F5344CB8AC3E}">
        <p14:creationId xmlns:p14="http://schemas.microsoft.com/office/powerpoint/2010/main" val="1576046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dirty="0">
                <a:latin typeface="Lucida Console" panose="020B0609040504020204" pitchFamily="49" charset="0"/>
              </a:rPr>
              <a:t>Multiple plots in one figure can also be created with the subplot() function, called once for each subplot. </a:t>
            </a:r>
            <a:r>
              <a:rPr lang="en-GB" b="0" i="0" dirty="0">
                <a:solidFill>
                  <a:srgbClr val="242729"/>
                </a:solidFill>
                <a:effectLst/>
                <a:latin typeface="Arial" panose="020B0604020202020204" pitchFamily="34" charset="0"/>
              </a:rPr>
              <a:t>However, subplot() does not create a figure; this needs to be done separately, by calling the figure() function.</a:t>
            </a:r>
            <a:endParaRPr lang="en-GB" b="0" i="0" dirty="0">
              <a:solidFill>
                <a:srgbClr val="333333"/>
              </a:solidFill>
              <a:effectLst/>
              <a:latin typeface="helvetica neu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1200" dirty="0">
                <a:latin typeface="Lucida Console" panose="020B0609040504020204" pitchFamily="49" charset="0"/>
              </a:rPr>
              <a:t>https://matplotlib.org/stable/api/_as_gen/matplotlib.pyplot.figure.html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1200" dirty="0">
              <a:latin typeface="Lucida Console" panose="020B0609040504020204" pitchFamily="49" charset="0"/>
            </a:endParaRPr>
          </a:p>
          <a:p>
            <a:pPr algn="l">
              <a:buFont typeface="Arial" panose="020B0604020202020204" pitchFamily="34" charset="0"/>
              <a:buNone/>
            </a:pPr>
            <a:r>
              <a:rPr lang="en-GB" b="0" i="0" u="none" strike="noStrike" dirty="0">
                <a:solidFill>
                  <a:srgbClr val="CA7900"/>
                </a:solidFill>
                <a:effectLst/>
                <a:latin typeface="helvetica neue"/>
              </a:rPr>
              <a:t>Syntax:</a:t>
            </a:r>
          </a:p>
          <a:p>
            <a:pPr algn="l">
              <a:buFont typeface="Arial" panose="020B0604020202020204" pitchFamily="34" charset="0"/>
              <a:buNone/>
            </a:pPr>
            <a:r>
              <a:rPr lang="en-GB" b="1" i="0" u="none" strike="noStrike" dirty="0">
                <a:solidFill>
                  <a:srgbClr val="CA7900"/>
                </a:solidFill>
                <a:effectLst/>
                <a:latin typeface="helvetica neue"/>
              </a:rPr>
              <a:t>subplot(</a:t>
            </a:r>
            <a:r>
              <a:rPr lang="en-GB" b="1" dirty="0"/>
              <a:t>numrows, numcols, plot_number</a:t>
            </a:r>
            <a:r>
              <a:rPr lang="en-GB" b="1" i="0" u="none" strike="noStrike" dirty="0">
                <a:solidFill>
                  <a:srgbClr val="CA7900"/>
                </a:solidFill>
                <a:effectLst/>
                <a:latin typeface="helvetica neue"/>
              </a:rPr>
              <a:t>)</a:t>
            </a:r>
            <a:r>
              <a:rPr lang="en-GB" b="1" i="0" dirty="0">
                <a:solidFill>
                  <a:srgbClr val="333333"/>
                </a:solidFill>
                <a:effectLst/>
                <a:latin typeface="helvetica neue"/>
              </a:rPr>
              <a:t> </a:t>
            </a:r>
          </a:p>
          <a:p>
            <a:pPr algn="l">
              <a:buFont typeface="Arial" panose="020B0604020202020204" pitchFamily="34" charset="0"/>
              <a:buNone/>
            </a:pPr>
            <a:r>
              <a:rPr lang="en-GB" dirty="0"/>
              <a:t>numrows – number of rows in the figure</a:t>
            </a:r>
          </a:p>
          <a:p>
            <a:pPr algn="l">
              <a:buFont typeface="Arial" panose="020B0604020202020204" pitchFamily="34" charset="0"/>
              <a:buNone/>
            </a:pPr>
            <a:r>
              <a:rPr lang="en-GB" dirty="0"/>
              <a:t>numcols – number of columns in the figure</a:t>
            </a:r>
          </a:p>
          <a:p>
            <a:pPr algn="l">
              <a:buFont typeface="Arial" panose="020B0604020202020204" pitchFamily="34" charset="0"/>
              <a:buNone/>
            </a:pPr>
            <a:r>
              <a:rPr lang="en-GB" dirty="0"/>
              <a:t>plot_number – index of the current plot,</a:t>
            </a:r>
            <a:r>
              <a:rPr lang="en-GB" b="0" i="0" dirty="0">
                <a:solidFill>
                  <a:srgbClr val="333333"/>
                </a:solidFill>
                <a:effectLst/>
                <a:latin typeface="helvetica neue"/>
              </a:rPr>
              <a:t> where </a:t>
            </a:r>
            <a:r>
              <a:rPr lang="en-GB" dirty="0"/>
              <a:t>plot_number</a:t>
            </a:r>
            <a:r>
              <a:rPr lang="en-GB" b="0" i="0" dirty="0">
                <a:solidFill>
                  <a:srgbClr val="333333"/>
                </a:solidFill>
                <a:effectLst/>
                <a:latin typeface="helvetica neue"/>
              </a:rPr>
              <a:t> ranges from 1 to </a:t>
            </a:r>
            <a:r>
              <a:rPr lang="en-GB" dirty="0"/>
              <a:t>numrows*numcols</a:t>
            </a:r>
            <a:r>
              <a:rPr lang="en-GB" b="0" i="0" dirty="0">
                <a:solidFill>
                  <a:srgbClr val="333333"/>
                </a:solidFill>
                <a:effectLst/>
                <a:latin typeface="helvetica neue"/>
              </a:rPr>
              <a:t>. </a:t>
            </a:r>
          </a:p>
          <a:p>
            <a:pPr algn="l">
              <a:buFont typeface="Arial" panose="020B0604020202020204" pitchFamily="34" charset="0"/>
              <a:buNone/>
            </a:pPr>
            <a:br>
              <a:rPr lang="en-GB" b="0" i="0" dirty="0">
                <a:solidFill>
                  <a:srgbClr val="333333"/>
                </a:solidFill>
                <a:effectLst/>
                <a:latin typeface="helvetica neue"/>
              </a:rPr>
            </a:br>
            <a:r>
              <a:rPr lang="en-GB" b="0" i="0" dirty="0">
                <a:solidFill>
                  <a:srgbClr val="333333"/>
                </a:solidFill>
                <a:effectLst/>
                <a:latin typeface="helvetica neue"/>
              </a:rPr>
              <a:t>The commas in the </a:t>
            </a:r>
            <a:r>
              <a:rPr lang="en-GB" dirty="0"/>
              <a:t>subplot() function</a:t>
            </a:r>
            <a:r>
              <a:rPr lang="en-GB" b="0" i="0" dirty="0">
                <a:solidFill>
                  <a:srgbClr val="333333"/>
                </a:solidFill>
                <a:effectLst/>
                <a:latin typeface="helvetica neue"/>
              </a:rPr>
              <a:t> are optional if </a:t>
            </a:r>
            <a:r>
              <a:rPr lang="en-GB" dirty="0"/>
              <a:t>numrows*numcols&lt;10</a:t>
            </a:r>
            <a:r>
              <a:rPr lang="en-GB" b="0" i="0" dirty="0">
                <a:solidFill>
                  <a:srgbClr val="333333"/>
                </a:solidFill>
                <a:effectLst/>
                <a:latin typeface="helvetica neue"/>
              </a:rPr>
              <a:t>. So </a:t>
            </a:r>
            <a:r>
              <a:rPr lang="en-GB" dirty="0"/>
              <a:t>subplot(121)</a:t>
            </a:r>
            <a:r>
              <a:rPr lang="en-GB" b="0" i="0" dirty="0">
                <a:solidFill>
                  <a:srgbClr val="333333"/>
                </a:solidFill>
                <a:effectLst/>
                <a:latin typeface="helvetica neue"/>
              </a:rPr>
              <a:t> is identical to </a:t>
            </a:r>
            <a:r>
              <a:rPr lang="en-GB" dirty="0"/>
              <a:t>subplot(1, 2, 1) – meaning the figure consists of 2 plots: placed in two columns over 1 row and the current plot is the left one</a:t>
            </a:r>
            <a:r>
              <a:rPr lang="en-GB" b="0" i="0" dirty="0">
                <a:solidFill>
                  <a:srgbClr val="333333"/>
                </a:solidFill>
                <a:effectLst/>
                <a:latin typeface="helvetica neue"/>
              </a:rPr>
              <a:t>.</a:t>
            </a:r>
          </a:p>
          <a:p>
            <a:pPr algn="l">
              <a:buFont typeface="Arial" panose="020B0604020202020204" pitchFamily="34" charset="0"/>
              <a:buNone/>
            </a:pPr>
            <a:endParaRPr lang="en-GB" b="0" i="0" dirty="0">
              <a:solidFill>
                <a:srgbClr val="333333"/>
              </a:solidFill>
              <a:effectLst/>
              <a:latin typeface="helvetica neue"/>
            </a:endParaRPr>
          </a:p>
          <a:p>
            <a:pPr algn="l">
              <a:buFont typeface="Arial" panose="020B0604020202020204" pitchFamily="34" charset="0"/>
              <a:buNone/>
            </a:pPr>
            <a:r>
              <a:rPr lang="en-GB" b="0" i="0" dirty="0">
                <a:solidFill>
                  <a:srgbClr val="242729"/>
                </a:solidFill>
                <a:effectLst/>
                <a:latin typeface="Arial" panose="020B0604020202020204" pitchFamily="34" charset="0"/>
              </a:rPr>
              <a:t>subplot() creates only a single subplot axes at a specified grid position. This means that every plot is created through a separate subplot() function call, such as (here):</a:t>
            </a:r>
          </a:p>
          <a:p>
            <a:pPr algn="l">
              <a:buFont typeface="Arial" panose="020B0604020202020204" pitchFamily="34" charset="0"/>
              <a:buNone/>
            </a:pPr>
            <a:r>
              <a:rPr lang="en-GB" dirty="0"/>
              <a:t>ax1 = plt.subplot(1, 2, 1)</a:t>
            </a:r>
          </a:p>
          <a:p>
            <a:pPr algn="l">
              <a:buFont typeface="Arial" panose="020B0604020202020204" pitchFamily="34" charset="0"/>
              <a:buNone/>
            </a:pPr>
            <a:r>
              <a:rPr lang="en-GB" dirty="0"/>
              <a:t>ax2 = plt.subplot(1, 2, 2)</a:t>
            </a:r>
          </a:p>
          <a:p>
            <a:pPr algn="l">
              <a:buFont typeface="Arial" panose="020B0604020202020204" pitchFamily="34" charset="0"/>
              <a:buNone/>
            </a:pPr>
            <a:r>
              <a:rPr lang="en-GB" b="0" i="0" dirty="0">
                <a:solidFill>
                  <a:srgbClr val="333333"/>
                </a:solidFill>
                <a:effectLst/>
                <a:latin typeface="helvetica neue"/>
              </a:rPr>
              <a:t>Since these are different plots, they are accessible through their own names (here ax1 and ax2), instead of ax[0] and ax[1] in case of subplots().</a:t>
            </a:r>
          </a:p>
          <a:p>
            <a:pPr algn="l">
              <a:buFont typeface="Arial" panose="020B0604020202020204" pitchFamily="34" charset="0"/>
              <a:buNone/>
            </a:pPr>
            <a:endParaRPr lang="en-GB" b="0" i="0" dirty="0">
              <a:solidFill>
                <a:srgbClr val="333333"/>
              </a:solidFill>
              <a:effectLst/>
              <a:latin typeface="helvetica neue"/>
            </a:endParaRPr>
          </a:p>
          <a:p>
            <a:pPr algn="l">
              <a:buFont typeface="Arial" panose="020B0604020202020204" pitchFamily="34" charset="0"/>
              <a:buNone/>
            </a:pPr>
            <a:endParaRPr lang="en-GB" b="0" i="0" dirty="0">
              <a:solidFill>
                <a:srgbClr val="333333"/>
              </a:solidFill>
              <a:effectLst/>
              <a:latin typeface="helvetica neue"/>
            </a:endParaRPr>
          </a:p>
        </p:txBody>
      </p:sp>
      <p:sp>
        <p:nvSpPr>
          <p:cNvPr id="4" name="Slide Number Placeholder 3"/>
          <p:cNvSpPr>
            <a:spLocks noGrp="1"/>
          </p:cNvSpPr>
          <p:nvPr>
            <p:ph type="sldNum" sz="quarter" idx="10"/>
          </p:nvPr>
        </p:nvSpPr>
        <p:spPr/>
        <p:txBody>
          <a:bodyPr/>
          <a:lstStyle/>
          <a:p>
            <a:fld id="{DECAF7F7-481D-4FBB-872B-CAD62DA8C4BA}" type="slidenum">
              <a:rPr lang="en-GB" smtClean="0"/>
              <a:t>29</a:t>
            </a:fld>
            <a:endParaRPr lang="en-GB" dirty="0"/>
          </a:p>
        </p:txBody>
      </p:sp>
    </p:spTree>
    <p:extLst>
      <p:ext uri="{BB962C8B-B14F-4D97-AF65-F5344CB8AC3E}">
        <p14:creationId xmlns:p14="http://schemas.microsoft.com/office/powerpoint/2010/main" val="44028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GB" b="0" i="0" dirty="0">
              <a:solidFill>
                <a:srgbClr val="333333"/>
              </a:solidFill>
              <a:effectLst/>
              <a:latin typeface="helvetica neue"/>
            </a:endParaRPr>
          </a:p>
        </p:txBody>
      </p:sp>
      <p:sp>
        <p:nvSpPr>
          <p:cNvPr id="4" name="Slide Number Placeholder 3"/>
          <p:cNvSpPr>
            <a:spLocks noGrp="1"/>
          </p:cNvSpPr>
          <p:nvPr>
            <p:ph type="sldNum" sz="quarter" idx="10"/>
          </p:nvPr>
        </p:nvSpPr>
        <p:spPr/>
        <p:txBody>
          <a:bodyPr/>
          <a:lstStyle/>
          <a:p>
            <a:fld id="{DECAF7F7-481D-4FBB-872B-CAD62DA8C4BA}" type="slidenum">
              <a:rPr lang="en-GB" smtClean="0"/>
              <a:t>30</a:t>
            </a:fld>
            <a:endParaRPr lang="en-GB" dirty="0"/>
          </a:p>
        </p:txBody>
      </p:sp>
    </p:spTree>
    <p:extLst>
      <p:ext uri="{BB962C8B-B14F-4D97-AF65-F5344CB8AC3E}">
        <p14:creationId xmlns:p14="http://schemas.microsoft.com/office/powerpoint/2010/main" val="4158761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GB" b="0" i="0" dirty="0">
                <a:solidFill>
                  <a:srgbClr val="333333"/>
                </a:solidFill>
                <a:effectLst/>
                <a:latin typeface="helvetica neue"/>
              </a:rPr>
              <a:t>Source: https://scriptverse.academy/tutorials/python-matplotlib-pie-chart.html</a:t>
            </a:r>
          </a:p>
          <a:p>
            <a:pPr algn="l">
              <a:buFont typeface="Arial" panose="020B0604020202020204" pitchFamily="34" charset="0"/>
              <a:buNone/>
            </a:pPr>
            <a:endParaRPr lang="en-GB" b="0" i="0" dirty="0">
              <a:solidFill>
                <a:srgbClr val="333333"/>
              </a:solidFill>
              <a:effectLst/>
              <a:latin typeface="helvetica neue"/>
            </a:endParaRPr>
          </a:p>
          <a:p>
            <a:pPr algn="l">
              <a:buFont typeface="Arial" panose="020B0604020202020204" pitchFamily="34" charset="0"/>
              <a:buNone/>
            </a:pPr>
            <a:r>
              <a:rPr lang="en-GB" b="0" i="0" dirty="0">
                <a:solidFill>
                  <a:srgbClr val="333333"/>
                </a:solidFill>
                <a:effectLst/>
                <a:latin typeface="Lato"/>
              </a:rPr>
              <a:t>If we use </a:t>
            </a:r>
            <a:r>
              <a:rPr lang="en-GB" dirty="0"/>
              <a:t>"equal"</a:t>
            </a:r>
            <a:r>
              <a:rPr lang="en-GB" b="0" i="0" dirty="0">
                <a:solidFill>
                  <a:srgbClr val="333333"/>
                </a:solidFill>
                <a:effectLst/>
                <a:latin typeface="Lato"/>
              </a:rPr>
              <a:t> as an aspect ratio in the axis() function, we get a plot with the same scaling from data points to plot units for x-axis and y-axis.</a:t>
            </a:r>
            <a:endParaRPr lang="en-GB" b="0" i="0" dirty="0">
              <a:solidFill>
                <a:srgbClr val="333333"/>
              </a:solidFill>
              <a:effectLst/>
              <a:latin typeface="helvetica neue"/>
            </a:endParaRPr>
          </a:p>
        </p:txBody>
      </p:sp>
      <p:sp>
        <p:nvSpPr>
          <p:cNvPr id="4" name="Slide Number Placeholder 3"/>
          <p:cNvSpPr>
            <a:spLocks noGrp="1"/>
          </p:cNvSpPr>
          <p:nvPr>
            <p:ph type="sldNum" sz="quarter" idx="10"/>
          </p:nvPr>
        </p:nvSpPr>
        <p:spPr/>
        <p:txBody>
          <a:bodyPr/>
          <a:lstStyle/>
          <a:p>
            <a:fld id="{DECAF7F7-481D-4FBB-872B-CAD62DA8C4BA}" type="slidenum">
              <a:rPr lang="en-GB" smtClean="0"/>
              <a:t>31</a:t>
            </a:fld>
            <a:endParaRPr lang="en-GB" dirty="0"/>
          </a:p>
        </p:txBody>
      </p:sp>
    </p:spTree>
    <p:extLst>
      <p:ext uri="{BB962C8B-B14F-4D97-AF65-F5344CB8AC3E}">
        <p14:creationId xmlns:p14="http://schemas.microsoft.com/office/powerpoint/2010/main" val="3141918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5</a:t>
            </a:fld>
            <a:endParaRPr lang="en-GB" dirty="0"/>
          </a:p>
        </p:txBody>
      </p:sp>
    </p:spTree>
    <p:extLst>
      <p:ext uri="{BB962C8B-B14F-4D97-AF65-F5344CB8AC3E}">
        <p14:creationId xmlns:p14="http://schemas.microsoft.com/office/powerpoint/2010/main" val="15890142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GB" b="0" i="0" dirty="0">
                <a:solidFill>
                  <a:srgbClr val="333333"/>
                </a:solidFill>
                <a:effectLst/>
                <a:latin typeface="helvetica neue"/>
              </a:rPr>
              <a:t>The above plot features the default blue colour for male data: ='#1f77b4’ (‘C0’) and the default orange colour for female data: ='#ff7f0e’ (‘C1’). The background of the first plot is set to ‘white’</a:t>
            </a:r>
          </a:p>
          <a:p>
            <a:pPr algn="l">
              <a:buFont typeface="Arial" panose="020B0604020202020204" pitchFamily="34" charset="0"/>
              <a:buNone/>
            </a:pPr>
            <a:endParaRPr lang="en-GB" b="0" i="0" dirty="0">
              <a:solidFill>
                <a:srgbClr val="333333"/>
              </a:solidFill>
              <a:effectLst/>
              <a:latin typeface="helvetica neue"/>
            </a:endParaRPr>
          </a:p>
          <a:p>
            <a:pPr algn="l">
              <a:buFont typeface="Arial" panose="020B0604020202020204" pitchFamily="34" charset="0"/>
              <a:buNone/>
            </a:pPr>
            <a:r>
              <a:rPr lang="en-GB" b="0" i="0" dirty="0">
                <a:solidFill>
                  <a:srgbClr val="333333"/>
                </a:solidFill>
                <a:effectLst/>
                <a:latin typeface="helvetica neue"/>
              </a:rPr>
              <a:t>male_bars = ax[0].bar(index, male, bar_width, color='#1f77b4', label = 'male’)                                   # sets the ‘male’ bars to default blue colour</a:t>
            </a:r>
          </a:p>
          <a:p>
            <a:pPr algn="l">
              <a:buFont typeface="Arial" panose="020B0604020202020204" pitchFamily="34" charset="0"/>
              <a:buNone/>
            </a:pPr>
            <a:r>
              <a:rPr lang="en-GB" b="0" i="0" dirty="0">
                <a:solidFill>
                  <a:srgbClr val="333333"/>
                </a:solidFill>
                <a:effectLst/>
                <a:latin typeface="helvetica neue"/>
              </a:rPr>
              <a:t>female_bars = ax[0].bar(index + bar_width, female, bar_width, color='#ff7f0e', label = 'female’)       # sets the ‘female’ bars to default orange colour</a:t>
            </a:r>
          </a:p>
          <a:p>
            <a:pPr algn="l">
              <a:buFont typeface="Arial" panose="020B0604020202020204" pitchFamily="34" charset="0"/>
              <a:buNone/>
            </a:pPr>
            <a:r>
              <a:rPr lang="en-GB" b="0" i="0" dirty="0">
                <a:solidFill>
                  <a:srgbClr val="333333"/>
                </a:solidFill>
                <a:effectLst/>
                <a:latin typeface="helvetica neue"/>
              </a:rPr>
              <a:t>ax[0].set_facecolor('white’)                                                                                                                    # sets the background of the first plot to white colour</a:t>
            </a:r>
          </a:p>
          <a:p>
            <a:pPr algn="l">
              <a:buFont typeface="Arial" panose="020B0604020202020204" pitchFamily="34" charset="0"/>
              <a:buNone/>
            </a:pPr>
            <a:endParaRPr lang="en-GB" b="0" i="0" dirty="0">
              <a:solidFill>
                <a:srgbClr val="333333"/>
              </a:solidFill>
              <a:effectLst/>
              <a:latin typeface="helvetica neue"/>
            </a:endParaRPr>
          </a:p>
          <a:p>
            <a:pPr algn="l">
              <a:buFont typeface="Arial" panose="020B0604020202020204" pitchFamily="34" charset="0"/>
              <a:buNone/>
            </a:pPr>
            <a:r>
              <a:rPr lang="en-GB" b="0" i="0" dirty="0">
                <a:solidFill>
                  <a:srgbClr val="333333"/>
                </a:solidFill>
                <a:effectLst/>
                <a:latin typeface="helvetica neue"/>
              </a:rPr>
              <a:t>The top and right edges of the first plot can be removed (hidden):</a:t>
            </a:r>
          </a:p>
          <a:p>
            <a:pPr algn="l">
              <a:buFont typeface="Arial" panose="020B0604020202020204" pitchFamily="34" charset="0"/>
              <a:buNone/>
            </a:pPr>
            <a:r>
              <a:rPr lang="en-GB" b="0" i="0" dirty="0">
                <a:solidFill>
                  <a:srgbClr val="333333"/>
                </a:solidFill>
                <a:effectLst/>
                <a:latin typeface="helvetica neue"/>
              </a:rPr>
              <a:t>ax[0].spines['right'].set_visible(False)</a:t>
            </a:r>
          </a:p>
          <a:p>
            <a:pPr algn="l">
              <a:buFont typeface="Arial" panose="020B0604020202020204" pitchFamily="34" charset="0"/>
              <a:buNone/>
            </a:pPr>
            <a:r>
              <a:rPr lang="en-GB" b="0" i="0" dirty="0">
                <a:solidFill>
                  <a:srgbClr val="333333"/>
                </a:solidFill>
                <a:effectLst/>
                <a:latin typeface="helvetica neue"/>
              </a:rPr>
              <a:t>ax[0].spines['top'].set_visible(False)</a:t>
            </a:r>
          </a:p>
          <a:p>
            <a:pPr algn="l">
              <a:buFont typeface="Arial" panose="020B0604020202020204" pitchFamily="34" charset="0"/>
              <a:buNone/>
            </a:pPr>
            <a:endParaRPr lang="en-GB" b="0" i="0" dirty="0">
              <a:solidFill>
                <a:srgbClr val="333333"/>
              </a:solidFill>
              <a:effectLst/>
              <a:latin typeface="helvetica neue"/>
            </a:endParaRPr>
          </a:p>
          <a:p>
            <a:pPr algn="l">
              <a:buFont typeface="Arial" panose="020B0604020202020204" pitchFamily="34" charset="0"/>
              <a:buNone/>
            </a:pPr>
            <a:r>
              <a:rPr lang="en-GB" b="0" i="0" dirty="0">
                <a:solidFill>
                  <a:srgbClr val="333333"/>
                </a:solidFill>
                <a:effectLst/>
                <a:latin typeface="helvetica neue"/>
              </a:rPr>
              <a:t>Since the legend of both plots is the same, one of them can be removed, for example to remove the first one (leaving only the legend on the top right corner), remove the line of code:</a:t>
            </a:r>
          </a:p>
          <a:p>
            <a:pPr algn="l">
              <a:buFont typeface="Arial" panose="020B0604020202020204" pitchFamily="34" charset="0"/>
              <a:buNone/>
            </a:pPr>
            <a:r>
              <a:rPr lang="en-GB" b="0" i="0" dirty="0">
                <a:solidFill>
                  <a:srgbClr val="333333"/>
                </a:solidFill>
                <a:effectLst/>
                <a:latin typeface="helvetica neue"/>
              </a:rPr>
              <a:t>ax[0].legend()</a:t>
            </a:r>
          </a:p>
          <a:p>
            <a:pPr algn="l">
              <a:buFont typeface="Arial" panose="020B0604020202020204" pitchFamily="34" charset="0"/>
              <a:buNone/>
            </a:pPr>
            <a:endParaRPr lang="en-GB" b="0" i="0" dirty="0">
              <a:solidFill>
                <a:srgbClr val="333333"/>
              </a:solidFill>
              <a:effectLst/>
              <a:latin typeface="helvetica neue"/>
            </a:endParaRPr>
          </a:p>
        </p:txBody>
      </p:sp>
      <p:sp>
        <p:nvSpPr>
          <p:cNvPr id="4" name="Slide Number Placeholder 3"/>
          <p:cNvSpPr>
            <a:spLocks noGrp="1"/>
          </p:cNvSpPr>
          <p:nvPr>
            <p:ph type="sldNum" sz="quarter" idx="10"/>
          </p:nvPr>
        </p:nvSpPr>
        <p:spPr/>
        <p:txBody>
          <a:bodyPr/>
          <a:lstStyle/>
          <a:p>
            <a:fld id="{DECAF7F7-481D-4FBB-872B-CAD62DA8C4BA}" type="slidenum">
              <a:rPr lang="en-GB" smtClean="0"/>
              <a:t>32</a:t>
            </a:fld>
            <a:endParaRPr lang="en-GB" dirty="0"/>
          </a:p>
        </p:txBody>
      </p:sp>
    </p:spTree>
    <p:extLst>
      <p:ext uri="{BB962C8B-B14F-4D97-AF65-F5344CB8AC3E}">
        <p14:creationId xmlns:p14="http://schemas.microsoft.com/office/powerpoint/2010/main" val="21194156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0" i="0" dirty="0">
                <a:solidFill>
                  <a:srgbClr val="242729"/>
                </a:solidFill>
                <a:effectLst/>
                <a:latin typeface="Arial" panose="020B0604020202020204" pitchFamily="34" charset="0"/>
              </a:rPr>
              <a:t>The code on this slide produces the following DataFrame:</a:t>
            </a:r>
          </a:p>
          <a:p>
            <a:pPr marL="0" indent="0">
              <a:buNone/>
            </a:pPr>
            <a:r>
              <a:rPr lang="en-GB" b="0" i="0" dirty="0">
                <a:solidFill>
                  <a:srgbClr val="242729"/>
                </a:solidFill>
                <a:effectLst/>
                <a:latin typeface="Lucida Console" panose="020B0609040504020204" pitchFamily="49" charset="0"/>
              </a:rPr>
              <a:t>   Customer Type Payment Type   Sale</a:t>
            </a:r>
          </a:p>
          <a:p>
            <a:pPr marL="0" indent="0">
              <a:buNone/>
            </a:pPr>
            <a:r>
              <a:rPr lang="en-GB" b="0" i="0" dirty="0">
                <a:solidFill>
                  <a:srgbClr val="242729"/>
                </a:solidFill>
                <a:effectLst/>
                <a:latin typeface="Lucida Console" panose="020B0609040504020204" pitchFamily="49" charset="0"/>
              </a:rPr>
              <a:t>0            Business             Online  1030</a:t>
            </a:r>
          </a:p>
          <a:p>
            <a:pPr marL="0" indent="0">
              <a:buNone/>
            </a:pPr>
            <a:r>
              <a:rPr lang="en-GB" b="0" i="0" dirty="0">
                <a:solidFill>
                  <a:srgbClr val="242729"/>
                </a:solidFill>
                <a:effectLst/>
                <a:latin typeface="Lucida Console" panose="020B0609040504020204" pitchFamily="49" charset="0"/>
              </a:rPr>
              <a:t>1            Business       Telephone    879</a:t>
            </a:r>
          </a:p>
          <a:p>
            <a:pPr marL="0" indent="0">
              <a:buNone/>
            </a:pPr>
            <a:r>
              <a:rPr lang="en-GB" b="0" i="0" dirty="0">
                <a:solidFill>
                  <a:srgbClr val="242729"/>
                </a:solidFill>
                <a:effectLst/>
                <a:latin typeface="Lucida Console" panose="020B0609040504020204" pitchFamily="49" charset="0"/>
              </a:rPr>
              <a:t>2          Individual             Online    564</a:t>
            </a:r>
          </a:p>
          <a:p>
            <a:pPr marL="0" indent="0">
              <a:buNone/>
            </a:pPr>
            <a:r>
              <a:rPr lang="en-GB" b="0" i="0" dirty="0">
                <a:solidFill>
                  <a:srgbClr val="242729"/>
                </a:solidFill>
                <a:effectLst/>
                <a:latin typeface="Lucida Console" panose="020B0609040504020204" pitchFamily="49" charset="0"/>
              </a:rPr>
              <a:t>3          Individual       Telephone  1106</a:t>
            </a:r>
          </a:p>
        </p:txBody>
      </p:sp>
      <p:sp>
        <p:nvSpPr>
          <p:cNvPr id="4" name="Slide Number Placeholder 3"/>
          <p:cNvSpPr>
            <a:spLocks noGrp="1"/>
          </p:cNvSpPr>
          <p:nvPr>
            <p:ph type="sldNum" sz="quarter" idx="10"/>
          </p:nvPr>
        </p:nvSpPr>
        <p:spPr/>
        <p:txBody>
          <a:bodyPr/>
          <a:lstStyle/>
          <a:p>
            <a:fld id="{DECAF7F7-481D-4FBB-872B-CAD62DA8C4BA}" type="slidenum">
              <a:rPr lang="en-GB" smtClean="0"/>
              <a:t>33</a:t>
            </a:fld>
            <a:endParaRPr lang="en-GB" dirty="0"/>
          </a:p>
        </p:txBody>
      </p:sp>
    </p:spTree>
    <p:extLst>
      <p:ext uri="{BB962C8B-B14F-4D97-AF65-F5344CB8AC3E}">
        <p14:creationId xmlns:p14="http://schemas.microsoft.com/office/powerpoint/2010/main" val="25804297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b="0" i="0" dirty="0">
                <a:solidFill>
                  <a:srgbClr val="242729"/>
                </a:solidFill>
                <a:effectLst/>
                <a:latin typeface="Arial" panose="020B0604020202020204" pitchFamily="34" charset="0"/>
              </a:rPr>
              <a:t>The first three lines of code on this slide produce the following NumPy arrays:</a:t>
            </a:r>
          </a:p>
          <a:p>
            <a:pPr marL="0" indent="0">
              <a:buNone/>
            </a:pPr>
            <a:r>
              <a:rPr lang="en-GB" sz="1200" dirty="0">
                <a:latin typeface="Lucida Console" panose="020B0609040504020204" pitchFamily="49" charset="0"/>
              </a:rPr>
              <a:t>customer_types = </a:t>
            </a:r>
            <a:r>
              <a:rPr lang="en-GB" b="0" i="0" dirty="0">
                <a:solidFill>
                  <a:srgbClr val="242729"/>
                </a:solidFill>
                <a:effectLst/>
                <a:latin typeface="Arial" panose="020B0604020202020204" pitchFamily="34" charset="0"/>
              </a:rPr>
              <a:t>['Business' 'Individual']</a:t>
            </a:r>
          </a:p>
          <a:p>
            <a:pPr marL="0" indent="0">
              <a:buNone/>
            </a:pPr>
            <a:r>
              <a:rPr lang="en-GB" sz="1200" dirty="0">
                <a:latin typeface="Lucida Console" panose="020B0609040504020204" pitchFamily="49" charset="0"/>
              </a:rPr>
              <a:t>telephone_data = </a:t>
            </a:r>
            <a:r>
              <a:rPr lang="en-GB" b="0" i="0" dirty="0">
                <a:solidFill>
                  <a:srgbClr val="242729"/>
                </a:solidFill>
                <a:effectLst/>
                <a:latin typeface="Arial" panose="020B0604020202020204" pitchFamily="34" charset="0"/>
              </a:rPr>
              <a:t>[ 879 1106]</a:t>
            </a:r>
          </a:p>
          <a:p>
            <a:pPr marL="0" indent="0">
              <a:buNone/>
            </a:pPr>
            <a:r>
              <a:rPr lang="en-GB" sz="1200" dirty="0">
                <a:latin typeface="Lucida Console" panose="020B0609040504020204" pitchFamily="49" charset="0"/>
              </a:rPr>
              <a:t>online_data = </a:t>
            </a:r>
            <a:r>
              <a:rPr lang="en-GB" b="0" i="0" dirty="0">
                <a:solidFill>
                  <a:srgbClr val="242729"/>
                </a:solidFill>
                <a:effectLst/>
                <a:latin typeface="Arial" panose="020B0604020202020204" pitchFamily="34" charset="0"/>
              </a:rPr>
              <a:t>[1030  564]</a:t>
            </a:r>
          </a:p>
          <a:p>
            <a:pPr marL="0" indent="0">
              <a:buNone/>
            </a:pPr>
            <a:endParaRPr lang="en-GB" b="0" i="0" dirty="0">
              <a:solidFill>
                <a:srgbClr val="242729"/>
              </a:solidFill>
              <a:effectLst/>
              <a:latin typeface="Arial" panose="020B0604020202020204" pitchFamily="34" charset="0"/>
            </a:endParaRPr>
          </a:p>
          <a:p>
            <a:pPr marL="0" indent="0">
              <a:buNone/>
            </a:pPr>
            <a:r>
              <a:rPr lang="en-GB" b="0" i="0" dirty="0">
                <a:solidFill>
                  <a:srgbClr val="242729"/>
                </a:solidFill>
                <a:effectLst/>
                <a:latin typeface="Arial" panose="020B0604020202020204" pitchFamily="34" charset="0"/>
              </a:rPr>
              <a:t>At this point we are ready to draw and customise the plot using Matplotlib functionalities.</a:t>
            </a:r>
          </a:p>
        </p:txBody>
      </p:sp>
      <p:sp>
        <p:nvSpPr>
          <p:cNvPr id="4" name="Slide Number Placeholder 3"/>
          <p:cNvSpPr>
            <a:spLocks noGrp="1"/>
          </p:cNvSpPr>
          <p:nvPr>
            <p:ph type="sldNum" sz="quarter" idx="10"/>
          </p:nvPr>
        </p:nvSpPr>
        <p:spPr/>
        <p:txBody>
          <a:bodyPr/>
          <a:lstStyle/>
          <a:p>
            <a:fld id="{DECAF7F7-481D-4FBB-872B-CAD62DA8C4BA}" type="slidenum">
              <a:rPr lang="en-GB" smtClean="0"/>
              <a:t>34</a:t>
            </a:fld>
            <a:endParaRPr lang="en-GB" dirty="0"/>
          </a:p>
        </p:txBody>
      </p:sp>
    </p:spTree>
    <p:extLst>
      <p:ext uri="{BB962C8B-B14F-4D97-AF65-F5344CB8AC3E}">
        <p14:creationId xmlns:p14="http://schemas.microsoft.com/office/powerpoint/2010/main" val="34255759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GB" b="0" i="0" dirty="0">
              <a:solidFill>
                <a:srgbClr val="242729"/>
              </a:solidFill>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DECAF7F7-481D-4FBB-872B-CAD62DA8C4BA}" type="slidenum">
              <a:rPr lang="en-GB" smtClean="0"/>
              <a:t>35</a:t>
            </a:fld>
            <a:endParaRPr lang="en-GB" dirty="0"/>
          </a:p>
        </p:txBody>
      </p:sp>
    </p:spTree>
    <p:extLst>
      <p:ext uri="{BB962C8B-B14F-4D97-AF65-F5344CB8AC3E}">
        <p14:creationId xmlns:p14="http://schemas.microsoft.com/office/powerpoint/2010/main" val="36936190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3104279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6</a:t>
            </a:fld>
            <a:endParaRPr lang="en-GB" dirty="0"/>
          </a:p>
        </p:txBody>
      </p:sp>
    </p:spTree>
    <p:extLst>
      <p:ext uri="{BB962C8B-B14F-4D97-AF65-F5344CB8AC3E}">
        <p14:creationId xmlns:p14="http://schemas.microsoft.com/office/powerpoint/2010/main" val="3669854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The pyplot API: matplotlib.pyplot is a collection of command style functions that make Matplotlib work like MATLAB.</a:t>
            </a:r>
          </a:p>
          <a:p>
            <a:pPr marL="171450" lvl="0" indent="-171450">
              <a:buFont typeface="Arial" panose="020B0604020202020204" pitchFamily="34" charset="0"/>
              <a:buChar char="•"/>
            </a:pPr>
            <a:r>
              <a:rPr lang="en-US" dirty="0"/>
              <a:t>The object-oriented API: Matplotlib works with plotting objects like Figures and Axes, pyplot creates and changes these objects using functions but we can access the objects directly.</a:t>
            </a:r>
          </a:p>
          <a:p>
            <a:pPr marL="171450" lvl="0" indent="-171450">
              <a:buFont typeface="Arial" panose="020B0604020202020204" pitchFamily="34" charset="0"/>
              <a:buChar char="•"/>
            </a:pPr>
            <a:r>
              <a:rPr lang="en-US" dirty="0"/>
              <a:t>The pylab API: matplotlib.pylab is an older module that used to behave similarly to pyplot, but it has since been deprecated and its use</a:t>
            </a:r>
            <a:r>
              <a:rPr lang="en-US" baseline="0" dirty="0"/>
              <a:t> </a:t>
            </a:r>
            <a:r>
              <a:rPr lang="en-US" dirty="0"/>
              <a:t>is disapproved as some of its design decisions are discouraged.</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hlinkClick r:id="rId3"/>
              </a:rPr>
              <a:t>https://pandas.pydata.org/pandas-docs/stable/reference/api/pandas.DataFrame.to_numpy.html#pandas.DataFrame.to_numpy</a:t>
            </a:r>
            <a:endParaRPr lang="en-US" dirty="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7</a:t>
            </a:fld>
            <a:endParaRPr lang="en-GB" dirty="0"/>
          </a:p>
        </p:txBody>
      </p:sp>
    </p:spTree>
    <p:extLst>
      <p:ext uri="{BB962C8B-B14F-4D97-AF65-F5344CB8AC3E}">
        <p14:creationId xmlns:p14="http://schemas.microsoft.com/office/powerpoint/2010/main" val="726950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https://matplotlib.org/tutorials/introductory/usage.html#sphx-glr-tutorials-introductory-usage-py</a:t>
            </a:r>
            <a:endParaRPr lang="en-US" dirty="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8</a:t>
            </a:fld>
            <a:endParaRPr lang="en-GB" dirty="0"/>
          </a:p>
        </p:txBody>
      </p:sp>
    </p:spTree>
    <p:extLst>
      <p:ext uri="{BB962C8B-B14F-4D97-AF65-F5344CB8AC3E}">
        <p14:creationId xmlns:p14="http://schemas.microsoft.com/office/powerpoint/2010/main" val="3996955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https://matplotlib.org/api/_as_gen/matplotlib.pyplot.html</a:t>
            </a:r>
            <a:endParaRPr lang="en-US" dirty="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9</a:t>
            </a:fld>
            <a:endParaRPr lang="en-GB" dirty="0"/>
          </a:p>
        </p:txBody>
      </p:sp>
    </p:spTree>
    <p:extLst>
      <p:ext uri="{BB962C8B-B14F-4D97-AF65-F5344CB8AC3E}">
        <p14:creationId xmlns:p14="http://schemas.microsoft.com/office/powerpoint/2010/main" val="766371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a:t>Note</a:t>
            </a:r>
            <a:r>
              <a:rPr lang="en-GB" dirty="0"/>
              <a:t>: Matplotlib does not come with Python. You need to download and install it separately.</a:t>
            </a:r>
          </a:p>
        </p:txBody>
      </p:sp>
      <p:sp>
        <p:nvSpPr>
          <p:cNvPr id="4" name="Slide Number Placeholder 3"/>
          <p:cNvSpPr>
            <a:spLocks noGrp="1"/>
          </p:cNvSpPr>
          <p:nvPr>
            <p:ph type="sldNum" sz="quarter" idx="10"/>
          </p:nvPr>
        </p:nvSpPr>
        <p:spPr/>
        <p:txBody>
          <a:bodyPr/>
          <a:lstStyle/>
          <a:p>
            <a:fld id="{DECAF7F7-481D-4FBB-872B-CAD62DA8C4BA}" type="slidenum">
              <a:rPr lang="en-GB" smtClean="0"/>
              <a:t>10</a:t>
            </a:fld>
            <a:endParaRPr lang="en-GB" dirty="0"/>
          </a:p>
        </p:txBody>
      </p:sp>
    </p:spTree>
    <p:extLst>
      <p:ext uri="{BB962C8B-B14F-4D97-AF65-F5344CB8AC3E}">
        <p14:creationId xmlns:p14="http://schemas.microsoft.com/office/powerpoint/2010/main" val="1561909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Save this code in the python script named line_plot.py</a:t>
            </a:r>
          </a:p>
          <a:p>
            <a:r>
              <a:rPr lang="en-GB" dirty="0"/>
              <a:t>In general, for this module save each python script using the same name as the plot it creates</a:t>
            </a:r>
          </a:p>
        </p:txBody>
      </p:sp>
      <p:sp>
        <p:nvSpPr>
          <p:cNvPr id="4" name="Slide Number Placeholder 3"/>
          <p:cNvSpPr>
            <a:spLocks noGrp="1"/>
          </p:cNvSpPr>
          <p:nvPr>
            <p:ph type="sldNum" sz="quarter" idx="10"/>
          </p:nvPr>
        </p:nvSpPr>
        <p:spPr/>
        <p:txBody>
          <a:bodyPr/>
          <a:lstStyle/>
          <a:p>
            <a:fld id="{DECAF7F7-481D-4FBB-872B-CAD62DA8C4BA}" type="slidenum">
              <a:rPr lang="en-GB" smtClean="0"/>
              <a:t>11</a:t>
            </a:fld>
            <a:endParaRPr lang="en-GB" dirty="0"/>
          </a:p>
        </p:txBody>
      </p:sp>
    </p:spTree>
    <p:extLst>
      <p:ext uri="{BB962C8B-B14F-4D97-AF65-F5344CB8AC3E}">
        <p14:creationId xmlns:p14="http://schemas.microsoft.com/office/powerpoint/2010/main" val="3347332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dirty="0"/>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dirty="0"/>
              <a:t>Click to edit Master title style</a:t>
            </a:r>
            <a:endParaRPr lang="en-GB" dirty="0"/>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416182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dirty="0"/>
              <a:t>Click icon to add picture</a:t>
            </a:r>
            <a:endParaRPr lang="en-GB" dirty="0"/>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dirty="0"/>
              <a:t>Click icon to add picture</a:t>
            </a:r>
            <a:endParaRPr lang="en-GB" dirty="0"/>
          </a:p>
        </p:txBody>
      </p:sp>
      <p:pic>
        <p:nvPicPr>
          <p:cNvPr id="13" name="Picture 2">
            <a:extLst>
              <a:ext uri="{FF2B5EF4-FFF2-40B4-BE49-F238E27FC236}">
                <a16:creationId xmlns:a16="http://schemas.microsoft.com/office/drawing/2014/main" id="{9A25AEA4-7D38-4612-8141-824DB851B89D}"/>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355291660"/>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a:t>Click to edit Master text styles</a:t>
            </a:r>
          </a:p>
        </p:txBody>
      </p:sp>
      <p:pic>
        <p:nvPicPr>
          <p:cNvPr id="7" name="Picture 2">
            <a:extLst>
              <a:ext uri="{FF2B5EF4-FFF2-40B4-BE49-F238E27FC236}">
                <a16:creationId xmlns:a16="http://schemas.microsoft.com/office/drawing/2014/main" id="{2714BDD6-D380-4D20-9171-178EB7620007}"/>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76457"/>
            <a:ext cx="772885" cy="489856"/>
          </a:xfrm>
          <a:prstGeom prst="rect">
            <a:avLst/>
          </a:prstGeom>
          <a:noFill/>
          <a:ln>
            <a:noFill/>
          </a:ln>
          <a:effectLst>
            <a:softEdge rad="127000"/>
          </a:effectLst>
        </p:spPr>
      </p:pic>
    </p:spTree>
    <p:extLst>
      <p:ext uri="{BB962C8B-B14F-4D97-AF65-F5344CB8AC3E}">
        <p14:creationId xmlns:p14="http://schemas.microsoft.com/office/powerpoint/2010/main" val="205254720"/>
      </p:ext>
    </p:extLst>
  </p:cSld>
  <p:clrMapOvr>
    <a:masterClrMapping/>
  </p:clrMapOvr>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a:t>Click to edit Master text styles</a:t>
            </a:r>
          </a:p>
        </p:txBody>
      </p:sp>
      <p:pic>
        <p:nvPicPr>
          <p:cNvPr id="11" name="Picture 2">
            <a:extLst>
              <a:ext uri="{FF2B5EF4-FFF2-40B4-BE49-F238E27FC236}">
                <a16:creationId xmlns:a16="http://schemas.microsoft.com/office/drawing/2014/main" id="{CA2A3E23-4250-46B4-8492-CCEE9FC71B70}"/>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776555910"/>
      </p:ext>
    </p:extLst>
  </p:cSld>
  <p:clrMapOvr>
    <a:masterClrMapping/>
  </p:clrMapOvr>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928824496"/>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dirty="0"/>
              <a:t>Click icon to add picture</a:t>
            </a:r>
            <a:endParaRPr lang="en-GB" dirty="0"/>
          </a:p>
        </p:txBody>
      </p:sp>
    </p:spTree>
    <p:extLst>
      <p:ext uri="{BB962C8B-B14F-4D97-AF65-F5344CB8AC3E}">
        <p14:creationId xmlns:p14="http://schemas.microsoft.com/office/powerpoint/2010/main" val="3045894758"/>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a:t>Click to edit Master title style</a:t>
            </a:r>
            <a:endParaRPr lang="en-GB"/>
          </a:p>
        </p:txBody>
      </p:sp>
      <p:grpSp>
        <p:nvGrpSpPr>
          <p:cNvPr id="4" name="Group 3">
            <a:extLst>
              <a:ext uri="{FF2B5EF4-FFF2-40B4-BE49-F238E27FC236}">
                <a16:creationId xmlns:a16="http://schemas.microsoft.com/office/drawing/2014/main" id="{5B2B56DA-D806-4334-A71D-53DAAA64BABE}"/>
              </a:ext>
            </a:extLst>
          </p:cNvPr>
          <p:cNvGrpSpPr/>
          <p:nvPr userDrawn="1"/>
        </p:nvGrpSpPr>
        <p:grpSpPr>
          <a:xfrm>
            <a:off x="9710204" y="5595498"/>
            <a:ext cx="2314575" cy="1092200"/>
            <a:chOff x="581025" y="582613"/>
            <a:chExt cx="2314575" cy="1092200"/>
          </a:xfrm>
          <a:solidFill>
            <a:schemeClr val="bg1"/>
          </a:solidFill>
        </p:grpSpPr>
        <p:sp>
          <p:nvSpPr>
            <p:cNvPr id="5" name="Freeform 12">
              <a:extLst>
                <a:ext uri="{FF2B5EF4-FFF2-40B4-BE49-F238E27FC236}">
                  <a16:creationId xmlns:a16="http://schemas.microsoft.com/office/drawing/2014/main" id="{2989B6D4-53B6-4DDA-A9D3-8169FE9D638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6" name="Freeform 13">
              <a:extLst>
                <a:ext uri="{FF2B5EF4-FFF2-40B4-BE49-F238E27FC236}">
                  <a16:creationId xmlns:a16="http://schemas.microsoft.com/office/drawing/2014/main" id="{E3FFD0F0-F947-4B64-A4DE-8C06427E1B2E}"/>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7" name="Freeform 14">
              <a:extLst>
                <a:ext uri="{FF2B5EF4-FFF2-40B4-BE49-F238E27FC236}">
                  <a16:creationId xmlns:a16="http://schemas.microsoft.com/office/drawing/2014/main" id="{CDE4EE5B-D294-4314-B6D3-B4456AE3FFC8}"/>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8" name="Freeform 15">
              <a:extLst>
                <a:ext uri="{FF2B5EF4-FFF2-40B4-BE49-F238E27FC236}">
                  <a16:creationId xmlns:a16="http://schemas.microsoft.com/office/drawing/2014/main" id="{23450BD4-96E4-420F-BE5D-97748B6B519F}"/>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9" name="Freeform 16">
              <a:extLst>
                <a:ext uri="{FF2B5EF4-FFF2-40B4-BE49-F238E27FC236}">
                  <a16:creationId xmlns:a16="http://schemas.microsoft.com/office/drawing/2014/main" id="{A7B3F570-7743-49B7-A2A7-381662DFD76C}"/>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gr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4" name="Picture 2">
            <a:extLst>
              <a:ext uri="{FF2B5EF4-FFF2-40B4-BE49-F238E27FC236}">
                <a16:creationId xmlns:a16="http://schemas.microsoft.com/office/drawing/2014/main" id="{6ECAAC02-086C-45A8-B93E-7911EF59B4CC}"/>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a:p>
        </p:txBody>
      </p:sp>
    </p:spTree>
    <p:extLst>
      <p:ext uri="{BB962C8B-B14F-4D97-AF65-F5344CB8AC3E}">
        <p14:creationId xmlns:p14="http://schemas.microsoft.com/office/powerpoint/2010/main" val="382632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dirty="0"/>
              <a:t>Click icon to add picture</a:t>
            </a:r>
            <a:endParaRPr lang="en-GB" dirty="0"/>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5" name="Picture 2">
            <a:extLst>
              <a:ext uri="{FF2B5EF4-FFF2-40B4-BE49-F238E27FC236}">
                <a16:creationId xmlns:a16="http://schemas.microsoft.com/office/drawing/2014/main" id="{C33CA083-8540-487B-B4CD-53933D974539}"/>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65056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dirty="0"/>
              <a:t>Click icon to add picture</a:t>
            </a:r>
            <a:endParaRPr lang="en-GB" dirty="0"/>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5" name="Picture 2">
            <a:extLst>
              <a:ext uri="{FF2B5EF4-FFF2-40B4-BE49-F238E27FC236}">
                <a16:creationId xmlns:a16="http://schemas.microsoft.com/office/drawing/2014/main" id="{42C91400-7FBB-4D5C-B7D1-816AAF151542}"/>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3559410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5" name="Picture 2">
            <a:extLst>
              <a:ext uri="{FF2B5EF4-FFF2-40B4-BE49-F238E27FC236}">
                <a16:creationId xmlns:a16="http://schemas.microsoft.com/office/drawing/2014/main" id="{28250856-9645-406F-AAB4-9D4FB6AC93FA}"/>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0" name="Picture 2">
            <a:extLst>
              <a:ext uri="{FF2B5EF4-FFF2-40B4-BE49-F238E27FC236}">
                <a16:creationId xmlns:a16="http://schemas.microsoft.com/office/drawing/2014/main" id="{6DAADD58-A8DD-4504-A01F-C4497EE0C041}"/>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pic>
        <p:nvPicPr>
          <p:cNvPr id="6" name="Picture 2">
            <a:extLst>
              <a:ext uri="{FF2B5EF4-FFF2-40B4-BE49-F238E27FC236}">
                <a16:creationId xmlns:a16="http://schemas.microsoft.com/office/drawing/2014/main" id="{00B8E7D8-D930-4C3F-858A-29304B61F75A}"/>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2144617087"/>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pic>
        <p:nvPicPr>
          <p:cNvPr id="12" name="Picture 2">
            <a:extLst>
              <a:ext uri="{FF2B5EF4-FFF2-40B4-BE49-F238E27FC236}">
                <a16:creationId xmlns:a16="http://schemas.microsoft.com/office/drawing/2014/main" id="{50001CD0-22D9-4266-8934-0168A4A58B02}"/>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646202565"/>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microsoft.com/office/2007/relationships/hdphoto" Target="../media/hdphoto1.wdp"/><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2">
            <a:extLst>
              <a:ext uri="{FF2B5EF4-FFF2-40B4-BE49-F238E27FC236}">
                <a16:creationId xmlns:a16="http://schemas.microsoft.com/office/drawing/2014/main" id="{A25299BA-BDED-412F-823C-583CC7E71C6A}"/>
              </a:ext>
            </a:extLst>
          </p:cNvPr>
          <p:cNvPicPr>
            <a:picLocks noChangeAspect="1" noChangeArrowheads="1"/>
          </p:cNvPicPr>
          <p:nvPr userDrawn="1"/>
        </p:nvPicPr>
        <p:blipFill rotWithShape="1">
          <a:blip r:embed="rId34" cstate="print">
            <a:extLst>
              <a:ext uri="{BEBA8EAE-BF5A-486C-A8C5-ECC9F3942E4B}">
                <a14:imgProps xmlns:a14="http://schemas.microsoft.com/office/drawing/2010/main">
                  <a14:imgLayer r:embed="rId3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54"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2.xml"/><Relationship Id="rId1" Type="http://schemas.openxmlformats.org/officeDocument/2006/relationships/tags" Target="../tags/tag1.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matplotlib.or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matplotlib.org/api/_as_gen/matplotlib.pyplo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26B64-9428-4F9E-A000-823A816F828F}"/>
              </a:ext>
            </a:extLst>
          </p:cNvPr>
          <p:cNvSpPr>
            <a:spLocks noGrp="1"/>
          </p:cNvSpPr>
          <p:nvPr>
            <p:ph type="title"/>
          </p:nvPr>
        </p:nvSpPr>
        <p:spPr/>
        <p:txBody>
          <a:bodyPr/>
          <a:lstStyle/>
          <a:p>
            <a:r>
              <a:rPr lang="en-GB" sz="4800" dirty="0"/>
              <a:t>Advanced Python</a:t>
            </a:r>
          </a:p>
        </p:txBody>
      </p:sp>
      <p:sp>
        <p:nvSpPr>
          <p:cNvPr id="3" name="Text Placeholder 2">
            <a:extLst>
              <a:ext uri="{FF2B5EF4-FFF2-40B4-BE49-F238E27FC236}">
                <a16:creationId xmlns:a16="http://schemas.microsoft.com/office/drawing/2014/main" id="{0C04FD8A-8A1A-44B4-B5EB-4AD4BE2AA16D}"/>
              </a:ext>
            </a:extLst>
          </p:cNvPr>
          <p:cNvSpPr>
            <a:spLocks noGrp="1"/>
          </p:cNvSpPr>
          <p:nvPr>
            <p:ph type="body" sz="quarter" idx="10"/>
          </p:nvPr>
        </p:nvSpPr>
        <p:spPr>
          <a:xfrm>
            <a:off x="599901" y="2873623"/>
            <a:ext cx="6668002" cy="2257425"/>
          </a:xfrm>
        </p:spPr>
        <p:txBody>
          <a:bodyPr/>
          <a:lstStyle/>
          <a:p>
            <a:r>
              <a:rPr lang="en-GB" sz="3600" dirty="0">
                <a:solidFill>
                  <a:srgbClr val="009FE3"/>
                </a:solidFill>
                <a:latin typeface="Arial Black" panose="020B0A04020102020204" pitchFamily="34" charset="0"/>
              </a:rPr>
              <a:t>Data Visualisation</a:t>
            </a:r>
            <a:endParaRPr lang="en-GB" sz="3600" dirty="0"/>
          </a:p>
        </p:txBody>
      </p:sp>
      <p:pic>
        <p:nvPicPr>
          <p:cNvPr id="5" name="Content Placeholder 6">
            <a:extLst>
              <a:ext uri="{FF2B5EF4-FFF2-40B4-BE49-F238E27FC236}">
                <a16:creationId xmlns:a16="http://schemas.microsoft.com/office/drawing/2014/main" id="{4560A0C0-D432-46B9-AB3E-774313C14EE8}"/>
              </a:ext>
            </a:extLst>
          </p:cNvPr>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19308" y="5268274"/>
            <a:ext cx="4636286" cy="1566000"/>
          </a:xfrm>
        </p:spPr>
      </p:pic>
    </p:spTree>
    <p:extLst>
      <p:ext uri="{BB962C8B-B14F-4D97-AF65-F5344CB8AC3E}">
        <p14:creationId xmlns:p14="http://schemas.microsoft.com/office/powerpoint/2010/main" val="668400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Importing Matplotlib</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9"/>
            <a:ext cx="10815776" cy="488002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To start, we need to import the pyplot module from matplotlib library</a:t>
            </a:r>
          </a:p>
          <a:p>
            <a:r>
              <a:rPr lang="en-GB" dirty="0"/>
              <a:t>pyplot is mainly intended for interactive plots and simple cases of programmatic plot generation</a:t>
            </a:r>
          </a:p>
          <a:p>
            <a:pPr marL="0" indent="0">
              <a:buNone/>
            </a:pPr>
            <a:endParaRPr lang="en-GB" dirty="0"/>
          </a:p>
          <a:p>
            <a:r>
              <a:rPr lang="en-GB" dirty="0"/>
              <a:t>It is common practice to use the alias ‘plt’ while importing the matplotlib library</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FF7700"/>
                </a:solidFill>
                <a:latin typeface="Lucida Console" panose="020B0609040504020204" pitchFamily="49" charset="0"/>
              </a:rPr>
              <a:t>import</a:t>
            </a:r>
            <a:r>
              <a:rPr lang="en-GB" sz="1800" dirty="0">
                <a:effectLst/>
                <a:latin typeface="Lucida Console" panose="020B0609040504020204" pitchFamily="49" charset="0"/>
                <a:ea typeface="Calibri" panose="020F0502020204030204" pitchFamily="34" charset="0"/>
              </a:rPr>
              <a:t> matplotlib.pyplot </a:t>
            </a:r>
            <a:r>
              <a:rPr lang="en-GB" dirty="0">
                <a:solidFill>
                  <a:srgbClr val="FF7700"/>
                </a:solidFill>
                <a:latin typeface="Lucida Console" panose="020B0609040504020204" pitchFamily="49" charset="0"/>
              </a:rPr>
              <a:t>as</a:t>
            </a:r>
            <a:r>
              <a:rPr lang="en-GB" sz="1800" dirty="0">
                <a:effectLst/>
                <a:latin typeface="Lucida Console" panose="020B0609040504020204" pitchFamily="49" charset="0"/>
                <a:ea typeface="Calibri" panose="020F0502020204030204" pitchFamily="34" charset="0"/>
              </a:rPr>
              <a:t> plt</a:t>
            </a:r>
          </a:p>
          <a:p>
            <a:pPr marL="0" indent="0">
              <a:buNone/>
            </a:pPr>
            <a:r>
              <a:rPr lang="en-GB" dirty="0">
                <a:solidFill>
                  <a:srgbClr val="8F5902"/>
                </a:solidFill>
                <a:latin typeface="Consolas" panose="020B0609020204030204" pitchFamily="49" charset="0"/>
                <a:cs typeface="Times New Roman" panose="02020603050405020304" pitchFamily="18" charset="0"/>
              </a:rPr>
              <a:t>  &gt;&gt;&gt; </a:t>
            </a:r>
            <a:r>
              <a:rPr lang="en-GB" dirty="0">
                <a:solidFill>
                  <a:srgbClr val="FF7700"/>
                </a:solidFill>
                <a:latin typeface="Lucida Console" panose="020B0609040504020204" pitchFamily="49" charset="0"/>
              </a:rPr>
              <a:t>import</a:t>
            </a:r>
            <a:r>
              <a:rPr lang="en-GB" sz="1800" dirty="0">
                <a:effectLst/>
                <a:latin typeface="Lucida Console" panose="020B0609040504020204" pitchFamily="49" charset="0"/>
                <a:ea typeface="Calibri" panose="020F0502020204030204" pitchFamily="34" charset="0"/>
              </a:rPr>
              <a:t> numpy </a:t>
            </a:r>
            <a:r>
              <a:rPr lang="en-GB" dirty="0">
                <a:solidFill>
                  <a:srgbClr val="FF7700"/>
                </a:solidFill>
                <a:latin typeface="Lucida Console" panose="020B0609040504020204" pitchFamily="49" charset="0"/>
              </a:rPr>
              <a:t>as</a:t>
            </a:r>
            <a:r>
              <a:rPr lang="en-GB" sz="1800" dirty="0">
                <a:effectLst/>
                <a:latin typeface="Lucida Console" panose="020B0609040504020204" pitchFamily="49" charset="0"/>
                <a:ea typeface="Calibri" panose="020F0502020204030204" pitchFamily="34" charset="0"/>
              </a:rPr>
              <a:t> np</a:t>
            </a:r>
          </a:p>
          <a:p>
            <a:pPr marL="0" indent="0">
              <a:buNone/>
            </a:pPr>
            <a:endParaRPr lang="en-GB" sz="1800" dirty="0">
              <a:effectLst/>
              <a:latin typeface="Lucida Console" panose="020B0609040504020204" pitchFamily="49" charset="0"/>
              <a:ea typeface="Calibri" panose="020F0502020204030204" pitchFamily="34" charset="0"/>
            </a:endParaRPr>
          </a:p>
          <a:p>
            <a:r>
              <a:rPr lang="en-GB" dirty="0"/>
              <a:t>Since matplotlib uses numpy arrays as input these are usually imported together</a:t>
            </a:r>
          </a:p>
          <a:p>
            <a:endParaRPr lang="en-GB" dirty="0"/>
          </a:p>
          <a:p>
            <a:pPr marL="0" indent="0">
              <a:buNone/>
            </a:pPr>
            <a:br>
              <a:rPr lang="en-GB" dirty="0"/>
            </a:br>
            <a:endParaRPr lang="en-GB" dirty="0"/>
          </a:p>
          <a:p>
            <a:pPr marL="0" indent="0">
              <a:buNone/>
            </a:pPr>
            <a:r>
              <a:rPr lang="en-GB" b="1" dirty="0"/>
              <a:t>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66930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Matplotlib Example: Line Plot</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9"/>
            <a:ext cx="11002378" cy="488002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solidFill>
                  <a:srgbClr val="FF7700"/>
                </a:solidFill>
                <a:latin typeface="Lucida Console" panose="020B0609040504020204" pitchFamily="49" charset="0"/>
              </a:rPr>
              <a:t>import</a:t>
            </a:r>
            <a:r>
              <a:rPr lang="en-GB" dirty="0">
                <a:latin typeface="Lucida Console" panose="020B0609040504020204" pitchFamily="49" charset="0"/>
              </a:rPr>
              <a:t> matplotlib.pyplot </a:t>
            </a:r>
            <a:r>
              <a:rPr lang="en-GB" dirty="0">
                <a:solidFill>
                  <a:srgbClr val="FF7700"/>
                </a:solidFill>
                <a:latin typeface="Lucida Console" panose="020B0609040504020204" pitchFamily="49" charset="0"/>
              </a:rPr>
              <a:t>as</a:t>
            </a:r>
            <a:r>
              <a:rPr lang="en-GB" dirty="0">
                <a:latin typeface="Lucida Console" panose="020B0609040504020204" pitchFamily="49" charset="0"/>
              </a:rPr>
              <a:t> plt</a:t>
            </a:r>
          </a:p>
          <a:p>
            <a:pPr marL="0" indent="0">
              <a:buNone/>
            </a:pPr>
            <a:r>
              <a:rPr lang="en-GB" dirty="0">
                <a:solidFill>
                  <a:srgbClr val="FF7700"/>
                </a:solidFill>
                <a:latin typeface="Lucida Console" panose="020B0609040504020204" pitchFamily="49" charset="0"/>
              </a:rPr>
              <a:t>import</a:t>
            </a:r>
            <a:r>
              <a:rPr lang="en-GB" dirty="0">
                <a:latin typeface="Lucida Console" panose="020B0609040504020204" pitchFamily="49" charset="0"/>
              </a:rPr>
              <a:t> numpy as np</a:t>
            </a:r>
            <a:br>
              <a:rPr lang="en-GB" dirty="0">
                <a:latin typeface="Lucida Console" panose="020B0609040504020204" pitchFamily="49" charset="0"/>
              </a:rPr>
            </a:br>
            <a:endParaRPr lang="en-GB" dirty="0">
              <a:latin typeface="Lucida Console" panose="020B0609040504020204" pitchFamily="49" charset="0"/>
            </a:endParaRPr>
          </a:p>
          <a:p>
            <a:pPr marL="0" indent="0">
              <a:buNone/>
            </a:pPr>
            <a:r>
              <a:rPr lang="en-GB" dirty="0">
                <a:latin typeface="Lucida Console" panose="020B0609040504020204" pitchFamily="49" charset="0"/>
              </a:rPr>
              <a:t>x = np.linspace(0,2,100)</a:t>
            </a:r>
          </a:p>
          <a:p>
            <a:endParaRPr lang="en-GB" dirty="0">
              <a:latin typeface="Lucida Console" panose="020B0609040504020204" pitchFamily="49" charset="0"/>
            </a:endParaRPr>
          </a:p>
          <a:p>
            <a:pPr marL="0" indent="0">
              <a:buNone/>
            </a:pPr>
            <a:r>
              <a:rPr lang="en-GB" dirty="0">
                <a:latin typeface="Lucida Console" panose="020B0609040504020204" pitchFamily="49" charset="0"/>
              </a:rPr>
              <a:t>plt.plot(x, x, label=</a:t>
            </a:r>
            <a:r>
              <a:rPr lang="en-GB" dirty="0">
                <a:solidFill>
                  <a:srgbClr val="00B050"/>
                </a:solidFill>
                <a:latin typeface="Lucida Console" panose="020B0609040504020204" pitchFamily="49" charset="0"/>
              </a:rPr>
              <a:t>'linear'</a:t>
            </a:r>
            <a:r>
              <a:rPr lang="en-GB" dirty="0">
                <a:latin typeface="Lucida Console" panose="020B0609040504020204" pitchFamily="49" charset="0"/>
              </a:rPr>
              <a:t>)</a:t>
            </a:r>
          </a:p>
          <a:p>
            <a:endParaRPr lang="en-GB" dirty="0">
              <a:latin typeface="Lucida Console" panose="020B0609040504020204" pitchFamily="49" charset="0"/>
            </a:endParaRPr>
          </a:p>
          <a:p>
            <a:pPr marL="0" indent="0">
              <a:buNone/>
            </a:pPr>
            <a:r>
              <a:rPr lang="en-GB" dirty="0">
                <a:latin typeface="Lucida Console" panose="020B0609040504020204" pitchFamily="49" charset="0"/>
              </a:rPr>
              <a:t>plt.xlabel(</a:t>
            </a:r>
            <a:r>
              <a:rPr lang="en-GB" dirty="0">
                <a:solidFill>
                  <a:srgbClr val="00B050"/>
                </a:solidFill>
                <a:latin typeface="Lucida Console" panose="020B0609040504020204" pitchFamily="49" charset="0"/>
              </a:rPr>
              <a:t>'x label'</a:t>
            </a:r>
            <a:r>
              <a:rPr lang="en-GB" dirty="0">
                <a:latin typeface="Lucida Console" panose="020B0609040504020204" pitchFamily="49" charset="0"/>
              </a:rPr>
              <a:t>)</a:t>
            </a:r>
            <a:endParaRPr lang="en-GB" dirty="0">
              <a:solidFill>
                <a:srgbClr val="00B050"/>
              </a:solidFill>
              <a:latin typeface="Lucida Console" panose="020B0609040504020204" pitchFamily="49" charset="0"/>
            </a:endParaRPr>
          </a:p>
          <a:p>
            <a:pPr marL="0" indent="0">
              <a:buNone/>
            </a:pPr>
            <a:r>
              <a:rPr lang="en-GB" dirty="0">
                <a:latin typeface="Lucida Console" panose="020B0609040504020204" pitchFamily="49" charset="0"/>
              </a:rPr>
              <a:t>plt.ylabel(</a:t>
            </a:r>
            <a:r>
              <a:rPr lang="en-GB" dirty="0">
                <a:solidFill>
                  <a:srgbClr val="00B050"/>
                </a:solidFill>
                <a:latin typeface="Lucida Console" panose="020B0609040504020204" pitchFamily="49" charset="0"/>
              </a:rPr>
              <a:t>'y label'</a:t>
            </a:r>
            <a:r>
              <a:rPr lang="en-GB" dirty="0">
                <a:latin typeface="Lucida Console" panose="020B0609040504020204" pitchFamily="49" charset="0"/>
              </a:rPr>
              <a:t>)</a:t>
            </a:r>
          </a:p>
          <a:p>
            <a:pPr marL="0" indent="0">
              <a:buNone/>
            </a:pPr>
            <a:r>
              <a:rPr lang="en-GB" dirty="0">
                <a:latin typeface="Lucida Console" panose="020B0609040504020204" pitchFamily="49" charset="0"/>
              </a:rPr>
              <a:t>plt.title(</a:t>
            </a:r>
            <a:r>
              <a:rPr lang="en-GB" dirty="0">
                <a:solidFill>
                  <a:srgbClr val="00B050"/>
                </a:solidFill>
                <a:latin typeface="Lucida Console" panose="020B0609040504020204" pitchFamily="49" charset="0"/>
              </a:rPr>
              <a:t>'simple plot')</a:t>
            </a:r>
          </a:p>
          <a:p>
            <a:pPr marL="0" indent="0">
              <a:buNone/>
            </a:pPr>
            <a:r>
              <a:rPr lang="en-GB" dirty="0">
                <a:latin typeface="Lucida Console" panose="020B0609040504020204" pitchFamily="49" charset="0"/>
              </a:rPr>
              <a:t>plt.legend()</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#plt.show()</a:t>
            </a:r>
          </a:p>
          <a:p>
            <a:pPr marL="0" indent="0">
              <a:buNone/>
            </a:pPr>
            <a:r>
              <a:rPr lang="en-GB" dirty="0">
                <a:latin typeface="Lucida Console" panose="020B0609040504020204" pitchFamily="49" charset="0"/>
              </a:rPr>
              <a:t>plt.savefig(</a:t>
            </a:r>
            <a:r>
              <a:rPr lang="en-GB" dirty="0">
                <a:solidFill>
                  <a:srgbClr val="00B050"/>
                </a:solidFill>
                <a:latin typeface="Lucida Console" panose="020B0609040504020204" pitchFamily="49" charset="0"/>
              </a:rPr>
              <a:t>'line_plot.png'</a:t>
            </a:r>
            <a:r>
              <a:rPr lang="en-GB" dirty="0">
                <a:latin typeface="Lucida Console" panose="020B0609040504020204" pitchFamily="49" charset="0"/>
              </a:rPr>
              <a:t>)</a:t>
            </a:r>
          </a:p>
          <a:p>
            <a:pPr marL="0" indent="0">
              <a:buNone/>
            </a:pPr>
            <a:br>
              <a:rPr lang="en-GB" dirty="0"/>
            </a:br>
            <a:endParaRPr lang="en-GB" dirty="0"/>
          </a:p>
          <a:p>
            <a:pPr marL="0" indent="0">
              <a:buNone/>
            </a:pPr>
            <a:r>
              <a:rPr lang="en-GB" b="1" dirty="0"/>
              <a:t>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4" name="Picture 3" descr="Chart, line chart&#10;&#10;Description automatically generated">
            <a:extLst>
              <a:ext uri="{FF2B5EF4-FFF2-40B4-BE49-F238E27FC236}">
                <a16:creationId xmlns:a16="http://schemas.microsoft.com/office/drawing/2014/main" id="{12668196-3EFD-49E2-83EC-B4B0E43D00C9}"/>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632108" y="1698279"/>
            <a:ext cx="6330771" cy="4748079"/>
          </a:xfrm>
          <a:prstGeom prst="rect">
            <a:avLst/>
          </a:prstGeom>
        </p:spPr>
      </p:pic>
      <p:sp>
        <p:nvSpPr>
          <p:cNvPr id="7" name="Text Placeholder 4">
            <a:extLst>
              <a:ext uri="{FF2B5EF4-FFF2-40B4-BE49-F238E27FC236}">
                <a16:creationId xmlns:a16="http://schemas.microsoft.com/office/drawing/2014/main" id="{E92A13A4-35DE-40E8-A424-A8B0B58779A2}"/>
              </a:ext>
            </a:extLst>
          </p:cNvPr>
          <p:cNvSpPr txBox="1">
            <a:spLocks/>
          </p:cNvSpPr>
          <p:nvPr/>
        </p:nvSpPr>
        <p:spPr>
          <a:xfrm>
            <a:off x="5958667" y="1508677"/>
            <a:ext cx="5231068" cy="5546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Use the </a:t>
            </a:r>
            <a:r>
              <a:rPr lang="en-GB" b="1" dirty="0"/>
              <a:t>plot() </a:t>
            </a:r>
            <a:r>
              <a:rPr lang="en-GB" dirty="0"/>
              <a:t>function to draw line plots</a:t>
            </a:r>
          </a:p>
        </p:txBody>
      </p:sp>
    </p:spTree>
    <p:extLst>
      <p:ext uri="{BB962C8B-B14F-4D97-AF65-F5344CB8AC3E}">
        <p14:creationId xmlns:p14="http://schemas.microsoft.com/office/powerpoint/2010/main" val="232999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Matplotlib Example: Line Plot</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9"/>
            <a:ext cx="11002378" cy="488002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solidFill>
                  <a:srgbClr val="FF7700"/>
                </a:solidFill>
                <a:latin typeface="Lucida Console" panose="020B0609040504020204" pitchFamily="49" charset="0"/>
              </a:rPr>
              <a:t>import</a:t>
            </a:r>
            <a:r>
              <a:rPr lang="en-GB" dirty="0">
                <a:latin typeface="Lucida Console" panose="020B0609040504020204" pitchFamily="49" charset="0"/>
              </a:rPr>
              <a:t> matplotlib.pyplot </a:t>
            </a:r>
            <a:r>
              <a:rPr lang="en-GB" dirty="0">
                <a:solidFill>
                  <a:srgbClr val="FF7700"/>
                </a:solidFill>
                <a:latin typeface="Lucida Console" panose="020B0609040504020204" pitchFamily="49" charset="0"/>
              </a:rPr>
              <a:t>as</a:t>
            </a:r>
            <a:r>
              <a:rPr lang="en-GB" dirty="0">
                <a:latin typeface="Lucida Console" panose="020B0609040504020204" pitchFamily="49" charset="0"/>
              </a:rPr>
              <a:t> plt</a:t>
            </a:r>
          </a:p>
          <a:p>
            <a:pPr marL="0" indent="0">
              <a:buNone/>
            </a:pPr>
            <a:r>
              <a:rPr lang="en-GB" dirty="0">
                <a:solidFill>
                  <a:srgbClr val="FF7700"/>
                </a:solidFill>
                <a:latin typeface="Lucida Console" panose="020B0609040504020204" pitchFamily="49" charset="0"/>
              </a:rPr>
              <a:t>import</a:t>
            </a:r>
            <a:r>
              <a:rPr lang="en-GB" dirty="0">
                <a:latin typeface="Lucida Console" panose="020B0609040504020204" pitchFamily="49" charset="0"/>
              </a:rPr>
              <a:t> numpy </a:t>
            </a:r>
            <a:r>
              <a:rPr lang="en-GB" dirty="0">
                <a:solidFill>
                  <a:srgbClr val="FF7700"/>
                </a:solidFill>
                <a:latin typeface="Lucida Console" panose="020B0609040504020204" pitchFamily="49" charset="0"/>
              </a:rPr>
              <a:t>as</a:t>
            </a:r>
            <a:r>
              <a:rPr lang="en-GB" dirty="0">
                <a:latin typeface="Lucida Console" panose="020B0609040504020204" pitchFamily="49" charset="0"/>
              </a:rPr>
              <a:t> np</a:t>
            </a:r>
            <a:br>
              <a:rPr lang="en-GB" dirty="0">
                <a:latin typeface="Lucida Console" panose="020B0609040504020204" pitchFamily="49" charset="0"/>
              </a:rPr>
            </a:br>
            <a:endParaRPr lang="en-GB" dirty="0">
              <a:latin typeface="Lucida Console" panose="020B0609040504020204" pitchFamily="49" charset="0"/>
            </a:endParaRPr>
          </a:p>
          <a:p>
            <a:pPr marL="0" indent="0">
              <a:buNone/>
            </a:pPr>
            <a:r>
              <a:rPr lang="en-GB" dirty="0">
                <a:latin typeface="Lucida Console" panose="020B0609040504020204" pitchFamily="49" charset="0"/>
              </a:rPr>
              <a:t>x = np.linspace(0,2,100)</a:t>
            </a:r>
          </a:p>
          <a:p>
            <a:endParaRPr lang="en-GB" dirty="0">
              <a:latin typeface="Lucida Console" panose="020B0609040504020204" pitchFamily="49" charset="0"/>
            </a:endParaRPr>
          </a:p>
          <a:p>
            <a:pPr marL="0" indent="0">
              <a:buNone/>
            </a:pPr>
            <a:r>
              <a:rPr lang="en-GB" dirty="0">
                <a:latin typeface="Lucida Console" panose="020B0609040504020204" pitchFamily="49" charset="0"/>
              </a:rPr>
              <a:t>plt.plot(x, x, label=</a:t>
            </a:r>
            <a:r>
              <a:rPr lang="en-GB" dirty="0">
                <a:solidFill>
                  <a:srgbClr val="00B050"/>
                </a:solidFill>
                <a:latin typeface="Lucida Console" panose="020B0609040504020204" pitchFamily="49" charset="0"/>
              </a:rPr>
              <a:t>'linear'</a:t>
            </a:r>
            <a:r>
              <a:rPr lang="en-GB" dirty="0">
                <a:latin typeface="Lucida Console" panose="020B0609040504020204" pitchFamily="49" charset="0"/>
              </a:rPr>
              <a:t>)</a:t>
            </a:r>
          </a:p>
          <a:p>
            <a:endParaRPr lang="en-GB" dirty="0">
              <a:latin typeface="Lucida Console" panose="020B0609040504020204" pitchFamily="49" charset="0"/>
            </a:endParaRPr>
          </a:p>
          <a:p>
            <a:pPr marL="0" indent="0">
              <a:buNone/>
            </a:pPr>
            <a:r>
              <a:rPr lang="en-GB" dirty="0">
                <a:latin typeface="Lucida Console" panose="020B0609040504020204" pitchFamily="49" charset="0"/>
              </a:rPr>
              <a:t>plt.xlabel(</a:t>
            </a:r>
            <a:r>
              <a:rPr lang="en-GB" dirty="0">
                <a:solidFill>
                  <a:srgbClr val="00B050"/>
                </a:solidFill>
                <a:latin typeface="Lucida Console" panose="020B0609040504020204" pitchFamily="49" charset="0"/>
              </a:rPr>
              <a:t>'x label'</a:t>
            </a:r>
            <a:r>
              <a:rPr lang="en-GB" dirty="0">
                <a:latin typeface="Lucida Console" panose="020B0609040504020204" pitchFamily="49" charset="0"/>
              </a:rPr>
              <a:t>)</a:t>
            </a:r>
            <a:endParaRPr lang="en-GB" dirty="0">
              <a:solidFill>
                <a:srgbClr val="00B050"/>
              </a:solidFill>
              <a:latin typeface="Lucida Console" panose="020B0609040504020204" pitchFamily="49" charset="0"/>
            </a:endParaRPr>
          </a:p>
          <a:p>
            <a:pPr marL="0" indent="0">
              <a:buNone/>
            </a:pPr>
            <a:r>
              <a:rPr lang="en-GB" dirty="0">
                <a:latin typeface="Lucida Console" panose="020B0609040504020204" pitchFamily="49" charset="0"/>
              </a:rPr>
              <a:t>plt.ylabel(</a:t>
            </a:r>
            <a:r>
              <a:rPr lang="en-GB" dirty="0">
                <a:solidFill>
                  <a:srgbClr val="00B050"/>
                </a:solidFill>
                <a:latin typeface="Lucida Console" panose="020B0609040504020204" pitchFamily="49" charset="0"/>
              </a:rPr>
              <a:t>'y label'</a:t>
            </a:r>
            <a:r>
              <a:rPr lang="en-GB" dirty="0">
                <a:latin typeface="Lucida Console" panose="020B0609040504020204" pitchFamily="49" charset="0"/>
              </a:rPr>
              <a:t>)</a:t>
            </a:r>
          </a:p>
          <a:p>
            <a:pPr marL="0" indent="0">
              <a:buNone/>
            </a:pPr>
            <a:r>
              <a:rPr lang="en-GB" dirty="0">
                <a:latin typeface="Lucida Console" panose="020B0609040504020204" pitchFamily="49" charset="0"/>
              </a:rPr>
              <a:t>plt.title(</a:t>
            </a:r>
            <a:r>
              <a:rPr lang="en-GB" dirty="0">
                <a:solidFill>
                  <a:srgbClr val="00B050"/>
                </a:solidFill>
                <a:latin typeface="Lucida Console" panose="020B0609040504020204" pitchFamily="49" charset="0"/>
              </a:rPr>
              <a:t>'simple plot')</a:t>
            </a:r>
          </a:p>
          <a:p>
            <a:pPr marL="0" indent="0">
              <a:buNone/>
            </a:pPr>
            <a:r>
              <a:rPr lang="en-GB" dirty="0">
                <a:latin typeface="Lucida Console" panose="020B0609040504020204" pitchFamily="49" charset="0"/>
              </a:rPr>
              <a:t>plt.legend()</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#plt.show()</a:t>
            </a:r>
          </a:p>
          <a:p>
            <a:pPr marL="0" indent="0">
              <a:buNone/>
            </a:pPr>
            <a:r>
              <a:rPr lang="en-GB" dirty="0">
                <a:latin typeface="Lucida Console" panose="020B0609040504020204" pitchFamily="49" charset="0"/>
              </a:rPr>
              <a:t>plt.savefig(</a:t>
            </a:r>
            <a:r>
              <a:rPr lang="en-GB" dirty="0">
                <a:solidFill>
                  <a:srgbClr val="00B050"/>
                </a:solidFill>
                <a:latin typeface="Lucida Console" panose="020B0609040504020204" pitchFamily="49" charset="0"/>
              </a:rPr>
              <a:t>‘line_plot.png'</a:t>
            </a:r>
            <a:r>
              <a:rPr lang="en-GB" dirty="0">
                <a:latin typeface="Lucida Console" panose="020B0609040504020204" pitchFamily="49" charset="0"/>
              </a:rPr>
              <a:t>)</a:t>
            </a:r>
          </a:p>
          <a:p>
            <a:pPr marL="0" indent="0">
              <a:buNone/>
            </a:pPr>
            <a:br>
              <a:rPr lang="en-GB" dirty="0"/>
            </a:br>
            <a:endParaRPr lang="en-GB" dirty="0"/>
          </a:p>
          <a:p>
            <a:pPr marL="0" indent="0">
              <a:buNone/>
            </a:pPr>
            <a:r>
              <a:rPr lang="en-GB" b="1" dirty="0"/>
              <a:t>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Rectangle 6">
            <a:extLst>
              <a:ext uri="{FF2B5EF4-FFF2-40B4-BE49-F238E27FC236}">
                <a16:creationId xmlns:a16="http://schemas.microsoft.com/office/drawing/2014/main" id="{FF32BB05-DE17-4C0D-8C71-370394EBD20E}"/>
              </a:ext>
            </a:extLst>
          </p:cNvPr>
          <p:cNvSpPr/>
          <p:nvPr/>
        </p:nvSpPr>
        <p:spPr>
          <a:xfrm>
            <a:off x="718453" y="2370505"/>
            <a:ext cx="4327076" cy="4077592"/>
          </a:xfrm>
          <a:prstGeom prst="rect">
            <a:avLst/>
          </a:prstGeom>
          <a:solidFill>
            <a:schemeClr val="accent1">
              <a:alpha val="81000"/>
            </a:schemeClr>
          </a:solidFill>
          <a:effectLst>
            <a:outerShdw blurRad="40000" dist="23000" dir="5400000" rotWithShape="0">
              <a:srgbClr val="000000">
                <a:alpha val="35000"/>
              </a:srgbClr>
            </a:outerShdw>
            <a:reflection endPos="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84D65171-6D2B-49B1-BB4B-1BC5644245EC}"/>
              </a:ext>
            </a:extLst>
          </p:cNvPr>
          <p:cNvSpPr txBox="1"/>
          <p:nvPr/>
        </p:nvSpPr>
        <p:spPr>
          <a:xfrm>
            <a:off x="6972975" y="1791093"/>
            <a:ext cx="1970202" cy="415925"/>
          </a:xfrm>
          <a:prstGeom prst="rect">
            <a:avLst/>
          </a:prstGeom>
          <a:ln w="38100"/>
        </p:spPr>
        <p:style>
          <a:lnRef idx="2">
            <a:schemeClr val="accent1"/>
          </a:lnRef>
          <a:fillRef idx="1">
            <a:schemeClr val="lt1"/>
          </a:fillRef>
          <a:effectRef idx="0">
            <a:schemeClr val="accent1"/>
          </a:effectRef>
          <a:fontRef idx="minor">
            <a:schemeClr val="dk1"/>
          </a:fontRef>
        </p:style>
        <p:txBody>
          <a:bodyPr vert="horz" wrap="none" lIns="91440" tIns="45720" rIns="91440" bIns="45720" rtlCol="0">
            <a:normAutofit/>
          </a:bodyPr>
          <a:lstStyle/>
          <a:p>
            <a:pPr algn="ctr"/>
            <a:r>
              <a:rPr lang="en-US" sz="2000" dirty="0">
                <a:latin typeface="Arial" panose="020B0604020202020204" pitchFamily="34" charset="0"/>
                <a:cs typeface="Arial" panose="020B0604020202020204" pitchFamily="34" charset="0"/>
              </a:rPr>
              <a:t>Imports</a:t>
            </a:r>
          </a:p>
        </p:txBody>
      </p:sp>
      <p:cxnSp>
        <p:nvCxnSpPr>
          <p:cNvPr id="10" name="Straight Arrow Connector 9">
            <a:extLst>
              <a:ext uri="{FF2B5EF4-FFF2-40B4-BE49-F238E27FC236}">
                <a16:creationId xmlns:a16="http://schemas.microsoft.com/office/drawing/2014/main" id="{82FB8020-38A9-4B9B-A258-18433BB2A110}"/>
              </a:ext>
            </a:extLst>
          </p:cNvPr>
          <p:cNvCxnSpPr>
            <a:cxnSpLocks/>
            <a:stCxn id="9" idx="1"/>
          </p:cNvCxnSpPr>
          <p:nvPr/>
        </p:nvCxnSpPr>
        <p:spPr>
          <a:xfrm flipH="1">
            <a:off x="5549169" y="1999056"/>
            <a:ext cx="1423806"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991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Matplotlib Example: Line Plot</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9"/>
            <a:ext cx="11002378" cy="488002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solidFill>
                  <a:srgbClr val="FF7700"/>
                </a:solidFill>
                <a:latin typeface="Lucida Console" panose="020B0609040504020204" pitchFamily="49" charset="0"/>
              </a:rPr>
              <a:t>import</a:t>
            </a:r>
            <a:r>
              <a:rPr lang="en-GB" dirty="0">
                <a:latin typeface="Lucida Console" panose="020B0609040504020204" pitchFamily="49" charset="0"/>
              </a:rPr>
              <a:t> matplotlib.pyplot </a:t>
            </a:r>
            <a:r>
              <a:rPr lang="en-GB" dirty="0">
                <a:solidFill>
                  <a:srgbClr val="FF7700"/>
                </a:solidFill>
                <a:latin typeface="Lucida Console" panose="020B0609040504020204" pitchFamily="49" charset="0"/>
              </a:rPr>
              <a:t>as</a:t>
            </a:r>
            <a:r>
              <a:rPr lang="en-GB" dirty="0">
                <a:latin typeface="Lucida Console" panose="020B0609040504020204" pitchFamily="49" charset="0"/>
              </a:rPr>
              <a:t> plt</a:t>
            </a:r>
          </a:p>
          <a:p>
            <a:pPr marL="0" indent="0">
              <a:buNone/>
            </a:pPr>
            <a:r>
              <a:rPr lang="en-GB" dirty="0">
                <a:latin typeface="Lucida Console" panose="020B0609040504020204" pitchFamily="49" charset="0"/>
              </a:rPr>
              <a:t>import numpy as np</a:t>
            </a:r>
            <a:br>
              <a:rPr lang="en-GB" dirty="0">
                <a:latin typeface="Lucida Console" panose="020B0609040504020204" pitchFamily="49" charset="0"/>
              </a:rPr>
            </a:br>
            <a:endParaRPr lang="en-GB" dirty="0">
              <a:latin typeface="Lucida Console" panose="020B0609040504020204" pitchFamily="49" charset="0"/>
            </a:endParaRPr>
          </a:p>
          <a:p>
            <a:pPr marL="0" indent="0">
              <a:buNone/>
            </a:pPr>
            <a:r>
              <a:rPr lang="en-GB" dirty="0">
                <a:latin typeface="Lucida Console" panose="020B0609040504020204" pitchFamily="49" charset="0"/>
              </a:rPr>
              <a:t>x = np.linspace(0,2,100)</a:t>
            </a:r>
          </a:p>
          <a:p>
            <a:endParaRPr lang="en-GB" dirty="0">
              <a:latin typeface="Lucida Console" panose="020B0609040504020204" pitchFamily="49" charset="0"/>
            </a:endParaRPr>
          </a:p>
          <a:p>
            <a:pPr marL="0" indent="0">
              <a:buNone/>
            </a:pPr>
            <a:r>
              <a:rPr lang="en-GB" dirty="0">
                <a:latin typeface="Lucida Console" panose="020B0609040504020204" pitchFamily="49" charset="0"/>
              </a:rPr>
              <a:t>plt.plot(x, x, label=</a:t>
            </a:r>
            <a:r>
              <a:rPr lang="en-GB" dirty="0">
                <a:solidFill>
                  <a:srgbClr val="00B050"/>
                </a:solidFill>
                <a:latin typeface="Lucida Console" panose="020B0609040504020204" pitchFamily="49" charset="0"/>
              </a:rPr>
              <a:t>'linear'</a:t>
            </a:r>
            <a:r>
              <a:rPr lang="en-GB" dirty="0">
                <a:latin typeface="Lucida Console" panose="020B0609040504020204" pitchFamily="49" charset="0"/>
              </a:rPr>
              <a:t>)</a:t>
            </a:r>
          </a:p>
          <a:p>
            <a:endParaRPr lang="en-GB" dirty="0">
              <a:latin typeface="Lucida Console" panose="020B0609040504020204" pitchFamily="49" charset="0"/>
            </a:endParaRPr>
          </a:p>
          <a:p>
            <a:pPr marL="0" indent="0">
              <a:buNone/>
            </a:pPr>
            <a:r>
              <a:rPr lang="en-GB" dirty="0">
                <a:latin typeface="Lucida Console" panose="020B0609040504020204" pitchFamily="49" charset="0"/>
              </a:rPr>
              <a:t>plt.xlabel(</a:t>
            </a:r>
            <a:r>
              <a:rPr lang="en-GB" dirty="0">
                <a:solidFill>
                  <a:srgbClr val="00B050"/>
                </a:solidFill>
                <a:latin typeface="Lucida Console" panose="020B0609040504020204" pitchFamily="49" charset="0"/>
              </a:rPr>
              <a:t>'x label'</a:t>
            </a:r>
            <a:r>
              <a:rPr lang="en-GB" dirty="0">
                <a:latin typeface="Lucida Console" panose="020B0609040504020204" pitchFamily="49" charset="0"/>
              </a:rPr>
              <a:t>)</a:t>
            </a:r>
            <a:endParaRPr lang="en-GB" dirty="0">
              <a:solidFill>
                <a:srgbClr val="00B050"/>
              </a:solidFill>
              <a:latin typeface="Lucida Console" panose="020B0609040504020204" pitchFamily="49" charset="0"/>
            </a:endParaRPr>
          </a:p>
          <a:p>
            <a:pPr marL="0" indent="0">
              <a:buNone/>
            </a:pPr>
            <a:r>
              <a:rPr lang="en-GB" dirty="0">
                <a:latin typeface="Lucida Console" panose="020B0609040504020204" pitchFamily="49" charset="0"/>
              </a:rPr>
              <a:t>plt.ylabel(</a:t>
            </a:r>
            <a:r>
              <a:rPr lang="en-GB" dirty="0">
                <a:solidFill>
                  <a:srgbClr val="00B050"/>
                </a:solidFill>
                <a:latin typeface="Lucida Console" panose="020B0609040504020204" pitchFamily="49" charset="0"/>
              </a:rPr>
              <a:t>'y label'</a:t>
            </a:r>
            <a:r>
              <a:rPr lang="en-GB" dirty="0">
                <a:latin typeface="Lucida Console" panose="020B0609040504020204" pitchFamily="49" charset="0"/>
              </a:rPr>
              <a:t>)</a:t>
            </a:r>
          </a:p>
          <a:p>
            <a:pPr marL="0" indent="0">
              <a:buNone/>
            </a:pPr>
            <a:r>
              <a:rPr lang="en-GB" dirty="0">
                <a:latin typeface="Lucida Console" panose="020B0609040504020204" pitchFamily="49" charset="0"/>
              </a:rPr>
              <a:t>plt.title(</a:t>
            </a:r>
            <a:r>
              <a:rPr lang="en-GB" dirty="0">
                <a:solidFill>
                  <a:srgbClr val="00B050"/>
                </a:solidFill>
                <a:latin typeface="Lucida Console" panose="020B0609040504020204" pitchFamily="49" charset="0"/>
              </a:rPr>
              <a:t>'simple plot')</a:t>
            </a:r>
          </a:p>
          <a:p>
            <a:pPr marL="0" indent="0">
              <a:buNone/>
            </a:pPr>
            <a:r>
              <a:rPr lang="en-GB" dirty="0">
                <a:latin typeface="Lucida Console" panose="020B0609040504020204" pitchFamily="49" charset="0"/>
              </a:rPr>
              <a:t>plt.legend()</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#plt.show()</a:t>
            </a:r>
          </a:p>
          <a:p>
            <a:pPr marL="0" indent="0">
              <a:buNone/>
            </a:pPr>
            <a:r>
              <a:rPr lang="en-GB" dirty="0">
                <a:latin typeface="Lucida Console" panose="020B0609040504020204" pitchFamily="49" charset="0"/>
              </a:rPr>
              <a:t>plt.savefig(</a:t>
            </a:r>
            <a:r>
              <a:rPr lang="en-GB" dirty="0">
                <a:solidFill>
                  <a:srgbClr val="00B050"/>
                </a:solidFill>
                <a:latin typeface="Lucida Console" panose="020B0609040504020204" pitchFamily="49" charset="0"/>
              </a:rPr>
              <a:t>'line_plot.png'</a:t>
            </a:r>
            <a:r>
              <a:rPr lang="en-GB" dirty="0">
                <a:latin typeface="Lucida Console" panose="020B0609040504020204" pitchFamily="49" charset="0"/>
              </a:rPr>
              <a:t>)</a:t>
            </a:r>
          </a:p>
          <a:p>
            <a:pPr marL="0" indent="0">
              <a:buNone/>
            </a:pPr>
            <a:br>
              <a:rPr lang="en-GB" dirty="0"/>
            </a:br>
            <a:endParaRPr lang="en-GB" dirty="0"/>
          </a:p>
          <a:p>
            <a:pPr marL="0" indent="0">
              <a:buNone/>
            </a:pPr>
            <a:r>
              <a:rPr lang="en-GB" b="1" dirty="0"/>
              <a:t>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Rectangle 6">
            <a:extLst>
              <a:ext uri="{FF2B5EF4-FFF2-40B4-BE49-F238E27FC236}">
                <a16:creationId xmlns:a16="http://schemas.microsoft.com/office/drawing/2014/main" id="{FF32BB05-DE17-4C0D-8C71-370394EBD20E}"/>
              </a:ext>
            </a:extLst>
          </p:cNvPr>
          <p:cNvSpPr/>
          <p:nvPr/>
        </p:nvSpPr>
        <p:spPr>
          <a:xfrm>
            <a:off x="718453" y="3086099"/>
            <a:ext cx="4327076" cy="3361997"/>
          </a:xfrm>
          <a:prstGeom prst="rect">
            <a:avLst/>
          </a:prstGeom>
          <a:solidFill>
            <a:schemeClr val="accent1">
              <a:alpha val="81000"/>
            </a:schemeClr>
          </a:solidFill>
          <a:effectLst>
            <a:outerShdw blurRad="40000" dist="23000" dir="5400000" rotWithShape="0">
              <a:srgbClr val="000000">
                <a:alpha val="35000"/>
              </a:srgbClr>
            </a:outerShdw>
            <a:reflection endPos="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84D65171-6D2B-49B1-BB4B-1BC5644245EC}"/>
              </a:ext>
            </a:extLst>
          </p:cNvPr>
          <p:cNvSpPr txBox="1"/>
          <p:nvPr/>
        </p:nvSpPr>
        <p:spPr>
          <a:xfrm>
            <a:off x="6172196" y="2073727"/>
            <a:ext cx="3935187" cy="1387932"/>
          </a:xfrm>
          <a:prstGeom prst="rect">
            <a:avLst/>
          </a:prstGeom>
          <a:ln w="38100"/>
        </p:spPr>
        <p:style>
          <a:lnRef idx="2">
            <a:schemeClr val="accent1"/>
          </a:lnRef>
          <a:fillRef idx="1">
            <a:schemeClr val="lt1"/>
          </a:fillRef>
          <a:effectRef idx="0">
            <a:schemeClr val="accent1"/>
          </a:effectRef>
          <a:fontRef idx="minor">
            <a:schemeClr val="dk1"/>
          </a:fontRef>
        </p:style>
        <p:txBody>
          <a:bodyPr vert="horz" wrap="none" lIns="91440" tIns="45720" rIns="91440" bIns="45720" rtlCol="0">
            <a:noAutofit/>
          </a:bodyPr>
          <a:lstStyle/>
          <a:p>
            <a:r>
              <a:rPr lang="en-GB" sz="2000" dirty="0">
                <a:latin typeface="Arial" panose="020B0604020202020204" pitchFamily="34" charset="0"/>
                <a:cs typeface="Arial" panose="020B0604020202020204" pitchFamily="34" charset="0"/>
              </a:rPr>
              <a:t>The numpy </a:t>
            </a:r>
            <a:r>
              <a:rPr lang="en-GB" sz="2000" b="1" dirty="0">
                <a:latin typeface="Arial" panose="020B0604020202020204" pitchFamily="34" charset="0"/>
                <a:cs typeface="Arial" panose="020B0604020202020204" pitchFamily="34" charset="0"/>
              </a:rPr>
              <a:t>linspace()</a:t>
            </a:r>
            <a:r>
              <a:rPr lang="en-GB" sz="2000" dirty="0">
                <a:latin typeface="Arial" panose="020B0604020202020204" pitchFamily="34" charset="0"/>
                <a:cs typeface="Arial" panose="020B0604020202020204" pitchFamily="34" charset="0"/>
              </a:rPr>
              <a:t> function</a:t>
            </a:r>
          </a:p>
          <a:p>
            <a:r>
              <a:rPr lang="en-GB" sz="2000" dirty="0">
                <a:latin typeface="Arial" panose="020B0604020202020204" pitchFamily="34" charset="0"/>
                <a:cs typeface="Arial" panose="020B0604020202020204" pitchFamily="34" charset="0"/>
              </a:rPr>
              <a:t>returns an array of 100</a:t>
            </a:r>
          </a:p>
          <a:p>
            <a:r>
              <a:rPr lang="en-GB" sz="2000" dirty="0">
                <a:latin typeface="Arial" panose="020B0604020202020204" pitchFamily="34" charset="0"/>
                <a:cs typeface="Arial" panose="020B0604020202020204" pitchFamily="34" charset="0"/>
              </a:rPr>
              <a:t>evenly spaced elements</a:t>
            </a:r>
          </a:p>
          <a:p>
            <a:r>
              <a:rPr lang="en-GB" sz="2000" dirty="0">
                <a:latin typeface="Arial" panose="020B0604020202020204" pitchFamily="34" charset="0"/>
                <a:cs typeface="Arial" panose="020B0604020202020204" pitchFamily="34" charset="0"/>
              </a:rPr>
              <a:t>between 0 and 2</a:t>
            </a:r>
          </a:p>
        </p:txBody>
      </p:sp>
      <p:cxnSp>
        <p:nvCxnSpPr>
          <p:cNvPr id="10" name="Straight Arrow Connector 9">
            <a:extLst>
              <a:ext uri="{FF2B5EF4-FFF2-40B4-BE49-F238E27FC236}">
                <a16:creationId xmlns:a16="http://schemas.microsoft.com/office/drawing/2014/main" id="{82FB8020-38A9-4B9B-A258-18433BB2A110}"/>
              </a:ext>
            </a:extLst>
          </p:cNvPr>
          <p:cNvCxnSpPr>
            <a:cxnSpLocks/>
            <a:stCxn id="9" idx="1"/>
          </p:cNvCxnSpPr>
          <p:nvPr/>
        </p:nvCxnSpPr>
        <p:spPr>
          <a:xfrm flipH="1">
            <a:off x="5176156" y="2767693"/>
            <a:ext cx="99604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BDAFA164-1474-4825-912F-64FC474507E1}"/>
              </a:ext>
            </a:extLst>
          </p:cNvPr>
          <p:cNvSpPr/>
          <p:nvPr/>
        </p:nvSpPr>
        <p:spPr>
          <a:xfrm>
            <a:off x="718452" y="1568068"/>
            <a:ext cx="4327076" cy="920607"/>
          </a:xfrm>
          <a:prstGeom prst="rect">
            <a:avLst/>
          </a:prstGeom>
          <a:solidFill>
            <a:schemeClr val="accent1">
              <a:alpha val="81000"/>
            </a:schemeClr>
          </a:solidFill>
          <a:effectLst>
            <a:outerShdw blurRad="40000" dist="23000" dir="5400000" rotWithShape="0">
              <a:srgbClr val="000000">
                <a:alpha val="35000"/>
              </a:srgbClr>
            </a:outerShdw>
            <a:reflection endPos="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9412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Matplotlib Example: Line Plot</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9"/>
            <a:ext cx="11002378" cy="488002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solidFill>
                  <a:srgbClr val="FF7700"/>
                </a:solidFill>
                <a:latin typeface="Lucida Console" panose="020B0609040504020204" pitchFamily="49" charset="0"/>
              </a:rPr>
              <a:t>import</a:t>
            </a:r>
            <a:r>
              <a:rPr lang="en-GB" dirty="0">
                <a:latin typeface="Lucida Console" panose="020B0609040504020204" pitchFamily="49" charset="0"/>
              </a:rPr>
              <a:t> matplotlib.pyplot </a:t>
            </a:r>
            <a:r>
              <a:rPr lang="en-GB" dirty="0">
                <a:solidFill>
                  <a:srgbClr val="FF7700"/>
                </a:solidFill>
                <a:latin typeface="Lucida Console" panose="020B0609040504020204" pitchFamily="49" charset="0"/>
              </a:rPr>
              <a:t>as</a:t>
            </a:r>
            <a:r>
              <a:rPr lang="en-GB" dirty="0">
                <a:latin typeface="Lucida Console" panose="020B0609040504020204" pitchFamily="49" charset="0"/>
              </a:rPr>
              <a:t> plt</a:t>
            </a:r>
          </a:p>
          <a:p>
            <a:pPr marL="0" indent="0">
              <a:buNone/>
            </a:pPr>
            <a:r>
              <a:rPr lang="en-GB" dirty="0">
                <a:latin typeface="Lucida Console" panose="020B0609040504020204" pitchFamily="49" charset="0"/>
              </a:rPr>
              <a:t>import numpy as np</a:t>
            </a:r>
            <a:br>
              <a:rPr lang="en-GB" dirty="0">
                <a:latin typeface="Lucida Console" panose="020B0609040504020204" pitchFamily="49" charset="0"/>
              </a:rPr>
            </a:br>
            <a:endParaRPr lang="en-GB" dirty="0">
              <a:latin typeface="Lucida Console" panose="020B0609040504020204" pitchFamily="49" charset="0"/>
            </a:endParaRPr>
          </a:p>
          <a:p>
            <a:pPr marL="0" indent="0">
              <a:buNone/>
            </a:pPr>
            <a:r>
              <a:rPr lang="en-GB" dirty="0">
                <a:latin typeface="Lucida Console" panose="020B0609040504020204" pitchFamily="49" charset="0"/>
              </a:rPr>
              <a:t>x = np.linspace(0,2,100)</a:t>
            </a:r>
          </a:p>
          <a:p>
            <a:endParaRPr lang="en-GB" dirty="0">
              <a:latin typeface="Lucida Console" panose="020B0609040504020204" pitchFamily="49" charset="0"/>
            </a:endParaRPr>
          </a:p>
          <a:p>
            <a:pPr marL="0" indent="0">
              <a:buNone/>
            </a:pPr>
            <a:r>
              <a:rPr lang="en-GB" dirty="0">
                <a:latin typeface="Lucida Console" panose="020B0609040504020204" pitchFamily="49" charset="0"/>
              </a:rPr>
              <a:t>plt.plot(x, x, label=</a:t>
            </a:r>
            <a:r>
              <a:rPr lang="en-GB" dirty="0">
                <a:solidFill>
                  <a:srgbClr val="00B050"/>
                </a:solidFill>
                <a:latin typeface="Lucida Console" panose="020B0609040504020204" pitchFamily="49" charset="0"/>
              </a:rPr>
              <a:t>'linear'</a:t>
            </a:r>
            <a:r>
              <a:rPr lang="en-GB" dirty="0">
                <a:latin typeface="Lucida Console" panose="020B0609040504020204" pitchFamily="49" charset="0"/>
              </a:rPr>
              <a:t>)</a:t>
            </a:r>
          </a:p>
          <a:p>
            <a:endParaRPr lang="en-GB" dirty="0">
              <a:latin typeface="Lucida Console" panose="020B0609040504020204" pitchFamily="49" charset="0"/>
            </a:endParaRPr>
          </a:p>
          <a:p>
            <a:pPr marL="0" indent="0">
              <a:buNone/>
            </a:pPr>
            <a:r>
              <a:rPr lang="en-GB" dirty="0">
                <a:latin typeface="Lucida Console" panose="020B0609040504020204" pitchFamily="49" charset="0"/>
              </a:rPr>
              <a:t>plt.xlabel(</a:t>
            </a:r>
            <a:r>
              <a:rPr lang="en-GB" dirty="0">
                <a:solidFill>
                  <a:srgbClr val="00B050"/>
                </a:solidFill>
                <a:latin typeface="Lucida Console" panose="020B0609040504020204" pitchFamily="49" charset="0"/>
              </a:rPr>
              <a:t>'x label'</a:t>
            </a:r>
            <a:r>
              <a:rPr lang="en-GB" dirty="0">
                <a:latin typeface="Lucida Console" panose="020B0609040504020204" pitchFamily="49" charset="0"/>
              </a:rPr>
              <a:t>)</a:t>
            </a:r>
            <a:endParaRPr lang="en-GB" dirty="0">
              <a:solidFill>
                <a:srgbClr val="00B050"/>
              </a:solidFill>
              <a:latin typeface="Lucida Console" panose="020B0609040504020204" pitchFamily="49" charset="0"/>
            </a:endParaRPr>
          </a:p>
          <a:p>
            <a:pPr marL="0" indent="0">
              <a:buNone/>
            </a:pPr>
            <a:r>
              <a:rPr lang="en-GB" dirty="0">
                <a:latin typeface="Lucida Console" panose="020B0609040504020204" pitchFamily="49" charset="0"/>
              </a:rPr>
              <a:t>plt.ylabel(</a:t>
            </a:r>
            <a:r>
              <a:rPr lang="en-GB" dirty="0">
                <a:solidFill>
                  <a:srgbClr val="00B050"/>
                </a:solidFill>
                <a:latin typeface="Lucida Console" panose="020B0609040504020204" pitchFamily="49" charset="0"/>
              </a:rPr>
              <a:t>'y label'</a:t>
            </a:r>
            <a:r>
              <a:rPr lang="en-GB" dirty="0">
                <a:latin typeface="Lucida Console" panose="020B0609040504020204" pitchFamily="49" charset="0"/>
              </a:rPr>
              <a:t>)</a:t>
            </a:r>
          </a:p>
          <a:p>
            <a:pPr marL="0" indent="0">
              <a:buNone/>
            </a:pPr>
            <a:r>
              <a:rPr lang="en-GB" dirty="0">
                <a:latin typeface="Lucida Console" panose="020B0609040504020204" pitchFamily="49" charset="0"/>
              </a:rPr>
              <a:t>plt.title(</a:t>
            </a:r>
            <a:r>
              <a:rPr lang="en-GB" dirty="0">
                <a:solidFill>
                  <a:srgbClr val="00B050"/>
                </a:solidFill>
                <a:latin typeface="Lucida Console" panose="020B0609040504020204" pitchFamily="49" charset="0"/>
              </a:rPr>
              <a:t>'simple plot')</a:t>
            </a:r>
          </a:p>
          <a:p>
            <a:pPr marL="0" indent="0">
              <a:buNone/>
            </a:pPr>
            <a:r>
              <a:rPr lang="en-GB" dirty="0">
                <a:latin typeface="Lucida Console" panose="020B0609040504020204" pitchFamily="49" charset="0"/>
              </a:rPr>
              <a:t>plt.legend()</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#plt.show()</a:t>
            </a:r>
          </a:p>
          <a:p>
            <a:pPr marL="0" indent="0">
              <a:buNone/>
            </a:pPr>
            <a:r>
              <a:rPr lang="en-GB" dirty="0">
                <a:latin typeface="Lucida Console" panose="020B0609040504020204" pitchFamily="49" charset="0"/>
              </a:rPr>
              <a:t>plt.savefig(</a:t>
            </a:r>
            <a:r>
              <a:rPr lang="en-GB" dirty="0">
                <a:solidFill>
                  <a:srgbClr val="00B050"/>
                </a:solidFill>
                <a:latin typeface="Lucida Console" panose="020B0609040504020204" pitchFamily="49" charset="0"/>
              </a:rPr>
              <a:t>'line_plot.png'</a:t>
            </a:r>
            <a:r>
              <a:rPr lang="en-GB" dirty="0">
                <a:latin typeface="Lucida Console" panose="020B0609040504020204" pitchFamily="49" charset="0"/>
              </a:rPr>
              <a:t>)</a:t>
            </a:r>
          </a:p>
          <a:p>
            <a:pPr marL="0" indent="0">
              <a:buNone/>
            </a:pPr>
            <a:br>
              <a:rPr lang="en-GB" dirty="0"/>
            </a:br>
            <a:endParaRPr lang="en-GB" dirty="0"/>
          </a:p>
          <a:p>
            <a:pPr marL="0" indent="0">
              <a:buNone/>
            </a:pPr>
            <a:r>
              <a:rPr lang="en-GB" b="1" dirty="0"/>
              <a:t>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Rectangle 6">
            <a:extLst>
              <a:ext uri="{FF2B5EF4-FFF2-40B4-BE49-F238E27FC236}">
                <a16:creationId xmlns:a16="http://schemas.microsoft.com/office/drawing/2014/main" id="{FF32BB05-DE17-4C0D-8C71-370394EBD20E}"/>
              </a:ext>
            </a:extLst>
          </p:cNvPr>
          <p:cNvSpPr/>
          <p:nvPr/>
        </p:nvSpPr>
        <p:spPr>
          <a:xfrm>
            <a:off x="718453" y="3788229"/>
            <a:ext cx="4327076" cy="2659868"/>
          </a:xfrm>
          <a:prstGeom prst="rect">
            <a:avLst/>
          </a:prstGeom>
          <a:solidFill>
            <a:schemeClr val="accent1">
              <a:alpha val="81000"/>
            </a:schemeClr>
          </a:solidFill>
          <a:effectLst>
            <a:outerShdw blurRad="40000" dist="23000" dir="5400000" rotWithShape="0">
              <a:srgbClr val="000000">
                <a:alpha val="35000"/>
              </a:srgbClr>
            </a:outerShdw>
            <a:reflection endPos="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84D65171-6D2B-49B1-BB4B-1BC5644245EC}"/>
              </a:ext>
            </a:extLst>
          </p:cNvPr>
          <p:cNvSpPr txBox="1"/>
          <p:nvPr/>
        </p:nvSpPr>
        <p:spPr>
          <a:xfrm>
            <a:off x="6172196" y="1568068"/>
            <a:ext cx="3549320" cy="3721863"/>
          </a:xfrm>
          <a:prstGeom prst="rect">
            <a:avLst/>
          </a:prstGeom>
          <a:ln w="38100"/>
        </p:spPr>
        <p:style>
          <a:lnRef idx="2">
            <a:schemeClr val="accent1"/>
          </a:lnRef>
          <a:fillRef idx="1">
            <a:schemeClr val="lt1"/>
          </a:fillRef>
          <a:effectRef idx="0">
            <a:schemeClr val="accent1"/>
          </a:effectRef>
          <a:fontRef idx="minor">
            <a:schemeClr val="dk1"/>
          </a:fontRef>
        </p:style>
        <p:txBody>
          <a:bodyPr vert="horz" wrap="none" lIns="91440" tIns="45720" rIns="91440" bIns="45720" rtlCol="0">
            <a:noAutofit/>
          </a:bodyPr>
          <a:lstStyle/>
          <a:p>
            <a:r>
              <a:rPr lang="en-GB" sz="2000" dirty="0">
                <a:latin typeface="Arial" panose="020B0604020202020204" pitchFamily="34" charset="0"/>
                <a:cs typeface="Arial" panose="020B0604020202020204" pitchFamily="34" charset="0"/>
              </a:rPr>
              <a:t>Creating a plot with pyplot,</a:t>
            </a:r>
          </a:p>
          <a:p>
            <a:r>
              <a:rPr lang="en-GB" sz="2000" dirty="0">
                <a:latin typeface="Arial" panose="020B0604020202020204" pitchFamily="34" charset="0"/>
                <a:cs typeface="Arial" panose="020B0604020202020204" pitchFamily="34" charset="0"/>
              </a:rPr>
              <a:t>this </a:t>
            </a:r>
            <a:r>
              <a:rPr lang="en-GB" sz="2000" b="1" dirty="0">
                <a:latin typeface="Arial" panose="020B0604020202020204" pitchFamily="34" charset="0"/>
                <a:cs typeface="Arial" panose="020B0604020202020204" pitchFamily="34" charset="0"/>
              </a:rPr>
              <a:t>plot()</a:t>
            </a:r>
            <a:r>
              <a:rPr lang="en-GB" sz="2000" dirty="0">
                <a:latin typeface="Arial" panose="020B0604020202020204" pitchFamily="34" charset="0"/>
                <a:cs typeface="Arial" panose="020B0604020202020204" pitchFamily="34" charset="0"/>
              </a:rPr>
              <a:t> function takes in</a:t>
            </a:r>
          </a:p>
          <a:p>
            <a:r>
              <a:rPr lang="en-GB" sz="2000" dirty="0">
                <a:latin typeface="Arial" panose="020B0604020202020204" pitchFamily="34" charset="0"/>
                <a:cs typeface="Arial" panose="020B0604020202020204" pitchFamily="34" charset="0"/>
              </a:rPr>
              <a:t>an array for the horizontal</a:t>
            </a:r>
          </a:p>
          <a:p>
            <a:r>
              <a:rPr lang="en-GB" sz="2000" dirty="0">
                <a:latin typeface="Arial" panose="020B0604020202020204" pitchFamily="34" charset="0"/>
                <a:cs typeface="Arial" panose="020B0604020202020204" pitchFamily="34" charset="0"/>
              </a:rPr>
              <a:t>axis values (x), and the same </a:t>
            </a:r>
          </a:p>
          <a:p>
            <a:r>
              <a:rPr lang="en-GB" sz="2000" dirty="0">
                <a:latin typeface="Arial" panose="020B0604020202020204" pitchFamily="34" charset="0"/>
                <a:cs typeface="Arial" panose="020B0604020202020204" pitchFamily="34" charset="0"/>
              </a:rPr>
              <a:t>array for vertical axis values </a:t>
            </a:r>
          </a:p>
          <a:p>
            <a:r>
              <a:rPr lang="en-GB" sz="2000" dirty="0">
                <a:latin typeface="Arial" panose="020B0604020202020204" pitchFamily="34" charset="0"/>
                <a:cs typeface="Arial" panose="020B0604020202020204" pitchFamily="34" charset="0"/>
              </a:rPr>
              <a:t>(y = x in this example).</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The keyword argument </a:t>
            </a:r>
            <a:r>
              <a:rPr lang="en-GB" sz="2000" b="1" dirty="0">
                <a:latin typeface="Arial" panose="020B0604020202020204" pitchFamily="34" charset="0"/>
                <a:cs typeface="Arial" panose="020B0604020202020204" pitchFamily="34" charset="0"/>
              </a:rPr>
              <a:t>label</a:t>
            </a:r>
            <a:r>
              <a:rPr lang="en-GB" sz="2000" dirty="0">
                <a:latin typeface="Arial" panose="020B0604020202020204" pitchFamily="34" charset="0"/>
                <a:cs typeface="Arial" panose="020B0604020202020204" pitchFamily="34" charset="0"/>
              </a:rPr>
              <a:t> </a:t>
            </a:r>
          </a:p>
          <a:p>
            <a:r>
              <a:rPr lang="en-GB" sz="2000" dirty="0">
                <a:latin typeface="Arial" panose="020B0604020202020204" pitchFamily="34" charset="0"/>
                <a:cs typeface="Arial" panose="020B0604020202020204" pitchFamily="34" charset="0"/>
              </a:rPr>
              <a:t>is used to set a label that will </a:t>
            </a:r>
          </a:p>
          <a:p>
            <a:r>
              <a:rPr lang="en-GB" sz="2000" dirty="0">
                <a:latin typeface="Arial" panose="020B0604020202020204" pitchFamily="34" charset="0"/>
                <a:cs typeface="Arial" panose="020B0604020202020204" pitchFamily="34" charset="0"/>
              </a:rPr>
              <a:t>be displayed in the legend </a:t>
            </a:r>
          </a:p>
          <a:p>
            <a:r>
              <a:rPr lang="en-GB" sz="2000" dirty="0">
                <a:latin typeface="Arial" panose="020B0604020202020204" pitchFamily="34" charset="0"/>
                <a:cs typeface="Arial" panose="020B0604020202020204" pitchFamily="34" charset="0"/>
              </a:rPr>
              <a:t>(linear in this example) .</a:t>
            </a:r>
          </a:p>
          <a:p>
            <a:endParaRPr lang="en-GB" sz="2000" dirty="0">
              <a:latin typeface="Arial" panose="020B0604020202020204" pitchFamily="34" charset="0"/>
              <a:cs typeface="Arial" panose="020B0604020202020204" pitchFamily="34" charset="0"/>
            </a:endParaRPr>
          </a:p>
        </p:txBody>
      </p:sp>
      <p:cxnSp>
        <p:nvCxnSpPr>
          <p:cNvPr id="10" name="Straight Arrow Connector 9">
            <a:extLst>
              <a:ext uri="{FF2B5EF4-FFF2-40B4-BE49-F238E27FC236}">
                <a16:creationId xmlns:a16="http://schemas.microsoft.com/office/drawing/2014/main" id="{82FB8020-38A9-4B9B-A258-18433BB2A110}"/>
              </a:ext>
            </a:extLst>
          </p:cNvPr>
          <p:cNvCxnSpPr>
            <a:cxnSpLocks/>
            <a:stCxn id="9" idx="1"/>
          </p:cNvCxnSpPr>
          <p:nvPr/>
        </p:nvCxnSpPr>
        <p:spPr>
          <a:xfrm flipH="1">
            <a:off x="5176158" y="3429000"/>
            <a:ext cx="996038" cy="16328"/>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BDAFA164-1474-4825-912F-64FC474507E1}"/>
              </a:ext>
            </a:extLst>
          </p:cNvPr>
          <p:cNvSpPr/>
          <p:nvPr/>
        </p:nvSpPr>
        <p:spPr>
          <a:xfrm>
            <a:off x="718452" y="1568068"/>
            <a:ext cx="4327076" cy="1501701"/>
          </a:xfrm>
          <a:prstGeom prst="rect">
            <a:avLst/>
          </a:prstGeom>
          <a:solidFill>
            <a:schemeClr val="accent1">
              <a:alpha val="81000"/>
            </a:schemeClr>
          </a:solidFill>
          <a:effectLst>
            <a:outerShdw blurRad="40000" dist="23000" dir="5400000" rotWithShape="0">
              <a:srgbClr val="000000">
                <a:alpha val="35000"/>
              </a:srgbClr>
            </a:outerShdw>
            <a:reflection endPos="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2434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Matplotlib Example: Line Plot</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9"/>
            <a:ext cx="11002378" cy="488002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solidFill>
                  <a:srgbClr val="FF7700"/>
                </a:solidFill>
                <a:latin typeface="Lucida Console" panose="020B0609040504020204" pitchFamily="49" charset="0"/>
              </a:rPr>
              <a:t>import</a:t>
            </a:r>
            <a:r>
              <a:rPr lang="en-GB" dirty="0">
                <a:latin typeface="Lucida Console" panose="020B0609040504020204" pitchFamily="49" charset="0"/>
              </a:rPr>
              <a:t> matplotlib.pyplot </a:t>
            </a:r>
            <a:r>
              <a:rPr lang="en-GB" dirty="0">
                <a:solidFill>
                  <a:srgbClr val="FF7700"/>
                </a:solidFill>
                <a:latin typeface="Lucida Console" panose="020B0609040504020204" pitchFamily="49" charset="0"/>
              </a:rPr>
              <a:t>as</a:t>
            </a:r>
            <a:r>
              <a:rPr lang="en-GB" dirty="0">
                <a:latin typeface="Lucida Console" panose="020B0609040504020204" pitchFamily="49" charset="0"/>
              </a:rPr>
              <a:t> plt</a:t>
            </a:r>
          </a:p>
          <a:p>
            <a:pPr marL="0" indent="0">
              <a:buNone/>
            </a:pPr>
            <a:r>
              <a:rPr lang="en-GB" dirty="0">
                <a:latin typeface="Lucida Console" panose="020B0609040504020204" pitchFamily="49" charset="0"/>
              </a:rPr>
              <a:t>import numpy as np</a:t>
            </a:r>
            <a:br>
              <a:rPr lang="en-GB" dirty="0">
                <a:latin typeface="Lucida Console" panose="020B0609040504020204" pitchFamily="49" charset="0"/>
              </a:rPr>
            </a:br>
            <a:endParaRPr lang="en-GB" dirty="0">
              <a:latin typeface="Lucida Console" panose="020B0609040504020204" pitchFamily="49" charset="0"/>
            </a:endParaRPr>
          </a:p>
          <a:p>
            <a:pPr marL="0" indent="0">
              <a:buNone/>
            </a:pPr>
            <a:r>
              <a:rPr lang="en-GB" dirty="0">
                <a:latin typeface="Lucida Console" panose="020B0609040504020204" pitchFamily="49" charset="0"/>
              </a:rPr>
              <a:t>x = np.linspace(0,2,100)</a:t>
            </a:r>
          </a:p>
          <a:p>
            <a:endParaRPr lang="en-GB" dirty="0">
              <a:latin typeface="Lucida Console" panose="020B0609040504020204" pitchFamily="49" charset="0"/>
            </a:endParaRPr>
          </a:p>
          <a:p>
            <a:pPr marL="0" indent="0">
              <a:buNone/>
            </a:pPr>
            <a:r>
              <a:rPr lang="en-GB" dirty="0">
                <a:latin typeface="Lucida Console" panose="020B0609040504020204" pitchFamily="49" charset="0"/>
              </a:rPr>
              <a:t>plt.plot(x, x, label=</a:t>
            </a:r>
            <a:r>
              <a:rPr lang="en-GB" dirty="0">
                <a:solidFill>
                  <a:srgbClr val="00B050"/>
                </a:solidFill>
                <a:latin typeface="Lucida Console" panose="020B0609040504020204" pitchFamily="49" charset="0"/>
              </a:rPr>
              <a:t>'linear'</a:t>
            </a:r>
            <a:r>
              <a:rPr lang="en-GB" dirty="0">
                <a:latin typeface="Lucida Console" panose="020B0609040504020204" pitchFamily="49" charset="0"/>
              </a:rPr>
              <a:t>)</a:t>
            </a:r>
          </a:p>
          <a:p>
            <a:endParaRPr lang="en-GB" dirty="0">
              <a:latin typeface="Lucida Console" panose="020B0609040504020204" pitchFamily="49" charset="0"/>
            </a:endParaRPr>
          </a:p>
          <a:p>
            <a:pPr marL="0" indent="0">
              <a:buNone/>
            </a:pPr>
            <a:r>
              <a:rPr lang="en-GB" dirty="0">
                <a:latin typeface="Lucida Console" panose="020B0609040504020204" pitchFamily="49" charset="0"/>
              </a:rPr>
              <a:t>plt.xlabel(</a:t>
            </a:r>
            <a:r>
              <a:rPr lang="en-GB" dirty="0">
                <a:solidFill>
                  <a:srgbClr val="00B050"/>
                </a:solidFill>
                <a:latin typeface="Lucida Console" panose="020B0609040504020204" pitchFamily="49" charset="0"/>
              </a:rPr>
              <a:t>'x label'</a:t>
            </a:r>
            <a:r>
              <a:rPr lang="en-GB" dirty="0">
                <a:latin typeface="Lucida Console" panose="020B0609040504020204" pitchFamily="49" charset="0"/>
              </a:rPr>
              <a:t>)</a:t>
            </a:r>
            <a:endParaRPr lang="en-GB" dirty="0">
              <a:solidFill>
                <a:srgbClr val="00B050"/>
              </a:solidFill>
              <a:latin typeface="Lucida Console" panose="020B0609040504020204" pitchFamily="49" charset="0"/>
            </a:endParaRPr>
          </a:p>
          <a:p>
            <a:pPr marL="0" indent="0">
              <a:buNone/>
            </a:pPr>
            <a:r>
              <a:rPr lang="en-GB" dirty="0">
                <a:latin typeface="Lucida Console" panose="020B0609040504020204" pitchFamily="49" charset="0"/>
              </a:rPr>
              <a:t>plt.ylabel(</a:t>
            </a:r>
            <a:r>
              <a:rPr lang="en-GB" dirty="0">
                <a:solidFill>
                  <a:srgbClr val="00B050"/>
                </a:solidFill>
                <a:latin typeface="Lucida Console" panose="020B0609040504020204" pitchFamily="49" charset="0"/>
              </a:rPr>
              <a:t>'y label'</a:t>
            </a:r>
            <a:r>
              <a:rPr lang="en-GB" dirty="0">
                <a:latin typeface="Lucida Console" panose="020B0609040504020204" pitchFamily="49" charset="0"/>
              </a:rPr>
              <a:t>)</a:t>
            </a:r>
          </a:p>
          <a:p>
            <a:pPr marL="0" indent="0">
              <a:buNone/>
            </a:pPr>
            <a:r>
              <a:rPr lang="en-GB" dirty="0">
                <a:latin typeface="Lucida Console" panose="020B0609040504020204" pitchFamily="49" charset="0"/>
              </a:rPr>
              <a:t>plt.title(</a:t>
            </a:r>
            <a:r>
              <a:rPr lang="en-GB" dirty="0">
                <a:solidFill>
                  <a:srgbClr val="00B050"/>
                </a:solidFill>
                <a:latin typeface="Lucida Console" panose="020B0609040504020204" pitchFamily="49" charset="0"/>
              </a:rPr>
              <a:t>'simple plot')</a:t>
            </a:r>
          </a:p>
          <a:p>
            <a:pPr marL="0" indent="0">
              <a:buNone/>
            </a:pPr>
            <a:r>
              <a:rPr lang="en-GB" dirty="0">
                <a:latin typeface="Lucida Console" panose="020B0609040504020204" pitchFamily="49" charset="0"/>
              </a:rPr>
              <a:t>plt.legend()</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#plt.show()</a:t>
            </a:r>
          </a:p>
          <a:p>
            <a:pPr marL="0" indent="0">
              <a:buNone/>
            </a:pPr>
            <a:r>
              <a:rPr lang="en-GB" dirty="0">
                <a:latin typeface="Lucida Console" panose="020B0609040504020204" pitchFamily="49" charset="0"/>
              </a:rPr>
              <a:t>plt.savefig(</a:t>
            </a:r>
            <a:r>
              <a:rPr lang="en-GB" dirty="0">
                <a:solidFill>
                  <a:srgbClr val="00B050"/>
                </a:solidFill>
                <a:latin typeface="Lucida Console" panose="020B0609040504020204" pitchFamily="49" charset="0"/>
              </a:rPr>
              <a:t>‘line_plot.png'</a:t>
            </a:r>
            <a:r>
              <a:rPr lang="en-GB" dirty="0">
                <a:latin typeface="Lucida Console" panose="020B0609040504020204" pitchFamily="49" charset="0"/>
              </a:rPr>
              <a:t>)</a:t>
            </a:r>
          </a:p>
          <a:p>
            <a:pPr marL="0" indent="0">
              <a:buNone/>
            </a:pPr>
            <a:br>
              <a:rPr lang="en-GB" dirty="0"/>
            </a:br>
            <a:endParaRPr lang="en-GB" dirty="0"/>
          </a:p>
          <a:p>
            <a:pPr marL="0" indent="0">
              <a:buNone/>
            </a:pPr>
            <a:r>
              <a:rPr lang="en-GB" b="1" dirty="0"/>
              <a:t>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Rectangle 6">
            <a:extLst>
              <a:ext uri="{FF2B5EF4-FFF2-40B4-BE49-F238E27FC236}">
                <a16:creationId xmlns:a16="http://schemas.microsoft.com/office/drawing/2014/main" id="{FF32BB05-DE17-4C0D-8C71-370394EBD20E}"/>
              </a:ext>
            </a:extLst>
          </p:cNvPr>
          <p:cNvSpPr/>
          <p:nvPr/>
        </p:nvSpPr>
        <p:spPr>
          <a:xfrm>
            <a:off x="718453" y="5584371"/>
            <a:ext cx="4327076" cy="863726"/>
          </a:xfrm>
          <a:prstGeom prst="rect">
            <a:avLst/>
          </a:prstGeom>
          <a:solidFill>
            <a:schemeClr val="accent1">
              <a:alpha val="81000"/>
            </a:schemeClr>
          </a:solidFill>
          <a:effectLst>
            <a:outerShdw blurRad="40000" dist="23000" dir="5400000" rotWithShape="0">
              <a:srgbClr val="000000">
                <a:alpha val="35000"/>
              </a:srgbClr>
            </a:outerShdw>
            <a:reflection endPos="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84D65171-6D2B-49B1-BB4B-1BC5644245EC}"/>
              </a:ext>
            </a:extLst>
          </p:cNvPr>
          <p:cNvSpPr txBox="1"/>
          <p:nvPr/>
        </p:nvSpPr>
        <p:spPr>
          <a:xfrm>
            <a:off x="6172195" y="4123163"/>
            <a:ext cx="4327076" cy="1117909"/>
          </a:xfrm>
          <a:prstGeom prst="rect">
            <a:avLst/>
          </a:prstGeom>
          <a:ln w="38100"/>
        </p:spPr>
        <p:style>
          <a:lnRef idx="2">
            <a:schemeClr val="accent1"/>
          </a:lnRef>
          <a:fillRef idx="1">
            <a:schemeClr val="lt1"/>
          </a:fillRef>
          <a:effectRef idx="0">
            <a:schemeClr val="accent1"/>
          </a:effectRef>
          <a:fontRef idx="minor">
            <a:schemeClr val="dk1"/>
          </a:fontRef>
        </p:style>
        <p:txBody>
          <a:bodyPr vert="horz" wrap="none" lIns="91440" tIns="45720" rIns="91440" bIns="45720" rtlCol="0">
            <a:noAutofit/>
          </a:bodyPr>
          <a:lstStyle/>
          <a:p>
            <a:r>
              <a:rPr lang="en-GB" sz="2000" dirty="0">
                <a:latin typeface="Arial" panose="020B0604020202020204" pitchFamily="34" charset="0"/>
                <a:cs typeface="Arial" panose="020B0604020202020204" pitchFamily="34" charset="0"/>
              </a:rPr>
              <a:t>Setting the labels for our x and y axis, </a:t>
            </a:r>
          </a:p>
          <a:p>
            <a:r>
              <a:rPr lang="en-GB" sz="2000" dirty="0">
                <a:latin typeface="Arial" panose="020B0604020202020204" pitchFamily="34" charset="0"/>
                <a:cs typeface="Arial" panose="020B0604020202020204" pitchFamily="34" charset="0"/>
              </a:rPr>
              <a:t>then setting the title for our figure, </a:t>
            </a:r>
          </a:p>
          <a:p>
            <a:r>
              <a:rPr lang="en-GB" sz="2000" dirty="0">
                <a:latin typeface="Arial" panose="020B0604020202020204" pitchFamily="34" charset="0"/>
                <a:cs typeface="Arial" panose="020B0604020202020204" pitchFamily="34" charset="0"/>
              </a:rPr>
              <a:t>then adding a legend to our plot</a:t>
            </a:r>
          </a:p>
        </p:txBody>
      </p:sp>
      <p:cxnSp>
        <p:nvCxnSpPr>
          <p:cNvPr id="10" name="Straight Arrow Connector 9">
            <a:extLst>
              <a:ext uri="{FF2B5EF4-FFF2-40B4-BE49-F238E27FC236}">
                <a16:creationId xmlns:a16="http://schemas.microsoft.com/office/drawing/2014/main" id="{82FB8020-38A9-4B9B-A258-18433BB2A110}"/>
              </a:ext>
            </a:extLst>
          </p:cNvPr>
          <p:cNvCxnSpPr>
            <a:cxnSpLocks/>
          </p:cNvCxnSpPr>
          <p:nvPr/>
        </p:nvCxnSpPr>
        <p:spPr>
          <a:xfrm flipH="1">
            <a:off x="5174166" y="4682117"/>
            <a:ext cx="998029"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BDAFA164-1474-4825-912F-64FC474507E1}"/>
              </a:ext>
            </a:extLst>
          </p:cNvPr>
          <p:cNvSpPr/>
          <p:nvPr/>
        </p:nvSpPr>
        <p:spPr>
          <a:xfrm>
            <a:off x="718452" y="1568068"/>
            <a:ext cx="4327076" cy="2236489"/>
          </a:xfrm>
          <a:prstGeom prst="rect">
            <a:avLst/>
          </a:prstGeom>
          <a:solidFill>
            <a:schemeClr val="accent1">
              <a:alpha val="81000"/>
            </a:schemeClr>
          </a:solidFill>
          <a:effectLst>
            <a:outerShdw blurRad="40000" dist="23000" dir="5400000" rotWithShape="0">
              <a:srgbClr val="000000">
                <a:alpha val="35000"/>
              </a:srgbClr>
            </a:outerShdw>
            <a:reflection endPos="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932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Matplotlib Example: Line Plot</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9"/>
            <a:ext cx="11002378" cy="488002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solidFill>
                  <a:srgbClr val="FF7700"/>
                </a:solidFill>
                <a:latin typeface="Lucida Console" panose="020B0609040504020204" pitchFamily="49" charset="0"/>
              </a:rPr>
              <a:t>import</a:t>
            </a:r>
            <a:r>
              <a:rPr lang="en-GB" dirty="0">
                <a:latin typeface="Lucida Console" panose="020B0609040504020204" pitchFamily="49" charset="0"/>
              </a:rPr>
              <a:t> matplotlib.pyplot </a:t>
            </a:r>
            <a:r>
              <a:rPr lang="en-GB" dirty="0">
                <a:solidFill>
                  <a:srgbClr val="FF7700"/>
                </a:solidFill>
                <a:latin typeface="Lucida Console" panose="020B0609040504020204" pitchFamily="49" charset="0"/>
              </a:rPr>
              <a:t>as</a:t>
            </a:r>
            <a:r>
              <a:rPr lang="en-GB" dirty="0">
                <a:latin typeface="Lucida Console" panose="020B0609040504020204" pitchFamily="49" charset="0"/>
              </a:rPr>
              <a:t> plt</a:t>
            </a:r>
          </a:p>
          <a:p>
            <a:pPr marL="0" indent="0">
              <a:buNone/>
            </a:pPr>
            <a:r>
              <a:rPr lang="en-GB" dirty="0">
                <a:latin typeface="Lucida Console" panose="020B0609040504020204" pitchFamily="49" charset="0"/>
              </a:rPr>
              <a:t>import numpy as np</a:t>
            </a:r>
            <a:br>
              <a:rPr lang="en-GB" dirty="0">
                <a:latin typeface="Lucida Console" panose="020B0609040504020204" pitchFamily="49" charset="0"/>
              </a:rPr>
            </a:br>
            <a:endParaRPr lang="en-GB" dirty="0">
              <a:latin typeface="Lucida Console" panose="020B0609040504020204" pitchFamily="49" charset="0"/>
            </a:endParaRPr>
          </a:p>
          <a:p>
            <a:pPr marL="0" indent="0">
              <a:buNone/>
            </a:pPr>
            <a:r>
              <a:rPr lang="en-GB" dirty="0">
                <a:latin typeface="Lucida Console" panose="020B0609040504020204" pitchFamily="49" charset="0"/>
              </a:rPr>
              <a:t>x = np.linspace(0,2,100)</a:t>
            </a:r>
          </a:p>
          <a:p>
            <a:endParaRPr lang="en-GB" dirty="0">
              <a:latin typeface="Lucida Console" panose="020B0609040504020204" pitchFamily="49" charset="0"/>
            </a:endParaRPr>
          </a:p>
          <a:p>
            <a:pPr marL="0" indent="0">
              <a:buNone/>
            </a:pPr>
            <a:r>
              <a:rPr lang="en-GB" dirty="0">
                <a:latin typeface="Lucida Console" panose="020B0609040504020204" pitchFamily="49" charset="0"/>
              </a:rPr>
              <a:t>plt.plot(x, x, label=</a:t>
            </a:r>
            <a:r>
              <a:rPr lang="en-GB" dirty="0">
                <a:solidFill>
                  <a:srgbClr val="00B050"/>
                </a:solidFill>
                <a:latin typeface="Lucida Console" panose="020B0609040504020204" pitchFamily="49" charset="0"/>
              </a:rPr>
              <a:t>'linear'</a:t>
            </a:r>
            <a:r>
              <a:rPr lang="en-GB" dirty="0">
                <a:latin typeface="Lucida Console" panose="020B0609040504020204" pitchFamily="49" charset="0"/>
              </a:rPr>
              <a:t>)</a:t>
            </a:r>
          </a:p>
          <a:p>
            <a:endParaRPr lang="en-GB" dirty="0">
              <a:latin typeface="Lucida Console" panose="020B0609040504020204" pitchFamily="49" charset="0"/>
            </a:endParaRPr>
          </a:p>
          <a:p>
            <a:pPr marL="0" indent="0">
              <a:buNone/>
            </a:pPr>
            <a:r>
              <a:rPr lang="en-GB" dirty="0">
                <a:latin typeface="Lucida Console" panose="020B0609040504020204" pitchFamily="49" charset="0"/>
              </a:rPr>
              <a:t>plt.xlabel(</a:t>
            </a:r>
            <a:r>
              <a:rPr lang="en-GB" dirty="0">
                <a:solidFill>
                  <a:srgbClr val="00B050"/>
                </a:solidFill>
                <a:latin typeface="Lucida Console" panose="020B0609040504020204" pitchFamily="49" charset="0"/>
              </a:rPr>
              <a:t>'x label'</a:t>
            </a:r>
            <a:r>
              <a:rPr lang="en-GB" dirty="0">
                <a:latin typeface="Lucida Console" panose="020B0609040504020204" pitchFamily="49" charset="0"/>
              </a:rPr>
              <a:t>)</a:t>
            </a:r>
            <a:endParaRPr lang="en-GB" dirty="0">
              <a:solidFill>
                <a:srgbClr val="00B050"/>
              </a:solidFill>
              <a:latin typeface="Lucida Console" panose="020B0609040504020204" pitchFamily="49" charset="0"/>
            </a:endParaRPr>
          </a:p>
          <a:p>
            <a:pPr marL="0" indent="0">
              <a:buNone/>
            </a:pPr>
            <a:r>
              <a:rPr lang="en-GB" dirty="0">
                <a:latin typeface="Lucida Console" panose="020B0609040504020204" pitchFamily="49" charset="0"/>
              </a:rPr>
              <a:t>plt.ylabel(</a:t>
            </a:r>
            <a:r>
              <a:rPr lang="en-GB" dirty="0">
                <a:solidFill>
                  <a:srgbClr val="00B050"/>
                </a:solidFill>
                <a:latin typeface="Lucida Console" panose="020B0609040504020204" pitchFamily="49" charset="0"/>
              </a:rPr>
              <a:t>'y label'</a:t>
            </a:r>
            <a:r>
              <a:rPr lang="en-GB" dirty="0">
                <a:latin typeface="Lucida Console" panose="020B0609040504020204" pitchFamily="49" charset="0"/>
              </a:rPr>
              <a:t>)</a:t>
            </a:r>
          </a:p>
          <a:p>
            <a:pPr marL="0" indent="0">
              <a:buNone/>
            </a:pPr>
            <a:r>
              <a:rPr lang="en-GB" dirty="0">
                <a:latin typeface="Lucida Console" panose="020B0609040504020204" pitchFamily="49" charset="0"/>
              </a:rPr>
              <a:t>plt.title(</a:t>
            </a:r>
            <a:r>
              <a:rPr lang="en-GB" dirty="0">
                <a:solidFill>
                  <a:srgbClr val="00B050"/>
                </a:solidFill>
                <a:latin typeface="Lucida Console" panose="020B0609040504020204" pitchFamily="49" charset="0"/>
              </a:rPr>
              <a:t>'simple plot')</a:t>
            </a:r>
          </a:p>
          <a:p>
            <a:pPr marL="0" indent="0">
              <a:buNone/>
            </a:pPr>
            <a:r>
              <a:rPr lang="en-GB" dirty="0">
                <a:latin typeface="Lucida Console" panose="020B0609040504020204" pitchFamily="49" charset="0"/>
              </a:rPr>
              <a:t>plt.legend()</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#plt.show()</a:t>
            </a:r>
          </a:p>
          <a:p>
            <a:pPr marL="0" indent="0">
              <a:buNone/>
            </a:pPr>
            <a:r>
              <a:rPr lang="en-GB" dirty="0">
                <a:latin typeface="Lucida Console" panose="020B0609040504020204" pitchFamily="49" charset="0"/>
              </a:rPr>
              <a:t>plt.savefig(</a:t>
            </a:r>
            <a:r>
              <a:rPr lang="en-GB" dirty="0">
                <a:solidFill>
                  <a:srgbClr val="00B050"/>
                </a:solidFill>
                <a:latin typeface="Lucida Console" panose="020B0609040504020204" pitchFamily="49" charset="0"/>
              </a:rPr>
              <a:t>'line_plot.png'</a:t>
            </a:r>
            <a:r>
              <a:rPr lang="en-GB" dirty="0">
                <a:latin typeface="Lucida Console" panose="020B0609040504020204" pitchFamily="49" charset="0"/>
              </a:rPr>
              <a:t>)</a:t>
            </a:r>
          </a:p>
          <a:p>
            <a:pPr marL="0" indent="0">
              <a:buNone/>
            </a:pPr>
            <a:br>
              <a:rPr lang="en-GB" dirty="0"/>
            </a:br>
            <a:endParaRPr lang="en-GB" dirty="0"/>
          </a:p>
          <a:p>
            <a:pPr marL="0" indent="0">
              <a:buNone/>
            </a:pPr>
            <a:r>
              <a:rPr lang="en-GB" b="1" dirty="0"/>
              <a:t>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9" name="TextBox 8">
            <a:extLst>
              <a:ext uri="{FF2B5EF4-FFF2-40B4-BE49-F238E27FC236}">
                <a16:creationId xmlns:a16="http://schemas.microsoft.com/office/drawing/2014/main" id="{84D65171-6D2B-49B1-BB4B-1BC5644245EC}"/>
              </a:ext>
            </a:extLst>
          </p:cNvPr>
          <p:cNvSpPr txBox="1"/>
          <p:nvPr/>
        </p:nvSpPr>
        <p:spPr>
          <a:xfrm>
            <a:off x="6172194" y="3769112"/>
            <a:ext cx="3573971" cy="2810113"/>
          </a:xfrm>
          <a:prstGeom prst="rect">
            <a:avLst/>
          </a:prstGeom>
          <a:ln w="38100"/>
        </p:spPr>
        <p:style>
          <a:lnRef idx="2">
            <a:schemeClr val="accent1"/>
          </a:lnRef>
          <a:fillRef idx="1">
            <a:schemeClr val="lt1"/>
          </a:fillRef>
          <a:effectRef idx="0">
            <a:schemeClr val="accent1"/>
          </a:effectRef>
          <a:fontRef idx="minor">
            <a:schemeClr val="dk1"/>
          </a:fontRef>
        </p:style>
        <p:txBody>
          <a:bodyPr vert="horz" wrap="none" lIns="91440" tIns="45720" rIns="91440" bIns="45720" rtlCol="0">
            <a:noAutofit/>
          </a:bodyPr>
          <a:lstStyle/>
          <a:p>
            <a:r>
              <a:rPr lang="en-GB" sz="2000" dirty="0">
                <a:latin typeface="Arial" panose="020B0604020202020204" pitchFamily="34" charset="0"/>
                <a:cs typeface="Arial" panose="020B0604020202020204" pitchFamily="34" charset="0"/>
              </a:rPr>
              <a:t>Finally generating and </a:t>
            </a:r>
          </a:p>
          <a:p>
            <a:r>
              <a:rPr lang="en-GB" sz="2000" dirty="0">
                <a:latin typeface="Arial" panose="020B0604020202020204" pitchFamily="34" charset="0"/>
                <a:cs typeface="Arial" panose="020B0604020202020204" pitchFamily="34" charset="0"/>
              </a:rPr>
              <a:t>saving our figure to a </a:t>
            </a:r>
          </a:p>
          <a:p>
            <a:r>
              <a:rPr lang="en-GB" sz="2000" dirty="0">
                <a:latin typeface="Arial" panose="020B0604020202020204" pitchFamily="34" charset="0"/>
                <a:cs typeface="Arial" panose="020B0604020202020204" pitchFamily="34" charset="0"/>
              </a:rPr>
              <a:t>file ‘line_plot.png’.</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The show() function opens </a:t>
            </a:r>
          </a:p>
          <a:p>
            <a:r>
              <a:rPr lang="en-GB" sz="2000" dirty="0">
                <a:latin typeface="Arial" panose="020B0604020202020204" pitchFamily="34" charset="0"/>
                <a:cs typeface="Arial" panose="020B0604020202020204" pitchFamily="34" charset="0"/>
              </a:rPr>
              <a:t>the figure in a window. </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The savefig() function saves </a:t>
            </a:r>
            <a:br>
              <a:rPr lang="en-GB" sz="2000" dirty="0">
                <a:latin typeface="Arial" panose="020B0604020202020204" pitchFamily="34" charset="0"/>
                <a:cs typeface="Arial" panose="020B0604020202020204" pitchFamily="34" charset="0"/>
              </a:rPr>
            </a:br>
            <a:r>
              <a:rPr lang="en-GB" sz="2000" dirty="0">
                <a:latin typeface="Arial" panose="020B0604020202020204" pitchFamily="34" charset="0"/>
                <a:cs typeface="Arial" panose="020B0604020202020204" pitchFamily="34" charset="0"/>
              </a:rPr>
              <a:t>the figure to a file</a:t>
            </a:r>
          </a:p>
        </p:txBody>
      </p:sp>
      <p:cxnSp>
        <p:nvCxnSpPr>
          <p:cNvPr id="10" name="Straight Arrow Connector 9">
            <a:extLst>
              <a:ext uri="{FF2B5EF4-FFF2-40B4-BE49-F238E27FC236}">
                <a16:creationId xmlns:a16="http://schemas.microsoft.com/office/drawing/2014/main" id="{82FB8020-38A9-4B9B-A258-18433BB2A110}"/>
              </a:ext>
            </a:extLst>
          </p:cNvPr>
          <p:cNvCxnSpPr>
            <a:cxnSpLocks/>
          </p:cNvCxnSpPr>
          <p:nvPr/>
        </p:nvCxnSpPr>
        <p:spPr>
          <a:xfrm flipH="1">
            <a:off x="5174167" y="6020270"/>
            <a:ext cx="998029"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BDAFA164-1474-4825-912F-64FC474507E1}"/>
              </a:ext>
            </a:extLst>
          </p:cNvPr>
          <p:cNvSpPr/>
          <p:nvPr/>
        </p:nvSpPr>
        <p:spPr>
          <a:xfrm>
            <a:off x="718452" y="1568068"/>
            <a:ext cx="4327076" cy="3907178"/>
          </a:xfrm>
          <a:prstGeom prst="rect">
            <a:avLst/>
          </a:prstGeom>
          <a:solidFill>
            <a:schemeClr val="accent1">
              <a:alpha val="81000"/>
            </a:schemeClr>
          </a:solidFill>
          <a:effectLst>
            <a:outerShdw blurRad="40000" dist="23000" dir="5400000" rotWithShape="0">
              <a:srgbClr val="000000">
                <a:alpha val="35000"/>
              </a:srgbClr>
            </a:outerShdw>
            <a:reflection endPos="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5589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540250" cy="761702"/>
          </a:xfrm>
        </p:spPr>
        <p:txBody>
          <a:bodyPr/>
          <a:lstStyle/>
          <a:p>
            <a:pPr algn="l"/>
            <a:r>
              <a:rPr lang="en-GB" dirty="0"/>
              <a:t>Matplotlib Example: Quadratic &amp; Cubic Plots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257823"/>
            <a:ext cx="5434478" cy="540423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solidFill>
                  <a:srgbClr val="FF7700"/>
                </a:solidFill>
                <a:latin typeface="Lucida Console" panose="020B0609040504020204" pitchFamily="49" charset="0"/>
              </a:rPr>
              <a:t>import</a:t>
            </a:r>
            <a:r>
              <a:rPr lang="en-GB" dirty="0">
                <a:latin typeface="Lucida Console" panose="020B0609040504020204" pitchFamily="49" charset="0"/>
              </a:rPr>
              <a:t> matplotlib.pyplot </a:t>
            </a:r>
            <a:r>
              <a:rPr lang="en-GB" dirty="0">
                <a:solidFill>
                  <a:srgbClr val="FF7700"/>
                </a:solidFill>
                <a:latin typeface="Lucida Console" panose="020B0609040504020204" pitchFamily="49" charset="0"/>
              </a:rPr>
              <a:t>as</a:t>
            </a:r>
            <a:r>
              <a:rPr lang="en-GB" dirty="0">
                <a:latin typeface="Lucida Console" panose="020B0609040504020204" pitchFamily="49" charset="0"/>
              </a:rPr>
              <a:t> plt</a:t>
            </a:r>
          </a:p>
          <a:p>
            <a:pPr marL="0" indent="0">
              <a:buNone/>
            </a:pPr>
            <a:r>
              <a:rPr lang="en-GB" dirty="0">
                <a:solidFill>
                  <a:srgbClr val="FF7700"/>
                </a:solidFill>
                <a:latin typeface="Lucida Console" panose="020B0609040504020204" pitchFamily="49" charset="0"/>
              </a:rPr>
              <a:t>import</a:t>
            </a:r>
            <a:r>
              <a:rPr lang="en-GB" dirty="0">
                <a:latin typeface="Lucida Console" panose="020B0609040504020204" pitchFamily="49" charset="0"/>
              </a:rPr>
              <a:t> numpy </a:t>
            </a:r>
            <a:r>
              <a:rPr lang="en-GB" dirty="0">
                <a:solidFill>
                  <a:srgbClr val="FF7700"/>
                </a:solidFill>
                <a:latin typeface="Lucida Console" panose="020B0609040504020204" pitchFamily="49" charset="0"/>
              </a:rPr>
              <a:t>as</a:t>
            </a:r>
            <a:r>
              <a:rPr lang="en-GB" dirty="0">
                <a:latin typeface="Lucida Console" panose="020B0609040504020204" pitchFamily="49" charset="0"/>
              </a:rPr>
              <a:t> np</a:t>
            </a:r>
            <a:br>
              <a:rPr lang="en-GB" dirty="0">
                <a:latin typeface="Lucida Console" panose="020B0609040504020204" pitchFamily="49" charset="0"/>
              </a:rPr>
            </a:br>
            <a:endParaRPr lang="en-GB" dirty="0">
              <a:latin typeface="Lucida Console" panose="020B0609040504020204" pitchFamily="49" charset="0"/>
            </a:endParaRPr>
          </a:p>
          <a:p>
            <a:pPr marL="0" indent="0">
              <a:buNone/>
            </a:pPr>
            <a:r>
              <a:rPr lang="en-GB" dirty="0">
                <a:latin typeface="Lucida Console" panose="020B0609040504020204" pitchFamily="49" charset="0"/>
              </a:rPr>
              <a:t>x = np.linspace(0,2,100)</a:t>
            </a:r>
          </a:p>
          <a:p>
            <a:endParaRPr lang="en-GB" dirty="0">
              <a:latin typeface="Lucida Console" panose="020B0609040504020204" pitchFamily="49" charset="0"/>
            </a:endParaRPr>
          </a:p>
          <a:p>
            <a:pPr marL="0" indent="0">
              <a:buNone/>
            </a:pPr>
            <a:r>
              <a:rPr lang="en-GB" dirty="0">
                <a:latin typeface="Lucida Console" panose="020B0609040504020204" pitchFamily="49" charset="0"/>
              </a:rPr>
              <a:t>plt.plot(x, x, label=</a:t>
            </a:r>
            <a:r>
              <a:rPr lang="en-GB" dirty="0">
                <a:solidFill>
                  <a:srgbClr val="00B050"/>
                </a:solidFill>
                <a:latin typeface="Lucida Console" panose="020B0609040504020204" pitchFamily="49" charset="0"/>
              </a:rPr>
              <a:t>'linear'</a:t>
            </a:r>
            <a:r>
              <a:rPr lang="en-GB" dirty="0">
                <a:latin typeface="Lucida Console" panose="020B0609040504020204" pitchFamily="49" charset="0"/>
              </a:rPr>
              <a:t>)</a:t>
            </a:r>
            <a:br>
              <a:rPr lang="en-GB" dirty="0">
                <a:latin typeface="Lucida Console" panose="020B0609040504020204" pitchFamily="49" charset="0"/>
              </a:rPr>
            </a:br>
            <a:r>
              <a:rPr lang="en-GB" dirty="0">
                <a:latin typeface="Lucida Console" panose="020B0609040504020204" pitchFamily="49" charset="0"/>
              </a:rPr>
              <a:t>plt.plot(x, x**2, label=</a:t>
            </a:r>
            <a:r>
              <a:rPr lang="en-GB" dirty="0">
                <a:solidFill>
                  <a:srgbClr val="00B050"/>
                </a:solidFill>
                <a:latin typeface="Lucida Console" panose="020B0609040504020204" pitchFamily="49" charset="0"/>
              </a:rPr>
              <a:t>'quadratic'</a:t>
            </a:r>
            <a:r>
              <a:rPr lang="en-GB" dirty="0">
                <a:latin typeface="Lucida Console" panose="020B0609040504020204" pitchFamily="49" charset="0"/>
              </a:rPr>
              <a:t>)</a:t>
            </a:r>
            <a:br>
              <a:rPr lang="en-GB" dirty="0">
                <a:latin typeface="Lucida Console" panose="020B0609040504020204" pitchFamily="49" charset="0"/>
              </a:rPr>
            </a:br>
            <a:r>
              <a:rPr lang="en-GB" dirty="0">
                <a:latin typeface="Lucida Console" panose="020B0609040504020204" pitchFamily="49" charset="0"/>
              </a:rPr>
              <a:t>plt.plot(x, x**3, label=</a:t>
            </a:r>
            <a:r>
              <a:rPr lang="en-GB" dirty="0">
                <a:solidFill>
                  <a:srgbClr val="00B050"/>
                </a:solidFill>
                <a:latin typeface="Lucida Console" panose="020B0609040504020204" pitchFamily="49" charset="0"/>
              </a:rPr>
              <a:t>'cubic'</a:t>
            </a:r>
            <a:r>
              <a:rPr lang="en-GB" dirty="0">
                <a:latin typeface="Lucida Console" panose="020B0609040504020204" pitchFamily="49" charset="0"/>
              </a:rPr>
              <a:t>)</a:t>
            </a:r>
          </a:p>
          <a:p>
            <a:pPr marL="0" indent="0">
              <a:buNone/>
            </a:pPr>
            <a:br>
              <a:rPr lang="en-GB" dirty="0">
                <a:latin typeface="Lucida Console" panose="020B0609040504020204" pitchFamily="49" charset="0"/>
              </a:rPr>
            </a:br>
            <a:r>
              <a:rPr lang="en-GB" dirty="0">
                <a:latin typeface="Lucida Console" panose="020B0609040504020204" pitchFamily="49" charset="0"/>
              </a:rPr>
              <a:t>plt.xlabel(</a:t>
            </a:r>
            <a:r>
              <a:rPr lang="en-GB" dirty="0">
                <a:solidFill>
                  <a:srgbClr val="00B050"/>
                </a:solidFill>
                <a:latin typeface="Lucida Console" panose="020B0609040504020204" pitchFamily="49" charset="0"/>
              </a:rPr>
              <a:t>'x label'</a:t>
            </a:r>
            <a:r>
              <a:rPr lang="en-GB" dirty="0">
                <a:latin typeface="Lucida Console" panose="020B0609040504020204" pitchFamily="49" charset="0"/>
              </a:rPr>
              <a:t>)</a:t>
            </a:r>
            <a:endParaRPr lang="en-GB" dirty="0">
              <a:solidFill>
                <a:srgbClr val="00B050"/>
              </a:solidFill>
              <a:latin typeface="Lucida Console" panose="020B0609040504020204" pitchFamily="49" charset="0"/>
            </a:endParaRPr>
          </a:p>
          <a:p>
            <a:pPr marL="0" indent="0">
              <a:buNone/>
            </a:pPr>
            <a:r>
              <a:rPr lang="en-GB" dirty="0">
                <a:latin typeface="Lucida Console" panose="020B0609040504020204" pitchFamily="49" charset="0"/>
              </a:rPr>
              <a:t>plt.ylabel(</a:t>
            </a:r>
            <a:r>
              <a:rPr lang="en-GB" dirty="0">
                <a:solidFill>
                  <a:srgbClr val="00B050"/>
                </a:solidFill>
                <a:latin typeface="Lucida Console" panose="020B0609040504020204" pitchFamily="49" charset="0"/>
              </a:rPr>
              <a:t>'y label'</a:t>
            </a:r>
            <a:r>
              <a:rPr lang="en-GB" dirty="0">
                <a:latin typeface="Lucida Console" panose="020B0609040504020204" pitchFamily="49" charset="0"/>
              </a:rPr>
              <a:t>)</a:t>
            </a:r>
          </a:p>
          <a:p>
            <a:pPr marL="0" indent="0">
              <a:buNone/>
            </a:pPr>
            <a:r>
              <a:rPr lang="en-GB" dirty="0">
                <a:latin typeface="Lucida Console" panose="020B0609040504020204" pitchFamily="49" charset="0"/>
              </a:rPr>
              <a:t>plt.title(</a:t>
            </a:r>
            <a:r>
              <a:rPr lang="en-GB" dirty="0">
                <a:solidFill>
                  <a:srgbClr val="00B050"/>
                </a:solidFill>
                <a:latin typeface="Lucida Console" panose="020B0609040504020204" pitchFamily="49" charset="0"/>
              </a:rPr>
              <a:t>'simple plot')</a:t>
            </a:r>
          </a:p>
          <a:p>
            <a:pPr marL="0" indent="0">
              <a:buNone/>
            </a:pPr>
            <a:r>
              <a:rPr lang="en-GB" dirty="0">
                <a:latin typeface="Lucida Console" panose="020B0609040504020204" pitchFamily="49" charset="0"/>
              </a:rPr>
              <a:t>plt.legend()</a:t>
            </a:r>
          </a:p>
          <a:p>
            <a:pPr marL="0" indent="0">
              <a:buNone/>
            </a:pPr>
            <a:endParaRPr lang="en-GB" dirty="0">
              <a:latin typeface="Lucida Console" panose="020B0609040504020204" pitchFamily="49" charset="0"/>
            </a:endParaRPr>
          </a:p>
          <a:p>
            <a:pPr marL="0" indent="0">
              <a:buNone/>
            </a:pPr>
            <a:r>
              <a:rPr lang="en-GB" dirty="0">
                <a:solidFill>
                  <a:srgbClr val="FF0000"/>
                </a:solidFill>
                <a:latin typeface="Lucida Console" panose="020B0609040504020204" pitchFamily="49" charset="0"/>
              </a:rPr>
              <a:t>#plt.show()</a:t>
            </a:r>
          </a:p>
          <a:p>
            <a:pPr marL="0" indent="0">
              <a:buNone/>
            </a:pPr>
            <a:r>
              <a:rPr lang="en-GB" dirty="0">
                <a:latin typeface="Lucida Console" panose="020B0609040504020204" pitchFamily="49" charset="0"/>
              </a:rPr>
              <a:t>plt.savefig(</a:t>
            </a:r>
            <a:r>
              <a:rPr lang="en-GB" dirty="0">
                <a:solidFill>
                  <a:srgbClr val="00B050"/>
                </a:solidFill>
                <a:latin typeface="Lucida Console" panose="020B0609040504020204" pitchFamily="49" charset="0"/>
              </a:rPr>
              <a:t>'multiple_line_plots.png'</a:t>
            </a:r>
            <a:r>
              <a:rPr lang="en-GB" dirty="0">
                <a:latin typeface="Lucida Console" panose="020B0609040504020204" pitchFamily="49" charset="0"/>
              </a:rPr>
              <a:t>)</a:t>
            </a:r>
          </a:p>
          <a:p>
            <a:pPr marL="0" indent="0">
              <a:buNone/>
            </a:pPr>
            <a:br>
              <a:rPr lang="en-GB" dirty="0"/>
            </a:br>
            <a:endParaRPr lang="en-GB" dirty="0"/>
          </a:p>
          <a:p>
            <a:pPr marL="0" indent="0">
              <a:buNone/>
            </a:pPr>
            <a:r>
              <a:rPr lang="en-GB" b="1" dirty="0"/>
              <a:t>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12" name="Text Placeholder 4">
            <a:extLst>
              <a:ext uri="{FF2B5EF4-FFF2-40B4-BE49-F238E27FC236}">
                <a16:creationId xmlns:a16="http://schemas.microsoft.com/office/drawing/2014/main" id="{519F3070-B8FA-474D-A90C-A69A68FAF2AC}"/>
              </a:ext>
            </a:extLst>
          </p:cNvPr>
          <p:cNvSpPr txBox="1">
            <a:spLocks/>
          </p:cNvSpPr>
          <p:nvPr/>
        </p:nvSpPr>
        <p:spPr>
          <a:xfrm>
            <a:off x="6096000" y="1238309"/>
            <a:ext cx="5231068" cy="5546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0" i="0" dirty="0">
                <a:solidFill>
                  <a:srgbClr val="000000"/>
                </a:solidFill>
                <a:effectLst/>
                <a:latin typeface="Arial" panose="020B0604020202020204" pitchFamily="34" charset="0"/>
              </a:rPr>
              <a:t>Plots can be overlaid by using multiple </a:t>
            </a:r>
            <a:r>
              <a:rPr lang="en-GB" b="1" dirty="0"/>
              <a:t>plot() </a:t>
            </a:r>
            <a:r>
              <a:rPr lang="en-GB" b="0" i="0" dirty="0">
                <a:solidFill>
                  <a:srgbClr val="000000"/>
                </a:solidFill>
                <a:effectLst/>
                <a:latin typeface="Arial" panose="020B0604020202020204" pitchFamily="34" charset="0"/>
              </a:rPr>
              <a:t>functions.</a:t>
            </a:r>
          </a:p>
          <a:p>
            <a:r>
              <a:rPr lang="en-GB" dirty="0"/>
              <a:t>Here we added a quadratic and cubic plots to the existing linear plot</a:t>
            </a:r>
          </a:p>
        </p:txBody>
      </p:sp>
      <p:pic>
        <p:nvPicPr>
          <p:cNvPr id="4" name="Picture 3" descr="Chart, line chart&#10;&#10;Description automatically generated">
            <a:extLst>
              <a:ext uri="{FF2B5EF4-FFF2-40B4-BE49-F238E27FC236}">
                <a16:creationId xmlns:a16="http://schemas.microsoft.com/office/drawing/2014/main" id="{F272578D-153E-4312-9E81-6DD938427C02}"/>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752454" y="2336137"/>
            <a:ext cx="5852172" cy="4389129"/>
          </a:xfrm>
          <a:prstGeom prst="rect">
            <a:avLst/>
          </a:prstGeom>
        </p:spPr>
      </p:pic>
      <p:sp>
        <p:nvSpPr>
          <p:cNvPr id="3" name="Rectangle 2">
            <a:extLst>
              <a:ext uri="{FF2B5EF4-FFF2-40B4-BE49-F238E27FC236}">
                <a16:creationId xmlns:a16="http://schemas.microsoft.com/office/drawing/2014/main" id="{E9B0C457-ED83-48B6-8530-9802F6955681}"/>
              </a:ext>
            </a:extLst>
          </p:cNvPr>
          <p:cNvSpPr/>
          <p:nvPr/>
        </p:nvSpPr>
        <p:spPr>
          <a:xfrm>
            <a:off x="602248" y="3256156"/>
            <a:ext cx="5229840" cy="557561"/>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59679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Matplotlib Example: Column Plot</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9"/>
            <a:ext cx="6931264" cy="488002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500" dirty="0">
                <a:solidFill>
                  <a:srgbClr val="FF7700"/>
                </a:solidFill>
                <a:latin typeface="Lucida Console" panose="020B0609040504020204" pitchFamily="49" charset="0"/>
              </a:rPr>
              <a:t>import</a:t>
            </a:r>
            <a:r>
              <a:rPr lang="en-GB" sz="1500" dirty="0">
                <a:latin typeface="Lucida Console" panose="020B0609040504020204" pitchFamily="49" charset="0"/>
              </a:rPr>
              <a:t> matplotlib.pyplot </a:t>
            </a:r>
            <a:r>
              <a:rPr lang="en-GB" sz="1500" dirty="0">
                <a:solidFill>
                  <a:srgbClr val="FF7700"/>
                </a:solidFill>
                <a:latin typeface="Lucida Console" panose="020B0609040504020204" pitchFamily="49" charset="0"/>
              </a:rPr>
              <a:t>as</a:t>
            </a:r>
            <a:r>
              <a:rPr lang="en-GB" sz="1500" dirty="0">
                <a:latin typeface="Lucida Console" panose="020B0609040504020204" pitchFamily="49" charset="0"/>
              </a:rPr>
              <a:t> plt</a:t>
            </a:r>
          </a:p>
          <a:p>
            <a:pPr marL="0" indent="0">
              <a:buNone/>
            </a:pPr>
            <a:r>
              <a:rPr lang="en-GB" sz="1500" dirty="0">
                <a:solidFill>
                  <a:srgbClr val="FF7700"/>
                </a:solidFill>
                <a:latin typeface="Lucida Console" panose="020B0609040504020204" pitchFamily="49" charset="0"/>
              </a:rPr>
              <a:t>import</a:t>
            </a:r>
            <a:r>
              <a:rPr lang="en-GB" sz="1500" dirty="0">
                <a:latin typeface="Lucida Console" panose="020B0609040504020204" pitchFamily="49" charset="0"/>
              </a:rPr>
              <a:t> numpy </a:t>
            </a:r>
            <a:r>
              <a:rPr lang="en-GB" sz="1500" dirty="0">
                <a:solidFill>
                  <a:srgbClr val="FF7700"/>
                </a:solidFill>
                <a:latin typeface="Lucida Console" panose="020B0609040504020204" pitchFamily="49" charset="0"/>
              </a:rPr>
              <a:t>as</a:t>
            </a:r>
            <a:r>
              <a:rPr lang="en-GB" sz="1500" dirty="0">
                <a:latin typeface="Lucida Console" panose="020B0609040504020204" pitchFamily="49" charset="0"/>
              </a:rPr>
              <a:t> np</a:t>
            </a:r>
            <a:br>
              <a:rPr lang="en-GB" sz="1500" dirty="0">
                <a:latin typeface="Lucida Console" panose="020B0609040504020204" pitchFamily="49" charset="0"/>
              </a:rPr>
            </a:br>
            <a:endParaRPr lang="en-GB" sz="1500" dirty="0">
              <a:latin typeface="Lucida Console" panose="020B0609040504020204" pitchFamily="49" charset="0"/>
            </a:endParaRPr>
          </a:p>
          <a:p>
            <a:pPr marL="0" indent="0">
              <a:buNone/>
            </a:pPr>
            <a:r>
              <a:rPr lang="en-GB" sz="1500" dirty="0">
                <a:solidFill>
                  <a:srgbClr val="FF0000"/>
                </a:solidFill>
                <a:latin typeface="Lucida Console" panose="020B0609040504020204" pitchFamily="49" charset="0"/>
              </a:rPr>
              <a:t># total covid vaccine doses per 100 people</a:t>
            </a:r>
          </a:p>
          <a:p>
            <a:pPr marL="0" indent="0">
              <a:buNone/>
            </a:pPr>
            <a:r>
              <a:rPr lang="en-GB" sz="1500" dirty="0">
                <a:latin typeface="Lucida Console" panose="020B0609040504020204" pitchFamily="49" charset="0"/>
              </a:rPr>
              <a:t>x = np.array([</a:t>
            </a:r>
            <a:r>
              <a:rPr lang="en-GB" sz="1500" dirty="0">
                <a:solidFill>
                  <a:srgbClr val="00B050"/>
                </a:solidFill>
                <a:latin typeface="Lucida Console" panose="020B0609040504020204" pitchFamily="49" charset="0"/>
              </a:rPr>
              <a:t>'Israel'</a:t>
            </a:r>
            <a:r>
              <a:rPr lang="en-GB" sz="1500" dirty="0">
                <a:latin typeface="Lucida Console" panose="020B0609040504020204" pitchFamily="49" charset="0"/>
              </a:rPr>
              <a:t>, </a:t>
            </a:r>
            <a:r>
              <a:rPr lang="en-GB" sz="1500" dirty="0">
                <a:solidFill>
                  <a:srgbClr val="00B050"/>
                </a:solidFill>
                <a:latin typeface="Lucida Console" panose="020B0609040504020204" pitchFamily="49" charset="0"/>
              </a:rPr>
              <a:t>'UAE'</a:t>
            </a:r>
            <a:r>
              <a:rPr lang="en-GB" sz="1500" dirty="0">
                <a:latin typeface="Lucida Console" panose="020B0609040504020204" pitchFamily="49" charset="0"/>
              </a:rPr>
              <a:t>, </a:t>
            </a:r>
            <a:r>
              <a:rPr lang="en-GB" sz="1500" dirty="0">
                <a:solidFill>
                  <a:srgbClr val="00B050"/>
                </a:solidFill>
                <a:latin typeface="Lucida Console" panose="020B0609040504020204" pitchFamily="49" charset="0"/>
              </a:rPr>
              <a:t>'Chile'</a:t>
            </a:r>
            <a:r>
              <a:rPr lang="en-GB" sz="1500" dirty="0">
                <a:latin typeface="Lucida Console" panose="020B0609040504020204" pitchFamily="49" charset="0"/>
              </a:rPr>
              <a:t>, </a:t>
            </a:r>
            <a:r>
              <a:rPr lang="en-GB" sz="1500" dirty="0">
                <a:solidFill>
                  <a:srgbClr val="00B050"/>
                </a:solidFill>
                <a:latin typeface="Lucida Console" panose="020B0609040504020204" pitchFamily="49" charset="0"/>
              </a:rPr>
              <a:t>'UK'</a:t>
            </a:r>
            <a:r>
              <a:rPr lang="en-GB" sz="1500" dirty="0">
                <a:latin typeface="Lucida Console" panose="020B0609040504020204" pitchFamily="49" charset="0"/>
              </a:rPr>
              <a:t>, \</a:t>
            </a:r>
          </a:p>
          <a:p>
            <a:pPr marL="0" indent="0">
              <a:buNone/>
            </a:pPr>
            <a:r>
              <a:rPr lang="en-GB" sz="1500" dirty="0">
                <a:latin typeface="Lucida Console" panose="020B0609040504020204" pitchFamily="49" charset="0"/>
              </a:rPr>
              <a:t>              </a:t>
            </a:r>
            <a:r>
              <a:rPr lang="en-GB" sz="1500" dirty="0">
                <a:solidFill>
                  <a:srgbClr val="00B050"/>
                </a:solidFill>
                <a:latin typeface="Lucida Console" panose="020B0609040504020204" pitchFamily="49" charset="0"/>
              </a:rPr>
              <a:t>'Bahrain'</a:t>
            </a:r>
            <a:r>
              <a:rPr lang="en-GB" sz="1500" dirty="0">
                <a:latin typeface="Lucida Console" panose="020B0609040504020204" pitchFamily="49" charset="0"/>
              </a:rPr>
              <a:t>, </a:t>
            </a:r>
            <a:r>
              <a:rPr lang="en-GB" sz="1500" dirty="0">
                <a:solidFill>
                  <a:srgbClr val="00B050"/>
                </a:solidFill>
                <a:latin typeface="Lucida Console" panose="020B0609040504020204" pitchFamily="49" charset="0"/>
              </a:rPr>
              <a:t>'US'</a:t>
            </a:r>
            <a:r>
              <a:rPr lang="en-GB" sz="1500" dirty="0">
                <a:latin typeface="Lucida Console" panose="020B0609040504020204" pitchFamily="49" charset="0"/>
              </a:rPr>
              <a:t>, </a:t>
            </a:r>
            <a:r>
              <a:rPr lang="en-GB" sz="1500" dirty="0">
                <a:solidFill>
                  <a:srgbClr val="00B050"/>
                </a:solidFill>
                <a:latin typeface="Lucida Console" panose="020B0609040504020204" pitchFamily="49" charset="0"/>
              </a:rPr>
              <a:t>'Hungary'</a:t>
            </a:r>
            <a:r>
              <a:rPr lang="en-GB" sz="1500" dirty="0">
                <a:latin typeface="Lucida Console" panose="020B0609040504020204" pitchFamily="49" charset="0"/>
              </a:rPr>
              <a:t>, \</a:t>
            </a:r>
          </a:p>
          <a:p>
            <a:pPr marL="0" indent="0">
              <a:buNone/>
            </a:pPr>
            <a:r>
              <a:rPr lang="en-GB" sz="1500" dirty="0">
                <a:latin typeface="Lucida Console" panose="020B0609040504020204" pitchFamily="49" charset="0"/>
              </a:rPr>
              <a:t>              </a:t>
            </a:r>
            <a:r>
              <a:rPr lang="en-GB" sz="1500" dirty="0">
                <a:solidFill>
                  <a:srgbClr val="00B050"/>
                </a:solidFill>
                <a:latin typeface="Lucida Console" panose="020B0609040504020204" pitchFamily="49" charset="0"/>
              </a:rPr>
              <a:t>'Qatar'</a:t>
            </a:r>
            <a:r>
              <a:rPr lang="en-GB" sz="1500" dirty="0">
                <a:latin typeface="Lucida Console" panose="020B0609040504020204" pitchFamily="49" charset="0"/>
              </a:rPr>
              <a:t>, </a:t>
            </a:r>
            <a:r>
              <a:rPr lang="en-GB" sz="1500" dirty="0">
                <a:solidFill>
                  <a:srgbClr val="00B050"/>
                </a:solidFill>
                <a:latin typeface="Lucida Console" panose="020B0609040504020204" pitchFamily="49" charset="0"/>
              </a:rPr>
              <a:t>'Uruguay'</a:t>
            </a:r>
            <a:r>
              <a:rPr lang="en-GB" sz="1500" dirty="0">
                <a:latin typeface="Lucida Console" panose="020B0609040504020204" pitchFamily="49" charset="0"/>
              </a:rPr>
              <a:t>, </a:t>
            </a:r>
            <a:r>
              <a:rPr lang="en-GB" sz="1500" dirty="0">
                <a:solidFill>
                  <a:srgbClr val="00B050"/>
                </a:solidFill>
                <a:latin typeface="Lucida Console" panose="020B0609040504020204" pitchFamily="49" charset="0"/>
              </a:rPr>
              <a:t>'Serbia'</a:t>
            </a:r>
            <a:r>
              <a:rPr lang="en-GB" sz="1500" dirty="0">
                <a:latin typeface="Lucida Console" panose="020B0609040504020204" pitchFamily="49" charset="0"/>
              </a:rPr>
              <a:t>]) </a:t>
            </a:r>
          </a:p>
          <a:p>
            <a:pPr marL="0" indent="0">
              <a:buNone/>
            </a:pPr>
            <a:r>
              <a:rPr lang="en-GB" sz="1500" dirty="0">
                <a:latin typeface="Lucida Console" panose="020B0609040504020204" pitchFamily="49" charset="0"/>
              </a:rPr>
              <a:t>y = np.array([121, 106, 76, 72, 72, 71, \</a:t>
            </a:r>
          </a:p>
          <a:p>
            <a:pPr marL="0" indent="0">
              <a:buNone/>
            </a:pPr>
            <a:r>
              <a:rPr lang="en-GB" sz="1500" dirty="0">
                <a:latin typeface="Lucida Console" panose="020B0609040504020204" pitchFamily="49" charset="0"/>
              </a:rPr>
              <a:t>              60, 53, 51, 50])</a:t>
            </a:r>
          </a:p>
          <a:p>
            <a:pPr marL="0" indent="0">
              <a:buNone/>
            </a:pPr>
            <a:endParaRPr lang="en-GB" sz="1500" dirty="0">
              <a:latin typeface="Lucida Console" panose="020B0609040504020204" pitchFamily="49" charset="0"/>
            </a:endParaRPr>
          </a:p>
          <a:p>
            <a:pPr marL="0" indent="0">
              <a:buNone/>
            </a:pPr>
            <a:r>
              <a:rPr lang="en-GB" sz="1500" dirty="0">
                <a:latin typeface="Lucida Console" panose="020B0609040504020204" pitchFamily="49" charset="0"/>
              </a:rPr>
              <a:t>plt.xlabel(</a:t>
            </a:r>
            <a:r>
              <a:rPr lang="en-GB" sz="1500" dirty="0">
                <a:solidFill>
                  <a:srgbClr val="00B050"/>
                </a:solidFill>
                <a:latin typeface="Lucida Console" panose="020B0609040504020204" pitchFamily="49" charset="0"/>
              </a:rPr>
              <a:t>'Countries'</a:t>
            </a:r>
            <a:r>
              <a:rPr lang="en-GB" sz="1500" dirty="0">
                <a:latin typeface="Lucida Console" panose="020B0609040504020204" pitchFamily="49" charset="0"/>
              </a:rPr>
              <a:t>)</a:t>
            </a:r>
          </a:p>
          <a:p>
            <a:pPr marL="0" indent="0">
              <a:buNone/>
            </a:pPr>
            <a:r>
              <a:rPr lang="en-GB" sz="1500" dirty="0">
                <a:latin typeface="Lucida Console" panose="020B0609040504020204" pitchFamily="49" charset="0"/>
              </a:rPr>
              <a:t>plt.ylabel(</a:t>
            </a:r>
            <a:r>
              <a:rPr lang="en-GB" sz="1500" dirty="0">
                <a:solidFill>
                  <a:srgbClr val="00B050"/>
                </a:solidFill>
                <a:latin typeface="Lucida Console" panose="020B0609040504020204" pitchFamily="49" charset="0"/>
              </a:rPr>
              <a:t>'Doses'</a:t>
            </a:r>
            <a:r>
              <a:rPr lang="en-GB" sz="1500" dirty="0">
                <a:latin typeface="Lucida Console" panose="020B0609040504020204" pitchFamily="49" charset="0"/>
              </a:rPr>
              <a:t>)</a:t>
            </a:r>
          </a:p>
          <a:p>
            <a:pPr marL="0" indent="0">
              <a:buNone/>
            </a:pPr>
            <a:r>
              <a:rPr lang="en-GB" sz="1500" dirty="0">
                <a:latin typeface="Lucida Console" panose="020B0609040504020204" pitchFamily="49" charset="0"/>
              </a:rPr>
              <a:t>plt.title(</a:t>
            </a:r>
            <a:r>
              <a:rPr lang="en-GB" sz="1500" dirty="0">
                <a:solidFill>
                  <a:srgbClr val="00B050"/>
                </a:solidFill>
                <a:latin typeface="Lucida Console" panose="020B0609040504020204" pitchFamily="49" charset="0"/>
              </a:rPr>
              <a:t>'Total Covid vaccine doses per 100 people'</a:t>
            </a:r>
            <a:r>
              <a:rPr lang="en-GB" sz="1500" dirty="0">
                <a:latin typeface="Lucida Console" panose="020B0609040504020204" pitchFamily="49" charset="0"/>
              </a:rPr>
              <a:t>)</a:t>
            </a:r>
          </a:p>
          <a:p>
            <a:pPr marL="0" indent="0">
              <a:buNone/>
            </a:pPr>
            <a:endParaRPr lang="en-GB" sz="1500" dirty="0">
              <a:latin typeface="Lucida Console" panose="020B0609040504020204" pitchFamily="49" charset="0"/>
            </a:endParaRPr>
          </a:p>
          <a:p>
            <a:pPr marL="0" indent="0">
              <a:buNone/>
            </a:pPr>
            <a:r>
              <a:rPr lang="en-GB" sz="1500" dirty="0">
                <a:latin typeface="Lucida Console" panose="020B0609040504020204" pitchFamily="49" charset="0"/>
              </a:rPr>
              <a:t>plt.bar(x,y)</a:t>
            </a:r>
          </a:p>
          <a:p>
            <a:pPr marL="0" indent="0">
              <a:buNone/>
            </a:pPr>
            <a:r>
              <a:rPr lang="en-GB" sz="1500" dirty="0">
                <a:latin typeface="Lucida Console" panose="020B0609040504020204" pitchFamily="49" charset="0"/>
              </a:rPr>
              <a:t>plt.savefig(</a:t>
            </a:r>
            <a:r>
              <a:rPr lang="en-GB" sz="1500" dirty="0">
                <a:solidFill>
                  <a:srgbClr val="00B050"/>
                </a:solidFill>
                <a:latin typeface="Lucida Console" panose="020B0609040504020204" pitchFamily="49" charset="0"/>
              </a:rPr>
              <a:t>'column_plot.png'</a:t>
            </a:r>
            <a:r>
              <a:rPr lang="en-GB" sz="1500" dirty="0">
                <a:latin typeface="Lucida Console" panose="020B0609040504020204" pitchFamily="49" charset="0"/>
              </a:rPr>
              <a:t>)</a:t>
            </a:r>
            <a:br>
              <a:rPr lang="en-GB" dirty="0"/>
            </a:br>
            <a:endParaRPr lang="en-GB" dirty="0"/>
          </a:p>
          <a:p>
            <a:pPr marL="0" indent="0">
              <a:buNone/>
            </a:pPr>
            <a:r>
              <a:rPr lang="en-GB" b="1" dirty="0"/>
              <a:t>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9" name="Picture 8">
            <a:extLst>
              <a:ext uri="{FF2B5EF4-FFF2-40B4-BE49-F238E27FC236}">
                <a16:creationId xmlns:a16="http://schemas.microsoft.com/office/drawing/2014/main" id="{A4533819-9C0D-4D18-BB1C-DE1E06F72E28}"/>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748797" y="2049509"/>
            <a:ext cx="5323809" cy="4228571"/>
          </a:xfrm>
          <a:prstGeom prst="rect">
            <a:avLst/>
          </a:prstGeom>
        </p:spPr>
      </p:pic>
      <p:sp>
        <p:nvSpPr>
          <p:cNvPr id="10" name="Text Placeholder 4">
            <a:extLst>
              <a:ext uri="{FF2B5EF4-FFF2-40B4-BE49-F238E27FC236}">
                <a16:creationId xmlns:a16="http://schemas.microsoft.com/office/drawing/2014/main" id="{C346E8D8-B0EB-48E7-BB80-5F219B4A46D1}"/>
              </a:ext>
            </a:extLst>
          </p:cNvPr>
          <p:cNvSpPr txBox="1">
            <a:spLocks/>
          </p:cNvSpPr>
          <p:nvPr/>
        </p:nvSpPr>
        <p:spPr>
          <a:xfrm>
            <a:off x="6921190" y="1572845"/>
            <a:ext cx="5231068" cy="5546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Use the </a:t>
            </a:r>
            <a:r>
              <a:rPr lang="en-GB" b="1" dirty="0"/>
              <a:t>bar() </a:t>
            </a:r>
            <a:r>
              <a:rPr lang="en-GB" dirty="0"/>
              <a:t>function to draw column plots</a:t>
            </a:r>
          </a:p>
        </p:txBody>
      </p:sp>
    </p:spTree>
    <p:extLst>
      <p:ext uri="{BB962C8B-B14F-4D97-AF65-F5344CB8AC3E}">
        <p14:creationId xmlns:p14="http://schemas.microsoft.com/office/powerpoint/2010/main" val="188242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Matplotlib Example: Bar Plot</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9"/>
            <a:ext cx="6931264" cy="488002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500" dirty="0">
                <a:solidFill>
                  <a:srgbClr val="FF7700"/>
                </a:solidFill>
                <a:latin typeface="Lucida Console" panose="020B0609040504020204" pitchFamily="49" charset="0"/>
              </a:rPr>
              <a:t>import</a:t>
            </a:r>
            <a:r>
              <a:rPr lang="en-GB" sz="1500" dirty="0">
                <a:latin typeface="Lucida Console" panose="020B0609040504020204" pitchFamily="49" charset="0"/>
              </a:rPr>
              <a:t> matplotlib.pyplot </a:t>
            </a:r>
            <a:r>
              <a:rPr lang="en-GB" sz="1500" dirty="0">
                <a:solidFill>
                  <a:srgbClr val="FF7700"/>
                </a:solidFill>
                <a:latin typeface="Lucida Console" panose="020B0609040504020204" pitchFamily="49" charset="0"/>
              </a:rPr>
              <a:t>as</a:t>
            </a:r>
            <a:r>
              <a:rPr lang="en-GB" sz="1500" dirty="0">
                <a:latin typeface="Lucida Console" panose="020B0609040504020204" pitchFamily="49" charset="0"/>
              </a:rPr>
              <a:t> plt</a:t>
            </a:r>
          </a:p>
          <a:p>
            <a:pPr marL="0" indent="0">
              <a:buNone/>
            </a:pPr>
            <a:r>
              <a:rPr lang="en-GB" sz="1500" dirty="0">
                <a:solidFill>
                  <a:srgbClr val="FF7700"/>
                </a:solidFill>
                <a:latin typeface="Lucida Console" panose="020B0609040504020204" pitchFamily="49" charset="0"/>
              </a:rPr>
              <a:t>import</a:t>
            </a:r>
            <a:r>
              <a:rPr lang="en-GB" sz="1500" dirty="0">
                <a:latin typeface="Lucida Console" panose="020B0609040504020204" pitchFamily="49" charset="0"/>
              </a:rPr>
              <a:t> numpy </a:t>
            </a:r>
            <a:r>
              <a:rPr lang="en-GB" sz="1500" dirty="0">
                <a:solidFill>
                  <a:srgbClr val="FF7700"/>
                </a:solidFill>
                <a:latin typeface="Lucida Console" panose="020B0609040504020204" pitchFamily="49" charset="0"/>
              </a:rPr>
              <a:t>as</a:t>
            </a:r>
            <a:r>
              <a:rPr lang="en-GB" sz="1500" dirty="0">
                <a:latin typeface="Lucida Console" panose="020B0609040504020204" pitchFamily="49" charset="0"/>
              </a:rPr>
              <a:t> np</a:t>
            </a:r>
            <a:br>
              <a:rPr lang="en-GB" sz="1500" dirty="0">
                <a:latin typeface="Lucida Console" panose="020B0609040504020204" pitchFamily="49" charset="0"/>
              </a:rPr>
            </a:br>
            <a:endParaRPr lang="en-GB" sz="1500" dirty="0">
              <a:latin typeface="Lucida Console" panose="020B0609040504020204" pitchFamily="49" charset="0"/>
            </a:endParaRPr>
          </a:p>
          <a:p>
            <a:pPr marL="0" indent="0">
              <a:buNone/>
            </a:pPr>
            <a:r>
              <a:rPr lang="en-GB" sz="1500" dirty="0">
                <a:solidFill>
                  <a:srgbClr val="FF0000"/>
                </a:solidFill>
                <a:latin typeface="Lucida Console" panose="020B0609040504020204" pitchFamily="49" charset="0"/>
              </a:rPr>
              <a:t># total covid vaccine doses per 100 people</a:t>
            </a:r>
          </a:p>
          <a:p>
            <a:pPr marL="0" indent="0">
              <a:buNone/>
            </a:pPr>
            <a:r>
              <a:rPr lang="en-GB" sz="1500" dirty="0">
                <a:latin typeface="Lucida Console" panose="020B0609040504020204" pitchFamily="49" charset="0"/>
              </a:rPr>
              <a:t>x = np.array([</a:t>
            </a:r>
            <a:r>
              <a:rPr lang="en-GB" sz="1500" dirty="0">
                <a:solidFill>
                  <a:srgbClr val="00B050"/>
                </a:solidFill>
                <a:latin typeface="Lucida Console" panose="020B0609040504020204" pitchFamily="49" charset="0"/>
              </a:rPr>
              <a:t>'Israel'</a:t>
            </a:r>
            <a:r>
              <a:rPr lang="en-GB" sz="1500" dirty="0">
                <a:latin typeface="Lucida Console" panose="020B0609040504020204" pitchFamily="49" charset="0"/>
              </a:rPr>
              <a:t>, </a:t>
            </a:r>
            <a:r>
              <a:rPr lang="en-GB" sz="1500" dirty="0">
                <a:solidFill>
                  <a:srgbClr val="00B050"/>
                </a:solidFill>
                <a:latin typeface="Lucida Console" panose="020B0609040504020204" pitchFamily="49" charset="0"/>
              </a:rPr>
              <a:t>'UAE'</a:t>
            </a:r>
            <a:r>
              <a:rPr lang="en-GB" sz="1500" dirty="0">
                <a:latin typeface="Lucida Console" panose="020B0609040504020204" pitchFamily="49" charset="0"/>
              </a:rPr>
              <a:t>, </a:t>
            </a:r>
            <a:r>
              <a:rPr lang="en-GB" sz="1500" dirty="0">
                <a:solidFill>
                  <a:srgbClr val="00B050"/>
                </a:solidFill>
                <a:latin typeface="Lucida Console" panose="020B0609040504020204" pitchFamily="49" charset="0"/>
              </a:rPr>
              <a:t>'Chile'</a:t>
            </a:r>
            <a:r>
              <a:rPr lang="en-GB" sz="1500" dirty="0">
                <a:latin typeface="Lucida Console" panose="020B0609040504020204" pitchFamily="49" charset="0"/>
              </a:rPr>
              <a:t>, </a:t>
            </a:r>
            <a:r>
              <a:rPr lang="en-GB" sz="1500" dirty="0">
                <a:solidFill>
                  <a:srgbClr val="00B050"/>
                </a:solidFill>
                <a:latin typeface="Lucida Console" panose="020B0609040504020204" pitchFamily="49" charset="0"/>
              </a:rPr>
              <a:t>'UK'</a:t>
            </a:r>
            <a:r>
              <a:rPr lang="en-GB" sz="1500" dirty="0">
                <a:latin typeface="Lucida Console" panose="020B0609040504020204" pitchFamily="49" charset="0"/>
              </a:rPr>
              <a:t>, \</a:t>
            </a:r>
          </a:p>
          <a:p>
            <a:pPr marL="0" indent="0">
              <a:buNone/>
            </a:pPr>
            <a:r>
              <a:rPr lang="en-GB" sz="1500" dirty="0">
                <a:latin typeface="Lucida Console" panose="020B0609040504020204" pitchFamily="49" charset="0"/>
              </a:rPr>
              <a:t>              </a:t>
            </a:r>
            <a:r>
              <a:rPr lang="en-GB" sz="1500" dirty="0">
                <a:solidFill>
                  <a:srgbClr val="00B050"/>
                </a:solidFill>
                <a:latin typeface="Lucida Console" panose="020B0609040504020204" pitchFamily="49" charset="0"/>
              </a:rPr>
              <a:t>'Bahrain'</a:t>
            </a:r>
            <a:r>
              <a:rPr lang="en-GB" sz="1500" dirty="0">
                <a:latin typeface="Lucida Console" panose="020B0609040504020204" pitchFamily="49" charset="0"/>
              </a:rPr>
              <a:t>, </a:t>
            </a:r>
            <a:r>
              <a:rPr lang="en-GB" sz="1500" dirty="0">
                <a:solidFill>
                  <a:srgbClr val="00B050"/>
                </a:solidFill>
                <a:latin typeface="Lucida Console" panose="020B0609040504020204" pitchFamily="49" charset="0"/>
              </a:rPr>
              <a:t>'US'</a:t>
            </a:r>
            <a:r>
              <a:rPr lang="en-GB" sz="1500" dirty="0">
                <a:latin typeface="Lucida Console" panose="020B0609040504020204" pitchFamily="49" charset="0"/>
              </a:rPr>
              <a:t>, </a:t>
            </a:r>
            <a:r>
              <a:rPr lang="en-GB" sz="1500" dirty="0">
                <a:solidFill>
                  <a:srgbClr val="00B050"/>
                </a:solidFill>
                <a:latin typeface="Lucida Console" panose="020B0609040504020204" pitchFamily="49" charset="0"/>
              </a:rPr>
              <a:t>'Hungary'</a:t>
            </a:r>
            <a:r>
              <a:rPr lang="en-GB" sz="1500" dirty="0">
                <a:latin typeface="Lucida Console" panose="020B0609040504020204" pitchFamily="49" charset="0"/>
              </a:rPr>
              <a:t>, \</a:t>
            </a:r>
          </a:p>
          <a:p>
            <a:pPr marL="0" indent="0">
              <a:buNone/>
            </a:pPr>
            <a:r>
              <a:rPr lang="en-GB" sz="1500" dirty="0">
                <a:latin typeface="Lucida Console" panose="020B0609040504020204" pitchFamily="49" charset="0"/>
              </a:rPr>
              <a:t>              </a:t>
            </a:r>
            <a:r>
              <a:rPr lang="en-GB" sz="1500" dirty="0">
                <a:solidFill>
                  <a:srgbClr val="00B050"/>
                </a:solidFill>
                <a:latin typeface="Lucida Console" panose="020B0609040504020204" pitchFamily="49" charset="0"/>
              </a:rPr>
              <a:t>'Qatar'</a:t>
            </a:r>
            <a:r>
              <a:rPr lang="en-GB" sz="1500" dirty="0">
                <a:latin typeface="Lucida Console" panose="020B0609040504020204" pitchFamily="49" charset="0"/>
              </a:rPr>
              <a:t>, </a:t>
            </a:r>
            <a:r>
              <a:rPr lang="en-GB" sz="1500" dirty="0">
                <a:solidFill>
                  <a:srgbClr val="00B050"/>
                </a:solidFill>
                <a:latin typeface="Lucida Console" panose="020B0609040504020204" pitchFamily="49" charset="0"/>
              </a:rPr>
              <a:t>'Uruguay'</a:t>
            </a:r>
            <a:r>
              <a:rPr lang="en-GB" sz="1500" dirty="0">
                <a:latin typeface="Lucida Console" panose="020B0609040504020204" pitchFamily="49" charset="0"/>
              </a:rPr>
              <a:t>, </a:t>
            </a:r>
            <a:r>
              <a:rPr lang="en-GB" sz="1500" dirty="0">
                <a:solidFill>
                  <a:srgbClr val="00B050"/>
                </a:solidFill>
                <a:latin typeface="Lucida Console" panose="020B0609040504020204" pitchFamily="49" charset="0"/>
              </a:rPr>
              <a:t>'Serbia'</a:t>
            </a:r>
            <a:r>
              <a:rPr lang="en-GB" sz="1500" dirty="0">
                <a:latin typeface="Lucida Console" panose="020B0609040504020204" pitchFamily="49" charset="0"/>
              </a:rPr>
              <a:t>]) </a:t>
            </a:r>
          </a:p>
          <a:p>
            <a:pPr marL="0" indent="0">
              <a:buNone/>
            </a:pPr>
            <a:r>
              <a:rPr lang="en-GB" sz="1500" dirty="0">
                <a:latin typeface="Lucida Console" panose="020B0609040504020204" pitchFamily="49" charset="0"/>
              </a:rPr>
              <a:t>y = np.array([121, 106, 76, 72, 72, 71, \</a:t>
            </a:r>
          </a:p>
          <a:p>
            <a:pPr marL="0" indent="0">
              <a:buNone/>
            </a:pPr>
            <a:r>
              <a:rPr lang="en-GB" sz="1500" dirty="0">
                <a:latin typeface="Lucida Console" panose="020B0609040504020204" pitchFamily="49" charset="0"/>
              </a:rPr>
              <a:t>              60, 53, 51, 50])</a:t>
            </a:r>
          </a:p>
          <a:p>
            <a:pPr marL="0" indent="0">
              <a:buNone/>
            </a:pPr>
            <a:endParaRPr lang="en-GB" sz="1500" dirty="0">
              <a:latin typeface="Lucida Console" panose="020B0609040504020204" pitchFamily="49" charset="0"/>
            </a:endParaRPr>
          </a:p>
          <a:p>
            <a:pPr marL="0" indent="0">
              <a:buNone/>
            </a:pPr>
            <a:r>
              <a:rPr lang="en-GB" sz="1500" dirty="0">
                <a:latin typeface="Lucida Console" panose="020B0609040504020204" pitchFamily="49" charset="0"/>
              </a:rPr>
              <a:t>plt.xlabel(</a:t>
            </a:r>
            <a:r>
              <a:rPr lang="en-GB" sz="1500" dirty="0">
                <a:solidFill>
                  <a:srgbClr val="00B050"/>
                </a:solidFill>
                <a:latin typeface="Lucida Console" panose="020B0609040504020204" pitchFamily="49" charset="0"/>
              </a:rPr>
              <a:t>'Doses'</a:t>
            </a:r>
            <a:r>
              <a:rPr lang="en-GB" sz="1500" dirty="0">
                <a:latin typeface="Lucida Console" panose="020B0609040504020204" pitchFamily="49" charset="0"/>
              </a:rPr>
              <a:t>)</a:t>
            </a:r>
          </a:p>
          <a:p>
            <a:pPr marL="0" indent="0">
              <a:buNone/>
            </a:pPr>
            <a:r>
              <a:rPr lang="en-GB" sz="1500" dirty="0">
                <a:latin typeface="Lucida Console" panose="020B0609040504020204" pitchFamily="49" charset="0"/>
              </a:rPr>
              <a:t>plt.ylabel(</a:t>
            </a:r>
            <a:r>
              <a:rPr lang="en-GB" sz="1500" dirty="0">
                <a:solidFill>
                  <a:srgbClr val="00B050"/>
                </a:solidFill>
                <a:latin typeface="Lucida Console" panose="020B0609040504020204" pitchFamily="49" charset="0"/>
              </a:rPr>
              <a:t>'Countries'</a:t>
            </a:r>
            <a:r>
              <a:rPr lang="en-GB" sz="1500" dirty="0">
                <a:latin typeface="Lucida Console" panose="020B0609040504020204" pitchFamily="49" charset="0"/>
              </a:rPr>
              <a:t>)</a:t>
            </a:r>
          </a:p>
          <a:p>
            <a:pPr marL="0" indent="0">
              <a:buNone/>
            </a:pPr>
            <a:r>
              <a:rPr lang="en-GB" sz="1500" dirty="0">
                <a:latin typeface="Lucida Console" panose="020B0609040504020204" pitchFamily="49" charset="0"/>
              </a:rPr>
              <a:t>plt.title(</a:t>
            </a:r>
            <a:r>
              <a:rPr lang="en-GB" sz="1500" dirty="0">
                <a:solidFill>
                  <a:srgbClr val="00B050"/>
                </a:solidFill>
                <a:latin typeface="Lucida Console" panose="020B0609040504020204" pitchFamily="49" charset="0"/>
              </a:rPr>
              <a:t>'Total Covid vaccine doses per 100 people'</a:t>
            </a:r>
            <a:r>
              <a:rPr lang="en-GB" sz="1500" dirty="0">
                <a:latin typeface="Lucida Console" panose="020B0609040504020204" pitchFamily="49" charset="0"/>
              </a:rPr>
              <a:t>)</a:t>
            </a:r>
          </a:p>
          <a:p>
            <a:pPr marL="0" indent="0">
              <a:buNone/>
            </a:pPr>
            <a:endParaRPr lang="en-GB" sz="1500" dirty="0">
              <a:latin typeface="Lucida Console" panose="020B0609040504020204" pitchFamily="49" charset="0"/>
            </a:endParaRPr>
          </a:p>
          <a:p>
            <a:pPr marL="0" indent="0">
              <a:buNone/>
            </a:pPr>
            <a:r>
              <a:rPr lang="en-GB" sz="1500" dirty="0">
                <a:latin typeface="Lucida Console" panose="020B0609040504020204" pitchFamily="49" charset="0"/>
              </a:rPr>
              <a:t>plt.barh(x,y)</a:t>
            </a:r>
          </a:p>
          <a:p>
            <a:pPr marL="0" indent="0">
              <a:buNone/>
            </a:pPr>
            <a:r>
              <a:rPr lang="en-GB" sz="1500" dirty="0">
                <a:latin typeface="Lucida Console" panose="020B0609040504020204" pitchFamily="49" charset="0"/>
              </a:rPr>
              <a:t>plt.tight_layout()</a:t>
            </a:r>
          </a:p>
          <a:p>
            <a:pPr marL="0" indent="0">
              <a:buNone/>
            </a:pPr>
            <a:r>
              <a:rPr lang="en-GB" sz="1500" dirty="0">
                <a:latin typeface="Lucida Console" panose="020B0609040504020204" pitchFamily="49" charset="0"/>
              </a:rPr>
              <a:t>plt.savefig(</a:t>
            </a:r>
            <a:r>
              <a:rPr lang="en-GB" sz="1400" dirty="0">
                <a:solidFill>
                  <a:srgbClr val="00B050"/>
                </a:solidFill>
                <a:latin typeface="Lucida Console" panose="020B0609040504020204" pitchFamily="49" charset="0"/>
              </a:rPr>
              <a:t>'</a:t>
            </a:r>
            <a:r>
              <a:rPr lang="en-GB" sz="1500" dirty="0">
                <a:solidFill>
                  <a:srgbClr val="00B050"/>
                </a:solidFill>
                <a:latin typeface="Lucida Console" panose="020B0609040504020204" pitchFamily="49" charset="0"/>
              </a:rPr>
              <a:t>bar_plot.png'</a:t>
            </a:r>
            <a:r>
              <a:rPr lang="en-GB" sz="1500" dirty="0">
                <a:latin typeface="Lucida Console" panose="020B0609040504020204" pitchFamily="49" charset="0"/>
              </a:rPr>
              <a:t>)</a:t>
            </a:r>
            <a:br>
              <a:rPr lang="en-GB" dirty="0"/>
            </a:br>
            <a:endParaRPr lang="en-GB" dirty="0"/>
          </a:p>
          <a:p>
            <a:pPr marL="0" indent="0">
              <a:buNone/>
            </a:pPr>
            <a:r>
              <a:rPr lang="en-GB" b="1" dirty="0"/>
              <a:t>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10" name="Text Placeholder 4">
            <a:extLst>
              <a:ext uri="{FF2B5EF4-FFF2-40B4-BE49-F238E27FC236}">
                <a16:creationId xmlns:a16="http://schemas.microsoft.com/office/drawing/2014/main" id="{C346E8D8-B0EB-48E7-BB80-5F219B4A46D1}"/>
              </a:ext>
            </a:extLst>
          </p:cNvPr>
          <p:cNvSpPr txBox="1">
            <a:spLocks/>
          </p:cNvSpPr>
          <p:nvPr/>
        </p:nvSpPr>
        <p:spPr>
          <a:xfrm>
            <a:off x="6921190" y="1572845"/>
            <a:ext cx="5231068" cy="5546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Use the </a:t>
            </a:r>
            <a:r>
              <a:rPr lang="en-GB" b="1" dirty="0"/>
              <a:t>barh() </a:t>
            </a:r>
            <a:r>
              <a:rPr lang="en-GB" dirty="0"/>
              <a:t>function to draw bar plots</a:t>
            </a:r>
          </a:p>
        </p:txBody>
      </p:sp>
      <p:sp>
        <p:nvSpPr>
          <p:cNvPr id="7" name="Rectangle 6">
            <a:extLst>
              <a:ext uri="{FF2B5EF4-FFF2-40B4-BE49-F238E27FC236}">
                <a16:creationId xmlns:a16="http://schemas.microsoft.com/office/drawing/2014/main" id="{59DF03E8-9B72-4712-A48B-FAC99E9B6ED4}"/>
              </a:ext>
            </a:extLst>
          </p:cNvPr>
          <p:cNvSpPr/>
          <p:nvPr/>
        </p:nvSpPr>
        <p:spPr>
          <a:xfrm>
            <a:off x="602248" y="4583151"/>
            <a:ext cx="3088806" cy="557561"/>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CA7629C5-0B6D-43AB-B6D7-88E4D65761D5}"/>
              </a:ext>
            </a:extLst>
          </p:cNvPr>
          <p:cNvSpPr/>
          <p:nvPr/>
        </p:nvSpPr>
        <p:spPr>
          <a:xfrm>
            <a:off x="598533" y="6080867"/>
            <a:ext cx="3088806" cy="29788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Picture 11">
            <a:extLst>
              <a:ext uri="{FF2B5EF4-FFF2-40B4-BE49-F238E27FC236}">
                <a16:creationId xmlns:a16="http://schemas.microsoft.com/office/drawing/2014/main" id="{98BF6C2E-C0BB-4D9E-AEF7-837BAC9336C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701732" y="2204285"/>
            <a:ext cx="5440766" cy="4002103"/>
          </a:xfrm>
          <a:prstGeom prst="rect">
            <a:avLst/>
          </a:prstGeom>
        </p:spPr>
      </p:pic>
    </p:spTree>
    <p:extLst>
      <p:ext uri="{BB962C8B-B14F-4D97-AF65-F5344CB8AC3E}">
        <p14:creationId xmlns:p14="http://schemas.microsoft.com/office/powerpoint/2010/main" val="3314141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C922-6A50-4400-B5CC-A6422F0EE45C}"/>
              </a:ext>
            </a:extLst>
          </p:cNvPr>
          <p:cNvSpPr>
            <a:spLocks noGrp="1"/>
          </p:cNvSpPr>
          <p:nvPr>
            <p:ph type="title"/>
          </p:nvPr>
        </p:nvSpPr>
        <p:spPr/>
        <p:txBody>
          <a:bodyPr/>
          <a:lstStyle/>
          <a:p>
            <a:r>
              <a:rPr lang="en-GB" dirty="0"/>
              <a:t>Module 4A:</a:t>
            </a:r>
            <a:br>
              <a:rPr lang="en-GB" dirty="0"/>
            </a:br>
            <a:r>
              <a:rPr lang="en-GB" dirty="0"/>
              <a:t>Data Visualisation</a:t>
            </a:r>
            <a:br>
              <a:rPr lang="en-GB" dirty="0"/>
            </a:br>
            <a:br>
              <a:rPr lang="en-GB" dirty="0"/>
            </a:br>
            <a:r>
              <a:rPr lang="en-GB" dirty="0"/>
              <a:t>~ Matplotlib ~</a:t>
            </a:r>
            <a:br>
              <a:rPr lang="en-GB" dirty="0"/>
            </a:br>
            <a:endParaRPr lang="en-GB" dirty="0"/>
          </a:p>
        </p:txBody>
      </p:sp>
      <p:pic>
        <p:nvPicPr>
          <p:cNvPr id="3" name="Content Placeholder 6">
            <a:extLst>
              <a:ext uri="{FF2B5EF4-FFF2-40B4-BE49-F238E27FC236}">
                <a16:creationId xmlns:a16="http://schemas.microsoft.com/office/drawing/2014/main" id="{EE10B840-B93B-45B5-ACAB-110A7CC99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8" y="5268274"/>
            <a:ext cx="4636286" cy="1566000"/>
          </a:xfrm>
          <a:prstGeom prst="rect">
            <a:avLst/>
          </a:prstGeom>
        </p:spPr>
      </p:pic>
    </p:spTree>
    <p:extLst>
      <p:ext uri="{BB962C8B-B14F-4D97-AF65-F5344CB8AC3E}">
        <p14:creationId xmlns:p14="http://schemas.microsoft.com/office/powerpoint/2010/main" val="2367449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Matplotlib Example: Scatterplot</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9"/>
            <a:ext cx="6653678" cy="488002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000000"/>
                </a:solidFill>
              </a:rPr>
              <a:t>The scatter() function plots one dot for each (x, y) pair. </a:t>
            </a:r>
            <a:br>
              <a:rPr lang="en-GB" dirty="0">
                <a:solidFill>
                  <a:srgbClr val="000000"/>
                </a:solidFill>
              </a:rPr>
            </a:br>
            <a:endParaRPr lang="en-GB" dirty="0">
              <a:solidFill>
                <a:srgbClr val="000000"/>
              </a:solidFill>
            </a:endParaRPr>
          </a:p>
          <a:p>
            <a:pPr marL="0" indent="0">
              <a:buNone/>
            </a:pPr>
            <a:r>
              <a:rPr lang="en-GB" sz="1600" dirty="0">
                <a:solidFill>
                  <a:srgbClr val="FF7700"/>
                </a:solidFill>
                <a:latin typeface="Lucida Console" panose="020B0609040504020204" pitchFamily="49" charset="0"/>
              </a:rPr>
              <a:t>import</a:t>
            </a:r>
            <a:r>
              <a:rPr lang="en-GB" sz="1600" dirty="0">
                <a:latin typeface="Lucida Console" panose="020B0609040504020204" pitchFamily="49" charset="0"/>
              </a:rPr>
              <a:t> matplotlib.pyplot </a:t>
            </a:r>
            <a:r>
              <a:rPr lang="en-GB" sz="1600" dirty="0">
                <a:solidFill>
                  <a:srgbClr val="FF7700"/>
                </a:solidFill>
                <a:latin typeface="Lucida Console" panose="020B0609040504020204" pitchFamily="49" charset="0"/>
              </a:rPr>
              <a:t>as</a:t>
            </a:r>
            <a:r>
              <a:rPr lang="en-GB" sz="1600" dirty="0">
                <a:latin typeface="Lucida Console" panose="020B0609040504020204" pitchFamily="49" charset="0"/>
              </a:rPr>
              <a:t> plt</a:t>
            </a:r>
          </a:p>
          <a:p>
            <a:pPr marL="0" indent="0">
              <a:buNone/>
            </a:pPr>
            <a:r>
              <a:rPr lang="en-GB" sz="1600" dirty="0">
                <a:solidFill>
                  <a:srgbClr val="FF7700"/>
                </a:solidFill>
                <a:latin typeface="Lucida Console" panose="020B0609040504020204" pitchFamily="49" charset="0"/>
              </a:rPr>
              <a:t>import</a:t>
            </a:r>
            <a:r>
              <a:rPr lang="en-GB" sz="1600" dirty="0">
                <a:latin typeface="Lucida Console" panose="020B0609040504020204" pitchFamily="49" charset="0"/>
              </a:rPr>
              <a:t> numpy </a:t>
            </a:r>
            <a:r>
              <a:rPr lang="en-GB" sz="1600" dirty="0">
                <a:solidFill>
                  <a:srgbClr val="FF7700"/>
                </a:solidFill>
                <a:latin typeface="Lucida Console" panose="020B0609040504020204" pitchFamily="49" charset="0"/>
              </a:rPr>
              <a:t>as</a:t>
            </a:r>
            <a:r>
              <a:rPr lang="en-GB" sz="1600" dirty="0">
                <a:latin typeface="Lucida Console" panose="020B0609040504020204" pitchFamily="49" charset="0"/>
              </a:rPr>
              <a:t> np</a:t>
            </a:r>
            <a:br>
              <a:rPr lang="en-GB" sz="1600" dirty="0">
                <a:latin typeface="Lucida Console" panose="020B0609040504020204" pitchFamily="49" charset="0"/>
              </a:rPr>
            </a:br>
            <a:br>
              <a:rPr lang="en-GB" sz="1600" dirty="0">
                <a:latin typeface="Lucida Console" panose="020B0609040504020204" pitchFamily="49" charset="0"/>
              </a:rPr>
            </a:br>
            <a:r>
              <a:rPr lang="en-GB" sz="1600" dirty="0">
                <a:solidFill>
                  <a:srgbClr val="FF0000"/>
                </a:solidFill>
                <a:latin typeface="Lucida Console" panose="020B0609040504020204" pitchFamily="49" charset="0"/>
              </a:rPr>
              <a:t># impact (in £k) of potential risks by % of their probability</a:t>
            </a:r>
            <a:br>
              <a:rPr lang="en-GB" sz="1600" dirty="0">
                <a:solidFill>
                  <a:srgbClr val="FF0000"/>
                </a:solidFill>
                <a:latin typeface="Lucida Console" panose="020B0609040504020204" pitchFamily="49" charset="0"/>
              </a:rPr>
            </a:br>
            <a:r>
              <a:rPr lang="es-ES" sz="1600" dirty="0">
                <a:latin typeface="Lucida Console" panose="020B0609040504020204" pitchFamily="49" charset="0"/>
              </a:rPr>
              <a:t>x = np.array([60, 46, 66, 48, 48, \</a:t>
            </a:r>
          </a:p>
          <a:p>
            <a:pPr marL="0" indent="0">
              <a:buNone/>
            </a:pPr>
            <a:r>
              <a:rPr lang="es-ES" sz="1600" dirty="0">
                <a:latin typeface="Lucida Console" panose="020B0609040504020204" pitchFamily="49" charset="0"/>
              </a:rPr>
              <a:t>              34, 41, 47, 45, 66])</a:t>
            </a:r>
            <a:endParaRPr lang="en-GB" sz="1600" dirty="0">
              <a:latin typeface="Lucida Console" panose="020B0609040504020204" pitchFamily="49" charset="0"/>
            </a:endParaRPr>
          </a:p>
          <a:p>
            <a:pPr marL="0" indent="0">
              <a:buNone/>
            </a:pPr>
            <a:r>
              <a:rPr lang="es-ES" sz="1600" dirty="0">
                <a:latin typeface="Lucida Console" panose="020B0609040504020204" pitchFamily="49" charset="0"/>
              </a:rPr>
              <a:t>y = np.array([456, 235, 478, 159, 248, \</a:t>
            </a:r>
          </a:p>
          <a:p>
            <a:pPr marL="0" indent="0">
              <a:buNone/>
            </a:pPr>
            <a:r>
              <a:rPr lang="es-ES" sz="1600" dirty="0">
                <a:latin typeface="Lucida Console" panose="020B0609040504020204" pitchFamily="49" charset="0"/>
              </a:rPr>
              <a:t>              490, 697, 554, 387, 454]) </a:t>
            </a:r>
          </a:p>
          <a:p>
            <a:endParaRPr lang="en-GB" sz="1600" dirty="0">
              <a:latin typeface="Lucida Console" panose="020B0609040504020204" pitchFamily="49" charset="0"/>
            </a:endParaRPr>
          </a:p>
          <a:p>
            <a:pPr marL="0" indent="0">
              <a:buNone/>
            </a:pPr>
            <a:r>
              <a:rPr lang="en-GB" sz="1600" dirty="0">
                <a:latin typeface="Lucida Console" panose="020B0609040504020204" pitchFamily="49" charset="0"/>
              </a:rPr>
              <a:t>plt.xlabel(</a:t>
            </a:r>
            <a:r>
              <a:rPr lang="en-GB" sz="1600" dirty="0">
                <a:solidFill>
                  <a:srgbClr val="00B050"/>
                </a:solidFill>
                <a:latin typeface="Lucida Console" panose="020B0609040504020204" pitchFamily="49" charset="0"/>
              </a:rPr>
              <a:t>'Probability %'</a:t>
            </a:r>
            <a:r>
              <a:rPr lang="en-GB" sz="1600" dirty="0">
                <a:latin typeface="Lucida Console" panose="020B0609040504020204" pitchFamily="49" charset="0"/>
              </a:rPr>
              <a:t>)</a:t>
            </a:r>
            <a:endParaRPr lang="en-GB" sz="1600" dirty="0">
              <a:solidFill>
                <a:srgbClr val="00B050"/>
              </a:solidFill>
              <a:latin typeface="Lucida Console" panose="020B0609040504020204" pitchFamily="49" charset="0"/>
            </a:endParaRPr>
          </a:p>
          <a:p>
            <a:pPr marL="0" indent="0">
              <a:buNone/>
            </a:pPr>
            <a:r>
              <a:rPr lang="en-GB" sz="1600" dirty="0">
                <a:latin typeface="Lucida Console" panose="020B0609040504020204" pitchFamily="49" charset="0"/>
              </a:rPr>
              <a:t>plt.ylabel(</a:t>
            </a:r>
            <a:r>
              <a:rPr lang="en-GB" sz="1600" dirty="0">
                <a:solidFill>
                  <a:srgbClr val="00B050"/>
                </a:solidFill>
                <a:latin typeface="Lucida Console" panose="020B0609040504020204" pitchFamily="49" charset="0"/>
              </a:rPr>
              <a:t>'Impact £k'</a:t>
            </a:r>
            <a:r>
              <a:rPr lang="en-GB" sz="1600" dirty="0">
                <a:latin typeface="Lucida Console" panose="020B0609040504020204" pitchFamily="49" charset="0"/>
              </a:rPr>
              <a:t>)</a:t>
            </a:r>
          </a:p>
          <a:p>
            <a:pPr marL="0" indent="0">
              <a:buNone/>
            </a:pPr>
            <a:r>
              <a:rPr lang="en-GB" sz="1600" dirty="0">
                <a:latin typeface="Lucida Console" panose="020B0609040504020204" pitchFamily="49" charset="0"/>
              </a:rPr>
              <a:t>plt.title(</a:t>
            </a:r>
            <a:r>
              <a:rPr lang="en-GB" sz="1600" dirty="0">
                <a:solidFill>
                  <a:srgbClr val="00B050"/>
                </a:solidFill>
                <a:latin typeface="Lucida Console" panose="020B0609040504020204" pitchFamily="49" charset="0"/>
              </a:rPr>
              <a:t>'Risks impact and their probability')</a:t>
            </a:r>
          </a:p>
          <a:p>
            <a:pPr marL="0" indent="0">
              <a:buNone/>
            </a:pPr>
            <a:r>
              <a:rPr lang="en-GB" sz="1600" dirty="0">
                <a:latin typeface="Lucida Console" panose="020B0609040504020204" pitchFamily="49" charset="0"/>
              </a:rPr>
              <a:t>plt.scatter(x,y)</a:t>
            </a:r>
          </a:p>
          <a:p>
            <a:pPr marL="0" indent="0">
              <a:buNone/>
            </a:pPr>
            <a:r>
              <a:rPr lang="en-GB" sz="1600" dirty="0">
                <a:latin typeface="Lucida Console" panose="020B0609040504020204" pitchFamily="49" charset="0"/>
              </a:rPr>
              <a:t>plt.savefig(</a:t>
            </a:r>
            <a:r>
              <a:rPr lang="en-GB" sz="1600" dirty="0">
                <a:solidFill>
                  <a:srgbClr val="00B050"/>
                </a:solidFill>
                <a:latin typeface="Lucida Console" panose="020B0609040504020204" pitchFamily="49" charset="0"/>
              </a:rPr>
              <a:t>'scatter_plot.png'</a:t>
            </a:r>
            <a:r>
              <a:rPr lang="en-GB" sz="1600" dirty="0">
                <a:latin typeface="Lucida Console" panose="020B0609040504020204" pitchFamily="49" charset="0"/>
              </a:rPr>
              <a:t>)</a:t>
            </a:r>
          </a:p>
          <a:p>
            <a:pPr marL="0" indent="0">
              <a:buNone/>
            </a:pPr>
            <a:br>
              <a:rPr lang="en-GB" dirty="0"/>
            </a:br>
            <a:endParaRPr lang="en-GB" dirty="0"/>
          </a:p>
          <a:p>
            <a:pPr marL="0" indent="0">
              <a:buNone/>
            </a:pPr>
            <a:r>
              <a:rPr lang="en-GB" b="1" dirty="0"/>
              <a:t>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9" name="Text Placeholder 4">
            <a:extLst>
              <a:ext uri="{FF2B5EF4-FFF2-40B4-BE49-F238E27FC236}">
                <a16:creationId xmlns:a16="http://schemas.microsoft.com/office/drawing/2014/main" id="{BD42C8CF-16EA-4FD5-A80B-D4A3F9D555BF}"/>
              </a:ext>
            </a:extLst>
          </p:cNvPr>
          <p:cNvSpPr txBox="1">
            <a:spLocks/>
          </p:cNvSpPr>
          <p:nvPr/>
        </p:nvSpPr>
        <p:spPr>
          <a:xfrm>
            <a:off x="7055004" y="1572845"/>
            <a:ext cx="5231068" cy="5546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Use the </a:t>
            </a:r>
            <a:r>
              <a:rPr lang="en-GB" b="1" dirty="0">
                <a:solidFill>
                  <a:srgbClr val="000000"/>
                </a:solidFill>
              </a:rPr>
              <a:t>scatter</a:t>
            </a:r>
            <a:r>
              <a:rPr lang="en-GB" b="1" dirty="0"/>
              <a:t>() </a:t>
            </a:r>
            <a:r>
              <a:rPr lang="en-GB" dirty="0"/>
              <a:t>function to draw scatter plots</a:t>
            </a:r>
          </a:p>
        </p:txBody>
      </p:sp>
      <p:pic>
        <p:nvPicPr>
          <p:cNvPr id="12" name="Picture 11">
            <a:extLst>
              <a:ext uri="{FF2B5EF4-FFF2-40B4-BE49-F238E27FC236}">
                <a16:creationId xmlns:a16="http://schemas.microsoft.com/office/drawing/2014/main" id="{2E3076F9-67C8-455D-9DA1-9A05A35768AC}"/>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757646" y="2178085"/>
            <a:ext cx="5371429" cy="4200000"/>
          </a:xfrm>
          <a:prstGeom prst="rect">
            <a:avLst/>
          </a:prstGeom>
        </p:spPr>
      </p:pic>
    </p:spTree>
    <p:extLst>
      <p:ext uri="{BB962C8B-B14F-4D97-AF65-F5344CB8AC3E}">
        <p14:creationId xmlns:p14="http://schemas.microsoft.com/office/powerpoint/2010/main" val="375135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Matplotlib Example: Grouped Bar Plot</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9"/>
            <a:ext cx="11274664" cy="488002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Use the </a:t>
            </a:r>
            <a:r>
              <a:rPr lang="en-GB" b="1" dirty="0">
                <a:solidFill>
                  <a:srgbClr val="000000"/>
                </a:solidFill>
              </a:rPr>
              <a:t>subplots</a:t>
            </a:r>
            <a:r>
              <a:rPr lang="en-GB" b="1" dirty="0"/>
              <a:t>() </a:t>
            </a:r>
            <a:r>
              <a:rPr lang="en-GB" dirty="0"/>
              <a:t>function to draw a grouped bar chart</a:t>
            </a:r>
          </a:p>
          <a:p>
            <a:pPr marL="0" indent="0">
              <a:buNone/>
            </a:pPr>
            <a:endParaRPr lang="en-GB" sz="1600" dirty="0">
              <a:solidFill>
                <a:srgbClr val="FF7700"/>
              </a:solidFill>
              <a:latin typeface="Lucida Console" panose="020B0609040504020204" pitchFamily="49" charset="0"/>
            </a:endParaRPr>
          </a:p>
          <a:p>
            <a:pPr marL="0" indent="0">
              <a:buNone/>
            </a:pPr>
            <a:r>
              <a:rPr lang="en-GB" sz="1600" dirty="0">
                <a:solidFill>
                  <a:srgbClr val="FF7700"/>
                </a:solidFill>
                <a:latin typeface="Lucida Console" panose="020B0609040504020204" pitchFamily="49" charset="0"/>
              </a:rPr>
              <a:t>import</a:t>
            </a:r>
            <a:r>
              <a:rPr lang="en-GB" sz="1600" dirty="0">
                <a:latin typeface="Lucida Console" panose="020B0609040504020204" pitchFamily="49" charset="0"/>
              </a:rPr>
              <a:t> matplotlib.pyplot </a:t>
            </a:r>
            <a:r>
              <a:rPr lang="en-GB" sz="1600" dirty="0">
                <a:solidFill>
                  <a:srgbClr val="FF7700"/>
                </a:solidFill>
                <a:latin typeface="Lucida Console" panose="020B0609040504020204" pitchFamily="49" charset="0"/>
              </a:rPr>
              <a:t>as</a:t>
            </a:r>
            <a:r>
              <a:rPr lang="en-GB" sz="1600" dirty="0">
                <a:latin typeface="Lucida Console" panose="020B0609040504020204" pitchFamily="49" charset="0"/>
              </a:rPr>
              <a:t> plt</a:t>
            </a:r>
          </a:p>
          <a:p>
            <a:pPr marL="0" indent="0">
              <a:buNone/>
            </a:pPr>
            <a:r>
              <a:rPr lang="en-GB" sz="1600" dirty="0">
                <a:solidFill>
                  <a:srgbClr val="FF7700"/>
                </a:solidFill>
                <a:latin typeface="Lucida Console" panose="020B0609040504020204" pitchFamily="49" charset="0"/>
              </a:rPr>
              <a:t>import</a:t>
            </a:r>
            <a:r>
              <a:rPr lang="en-GB" sz="1600" dirty="0">
                <a:latin typeface="Lucida Console" panose="020B0609040504020204" pitchFamily="49" charset="0"/>
              </a:rPr>
              <a:t> numpy </a:t>
            </a:r>
            <a:r>
              <a:rPr lang="en-GB" sz="1600" dirty="0">
                <a:solidFill>
                  <a:srgbClr val="FF7700"/>
                </a:solidFill>
                <a:latin typeface="Lucida Console" panose="020B0609040504020204" pitchFamily="49" charset="0"/>
              </a:rPr>
              <a:t>as</a:t>
            </a:r>
            <a:r>
              <a:rPr lang="en-GB" sz="1600" dirty="0">
                <a:latin typeface="Lucida Console" panose="020B0609040504020204" pitchFamily="49" charset="0"/>
              </a:rPr>
              <a:t> np</a:t>
            </a:r>
            <a:br>
              <a:rPr lang="en-GB" sz="1600" dirty="0">
                <a:latin typeface="Lucida Console" panose="020B0609040504020204" pitchFamily="49" charset="0"/>
              </a:rPr>
            </a:br>
            <a:endParaRPr lang="en-GB" sz="1600" dirty="0">
              <a:latin typeface="Lucida Console" panose="020B0609040504020204" pitchFamily="49" charset="0"/>
            </a:endParaRPr>
          </a:p>
          <a:p>
            <a:pPr marL="0" indent="0">
              <a:buNone/>
            </a:pPr>
            <a:r>
              <a:rPr lang="en-GB" sz="1600" dirty="0">
                <a:latin typeface="Lucida Console" panose="020B0609040504020204" pitchFamily="49" charset="0"/>
              </a:rPr>
              <a:t>no_age_groups = 6</a:t>
            </a:r>
          </a:p>
          <a:p>
            <a:pPr marL="0" indent="0">
              <a:buNone/>
            </a:pPr>
            <a:r>
              <a:rPr lang="en-GB" sz="1600" dirty="0">
                <a:latin typeface="Lucida Console" panose="020B0609040504020204" pitchFamily="49" charset="0"/>
              </a:rPr>
              <a:t>male = np.array([235, 621, 823, 421, 120, 13])</a:t>
            </a:r>
          </a:p>
          <a:p>
            <a:pPr marL="0" indent="0">
              <a:buNone/>
            </a:pPr>
            <a:r>
              <a:rPr lang="en-GB" sz="1600" dirty="0">
                <a:latin typeface="Lucida Console" panose="020B0609040504020204" pitchFamily="49" charset="0"/>
              </a:rPr>
              <a:t>female = np.array([435, 924, 532, 264, 125, 3])</a:t>
            </a:r>
          </a:p>
          <a:p>
            <a:pPr marL="0" indent="0">
              <a:buNone/>
            </a:pPr>
            <a:endParaRPr lang="en-GB" sz="1600" dirty="0">
              <a:latin typeface="Lucida Console" panose="020B0609040504020204" pitchFamily="49" charset="0"/>
            </a:endParaRPr>
          </a:p>
          <a:p>
            <a:pPr marL="0" indent="0">
              <a:buNone/>
            </a:pPr>
            <a:r>
              <a:rPr lang="en-GB" sz="1600" dirty="0">
                <a:latin typeface="Lucida Console" panose="020B0609040504020204" pitchFamily="49" charset="0"/>
              </a:rPr>
              <a:t>fig, ax = plt.subplots()</a:t>
            </a:r>
          </a:p>
          <a:p>
            <a:pPr marL="0" indent="0">
              <a:buNone/>
            </a:pPr>
            <a:r>
              <a:rPr lang="en-GB" sz="1600" dirty="0">
                <a:latin typeface="Lucida Console" panose="020B0609040504020204" pitchFamily="49" charset="0"/>
              </a:rPr>
              <a:t>index = np.arange(no_age_groups)</a:t>
            </a:r>
          </a:p>
          <a:p>
            <a:pPr marL="0" indent="0">
              <a:buNone/>
            </a:pPr>
            <a:r>
              <a:rPr lang="en-GB" sz="1600" dirty="0">
                <a:latin typeface="Lucida Console" panose="020B0609040504020204" pitchFamily="49" charset="0"/>
              </a:rPr>
              <a:t>bar_width = 0.35</a:t>
            </a:r>
          </a:p>
          <a:p>
            <a:pPr marL="0" indent="0">
              <a:buNone/>
            </a:pPr>
            <a:br>
              <a:rPr lang="en-GB" sz="1600" dirty="0">
                <a:latin typeface="Lucida Console" panose="020B0609040504020204" pitchFamily="49" charset="0"/>
              </a:rPr>
            </a:br>
            <a:r>
              <a:rPr lang="en-GB" sz="1600" dirty="0">
                <a:latin typeface="Lucida Console" panose="020B0609040504020204" pitchFamily="49" charset="0"/>
              </a:rPr>
              <a:t>male_bars = ax.bar(index, male, bar_width, color=</a:t>
            </a:r>
            <a:r>
              <a:rPr lang="en-GB" sz="1600" dirty="0">
                <a:solidFill>
                  <a:srgbClr val="00B050"/>
                </a:solidFill>
                <a:latin typeface="Lucida Console" panose="020B0609040504020204" pitchFamily="49" charset="0"/>
              </a:rPr>
              <a:t>'k'</a:t>
            </a:r>
            <a:r>
              <a:rPr lang="en-GB" sz="1600" dirty="0">
                <a:latin typeface="Lucida Console" panose="020B0609040504020204" pitchFamily="49" charset="0"/>
              </a:rPr>
              <a:t>, label=</a:t>
            </a:r>
            <a:r>
              <a:rPr lang="en-GB" sz="1600" dirty="0">
                <a:solidFill>
                  <a:srgbClr val="00B050"/>
                </a:solidFill>
                <a:latin typeface="Lucida Console" panose="020B0609040504020204" pitchFamily="49" charset="0"/>
              </a:rPr>
              <a:t>'male'</a:t>
            </a:r>
            <a:r>
              <a:rPr lang="en-GB" sz="1600" dirty="0">
                <a:latin typeface="Lucida Console" panose="020B0609040504020204" pitchFamily="49" charset="0"/>
              </a:rPr>
              <a:t>)</a:t>
            </a:r>
            <a:br>
              <a:rPr lang="en-GB" sz="1600" dirty="0">
                <a:latin typeface="Lucida Console" panose="020B0609040504020204" pitchFamily="49" charset="0"/>
              </a:rPr>
            </a:br>
            <a:r>
              <a:rPr lang="en-GB" sz="1600" dirty="0">
                <a:latin typeface="Lucida Console" panose="020B0609040504020204" pitchFamily="49" charset="0"/>
              </a:rPr>
              <a:t>female_bars = ax.bar(index + bar_width, female, bar_width, color=</a:t>
            </a:r>
            <a:r>
              <a:rPr lang="en-GB" sz="1600" dirty="0">
                <a:solidFill>
                  <a:srgbClr val="00B050"/>
                </a:solidFill>
                <a:latin typeface="Lucida Console" panose="020B0609040504020204" pitchFamily="49" charset="0"/>
              </a:rPr>
              <a:t>'0.5'</a:t>
            </a:r>
            <a:r>
              <a:rPr lang="en-GB" sz="1600" dirty="0">
                <a:latin typeface="Lucida Console" panose="020B0609040504020204" pitchFamily="49" charset="0"/>
              </a:rPr>
              <a:t>, label=</a:t>
            </a:r>
            <a:r>
              <a:rPr lang="en-GB" sz="1600" dirty="0">
                <a:solidFill>
                  <a:srgbClr val="00B050"/>
                </a:solidFill>
                <a:latin typeface="Lucida Console" panose="020B0609040504020204" pitchFamily="49" charset="0"/>
              </a:rPr>
              <a:t>'female'</a:t>
            </a:r>
            <a:r>
              <a:rPr lang="en-GB" sz="1600" dirty="0">
                <a:latin typeface="Lucida Console" panose="020B0609040504020204" pitchFamily="49" charset="0"/>
              </a:rPr>
              <a:t>)</a:t>
            </a:r>
          </a:p>
          <a:p>
            <a:pPr marL="0" indent="0">
              <a:buNone/>
            </a:pPr>
            <a:br>
              <a:rPr lang="en-GB" dirty="0"/>
            </a:br>
            <a:endParaRPr lang="en-GB" dirty="0"/>
          </a:p>
          <a:p>
            <a:pPr marL="0" indent="0">
              <a:buNone/>
            </a:pPr>
            <a:r>
              <a:rPr lang="en-GB" b="1" dirty="0"/>
              <a:t>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295673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Matplotlib Example: Grouped Bar Plot</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9"/>
            <a:ext cx="11480976" cy="488002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latin typeface="Lucida Console" panose="020B0609040504020204" pitchFamily="49" charset="0"/>
              </a:rPr>
              <a:t>ax.set_facecolor(</a:t>
            </a:r>
            <a:r>
              <a:rPr lang="en-GB" sz="1600" dirty="0">
                <a:solidFill>
                  <a:srgbClr val="00B050"/>
                </a:solidFill>
                <a:latin typeface="Lucida Console" panose="020B0609040504020204" pitchFamily="49" charset="0"/>
              </a:rPr>
              <a:t>'orange'</a:t>
            </a:r>
            <a:r>
              <a:rPr lang="en-GB" sz="1600" dirty="0">
                <a:latin typeface="Lucida Console" panose="020B0609040504020204" pitchFamily="49" charset="0"/>
              </a:rPr>
              <a:t>) </a:t>
            </a:r>
            <a:r>
              <a:rPr lang="en-GB" sz="1600" dirty="0">
                <a:solidFill>
                  <a:srgbClr val="FF0000"/>
                </a:solidFill>
                <a:latin typeface="Lucida Console" panose="020B0609040504020204" pitchFamily="49" charset="0"/>
              </a:rPr>
              <a:t># sets the background colour of the plot</a:t>
            </a:r>
            <a:r>
              <a:rPr lang="en-GB" sz="1600" dirty="0">
                <a:latin typeface="Lucida Console" panose="020B0609040504020204" pitchFamily="49" charset="0"/>
              </a:rPr>
              <a:t> </a:t>
            </a:r>
          </a:p>
          <a:p>
            <a:pPr marL="0" indent="0">
              <a:buNone/>
            </a:pPr>
            <a:r>
              <a:rPr lang="en-GB" sz="1600" dirty="0">
                <a:latin typeface="Lucida Console" panose="020B0609040504020204" pitchFamily="49" charset="0"/>
              </a:rPr>
              <a:t>ax.set_xlabel(</a:t>
            </a:r>
            <a:r>
              <a:rPr lang="en-GB" sz="1600" dirty="0">
                <a:solidFill>
                  <a:srgbClr val="00B050"/>
                </a:solidFill>
                <a:latin typeface="Lucida Console" panose="020B0609040504020204" pitchFamily="49" charset="0"/>
              </a:rPr>
              <a:t>'Age group'</a:t>
            </a:r>
            <a:r>
              <a:rPr lang="en-GB" sz="1600" dirty="0">
                <a:latin typeface="Lucida Console" panose="020B0609040504020204" pitchFamily="49" charset="0"/>
              </a:rPr>
              <a:t>) </a:t>
            </a:r>
            <a:r>
              <a:rPr lang="en-GB" sz="1600" dirty="0">
                <a:solidFill>
                  <a:srgbClr val="FF0000"/>
                </a:solidFill>
                <a:latin typeface="Lucida Console" panose="020B0609040504020204" pitchFamily="49" charset="0"/>
              </a:rPr>
              <a:t># sets the x-axis label</a:t>
            </a:r>
            <a:r>
              <a:rPr lang="en-GB" sz="1600" dirty="0">
                <a:latin typeface="Lucida Console" panose="020B0609040504020204" pitchFamily="49" charset="0"/>
              </a:rPr>
              <a:t> </a:t>
            </a:r>
          </a:p>
          <a:p>
            <a:pPr marL="0" indent="0">
              <a:buNone/>
            </a:pPr>
            <a:r>
              <a:rPr lang="en-GB" sz="1600" dirty="0">
                <a:latin typeface="Lucida Console" panose="020B0609040504020204" pitchFamily="49" charset="0"/>
              </a:rPr>
              <a:t>ax.set_ylabel(</a:t>
            </a:r>
            <a:r>
              <a:rPr lang="en-GB" sz="1600" dirty="0">
                <a:solidFill>
                  <a:srgbClr val="00B050"/>
                </a:solidFill>
                <a:latin typeface="Lucida Console" panose="020B0609040504020204" pitchFamily="49" charset="0"/>
              </a:rPr>
              <a:t>'Number of employees’</a:t>
            </a:r>
            <a:r>
              <a:rPr lang="en-GB" sz="1600" dirty="0">
                <a:latin typeface="Lucida Console" panose="020B0609040504020204" pitchFamily="49" charset="0"/>
              </a:rPr>
              <a:t>) </a:t>
            </a:r>
            <a:r>
              <a:rPr lang="en-GB" sz="1600" dirty="0">
                <a:solidFill>
                  <a:srgbClr val="FF0000"/>
                </a:solidFill>
                <a:latin typeface="Lucida Console" panose="020B0609040504020204" pitchFamily="49" charset="0"/>
              </a:rPr>
              <a:t># sets the y-axis label</a:t>
            </a:r>
            <a:r>
              <a:rPr lang="en-GB" sz="1600" dirty="0">
                <a:latin typeface="Lucida Console" panose="020B0609040504020204" pitchFamily="49" charset="0"/>
              </a:rPr>
              <a:t> </a:t>
            </a:r>
          </a:p>
          <a:p>
            <a:pPr marL="0" indent="0">
              <a:buNone/>
            </a:pPr>
            <a:r>
              <a:rPr lang="en-GB" sz="1600" dirty="0">
                <a:latin typeface="Lucida Console" panose="020B0609040504020204" pitchFamily="49" charset="0"/>
              </a:rPr>
              <a:t>ax.set_title(</a:t>
            </a:r>
            <a:r>
              <a:rPr lang="en-GB" sz="1600" dirty="0">
                <a:solidFill>
                  <a:srgbClr val="00B050"/>
                </a:solidFill>
                <a:latin typeface="Lucida Console" panose="020B0609040504020204" pitchFamily="49" charset="0"/>
              </a:rPr>
              <a:t>'Number of employees by gender and age group’</a:t>
            </a:r>
            <a:r>
              <a:rPr lang="en-GB" sz="1600" dirty="0">
                <a:latin typeface="Lucida Console" panose="020B0609040504020204" pitchFamily="49" charset="0"/>
              </a:rPr>
              <a:t>) </a:t>
            </a:r>
            <a:r>
              <a:rPr lang="en-GB" sz="1600" dirty="0">
                <a:solidFill>
                  <a:srgbClr val="FF0000"/>
                </a:solidFill>
                <a:latin typeface="Lucida Console" panose="020B0609040504020204" pitchFamily="49" charset="0"/>
              </a:rPr>
              <a:t># sets the plot title</a:t>
            </a:r>
            <a:endParaRPr lang="en-GB" sz="1600" dirty="0">
              <a:latin typeface="Lucida Console" panose="020B0609040504020204" pitchFamily="49" charset="0"/>
            </a:endParaRPr>
          </a:p>
          <a:p>
            <a:pPr marL="0" indent="0">
              <a:buNone/>
            </a:pPr>
            <a:endParaRPr lang="en-GB" sz="1600" dirty="0">
              <a:latin typeface="Lucida Console" panose="020B0609040504020204" pitchFamily="49" charset="0"/>
            </a:endParaRPr>
          </a:p>
          <a:p>
            <a:pPr marL="0" indent="0">
              <a:buNone/>
            </a:pPr>
            <a:r>
              <a:rPr lang="en-GB" sz="1600" dirty="0">
                <a:latin typeface="Lucida Console" panose="020B0609040504020204" pitchFamily="49" charset="0"/>
              </a:rPr>
              <a:t>ax.set_xticks(index + bar_width/2) </a:t>
            </a:r>
            <a:r>
              <a:rPr lang="en-GB" sz="1600" dirty="0">
                <a:solidFill>
                  <a:srgbClr val="FF0000"/>
                </a:solidFill>
                <a:latin typeface="Lucida Console" panose="020B0609040504020204" pitchFamily="49" charset="0"/>
              </a:rPr>
              <a:t># places the ticks right between the male and female bars</a:t>
            </a:r>
          </a:p>
          <a:p>
            <a:pPr marL="0" indent="0">
              <a:buNone/>
            </a:pPr>
            <a:r>
              <a:rPr lang="en-GB" sz="1600" dirty="0">
                <a:latin typeface="Lucida Console" panose="020B0609040504020204" pitchFamily="49" charset="0"/>
              </a:rPr>
              <a:t>ax.set_xticklabels((</a:t>
            </a:r>
            <a:r>
              <a:rPr lang="en-GB" sz="1600" dirty="0">
                <a:solidFill>
                  <a:srgbClr val="00B050"/>
                </a:solidFill>
                <a:latin typeface="Lucida Console" panose="020B0609040504020204" pitchFamily="49" charset="0"/>
              </a:rPr>
              <a:t>'18-25'</a:t>
            </a:r>
            <a:r>
              <a:rPr lang="en-GB" sz="1600" dirty="0">
                <a:latin typeface="Lucida Console" panose="020B0609040504020204" pitchFamily="49" charset="0"/>
              </a:rPr>
              <a:t>, </a:t>
            </a:r>
            <a:r>
              <a:rPr lang="en-GB" sz="1600" dirty="0">
                <a:solidFill>
                  <a:srgbClr val="00B050"/>
                </a:solidFill>
                <a:latin typeface="Lucida Console" panose="020B0609040504020204" pitchFamily="49" charset="0"/>
              </a:rPr>
              <a:t>'26-34'</a:t>
            </a:r>
            <a:r>
              <a:rPr lang="en-GB" sz="1600" dirty="0">
                <a:latin typeface="Lucida Console" panose="020B0609040504020204" pitchFamily="49" charset="0"/>
              </a:rPr>
              <a:t>, </a:t>
            </a:r>
            <a:r>
              <a:rPr lang="en-GB" sz="1600" dirty="0">
                <a:solidFill>
                  <a:srgbClr val="00B050"/>
                </a:solidFill>
                <a:latin typeface="Lucida Console" panose="020B0609040504020204" pitchFamily="49" charset="0"/>
              </a:rPr>
              <a:t>'35-44'</a:t>
            </a:r>
            <a:r>
              <a:rPr lang="en-GB" sz="1600" dirty="0">
                <a:latin typeface="Lucida Console" panose="020B0609040504020204" pitchFamily="49" charset="0"/>
              </a:rPr>
              <a:t>, </a:t>
            </a:r>
            <a:r>
              <a:rPr lang="en-GB" sz="1600" dirty="0">
                <a:solidFill>
                  <a:srgbClr val="00B050"/>
                </a:solidFill>
                <a:latin typeface="Lucida Console" panose="020B0609040504020204" pitchFamily="49" charset="0"/>
              </a:rPr>
              <a:t>'45-54'</a:t>
            </a:r>
            <a:r>
              <a:rPr lang="en-GB" sz="1600" dirty="0">
                <a:latin typeface="Lucida Console" panose="020B0609040504020204" pitchFamily="49" charset="0"/>
              </a:rPr>
              <a:t>, </a:t>
            </a:r>
            <a:r>
              <a:rPr lang="en-GB" sz="1600" dirty="0">
                <a:solidFill>
                  <a:srgbClr val="00B050"/>
                </a:solidFill>
                <a:latin typeface="Lucida Console" panose="020B0609040504020204" pitchFamily="49" charset="0"/>
              </a:rPr>
              <a:t>'55-64'</a:t>
            </a:r>
            <a:r>
              <a:rPr lang="en-GB" sz="1600" dirty="0">
                <a:latin typeface="Lucida Console" panose="020B0609040504020204" pitchFamily="49" charset="0"/>
              </a:rPr>
              <a:t>, </a:t>
            </a:r>
            <a:r>
              <a:rPr lang="en-GB" sz="1600" dirty="0">
                <a:solidFill>
                  <a:srgbClr val="00B050"/>
                </a:solidFill>
                <a:latin typeface="Lucida Console" panose="020B0609040504020204" pitchFamily="49" charset="0"/>
              </a:rPr>
              <a:t>'65+'</a:t>
            </a:r>
            <a:r>
              <a:rPr lang="en-GB" sz="1600" dirty="0">
                <a:latin typeface="Lucida Console" panose="020B0609040504020204" pitchFamily="49" charset="0"/>
              </a:rPr>
              <a:t>))</a:t>
            </a:r>
          </a:p>
          <a:p>
            <a:pPr marL="0" indent="0">
              <a:buNone/>
            </a:pPr>
            <a:r>
              <a:rPr lang="en-GB" sz="1600" dirty="0">
                <a:latin typeface="Lucida Console" panose="020B0609040504020204" pitchFamily="49" charset="0"/>
              </a:rPr>
              <a:t>ax.bar_label(male_bars, padding=3)   </a:t>
            </a:r>
            <a:r>
              <a:rPr lang="en-GB" sz="1600" dirty="0">
                <a:solidFill>
                  <a:srgbClr val="FF0000"/>
                </a:solidFill>
                <a:latin typeface="Lucida Console" panose="020B0609040504020204" pitchFamily="49" charset="0"/>
              </a:rPr>
              <a:t># add values as labels to male bars</a:t>
            </a:r>
          </a:p>
          <a:p>
            <a:pPr marL="0" indent="0">
              <a:buNone/>
            </a:pPr>
            <a:r>
              <a:rPr lang="en-GB" sz="1600" dirty="0">
                <a:latin typeface="Lucida Console" panose="020B0609040504020204" pitchFamily="49" charset="0"/>
              </a:rPr>
              <a:t>ax.bar_label(female_bars, padding=3) </a:t>
            </a:r>
            <a:r>
              <a:rPr lang="en-GB" sz="1600" dirty="0">
                <a:solidFill>
                  <a:srgbClr val="FF0000"/>
                </a:solidFill>
                <a:latin typeface="Lucida Console" panose="020B0609040504020204" pitchFamily="49" charset="0"/>
              </a:rPr>
              <a:t># add values as labels to female bars</a:t>
            </a:r>
          </a:p>
          <a:p>
            <a:pPr marL="0" indent="0">
              <a:buNone/>
            </a:pPr>
            <a:r>
              <a:rPr lang="en-GB" sz="1600" dirty="0">
                <a:latin typeface="Lucida Console" panose="020B0609040504020204" pitchFamily="49" charset="0"/>
              </a:rPr>
              <a:t>ax.legend()</a:t>
            </a:r>
          </a:p>
          <a:p>
            <a:pPr marL="0" indent="0">
              <a:buNone/>
            </a:pPr>
            <a:endParaRPr lang="en-GB" sz="1600" dirty="0">
              <a:latin typeface="Lucida Console" panose="020B0609040504020204" pitchFamily="49" charset="0"/>
            </a:endParaRPr>
          </a:p>
          <a:p>
            <a:pPr marL="0" indent="0">
              <a:buNone/>
            </a:pPr>
            <a:r>
              <a:rPr lang="en-GB" sz="1600" dirty="0">
                <a:latin typeface="Lucida Console" panose="020B0609040504020204" pitchFamily="49" charset="0"/>
              </a:rPr>
              <a:t>fig.tight_layout()</a:t>
            </a:r>
          </a:p>
          <a:p>
            <a:pPr marL="0" indent="0">
              <a:buNone/>
            </a:pPr>
            <a:r>
              <a:rPr lang="en-GB" sz="1600" dirty="0">
                <a:latin typeface="Lucida Console" panose="020B0609040504020204" pitchFamily="49" charset="0"/>
              </a:rPr>
              <a:t>plt.savefig(</a:t>
            </a:r>
            <a:r>
              <a:rPr lang="en-GB" sz="1600" dirty="0">
                <a:solidFill>
                  <a:srgbClr val="00B050"/>
                </a:solidFill>
                <a:latin typeface="Lucida Console" panose="020B0609040504020204" pitchFamily="49" charset="0"/>
              </a:rPr>
              <a:t>'grouped_bar_plot.png'</a:t>
            </a:r>
            <a:r>
              <a:rPr lang="en-GB" sz="1600" dirty="0">
                <a:latin typeface="Lucida Console" panose="020B0609040504020204" pitchFamily="49" charset="0"/>
              </a:rPr>
              <a:t>)</a:t>
            </a:r>
          </a:p>
          <a:p>
            <a:pPr marL="0" indent="0">
              <a:buNone/>
            </a:pPr>
            <a:br>
              <a:rPr lang="en-GB" dirty="0"/>
            </a:br>
            <a:endParaRPr lang="en-GB" dirty="0"/>
          </a:p>
          <a:p>
            <a:pPr marL="0" indent="0">
              <a:buNone/>
            </a:pPr>
            <a:r>
              <a:rPr lang="en-GB" b="1" dirty="0"/>
              <a:t>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106033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Matplotlib Example: Grouped Bar Plot</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257826"/>
            <a:ext cx="11480976" cy="3672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Grouped bar chart with bar labels</a:t>
            </a:r>
            <a:br>
              <a:rPr lang="en-GB" dirty="0"/>
            </a:br>
            <a:endParaRPr lang="en-GB" dirty="0"/>
          </a:p>
          <a:p>
            <a:pPr marL="0" indent="0">
              <a:buNone/>
            </a:pPr>
            <a:r>
              <a:rPr lang="en-GB" b="1" dirty="0"/>
              <a:t>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4" name="Picture 3" descr="Chart, bar chart&#10;&#10;Description automatically generated">
            <a:extLst>
              <a:ext uri="{FF2B5EF4-FFF2-40B4-BE49-F238E27FC236}">
                <a16:creationId xmlns:a16="http://schemas.microsoft.com/office/drawing/2014/main" id="{E1499DCF-32BA-4376-8072-AF95C7907B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052" y="1658980"/>
            <a:ext cx="6774186" cy="5080640"/>
          </a:xfrm>
          <a:prstGeom prst="rect">
            <a:avLst/>
          </a:prstGeom>
        </p:spPr>
      </p:pic>
      <p:sp>
        <p:nvSpPr>
          <p:cNvPr id="7" name="Text Placeholder 4">
            <a:extLst>
              <a:ext uri="{FF2B5EF4-FFF2-40B4-BE49-F238E27FC236}">
                <a16:creationId xmlns:a16="http://schemas.microsoft.com/office/drawing/2014/main" id="{F7FF5E99-D615-4E72-A4A2-CB4446A0DBC0}"/>
              </a:ext>
            </a:extLst>
          </p:cNvPr>
          <p:cNvSpPr txBox="1">
            <a:spLocks/>
          </p:cNvSpPr>
          <p:nvPr/>
        </p:nvSpPr>
        <p:spPr>
          <a:xfrm>
            <a:off x="7086600" y="2019528"/>
            <a:ext cx="5055898" cy="407102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0" i="0" dirty="0">
                <a:solidFill>
                  <a:srgbClr val="000000"/>
                </a:solidFill>
                <a:effectLst/>
                <a:latin typeface="Arial" panose="020B0604020202020204" pitchFamily="34" charset="0"/>
              </a:rPr>
              <a:t>The default point 0 is in the middle of the first male bar</a:t>
            </a:r>
          </a:p>
          <a:p>
            <a:endParaRPr lang="en-GB" b="0" i="0" dirty="0">
              <a:solidFill>
                <a:srgbClr val="000000"/>
              </a:solidFill>
              <a:effectLst/>
              <a:latin typeface="Arial" panose="020B0604020202020204" pitchFamily="34" charset="0"/>
            </a:endParaRPr>
          </a:p>
          <a:p>
            <a:r>
              <a:rPr lang="en-GB" dirty="0">
                <a:solidFill>
                  <a:srgbClr val="000000"/>
                </a:solidFill>
              </a:rPr>
              <a:t>This is where the default first tick would be – to see it, comment out the line of code: </a:t>
            </a:r>
            <a:br>
              <a:rPr lang="en-GB" dirty="0">
                <a:solidFill>
                  <a:srgbClr val="000000"/>
                </a:solidFill>
              </a:rPr>
            </a:br>
            <a:r>
              <a:rPr lang="en-GB" dirty="0">
                <a:solidFill>
                  <a:srgbClr val="000000"/>
                </a:solidFill>
                <a:latin typeface="Lucida Console" panose="020B0609040504020204" pitchFamily="49" charset="0"/>
              </a:rPr>
              <a:t>ax.set_xticks(index + bar_width/2</a:t>
            </a:r>
            <a:r>
              <a:rPr lang="en-GB" dirty="0">
                <a:solidFill>
                  <a:srgbClr val="000000"/>
                </a:solidFill>
              </a:rPr>
              <a:t>)</a:t>
            </a:r>
          </a:p>
          <a:p>
            <a:endParaRPr lang="en-GB" dirty="0">
              <a:solidFill>
                <a:srgbClr val="000000"/>
              </a:solidFill>
            </a:endParaRPr>
          </a:p>
          <a:p>
            <a:r>
              <a:rPr lang="en-GB" dirty="0">
                <a:solidFill>
                  <a:srgbClr val="000000"/>
                </a:solidFill>
              </a:rPr>
              <a:t>In order to shift the ticks between the male and female bars (as in the plot on the left), the index values: 0, 1, 2, 3, 4, 5 are increased by half of bar’s width to values </a:t>
            </a:r>
            <a:r>
              <a:rPr lang="en-GB" b="0" i="0" dirty="0">
                <a:solidFill>
                  <a:srgbClr val="333333"/>
                </a:solidFill>
                <a:effectLst/>
                <a:latin typeface="helvetica neue"/>
              </a:rPr>
              <a:t>0.175, 1.175, 2.175, 3.175, 4.175, 5.175</a:t>
            </a:r>
            <a:endParaRPr lang="en-GB" dirty="0"/>
          </a:p>
        </p:txBody>
      </p:sp>
    </p:spTree>
    <p:extLst>
      <p:ext uri="{BB962C8B-B14F-4D97-AF65-F5344CB8AC3E}">
        <p14:creationId xmlns:p14="http://schemas.microsoft.com/office/powerpoint/2010/main" val="416155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Matplotlib Example: Pie Plot</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2" y="1568069"/>
            <a:ext cx="9135621" cy="488002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Let’s create a pie plot to show the proportion of men and women: using </a:t>
            </a:r>
            <a:r>
              <a:rPr lang="en-GB" b="1" dirty="0"/>
              <a:t>pie()</a:t>
            </a:r>
            <a:r>
              <a:rPr lang="en-GB" dirty="0"/>
              <a:t> function</a:t>
            </a:r>
          </a:p>
          <a:p>
            <a:pPr marL="0" indent="0">
              <a:buNone/>
            </a:pPr>
            <a:endParaRPr lang="en-GB" sz="1600" dirty="0">
              <a:solidFill>
                <a:srgbClr val="FF7700"/>
              </a:solidFill>
              <a:latin typeface="Lucida Console" panose="020B0609040504020204" pitchFamily="49" charset="0"/>
            </a:endParaRPr>
          </a:p>
          <a:p>
            <a:pPr marL="0" indent="0">
              <a:buNone/>
            </a:pPr>
            <a:r>
              <a:rPr lang="en-GB" sz="1600" dirty="0">
                <a:solidFill>
                  <a:srgbClr val="FF7700"/>
                </a:solidFill>
                <a:latin typeface="Lucida Console" panose="020B0609040504020204" pitchFamily="49" charset="0"/>
              </a:rPr>
              <a:t>import</a:t>
            </a:r>
            <a:r>
              <a:rPr lang="en-GB" sz="1600" dirty="0">
                <a:latin typeface="Lucida Console" panose="020B0609040504020204" pitchFamily="49" charset="0"/>
              </a:rPr>
              <a:t> matplotlib.pyplot </a:t>
            </a:r>
            <a:r>
              <a:rPr lang="en-GB" sz="1600" dirty="0">
                <a:solidFill>
                  <a:srgbClr val="FF7700"/>
                </a:solidFill>
                <a:latin typeface="Lucida Console" panose="020B0609040504020204" pitchFamily="49" charset="0"/>
              </a:rPr>
              <a:t>as</a:t>
            </a:r>
            <a:r>
              <a:rPr lang="en-GB" sz="1600" dirty="0">
                <a:latin typeface="Lucida Console" panose="020B0609040504020204" pitchFamily="49" charset="0"/>
              </a:rPr>
              <a:t> plt</a:t>
            </a:r>
          </a:p>
          <a:p>
            <a:pPr marL="0" indent="0">
              <a:buNone/>
            </a:pPr>
            <a:r>
              <a:rPr lang="en-GB" sz="1600" dirty="0">
                <a:solidFill>
                  <a:srgbClr val="FF7700"/>
                </a:solidFill>
                <a:latin typeface="Lucida Console" panose="020B0609040504020204" pitchFamily="49" charset="0"/>
              </a:rPr>
              <a:t>import</a:t>
            </a:r>
            <a:r>
              <a:rPr lang="en-GB" sz="1600" dirty="0">
                <a:latin typeface="Lucida Console" panose="020B0609040504020204" pitchFamily="49" charset="0"/>
              </a:rPr>
              <a:t> numpy </a:t>
            </a:r>
            <a:r>
              <a:rPr lang="en-GB" sz="1600" dirty="0">
                <a:solidFill>
                  <a:srgbClr val="FF7700"/>
                </a:solidFill>
                <a:latin typeface="Lucida Console" panose="020B0609040504020204" pitchFamily="49" charset="0"/>
              </a:rPr>
              <a:t>as</a:t>
            </a:r>
            <a:r>
              <a:rPr lang="en-GB" sz="1600" dirty="0">
                <a:latin typeface="Lucida Console" panose="020B0609040504020204" pitchFamily="49" charset="0"/>
              </a:rPr>
              <a:t> np</a:t>
            </a:r>
          </a:p>
          <a:p>
            <a:pPr marL="0" indent="0">
              <a:buNone/>
            </a:pPr>
            <a:endParaRPr lang="en-GB" sz="1600" dirty="0">
              <a:latin typeface="Lucida Console" panose="020B0609040504020204" pitchFamily="49" charset="0"/>
            </a:endParaRPr>
          </a:p>
          <a:p>
            <a:pPr marL="0" indent="0">
              <a:buNone/>
            </a:pPr>
            <a:r>
              <a:rPr lang="en-GB" sz="1600" dirty="0">
                <a:latin typeface="Lucida Console" panose="020B0609040504020204" pitchFamily="49" charset="0"/>
              </a:rPr>
              <a:t>male = np.array([235, 621, 823, 421, 120, 13])</a:t>
            </a:r>
          </a:p>
          <a:p>
            <a:pPr marL="0" indent="0">
              <a:buNone/>
            </a:pPr>
            <a:r>
              <a:rPr lang="en-GB" sz="1600" dirty="0">
                <a:latin typeface="Lucida Console" panose="020B0609040504020204" pitchFamily="49" charset="0"/>
              </a:rPr>
              <a:t>female = np.array([435, 924, 532, 264, 125, 3])</a:t>
            </a:r>
          </a:p>
          <a:p>
            <a:pPr marL="0" indent="0">
              <a:buNone/>
            </a:pPr>
            <a:endParaRPr lang="en-GB" sz="1600" dirty="0">
              <a:latin typeface="Lucida Console" panose="020B0609040504020204" pitchFamily="49" charset="0"/>
            </a:endParaRPr>
          </a:p>
          <a:p>
            <a:pPr marL="0" indent="0">
              <a:buNone/>
            </a:pPr>
            <a:r>
              <a:rPr lang="en-GB" sz="1600" dirty="0">
                <a:latin typeface="Lucida Console" panose="020B0609040504020204" pitchFamily="49" charset="0"/>
              </a:rPr>
              <a:t>tot_male = np.sum(male)</a:t>
            </a:r>
          </a:p>
          <a:p>
            <a:pPr marL="0" indent="0">
              <a:buNone/>
            </a:pPr>
            <a:r>
              <a:rPr lang="en-GB" sz="1600" dirty="0">
                <a:latin typeface="Lucida Console" panose="020B0609040504020204" pitchFamily="49" charset="0"/>
              </a:rPr>
              <a:t>tot_female = np.sum(female)</a:t>
            </a:r>
          </a:p>
          <a:p>
            <a:pPr marL="0" indent="0">
              <a:buNone/>
            </a:pPr>
            <a:r>
              <a:rPr lang="en-GB" sz="1600" dirty="0">
                <a:latin typeface="Lucida Console" panose="020B0609040504020204" pitchFamily="49" charset="0"/>
              </a:rPr>
              <a:t>tot_employees = np.array([tot_male, tot_female])</a:t>
            </a:r>
          </a:p>
          <a:p>
            <a:pPr marL="0" indent="0">
              <a:buNone/>
            </a:pPr>
            <a:r>
              <a:rPr lang="en-GB" sz="1600" dirty="0">
                <a:latin typeface="Lucida Console" panose="020B0609040504020204" pitchFamily="49" charset="0"/>
              </a:rPr>
              <a:t>pie_labels = [</a:t>
            </a:r>
            <a:r>
              <a:rPr lang="en-GB" sz="1600" dirty="0">
                <a:solidFill>
                  <a:srgbClr val="00B050"/>
                </a:solidFill>
                <a:latin typeface="Lucida Console" panose="020B0609040504020204" pitchFamily="49" charset="0"/>
              </a:rPr>
              <a:t>"Male"</a:t>
            </a:r>
            <a:r>
              <a:rPr lang="en-GB" sz="1600" dirty="0">
                <a:latin typeface="Lucida Console" panose="020B0609040504020204" pitchFamily="49" charset="0"/>
              </a:rPr>
              <a:t>, </a:t>
            </a:r>
            <a:r>
              <a:rPr lang="en-GB" sz="1600" dirty="0">
                <a:solidFill>
                  <a:srgbClr val="00B050"/>
                </a:solidFill>
                <a:latin typeface="Lucida Console" panose="020B0609040504020204" pitchFamily="49" charset="0"/>
              </a:rPr>
              <a:t>"Female"</a:t>
            </a:r>
            <a:r>
              <a:rPr lang="en-GB" sz="1600" dirty="0">
                <a:latin typeface="Lucida Console" panose="020B0609040504020204" pitchFamily="49" charset="0"/>
              </a:rPr>
              <a:t>]</a:t>
            </a:r>
          </a:p>
          <a:p>
            <a:pPr marL="0" indent="0">
              <a:buNone/>
            </a:pPr>
            <a:r>
              <a:rPr lang="en-GB" sz="1600" dirty="0">
                <a:latin typeface="Lucida Console" panose="020B0609040504020204" pitchFamily="49" charset="0"/>
              </a:rPr>
              <a:t>plt.pie(tot_employees, labels=pie_labels, autopct=</a:t>
            </a:r>
            <a:r>
              <a:rPr lang="en-GB" sz="1600" dirty="0">
                <a:solidFill>
                  <a:srgbClr val="00B050"/>
                </a:solidFill>
                <a:latin typeface="Lucida Console" panose="020B0609040504020204" pitchFamily="49" charset="0"/>
              </a:rPr>
              <a:t>'%.2f%%'</a:t>
            </a:r>
            <a:r>
              <a:rPr lang="en-GB" sz="1600" dirty="0">
                <a:latin typeface="Lucida Console" panose="020B0609040504020204" pitchFamily="49" charset="0"/>
              </a:rPr>
              <a:t>, shadow=</a:t>
            </a:r>
            <a:r>
              <a:rPr lang="en-GB" sz="1600" dirty="0">
                <a:solidFill>
                  <a:srgbClr val="FF7700"/>
                </a:solidFill>
                <a:latin typeface="Lucida Console" panose="020B0609040504020204" pitchFamily="49" charset="0"/>
              </a:rPr>
              <a:t>True</a:t>
            </a:r>
            <a:r>
              <a:rPr lang="en-GB" sz="1600" dirty="0">
                <a:latin typeface="Lucida Console" panose="020B0609040504020204" pitchFamily="49" charset="0"/>
              </a:rPr>
              <a:t>)</a:t>
            </a:r>
          </a:p>
          <a:p>
            <a:pPr marL="0" indent="0">
              <a:buNone/>
            </a:pPr>
            <a:r>
              <a:rPr lang="en-GB" sz="1600" dirty="0">
                <a:latin typeface="Lucida Console" panose="020B0609040504020204" pitchFamily="49" charset="0"/>
              </a:rPr>
              <a:t>plt.legend(title=</a:t>
            </a:r>
            <a:r>
              <a:rPr lang="en-GB" sz="1600" dirty="0">
                <a:solidFill>
                  <a:srgbClr val="00B050"/>
                </a:solidFill>
                <a:latin typeface="Lucida Console" panose="020B0609040504020204" pitchFamily="49" charset="0"/>
              </a:rPr>
              <a:t>"Employees:"</a:t>
            </a:r>
            <a:r>
              <a:rPr lang="en-GB" sz="1600" dirty="0">
                <a:latin typeface="Lucida Console" panose="020B0609040504020204" pitchFamily="49" charset="0"/>
              </a:rPr>
              <a:t>)</a:t>
            </a:r>
          </a:p>
          <a:p>
            <a:pPr marL="0" indent="0">
              <a:buNone/>
            </a:pPr>
            <a:r>
              <a:rPr lang="en-GB" sz="1600" dirty="0">
                <a:latin typeface="Lucida Console" panose="020B0609040504020204" pitchFamily="49" charset="0"/>
              </a:rPr>
              <a:t>plt.savefig(</a:t>
            </a:r>
            <a:r>
              <a:rPr lang="en-GB" sz="1600" dirty="0">
                <a:solidFill>
                  <a:srgbClr val="00B050"/>
                </a:solidFill>
                <a:latin typeface="Lucida Console" panose="020B0609040504020204" pitchFamily="49" charset="0"/>
              </a:rPr>
              <a:t>'pie_plot.png'</a:t>
            </a:r>
            <a:r>
              <a:rPr lang="en-GB" sz="1600" dirty="0">
                <a:latin typeface="Lucida Console" panose="020B0609040504020204" pitchFamily="49" charset="0"/>
              </a:rPr>
              <a:t>)</a:t>
            </a:r>
          </a:p>
          <a:p>
            <a:pPr marL="0" indent="0">
              <a:buNone/>
            </a:pPr>
            <a:br>
              <a:rPr lang="en-GB" dirty="0"/>
            </a:br>
            <a:endParaRPr lang="en-GB" dirty="0"/>
          </a:p>
          <a:p>
            <a:pPr marL="0" indent="0">
              <a:buNone/>
            </a:pPr>
            <a:r>
              <a:rPr lang="en-GB" b="1" dirty="0"/>
              <a:t>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4" name="Picture 3">
            <a:extLst>
              <a:ext uri="{FF2B5EF4-FFF2-40B4-BE49-F238E27FC236}">
                <a16:creationId xmlns:a16="http://schemas.microsoft.com/office/drawing/2014/main" id="{1FF987DE-73C8-473C-8128-C8AEB0A43B0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984881" y="1641981"/>
            <a:ext cx="3741542" cy="3817678"/>
          </a:xfrm>
          <a:prstGeom prst="rect">
            <a:avLst/>
          </a:prstGeom>
        </p:spPr>
      </p:pic>
    </p:spTree>
    <p:extLst>
      <p:ext uri="{BB962C8B-B14F-4D97-AF65-F5344CB8AC3E}">
        <p14:creationId xmlns:p14="http://schemas.microsoft.com/office/powerpoint/2010/main" val="114647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Matplotlib Example: Subplots – method 1</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114301" y="1584398"/>
            <a:ext cx="11985171" cy="488002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Use the </a:t>
            </a:r>
            <a:r>
              <a:rPr lang="en-GB" b="1" dirty="0">
                <a:solidFill>
                  <a:srgbClr val="000000"/>
                </a:solidFill>
              </a:rPr>
              <a:t>subplots</a:t>
            </a:r>
            <a:r>
              <a:rPr lang="en-GB" b="1" dirty="0"/>
              <a:t>() </a:t>
            </a:r>
            <a:r>
              <a:rPr lang="en-GB" dirty="0"/>
              <a:t>function to draw multiple plots in one figure, for example the bar and pie plot we’ve just created</a:t>
            </a:r>
          </a:p>
          <a:p>
            <a:pPr marL="0" indent="0">
              <a:buNone/>
            </a:pPr>
            <a:endParaRPr lang="en-GB" sz="1700" dirty="0">
              <a:solidFill>
                <a:srgbClr val="FF7700"/>
              </a:solidFill>
              <a:latin typeface="Lucida Console" panose="020B0609040504020204" pitchFamily="49" charset="0"/>
            </a:endParaRPr>
          </a:p>
          <a:p>
            <a:pPr marL="0" indent="0">
              <a:buNone/>
            </a:pPr>
            <a:r>
              <a:rPr lang="en-GB" sz="1700" dirty="0">
                <a:solidFill>
                  <a:srgbClr val="FF7700"/>
                </a:solidFill>
                <a:latin typeface="Lucida Console" panose="020B0609040504020204" pitchFamily="49" charset="0"/>
              </a:rPr>
              <a:t>import</a:t>
            </a:r>
            <a:r>
              <a:rPr lang="en-GB" sz="1700" dirty="0">
                <a:latin typeface="Lucida Console" panose="020B0609040504020204" pitchFamily="49" charset="0"/>
              </a:rPr>
              <a:t> matplotlib.pyplot </a:t>
            </a:r>
            <a:r>
              <a:rPr lang="en-GB" sz="1700" dirty="0">
                <a:solidFill>
                  <a:srgbClr val="FF7700"/>
                </a:solidFill>
                <a:latin typeface="Lucida Console" panose="020B0609040504020204" pitchFamily="49" charset="0"/>
              </a:rPr>
              <a:t>as</a:t>
            </a:r>
            <a:r>
              <a:rPr lang="en-GB" sz="1700" dirty="0">
                <a:latin typeface="Lucida Console" panose="020B0609040504020204" pitchFamily="49" charset="0"/>
              </a:rPr>
              <a:t> plt</a:t>
            </a:r>
          </a:p>
          <a:p>
            <a:pPr marL="0" indent="0">
              <a:buNone/>
            </a:pPr>
            <a:r>
              <a:rPr lang="en-GB" sz="1700" dirty="0">
                <a:solidFill>
                  <a:srgbClr val="FF7700"/>
                </a:solidFill>
                <a:latin typeface="Lucida Console" panose="020B0609040504020204" pitchFamily="49" charset="0"/>
              </a:rPr>
              <a:t>import</a:t>
            </a:r>
            <a:r>
              <a:rPr lang="en-GB" sz="1700" dirty="0">
                <a:latin typeface="Lucida Console" panose="020B0609040504020204" pitchFamily="49" charset="0"/>
              </a:rPr>
              <a:t> numpy </a:t>
            </a:r>
            <a:r>
              <a:rPr lang="en-GB" sz="1700" dirty="0">
                <a:solidFill>
                  <a:srgbClr val="FF7700"/>
                </a:solidFill>
                <a:latin typeface="Lucida Console" panose="020B0609040504020204" pitchFamily="49" charset="0"/>
              </a:rPr>
              <a:t>as</a:t>
            </a:r>
            <a:r>
              <a:rPr lang="en-GB" sz="1700" dirty="0">
                <a:latin typeface="Lucida Console" panose="020B0609040504020204" pitchFamily="49" charset="0"/>
              </a:rPr>
              <a:t> np</a:t>
            </a:r>
            <a:br>
              <a:rPr lang="en-GB" sz="1700" dirty="0">
                <a:latin typeface="Lucida Console" panose="020B0609040504020204" pitchFamily="49" charset="0"/>
              </a:rPr>
            </a:br>
            <a:endParaRPr lang="en-GB" sz="1700" dirty="0">
              <a:latin typeface="Lucida Console" panose="020B0609040504020204" pitchFamily="49" charset="0"/>
            </a:endParaRPr>
          </a:p>
          <a:p>
            <a:pPr marL="0" indent="0">
              <a:buNone/>
            </a:pPr>
            <a:r>
              <a:rPr lang="en-GB" sz="1700" dirty="0">
                <a:solidFill>
                  <a:srgbClr val="FF0000"/>
                </a:solidFill>
                <a:latin typeface="Lucida Console" panose="020B0609040504020204" pitchFamily="49" charset="0"/>
              </a:rPr>
              <a:t># plot 1: number of male and female employees in a company, broken down by their age</a:t>
            </a:r>
          </a:p>
          <a:p>
            <a:pPr marL="0" indent="0">
              <a:buNone/>
            </a:pPr>
            <a:r>
              <a:rPr lang="en-GB" sz="1700" dirty="0">
                <a:latin typeface="Lucida Console" panose="020B0609040504020204" pitchFamily="49" charset="0"/>
              </a:rPr>
              <a:t>no_age_groups = 6</a:t>
            </a:r>
          </a:p>
          <a:p>
            <a:pPr marL="0" indent="0">
              <a:buNone/>
            </a:pPr>
            <a:r>
              <a:rPr lang="en-GB" sz="1700" dirty="0">
                <a:latin typeface="Lucida Console" panose="020B0609040504020204" pitchFamily="49" charset="0"/>
              </a:rPr>
              <a:t>male = np.array([235, 621, 823, 421, 120, 13])</a:t>
            </a:r>
          </a:p>
          <a:p>
            <a:pPr marL="0" indent="0">
              <a:buNone/>
            </a:pPr>
            <a:r>
              <a:rPr lang="en-GB" sz="1700" dirty="0">
                <a:latin typeface="Lucida Console" panose="020B0609040504020204" pitchFamily="49" charset="0"/>
              </a:rPr>
              <a:t>female = np.array([435, 924, 532, 264, 125, 3]) </a:t>
            </a:r>
          </a:p>
          <a:p>
            <a:pPr marL="0" indent="0">
              <a:buNone/>
            </a:pPr>
            <a:r>
              <a:rPr lang="en-GB" sz="1700" dirty="0">
                <a:latin typeface="Lucida Console" panose="020B0609040504020204" pitchFamily="49" charset="0"/>
              </a:rPr>
              <a:t>fig, ax = plt.subplots(1, 2, figsize=(12, 6))</a:t>
            </a:r>
          </a:p>
          <a:p>
            <a:pPr marL="0" indent="0">
              <a:buNone/>
            </a:pPr>
            <a:endParaRPr lang="en-GB" sz="1700" dirty="0">
              <a:latin typeface="Lucida Console" panose="020B0609040504020204" pitchFamily="49" charset="0"/>
            </a:endParaRPr>
          </a:p>
          <a:p>
            <a:pPr marL="0" indent="0">
              <a:buNone/>
            </a:pPr>
            <a:br>
              <a:rPr lang="en-GB" dirty="0"/>
            </a:br>
            <a:endParaRPr lang="en-GB" dirty="0"/>
          </a:p>
          <a:p>
            <a:pPr marL="0" indent="0">
              <a:buNone/>
            </a:pPr>
            <a:r>
              <a:rPr lang="en-GB" b="1" dirty="0"/>
              <a:t>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5" name="Rectangle 4">
            <a:extLst>
              <a:ext uri="{FF2B5EF4-FFF2-40B4-BE49-F238E27FC236}">
                <a16:creationId xmlns:a16="http://schemas.microsoft.com/office/drawing/2014/main" id="{349B3286-4857-4B90-B0EB-B0736BA751C3}"/>
              </a:ext>
            </a:extLst>
          </p:cNvPr>
          <p:cNvSpPr/>
          <p:nvPr/>
        </p:nvSpPr>
        <p:spPr>
          <a:xfrm>
            <a:off x="172441" y="4833927"/>
            <a:ext cx="5934675" cy="29788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40459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Matplotlib Example: Subplots – method 1</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141836" y="1523252"/>
            <a:ext cx="11985171" cy="488002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1600" dirty="0">
              <a:latin typeface="Lucida Console" panose="020B0609040504020204" pitchFamily="49" charset="0"/>
            </a:endParaRPr>
          </a:p>
          <a:p>
            <a:pPr marL="0" indent="0">
              <a:buNone/>
            </a:pPr>
            <a:r>
              <a:rPr lang="en-GB" sz="1700" dirty="0">
                <a:latin typeface="Lucida Console" panose="020B0609040504020204" pitchFamily="49" charset="0"/>
              </a:rPr>
              <a:t>index = np.arange(no_age_groups)</a:t>
            </a:r>
          </a:p>
          <a:p>
            <a:pPr marL="0" indent="0">
              <a:buNone/>
            </a:pPr>
            <a:r>
              <a:rPr lang="en-GB" sz="1700" dirty="0">
                <a:latin typeface="Lucida Console" panose="020B0609040504020204" pitchFamily="49" charset="0"/>
              </a:rPr>
              <a:t>bar_width = 0.35   </a:t>
            </a:r>
            <a:r>
              <a:rPr lang="en-GB" sz="1700" dirty="0">
                <a:solidFill>
                  <a:srgbClr val="FF0000"/>
                </a:solidFill>
                <a:latin typeface="Lucida Console" panose="020B0609040504020204" pitchFamily="49" charset="0"/>
              </a:rPr>
              <a:t># bar width (0.35 units)</a:t>
            </a:r>
          </a:p>
          <a:p>
            <a:pPr marL="0" indent="0">
              <a:buNone/>
            </a:pPr>
            <a:r>
              <a:rPr lang="en-GB" sz="1700" dirty="0">
                <a:latin typeface="Lucida Console" panose="020B0609040504020204" pitchFamily="49" charset="0"/>
              </a:rPr>
              <a:t>male_bars = ax[0].bar(index, male, bar_width, color=</a:t>
            </a:r>
            <a:r>
              <a:rPr lang="en-GB" sz="1700" dirty="0">
                <a:solidFill>
                  <a:srgbClr val="00B050"/>
                </a:solidFill>
                <a:latin typeface="Lucida Console" panose="020B0609040504020204" pitchFamily="49" charset="0"/>
              </a:rPr>
              <a:t>'k'</a:t>
            </a:r>
            <a:r>
              <a:rPr lang="en-GB" sz="1700" dirty="0">
                <a:latin typeface="Lucida Console" panose="020B0609040504020204" pitchFamily="49" charset="0"/>
              </a:rPr>
              <a:t>, label=</a:t>
            </a:r>
            <a:r>
              <a:rPr lang="en-GB" sz="1700" dirty="0">
                <a:solidFill>
                  <a:srgbClr val="00B050"/>
                </a:solidFill>
                <a:latin typeface="Lucida Console" panose="020B0609040504020204" pitchFamily="49" charset="0"/>
              </a:rPr>
              <a:t>'male'</a:t>
            </a:r>
            <a:r>
              <a:rPr lang="en-GB" sz="1700" dirty="0">
                <a:latin typeface="Lucida Console" panose="020B0609040504020204" pitchFamily="49" charset="0"/>
              </a:rPr>
              <a:t>)</a:t>
            </a:r>
          </a:p>
          <a:p>
            <a:pPr marL="0" indent="0">
              <a:buNone/>
            </a:pPr>
            <a:r>
              <a:rPr lang="en-GB" sz="1700" dirty="0">
                <a:latin typeface="Lucida Console" panose="020B0609040504020204" pitchFamily="49" charset="0"/>
              </a:rPr>
              <a:t>female_bars = ax[0].bar(index + bar_width, female, bar_width, color=</a:t>
            </a:r>
            <a:r>
              <a:rPr lang="en-GB" sz="1700" dirty="0">
                <a:solidFill>
                  <a:srgbClr val="00B050"/>
                </a:solidFill>
                <a:latin typeface="Lucida Console" panose="020B0609040504020204" pitchFamily="49" charset="0"/>
              </a:rPr>
              <a:t>'0.5'</a:t>
            </a:r>
            <a:r>
              <a:rPr lang="en-GB" sz="1700" dirty="0">
                <a:latin typeface="Lucida Console" panose="020B0609040504020204" pitchFamily="49" charset="0"/>
              </a:rPr>
              <a:t>, label=</a:t>
            </a:r>
            <a:r>
              <a:rPr lang="en-GB" sz="1700" dirty="0">
                <a:solidFill>
                  <a:srgbClr val="00B050"/>
                </a:solidFill>
                <a:latin typeface="Lucida Console" panose="020B0609040504020204" pitchFamily="49" charset="0"/>
              </a:rPr>
              <a:t>'female’</a:t>
            </a:r>
            <a:r>
              <a:rPr lang="en-GB" sz="1700" dirty="0">
                <a:latin typeface="Lucida Console" panose="020B0609040504020204" pitchFamily="49" charset="0"/>
              </a:rPr>
              <a:t>)</a:t>
            </a:r>
          </a:p>
          <a:p>
            <a:pPr marL="0" indent="0">
              <a:buNone/>
            </a:pPr>
            <a:endParaRPr lang="en-GB" sz="1700" dirty="0">
              <a:latin typeface="Lucida Console" panose="020B0609040504020204" pitchFamily="49" charset="0"/>
            </a:endParaRPr>
          </a:p>
          <a:p>
            <a:pPr marL="0" indent="0">
              <a:buNone/>
            </a:pPr>
            <a:r>
              <a:rPr lang="en-GB" sz="1700" dirty="0">
                <a:latin typeface="Lucida Console" panose="020B0609040504020204" pitchFamily="49" charset="0"/>
              </a:rPr>
              <a:t>ax[0].set_facecolor('orange’)   </a:t>
            </a:r>
            <a:r>
              <a:rPr lang="en-GB" sz="1700" dirty="0">
                <a:solidFill>
                  <a:srgbClr val="FF0000"/>
                </a:solidFill>
                <a:latin typeface="Lucida Console" panose="020B0609040504020204" pitchFamily="49" charset="0"/>
              </a:rPr>
              <a:t># sets the background colour of the plot</a:t>
            </a:r>
            <a:r>
              <a:rPr lang="en-GB" sz="1700" dirty="0">
                <a:latin typeface="Lucida Console" panose="020B0609040504020204" pitchFamily="49" charset="0"/>
              </a:rPr>
              <a:t> </a:t>
            </a:r>
          </a:p>
          <a:p>
            <a:pPr marL="0" indent="0">
              <a:buNone/>
            </a:pPr>
            <a:r>
              <a:rPr lang="en-GB" sz="1700" dirty="0">
                <a:latin typeface="Lucida Console" panose="020B0609040504020204" pitchFamily="49" charset="0"/>
              </a:rPr>
              <a:t>ax[0].set_xlabel(</a:t>
            </a:r>
            <a:r>
              <a:rPr lang="en-GB" sz="1700" dirty="0">
                <a:solidFill>
                  <a:srgbClr val="00B050"/>
                </a:solidFill>
                <a:latin typeface="Lucida Console" panose="020B0609040504020204" pitchFamily="49" charset="0"/>
              </a:rPr>
              <a:t>'Age group'</a:t>
            </a:r>
            <a:r>
              <a:rPr lang="en-GB" sz="1700" dirty="0">
                <a:latin typeface="Lucida Console" panose="020B0609040504020204" pitchFamily="49" charset="0"/>
              </a:rPr>
              <a:t>)</a:t>
            </a:r>
          </a:p>
          <a:p>
            <a:pPr marL="0" indent="0">
              <a:buNone/>
            </a:pPr>
            <a:r>
              <a:rPr lang="en-GB" sz="1700" dirty="0">
                <a:latin typeface="Lucida Console" panose="020B0609040504020204" pitchFamily="49" charset="0"/>
              </a:rPr>
              <a:t>ax[0].set_ylabel(</a:t>
            </a:r>
            <a:r>
              <a:rPr lang="en-GB" sz="1700" dirty="0">
                <a:solidFill>
                  <a:srgbClr val="00B050"/>
                </a:solidFill>
                <a:latin typeface="Lucida Console" panose="020B0609040504020204" pitchFamily="49" charset="0"/>
              </a:rPr>
              <a:t>'Number of employees'</a:t>
            </a:r>
            <a:r>
              <a:rPr lang="en-GB" sz="1700" dirty="0">
                <a:latin typeface="Lucida Console" panose="020B0609040504020204" pitchFamily="49" charset="0"/>
              </a:rPr>
              <a:t>)</a:t>
            </a:r>
          </a:p>
          <a:p>
            <a:pPr marL="0" indent="0">
              <a:buNone/>
            </a:pPr>
            <a:r>
              <a:rPr lang="en-GB" sz="1700" dirty="0">
                <a:latin typeface="Lucida Console" panose="020B0609040504020204" pitchFamily="49" charset="0"/>
              </a:rPr>
              <a:t>ax[0].set_title(</a:t>
            </a:r>
            <a:r>
              <a:rPr lang="en-GB" sz="1700" dirty="0">
                <a:solidFill>
                  <a:srgbClr val="00B050"/>
                </a:solidFill>
                <a:latin typeface="Lucida Console" panose="020B0609040504020204" pitchFamily="49" charset="0"/>
              </a:rPr>
              <a:t>'Number of employees by gender and age group'</a:t>
            </a:r>
            <a:r>
              <a:rPr lang="en-GB" sz="1700" dirty="0">
                <a:latin typeface="Lucida Console" panose="020B0609040504020204" pitchFamily="49" charset="0"/>
              </a:rPr>
              <a:t>)</a:t>
            </a:r>
          </a:p>
          <a:p>
            <a:pPr marL="0" indent="0">
              <a:buNone/>
            </a:pPr>
            <a:r>
              <a:rPr lang="en-GB" sz="1700" dirty="0">
                <a:latin typeface="Lucida Console" panose="020B0609040504020204" pitchFamily="49" charset="0"/>
              </a:rPr>
              <a:t>ax[0].set_xticks(index + bar_width/2)</a:t>
            </a:r>
          </a:p>
          <a:p>
            <a:pPr marL="0" indent="0">
              <a:buNone/>
            </a:pPr>
            <a:r>
              <a:rPr lang="en-GB" sz="1700" dirty="0">
                <a:latin typeface="Lucida Console" panose="020B0609040504020204" pitchFamily="49" charset="0"/>
              </a:rPr>
              <a:t>ax[0].set_xticklabels((</a:t>
            </a:r>
            <a:r>
              <a:rPr lang="en-GB" sz="1700" dirty="0">
                <a:solidFill>
                  <a:srgbClr val="00B050"/>
                </a:solidFill>
                <a:latin typeface="Lucida Console" panose="020B0609040504020204" pitchFamily="49" charset="0"/>
              </a:rPr>
              <a:t>'18-25'</a:t>
            </a:r>
            <a:r>
              <a:rPr lang="en-GB" sz="1700" dirty="0">
                <a:latin typeface="Lucida Console" panose="020B0609040504020204" pitchFamily="49" charset="0"/>
              </a:rPr>
              <a:t>, </a:t>
            </a:r>
            <a:r>
              <a:rPr lang="en-GB" sz="1700" dirty="0">
                <a:solidFill>
                  <a:srgbClr val="00B050"/>
                </a:solidFill>
                <a:latin typeface="Lucida Console" panose="020B0609040504020204" pitchFamily="49" charset="0"/>
              </a:rPr>
              <a:t>'26-34'</a:t>
            </a:r>
            <a:r>
              <a:rPr lang="en-GB" sz="1700" dirty="0">
                <a:latin typeface="Lucida Console" panose="020B0609040504020204" pitchFamily="49" charset="0"/>
              </a:rPr>
              <a:t>, </a:t>
            </a:r>
            <a:r>
              <a:rPr lang="en-GB" sz="1700" dirty="0">
                <a:solidFill>
                  <a:srgbClr val="00B050"/>
                </a:solidFill>
                <a:latin typeface="Lucida Console" panose="020B0609040504020204" pitchFamily="49" charset="0"/>
              </a:rPr>
              <a:t>'35-44'</a:t>
            </a:r>
            <a:r>
              <a:rPr lang="en-GB" sz="1700" dirty="0">
                <a:latin typeface="Lucida Console" panose="020B0609040504020204" pitchFamily="49" charset="0"/>
              </a:rPr>
              <a:t>, </a:t>
            </a:r>
            <a:r>
              <a:rPr lang="en-GB" sz="1700" dirty="0">
                <a:solidFill>
                  <a:srgbClr val="00B050"/>
                </a:solidFill>
                <a:latin typeface="Lucida Console" panose="020B0609040504020204" pitchFamily="49" charset="0"/>
              </a:rPr>
              <a:t>'45-54'</a:t>
            </a:r>
            <a:r>
              <a:rPr lang="en-GB" sz="1700" dirty="0">
                <a:latin typeface="Lucida Console" panose="020B0609040504020204" pitchFamily="49" charset="0"/>
              </a:rPr>
              <a:t>, </a:t>
            </a:r>
            <a:r>
              <a:rPr lang="en-GB" sz="1700" dirty="0">
                <a:solidFill>
                  <a:srgbClr val="00B050"/>
                </a:solidFill>
                <a:latin typeface="Lucida Console" panose="020B0609040504020204" pitchFamily="49" charset="0"/>
              </a:rPr>
              <a:t>'55-64'</a:t>
            </a:r>
            <a:r>
              <a:rPr lang="en-GB" sz="1700" dirty="0">
                <a:latin typeface="Lucida Console" panose="020B0609040504020204" pitchFamily="49" charset="0"/>
              </a:rPr>
              <a:t>, </a:t>
            </a:r>
            <a:r>
              <a:rPr lang="en-GB" sz="1700" dirty="0">
                <a:solidFill>
                  <a:srgbClr val="00B050"/>
                </a:solidFill>
                <a:latin typeface="Lucida Console" panose="020B0609040504020204" pitchFamily="49" charset="0"/>
              </a:rPr>
              <a:t>'65+'</a:t>
            </a:r>
            <a:r>
              <a:rPr lang="en-GB" sz="1700" dirty="0">
                <a:latin typeface="Lucida Console" panose="020B0609040504020204" pitchFamily="49" charset="0"/>
              </a:rPr>
              <a:t>))</a:t>
            </a:r>
          </a:p>
          <a:p>
            <a:pPr marL="0" indent="0">
              <a:buNone/>
            </a:pPr>
            <a:r>
              <a:rPr lang="en-GB" sz="1700" dirty="0">
                <a:latin typeface="Lucida Console" panose="020B0609040504020204" pitchFamily="49" charset="0"/>
              </a:rPr>
              <a:t>ax[0].bar_label(male_bars, padding=3)   </a:t>
            </a:r>
            <a:r>
              <a:rPr lang="en-GB" sz="1700" dirty="0">
                <a:solidFill>
                  <a:srgbClr val="FF0000"/>
                </a:solidFill>
                <a:latin typeface="Lucida Console" panose="020B0609040504020204" pitchFamily="49" charset="0"/>
              </a:rPr>
              <a:t># add values as labels to male bars</a:t>
            </a:r>
          </a:p>
          <a:p>
            <a:pPr marL="0" indent="0">
              <a:buNone/>
            </a:pPr>
            <a:r>
              <a:rPr lang="en-GB" sz="1700" dirty="0">
                <a:latin typeface="Lucida Console" panose="020B0609040504020204" pitchFamily="49" charset="0"/>
              </a:rPr>
              <a:t>ax[0].bar_label(female_bars, padding=3) </a:t>
            </a:r>
            <a:r>
              <a:rPr lang="en-GB" sz="1700" dirty="0">
                <a:solidFill>
                  <a:srgbClr val="FF0000"/>
                </a:solidFill>
                <a:latin typeface="Lucida Console" panose="020B0609040504020204" pitchFamily="49" charset="0"/>
              </a:rPr>
              <a:t># add values as labels to female bars</a:t>
            </a:r>
          </a:p>
          <a:p>
            <a:pPr marL="0" indent="0">
              <a:buNone/>
            </a:pPr>
            <a:r>
              <a:rPr lang="en-GB" sz="1700" dirty="0">
                <a:latin typeface="Lucida Console" panose="020B0609040504020204" pitchFamily="49" charset="0"/>
              </a:rPr>
              <a:t>ax[0].legend()</a:t>
            </a:r>
          </a:p>
          <a:p>
            <a:pPr marL="0" indent="0">
              <a:buNone/>
            </a:pPr>
            <a:endParaRPr lang="en-GB" dirty="0"/>
          </a:p>
          <a:p>
            <a:pPr marL="0" indent="0">
              <a:buNone/>
            </a:pPr>
            <a:br>
              <a:rPr lang="en-GB" dirty="0"/>
            </a:br>
            <a:endParaRPr lang="en-GB" dirty="0"/>
          </a:p>
          <a:p>
            <a:pPr marL="0" indent="0">
              <a:buNone/>
            </a:pPr>
            <a:r>
              <a:rPr lang="en-GB" b="1" dirty="0"/>
              <a:t>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1268735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Matplotlib Example: Subplots – method 1</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114301" y="1584398"/>
            <a:ext cx="11985171" cy="488002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solidFill>
                  <a:srgbClr val="FF0000"/>
                </a:solidFill>
                <a:latin typeface="Lucida Console" panose="020B0609040504020204" pitchFamily="49" charset="0"/>
              </a:rPr>
              <a:t># plot 2: proportion of male and female employees</a:t>
            </a:r>
          </a:p>
          <a:p>
            <a:pPr marL="0" indent="0">
              <a:buNone/>
            </a:pPr>
            <a:r>
              <a:rPr lang="en-GB" sz="1600" dirty="0">
                <a:latin typeface="Lucida Console" panose="020B0609040504020204" pitchFamily="49" charset="0"/>
              </a:rPr>
              <a:t>tot_male = np.sum(male)</a:t>
            </a:r>
          </a:p>
          <a:p>
            <a:pPr marL="0" indent="0">
              <a:buNone/>
            </a:pPr>
            <a:r>
              <a:rPr lang="en-GB" sz="1600" dirty="0">
                <a:latin typeface="Lucida Console" panose="020B0609040504020204" pitchFamily="49" charset="0"/>
              </a:rPr>
              <a:t>tot_female = np.sum(female)</a:t>
            </a:r>
          </a:p>
          <a:p>
            <a:pPr marL="0" indent="0">
              <a:buNone/>
            </a:pPr>
            <a:r>
              <a:rPr lang="en-GB" sz="1600" dirty="0">
                <a:latin typeface="Lucida Console" panose="020B0609040504020204" pitchFamily="49" charset="0"/>
              </a:rPr>
              <a:t>tot_employees = np.array([tot_male, tot_female])</a:t>
            </a:r>
          </a:p>
          <a:p>
            <a:pPr marL="0" indent="0">
              <a:buNone/>
            </a:pPr>
            <a:r>
              <a:rPr lang="en-GB" sz="1600" dirty="0">
                <a:latin typeface="Lucida Console" panose="020B0609040504020204" pitchFamily="49" charset="0"/>
              </a:rPr>
              <a:t>pie_labels = </a:t>
            </a:r>
            <a:r>
              <a:rPr lang="en-GB" sz="1600" dirty="0">
                <a:solidFill>
                  <a:srgbClr val="00B050"/>
                </a:solidFill>
                <a:latin typeface="Lucida Console" panose="020B0609040504020204" pitchFamily="49" charset="0"/>
              </a:rPr>
              <a:t>"Male"</a:t>
            </a:r>
            <a:r>
              <a:rPr lang="en-GB" sz="1600" dirty="0">
                <a:latin typeface="Lucida Console" panose="020B0609040504020204" pitchFamily="49" charset="0"/>
              </a:rPr>
              <a:t>, </a:t>
            </a:r>
            <a:r>
              <a:rPr lang="en-GB" sz="1600" dirty="0">
                <a:solidFill>
                  <a:srgbClr val="00B050"/>
                </a:solidFill>
                <a:latin typeface="Lucida Console" panose="020B0609040504020204" pitchFamily="49" charset="0"/>
              </a:rPr>
              <a:t>"Female"</a:t>
            </a:r>
          </a:p>
          <a:p>
            <a:pPr marL="0" indent="0">
              <a:buNone/>
            </a:pPr>
            <a:r>
              <a:rPr lang="en-GB" sz="1600" dirty="0">
                <a:latin typeface="Lucida Console" panose="020B0609040504020204" pitchFamily="49" charset="0"/>
              </a:rPr>
              <a:t>ax[1].set_title(</a:t>
            </a:r>
            <a:r>
              <a:rPr lang="en-GB" sz="1600" dirty="0">
                <a:solidFill>
                  <a:srgbClr val="00B050"/>
                </a:solidFill>
                <a:latin typeface="Lucida Console" panose="020B0609040504020204" pitchFamily="49" charset="0"/>
              </a:rPr>
              <a:t>"Proportion of employees by gender"</a:t>
            </a:r>
            <a:r>
              <a:rPr lang="en-GB" sz="1600" dirty="0">
                <a:latin typeface="Lucida Console" panose="020B0609040504020204" pitchFamily="49" charset="0"/>
              </a:rPr>
              <a:t>)</a:t>
            </a:r>
          </a:p>
          <a:p>
            <a:pPr marL="0" indent="0">
              <a:buNone/>
            </a:pPr>
            <a:r>
              <a:rPr lang="en-GB" sz="1600" dirty="0">
                <a:latin typeface="Lucida Console" panose="020B0609040504020204" pitchFamily="49" charset="0"/>
              </a:rPr>
              <a:t>ax[1].pie(tot_employees, explode=</a:t>
            </a:r>
            <a:r>
              <a:rPr lang="en-GB" sz="1700" dirty="0">
                <a:solidFill>
                  <a:srgbClr val="FF7700"/>
                </a:solidFill>
                <a:latin typeface="Lucida Console" panose="020B0609040504020204" pitchFamily="49" charset="0"/>
              </a:rPr>
              <a:t>None</a:t>
            </a:r>
            <a:r>
              <a:rPr lang="en-GB" sz="1600" dirty="0">
                <a:latin typeface="Lucida Console" panose="020B0609040504020204" pitchFamily="49" charset="0"/>
              </a:rPr>
              <a:t>, labels=</a:t>
            </a:r>
            <a:r>
              <a:rPr lang="en-GB" sz="1700" dirty="0">
                <a:solidFill>
                  <a:srgbClr val="FF7700"/>
                </a:solidFill>
                <a:latin typeface="Lucida Console" panose="020B0609040504020204" pitchFamily="49" charset="0"/>
              </a:rPr>
              <a:t>None</a:t>
            </a:r>
            <a:r>
              <a:rPr lang="en-GB" sz="1600" dirty="0">
                <a:latin typeface="Lucida Console" panose="020B0609040504020204" pitchFamily="49" charset="0"/>
              </a:rPr>
              <a:t>, autopct=</a:t>
            </a:r>
            <a:r>
              <a:rPr lang="en-GB" sz="1600" dirty="0">
                <a:solidFill>
                  <a:srgbClr val="00B050"/>
                </a:solidFill>
                <a:latin typeface="Lucida Console" panose="020B0609040504020204" pitchFamily="49" charset="0"/>
              </a:rPr>
              <a:t>'%0.2f%%'</a:t>
            </a:r>
            <a:r>
              <a:rPr lang="en-GB" sz="1600" dirty="0">
                <a:latin typeface="Lucida Console" panose="020B0609040504020204" pitchFamily="49" charset="0"/>
              </a:rPr>
              <a:t>, shadow=</a:t>
            </a:r>
            <a:r>
              <a:rPr lang="en-GB" sz="1700" dirty="0">
                <a:solidFill>
                  <a:srgbClr val="FF7700"/>
                </a:solidFill>
                <a:latin typeface="Lucida Console" panose="020B0609040504020204" pitchFamily="49" charset="0"/>
              </a:rPr>
              <a:t>True</a:t>
            </a:r>
            <a:r>
              <a:rPr lang="en-GB" sz="1600" dirty="0">
                <a:latin typeface="Lucida Console" panose="020B0609040504020204" pitchFamily="49" charset="0"/>
              </a:rPr>
              <a:t>)</a:t>
            </a:r>
          </a:p>
          <a:p>
            <a:pPr marL="0" indent="0">
              <a:buNone/>
            </a:pPr>
            <a:r>
              <a:rPr lang="en-GB" sz="1600" dirty="0">
                <a:latin typeface="Lucida Console" panose="020B0609040504020204" pitchFamily="49" charset="0"/>
              </a:rPr>
              <a:t>ax[1].axis(</a:t>
            </a:r>
            <a:r>
              <a:rPr lang="en-GB" sz="1600" dirty="0">
                <a:solidFill>
                  <a:srgbClr val="00B050"/>
                </a:solidFill>
                <a:latin typeface="Lucida Console" panose="020B0609040504020204" pitchFamily="49" charset="0"/>
              </a:rPr>
              <a:t>'equal'</a:t>
            </a:r>
            <a:r>
              <a:rPr lang="en-GB" sz="1600" dirty="0">
                <a:latin typeface="Lucida Console" panose="020B0609040504020204" pitchFamily="49" charset="0"/>
              </a:rPr>
              <a:t>)  </a:t>
            </a:r>
            <a:r>
              <a:rPr lang="en-GB" sz="1600" dirty="0">
                <a:solidFill>
                  <a:srgbClr val="FF0000"/>
                </a:solidFill>
                <a:latin typeface="Lucida Console" panose="020B0609040504020204" pitchFamily="49" charset="0"/>
              </a:rPr>
              <a:t># equal aspect ratio ensures that pie is drawn as a circle.</a:t>
            </a:r>
          </a:p>
          <a:p>
            <a:pPr marL="0" indent="0">
              <a:buNone/>
            </a:pPr>
            <a:r>
              <a:rPr lang="en-GB" sz="1600" dirty="0">
                <a:latin typeface="Lucida Console" panose="020B0609040504020204" pitchFamily="49" charset="0"/>
              </a:rPr>
              <a:t>ax[1].legend(pie_labels)</a:t>
            </a:r>
          </a:p>
          <a:p>
            <a:pPr marL="0" indent="0">
              <a:buNone/>
            </a:pPr>
            <a:endParaRPr lang="en-GB" sz="1600" dirty="0">
              <a:latin typeface="Lucida Console" panose="020B0609040504020204" pitchFamily="49" charset="0"/>
            </a:endParaRPr>
          </a:p>
          <a:p>
            <a:pPr marL="0" indent="0">
              <a:buNone/>
            </a:pPr>
            <a:r>
              <a:rPr lang="en-GB" sz="1600" dirty="0">
                <a:latin typeface="Lucida Console" panose="020B0609040504020204" pitchFamily="49" charset="0"/>
              </a:rPr>
              <a:t>fig.tight_layout()</a:t>
            </a:r>
          </a:p>
          <a:p>
            <a:pPr marL="0" indent="0">
              <a:buNone/>
            </a:pPr>
            <a:r>
              <a:rPr lang="en-GB" sz="1600" dirty="0">
                <a:latin typeface="Lucida Console" panose="020B0609040504020204" pitchFamily="49" charset="0"/>
              </a:rPr>
              <a:t>plt.savefig(</a:t>
            </a:r>
            <a:r>
              <a:rPr lang="en-GB" sz="1600" dirty="0">
                <a:solidFill>
                  <a:srgbClr val="00B050"/>
                </a:solidFill>
                <a:latin typeface="Lucida Console" panose="020B0609040504020204" pitchFamily="49" charset="0"/>
              </a:rPr>
              <a:t>'subplots_v1.png'</a:t>
            </a:r>
            <a:r>
              <a:rPr lang="en-GB" sz="1600" dirty="0">
                <a:latin typeface="Lucida Console" panose="020B0609040504020204" pitchFamily="49" charset="0"/>
              </a:rPr>
              <a:t>)</a:t>
            </a:r>
            <a:br>
              <a:rPr lang="en-GB" dirty="0"/>
            </a:br>
            <a:endParaRPr lang="en-GB" dirty="0"/>
          </a:p>
          <a:p>
            <a:pPr marL="0" indent="0">
              <a:buNone/>
            </a:pPr>
            <a:r>
              <a:rPr lang="en-GB" b="1" dirty="0"/>
              <a:t>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284513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Matplotlib Example: Subplots – method 1</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5" name="Picture 4">
            <a:extLst>
              <a:ext uri="{FF2B5EF4-FFF2-40B4-BE49-F238E27FC236}">
                <a16:creationId xmlns:a16="http://schemas.microsoft.com/office/drawing/2014/main" id="{210BC52A-67EE-48EE-922D-A9DBFC36FB7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81714" y="1248937"/>
            <a:ext cx="10074411" cy="5037206"/>
          </a:xfrm>
          <a:prstGeom prst="rect">
            <a:avLst/>
          </a:prstGeom>
        </p:spPr>
      </p:pic>
    </p:spTree>
    <p:extLst>
      <p:ext uri="{BB962C8B-B14F-4D97-AF65-F5344CB8AC3E}">
        <p14:creationId xmlns:p14="http://schemas.microsoft.com/office/powerpoint/2010/main" val="302621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Matplotlib Example: Subplot – method 2</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02247" y="1584398"/>
            <a:ext cx="11307255" cy="488002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700" dirty="0"/>
              <a:t>Use the </a:t>
            </a:r>
            <a:r>
              <a:rPr lang="en-GB" sz="1700" b="1" dirty="0">
                <a:solidFill>
                  <a:srgbClr val="000000"/>
                </a:solidFill>
              </a:rPr>
              <a:t>subplot</a:t>
            </a:r>
            <a:r>
              <a:rPr lang="en-GB" sz="1700" b="1" dirty="0"/>
              <a:t>() </a:t>
            </a:r>
            <a:r>
              <a:rPr lang="en-GB" sz="1700" dirty="0"/>
              <a:t>function to draw multiple plots in one figure</a:t>
            </a:r>
            <a:endParaRPr lang="en-GB" sz="1700" dirty="0">
              <a:solidFill>
                <a:srgbClr val="FF7700"/>
              </a:solidFill>
              <a:latin typeface="Lucida Console" panose="020B0609040504020204" pitchFamily="49" charset="0"/>
            </a:endParaRPr>
          </a:p>
          <a:p>
            <a:pPr marL="0" indent="0">
              <a:buNone/>
            </a:pPr>
            <a:r>
              <a:rPr lang="en-GB" sz="1600" dirty="0">
                <a:solidFill>
                  <a:srgbClr val="FF7700"/>
                </a:solidFill>
                <a:latin typeface="Lucida Console" panose="020B0609040504020204" pitchFamily="49" charset="0"/>
              </a:rPr>
              <a:t>import</a:t>
            </a:r>
            <a:r>
              <a:rPr lang="en-GB" sz="1600" dirty="0">
                <a:latin typeface="Lucida Console" panose="020B0609040504020204" pitchFamily="49" charset="0"/>
              </a:rPr>
              <a:t> matplotlib.pyplot </a:t>
            </a:r>
            <a:r>
              <a:rPr lang="en-GB" sz="1600" dirty="0">
                <a:solidFill>
                  <a:srgbClr val="FF7700"/>
                </a:solidFill>
                <a:latin typeface="Lucida Console" panose="020B0609040504020204" pitchFamily="49" charset="0"/>
              </a:rPr>
              <a:t>as</a:t>
            </a:r>
            <a:r>
              <a:rPr lang="en-GB" sz="1600" dirty="0">
                <a:latin typeface="Lucida Console" panose="020B0609040504020204" pitchFamily="49" charset="0"/>
              </a:rPr>
              <a:t> plt</a:t>
            </a:r>
            <a:br>
              <a:rPr lang="en-GB" sz="1600" dirty="0">
                <a:latin typeface="Lucida Console" panose="020B0609040504020204" pitchFamily="49" charset="0"/>
              </a:rPr>
            </a:br>
            <a:r>
              <a:rPr lang="en-GB" sz="1600" dirty="0">
                <a:solidFill>
                  <a:srgbClr val="FF7700"/>
                </a:solidFill>
                <a:latin typeface="Lucida Console" panose="020B0609040504020204" pitchFamily="49" charset="0"/>
              </a:rPr>
              <a:t>import</a:t>
            </a:r>
            <a:r>
              <a:rPr lang="en-GB" sz="1600" dirty="0">
                <a:latin typeface="Lucida Console" panose="020B0609040504020204" pitchFamily="49" charset="0"/>
              </a:rPr>
              <a:t> numpy </a:t>
            </a:r>
            <a:r>
              <a:rPr lang="en-GB" sz="1600" dirty="0">
                <a:solidFill>
                  <a:srgbClr val="FF7700"/>
                </a:solidFill>
                <a:latin typeface="Lucida Console" panose="020B0609040504020204" pitchFamily="49" charset="0"/>
              </a:rPr>
              <a:t>as</a:t>
            </a:r>
            <a:r>
              <a:rPr lang="en-GB" sz="1600" dirty="0">
                <a:latin typeface="Lucida Console" panose="020B0609040504020204" pitchFamily="49" charset="0"/>
              </a:rPr>
              <a:t> np</a:t>
            </a:r>
            <a:br>
              <a:rPr lang="en-GB" sz="1600" dirty="0">
                <a:latin typeface="Lucida Console" panose="020B0609040504020204" pitchFamily="49" charset="0"/>
              </a:rPr>
            </a:br>
            <a:br>
              <a:rPr lang="en-GB" sz="1600" dirty="0">
                <a:latin typeface="Lucida Console" panose="020B0609040504020204" pitchFamily="49" charset="0"/>
              </a:rPr>
            </a:br>
            <a:r>
              <a:rPr lang="en-GB" sz="1600" b="0" i="0" dirty="0">
                <a:solidFill>
                  <a:srgbClr val="FF0000"/>
                </a:solidFill>
                <a:effectLst/>
                <a:latin typeface="Lucida Console" panose="020B0609040504020204" pitchFamily="49" charset="0"/>
              </a:rPr>
              <a:t># first make the figure</a:t>
            </a:r>
            <a:br>
              <a:rPr lang="en-GB" sz="1600" b="0" i="0" dirty="0">
                <a:solidFill>
                  <a:srgbClr val="FF0000"/>
                </a:solidFill>
                <a:effectLst/>
                <a:latin typeface="Lucida Console" panose="020B0609040504020204" pitchFamily="49" charset="0"/>
              </a:rPr>
            </a:br>
            <a:r>
              <a:rPr lang="en-GB" sz="1600" b="0" i="0" dirty="0">
                <a:effectLst/>
                <a:latin typeface="Lucida Console" panose="020B0609040504020204" pitchFamily="49" charset="0"/>
              </a:rPr>
              <a:t>fig = plt.figure(figsize=(12,6))</a:t>
            </a:r>
            <a:br>
              <a:rPr lang="en-GB" sz="1600" b="0" i="0" dirty="0">
                <a:effectLst/>
                <a:latin typeface="Lucida Console" panose="020B0609040504020204" pitchFamily="49" charset="0"/>
              </a:rPr>
            </a:br>
            <a:br>
              <a:rPr lang="en-GB" sz="1600" b="0" i="0" dirty="0">
                <a:effectLst/>
                <a:latin typeface="Lucida Console" panose="020B0609040504020204" pitchFamily="49" charset="0"/>
              </a:rPr>
            </a:br>
            <a:r>
              <a:rPr lang="en-GB" sz="1600" dirty="0">
                <a:solidFill>
                  <a:srgbClr val="FF0000"/>
                </a:solidFill>
                <a:latin typeface="Lucida Console" panose="020B0609040504020204" pitchFamily="49" charset="0"/>
              </a:rPr>
              <a:t># now create each subplot individually</a:t>
            </a:r>
            <a:br>
              <a:rPr lang="en-GB" sz="1600" dirty="0">
                <a:solidFill>
                  <a:srgbClr val="FF0000"/>
                </a:solidFill>
                <a:latin typeface="Lucida Console" panose="020B0609040504020204" pitchFamily="49" charset="0"/>
              </a:rPr>
            </a:br>
            <a:r>
              <a:rPr lang="en-GB" sz="1600" dirty="0">
                <a:solidFill>
                  <a:srgbClr val="FF0000"/>
                </a:solidFill>
                <a:latin typeface="Lucida Console" panose="020B0609040504020204" pitchFamily="49" charset="0"/>
              </a:rPr>
              <a:t># plot 1:</a:t>
            </a:r>
            <a:br>
              <a:rPr lang="en-GB" sz="1600" dirty="0">
                <a:latin typeface="Lucida Console" panose="020B0609040504020204" pitchFamily="49" charset="0"/>
              </a:rPr>
            </a:br>
            <a:r>
              <a:rPr lang="en-GB" sz="1600" dirty="0">
                <a:latin typeface="Lucida Console" panose="020B0609040504020204" pitchFamily="49" charset="0"/>
              </a:rPr>
              <a:t>no_age_groups = 6</a:t>
            </a:r>
            <a:br>
              <a:rPr lang="en-GB" sz="1600" dirty="0">
                <a:latin typeface="Lucida Console" panose="020B0609040504020204" pitchFamily="49" charset="0"/>
              </a:rPr>
            </a:br>
            <a:r>
              <a:rPr lang="en-GB" sz="1600" dirty="0">
                <a:latin typeface="Lucida Console" panose="020B0609040504020204" pitchFamily="49" charset="0"/>
              </a:rPr>
              <a:t>male = np.array([235, 621, 823, 421, 120, 13])</a:t>
            </a:r>
            <a:br>
              <a:rPr lang="en-GB" sz="1600" dirty="0">
                <a:latin typeface="Lucida Console" panose="020B0609040504020204" pitchFamily="49" charset="0"/>
              </a:rPr>
            </a:br>
            <a:r>
              <a:rPr lang="en-GB" sz="1600" dirty="0">
                <a:latin typeface="Lucida Console" panose="020B0609040504020204" pitchFamily="49" charset="0"/>
              </a:rPr>
              <a:t>female = np.array([435, 924, 532, 264, 125, 3])</a:t>
            </a:r>
            <a:br>
              <a:rPr lang="en-GB" sz="1600" dirty="0">
                <a:latin typeface="Lucida Console" panose="020B0609040504020204" pitchFamily="49" charset="0"/>
              </a:rPr>
            </a:br>
            <a:r>
              <a:rPr lang="en-GB" sz="1600" dirty="0">
                <a:latin typeface="Lucida Console" panose="020B0609040504020204" pitchFamily="49" charset="0"/>
              </a:rPr>
              <a:t>index = np.arange(no_age_groups)</a:t>
            </a:r>
            <a:br>
              <a:rPr lang="en-GB" sz="1600" dirty="0">
                <a:latin typeface="Lucida Console" panose="020B0609040504020204" pitchFamily="49" charset="0"/>
              </a:rPr>
            </a:br>
            <a:r>
              <a:rPr lang="en-GB" sz="1600" dirty="0">
                <a:latin typeface="Lucida Console" panose="020B0609040504020204" pitchFamily="49" charset="0"/>
              </a:rPr>
              <a:t>bar_width = 0.35</a:t>
            </a:r>
            <a:br>
              <a:rPr lang="en-GB" sz="1600" dirty="0">
                <a:latin typeface="Lucida Console" panose="020B0609040504020204" pitchFamily="49" charset="0"/>
              </a:rPr>
            </a:br>
            <a:r>
              <a:rPr lang="en-GB" sz="1600" dirty="0">
                <a:latin typeface="Lucida Console" panose="020B0609040504020204" pitchFamily="49" charset="0"/>
              </a:rPr>
              <a:t>ax1 = plt.subplot(1, 2, 1)</a:t>
            </a:r>
            <a:br>
              <a:rPr lang="en-GB" sz="1600" dirty="0">
                <a:latin typeface="Lucida Console" panose="020B0609040504020204" pitchFamily="49" charset="0"/>
              </a:rPr>
            </a:br>
            <a:r>
              <a:rPr lang="en-GB" sz="1600" dirty="0">
                <a:latin typeface="Lucida Console" panose="020B0609040504020204" pitchFamily="49" charset="0"/>
              </a:rPr>
              <a:t>male_bars = ax1.bar(index, male, bar_width, color=</a:t>
            </a:r>
            <a:r>
              <a:rPr lang="en-GB" sz="1600" dirty="0">
                <a:solidFill>
                  <a:srgbClr val="00B050"/>
                </a:solidFill>
                <a:latin typeface="Lucida Console" panose="020B0609040504020204" pitchFamily="49" charset="0"/>
              </a:rPr>
              <a:t>'k'</a:t>
            </a:r>
            <a:r>
              <a:rPr lang="en-GB" sz="1600" dirty="0">
                <a:latin typeface="Lucida Console" panose="020B0609040504020204" pitchFamily="49" charset="0"/>
              </a:rPr>
              <a:t>, label=</a:t>
            </a:r>
            <a:r>
              <a:rPr lang="en-GB" sz="1600" dirty="0">
                <a:solidFill>
                  <a:srgbClr val="00B050"/>
                </a:solidFill>
                <a:latin typeface="Lucida Console" panose="020B0609040504020204" pitchFamily="49" charset="0"/>
              </a:rPr>
              <a:t>'male'</a:t>
            </a:r>
            <a:r>
              <a:rPr lang="en-GB" sz="1600" dirty="0">
                <a:latin typeface="Lucida Console" panose="020B0609040504020204" pitchFamily="49" charset="0"/>
              </a:rPr>
              <a:t>)</a:t>
            </a:r>
            <a:br>
              <a:rPr lang="en-GB" sz="1600" dirty="0">
                <a:latin typeface="Lucida Console" panose="020B0609040504020204" pitchFamily="49" charset="0"/>
              </a:rPr>
            </a:br>
            <a:r>
              <a:rPr lang="en-GB" sz="1600" dirty="0">
                <a:latin typeface="Lucida Console" panose="020B0609040504020204" pitchFamily="49" charset="0"/>
              </a:rPr>
              <a:t>female_bars = ax1.bar(index + bar_width, female, bar_width, color=</a:t>
            </a:r>
            <a:r>
              <a:rPr lang="en-GB" sz="1600" dirty="0">
                <a:solidFill>
                  <a:srgbClr val="00B050"/>
                </a:solidFill>
                <a:latin typeface="Lucida Console" panose="020B0609040504020204" pitchFamily="49" charset="0"/>
              </a:rPr>
              <a:t>'0.5'</a:t>
            </a:r>
            <a:r>
              <a:rPr lang="en-GB" sz="1600" dirty="0">
                <a:latin typeface="Lucida Console" panose="020B0609040504020204" pitchFamily="49" charset="0"/>
              </a:rPr>
              <a:t>, label=</a:t>
            </a:r>
            <a:r>
              <a:rPr lang="en-GB" sz="1600" dirty="0">
                <a:solidFill>
                  <a:srgbClr val="00B050"/>
                </a:solidFill>
                <a:latin typeface="Lucida Console" panose="020B0609040504020204" pitchFamily="49" charset="0"/>
              </a:rPr>
              <a:t>'female'</a:t>
            </a:r>
            <a:r>
              <a:rPr lang="en-GB" sz="1600" dirty="0">
                <a:latin typeface="Lucida Console" panose="020B0609040504020204" pitchFamily="49" charset="0"/>
              </a:rPr>
              <a:t>)</a:t>
            </a:r>
            <a:endParaRPr lang="en-GB" sz="1700" b="1" dirty="0">
              <a:latin typeface="Lucida Console" panose="020B0609040504020204" pitchFamily="49" charset="0"/>
            </a:endParaRP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5" name="Rectangle 4">
            <a:extLst>
              <a:ext uri="{FF2B5EF4-FFF2-40B4-BE49-F238E27FC236}">
                <a16:creationId xmlns:a16="http://schemas.microsoft.com/office/drawing/2014/main" id="{C33FF65D-E91D-449F-8CB5-6A2117EB27C5}"/>
              </a:ext>
            </a:extLst>
          </p:cNvPr>
          <p:cNvSpPr/>
          <p:nvPr/>
        </p:nvSpPr>
        <p:spPr>
          <a:xfrm>
            <a:off x="618908" y="2927067"/>
            <a:ext cx="4007059" cy="29788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B268614A-BE81-4C95-B75F-0A942DB157EA}"/>
              </a:ext>
            </a:extLst>
          </p:cNvPr>
          <p:cNvSpPr/>
          <p:nvPr/>
        </p:nvSpPr>
        <p:spPr>
          <a:xfrm>
            <a:off x="619911" y="5114958"/>
            <a:ext cx="3283961" cy="29788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766300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961961"/>
          </a:xfrm>
        </p:spPr>
        <p:txBody>
          <a:bodyPr/>
          <a:lstStyle/>
          <a:p>
            <a:pPr algn="l"/>
            <a:r>
              <a:rPr lang="en-GB" dirty="0"/>
              <a:t>Module Objectives</a:t>
            </a:r>
            <a:br>
              <a:rPr lang="en-GB" dirty="0"/>
            </a:br>
            <a:r>
              <a:rPr lang="en-GB" sz="2000" dirty="0">
                <a:solidFill>
                  <a:schemeClr val="accent1">
                    <a:lumMod val="60000"/>
                    <a:lumOff val="40000"/>
                  </a:schemeClr>
                </a:solidFill>
              </a:rPr>
              <a:t>After completing this module you will be able to</a:t>
            </a:r>
          </a:p>
        </p:txBody>
      </p:sp>
      <p:sp>
        <p:nvSpPr>
          <p:cNvPr id="3" name="Content Placeholder 2"/>
          <p:cNvSpPr>
            <a:spLocks noGrp="1"/>
          </p:cNvSpPr>
          <p:nvPr>
            <p:ph sz="quarter" idx="10"/>
          </p:nvPr>
        </p:nvSpPr>
        <p:spPr>
          <a:xfrm>
            <a:off x="601490" y="2136985"/>
            <a:ext cx="4852253" cy="2955536"/>
          </a:xfrm>
        </p:spPr>
        <p:txBody>
          <a:bodyPr/>
          <a:lstStyle/>
          <a:p>
            <a:pPr>
              <a:buClr>
                <a:schemeClr val="accent1">
                  <a:lumMod val="60000"/>
                  <a:lumOff val="40000"/>
                </a:schemeClr>
              </a:buClr>
              <a:buFont typeface="Wingdings" panose="05000000000000000000" pitchFamily="2" charset="2"/>
              <a:buChar char="q"/>
            </a:pPr>
            <a:r>
              <a:rPr lang="en-GB" dirty="0"/>
              <a:t>Create line plot</a:t>
            </a:r>
          </a:p>
          <a:p>
            <a:pPr>
              <a:buClr>
                <a:schemeClr val="accent1">
                  <a:lumMod val="60000"/>
                  <a:lumOff val="40000"/>
                </a:schemeClr>
              </a:buClr>
              <a:buFont typeface="Wingdings" panose="05000000000000000000" pitchFamily="2" charset="2"/>
              <a:buChar char="q"/>
            </a:pPr>
            <a:r>
              <a:rPr lang="en-GB" dirty="0"/>
              <a:t>Create scatterplot</a:t>
            </a:r>
          </a:p>
          <a:p>
            <a:pPr>
              <a:buClr>
                <a:schemeClr val="accent1">
                  <a:lumMod val="60000"/>
                  <a:lumOff val="40000"/>
                </a:schemeClr>
              </a:buClr>
              <a:buFont typeface="Wingdings" panose="05000000000000000000" pitchFamily="2" charset="2"/>
              <a:buChar char="q"/>
            </a:pPr>
            <a:r>
              <a:rPr lang="en-GB" dirty="0"/>
              <a:t>Create column plot</a:t>
            </a:r>
          </a:p>
          <a:p>
            <a:pPr>
              <a:buClr>
                <a:schemeClr val="accent1">
                  <a:lumMod val="60000"/>
                  <a:lumOff val="40000"/>
                </a:schemeClr>
              </a:buClr>
              <a:buFont typeface="Wingdings" panose="05000000000000000000" pitchFamily="2" charset="2"/>
              <a:buChar char="q"/>
            </a:pPr>
            <a:r>
              <a:rPr lang="en-GB" dirty="0"/>
              <a:t>Create bar plot</a:t>
            </a:r>
          </a:p>
          <a:p>
            <a:pPr>
              <a:buClr>
                <a:schemeClr val="accent1">
                  <a:lumMod val="60000"/>
                  <a:lumOff val="40000"/>
                </a:schemeClr>
              </a:buClr>
              <a:buFont typeface="Wingdings" panose="05000000000000000000" pitchFamily="2" charset="2"/>
              <a:buChar char="q"/>
            </a:pPr>
            <a:r>
              <a:rPr lang="en-GB" dirty="0"/>
              <a:t>Create subplots</a:t>
            </a:r>
          </a:p>
          <a:p>
            <a:pPr>
              <a:buClr>
                <a:schemeClr val="accent1">
                  <a:lumMod val="60000"/>
                  <a:lumOff val="40000"/>
                </a:schemeClr>
              </a:buClr>
              <a:buFont typeface="Wingdings" panose="05000000000000000000" pitchFamily="2" charset="2"/>
              <a:buChar char="q"/>
            </a:pPr>
            <a:r>
              <a:rPr lang="en-GB" dirty="0"/>
              <a:t>Add plot title</a:t>
            </a:r>
          </a:p>
          <a:p>
            <a:pPr>
              <a:buClr>
                <a:schemeClr val="accent1">
                  <a:lumMod val="60000"/>
                  <a:lumOff val="40000"/>
                </a:schemeClr>
              </a:buClr>
              <a:buFont typeface="Wingdings" panose="05000000000000000000" pitchFamily="2" charset="2"/>
              <a:buChar char="q"/>
            </a:pPr>
            <a:r>
              <a:rPr lang="en-GB" dirty="0"/>
              <a:t>Add legend</a:t>
            </a:r>
          </a:p>
          <a:p>
            <a:pPr>
              <a:buClr>
                <a:schemeClr val="accent1">
                  <a:lumMod val="60000"/>
                  <a:lumOff val="40000"/>
                </a:schemeClr>
              </a:buClr>
              <a:buFont typeface="Wingdings" panose="05000000000000000000" pitchFamily="2" charset="2"/>
              <a:buChar char="q"/>
            </a:pPr>
            <a:r>
              <a:rPr lang="en-GB" dirty="0"/>
              <a:t>Add axis name</a:t>
            </a:r>
          </a:p>
        </p:txBody>
      </p:sp>
      <p:pic>
        <p:nvPicPr>
          <p:cNvPr id="4" name="Content Placeholder 6">
            <a:extLst>
              <a:ext uri="{FF2B5EF4-FFF2-40B4-BE49-F238E27FC236}">
                <a16:creationId xmlns:a16="http://schemas.microsoft.com/office/drawing/2014/main" id="{BB477859-7299-4455-95E1-6FB419866F51}"/>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336801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Matplotlib Example: Subplot – method 2</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02248" y="1584398"/>
            <a:ext cx="11002378" cy="488002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b="0" i="0" dirty="0">
                <a:effectLst/>
                <a:latin typeface="Lucida Console" panose="020B0609040504020204" pitchFamily="49" charset="0"/>
              </a:rPr>
              <a:t>ax1.set_facecolor(</a:t>
            </a:r>
            <a:r>
              <a:rPr lang="en-GB" sz="1600" b="0" i="0" dirty="0">
                <a:solidFill>
                  <a:srgbClr val="00B050"/>
                </a:solidFill>
                <a:effectLst/>
                <a:latin typeface="Lucida Console" panose="020B0609040504020204" pitchFamily="49" charset="0"/>
              </a:rPr>
              <a:t>'orange'</a:t>
            </a:r>
            <a:r>
              <a:rPr lang="en-GB" sz="1600" b="0" i="0" dirty="0">
                <a:effectLst/>
                <a:latin typeface="Lucida Console" panose="020B0609040504020204" pitchFamily="49" charset="0"/>
              </a:rPr>
              <a:t>) </a:t>
            </a:r>
            <a:r>
              <a:rPr lang="en-GB" sz="1600" b="0" i="0" dirty="0">
                <a:solidFill>
                  <a:srgbClr val="FF0000"/>
                </a:solidFill>
                <a:effectLst/>
                <a:latin typeface="Lucida Console" panose="020B0609040504020204" pitchFamily="49" charset="0"/>
              </a:rPr>
              <a:t># sets the background colour of the plot </a:t>
            </a:r>
          </a:p>
          <a:p>
            <a:pPr marL="0" indent="0">
              <a:buNone/>
            </a:pPr>
            <a:r>
              <a:rPr lang="en-GB" sz="1600" b="0" i="0" dirty="0">
                <a:effectLst/>
                <a:latin typeface="Lucida Console" panose="020B0609040504020204" pitchFamily="49" charset="0"/>
              </a:rPr>
              <a:t>ax1.set_xlabel(</a:t>
            </a:r>
            <a:r>
              <a:rPr lang="en-GB" sz="1600" b="0" i="0" dirty="0">
                <a:solidFill>
                  <a:srgbClr val="00B050"/>
                </a:solidFill>
                <a:effectLst/>
                <a:latin typeface="Lucida Console" panose="020B0609040504020204" pitchFamily="49" charset="0"/>
              </a:rPr>
              <a:t>'Age group'</a:t>
            </a:r>
            <a:r>
              <a:rPr lang="en-GB" sz="1600" b="0" i="0" dirty="0">
                <a:effectLst/>
                <a:latin typeface="Lucida Console" panose="020B0609040504020204" pitchFamily="49" charset="0"/>
              </a:rPr>
              <a:t>)</a:t>
            </a:r>
          </a:p>
          <a:p>
            <a:pPr marL="0" indent="0">
              <a:buNone/>
            </a:pPr>
            <a:r>
              <a:rPr lang="en-GB" sz="1600" b="0" i="0" dirty="0">
                <a:effectLst/>
                <a:latin typeface="Lucida Console" panose="020B0609040504020204" pitchFamily="49" charset="0"/>
              </a:rPr>
              <a:t>ax1.set_ylabel(</a:t>
            </a:r>
            <a:r>
              <a:rPr lang="en-GB" sz="1600" b="0" i="0" dirty="0">
                <a:solidFill>
                  <a:srgbClr val="00B050"/>
                </a:solidFill>
                <a:effectLst/>
                <a:latin typeface="Lucida Console" panose="020B0609040504020204" pitchFamily="49" charset="0"/>
              </a:rPr>
              <a:t>'Number of employees'</a:t>
            </a:r>
            <a:r>
              <a:rPr lang="en-GB" sz="1600" b="0" i="0" dirty="0">
                <a:effectLst/>
                <a:latin typeface="Lucida Console" panose="020B0609040504020204" pitchFamily="49" charset="0"/>
              </a:rPr>
              <a:t>)</a:t>
            </a:r>
          </a:p>
          <a:p>
            <a:pPr marL="0" indent="0">
              <a:buNone/>
            </a:pPr>
            <a:r>
              <a:rPr lang="en-GB" sz="1600" b="0" i="0" dirty="0">
                <a:effectLst/>
                <a:latin typeface="Lucida Console" panose="020B0609040504020204" pitchFamily="49" charset="0"/>
              </a:rPr>
              <a:t>ax1.set_title(</a:t>
            </a:r>
            <a:r>
              <a:rPr lang="en-GB" sz="1600" b="0" i="0" dirty="0">
                <a:solidFill>
                  <a:srgbClr val="00B050"/>
                </a:solidFill>
                <a:effectLst/>
                <a:latin typeface="Lucida Console" panose="020B0609040504020204" pitchFamily="49" charset="0"/>
              </a:rPr>
              <a:t>'Number of employees by gender and age group'</a:t>
            </a:r>
            <a:r>
              <a:rPr lang="en-GB" sz="1600" b="0" i="0" dirty="0">
                <a:effectLst/>
                <a:latin typeface="Lucida Console" panose="020B0609040504020204" pitchFamily="49" charset="0"/>
              </a:rPr>
              <a:t>)</a:t>
            </a:r>
          </a:p>
          <a:p>
            <a:pPr marL="0" indent="0">
              <a:buNone/>
            </a:pPr>
            <a:r>
              <a:rPr lang="en-GB" sz="1600" b="0" i="0" dirty="0">
                <a:effectLst/>
                <a:latin typeface="Lucida Console" panose="020B0609040504020204" pitchFamily="49" charset="0"/>
              </a:rPr>
              <a:t>ax1.set_xticks(index + bar_width/2)</a:t>
            </a:r>
          </a:p>
          <a:p>
            <a:pPr marL="0" indent="0">
              <a:buNone/>
            </a:pPr>
            <a:r>
              <a:rPr lang="en-GB" sz="1600" b="0" i="0" dirty="0">
                <a:effectLst/>
                <a:latin typeface="Lucida Console" panose="020B0609040504020204" pitchFamily="49" charset="0"/>
              </a:rPr>
              <a:t>ax1.set_xticklabels</a:t>
            </a:r>
            <a:r>
              <a:rPr lang="en-GB" sz="1600" dirty="0">
                <a:latin typeface="Lucida Console" panose="020B0609040504020204" pitchFamily="49" charset="0"/>
              </a:rPr>
              <a:t>((</a:t>
            </a:r>
            <a:r>
              <a:rPr lang="en-GB" sz="1600" dirty="0">
                <a:solidFill>
                  <a:srgbClr val="00B050"/>
                </a:solidFill>
                <a:latin typeface="Lucida Console" panose="020B0609040504020204" pitchFamily="49" charset="0"/>
              </a:rPr>
              <a:t>'18-25'</a:t>
            </a:r>
            <a:r>
              <a:rPr lang="en-GB" sz="1600" dirty="0">
                <a:latin typeface="Lucida Console" panose="020B0609040504020204" pitchFamily="49" charset="0"/>
              </a:rPr>
              <a:t>, </a:t>
            </a:r>
            <a:r>
              <a:rPr lang="en-GB" sz="1600" dirty="0">
                <a:solidFill>
                  <a:srgbClr val="00B050"/>
                </a:solidFill>
                <a:latin typeface="Lucida Console" panose="020B0609040504020204" pitchFamily="49" charset="0"/>
              </a:rPr>
              <a:t>'26-34'</a:t>
            </a:r>
            <a:r>
              <a:rPr lang="en-GB" sz="1600" dirty="0">
                <a:latin typeface="Lucida Console" panose="020B0609040504020204" pitchFamily="49" charset="0"/>
              </a:rPr>
              <a:t>, </a:t>
            </a:r>
            <a:r>
              <a:rPr lang="en-GB" sz="1600" dirty="0">
                <a:solidFill>
                  <a:srgbClr val="00B050"/>
                </a:solidFill>
                <a:latin typeface="Lucida Console" panose="020B0609040504020204" pitchFamily="49" charset="0"/>
              </a:rPr>
              <a:t>'35-44'</a:t>
            </a:r>
            <a:r>
              <a:rPr lang="en-GB" sz="1600" dirty="0">
                <a:latin typeface="Lucida Console" panose="020B0609040504020204" pitchFamily="49" charset="0"/>
              </a:rPr>
              <a:t>, </a:t>
            </a:r>
            <a:r>
              <a:rPr lang="en-GB" sz="1600" dirty="0">
                <a:solidFill>
                  <a:srgbClr val="00B050"/>
                </a:solidFill>
                <a:latin typeface="Lucida Console" panose="020B0609040504020204" pitchFamily="49" charset="0"/>
              </a:rPr>
              <a:t>'45-54'</a:t>
            </a:r>
            <a:r>
              <a:rPr lang="en-GB" sz="1600" dirty="0">
                <a:latin typeface="Lucida Console" panose="020B0609040504020204" pitchFamily="49" charset="0"/>
              </a:rPr>
              <a:t>, </a:t>
            </a:r>
            <a:r>
              <a:rPr lang="en-GB" sz="1600" dirty="0">
                <a:solidFill>
                  <a:srgbClr val="00B050"/>
                </a:solidFill>
                <a:latin typeface="Lucida Console" panose="020B0609040504020204" pitchFamily="49" charset="0"/>
              </a:rPr>
              <a:t>'55-64'</a:t>
            </a:r>
            <a:r>
              <a:rPr lang="en-GB" sz="1600" dirty="0">
                <a:latin typeface="Lucida Console" panose="020B0609040504020204" pitchFamily="49" charset="0"/>
              </a:rPr>
              <a:t>, </a:t>
            </a:r>
            <a:r>
              <a:rPr lang="en-GB" sz="1600" dirty="0">
                <a:solidFill>
                  <a:srgbClr val="00B050"/>
                </a:solidFill>
                <a:latin typeface="Lucida Console" panose="020B0609040504020204" pitchFamily="49" charset="0"/>
              </a:rPr>
              <a:t>'65+'</a:t>
            </a:r>
            <a:r>
              <a:rPr lang="en-GB" sz="1600" dirty="0">
                <a:latin typeface="Lucida Console" panose="020B0609040504020204" pitchFamily="49" charset="0"/>
              </a:rPr>
              <a:t>))</a:t>
            </a:r>
            <a:endParaRPr lang="en-GB" sz="1600" b="0" i="0" dirty="0">
              <a:effectLst/>
              <a:latin typeface="Lucida Console" panose="020B0609040504020204" pitchFamily="49" charset="0"/>
            </a:endParaRPr>
          </a:p>
          <a:p>
            <a:pPr marL="0" indent="0">
              <a:buNone/>
            </a:pPr>
            <a:r>
              <a:rPr lang="en-GB" sz="1600" b="0" i="0" dirty="0">
                <a:effectLst/>
                <a:latin typeface="Lucida Console" panose="020B0609040504020204" pitchFamily="49" charset="0"/>
              </a:rPr>
              <a:t>ax1.bar_label(male_bars, padding=3)   </a:t>
            </a:r>
            <a:r>
              <a:rPr lang="en-GB" sz="1600" b="0" i="0" dirty="0">
                <a:solidFill>
                  <a:srgbClr val="FF0000"/>
                </a:solidFill>
                <a:effectLst/>
                <a:latin typeface="Lucida Console" panose="020B0609040504020204" pitchFamily="49" charset="0"/>
              </a:rPr>
              <a:t># add values as labels to male bars</a:t>
            </a:r>
          </a:p>
          <a:p>
            <a:pPr marL="0" indent="0">
              <a:buNone/>
            </a:pPr>
            <a:r>
              <a:rPr lang="en-GB" sz="1600" b="0" i="0" dirty="0">
                <a:effectLst/>
                <a:latin typeface="Lucida Console" panose="020B0609040504020204" pitchFamily="49" charset="0"/>
              </a:rPr>
              <a:t>ax1.bar_label(female_bars, padding=3)</a:t>
            </a:r>
            <a:r>
              <a:rPr lang="en-GB" sz="1600" dirty="0">
                <a:solidFill>
                  <a:srgbClr val="FF0000"/>
                </a:solidFill>
                <a:latin typeface="Lucida Console" panose="020B0609040504020204" pitchFamily="49" charset="0"/>
              </a:rPr>
              <a:t> # add values as labels to female bars</a:t>
            </a:r>
          </a:p>
          <a:p>
            <a:pPr marL="0" indent="0">
              <a:buNone/>
            </a:pPr>
            <a:r>
              <a:rPr lang="en-GB" sz="1600" b="0" i="0" dirty="0">
                <a:effectLst/>
                <a:latin typeface="Lucida Console" panose="020B0609040504020204" pitchFamily="49" charset="0"/>
              </a:rPr>
              <a:t>ax1.legend()</a:t>
            </a:r>
            <a:br>
              <a:rPr lang="en-GB" sz="1600" b="0" i="0" dirty="0">
                <a:effectLst/>
                <a:latin typeface="Lucida Console" panose="020B0609040504020204" pitchFamily="49" charset="0"/>
              </a:rPr>
            </a:br>
            <a:br>
              <a:rPr lang="en-GB" sz="1600" b="0" i="0" dirty="0">
                <a:effectLst/>
                <a:latin typeface="Lucida Console" panose="020B0609040504020204" pitchFamily="49" charset="0"/>
              </a:rPr>
            </a:br>
            <a:r>
              <a:rPr lang="en-GB" sz="1600" b="0" i="0" dirty="0">
                <a:solidFill>
                  <a:srgbClr val="FF0000"/>
                </a:solidFill>
                <a:effectLst/>
                <a:latin typeface="Lucida Console" panose="020B0609040504020204" pitchFamily="49" charset="0"/>
              </a:rPr>
              <a:t># plot 2:</a:t>
            </a:r>
            <a:br>
              <a:rPr lang="en-GB" sz="1600" b="0" i="0" dirty="0">
                <a:effectLst/>
                <a:latin typeface="Lucida Console" panose="020B0609040504020204" pitchFamily="49" charset="0"/>
              </a:rPr>
            </a:br>
            <a:r>
              <a:rPr lang="en-GB" sz="1600" b="0" i="0" dirty="0">
                <a:effectLst/>
                <a:latin typeface="Lucida Console" panose="020B0609040504020204" pitchFamily="49" charset="0"/>
              </a:rPr>
              <a:t>tot_male = np.sum(male)</a:t>
            </a:r>
            <a:br>
              <a:rPr lang="en-GB" sz="1600" b="0" i="0" dirty="0">
                <a:effectLst/>
                <a:latin typeface="Lucida Console" panose="020B0609040504020204" pitchFamily="49" charset="0"/>
              </a:rPr>
            </a:br>
            <a:r>
              <a:rPr lang="en-GB" sz="1600" b="0" i="0" dirty="0">
                <a:effectLst/>
                <a:latin typeface="Lucida Console" panose="020B0609040504020204" pitchFamily="49" charset="0"/>
              </a:rPr>
              <a:t>tot_female = np.sum(female)</a:t>
            </a:r>
            <a:br>
              <a:rPr lang="en-GB" sz="1600" b="0" i="0" dirty="0">
                <a:effectLst/>
                <a:latin typeface="Lucida Console" panose="020B0609040504020204" pitchFamily="49" charset="0"/>
              </a:rPr>
            </a:br>
            <a:r>
              <a:rPr lang="en-GB" sz="1600" b="0" i="0" dirty="0">
                <a:effectLst/>
                <a:latin typeface="Lucida Console" panose="020B0609040504020204" pitchFamily="49" charset="0"/>
              </a:rPr>
              <a:t>tot_employees = np.array([tot_male, tot_female])</a:t>
            </a:r>
            <a:br>
              <a:rPr lang="en-GB" sz="1600" b="0" i="0" dirty="0">
                <a:effectLst/>
                <a:latin typeface="Lucida Console" panose="020B0609040504020204" pitchFamily="49" charset="0"/>
              </a:rPr>
            </a:br>
            <a:r>
              <a:rPr lang="en-GB" sz="1600" b="0" i="0" dirty="0">
                <a:effectLst/>
                <a:latin typeface="Lucida Console" panose="020B0609040504020204" pitchFamily="49" charset="0"/>
              </a:rPr>
              <a:t>pie_labels = </a:t>
            </a:r>
            <a:r>
              <a:rPr lang="en-GB" sz="1600" b="0" i="0" dirty="0">
                <a:solidFill>
                  <a:srgbClr val="00B050"/>
                </a:solidFill>
                <a:effectLst/>
                <a:latin typeface="Lucida Console" panose="020B0609040504020204" pitchFamily="49" charset="0"/>
              </a:rPr>
              <a:t>"Male"</a:t>
            </a:r>
            <a:r>
              <a:rPr lang="en-GB" sz="1600" b="0" i="0" dirty="0">
                <a:effectLst/>
                <a:latin typeface="Lucida Console" panose="020B0609040504020204" pitchFamily="49" charset="0"/>
              </a:rPr>
              <a:t>, </a:t>
            </a:r>
            <a:r>
              <a:rPr lang="en-GB" sz="1600" b="0" i="0" dirty="0">
                <a:solidFill>
                  <a:srgbClr val="00B050"/>
                </a:solidFill>
                <a:effectLst/>
                <a:latin typeface="Lucida Console" panose="020B0609040504020204" pitchFamily="49" charset="0"/>
              </a:rPr>
              <a:t>"Female"</a:t>
            </a:r>
            <a:br>
              <a:rPr lang="en-GB" sz="1600" b="0" i="0" dirty="0">
                <a:effectLst/>
                <a:latin typeface="Lucida Console" panose="020B0609040504020204" pitchFamily="49" charset="0"/>
              </a:rPr>
            </a:br>
            <a:r>
              <a:rPr lang="en-GB" sz="1600" b="0" i="0" dirty="0">
                <a:effectLst/>
                <a:latin typeface="Lucida Console" panose="020B0609040504020204" pitchFamily="49" charset="0"/>
              </a:rPr>
              <a:t>ax2 = plt.subplot(1, 2, 2)</a:t>
            </a:r>
            <a:br>
              <a:rPr lang="en-GB" sz="1600" b="0" i="0" dirty="0">
                <a:effectLst/>
                <a:latin typeface="Lucida Console" panose="020B0609040504020204" pitchFamily="49" charset="0"/>
              </a:rPr>
            </a:br>
            <a:r>
              <a:rPr lang="en-GB" sz="1600" b="0" i="0" dirty="0">
                <a:effectLst/>
                <a:latin typeface="Lucida Console" panose="020B0609040504020204" pitchFamily="49" charset="0"/>
              </a:rPr>
              <a:t>ax2.pie(tot_employees, explode=</a:t>
            </a:r>
            <a:r>
              <a:rPr lang="en-GB" sz="1600" dirty="0">
                <a:solidFill>
                  <a:srgbClr val="FF7700"/>
                </a:solidFill>
                <a:latin typeface="Lucida Console" panose="020B0609040504020204" pitchFamily="49" charset="0"/>
              </a:rPr>
              <a:t>None</a:t>
            </a:r>
            <a:r>
              <a:rPr lang="en-GB" sz="1600" b="0" i="0" dirty="0">
                <a:effectLst/>
                <a:latin typeface="Lucida Console" panose="020B0609040504020204" pitchFamily="49" charset="0"/>
              </a:rPr>
              <a:t>, labels=</a:t>
            </a:r>
            <a:r>
              <a:rPr lang="en-GB" sz="1600" dirty="0">
                <a:solidFill>
                  <a:srgbClr val="FF7700"/>
                </a:solidFill>
                <a:latin typeface="Lucida Console" panose="020B0609040504020204" pitchFamily="49" charset="0"/>
              </a:rPr>
              <a:t>None</a:t>
            </a:r>
            <a:r>
              <a:rPr lang="en-GB" sz="1600" b="0" i="0" dirty="0">
                <a:effectLst/>
                <a:latin typeface="Lucida Console" panose="020B0609040504020204" pitchFamily="49" charset="0"/>
              </a:rPr>
              <a:t>, autopct=</a:t>
            </a:r>
            <a:r>
              <a:rPr lang="en-GB" sz="1600" b="0" i="0" dirty="0">
                <a:solidFill>
                  <a:srgbClr val="00B050"/>
                </a:solidFill>
                <a:effectLst/>
                <a:latin typeface="Lucida Console" panose="020B0609040504020204" pitchFamily="49" charset="0"/>
              </a:rPr>
              <a:t>'%.2f%%'</a:t>
            </a:r>
            <a:r>
              <a:rPr lang="en-GB" sz="1600" b="0" i="0" dirty="0">
                <a:effectLst/>
                <a:latin typeface="Lucida Console" panose="020B0609040504020204" pitchFamily="49" charset="0"/>
              </a:rPr>
              <a:t>, shadow=</a:t>
            </a:r>
            <a:r>
              <a:rPr lang="en-GB" sz="1600" dirty="0">
                <a:solidFill>
                  <a:srgbClr val="FF7700"/>
                </a:solidFill>
                <a:latin typeface="Lucida Console" panose="020B0609040504020204" pitchFamily="49" charset="0"/>
              </a:rPr>
              <a:t>True</a:t>
            </a:r>
            <a:r>
              <a:rPr lang="en-GB" sz="1600" b="0" i="0" dirty="0">
                <a:effectLst/>
                <a:latin typeface="Lucida Console" panose="020B0609040504020204" pitchFamily="49" charset="0"/>
              </a:rPr>
              <a:t>)</a:t>
            </a:r>
          </a:p>
          <a:p>
            <a:pPr marL="0" indent="0">
              <a:buNone/>
            </a:pPr>
            <a:br>
              <a:rPr lang="en-GB" dirty="0"/>
            </a:br>
            <a:endParaRPr lang="en-GB" dirty="0"/>
          </a:p>
          <a:p>
            <a:pPr marL="0" indent="0">
              <a:buNone/>
            </a:pPr>
            <a:r>
              <a:rPr lang="en-GB" b="1" dirty="0"/>
              <a:t>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5" name="Rectangle 4">
            <a:extLst>
              <a:ext uri="{FF2B5EF4-FFF2-40B4-BE49-F238E27FC236}">
                <a16:creationId xmlns:a16="http://schemas.microsoft.com/office/drawing/2014/main" id="{543516C8-DBD9-4227-819A-2E02705C2272}"/>
              </a:ext>
            </a:extLst>
          </p:cNvPr>
          <p:cNvSpPr/>
          <p:nvPr/>
        </p:nvSpPr>
        <p:spPr>
          <a:xfrm>
            <a:off x="619911" y="5875234"/>
            <a:ext cx="3283961" cy="289122"/>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6451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Matplotlib Example: Subplot – method 2</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457284" y="1584398"/>
            <a:ext cx="11002378" cy="2580714"/>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b="0" i="0" dirty="0">
                <a:effectLst/>
                <a:latin typeface="Lucida Console" panose="020B0609040504020204" pitchFamily="49" charset="0"/>
              </a:rPr>
              <a:t>ax2.axis(</a:t>
            </a:r>
            <a:r>
              <a:rPr lang="en-GB" sz="1600" b="0" i="0" dirty="0">
                <a:solidFill>
                  <a:srgbClr val="00B050"/>
                </a:solidFill>
                <a:effectLst/>
                <a:latin typeface="Lucida Console" panose="020B0609040504020204" pitchFamily="49" charset="0"/>
              </a:rPr>
              <a:t>'equal'</a:t>
            </a:r>
            <a:r>
              <a:rPr lang="en-GB" sz="1600" b="0" i="0" dirty="0">
                <a:effectLst/>
                <a:latin typeface="Lucida Console" panose="020B0609040504020204" pitchFamily="49" charset="0"/>
              </a:rPr>
              <a:t>)  </a:t>
            </a:r>
            <a:r>
              <a:rPr lang="en-GB" sz="1600" b="0" i="0" dirty="0">
                <a:solidFill>
                  <a:srgbClr val="FF0000"/>
                </a:solidFill>
                <a:effectLst/>
                <a:latin typeface="Lucida Console" panose="020B0609040504020204" pitchFamily="49" charset="0"/>
              </a:rPr>
              <a:t># equal aspect ratio (scaling) ensures that pie is drawn as a circle</a:t>
            </a:r>
          </a:p>
          <a:p>
            <a:pPr marL="0" indent="0">
              <a:buNone/>
            </a:pPr>
            <a:r>
              <a:rPr lang="en-GB" sz="1600" b="0" i="0" dirty="0">
                <a:effectLst/>
                <a:latin typeface="Lucida Console" panose="020B0609040504020204" pitchFamily="49" charset="0"/>
              </a:rPr>
              <a:t>ax2.set_title(</a:t>
            </a:r>
            <a:r>
              <a:rPr lang="en-GB" sz="1600" b="0" i="0" dirty="0">
                <a:solidFill>
                  <a:srgbClr val="00B050"/>
                </a:solidFill>
                <a:effectLst/>
                <a:latin typeface="Lucida Console" panose="020B0609040504020204" pitchFamily="49" charset="0"/>
              </a:rPr>
              <a:t>"Proportion of employees by gender"</a:t>
            </a:r>
            <a:r>
              <a:rPr lang="en-GB" sz="1600" b="0" i="0" dirty="0">
                <a:effectLst/>
                <a:latin typeface="Lucida Console" panose="020B0609040504020204" pitchFamily="49" charset="0"/>
              </a:rPr>
              <a:t>)</a:t>
            </a:r>
          </a:p>
          <a:p>
            <a:pPr marL="0" indent="0">
              <a:buNone/>
            </a:pPr>
            <a:r>
              <a:rPr lang="en-GB" sz="1600" b="0" i="0" dirty="0">
                <a:effectLst/>
                <a:latin typeface="Lucida Console" panose="020B0609040504020204" pitchFamily="49" charset="0"/>
              </a:rPr>
              <a:t>ax2.legend(pie_labels)</a:t>
            </a:r>
          </a:p>
          <a:p>
            <a:pPr marL="0" indent="0">
              <a:buNone/>
            </a:pPr>
            <a:endParaRPr lang="en-GB" sz="1600" b="0" i="0" dirty="0">
              <a:effectLst/>
              <a:latin typeface="Lucida Console" panose="020B0609040504020204" pitchFamily="49" charset="0"/>
            </a:endParaRPr>
          </a:p>
          <a:p>
            <a:pPr marL="0" indent="0">
              <a:buNone/>
            </a:pPr>
            <a:r>
              <a:rPr lang="en-GB" sz="1600" b="0" i="0" dirty="0">
                <a:effectLst/>
                <a:latin typeface="Lucida Console" panose="020B0609040504020204" pitchFamily="49" charset="0"/>
              </a:rPr>
              <a:t>fig.tight_layout()</a:t>
            </a:r>
          </a:p>
          <a:p>
            <a:pPr marL="0" indent="0">
              <a:buNone/>
            </a:pPr>
            <a:endParaRPr lang="en-GB" sz="1600" b="0" i="0" dirty="0">
              <a:effectLst/>
              <a:latin typeface="Lucida Console" panose="020B0609040504020204" pitchFamily="49" charset="0"/>
            </a:endParaRPr>
          </a:p>
          <a:p>
            <a:pPr marL="0" indent="0">
              <a:buNone/>
            </a:pPr>
            <a:r>
              <a:rPr lang="en-GB" sz="1600" b="0" i="0" dirty="0">
                <a:effectLst/>
                <a:latin typeface="Lucida Console" panose="020B0609040504020204" pitchFamily="49" charset="0"/>
              </a:rPr>
              <a:t>#plt.show()</a:t>
            </a:r>
          </a:p>
          <a:p>
            <a:pPr marL="0" indent="0">
              <a:buNone/>
            </a:pPr>
            <a:r>
              <a:rPr lang="en-GB" sz="1600" b="0" i="0" dirty="0">
                <a:effectLst/>
                <a:latin typeface="Lucida Console" panose="020B0609040504020204" pitchFamily="49" charset="0"/>
              </a:rPr>
              <a:t>plt.savefig(</a:t>
            </a:r>
            <a:r>
              <a:rPr lang="en-GB" sz="1600" dirty="0">
                <a:solidFill>
                  <a:srgbClr val="00B050"/>
                </a:solidFill>
                <a:latin typeface="Lucida Console" panose="020B0609040504020204" pitchFamily="49" charset="0"/>
              </a:rPr>
              <a:t>'subplot_v2.png'</a:t>
            </a:r>
            <a:r>
              <a:rPr lang="en-GB" sz="1600" b="0" i="0" dirty="0">
                <a:effectLst/>
                <a:latin typeface="Lucida Console" panose="020B0609040504020204" pitchFamily="49" charset="0"/>
              </a:rPr>
              <a:t>)</a:t>
            </a:r>
            <a:br>
              <a:rPr lang="en-GB" dirty="0"/>
            </a:br>
            <a:endParaRPr lang="en-GB" dirty="0"/>
          </a:p>
          <a:p>
            <a:pPr marL="0" indent="0">
              <a:buNone/>
            </a:pPr>
            <a:r>
              <a:rPr lang="en-GB" b="1" dirty="0"/>
              <a:t>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4" name="Picture 3" descr="Diagram&#10;&#10;Description automatically generated">
            <a:extLst>
              <a:ext uri="{FF2B5EF4-FFF2-40B4-BE49-F238E27FC236}">
                <a16:creationId xmlns:a16="http://schemas.microsoft.com/office/drawing/2014/main" id="{9B8F398D-206B-4BE6-9C58-DC6E717759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0166" y="3563478"/>
            <a:ext cx="3048000" cy="2924175"/>
          </a:xfrm>
          <a:prstGeom prst="rect">
            <a:avLst/>
          </a:prstGeom>
        </p:spPr>
      </p:pic>
      <p:sp>
        <p:nvSpPr>
          <p:cNvPr id="7" name="Text Placeholder 4">
            <a:extLst>
              <a:ext uri="{FF2B5EF4-FFF2-40B4-BE49-F238E27FC236}">
                <a16:creationId xmlns:a16="http://schemas.microsoft.com/office/drawing/2014/main" id="{63053914-CAD1-47A3-859D-76D9034932DD}"/>
              </a:ext>
            </a:extLst>
          </p:cNvPr>
          <p:cNvSpPr txBox="1">
            <a:spLocks/>
          </p:cNvSpPr>
          <p:nvPr/>
        </p:nvSpPr>
        <p:spPr>
          <a:xfrm>
            <a:off x="453570" y="4248615"/>
            <a:ext cx="8534315" cy="198690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b="0" i="0" dirty="0">
                <a:effectLst/>
              </a:rPr>
              <a:t>The outcome of the above script is the same plot with two subplots as shown in slide 28</a:t>
            </a:r>
          </a:p>
          <a:p>
            <a:r>
              <a:rPr lang="en-GB" sz="1600" b="0" i="0" dirty="0">
                <a:effectLst/>
              </a:rPr>
              <a:t>Change the colour of the male bars to the same shade of blue in the pie chart: #1f77b4</a:t>
            </a:r>
          </a:p>
          <a:p>
            <a:r>
              <a:rPr lang="en-GB" sz="1600" b="0" i="0" dirty="0">
                <a:effectLst/>
              </a:rPr>
              <a:t>Change the colour of the female bars to the same shade of orange in the pie chart: #ff7f0e</a:t>
            </a:r>
          </a:p>
          <a:p>
            <a:r>
              <a:rPr lang="en-GB" sz="1600" dirty="0"/>
              <a:t>Change the background colour of the bar chart from ‘orange’ to ‘white’</a:t>
            </a:r>
            <a:endParaRPr lang="en-GB" sz="1600" b="0" i="0" dirty="0">
              <a:effectLst/>
            </a:endParaRPr>
          </a:p>
          <a:p>
            <a:r>
              <a:rPr lang="en-GB" sz="1600" b="0" i="0" dirty="0">
                <a:effectLst/>
              </a:rPr>
              <a:t>The resulting plot with two subplots is shown in the next slide</a:t>
            </a:r>
          </a:p>
          <a:p>
            <a:endParaRPr lang="en-GB" sz="1600" dirty="0"/>
          </a:p>
          <a:p>
            <a:r>
              <a:rPr lang="en-GB" sz="1600" dirty="0"/>
              <a:t>The image on the right shows the 10 default colours used for plots with their hex code</a:t>
            </a:r>
            <a:endParaRPr lang="en-GB" sz="1600" b="0" i="0" dirty="0">
              <a:effectLst/>
            </a:endParaRPr>
          </a:p>
          <a:p>
            <a:pPr marL="0" indent="0">
              <a:buNone/>
            </a:pPr>
            <a:br>
              <a:rPr lang="en-GB" dirty="0"/>
            </a:br>
            <a:endParaRPr lang="en-GB" dirty="0"/>
          </a:p>
          <a:p>
            <a:pPr marL="0" indent="0">
              <a:buNone/>
            </a:pPr>
            <a:r>
              <a:rPr lang="en-GB" b="1" dirty="0"/>
              <a:t>   </a:t>
            </a:r>
          </a:p>
        </p:txBody>
      </p:sp>
    </p:spTree>
    <p:extLst>
      <p:ext uri="{BB962C8B-B14F-4D97-AF65-F5344CB8AC3E}">
        <p14:creationId xmlns:p14="http://schemas.microsoft.com/office/powerpoint/2010/main" val="338051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Matplotlib Example: Subplot – method 2</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5" name="Picture 4">
            <a:extLst>
              <a:ext uri="{FF2B5EF4-FFF2-40B4-BE49-F238E27FC236}">
                <a16:creationId xmlns:a16="http://schemas.microsoft.com/office/drawing/2014/main" id="{0C3E960C-8FBB-495B-91DC-8ADDE41A5EEB}"/>
              </a:ext>
            </a:extLst>
          </p:cNvPr>
          <p:cNvPicPr>
            <a:picLocks noChangeAspect="1"/>
          </p:cNvPicPr>
          <p:nvPr/>
        </p:nvPicPr>
        <p:blipFill>
          <a:blip r:embed="rId4"/>
          <a:stretch>
            <a:fillRect/>
          </a:stretch>
        </p:blipFill>
        <p:spPr>
          <a:xfrm>
            <a:off x="705094" y="1371600"/>
            <a:ext cx="10163619" cy="5081810"/>
          </a:xfrm>
          <a:prstGeom prst="rect">
            <a:avLst/>
          </a:prstGeom>
        </p:spPr>
      </p:pic>
    </p:spTree>
    <p:extLst>
      <p:ext uri="{BB962C8B-B14F-4D97-AF65-F5344CB8AC3E}">
        <p14:creationId xmlns:p14="http://schemas.microsoft.com/office/powerpoint/2010/main" val="3816117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Matplotlib from Pandas DataFrame (1)</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114301" y="1584398"/>
            <a:ext cx="11985171" cy="488002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Matplotlib is designed to work with NumPy arrays, but Pandas includes </a:t>
            </a:r>
            <a:r>
              <a:rPr lang="en-GB" sz="2000" b="1" dirty="0">
                <a:latin typeface="Lucida Console" panose="020B0609040504020204" pitchFamily="49" charset="0"/>
              </a:rPr>
              <a:t>to_numpy()</a:t>
            </a:r>
            <a:r>
              <a:rPr lang="en-GB" dirty="0"/>
              <a:t> function that converts a DataFrame to NumPy array</a:t>
            </a:r>
          </a:p>
          <a:p>
            <a:r>
              <a:rPr lang="en-GB" dirty="0"/>
              <a:t>This is useful if you already have created the DataFrame, but want to draw a related plot using Matplotlib</a:t>
            </a:r>
          </a:p>
          <a:p>
            <a:pPr marL="0" indent="0">
              <a:buNone/>
            </a:pPr>
            <a:r>
              <a:rPr lang="en-GB" sz="1700" dirty="0">
                <a:solidFill>
                  <a:srgbClr val="FF0000"/>
                </a:solidFill>
                <a:latin typeface="Lucida Console" panose="020B0609040504020204" pitchFamily="49" charset="0"/>
              </a:rPr>
              <a:t># import necessary libraries</a:t>
            </a:r>
          </a:p>
          <a:p>
            <a:pPr marL="0" indent="0">
              <a:buNone/>
            </a:pPr>
            <a:r>
              <a:rPr lang="en-GB" sz="1700" dirty="0">
                <a:solidFill>
                  <a:srgbClr val="FF7700"/>
                </a:solidFill>
                <a:latin typeface="Lucida Console" panose="020B0609040504020204" pitchFamily="49" charset="0"/>
              </a:rPr>
              <a:t>import</a:t>
            </a:r>
            <a:r>
              <a:rPr lang="en-GB" sz="1700" dirty="0">
                <a:latin typeface="Lucida Console" panose="020B0609040504020204" pitchFamily="49" charset="0"/>
              </a:rPr>
              <a:t> matplotlib.pyplot </a:t>
            </a:r>
            <a:r>
              <a:rPr lang="en-GB" sz="1700" dirty="0">
                <a:solidFill>
                  <a:srgbClr val="FF7700"/>
                </a:solidFill>
                <a:latin typeface="Lucida Console" panose="020B0609040504020204" pitchFamily="49" charset="0"/>
              </a:rPr>
              <a:t>as</a:t>
            </a:r>
            <a:r>
              <a:rPr lang="en-GB" sz="1700" dirty="0">
                <a:latin typeface="Lucida Console" panose="020B0609040504020204" pitchFamily="49" charset="0"/>
              </a:rPr>
              <a:t> plt</a:t>
            </a:r>
          </a:p>
          <a:p>
            <a:pPr marL="0" indent="0">
              <a:buNone/>
            </a:pPr>
            <a:r>
              <a:rPr lang="en-GB" sz="1700" dirty="0">
                <a:solidFill>
                  <a:srgbClr val="FF7700"/>
                </a:solidFill>
                <a:latin typeface="Lucida Console" panose="020B0609040504020204" pitchFamily="49" charset="0"/>
              </a:rPr>
              <a:t>import</a:t>
            </a:r>
            <a:r>
              <a:rPr lang="en-GB" sz="1700" dirty="0">
                <a:latin typeface="Lucida Console" panose="020B0609040504020204" pitchFamily="49" charset="0"/>
              </a:rPr>
              <a:t> numpy </a:t>
            </a:r>
            <a:r>
              <a:rPr lang="en-GB" sz="1700" dirty="0">
                <a:solidFill>
                  <a:srgbClr val="FF7700"/>
                </a:solidFill>
                <a:latin typeface="Lucida Console" panose="020B0609040504020204" pitchFamily="49" charset="0"/>
              </a:rPr>
              <a:t>as</a:t>
            </a:r>
            <a:r>
              <a:rPr lang="en-GB" sz="1700" dirty="0">
                <a:latin typeface="Lucida Console" panose="020B0609040504020204" pitchFamily="49" charset="0"/>
              </a:rPr>
              <a:t> np</a:t>
            </a:r>
          </a:p>
          <a:p>
            <a:pPr marL="0" indent="0">
              <a:buNone/>
            </a:pPr>
            <a:r>
              <a:rPr lang="en-GB" sz="1700" dirty="0">
                <a:solidFill>
                  <a:srgbClr val="FF7700"/>
                </a:solidFill>
                <a:latin typeface="Lucida Console" panose="020B0609040504020204" pitchFamily="49" charset="0"/>
              </a:rPr>
              <a:t>import</a:t>
            </a:r>
            <a:r>
              <a:rPr lang="en-GB" sz="1700" dirty="0">
                <a:latin typeface="Lucida Console" panose="020B0609040504020204" pitchFamily="49" charset="0"/>
              </a:rPr>
              <a:t> pandas </a:t>
            </a:r>
            <a:r>
              <a:rPr lang="en-GB" sz="1700" dirty="0">
                <a:solidFill>
                  <a:srgbClr val="FF7700"/>
                </a:solidFill>
                <a:latin typeface="Lucida Console" panose="020B0609040504020204" pitchFamily="49" charset="0"/>
              </a:rPr>
              <a:t>as</a:t>
            </a:r>
            <a:r>
              <a:rPr lang="en-GB" sz="1700" dirty="0">
                <a:latin typeface="Lucida Console" panose="020B0609040504020204" pitchFamily="49" charset="0"/>
              </a:rPr>
              <a:t> pd</a:t>
            </a:r>
            <a:br>
              <a:rPr lang="en-GB" sz="1700" dirty="0">
                <a:latin typeface="Lucida Console" panose="020B0609040504020204" pitchFamily="49" charset="0"/>
              </a:rPr>
            </a:br>
            <a:endParaRPr lang="en-GB" sz="1700" dirty="0">
              <a:latin typeface="Lucida Console" panose="020B0609040504020204" pitchFamily="49" charset="0"/>
            </a:endParaRPr>
          </a:p>
          <a:p>
            <a:pPr marL="0" indent="0">
              <a:buNone/>
            </a:pPr>
            <a:r>
              <a:rPr lang="en-GB" sz="1700" dirty="0">
                <a:solidFill>
                  <a:srgbClr val="FF0000"/>
                </a:solidFill>
                <a:latin typeface="Lucida Console" panose="020B0609040504020204" pitchFamily="49" charset="0"/>
              </a:rPr>
              <a:t># read all data stored as a csv file into a pandas DataFrame</a:t>
            </a:r>
          </a:p>
          <a:p>
            <a:pPr marL="0" indent="0">
              <a:buNone/>
            </a:pPr>
            <a:r>
              <a:rPr lang="en-GB" sz="1700" dirty="0">
                <a:latin typeface="Lucida Console" panose="020B0609040504020204" pitchFamily="49" charset="0"/>
              </a:rPr>
              <a:t>df_sales = pd.read_csv(</a:t>
            </a:r>
            <a:r>
              <a:rPr lang="en-GB" sz="1700" dirty="0">
                <a:solidFill>
                  <a:srgbClr val="00B050"/>
                </a:solidFill>
                <a:latin typeface="Lucida Console" panose="020B0609040504020204" pitchFamily="49" charset="0"/>
              </a:rPr>
              <a:t>'sales_by_customer_and_payment.csv'</a:t>
            </a:r>
            <a:r>
              <a:rPr lang="en-GB" sz="1700" dirty="0">
                <a:latin typeface="Lucida Console" panose="020B0609040504020204" pitchFamily="49" charset="0"/>
              </a:rPr>
              <a:t>)</a:t>
            </a:r>
          </a:p>
          <a:p>
            <a:pPr marL="0" indent="0">
              <a:buNone/>
            </a:pPr>
            <a:r>
              <a:rPr lang="en-GB" sz="1700" dirty="0">
                <a:solidFill>
                  <a:srgbClr val="FF0000"/>
                </a:solidFill>
                <a:latin typeface="Lucida Console" panose="020B0609040504020204" pitchFamily="49" charset="0"/>
              </a:rPr>
              <a:t># calculate total sales grouped by Customer Type &amp; Payment Type</a:t>
            </a:r>
          </a:p>
          <a:p>
            <a:pPr marL="0" indent="0">
              <a:buNone/>
            </a:pPr>
            <a:r>
              <a:rPr lang="en-GB" sz="1700" dirty="0">
                <a:latin typeface="Lucida Console" panose="020B0609040504020204" pitchFamily="49" charset="0"/>
              </a:rPr>
              <a:t>df_groupby = df_sales.groupby([</a:t>
            </a:r>
            <a:r>
              <a:rPr lang="en-GB" sz="1700" dirty="0">
                <a:solidFill>
                  <a:srgbClr val="00B050"/>
                </a:solidFill>
                <a:latin typeface="Lucida Console" panose="020B0609040504020204" pitchFamily="49" charset="0"/>
              </a:rPr>
              <a:t>'Customer Type'</a:t>
            </a:r>
            <a:r>
              <a:rPr lang="en-GB" sz="1700" dirty="0">
                <a:latin typeface="Lucida Console" panose="020B0609040504020204" pitchFamily="49" charset="0"/>
              </a:rPr>
              <a:t>, </a:t>
            </a:r>
            <a:r>
              <a:rPr lang="en-GB" sz="1700" dirty="0">
                <a:solidFill>
                  <a:srgbClr val="00B050"/>
                </a:solidFill>
                <a:latin typeface="Lucida Console" panose="020B0609040504020204" pitchFamily="49" charset="0"/>
              </a:rPr>
              <a:t>'Payment Type'</a:t>
            </a:r>
            <a:r>
              <a:rPr lang="en-GB" sz="1700" dirty="0">
                <a:latin typeface="Lucida Console" panose="020B0609040504020204" pitchFamily="49" charset="0"/>
              </a:rPr>
              <a:t>]).sum()</a:t>
            </a:r>
          </a:p>
          <a:p>
            <a:pPr marL="0" indent="0">
              <a:buNone/>
            </a:pPr>
            <a:r>
              <a:rPr lang="en-GB" sz="1700" dirty="0">
                <a:solidFill>
                  <a:srgbClr val="FF0000"/>
                </a:solidFill>
                <a:latin typeface="Lucida Console" panose="020B0609040504020204" pitchFamily="49" charset="0"/>
              </a:rPr>
              <a:t># split existing index into columns (Customer Type &amp; Payment Type) and add default index</a:t>
            </a:r>
          </a:p>
          <a:p>
            <a:pPr marL="0" indent="0">
              <a:buNone/>
            </a:pPr>
            <a:r>
              <a:rPr lang="en-GB" sz="1700" dirty="0">
                <a:latin typeface="Lucida Console" panose="020B0609040504020204" pitchFamily="49" charset="0"/>
              </a:rPr>
              <a:t>df_groupby_ind = df_groupby.reset_index()</a:t>
            </a:r>
          </a:p>
          <a:p>
            <a:pPr marL="0" indent="0">
              <a:buNone/>
            </a:pPr>
            <a:endParaRPr lang="en-GB" sz="1700" dirty="0">
              <a:latin typeface="Lucida Console" panose="020B0609040504020204" pitchFamily="49" charset="0"/>
            </a:endParaRPr>
          </a:p>
          <a:p>
            <a:pPr marL="0" indent="0">
              <a:buNone/>
            </a:pPr>
            <a:br>
              <a:rPr lang="en-GB" dirty="0"/>
            </a:br>
            <a:endParaRPr lang="en-GB" dirty="0"/>
          </a:p>
          <a:p>
            <a:pPr marL="0" indent="0">
              <a:buNone/>
            </a:pPr>
            <a:r>
              <a:rPr lang="en-GB" b="1" dirty="0"/>
              <a:t>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41642985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Matplotlib from Pandas DataFrame (2)</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114301" y="1584398"/>
            <a:ext cx="11889277" cy="488002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700" dirty="0">
                <a:solidFill>
                  <a:srgbClr val="FF0000"/>
                </a:solidFill>
                <a:latin typeface="Lucida Console" panose="020B0609040504020204" pitchFamily="49" charset="0"/>
              </a:rPr>
              <a:t># extract the necessary data for the plot</a:t>
            </a:r>
          </a:p>
          <a:p>
            <a:pPr marL="0" indent="0">
              <a:buNone/>
            </a:pPr>
            <a:r>
              <a:rPr lang="en-GB" sz="1700" dirty="0">
                <a:latin typeface="Lucida Console" panose="020B0609040504020204" pitchFamily="49" charset="0"/>
              </a:rPr>
              <a:t>customer_types = df_groupby_ind[</a:t>
            </a:r>
            <a:r>
              <a:rPr lang="en-GB" sz="1700" dirty="0">
                <a:solidFill>
                  <a:srgbClr val="00B050"/>
                </a:solidFill>
                <a:latin typeface="Lucida Console" panose="020B0609040504020204" pitchFamily="49" charset="0"/>
              </a:rPr>
              <a:t>'Customer Type'</a:t>
            </a:r>
            <a:r>
              <a:rPr lang="en-GB" sz="1700" dirty="0">
                <a:latin typeface="Lucida Console" panose="020B0609040504020204" pitchFamily="49" charset="0"/>
              </a:rPr>
              <a:t>].unique()</a:t>
            </a:r>
          </a:p>
          <a:p>
            <a:pPr marL="0" indent="0">
              <a:buNone/>
            </a:pPr>
            <a:r>
              <a:rPr lang="en-GB" sz="1700" dirty="0">
                <a:latin typeface="Lucida Console" panose="020B0609040504020204" pitchFamily="49" charset="0"/>
              </a:rPr>
              <a:t>telephone_data = df_groupby_ind.query(</a:t>
            </a:r>
            <a:r>
              <a:rPr lang="en-GB" sz="1700" dirty="0">
                <a:solidFill>
                  <a:srgbClr val="00B050"/>
                </a:solidFill>
                <a:latin typeface="Lucida Console" panose="020B0609040504020204" pitchFamily="49" charset="0"/>
              </a:rPr>
              <a:t>"`Payment Type`=='Telephone'"</a:t>
            </a:r>
            <a:r>
              <a:rPr lang="en-GB" sz="1700" dirty="0">
                <a:latin typeface="Lucida Console" panose="020B0609040504020204" pitchFamily="49" charset="0"/>
              </a:rPr>
              <a:t>).iloc[:,2].to_numpy()</a:t>
            </a:r>
          </a:p>
          <a:p>
            <a:pPr marL="0" indent="0">
              <a:buNone/>
            </a:pPr>
            <a:r>
              <a:rPr lang="en-GB" sz="1700" dirty="0">
                <a:latin typeface="Lucida Console" panose="020B0609040504020204" pitchFamily="49" charset="0"/>
              </a:rPr>
              <a:t>online_data = df_groupby_ind.query(</a:t>
            </a:r>
            <a:r>
              <a:rPr lang="en-GB" sz="1700" dirty="0">
                <a:solidFill>
                  <a:srgbClr val="00B050"/>
                </a:solidFill>
                <a:latin typeface="Lucida Console" panose="020B0609040504020204" pitchFamily="49" charset="0"/>
              </a:rPr>
              <a:t>"`Payment Type`=='Online'"</a:t>
            </a:r>
            <a:r>
              <a:rPr lang="en-GB" sz="1700" dirty="0">
                <a:latin typeface="Lucida Console" panose="020B0609040504020204" pitchFamily="49" charset="0"/>
              </a:rPr>
              <a:t>).iloc[:,2].to_numpy()</a:t>
            </a:r>
          </a:p>
          <a:p>
            <a:pPr marL="0" indent="0">
              <a:buNone/>
            </a:pPr>
            <a:endParaRPr lang="en-GB" sz="1700" dirty="0">
              <a:latin typeface="Lucida Console" panose="020B0609040504020204" pitchFamily="49" charset="0"/>
            </a:endParaRPr>
          </a:p>
          <a:p>
            <a:pPr marL="0" indent="0">
              <a:buNone/>
            </a:pPr>
            <a:r>
              <a:rPr lang="en-GB" sz="1700" dirty="0">
                <a:solidFill>
                  <a:srgbClr val="FF0000"/>
                </a:solidFill>
                <a:latin typeface="Lucida Console" panose="020B0609040504020204" pitchFamily="49" charset="0"/>
              </a:rPr>
              <a:t># draw the plot</a:t>
            </a:r>
          </a:p>
          <a:p>
            <a:pPr marL="0" indent="0">
              <a:buNone/>
            </a:pPr>
            <a:r>
              <a:rPr lang="en-GB" sz="1700" dirty="0">
                <a:latin typeface="Lucida Console" panose="020B0609040504020204" pitchFamily="49" charset="0"/>
              </a:rPr>
              <a:t>no_customer_types = </a:t>
            </a:r>
            <a:r>
              <a:rPr lang="en-GB" sz="2000" dirty="0">
                <a:solidFill>
                  <a:srgbClr val="7030A0"/>
                </a:solidFill>
                <a:latin typeface="Consolas" panose="020B0609020204030204" pitchFamily="49" charset="0"/>
                <a:ea typeface="ヒラギノ角ゴ Pro W3" pitchFamily="-112" charset="-128"/>
                <a:cs typeface="+mn-cs"/>
              </a:rPr>
              <a:t>len</a:t>
            </a:r>
            <a:r>
              <a:rPr lang="en-GB" sz="1700" dirty="0">
                <a:latin typeface="Lucida Console" panose="020B0609040504020204" pitchFamily="49" charset="0"/>
              </a:rPr>
              <a:t>(customer_types)</a:t>
            </a:r>
          </a:p>
          <a:p>
            <a:pPr marL="0" indent="0">
              <a:buNone/>
            </a:pPr>
            <a:r>
              <a:rPr lang="en-GB" sz="1700" dirty="0">
                <a:latin typeface="Lucida Console" panose="020B0609040504020204" pitchFamily="49" charset="0"/>
              </a:rPr>
              <a:t>bar_width = 0.45</a:t>
            </a:r>
          </a:p>
          <a:p>
            <a:pPr marL="0" indent="0">
              <a:buNone/>
            </a:pPr>
            <a:r>
              <a:rPr lang="en-GB" sz="1700" dirty="0">
                <a:latin typeface="Lucida Console" panose="020B0609040504020204" pitchFamily="49" charset="0"/>
              </a:rPr>
              <a:t>fig, ax = plt.subplots()</a:t>
            </a:r>
          </a:p>
          <a:p>
            <a:pPr marL="0" indent="0">
              <a:buNone/>
            </a:pPr>
            <a:r>
              <a:rPr lang="en-GB" sz="1700" dirty="0">
                <a:latin typeface="Lucida Console" panose="020B0609040504020204" pitchFamily="49" charset="0"/>
              </a:rPr>
              <a:t>index = np.arange(no_customer_types)</a:t>
            </a:r>
          </a:p>
          <a:p>
            <a:pPr marL="0" indent="0">
              <a:buNone/>
            </a:pPr>
            <a:r>
              <a:rPr lang="en-GB" sz="1700" dirty="0">
                <a:latin typeface="Lucida Console" panose="020B0609040504020204" pitchFamily="49" charset="0"/>
              </a:rPr>
              <a:t>telephone_bars = ax.bar(index, telephone_data, bar_width, label=</a:t>
            </a:r>
            <a:r>
              <a:rPr lang="en-GB" sz="1700" dirty="0">
                <a:solidFill>
                  <a:srgbClr val="00B050"/>
                </a:solidFill>
                <a:latin typeface="Lucida Console" panose="020B0609040504020204" pitchFamily="49" charset="0"/>
              </a:rPr>
              <a:t>'telephone'</a:t>
            </a:r>
            <a:r>
              <a:rPr lang="en-GB" sz="1700" dirty="0">
                <a:latin typeface="Lucida Console" panose="020B0609040504020204" pitchFamily="49" charset="0"/>
              </a:rPr>
              <a:t>)</a:t>
            </a:r>
          </a:p>
          <a:p>
            <a:pPr marL="0" indent="0">
              <a:buNone/>
            </a:pPr>
            <a:r>
              <a:rPr lang="en-GB" sz="1700" dirty="0">
                <a:latin typeface="Lucida Console" panose="020B0609040504020204" pitchFamily="49" charset="0"/>
              </a:rPr>
              <a:t>online_bars = ax.bar(index + bar_width, online_data, bar_width, label=</a:t>
            </a:r>
            <a:r>
              <a:rPr lang="en-GB" sz="1700" dirty="0">
                <a:solidFill>
                  <a:srgbClr val="00B050"/>
                </a:solidFill>
                <a:latin typeface="Lucida Console" panose="020B0609040504020204" pitchFamily="49" charset="0"/>
              </a:rPr>
              <a:t>'online'</a:t>
            </a:r>
            <a:r>
              <a:rPr lang="en-GB" sz="1700" dirty="0">
                <a:latin typeface="Lucida Console" panose="020B0609040504020204" pitchFamily="49" charset="0"/>
              </a:rPr>
              <a:t>)</a:t>
            </a:r>
          </a:p>
          <a:p>
            <a:pPr marL="0" indent="0">
              <a:buNone/>
            </a:pPr>
            <a:endParaRPr lang="en-GB" sz="1700" dirty="0">
              <a:latin typeface="Lucida Console" panose="020B0609040504020204" pitchFamily="49" charset="0"/>
            </a:endParaRPr>
          </a:p>
          <a:p>
            <a:pPr marL="0" indent="0">
              <a:buNone/>
            </a:pPr>
            <a:endParaRPr lang="en-GB" sz="1700" dirty="0">
              <a:latin typeface="Lucida Console" panose="020B0609040504020204" pitchFamily="49" charset="0"/>
            </a:endParaRPr>
          </a:p>
          <a:p>
            <a:pPr marL="0" indent="0">
              <a:buNone/>
            </a:pPr>
            <a:br>
              <a:rPr lang="en-GB" dirty="0"/>
            </a:br>
            <a:endParaRPr lang="en-GB" dirty="0"/>
          </a:p>
          <a:p>
            <a:pPr marL="0" indent="0">
              <a:buNone/>
            </a:pPr>
            <a:r>
              <a:rPr lang="en-GB" b="1" dirty="0"/>
              <a:t>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5" name="Rectangle 4">
            <a:extLst>
              <a:ext uri="{FF2B5EF4-FFF2-40B4-BE49-F238E27FC236}">
                <a16:creationId xmlns:a16="http://schemas.microsoft.com/office/drawing/2014/main" id="{D6C429FD-A92B-2B74-3B60-A1A240405D12}"/>
              </a:ext>
            </a:extLst>
          </p:cNvPr>
          <p:cNvSpPr/>
          <p:nvPr/>
        </p:nvSpPr>
        <p:spPr>
          <a:xfrm>
            <a:off x="10457409" y="2300765"/>
            <a:ext cx="1413166" cy="309431"/>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2981F4F1-DA40-4455-89B0-BEF3C516E2EB}"/>
              </a:ext>
            </a:extLst>
          </p:cNvPr>
          <p:cNvSpPr/>
          <p:nvPr/>
        </p:nvSpPr>
        <p:spPr>
          <a:xfrm>
            <a:off x="9678782" y="2636043"/>
            <a:ext cx="1413166" cy="309431"/>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1909314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Matplotlib from Pandas DataFrame (3)</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114301" y="1584398"/>
            <a:ext cx="11822775" cy="4880028"/>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700" dirty="0">
                <a:solidFill>
                  <a:srgbClr val="FF0000"/>
                </a:solidFill>
                <a:latin typeface="Lucida Console" panose="020B0609040504020204" pitchFamily="49" charset="0"/>
              </a:rPr>
              <a:t># place the ticks between drink and food bars</a:t>
            </a:r>
          </a:p>
          <a:p>
            <a:pPr marL="0" indent="0">
              <a:buNone/>
            </a:pPr>
            <a:r>
              <a:rPr lang="en-GB" sz="1700" dirty="0">
                <a:latin typeface="Lucida Console" panose="020B0609040504020204" pitchFamily="49" charset="0"/>
              </a:rPr>
              <a:t>ax.set_xticks(index + bar_width/2)</a:t>
            </a:r>
          </a:p>
          <a:p>
            <a:pPr marL="0" indent="0">
              <a:buNone/>
            </a:pPr>
            <a:endParaRPr lang="en-GB" sz="1700" dirty="0">
              <a:latin typeface="Lucida Console" panose="020B0609040504020204" pitchFamily="49" charset="0"/>
            </a:endParaRPr>
          </a:p>
          <a:p>
            <a:pPr marL="0" indent="0">
              <a:buNone/>
            </a:pPr>
            <a:r>
              <a:rPr lang="en-GB" sz="1700" dirty="0">
                <a:solidFill>
                  <a:srgbClr val="FF0000"/>
                </a:solidFill>
                <a:latin typeface="Lucida Console" panose="020B0609040504020204" pitchFamily="49" charset="0"/>
              </a:rPr>
              <a:t># set the x tick labels (x-axis labels)</a:t>
            </a:r>
          </a:p>
          <a:p>
            <a:pPr marL="0" indent="0">
              <a:buNone/>
            </a:pPr>
            <a:r>
              <a:rPr lang="en-GB" sz="1700" dirty="0">
                <a:latin typeface="Lucida Console" panose="020B0609040504020204" pitchFamily="49" charset="0"/>
              </a:rPr>
              <a:t>ax.set_xticklabels(customer_types)</a:t>
            </a:r>
          </a:p>
          <a:p>
            <a:pPr marL="0" indent="0">
              <a:buNone/>
            </a:pPr>
            <a:endParaRPr lang="en-GB" sz="1700" dirty="0">
              <a:latin typeface="Lucida Console" panose="020B0609040504020204" pitchFamily="49" charset="0"/>
            </a:endParaRPr>
          </a:p>
          <a:p>
            <a:pPr marL="0" indent="0">
              <a:buNone/>
            </a:pPr>
            <a:r>
              <a:rPr lang="en-GB" sz="1700" dirty="0">
                <a:solidFill>
                  <a:srgbClr val="FF0000"/>
                </a:solidFill>
                <a:latin typeface="Lucida Console" panose="020B0609040504020204" pitchFamily="49" charset="0"/>
              </a:rPr>
              <a:t># add values to telephone and online bars</a:t>
            </a:r>
          </a:p>
          <a:p>
            <a:pPr marL="0" indent="0">
              <a:buNone/>
            </a:pPr>
            <a:r>
              <a:rPr lang="en-GB" sz="1700" dirty="0">
                <a:latin typeface="Lucida Console" panose="020B0609040504020204" pitchFamily="49" charset="0"/>
              </a:rPr>
              <a:t>ax.bar_label(telephone_bars, label_type=</a:t>
            </a:r>
            <a:r>
              <a:rPr lang="en-GB" sz="1700" dirty="0">
                <a:solidFill>
                  <a:srgbClr val="00B050"/>
                </a:solidFill>
                <a:latin typeface="Lucida Console" panose="020B0609040504020204" pitchFamily="49" charset="0"/>
              </a:rPr>
              <a:t>'center'</a:t>
            </a:r>
            <a:r>
              <a:rPr lang="en-GB" sz="1700" dirty="0">
                <a:latin typeface="Lucida Console" panose="020B0609040504020204" pitchFamily="49" charset="0"/>
              </a:rPr>
              <a:t>)</a:t>
            </a:r>
          </a:p>
          <a:p>
            <a:pPr marL="0" indent="0">
              <a:buNone/>
            </a:pPr>
            <a:r>
              <a:rPr lang="en-GB" sz="1700" dirty="0">
                <a:latin typeface="Lucida Console" panose="020B0609040504020204" pitchFamily="49" charset="0"/>
              </a:rPr>
              <a:t>ax.bar_label(online_bars, label_type=</a:t>
            </a:r>
            <a:r>
              <a:rPr lang="en-GB" sz="1700" dirty="0">
                <a:solidFill>
                  <a:srgbClr val="00B050"/>
                </a:solidFill>
                <a:latin typeface="Lucida Console" panose="020B0609040504020204" pitchFamily="49" charset="0"/>
              </a:rPr>
              <a:t>'center’</a:t>
            </a:r>
            <a:r>
              <a:rPr lang="en-GB" sz="1700" dirty="0">
                <a:latin typeface="Lucida Console" panose="020B0609040504020204" pitchFamily="49" charset="0"/>
              </a:rPr>
              <a:t>)</a:t>
            </a:r>
          </a:p>
          <a:p>
            <a:pPr marL="0" indent="0">
              <a:buNone/>
            </a:pPr>
            <a:r>
              <a:rPr lang="en-GB" sz="1700" dirty="0">
                <a:solidFill>
                  <a:srgbClr val="FF0000"/>
                </a:solidFill>
                <a:latin typeface="Lucida Console" panose="020B0609040504020204" pitchFamily="49" charset="0"/>
              </a:rPr>
              <a:t># add the legend</a:t>
            </a:r>
          </a:p>
          <a:p>
            <a:pPr marL="0" indent="0">
              <a:buNone/>
            </a:pPr>
            <a:r>
              <a:rPr lang="en-GB" sz="1700" dirty="0">
                <a:latin typeface="Lucida Console" panose="020B0609040504020204" pitchFamily="49" charset="0"/>
              </a:rPr>
              <a:t>ax.legend()</a:t>
            </a:r>
          </a:p>
          <a:p>
            <a:pPr marL="0" indent="0">
              <a:buNone/>
            </a:pPr>
            <a:endParaRPr lang="en-GB" sz="1700" dirty="0">
              <a:latin typeface="Lucida Console" panose="020B0609040504020204" pitchFamily="49" charset="0"/>
            </a:endParaRPr>
          </a:p>
          <a:p>
            <a:pPr marL="0" indent="0">
              <a:buNone/>
            </a:pPr>
            <a:r>
              <a:rPr lang="en-GB" sz="1700" dirty="0">
                <a:solidFill>
                  <a:srgbClr val="FF0000"/>
                </a:solidFill>
                <a:latin typeface="Lucida Console" panose="020B0609040504020204" pitchFamily="49" charset="0"/>
              </a:rPr>
              <a:t># display the plot</a:t>
            </a:r>
          </a:p>
          <a:p>
            <a:pPr marL="0" indent="0">
              <a:buNone/>
            </a:pPr>
            <a:r>
              <a:rPr lang="en-GB" sz="1700" dirty="0">
                <a:latin typeface="Lucida Console" panose="020B0609040504020204" pitchFamily="49" charset="0"/>
              </a:rPr>
              <a:t>fig.tight_layout()</a:t>
            </a:r>
          </a:p>
          <a:p>
            <a:pPr marL="0" indent="0">
              <a:buNone/>
            </a:pPr>
            <a:r>
              <a:rPr lang="en-GB" sz="1700" dirty="0">
                <a:latin typeface="Lucida Console" panose="020B0609040504020204" pitchFamily="49" charset="0"/>
              </a:rPr>
              <a:t>plt.show()</a:t>
            </a:r>
          </a:p>
          <a:p>
            <a:pPr marL="0" indent="0">
              <a:buNone/>
            </a:pPr>
            <a:endParaRPr lang="en-GB" dirty="0"/>
          </a:p>
          <a:p>
            <a:pPr marL="0" indent="0">
              <a:buNone/>
            </a:pPr>
            <a:r>
              <a:rPr lang="en-GB" b="1" dirty="0"/>
              <a:t>   </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4" name="Picture 3">
            <a:extLst>
              <a:ext uri="{FF2B5EF4-FFF2-40B4-BE49-F238E27FC236}">
                <a16:creationId xmlns:a16="http://schemas.microsoft.com/office/drawing/2014/main" id="{A3286E1F-DB08-0470-005D-E3CF6278FFFC}"/>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594276" y="2384197"/>
            <a:ext cx="5392675" cy="3963188"/>
          </a:xfrm>
          <a:prstGeom prst="rect">
            <a:avLst/>
          </a:prstGeom>
        </p:spPr>
      </p:pic>
    </p:spTree>
    <p:extLst>
      <p:ext uri="{BB962C8B-B14F-4D97-AF65-F5344CB8AC3E}">
        <p14:creationId xmlns:p14="http://schemas.microsoft.com/office/powerpoint/2010/main" val="23108062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Questions</a:t>
            </a:r>
          </a:p>
          <a:p>
            <a:endParaRPr lang="en-GB" dirty="0">
              <a:latin typeface="Arial Black" panose="020B0A04020102020204" pitchFamily="34" charset="0"/>
            </a:endParaRPr>
          </a:p>
          <a:p>
            <a:endParaRPr lang="en-GB" dirty="0">
              <a:latin typeface="Arial Black" panose="020B0A04020102020204" pitchFamily="34" charset="0"/>
            </a:endParaRPr>
          </a:p>
          <a:p>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36</a:t>
            </a:fld>
            <a:endParaRPr lang="zh-TW" altLang="en-US" sz="1400">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8"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dirty="0"/>
            </a:p>
          </p:txBody>
        </p:sp>
      </p:grpSp>
      <p:pic>
        <p:nvPicPr>
          <p:cNvPr id="10" name="Content Placeholder 6">
            <a:extLst>
              <a:ext uri="{FF2B5EF4-FFF2-40B4-BE49-F238E27FC236}">
                <a16:creationId xmlns:a16="http://schemas.microsoft.com/office/drawing/2014/main" id="{55B7CC43-53CE-4113-92E0-222C591984AF}"/>
              </a:ext>
            </a:extLst>
          </p:cNvPr>
          <p:cNvPicPr>
            <a:picLocks noChangeAspect="1"/>
          </p:cNvPicPr>
          <p:nvPr/>
        </p:nvPicPr>
        <p:blipFill rotWithShape="1">
          <a:blip r:embed="rId6">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213503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a:t>
            </a:r>
          </a:p>
        </p:txBody>
      </p:sp>
      <p:sp>
        <p:nvSpPr>
          <p:cNvPr id="3" name="Content Placeholder 2">
            <a:extLst>
              <a:ext uri="{FF2B5EF4-FFF2-40B4-BE49-F238E27FC236}">
                <a16:creationId xmlns:a16="http://schemas.microsoft.com/office/drawing/2014/main" id="{84845D47-2E08-4573-B8AA-5CFBB82AFD13}"/>
              </a:ext>
            </a:extLst>
          </p:cNvPr>
          <p:cNvSpPr>
            <a:spLocks noGrp="1"/>
          </p:cNvSpPr>
          <p:nvPr>
            <p:ph sz="quarter" idx="10"/>
          </p:nvPr>
        </p:nvSpPr>
        <p:spPr>
          <a:xfrm>
            <a:off x="601490" y="1418897"/>
            <a:ext cx="11003136" cy="4853316"/>
          </a:xfrm>
        </p:spPr>
        <p:txBody>
          <a:bodyPr/>
          <a:lstStyle/>
          <a:p>
            <a:r>
              <a:rPr lang="en-GB" dirty="0"/>
              <a:t>Matplotlib is the most popular Python plotting library, used for making 2D plots from data in arrays </a:t>
            </a:r>
          </a:p>
          <a:p>
            <a:endParaRPr lang="en-GB" dirty="0"/>
          </a:p>
          <a:p>
            <a:r>
              <a:rPr lang="en-GB" dirty="0"/>
              <a:t>Since matplotlib uses NumPy arrays as input these libraries are usually imported together</a:t>
            </a:r>
          </a:p>
          <a:p>
            <a:endParaRPr lang="en-GB" dirty="0"/>
          </a:p>
          <a:p>
            <a:r>
              <a:rPr lang="en-GB" dirty="0">
                <a:latin typeface="Lucida Console" panose="020B0609040504020204" pitchFamily="49" charset="0"/>
              </a:rPr>
              <a:t>pyplot</a:t>
            </a:r>
            <a:r>
              <a:rPr lang="en-GB" dirty="0"/>
              <a:t> is one of the 3 Matplotlib modules used for plotting, mainly intended for interactive plots and simple cases of programmatic plot generation</a:t>
            </a:r>
          </a:p>
          <a:p>
            <a:endParaRPr lang="en-GB" dirty="0"/>
          </a:p>
          <a:p>
            <a:r>
              <a:rPr lang="en-GB" dirty="0">
                <a:latin typeface="Lucida Console" panose="020B0609040504020204" pitchFamily="49" charset="0"/>
              </a:rPr>
              <a:t>show() </a:t>
            </a:r>
            <a:r>
              <a:rPr lang="en-GB" dirty="0"/>
              <a:t>function displays the plot in a window</a:t>
            </a:r>
          </a:p>
          <a:p>
            <a:endParaRPr lang="en-GB" dirty="0"/>
          </a:p>
          <a:p>
            <a:r>
              <a:rPr lang="en-GB" dirty="0">
                <a:latin typeface="Lucida Console" panose="020B0609040504020204" pitchFamily="49" charset="0"/>
              </a:rPr>
              <a:t>savefig() </a:t>
            </a:r>
            <a:r>
              <a:rPr lang="en-GB" dirty="0"/>
              <a:t>function saves the plot to a file</a:t>
            </a:r>
          </a:p>
          <a:p>
            <a:endParaRPr lang="en-GB" dirty="0"/>
          </a:p>
          <a:p>
            <a:r>
              <a:rPr lang="en-GB" dirty="0">
                <a:latin typeface="Lucida Console" panose="020B0609040504020204" pitchFamily="49" charset="0"/>
              </a:rPr>
              <a:t>plot() </a:t>
            </a:r>
            <a:r>
              <a:rPr lang="en-GB" dirty="0"/>
              <a:t>function draws line plots</a:t>
            </a:r>
            <a:endParaRPr lang="en-GB" dirty="0">
              <a:latin typeface="Lucida Console" panose="020B0609040504020204" pitchFamily="49" charset="0"/>
            </a:endParaRPr>
          </a:p>
          <a:p>
            <a:endParaRPr lang="en-GB" dirty="0">
              <a:latin typeface="Lucida Console" panose="020B0609040504020204" pitchFamily="49" charset="0"/>
            </a:endParaRPr>
          </a:p>
          <a:p>
            <a:r>
              <a:rPr lang="en-GB" dirty="0">
                <a:latin typeface="Lucida Console" panose="020B0609040504020204" pitchFamily="49" charset="0"/>
              </a:rPr>
              <a:t>bar() </a:t>
            </a:r>
            <a:r>
              <a:rPr lang="en-GB" dirty="0"/>
              <a:t>function draws column plots</a:t>
            </a:r>
          </a:p>
        </p:txBody>
      </p:sp>
    </p:spTree>
    <p:extLst>
      <p:ext uri="{BB962C8B-B14F-4D97-AF65-F5344CB8AC3E}">
        <p14:creationId xmlns:p14="http://schemas.microsoft.com/office/powerpoint/2010/main" val="10432329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a:t>
            </a:r>
          </a:p>
        </p:txBody>
      </p:sp>
      <p:sp>
        <p:nvSpPr>
          <p:cNvPr id="3" name="Content Placeholder 2">
            <a:extLst>
              <a:ext uri="{FF2B5EF4-FFF2-40B4-BE49-F238E27FC236}">
                <a16:creationId xmlns:a16="http://schemas.microsoft.com/office/drawing/2014/main" id="{84845D47-2E08-4573-B8AA-5CFBB82AFD13}"/>
              </a:ext>
            </a:extLst>
          </p:cNvPr>
          <p:cNvSpPr>
            <a:spLocks noGrp="1"/>
          </p:cNvSpPr>
          <p:nvPr>
            <p:ph sz="quarter" idx="10"/>
          </p:nvPr>
        </p:nvSpPr>
        <p:spPr>
          <a:xfrm>
            <a:off x="601490" y="1418897"/>
            <a:ext cx="11003136" cy="4853316"/>
          </a:xfrm>
        </p:spPr>
        <p:txBody>
          <a:bodyPr/>
          <a:lstStyle/>
          <a:p>
            <a:r>
              <a:rPr lang="en-GB" dirty="0">
                <a:latin typeface="Lucida Console" panose="020B0609040504020204" pitchFamily="49" charset="0"/>
              </a:rPr>
              <a:t>barh() </a:t>
            </a:r>
            <a:r>
              <a:rPr lang="en-GB" dirty="0"/>
              <a:t>function draws bar plots</a:t>
            </a:r>
          </a:p>
          <a:p>
            <a:pPr marL="0" indent="0">
              <a:buNone/>
            </a:pPr>
            <a:endParaRPr lang="en-GB" dirty="0">
              <a:latin typeface="Lucida Console" panose="020B0609040504020204" pitchFamily="49" charset="0"/>
            </a:endParaRPr>
          </a:p>
          <a:p>
            <a:r>
              <a:rPr lang="en-GB" dirty="0">
                <a:latin typeface="Lucida Console" panose="020B0609040504020204" pitchFamily="49" charset="0"/>
              </a:rPr>
              <a:t>scatter() </a:t>
            </a:r>
            <a:r>
              <a:rPr lang="en-GB" dirty="0"/>
              <a:t>function draws scatter plots</a:t>
            </a:r>
          </a:p>
          <a:p>
            <a:endParaRPr lang="en-GB" dirty="0"/>
          </a:p>
          <a:p>
            <a:r>
              <a:rPr lang="en-GB" dirty="0">
                <a:latin typeface="Lucida Console" panose="020B0609040504020204" pitchFamily="49" charset="0"/>
              </a:rPr>
              <a:t>pie() </a:t>
            </a:r>
            <a:r>
              <a:rPr lang="en-GB" dirty="0"/>
              <a:t>function draws pie plots</a:t>
            </a:r>
          </a:p>
          <a:p>
            <a:endParaRPr lang="en-GB" dirty="0"/>
          </a:p>
          <a:p>
            <a:r>
              <a:rPr lang="en-GB" dirty="0">
                <a:latin typeface="Lucida Console" panose="020B0609040504020204" pitchFamily="49" charset="0"/>
              </a:rPr>
              <a:t>subplots() </a:t>
            </a:r>
            <a:r>
              <a:rPr lang="en-GB" dirty="0"/>
              <a:t>function can be used to draw grouped bar plots</a:t>
            </a:r>
          </a:p>
          <a:p>
            <a:endParaRPr lang="en-GB" dirty="0"/>
          </a:p>
          <a:p>
            <a:r>
              <a:rPr lang="en-GB" dirty="0"/>
              <a:t>There are two ways of drawing multiple plots in one figure:</a:t>
            </a:r>
          </a:p>
          <a:p>
            <a:pPr marL="800100" lvl="1" indent="-342900">
              <a:buFont typeface="+mj-lt"/>
              <a:buAutoNum type="arabicPeriod"/>
            </a:pPr>
            <a:r>
              <a:rPr lang="en-GB" dirty="0">
                <a:latin typeface="Lucida Console" panose="020B0609040504020204" pitchFamily="49" charset="0"/>
              </a:rPr>
              <a:t>subplots() </a:t>
            </a:r>
            <a:r>
              <a:rPr lang="en-GB" dirty="0"/>
              <a:t>function - called once only (for all subplots), assigning all subplots to a variable; once created access each subplot through the subscript operator</a:t>
            </a:r>
          </a:p>
          <a:p>
            <a:pPr marL="800100" lvl="1" indent="-342900">
              <a:buFont typeface="+mj-lt"/>
              <a:buAutoNum type="arabicPeriod"/>
            </a:pPr>
            <a:r>
              <a:rPr lang="en-GB" dirty="0">
                <a:latin typeface="Lucida Console" panose="020B0609040504020204" pitchFamily="49" charset="0"/>
              </a:rPr>
              <a:t>subplot() </a:t>
            </a:r>
            <a:r>
              <a:rPr lang="en-GB" dirty="0"/>
              <a:t>function - called once for each subplot, assigning each subplot to a variable;</a:t>
            </a:r>
            <a:br>
              <a:rPr lang="en-GB" dirty="0"/>
            </a:br>
            <a:r>
              <a:rPr lang="en-GB" dirty="0">
                <a:latin typeface="Lucida Console" panose="020B0609040504020204" pitchFamily="49" charset="0"/>
              </a:rPr>
              <a:t>subplot() </a:t>
            </a:r>
            <a:r>
              <a:rPr lang="en-GB" dirty="0"/>
              <a:t>does not create a figure; this needs to be done separately, by calling the </a:t>
            </a:r>
            <a:r>
              <a:rPr lang="en-GB" dirty="0">
                <a:latin typeface="Lucida Console" panose="020B0609040504020204" pitchFamily="49" charset="0"/>
              </a:rPr>
              <a:t>figure() </a:t>
            </a:r>
            <a:r>
              <a:rPr lang="en-GB" dirty="0"/>
              <a:t>function.</a:t>
            </a:r>
          </a:p>
          <a:p>
            <a:endParaRPr lang="en-GB" dirty="0"/>
          </a:p>
          <a:p>
            <a:endParaRPr lang="en-GB" dirty="0"/>
          </a:p>
        </p:txBody>
      </p:sp>
    </p:spTree>
    <p:extLst>
      <p:ext uri="{BB962C8B-B14F-4D97-AF65-F5344CB8AC3E}">
        <p14:creationId xmlns:p14="http://schemas.microsoft.com/office/powerpoint/2010/main" val="2282681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txBox="1">
            <a:spLocks/>
          </p:cNvSpPr>
          <p:nvPr/>
        </p:nvSpPr>
        <p:spPr>
          <a:xfrm>
            <a:off x="407368" y="6462077"/>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4</a:t>
            </a:fld>
            <a:endParaRPr lang="zh-TW" altLang="en-US" sz="1400">
              <a:latin typeface="Arial" panose="020B0604020202020204" pitchFamily="34" charset="0"/>
              <a:cs typeface="Arial" panose="020B0604020202020204" pitchFamily="34" charset="0"/>
            </a:endParaRPr>
          </a:p>
        </p:txBody>
      </p:sp>
      <p:pic>
        <p:nvPicPr>
          <p:cNvPr id="5" name="Picture 2">
            <a:extLst>
              <a:ext uri="{FF2B5EF4-FFF2-40B4-BE49-F238E27FC236}">
                <a16:creationId xmlns:a16="http://schemas.microsoft.com/office/drawing/2014/main" id="{1A17EFE7-5B5C-4869-8E06-5AD211BBF50B}"/>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pic>
        <p:nvPicPr>
          <p:cNvPr id="6" name="Content Placeholder 6">
            <a:extLst>
              <a:ext uri="{FF2B5EF4-FFF2-40B4-BE49-F238E27FC236}">
                <a16:creationId xmlns:a16="http://schemas.microsoft.com/office/drawing/2014/main" id="{92484BE1-1BD3-47E0-94BC-9839BA595770}"/>
              </a:ext>
            </a:extLst>
          </p:cNvPr>
          <p:cNvPicPr>
            <a:picLocks noChangeAspect="1"/>
          </p:cNvPicPr>
          <p:nvPr/>
        </p:nvPicPr>
        <p:blipFill rotWithShape="1">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3" name="Picture 2" descr="Logo&#10;&#10;Description automatically generated">
            <a:extLst>
              <a:ext uri="{FF2B5EF4-FFF2-40B4-BE49-F238E27FC236}">
                <a16:creationId xmlns:a16="http://schemas.microsoft.com/office/drawing/2014/main" id="{DE2B6598-F45B-4767-B583-B52F8B5B8BB8}"/>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94359" y="2010597"/>
            <a:ext cx="10009094" cy="2159959"/>
          </a:xfrm>
          <a:prstGeom prst="rect">
            <a:avLst/>
          </a:prstGeom>
        </p:spPr>
      </p:pic>
    </p:spTree>
    <p:extLst>
      <p:ext uri="{BB962C8B-B14F-4D97-AF65-F5344CB8AC3E}">
        <p14:creationId xmlns:p14="http://schemas.microsoft.com/office/powerpoint/2010/main" val="3204182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Matplotlib: introduction</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0800009" cy="48980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Visualisation is any technique for creating images, diagrams, or animations to communicate a message.</a:t>
            </a:r>
          </a:p>
          <a:p>
            <a:endParaRPr lang="en-US" dirty="0"/>
          </a:p>
          <a:p>
            <a:r>
              <a:rPr lang="en-US" dirty="0"/>
              <a:t>Data Visualisation refers to the techniques used to communicate data or information by encoding it as visual objects (e.g., points, lines or bars) contained in graphics.</a:t>
            </a:r>
          </a:p>
          <a:p>
            <a:endParaRPr lang="en-US" dirty="0"/>
          </a:p>
          <a:p>
            <a:r>
              <a:rPr lang="en-US" dirty="0"/>
              <a:t>Related to the fields of Statistical graphics and Scientific Visualisation.</a:t>
            </a:r>
          </a:p>
          <a:p>
            <a:endParaRPr lang="en-US" dirty="0"/>
          </a:p>
          <a:p>
            <a:r>
              <a:rPr lang="en-US" dirty="0"/>
              <a:t>Matplotlib is the most popular Python plotting library.</a:t>
            </a:r>
          </a:p>
          <a:p>
            <a:endParaRPr lang="en-GB" dirty="0"/>
          </a:p>
          <a:p>
            <a:r>
              <a:rPr lang="en-GB" dirty="0"/>
              <a:t>It is a cross-platform library for making 2D plots from data in arrays </a:t>
            </a:r>
          </a:p>
          <a:p>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104954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Matplotlib: introduction</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0800009" cy="48980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Matplotlib is the most popular Python plotting library.</a:t>
            </a:r>
          </a:p>
          <a:p>
            <a:endParaRPr lang="en-GB" dirty="0"/>
          </a:p>
          <a:p>
            <a:r>
              <a:rPr lang="en-GB" dirty="0"/>
              <a:t>With it we can generate plots, histograms, power spectra, bar charts, errorcharts, scatterplots, etc., with just a few lines of code.</a:t>
            </a:r>
          </a:p>
          <a:p>
            <a:endParaRPr lang="en-GB" dirty="0"/>
          </a:p>
          <a:p>
            <a:r>
              <a:rPr lang="en-GB" dirty="0"/>
              <a:t>Here is an example of some different types of plots that can be created with Matplotlib</a:t>
            </a:r>
          </a:p>
          <a:p>
            <a:endParaRPr lang="en-GB" dirty="0"/>
          </a:p>
          <a:p>
            <a:endParaRPr lang="en-GB" dirty="0"/>
          </a:p>
          <a:p>
            <a:endParaRPr lang="en-GB" dirty="0"/>
          </a:p>
          <a:p>
            <a:endParaRPr lang="en-GB" dirty="0"/>
          </a:p>
          <a:p>
            <a:endParaRPr lang="en-GB" dirty="0"/>
          </a:p>
          <a:p>
            <a:endParaRPr lang="en-GB" dirty="0"/>
          </a:p>
          <a:p>
            <a:r>
              <a:rPr lang="en-US" dirty="0">
                <a:hlinkClick r:id="rId3"/>
              </a:rPr>
              <a:t>https://matplotlib.org/</a:t>
            </a:r>
            <a:endParaRPr lang="en-US" dirty="0"/>
          </a:p>
          <a:p>
            <a:endParaRPr lang="en-GB" dirty="0"/>
          </a:p>
          <a:p>
            <a:endParaRPr lang="en-GB" dirty="0"/>
          </a:p>
          <a:p>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4">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5" name="Picture 4">
            <a:extLst>
              <a:ext uri="{FF2B5EF4-FFF2-40B4-BE49-F238E27FC236}">
                <a16:creationId xmlns:a16="http://schemas.microsoft.com/office/drawing/2014/main" id="{7025E1ED-1EDD-4E15-9622-1EE4D4AD4E39}"/>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476776" y="3961179"/>
            <a:ext cx="8193405" cy="1613535"/>
          </a:xfrm>
          <a:prstGeom prst="rect">
            <a:avLst/>
          </a:prstGeom>
        </p:spPr>
      </p:pic>
    </p:spTree>
    <p:extLst>
      <p:ext uri="{BB962C8B-B14F-4D97-AF65-F5344CB8AC3E}">
        <p14:creationId xmlns:p14="http://schemas.microsoft.com/office/powerpoint/2010/main" val="177605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Matplotlib APIs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0800009" cy="48980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Matplotlib has 3 different APIs to use for plotting:</a:t>
            </a:r>
          </a:p>
          <a:p>
            <a:pPr lvl="1"/>
            <a:r>
              <a:rPr lang="en-GB" dirty="0"/>
              <a:t>The pyplot API</a:t>
            </a:r>
          </a:p>
          <a:p>
            <a:pPr lvl="1"/>
            <a:r>
              <a:rPr lang="en-GB" dirty="0"/>
              <a:t>The object-oriented API</a:t>
            </a:r>
          </a:p>
          <a:p>
            <a:pPr lvl="1"/>
            <a:r>
              <a:rPr lang="en-GB" dirty="0"/>
              <a:t>The pylab API</a:t>
            </a:r>
          </a:p>
          <a:p>
            <a:endParaRPr lang="en-GB" dirty="0"/>
          </a:p>
          <a:p>
            <a:r>
              <a:rPr lang="en-GB" dirty="0"/>
              <a:t>We will be mostly using the pyplot module of Matplotlib</a:t>
            </a:r>
          </a:p>
          <a:p>
            <a:endParaRPr lang="en-GB" dirty="0"/>
          </a:p>
          <a:p>
            <a:r>
              <a:rPr lang="en-GB" dirty="0"/>
              <a:t>Matplotlib works together with the NumPy package.</a:t>
            </a:r>
          </a:p>
          <a:p>
            <a:endParaRPr lang="en-GB" dirty="0"/>
          </a:p>
          <a:p>
            <a:r>
              <a:rPr lang="en-GB" dirty="0"/>
              <a:t>Plotting functions in Matplotlib expect as input either of:</a:t>
            </a:r>
          </a:p>
          <a:p>
            <a:pPr marL="0" indent="0">
              <a:buNone/>
            </a:pPr>
            <a:r>
              <a:rPr lang="en-GB" dirty="0"/>
              <a:t>	</a:t>
            </a:r>
            <a:r>
              <a:rPr lang="en-GB" i="1" dirty="0">
                <a:solidFill>
                  <a:srgbClr val="00B0F0"/>
                </a:solidFill>
              </a:rPr>
              <a:t>numpy.array</a:t>
            </a:r>
            <a:r>
              <a:rPr lang="en-GB" dirty="0"/>
              <a:t> or </a:t>
            </a:r>
            <a:r>
              <a:rPr lang="en-GB" i="1" dirty="0">
                <a:solidFill>
                  <a:srgbClr val="00B0F0"/>
                </a:solidFill>
              </a:rPr>
              <a:t>numpy.ma.masked_array</a:t>
            </a:r>
          </a:p>
          <a:p>
            <a:endParaRPr lang="en-GB" dirty="0"/>
          </a:p>
          <a:p>
            <a:r>
              <a:rPr lang="en-GB" dirty="0"/>
              <a:t>If working with a Pandas DataFrame, Pandas offers a simple function .</a:t>
            </a:r>
            <a:r>
              <a:rPr lang="en-GB" i="1" dirty="0">
                <a:solidFill>
                  <a:srgbClr val="00B0F0"/>
                </a:solidFill>
              </a:rPr>
              <a:t>to_numpy()</a:t>
            </a:r>
            <a:r>
              <a:rPr lang="en-GB" dirty="0"/>
              <a:t> that converts the DataFrame to a numpy array</a:t>
            </a:r>
          </a:p>
          <a:p>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54457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Data Visualisation with Matplotlib</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5102465" cy="48980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In Matplotlib each graphical representation is called a Figure, the whole figure.</a:t>
            </a:r>
          </a:p>
          <a:p>
            <a:endParaRPr lang="en-GB" dirty="0"/>
          </a:p>
          <a:p>
            <a:r>
              <a:rPr lang="en-GB" dirty="0"/>
              <a:t>Figures have at least one Axes but can have multiple.</a:t>
            </a:r>
          </a:p>
          <a:p>
            <a:endParaRPr lang="en-GB" dirty="0"/>
          </a:p>
          <a:p>
            <a:r>
              <a:rPr lang="en-GB" dirty="0"/>
              <a:t>Axes are the data space, they contain Axis, x and y labels and limits, as well as titles, and is where the data is represented.</a:t>
            </a:r>
          </a:p>
          <a:p>
            <a:endParaRPr lang="en-GB" dirty="0"/>
          </a:p>
          <a:p>
            <a:r>
              <a:rPr lang="en-GB" dirty="0"/>
              <a:t>For the most part pyplot performs the creation and management of these objects for us.</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pic>
        <p:nvPicPr>
          <p:cNvPr id="5" name="Picture 3" descr="../../_images/anatomy.png">
            <a:extLst>
              <a:ext uri="{FF2B5EF4-FFF2-40B4-BE49-F238E27FC236}">
                <a16:creationId xmlns:a16="http://schemas.microsoft.com/office/drawing/2014/main" id="{B0DB2123-0EB1-4E96-A7B4-60690FAD304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00" t="3331" r="5591"/>
          <a:stretch/>
        </p:blipFill>
        <p:spPr bwMode="auto">
          <a:xfrm>
            <a:off x="6137194" y="1371600"/>
            <a:ext cx="4904081" cy="5108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954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Pyplot Functions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372123"/>
            <a:ext cx="10665547" cy="5546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Pyplot has many different functions, here are some of them:</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
        <p:nvSpPr>
          <p:cNvPr id="7" name="Text Placeholder 4">
            <a:extLst>
              <a:ext uri="{FF2B5EF4-FFF2-40B4-BE49-F238E27FC236}">
                <a16:creationId xmlns:a16="http://schemas.microsoft.com/office/drawing/2014/main" id="{317A4EB6-D476-4A04-9970-51D49830555B}"/>
              </a:ext>
            </a:extLst>
          </p:cNvPr>
          <p:cNvSpPr txBox="1">
            <a:spLocks/>
          </p:cNvSpPr>
          <p:nvPr/>
        </p:nvSpPr>
        <p:spPr>
          <a:xfrm>
            <a:off x="666964" y="5949575"/>
            <a:ext cx="10665547" cy="554646"/>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The complete pyplot documentation with description of all these and more can be found here: </a:t>
            </a:r>
            <a:r>
              <a:rPr lang="en-US" sz="1800" dirty="0">
                <a:hlinkClick r:id="rId4"/>
              </a:rPr>
              <a:t>https://matplotlib.org/api/_as_gen/matplotlib.pyplot.html</a:t>
            </a:r>
            <a:endParaRPr lang="en-US" sz="1800" dirty="0"/>
          </a:p>
          <a:p>
            <a:endParaRPr lang="en-GB" dirty="0"/>
          </a:p>
        </p:txBody>
      </p:sp>
      <p:graphicFrame>
        <p:nvGraphicFramePr>
          <p:cNvPr id="9" name="Table 8">
            <a:extLst>
              <a:ext uri="{FF2B5EF4-FFF2-40B4-BE49-F238E27FC236}">
                <a16:creationId xmlns:a16="http://schemas.microsoft.com/office/drawing/2014/main" id="{888175BA-EBB1-42AA-BFA9-A118936D77FB}"/>
              </a:ext>
            </a:extLst>
          </p:cNvPr>
          <p:cNvGraphicFramePr>
            <a:graphicFrameLocks noGrp="1"/>
          </p:cNvGraphicFramePr>
          <p:nvPr>
            <p:extLst>
              <p:ext uri="{D42A27DB-BD31-4B8C-83A1-F6EECF244321}">
                <p14:modId xmlns:p14="http://schemas.microsoft.com/office/powerpoint/2010/main" val="297756322"/>
              </p:ext>
            </p:extLst>
          </p:nvPr>
        </p:nvGraphicFramePr>
        <p:xfrm>
          <a:off x="963386" y="1793898"/>
          <a:ext cx="8964385" cy="4076348"/>
        </p:xfrm>
        <a:graphic>
          <a:graphicData uri="http://schemas.openxmlformats.org/drawingml/2006/table">
            <a:tbl>
              <a:tblPr bandRow="1">
                <a:tableStyleId>{3B4B98B0-60AC-42C2-AFA5-B58CD77FA1E5}</a:tableStyleId>
              </a:tblPr>
              <a:tblGrid>
                <a:gridCol w="1519801">
                  <a:extLst>
                    <a:ext uri="{9D8B030D-6E8A-4147-A177-3AD203B41FA5}">
                      <a16:colId xmlns:a16="http://schemas.microsoft.com/office/drawing/2014/main" val="55712628"/>
                    </a:ext>
                  </a:extLst>
                </a:gridCol>
                <a:gridCol w="1809674">
                  <a:extLst>
                    <a:ext uri="{9D8B030D-6E8A-4147-A177-3AD203B41FA5}">
                      <a16:colId xmlns:a16="http://schemas.microsoft.com/office/drawing/2014/main" val="2089811416"/>
                    </a:ext>
                  </a:extLst>
                </a:gridCol>
                <a:gridCol w="1789058">
                  <a:extLst>
                    <a:ext uri="{9D8B030D-6E8A-4147-A177-3AD203B41FA5}">
                      <a16:colId xmlns:a16="http://schemas.microsoft.com/office/drawing/2014/main" val="4089076085"/>
                    </a:ext>
                  </a:extLst>
                </a:gridCol>
                <a:gridCol w="1971161">
                  <a:extLst>
                    <a:ext uri="{9D8B030D-6E8A-4147-A177-3AD203B41FA5}">
                      <a16:colId xmlns:a16="http://schemas.microsoft.com/office/drawing/2014/main" val="1248438490"/>
                    </a:ext>
                  </a:extLst>
                </a:gridCol>
                <a:gridCol w="1874691">
                  <a:extLst>
                    <a:ext uri="{9D8B030D-6E8A-4147-A177-3AD203B41FA5}">
                      <a16:colId xmlns:a16="http://schemas.microsoft.com/office/drawing/2014/main" val="928948961"/>
                    </a:ext>
                  </a:extLst>
                </a:gridCol>
              </a:tblGrid>
              <a:tr h="328648">
                <a:tc>
                  <a:txBody>
                    <a:bodyPr/>
                    <a:lstStyle/>
                    <a:p>
                      <a:pPr marL="0" algn="l" defTabSz="457200" rtl="0" eaLnBrk="1" latinLnBrk="0" hangingPunct="1"/>
                      <a:r>
                        <a:rPr lang="en-US" sz="1800" b="0" kern="1200" dirty="0">
                          <a:solidFill>
                            <a:schemeClr val="dk1"/>
                          </a:solidFill>
                          <a:latin typeface="Arial" panose="020B0604020202020204" pitchFamily="34" charset="0"/>
                          <a:ea typeface="+mn-ea"/>
                          <a:cs typeface="Arial" panose="020B0604020202020204" pitchFamily="34" charset="0"/>
                        </a:rPr>
                        <a:t>figure()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algn="l" defTabSz="457200" rtl="0" eaLnBrk="1" latinLnBrk="0" hangingPunct="1"/>
                      <a:r>
                        <a:rPr lang="en-US" sz="1800" b="0" kern="1200" dirty="0">
                          <a:solidFill>
                            <a:schemeClr val="dk1"/>
                          </a:solidFill>
                          <a:latin typeface="Arial" panose="020B0604020202020204" pitchFamily="34" charset="0"/>
                          <a:ea typeface="+mn-ea"/>
                          <a:cs typeface="Arial" panose="020B0604020202020204" pitchFamily="34" charset="0"/>
                        </a:rPr>
                        <a:t>set_xlabel()</a:t>
                      </a:r>
                    </a:p>
                  </a:txBody>
                  <a:tcPr>
                    <a:lnT w="12700" cap="flat" cmpd="sng" algn="ctr">
                      <a:solidFill>
                        <a:schemeClr val="tx1"/>
                      </a:solidFill>
                      <a:prstDash val="solid"/>
                      <a:round/>
                      <a:headEnd type="none" w="med" len="med"/>
                      <a:tailEnd type="none" w="med" len="med"/>
                    </a:lnT>
                  </a:tcPr>
                </a:tc>
                <a:tc>
                  <a:txBody>
                    <a:bodyPr/>
                    <a:lstStyle/>
                    <a:p>
                      <a:pPr marL="0" algn="l" defTabSz="457200" rtl="0" eaLnBrk="1" latinLnBrk="0" hangingPunct="1"/>
                      <a:r>
                        <a:rPr lang="en-US" sz="1800" b="0" kern="1200" dirty="0">
                          <a:solidFill>
                            <a:schemeClr val="dk1"/>
                          </a:solidFill>
                          <a:latin typeface="Arial" panose="020B0604020202020204" pitchFamily="34" charset="0"/>
                          <a:ea typeface="+mn-ea"/>
                          <a:cs typeface="Arial" panose="020B0604020202020204" pitchFamily="34" charset="0"/>
                        </a:rPr>
                        <a:t>set_ylabel()</a:t>
                      </a:r>
                    </a:p>
                  </a:txBody>
                  <a:tcPr>
                    <a:lnT w="12700" cap="flat" cmpd="sng" algn="ctr">
                      <a:solidFill>
                        <a:schemeClr val="tx1"/>
                      </a:solidFill>
                      <a:prstDash val="solid"/>
                      <a:round/>
                      <a:headEnd type="none" w="med" len="med"/>
                      <a:tailEnd type="none" w="med" len="med"/>
                    </a:lnT>
                  </a:tcPr>
                </a:tc>
                <a:tc>
                  <a:txBody>
                    <a:bodyPr/>
                    <a:lstStyle/>
                    <a:p>
                      <a:pPr marL="0" algn="l" defTabSz="457200" rtl="0" eaLnBrk="1" latinLnBrk="0" hangingPunct="1"/>
                      <a:r>
                        <a:rPr lang="en-US" sz="1800" b="0" kern="1200" dirty="0">
                          <a:solidFill>
                            <a:schemeClr val="dk1"/>
                          </a:solidFill>
                          <a:latin typeface="Arial" panose="020B0604020202020204" pitchFamily="34" charset="0"/>
                          <a:ea typeface="+mn-ea"/>
                          <a:cs typeface="Arial" panose="020B0604020202020204" pitchFamily="34" charset="0"/>
                        </a:rPr>
                        <a:t>set_title()</a:t>
                      </a:r>
                    </a:p>
                  </a:txBody>
                  <a:tcPr>
                    <a:lnT w="12700" cap="flat" cmpd="sng" algn="ctr">
                      <a:solidFill>
                        <a:schemeClr val="tx1"/>
                      </a:solidFill>
                      <a:prstDash val="solid"/>
                      <a:round/>
                      <a:headEnd type="none" w="med" len="med"/>
                      <a:tailEnd type="none" w="med" len="med"/>
                    </a:lnT>
                  </a:tcPr>
                </a:tc>
                <a:tc>
                  <a:txBody>
                    <a:bodyPr/>
                    <a:lstStyle/>
                    <a:p>
                      <a:pPr marL="0" algn="l" defTabSz="457200" rtl="0" eaLnBrk="1" latinLnBrk="0" hangingPunct="1"/>
                      <a:r>
                        <a:rPr lang="en-US" sz="1800" b="0" kern="1200" dirty="0">
                          <a:solidFill>
                            <a:schemeClr val="dk1"/>
                          </a:solidFill>
                          <a:latin typeface="Arial" panose="020B0604020202020204" pitchFamily="34" charset="0"/>
                          <a:ea typeface="+mn-ea"/>
                          <a:cs typeface="Arial" panose="020B0604020202020204" pitchFamily="34" charset="0"/>
                        </a:rPr>
                        <a:t>legend()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34969744"/>
                  </a:ext>
                </a:extLst>
              </a:tr>
              <a:tr h="328648">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show()</a:t>
                      </a:r>
                    </a:p>
                  </a:txBody>
                  <a:tcPr>
                    <a:lnL w="12700" cap="flat" cmpd="sng" algn="ctr">
                      <a:solidFill>
                        <a:schemeClr val="tx1"/>
                      </a:solidFill>
                      <a:prstDash val="solid"/>
                      <a:round/>
                      <a:headEnd type="none" w="med" len="med"/>
                      <a:tailEnd type="none" w="med" len="med"/>
                    </a:lnL>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savefig()</a:t>
                      </a:r>
                    </a:p>
                  </a:txBody>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bar()</a:t>
                      </a:r>
                    </a:p>
                  </a:txBody>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subplot()</a:t>
                      </a:r>
                    </a:p>
                  </a:txBody>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axis()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83531861"/>
                  </a:ext>
                </a:extLst>
              </a:tr>
              <a:tr h="328648">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scatter()</a:t>
                      </a:r>
                    </a:p>
                  </a:txBody>
                  <a:tcPr>
                    <a:lnL w="12700" cap="flat" cmpd="sng" algn="ctr">
                      <a:solidFill>
                        <a:schemeClr val="tx1"/>
                      </a:solidFill>
                      <a:prstDash val="solid"/>
                      <a:round/>
                      <a:headEnd type="none" w="med" len="med"/>
                      <a:tailEnd type="none" w="med" len="med"/>
                    </a:ln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latin typeface="Arial" panose="020B0604020202020204" pitchFamily="34" charset="0"/>
                          <a:ea typeface="+mn-ea"/>
                          <a:cs typeface="Arial" panose="020B0604020202020204" pitchFamily="34" charset="0"/>
                        </a:rPr>
                        <a:t>plot()</a:t>
                      </a:r>
                    </a:p>
                  </a:txBody>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suptitle()</a:t>
                      </a:r>
                    </a:p>
                  </a:txBody>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grid()</a:t>
                      </a:r>
                    </a:p>
                  </a:txBody>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set_xticks()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94191017"/>
                  </a:ext>
                </a:extLst>
              </a:tr>
              <a:tr h="57513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Arial" panose="020B0604020202020204" pitchFamily="34" charset="0"/>
                          <a:ea typeface="+mn-ea"/>
                          <a:cs typeface="Arial" panose="020B0604020202020204" pitchFamily="34" charset="0"/>
                        </a:rPr>
                        <a:t>set_yticks()</a:t>
                      </a:r>
                    </a:p>
                  </a:txBody>
                  <a:tcPr>
                    <a:lnL w="12700" cap="flat" cmpd="sng" algn="ctr">
                      <a:solidFill>
                        <a:schemeClr val="tx1"/>
                      </a:solidFill>
                      <a:prstDash val="solid"/>
                      <a:round/>
                      <a:headEnd type="none" w="med" len="med"/>
                      <a:tailEnd type="none" w="med" len="med"/>
                    </a:ln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Arial" panose="020B0604020202020204" pitchFamily="34" charset="0"/>
                          <a:ea typeface="+mn-ea"/>
                          <a:cs typeface="Arial" panose="020B0604020202020204" pitchFamily="34" charset="0"/>
                        </a:rPr>
                        <a:t>set_xticklabel()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Arial" panose="020B0604020202020204" pitchFamily="34" charset="0"/>
                          <a:ea typeface="+mn-ea"/>
                          <a:cs typeface="Arial" panose="020B0604020202020204" pitchFamily="34" charset="0"/>
                        </a:rPr>
                        <a:t>set_yticklabel()</a:t>
                      </a:r>
                    </a:p>
                  </a:txBody>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hist()</a:t>
                      </a:r>
                    </a:p>
                  </a:txBody>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hist2d()</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231855"/>
                  </a:ext>
                </a:extLst>
              </a:tr>
              <a:tr h="328648">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arrow()</a:t>
                      </a:r>
                    </a:p>
                  </a:txBody>
                  <a:tcPr>
                    <a:lnL w="12700" cap="flat" cmpd="sng" algn="ctr">
                      <a:solidFill>
                        <a:schemeClr val="tx1"/>
                      </a:solidFill>
                      <a:prstDash val="solid"/>
                      <a:round/>
                      <a:headEnd type="none" w="med" len="med"/>
                      <a:tailEnd type="none" w="med" len="med"/>
                    </a:lnL>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box()</a:t>
                      </a:r>
                    </a:p>
                  </a:txBody>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draw()</a:t>
                      </a:r>
                    </a:p>
                  </a:txBody>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errorbar()</a:t>
                      </a:r>
                    </a:p>
                  </a:txBody>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get_figlabels()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89145727"/>
                  </a:ext>
                </a:extLst>
              </a:tr>
              <a:tr h="328648">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polar()</a:t>
                      </a:r>
                    </a:p>
                  </a:txBody>
                  <a:tcPr>
                    <a:lnL w="12700" cap="flat" cmpd="sng" algn="ctr">
                      <a:solidFill>
                        <a:schemeClr val="tx1"/>
                      </a:solidFill>
                      <a:prstDash val="solid"/>
                      <a:round/>
                      <a:headEnd type="none" w="med" len="med"/>
                      <a:tailEnd type="none" w="med" len="med"/>
                    </a:lnL>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stem()</a:t>
                      </a:r>
                    </a:p>
                  </a:txBody>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specgram()</a:t>
                      </a:r>
                    </a:p>
                  </a:txBody>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scatter()</a:t>
                      </a:r>
                    </a:p>
                  </a:txBody>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subplots()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82281614"/>
                  </a:ext>
                </a:extLst>
              </a:tr>
              <a:tr h="575134">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tight_layout()</a:t>
                      </a:r>
                    </a:p>
                  </a:txBody>
                  <a:tcPr>
                    <a:lnL w="12700" cap="flat" cmpd="sng" algn="ctr">
                      <a:solidFill>
                        <a:schemeClr val="tx1"/>
                      </a:solidFill>
                      <a:prstDash val="solid"/>
                      <a:round/>
                      <a:headEnd type="none" w="med" len="med"/>
                      <a:tailEnd type="none" w="med" len="med"/>
                    </a:lnL>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xlim()</a:t>
                      </a:r>
                    </a:p>
                  </a:txBody>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ylim()</a:t>
                      </a:r>
                    </a:p>
                  </a:txBody>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xscale()</a:t>
                      </a:r>
                    </a:p>
                  </a:txBody>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yscale()</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49021127"/>
                  </a:ext>
                </a:extLst>
              </a:tr>
              <a:tr h="328648">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triplot()</a:t>
                      </a:r>
                    </a:p>
                  </a:txBody>
                  <a:tcPr>
                    <a:lnL w="12700" cap="flat" cmpd="sng" algn="ctr">
                      <a:solidFill>
                        <a:schemeClr val="tx1"/>
                      </a:solidFill>
                      <a:prstDash val="solid"/>
                      <a:round/>
                      <a:headEnd type="none" w="med" len="med"/>
                      <a:tailEnd type="none" w="med" len="med"/>
                    </a:lnL>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axes()</a:t>
                      </a:r>
                    </a:p>
                  </a:txBody>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boxplot()</a:t>
                      </a:r>
                    </a:p>
                  </a:txBody>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close()</a:t>
                      </a:r>
                    </a:p>
                  </a:txBody>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figtext()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43689715"/>
                  </a:ext>
                </a:extLst>
              </a:tr>
              <a:tr h="328648">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hexbin()</a:t>
                      </a:r>
                    </a:p>
                  </a:txBody>
                  <a:tcPr>
                    <a:lnL w="12700" cap="flat" cmpd="sng" algn="ctr">
                      <a:solidFill>
                        <a:schemeClr val="tx1"/>
                      </a:solidFill>
                      <a:prstDash val="solid"/>
                      <a:round/>
                      <a:headEnd type="none" w="med" len="med"/>
                      <a:tailEnd type="none" w="med" len="med"/>
                    </a:lnL>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hlines()</a:t>
                      </a:r>
                    </a:p>
                  </a:txBody>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vlines()</a:t>
                      </a:r>
                    </a:p>
                  </a:txBody>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text()</a:t>
                      </a:r>
                    </a:p>
                  </a:txBody>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table()</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70107507"/>
                  </a:ext>
                </a:extLst>
              </a:tr>
              <a:tr h="328648">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step()</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spy()</a:t>
                      </a:r>
                    </a:p>
                  </a:txBody>
                  <a:tcPr>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loglog()</a:t>
                      </a:r>
                    </a:p>
                  </a:txBody>
                  <a:tcPr>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minorticks_on()</a:t>
                      </a:r>
                    </a:p>
                  </a:txBody>
                  <a:tcPr>
                    <a:lnB w="12700" cap="flat" cmpd="sng" algn="ctr">
                      <a:solidFill>
                        <a:schemeClr val="tx1"/>
                      </a:solidFill>
                      <a:prstDash val="solid"/>
                      <a:round/>
                      <a:headEnd type="none" w="med" len="med"/>
                      <a:tailEnd type="none" w="med" len="med"/>
                    </a:lnB>
                  </a:tcPr>
                </a:tc>
                <a:tc>
                  <a:txBody>
                    <a:bodyPr/>
                    <a:lstStyle/>
                    <a:p>
                      <a:pPr marL="0" algn="l" defTabSz="457200" rtl="0" eaLnBrk="1" latinLnBrk="0" hangingPunct="1"/>
                      <a:r>
                        <a:rPr lang="en-US" sz="1800" kern="1200" dirty="0">
                          <a:solidFill>
                            <a:schemeClr val="dk1"/>
                          </a:solidFill>
                          <a:latin typeface="Arial" panose="020B0604020202020204" pitchFamily="34" charset="0"/>
                          <a:ea typeface="+mn-ea"/>
                          <a:cs typeface="Arial" panose="020B0604020202020204" pitchFamily="34" charset="0"/>
                        </a:rPr>
                        <a:t>xkcd()</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0128044"/>
                  </a:ext>
                </a:extLst>
              </a:tr>
            </a:tbl>
          </a:graphicData>
        </a:graphic>
      </p:graphicFrame>
    </p:spTree>
    <p:extLst>
      <p:ext uri="{BB962C8B-B14F-4D97-AF65-F5344CB8AC3E}">
        <p14:creationId xmlns:p14="http://schemas.microsoft.com/office/powerpoint/2010/main" val="253069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PowerPoint Theme Templat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F9FD6C4B115741A679D1C3AA497A6B" ma:contentTypeVersion="12" ma:contentTypeDescription="Create a new document." ma:contentTypeScope="" ma:versionID="8c2db27bc3fe280377fef2560ca16dc4">
  <xsd:schema xmlns:xsd="http://www.w3.org/2001/XMLSchema" xmlns:xs="http://www.w3.org/2001/XMLSchema" xmlns:p="http://schemas.microsoft.com/office/2006/metadata/properties" xmlns:ns3="6218558b-1012-4450-899a-ff091084d047" xmlns:ns4="545039a2-9d07-4337-9b3e-29918b86a3d6" targetNamespace="http://schemas.microsoft.com/office/2006/metadata/properties" ma:root="true" ma:fieldsID="375ec11c24be98d5b6a87102132fc126" ns3:_="" ns4:_="">
    <xsd:import namespace="6218558b-1012-4450-899a-ff091084d047"/>
    <xsd:import namespace="545039a2-9d07-4337-9b3e-29918b86a3d6"/>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18558b-1012-4450-899a-ff091084d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45039a2-9d07-4337-9b3e-29918b86a3d6"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B990D4E-216B-4223-82E4-A152CD1EE9F2}">
  <ds:schemaRefs>
    <ds:schemaRef ds:uri="http://schemas.microsoft.com/sharepoint/v3/contenttype/forms"/>
  </ds:schemaRefs>
</ds:datastoreItem>
</file>

<file path=customXml/itemProps2.xml><?xml version="1.0" encoding="utf-8"?>
<ds:datastoreItem xmlns:ds="http://schemas.openxmlformats.org/officeDocument/2006/customXml" ds:itemID="{6102C9D7-12C5-47D2-A323-8C36BF4162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18558b-1012-4450-899a-ff091084d047"/>
    <ds:schemaRef ds:uri="545039a2-9d07-4337-9b3e-29918b86a3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7DE1E78-43C8-491B-A155-1CEE6C63C108}">
  <ds:schemaRefs>
    <ds:schemaRef ds:uri="6218558b-1012-4450-899a-ff091084d047"/>
    <ds:schemaRef ds:uri="http://purl.org/dc/terms/"/>
    <ds:schemaRef ds:uri="http://purl.org/dc/dcmitype/"/>
    <ds:schemaRef ds:uri="http://www.w3.org/XML/1998/namespace"/>
    <ds:schemaRef ds:uri="http://purl.org/dc/elements/1.1/"/>
    <ds:schemaRef ds:uri="http://schemas.microsoft.com/office/2006/documentManagement/types"/>
    <ds:schemaRef ds:uri="545039a2-9d07-4337-9b3e-29918b86a3d6"/>
    <ds:schemaRef ds:uri="http://schemas.microsoft.com/office/infopath/2007/PartnerControls"/>
    <ds:schemaRef ds:uri="http://schemas.microsoft.com/office/2006/metadata/propertie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8760</TotalTime>
  <Words>7547</Words>
  <Application>Microsoft Office PowerPoint</Application>
  <PresentationFormat>Widescreen</PresentationFormat>
  <Paragraphs>745</Paragraphs>
  <Slides>38</Slides>
  <Notes>34</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38</vt:i4>
      </vt:variant>
    </vt:vector>
  </HeadingPairs>
  <TitlesOfParts>
    <vt:vector size="54" baseType="lpstr">
      <vt:lpstr>-apple-system</vt:lpstr>
      <vt:lpstr>Arial</vt:lpstr>
      <vt:lpstr>Arial Black</vt:lpstr>
      <vt:lpstr>Calibri</vt:lpstr>
      <vt:lpstr>Consolas</vt:lpstr>
      <vt:lpstr>helvetica neue</vt:lpstr>
      <vt:lpstr>Lato</vt:lpstr>
      <vt:lpstr>Lucida Console</vt:lpstr>
      <vt:lpstr>Open Sans</vt:lpstr>
      <vt:lpstr>Roboto</vt:lpstr>
      <vt:lpstr>SFMono-Regular</vt:lpstr>
      <vt:lpstr>Source Code Pro</vt:lpstr>
      <vt:lpstr>urw-din</vt:lpstr>
      <vt:lpstr>Verdana</vt:lpstr>
      <vt:lpstr>Wingdings</vt:lpstr>
      <vt:lpstr>FDM PowerPoint Theme Template</vt:lpstr>
      <vt:lpstr>Advanced Python</vt:lpstr>
      <vt:lpstr>Module 4A: Data Visualisation  ~ Matplotlib ~ </vt:lpstr>
      <vt:lpstr>Module Objectives After completing this module you will be able to</vt:lpstr>
      <vt:lpstr>PowerPoint Presentation</vt:lpstr>
      <vt:lpstr>Matplotlib: introduction</vt:lpstr>
      <vt:lpstr>Matplotlib: introduction</vt:lpstr>
      <vt:lpstr>Matplotlib APIs</vt:lpstr>
      <vt:lpstr>Data Visualisation with Matplotlib</vt:lpstr>
      <vt:lpstr>Pyplot Functions</vt:lpstr>
      <vt:lpstr>Importing Matplotlib</vt:lpstr>
      <vt:lpstr>Matplotlib Example: Line Plot</vt:lpstr>
      <vt:lpstr>Matplotlib Example: Line Plot</vt:lpstr>
      <vt:lpstr>Matplotlib Example: Line Plot</vt:lpstr>
      <vt:lpstr>Matplotlib Example: Line Plot</vt:lpstr>
      <vt:lpstr>Matplotlib Example: Line Plot</vt:lpstr>
      <vt:lpstr>Matplotlib Example: Line Plot</vt:lpstr>
      <vt:lpstr>Matplotlib Example: Quadratic &amp; Cubic Plots</vt:lpstr>
      <vt:lpstr>Matplotlib Example: Column Plot</vt:lpstr>
      <vt:lpstr>Matplotlib Example: Bar Plot</vt:lpstr>
      <vt:lpstr>Matplotlib Example: Scatterplot</vt:lpstr>
      <vt:lpstr>Matplotlib Example: Grouped Bar Plot</vt:lpstr>
      <vt:lpstr>Matplotlib Example: Grouped Bar Plot</vt:lpstr>
      <vt:lpstr>Matplotlib Example: Grouped Bar Plot</vt:lpstr>
      <vt:lpstr>Matplotlib Example: Pie Plot</vt:lpstr>
      <vt:lpstr>Matplotlib Example: Subplots – method 1</vt:lpstr>
      <vt:lpstr>Matplotlib Example: Subplots – method 1</vt:lpstr>
      <vt:lpstr>Matplotlib Example: Subplots – method 1</vt:lpstr>
      <vt:lpstr>Matplotlib Example: Subplots – method 1</vt:lpstr>
      <vt:lpstr>Matplotlib Example: Subplot – method 2</vt:lpstr>
      <vt:lpstr>Matplotlib Example: Subplot – method 2</vt:lpstr>
      <vt:lpstr>Matplotlib Example: Subplot – method 2</vt:lpstr>
      <vt:lpstr>Matplotlib Example: Subplot – method 2</vt:lpstr>
      <vt:lpstr>Matplotlib from Pandas DataFrame (1)</vt:lpstr>
      <vt:lpstr>Matplotlib from Pandas DataFrame (2)</vt:lpstr>
      <vt:lpstr>Matplotlib from Pandas DataFrame (3)</vt:lpstr>
      <vt:lpstr>PowerPoint Presentation</vt:lpstr>
      <vt:lpstr>Module Summary</vt:lpstr>
      <vt:lpstr>Module Summary</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OOD Week 1 - Loops</dc:title>
  <dc:creator>Mark.Lancaster@fdmgroup.com</dc:creator>
  <cp:keywords>OOD</cp:keywords>
  <cp:lastModifiedBy>Nikola</cp:lastModifiedBy>
  <cp:revision>673</cp:revision>
  <dcterms:created xsi:type="dcterms:W3CDTF">2018-10-30T11:41:52Z</dcterms:created>
  <dcterms:modified xsi:type="dcterms:W3CDTF">2022-05-18T22:32:02Z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0x0101001FF9FD6C4B115741A679D1C3AA497A6B</vt:lpwstr>
  </property>
  <property fmtid="{D5CDD505-2E9C-101B-9397-08002B2CF9AE}" pid="3" name="_dlc_policyId">
    <vt:lpwstr/>
  </property>
  <property fmtid="{D5CDD505-2E9C-101B-9397-08002B2CF9AE}" pid="4" name="ItemRetentionFormula">
    <vt:lpwstr/>
  </property>
</Properties>
</file>