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1.xml" ContentType="application/vnd.openxmlformats-officedocument.presentationml.tags+xml"/>
  <Override PartName="/ppt/notesSlides/notesSlide8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93"/>
  </p:notesMasterIdLst>
  <p:sldIdLst>
    <p:sldId id="394" r:id="rId5"/>
    <p:sldId id="395" r:id="rId6"/>
    <p:sldId id="354" r:id="rId7"/>
    <p:sldId id="410" r:id="rId8"/>
    <p:sldId id="539" r:id="rId9"/>
    <p:sldId id="540" r:id="rId10"/>
    <p:sldId id="541" r:id="rId11"/>
    <p:sldId id="560" r:id="rId12"/>
    <p:sldId id="585" r:id="rId13"/>
    <p:sldId id="589" r:id="rId14"/>
    <p:sldId id="590" r:id="rId15"/>
    <p:sldId id="543" r:id="rId16"/>
    <p:sldId id="544" r:id="rId17"/>
    <p:sldId id="545" r:id="rId18"/>
    <p:sldId id="592" r:id="rId19"/>
    <p:sldId id="593" r:id="rId20"/>
    <p:sldId id="587" r:id="rId21"/>
    <p:sldId id="588" r:id="rId22"/>
    <p:sldId id="558" r:id="rId23"/>
    <p:sldId id="559" r:id="rId24"/>
    <p:sldId id="591" r:id="rId25"/>
    <p:sldId id="547" r:id="rId26"/>
    <p:sldId id="622" r:id="rId27"/>
    <p:sldId id="595" r:id="rId28"/>
    <p:sldId id="596" r:id="rId29"/>
    <p:sldId id="597" r:id="rId30"/>
    <p:sldId id="562" r:id="rId31"/>
    <p:sldId id="561" r:id="rId32"/>
    <p:sldId id="602" r:id="rId33"/>
    <p:sldId id="604" r:id="rId34"/>
    <p:sldId id="605" r:id="rId35"/>
    <p:sldId id="606" r:id="rId36"/>
    <p:sldId id="607" r:id="rId37"/>
    <p:sldId id="611" r:id="rId38"/>
    <p:sldId id="612" r:id="rId39"/>
    <p:sldId id="632" r:id="rId40"/>
    <p:sldId id="613" r:id="rId41"/>
    <p:sldId id="614" r:id="rId42"/>
    <p:sldId id="615" r:id="rId43"/>
    <p:sldId id="616" r:id="rId44"/>
    <p:sldId id="617" r:id="rId45"/>
    <p:sldId id="619" r:id="rId46"/>
    <p:sldId id="618" r:id="rId47"/>
    <p:sldId id="629" r:id="rId48"/>
    <p:sldId id="630" r:id="rId49"/>
    <p:sldId id="631" r:id="rId50"/>
    <p:sldId id="608" r:id="rId51"/>
    <p:sldId id="609" r:id="rId52"/>
    <p:sldId id="610" r:id="rId53"/>
    <p:sldId id="623" r:id="rId54"/>
    <p:sldId id="624" r:id="rId55"/>
    <p:sldId id="625" r:id="rId56"/>
    <p:sldId id="627" r:id="rId57"/>
    <p:sldId id="626" r:id="rId58"/>
    <p:sldId id="628" r:id="rId59"/>
    <p:sldId id="542" r:id="rId60"/>
    <p:sldId id="550" r:id="rId61"/>
    <p:sldId id="553" r:id="rId62"/>
    <p:sldId id="551" r:id="rId63"/>
    <p:sldId id="552" r:id="rId64"/>
    <p:sldId id="554" r:id="rId65"/>
    <p:sldId id="555" r:id="rId66"/>
    <p:sldId id="556" r:id="rId67"/>
    <p:sldId id="557" r:id="rId68"/>
    <p:sldId id="620" r:id="rId69"/>
    <p:sldId id="563" r:id="rId70"/>
    <p:sldId id="564" r:id="rId71"/>
    <p:sldId id="565" r:id="rId72"/>
    <p:sldId id="621" r:id="rId73"/>
    <p:sldId id="566" r:id="rId74"/>
    <p:sldId id="567" r:id="rId75"/>
    <p:sldId id="568" r:id="rId76"/>
    <p:sldId id="570" r:id="rId77"/>
    <p:sldId id="569" r:id="rId78"/>
    <p:sldId id="571" r:id="rId79"/>
    <p:sldId id="572" r:id="rId80"/>
    <p:sldId id="573" r:id="rId81"/>
    <p:sldId id="574" r:id="rId82"/>
    <p:sldId id="575" r:id="rId83"/>
    <p:sldId id="576" r:id="rId84"/>
    <p:sldId id="577" r:id="rId85"/>
    <p:sldId id="579" r:id="rId86"/>
    <p:sldId id="578" r:id="rId87"/>
    <p:sldId id="348" r:id="rId88"/>
    <p:sldId id="581" r:id="rId89"/>
    <p:sldId id="582" r:id="rId90"/>
    <p:sldId id="583" r:id="rId91"/>
    <p:sldId id="584" r:id="rId9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y Boutin" initials="SB" lastIdx="16" clrIdx="0"/>
  <p:cmAuthor id="2" name="Billy McCarthy" initials="BM" lastIdx="1" clrIdx="1"/>
  <p:cmAuthor id="3" name="Craig Dolan" initials="CD" lastIdx="9" clrIdx="2"/>
  <p:cmAuthor id="4" name="Cullen Grover" initials="CG" lastIdx="8" clrIdx="3">
    <p:extLst>
      <p:ext uri="{19B8F6BF-5375-455C-9EA6-DF929625EA0E}">
        <p15:presenceInfo xmlns:p15="http://schemas.microsoft.com/office/powerpoint/2012/main" userId="S::cullen.grover@fdmgroup.com::db501506-136d-412a-a424-6f71bc61cf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FE3"/>
    <a:srgbClr val="595959"/>
    <a:srgbClr val="FF15B1"/>
    <a:srgbClr val="E8E8E8"/>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80" autoAdjust="0"/>
    <p:restoredTop sz="72674" autoAdjust="0"/>
  </p:normalViewPr>
  <p:slideViewPr>
    <p:cSldViewPr snapToGrid="0">
      <p:cViewPr varScale="1">
        <p:scale>
          <a:sx n="57" d="100"/>
          <a:sy n="57" d="100"/>
        </p:scale>
        <p:origin x="102" y="63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commentAuthors" Target="commentAuthors.xml"/><Relationship Id="rId9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notesMaster" Target="notesMasters/notesMaster1.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e McPake" userId="45119f6f-ff33-4b00-9f88-a4845ae16ffa" providerId="ADAL" clId="{9BD56DDB-0F4E-4853-B151-7EF61459D498}"/>
    <pc:docChg chg="custSel modSld">
      <pc:chgData name="June McPake" userId="45119f6f-ff33-4b00-9f88-a4845ae16ffa" providerId="ADAL" clId="{9BD56DDB-0F4E-4853-B151-7EF61459D498}" dt="2020-10-19T09:53:24.043" v="276" actId="20577"/>
      <pc:docMkLst>
        <pc:docMk/>
      </pc:docMkLst>
      <pc:sldChg chg="modSp mod">
        <pc:chgData name="June McPake" userId="45119f6f-ff33-4b00-9f88-a4845ae16ffa" providerId="ADAL" clId="{9BD56DDB-0F4E-4853-B151-7EF61459D498}" dt="2020-10-19T09:09:43.954" v="11" actId="20577"/>
        <pc:sldMkLst>
          <pc:docMk/>
          <pc:sldMk cId="1544478635" sldId="263"/>
        </pc:sldMkLst>
        <pc:spChg chg="mod">
          <ac:chgData name="June McPake" userId="45119f6f-ff33-4b00-9f88-a4845ae16ffa" providerId="ADAL" clId="{9BD56DDB-0F4E-4853-B151-7EF61459D498}" dt="2020-10-19T09:09:43.954" v="11" actId="20577"/>
          <ac:spMkLst>
            <pc:docMk/>
            <pc:sldMk cId="1544478635" sldId="263"/>
            <ac:spMk id="7" creationId="{00000000-0000-0000-0000-000000000000}"/>
          </ac:spMkLst>
        </pc:spChg>
      </pc:sldChg>
      <pc:sldChg chg="modSp mod">
        <pc:chgData name="June McPake" userId="45119f6f-ff33-4b00-9f88-a4845ae16ffa" providerId="ADAL" clId="{9BD56DDB-0F4E-4853-B151-7EF61459D498}" dt="2020-10-19T09:53:24.043" v="276" actId="20577"/>
        <pc:sldMkLst>
          <pc:docMk/>
          <pc:sldMk cId="3368012782" sldId="354"/>
        </pc:sldMkLst>
        <pc:spChg chg="mod">
          <ac:chgData name="June McPake" userId="45119f6f-ff33-4b00-9f88-a4845ae16ffa" providerId="ADAL" clId="{9BD56DDB-0F4E-4853-B151-7EF61459D498}" dt="2020-10-19T09:52:02.130" v="109" actId="207"/>
          <ac:spMkLst>
            <pc:docMk/>
            <pc:sldMk cId="3368012782" sldId="354"/>
            <ac:spMk id="2" creationId="{00000000-0000-0000-0000-000000000000}"/>
          </ac:spMkLst>
        </pc:spChg>
        <pc:spChg chg="mod">
          <ac:chgData name="June McPake" userId="45119f6f-ff33-4b00-9f88-a4845ae16ffa" providerId="ADAL" clId="{9BD56DDB-0F4E-4853-B151-7EF61459D498}" dt="2020-10-19T09:53:24.043" v="276" actId="20577"/>
          <ac:spMkLst>
            <pc:docMk/>
            <pc:sldMk cId="3368012782" sldId="354"/>
            <ac:spMk id="3" creationId="{00000000-0000-0000-0000-000000000000}"/>
          </ac:spMkLst>
        </pc:spChg>
      </pc:sldChg>
    </pc:docChg>
  </pc:docChgLst>
  <pc:docChgLst>
    <pc:chgData name="Nikola Ignjatovic" userId="777efdf8-7461-46b4-9a74-ce034012f891" providerId="ADAL" clId="{6FBA5AE6-D53D-4FD9-84FA-526873A3C734}"/>
    <pc:docChg chg="custSel modSld">
      <pc:chgData name="Nikola Ignjatovic" userId="777efdf8-7461-46b4-9a74-ce034012f891" providerId="ADAL" clId="{6FBA5AE6-D53D-4FD9-84FA-526873A3C734}" dt="2021-05-14T20:30:11.040" v="78" actId="6549"/>
      <pc:docMkLst>
        <pc:docMk/>
      </pc:docMkLst>
      <pc:sldChg chg="modSp mod">
        <pc:chgData name="Nikola Ignjatovic" userId="777efdf8-7461-46b4-9a74-ce034012f891" providerId="ADAL" clId="{6FBA5AE6-D53D-4FD9-84FA-526873A3C734}" dt="2021-05-14T20:29:11.997" v="55" actId="6549"/>
        <pc:sldMkLst>
          <pc:docMk/>
          <pc:sldMk cId="3751353464" sldId="523"/>
        </pc:sldMkLst>
        <pc:spChg chg="mod">
          <ac:chgData name="Nikola Ignjatovic" userId="777efdf8-7461-46b4-9a74-ce034012f891" providerId="ADAL" clId="{6FBA5AE6-D53D-4FD9-84FA-526873A3C734}" dt="2021-05-14T20:29:11.997" v="55" actId="6549"/>
          <ac:spMkLst>
            <pc:docMk/>
            <pc:sldMk cId="3751353464" sldId="523"/>
            <ac:spMk id="8" creationId="{7F4F506C-7E95-4789-8802-AC2EA276FB26}"/>
          </ac:spMkLst>
        </pc:spChg>
      </pc:sldChg>
      <pc:sldChg chg="addSp delSp modSp mod">
        <pc:chgData name="Nikola Ignjatovic" userId="777efdf8-7461-46b4-9a74-ce034012f891" providerId="ADAL" clId="{6FBA5AE6-D53D-4FD9-84FA-526873A3C734}" dt="2021-05-14T20:29:28.624" v="56" actId="6549"/>
        <pc:sldMkLst>
          <pc:docMk/>
          <pc:sldMk cId="4266529554" sldId="566"/>
        </pc:sldMkLst>
        <pc:spChg chg="add del mod">
          <ac:chgData name="Nikola Ignjatovic" userId="777efdf8-7461-46b4-9a74-ce034012f891" providerId="ADAL" clId="{6FBA5AE6-D53D-4FD9-84FA-526873A3C734}" dt="2021-05-14T20:25:24.586" v="3" actId="478"/>
          <ac:spMkLst>
            <pc:docMk/>
            <pc:sldMk cId="4266529554" sldId="566"/>
            <ac:spMk id="5" creationId="{E63B7600-E456-4362-B30B-478084210E59}"/>
          </ac:spMkLst>
        </pc:spChg>
        <pc:spChg chg="mod">
          <ac:chgData name="Nikola Ignjatovic" userId="777efdf8-7461-46b4-9a74-ce034012f891" providerId="ADAL" clId="{6FBA5AE6-D53D-4FD9-84FA-526873A3C734}" dt="2021-05-14T20:29:28.624" v="56" actId="6549"/>
          <ac:spMkLst>
            <pc:docMk/>
            <pc:sldMk cId="4266529554" sldId="566"/>
            <ac:spMk id="7" creationId="{7F4F506C-7E95-4789-8802-AC2EA276FB26}"/>
          </ac:spMkLst>
        </pc:spChg>
      </pc:sldChg>
      <pc:sldChg chg="modSp mod">
        <pc:chgData name="Nikola Ignjatovic" userId="777efdf8-7461-46b4-9a74-ce034012f891" providerId="ADAL" clId="{6FBA5AE6-D53D-4FD9-84FA-526873A3C734}" dt="2021-05-14T20:30:11.040" v="78" actId="6549"/>
        <pc:sldMkLst>
          <pc:docMk/>
          <pc:sldMk cId="488004891" sldId="567"/>
        </pc:sldMkLst>
        <pc:spChg chg="mod">
          <ac:chgData name="Nikola Ignjatovic" userId="777efdf8-7461-46b4-9a74-ce034012f891" providerId="ADAL" clId="{6FBA5AE6-D53D-4FD9-84FA-526873A3C734}" dt="2021-05-14T20:30:11.040" v="78" actId="6549"/>
          <ac:spMkLst>
            <pc:docMk/>
            <pc:sldMk cId="488004891" sldId="567"/>
            <ac:spMk id="7" creationId="{7F4F506C-7E95-4789-8802-AC2EA276FB26}"/>
          </ac:spMkLst>
        </pc:spChg>
      </pc:sldChg>
    </pc:docChg>
  </pc:docChgLst>
  <pc:docChgLst>
    <pc:chgData name="Nikola Ignjatovic" userId="777efdf8-7461-46b4-9a74-ce034012f891" providerId="ADAL" clId="{0E0E3AD7-501C-4FA6-A621-C67A59B8E671}"/>
    <pc:docChg chg="custSel addSld modSld sldOrd">
      <pc:chgData name="Nikola Ignjatovic" userId="777efdf8-7461-46b4-9a74-ce034012f891" providerId="ADAL" clId="{0E0E3AD7-501C-4FA6-A621-C67A59B8E671}" dt="2021-10-12T16:27:56.521" v="641" actId="20577"/>
      <pc:docMkLst>
        <pc:docMk/>
      </pc:docMkLst>
      <pc:sldChg chg="ord">
        <pc:chgData name="Nikola Ignjatovic" userId="777efdf8-7461-46b4-9a74-ce034012f891" providerId="ADAL" clId="{0E0E3AD7-501C-4FA6-A621-C67A59B8E671}" dt="2021-10-12T11:52:36.035" v="3"/>
        <pc:sldMkLst>
          <pc:docMk/>
          <pc:sldMk cId="3852586492" sldId="542"/>
        </pc:sldMkLst>
      </pc:sldChg>
      <pc:sldChg chg="modSp mod">
        <pc:chgData name="Nikola Ignjatovic" userId="777efdf8-7461-46b4-9a74-ce034012f891" providerId="ADAL" clId="{0E0E3AD7-501C-4FA6-A621-C67A59B8E671}" dt="2021-10-12T15:48:50.924" v="601" actId="20577"/>
        <pc:sldMkLst>
          <pc:docMk/>
          <pc:sldMk cId="4179684823" sldId="544"/>
        </pc:sldMkLst>
        <pc:spChg chg="mod">
          <ac:chgData name="Nikola Ignjatovic" userId="777efdf8-7461-46b4-9a74-ce034012f891" providerId="ADAL" clId="{0E0E3AD7-501C-4FA6-A621-C67A59B8E671}" dt="2021-10-12T15:48:50.924" v="601" actId="20577"/>
          <ac:spMkLst>
            <pc:docMk/>
            <pc:sldMk cId="4179684823" sldId="544"/>
            <ac:spMk id="2" creationId="{00000000-0000-0000-0000-000000000000}"/>
          </ac:spMkLst>
        </pc:spChg>
      </pc:sldChg>
      <pc:sldChg chg="ord">
        <pc:chgData name="Nikola Ignjatovic" userId="777efdf8-7461-46b4-9a74-ce034012f891" providerId="ADAL" clId="{0E0E3AD7-501C-4FA6-A621-C67A59B8E671}" dt="2021-10-12T12:34:26.994" v="5"/>
        <pc:sldMkLst>
          <pc:docMk/>
          <pc:sldMk cId="3058098907" sldId="558"/>
        </pc:sldMkLst>
      </pc:sldChg>
      <pc:sldChg chg="ord modNotesTx">
        <pc:chgData name="Nikola Ignjatovic" userId="777efdf8-7461-46b4-9a74-ce034012f891" providerId="ADAL" clId="{0E0E3AD7-501C-4FA6-A621-C67A59B8E671}" dt="2021-10-12T12:54:47.520" v="7" actId="20577"/>
        <pc:sldMkLst>
          <pc:docMk/>
          <pc:sldMk cId="3516240336" sldId="559"/>
        </pc:sldMkLst>
      </pc:sldChg>
      <pc:sldChg chg="ord">
        <pc:chgData name="Nikola Ignjatovic" userId="777efdf8-7461-46b4-9a74-ce034012f891" providerId="ADAL" clId="{0E0E3AD7-501C-4FA6-A621-C67A59B8E671}" dt="2021-10-12T12:34:26.994" v="5"/>
        <pc:sldMkLst>
          <pc:docMk/>
          <pc:sldMk cId="3231384116" sldId="561"/>
        </pc:sldMkLst>
      </pc:sldChg>
      <pc:sldChg chg="ord">
        <pc:chgData name="Nikola Ignjatovic" userId="777efdf8-7461-46b4-9a74-ce034012f891" providerId="ADAL" clId="{0E0E3AD7-501C-4FA6-A621-C67A59B8E671}" dt="2021-10-12T12:34:26.994" v="5"/>
        <pc:sldMkLst>
          <pc:docMk/>
          <pc:sldMk cId="4127845725" sldId="562"/>
        </pc:sldMkLst>
      </pc:sldChg>
      <pc:sldChg chg="modSp add mod ord modNotesTx">
        <pc:chgData name="Nikola Ignjatovic" userId="777efdf8-7461-46b4-9a74-ce034012f891" providerId="ADAL" clId="{0E0E3AD7-501C-4FA6-A621-C67A59B8E671}" dt="2021-10-12T16:27:56.521" v="641" actId="20577"/>
        <pc:sldMkLst>
          <pc:docMk/>
          <pc:sldMk cId="2153377550" sldId="591"/>
        </pc:sldMkLst>
        <pc:spChg chg="mod">
          <ac:chgData name="Nikola Ignjatovic" userId="777efdf8-7461-46b4-9a74-ce034012f891" providerId="ADAL" clId="{0E0E3AD7-501C-4FA6-A621-C67A59B8E671}" dt="2021-10-12T16:27:56.521" v="641" actId="20577"/>
          <ac:spMkLst>
            <pc:docMk/>
            <pc:sldMk cId="2153377550" sldId="591"/>
            <ac:spMk id="7" creationId="{7F4F506C-7E95-4789-8802-AC2EA276FB2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06/07/2022</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dirty="0"/>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numpy.org/doc/stable/reference/random/generated/numpy.random.choice.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eaborn.pydata.org/generated/seaborn.displot.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eaborn.pydata.org/generated/seaborn.histplot.html#seaborn.histplo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3" Type="http://schemas.openxmlformats.org/officeDocument/2006/relationships/hyperlink" Target="https://seaborn.pydata.org/generated/seaborn.color_palette.html"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3" Type="http://schemas.openxmlformats.org/officeDocument/2006/relationships/hyperlink" Target="https://seaborn.pydata.org/tutorial/color_palettes.html?highlight=color" TargetMode="External"/><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s://seaborn.pydata.org/tutorial/color_palettes.html?highlight=color" TargetMode="External"/><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3" Type="http://schemas.openxmlformats.org/officeDocument/2006/relationships/hyperlink" Target="https://seaborn.pydata.org/tutorial/color_palettes.html?highlight=color" TargetMode="External"/><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a:t>
            </a:fld>
            <a:endParaRPr lang="en-GB" dirty="0"/>
          </a:p>
        </p:txBody>
      </p:sp>
    </p:spTree>
    <p:extLst>
      <p:ext uri="{BB962C8B-B14F-4D97-AF65-F5344CB8AC3E}">
        <p14:creationId xmlns:p14="http://schemas.microsoft.com/office/powerpoint/2010/main" val="193604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on the choice()</a:t>
            </a:r>
            <a:r>
              <a:rPr lang="en-GB" baseline="0" dirty="0"/>
              <a:t> NumPy method:</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https://numpy.org/doc/stable/reference/random/generated/numpy.random.choice.html</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12</a:t>
            </a:fld>
            <a:endParaRPr lang="en-GB" dirty="0"/>
          </a:p>
        </p:txBody>
      </p:sp>
    </p:spTree>
    <p:extLst>
      <p:ext uri="{BB962C8B-B14F-4D97-AF65-F5344CB8AC3E}">
        <p14:creationId xmlns:p14="http://schemas.microsoft.com/office/powerpoint/2010/main" val="2254122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t>Note</a:t>
            </a:r>
            <a:r>
              <a:rPr lang="en-GB" dirty="0"/>
              <a:t>: There is an older function: distplot(), that</a:t>
            </a:r>
            <a:r>
              <a:rPr lang="en-GB" baseline="0" dirty="0"/>
              <a:t> can be used to achieve the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sns.distplot(x, hist=False)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However, ‘distplot’ is a deprecated function and will be removed in a future version. A warning message</a:t>
            </a:r>
            <a:r>
              <a:rPr lang="en-GB" baseline="0" dirty="0"/>
              <a:t> will appear saying: “</a:t>
            </a:r>
            <a:r>
              <a:rPr lang="en-GB" dirty="0"/>
              <a:t>Please adapt your code to use either ‘displot’ (a figure-level function with similar flexibility) or ‘kdeplot’ (an axes-level function for kernel density plots)”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A kernel density estimate (KDE) plot is a method for visualizing the distribution of observations in a dataset, analogous to a histogram. KDE represents the data using a continuous probability density curve in one or more dimensions. Essentially, instead of a histogram (a column chart), the data are visualised through a curve. Change the attribute</a:t>
            </a:r>
            <a:r>
              <a:rPr lang="en-GB" sz="1200" b="0" i="0" kern="1200" baseline="0" dirty="0">
                <a:solidFill>
                  <a:schemeClr val="tx1"/>
                </a:solidFill>
                <a:effectLst/>
                <a:latin typeface="+mn-lt"/>
                <a:ea typeface="+mn-ea"/>
                <a:cs typeface="+mn-cs"/>
              </a:rPr>
              <a:t> to kind=‘hist’ to see the data represented through a histogram.</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displot()</a:t>
            </a:r>
            <a:r>
              <a:rPr lang="en-GB" baseline="0" dirty="0"/>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https://seaborn.pydata.org/generated/seaborn.displot.html</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13</a:t>
            </a:fld>
            <a:endParaRPr lang="en-GB" dirty="0"/>
          </a:p>
        </p:txBody>
      </p:sp>
    </p:spTree>
    <p:extLst>
      <p:ext uri="{BB962C8B-B14F-4D97-AF65-F5344CB8AC3E}">
        <p14:creationId xmlns:p14="http://schemas.microsoft.com/office/powerpoint/2010/main" val="2985274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histplot()</a:t>
            </a:r>
            <a:r>
              <a:rPr lang="en-GB" baseline="0" dirty="0"/>
              <a:t> function: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https://seaborn.pydata.org/generated/seaborn.histplot.html#seaborn.histplot</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14</a:t>
            </a:fld>
            <a:endParaRPr lang="en-GB" dirty="0"/>
          </a:p>
        </p:txBody>
      </p:sp>
    </p:spTree>
    <p:extLst>
      <p:ext uri="{BB962C8B-B14F-4D97-AF65-F5344CB8AC3E}">
        <p14:creationId xmlns:p14="http://schemas.microsoft.com/office/powerpoint/2010/main" val="1632824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t>Note</a:t>
            </a:r>
            <a:r>
              <a:rPr lang="en-GB" dirty="0"/>
              <a:t>: Look at the diagram from the previous slide, where the discrete key word argument is not set to True – the numbers corresponding to the bars on the x-axis are not displayed in the centre of the bars. </a:t>
            </a:r>
          </a:p>
        </p:txBody>
      </p:sp>
      <p:sp>
        <p:nvSpPr>
          <p:cNvPr id="4" name="Slide Number Placeholder 3"/>
          <p:cNvSpPr>
            <a:spLocks noGrp="1"/>
          </p:cNvSpPr>
          <p:nvPr>
            <p:ph type="sldNum" sz="quarter" idx="10"/>
          </p:nvPr>
        </p:nvSpPr>
        <p:spPr/>
        <p:txBody>
          <a:bodyPr/>
          <a:lstStyle/>
          <a:p>
            <a:fld id="{DECAF7F7-481D-4FBB-872B-CAD62DA8C4BA}" type="slidenum">
              <a:rPr lang="en-GB" smtClean="0"/>
              <a:t>15</a:t>
            </a:fld>
            <a:endParaRPr lang="en-GB" dirty="0"/>
          </a:p>
        </p:txBody>
      </p:sp>
    </p:spTree>
    <p:extLst>
      <p:ext uri="{BB962C8B-B14F-4D97-AF65-F5344CB8AC3E}">
        <p14:creationId xmlns:p14="http://schemas.microsoft.com/office/powerpoint/2010/main" val="240999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histplot()</a:t>
            </a:r>
            <a:r>
              <a:rPr lang="en-GB" baseline="0" dirty="0"/>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https://seaborn.pydata.org/generated/seaborn.ecdfplot.html#seaborn.ecdfplot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p:txBody>
      </p:sp>
      <p:sp>
        <p:nvSpPr>
          <p:cNvPr id="4" name="Slide Number Placeholder 3"/>
          <p:cNvSpPr>
            <a:spLocks noGrp="1"/>
          </p:cNvSpPr>
          <p:nvPr>
            <p:ph type="sldNum" sz="quarter" idx="10"/>
          </p:nvPr>
        </p:nvSpPr>
        <p:spPr/>
        <p:txBody>
          <a:bodyPr/>
          <a:lstStyle/>
          <a:p>
            <a:fld id="{DECAF7F7-481D-4FBB-872B-CAD62DA8C4BA}" type="slidenum">
              <a:rPr lang="en-GB" smtClean="0"/>
              <a:t>16</a:t>
            </a:fld>
            <a:endParaRPr lang="en-GB" dirty="0"/>
          </a:p>
        </p:txBody>
      </p:sp>
    </p:spTree>
    <p:extLst>
      <p:ext uri="{BB962C8B-B14F-4D97-AF65-F5344CB8AC3E}">
        <p14:creationId xmlns:p14="http://schemas.microsoft.com/office/powerpoint/2010/main" val="704531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17</a:t>
            </a:fld>
            <a:endParaRPr lang="en-GB" dirty="0"/>
          </a:p>
        </p:txBody>
      </p:sp>
    </p:spTree>
    <p:extLst>
      <p:ext uri="{BB962C8B-B14F-4D97-AF65-F5344CB8AC3E}">
        <p14:creationId xmlns:p14="http://schemas.microsoft.com/office/powerpoint/2010/main" val="934950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Official Seaborn documentation on categorical plots: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https://seaborn.pydata.org/tutorial/categorical.html</a:t>
            </a:r>
          </a:p>
        </p:txBody>
      </p:sp>
      <p:sp>
        <p:nvSpPr>
          <p:cNvPr id="4" name="Slide Number Placeholder 3"/>
          <p:cNvSpPr>
            <a:spLocks noGrp="1"/>
          </p:cNvSpPr>
          <p:nvPr>
            <p:ph type="sldNum" sz="quarter" idx="10"/>
          </p:nvPr>
        </p:nvSpPr>
        <p:spPr/>
        <p:txBody>
          <a:bodyPr/>
          <a:lstStyle/>
          <a:p>
            <a:fld id="{DECAF7F7-481D-4FBB-872B-CAD62DA8C4BA}" type="slidenum">
              <a:rPr lang="en-GB" smtClean="0"/>
              <a:t>18</a:t>
            </a:fld>
            <a:endParaRPr lang="en-GB" dirty="0"/>
          </a:p>
        </p:txBody>
      </p:sp>
    </p:spTree>
    <p:extLst>
      <p:ext uri="{BB962C8B-B14F-4D97-AF65-F5344CB8AC3E}">
        <p14:creationId xmlns:p14="http://schemas.microsoft.com/office/powerpoint/2010/main" val="4166796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load_dataset</a:t>
            </a:r>
            <a:r>
              <a:rPr lang="en-GB" dirty="0"/>
              <a:t>()</a:t>
            </a:r>
            <a:r>
              <a:rPr lang="en-GB" baseline="0" dirty="0"/>
              <a:t> function: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http://seaborn.pydata.org/generated/seaborn.load_dataset.html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D4251"/>
                </a:solidFill>
                <a:effectLst/>
              </a:rPr>
              <a:t>The list of all built-in Seaborn data sets can be obtained through the </a:t>
            </a:r>
            <a:r>
              <a:rPr lang="en-GB" dirty="0"/>
              <a:t>get_dataset_names() Seaborn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sns.get_dataset_names()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['anagrams', 'anscombe', 'attention', 'brain_networks', 'car_crashes', 'diamonds', 'dots', 'exercise', 'flights', 'fmri', 'gammas', 'geyser', 'iris', 'mpg', 'penguins', 'planets', 'taxis', 'tips', 'titanic’]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print all the column headers of a data frame (e.g. df_iris):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df_iris.columns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Index(['sepal_length', 'sepal_width', 'petal_length', 'petal_width', 'species'], dtype='object')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&gt;&gt;&gt;print(df_iris.columns.values)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['sepal_length' 'sepal_width' 'petal_length' 'petal_width' 'species’]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print(df_iris.columns.tolist())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['sepal_length’, 'sepal_width', 'petal_length', 'petal_width', 'species’]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19</a:t>
            </a:fld>
            <a:endParaRPr lang="en-GB" dirty="0"/>
          </a:p>
        </p:txBody>
      </p:sp>
    </p:spTree>
    <p:extLst>
      <p:ext uri="{BB962C8B-B14F-4D97-AF65-F5344CB8AC3E}">
        <p14:creationId xmlns:p14="http://schemas.microsoft.com/office/powerpoint/2010/main" val="1449083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t>Note</a:t>
            </a:r>
            <a:r>
              <a:rPr lang="en-GB" dirty="0"/>
              <a:t>: setosa, versicolor and virginica are three species of iris flower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20</a:t>
            </a:fld>
            <a:endParaRPr lang="en-GB" dirty="0"/>
          </a:p>
        </p:txBody>
      </p:sp>
    </p:spTree>
    <p:extLst>
      <p:ext uri="{BB962C8B-B14F-4D97-AF65-F5344CB8AC3E}">
        <p14:creationId xmlns:p14="http://schemas.microsoft.com/office/powerpoint/2010/main" val="1960601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800" b="0" i="0" u="sng" strike="noStrike" dirty="0">
                <a:solidFill>
                  <a:srgbClr val="000000"/>
                </a:solidFill>
                <a:effectLst/>
                <a:latin typeface="Calibri" panose="020F0502020204030204" pitchFamily="34" charset="0"/>
              </a:rPr>
              <a:t>Note</a:t>
            </a:r>
            <a:r>
              <a:rPr lang="en-GB" sz="1800" b="0" i="0" u="none" strike="noStrike" dirty="0">
                <a:solidFill>
                  <a:srgbClr val="000000"/>
                </a:solidFill>
                <a:effectLst/>
                <a:latin typeface="Calibri" panose="020F0502020204030204" pitchFamily="34" charset="0"/>
              </a:rPr>
              <a:t>: The two keyword arguments: height and aspect correspond to the size of each subplot, rather than the size of the overall figure.</a:t>
            </a:r>
            <a:r>
              <a:rPr lang="en-US" sz="1800" b="0" i="0" dirty="0">
                <a:solidFill>
                  <a:srgbClr val="444444"/>
                </a:solidFill>
                <a:effectLst/>
                <a:latin typeface="Calibri" panose="020F0502020204030204" pitchFamily="34" charset="0"/>
              </a:rPr>
              <a:t>​ Setting </a:t>
            </a:r>
            <a:r>
              <a:rPr lang="en-GB" b="0" dirty="0">
                <a:solidFill>
                  <a:srgbClr val="008080"/>
                </a:solidFill>
                <a:effectLst/>
                <a:latin typeface="inherit"/>
              </a:rPr>
              <a:t>height=4, width=2 makes the width 2 times larger than height (8).</a:t>
            </a:r>
            <a:endParaRPr lang="en-US" b="0" i="0" dirty="0">
              <a:solidFill>
                <a:srgbClr val="444444"/>
              </a:solidFill>
              <a:effectLst/>
              <a:latin typeface="Calibri" panose="020F0502020204030204" pitchFamily="34" charset="0"/>
            </a:endParaRPr>
          </a:p>
          <a:p>
            <a:pPr algn="l" rtl="0" fontAlgn="base"/>
            <a:r>
              <a:rPr lang="en-GB" sz="1800" b="0" i="0" dirty="0">
                <a:solidFill>
                  <a:srgbClr val="444444"/>
                </a:solidFill>
                <a:effectLst/>
                <a:latin typeface="Calibri" panose="020F0502020204030204" pitchFamily="34" charset="0"/>
              </a:rPr>
              <a:t>​</a:t>
            </a:r>
            <a:endParaRPr lang="en-GB" b="0" i="0" dirty="0">
              <a:solidFill>
                <a:srgbClr val="444444"/>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change the size of an axes-level plot, use the Seaborn set method, 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sns.set(style=None, rc={"figure.figsize":(10, 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(style=None removes the darkgrid, as style='darkgrid' by default; width=10, height=7)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https://www.statology.org/seaborn-figure-size/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catplot</a:t>
            </a:r>
            <a:r>
              <a:rPr lang="en-GB" dirty="0"/>
              <a:t>()</a:t>
            </a:r>
            <a:r>
              <a:rPr lang="en-GB" baseline="0" dirty="0"/>
              <a:t> function: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https://seaborn.pydata.org/generated/seaborn.catplot.html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21</a:t>
            </a:fld>
            <a:endParaRPr lang="en-GB" dirty="0"/>
          </a:p>
        </p:txBody>
      </p:sp>
    </p:spTree>
    <p:extLst>
      <p:ext uri="{BB962C8B-B14F-4D97-AF65-F5344CB8AC3E}">
        <p14:creationId xmlns:p14="http://schemas.microsoft.com/office/powerpoint/2010/main" val="6212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a:t>
            </a:fld>
            <a:endParaRPr lang="en-GB" dirty="0"/>
          </a:p>
        </p:txBody>
      </p:sp>
    </p:spTree>
    <p:extLst>
      <p:ext uri="{BB962C8B-B14F-4D97-AF65-F5344CB8AC3E}">
        <p14:creationId xmlns:p14="http://schemas.microsoft.com/office/powerpoint/2010/main" val="372045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countplot</a:t>
            </a:r>
            <a:r>
              <a:rPr lang="en-GB" dirty="0"/>
              <a:t>()</a:t>
            </a:r>
            <a:r>
              <a:rPr lang="en-GB" baseline="0" dirty="0"/>
              <a:t> function: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http://seaborn.pydata.org/generated/seaborn.countplot.html#seaborn.countplot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22</a:t>
            </a:fld>
            <a:endParaRPr lang="en-GB" dirty="0"/>
          </a:p>
        </p:txBody>
      </p:sp>
    </p:spTree>
    <p:extLst>
      <p:ext uri="{BB962C8B-B14F-4D97-AF65-F5344CB8AC3E}">
        <p14:creationId xmlns:p14="http://schemas.microsoft.com/office/powerpoint/2010/main" val="1103337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u="sng" dirty="0"/>
              <a:t>Note</a:t>
            </a:r>
            <a:r>
              <a:rPr lang="en-GB" dirty="0"/>
              <a:t>: Setting values for both the x and y parameters in the same countplot() function call throws an error. Only one of them can be used (x to plot vertical bars; y to plot horizontal bars).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You can use the </a:t>
            </a:r>
            <a:r>
              <a:rPr lang="en-GB" b="1" dirty="0"/>
              <a:t>hue</a:t>
            </a:r>
            <a:r>
              <a:rPr lang="en-GB" dirty="0"/>
              <a:t> parameter to map a second categorical variable to the “hue” of the bars.</a:t>
            </a:r>
          </a:p>
          <a:p>
            <a:r>
              <a:rPr lang="en-GB" dirty="0"/>
              <a:t>In this case, the colours of different bars will correspond to the categories of the second categorical variable.</a:t>
            </a:r>
          </a:p>
          <a:p>
            <a:r>
              <a:rPr lang="en-GB" dirty="0"/>
              <a:t>This enables you to create so-called “dodged” bar charts.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23</a:t>
            </a:fld>
            <a:endParaRPr lang="en-GB" dirty="0"/>
          </a:p>
        </p:txBody>
      </p:sp>
    </p:spTree>
    <p:extLst>
      <p:ext uri="{BB962C8B-B14F-4D97-AF65-F5344CB8AC3E}">
        <p14:creationId xmlns:p14="http://schemas.microsoft.com/office/powerpoint/2010/main" val="56734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same plot can be drawn using catplot()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sns.catplot(data=df_titanic, x='sex', kind='count')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plt.title("Total number of passengers by gender")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plt.tight_layout()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plt.show()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countplot</a:t>
            </a:r>
            <a:r>
              <a:rPr lang="en-GB" dirty="0"/>
              <a:t>()</a:t>
            </a:r>
            <a:r>
              <a:rPr lang="en-GB" baseline="0" dirty="0"/>
              <a:t> function: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http://seaborn.pydata.org/generated/seaborn.countplot.html</a:t>
            </a:r>
          </a:p>
        </p:txBody>
      </p:sp>
      <p:sp>
        <p:nvSpPr>
          <p:cNvPr id="4" name="Slide Number Placeholder 3"/>
          <p:cNvSpPr>
            <a:spLocks noGrp="1"/>
          </p:cNvSpPr>
          <p:nvPr>
            <p:ph type="sldNum" sz="quarter" idx="10"/>
          </p:nvPr>
        </p:nvSpPr>
        <p:spPr/>
        <p:txBody>
          <a:bodyPr/>
          <a:lstStyle/>
          <a:p>
            <a:fld id="{DECAF7F7-481D-4FBB-872B-CAD62DA8C4BA}" type="slidenum">
              <a:rPr lang="en-GB" smtClean="0"/>
              <a:t>24</a:t>
            </a:fld>
            <a:endParaRPr lang="en-GB" dirty="0"/>
          </a:p>
        </p:txBody>
      </p:sp>
    </p:spTree>
    <p:extLst>
      <p:ext uri="{BB962C8B-B14F-4D97-AF65-F5344CB8AC3E}">
        <p14:creationId xmlns:p14="http://schemas.microsoft.com/office/powerpoint/2010/main" val="3471163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444444"/>
                </a:solidFill>
                <a:effectLst/>
                <a:latin typeface="Roboto" panose="02000000000000000000" pitchFamily="2" charset="0"/>
              </a:rPr>
              <a:t>countplot():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444444"/>
                </a:solidFill>
                <a:effectLst/>
                <a:latin typeface="Roboto" panose="02000000000000000000" pitchFamily="2" charset="0"/>
              </a:rPr>
              <a:t>When kwarg </a:t>
            </a:r>
            <a:r>
              <a:rPr lang="en-GB" b="1" i="0" dirty="0">
                <a:solidFill>
                  <a:srgbClr val="444444"/>
                </a:solidFill>
                <a:effectLst/>
                <a:latin typeface="Roboto" panose="02000000000000000000" pitchFamily="2" charset="0"/>
              </a:rPr>
              <a:t>hue</a:t>
            </a:r>
            <a:r>
              <a:rPr lang="en-GB" b="0" i="0" dirty="0">
                <a:solidFill>
                  <a:srgbClr val="444444"/>
                </a:solidFill>
                <a:effectLst/>
                <a:latin typeface="Roboto" panose="02000000000000000000" pitchFamily="2" charset="0"/>
              </a:rPr>
              <a:t> is set, </a:t>
            </a:r>
            <a:r>
              <a:rPr lang="en-GB" dirty="0"/>
              <a:t>countplot() does the following</a:t>
            </a:r>
            <a:r>
              <a:rPr lang="en-GB" b="0" i="0" dirty="0">
                <a:solidFill>
                  <a:srgbClr val="444444"/>
                </a:solidFill>
                <a:effectLst/>
                <a:latin typeface="Roboto" panose="02000000000000000000" pitchFamily="2" charset="0"/>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creates a new set of bars for each category (value) of the second categorical variable</a:t>
            </a:r>
            <a:r>
              <a:rPr lang="en-GB" b="0" i="0" dirty="0">
                <a:solidFill>
                  <a:srgbClr val="444444"/>
                </a:solidFill>
                <a:effectLst/>
                <a:latin typeface="Roboto" panose="02000000000000000000" pitchFamily="2" charset="0"/>
              </a:rPr>
              <a:t> (here ‘sex’)</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0" i="0" dirty="0">
                <a:solidFill>
                  <a:srgbClr val="444444"/>
                </a:solidFill>
                <a:effectLst/>
                <a:latin typeface="Roboto" panose="02000000000000000000" pitchFamily="2" charset="0"/>
              </a:rPr>
              <a:t>includes the legend to the plot, containing the title (the name of the categorical variable), and a colour for each of the category of the categorical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44444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444444"/>
                </a:solidFill>
                <a:effectLst/>
                <a:latin typeface="Roboto" panose="02000000000000000000" pitchFamily="2" charset="0"/>
              </a:rPr>
              <a:t>catplot():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444444"/>
                </a:solidFill>
                <a:effectLst/>
                <a:latin typeface="Roboto" panose="02000000000000000000" pitchFamily="2" charset="0"/>
              </a:rPr>
              <a:t>By default the value of kwarg </a:t>
            </a:r>
            <a:r>
              <a:rPr lang="en-GB" b="1" i="0" dirty="0">
                <a:solidFill>
                  <a:srgbClr val="444444"/>
                </a:solidFill>
                <a:effectLst/>
                <a:latin typeface="Roboto" panose="02000000000000000000" pitchFamily="2" charset="0"/>
              </a:rPr>
              <a:t>legend</a:t>
            </a:r>
            <a:r>
              <a:rPr lang="en-GB" b="0" i="0" dirty="0">
                <a:solidFill>
                  <a:srgbClr val="444444"/>
                </a:solidFill>
                <a:effectLst/>
                <a:latin typeface="Roboto" panose="02000000000000000000" pitchFamily="2" charset="0"/>
              </a:rPr>
              <a:t> is True. If there is a </a:t>
            </a:r>
            <a:r>
              <a:rPr lang="en-GB" dirty="0">
                <a:effectLst/>
              </a:rPr>
              <a:t>hue</a:t>
            </a:r>
            <a:r>
              <a:rPr lang="en-GB" b="0" i="0" dirty="0">
                <a:solidFill>
                  <a:srgbClr val="444444"/>
                </a:solidFill>
                <a:effectLst/>
                <a:latin typeface="Roboto" panose="02000000000000000000" pitchFamily="2" charset="0"/>
              </a:rPr>
              <a:t> variable, a legend will be drawn on the plot. However, it may interfere with the bars. To control where the legend will appear use the legend() matplotlib function. Setting kwarg legend to False removes the default legend. The matplotlib </a:t>
            </a:r>
            <a:r>
              <a:rPr lang="en-GB" b="1" i="0" dirty="0">
                <a:solidFill>
                  <a:srgbClr val="444444"/>
                </a:solidFill>
                <a:effectLst/>
                <a:latin typeface="Roboto" panose="02000000000000000000" pitchFamily="2" charset="0"/>
              </a:rPr>
              <a:t>legend() </a:t>
            </a:r>
            <a:r>
              <a:rPr lang="en-GB" b="0" i="0" dirty="0">
                <a:solidFill>
                  <a:srgbClr val="444444"/>
                </a:solidFill>
                <a:effectLst/>
                <a:latin typeface="Roboto" panose="02000000000000000000" pitchFamily="2" charset="0"/>
              </a:rPr>
              <a:t>function includes it to the legend, offering an additional parameter: </a:t>
            </a:r>
            <a:r>
              <a:rPr lang="en-GB" b="1" i="0" dirty="0">
                <a:solidFill>
                  <a:srgbClr val="444444"/>
                </a:solidFill>
                <a:effectLst/>
                <a:latin typeface="Roboto" panose="02000000000000000000" pitchFamily="2" charset="0"/>
              </a:rPr>
              <a:t>loc</a:t>
            </a:r>
            <a:r>
              <a:rPr lang="en-GB" b="0" i="0" dirty="0">
                <a:solidFill>
                  <a:srgbClr val="444444"/>
                </a:solidFill>
                <a:effectLst/>
                <a:latin typeface="Roboto" panose="02000000000000000000" pitchFamily="2" charset="0"/>
              </a:rPr>
              <a:t>, to specify its location. </a:t>
            </a:r>
            <a:r>
              <a:rPr lang="en-GB" dirty="0">
                <a:latin typeface="Lucida Console" panose="020B0609040504020204" pitchFamily="49" charset="0"/>
              </a:rPr>
              <a:t>The kwarg </a:t>
            </a:r>
            <a:r>
              <a:rPr lang="en-GB" b="0" dirty="0">
                <a:latin typeface="Lucida Console" panose="020B0609040504020204" pitchFamily="49" charset="0"/>
              </a:rPr>
              <a:t>loc</a:t>
            </a:r>
            <a:r>
              <a:rPr lang="en-GB" dirty="0">
                <a:latin typeface="Lucida Console" panose="020B0609040504020204" pitchFamily="49" charset="0"/>
              </a:rPr>
              <a:t>="upper right" displays the legend in the upper right corner. Other options are: </a:t>
            </a:r>
            <a:r>
              <a:rPr lang="en-GB" dirty="0"/>
              <a:t>'upper left', 'lower left’ and 'lower right’</a:t>
            </a:r>
            <a:r>
              <a:rPr lang="en-GB" b="0" i="0" dirty="0">
                <a:solidFill>
                  <a:srgbClr val="333333"/>
                </a:solidFill>
                <a:effectLst/>
                <a:latin typeface="helvetica neue"/>
              </a:rPr>
              <a:t>. The kwarg </a:t>
            </a:r>
            <a:r>
              <a:rPr lang="en-GB" b="1" i="0" dirty="0">
                <a:solidFill>
                  <a:srgbClr val="333333"/>
                </a:solidFill>
                <a:effectLst/>
                <a:latin typeface="helvetica neue"/>
              </a:rPr>
              <a:t>title</a:t>
            </a:r>
            <a:r>
              <a:rPr lang="en-GB" b="0" i="0" dirty="0">
                <a:solidFill>
                  <a:srgbClr val="333333"/>
                </a:solidFill>
                <a:effectLst/>
                <a:latin typeface="helvetica neue"/>
              </a:rPr>
              <a:t> includes the title to the legend.</a:t>
            </a:r>
            <a:endParaRPr lang="en-GB" dirty="0">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catplot() requires adjusting axis labels or titles that go outside the figure area and are thus clipped. </a:t>
            </a:r>
            <a:r>
              <a:rPr lang="en-GB" b="1" dirty="0"/>
              <a:t>tight_layout()</a:t>
            </a:r>
            <a:r>
              <a:rPr lang="en-GB" dirty="0"/>
              <a:t> matplotlib function takes care of that. To have an effect, make sure to call tight_layout() function  after the data has been plotted and all the plot elements (i.e. the title, legend, etc.) for the plot have been set. Typically, it should be called immediately before showing the plot or saving the plot to a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catplot</a:t>
            </a:r>
            <a:r>
              <a:rPr lang="en-GB" dirty="0"/>
              <a:t>()</a:t>
            </a:r>
            <a:r>
              <a:rPr lang="en-GB" baseline="0" dirty="0"/>
              <a:t> function: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https://seaborn.pydata.org/generated/seaborn.catplot.html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25</a:t>
            </a:fld>
            <a:endParaRPr lang="en-GB" dirty="0"/>
          </a:p>
        </p:txBody>
      </p:sp>
    </p:spTree>
    <p:extLst>
      <p:ext uri="{BB962C8B-B14F-4D97-AF65-F5344CB8AC3E}">
        <p14:creationId xmlns:p14="http://schemas.microsoft.com/office/powerpoint/2010/main" val="1840119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444444"/>
                </a:solidFill>
                <a:effectLst/>
                <a:latin typeface="Roboto" panose="02000000000000000000" pitchFamily="2" charset="0"/>
              </a:rPr>
              <a:t>The parameter </a:t>
            </a:r>
            <a:r>
              <a:rPr lang="en-GB" b="1" dirty="0"/>
              <a:t>hue</a:t>
            </a:r>
            <a:r>
              <a:rPr lang="en-GB" sz="1200" b="0" i="0" kern="1200" baseline="0" dirty="0">
                <a:solidFill>
                  <a:schemeClr val="tx1"/>
                </a:solidFill>
                <a:effectLst/>
                <a:latin typeface="+mn-lt"/>
                <a:ea typeface="+mn-ea"/>
                <a:cs typeface="+mn-cs"/>
              </a:rPr>
              <a:t> is t</a:t>
            </a:r>
            <a:r>
              <a:rPr lang="en-GB" sz="1200" b="0" i="0" kern="1200" dirty="0">
                <a:solidFill>
                  <a:schemeClr val="tx1"/>
                </a:solidFill>
                <a:effectLst/>
                <a:latin typeface="+mn-lt"/>
                <a:ea typeface="+mn-ea"/>
                <a:cs typeface="+mn-cs"/>
              </a:rPr>
              <a:t>he data parameter around which the dependency of the passed data values are to be plotted. It allows </a:t>
            </a:r>
            <a:r>
              <a:rPr lang="en-GB" b="0" i="0" dirty="0">
                <a:solidFill>
                  <a:srgbClr val="444444"/>
                </a:solidFill>
                <a:effectLst/>
                <a:latin typeface="Roboto" panose="02000000000000000000" pitchFamily="2" charset="0"/>
              </a:rPr>
              <a:t>including</a:t>
            </a:r>
            <a:r>
              <a:rPr lang="en-GB" sz="1200" b="0" i="0" kern="1200" dirty="0">
                <a:solidFill>
                  <a:schemeClr val="tx1"/>
                </a:solidFill>
                <a:effectLst/>
                <a:latin typeface="+mn-lt"/>
                <a:ea typeface="+mn-ea"/>
                <a:cs typeface="+mn-cs"/>
              </a:rPr>
              <a:t> a second categorical variable. </a:t>
            </a:r>
            <a:r>
              <a:rPr lang="en-GB" b="0" i="0" dirty="0">
                <a:solidFill>
                  <a:srgbClr val="222222"/>
                </a:solidFill>
                <a:effectLst/>
                <a:latin typeface="Montserrat" panose="020B0604020202020204" pitchFamily="2" charset="0"/>
              </a:rPr>
              <a:t>When hue is set, Seaborn will create a new set of bars for each category of the second categorical variable.</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44444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444444"/>
                </a:solidFill>
                <a:effectLst/>
                <a:latin typeface="Roboto" panose="02000000000000000000" pitchFamily="2" charset="0"/>
              </a:rPr>
              <a:t>The parameter </a:t>
            </a:r>
            <a:r>
              <a:rPr lang="en-GB" b="1" i="0" dirty="0">
                <a:solidFill>
                  <a:srgbClr val="444444"/>
                </a:solidFill>
                <a:effectLst/>
                <a:latin typeface="Roboto" panose="02000000000000000000" pitchFamily="2" charset="0"/>
              </a:rPr>
              <a:t>col</a:t>
            </a:r>
            <a:r>
              <a:rPr lang="en-GB" b="0" i="0" dirty="0">
                <a:solidFill>
                  <a:srgbClr val="444444"/>
                </a:solidFill>
                <a:effectLst/>
                <a:latin typeface="Roboto" panose="02000000000000000000" pitchFamily="2" charset="0"/>
              </a:rPr>
              <a:t> specifies a column name from the data set to be used as a category for source of data to be displayed (here by variable survival). It allows including a third categorical variable.</a:t>
            </a:r>
            <a:r>
              <a:rPr lang="en-GB" b="0" i="0" dirty="0">
                <a:solidFill>
                  <a:srgbClr val="222222"/>
                </a:solidFill>
                <a:effectLst/>
                <a:latin typeface="Montserrat" panose="020B0604020202020204" pitchFamily="2" charset="0"/>
              </a:rPr>
              <a:t> When col is set, Seaborn will create a separate subplot for each category of the third categorical variable. Effectively, the parameter col </a:t>
            </a:r>
            <a:r>
              <a:rPr lang="en-GB" dirty="0"/>
              <a:t>maps a third categorical variable to the plot column, creating a separate subplot for each category (value) of the third categorical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22222"/>
              </a:solidFill>
              <a:effectLst/>
              <a:latin typeface="Montserrat"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44444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444444"/>
                </a:solidFill>
                <a:effectLst/>
                <a:latin typeface="Roboto" panose="02000000000000000000" pitchFamily="2" charset="0"/>
              </a:rPr>
              <a:t>The matplotlib.pyplot function suptitle() is used to include the overall title for all subplots (“super title”).</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FacetGrid</a:t>
            </a:r>
            <a:r>
              <a:rPr lang="en-GB" dirty="0"/>
              <a:t>()</a:t>
            </a:r>
            <a:r>
              <a:rPr lang="en-GB" baseline="0" dirty="0"/>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https://seaborn.pydata.org/generated/seaborn.FacetGrid.html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FacetGrid.map</a:t>
            </a:r>
            <a:r>
              <a:rPr lang="en-GB" dirty="0"/>
              <a:t>()</a:t>
            </a:r>
            <a:r>
              <a:rPr lang="en-GB" baseline="0" dirty="0"/>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http://seaborn.pydata.org/generated/seaborn.FacetGrid.map.html#seaborn.FacetGrid.map</a:t>
            </a:r>
          </a:p>
        </p:txBody>
      </p:sp>
      <p:sp>
        <p:nvSpPr>
          <p:cNvPr id="4" name="Slide Number Placeholder 3"/>
          <p:cNvSpPr>
            <a:spLocks noGrp="1"/>
          </p:cNvSpPr>
          <p:nvPr>
            <p:ph type="sldNum" sz="quarter" idx="10"/>
          </p:nvPr>
        </p:nvSpPr>
        <p:spPr/>
        <p:txBody>
          <a:bodyPr/>
          <a:lstStyle/>
          <a:p>
            <a:fld id="{DECAF7F7-481D-4FBB-872B-CAD62DA8C4BA}" type="slidenum">
              <a:rPr lang="en-GB" smtClean="0"/>
              <a:t>26</a:t>
            </a:fld>
            <a:endParaRPr lang="en-GB" dirty="0"/>
          </a:p>
        </p:txBody>
      </p:sp>
    </p:spTree>
    <p:extLst>
      <p:ext uri="{BB962C8B-B14F-4D97-AF65-F5344CB8AC3E}">
        <p14:creationId xmlns:p14="http://schemas.microsoft.com/office/powerpoint/2010/main" val="704611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92929"/>
                </a:solidFill>
                <a:effectLst/>
                <a:latin typeface="charter"/>
              </a:rPr>
              <a:t>As the name suggests, a </a:t>
            </a:r>
            <a:r>
              <a:rPr lang="en-GB" b="1" i="0" dirty="0">
                <a:solidFill>
                  <a:srgbClr val="292929"/>
                </a:solidFill>
                <a:effectLst/>
                <a:latin typeface="charter"/>
              </a:rPr>
              <a:t>count plot </a:t>
            </a:r>
            <a:r>
              <a:rPr lang="en-GB" b="0" i="0" dirty="0">
                <a:solidFill>
                  <a:srgbClr val="292929"/>
                </a:solidFill>
                <a:effectLst/>
                <a:latin typeface="charter"/>
              </a:rPr>
              <a:t>displays the number of observations in each category of your variable.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catplot()</a:t>
            </a:r>
            <a:r>
              <a:rPr lang="en-GB" b="0" i="0" dirty="0">
                <a:solidFill>
                  <a:srgbClr val="292929"/>
                </a:solidFill>
                <a:effectLst/>
                <a:latin typeface="charter"/>
              </a:rPr>
              <a:t> function can be used to create different plots for plotting categorical variables by changing its </a:t>
            </a:r>
            <a:r>
              <a:rPr lang="en-GB" dirty="0"/>
              <a:t>kind</a:t>
            </a:r>
            <a:r>
              <a:rPr lang="en-GB" b="0" i="0" dirty="0">
                <a:solidFill>
                  <a:srgbClr val="292929"/>
                </a:solidFill>
                <a:effectLst/>
                <a:latin typeface="charter"/>
              </a:rPr>
              <a:t> parameter. For the count plot, we set </a:t>
            </a:r>
            <a:r>
              <a:rPr lang="en-GB" dirty="0"/>
              <a:t>kind</a:t>
            </a:r>
            <a:r>
              <a:rPr lang="en-GB" b="0" i="0" dirty="0">
                <a:solidFill>
                  <a:srgbClr val="292929"/>
                </a:solidFill>
                <a:effectLst/>
                <a:latin typeface="charter"/>
              </a:rPr>
              <a:t> parameter to </a:t>
            </a:r>
            <a:r>
              <a:rPr lang="en-GB" dirty="0"/>
              <a:t>count</a:t>
            </a:r>
            <a:r>
              <a:rPr lang="en-GB" b="0" i="0" dirty="0">
                <a:solidFill>
                  <a:srgbClr val="292929"/>
                </a:solidFill>
                <a:effectLst/>
                <a:latin typeface="charter"/>
              </a:rPr>
              <a:t> and feed in the data using </a:t>
            </a:r>
            <a:r>
              <a:rPr lang="en-GB" dirty="0"/>
              <a:t>data</a:t>
            </a:r>
            <a:r>
              <a:rPr lang="en-GB" b="0" i="0" dirty="0">
                <a:solidFill>
                  <a:srgbClr val="292929"/>
                </a:solidFill>
                <a:effectLst/>
                <a:latin typeface="charter"/>
              </a:rPr>
              <a:t> parameter. The parameter col_wrap is used to specify the number of subplots in a row, allowing plots to span multiple rows (in case the number of subplots is greater than the number assigned to col_wrap).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44444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444444"/>
                </a:solidFill>
                <a:effectLst/>
                <a:latin typeface="Roboto" panose="02000000000000000000" pitchFamily="2" charset="0"/>
              </a:rPr>
              <a:t>The parameter </a:t>
            </a:r>
            <a:r>
              <a:rPr lang="en-GB" b="1" i="0" dirty="0">
                <a:solidFill>
                  <a:schemeClr val="tx1"/>
                </a:solidFill>
                <a:effectLst/>
                <a:latin typeface="Roboto" panose="02000000000000000000" pitchFamily="2" charset="0"/>
              </a:rPr>
              <a:t>kind</a:t>
            </a:r>
            <a:r>
              <a:rPr lang="en-GB" b="0" i="0" dirty="0">
                <a:solidFill>
                  <a:srgbClr val="444444"/>
                </a:solidFill>
                <a:effectLst/>
                <a:latin typeface="Roboto" panose="02000000000000000000" pitchFamily="2" charset="0"/>
              </a:rPr>
              <a:t> determines the kind of plot to draw, corresponds to the name of a categorical axes-level plotting function. Options are: “strip”, “swarm”, “box”, “violin”, “boxen”, “point”, “bar”, or “count”.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44444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444444"/>
                </a:solidFill>
                <a:effectLst/>
                <a:latin typeface="Roboto" panose="02000000000000000000" pitchFamily="2" charset="0"/>
              </a:rPr>
              <a:t>The parameter </a:t>
            </a:r>
            <a:r>
              <a:rPr lang="en-GB" b="1" i="0" dirty="0">
                <a:solidFill>
                  <a:srgbClr val="444444"/>
                </a:solidFill>
                <a:effectLst/>
                <a:latin typeface="Roboto" panose="02000000000000000000" pitchFamily="2" charset="0"/>
              </a:rPr>
              <a:t>col</a:t>
            </a:r>
            <a:r>
              <a:rPr lang="en-GB" b="0" i="0" dirty="0">
                <a:solidFill>
                  <a:srgbClr val="444444"/>
                </a:solidFill>
                <a:effectLst/>
                <a:latin typeface="Roboto" panose="02000000000000000000" pitchFamily="2" charset="0"/>
              </a:rPr>
              <a:t> specifies a column name from the data set to be used as a category for source of data to be displayed (here by the titanic’s decks). </a:t>
            </a:r>
            <a:r>
              <a:rPr lang="en-GB" b="0" i="0" dirty="0">
                <a:solidFill>
                  <a:srgbClr val="222222"/>
                </a:solidFill>
                <a:effectLst/>
                <a:latin typeface="Montserrat" panose="020B0604020202020204" pitchFamily="2" charset="0"/>
              </a:rPr>
              <a:t>When col is set, Seaborn will create a separate subplot for each category of the categorical variable (here ‘deck’).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44444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catplot</a:t>
            </a:r>
            <a:r>
              <a:rPr lang="en-GB" dirty="0"/>
              <a:t>()</a:t>
            </a:r>
            <a:r>
              <a:rPr lang="en-GB" baseline="0" dirty="0"/>
              <a:t> function: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https://seaborn.pydata.org/generated/seaborn.catplot.html</a:t>
            </a:r>
          </a:p>
        </p:txBody>
      </p:sp>
      <p:sp>
        <p:nvSpPr>
          <p:cNvPr id="4" name="Slide Number Placeholder 3"/>
          <p:cNvSpPr>
            <a:spLocks noGrp="1"/>
          </p:cNvSpPr>
          <p:nvPr>
            <p:ph type="sldNum" sz="quarter" idx="10"/>
          </p:nvPr>
        </p:nvSpPr>
        <p:spPr/>
        <p:txBody>
          <a:bodyPr/>
          <a:lstStyle/>
          <a:p>
            <a:fld id="{DECAF7F7-481D-4FBB-872B-CAD62DA8C4BA}" type="slidenum">
              <a:rPr lang="en-GB" smtClean="0"/>
              <a:t>27</a:t>
            </a:fld>
            <a:endParaRPr lang="en-GB" dirty="0"/>
          </a:p>
        </p:txBody>
      </p:sp>
    </p:spTree>
    <p:extLst>
      <p:ext uri="{BB962C8B-B14F-4D97-AF65-F5344CB8AC3E}">
        <p14:creationId xmlns:p14="http://schemas.microsoft.com/office/powerpoint/2010/main" val="312064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Since there are 7 decks (labelled A to G) and col_wrap is 4, the plot will have two rows with 4 subplots in the first and 3 subplots in the second row.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Note that x-axis labels (‘alive’) and values (‘no’, ‘yes’) relate to each column (not just the plot) – each of the 4 columns is labelled.</a:t>
            </a:r>
          </a:p>
        </p:txBody>
      </p:sp>
      <p:sp>
        <p:nvSpPr>
          <p:cNvPr id="4" name="Slide Number Placeholder 3"/>
          <p:cNvSpPr>
            <a:spLocks noGrp="1"/>
          </p:cNvSpPr>
          <p:nvPr>
            <p:ph type="sldNum" sz="quarter" idx="10"/>
          </p:nvPr>
        </p:nvSpPr>
        <p:spPr/>
        <p:txBody>
          <a:bodyPr/>
          <a:lstStyle/>
          <a:p>
            <a:fld id="{DECAF7F7-481D-4FBB-872B-CAD62DA8C4BA}" type="slidenum">
              <a:rPr lang="en-GB" smtClean="0"/>
              <a:t>28</a:t>
            </a:fld>
            <a:endParaRPr lang="en-GB" dirty="0"/>
          </a:p>
        </p:txBody>
      </p:sp>
    </p:spTree>
    <p:extLst>
      <p:ext uri="{BB962C8B-B14F-4D97-AF65-F5344CB8AC3E}">
        <p14:creationId xmlns:p14="http://schemas.microsoft.com/office/powerpoint/2010/main" val="2383335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u="sng" dirty="0"/>
              <a:t>Note</a:t>
            </a:r>
            <a:r>
              <a:rPr lang="en-GB" b="0" dirty="0"/>
              <a:t>:</a:t>
            </a:r>
            <a:r>
              <a:rPr lang="en-GB" dirty="0"/>
              <a:t> in this example, aside from x and data parameters, countplot() is passed the value for ax parameter: </a:t>
            </a:r>
            <a:r>
              <a:rPr lang="en-GB" i="1" dirty="0">
                <a:effectLst/>
              </a:rPr>
              <a:t>matplotlib Axes, </a:t>
            </a:r>
            <a:r>
              <a:rPr lang="en-GB" dirty="0">
                <a:effectLst/>
              </a:rPr>
              <a:t>axes object to draw the plot onto.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rPr>
              <a:t>By default, ax is set to the current axes (determined by x, y and hue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Seaborn figure-level plots are drawn on their own axes that are initiated when the plot is created. This means that we can’t use a Seaborn figure-level plots on existing axes. However, grids of plots can be easily created using axes-level plots.</a:t>
            </a: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Axes-level plots are Matplotlib objects that can be treated like any other Matplotlib figure. They can be bundled into a grid of subplots made with Matplotlib, which can be really useful when you are making lots of different plots. Besides easier to follow documentation, Matplotlib compatibility is one of axes-level plots’ greatest strengths.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29</a:t>
            </a:fld>
            <a:endParaRPr lang="en-GB" dirty="0"/>
          </a:p>
        </p:txBody>
      </p:sp>
    </p:spTree>
    <p:extLst>
      <p:ext uri="{BB962C8B-B14F-4D97-AF65-F5344CB8AC3E}">
        <p14:creationId xmlns:p14="http://schemas.microsoft.com/office/powerpoint/2010/main" val="1291351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By default barplot() returns the average (mean) values of the numerical variable against the other (categorical)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barplot</a:t>
            </a:r>
            <a:r>
              <a:rPr lang="en-GB" dirty="0"/>
              <a:t>()</a:t>
            </a:r>
            <a:r>
              <a:rPr lang="en-GB" baseline="0" dirty="0"/>
              <a:t> function: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https://seaborn.pydata.org/generated/seaborn.barplot.html</a:t>
            </a:r>
          </a:p>
        </p:txBody>
      </p:sp>
      <p:sp>
        <p:nvSpPr>
          <p:cNvPr id="4" name="Slide Number Placeholder 3"/>
          <p:cNvSpPr>
            <a:spLocks noGrp="1"/>
          </p:cNvSpPr>
          <p:nvPr>
            <p:ph type="sldNum" sz="quarter" idx="10"/>
          </p:nvPr>
        </p:nvSpPr>
        <p:spPr/>
        <p:txBody>
          <a:bodyPr/>
          <a:lstStyle/>
          <a:p>
            <a:fld id="{DECAF7F7-481D-4FBB-872B-CAD62DA8C4BA}" type="slidenum">
              <a:rPr lang="en-GB" smtClean="0"/>
              <a:t>30</a:t>
            </a:fld>
            <a:endParaRPr lang="en-GB" dirty="0"/>
          </a:p>
        </p:txBody>
      </p:sp>
    </p:spTree>
    <p:extLst>
      <p:ext uri="{BB962C8B-B14F-4D97-AF65-F5344CB8AC3E}">
        <p14:creationId xmlns:p14="http://schemas.microsoft.com/office/powerpoint/2010/main" val="3111814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u="sng" dirty="0"/>
              <a:t>Note</a:t>
            </a:r>
            <a:r>
              <a:rPr lang="en-GB" b="0" dirty="0"/>
              <a:t>:</a:t>
            </a:r>
            <a:r>
              <a:rPr lang="en-GB" dirty="0"/>
              <a:t> with barplot() one of the x or y parameters must be set to a numeric variable (in order to work out the average value by default, or a different value according to the function set by the kwarg estimator); the other must be set to a categorical variable. The kwarg hue allows adding an additional categorical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barplot</a:t>
            </a:r>
            <a:r>
              <a:rPr lang="en-GB" dirty="0"/>
              <a:t>()</a:t>
            </a:r>
            <a:r>
              <a:rPr lang="en-GB" baseline="0" dirty="0"/>
              <a:t> function: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https://seaborn.pydata.org/generated/seaborn.barplot.html</a:t>
            </a:r>
          </a:p>
        </p:txBody>
      </p:sp>
      <p:sp>
        <p:nvSpPr>
          <p:cNvPr id="4" name="Slide Number Placeholder 3"/>
          <p:cNvSpPr>
            <a:spLocks noGrp="1"/>
          </p:cNvSpPr>
          <p:nvPr>
            <p:ph type="sldNum" sz="quarter" idx="10"/>
          </p:nvPr>
        </p:nvSpPr>
        <p:spPr/>
        <p:txBody>
          <a:bodyPr/>
          <a:lstStyle/>
          <a:p>
            <a:fld id="{DECAF7F7-481D-4FBB-872B-CAD62DA8C4BA}" type="slidenum">
              <a:rPr lang="en-GB" smtClean="0"/>
              <a:t>31</a:t>
            </a:fld>
            <a:endParaRPr lang="en-GB" dirty="0"/>
          </a:p>
        </p:txBody>
      </p:sp>
    </p:spTree>
    <p:extLst>
      <p:ext uri="{BB962C8B-B14F-4D97-AF65-F5344CB8AC3E}">
        <p14:creationId xmlns:p14="http://schemas.microsoft.com/office/powerpoint/2010/main" val="405893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t>Note</a:t>
            </a:r>
            <a:r>
              <a:rPr lang="en-GB" dirty="0"/>
              <a:t>: Seaborn does not come with Python. You need to download and install it separately.</a:t>
            </a:r>
          </a:p>
          <a:p>
            <a:endParaRPr lang="en-GB" dirty="0"/>
          </a:p>
          <a:p>
            <a:r>
              <a:rPr lang="en-GB" u="sng" dirty="0"/>
              <a:t>Trivia</a:t>
            </a:r>
            <a:r>
              <a:rPr lang="en-GB" dirty="0"/>
              <a:t>: the meaning of</a:t>
            </a:r>
            <a:r>
              <a:rPr lang="en-GB" baseline="0" dirty="0"/>
              <a:t> </a:t>
            </a:r>
            <a:r>
              <a:rPr lang="en-GB" dirty="0"/>
              <a:t>‘sns’:</a:t>
            </a:r>
            <a:r>
              <a:rPr lang="en-GB" baseline="0" dirty="0"/>
              <a:t> i</a:t>
            </a:r>
            <a:r>
              <a:rPr lang="en-GB" sz="1200" b="0" i="0" kern="1200" dirty="0">
                <a:solidFill>
                  <a:schemeClr val="tx1"/>
                </a:solidFill>
                <a:effectLst/>
                <a:latin typeface="+mn-lt"/>
                <a:ea typeface="+mn-ea"/>
                <a:cs typeface="+mn-cs"/>
              </a:rPr>
              <a:t>nitials of Samuel Norman Seaborn, a fictional character on the television serial drama ”</a:t>
            </a:r>
            <a:r>
              <a:rPr lang="en-GB" sz="1200" b="0" i="0" u="none" strike="noStrike" kern="1200" dirty="0">
                <a:solidFill>
                  <a:schemeClr val="tx1"/>
                </a:solidFill>
                <a:effectLst/>
                <a:latin typeface="+mn-lt"/>
                <a:ea typeface="+mn-ea"/>
                <a:cs typeface="+mn-cs"/>
              </a:rPr>
              <a:t>The West Wing”. </a:t>
            </a:r>
            <a:r>
              <a:rPr lang="en-GB" sz="1200" b="0" i="0" kern="1200" dirty="0">
                <a:solidFill>
                  <a:schemeClr val="tx1"/>
                </a:solidFill>
                <a:effectLst/>
                <a:latin typeface="+mn-lt"/>
                <a:ea typeface="+mn-ea"/>
                <a:cs typeface="+mn-cs"/>
              </a:rPr>
              <a:t>Basically, an inside joke related to the origin of the name "Seaborn“ by its creator</a:t>
            </a:r>
            <a:r>
              <a:rPr lang="en-GB" b="0" i="0" dirty="0">
                <a:solidFill>
                  <a:srgbClr val="3D4251"/>
                </a:solidFill>
                <a:effectLst/>
                <a:latin typeface="Lora"/>
              </a:rPr>
              <a:t>, Michael Waskom</a:t>
            </a:r>
            <a:r>
              <a:rPr lang="en-GB" sz="1200" b="0" i="0" kern="1200" dirty="0">
                <a:solidFill>
                  <a:schemeClr val="tx1"/>
                </a:solidFill>
                <a:effectLst/>
                <a:latin typeface="+mn-lt"/>
                <a:ea typeface="+mn-ea"/>
                <a:cs typeface="+mn-cs"/>
              </a:rPr>
              <a:t>. Nothing serious.</a:t>
            </a:r>
            <a:endParaRPr lang="en-GB" i="0" dirty="0"/>
          </a:p>
        </p:txBody>
      </p:sp>
      <p:sp>
        <p:nvSpPr>
          <p:cNvPr id="4" name="Slide Number Placeholder 3"/>
          <p:cNvSpPr>
            <a:spLocks noGrp="1"/>
          </p:cNvSpPr>
          <p:nvPr>
            <p:ph type="sldNum" sz="quarter" idx="10"/>
          </p:nvPr>
        </p:nvSpPr>
        <p:spPr/>
        <p:txBody>
          <a:bodyPr/>
          <a:lstStyle/>
          <a:p>
            <a:fld id="{DECAF7F7-481D-4FBB-872B-CAD62DA8C4BA}" type="slidenum">
              <a:rPr lang="en-GB" smtClean="0"/>
              <a:t>5</a:t>
            </a:fld>
            <a:endParaRPr lang="en-GB" dirty="0"/>
          </a:p>
        </p:txBody>
      </p:sp>
    </p:spTree>
    <p:extLst>
      <p:ext uri="{BB962C8B-B14F-4D97-AF65-F5344CB8AC3E}">
        <p14:creationId xmlns:p14="http://schemas.microsoft.com/office/powerpoint/2010/main" val="20659497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u="sng" dirty="0"/>
              <a:t>Note</a:t>
            </a:r>
            <a:r>
              <a:rPr lang="en-GB" b="0" dirty="0"/>
              <a:t>:</a:t>
            </a:r>
            <a:r>
              <a:rPr lang="en-GB" dirty="0"/>
              <a:t> with barplot() one of the x or y parameters must be set to a numeric variable; the other must be set to a categorical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example, the following function call throws runtime error TypeError: Neither the ‘x’ nor ‘y’ variable appears to be numeric: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sns.barplot(x='sex', y='alive', data=df_titanic)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because both ‘sex’ and ‘alive’ are categorical. One of the parameters (x or y) must be numerical in order to work out the average value (the other must be categorical and the kwarg hue allows adding an additional categorical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values for this plot are calculated in the following way: the fixed variable here is ‘sex’. Therefore for each value of the variable ‘sex’, values of ‘survived’ column are added up and divided by the number of observations. There are 109 male survivors and 468 male who died. The values in the ‘survived’ column are added up for each male, resulting in adding up 109 values 1 with 468 values 0 (109 x 1 + 468 x 0 = 109). The number of observations are 109 + 468 = 577. The average value for ‘male’ bars is therefore 109 / 577 = 0.189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Similarly, the average value for ‘female’ bars is (233 x 1 + 81 x 0) / (233 + 81) = 233 / 314 = 0.742l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vertical lines at the top of each bar are called </a:t>
            </a:r>
            <a:r>
              <a:rPr lang="en-GB" b="1" dirty="0"/>
              <a:t>error bars</a:t>
            </a:r>
            <a:r>
              <a:rPr lang="en-GB" dirty="0"/>
              <a:t>. Error bars are common in academic settings, but not as common in business settings. To remove them, set the </a:t>
            </a:r>
            <a:r>
              <a:rPr lang="en-GB" b="1" dirty="0"/>
              <a:t>ci</a:t>
            </a:r>
            <a:r>
              <a:rPr lang="en-GB" dirty="0"/>
              <a:t> ('confidence interval’) kwarg to None.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Set ci ('confidence interval' kwarg to None to remove error bars and avoid bootstrapping.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[bootstrapped is a Python library that allows you to build confidence intervals from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more info on building confidence interval using Python's NumPy: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https://medium.com/swlh/building-confidence-interval-using-pythons-numpy-b96cd6e7f2d4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32</a:t>
            </a:fld>
            <a:endParaRPr lang="en-GB" dirty="0"/>
          </a:p>
        </p:txBody>
      </p:sp>
    </p:spTree>
    <p:extLst>
      <p:ext uri="{BB962C8B-B14F-4D97-AF65-F5344CB8AC3E}">
        <p14:creationId xmlns:p14="http://schemas.microsoft.com/office/powerpoint/2010/main" val="7187292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33</a:t>
            </a:fld>
            <a:endParaRPr lang="en-GB" dirty="0"/>
          </a:p>
        </p:txBody>
      </p:sp>
    </p:spTree>
    <p:extLst>
      <p:ext uri="{BB962C8B-B14F-4D97-AF65-F5344CB8AC3E}">
        <p14:creationId xmlns:p14="http://schemas.microsoft.com/office/powerpoint/2010/main" val="35849302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The </a:t>
            </a:r>
            <a:r>
              <a:rPr lang="en-GB" b="1" dirty="0"/>
              <a:t>order</a:t>
            </a:r>
            <a:r>
              <a:rPr lang="en-GB" b="0" dirty="0"/>
              <a:t> (</a:t>
            </a:r>
            <a:r>
              <a:rPr lang="en-GB" b="1" i="0" dirty="0">
                <a:solidFill>
                  <a:srgbClr val="444444"/>
                </a:solidFill>
                <a:effectLst/>
                <a:latin typeface="Roboto" panose="02000000000000000000" pitchFamily="2" charset="0"/>
              </a:rPr>
              <a:t>hue_order) </a:t>
            </a:r>
            <a:r>
              <a:rPr lang="en-GB" b="0" dirty="0"/>
              <a:t>kwarg is used to change the order</a:t>
            </a:r>
            <a:r>
              <a:rPr lang="en-GB" b="0" i="0" dirty="0">
                <a:solidFill>
                  <a:srgbClr val="444444"/>
                </a:solidFill>
                <a:effectLst/>
                <a:latin typeface="Roboto" panose="02000000000000000000" pitchFamily="2" charset="0"/>
              </a:rPr>
              <a:t> in which to plot the categorical values of the categorical variables. By default, the order of categorical values is inferred from the data objects. In this example order is used to change the order in which to plot values of the categorical variable ‘sex’ (first ‘female’, then ‘male’).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values for this plot are calculated in the following way: the fixed variables here are ‘sex’ and ‘class’. Therefore for each pair of values (‘sex’, ‘class’), values of ‘survived’ column are added up and divided by the number of observations. The numbers of male survivors in classes 1, 2 &amp; 3 respectively are 45, 17 &amp; 47. The number male deaths in classes 1, 2 &amp; 3 respectively are 77, 91 &amp; 300. The values in the ‘survived’ column are added up for each male and class, resulting in adding up 45 values 1 with 77 values 0 for the first class (45 x 1 + 77 x 0 = 45). The number of observations of male passengers in first class are 45 + 77 = 122. The average value for (’male’, ‘First’) bars is therefore 45 / 122 = 0.3689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Similarly, the average value for (‘female’, ‘First’) bars is (91 x 1 + 3 x 0) / (91 + 3) = 91 / 94 = 0.9680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remaining combinations: (‘male’, ‘Second’), (‘female’, ‘Second’), (‘male’, ‘Third’) &amp; (‘female’, ‘Third’) are calculated in similar fashion: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(‘male’, ‘Second’) = (17 x 1 + 91 x 0) / (17 + 91) = 0.1574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(‘female’, ‘Second’) = (70 x 1 + 6 x 0) / (70 + 6) = 0.9210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(‘male’, ‘Third’) = (47 x 1 + 300 x 0) / (47 + 300) = 0.1354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(‘female’, ‘Third’) = (72 x 1 + 72 x 0) / (72 + 72) = 0.5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34</a:t>
            </a:fld>
            <a:endParaRPr lang="en-GB" dirty="0"/>
          </a:p>
        </p:txBody>
      </p:sp>
    </p:spTree>
    <p:extLst>
      <p:ext uri="{BB962C8B-B14F-4D97-AF65-F5344CB8AC3E}">
        <p14:creationId xmlns:p14="http://schemas.microsoft.com/office/powerpoint/2010/main" val="6438810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(‘female’, ‘First’) = (91 x 1 + 3 x 0) / (91 + 3) = 0.9680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(‘female’, ‘Second’) = (70 x 1 + 6 x 0) / (70 + 6) = 0.9210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(‘female’, ‘Third’) = (72 x 1 + 72 x 0) / (72 + 72) = 0.5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(’male’, ‘First’) = (45 x 1 + 77 x 0  / (45 + 77) = 0.3689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(‘male’, ‘Second’) = (17 x 1 + 91 x 0) / (17 + 91) = 0.1574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(‘male’, ‘Third’) = (47 x 1 + 300 x 0) / (47 + 300) = 0.1354</a:t>
            </a:r>
          </a:p>
        </p:txBody>
      </p:sp>
      <p:sp>
        <p:nvSpPr>
          <p:cNvPr id="4" name="Slide Number Placeholder 3"/>
          <p:cNvSpPr>
            <a:spLocks noGrp="1"/>
          </p:cNvSpPr>
          <p:nvPr>
            <p:ph type="sldNum" sz="quarter" idx="10"/>
          </p:nvPr>
        </p:nvSpPr>
        <p:spPr/>
        <p:txBody>
          <a:bodyPr/>
          <a:lstStyle/>
          <a:p>
            <a:fld id="{DECAF7F7-481D-4FBB-872B-CAD62DA8C4BA}" type="slidenum">
              <a:rPr lang="en-GB" smtClean="0"/>
              <a:t>35</a:t>
            </a:fld>
            <a:endParaRPr lang="en-GB" dirty="0"/>
          </a:p>
        </p:txBody>
      </p:sp>
    </p:spTree>
    <p:extLst>
      <p:ext uri="{BB962C8B-B14F-4D97-AF65-F5344CB8AC3E}">
        <p14:creationId xmlns:p14="http://schemas.microsoft.com/office/powerpoint/2010/main" val="3466470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In the example above there are 3 containers</a:t>
            </a:r>
            <a:r>
              <a:rPr lang="en-GB" sz="1200" b="0" i="0" kern="1200" baseline="0" dirty="0">
                <a:solidFill>
                  <a:schemeClr val="tx1"/>
                </a:solidFill>
                <a:effectLst/>
                <a:latin typeface="+mn-lt"/>
                <a:ea typeface="+mn-ea"/>
                <a:cs typeface="+mn-cs"/>
              </a:rPr>
              <a:t> – one for each value </a:t>
            </a:r>
            <a:r>
              <a:rPr lang="en-GB" sz="1200" b="0" i="0" kern="1200" dirty="0">
                <a:solidFill>
                  <a:schemeClr val="tx1"/>
                </a:solidFill>
                <a:effectLst/>
                <a:latin typeface="+mn-lt"/>
                <a:ea typeface="+mn-ea"/>
                <a:cs typeface="+mn-cs"/>
              </a:rPr>
              <a:t>of the categorical </a:t>
            </a:r>
            <a:r>
              <a:rPr lang="en-GB" sz="1200" kern="1200" dirty="0">
                <a:solidFill>
                  <a:schemeClr val="tx1"/>
                </a:solidFill>
                <a:effectLst/>
                <a:latin typeface="+mn-lt"/>
                <a:ea typeface="+mn-ea"/>
                <a:cs typeface="+mn-cs"/>
              </a:rPr>
              <a:t>variable ‘class’ assigned to kwarg hue.</a:t>
            </a:r>
            <a:r>
              <a:rPr lang="en-GB" sz="1200" kern="1200" baseline="0" dirty="0">
                <a:solidFill>
                  <a:schemeClr val="tx1"/>
                </a:solidFill>
                <a:effectLst/>
                <a:latin typeface="+mn-lt"/>
                <a:ea typeface="+mn-ea"/>
                <a:cs typeface="+mn-cs"/>
              </a:rPr>
              <a:t> E</a:t>
            </a:r>
            <a:r>
              <a:rPr lang="en-GB" sz="1200" b="0" i="0" kern="1200" dirty="0">
                <a:solidFill>
                  <a:schemeClr val="tx1"/>
                </a:solidFill>
                <a:effectLst/>
                <a:latin typeface="+mn-lt"/>
                <a:ea typeface="+mn-ea"/>
                <a:cs typeface="+mn-cs"/>
              </a:rPr>
              <a:t>ach container groups together bars of the same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first container is a collection of bars for the value ‘First’ of the categorical </a:t>
            </a:r>
            <a:r>
              <a:rPr lang="en-GB" sz="1200" kern="1200" dirty="0">
                <a:solidFill>
                  <a:schemeClr val="tx1"/>
                </a:solidFill>
                <a:effectLst/>
                <a:latin typeface="+mn-lt"/>
                <a:ea typeface="+mn-ea"/>
                <a:cs typeface="+mn-cs"/>
              </a:rPr>
              <a:t>variable ‘class’ assigned to kwarg hue (the</a:t>
            </a:r>
            <a:r>
              <a:rPr lang="en-GB" sz="1200" kern="1200" baseline="0" dirty="0">
                <a:solidFill>
                  <a:schemeClr val="tx1"/>
                </a:solidFill>
                <a:effectLst/>
                <a:latin typeface="+mn-lt"/>
                <a:ea typeface="+mn-ea"/>
                <a:cs typeface="+mn-cs"/>
              </a:rPr>
              <a:t> collection of </a:t>
            </a:r>
            <a:r>
              <a:rPr lang="en-GB" sz="1200" kern="1200" dirty="0">
                <a:solidFill>
                  <a:schemeClr val="tx1"/>
                </a:solidFill>
                <a:effectLst/>
                <a:latin typeface="+mn-lt"/>
                <a:ea typeface="+mn-ea"/>
                <a:cs typeface="+mn-cs"/>
              </a:rPr>
              <a:t>blue bars).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second container is a collection of bars for the value ‘Second’ of the categorical </a:t>
            </a:r>
            <a:r>
              <a:rPr lang="en-GB" sz="1200" kern="1200" dirty="0">
                <a:solidFill>
                  <a:schemeClr val="tx1"/>
                </a:solidFill>
                <a:effectLst/>
                <a:latin typeface="+mn-lt"/>
                <a:ea typeface="+mn-ea"/>
                <a:cs typeface="+mn-cs"/>
              </a:rPr>
              <a:t>variable ‘class’ assigned to kwarg hue (the</a:t>
            </a:r>
            <a:r>
              <a:rPr lang="en-GB" sz="1200" kern="1200" baseline="0" dirty="0">
                <a:solidFill>
                  <a:schemeClr val="tx1"/>
                </a:solidFill>
                <a:effectLst/>
                <a:latin typeface="+mn-lt"/>
                <a:ea typeface="+mn-ea"/>
                <a:cs typeface="+mn-cs"/>
              </a:rPr>
              <a:t> collection of </a:t>
            </a:r>
            <a:r>
              <a:rPr lang="en-GB" sz="1200" kern="1200" dirty="0">
                <a:solidFill>
                  <a:schemeClr val="tx1"/>
                </a:solidFill>
                <a:effectLst/>
                <a:latin typeface="+mn-lt"/>
                <a:ea typeface="+mn-ea"/>
                <a:cs typeface="+mn-cs"/>
              </a:rPr>
              <a:t>orange bars).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third container is a collection of bars for the value ‘Third’ of the categorical </a:t>
            </a:r>
            <a:r>
              <a:rPr lang="en-GB" sz="1200" kern="1200" dirty="0">
                <a:solidFill>
                  <a:schemeClr val="tx1"/>
                </a:solidFill>
                <a:effectLst/>
                <a:latin typeface="+mn-lt"/>
                <a:ea typeface="+mn-ea"/>
                <a:cs typeface="+mn-cs"/>
              </a:rPr>
              <a:t>variable ‘class’ assigned to kwarg hue (the</a:t>
            </a:r>
            <a:r>
              <a:rPr lang="en-GB" sz="1200" kern="1200" baseline="0" dirty="0">
                <a:solidFill>
                  <a:schemeClr val="tx1"/>
                </a:solidFill>
                <a:effectLst/>
                <a:latin typeface="+mn-lt"/>
                <a:ea typeface="+mn-ea"/>
                <a:cs typeface="+mn-cs"/>
              </a:rPr>
              <a:t> collection of </a:t>
            </a:r>
            <a:r>
              <a:rPr lang="en-GB" sz="1200" kern="1200" dirty="0">
                <a:solidFill>
                  <a:schemeClr val="tx1"/>
                </a:solidFill>
                <a:effectLst/>
                <a:latin typeface="+mn-lt"/>
                <a:ea typeface="+mn-ea"/>
                <a:cs typeface="+mn-cs"/>
              </a:rPr>
              <a:t>green bars).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There are 6 patches: one for each value assigned to the categorical variable x (‘sex’):</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first patch represents the value ‘female’ of the categorical variable ‘sex’, within the container</a:t>
            </a:r>
            <a:r>
              <a:rPr lang="en-GB" sz="1200" b="0" i="0" kern="1200" baseline="0" dirty="0">
                <a:solidFill>
                  <a:schemeClr val="tx1"/>
                </a:solidFill>
                <a:effectLst/>
                <a:latin typeface="+mn-lt"/>
                <a:ea typeface="+mn-ea"/>
                <a:cs typeface="+mn-cs"/>
              </a:rPr>
              <a:t> for the value ‘First’ of the variable ‘class’</a:t>
            </a:r>
            <a:r>
              <a:rPr lang="en-GB"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second patch represents the value ‘male’ of the categorical variable ‘sex’, within the container</a:t>
            </a:r>
            <a:r>
              <a:rPr lang="en-GB" sz="1200" b="0" i="0" kern="1200" baseline="0" dirty="0">
                <a:solidFill>
                  <a:schemeClr val="tx1"/>
                </a:solidFill>
                <a:effectLst/>
                <a:latin typeface="+mn-lt"/>
                <a:ea typeface="+mn-ea"/>
                <a:cs typeface="+mn-cs"/>
              </a:rPr>
              <a:t> for the value ‘First’ of the variable ‘class’</a:t>
            </a:r>
            <a:r>
              <a:rPr lang="en-GB"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third patch represents the value ‘female‘ of the categorical variable ‘sex’, within the container</a:t>
            </a:r>
            <a:r>
              <a:rPr lang="en-GB" sz="1200" b="0" i="0" kern="1200" baseline="0" dirty="0">
                <a:solidFill>
                  <a:schemeClr val="tx1"/>
                </a:solidFill>
                <a:effectLst/>
                <a:latin typeface="+mn-lt"/>
                <a:ea typeface="+mn-ea"/>
                <a:cs typeface="+mn-cs"/>
              </a:rPr>
              <a:t> for the value ‘Second’ of the variable ‘class’</a:t>
            </a:r>
            <a:r>
              <a:rPr lang="en-GB"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fourth patch represents the value ‘male’ of the categorical variable ‘sex’, within the container</a:t>
            </a:r>
            <a:r>
              <a:rPr lang="en-GB" sz="1200" b="0" i="0" kern="1200" baseline="0" dirty="0">
                <a:solidFill>
                  <a:schemeClr val="tx1"/>
                </a:solidFill>
                <a:effectLst/>
                <a:latin typeface="+mn-lt"/>
                <a:ea typeface="+mn-ea"/>
                <a:cs typeface="+mn-cs"/>
              </a:rPr>
              <a:t> for the value ‘Second’ of the variable ‘class’</a:t>
            </a:r>
            <a:r>
              <a:rPr lang="en-GB"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fifth patch represents the value ‘female’ of the categorical variable ‘sex’, within the container</a:t>
            </a:r>
            <a:r>
              <a:rPr lang="en-GB" sz="1200" b="0" i="0" kern="1200" baseline="0" dirty="0">
                <a:solidFill>
                  <a:schemeClr val="tx1"/>
                </a:solidFill>
                <a:effectLst/>
                <a:latin typeface="+mn-lt"/>
                <a:ea typeface="+mn-ea"/>
                <a:cs typeface="+mn-cs"/>
              </a:rPr>
              <a:t> for the value ‘Third’ of the variable ‘class’</a:t>
            </a:r>
            <a:r>
              <a:rPr lang="en-GB"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sixth patch represents the value male of the categorical variable ‘sex’, within the container</a:t>
            </a:r>
            <a:r>
              <a:rPr lang="en-GB" sz="1200" b="0" i="0" kern="1200" baseline="0" dirty="0">
                <a:solidFill>
                  <a:schemeClr val="tx1"/>
                </a:solidFill>
                <a:effectLst/>
                <a:latin typeface="+mn-lt"/>
                <a:ea typeface="+mn-ea"/>
                <a:cs typeface="+mn-cs"/>
              </a:rPr>
              <a:t> for the value ‘Third’ of the variable ‘class’</a:t>
            </a:r>
            <a:r>
              <a:rPr lang="en-GB"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36</a:t>
            </a:fld>
            <a:endParaRPr lang="en-GB" dirty="0"/>
          </a:p>
        </p:txBody>
      </p:sp>
    </p:spTree>
    <p:extLst>
      <p:ext uri="{BB962C8B-B14F-4D97-AF65-F5344CB8AC3E}">
        <p14:creationId xmlns:p14="http://schemas.microsoft.com/office/powerpoint/2010/main" val="11647959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In the example above there are two patches: one for the value ‘male’ of the categorical variable ‘sex’, and the other for the value ‘female’ of the categorical variable ‘sex’.</a:t>
            </a:r>
            <a:r>
              <a:rPr lang="en-GB" sz="1200" b="0" i="0" kern="1200" baseline="0" dirty="0">
                <a:solidFill>
                  <a:schemeClr val="tx1"/>
                </a:solidFill>
                <a:effectLst/>
                <a:latin typeface="+mn-lt"/>
                <a:ea typeface="+mn-ea"/>
                <a:cs typeface="+mn-cs"/>
              </a:rPr>
              <a:t> There is only one container, containing both patches.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a:solidFill>
                  <a:schemeClr val="tx1"/>
                </a:solidFill>
                <a:effectLst/>
                <a:latin typeface="+mn-lt"/>
                <a:ea typeface="+mn-ea"/>
                <a:cs typeface="+mn-cs"/>
              </a:rPr>
              <a:t>Plots with one container are called </a:t>
            </a:r>
            <a:r>
              <a:rPr lang="en-GB" b="1" dirty="0"/>
              <a:t>single-group plots</a:t>
            </a:r>
            <a:r>
              <a:rPr lang="en-GB" b="0" dirty="0"/>
              <a:t>. </a:t>
            </a: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For single-group plots there is only one bar container, accessible through index 0: </a:t>
            </a:r>
            <a:r>
              <a:rPr lang="en-GB" dirty="0">
                <a:latin typeface="Lucida Console" panose="020B0609040504020204" pitchFamily="49" charset="0"/>
              </a:rPr>
              <a:t>ax.containers[0]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average value for ‘male’ bars: (109 x 1 + 468 x 0) / (109 + 468) = 109 / 577 = 0.189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average value for ‘female’ bars: (233 x 1 + 81 x 0) / (233 + 81) = 233 / 314 = 0.742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p:txBody>
      </p:sp>
      <p:sp>
        <p:nvSpPr>
          <p:cNvPr id="4" name="Slide Number Placeholder 3"/>
          <p:cNvSpPr>
            <a:spLocks noGrp="1"/>
          </p:cNvSpPr>
          <p:nvPr>
            <p:ph type="sldNum" sz="quarter" idx="10"/>
          </p:nvPr>
        </p:nvSpPr>
        <p:spPr/>
        <p:txBody>
          <a:bodyPr/>
          <a:lstStyle/>
          <a:p>
            <a:fld id="{DECAF7F7-481D-4FBB-872B-CAD62DA8C4BA}" type="slidenum">
              <a:rPr lang="en-GB" smtClean="0"/>
              <a:t>37</a:t>
            </a:fld>
            <a:endParaRPr lang="en-GB" dirty="0"/>
          </a:p>
        </p:txBody>
      </p:sp>
    </p:spTree>
    <p:extLst>
      <p:ext uri="{BB962C8B-B14F-4D97-AF65-F5344CB8AC3E}">
        <p14:creationId xmlns:p14="http://schemas.microsoft.com/office/powerpoint/2010/main" val="3618662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In the example above t</a:t>
            </a:r>
            <a:r>
              <a:rPr lang="en-GB" sz="1200" b="0" i="0" kern="1200" baseline="0" dirty="0">
                <a:solidFill>
                  <a:schemeClr val="tx1"/>
                </a:solidFill>
                <a:effectLst/>
                <a:latin typeface="+mn-lt"/>
                <a:ea typeface="+mn-ea"/>
                <a:cs typeface="+mn-cs"/>
              </a:rPr>
              <a:t>here are two containers, </a:t>
            </a:r>
            <a:r>
              <a:rPr lang="en-GB" sz="1200" b="0" i="0" kern="1200" dirty="0">
                <a:solidFill>
                  <a:schemeClr val="tx1"/>
                </a:solidFill>
                <a:effectLst/>
                <a:latin typeface="+mn-lt"/>
                <a:ea typeface="+mn-ea"/>
                <a:cs typeface="+mn-cs"/>
              </a:rPr>
              <a:t>one for the value ‘male’ of the categorical variable ‘sex’</a:t>
            </a:r>
            <a:r>
              <a:rPr lang="en-GB" sz="1200" kern="1200" dirty="0">
                <a:solidFill>
                  <a:schemeClr val="tx1"/>
                </a:solidFill>
                <a:effectLst/>
                <a:latin typeface="+mn-lt"/>
                <a:ea typeface="+mn-ea"/>
                <a:cs typeface="+mn-cs"/>
              </a:rPr>
              <a:t> (the</a:t>
            </a:r>
            <a:r>
              <a:rPr lang="en-GB" sz="1200" kern="1200" baseline="0" dirty="0">
                <a:solidFill>
                  <a:schemeClr val="tx1"/>
                </a:solidFill>
                <a:effectLst/>
                <a:latin typeface="+mn-lt"/>
                <a:ea typeface="+mn-ea"/>
                <a:cs typeface="+mn-cs"/>
              </a:rPr>
              <a:t> collection of </a:t>
            </a:r>
            <a:r>
              <a:rPr lang="en-GB" sz="1200" kern="1200" dirty="0">
                <a:solidFill>
                  <a:schemeClr val="tx1"/>
                </a:solidFill>
                <a:effectLst/>
                <a:latin typeface="+mn-lt"/>
                <a:ea typeface="+mn-ea"/>
                <a:cs typeface="+mn-cs"/>
              </a:rPr>
              <a:t>blue bars)</a:t>
            </a:r>
            <a:r>
              <a:rPr lang="en-GB" sz="1200" b="0" i="0" kern="1200" dirty="0">
                <a:solidFill>
                  <a:schemeClr val="tx1"/>
                </a:solidFill>
                <a:effectLst/>
                <a:latin typeface="+mn-lt"/>
                <a:ea typeface="+mn-ea"/>
                <a:cs typeface="+mn-cs"/>
              </a:rPr>
              <a:t>, and the other for the value ‘female’ of the categorical variable ‘sex’ </a:t>
            </a:r>
            <a:r>
              <a:rPr lang="en-GB" sz="1200" kern="1200" dirty="0">
                <a:solidFill>
                  <a:schemeClr val="tx1"/>
                </a:solidFill>
                <a:effectLst/>
                <a:latin typeface="+mn-lt"/>
                <a:ea typeface="+mn-ea"/>
                <a:cs typeface="+mn-cs"/>
              </a:rPr>
              <a:t>(the</a:t>
            </a:r>
            <a:r>
              <a:rPr lang="en-GB" sz="1200" kern="1200" baseline="0" dirty="0">
                <a:solidFill>
                  <a:schemeClr val="tx1"/>
                </a:solidFill>
                <a:effectLst/>
                <a:latin typeface="+mn-lt"/>
                <a:ea typeface="+mn-ea"/>
                <a:cs typeface="+mn-cs"/>
              </a:rPr>
              <a:t> collection of </a:t>
            </a:r>
            <a:r>
              <a:rPr lang="en-GB" sz="1200" kern="1200" dirty="0">
                <a:solidFill>
                  <a:schemeClr val="tx1"/>
                </a:solidFill>
                <a:effectLst/>
                <a:latin typeface="+mn-lt"/>
                <a:ea typeface="+mn-ea"/>
                <a:cs typeface="+mn-cs"/>
              </a:rPr>
              <a:t>orange bars)</a:t>
            </a:r>
            <a:r>
              <a:rPr lang="en-GB" sz="1200" b="0" i="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The first container is accessible through index 0: </a:t>
            </a:r>
            <a:r>
              <a:rPr lang="en-GB" dirty="0">
                <a:latin typeface="Lucida Console" panose="020B0609040504020204" pitchFamily="49" charset="0"/>
              </a:rPr>
              <a:t>ax.containers[0]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The second container is accessible through index 1: </a:t>
            </a:r>
            <a:r>
              <a:rPr lang="en-GB" dirty="0">
                <a:latin typeface="Lucida Console" panose="020B0609040504020204" pitchFamily="49" charset="0"/>
              </a:rPr>
              <a:t>ax.containers[1]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a:solidFill>
                  <a:schemeClr val="tx1"/>
                </a:solidFill>
                <a:effectLst/>
                <a:latin typeface="+mn-lt"/>
                <a:ea typeface="+mn-ea"/>
                <a:cs typeface="+mn-cs"/>
              </a:rPr>
              <a:t>T</a:t>
            </a:r>
            <a:r>
              <a:rPr lang="en-GB" sz="1200" b="0" i="0" kern="1200" dirty="0">
                <a:solidFill>
                  <a:schemeClr val="tx1"/>
                </a:solidFill>
                <a:effectLst/>
                <a:latin typeface="+mn-lt"/>
                <a:ea typeface="+mn-ea"/>
                <a:cs typeface="+mn-cs"/>
              </a:rPr>
              <a:t>here are four patches: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first patch, representing the value ‘no’ of the categorical variable ‘alive’, within</a:t>
            </a:r>
            <a:r>
              <a:rPr lang="en-GB" sz="1200" b="0" i="0" kern="1200" baseline="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the container</a:t>
            </a:r>
            <a:r>
              <a:rPr lang="en-GB" sz="1200" b="0" i="0" kern="1200" baseline="0" dirty="0">
                <a:solidFill>
                  <a:schemeClr val="tx1"/>
                </a:solidFill>
                <a:effectLst/>
                <a:latin typeface="+mn-lt"/>
                <a:ea typeface="+mn-ea"/>
                <a:cs typeface="+mn-cs"/>
              </a:rPr>
              <a:t> for the value ‘male’ of the categorical variable ‘sex’</a:t>
            </a:r>
            <a:r>
              <a:rPr lang="en-GB"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second patch, representing the value ‘yes’ of the categorical variable ‘alive’, within</a:t>
            </a:r>
            <a:r>
              <a:rPr lang="en-GB" sz="1200" b="0" i="0" kern="1200" baseline="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the container</a:t>
            </a:r>
            <a:r>
              <a:rPr lang="en-GB" sz="1200" b="0" i="0" kern="1200" baseline="0" dirty="0">
                <a:solidFill>
                  <a:schemeClr val="tx1"/>
                </a:solidFill>
                <a:effectLst/>
                <a:latin typeface="+mn-lt"/>
                <a:ea typeface="+mn-ea"/>
                <a:cs typeface="+mn-cs"/>
              </a:rPr>
              <a:t> for the value ‘male’ of the categorical variable ‘sex’</a:t>
            </a:r>
            <a:r>
              <a:rPr lang="en-GB"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third patch, representing the value ‘no’ of the categorical variable ‘alive’, within</a:t>
            </a:r>
            <a:r>
              <a:rPr lang="en-GB" sz="1200" b="0" i="0" kern="1200" baseline="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the container</a:t>
            </a:r>
            <a:r>
              <a:rPr lang="en-GB" sz="1200" b="0" i="0" kern="1200" baseline="0" dirty="0">
                <a:solidFill>
                  <a:schemeClr val="tx1"/>
                </a:solidFill>
                <a:effectLst/>
                <a:latin typeface="+mn-lt"/>
                <a:ea typeface="+mn-ea"/>
                <a:cs typeface="+mn-cs"/>
              </a:rPr>
              <a:t> for the value ‘female’ of the categorical variable ‘sex’</a:t>
            </a:r>
            <a:r>
              <a:rPr lang="en-GB"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fourth patch, representing the value ‘yes’ of the categorical variable ‘alive’, within</a:t>
            </a:r>
            <a:r>
              <a:rPr lang="en-GB" sz="1200" b="0" i="0" kern="1200" baseline="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the container</a:t>
            </a:r>
            <a:r>
              <a:rPr lang="en-GB" sz="1200" b="0" i="0" kern="1200" baseline="0" dirty="0">
                <a:solidFill>
                  <a:schemeClr val="tx1"/>
                </a:solidFill>
                <a:effectLst/>
                <a:latin typeface="+mn-lt"/>
                <a:ea typeface="+mn-ea"/>
                <a:cs typeface="+mn-cs"/>
              </a:rPr>
              <a:t> for the value ‘female’ of the categorical variable ‘sex’</a:t>
            </a:r>
            <a:r>
              <a:rPr lang="en-GB"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a:solidFill>
                  <a:schemeClr val="tx1"/>
                </a:solidFill>
                <a:effectLst/>
                <a:latin typeface="+mn-lt"/>
                <a:ea typeface="+mn-ea"/>
                <a:cs typeface="+mn-cs"/>
              </a:rPr>
              <a:t>Plots with multiple containers are called </a:t>
            </a:r>
            <a:r>
              <a:rPr lang="en-GB" b="1" dirty="0"/>
              <a:t>multi-group plots</a:t>
            </a:r>
            <a:r>
              <a:rPr lang="en-GB" b="0" dirty="0"/>
              <a:t>. </a:t>
            </a: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The above code will work for any single/multi group axes-level plot with bars.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sng" dirty="0"/>
              <a:t>Note</a:t>
            </a:r>
            <a:r>
              <a:rPr lang="en-GB" b="0" dirty="0"/>
              <a:t>: for single-group axes-level plots (without 'hue'), the loop will run once only.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countplot() counts the rows for each different value of (‘alive’, ‘sex’) pair, that is: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(‘no’, ‘male’) = 468 (because 468 male died)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(‘no’, ‘female’)  = 81 (because 81 female died)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(‘yes’, ‘male’) = 109 (because 109 male survived)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(‘yes’, ‘female’) = 233 (because 233 female survived)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The loop iterates through the containers of each category of the categorical variable set by the hue parameter. In this case, through values ‘male’ and ‘female’. The loop could have been replaced by these statements: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ax.bar_label(ax.containers[0], label_type='edge’)   # values for 'male' bars displayed on top of the bars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ax.bar_label(ax.containers[0], label_type='center') # values for 'male' bars displayed in centre of the bars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ax.bar_label(ax.containers[1], label_type='edge’)   # values for 'female' bars displayed on top of the bars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ax.bar_label(ax.containers[1], label_type='center’) # values for 'female' bars displayed in centre of the bars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p:txBody>
      </p:sp>
      <p:sp>
        <p:nvSpPr>
          <p:cNvPr id="4" name="Slide Number Placeholder 3"/>
          <p:cNvSpPr>
            <a:spLocks noGrp="1"/>
          </p:cNvSpPr>
          <p:nvPr>
            <p:ph type="sldNum" sz="quarter" idx="10"/>
          </p:nvPr>
        </p:nvSpPr>
        <p:spPr/>
        <p:txBody>
          <a:bodyPr/>
          <a:lstStyle/>
          <a:p>
            <a:fld id="{DECAF7F7-481D-4FBB-872B-CAD62DA8C4BA}" type="slidenum">
              <a:rPr lang="en-GB" smtClean="0"/>
              <a:t>38</a:t>
            </a:fld>
            <a:endParaRPr lang="en-GB" dirty="0"/>
          </a:p>
        </p:txBody>
      </p:sp>
    </p:spTree>
    <p:extLst>
      <p:ext uri="{BB962C8B-B14F-4D97-AF65-F5344CB8AC3E}">
        <p14:creationId xmlns:p14="http://schemas.microsoft.com/office/powerpoint/2010/main" val="6261257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u="sng" dirty="0"/>
              <a:t>Note</a:t>
            </a:r>
            <a:r>
              <a:rPr lang="en-GB" b="0" dirty="0"/>
              <a:t>: normally numbers on bars will be displayed either on top or in the centre of the bar (not both). Here numbers are displayed in both places for illustration only.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Values for the first subplot: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average value for ‘male’ bars: (109 x 1 + 468 x 0) / (109 + 468) = 109 / 577 = 0.189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average value for ‘female’ bars: (233 x 1 + 81 x 0) / (233 + 81) = 233 / 314 = 0.742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Values for the second subplot: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(‘no’, ‘male’) = 468 (because 468 male died)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(‘no’, ‘female’)  = 81 (because 81 female died)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(‘yes’, ‘male’) = 109 (because 109 male survived)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(‘yes’, ‘female’) = 233 (because 233 female survived)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p:txBody>
      </p:sp>
      <p:sp>
        <p:nvSpPr>
          <p:cNvPr id="4" name="Slide Number Placeholder 3"/>
          <p:cNvSpPr>
            <a:spLocks noGrp="1"/>
          </p:cNvSpPr>
          <p:nvPr>
            <p:ph type="sldNum" sz="quarter" idx="10"/>
          </p:nvPr>
        </p:nvSpPr>
        <p:spPr/>
        <p:txBody>
          <a:bodyPr/>
          <a:lstStyle/>
          <a:p>
            <a:fld id="{DECAF7F7-481D-4FBB-872B-CAD62DA8C4BA}" type="slidenum">
              <a:rPr lang="en-GB" smtClean="0"/>
              <a:t>39</a:t>
            </a:fld>
            <a:endParaRPr lang="en-GB" dirty="0"/>
          </a:p>
        </p:txBody>
      </p:sp>
    </p:spTree>
    <p:extLst>
      <p:ext uri="{BB962C8B-B14F-4D97-AF65-F5344CB8AC3E}">
        <p14:creationId xmlns:p14="http://schemas.microsoft.com/office/powerpoint/2010/main" val="26858118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0" dirty="0"/>
              <a:t>FacetGrid.facet_axis(</a:t>
            </a:r>
            <a:r>
              <a:rPr lang="en-GB" dirty="0"/>
              <a:t>)</a:t>
            </a:r>
            <a:r>
              <a:rPr lang="en-GB" baseline="0" dirty="0"/>
              <a:t> function: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http://seaborn.pydata.org/generated/seaborn.FacetGrid.facet_axis.html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Syntax for </a:t>
            </a:r>
            <a:r>
              <a:rPr lang="en-GB" b="1" dirty="0"/>
              <a:t>facet_axis() </a:t>
            </a:r>
            <a:r>
              <a:rPr lang="en-GB" b="0" dirty="0"/>
              <a:t>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FacetGrid.facet_axis(self, row_i, col_j, modify_state=True)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facet_axis() function makes the axis identified by these indices active and returns it. Here axis are present in row 0 and column 0 (since there are no subplots).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ax can now be used to label the bars (through its containers).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u="sng" dirty="0"/>
              <a:t>Note</a:t>
            </a:r>
            <a:r>
              <a:rPr lang="en-GB" b="0" dirty="0"/>
              <a:t>: bar plot (here set through the ‘kind’ kwarg), returns mean values by default. Calculating the mean (average) involves division, which produces a float value with potentially many decimal places. To round these values </a:t>
            </a:r>
            <a:r>
              <a:rPr lang="en-GB" b="1" dirty="0"/>
              <a:t>fmt</a:t>
            </a:r>
            <a:r>
              <a:rPr lang="en-GB" b="0" dirty="0"/>
              <a:t> kwarg is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The above plot does not involve hue, and therefore the loop will run once only. The loop could have been replaced by the following two statements: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ax.bar_label(ax.containers[0], fmt='%.3f', label_type='edge')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ax.bar_label(ax.containers[0], fmt='%.3f', label_type='center')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p:txBody>
      </p:sp>
      <p:sp>
        <p:nvSpPr>
          <p:cNvPr id="4" name="Slide Number Placeholder 3"/>
          <p:cNvSpPr>
            <a:spLocks noGrp="1"/>
          </p:cNvSpPr>
          <p:nvPr>
            <p:ph type="sldNum" sz="quarter" idx="10"/>
          </p:nvPr>
        </p:nvSpPr>
        <p:spPr/>
        <p:txBody>
          <a:bodyPr/>
          <a:lstStyle/>
          <a:p>
            <a:fld id="{DECAF7F7-481D-4FBB-872B-CAD62DA8C4BA}" type="slidenum">
              <a:rPr lang="en-GB" smtClean="0"/>
              <a:t>40</a:t>
            </a:fld>
            <a:endParaRPr lang="en-GB" dirty="0"/>
          </a:p>
        </p:txBody>
      </p:sp>
    </p:spTree>
    <p:extLst>
      <p:ext uri="{BB962C8B-B14F-4D97-AF65-F5344CB8AC3E}">
        <p14:creationId xmlns:p14="http://schemas.microsoft.com/office/powerpoint/2010/main" val="15745566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t>Note</a:t>
            </a:r>
            <a:r>
              <a:rPr lang="en-GB" b="1" dirty="0"/>
              <a:t>:</a:t>
            </a:r>
            <a:r>
              <a:rPr lang="en-GB" b="0" dirty="0"/>
              <a:t> in the above code the loop will run once only (as there is one container only). It will work for multi-group single-plot figure-level plots (with 'hue') as well; for example try it 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fg = sns.catplot(data=df_titanic, x='alive', hue='class', kind='count', ci=None)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In this case the count plot would be created (through the ‘kind’ kwarg). Since count always returns integer values, there would be no need for rounding values (fmt kwarg can therefore be omitted).</a:t>
            </a:r>
          </a:p>
        </p:txBody>
      </p:sp>
      <p:sp>
        <p:nvSpPr>
          <p:cNvPr id="4" name="Slide Number Placeholder 3"/>
          <p:cNvSpPr>
            <a:spLocks noGrp="1"/>
          </p:cNvSpPr>
          <p:nvPr>
            <p:ph type="sldNum" sz="quarter" idx="10"/>
          </p:nvPr>
        </p:nvSpPr>
        <p:spPr/>
        <p:txBody>
          <a:bodyPr/>
          <a:lstStyle/>
          <a:p>
            <a:fld id="{DECAF7F7-481D-4FBB-872B-CAD62DA8C4BA}" type="slidenum">
              <a:rPr lang="en-GB" smtClean="0"/>
              <a:t>41</a:t>
            </a:fld>
            <a:endParaRPr lang="en-GB" dirty="0"/>
          </a:p>
        </p:txBody>
      </p:sp>
    </p:spTree>
    <p:extLst>
      <p:ext uri="{BB962C8B-B14F-4D97-AF65-F5344CB8AC3E}">
        <p14:creationId xmlns:p14="http://schemas.microsoft.com/office/powerpoint/2010/main" val="1863132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sng" dirty="0">
                <a:solidFill>
                  <a:srgbClr val="BAC3C7"/>
                </a:solidFill>
                <a:effectLst/>
                <a:latin typeface="Arial" panose="020B0604020202020204" pitchFamily="34" charset="0"/>
              </a:rPr>
              <a:t>First problem</a:t>
            </a:r>
            <a:r>
              <a:rPr lang="en-GB" b="0" i="0" dirty="0">
                <a:solidFill>
                  <a:srgbClr val="BAC3C7"/>
                </a:solidFill>
                <a:effectLst/>
                <a:latin typeface="Arial" panose="020B0604020202020204" pitchFamily="34" charset="0"/>
              </a:rPr>
              <a:t>: Default Matplotlib parameters:</a:t>
            </a:r>
          </a:p>
          <a:p>
            <a:r>
              <a:rPr lang="en-GB" b="0" i="0" dirty="0">
                <a:solidFill>
                  <a:srgbClr val="BAC3C7"/>
                </a:solidFill>
                <a:effectLst/>
                <a:latin typeface="Arial" panose="020B0604020202020204" pitchFamily="34" charset="0"/>
              </a:rPr>
              <a:t>In Matplotlib relatively poor default options for the size and colours of plots are offered. </a:t>
            </a:r>
          </a:p>
          <a:p>
            <a:r>
              <a:rPr lang="en-GB" b="0" i="0" dirty="0">
                <a:solidFill>
                  <a:srgbClr val="BAC3C7"/>
                </a:solidFill>
                <a:effectLst/>
                <a:latin typeface="Arial" panose="020B0604020202020204" pitchFamily="34" charset="0"/>
              </a:rPr>
              <a:t>Matplotlib is often considered to be a low-level technology compared to today’s requirements. </a:t>
            </a:r>
          </a:p>
          <a:p>
            <a:r>
              <a:rPr lang="en-GB" b="0" i="0" dirty="0">
                <a:solidFill>
                  <a:srgbClr val="BAC3C7"/>
                </a:solidFill>
                <a:effectLst/>
                <a:latin typeface="Arial" panose="020B0604020202020204" pitchFamily="34" charset="0"/>
              </a:rPr>
              <a:t>Thus, very specialized code is needed to generate appealing plots.</a:t>
            </a:r>
          </a:p>
          <a:p>
            <a:endParaRPr lang="en-GB" b="0" i="0" dirty="0">
              <a:solidFill>
                <a:srgbClr val="BAC3C7"/>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BAC3C7"/>
                </a:solidFill>
                <a:effectLst/>
                <a:latin typeface="Arial" panose="020B0604020202020204" pitchFamily="34" charset="0"/>
              </a:rPr>
              <a:t>Second problem</a:t>
            </a:r>
            <a:r>
              <a:rPr lang="en-GB" b="0" i="0" dirty="0">
                <a:solidFill>
                  <a:srgbClr val="BAC3C7"/>
                </a:solidFill>
                <a:effectLst/>
                <a:latin typeface="Arial" panose="020B0604020202020204" pitchFamily="34" charset="0"/>
              </a:rPr>
              <a:t>: Working with data frames: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23C3E"/>
                </a:solidFill>
                <a:effectLst/>
                <a:latin typeface="Lato"/>
              </a:rPr>
              <a:t>Matplotlib is very much associated with Pandas and NumPy and goes about as a graphics package for Python data visualisatio</a:t>
            </a:r>
            <a:r>
              <a:rPr lang="en-GB" b="0" i="0" dirty="0">
                <a:solidFill>
                  <a:srgbClr val="BAC3C7"/>
                </a:solidFill>
                <a:effectLst/>
                <a:latin typeface="Arial" panose="020B0604020202020204" pitchFamily="34" charset="0"/>
              </a:rPr>
              <a:t>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23C3E"/>
                </a:solidFill>
                <a:effectLst/>
                <a:latin typeface="Lato"/>
              </a:rPr>
              <a:t>Seaborn is more suited for taking care of data frames in Pandas.</a:t>
            </a:r>
            <a:r>
              <a:rPr lang="en-GB" b="0" i="0" dirty="0">
                <a:solidFill>
                  <a:srgbClr val="3D4251"/>
                </a:solidFill>
                <a:effectLst/>
                <a:latin typeface="Lora"/>
              </a:rPr>
              <a:t> Seaborn plotting functions operate on DataFrames and arrays that contain a whole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D4251"/>
                </a:solidFill>
                <a:effectLst/>
                <a:latin typeface="Lora"/>
              </a:rPr>
              <a:t>With Seaborn, you can either use one of the built-in data sets that the library itself has to offer or you can load a Pandas DataFrame. The list of built-in data sets can be found here: </a:t>
            </a:r>
            <a:r>
              <a:rPr lang="en-GB" b="0" i="0" dirty="0">
                <a:solidFill>
                  <a:srgbClr val="BAC3C7"/>
                </a:solidFill>
                <a:effectLst/>
                <a:latin typeface="Arial" panose="020B0604020202020204" pitchFamily="34" charset="0"/>
              </a:rPr>
              <a:t>https://github.com/mwaskom/seaborn-data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BAC3C7"/>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BAC3C7"/>
              </a:solidFill>
              <a:effectLst/>
              <a:latin typeface="Arial" panose="020B0604020202020204" pitchFamily="34" charset="0"/>
            </a:endParaRPr>
          </a:p>
          <a:p>
            <a:r>
              <a:rPr lang="en-GB" b="0" i="0" dirty="0">
                <a:solidFill>
                  <a:srgbClr val="444444"/>
                </a:solidFill>
                <a:effectLst/>
                <a:latin typeface="Times New Roman" panose="02020603050405020304" pitchFamily="18" charset="0"/>
              </a:rPr>
              <a:t>A </a:t>
            </a:r>
            <a:r>
              <a:rPr lang="en-GB" b="1" i="0" dirty="0">
                <a:solidFill>
                  <a:srgbClr val="444444"/>
                </a:solidFill>
                <a:effectLst/>
                <a:latin typeface="Times New Roman" panose="02020603050405020304" pitchFamily="18" charset="0"/>
              </a:rPr>
              <a:t>data frame </a:t>
            </a:r>
            <a:r>
              <a:rPr lang="en-GB" b="0" i="0" dirty="0">
                <a:solidFill>
                  <a:srgbClr val="444444"/>
                </a:solidFill>
                <a:effectLst/>
                <a:latin typeface="Times New Roman" panose="02020603050405020304" pitchFamily="18" charset="0"/>
              </a:rPr>
              <a:t>is</a:t>
            </a:r>
            <a:r>
              <a:rPr lang="en-GB" b="0" i="0" dirty="0">
                <a:solidFill>
                  <a:srgbClr val="000000"/>
                </a:solidFill>
                <a:effectLst/>
                <a:latin typeface="Arial" panose="020B0604020202020204" pitchFamily="34" charset="0"/>
              </a:rPr>
              <a:t> a table or a two-dimensional array-like structure in which each column contains values of one variable and each row contains one set of values from each column.</a:t>
            </a:r>
          </a:p>
          <a:p>
            <a:r>
              <a:rPr lang="en-GB" b="0" i="0" dirty="0">
                <a:solidFill>
                  <a:srgbClr val="3D4251"/>
                </a:solidFill>
                <a:effectLst/>
                <a:latin typeface="Lora"/>
              </a:rPr>
              <a:t>Specifically for Python, DataFrames come with the Pandas library, and they are defined as a two-dimensional labelled data structures with columns of potentially different types.</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6</a:t>
            </a:fld>
            <a:endParaRPr lang="en-GB" dirty="0"/>
          </a:p>
        </p:txBody>
      </p:sp>
    </p:spTree>
    <p:extLst>
      <p:ext uri="{BB962C8B-B14F-4D97-AF65-F5344CB8AC3E}">
        <p14:creationId xmlns:p14="http://schemas.microsoft.com/office/powerpoint/2010/main" val="22696963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The above code will work for any single/multi figure-level plot with bars.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u="sng" dirty="0"/>
              <a:t>Note</a:t>
            </a:r>
            <a:r>
              <a:rPr lang="en-GB" b="1" dirty="0"/>
              <a:t>:</a:t>
            </a:r>
            <a:r>
              <a:rPr lang="en-GB" b="0" dirty="0"/>
              <a:t> here both hue and col kwargs are set, hence both loops are going to be executed more than once.</a:t>
            </a:r>
          </a:p>
        </p:txBody>
      </p:sp>
      <p:sp>
        <p:nvSpPr>
          <p:cNvPr id="4" name="Slide Number Placeholder 3"/>
          <p:cNvSpPr>
            <a:spLocks noGrp="1"/>
          </p:cNvSpPr>
          <p:nvPr>
            <p:ph type="sldNum" sz="quarter" idx="10"/>
          </p:nvPr>
        </p:nvSpPr>
        <p:spPr/>
        <p:txBody>
          <a:bodyPr/>
          <a:lstStyle/>
          <a:p>
            <a:fld id="{DECAF7F7-481D-4FBB-872B-CAD62DA8C4BA}" type="slidenum">
              <a:rPr lang="en-GB" smtClean="0"/>
              <a:t>42</a:t>
            </a:fld>
            <a:endParaRPr lang="en-GB" dirty="0"/>
          </a:p>
        </p:txBody>
      </p:sp>
    </p:spTree>
    <p:extLst>
      <p:ext uri="{BB962C8B-B14F-4D97-AF65-F5344CB8AC3E}">
        <p14:creationId xmlns:p14="http://schemas.microsoft.com/office/powerpoint/2010/main" val="30150517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u="sng" dirty="0"/>
              <a:t>Note</a:t>
            </a:r>
            <a:r>
              <a:rPr lang="en-GB" b="0" dirty="0"/>
              <a:t>: this example illustrates the benefit of displaying values on top of the bars, rather than in the centre. Sometimes the bars are not high enough to display the value in the centre. For example, in the above plot there are 2 women and 1 child from the first class who did not survive – none of these values can be displayed in the centre of its bars. There is also no child from the second class who did not survive – hence there is no bar for this value (0 can only be displayed on top).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values for this plot are calculated in the following way: the fixed variables here are ‘class’, ‘who’ and ‘survived’. Therefore countplot() counts records for each different combination of (‘class’, ‘who’, ‘survived’). 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(‘First’, ‘man’, 0) = 77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(‘First’, ‘woman’, 0) =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(‘First’, ‘child’, 0) = 1</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p:txBody>
      </p:sp>
      <p:sp>
        <p:nvSpPr>
          <p:cNvPr id="4" name="Slide Number Placeholder 3"/>
          <p:cNvSpPr>
            <a:spLocks noGrp="1"/>
          </p:cNvSpPr>
          <p:nvPr>
            <p:ph type="sldNum" sz="quarter" idx="10"/>
          </p:nvPr>
        </p:nvSpPr>
        <p:spPr/>
        <p:txBody>
          <a:bodyPr/>
          <a:lstStyle/>
          <a:p>
            <a:fld id="{DECAF7F7-481D-4FBB-872B-CAD62DA8C4BA}" type="slidenum">
              <a:rPr lang="en-GB" smtClean="0"/>
              <a:t>43</a:t>
            </a:fld>
            <a:endParaRPr lang="en-GB" dirty="0"/>
          </a:p>
        </p:txBody>
      </p:sp>
    </p:spTree>
    <p:extLst>
      <p:ext uri="{BB962C8B-B14F-4D97-AF65-F5344CB8AC3E}">
        <p14:creationId xmlns:p14="http://schemas.microsoft.com/office/powerpoint/2010/main" val="22846198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0" dirty="0"/>
              <a:t>despine(</a:t>
            </a:r>
            <a:r>
              <a:rPr lang="en-GB" dirty="0"/>
              <a:t>)</a:t>
            </a:r>
            <a:r>
              <a:rPr lang="en-GB" baseline="0" dirty="0"/>
              <a:t> function: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https://seaborn.pydata.org/generated/seaborn.despine.html#seaborn.despine</a:t>
            </a:r>
          </a:p>
        </p:txBody>
      </p:sp>
      <p:sp>
        <p:nvSpPr>
          <p:cNvPr id="4" name="Slide Number Placeholder 3"/>
          <p:cNvSpPr>
            <a:spLocks noGrp="1"/>
          </p:cNvSpPr>
          <p:nvPr>
            <p:ph type="sldNum" sz="quarter" idx="10"/>
          </p:nvPr>
        </p:nvSpPr>
        <p:spPr/>
        <p:txBody>
          <a:bodyPr/>
          <a:lstStyle/>
          <a:p>
            <a:fld id="{DECAF7F7-481D-4FBB-872B-CAD62DA8C4BA}" type="slidenum">
              <a:rPr lang="en-GB" smtClean="0"/>
              <a:t>44</a:t>
            </a:fld>
            <a:endParaRPr lang="en-GB" dirty="0"/>
          </a:p>
        </p:txBody>
      </p:sp>
    </p:spTree>
    <p:extLst>
      <p:ext uri="{BB962C8B-B14F-4D97-AF65-F5344CB8AC3E}">
        <p14:creationId xmlns:p14="http://schemas.microsoft.com/office/powerpoint/2010/main" val="710039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Note the differences: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the plot created with barplot() includes all four spines</a:t>
            </a:r>
            <a:r>
              <a:rPr lang="en-GB" baseline="0" dirty="0"/>
              <a:t>, while </a:t>
            </a:r>
            <a:r>
              <a:rPr lang="en-GB" dirty="0"/>
              <a:t>the plot created with catplot() has only left and bottom spines</a:t>
            </a:r>
            <a:r>
              <a:rPr lang="en-GB" baseline="0" dirty="0"/>
              <a:t> (which are the x and y axes)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the legend with barplot() is</a:t>
            </a:r>
            <a:r>
              <a:rPr lang="en-GB" baseline="0" dirty="0"/>
              <a:t> inside the plot, while </a:t>
            </a:r>
            <a:r>
              <a:rPr lang="en-GB" dirty="0"/>
              <a:t>the legend with catplot() is</a:t>
            </a:r>
            <a:r>
              <a:rPr lang="en-GB" baseline="0" dirty="0"/>
              <a:t> outside the plot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a:t>3) </a:t>
            </a:r>
            <a:r>
              <a:rPr lang="en-GB" dirty="0"/>
              <a:t>the plot created with barplot() has a square shape, while the plot created with catplot() has a rectangle shape, with the height slightly longer than the width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4) </a:t>
            </a:r>
            <a:r>
              <a:rPr lang="en-GB" dirty="0"/>
              <a:t>the x-axis label (‘sex’) is not entirely displayed in the plot created with catplot() – this can be fixed by calling the plt.</a:t>
            </a:r>
            <a:r>
              <a:rPr lang="en-GB" dirty="0">
                <a:latin typeface="Lucida Console" panose="020B0609040504020204" pitchFamily="49" charset="0"/>
              </a:rPr>
              <a:t>tight_layout()</a:t>
            </a:r>
            <a:r>
              <a:rPr lang="en-GB" dirty="0"/>
              <a:t> function just before displaying or saving the plot</a:t>
            </a:r>
            <a:endParaRPr lang="en-GB" b="0" dirty="0"/>
          </a:p>
        </p:txBody>
      </p:sp>
      <p:sp>
        <p:nvSpPr>
          <p:cNvPr id="4" name="Slide Number Placeholder 3"/>
          <p:cNvSpPr>
            <a:spLocks noGrp="1"/>
          </p:cNvSpPr>
          <p:nvPr>
            <p:ph type="sldNum" sz="quarter" idx="10"/>
          </p:nvPr>
        </p:nvSpPr>
        <p:spPr/>
        <p:txBody>
          <a:bodyPr/>
          <a:lstStyle/>
          <a:p>
            <a:fld id="{DECAF7F7-481D-4FBB-872B-CAD62DA8C4BA}" type="slidenum">
              <a:rPr lang="en-GB" smtClean="0"/>
              <a:t>45</a:t>
            </a:fld>
            <a:endParaRPr lang="en-GB" dirty="0"/>
          </a:p>
        </p:txBody>
      </p:sp>
    </p:spTree>
    <p:extLst>
      <p:ext uri="{BB962C8B-B14F-4D97-AF65-F5344CB8AC3E}">
        <p14:creationId xmlns:p14="http://schemas.microsoft.com/office/powerpoint/2010/main" val="25952244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Note the consequence of applying despine() to the plot created with barplot() function: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dirty="0"/>
              <a:t>the top and right borders have been removed (because of the default parameters for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      sns.despine(top=</a:t>
            </a:r>
            <a:r>
              <a:rPr lang="en-GB" dirty="0">
                <a:solidFill>
                  <a:srgbClr val="FF7700"/>
                </a:solidFill>
                <a:latin typeface="Lucida Console" panose="020B0609040504020204" pitchFamily="49" charset="0"/>
              </a:rPr>
              <a:t>True</a:t>
            </a:r>
            <a:r>
              <a:rPr lang="en-GB" dirty="0">
                <a:latin typeface="Lucida Console" panose="020B0609040504020204" pitchFamily="49" charset="0"/>
              </a:rPr>
              <a:t>, right=</a:t>
            </a:r>
            <a:r>
              <a:rPr lang="en-GB" dirty="0">
                <a:solidFill>
                  <a:srgbClr val="FF7700"/>
                </a:solidFill>
                <a:latin typeface="Lucida Console" panose="020B0609040504020204" pitchFamily="49" charset="0"/>
              </a:rPr>
              <a:t>True</a:t>
            </a:r>
            <a:r>
              <a:rPr lang="en-GB" dirty="0">
                <a:latin typeface="Lucida Console" panose="020B0609040504020204" pitchFamily="49" charset="0"/>
              </a:rPr>
              <a:t>, left=</a:t>
            </a:r>
            <a:r>
              <a:rPr lang="en-GB" dirty="0">
                <a:solidFill>
                  <a:srgbClr val="FF7700"/>
                </a:solidFill>
                <a:latin typeface="Lucida Console" panose="020B0609040504020204" pitchFamily="49" charset="0"/>
              </a:rPr>
              <a:t>False</a:t>
            </a:r>
            <a:r>
              <a:rPr lang="en-GB" dirty="0">
                <a:latin typeface="Lucida Console" panose="020B0609040504020204" pitchFamily="49" charset="0"/>
              </a:rPr>
              <a:t>, bottom=</a:t>
            </a:r>
            <a:r>
              <a:rPr lang="en-GB" dirty="0">
                <a:solidFill>
                  <a:srgbClr val="FF7700"/>
                </a:solidFill>
                <a:latin typeface="Lucida Console" panose="020B0609040504020204" pitchFamily="49" charset="0"/>
              </a:rPr>
              <a:t>False</a:t>
            </a:r>
            <a:r>
              <a:rPr lang="en-GB" dirty="0">
                <a:latin typeface="Lucida Console" panose="020B06090405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Note the consequences of applying tight_layout() to the plot created with catplot() function: </a:t>
            </a:r>
          </a:p>
          <a:p>
            <a:pPr marL="228600" marR="0" lvl="0" indent="-228600" algn="l" defTabSz="914400" rtl="0" eaLnBrk="1" fontAlgn="auto" latinLnBrk="0" hangingPunct="1">
              <a:lnSpc>
                <a:spcPct val="100000"/>
              </a:lnSpc>
              <a:spcBef>
                <a:spcPts val="0"/>
              </a:spcBef>
              <a:spcAft>
                <a:spcPts val="0"/>
              </a:spcAft>
              <a:buClrTx/>
              <a:buSzTx/>
              <a:buFont typeface="+mj-lt"/>
              <a:buAutoNum type="arabicParenR"/>
              <a:tabLst/>
              <a:defRPr/>
            </a:pPr>
            <a:r>
              <a:rPr lang="en-GB" dirty="0"/>
              <a:t>the whole plot now has a square shape </a:t>
            </a:r>
          </a:p>
          <a:p>
            <a:pPr marL="228600" marR="0" lvl="0" indent="-228600" algn="l" defTabSz="914400" rtl="0" eaLnBrk="1" fontAlgn="auto" latinLnBrk="0" hangingPunct="1">
              <a:lnSpc>
                <a:spcPct val="100000"/>
              </a:lnSpc>
              <a:spcBef>
                <a:spcPts val="0"/>
              </a:spcBef>
              <a:spcAft>
                <a:spcPts val="0"/>
              </a:spcAft>
              <a:buClrTx/>
              <a:buSzTx/>
              <a:buFont typeface="+mj-lt"/>
              <a:buAutoNum type="arabicParenR"/>
              <a:tabLst/>
              <a:defRPr/>
            </a:pPr>
            <a:r>
              <a:rPr lang="en-GB" dirty="0"/>
              <a:t>the</a:t>
            </a:r>
            <a:r>
              <a:rPr lang="en-GB" baseline="0" dirty="0"/>
              <a:t> x-axis label (‘sex’) is now fully displayed</a:t>
            </a:r>
          </a:p>
          <a:p>
            <a:pPr marL="228600" marR="0" lvl="0" indent="-228600" algn="l" defTabSz="914400" rtl="0" eaLnBrk="1" fontAlgn="auto" latinLnBrk="0" hangingPunct="1">
              <a:lnSpc>
                <a:spcPct val="100000"/>
              </a:lnSpc>
              <a:spcBef>
                <a:spcPts val="0"/>
              </a:spcBef>
              <a:spcAft>
                <a:spcPts val="0"/>
              </a:spcAft>
              <a:buClrTx/>
              <a:buSzTx/>
              <a:buFont typeface="+mj-lt"/>
              <a:buAutoNum type="arabicParenR"/>
              <a:tabLst/>
              <a:defRPr/>
            </a:pPr>
            <a:r>
              <a:rPr lang="en-GB" dirty="0"/>
              <a:t>the legend is now squeezed inside the plot but overlaps the last bar – to fix this we need to hide the existing legend - by setting the kwarg</a:t>
            </a:r>
            <a:r>
              <a:rPr lang="en-GB" baseline="0" dirty="0"/>
              <a:t> legend to False </a:t>
            </a:r>
            <a:r>
              <a:rPr lang="en-GB" dirty="0"/>
              <a:t>and by creating a new legend and positioning it in a desired location (using the plt.legend() function:</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dirty="0"/>
              <a:t>      fg = sns.catplot(data=df_titanic, x='sex', y='survived', hue='class', kind='bar', </a:t>
            </a:r>
            <a:r>
              <a:rPr lang="en-GB" b="1" dirty="0"/>
              <a:t>legend=False</a:t>
            </a:r>
            <a:r>
              <a:rPr lang="en-GB" dirty="0"/>
              <a:t>, ci=None)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aseline="0" dirty="0"/>
              <a:t>      </a:t>
            </a:r>
            <a:r>
              <a:rPr lang="en-GB" b="1" dirty="0"/>
              <a:t>plt.legend(title=‘class', loc="upper left")</a:t>
            </a:r>
          </a:p>
          <a:p>
            <a:pPr marL="228600" marR="0" lvl="0" indent="-228600" algn="l" defTabSz="914400" rtl="0" eaLnBrk="1" fontAlgn="auto" latinLnBrk="0" hangingPunct="1">
              <a:lnSpc>
                <a:spcPct val="100000"/>
              </a:lnSpc>
              <a:spcBef>
                <a:spcPts val="0"/>
              </a:spcBef>
              <a:spcAft>
                <a:spcPts val="0"/>
              </a:spcAft>
              <a:buClrTx/>
              <a:buSzTx/>
              <a:buFont typeface="+mj-lt"/>
              <a:buAutoNum type="arabicParenR"/>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aseline="0" dirty="0"/>
              <a:t>In both cases, numbers can be safely displayed on top of the bars, as there is no top spine.</a:t>
            </a:r>
          </a:p>
        </p:txBody>
      </p:sp>
      <p:sp>
        <p:nvSpPr>
          <p:cNvPr id="4" name="Slide Number Placeholder 3"/>
          <p:cNvSpPr>
            <a:spLocks noGrp="1"/>
          </p:cNvSpPr>
          <p:nvPr>
            <p:ph type="sldNum" sz="quarter" idx="10"/>
          </p:nvPr>
        </p:nvSpPr>
        <p:spPr/>
        <p:txBody>
          <a:bodyPr/>
          <a:lstStyle/>
          <a:p>
            <a:fld id="{DECAF7F7-481D-4FBB-872B-CAD62DA8C4BA}" type="slidenum">
              <a:rPr lang="en-GB" smtClean="0"/>
              <a:t>46</a:t>
            </a:fld>
            <a:endParaRPr lang="en-GB" dirty="0"/>
          </a:p>
        </p:txBody>
      </p:sp>
    </p:spTree>
    <p:extLst>
      <p:ext uri="{BB962C8B-B14F-4D97-AF65-F5344CB8AC3E}">
        <p14:creationId xmlns:p14="http://schemas.microsoft.com/office/powerpoint/2010/main" val="15765511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t>Note</a:t>
            </a:r>
            <a:r>
              <a:rPr lang="en-GB" dirty="0"/>
              <a:t>: this is the same task as in slide 25, but using barplot() instead of countplot() / catplot()</a:t>
            </a:r>
          </a:p>
        </p:txBody>
      </p:sp>
      <p:sp>
        <p:nvSpPr>
          <p:cNvPr id="4" name="Slide Number Placeholder 3"/>
          <p:cNvSpPr>
            <a:spLocks noGrp="1"/>
          </p:cNvSpPr>
          <p:nvPr>
            <p:ph type="sldNum" sz="quarter" idx="10"/>
          </p:nvPr>
        </p:nvSpPr>
        <p:spPr/>
        <p:txBody>
          <a:bodyPr/>
          <a:lstStyle/>
          <a:p>
            <a:fld id="{DECAF7F7-481D-4FBB-872B-CAD62DA8C4BA}" type="slidenum">
              <a:rPr lang="en-GB" smtClean="0"/>
              <a:t>47</a:t>
            </a:fld>
            <a:endParaRPr lang="en-GB" dirty="0"/>
          </a:p>
        </p:txBody>
      </p:sp>
    </p:spTree>
    <p:extLst>
      <p:ext uri="{BB962C8B-B14F-4D97-AF65-F5344CB8AC3E}">
        <p14:creationId xmlns:p14="http://schemas.microsoft.com/office/powerpoint/2010/main" val="17761367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print(df_totals)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gender alive  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    male    no    468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female    no     81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male   yes    109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3  female   yes    233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t>Note</a:t>
            </a:r>
            <a:r>
              <a:rPr lang="en-GB" dirty="0"/>
              <a:t>: hue=‘gender’ causes creating a new set of bars for each category (value) of the categorical variable ‘gender’. Since values on x-axis are categories (values) of the categorical variable ‘alive’ (‘no’, ‘yes’), each of them will be represented with 2 bars: one for ‘male’ and another for ‘female’.</a:t>
            </a:r>
          </a:p>
        </p:txBody>
      </p:sp>
      <p:sp>
        <p:nvSpPr>
          <p:cNvPr id="4" name="Slide Number Placeholder 3"/>
          <p:cNvSpPr>
            <a:spLocks noGrp="1"/>
          </p:cNvSpPr>
          <p:nvPr>
            <p:ph type="sldNum" sz="quarter" idx="10"/>
          </p:nvPr>
        </p:nvSpPr>
        <p:spPr/>
        <p:txBody>
          <a:bodyPr/>
          <a:lstStyle/>
          <a:p>
            <a:fld id="{DECAF7F7-481D-4FBB-872B-CAD62DA8C4BA}" type="slidenum">
              <a:rPr lang="en-GB" smtClean="0"/>
              <a:t>48</a:t>
            </a:fld>
            <a:endParaRPr lang="en-GB" dirty="0"/>
          </a:p>
        </p:txBody>
      </p:sp>
    </p:spTree>
    <p:extLst>
      <p:ext uri="{BB962C8B-B14F-4D97-AF65-F5344CB8AC3E}">
        <p14:creationId xmlns:p14="http://schemas.microsoft.com/office/powerpoint/2010/main" val="2993001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Notice the importance of the order of values in the data frame with their appearance on the plot: the plot needs to show the number of dead people first, then alive, hence the data frame lists first dead values, then alive. Within each ‘alive’ category, the plot needs to display first male then female bars – hence male values are listed before female.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49</a:t>
            </a:fld>
            <a:endParaRPr lang="en-GB" dirty="0"/>
          </a:p>
        </p:txBody>
      </p:sp>
    </p:spTree>
    <p:extLst>
      <p:ext uri="{BB962C8B-B14F-4D97-AF65-F5344CB8AC3E}">
        <p14:creationId xmlns:p14="http://schemas.microsoft.com/office/powerpoint/2010/main" val="34210042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Without applying the reset_index() method, the result would have been Series, not a DataFrame.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s_totals =</a:t>
            </a:r>
            <a:r>
              <a:rPr lang="en-GB" dirty="0">
                <a:latin typeface="Lucida Console" panose="020B0609040504020204" pitchFamily="49" charset="0"/>
              </a:rPr>
              <a:t> df_titanic.groupby([</a:t>
            </a:r>
            <a:r>
              <a:rPr lang="en-GB" dirty="0">
                <a:solidFill>
                  <a:srgbClr val="00B050"/>
                </a:solidFill>
                <a:latin typeface="Lucida Console" panose="020B0609040504020204" pitchFamily="49" charset="0"/>
              </a:rPr>
              <a:t>'sex'</a:t>
            </a:r>
            <a:r>
              <a:rPr lang="en-GB" dirty="0">
                <a:latin typeface="Lucida Console" panose="020B0609040504020204" pitchFamily="49" charset="0"/>
              </a:rPr>
              <a:t>,</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].count()</a:t>
            </a:r>
            <a:endParaRPr lang="en-GB"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The Series s_totals would look like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sex        alive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female   no        81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             yes      233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male     no       468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             yes      109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We can access series’ elements using the subscript operator in four ways: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u="none" dirty="0"/>
              <a:t>passing the index position of each row directly to the Series: s_totals[0] returns 81; s_totals[1] returns 233 etc.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u="none" dirty="0"/>
              <a:t>passing the index label of each row directly to the Series: s_totals[('female', 'no’)] returns 81, s_totals[('female', 'yes’)] returns 233 etc.</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u="none" dirty="0"/>
              <a:t>through iloc property, passing to it the index position of each row: s_totals.iloc[0] returns 81; s_totals.iloc[1] returns 233 etc.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u="none" dirty="0"/>
              <a:t>through loc property, passing to it the index label of each row: s_totals.loc[('female', 'no’)] returns 81, s_totals.loc[('female', 'yes’)] returns 233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In order to draw a plot, we need x-axis values as 'female' and 'male’ in all rows. Essentially, we need a DataFrame with 3 columns: one named 'sex’, listing different sex values: 'female' and 'male', the second column (named ‘alive’) listing values ‘no’ and ‘yes’ and the third column (named ‘survived’) listing the number of survivors and deaths by each gender. The reset_index() method will do just that, including the row index 0 and 1 to the left, creating the DataFrame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    sex        alive  survived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0  female      no           81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1  female     yes         233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2    male       no         468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3    male      yes         109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u="none" dirty="0"/>
          </a:p>
        </p:txBody>
      </p:sp>
      <p:sp>
        <p:nvSpPr>
          <p:cNvPr id="4" name="Slide Number Placeholder 3"/>
          <p:cNvSpPr>
            <a:spLocks noGrp="1"/>
          </p:cNvSpPr>
          <p:nvPr>
            <p:ph type="sldNum" sz="quarter" idx="10"/>
          </p:nvPr>
        </p:nvSpPr>
        <p:spPr/>
        <p:txBody>
          <a:bodyPr/>
          <a:lstStyle/>
          <a:p>
            <a:fld id="{DECAF7F7-481D-4FBB-872B-CAD62DA8C4BA}" type="slidenum">
              <a:rPr lang="en-GB" smtClean="0"/>
              <a:t>50</a:t>
            </a:fld>
            <a:endParaRPr lang="en-GB" dirty="0"/>
          </a:p>
        </p:txBody>
      </p:sp>
    </p:spTree>
    <p:extLst>
      <p:ext uri="{BB962C8B-B14F-4D97-AF65-F5344CB8AC3E}">
        <p14:creationId xmlns:p14="http://schemas.microsoft.com/office/powerpoint/2010/main" val="377082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Note</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apple-system"/>
              </a:rPr>
              <a:t>When we reset the index, the old index is added as (converted to/split into) column(s), and a new sequential index (0, 1, 2, …) is used. If the old index consist of one column it is converted to one column; if it consists of multiple columns it is converted to multiple 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reset_index() method therefore does two things: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dirty="0"/>
              <a:t>converts the old index to column(s)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dirty="0"/>
              <a:t>adds a new </a:t>
            </a:r>
            <a:r>
              <a:rPr lang="en-GB" b="0" i="0" dirty="0">
                <a:solidFill>
                  <a:srgbClr val="333333"/>
                </a:solidFill>
                <a:effectLst/>
                <a:latin typeface="-apple-system"/>
              </a:rPr>
              <a:t>sequential </a:t>
            </a:r>
            <a:r>
              <a:rPr lang="en-GB" dirty="0"/>
              <a:t>index</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applied to a Series, reset_index() method produces a DataFrame, as illustrated in the above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apple-system"/>
              </a:rPr>
              <a:t>We can use the </a:t>
            </a:r>
            <a:r>
              <a:rPr lang="en-GB" b="0" i="1" dirty="0">
                <a:solidFill>
                  <a:srgbClr val="333333"/>
                </a:solidFill>
                <a:effectLst/>
                <a:latin typeface="-apple-system"/>
              </a:rPr>
              <a:t>drop</a:t>
            </a:r>
            <a:r>
              <a:rPr lang="en-GB" b="0" i="0" dirty="0">
                <a:solidFill>
                  <a:srgbClr val="333333"/>
                </a:solidFill>
                <a:effectLst/>
                <a:latin typeface="-apple-system"/>
              </a:rPr>
              <a:t> parameter to avoid the old index being added as column(s):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rPr>
              <a:t>df</a:t>
            </a:r>
            <a:r>
              <a:rPr lang="en-GB" dirty="0">
                <a:solidFill>
                  <a:srgbClr val="666666"/>
                </a:solidFill>
                <a:effectLst/>
              </a:rPr>
              <a:t>.</a:t>
            </a:r>
            <a:r>
              <a:rPr lang="en-GB" dirty="0">
                <a:effectLst/>
              </a:rPr>
              <a:t>reset_index(drop</a:t>
            </a:r>
            <a:r>
              <a:rPr lang="en-GB" dirty="0">
                <a:solidFill>
                  <a:srgbClr val="666666"/>
                </a:solidFill>
                <a:effectLst/>
              </a:rPr>
              <a:t>=</a:t>
            </a:r>
            <a:r>
              <a:rPr lang="en-GB" b="0" dirty="0">
                <a:solidFill>
                  <a:srgbClr val="007020"/>
                </a:solidFill>
                <a:effectLst/>
              </a:rPr>
              <a:t>True</a:t>
            </a:r>
            <a:r>
              <a:rPr lang="en-GB"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effectLst/>
              </a:rPr>
              <a:t>Example</a:t>
            </a:r>
            <a:r>
              <a:rPr lang="en-GB"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s_totals = df_titanic.groupby(['sex','alive'])['survived'].count()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df_totals = s_totals.reset_index(drop=True)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totals = s_totals.reset_index(drop=True)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print(totals)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0     81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1    233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2    468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3    109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Name: survived, dtype: int64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produced data structure is a 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print(type(totals))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&lt;class 'pandas.core.series.Series'&gt;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remove only specific columns, use the del statement: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s_totals = df_titanic.groupby(['sex','alive'])['survived'].count()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df_totals = s_totals.reset_index()</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print(df_totals)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del df_totals['alive’]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&gt;&gt;&gt; print(df_totals)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sex  survived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  female           81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female         233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male          468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3    male          109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Of course, in this case such operation would not make sense, as now the removed column makes it unclear what values relate to the survived and to the non-survived passengers by gender.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51</a:t>
            </a:fld>
            <a:endParaRPr lang="en-GB" dirty="0"/>
          </a:p>
        </p:txBody>
      </p:sp>
    </p:spTree>
    <p:extLst>
      <p:ext uri="{BB962C8B-B14F-4D97-AF65-F5344CB8AC3E}">
        <p14:creationId xmlns:p14="http://schemas.microsoft.com/office/powerpoint/2010/main" val="343390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t>Note</a:t>
            </a:r>
            <a:r>
              <a:rPr lang="en-GB" dirty="0"/>
              <a:t>: </a:t>
            </a:r>
            <a:r>
              <a:rPr lang="en-GB" b="0" i="0" dirty="0">
                <a:solidFill>
                  <a:srgbClr val="111111"/>
                </a:solidFill>
                <a:effectLst/>
                <a:latin typeface="Roboto" panose="02000000000000000000" pitchFamily="2" charset="0"/>
              </a:rPr>
              <a:t>Python 2.7 is the last major release in the 2.x series, before Python maintainers have shifted the focus of their new feature development efforts to the Python 3.x series.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111111"/>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11111"/>
                </a:solidFill>
                <a:effectLst/>
                <a:latin typeface="Roboto" panose="02000000000000000000" pitchFamily="2" charset="0"/>
              </a:rPr>
              <a:t>SciPy is pronounced /ˈsaɪpaɪ'/ "Sigh Pie"</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7</a:t>
            </a:fld>
            <a:endParaRPr lang="en-GB" dirty="0"/>
          </a:p>
        </p:txBody>
      </p:sp>
    </p:spTree>
    <p:extLst>
      <p:ext uri="{BB962C8B-B14F-4D97-AF65-F5344CB8AC3E}">
        <p14:creationId xmlns:p14="http://schemas.microsoft.com/office/powerpoint/2010/main" val="39826070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t>Note</a:t>
            </a:r>
            <a:r>
              <a:rPr lang="en-GB" dirty="0"/>
              <a:t>: in the first line of code above : </a:t>
            </a:r>
          </a:p>
          <a:p>
            <a:pPr marL="0" indent="0">
              <a:buNone/>
            </a:pPr>
            <a:r>
              <a:rPr lang="en-GB" dirty="0">
                <a:latin typeface="Lucida Console" panose="020B0609040504020204" pitchFamily="49" charset="0"/>
              </a:rPr>
              <a:t>df_totals = df_titanic.groupby([</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].count().reset_index(). sort_values(by=</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ascending=False)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the sort_values(by=</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ascending=False) method sorts values of the column specified as first parameter in order specified as second parameter.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In this example we sorted values of column ‘sex’ in descending order, so that ‘male’ are listed before</a:t>
            </a:r>
            <a:r>
              <a:rPr lang="en-GB" baseline="0" dirty="0">
                <a:latin typeface="Lucida Console" panose="020B0609040504020204" pitchFamily="49" charset="0"/>
              </a:rPr>
              <a:t> ‘female’. The resulting dataset df_totals 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         sex   alive    survived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2     male      no           468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3     male     yes           109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0  female      no             81</a:t>
            </a:r>
          </a:p>
          <a:p>
            <a:pPr marL="228600" marR="0" lvl="0" indent="-228600" algn="l" defTabSz="914400" rtl="0" eaLnBrk="1" fontAlgn="auto" latinLnBrk="0" hangingPunct="1">
              <a:lnSpc>
                <a:spcPct val="100000"/>
              </a:lnSpc>
              <a:spcBef>
                <a:spcPts val="0"/>
              </a:spcBef>
              <a:spcAft>
                <a:spcPts val="0"/>
              </a:spcAft>
              <a:buClrTx/>
              <a:buSzTx/>
              <a:buFontTx/>
              <a:buAutoNum type="arabicPlain"/>
              <a:tabLst/>
              <a:defRPr/>
            </a:pPr>
            <a:r>
              <a:rPr lang="en-GB" dirty="0">
                <a:latin typeface="Lucida Console" panose="020B0609040504020204" pitchFamily="49" charset="0"/>
              </a:rPr>
              <a:t>female     yes           233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When df_totals is passed to the barplot() function it will cause male bars to appear before the female bars, and therefore male</a:t>
            </a:r>
            <a:r>
              <a:rPr lang="en-GB" baseline="0" dirty="0">
                <a:latin typeface="Lucida Console" panose="020B0609040504020204" pitchFamily="49" charset="0"/>
              </a:rPr>
              <a:t> bars will be blue, while female will be orange.</a:t>
            </a: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52</a:t>
            </a:fld>
            <a:endParaRPr lang="en-GB" dirty="0"/>
          </a:p>
        </p:txBody>
      </p:sp>
    </p:spTree>
    <p:extLst>
      <p:ext uri="{BB962C8B-B14F-4D97-AF65-F5344CB8AC3E}">
        <p14:creationId xmlns:p14="http://schemas.microsoft.com/office/powerpoint/2010/main" val="18000030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t>Note</a:t>
            </a:r>
            <a:r>
              <a:rPr lang="en-GB" dirty="0"/>
              <a:t>: in the first line of code above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     df_totals = </a:t>
            </a:r>
            <a:r>
              <a:rPr lang="en-GB" b="1" dirty="0">
                <a:latin typeface="Lucida Console" panose="020B0609040504020204" pitchFamily="49" charset="0"/>
              </a:rPr>
              <a:t>df_titanic</a:t>
            </a:r>
            <a:r>
              <a:rPr lang="en-GB" dirty="0">
                <a:latin typeface="Lucida Console" panose="020B0609040504020204" pitchFamily="49" charset="0"/>
              </a:rPr>
              <a:t>.groupby([</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].count().reset_index()</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groupby()</a:t>
            </a:r>
            <a:r>
              <a:rPr lang="en-GB" baseline="0" dirty="0"/>
              <a:t> and count() are applied to the </a:t>
            </a:r>
            <a:r>
              <a:rPr lang="en-GB" dirty="0">
                <a:latin typeface="Lucida Console" panose="020B0609040504020204" pitchFamily="49" charset="0"/>
              </a:rPr>
              <a:t>df_titanic</a:t>
            </a:r>
            <a:r>
              <a:rPr lang="en-GB" baseline="0" dirty="0"/>
              <a:t> DataFrame. </a:t>
            </a:r>
            <a:r>
              <a:rPr lang="en-GB" dirty="0">
                <a:latin typeface="Lucida Console" panose="020B0609040504020204" pitchFamily="49" charset="0"/>
              </a:rPr>
              <a:t>count() is applied</a:t>
            </a:r>
            <a:r>
              <a:rPr lang="en-GB" baseline="0" dirty="0">
                <a:latin typeface="Lucida Console" panose="020B0609040504020204" pitchFamily="49" charset="0"/>
              </a:rPr>
              <a:t> to every different value of (</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t>
            </a:r>
            <a:r>
              <a:rPr lang="en-GB" dirty="0">
                <a:solidFill>
                  <a:srgbClr val="00B050"/>
                </a:solidFill>
                <a:latin typeface="Lucida Console" panose="020B0609040504020204" pitchFamily="49" charset="0"/>
              </a:rPr>
              <a:t>'alive'</a:t>
            </a:r>
            <a:r>
              <a:rPr lang="en-GB" baseline="0" dirty="0">
                <a:latin typeface="Lucida Console" panose="020B0609040504020204" pitchFamily="49" charset="0"/>
              </a:rPr>
              <a:t>), which returns the number of records for each different pair of values. This number will correspond to the number of survived for each different pair of values (because every record related to a survived person will have value 1 in the ‘survived’ column and every record related to a person that did not survive will have value 0 in the ‘survived’ column.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latin typeface="Lucida Console" panose="020B0609040504020204" pitchFamily="49" charset="0"/>
              </a:rPr>
              <a:t>Note also that using sum() in place of count() would cause adding up all values in the ‘survived’ column of the df_titanic DataFrame. This would result in correct values for the survived passengers, but for passengers who did not survive sum would produce 0, as it would add up zeroes present in the ‘survived’ column for noon-survivors. The resulting DataFrame after applying sum() would therefore be: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latin typeface="Lucida Console" panose="020B0609040504020204" pitchFamily="49" charset="0"/>
              </a:rPr>
              <a:t>         sex    alive  survived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latin typeface="Lucida Console" panose="020B0609040504020204" pitchFamily="49" charset="0"/>
              </a:rPr>
              <a:t>0  female      no             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latin typeface="Lucida Console" panose="020B0609040504020204" pitchFamily="49" charset="0"/>
              </a:rPr>
              <a:t>1  female     yes         233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latin typeface="Lucida Console" panose="020B0609040504020204" pitchFamily="49" charset="0"/>
              </a:rPr>
              <a:t>2     male      no             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latin typeface="Lucida Console" panose="020B0609040504020204" pitchFamily="49" charset="0"/>
              </a:rPr>
              <a:t>3     male     yes         109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When readjusting the df_totals DataFrame, in the line before the last: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anose="020B0609040504020204" pitchFamily="49" charset="0"/>
              </a:rPr>
              <a:t>   df_totals = </a:t>
            </a:r>
            <a:r>
              <a:rPr lang="en-GB" b="1" dirty="0">
                <a:latin typeface="Lucida Console" panose="020B0609040504020204" pitchFamily="49" charset="0"/>
              </a:rPr>
              <a:t>df_totals</a:t>
            </a:r>
            <a:r>
              <a:rPr lang="en-GB" dirty="0">
                <a:latin typeface="Lucida Console" panose="020B0609040504020204" pitchFamily="49" charset="0"/>
              </a:rPr>
              <a:t>.groupby([</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].sum().reset_index()</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groupby()</a:t>
            </a:r>
            <a:r>
              <a:rPr lang="en-GB" baseline="0" dirty="0"/>
              <a:t> and sum() are applied to the </a:t>
            </a:r>
            <a:r>
              <a:rPr lang="en-GB" dirty="0">
                <a:latin typeface="Lucida Console" panose="020B0609040504020204" pitchFamily="49" charset="0"/>
              </a:rPr>
              <a:t>df_totals</a:t>
            </a:r>
            <a:r>
              <a:rPr lang="en-GB" baseline="0" dirty="0"/>
              <a:t> DataFrame. Using </a:t>
            </a:r>
            <a:r>
              <a:rPr lang="en-GB" dirty="0">
                <a:latin typeface="Lucida Console" panose="020B0609040504020204" pitchFamily="49" charset="0"/>
              </a:rPr>
              <a:t>count() instead of</a:t>
            </a:r>
            <a:r>
              <a:rPr lang="en-GB" baseline="0" dirty="0">
                <a:latin typeface="Lucida Console" panose="020B0609040504020204" pitchFamily="49" charset="0"/>
              </a:rPr>
              <a:t> sum() </a:t>
            </a:r>
            <a:r>
              <a:rPr lang="en-GB" dirty="0">
                <a:latin typeface="Lucida Console" panose="020B0609040504020204" pitchFamily="49" charset="0"/>
              </a:rPr>
              <a:t>would return 1 for </a:t>
            </a:r>
            <a:r>
              <a:rPr lang="en-GB" baseline="0" dirty="0">
                <a:latin typeface="Lucida Console" panose="020B0609040504020204" pitchFamily="49" charset="0"/>
              </a:rPr>
              <a:t>every different value of (</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t>
            </a:r>
            <a:r>
              <a:rPr lang="en-GB" dirty="0">
                <a:solidFill>
                  <a:srgbClr val="00B050"/>
                </a:solidFill>
                <a:latin typeface="Lucida Console" panose="020B0609040504020204" pitchFamily="49" charset="0"/>
              </a:rPr>
              <a:t>'alive'</a:t>
            </a:r>
            <a:r>
              <a:rPr lang="en-GB" baseline="0" dirty="0">
                <a:latin typeface="Lucida Console" panose="020B0609040504020204" pitchFamily="49" charset="0"/>
              </a:rPr>
              <a:t>), as there is one record for every different value of (</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t>
            </a:r>
            <a:r>
              <a:rPr lang="en-GB" dirty="0">
                <a:solidFill>
                  <a:srgbClr val="00B050"/>
                </a:solidFill>
                <a:latin typeface="Lucida Console" panose="020B0609040504020204" pitchFamily="49" charset="0"/>
              </a:rPr>
              <a:t>'alive'</a:t>
            </a:r>
            <a:r>
              <a:rPr lang="en-GB" baseline="0" dirty="0">
                <a:latin typeface="Lucida Console" panose="020B06090405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latin typeface="Lucida Console" panose="020B0609040504020204" pitchFamily="49" charset="0"/>
              </a:rPr>
              <a:t>df_totals looks like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          sex        alive  survived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0  female           no            81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1  female          yes          233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2     male           no          468</a:t>
            </a:r>
          </a:p>
          <a:p>
            <a:pPr marL="228600" marR="0" lvl="0" indent="-228600" algn="l" defTabSz="914400" rtl="0" eaLnBrk="1" fontAlgn="auto" latinLnBrk="0" hangingPunct="1">
              <a:lnSpc>
                <a:spcPct val="100000"/>
              </a:lnSpc>
              <a:spcBef>
                <a:spcPts val="0"/>
              </a:spcBef>
              <a:spcAft>
                <a:spcPts val="0"/>
              </a:spcAft>
              <a:buClrTx/>
              <a:buSzTx/>
              <a:buFontTx/>
              <a:buAutoNum type="arabicPlain" startAt="3"/>
              <a:tabLst/>
              <a:defRPr/>
            </a:pPr>
            <a:r>
              <a:rPr lang="en-GB" u="none" dirty="0"/>
              <a:t> male          yes          109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There is 1 record for every different </a:t>
            </a:r>
            <a:r>
              <a:rPr lang="en-GB" baseline="0" dirty="0">
                <a:latin typeface="Lucida Console" panose="020B0609040504020204" pitchFamily="49" charset="0"/>
              </a:rPr>
              <a:t>value of (</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t>
            </a:r>
            <a:r>
              <a:rPr lang="en-GB" dirty="0">
                <a:solidFill>
                  <a:srgbClr val="00B050"/>
                </a:solidFill>
                <a:latin typeface="Lucida Console" panose="020B0609040504020204" pitchFamily="49" charset="0"/>
              </a:rPr>
              <a:t>'alive'</a:t>
            </a:r>
            <a:r>
              <a:rPr lang="en-GB" baseline="0" dirty="0">
                <a:latin typeface="Lucida Console" panose="020B06090405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latin typeface="Lucida Console" panose="020B0609040504020204" pitchFamily="49" charset="0"/>
              </a:rPr>
              <a:t>(‘female’, ‘no’) =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latin typeface="Lucida Console" panose="020B0609040504020204" pitchFamily="49" charset="0"/>
              </a:rPr>
              <a:t>(‘female’, ‘yes’) =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latin typeface="Lucida Console" panose="020B0609040504020204" pitchFamily="49" charset="0"/>
              </a:rPr>
              <a:t>(‘male’, ‘no’) =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latin typeface="Lucida Console" panose="020B0609040504020204" pitchFamily="49" charset="0"/>
              </a:rPr>
              <a:t>(‘male’, ‘yes’) =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latin typeface="Lucida Console" panose="020B0609040504020204" pitchFamily="49" charset="0"/>
              </a:rPr>
              <a:t>The resulting DataFrame after applying count() would therefore be: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sex    alive  survived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       male       no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male      yes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female       no            1</a:t>
            </a:r>
          </a:p>
          <a:p>
            <a:pPr marL="228600" marR="0" lvl="0" indent="-228600" algn="l" defTabSz="914400" rtl="0" eaLnBrk="1" fontAlgn="auto" latinLnBrk="0" hangingPunct="1">
              <a:lnSpc>
                <a:spcPct val="100000"/>
              </a:lnSpc>
              <a:spcBef>
                <a:spcPts val="0"/>
              </a:spcBef>
              <a:spcAft>
                <a:spcPts val="0"/>
              </a:spcAft>
              <a:buClrTx/>
              <a:buSzTx/>
              <a:buFontTx/>
              <a:buAutoNum type="arabicPlain" startAt="3"/>
              <a:tabLst/>
              <a:defRPr/>
            </a:pPr>
            <a:r>
              <a:rPr lang="en-GB" dirty="0"/>
              <a:t>female      yes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function Categorical causes reordering female and male rows so that male values come before female.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 the other hand, applying sum() to df_totals returns the correct DataFrame because values in the ‘survived’ column for </a:t>
            </a:r>
            <a:r>
              <a:rPr lang="en-GB" baseline="0" dirty="0">
                <a:latin typeface="Lucida Console" panose="020B0609040504020204" pitchFamily="49" charset="0"/>
              </a:rPr>
              <a:t>every different value of (</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t>
            </a:r>
            <a:r>
              <a:rPr lang="en-GB" dirty="0">
                <a:solidFill>
                  <a:srgbClr val="00B050"/>
                </a:solidFill>
                <a:latin typeface="Lucida Console" panose="020B0609040504020204" pitchFamily="49" charset="0"/>
              </a:rPr>
              <a:t>'alive'</a:t>
            </a:r>
            <a:r>
              <a:rPr lang="en-GB" baseline="0" dirty="0">
                <a:latin typeface="Lucida Console" panose="020B0609040504020204" pitchFamily="49" charset="0"/>
              </a:rPr>
              <a:t>) are added up. Since there is only one value </a:t>
            </a:r>
            <a:r>
              <a:rPr lang="en-GB" dirty="0"/>
              <a:t>in the ‘survived’ column </a:t>
            </a:r>
            <a:r>
              <a:rPr lang="en-GB" baseline="0" dirty="0">
                <a:latin typeface="Lucida Console" panose="020B0609040504020204" pitchFamily="49" charset="0"/>
              </a:rPr>
              <a:t>for each combination, that value </a:t>
            </a:r>
            <a:r>
              <a:rPr lang="en-GB" dirty="0"/>
              <a:t> will be saved.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latin typeface="Lucida Console" panose="020B0609040504020204" pitchFamily="49" charset="0"/>
              </a:rPr>
              <a:t>The resulting DataFrame after applying sum() will therefore be: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           sex         alive   survived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0       male           no           468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1       male          yes           109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2    female           no             81</a:t>
            </a:r>
          </a:p>
          <a:p>
            <a:pPr marL="228600" marR="0" lvl="0" indent="-228600" algn="l" defTabSz="914400" rtl="0" eaLnBrk="1" fontAlgn="auto" latinLnBrk="0" hangingPunct="1">
              <a:lnSpc>
                <a:spcPct val="100000"/>
              </a:lnSpc>
              <a:spcBef>
                <a:spcPts val="0"/>
              </a:spcBef>
              <a:spcAft>
                <a:spcPts val="0"/>
              </a:spcAft>
              <a:buClrTx/>
              <a:buSzTx/>
              <a:buFontTx/>
              <a:buAutoNum type="arabicPlain" startAt="3"/>
              <a:tabLst/>
              <a:defRPr/>
            </a:pPr>
            <a:r>
              <a:rPr lang="en-GB" u="none" dirty="0"/>
              <a:t>female          yes           233</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53</a:t>
            </a:fld>
            <a:endParaRPr lang="en-GB" dirty="0"/>
          </a:p>
        </p:txBody>
      </p:sp>
    </p:spTree>
    <p:extLst>
      <p:ext uri="{BB962C8B-B14F-4D97-AF65-F5344CB8AC3E}">
        <p14:creationId xmlns:p14="http://schemas.microsoft.com/office/powerpoint/2010/main" val="27376130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54</a:t>
            </a:fld>
            <a:endParaRPr lang="en-GB" dirty="0"/>
          </a:p>
        </p:txBody>
      </p:sp>
    </p:spTree>
    <p:extLst>
      <p:ext uri="{BB962C8B-B14F-4D97-AF65-F5344CB8AC3E}">
        <p14:creationId xmlns:p14="http://schemas.microsoft.com/office/powerpoint/2010/main" val="619305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55</a:t>
            </a:fld>
            <a:endParaRPr lang="en-GB" dirty="0"/>
          </a:p>
        </p:txBody>
      </p:sp>
    </p:spTree>
    <p:extLst>
      <p:ext uri="{BB962C8B-B14F-4D97-AF65-F5344CB8AC3E}">
        <p14:creationId xmlns:p14="http://schemas.microsoft.com/office/powerpoint/2010/main" val="17943866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Official Seaborn documentation on relational plots: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https://seaborn.pydata.org/tutorial/relational.html</a:t>
            </a:r>
          </a:p>
        </p:txBody>
      </p:sp>
      <p:sp>
        <p:nvSpPr>
          <p:cNvPr id="4" name="Slide Number Placeholder 3"/>
          <p:cNvSpPr>
            <a:spLocks noGrp="1"/>
          </p:cNvSpPr>
          <p:nvPr>
            <p:ph type="sldNum" sz="quarter" idx="10"/>
          </p:nvPr>
        </p:nvSpPr>
        <p:spPr/>
        <p:txBody>
          <a:bodyPr/>
          <a:lstStyle/>
          <a:p>
            <a:fld id="{DECAF7F7-481D-4FBB-872B-CAD62DA8C4BA}" type="slidenum">
              <a:rPr lang="en-GB" smtClean="0"/>
              <a:t>56</a:t>
            </a:fld>
            <a:endParaRPr lang="en-GB" dirty="0"/>
          </a:p>
        </p:txBody>
      </p:sp>
    </p:spTree>
    <p:extLst>
      <p:ext uri="{BB962C8B-B14F-4D97-AF65-F5344CB8AC3E}">
        <p14:creationId xmlns:p14="http://schemas.microsoft.com/office/powerpoint/2010/main" val="28244020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Official Seaborn documentation on relational plots: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https://seaborn.pydata.org/generated/seaborn.scatterplot.html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57</a:t>
            </a:fld>
            <a:endParaRPr lang="en-GB" dirty="0"/>
          </a:p>
        </p:txBody>
      </p:sp>
    </p:spTree>
    <p:extLst>
      <p:ext uri="{BB962C8B-B14F-4D97-AF65-F5344CB8AC3E}">
        <p14:creationId xmlns:p14="http://schemas.microsoft.com/office/powerpoint/2010/main" val="21686430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58</a:t>
            </a:fld>
            <a:endParaRPr lang="en-GB" dirty="0"/>
          </a:p>
        </p:txBody>
      </p:sp>
    </p:spTree>
    <p:extLst>
      <p:ext uri="{BB962C8B-B14F-4D97-AF65-F5344CB8AC3E}">
        <p14:creationId xmlns:p14="http://schemas.microsoft.com/office/powerpoint/2010/main" val="39783471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t>Note</a:t>
            </a:r>
            <a:r>
              <a:rPr lang="en-GB" dirty="0"/>
              <a:t>: </a:t>
            </a:r>
            <a:r>
              <a:rPr lang="en-GB" b="1" dirty="0"/>
              <a:t>hue</a:t>
            </a:r>
            <a:r>
              <a:rPr lang="en-GB" sz="1200" b="0" i="0" kern="1200" baseline="0" dirty="0">
                <a:solidFill>
                  <a:schemeClr val="tx1"/>
                </a:solidFill>
                <a:effectLst/>
                <a:latin typeface="+mn-lt"/>
                <a:ea typeface="+mn-ea"/>
                <a:cs typeface="+mn-cs"/>
              </a:rPr>
              <a:t> is t</a:t>
            </a:r>
            <a:r>
              <a:rPr lang="en-GB" sz="1200" b="0" i="0" kern="1200" dirty="0">
                <a:solidFill>
                  <a:schemeClr val="tx1"/>
                </a:solidFill>
                <a:effectLst/>
                <a:latin typeface="+mn-lt"/>
                <a:ea typeface="+mn-ea"/>
                <a:cs typeface="+mn-cs"/>
              </a:rPr>
              <a:t>he data parameter around which the dependency of the passed data values are to be plotted.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same plot can be drawn using the figure-level function </a:t>
            </a:r>
            <a:r>
              <a:rPr lang="en-GB" b="1" dirty="0"/>
              <a:t>relplot()</a:t>
            </a:r>
            <a:r>
              <a:rPr lang="en-GB" dirty="0"/>
              <a:t> and setting its </a:t>
            </a:r>
            <a:r>
              <a:rPr lang="en-GB" b="1" dirty="0"/>
              <a:t>kind</a:t>
            </a:r>
            <a:r>
              <a:rPr lang="en-GB" dirty="0"/>
              <a:t> kwarg to ‘scatter’: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sns.relplot(data=data_set, x='age_ranges', y='no_employees', hue='gender', kind='scatter')</a:t>
            </a:r>
          </a:p>
        </p:txBody>
      </p:sp>
      <p:sp>
        <p:nvSpPr>
          <p:cNvPr id="4" name="Slide Number Placeholder 3"/>
          <p:cNvSpPr>
            <a:spLocks noGrp="1"/>
          </p:cNvSpPr>
          <p:nvPr>
            <p:ph type="sldNum" sz="quarter" idx="10"/>
          </p:nvPr>
        </p:nvSpPr>
        <p:spPr/>
        <p:txBody>
          <a:bodyPr/>
          <a:lstStyle/>
          <a:p>
            <a:fld id="{DECAF7F7-481D-4FBB-872B-CAD62DA8C4BA}" type="slidenum">
              <a:rPr lang="en-GB" smtClean="0"/>
              <a:t>59</a:t>
            </a:fld>
            <a:endParaRPr lang="en-GB" dirty="0"/>
          </a:p>
        </p:txBody>
      </p:sp>
    </p:spTree>
    <p:extLst>
      <p:ext uri="{BB962C8B-B14F-4D97-AF65-F5344CB8AC3E}">
        <p14:creationId xmlns:p14="http://schemas.microsoft.com/office/powerpoint/2010/main" val="41967845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t>Note</a:t>
            </a:r>
            <a:r>
              <a:rPr lang="en-GB" dirty="0"/>
              <a:t>: without</a:t>
            </a:r>
            <a:r>
              <a:rPr lang="en-GB" baseline="0" dirty="0"/>
              <a:t> assigning </a:t>
            </a:r>
            <a:r>
              <a:rPr lang="en-GB" dirty="0"/>
              <a:t>the value ‘gender’ to the </a:t>
            </a:r>
            <a:r>
              <a:rPr lang="en-GB" b="1" dirty="0"/>
              <a:t>hue</a:t>
            </a:r>
            <a:r>
              <a:rPr lang="en-GB" dirty="0"/>
              <a:t> </a:t>
            </a:r>
            <a:r>
              <a:rPr lang="en-GB" baseline="0" dirty="0"/>
              <a:t>keyword argument</a:t>
            </a:r>
            <a:r>
              <a:rPr lang="en-GB" dirty="0"/>
              <a:t>, the plot would show the same points</a:t>
            </a:r>
            <a:r>
              <a:rPr lang="en-GB" baseline="0" dirty="0"/>
              <a:t> in one colour (blue). By including the hue keyword argument, the points related to the two gender values (male, female) are shown in first two colours of the Seaborn default colour palette: blue (for male) and orange (for female). Colours can be changed through the </a:t>
            </a:r>
            <a:r>
              <a:rPr lang="en-GB" b="1" baseline="0" dirty="0"/>
              <a:t>palette</a:t>
            </a:r>
            <a:r>
              <a:rPr lang="en-GB" baseline="0" dirty="0"/>
              <a:t> keyword argument in a number of ways, for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baseline="0" dirty="0"/>
              <a:t>Assign an existing Seaborn palette to the keyword argument palette, for example </a:t>
            </a:r>
            <a:r>
              <a:rPr lang="en-GB" dirty="0">
                <a:effectLst/>
              </a:rPr>
              <a:t>palette</a:t>
            </a:r>
            <a:r>
              <a:rPr lang="en-GB" sz="1200" kern="1200" dirty="0">
                <a:solidFill>
                  <a:schemeClr val="tx1"/>
                </a:solidFill>
                <a:effectLst/>
                <a:latin typeface="+mn-lt"/>
                <a:ea typeface="+mn-ea"/>
                <a:cs typeface="+mn-cs"/>
              </a:rPr>
              <a:t>="deep“ (see slides 63 and 66 for the list of existing</a:t>
            </a:r>
            <a:r>
              <a:rPr lang="en-GB" sz="1200" kern="1200" baseline="0" dirty="0">
                <a:solidFill>
                  <a:schemeClr val="tx1"/>
                </a:solidFill>
                <a:effectLst/>
                <a:latin typeface="+mn-lt"/>
                <a:ea typeface="+mn-ea"/>
                <a:cs typeface="+mn-cs"/>
              </a:rPr>
              <a:t> palettes)</a:t>
            </a:r>
            <a:endParaRPr lang="en-GB" baseline="0"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dirty="0"/>
              <a:t>Create a dictionary associating a desired</a:t>
            </a:r>
            <a:r>
              <a:rPr lang="en-GB" baseline="0" dirty="0"/>
              <a:t> </a:t>
            </a:r>
            <a:r>
              <a:rPr lang="en-GB" dirty="0"/>
              <a:t>colour</a:t>
            </a:r>
            <a:r>
              <a:rPr lang="en-GB" baseline="0" dirty="0"/>
              <a:t> for each gender and assign the dictionary name to the palette keyword argument, for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gender_palette = {"male":"green", "female":"yellow"}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sns.scatterplot(data=data_set, x='age_ranges', y='no_employees', hue='gender', palette=gender_palette)</a:t>
            </a:r>
          </a:p>
        </p:txBody>
      </p:sp>
      <p:sp>
        <p:nvSpPr>
          <p:cNvPr id="4" name="Slide Number Placeholder 3"/>
          <p:cNvSpPr>
            <a:spLocks noGrp="1"/>
          </p:cNvSpPr>
          <p:nvPr>
            <p:ph type="sldNum" sz="quarter" idx="10"/>
          </p:nvPr>
        </p:nvSpPr>
        <p:spPr/>
        <p:txBody>
          <a:bodyPr/>
          <a:lstStyle/>
          <a:p>
            <a:fld id="{DECAF7F7-481D-4FBB-872B-CAD62DA8C4BA}" type="slidenum">
              <a:rPr lang="en-GB" smtClean="0"/>
              <a:t>60</a:t>
            </a:fld>
            <a:endParaRPr lang="en-GB" dirty="0"/>
          </a:p>
        </p:txBody>
      </p:sp>
    </p:spTree>
    <p:extLst>
      <p:ext uri="{BB962C8B-B14F-4D97-AF65-F5344CB8AC3E}">
        <p14:creationId xmlns:p14="http://schemas.microsoft.com/office/powerpoint/2010/main" val="36749044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61</a:t>
            </a:fld>
            <a:endParaRPr lang="en-GB" dirty="0"/>
          </a:p>
        </p:txBody>
      </p:sp>
    </p:spTree>
    <p:extLst>
      <p:ext uri="{BB962C8B-B14F-4D97-AF65-F5344CB8AC3E}">
        <p14:creationId xmlns:p14="http://schemas.microsoft.com/office/powerpoint/2010/main" val="1803867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Seaborn classifies its functions as </a:t>
            </a:r>
            <a:r>
              <a:rPr lang="en-GB" sz="1200" b="0" i="0" kern="1200" dirty="0">
                <a:solidFill>
                  <a:schemeClr val="tx1"/>
                </a:solidFill>
                <a:effectLst/>
                <a:latin typeface="+mn-lt"/>
                <a:ea typeface="+mn-ea"/>
                <a:cs typeface="+mn-cs"/>
              </a:rPr>
              <a:t>“axes-level” and “figure-level”.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A343A"/>
                </a:solidFill>
                <a:effectLst/>
                <a:latin typeface="Europa"/>
              </a:rPr>
              <a:t>The major difference between </a:t>
            </a:r>
            <a:r>
              <a:rPr lang="en-GB" sz="1200" b="0" i="0" kern="1200" dirty="0">
                <a:solidFill>
                  <a:schemeClr val="tx1"/>
                </a:solidFill>
                <a:effectLst/>
                <a:latin typeface="+mn-lt"/>
                <a:ea typeface="+mn-ea"/>
                <a:cs typeface="+mn-cs"/>
              </a:rPr>
              <a:t>axes-level</a:t>
            </a:r>
            <a:r>
              <a:rPr lang="en-GB" b="0" i="0" dirty="0">
                <a:solidFill>
                  <a:srgbClr val="3A343A"/>
                </a:solidFill>
                <a:effectLst/>
                <a:latin typeface="Europa"/>
              </a:rPr>
              <a:t> and </a:t>
            </a:r>
            <a:r>
              <a:rPr lang="en-GB" sz="1200" b="0" i="0" kern="1200" dirty="0">
                <a:solidFill>
                  <a:schemeClr val="tx1"/>
                </a:solidFill>
                <a:effectLst/>
                <a:latin typeface="+mn-lt"/>
                <a:ea typeface="+mn-ea"/>
                <a:cs typeface="+mn-cs"/>
              </a:rPr>
              <a:t>figure-level functions </a:t>
            </a:r>
            <a:r>
              <a:rPr lang="en-GB" b="0" i="0" dirty="0">
                <a:solidFill>
                  <a:srgbClr val="3A343A"/>
                </a:solidFill>
                <a:effectLst/>
                <a:latin typeface="Europa"/>
              </a:rPr>
              <a:t>is that </a:t>
            </a:r>
            <a:r>
              <a:rPr lang="en-GB" sz="1200" b="0" i="0" kern="1200" dirty="0">
                <a:solidFill>
                  <a:schemeClr val="tx1"/>
                </a:solidFill>
                <a:effectLst/>
                <a:latin typeface="+mn-lt"/>
                <a:ea typeface="+mn-ea"/>
                <a:cs typeface="+mn-cs"/>
              </a:rPr>
              <a:t>axes-level functions create a single plot, while figure-level functions </a:t>
            </a:r>
            <a:r>
              <a:rPr lang="en-GB" b="0" i="0" dirty="0">
                <a:solidFill>
                  <a:srgbClr val="3A343A"/>
                </a:solidFill>
                <a:effectLst/>
                <a:latin typeface="Europa"/>
              </a:rPr>
              <a:t>can in addition to single plots, produce multi-plots, to segregate data attributes into rows and columns of subplots.</a:t>
            </a:r>
            <a:endParaRPr lang="en-GB" b="0" i="0" dirty="0">
              <a:solidFill>
                <a:srgbClr val="222222"/>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Axes-level functions return the Axes object (ax : matplotlib Axes) with the plot drawn onto it. They plot data onto a single </a:t>
            </a:r>
            <a:r>
              <a:rPr lang="en-GB" dirty="0">
                <a:effectLst/>
              </a:rPr>
              <a:t>matplotlib.pyplot.Axes</a:t>
            </a:r>
            <a:r>
              <a:rPr lang="en-GB" sz="1200" b="0" i="0" kern="1200" dirty="0">
                <a:solidFill>
                  <a:schemeClr val="tx1"/>
                </a:solidFill>
                <a:effectLst/>
                <a:latin typeface="+mn-lt"/>
                <a:ea typeface="+mn-ea"/>
                <a:cs typeface="+mn-cs"/>
              </a:rPr>
              <a:t> object, which is the return value of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Figure-level functions return a FacetGrid object object with the plot on it. Figure-level functions interface with matplotlib through a seaborn object: </a:t>
            </a:r>
            <a:r>
              <a:rPr lang="en-GB" sz="1200" b="0" i="0" u="none" strike="noStrike" kern="1200" dirty="0">
                <a:solidFill>
                  <a:schemeClr val="tx1"/>
                </a:solidFill>
                <a:effectLst/>
                <a:latin typeface="+mn-lt"/>
                <a:ea typeface="+mn-ea"/>
                <a:cs typeface="+mn-cs"/>
              </a:rPr>
              <a:t>FacetGrid</a:t>
            </a:r>
            <a:r>
              <a:rPr lang="en-GB" sz="1200" b="0" i="0" kern="1200" dirty="0">
                <a:solidFill>
                  <a:schemeClr val="tx1"/>
                </a:solidFill>
                <a:effectLst/>
                <a:latin typeface="+mn-lt"/>
                <a:ea typeface="+mn-ea"/>
                <a:cs typeface="+mn-cs"/>
              </a:rPr>
              <a:t>, that manages the figure. </a:t>
            </a:r>
            <a:r>
              <a:rPr lang="en-GB" b="1" i="0" dirty="0">
                <a:solidFill>
                  <a:srgbClr val="222222"/>
                </a:solidFill>
                <a:effectLst/>
                <a:latin typeface="Lato" panose="020F0502020204030203" pitchFamily="34" charset="0"/>
              </a:rPr>
              <a:t>FacetGrid</a:t>
            </a:r>
            <a:r>
              <a:rPr lang="en-GB" b="0" i="0" dirty="0">
                <a:solidFill>
                  <a:srgbClr val="222222"/>
                </a:solidFill>
                <a:effectLst/>
                <a:latin typeface="Lato" panose="020F0502020204030203" pitchFamily="34" charset="0"/>
              </a:rPr>
              <a:t> is a seaborn class whose objects have the capability to produce a multi-plot grid for plotting conditional relationships, where each subplot illustrates a different condition. This means that you can easily create subplots using its object (multiple axes aligned in a grid of rows and columns that outputs subplots).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three most common plots in relation to what they visualise 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mn-lt"/>
                <a:ea typeface="+mn-ea"/>
                <a:cs typeface="+mn-cs"/>
              </a:rPr>
              <a:t>Relational plots - show the relationship between multiple variables in a dataset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mn-lt"/>
                <a:ea typeface="+mn-ea"/>
                <a:cs typeface="+mn-cs"/>
              </a:rPr>
              <a:t>Distribution plots - show the distribution of variables in a dataset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mn-lt"/>
                <a:ea typeface="+mn-ea"/>
                <a:cs typeface="+mn-cs"/>
              </a:rPr>
              <a:t>Categorical plots - show the relationship between a numerical variable and one or more categorical variables in a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Seaborn functions at the top level: relplot,</a:t>
            </a:r>
            <a:r>
              <a:rPr lang="en-GB" sz="1200" b="0" i="0" kern="1200" baseline="0" dirty="0">
                <a:solidFill>
                  <a:schemeClr val="tx1"/>
                </a:solidFill>
                <a:effectLst/>
                <a:latin typeface="+mn-lt"/>
                <a:ea typeface="+mn-ea"/>
                <a:cs typeface="+mn-cs"/>
              </a:rPr>
              <a:t> displot and catplot, are all </a:t>
            </a:r>
            <a:r>
              <a:rPr lang="en-GB" sz="1200" b="0" i="0" kern="1200" dirty="0">
                <a:solidFill>
                  <a:schemeClr val="tx1"/>
                </a:solidFill>
                <a:effectLst/>
                <a:latin typeface="+mn-lt"/>
                <a:ea typeface="+mn-ea"/>
                <a:cs typeface="+mn-cs"/>
              </a:rPr>
              <a:t>figure-level functions. They return a FacetGrid object with the plot on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relplot() is a figure-level interface for drawing relational plots onto a FacetGrid.</a:t>
            </a:r>
          </a:p>
          <a:p>
            <a:pPr fontAlgn="t"/>
            <a:r>
              <a:rPr lang="en-GB" sz="1200" u="none" strike="noStrike" kern="1200" dirty="0">
                <a:solidFill>
                  <a:schemeClr val="tx1"/>
                </a:solidFill>
                <a:effectLst/>
                <a:latin typeface="+mn-lt"/>
                <a:ea typeface="+mn-ea"/>
                <a:cs typeface="+mn-cs"/>
              </a:rPr>
              <a:t>displot() is a f</a:t>
            </a:r>
            <a:r>
              <a:rPr lang="en-GB" dirty="0">
                <a:effectLst/>
              </a:rPr>
              <a:t>igure-level interface for drawing distribution plots onto a FacetGrid.</a:t>
            </a:r>
            <a:br>
              <a:rPr lang="en-GB" dirty="0">
                <a:effectLst/>
              </a:rPr>
            </a:br>
            <a:r>
              <a:rPr lang="en-GB" dirty="0">
                <a:effectLst/>
              </a:rPr>
              <a:t>c</a:t>
            </a:r>
            <a:r>
              <a:rPr lang="en-GB" sz="1200" u="none" strike="noStrike" kern="1200" dirty="0">
                <a:solidFill>
                  <a:schemeClr val="tx1"/>
                </a:solidFill>
                <a:effectLst/>
                <a:latin typeface="+mn-lt"/>
                <a:ea typeface="+mn-ea"/>
                <a:cs typeface="+mn-cs"/>
              </a:rPr>
              <a:t>atplot() is a f</a:t>
            </a:r>
            <a:r>
              <a:rPr lang="en-GB" dirty="0">
                <a:effectLst/>
              </a:rPr>
              <a:t>igure-level interface for drawing categorical plots onto a FacetGrid.</a:t>
            </a:r>
          </a:p>
          <a:p>
            <a:pPr fontAlgn="t"/>
            <a:endParaRPr lang="en-GB" dirty="0">
              <a:effectLst/>
            </a:endParaRPr>
          </a:p>
          <a:p>
            <a:pPr fontAlgn="t"/>
            <a:r>
              <a:rPr lang="en-GB" sz="1200" b="0" i="0" kern="1200" dirty="0">
                <a:solidFill>
                  <a:schemeClr val="tx1"/>
                </a:solidFill>
                <a:effectLst/>
                <a:latin typeface="+mn-lt"/>
                <a:ea typeface="+mn-ea"/>
                <a:cs typeface="+mn-cs"/>
              </a:rPr>
              <a:t>Each of these three figure-level functions offers a unitary interface to its various axes-level functions.</a:t>
            </a: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a:t>
            </a:r>
            <a:r>
              <a:rPr lang="en-GB" sz="1200" b="0" i="0" kern="1200" baseline="0" dirty="0">
                <a:solidFill>
                  <a:schemeClr val="tx1"/>
                </a:solidFill>
                <a:effectLst/>
                <a:latin typeface="+mn-lt"/>
                <a:ea typeface="+mn-ea"/>
                <a:cs typeface="+mn-cs"/>
              </a:rPr>
              <a:t> functions below these three functions are </a:t>
            </a:r>
            <a:r>
              <a:rPr lang="en-GB" sz="1200" b="0" i="0" kern="1200" dirty="0">
                <a:solidFill>
                  <a:schemeClr val="tx1"/>
                </a:solidFill>
                <a:effectLst/>
                <a:latin typeface="+mn-lt"/>
                <a:ea typeface="+mn-ea"/>
                <a:cs typeface="+mn-cs"/>
              </a:rPr>
              <a:t>axes-level functions.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Each of the three top-level functions allow creating the plots</a:t>
            </a:r>
            <a:r>
              <a:rPr lang="en-GB" sz="1200" b="0" i="0" kern="1200" baseline="0" dirty="0">
                <a:solidFill>
                  <a:schemeClr val="tx1"/>
                </a:solidFill>
                <a:effectLst/>
                <a:latin typeface="+mn-lt"/>
                <a:ea typeface="+mn-ea"/>
                <a:cs typeface="+mn-cs"/>
              </a:rPr>
              <a:t> listed below them, through the </a:t>
            </a:r>
            <a:r>
              <a:rPr lang="en-GB" sz="1200" b="1" i="0" kern="1200" baseline="0" dirty="0">
                <a:solidFill>
                  <a:schemeClr val="tx1"/>
                </a:solidFill>
                <a:effectLst/>
                <a:latin typeface="+mn-lt"/>
                <a:ea typeface="+mn-ea"/>
                <a:cs typeface="+mn-cs"/>
              </a:rPr>
              <a:t>kind</a:t>
            </a:r>
            <a:r>
              <a:rPr lang="en-GB" sz="1200" b="0" i="0" kern="1200" baseline="0" dirty="0">
                <a:solidFill>
                  <a:schemeClr val="tx1"/>
                </a:solidFill>
                <a:effectLst/>
                <a:latin typeface="+mn-lt"/>
                <a:ea typeface="+mn-ea"/>
                <a:cs typeface="+mn-cs"/>
              </a:rPr>
              <a:t> key word argument (kwarg). </a:t>
            </a:r>
            <a:r>
              <a:rPr lang="en-GB" b="0" i="0" dirty="0">
                <a:solidFill>
                  <a:srgbClr val="444444"/>
                </a:solidFill>
                <a:effectLst/>
                <a:latin typeface="Roboto" panose="02000000000000000000" pitchFamily="2" charset="0"/>
              </a:rPr>
              <a:t>The parameter </a:t>
            </a:r>
            <a:r>
              <a:rPr lang="en-GB" b="1" i="0" dirty="0">
                <a:solidFill>
                  <a:schemeClr val="tx1"/>
                </a:solidFill>
                <a:effectLst/>
                <a:latin typeface="Roboto" panose="02000000000000000000" pitchFamily="2" charset="0"/>
              </a:rPr>
              <a:t>kind</a:t>
            </a:r>
            <a:r>
              <a:rPr lang="en-GB" b="0" i="0" dirty="0">
                <a:solidFill>
                  <a:srgbClr val="444444"/>
                </a:solidFill>
                <a:effectLst/>
                <a:latin typeface="Roboto" panose="02000000000000000000" pitchFamily="2" charset="0"/>
              </a:rPr>
              <a:t> determines the kind of plot to draw</a:t>
            </a:r>
            <a:r>
              <a:rPr lang="en-GB" b="0" i="0" baseline="0" dirty="0">
                <a:solidFill>
                  <a:srgbClr val="444444"/>
                </a:solidFill>
                <a:effectLst/>
                <a:latin typeface="Roboto" panose="02000000000000000000" pitchFamily="2" charset="0"/>
              </a:rPr>
              <a:t>,</a:t>
            </a:r>
            <a:r>
              <a:rPr lang="en-GB" b="0" i="0" dirty="0">
                <a:solidFill>
                  <a:srgbClr val="444444"/>
                </a:solidFill>
                <a:effectLst/>
                <a:latin typeface="Roboto" panose="02000000000000000000" pitchFamily="2" charset="0"/>
              </a:rPr>
              <a:t> corresponding to the name of a axes-level plotting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a:solidFill>
                  <a:schemeClr val="tx1"/>
                </a:solidFill>
                <a:effectLst/>
                <a:latin typeface="+mn-lt"/>
                <a:ea typeface="+mn-ea"/>
                <a:cs typeface="+mn-cs"/>
              </a:rPr>
              <a:t>For relplot(), kind o</a:t>
            </a:r>
            <a:r>
              <a:rPr lang="en-GB" b="0" i="0" dirty="0">
                <a:solidFill>
                  <a:srgbClr val="444444"/>
                </a:solidFill>
                <a:effectLst/>
                <a:latin typeface="Roboto" panose="02000000000000000000" pitchFamily="2" charset="0"/>
              </a:rPr>
              <a:t>ptions are: “scatter” or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a:solidFill>
                  <a:schemeClr val="tx1"/>
                </a:solidFill>
                <a:effectLst/>
                <a:latin typeface="+mn-lt"/>
                <a:ea typeface="+mn-ea"/>
                <a:cs typeface="+mn-cs"/>
              </a:rPr>
              <a:t>For displot(), kind o</a:t>
            </a:r>
            <a:r>
              <a:rPr lang="en-GB" b="0" i="0" dirty="0">
                <a:solidFill>
                  <a:srgbClr val="444444"/>
                </a:solidFill>
                <a:effectLst/>
                <a:latin typeface="Roboto" panose="02000000000000000000" pitchFamily="2" charset="0"/>
              </a:rPr>
              <a:t>ptions are: “hist”, “kde” or “ecdf”. </a:t>
            </a:r>
            <a:r>
              <a:rPr lang="en-GB" sz="1200" b="0" i="0" kern="1200" dirty="0">
                <a:solidFill>
                  <a:schemeClr val="tx1"/>
                </a:solidFill>
                <a:effectLst/>
                <a:latin typeface="+mn-lt"/>
                <a:ea typeface="+mn-ea"/>
                <a:cs typeface="+mn-cs"/>
              </a:rPr>
              <a:t>Additionally, a </a:t>
            </a:r>
            <a:r>
              <a:rPr lang="en-GB" sz="1200" b="0" i="0" u="none" strike="noStrike" kern="1200" dirty="0">
                <a:solidFill>
                  <a:schemeClr val="tx1"/>
                </a:solidFill>
                <a:effectLst/>
                <a:latin typeface="+mn-lt"/>
                <a:ea typeface="+mn-ea"/>
                <a:cs typeface="+mn-cs"/>
              </a:rPr>
              <a:t>rugplot()</a:t>
            </a:r>
            <a:r>
              <a:rPr lang="en-GB" sz="1200" b="0" i="0" kern="1200" dirty="0">
                <a:solidFill>
                  <a:schemeClr val="tx1"/>
                </a:solidFill>
                <a:effectLst/>
                <a:latin typeface="+mn-lt"/>
                <a:ea typeface="+mn-ea"/>
                <a:cs typeface="+mn-cs"/>
              </a:rPr>
              <a:t> can be added to any kind of these plots to show individual observations.</a:t>
            </a:r>
            <a:endParaRPr lang="en-GB" b="0" i="0" dirty="0">
              <a:solidFill>
                <a:srgbClr val="44444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a:solidFill>
                  <a:schemeClr val="tx1"/>
                </a:solidFill>
                <a:effectLst/>
                <a:latin typeface="+mn-lt"/>
                <a:ea typeface="+mn-ea"/>
                <a:cs typeface="+mn-cs"/>
              </a:rPr>
              <a:t>For catplot(), kind o</a:t>
            </a:r>
            <a:r>
              <a:rPr lang="en-GB" b="0" i="0" dirty="0">
                <a:solidFill>
                  <a:srgbClr val="444444"/>
                </a:solidFill>
                <a:effectLst/>
                <a:latin typeface="Roboto" panose="02000000000000000000" pitchFamily="2" charset="0"/>
              </a:rPr>
              <a:t>ptions are: “strip”, “swarm”, “box”, “violin”, “boxen”, “point”, “bar”, or “count”.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444444"/>
                </a:solidFill>
                <a:effectLst/>
                <a:latin typeface="Roboto" panose="02000000000000000000" pitchFamily="2" charset="0"/>
              </a:rPr>
              <a:t>In addition to the kind kwarg,</a:t>
            </a:r>
            <a:r>
              <a:rPr lang="en-GB" b="0" i="0" baseline="0" dirty="0">
                <a:solidFill>
                  <a:srgbClr val="444444"/>
                </a:solidFill>
                <a:effectLst/>
                <a:latin typeface="Roboto" panose="02000000000000000000" pitchFamily="2" charset="0"/>
              </a:rPr>
              <a:t> e</a:t>
            </a:r>
            <a:r>
              <a:rPr lang="en-GB" b="0" i="0" dirty="0">
                <a:solidFill>
                  <a:srgbClr val="444444"/>
                </a:solidFill>
                <a:effectLst/>
                <a:latin typeface="Roboto" panose="02000000000000000000" pitchFamily="2" charset="0"/>
              </a:rPr>
              <a:t>ach of these underlying functions exist on their own, with additional arguments: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baseline="0" dirty="0">
                <a:solidFill>
                  <a:schemeClr val="tx1"/>
                </a:solidFill>
                <a:effectLst/>
                <a:latin typeface="+mn-lt"/>
                <a:ea typeface="+mn-ea"/>
                <a:cs typeface="+mn-cs"/>
              </a:rPr>
              <a:t>for relplot(), there are 2 separate functions: scatterplot() and lineplot(), offering 2 </a:t>
            </a:r>
            <a:r>
              <a:rPr lang="en-GB" sz="1200" b="0" i="0" kern="1200" dirty="0">
                <a:solidFill>
                  <a:schemeClr val="tx1"/>
                </a:solidFill>
                <a:effectLst/>
                <a:latin typeface="+mn-lt"/>
                <a:ea typeface="+mn-ea"/>
                <a:cs typeface="+mn-cs"/>
              </a:rPr>
              <a:t>different types of relational plots</a:t>
            </a:r>
            <a:r>
              <a:rPr lang="en-GB" sz="1200" b="0" i="0" kern="1200" baseline="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baseline="0" dirty="0">
                <a:solidFill>
                  <a:schemeClr val="tx1"/>
                </a:solidFill>
                <a:effectLst/>
                <a:latin typeface="+mn-lt"/>
                <a:ea typeface="+mn-ea"/>
                <a:cs typeface="+mn-cs"/>
              </a:rPr>
              <a:t>for displot(), there are 3 separate functions:  </a:t>
            </a:r>
            <a:r>
              <a:rPr lang="en-GB" sz="1200" b="0" i="0" u="none" strike="noStrike" kern="1200" dirty="0">
                <a:solidFill>
                  <a:schemeClr val="tx1"/>
                </a:solidFill>
                <a:effectLst/>
                <a:latin typeface="+mn-lt"/>
                <a:ea typeface="+mn-ea"/>
                <a:cs typeface="+mn-cs"/>
              </a:rPr>
              <a:t>histplot(), kdeplot() and ecdfplot(),</a:t>
            </a:r>
            <a:r>
              <a:rPr lang="en-GB" sz="1200" b="0" i="0" kern="1200" baseline="0" dirty="0">
                <a:solidFill>
                  <a:schemeClr val="tx1"/>
                </a:solidFill>
                <a:effectLst/>
                <a:latin typeface="+mn-lt"/>
                <a:ea typeface="+mn-ea"/>
                <a:cs typeface="+mn-cs"/>
              </a:rPr>
              <a:t> offering 3 </a:t>
            </a:r>
            <a:r>
              <a:rPr lang="en-GB" sz="1200" b="0" i="0" kern="1200" dirty="0">
                <a:solidFill>
                  <a:schemeClr val="tx1"/>
                </a:solidFill>
                <a:effectLst/>
                <a:latin typeface="+mn-lt"/>
                <a:ea typeface="+mn-ea"/>
                <a:cs typeface="+mn-cs"/>
              </a:rPr>
              <a:t>different types of distribution plots, </a:t>
            </a:r>
            <a:r>
              <a:rPr lang="en-GB" sz="1200" b="0" i="0" u="none" strike="noStrike" kern="1200" dirty="0">
                <a:solidFill>
                  <a:schemeClr val="tx1"/>
                </a:solidFill>
                <a:effectLst/>
                <a:latin typeface="+mn-lt"/>
                <a:ea typeface="+mn-ea"/>
                <a:cs typeface="+mn-cs"/>
              </a:rPr>
              <a:t>as well as the before-mentioned additional rugplot() function.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baseline="0" dirty="0">
                <a:solidFill>
                  <a:schemeClr val="tx1"/>
                </a:solidFill>
                <a:effectLst/>
                <a:latin typeface="+mn-lt"/>
                <a:ea typeface="+mn-ea"/>
                <a:cs typeface="+mn-cs"/>
              </a:rPr>
              <a:t>for catplot(), there are 8 separate functions:  </a:t>
            </a:r>
            <a:r>
              <a:rPr lang="en-GB" sz="1200" b="0" i="0" u="none" strike="noStrike" kern="1200" dirty="0">
                <a:solidFill>
                  <a:schemeClr val="tx1"/>
                </a:solidFill>
                <a:effectLst/>
                <a:latin typeface="+mn-lt"/>
                <a:ea typeface="+mn-ea"/>
                <a:cs typeface="+mn-cs"/>
              </a:rPr>
              <a:t>stripplot(), swarmplot(), boxplot(), violinplot(), boxenplot(), pointplot(), barplot() and countplot()</a:t>
            </a:r>
            <a:r>
              <a:rPr lang="en-GB" sz="1200" b="0" i="0" kern="1200" baseline="0" dirty="0">
                <a:solidFill>
                  <a:schemeClr val="tx1"/>
                </a:solidFill>
                <a:effectLst/>
                <a:latin typeface="+mn-lt"/>
                <a:ea typeface="+mn-ea"/>
                <a:cs typeface="+mn-cs"/>
              </a:rPr>
              <a:t>, offering 8 </a:t>
            </a:r>
            <a:r>
              <a:rPr lang="en-GB" sz="1200" b="0" i="0" kern="1200" dirty="0">
                <a:solidFill>
                  <a:schemeClr val="tx1"/>
                </a:solidFill>
                <a:effectLst/>
                <a:latin typeface="+mn-lt"/>
                <a:ea typeface="+mn-ea"/>
                <a:cs typeface="+mn-cs"/>
              </a:rPr>
              <a:t>different types of categorical plots</a:t>
            </a:r>
            <a:r>
              <a:rPr lang="en-GB" sz="1200" b="0" i="0" u="none" strike="noStrike"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0" i="0" dirty="0">
              <a:solidFill>
                <a:srgbClr val="44444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Source: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https://seaborn.pydata.org/tutorial/function_overview.html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a:t>
            </a:fld>
            <a:endParaRPr lang="en-GB" dirty="0"/>
          </a:p>
        </p:txBody>
      </p:sp>
    </p:spTree>
    <p:extLst>
      <p:ext uri="{BB962C8B-B14F-4D97-AF65-F5344CB8AC3E}">
        <p14:creationId xmlns:p14="http://schemas.microsoft.com/office/powerpoint/2010/main" val="35757930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62</a:t>
            </a:fld>
            <a:endParaRPr lang="en-GB" dirty="0"/>
          </a:p>
        </p:txBody>
      </p:sp>
    </p:spTree>
    <p:extLst>
      <p:ext uri="{BB962C8B-B14F-4D97-AF65-F5344CB8AC3E}">
        <p14:creationId xmlns:p14="http://schemas.microsoft.com/office/powerpoint/2010/main" val="2965149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sng" dirty="0"/>
              <a:t>Note</a:t>
            </a:r>
            <a:r>
              <a:rPr lang="en-GB" dirty="0"/>
              <a:t>: </a:t>
            </a:r>
            <a:r>
              <a:rPr lang="en-GB" b="1" dirty="0"/>
              <a:t>hue</a:t>
            </a:r>
            <a:r>
              <a:rPr lang="en-GB" sz="1200" b="0" i="0" kern="1200" baseline="0" dirty="0">
                <a:solidFill>
                  <a:schemeClr val="tx1"/>
                </a:solidFill>
                <a:effectLst/>
                <a:latin typeface="+mn-lt"/>
                <a:ea typeface="+mn-ea"/>
                <a:cs typeface="+mn-cs"/>
              </a:rPr>
              <a:t> is t</a:t>
            </a:r>
            <a:r>
              <a:rPr lang="en-GB" sz="1200" b="0" i="0" kern="1200" dirty="0">
                <a:solidFill>
                  <a:schemeClr val="tx1"/>
                </a:solidFill>
                <a:effectLst/>
                <a:latin typeface="+mn-lt"/>
                <a:ea typeface="+mn-ea"/>
                <a:cs typeface="+mn-cs"/>
              </a:rPr>
              <a:t>he data parameter around which the dependency of the passed data values are to be plotted.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FacetGrid</a:t>
            </a:r>
            <a:r>
              <a:rPr lang="en-GB" dirty="0"/>
              <a:t>()</a:t>
            </a:r>
            <a:r>
              <a:rPr lang="en-GB" baseline="0" dirty="0"/>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https://seaborn.pydata.org/generated/seaborn.FacetGrid.html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FacetGrid.map</a:t>
            </a:r>
            <a:r>
              <a:rPr lang="en-GB" dirty="0"/>
              <a:t>()</a:t>
            </a:r>
            <a:r>
              <a:rPr lang="en-GB" baseline="0" dirty="0"/>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http://seaborn.pydata.org/generated/seaborn.FacetGrid.map.html#seaborn.FacetGrid.map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p:txBody>
      </p:sp>
      <p:sp>
        <p:nvSpPr>
          <p:cNvPr id="4" name="Slide Number Placeholder 3"/>
          <p:cNvSpPr>
            <a:spLocks noGrp="1"/>
          </p:cNvSpPr>
          <p:nvPr>
            <p:ph type="sldNum" sz="quarter" idx="10"/>
          </p:nvPr>
        </p:nvSpPr>
        <p:spPr/>
        <p:txBody>
          <a:bodyPr/>
          <a:lstStyle/>
          <a:p>
            <a:fld id="{DECAF7F7-481D-4FBB-872B-CAD62DA8C4BA}" type="slidenum">
              <a:rPr lang="en-GB" smtClean="0"/>
              <a:t>63</a:t>
            </a:fld>
            <a:endParaRPr lang="en-GB" dirty="0"/>
          </a:p>
        </p:txBody>
      </p:sp>
    </p:spTree>
    <p:extLst>
      <p:ext uri="{BB962C8B-B14F-4D97-AF65-F5344CB8AC3E}">
        <p14:creationId xmlns:p14="http://schemas.microsoft.com/office/powerpoint/2010/main" val="34514013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Here, we've created a FacetGrid, passing our data (data_set) to it. By specifying the col argument as “gender", we've told Seaborn that we'd like to facet the data into genders and plot a scatter plot for each gender in the dataset.</a:t>
            </a:r>
          </a:p>
          <a:p>
            <a:r>
              <a:rPr lang="en-GB" sz="1200" b="0" i="0" kern="1200" dirty="0">
                <a:solidFill>
                  <a:schemeClr val="tx1"/>
                </a:solidFill>
                <a:effectLst/>
                <a:latin typeface="+mn-lt"/>
                <a:ea typeface="+mn-ea"/>
                <a:cs typeface="+mn-cs"/>
              </a:rPr>
              <a:t>We've also assigned the hue to depend on the gender, so each gender has a different colour. </a:t>
            </a:r>
          </a:p>
          <a:p>
            <a:r>
              <a:rPr lang="en-GB" sz="1200" b="0" i="0" kern="1200" dirty="0">
                <a:solidFill>
                  <a:schemeClr val="tx1"/>
                </a:solidFill>
                <a:effectLst/>
                <a:latin typeface="+mn-lt"/>
                <a:ea typeface="+mn-ea"/>
                <a:cs typeface="+mn-cs"/>
              </a:rPr>
              <a:t>To this grid object, we map() our arguments. We specified a sns.scatterplot as the type of plot we'd like, as well as the x and y variables we want to plot in these scatter plots.</a:t>
            </a:r>
          </a:p>
          <a:p>
            <a:r>
              <a:rPr lang="en-GB" sz="1200" b="0" i="0" kern="1200" dirty="0">
                <a:solidFill>
                  <a:schemeClr val="tx1"/>
                </a:solidFill>
                <a:effectLst/>
                <a:latin typeface="+mn-lt"/>
                <a:ea typeface="+mn-ea"/>
                <a:cs typeface="+mn-cs"/>
              </a:rPr>
              <a:t>This results in 2 different scatter plots, each with the related x and y data, separated by gender.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i="0" u="none" strike="noStrike" dirty="0">
              <a:solidFill>
                <a:srgbClr val="222222"/>
              </a:solidFill>
              <a:effectLst/>
              <a:latin typeface="Montserrat" panose="00000500000000000000" pitchFamily="2" charset="0"/>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64</a:t>
            </a:fld>
            <a:endParaRPr lang="en-GB" dirty="0"/>
          </a:p>
        </p:txBody>
      </p:sp>
    </p:spTree>
    <p:extLst>
      <p:ext uri="{BB962C8B-B14F-4D97-AF65-F5344CB8AC3E}">
        <p14:creationId xmlns:p14="http://schemas.microsoft.com/office/powerpoint/2010/main" val="39786461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sng" strike="noStrike" dirty="0">
                <a:solidFill>
                  <a:srgbClr val="222222"/>
                </a:solidFill>
                <a:effectLst/>
                <a:latin typeface="Montserrat" panose="00000500000000000000" pitchFamily="2" charset="0"/>
              </a:rPr>
              <a:t>Note</a:t>
            </a:r>
            <a:r>
              <a:rPr lang="en-GB" sz="1800" b="0" i="0" u="none" strike="noStrike" dirty="0">
                <a:solidFill>
                  <a:srgbClr val="222222"/>
                </a:solidFill>
                <a:effectLst/>
                <a:latin typeface="Montserrat" panose="00000500000000000000" pitchFamily="2" charset="0"/>
              </a:rPr>
              <a:t>: Using figure-level functions - here relplot(), is safer than using FacetGrid directly, as it ensures synchronization of variable order across facets.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65</a:t>
            </a:fld>
            <a:endParaRPr lang="en-GB" dirty="0"/>
          </a:p>
        </p:txBody>
      </p:sp>
    </p:spTree>
    <p:extLst>
      <p:ext uri="{BB962C8B-B14F-4D97-AF65-F5344CB8AC3E}">
        <p14:creationId xmlns:p14="http://schemas.microsoft.com/office/powerpoint/2010/main" val="2563657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jointplot</a:t>
            </a:r>
            <a:r>
              <a:rPr lang="en-GB" dirty="0"/>
              <a:t>()</a:t>
            </a:r>
            <a:r>
              <a:rPr lang="en-GB" baseline="0" dirty="0"/>
              <a:t> function: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http://seaborn.pydata.org/generated/seaborn.jointplot.html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444444"/>
                </a:solidFill>
                <a:effectLst/>
                <a:latin typeface="Roboto" panose="02000000000000000000" pitchFamily="2" charset="0"/>
              </a:rPr>
              <a:t>Set </a:t>
            </a:r>
            <a:r>
              <a:rPr lang="en-GB" dirty="0">
                <a:effectLst/>
              </a:rPr>
              <a:t>kind="reg"</a:t>
            </a:r>
            <a:r>
              <a:rPr lang="en-GB" b="0" i="0" dirty="0">
                <a:solidFill>
                  <a:srgbClr val="444444"/>
                </a:solidFill>
                <a:effectLst/>
                <a:latin typeface="Roboto" panose="02000000000000000000" pitchFamily="2" charset="0"/>
              </a:rPr>
              <a:t> to add a linear regression fit (using </a:t>
            </a:r>
            <a:r>
              <a:rPr lang="en-GB" b="0" i="0" u="none" strike="noStrike" dirty="0">
                <a:solidFill>
                  <a:srgbClr val="4C72B0"/>
                </a:solidFill>
                <a:effectLst/>
                <a:latin typeface="Roboto" panose="02000000000000000000" pitchFamily="2" charset="0"/>
              </a:rPr>
              <a:t>regplot()</a:t>
            </a:r>
            <a:r>
              <a:rPr lang="en-GB" b="0" i="0" dirty="0">
                <a:solidFill>
                  <a:srgbClr val="444444"/>
                </a:solidFill>
                <a:effectLst/>
                <a:latin typeface="Roboto" panose="02000000000000000000" pitchFamily="2" charset="0"/>
              </a:rPr>
              <a:t>) to scatter plot and univariate KDE curves to hist plot.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regplot</a:t>
            </a:r>
            <a:r>
              <a:rPr lang="en-GB" dirty="0"/>
              <a:t>()</a:t>
            </a:r>
            <a:r>
              <a:rPr lang="en-GB" baseline="0" dirty="0"/>
              <a:t> function: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http://seaborn.pydata.org/generated/seaborn.regplot.html#seaborn.regplot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444444"/>
                </a:solidFill>
                <a:effectLst/>
                <a:latin typeface="Roboto" panose="02000000000000000000" pitchFamily="2" charset="0"/>
              </a:rPr>
              <a:t>Set </a:t>
            </a:r>
            <a:r>
              <a:rPr lang="en-GB" dirty="0">
                <a:effectLst/>
              </a:rPr>
              <a:t>kind="resid"</a:t>
            </a:r>
            <a:r>
              <a:rPr lang="en-GB" b="0" i="0" dirty="0">
                <a:solidFill>
                  <a:srgbClr val="444444"/>
                </a:solidFill>
                <a:effectLst/>
                <a:latin typeface="Roboto" panose="02000000000000000000" pitchFamily="2" charset="0"/>
              </a:rPr>
              <a:t> to plot the residuals of a linear regression.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residplot</a:t>
            </a:r>
            <a:r>
              <a:rPr lang="en-GB" dirty="0"/>
              <a:t>()</a:t>
            </a:r>
            <a:r>
              <a:rPr lang="en-GB" baseline="0" dirty="0"/>
              <a:t> function: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https://seaborn.pydata.org/generated/seaborn.residplot.html</a:t>
            </a:r>
          </a:p>
        </p:txBody>
      </p:sp>
      <p:sp>
        <p:nvSpPr>
          <p:cNvPr id="4" name="Slide Number Placeholder 3"/>
          <p:cNvSpPr>
            <a:spLocks noGrp="1"/>
          </p:cNvSpPr>
          <p:nvPr>
            <p:ph type="sldNum" sz="quarter" idx="10"/>
          </p:nvPr>
        </p:nvSpPr>
        <p:spPr/>
        <p:txBody>
          <a:bodyPr/>
          <a:lstStyle/>
          <a:p>
            <a:fld id="{DECAF7F7-481D-4FBB-872B-CAD62DA8C4BA}" type="slidenum">
              <a:rPr lang="en-GB" smtClean="0"/>
              <a:t>66</a:t>
            </a:fld>
            <a:endParaRPr lang="en-GB" dirty="0"/>
          </a:p>
        </p:txBody>
      </p:sp>
    </p:spTree>
    <p:extLst>
      <p:ext uri="{BB962C8B-B14F-4D97-AF65-F5344CB8AC3E}">
        <p14:creationId xmlns:p14="http://schemas.microsoft.com/office/powerpoint/2010/main" val="42162660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jointplot</a:t>
            </a:r>
            <a:r>
              <a:rPr lang="en-GB" dirty="0"/>
              <a:t>()</a:t>
            </a:r>
            <a:r>
              <a:rPr lang="en-GB" baseline="0" dirty="0"/>
              <a:t> function: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http://seaborn.pydata.org/generated/seaborn.jointplot.html</a:t>
            </a:r>
          </a:p>
        </p:txBody>
      </p:sp>
      <p:sp>
        <p:nvSpPr>
          <p:cNvPr id="4" name="Slide Number Placeholder 3"/>
          <p:cNvSpPr>
            <a:spLocks noGrp="1"/>
          </p:cNvSpPr>
          <p:nvPr>
            <p:ph type="sldNum" sz="quarter" idx="10"/>
          </p:nvPr>
        </p:nvSpPr>
        <p:spPr/>
        <p:txBody>
          <a:bodyPr/>
          <a:lstStyle/>
          <a:p>
            <a:fld id="{DECAF7F7-481D-4FBB-872B-CAD62DA8C4BA}" type="slidenum">
              <a:rPr lang="en-GB" smtClean="0"/>
              <a:t>67</a:t>
            </a:fld>
            <a:endParaRPr lang="en-GB" dirty="0"/>
          </a:p>
        </p:txBody>
      </p:sp>
    </p:spTree>
    <p:extLst>
      <p:ext uri="{BB962C8B-B14F-4D97-AF65-F5344CB8AC3E}">
        <p14:creationId xmlns:p14="http://schemas.microsoft.com/office/powerpoint/2010/main" val="22904525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jointplot</a:t>
            </a:r>
            <a:r>
              <a:rPr lang="en-GB" dirty="0"/>
              <a:t>()</a:t>
            </a:r>
            <a:r>
              <a:rPr lang="en-GB" baseline="0" dirty="0"/>
              <a:t> function: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http://seaborn.pydata.org/generated/seaborn.jointplot.html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68</a:t>
            </a:fld>
            <a:endParaRPr lang="en-GB" dirty="0"/>
          </a:p>
        </p:txBody>
      </p:sp>
    </p:spTree>
    <p:extLst>
      <p:ext uri="{BB962C8B-B14F-4D97-AF65-F5344CB8AC3E}">
        <p14:creationId xmlns:p14="http://schemas.microsoft.com/office/powerpoint/2010/main" val="18545349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rugplot</a:t>
            </a:r>
            <a:r>
              <a:rPr lang="en-GB" dirty="0"/>
              <a:t>()</a:t>
            </a:r>
            <a:r>
              <a:rPr lang="en-GB" baseline="0" dirty="0"/>
              <a:t> function:</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https://seaborn.pydata.org/generated/seaborn.rugplot.html#seaborn.rugplot</a:t>
            </a:r>
          </a:p>
        </p:txBody>
      </p:sp>
      <p:sp>
        <p:nvSpPr>
          <p:cNvPr id="4" name="Slide Number Placeholder 3"/>
          <p:cNvSpPr>
            <a:spLocks noGrp="1"/>
          </p:cNvSpPr>
          <p:nvPr>
            <p:ph type="sldNum" sz="quarter" idx="10"/>
          </p:nvPr>
        </p:nvSpPr>
        <p:spPr/>
        <p:txBody>
          <a:bodyPr/>
          <a:lstStyle/>
          <a:p>
            <a:fld id="{DECAF7F7-481D-4FBB-872B-CAD62DA8C4BA}" type="slidenum">
              <a:rPr lang="en-GB" smtClean="0"/>
              <a:t>69</a:t>
            </a:fld>
            <a:endParaRPr lang="en-GB" dirty="0"/>
          </a:p>
        </p:txBody>
      </p:sp>
    </p:spTree>
    <p:extLst>
      <p:ext uri="{BB962C8B-B14F-4D97-AF65-F5344CB8AC3E}">
        <p14:creationId xmlns:p14="http://schemas.microsoft.com/office/powerpoint/2010/main" val="11935686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Unlike Matplotlib, Seaborn comes packed with customized themes and a high-level interface for customizing and controlling the look of Matplotlib figures.</a:t>
            </a:r>
          </a:p>
        </p:txBody>
      </p:sp>
      <p:sp>
        <p:nvSpPr>
          <p:cNvPr id="4" name="Slide Number Placeholder 3"/>
          <p:cNvSpPr>
            <a:spLocks noGrp="1"/>
          </p:cNvSpPr>
          <p:nvPr>
            <p:ph type="sldNum" sz="quarter" idx="10"/>
          </p:nvPr>
        </p:nvSpPr>
        <p:spPr/>
        <p:txBody>
          <a:bodyPr/>
          <a:lstStyle/>
          <a:p>
            <a:fld id="{DECAF7F7-481D-4FBB-872B-CAD62DA8C4BA}" type="slidenum">
              <a:rPr lang="en-GB" smtClean="0"/>
              <a:t>70</a:t>
            </a:fld>
            <a:endParaRPr lang="en-GB" dirty="0"/>
          </a:p>
        </p:txBody>
      </p:sp>
    </p:spTree>
    <p:extLst>
      <p:ext uri="{BB962C8B-B14F-4D97-AF65-F5344CB8AC3E}">
        <p14:creationId xmlns:p14="http://schemas.microsoft.com/office/powerpoint/2010/main" val="20419631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71</a:t>
            </a:fld>
            <a:endParaRPr lang="en-GB" dirty="0"/>
          </a:p>
        </p:txBody>
      </p:sp>
    </p:spTree>
    <p:extLst>
      <p:ext uri="{BB962C8B-B14F-4D97-AF65-F5344CB8AC3E}">
        <p14:creationId xmlns:p14="http://schemas.microsoft.com/office/powerpoint/2010/main" val="3233983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9</a:t>
            </a:fld>
            <a:endParaRPr lang="en-GB" dirty="0"/>
          </a:p>
        </p:txBody>
      </p:sp>
    </p:spTree>
    <p:extLst>
      <p:ext uri="{BB962C8B-B14F-4D97-AF65-F5344CB8AC3E}">
        <p14:creationId xmlns:p14="http://schemas.microsoft.com/office/powerpoint/2010/main" val="26763324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72</a:t>
            </a:fld>
            <a:endParaRPr lang="en-GB" dirty="0"/>
          </a:p>
        </p:txBody>
      </p:sp>
    </p:spTree>
    <p:extLst>
      <p:ext uri="{BB962C8B-B14F-4D97-AF65-F5344CB8AC3E}">
        <p14:creationId xmlns:p14="http://schemas.microsoft.com/office/powerpoint/2010/main" val="7518074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73</a:t>
            </a:fld>
            <a:endParaRPr lang="en-GB" dirty="0"/>
          </a:p>
        </p:txBody>
      </p:sp>
    </p:spTree>
    <p:extLst>
      <p:ext uri="{BB962C8B-B14F-4D97-AF65-F5344CB8AC3E}">
        <p14:creationId xmlns:p14="http://schemas.microsoft.com/office/powerpoint/2010/main" val="114243568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official documentation for </a:t>
            </a:r>
            <a:r>
              <a:rPr lang="en-GB" baseline="0" dirty="0"/>
              <a:t>color_palette</a:t>
            </a:r>
            <a:r>
              <a:rPr lang="en-GB" dirty="0"/>
              <a:t>()</a:t>
            </a:r>
            <a:r>
              <a:rPr lang="en-GB" baseline="0" dirty="0"/>
              <a:t> function:</a:t>
            </a:r>
            <a:endParaRPr lang="en-GB" b="0" i="0" dirty="0">
              <a:solidFill>
                <a:srgbClr val="292929"/>
              </a:solidFill>
              <a:effectLst/>
              <a:latin typeface="sohne"/>
            </a:endParaRPr>
          </a:p>
          <a:p>
            <a:pPr algn="l"/>
            <a:r>
              <a:rPr lang="en-GB" dirty="0">
                <a:hlinkClick r:id="rId3"/>
              </a:rPr>
              <a:t>https://seaborn.pydata.org/generated/seaborn.color_palette.html</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74</a:t>
            </a:fld>
            <a:endParaRPr lang="en-GB" dirty="0"/>
          </a:p>
        </p:txBody>
      </p:sp>
    </p:spTree>
    <p:extLst>
      <p:ext uri="{BB962C8B-B14F-4D97-AF65-F5344CB8AC3E}">
        <p14:creationId xmlns:p14="http://schemas.microsoft.com/office/powerpoint/2010/main" val="178597422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75</a:t>
            </a:fld>
            <a:endParaRPr lang="en-GB" dirty="0"/>
          </a:p>
        </p:txBody>
      </p:sp>
    </p:spTree>
    <p:extLst>
      <p:ext uri="{BB962C8B-B14F-4D97-AF65-F5344CB8AC3E}">
        <p14:creationId xmlns:p14="http://schemas.microsoft.com/office/powerpoint/2010/main" val="9341106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Color Brewer is the name of a set of color palettes inspired by the research of cartographer Cindy Brewer. </a:t>
            </a:r>
          </a:p>
        </p:txBody>
      </p:sp>
      <p:sp>
        <p:nvSpPr>
          <p:cNvPr id="4" name="Slide Number Placeholder 3"/>
          <p:cNvSpPr>
            <a:spLocks noGrp="1"/>
          </p:cNvSpPr>
          <p:nvPr>
            <p:ph type="sldNum" sz="quarter" idx="10"/>
          </p:nvPr>
        </p:nvSpPr>
        <p:spPr/>
        <p:txBody>
          <a:bodyPr/>
          <a:lstStyle/>
          <a:p>
            <a:fld id="{DECAF7F7-481D-4FBB-872B-CAD62DA8C4BA}" type="slidenum">
              <a:rPr lang="en-GB" smtClean="0"/>
              <a:t>76</a:t>
            </a:fld>
            <a:endParaRPr lang="en-GB" dirty="0"/>
          </a:p>
        </p:txBody>
      </p:sp>
    </p:spTree>
    <p:extLst>
      <p:ext uri="{BB962C8B-B14F-4D97-AF65-F5344CB8AC3E}">
        <p14:creationId xmlns:p14="http://schemas.microsoft.com/office/powerpoint/2010/main" val="33942580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Color Brewer is the name of a set of color palettes inspired by the research of cartographer Cindy Brewer.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full list of color palette names (color schemes) 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['Accent', 'Accent_r', 'Blues', 'Blues_r', 'BrBG', 'BrBG_r', 'BuGn', 'BuGn_r', 'BuPu', 'BuPu_r', 'CMRmap', 'CMRmap_r', 'Dark2', 'Dark2_r', 'GnBu', 'GnBu_r', 'Greens', 'Greens_r', 'Greys', 'Greys_r', 'OrRd', 'OrRd_r', 'Oranges', 'Oranges_r', 'PRGn', 'PRGn_r', 'Paired', 'Paired_r', 'Pastel1', 'Pastel1_r', 'Pastel2', 'Pastel2_r', 'PiYG', 'PiYG_r', 'PuBu', 'PuBuGn', 'PuBuGn_r', 'PuBu_r', 'PuOr', 'PuOr_r', 'PuRd', 'PuRd_r', 'Purples', 'Purples_r', 'RdBu', 'RdBu_r', 'RdGy', 'RdGy_r', 'RdPu', 'RdPu_r', 'RdYlBu', 'RdYlBu_r', 'RdYlGn', 'RdYlGn_r', 'Reds', 'Reds_r', 'Set1', 'Set1_r', 'Set2', 'Set2_r', 'Set3', 'Set3_r', 'Spectral', 'Spectral_r', 'Wistia', 'Wistia_r', 'YlGn', 'YlGnBu', 'YlGnBu_r', 'YlGn_r', 'YlOrBr', 'YlOrBr_r', 'YlOrRd', 'YlOrRd_r', 'afmhot', 'afmhot_r', 'autumn', 'autumn_r', 'binary', 'binary_r', 'bone', 'bone_r', 'brg', 'brg_r', 'bwr', 'bwr_r', 'cividis', 'cividis_r', 'cool', 'cool_r', 'coolwarm', 'coolwarm_r', 'copper', 'copper_r', 'crest', 'crest_r', 'cubehelix', 'cubehelix_r', 'flag', 'flag_r', 'flare', 'flare_r', 'gist_earth', 'gist_earth_r', 'gist_gray', 'gist_gray_r', 'gist_heat', 'gist_heat_r', 'gist_ncar', 'gist_ncar_r', 'gist_rainbow', 'gist_rainbow_r', 'gist_stern', 'gist_stern_r', 'gist_yarg', 'gist_yarg_r', 'gnuplot', 'gnuplot2', 'gnuplot2_r', 'gnuplot_r', 'gray', 'gray_r', 'hot', 'hot_r', 'hsv', 'hsv_r', 'icefire', 'icefire_r', 'inferno', 'inferno_r', 'jet', 'jet_r', 'magma', 'magma_r', 'mako', 'mako_r', 'nipy_spectral', 'nipy_spectral_r', 'ocean', 'ocean_r', 'pink', 'pink_r', 'plasma', 'plasma_r', 'prism', 'prism_r', 'rainbow', 'rainbow_r', 'rocket', 'rocket_r', 'seismic', 'seismic_r', 'spring', 'spring_r', 'summer', 'summer_r', 'tab10', 'tab10_r', 'tab20', 'tab20_r', 'tab20b', 'tab20b_r', 'tab20c', 'tab20c_r', 'terrain', 'terrain_r', 'turbo', 'turbo_r', 'twilight', 'twilight_r', 'twilight_shifted', 'twilight_shifted_r', 'viridis', 'viridis_r', 'vlag', 'vlag_r', 'winter', 'winter_r']</a:t>
            </a:r>
          </a:p>
        </p:txBody>
      </p:sp>
      <p:sp>
        <p:nvSpPr>
          <p:cNvPr id="4" name="Slide Number Placeholder 3"/>
          <p:cNvSpPr>
            <a:spLocks noGrp="1"/>
          </p:cNvSpPr>
          <p:nvPr>
            <p:ph type="sldNum" sz="quarter" idx="10"/>
          </p:nvPr>
        </p:nvSpPr>
        <p:spPr/>
        <p:txBody>
          <a:bodyPr/>
          <a:lstStyle/>
          <a:p>
            <a:fld id="{DECAF7F7-481D-4FBB-872B-CAD62DA8C4BA}" type="slidenum">
              <a:rPr lang="en-GB" smtClean="0"/>
              <a:t>77</a:t>
            </a:fld>
            <a:endParaRPr lang="en-GB" dirty="0"/>
          </a:p>
        </p:txBody>
      </p:sp>
    </p:spTree>
    <p:extLst>
      <p:ext uri="{BB962C8B-B14F-4D97-AF65-F5344CB8AC3E}">
        <p14:creationId xmlns:p14="http://schemas.microsoft.com/office/powerpoint/2010/main" val="1208344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Further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https://seaborn.pydata.org/tutorial/color_palettes.html?highlight=color</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78</a:t>
            </a:fld>
            <a:endParaRPr lang="en-GB" dirty="0"/>
          </a:p>
        </p:txBody>
      </p:sp>
    </p:spTree>
    <p:extLst>
      <p:ext uri="{BB962C8B-B14F-4D97-AF65-F5344CB8AC3E}">
        <p14:creationId xmlns:p14="http://schemas.microsoft.com/office/powerpoint/2010/main" val="30598831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Further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https://seaborn.pydata.org/tutorial/color_palettes.html?highlight=color</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79</a:t>
            </a:fld>
            <a:endParaRPr lang="en-GB" dirty="0"/>
          </a:p>
        </p:txBody>
      </p:sp>
    </p:spTree>
    <p:extLst>
      <p:ext uri="{BB962C8B-B14F-4D97-AF65-F5344CB8AC3E}">
        <p14:creationId xmlns:p14="http://schemas.microsoft.com/office/powerpoint/2010/main" val="20366920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Further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https://seaborn.pydata.org/tutorial/color_palettes.html?highlight=color</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80</a:t>
            </a:fld>
            <a:endParaRPr lang="en-GB" dirty="0"/>
          </a:p>
        </p:txBody>
      </p:sp>
    </p:spTree>
    <p:extLst>
      <p:ext uri="{BB962C8B-B14F-4D97-AF65-F5344CB8AC3E}">
        <p14:creationId xmlns:p14="http://schemas.microsoft.com/office/powerpoint/2010/main" val="202763048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81</a:t>
            </a:fld>
            <a:endParaRPr lang="en-GB" dirty="0"/>
          </a:p>
        </p:txBody>
      </p:sp>
    </p:spTree>
    <p:extLst>
      <p:ext uri="{BB962C8B-B14F-4D97-AF65-F5344CB8AC3E}">
        <p14:creationId xmlns:p14="http://schemas.microsoft.com/office/powerpoint/2010/main" val="1377577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Official Seaborn documentation on distributional plots: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https://seaborn.pydata.org/tutorial/distributions.html</a:t>
            </a:r>
          </a:p>
        </p:txBody>
      </p:sp>
      <p:sp>
        <p:nvSpPr>
          <p:cNvPr id="4" name="Slide Number Placeholder 3"/>
          <p:cNvSpPr>
            <a:spLocks noGrp="1"/>
          </p:cNvSpPr>
          <p:nvPr>
            <p:ph type="sldNum" sz="quarter" idx="10"/>
          </p:nvPr>
        </p:nvSpPr>
        <p:spPr/>
        <p:txBody>
          <a:bodyPr/>
          <a:lstStyle/>
          <a:p>
            <a:fld id="{DECAF7F7-481D-4FBB-872B-CAD62DA8C4BA}" type="slidenum">
              <a:rPr lang="en-GB" smtClean="0"/>
              <a:t>10</a:t>
            </a:fld>
            <a:endParaRPr lang="en-GB" dirty="0"/>
          </a:p>
        </p:txBody>
      </p:sp>
    </p:spTree>
    <p:extLst>
      <p:ext uri="{BB962C8B-B14F-4D97-AF65-F5344CB8AC3E}">
        <p14:creationId xmlns:p14="http://schemas.microsoft.com/office/powerpoint/2010/main" val="338172007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u="none" dirty="0"/>
              <a:t>Remember that</a:t>
            </a:r>
            <a:r>
              <a:rPr lang="en-GB" dirty="0"/>
              <a:t> </a:t>
            </a:r>
            <a:r>
              <a:rPr lang="en-GB" b="1" dirty="0"/>
              <a:t>hue</a:t>
            </a:r>
            <a:r>
              <a:rPr lang="en-GB" sz="1200" b="0" i="0" kern="1200" baseline="0" dirty="0">
                <a:solidFill>
                  <a:schemeClr val="tx1"/>
                </a:solidFill>
                <a:effectLst/>
                <a:latin typeface="+mn-lt"/>
                <a:ea typeface="+mn-ea"/>
                <a:cs typeface="+mn-cs"/>
              </a:rPr>
              <a:t> is t</a:t>
            </a:r>
            <a:r>
              <a:rPr lang="en-GB" sz="1200" b="0" i="0" kern="1200" dirty="0">
                <a:solidFill>
                  <a:schemeClr val="tx1"/>
                </a:solidFill>
                <a:effectLst/>
                <a:latin typeface="+mn-lt"/>
                <a:ea typeface="+mn-ea"/>
                <a:cs typeface="+mn-cs"/>
              </a:rPr>
              <a:t>he data parameter around which the dependency of the passed data values are to be plotted. Since hue is assigned the value “species”, hue will depend on the species, so each species of iris has a different colour.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82</a:t>
            </a:fld>
            <a:endParaRPr lang="en-GB" dirty="0"/>
          </a:p>
        </p:txBody>
      </p:sp>
    </p:spTree>
    <p:extLst>
      <p:ext uri="{BB962C8B-B14F-4D97-AF65-F5344CB8AC3E}">
        <p14:creationId xmlns:p14="http://schemas.microsoft.com/office/powerpoint/2010/main" val="106421481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83</a:t>
            </a:fld>
            <a:endParaRPr lang="en-GB" dirty="0"/>
          </a:p>
        </p:txBody>
      </p:sp>
    </p:spTree>
    <p:extLst>
      <p:ext uri="{BB962C8B-B14F-4D97-AF65-F5344CB8AC3E}">
        <p14:creationId xmlns:p14="http://schemas.microsoft.com/office/powerpoint/2010/main" val="40606209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104279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11</a:t>
            </a:fld>
            <a:endParaRPr lang="en-GB" dirty="0"/>
          </a:p>
        </p:txBody>
      </p:sp>
    </p:spTree>
    <p:extLst>
      <p:ext uri="{BB962C8B-B14F-4D97-AF65-F5344CB8AC3E}">
        <p14:creationId xmlns:p14="http://schemas.microsoft.com/office/powerpoint/2010/main" val="1870107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dirty="0"/>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dirty="0"/>
              <a:t>Click to edit Master title style</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dirty="0"/>
              <a:t>Click icon to add picture</a:t>
            </a:r>
            <a:endParaRPr lang="en-GB" dirty="0"/>
          </a:p>
        </p:txBody>
      </p:sp>
      <p:pic>
        <p:nvPicPr>
          <p:cNvPr id="13" name="Picture 2">
            <a:extLst>
              <a:ext uri="{FF2B5EF4-FFF2-40B4-BE49-F238E27FC236}">
                <a16:creationId xmlns:a16="http://schemas.microsoft.com/office/drawing/2014/main" id="{9A25AEA4-7D38-4612-8141-824DB851B89D}"/>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pic>
        <p:nvPicPr>
          <p:cNvPr id="7" name="Picture 2">
            <a:extLst>
              <a:ext uri="{FF2B5EF4-FFF2-40B4-BE49-F238E27FC236}">
                <a16:creationId xmlns:a16="http://schemas.microsoft.com/office/drawing/2014/main" id="{2714BDD6-D380-4D20-9171-178EB7620007}"/>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76457"/>
            <a:ext cx="772885" cy="489856"/>
          </a:xfrm>
          <a:prstGeom prst="rect">
            <a:avLst/>
          </a:prstGeom>
          <a:noFill/>
          <a:ln>
            <a:noFill/>
          </a:ln>
          <a:effectLst>
            <a:softEdge rad="127000"/>
          </a:effectLst>
        </p:spPr>
      </p:pic>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pic>
        <p:nvPicPr>
          <p:cNvPr id="11" name="Picture 2">
            <a:extLst>
              <a:ext uri="{FF2B5EF4-FFF2-40B4-BE49-F238E27FC236}">
                <a16:creationId xmlns:a16="http://schemas.microsoft.com/office/drawing/2014/main" id="{CA2A3E23-4250-46B4-8492-CCEE9FC71B70}"/>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dirty="0"/>
              <a:t>Click icon to add picture</a:t>
            </a:r>
            <a:endParaRPr lang="en-GB" dirty="0"/>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grpSp>
        <p:nvGrpSpPr>
          <p:cNvPr id="4" name="Group 3">
            <a:extLst>
              <a:ext uri="{FF2B5EF4-FFF2-40B4-BE49-F238E27FC236}">
                <a16:creationId xmlns:a16="http://schemas.microsoft.com/office/drawing/2014/main" id="{5B2B56DA-D806-4334-A71D-53DAAA64BABE}"/>
              </a:ext>
            </a:extLst>
          </p:cNvPr>
          <p:cNvGrpSpPr/>
          <p:nvPr userDrawn="1"/>
        </p:nvGrpSpPr>
        <p:grpSpPr>
          <a:xfrm>
            <a:off x="9710204" y="5595498"/>
            <a:ext cx="2314575" cy="1092200"/>
            <a:chOff x="581025" y="582613"/>
            <a:chExt cx="2314575" cy="1092200"/>
          </a:xfrm>
          <a:solidFill>
            <a:schemeClr val="bg1"/>
          </a:solidFill>
        </p:grpSpPr>
        <p:sp>
          <p:nvSpPr>
            <p:cNvPr id="5" name="Freeform 12">
              <a:extLst>
                <a:ext uri="{FF2B5EF4-FFF2-40B4-BE49-F238E27FC236}">
                  <a16:creationId xmlns:a16="http://schemas.microsoft.com/office/drawing/2014/main" id="{2989B6D4-53B6-4DDA-A9D3-8169FE9D638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6" name="Freeform 13">
              <a:extLst>
                <a:ext uri="{FF2B5EF4-FFF2-40B4-BE49-F238E27FC236}">
                  <a16:creationId xmlns:a16="http://schemas.microsoft.com/office/drawing/2014/main" id="{E3FFD0F0-F947-4B64-A4DE-8C06427E1B2E}"/>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7" name="Freeform 14">
              <a:extLst>
                <a:ext uri="{FF2B5EF4-FFF2-40B4-BE49-F238E27FC236}">
                  <a16:creationId xmlns:a16="http://schemas.microsoft.com/office/drawing/2014/main" id="{CDE4EE5B-D294-4314-B6D3-B4456AE3FFC8}"/>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8" name="Freeform 15">
              <a:extLst>
                <a:ext uri="{FF2B5EF4-FFF2-40B4-BE49-F238E27FC236}">
                  <a16:creationId xmlns:a16="http://schemas.microsoft.com/office/drawing/2014/main" id="{23450BD4-96E4-420F-BE5D-97748B6B519F}"/>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9" name="Freeform 16">
              <a:extLst>
                <a:ext uri="{FF2B5EF4-FFF2-40B4-BE49-F238E27FC236}">
                  <a16:creationId xmlns:a16="http://schemas.microsoft.com/office/drawing/2014/main" id="{A7B3F570-7743-49B7-A2A7-381662DFD76C}"/>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gr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4" name="Picture 2">
            <a:extLst>
              <a:ext uri="{FF2B5EF4-FFF2-40B4-BE49-F238E27FC236}">
                <a16:creationId xmlns:a16="http://schemas.microsoft.com/office/drawing/2014/main" id="{6ECAAC02-086C-45A8-B93E-7911EF59B4CC}"/>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5" name="Picture 2">
            <a:extLst>
              <a:ext uri="{FF2B5EF4-FFF2-40B4-BE49-F238E27FC236}">
                <a16:creationId xmlns:a16="http://schemas.microsoft.com/office/drawing/2014/main" id="{C33CA083-8540-487B-B4CD-53933D974539}"/>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5" name="Picture 2">
            <a:extLst>
              <a:ext uri="{FF2B5EF4-FFF2-40B4-BE49-F238E27FC236}">
                <a16:creationId xmlns:a16="http://schemas.microsoft.com/office/drawing/2014/main" id="{42C91400-7FBB-4D5C-B7D1-816AAF151542}"/>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5" name="Picture 2">
            <a:extLst>
              <a:ext uri="{FF2B5EF4-FFF2-40B4-BE49-F238E27FC236}">
                <a16:creationId xmlns:a16="http://schemas.microsoft.com/office/drawing/2014/main" id="{28250856-9645-406F-AAB4-9D4FB6AC93FA}"/>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0" name="Picture 2">
            <a:extLst>
              <a:ext uri="{FF2B5EF4-FFF2-40B4-BE49-F238E27FC236}">
                <a16:creationId xmlns:a16="http://schemas.microsoft.com/office/drawing/2014/main" id="{6DAADD58-A8DD-4504-A01F-C4497EE0C041}"/>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pic>
        <p:nvPicPr>
          <p:cNvPr id="6" name="Picture 2">
            <a:extLst>
              <a:ext uri="{FF2B5EF4-FFF2-40B4-BE49-F238E27FC236}">
                <a16:creationId xmlns:a16="http://schemas.microsoft.com/office/drawing/2014/main" id="{00B8E7D8-D930-4C3F-858A-29304B61F75A}"/>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pic>
        <p:nvPicPr>
          <p:cNvPr id="12" name="Picture 2">
            <a:extLst>
              <a:ext uri="{FF2B5EF4-FFF2-40B4-BE49-F238E27FC236}">
                <a16:creationId xmlns:a16="http://schemas.microsoft.com/office/drawing/2014/main" id="{50001CD0-22D9-4266-8934-0168A4A58B02}"/>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microsoft.com/office/2007/relationships/hdphoto" Target="../media/hdphoto1.wdp"/><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2">
            <a:extLst>
              <a:ext uri="{FF2B5EF4-FFF2-40B4-BE49-F238E27FC236}">
                <a16:creationId xmlns:a16="http://schemas.microsoft.com/office/drawing/2014/main" id="{A25299BA-BDED-412F-823C-583CC7E71C6A}"/>
              </a:ext>
            </a:extLst>
          </p:cNvPr>
          <p:cNvPicPr>
            <a:picLocks noChangeAspect="1" noChangeArrowheads="1"/>
          </p:cNvPicPr>
          <p:nvPr userDrawn="1"/>
        </p:nvPicPr>
        <p:blipFill rotWithShape="1">
          <a:blip r:embed="rId34" cstate="print">
            <a:extLst>
              <a:ext uri="{BEBA8EAE-BF5A-486C-A8C5-ECC9F3942E4B}">
                <a14:imgProps xmlns:a14="http://schemas.microsoft.com/office/drawing/2010/main">
                  <a14:imgLayer r:embed="rId3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github.com/mwaskom/seaborn-dat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2.png"/><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notesSlide" Target="../notesSlides/notesSlide70.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image" Target="../media/image51.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3.xml"/><Relationship Id="rId5" Type="http://schemas.openxmlformats.org/officeDocument/2006/relationships/image" Target="../media/image54.png"/><Relationship Id="rId4" Type="http://schemas.openxmlformats.org/officeDocument/2006/relationships/image" Target="../media/image5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hyperlink" Target="http://colorbrewer2.org/" TargetMode="Externa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3.xml"/><Relationship Id="rId5" Type="http://schemas.openxmlformats.org/officeDocument/2006/relationships/image" Target="../media/image60.png"/><Relationship Id="rId4" Type="http://schemas.openxmlformats.org/officeDocument/2006/relationships/image" Target="../media/image59.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32.xml"/><Relationship Id="rId1" Type="http://schemas.openxmlformats.org/officeDocument/2006/relationships/tags" Target="../tags/tag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6B64-9428-4F9E-A000-823A816F828F}"/>
              </a:ext>
            </a:extLst>
          </p:cNvPr>
          <p:cNvSpPr>
            <a:spLocks noGrp="1"/>
          </p:cNvSpPr>
          <p:nvPr>
            <p:ph type="title"/>
          </p:nvPr>
        </p:nvSpPr>
        <p:spPr/>
        <p:txBody>
          <a:bodyPr/>
          <a:lstStyle/>
          <a:p>
            <a:r>
              <a:rPr lang="en-GB" sz="4800" dirty="0"/>
              <a:t>Advanced Python</a:t>
            </a:r>
          </a:p>
        </p:txBody>
      </p:sp>
      <p:sp>
        <p:nvSpPr>
          <p:cNvPr id="3" name="Text Placeholder 2">
            <a:extLst>
              <a:ext uri="{FF2B5EF4-FFF2-40B4-BE49-F238E27FC236}">
                <a16:creationId xmlns:a16="http://schemas.microsoft.com/office/drawing/2014/main" id="{0C04FD8A-8A1A-44B4-B5EB-4AD4BE2AA16D}"/>
              </a:ext>
            </a:extLst>
          </p:cNvPr>
          <p:cNvSpPr>
            <a:spLocks noGrp="1"/>
          </p:cNvSpPr>
          <p:nvPr>
            <p:ph type="body" sz="quarter" idx="10"/>
          </p:nvPr>
        </p:nvSpPr>
        <p:spPr>
          <a:xfrm>
            <a:off x="599901" y="2873623"/>
            <a:ext cx="6668002" cy="2257425"/>
          </a:xfrm>
        </p:spPr>
        <p:txBody>
          <a:bodyPr/>
          <a:lstStyle/>
          <a:p>
            <a:r>
              <a:rPr lang="en-GB" sz="3600" dirty="0">
                <a:solidFill>
                  <a:srgbClr val="009FE3"/>
                </a:solidFill>
                <a:latin typeface="Arial Black" panose="020B0A04020102020204" pitchFamily="34" charset="0"/>
              </a:rPr>
              <a:t>Data Visualisation</a:t>
            </a:r>
            <a:endParaRPr lang="en-GB" sz="3600" dirty="0"/>
          </a:p>
        </p:txBody>
      </p:sp>
      <p:pic>
        <p:nvPicPr>
          <p:cNvPr id="5" name="Content Placeholder 6">
            <a:extLst>
              <a:ext uri="{FF2B5EF4-FFF2-40B4-BE49-F238E27FC236}">
                <a16:creationId xmlns:a16="http://schemas.microsoft.com/office/drawing/2014/main" id="{4560A0C0-D432-46B9-AB3E-774313C14EE8}"/>
              </a:ext>
            </a:extLst>
          </p:cNvPr>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9308" y="5268274"/>
            <a:ext cx="4636286" cy="1566000"/>
          </a:xfrm>
        </p:spPr>
      </p:pic>
    </p:spTree>
    <p:extLst>
      <p:ext uri="{BB962C8B-B14F-4D97-AF65-F5344CB8AC3E}">
        <p14:creationId xmlns:p14="http://schemas.microsoft.com/office/powerpoint/2010/main" val="668400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Data Distribution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499051"/>
            <a:ext cx="8702063" cy="492227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444444"/>
                </a:solidFill>
                <a:latin typeface="Lucida Console" panose="020B0609040504020204" pitchFamily="49" charset="0"/>
              </a:rPr>
              <a:t>dispot()</a:t>
            </a:r>
            <a:r>
              <a:rPr lang="en-GB" dirty="0">
                <a:solidFill>
                  <a:srgbClr val="444444"/>
                </a:solidFill>
                <a:latin typeface="Roboto" panose="02000000000000000000" pitchFamily="2" charset="0"/>
              </a:rPr>
              <a:t> </a:t>
            </a:r>
            <a:r>
              <a:rPr lang="en-GB" dirty="0">
                <a:solidFill>
                  <a:srgbClr val="444444"/>
                </a:solidFill>
              </a:rPr>
              <a:t>is a figure-level function </a:t>
            </a:r>
            <a:r>
              <a:rPr lang="en-GB" b="0" i="0" dirty="0">
                <a:solidFill>
                  <a:srgbClr val="444444"/>
                </a:solidFill>
                <a:effectLst/>
              </a:rPr>
              <a:t>for visualizing distributions of a variable.</a:t>
            </a:r>
          </a:p>
          <a:p>
            <a:endParaRPr lang="en-GB" dirty="0">
              <a:solidFill>
                <a:srgbClr val="444444"/>
              </a:solidFill>
              <a:latin typeface="Roboto" panose="02000000000000000000" pitchFamily="2" charset="0"/>
            </a:endParaRPr>
          </a:p>
          <a:p>
            <a:r>
              <a:rPr lang="en-GB" dirty="0">
                <a:solidFill>
                  <a:srgbClr val="444444"/>
                </a:solidFill>
              </a:rPr>
              <a:t>Through the </a:t>
            </a:r>
            <a:r>
              <a:rPr lang="en-GB" dirty="0">
                <a:solidFill>
                  <a:srgbClr val="444444"/>
                </a:solidFill>
                <a:latin typeface="Lucida Console" panose="020B0609040504020204" pitchFamily="49" charset="0"/>
              </a:rPr>
              <a:t>kind</a:t>
            </a:r>
            <a:r>
              <a:rPr lang="en-GB" dirty="0">
                <a:solidFill>
                  <a:srgbClr val="444444"/>
                </a:solidFill>
              </a:rPr>
              <a:t> keyword argument, </a:t>
            </a:r>
            <a:r>
              <a:rPr lang="en-GB" dirty="0">
                <a:solidFill>
                  <a:srgbClr val="444444"/>
                </a:solidFill>
                <a:latin typeface="Lucida Console" panose="020B0609040504020204" pitchFamily="49" charset="0"/>
              </a:rPr>
              <a:t>displot() </a:t>
            </a:r>
            <a:r>
              <a:rPr lang="en-GB" dirty="0">
                <a:solidFill>
                  <a:srgbClr val="444444"/>
                </a:solidFill>
              </a:rPr>
              <a:t>combines a FacetGrid with one of the three axes-level functions:</a:t>
            </a:r>
          </a:p>
          <a:p>
            <a:pPr lvl="1"/>
            <a:r>
              <a:rPr lang="en-GB" dirty="0">
                <a:solidFill>
                  <a:srgbClr val="444444"/>
                </a:solidFill>
                <a:latin typeface="Lucida Console" panose="020B0609040504020204" pitchFamily="49" charset="0"/>
              </a:rPr>
              <a:t>histplot() </a:t>
            </a:r>
            <a:r>
              <a:rPr lang="en-GB" dirty="0">
                <a:solidFill>
                  <a:srgbClr val="444444"/>
                </a:solidFill>
              </a:rPr>
              <a:t>(with kind=“hist"; the default)</a:t>
            </a:r>
          </a:p>
          <a:p>
            <a:pPr lvl="1"/>
            <a:r>
              <a:rPr lang="en-GB" dirty="0">
                <a:solidFill>
                  <a:srgbClr val="444444"/>
                </a:solidFill>
                <a:latin typeface="Lucida Console" panose="020B0609040504020204" pitchFamily="49" charset="0"/>
              </a:rPr>
              <a:t>kdeplot()  </a:t>
            </a:r>
            <a:r>
              <a:rPr lang="en-GB" dirty="0">
                <a:solidFill>
                  <a:srgbClr val="444444"/>
                </a:solidFill>
              </a:rPr>
              <a:t>(with kind=“kde")</a:t>
            </a:r>
          </a:p>
          <a:p>
            <a:pPr lvl="1"/>
            <a:r>
              <a:rPr lang="en-GB" dirty="0">
                <a:solidFill>
                  <a:srgbClr val="444444"/>
                </a:solidFill>
                <a:latin typeface="Lucida Console" panose="020B0609040504020204" pitchFamily="49" charset="0"/>
              </a:rPr>
              <a:t>ecdfplot() </a:t>
            </a:r>
            <a:r>
              <a:rPr lang="en-GB" dirty="0">
                <a:solidFill>
                  <a:srgbClr val="444444"/>
                </a:solidFill>
              </a:rPr>
              <a:t>(with kind=“ecdf")</a:t>
            </a:r>
          </a:p>
          <a:p>
            <a:pPr lvl="1"/>
            <a:endParaRPr lang="en-GB" dirty="0">
              <a:solidFill>
                <a:srgbClr val="444444"/>
              </a:solidFill>
              <a:latin typeface="Roboto" panose="02000000000000000000" pitchFamily="2" charset="0"/>
            </a:endParaRPr>
          </a:p>
          <a:p>
            <a:pPr lvl="1"/>
            <a:r>
              <a:rPr lang="en-GB" dirty="0">
                <a:solidFill>
                  <a:srgbClr val="444444"/>
                </a:solidFill>
              </a:rPr>
              <a:t>The additional </a:t>
            </a:r>
            <a:r>
              <a:rPr lang="en-GB" dirty="0">
                <a:solidFill>
                  <a:srgbClr val="444444"/>
                </a:solidFill>
                <a:latin typeface="Lucida Console" panose="020B0609040504020204" pitchFamily="49" charset="0"/>
              </a:rPr>
              <a:t>rugplot() </a:t>
            </a:r>
            <a:r>
              <a:rPr lang="en-GB" dirty="0">
                <a:solidFill>
                  <a:srgbClr val="444444"/>
                </a:solidFill>
              </a:rPr>
              <a:t>function is intended to complement other plots by showing the location of individual observations in an unobtrusive way: it </a:t>
            </a:r>
            <a:r>
              <a:rPr lang="en-GB" b="0" i="0" dirty="0">
                <a:solidFill>
                  <a:srgbClr val="444444"/>
                </a:solidFill>
                <a:effectLst/>
                <a:latin typeface="Roboto" panose="02000000000000000000" pitchFamily="2" charset="0"/>
              </a:rPr>
              <a:t>can be used to add ticks (‘rugs’) on the side of any other kind of plot</a:t>
            </a:r>
            <a:endParaRPr lang="en-GB" dirty="0">
              <a:solidFill>
                <a:srgbClr val="444444"/>
              </a:solidFill>
            </a:endParaRPr>
          </a:p>
          <a:p>
            <a:pPr lvl="1"/>
            <a:endParaRPr lang="en-GB" dirty="0">
              <a:solidFill>
                <a:srgbClr val="444444"/>
              </a:solidFill>
              <a:latin typeface="Roboto" panose="02000000000000000000" pitchFamily="2" charset="0"/>
            </a:endParaRPr>
          </a:p>
          <a:p>
            <a:pPr lvl="1"/>
            <a:endParaRPr lang="en-GB" dirty="0">
              <a:solidFill>
                <a:srgbClr val="444444"/>
              </a:solidFill>
              <a:latin typeface="Roboto" panose="02000000000000000000" pitchFamily="2" charset="0"/>
            </a:endParaRPr>
          </a:p>
          <a:p>
            <a:endParaRPr lang="en-GB" dirty="0"/>
          </a:p>
          <a:p>
            <a:endParaRPr lang="en-GB" dirty="0"/>
          </a:p>
          <a:p>
            <a:endParaRPr lang="en-GB" dirty="0">
              <a:solidFill>
                <a:srgbClr val="444444"/>
              </a:solidFill>
              <a:latin typeface="Roboto" panose="02000000000000000000" pitchFamily="2"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7" name="Picture 6">
            <a:extLst>
              <a:ext uri="{FF2B5EF4-FFF2-40B4-BE49-F238E27FC236}">
                <a16:creationId xmlns:a16="http://schemas.microsoft.com/office/drawing/2014/main" id="{34E11D1D-AADE-4B49-A734-3352659A75C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9688768" y="1372381"/>
            <a:ext cx="1638300" cy="3219450"/>
          </a:xfrm>
          <a:prstGeom prst="rect">
            <a:avLst/>
          </a:prstGeom>
        </p:spPr>
      </p:pic>
    </p:spTree>
    <p:extLst>
      <p:ext uri="{BB962C8B-B14F-4D97-AF65-F5344CB8AC3E}">
        <p14:creationId xmlns:p14="http://schemas.microsoft.com/office/powerpoint/2010/main" val="372008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Data Distribution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665547" cy="48980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example, to simulate the exam scores for a group of students, where score is within the interval [0, 10], past history shows that:</a:t>
            </a:r>
          </a:p>
          <a:p>
            <a:pPr lvl="1"/>
            <a:r>
              <a:rPr lang="en-GB" dirty="0"/>
              <a:t>the scores are not going to be uniformly distributed between 0 and 10</a:t>
            </a:r>
          </a:p>
          <a:p>
            <a:pPr lvl="1"/>
            <a:r>
              <a:rPr lang="en-GB" dirty="0"/>
              <a:t>the average score is around 7</a:t>
            </a:r>
          </a:p>
          <a:p>
            <a:pPr lvl="1"/>
            <a:endParaRPr lang="en-GB" dirty="0"/>
          </a:p>
          <a:p>
            <a:r>
              <a:rPr lang="en-GB" dirty="0"/>
              <a:t>The basic </a:t>
            </a:r>
            <a:r>
              <a:rPr lang="en-GB" dirty="0">
                <a:latin typeface="Lucida Console" panose="020B0609040504020204" pitchFamily="49" charset="0"/>
              </a:rPr>
              <a:t>randint(0, 10) </a:t>
            </a:r>
            <a:r>
              <a:rPr lang="en-GB" dirty="0"/>
              <a:t>function from the random module, generates a random integer between 0 and 10</a:t>
            </a:r>
          </a:p>
          <a:p>
            <a:endParaRPr lang="en-GB" dirty="0"/>
          </a:p>
          <a:p>
            <a:r>
              <a:rPr lang="en-GB" dirty="0"/>
              <a:t>In this situation, within the distribution, very high and very low values are still possible, but are less frequent than the ones closer to the average</a:t>
            </a:r>
          </a:p>
          <a:p>
            <a:endParaRPr lang="en-GB" dirty="0"/>
          </a:p>
          <a:p>
            <a:r>
              <a:rPr lang="en-GB" dirty="0"/>
              <a:t>To generate random numbers based on defined probabilities use the </a:t>
            </a:r>
            <a:r>
              <a:rPr lang="en-GB" dirty="0">
                <a:latin typeface="Lucida Console" panose="020B0609040504020204" pitchFamily="49" charset="0"/>
              </a:rPr>
              <a:t>choice()</a:t>
            </a:r>
            <a:r>
              <a:rPr lang="en-GB" dirty="0"/>
              <a:t> method of NumPy’s random module.</a:t>
            </a:r>
          </a:p>
          <a:p>
            <a:endParaRPr lang="en-GB" dirty="0"/>
          </a:p>
          <a:p>
            <a:endParaRPr lang="en-GB" dirty="0"/>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55666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Random Data Distribution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7"/>
            <a:ext cx="8449820" cy="504500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a:t>
            </a:r>
            <a:r>
              <a:rPr lang="en-GB" dirty="0">
                <a:latin typeface="Lucida Console" panose="020B0609040504020204" pitchFamily="49" charset="0"/>
              </a:rPr>
              <a:t>choice()</a:t>
            </a:r>
            <a:r>
              <a:rPr lang="en-GB" dirty="0"/>
              <a:t> method allows us to specify the probability for each value.</a:t>
            </a:r>
          </a:p>
          <a:p>
            <a:endParaRPr lang="en-GB" dirty="0"/>
          </a:p>
          <a:p>
            <a:r>
              <a:rPr lang="en-GB" dirty="0"/>
              <a:t>The probability is set by a number between 0 and 1, where 0 means that the value will never occur and 1 means that the value will always occur.</a:t>
            </a:r>
          </a:p>
          <a:p>
            <a:endParaRPr lang="en-GB" dirty="0"/>
          </a:p>
          <a:p>
            <a:r>
              <a:rPr lang="en-GB" dirty="0"/>
              <a:t>The sum of all probability numbers should be 1.</a:t>
            </a:r>
          </a:p>
          <a:p>
            <a:endParaRPr lang="en-GB" dirty="0">
              <a:solidFill>
                <a:srgbClr val="000000"/>
              </a:solidFill>
              <a:latin typeface="Verdana" panose="020B0604030504040204" pitchFamily="34" charset="0"/>
            </a:endParaRPr>
          </a:p>
          <a:p>
            <a:r>
              <a:rPr lang="en-GB" u="sng" dirty="0"/>
              <a:t>Example</a:t>
            </a:r>
            <a:r>
              <a:rPr lang="en-GB" dirty="0"/>
              <a:t>: Generate a 1-D array containing 100 scores, where the score probability is given in the table on the right</a:t>
            </a:r>
          </a:p>
          <a:p>
            <a:pPr marL="0" indent="0">
              <a:buNone/>
            </a:pPr>
            <a:r>
              <a:rPr lang="en-GB" dirty="0">
                <a:solidFill>
                  <a:srgbClr val="FF7700"/>
                </a:solidFill>
                <a:latin typeface="Lucida Console" panose="020B0609040504020204" pitchFamily="49" charset="0"/>
              </a:rPr>
              <a:t>from</a:t>
            </a:r>
            <a:r>
              <a:rPr lang="en-GB" dirty="0">
                <a:latin typeface="Lucida Console" panose="020B0609040504020204" pitchFamily="49" charset="0"/>
              </a:rPr>
              <a:t> numpy </a:t>
            </a:r>
            <a:r>
              <a:rPr lang="en-GB" dirty="0">
                <a:solidFill>
                  <a:srgbClr val="FF7700"/>
                </a:solidFill>
                <a:latin typeface="Lucida Console" panose="020B0609040504020204" pitchFamily="49" charset="0"/>
              </a:rPr>
              <a:t>import</a:t>
            </a:r>
            <a:r>
              <a:rPr lang="en-GB" dirty="0">
                <a:latin typeface="Lucida Console" panose="020B0609040504020204" pitchFamily="49" charset="0"/>
              </a:rPr>
              <a:t> random</a:t>
            </a:r>
          </a:p>
          <a:p>
            <a:pPr marL="0" indent="0">
              <a:buNone/>
            </a:pPr>
            <a:r>
              <a:rPr lang="en-GB" dirty="0">
                <a:latin typeface="Lucida Console" panose="020B0609040504020204" pitchFamily="49" charset="0"/>
              </a:rPr>
              <a:t>scores = random.choice([0, 1, 2, 3, 4, 5, 6, 7, 8, 9, 10], </a:t>
            </a:r>
            <a:br>
              <a:rPr lang="en-GB" dirty="0">
                <a:latin typeface="Lucida Console" panose="020B0609040504020204" pitchFamily="49" charset="0"/>
              </a:rPr>
            </a:br>
            <a:r>
              <a:rPr lang="en-GB" dirty="0">
                <a:latin typeface="Lucida Console" panose="020B0609040504020204" pitchFamily="49" charset="0"/>
              </a:rPr>
              <a:t>                       size=100,</a:t>
            </a:r>
          </a:p>
          <a:p>
            <a:pPr marL="0" indent="0">
              <a:buNone/>
            </a:pPr>
            <a:r>
              <a:rPr lang="en-GB" dirty="0">
                <a:latin typeface="Lucida Console" panose="020B0609040504020204" pitchFamily="49" charset="0"/>
              </a:rPr>
              <a:t>                       p=[0.01, 0.02, 0.03, 0.04, 0.05,</a:t>
            </a:r>
          </a:p>
          <a:p>
            <a:pPr marL="0" indent="0">
              <a:buNone/>
            </a:pPr>
            <a:r>
              <a:rPr lang="en-GB" dirty="0">
                <a:latin typeface="Lucida Console" panose="020B0609040504020204" pitchFamily="49" charset="0"/>
              </a:rPr>
              <a:t>                       0.12, 0.15, 0.25, 0.13, 0.12, 0.08])</a:t>
            </a:r>
          </a:p>
          <a:p>
            <a:pPr marL="0" indent="0">
              <a:buNone/>
            </a:pPr>
            <a:r>
              <a:rPr lang="en-GB" dirty="0">
                <a:solidFill>
                  <a:srgbClr val="900090"/>
                </a:solidFill>
                <a:latin typeface="Lucida Console" panose="020B0609040504020204" pitchFamily="49" charset="0"/>
              </a:rPr>
              <a:t>print</a:t>
            </a:r>
            <a:r>
              <a:rPr lang="en-GB" dirty="0">
                <a:latin typeface="Lucida Console" panose="020B0609040504020204" pitchFamily="49" charset="0"/>
              </a:rPr>
              <a:t>(scores)</a:t>
            </a:r>
            <a:endParaRPr lang="en-US" dirty="0">
              <a:latin typeface="Lucida Console" panose="020B06090405040202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graphicFrame>
        <p:nvGraphicFramePr>
          <p:cNvPr id="3" name="Table 3">
            <a:extLst>
              <a:ext uri="{FF2B5EF4-FFF2-40B4-BE49-F238E27FC236}">
                <a16:creationId xmlns:a16="http://schemas.microsoft.com/office/drawing/2014/main" id="{0F879401-C868-4BC1-AE1D-46434F00B022}"/>
              </a:ext>
            </a:extLst>
          </p:cNvPr>
          <p:cNvGraphicFramePr>
            <a:graphicFrameLocks noGrp="1"/>
          </p:cNvGraphicFramePr>
          <p:nvPr>
            <p:extLst>
              <p:ext uri="{D42A27DB-BD31-4B8C-83A1-F6EECF244321}">
                <p14:modId xmlns:p14="http://schemas.microsoft.com/office/powerpoint/2010/main" val="4140216679"/>
              </p:ext>
            </p:extLst>
          </p:nvPr>
        </p:nvGraphicFramePr>
        <p:xfrm>
          <a:off x="9111342" y="1568068"/>
          <a:ext cx="2493284" cy="4450080"/>
        </p:xfrm>
        <a:graphic>
          <a:graphicData uri="http://schemas.openxmlformats.org/drawingml/2006/table">
            <a:tbl>
              <a:tblPr firstRow="1" bandRow="1">
                <a:tableStyleId>{5C22544A-7EE6-4342-B048-85BDC9FD1C3A}</a:tableStyleId>
              </a:tblPr>
              <a:tblGrid>
                <a:gridCol w="1246642">
                  <a:extLst>
                    <a:ext uri="{9D8B030D-6E8A-4147-A177-3AD203B41FA5}">
                      <a16:colId xmlns:a16="http://schemas.microsoft.com/office/drawing/2014/main" val="4139355406"/>
                    </a:ext>
                  </a:extLst>
                </a:gridCol>
                <a:gridCol w="1246642">
                  <a:extLst>
                    <a:ext uri="{9D8B030D-6E8A-4147-A177-3AD203B41FA5}">
                      <a16:colId xmlns:a16="http://schemas.microsoft.com/office/drawing/2014/main" val="3328295517"/>
                    </a:ext>
                  </a:extLst>
                </a:gridCol>
              </a:tblGrid>
              <a:tr h="370840">
                <a:tc>
                  <a:txBody>
                    <a:bodyPr/>
                    <a:lstStyle/>
                    <a:p>
                      <a:pPr algn="ctr"/>
                      <a:r>
                        <a:rPr lang="en-GB" dirty="0"/>
                        <a:t>Score</a:t>
                      </a:r>
                    </a:p>
                  </a:txBody>
                  <a:tcPr/>
                </a:tc>
                <a:tc>
                  <a:txBody>
                    <a:bodyPr/>
                    <a:lstStyle/>
                    <a:p>
                      <a:pPr algn="ctr"/>
                      <a:r>
                        <a:rPr lang="en-GB" dirty="0"/>
                        <a:t>Probability</a:t>
                      </a:r>
                    </a:p>
                  </a:txBody>
                  <a:tcPr/>
                </a:tc>
                <a:extLst>
                  <a:ext uri="{0D108BD9-81ED-4DB2-BD59-A6C34878D82A}">
                    <a16:rowId xmlns:a16="http://schemas.microsoft.com/office/drawing/2014/main" val="92368840"/>
                  </a:ext>
                </a:extLst>
              </a:tr>
              <a:tr h="370840">
                <a:tc>
                  <a:txBody>
                    <a:bodyPr/>
                    <a:lstStyle/>
                    <a:p>
                      <a:pPr algn="ctr"/>
                      <a:r>
                        <a:rPr lang="en-GB" dirty="0"/>
                        <a:t>0</a:t>
                      </a:r>
                    </a:p>
                  </a:txBody>
                  <a:tcPr/>
                </a:tc>
                <a:tc>
                  <a:txBody>
                    <a:bodyPr/>
                    <a:lstStyle/>
                    <a:p>
                      <a:r>
                        <a:rPr lang="en-GB" dirty="0"/>
                        <a:t>0.01</a:t>
                      </a:r>
                    </a:p>
                  </a:txBody>
                  <a:tcPr/>
                </a:tc>
                <a:extLst>
                  <a:ext uri="{0D108BD9-81ED-4DB2-BD59-A6C34878D82A}">
                    <a16:rowId xmlns:a16="http://schemas.microsoft.com/office/drawing/2014/main" val="3894284006"/>
                  </a:ext>
                </a:extLst>
              </a:tr>
              <a:tr h="370840">
                <a:tc>
                  <a:txBody>
                    <a:bodyPr/>
                    <a:lstStyle/>
                    <a:p>
                      <a:pPr algn="ctr"/>
                      <a:r>
                        <a:rPr lang="en-GB" dirty="0"/>
                        <a:t>1</a:t>
                      </a:r>
                    </a:p>
                  </a:txBody>
                  <a:tcPr/>
                </a:tc>
                <a:tc>
                  <a:txBody>
                    <a:bodyPr/>
                    <a:lstStyle/>
                    <a:p>
                      <a:r>
                        <a:rPr lang="en-GB" dirty="0"/>
                        <a:t>0.02</a:t>
                      </a:r>
                    </a:p>
                  </a:txBody>
                  <a:tcPr/>
                </a:tc>
                <a:extLst>
                  <a:ext uri="{0D108BD9-81ED-4DB2-BD59-A6C34878D82A}">
                    <a16:rowId xmlns:a16="http://schemas.microsoft.com/office/drawing/2014/main" val="3109849912"/>
                  </a:ext>
                </a:extLst>
              </a:tr>
              <a:tr h="370840">
                <a:tc>
                  <a:txBody>
                    <a:bodyPr/>
                    <a:lstStyle/>
                    <a:p>
                      <a:pPr algn="ctr"/>
                      <a:r>
                        <a:rPr lang="en-GB" dirty="0"/>
                        <a:t>2</a:t>
                      </a:r>
                    </a:p>
                  </a:txBody>
                  <a:tcPr/>
                </a:tc>
                <a:tc>
                  <a:txBody>
                    <a:bodyPr/>
                    <a:lstStyle/>
                    <a:p>
                      <a:r>
                        <a:rPr lang="en-GB" dirty="0"/>
                        <a:t>0.03</a:t>
                      </a:r>
                    </a:p>
                  </a:txBody>
                  <a:tcPr/>
                </a:tc>
                <a:extLst>
                  <a:ext uri="{0D108BD9-81ED-4DB2-BD59-A6C34878D82A}">
                    <a16:rowId xmlns:a16="http://schemas.microsoft.com/office/drawing/2014/main" val="3662909412"/>
                  </a:ext>
                </a:extLst>
              </a:tr>
              <a:tr h="370840">
                <a:tc>
                  <a:txBody>
                    <a:bodyPr/>
                    <a:lstStyle/>
                    <a:p>
                      <a:pPr algn="ctr"/>
                      <a:r>
                        <a:rPr lang="en-GB" dirty="0"/>
                        <a:t>3</a:t>
                      </a:r>
                    </a:p>
                  </a:txBody>
                  <a:tcPr/>
                </a:tc>
                <a:tc>
                  <a:txBody>
                    <a:bodyPr/>
                    <a:lstStyle/>
                    <a:p>
                      <a:r>
                        <a:rPr lang="en-GB" dirty="0"/>
                        <a:t>0.04</a:t>
                      </a:r>
                    </a:p>
                  </a:txBody>
                  <a:tcPr/>
                </a:tc>
                <a:extLst>
                  <a:ext uri="{0D108BD9-81ED-4DB2-BD59-A6C34878D82A}">
                    <a16:rowId xmlns:a16="http://schemas.microsoft.com/office/drawing/2014/main" val="3501251259"/>
                  </a:ext>
                </a:extLst>
              </a:tr>
              <a:tr h="370840">
                <a:tc>
                  <a:txBody>
                    <a:bodyPr/>
                    <a:lstStyle/>
                    <a:p>
                      <a:pPr algn="ctr"/>
                      <a:r>
                        <a:rPr lang="en-GB" dirty="0"/>
                        <a:t>4</a:t>
                      </a:r>
                    </a:p>
                  </a:txBody>
                  <a:tcPr/>
                </a:tc>
                <a:tc>
                  <a:txBody>
                    <a:bodyPr/>
                    <a:lstStyle/>
                    <a:p>
                      <a:r>
                        <a:rPr lang="en-GB" dirty="0"/>
                        <a:t>0.05</a:t>
                      </a:r>
                    </a:p>
                  </a:txBody>
                  <a:tcPr/>
                </a:tc>
                <a:extLst>
                  <a:ext uri="{0D108BD9-81ED-4DB2-BD59-A6C34878D82A}">
                    <a16:rowId xmlns:a16="http://schemas.microsoft.com/office/drawing/2014/main" val="634743014"/>
                  </a:ext>
                </a:extLst>
              </a:tr>
              <a:tr h="370840">
                <a:tc>
                  <a:txBody>
                    <a:bodyPr/>
                    <a:lstStyle/>
                    <a:p>
                      <a:pPr algn="ctr"/>
                      <a:r>
                        <a:rPr lang="en-GB" dirty="0"/>
                        <a:t>5</a:t>
                      </a:r>
                    </a:p>
                  </a:txBody>
                  <a:tcPr/>
                </a:tc>
                <a:tc>
                  <a:txBody>
                    <a:bodyPr/>
                    <a:lstStyle/>
                    <a:p>
                      <a:r>
                        <a:rPr lang="en-GB" dirty="0"/>
                        <a:t>0.12</a:t>
                      </a:r>
                    </a:p>
                  </a:txBody>
                  <a:tcPr/>
                </a:tc>
                <a:extLst>
                  <a:ext uri="{0D108BD9-81ED-4DB2-BD59-A6C34878D82A}">
                    <a16:rowId xmlns:a16="http://schemas.microsoft.com/office/drawing/2014/main" val="2292858274"/>
                  </a:ext>
                </a:extLst>
              </a:tr>
              <a:tr h="370840">
                <a:tc>
                  <a:txBody>
                    <a:bodyPr/>
                    <a:lstStyle/>
                    <a:p>
                      <a:pPr algn="ctr"/>
                      <a:r>
                        <a:rPr lang="en-GB" dirty="0"/>
                        <a:t>6</a:t>
                      </a:r>
                    </a:p>
                  </a:txBody>
                  <a:tcPr/>
                </a:tc>
                <a:tc>
                  <a:txBody>
                    <a:bodyPr/>
                    <a:lstStyle/>
                    <a:p>
                      <a:r>
                        <a:rPr lang="en-GB" dirty="0"/>
                        <a:t>0.15</a:t>
                      </a:r>
                    </a:p>
                  </a:txBody>
                  <a:tcPr/>
                </a:tc>
                <a:extLst>
                  <a:ext uri="{0D108BD9-81ED-4DB2-BD59-A6C34878D82A}">
                    <a16:rowId xmlns:a16="http://schemas.microsoft.com/office/drawing/2014/main" val="2203747187"/>
                  </a:ext>
                </a:extLst>
              </a:tr>
              <a:tr h="370840">
                <a:tc>
                  <a:txBody>
                    <a:bodyPr/>
                    <a:lstStyle/>
                    <a:p>
                      <a:pPr algn="ctr"/>
                      <a:r>
                        <a:rPr lang="en-GB" dirty="0"/>
                        <a:t>7</a:t>
                      </a:r>
                    </a:p>
                  </a:txBody>
                  <a:tcPr/>
                </a:tc>
                <a:tc>
                  <a:txBody>
                    <a:bodyPr/>
                    <a:lstStyle/>
                    <a:p>
                      <a:r>
                        <a:rPr lang="en-GB" dirty="0"/>
                        <a:t>0.25</a:t>
                      </a:r>
                    </a:p>
                  </a:txBody>
                  <a:tcPr/>
                </a:tc>
                <a:extLst>
                  <a:ext uri="{0D108BD9-81ED-4DB2-BD59-A6C34878D82A}">
                    <a16:rowId xmlns:a16="http://schemas.microsoft.com/office/drawing/2014/main" val="2470040330"/>
                  </a:ext>
                </a:extLst>
              </a:tr>
              <a:tr h="370840">
                <a:tc>
                  <a:txBody>
                    <a:bodyPr/>
                    <a:lstStyle/>
                    <a:p>
                      <a:pPr algn="ctr"/>
                      <a:r>
                        <a:rPr lang="en-GB" dirty="0"/>
                        <a:t>8</a:t>
                      </a:r>
                    </a:p>
                  </a:txBody>
                  <a:tcPr/>
                </a:tc>
                <a:tc>
                  <a:txBody>
                    <a:bodyPr/>
                    <a:lstStyle/>
                    <a:p>
                      <a:r>
                        <a:rPr lang="en-GB" dirty="0"/>
                        <a:t>0.13</a:t>
                      </a:r>
                    </a:p>
                  </a:txBody>
                  <a:tcPr/>
                </a:tc>
                <a:extLst>
                  <a:ext uri="{0D108BD9-81ED-4DB2-BD59-A6C34878D82A}">
                    <a16:rowId xmlns:a16="http://schemas.microsoft.com/office/drawing/2014/main" val="819625056"/>
                  </a:ext>
                </a:extLst>
              </a:tr>
              <a:tr h="370840">
                <a:tc>
                  <a:txBody>
                    <a:bodyPr/>
                    <a:lstStyle/>
                    <a:p>
                      <a:pPr algn="ctr"/>
                      <a:r>
                        <a:rPr lang="en-GB" dirty="0"/>
                        <a:t>9</a:t>
                      </a:r>
                    </a:p>
                  </a:txBody>
                  <a:tcPr/>
                </a:tc>
                <a:tc>
                  <a:txBody>
                    <a:bodyPr/>
                    <a:lstStyle/>
                    <a:p>
                      <a:r>
                        <a:rPr lang="en-GB" dirty="0"/>
                        <a:t>0.12</a:t>
                      </a:r>
                    </a:p>
                  </a:txBody>
                  <a:tcPr/>
                </a:tc>
                <a:extLst>
                  <a:ext uri="{0D108BD9-81ED-4DB2-BD59-A6C34878D82A}">
                    <a16:rowId xmlns:a16="http://schemas.microsoft.com/office/drawing/2014/main" val="3288528297"/>
                  </a:ext>
                </a:extLst>
              </a:tr>
              <a:tr h="370840">
                <a:tc>
                  <a:txBody>
                    <a:bodyPr/>
                    <a:lstStyle/>
                    <a:p>
                      <a:pPr algn="ctr"/>
                      <a:r>
                        <a:rPr lang="en-GB"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0.08</a:t>
                      </a:r>
                    </a:p>
                  </a:txBody>
                  <a:tcPr/>
                </a:tc>
                <a:extLst>
                  <a:ext uri="{0D108BD9-81ED-4DB2-BD59-A6C34878D82A}">
                    <a16:rowId xmlns:a16="http://schemas.microsoft.com/office/drawing/2014/main" val="1619390260"/>
                  </a:ext>
                </a:extLst>
              </a:tr>
            </a:tbl>
          </a:graphicData>
        </a:graphic>
      </p:graphicFrame>
    </p:spTree>
    <p:extLst>
      <p:ext uri="{BB962C8B-B14F-4D97-AF65-F5344CB8AC3E}">
        <p14:creationId xmlns:p14="http://schemas.microsoft.com/office/powerpoint/2010/main" val="330970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Kernel Density Estimate 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0665547" cy="51513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a:t>
            </a:r>
            <a:r>
              <a:rPr lang="en-GB" dirty="0">
                <a:latin typeface="Lucida Console" panose="020B0609040504020204" pitchFamily="49" charset="0"/>
              </a:rPr>
              <a:t>choice()</a:t>
            </a:r>
            <a:r>
              <a:rPr lang="en-GB" dirty="0"/>
              <a:t> method from previous script returns a 1-D array of 100 randomly chosen numbers within 0 and 10, following the probability for each number as given in the table </a:t>
            </a:r>
          </a:p>
          <a:p>
            <a:r>
              <a:rPr lang="en-GB" dirty="0"/>
              <a:t>To visualise this distribution use the </a:t>
            </a:r>
            <a:r>
              <a:rPr lang="en-GB" dirty="0">
                <a:latin typeface="Lucida Console" panose="020B0609040504020204" pitchFamily="49" charset="0"/>
              </a:rPr>
              <a:t>displot() </a:t>
            </a:r>
            <a:r>
              <a:rPr lang="en-GB" dirty="0"/>
              <a:t>function:</a:t>
            </a:r>
          </a:p>
          <a:p>
            <a:pPr marL="0" indent="0">
              <a:buNone/>
            </a:pPr>
            <a:r>
              <a:rPr lang="sv-SE" dirty="0">
                <a:latin typeface="Lucida Console" panose="020B0609040504020204" pitchFamily="49" charset="0"/>
              </a:rPr>
              <a:t>  sns.displot(data=scores, kind=</a:t>
            </a:r>
            <a:r>
              <a:rPr lang="en-GB" dirty="0">
                <a:solidFill>
                  <a:srgbClr val="00B050"/>
                </a:solidFill>
                <a:latin typeface="Lucida Console" panose="020B0609040504020204" pitchFamily="49" charset="0"/>
              </a:rPr>
              <a:t>'kde'</a:t>
            </a:r>
            <a:r>
              <a:rPr lang="sv-SE" dirty="0">
                <a:latin typeface="Lucida Console" panose="020B0609040504020204" pitchFamily="49" charset="0"/>
              </a:rPr>
              <a:t>)</a:t>
            </a:r>
          </a:p>
          <a:p>
            <a:pPr marL="0" indent="0">
              <a:buNone/>
            </a:pPr>
            <a:r>
              <a:rPr lang="en-GB" dirty="0">
                <a:latin typeface="Lucida Console" panose="020B0609040504020204" pitchFamily="49" charset="0"/>
              </a:rPr>
              <a:t>  plt.savefig(</a:t>
            </a:r>
            <a:r>
              <a:rPr lang="en-GB" dirty="0">
                <a:solidFill>
                  <a:srgbClr val="00B050"/>
                </a:solidFill>
                <a:latin typeface="Lucida Console" panose="020B0609040504020204" pitchFamily="49" charset="0"/>
              </a:rPr>
              <a:t>'distribution_plot.py'</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r>
              <a:rPr lang="en-GB" dirty="0"/>
              <a:t>Use Pandas objects to get an informative axis label:</a:t>
            </a:r>
          </a:p>
          <a:p>
            <a:pPr marL="0" indent="0">
              <a:buNone/>
            </a:pPr>
            <a:r>
              <a:rPr lang="en-GB" dirty="0"/>
              <a:t>  </a:t>
            </a:r>
            <a:r>
              <a:rPr lang="en-GB" dirty="0">
                <a:solidFill>
                  <a:srgbClr val="FF7700"/>
                </a:solidFill>
                <a:latin typeface="Lucida Console" panose="020B0609040504020204" pitchFamily="49" charset="0"/>
              </a:rPr>
              <a:t>import</a:t>
            </a:r>
            <a:r>
              <a:rPr lang="en-GB" dirty="0">
                <a:latin typeface="Lucida Console" panose="020B0609040504020204" pitchFamily="49" charset="0"/>
              </a:rPr>
              <a:t> pandas </a:t>
            </a:r>
            <a:r>
              <a:rPr lang="en-GB" dirty="0">
                <a:solidFill>
                  <a:srgbClr val="FF7700"/>
                </a:solidFill>
                <a:latin typeface="Lucida Console" panose="020B0609040504020204" pitchFamily="49" charset="0"/>
              </a:rPr>
              <a:t>as</a:t>
            </a:r>
            <a:r>
              <a:rPr lang="en-GB" dirty="0">
                <a:latin typeface="Lucida Console" panose="020B0609040504020204" pitchFamily="49" charset="0"/>
              </a:rPr>
              <a:t> pd</a:t>
            </a:r>
          </a:p>
          <a:p>
            <a:pPr marL="0" indent="0">
              <a:buNone/>
            </a:pPr>
            <a:r>
              <a:rPr lang="en-GB" dirty="0">
                <a:latin typeface="Lucida Console" panose="020B0609040504020204" pitchFamily="49" charset="0"/>
              </a:rPr>
              <a:t> scores_series = pd.Series(scores, name=</a:t>
            </a:r>
            <a:r>
              <a:rPr lang="en-GB" dirty="0">
                <a:solidFill>
                  <a:srgbClr val="00B050"/>
                </a:solidFill>
                <a:latin typeface="Lucida Console" panose="020B0609040504020204" pitchFamily="49" charset="0"/>
              </a:rPr>
              <a:t>'Scores'</a:t>
            </a:r>
            <a:r>
              <a:rPr lang="en-GB" dirty="0">
                <a:latin typeface="Lucida Console" panose="020B0609040504020204" pitchFamily="49" charset="0"/>
              </a:rPr>
              <a:t>)</a:t>
            </a:r>
          </a:p>
          <a:p>
            <a:pPr marL="0" indent="0">
              <a:buNone/>
            </a:pPr>
            <a:r>
              <a:rPr lang="en-GB" dirty="0">
                <a:latin typeface="Lucida Console" panose="020B0609040504020204" pitchFamily="49" charset="0"/>
              </a:rPr>
              <a:t> sns.displot(data=scores_series, kind=</a:t>
            </a:r>
            <a:r>
              <a:rPr lang="en-GB" dirty="0">
                <a:solidFill>
                  <a:srgbClr val="00B050"/>
                </a:solidFill>
                <a:latin typeface="Lucida Console" panose="020B0609040504020204" pitchFamily="49" charset="0"/>
              </a:rPr>
              <a:t>'kde'</a:t>
            </a:r>
            <a:r>
              <a:rPr lang="en-GB" dirty="0">
                <a:latin typeface="Lucida Console" panose="020B0609040504020204" pitchFamily="49" charset="0"/>
              </a:rPr>
              <a:t>)</a:t>
            </a:r>
          </a:p>
          <a:p>
            <a:endParaRPr lang="en-GB" dirty="0"/>
          </a:p>
          <a:p>
            <a:r>
              <a:rPr lang="en-GB" dirty="0"/>
              <a:t>The final plot shown is shown on the right</a:t>
            </a:r>
          </a:p>
          <a:p>
            <a:r>
              <a:rPr lang="en-GB" dirty="0"/>
              <a:t>Another way of creating the kde plot:</a:t>
            </a:r>
          </a:p>
          <a:p>
            <a:pPr marL="0" indent="0">
              <a:buNone/>
            </a:pPr>
            <a:r>
              <a:rPr lang="en-GB" dirty="0"/>
              <a:t>   </a:t>
            </a:r>
            <a:r>
              <a:rPr lang="en-GB" dirty="0">
                <a:latin typeface="Lucida Console" panose="020B0609040504020204" pitchFamily="49" charset="0"/>
              </a:rPr>
              <a:t>sns.kdeplot(data=scores_series)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9" name="Picture 8">
            <a:extLst>
              <a:ext uri="{FF2B5EF4-FFF2-40B4-BE49-F238E27FC236}">
                <a16:creationId xmlns:a16="http://schemas.microsoft.com/office/drawing/2014/main" id="{C002740C-9EB7-4B01-ACE7-EA51AEDBA11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597896" y="2210964"/>
            <a:ext cx="4552950" cy="4333875"/>
          </a:xfrm>
          <a:prstGeom prst="rect">
            <a:avLst/>
          </a:prstGeom>
        </p:spPr>
      </p:pic>
    </p:spTree>
    <p:extLst>
      <p:ext uri="{BB962C8B-B14F-4D97-AF65-F5344CB8AC3E}">
        <p14:creationId xmlns:p14="http://schemas.microsoft.com/office/powerpoint/2010/main" val="41796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Histogram</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6958480" cy="48980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 histogram is a bar plot where the axis representing the data variable is divided into a set of discrete bins and the count of observations falling within each bin is shown using the height of the corresponding bar</a:t>
            </a:r>
          </a:p>
          <a:p>
            <a:endParaRPr lang="en-GB" dirty="0"/>
          </a:p>
          <a:p>
            <a:r>
              <a:rPr lang="en-GB" dirty="0"/>
              <a:t>Histogram is the most common approach to visualizing a distribution: </a:t>
            </a:r>
            <a:r>
              <a:rPr lang="en-GB" dirty="0">
                <a:latin typeface="Lucida Console" panose="020B0609040504020204" pitchFamily="49" charset="0"/>
              </a:rPr>
              <a:t>kind=</a:t>
            </a:r>
            <a:r>
              <a:rPr lang="en-GB" dirty="0">
                <a:solidFill>
                  <a:srgbClr val="00B050"/>
                </a:solidFill>
                <a:latin typeface="Lucida Console" panose="020B0609040504020204" pitchFamily="49" charset="0"/>
              </a:rPr>
              <a:t>'hist' </a:t>
            </a:r>
            <a:r>
              <a:rPr lang="en-GB" dirty="0"/>
              <a:t>is the default approach for data visualisation in </a:t>
            </a:r>
            <a:r>
              <a:rPr lang="en-GB" dirty="0">
                <a:latin typeface="Lucida Console" panose="020B0609040504020204" pitchFamily="49" charset="0"/>
              </a:rPr>
              <a:t>displot() </a:t>
            </a:r>
            <a:r>
              <a:rPr lang="en-GB" dirty="0"/>
              <a:t>function</a:t>
            </a:r>
          </a:p>
          <a:p>
            <a:endParaRPr lang="en-GB" dirty="0"/>
          </a:p>
          <a:p>
            <a:r>
              <a:rPr lang="en-GB" dirty="0"/>
              <a:t>To display the histogram for the previous example, use one of the following three ways:</a:t>
            </a:r>
          </a:p>
          <a:p>
            <a:pPr marL="0" indent="0">
              <a:buNone/>
            </a:pPr>
            <a:r>
              <a:rPr lang="en-GB" dirty="0">
                <a:latin typeface="Lucida Console" panose="020B0609040504020204" pitchFamily="49" charset="0"/>
              </a:rPr>
              <a:t>    sns.displot(data=scores_series, kind=</a:t>
            </a:r>
            <a:r>
              <a:rPr lang="en-GB" dirty="0">
                <a:solidFill>
                  <a:srgbClr val="00B050"/>
                </a:solidFill>
                <a:latin typeface="Lucida Console" panose="020B0609040504020204" pitchFamily="49" charset="0"/>
              </a:rPr>
              <a:t>'hist'</a:t>
            </a:r>
            <a:r>
              <a:rPr lang="en-GB" dirty="0">
                <a:latin typeface="Lucida Console" panose="020B0609040504020204" pitchFamily="49" charset="0"/>
              </a:rPr>
              <a:t>)</a:t>
            </a:r>
          </a:p>
          <a:p>
            <a:pPr marL="0" indent="0">
              <a:buNone/>
            </a:pPr>
            <a:r>
              <a:rPr lang="en-GB" dirty="0">
                <a:latin typeface="Lucida Console" panose="020B0609040504020204" pitchFamily="49" charset="0"/>
              </a:rPr>
              <a:t>    sns.displot(data=scores_series)</a:t>
            </a:r>
          </a:p>
          <a:p>
            <a:pPr marL="0" indent="0">
              <a:buNone/>
            </a:pPr>
            <a:r>
              <a:rPr lang="en-GB" dirty="0">
                <a:latin typeface="Lucida Console" panose="020B0609040504020204" pitchFamily="49" charset="0"/>
              </a:rPr>
              <a:t>    sns.histplot(data=scores_series)</a:t>
            </a:r>
          </a:p>
          <a:p>
            <a:pPr marL="0" indent="0">
              <a:buNone/>
            </a:pPr>
            <a:endParaRPr lang="en-GB" dirty="0">
              <a:latin typeface="Lucida Console" panose="020B0609040504020204" pitchFamily="49" charset="0"/>
            </a:endParaRPr>
          </a:p>
          <a:p>
            <a:r>
              <a:rPr lang="en-GB" dirty="0"/>
              <a:t>The image on the right shows the outcome</a:t>
            </a:r>
          </a:p>
          <a:p>
            <a:pPr marL="0" indent="0">
              <a:buNone/>
            </a:pP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a:p>
            <a:endParaRPr lang="en-GB" dirty="0"/>
          </a:p>
          <a:p>
            <a:endParaRPr lang="en-US" dirty="0"/>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5" name="Picture 4">
            <a:extLst>
              <a:ext uri="{FF2B5EF4-FFF2-40B4-BE49-F238E27FC236}">
                <a16:creationId xmlns:a16="http://schemas.microsoft.com/office/drawing/2014/main" id="{B836AEBA-7560-4C59-A840-D881C1F5F95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458069" y="2112214"/>
            <a:ext cx="4591050" cy="4324350"/>
          </a:xfrm>
          <a:prstGeom prst="rect">
            <a:avLst/>
          </a:prstGeom>
        </p:spPr>
      </p:pic>
    </p:spTree>
    <p:extLst>
      <p:ext uri="{BB962C8B-B14F-4D97-AF65-F5344CB8AC3E}">
        <p14:creationId xmlns:p14="http://schemas.microsoft.com/office/powerpoint/2010/main" val="398888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KDE &amp; Histogram together</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0" y="1568068"/>
            <a:ext cx="11002377" cy="91335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To display both kde and histogram, set the </a:t>
            </a:r>
            <a:r>
              <a:rPr lang="en-GB" dirty="0">
                <a:latin typeface="Lucida Console" panose="020B0609040504020204" pitchFamily="49" charset="0"/>
              </a:rPr>
              <a:t>kde</a:t>
            </a:r>
            <a:r>
              <a:rPr lang="en-GB" dirty="0"/>
              <a:t> key word argument to True:</a:t>
            </a:r>
          </a:p>
          <a:p>
            <a:pPr marL="0" indent="0">
              <a:buNone/>
            </a:pPr>
            <a:r>
              <a:rPr lang="en-GB" dirty="0">
                <a:latin typeface="Lucida Console" panose="020B0609040504020204" pitchFamily="49" charset="0"/>
              </a:rPr>
              <a:t>    sns.displot(data=scores_series, kde=</a:t>
            </a:r>
            <a:r>
              <a:rPr lang="en-GB" dirty="0">
                <a:solidFill>
                  <a:srgbClr val="FF7700"/>
                </a:solidFill>
                <a:latin typeface="Lucida Console" panose="020B0609040504020204" pitchFamily="49" charset="0"/>
              </a:rPr>
              <a:t>True</a:t>
            </a:r>
            <a:r>
              <a:rPr lang="en-GB" dirty="0">
                <a:latin typeface="Lucida Console" panose="020B0609040504020204" pitchFamily="49" charset="0"/>
              </a:rPr>
              <a:t>, discrete=</a:t>
            </a:r>
            <a:r>
              <a:rPr lang="en-GB" dirty="0">
                <a:solidFill>
                  <a:srgbClr val="FF7700"/>
                </a:solidFill>
                <a:latin typeface="Lucida Console" panose="020B0609040504020204" pitchFamily="49" charset="0"/>
              </a:rPr>
              <a:t>True</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a:p>
            <a:endParaRPr lang="en-GB" dirty="0"/>
          </a:p>
          <a:p>
            <a:endParaRPr lang="en-US" dirty="0"/>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9" name="Text Placeholder 4">
            <a:extLst>
              <a:ext uri="{FF2B5EF4-FFF2-40B4-BE49-F238E27FC236}">
                <a16:creationId xmlns:a16="http://schemas.microsoft.com/office/drawing/2014/main" id="{6F2FE2CA-BB1D-4C9B-B2BF-EF66E3D46F63}"/>
              </a:ext>
            </a:extLst>
          </p:cNvPr>
          <p:cNvSpPr txBox="1">
            <a:spLocks/>
          </p:cNvSpPr>
          <p:nvPr/>
        </p:nvSpPr>
        <p:spPr>
          <a:xfrm>
            <a:off x="5602495" y="2574710"/>
            <a:ext cx="6061402" cy="388624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Lucida Console" panose="020B0609040504020204" pitchFamily="49" charset="0"/>
              </a:rPr>
              <a:t>kind=</a:t>
            </a:r>
            <a:r>
              <a:rPr lang="en-GB" dirty="0">
                <a:solidFill>
                  <a:srgbClr val="00B050"/>
                </a:solidFill>
                <a:latin typeface="Lucida Console" panose="020B0609040504020204" pitchFamily="49" charset="0"/>
              </a:rPr>
              <a:t>'hist‘ </a:t>
            </a:r>
            <a:r>
              <a:rPr lang="en-GB" dirty="0"/>
              <a:t>by default.</a:t>
            </a:r>
          </a:p>
          <a:p>
            <a:r>
              <a:rPr lang="en-GB" dirty="0">
                <a:latin typeface="Lucida Console" panose="020B0609040504020204" pitchFamily="49" charset="0"/>
              </a:rPr>
              <a:t>kde=</a:t>
            </a:r>
            <a:r>
              <a:rPr lang="en-GB" dirty="0">
                <a:solidFill>
                  <a:srgbClr val="FF7700"/>
                </a:solidFill>
                <a:latin typeface="Lucida Console" panose="020B0609040504020204" pitchFamily="49" charset="0"/>
              </a:rPr>
              <a:t>True </a:t>
            </a:r>
            <a:r>
              <a:rPr lang="en-GB" dirty="0"/>
              <a:t>includes the kde plot</a:t>
            </a:r>
          </a:p>
          <a:p>
            <a:r>
              <a:rPr lang="en-GB" dirty="0">
                <a:latin typeface="Lucida Console" panose="020B0609040504020204" pitchFamily="49" charset="0"/>
              </a:rPr>
              <a:t>discrete=</a:t>
            </a:r>
            <a:r>
              <a:rPr lang="en-GB" dirty="0">
                <a:solidFill>
                  <a:srgbClr val="FF7700"/>
                </a:solidFill>
                <a:latin typeface="Lucida Console" panose="020B0609040504020204" pitchFamily="49" charset="0"/>
              </a:rPr>
              <a:t>True </a:t>
            </a:r>
            <a:r>
              <a:rPr lang="en-GB" dirty="0"/>
              <a:t>centres bars on their corresponding value on x-axis</a:t>
            </a:r>
          </a:p>
          <a:p>
            <a:endParaRPr lang="en-GB" dirty="0"/>
          </a:p>
          <a:p>
            <a:r>
              <a:rPr lang="en-GB" b="1" dirty="0"/>
              <a:t>Note</a:t>
            </a:r>
            <a:r>
              <a:rPr lang="en-GB" dirty="0"/>
              <a:t>: Always set the </a:t>
            </a:r>
            <a:r>
              <a:rPr lang="en-GB" dirty="0">
                <a:latin typeface="Lucida Console" panose="020B0609040504020204" pitchFamily="49" charset="0"/>
              </a:rPr>
              <a:t>discrete</a:t>
            </a:r>
            <a:r>
              <a:rPr lang="en-GB" dirty="0"/>
              <a:t> key word argument to True when displaying histograms, otherwise numbers corresponding to the bars on the x-axis won’t be displayed in the centre of the bars </a:t>
            </a:r>
          </a:p>
          <a:p>
            <a:endParaRPr lang="en-GB" dirty="0"/>
          </a:p>
          <a:p>
            <a:r>
              <a:rPr lang="en-GB" dirty="0">
                <a:latin typeface="Lucida Console" panose="020B0609040504020204" pitchFamily="49" charset="0"/>
              </a:rPr>
              <a:t>discrete=</a:t>
            </a:r>
            <a:r>
              <a:rPr lang="en-GB" dirty="0">
                <a:solidFill>
                  <a:srgbClr val="FF7700"/>
                </a:solidFill>
                <a:latin typeface="Lucida Console" panose="020B0609040504020204" pitchFamily="49" charset="0"/>
              </a:rPr>
              <a:t>True </a:t>
            </a:r>
            <a:r>
              <a:rPr lang="en-GB" dirty="0"/>
              <a:t>kwarg can be used with both </a:t>
            </a:r>
            <a:r>
              <a:rPr lang="en-GB" dirty="0">
                <a:latin typeface="Lucida Console" panose="020B0609040504020204" pitchFamily="49" charset="0"/>
              </a:rPr>
              <a:t>displot() </a:t>
            </a:r>
            <a:r>
              <a:rPr lang="en-GB" dirty="0"/>
              <a:t>and </a:t>
            </a:r>
            <a:r>
              <a:rPr lang="en-GB" dirty="0">
                <a:latin typeface="Lucida Console" panose="020B0609040504020204" pitchFamily="49" charset="0"/>
              </a:rPr>
              <a:t>histplot() </a:t>
            </a:r>
            <a:r>
              <a:rPr lang="en-GB" dirty="0"/>
              <a:t>functions</a:t>
            </a:r>
          </a:p>
          <a:p>
            <a:pPr marL="0" indent="0">
              <a:buNone/>
            </a:pP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a:p>
            <a:endParaRPr lang="en-GB" dirty="0"/>
          </a:p>
          <a:p>
            <a:endParaRPr lang="en-US" dirty="0"/>
          </a:p>
          <a:p>
            <a:endParaRPr lang="en-GB" dirty="0"/>
          </a:p>
        </p:txBody>
      </p:sp>
      <p:pic>
        <p:nvPicPr>
          <p:cNvPr id="4" name="Picture 3">
            <a:extLst>
              <a:ext uri="{FF2B5EF4-FFF2-40B4-BE49-F238E27FC236}">
                <a16:creationId xmlns:a16="http://schemas.microsoft.com/office/drawing/2014/main" id="{C16C96CA-F64E-4C99-9385-1F6EBE5C1FC3}"/>
              </a:ext>
            </a:extLst>
          </p:cNvPr>
          <p:cNvPicPr>
            <a:picLocks noChangeAspect="1"/>
          </p:cNvPicPr>
          <p:nvPr/>
        </p:nvPicPr>
        <p:blipFill>
          <a:blip r:embed="rId4"/>
          <a:stretch>
            <a:fillRect/>
          </a:stretch>
        </p:blipFill>
        <p:spPr>
          <a:xfrm>
            <a:off x="759214" y="2447211"/>
            <a:ext cx="4600575" cy="4171950"/>
          </a:xfrm>
          <a:prstGeom prst="rect">
            <a:avLst/>
          </a:prstGeom>
        </p:spPr>
      </p:pic>
    </p:spTree>
    <p:extLst>
      <p:ext uri="{BB962C8B-B14F-4D97-AF65-F5344CB8AC3E}">
        <p14:creationId xmlns:p14="http://schemas.microsoft.com/office/powerpoint/2010/main" val="346230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ECDF 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0" y="1568067"/>
            <a:ext cx="6920379" cy="3376911"/>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 </a:t>
            </a:r>
            <a:r>
              <a:rPr lang="en-GB" b="1" dirty="0"/>
              <a:t>Empirical Cumulative Distribution Functions (</a:t>
            </a:r>
            <a:r>
              <a:rPr lang="en-GB" dirty="0"/>
              <a:t>ECDF) plot, the x-axis corresponds to the range of values for the variable whereas the y-axis corresponds to the proportion of data points that are less than or equal to the corresponding value of the x-axis.</a:t>
            </a:r>
          </a:p>
          <a:p>
            <a:pPr marL="0" indent="0">
              <a:buNone/>
            </a:pPr>
            <a:endParaRPr lang="en-GB" dirty="0"/>
          </a:p>
          <a:p>
            <a:r>
              <a:rPr lang="en-GB" dirty="0"/>
              <a:t>To display (ecdf) either use the</a:t>
            </a:r>
            <a:r>
              <a:rPr lang="en-GB" dirty="0">
                <a:latin typeface="Lucida Console" panose="020B0609040504020204" pitchFamily="49" charset="0"/>
              </a:rPr>
              <a:t> displot()</a:t>
            </a:r>
            <a:r>
              <a:rPr lang="en-GB" dirty="0"/>
              <a:t> figure-level function with </a:t>
            </a:r>
            <a:r>
              <a:rPr lang="en-GB" dirty="0">
                <a:latin typeface="Lucida Console" panose="020B0609040504020204" pitchFamily="49" charset="0"/>
              </a:rPr>
              <a:t>kind=</a:t>
            </a:r>
            <a:r>
              <a:rPr lang="en-GB" dirty="0">
                <a:solidFill>
                  <a:srgbClr val="00B050"/>
                </a:solidFill>
                <a:latin typeface="Lucida Console" panose="020B0609040504020204" pitchFamily="49" charset="0"/>
              </a:rPr>
              <a:t>'ecdf'</a:t>
            </a:r>
            <a:r>
              <a:rPr lang="en-GB" dirty="0"/>
              <a:t>:</a:t>
            </a:r>
          </a:p>
          <a:p>
            <a:pPr marL="0" indent="0">
              <a:buNone/>
            </a:pPr>
            <a:r>
              <a:rPr lang="en-GB" dirty="0">
                <a:latin typeface="Lucida Console" panose="020B0609040504020204" pitchFamily="49" charset="0"/>
              </a:rPr>
              <a:t>    sns.displot(data=scores_series, kind=</a:t>
            </a:r>
            <a:r>
              <a:rPr lang="en-GB" dirty="0">
                <a:solidFill>
                  <a:srgbClr val="00B050"/>
                </a:solidFill>
                <a:latin typeface="Lucida Console" panose="020B0609040504020204" pitchFamily="49" charset="0"/>
              </a:rPr>
              <a:t>'ecdf'</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t>    or use the </a:t>
            </a:r>
            <a:r>
              <a:rPr lang="en-GB" dirty="0">
                <a:latin typeface="Lucida Console" panose="020B0609040504020204" pitchFamily="49" charset="0"/>
              </a:rPr>
              <a:t>ecdfplot() </a:t>
            </a:r>
            <a:r>
              <a:rPr lang="en-GB" dirty="0"/>
              <a:t>axes-level function:</a:t>
            </a:r>
          </a:p>
          <a:p>
            <a:pPr marL="0" indent="0">
              <a:buNone/>
            </a:pPr>
            <a:r>
              <a:rPr lang="en-GB" dirty="0">
                <a:latin typeface="Lucida Console" panose="020B0609040504020204" pitchFamily="49" charset="0"/>
              </a:rPr>
              <a:t>    sns.ecdfplot(data=scores_series)</a:t>
            </a:r>
          </a:p>
          <a:p>
            <a:pPr marL="0" indent="0">
              <a:buNone/>
            </a:pP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a:p>
            <a:endParaRPr lang="en-GB" dirty="0"/>
          </a:p>
          <a:p>
            <a:endParaRPr lang="en-US" dirty="0"/>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10" name="Picture 9">
            <a:extLst>
              <a:ext uri="{FF2B5EF4-FFF2-40B4-BE49-F238E27FC236}">
                <a16:creationId xmlns:a16="http://schemas.microsoft.com/office/drawing/2014/main" id="{DE9B8D46-9BB8-42F9-8DD7-CFFDA8692E0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313196" y="1819275"/>
            <a:ext cx="4724400" cy="4476750"/>
          </a:xfrm>
          <a:prstGeom prst="rect">
            <a:avLst/>
          </a:prstGeom>
        </p:spPr>
      </p:pic>
    </p:spTree>
    <p:extLst>
      <p:ext uri="{BB962C8B-B14F-4D97-AF65-F5344CB8AC3E}">
        <p14:creationId xmlns:p14="http://schemas.microsoft.com/office/powerpoint/2010/main" val="184247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Categorical Data</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499051"/>
            <a:ext cx="10665546" cy="492227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111111"/>
                </a:solidFill>
              </a:rPr>
              <a:t>In general, variables can be classified as</a:t>
            </a:r>
          </a:p>
          <a:p>
            <a:pPr lvl="1"/>
            <a:r>
              <a:rPr lang="en-GB" dirty="0">
                <a:solidFill>
                  <a:srgbClr val="111111"/>
                </a:solidFill>
              </a:rPr>
              <a:t>Quantitative (numerical)</a:t>
            </a:r>
          </a:p>
          <a:p>
            <a:pPr lvl="1"/>
            <a:r>
              <a:rPr lang="en-GB" dirty="0">
                <a:solidFill>
                  <a:srgbClr val="111111"/>
                </a:solidFill>
              </a:rPr>
              <a:t>Qualitative (categorical) </a:t>
            </a:r>
          </a:p>
          <a:p>
            <a:pPr lvl="1"/>
            <a:endParaRPr lang="en-GB" dirty="0">
              <a:solidFill>
                <a:srgbClr val="111111"/>
              </a:solidFill>
            </a:endParaRPr>
          </a:p>
          <a:p>
            <a:r>
              <a:rPr lang="en-GB" dirty="0">
                <a:solidFill>
                  <a:srgbClr val="111111"/>
                </a:solidFill>
              </a:rPr>
              <a:t>Quantitative variables represent a measurable quantity, such as distance, weight or population of a country. They can be quantified into numerical values.</a:t>
            </a:r>
          </a:p>
          <a:p>
            <a:endParaRPr lang="en-GB" dirty="0">
              <a:solidFill>
                <a:srgbClr val="111111"/>
              </a:solidFill>
            </a:endParaRPr>
          </a:p>
          <a:p>
            <a:r>
              <a:rPr lang="en-GB" dirty="0">
                <a:solidFill>
                  <a:srgbClr val="111111"/>
                </a:solidFill>
              </a:rPr>
              <a:t>In statistics, a </a:t>
            </a:r>
            <a:r>
              <a:rPr lang="en-GB" b="1" dirty="0">
                <a:solidFill>
                  <a:srgbClr val="111111"/>
                </a:solidFill>
              </a:rPr>
              <a:t>categorical variable </a:t>
            </a:r>
            <a:r>
              <a:rPr lang="en-GB" dirty="0">
                <a:solidFill>
                  <a:srgbClr val="111111"/>
                </a:solidFill>
              </a:rPr>
              <a:t>(aka qualitative variable) is a variable that has values that </a:t>
            </a:r>
            <a:r>
              <a:rPr lang="en-GB" b="0" i="0" dirty="0">
                <a:solidFill>
                  <a:srgbClr val="111111"/>
                </a:solidFill>
                <a:effectLst/>
              </a:rPr>
              <a:t>can be put into a countable number of distinct groups (categories) based on a characteristic.</a:t>
            </a:r>
          </a:p>
          <a:p>
            <a:endParaRPr lang="en-GB" dirty="0">
              <a:solidFill>
                <a:srgbClr val="111111"/>
              </a:solidFill>
            </a:endParaRPr>
          </a:p>
          <a:p>
            <a:r>
              <a:rPr lang="en-GB" b="0" i="0" dirty="0">
                <a:solidFill>
                  <a:srgbClr val="111111"/>
                </a:solidFill>
                <a:effectLst/>
              </a:rPr>
              <a:t>As opposed to quantitative variables, values of categorical variables are often not numerical, such as gender, age range, nationality or type of an animal.</a:t>
            </a:r>
          </a:p>
          <a:p>
            <a:pPr marL="0" indent="0">
              <a:buNone/>
            </a:pPr>
            <a:endParaRPr lang="en-GB" dirty="0"/>
          </a:p>
          <a:p>
            <a:endParaRPr lang="en-GB" dirty="0">
              <a:solidFill>
                <a:srgbClr val="444444"/>
              </a:solidFill>
              <a:latin typeface="Roboto" panose="02000000000000000000" pitchFamily="2"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92678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Categorical Plots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499051"/>
            <a:ext cx="8702063" cy="492227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444444"/>
                </a:solidFill>
                <a:latin typeface="Lucida Console" panose="020B0609040504020204" pitchFamily="49" charset="0"/>
              </a:rPr>
              <a:t>catpot()</a:t>
            </a:r>
            <a:r>
              <a:rPr lang="en-GB" dirty="0">
                <a:solidFill>
                  <a:srgbClr val="444444"/>
                </a:solidFill>
              </a:rPr>
              <a:t> is a figure-level function </a:t>
            </a:r>
            <a:r>
              <a:rPr lang="en-GB" b="0" i="0" dirty="0">
                <a:solidFill>
                  <a:srgbClr val="444444"/>
                </a:solidFill>
                <a:effectLst/>
              </a:rPr>
              <a:t>for visualizing statistical relationships involving a categorical variable.</a:t>
            </a:r>
          </a:p>
          <a:p>
            <a:endParaRPr lang="en-GB" dirty="0">
              <a:solidFill>
                <a:srgbClr val="444444"/>
              </a:solidFill>
              <a:latin typeface="Roboto" panose="02000000000000000000" pitchFamily="2" charset="0"/>
            </a:endParaRPr>
          </a:p>
          <a:p>
            <a:r>
              <a:rPr lang="en-GB" dirty="0">
                <a:solidFill>
                  <a:srgbClr val="444444"/>
                </a:solidFill>
              </a:rPr>
              <a:t>Through the </a:t>
            </a:r>
            <a:r>
              <a:rPr lang="en-GB" dirty="0">
                <a:solidFill>
                  <a:srgbClr val="444444"/>
                </a:solidFill>
                <a:latin typeface="Lucida Console" panose="020B0609040504020204" pitchFamily="49" charset="0"/>
              </a:rPr>
              <a:t>kind</a:t>
            </a:r>
            <a:r>
              <a:rPr lang="en-GB" dirty="0">
                <a:solidFill>
                  <a:srgbClr val="444444"/>
                </a:solidFill>
              </a:rPr>
              <a:t> keyword argument, </a:t>
            </a:r>
            <a:r>
              <a:rPr lang="en-GB" dirty="0">
                <a:solidFill>
                  <a:srgbClr val="444444"/>
                </a:solidFill>
                <a:latin typeface="Lucida Console" panose="020B0609040504020204" pitchFamily="49" charset="0"/>
              </a:rPr>
              <a:t>catplot() </a:t>
            </a:r>
            <a:r>
              <a:rPr lang="en-GB" dirty="0">
                <a:solidFill>
                  <a:srgbClr val="444444"/>
                </a:solidFill>
              </a:rPr>
              <a:t>combines a FacetGrid with one of the eight axes-level functions:</a:t>
            </a:r>
          </a:p>
          <a:p>
            <a:pPr lvl="1"/>
            <a:r>
              <a:rPr lang="en-GB" dirty="0">
                <a:solidFill>
                  <a:srgbClr val="444444"/>
                </a:solidFill>
                <a:latin typeface="Lucida Console" panose="020B0609040504020204" pitchFamily="49" charset="0"/>
              </a:rPr>
              <a:t>striplot() </a:t>
            </a:r>
            <a:r>
              <a:rPr lang="en-GB" dirty="0">
                <a:solidFill>
                  <a:srgbClr val="444444"/>
                </a:solidFill>
              </a:rPr>
              <a:t>(with kind="strip"; the default)</a:t>
            </a:r>
          </a:p>
          <a:p>
            <a:pPr lvl="1"/>
            <a:r>
              <a:rPr lang="en-GB" dirty="0">
                <a:solidFill>
                  <a:srgbClr val="444444"/>
                </a:solidFill>
                <a:latin typeface="Lucida Console" panose="020B0609040504020204" pitchFamily="49" charset="0"/>
              </a:rPr>
              <a:t>swarmplot() </a:t>
            </a:r>
            <a:r>
              <a:rPr lang="en-GB" dirty="0">
                <a:solidFill>
                  <a:srgbClr val="444444"/>
                </a:solidFill>
              </a:rPr>
              <a:t>(with kind=“swarm")</a:t>
            </a:r>
          </a:p>
          <a:p>
            <a:pPr lvl="1"/>
            <a:r>
              <a:rPr lang="en-GB" dirty="0">
                <a:solidFill>
                  <a:srgbClr val="444444"/>
                </a:solidFill>
                <a:latin typeface="Lucida Console" panose="020B0609040504020204" pitchFamily="49" charset="0"/>
              </a:rPr>
              <a:t>boxplot() </a:t>
            </a:r>
            <a:r>
              <a:rPr lang="en-GB" dirty="0">
                <a:solidFill>
                  <a:srgbClr val="444444"/>
                </a:solidFill>
              </a:rPr>
              <a:t>(with kind=“box")</a:t>
            </a:r>
          </a:p>
          <a:p>
            <a:pPr lvl="1"/>
            <a:r>
              <a:rPr lang="en-GB" dirty="0">
                <a:solidFill>
                  <a:srgbClr val="444444"/>
                </a:solidFill>
                <a:latin typeface="Lucida Console" panose="020B0609040504020204" pitchFamily="49" charset="0"/>
              </a:rPr>
              <a:t>violinplot() </a:t>
            </a:r>
            <a:r>
              <a:rPr lang="en-GB" dirty="0">
                <a:solidFill>
                  <a:srgbClr val="444444"/>
                </a:solidFill>
              </a:rPr>
              <a:t>(with kind=“violin")</a:t>
            </a:r>
          </a:p>
          <a:p>
            <a:pPr lvl="1"/>
            <a:r>
              <a:rPr lang="en-GB" dirty="0">
                <a:solidFill>
                  <a:srgbClr val="444444"/>
                </a:solidFill>
                <a:latin typeface="Lucida Console" panose="020B0609040504020204" pitchFamily="49" charset="0"/>
              </a:rPr>
              <a:t>boxenplot() </a:t>
            </a:r>
            <a:r>
              <a:rPr lang="en-GB" dirty="0">
                <a:solidFill>
                  <a:srgbClr val="444444"/>
                </a:solidFill>
              </a:rPr>
              <a:t>(with kind=“boxen")</a:t>
            </a:r>
          </a:p>
          <a:p>
            <a:pPr lvl="1"/>
            <a:r>
              <a:rPr lang="en-GB" dirty="0">
                <a:solidFill>
                  <a:srgbClr val="444444"/>
                </a:solidFill>
                <a:latin typeface="Lucida Console" panose="020B0609040504020204" pitchFamily="49" charset="0"/>
              </a:rPr>
              <a:t>pointplot() </a:t>
            </a:r>
            <a:r>
              <a:rPr lang="en-GB" dirty="0">
                <a:solidFill>
                  <a:srgbClr val="444444"/>
                </a:solidFill>
              </a:rPr>
              <a:t>(with kind=“point")</a:t>
            </a:r>
          </a:p>
          <a:p>
            <a:pPr lvl="1"/>
            <a:r>
              <a:rPr lang="en-GB" dirty="0">
                <a:solidFill>
                  <a:srgbClr val="444444"/>
                </a:solidFill>
                <a:latin typeface="Lucida Console" panose="020B0609040504020204" pitchFamily="49" charset="0"/>
              </a:rPr>
              <a:t>barplot() </a:t>
            </a:r>
            <a:r>
              <a:rPr lang="en-GB" dirty="0">
                <a:solidFill>
                  <a:srgbClr val="444444"/>
                </a:solidFill>
              </a:rPr>
              <a:t>(with kind=“bar")</a:t>
            </a:r>
          </a:p>
          <a:p>
            <a:pPr lvl="1"/>
            <a:r>
              <a:rPr lang="en-GB" dirty="0">
                <a:solidFill>
                  <a:srgbClr val="444444"/>
                </a:solidFill>
                <a:latin typeface="Lucida Console" panose="020B0609040504020204" pitchFamily="49" charset="0"/>
              </a:rPr>
              <a:t>countplot() </a:t>
            </a:r>
            <a:r>
              <a:rPr lang="en-GB" dirty="0">
                <a:solidFill>
                  <a:srgbClr val="444444"/>
                </a:solidFill>
              </a:rPr>
              <a:t>(with kind=“count")</a:t>
            </a:r>
            <a:endParaRPr lang="en-GB" dirty="0">
              <a:solidFill>
                <a:srgbClr val="444444"/>
              </a:solidFill>
              <a:latin typeface="Roboto" panose="02000000000000000000" pitchFamily="2" charset="0"/>
            </a:endParaRPr>
          </a:p>
          <a:p>
            <a:endParaRPr lang="en-GB" dirty="0"/>
          </a:p>
          <a:p>
            <a:endParaRPr lang="en-GB" dirty="0"/>
          </a:p>
          <a:p>
            <a:endParaRPr lang="en-GB" dirty="0">
              <a:solidFill>
                <a:srgbClr val="444444"/>
              </a:solidFill>
              <a:latin typeface="Roboto" panose="02000000000000000000" pitchFamily="2"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5" name="Picture 4">
            <a:extLst>
              <a:ext uri="{FF2B5EF4-FFF2-40B4-BE49-F238E27FC236}">
                <a16:creationId xmlns:a16="http://schemas.microsoft.com/office/drawing/2014/main" id="{2AC02E0D-8C45-4CBF-AACD-61DF7014EB2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9641143" y="1106375"/>
            <a:ext cx="1685925" cy="5314950"/>
          </a:xfrm>
          <a:prstGeom prst="rect">
            <a:avLst/>
          </a:prstGeom>
        </p:spPr>
      </p:pic>
    </p:spTree>
    <p:extLst>
      <p:ext uri="{BB962C8B-B14F-4D97-AF65-F5344CB8AC3E}">
        <p14:creationId xmlns:p14="http://schemas.microsoft.com/office/powerpoint/2010/main" val="261286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Categorical Plots: swarmplot()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1265436" cy="51513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defRPr/>
            </a:pPr>
            <a:r>
              <a:rPr lang="en-GB" b="0" i="0" dirty="0">
                <a:solidFill>
                  <a:srgbClr val="3D4251"/>
                </a:solidFill>
                <a:effectLst/>
              </a:rPr>
              <a:t>With Seaborn, you can either use one of the built-in data sets that the library itself has to offer or you can load a Pandas DataFrame. </a:t>
            </a:r>
          </a:p>
          <a:p>
            <a:pPr>
              <a:spcAft>
                <a:spcPts val="0"/>
              </a:spcAft>
              <a:defRPr/>
            </a:pPr>
            <a:r>
              <a:rPr lang="en-GB" b="0" i="0" dirty="0">
                <a:solidFill>
                  <a:srgbClr val="3D4251"/>
                </a:solidFill>
                <a:effectLst/>
              </a:rPr>
              <a:t>The list of built-in seaborn data sets can be found here: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BAC3C7"/>
                </a:solidFill>
                <a:effectLst/>
                <a:latin typeface="Arial" panose="020B0604020202020204" pitchFamily="34" charset="0"/>
              </a:rPr>
              <a:t>    </a:t>
            </a:r>
            <a:r>
              <a:rPr lang="en-GB" b="0" i="0" dirty="0">
                <a:solidFill>
                  <a:srgbClr val="BAC3C7"/>
                </a:solidFill>
                <a:effectLst/>
                <a:latin typeface="Arial" panose="020B0604020202020204" pitchFamily="34" charset="0"/>
                <a:hlinkClick r:id="rId4"/>
              </a:rPr>
              <a:t>https://github.com/mwaskom/seaborn-data</a:t>
            </a:r>
            <a:endParaRPr lang="en-GB" b="0" i="0" dirty="0">
              <a:solidFill>
                <a:srgbClr val="BAC3C7"/>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BAC3C7"/>
                </a:solidFill>
                <a:effectLst/>
                <a:latin typeface="Arial" panose="020B0604020202020204" pitchFamily="34" charset="0"/>
              </a:rPr>
              <a:t>   </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matplotlib.pyplot</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plt</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seaborn</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sns</a:t>
            </a:r>
          </a:p>
          <a:p>
            <a:pPr marL="0" indent="0">
              <a:buNone/>
            </a:pPr>
            <a:endParaRPr lang="en-GB" dirty="0">
              <a:solidFill>
                <a:srgbClr val="FF0000"/>
              </a:solidFill>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load the built-in 'iris' data set into a data frame</a:t>
            </a:r>
          </a:p>
          <a:p>
            <a:pPr marL="0" indent="0">
              <a:buNone/>
            </a:pPr>
            <a:r>
              <a:rPr lang="en-GB" dirty="0">
                <a:latin typeface="Lucida Console" panose="020B0609040504020204" pitchFamily="49" charset="0"/>
              </a:rPr>
              <a:t>df_iris = sns.load_dataset(</a:t>
            </a:r>
            <a:r>
              <a:rPr lang="en-GB" dirty="0">
                <a:solidFill>
                  <a:srgbClr val="00B050"/>
                </a:solidFill>
                <a:latin typeface="Lucida Console" panose="020B0609040504020204" pitchFamily="49" charset="0"/>
              </a:rPr>
              <a:t>"iris"</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construct the iris plot</a:t>
            </a:r>
            <a:br>
              <a:rPr lang="en-GB" dirty="0">
                <a:solidFill>
                  <a:srgbClr val="FF0000"/>
                </a:solidFill>
                <a:latin typeface="Lucida Console" panose="020B0609040504020204" pitchFamily="49" charset="0"/>
              </a:rPr>
            </a:br>
            <a:r>
              <a:rPr lang="en-GB" dirty="0">
                <a:latin typeface="Lucida Console" panose="020B0609040504020204" pitchFamily="49" charset="0"/>
              </a:rPr>
              <a:t>sns.swarmplot(data=df_iris , x=</a:t>
            </a:r>
            <a:r>
              <a:rPr lang="en-GB" dirty="0">
                <a:solidFill>
                  <a:srgbClr val="00B050"/>
                </a:solidFill>
                <a:latin typeface="Lucida Console" panose="020B0609040504020204" pitchFamily="49" charset="0"/>
              </a:rPr>
              <a:t>'species', </a:t>
            </a:r>
            <a:r>
              <a:rPr lang="en-GB" dirty="0">
                <a:latin typeface="Lucida Console" panose="020B0609040504020204" pitchFamily="49" charset="0"/>
              </a:rPr>
              <a:t>y=</a:t>
            </a:r>
            <a:r>
              <a:rPr lang="en-GB" dirty="0">
                <a:solidFill>
                  <a:srgbClr val="00B050"/>
                </a:solidFill>
                <a:latin typeface="Lucida Console" panose="020B0609040504020204" pitchFamily="49" charset="0"/>
              </a:rPr>
              <a:t>'petal_length'</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save the plot into a file</a:t>
            </a:r>
          </a:p>
          <a:p>
            <a:pPr marL="0" indent="0">
              <a:buNone/>
            </a:pPr>
            <a:r>
              <a:rPr lang="en-GB" dirty="0">
                <a:latin typeface="Lucida Console" panose="020B0609040504020204" pitchFamily="49" charset="0"/>
              </a:rPr>
              <a:t>plt.savefig(</a:t>
            </a:r>
            <a:r>
              <a:rPr lang="en-GB" dirty="0">
                <a:solidFill>
                  <a:srgbClr val="00B050"/>
                </a:solidFill>
                <a:latin typeface="Lucida Console" panose="020B0609040504020204" pitchFamily="49" charset="0"/>
              </a:rPr>
              <a:t>'swarmplot.png'</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305809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C922-6A50-4400-B5CC-A6422F0EE45C}"/>
              </a:ext>
            </a:extLst>
          </p:cNvPr>
          <p:cNvSpPr>
            <a:spLocks noGrp="1"/>
          </p:cNvSpPr>
          <p:nvPr>
            <p:ph type="title"/>
          </p:nvPr>
        </p:nvSpPr>
        <p:spPr/>
        <p:txBody>
          <a:bodyPr/>
          <a:lstStyle/>
          <a:p>
            <a:r>
              <a:rPr lang="en-GB" dirty="0"/>
              <a:t>Module 3B:</a:t>
            </a:r>
            <a:br>
              <a:rPr lang="en-GB" dirty="0"/>
            </a:br>
            <a:r>
              <a:rPr lang="en-GB" dirty="0"/>
              <a:t>Data Visualisation</a:t>
            </a:r>
            <a:br>
              <a:rPr lang="en-GB" dirty="0"/>
            </a:br>
            <a:br>
              <a:rPr lang="en-GB" dirty="0"/>
            </a:br>
            <a:r>
              <a:rPr lang="en-GB" dirty="0"/>
              <a:t>~ Seaborn ~</a:t>
            </a:r>
            <a:br>
              <a:rPr lang="en-GB" dirty="0"/>
            </a:br>
            <a:endParaRPr lang="en-GB" dirty="0"/>
          </a:p>
        </p:txBody>
      </p:sp>
      <p:pic>
        <p:nvPicPr>
          <p:cNvPr id="3" name="Content Placeholder 6">
            <a:extLst>
              <a:ext uri="{FF2B5EF4-FFF2-40B4-BE49-F238E27FC236}">
                <a16:creationId xmlns:a16="http://schemas.microsoft.com/office/drawing/2014/main" id="{EE10B840-B93B-45B5-ACAB-110A7CC99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8" y="5268274"/>
            <a:ext cx="4636286" cy="1566000"/>
          </a:xfrm>
          <a:prstGeom prst="rect">
            <a:avLst/>
          </a:prstGeom>
        </p:spPr>
      </p:pic>
    </p:spTree>
    <p:extLst>
      <p:ext uri="{BB962C8B-B14F-4D97-AF65-F5344CB8AC3E}">
        <p14:creationId xmlns:p14="http://schemas.microsoft.com/office/powerpoint/2010/main" val="236744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Working with built-in data sets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9" name="Text Placeholder 4">
            <a:extLst>
              <a:ext uri="{FF2B5EF4-FFF2-40B4-BE49-F238E27FC236}">
                <a16:creationId xmlns:a16="http://schemas.microsoft.com/office/drawing/2014/main" id="{7F4F506C-7E95-4789-8802-AC2EA276FB26}"/>
              </a:ext>
            </a:extLst>
          </p:cNvPr>
          <p:cNvSpPr txBox="1">
            <a:spLocks/>
          </p:cNvSpPr>
          <p:nvPr/>
        </p:nvSpPr>
        <p:spPr>
          <a:xfrm>
            <a:off x="602249" y="1568068"/>
            <a:ext cx="4828733" cy="36724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resulting plot is shown below</a:t>
            </a:r>
          </a:p>
          <a:p>
            <a:pPr marL="0" indent="0">
              <a:buNone/>
            </a:pPr>
            <a:endParaRPr lang="en-GB" dirty="0">
              <a:latin typeface="Lucida Console" panose="020B0609040504020204" pitchFamily="49" charset="0"/>
            </a:endParaRPr>
          </a:p>
        </p:txBody>
      </p:sp>
      <p:pic>
        <p:nvPicPr>
          <p:cNvPr id="5" name="Picture 4">
            <a:extLst>
              <a:ext uri="{FF2B5EF4-FFF2-40B4-BE49-F238E27FC236}">
                <a16:creationId xmlns:a16="http://schemas.microsoft.com/office/drawing/2014/main" id="{2EEC1346-1573-4B7D-AB0A-F4E4744E9CA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19465" y="1871237"/>
            <a:ext cx="6077220" cy="4725505"/>
          </a:xfrm>
          <a:prstGeom prst="rect">
            <a:avLst/>
          </a:prstGeom>
        </p:spPr>
      </p:pic>
      <p:sp>
        <p:nvSpPr>
          <p:cNvPr id="8" name="Text Placeholder 4">
            <a:extLst>
              <a:ext uri="{FF2B5EF4-FFF2-40B4-BE49-F238E27FC236}">
                <a16:creationId xmlns:a16="http://schemas.microsoft.com/office/drawing/2014/main" id="{01807EFF-3BB2-4CDD-8122-D57B6E437AED}"/>
              </a:ext>
            </a:extLst>
          </p:cNvPr>
          <p:cNvSpPr txBox="1">
            <a:spLocks/>
          </p:cNvSpPr>
          <p:nvPr/>
        </p:nvSpPr>
        <p:spPr>
          <a:xfrm>
            <a:off x="6959513" y="2030713"/>
            <a:ext cx="4828733" cy="405984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With Seaborn, the labels from data frames are automatically propagated to plots or other data structures</a:t>
            </a:r>
          </a:p>
          <a:p>
            <a:endParaRPr lang="en-GB" dirty="0">
              <a:latin typeface="Lucida Console" panose="020B0609040504020204" pitchFamily="49" charset="0"/>
            </a:endParaRPr>
          </a:p>
          <a:p>
            <a:r>
              <a:rPr lang="en-GB" dirty="0"/>
              <a:t>Here, the x-axis label “species” and the y-axis label “petal_length” are (column) labels of the iris built-in data set</a:t>
            </a:r>
          </a:p>
          <a:p>
            <a:endParaRPr lang="en-GB" dirty="0"/>
          </a:p>
          <a:p>
            <a:r>
              <a:rPr lang="en-GB" dirty="0"/>
              <a:t>Note that this is not the case with the Matplotlib plots</a:t>
            </a:r>
          </a:p>
        </p:txBody>
      </p:sp>
    </p:spTree>
    <p:extLst>
      <p:ext uri="{BB962C8B-B14F-4D97-AF65-F5344CB8AC3E}">
        <p14:creationId xmlns:p14="http://schemas.microsoft.com/office/powerpoint/2010/main" val="351624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Working with built-in data sets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1265436" cy="51513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defRPr/>
            </a:pPr>
            <a:r>
              <a:rPr lang="en-GB" b="0" i="0" dirty="0">
                <a:solidFill>
                  <a:srgbClr val="3D4251"/>
                </a:solidFill>
                <a:effectLst/>
              </a:rPr>
              <a:t>The plot from previous slide was produced using the axes-level function </a:t>
            </a:r>
            <a:r>
              <a:rPr lang="en-GB" dirty="0">
                <a:latin typeface="Lucida Console" panose="020B0609040504020204" pitchFamily="49" charset="0"/>
              </a:rPr>
              <a:t>swarmplot()</a:t>
            </a:r>
            <a:r>
              <a:rPr lang="en-GB" b="0" i="0" dirty="0">
                <a:solidFill>
                  <a:srgbClr val="3D4251"/>
                </a:solidFill>
                <a:effectLst/>
              </a:rPr>
              <a:t> </a:t>
            </a:r>
          </a:p>
          <a:p>
            <a:pPr marL="0" indent="0">
              <a:spcAft>
                <a:spcPts val="0"/>
              </a:spcAft>
              <a:buNone/>
              <a:defRPr/>
            </a:pPr>
            <a:endParaRPr lang="en-GB" b="0" i="0" dirty="0">
              <a:solidFill>
                <a:srgbClr val="3D4251"/>
              </a:solidFill>
              <a:effectLst/>
            </a:endParaRPr>
          </a:p>
          <a:p>
            <a:pPr>
              <a:spcAft>
                <a:spcPts val="0"/>
              </a:spcAft>
              <a:defRPr/>
            </a:pPr>
            <a:r>
              <a:rPr lang="en-GB" b="0" i="0" dirty="0">
                <a:solidFill>
                  <a:srgbClr val="3D4251"/>
                </a:solidFill>
                <a:effectLst/>
              </a:rPr>
              <a:t>The same plot can be produced using the figure-level function </a:t>
            </a:r>
            <a:r>
              <a:rPr lang="en-GB" dirty="0">
                <a:latin typeface="Lucida Console" panose="020B0609040504020204" pitchFamily="49" charset="0"/>
              </a:rPr>
              <a:t>catplot()</a:t>
            </a:r>
            <a:r>
              <a:rPr lang="en-GB" b="0" i="0" dirty="0">
                <a:solidFill>
                  <a:srgbClr val="3D425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BAC3C7"/>
                </a:solidFill>
                <a:effectLst/>
                <a:latin typeface="Arial" panose="020B0604020202020204" pitchFamily="34" charset="0"/>
              </a:rPr>
              <a:t>   </a:t>
            </a:r>
          </a:p>
          <a:p>
            <a:pPr marL="0" indent="0">
              <a:buNone/>
            </a:pPr>
            <a:r>
              <a:rPr lang="en-GB" dirty="0">
                <a:latin typeface="Lucida Console" panose="020B0609040504020204" pitchFamily="49" charset="0"/>
              </a:rPr>
              <a:t>  sns.catplot(data=df_iris, x=</a:t>
            </a:r>
            <a:r>
              <a:rPr lang="en-GB" dirty="0">
                <a:solidFill>
                  <a:srgbClr val="00B050"/>
                </a:solidFill>
                <a:latin typeface="Lucida Console" panose="020B0609040504020204" pitchFamily="49" charset="0"/>
              </a:rPr>
              <a:t>'species'</a:t>
            </a:r>
            <a:r>
              <a:rPr lang="en-GB" dirty="0">
                <a:latin typeface="Lucida Console" panose="020B0609040504020204" pitchFamily="49" charset="0"/>
              </a:rPr>
              <a:t>, y=</a:t>
            </a:r>
            <a:r>
              <a:rPr lang="en-GB" dirty="0">
                <a:solidFill>
                  <a:srgbClr val="00B050"/>
                </a:solidFill>
                <a:latin typeface="Lucida Console" panose="020B0609040504020204" pitchFamily="49" charset="0"/>
              </a:rPr>
              <a:t>'petal_length'</a:t>
            </a:r>
            <a:r>
              <a:rPr lang="en-GB" dirty="0">
                <a:latin typeface="Lucida Console" panose="020B0609040504020204" pitchFamily="49" charset="0"/>
              </a:rPr>
              <a:t>,</a:t>
            </a:r>
            <a:r>
              <a:rPr lang="en-GB" dirty="0">
                <a:solidFill>
                  <a:srgbClr val="00B050"/>
                </a:solidFill>
                <a:latin typeface="Lucida Console" panose="020B0609040504020204" pitchFamily="49" charset="0"/>
              </a:rPr>
              <a:t> </a:t>
            </a:r>
            <a:r>
              <a:rPr lang="en-GB" dirty="0">
                <a:latin typeface="Lucida Console" panose="020B0609040504020204" pitchFamily="49" charset="0"/>
              </a:rPr>
              <a:t>kind=</a:t>
            </a:r>
            <a:r>
              <a:rPr lang="en-GB" dirty="0">
                <a:solidFill>
                  <a:srgbClr val="00B050"/>
                </a:solidFill>
                <a:latin typeface="Lucida Console" panose="020B0609040504020204" pitchFamily="49" charset="0"/>
              </a:rPr>
              <a:t>'swarm'</a:t>
            </a:r>
            <a:r>
              <a:rPr lang="en-GB" dirty="0">
                <a:latin typeface="Lucida Console" panose="020B0609040504020204" pitchFamily="49" charset="0"/>
              </a:rPr>
              <a:t>, </a:t>
            </a:r>
          </a:p>
          <a:p>
            <a:pPr marL="0" indent="0">
              <a:buNone/>
            </a:pPr>
            <a:r>
              <a:rPr lang="en-GB" dirty="0">
                <a:latin typeface="Lucida Console" panose="020B0609040504020204" pitchFamily="49" charset="0"/>
              </a:rPr>
              <a:t>              height=4, aspect=2)</a:t>
            </a:r>
          </a:p>
          <a:p>
            <a:pPr marL="0" indent="0">
              <a:buNone/>
            </a:pPr>
            <a:endParaRPr lang="en-GB" dirty="0">
              <a:latin typeface="Lucida Console" panose="020B0609040504020204" pitchFamily="49" charset="0"/>
            </a:endParaRPr>
          </a:p>
          <a:p>
            <a:r>
              <a:rPr lang="en-GB" dirty="0">
                <a:solidFill>
                  <a:srgbClr val="3D4251"/>
                </a:solidFill>
              </a:rPr>
              <a:t>The </a:t>
            </a:r>
            <a:r>
              <a:rPr lang="en-GB" dirty="0">
                <a:latin typeface="Lucida Console" panose="020B0609040504020204" pitchFamily="49" charset="0"/>
              </a:rPr>
              <a:t>kind</a:t>
            </a:r>
            <a:r>
              <a:rPr lang="en-GB" dirty="0">
                <a:solidFill>
                  <a:srgbClr val="3D4251"/>
                </a:solidFill>
              </a:rPr>
              <a:t> keyword argument is used to </a:t>
            </a:r>
            <a:r>
              <a:rPr lang="en-GB" b="0" i="0" dirty="0">
                <a:solidFill>
                  <a:srgbClr val="444444"/>
                </a:solidFill>
                <a:effectLst/>
                <a:latin typeface="Roboto"/>
              </a:rPr>
              <a:t>state the kind of plot to draw, corresponding to the name of a categorical axes-level plotting function – in this case ‘swarm’</a:t>
            </a:r>
          </a:p>
          <a:p>
            <a:endParaRPr lang="en-GB" dirty="0">
              <a:solidFill>
                <a:srgbClr val="3D4251"/>
              </a:solidFill>
            </a:endParaRPr>
          </a:p>
          <a:p>
            <a:r>
              <a:rPr lang="en-GB" dirty="0">
                <a:solidFill>
                  <a:srgbClr val="3D4251"/>
                </a:solidFill>
              </a:rPr>
              <a:t>The last two keyword arguments: </a:t>
            </a:r>
            <a:r>
              <a:rPr lang="en-GB" dirty="0">
                <a:latin typeface="Lucida Console" panose="020B0609040504020204" pitchFamily="49" charset="0"/>
              </a:rPr>
              <a:t>height</a:t>
            </a:r>
            <a:r>
              <a:rPr lang="en-GB" dirty="0">
                <a:solidFill>
                  <a:srgbClr val="3D4251"/>
                </a:solidFill>
              </a:rPr>
              <a:t> and </a:t>
            </a:r>
            <a:r>
              <a:rPr lang="en-GB" dirty="0">
                <a:latin typeface="Lucida Console" panose="020B0609040504020204" pitchFamily="49" charset="0"/>
              </a:rPr>
              <a:t>aspect</a:t>
            </a:r>
            <a:r>
              <a:rPr lang="en-GB" dirty="0">
                <a:solidFill>
                  <a:srgbClr val="3D4251"/>
                </a:solidFill>
              </a:rPr>
              <a:t>, are used to change the size (height and width, where width = hight * aspect) of each subplot (‘facet’), so that all points fit into the plot – in this case facet represents the single plot showing the </a:t>
            </a:r>
            <a:r>
              <a:rPr lang="en-GB" dirty="0"/>
              <a:t>three species of iris flower: setosa, versicolor and virginica </a:t>
            </a:r>
            <a:endParaRPr lang="en-GB" dirty="0">
              <a:solidFill>
                <a:srgbClr val="3D4251"/>
              </a:solidFill>
            </a:endParaRPr>
          </a:p>
          <a:p>
            <a:endParaRPr lang="en-GB" dirty="0">
              <a:solidFill>
                <a:srgbClr val="3D4251"/>
              </a:solidFill>
            </a:endParaRPr>
          </a:p>
          <a:p>
            <a:r>
              <a:rPr lang="en-GB" b="1" i="0" dirty="0">
                <a:solidFill>
                  <a:srgbClr val="202124"/>
                </a:solidFill>
                <a:effectLst/>
                <a:latin typeface="arial" panose="020B0604020202020204" pitchFamily="34" charset="0"/>
              </a:rPr>
              <a:t>Facet plots</a:t>
            </a:r>
            <a:r>
              <a:rPr lang="en-GB" b="0" i="0" dirty="0">
                <a:solidFill>
                  <a:srgbClr val="202124"/>
                </a:solidFill>
                <a:effectLst/>
                <a:latin typeface="arial" panose="020B0604020202020204" pitchFamily="34" charset="0"/>
              </a:rPr>
              <a:t>, also known as </a:t>
            </a:r>
            <a:r>
              <a:rPr lang="en-GB" b="1" i="0" dirty="0">
                <a:solidFill>
                  <a:srgbClr val="202124"/>
                </a:solidFill>
                <a:effectLst/>
                <a:latin typeface="arial" panose="020B0604020202020204" pitchFamily="34" charset="0"/>
              </a:rPr>
              <a:t>trellis plots or small multiples</a:t>
            </a:r>
            <a:r>
              <a:rPr lang="en-GB" b="0" i="0" dirty="0">
                <a:solidFill>
                  <a:srgbClr val="202124"/>
                </a:solidFill>
                <a:effectLst/>
                <a:latin typeface="arial" panose="020B0604020202020204" pitchFamily="34" charset="0"/>
              </a:rPr>
              <a:t>, are figures made up of multiple subplots which have the same set of axes, where each subplot shows a subset of the data.</a:t>
            </a:r>
            <a:endParaRPr lang="en-GB" dirty="0">
              <a:solidFill>
                <a:srgbClr val="3D4251"/>
              </a:solidFill>
            </a:endParaRP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215337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Categorical Plots: countplot()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7"/>
            <a:ext cx="10449302" cy="4680035"/>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 count plot can be thought of as a histogram across a categorical (column/bar plot), instead of quantitative, variable</a:t>
            </a:r>
          </a:p>
          <a:p>
            <a:endParaRPr lang="en-GB" dirty="0"/>
          </a:p>
          <a:p>
            <a:r>
              <a:rPr lang="en-GB" dirty="0"/>
              <a:t>Seaborn </a:t>
            </a:r>
            <a:r>
              <a:rPr lang="en-GB" dirty="0">
                <a:solidFill>
                  <a:srgbClr val="444444"/>
                </a:solidFill>
                <a:latin typeface="Lucida Console" panose="020B0609040504020204" pitchFamily="49" charset="0"/>
              </a:rPr>
              <a:t>countplot()</a:t>
            </a:r>
            <a:r>
              <a:rPr lang="en-GB" dirty="0"/>
              <a:t> function creates bar charts of the number of observations per category</a:t>
            </a:r>
          </a:p>
          <a:p>
            <a:endParaRPr lang="en-GB" dirty="0"/>
          </a:p>
          <a:p>
            <a:r>
              <a:rPr lang="en-GB" dirty="0"/>
              <a:t>This function always treats one of the variables as categorical and draws data at ordinal positions (0, 1, … n) on the relevant axis, even when the data has a numeric or date type.</a:t>
            </a:r>
          </a:p>
          <a:p>
            <a:endParaRPr lang="en-GB" dirty="0"/>
          </a:p>
          <a:p>
            <a:r>
              <a:rPr lang="en-GB" dirty="0"/>
              <a:t>In most cases, it is possible to use numpy or Python objects, but pandas objects are preferable because the associated names will be used to annotate the axes. </a:t>
            </a:r>
          </a:p>
          <a:p>
            <a:endParaRPr lang="en-GB" dirty="0"/>
          </a:p>
          <a:p>
            <a:r>
              <a:rPr lang="en-GB" dirty="0"/>
              <a:t>Additionally, you can use Categorical types for the grouping variables to control the order of plot elements.</a:t>
            </a:r>
          </a:p>
          <a:p>
            <a:endParaRPr lang="en-GB" dirty="0"/>
          </a:p>
          <a:p>
            <a:r>
              <a:rPr lang="en-GB" dirty="0">
                <a:solidFill>
                  <a:srgbClr val="444444"/>
                </a:solidFill>
                <a:latin typeface="Lucida Console" panose="020B0609040504020204" pitchFamily="49" charset="0"/>
              </a:rPr>
              <a:t>countplot()</a:t>
            </a:r>
            <a:r>
              <a:rPr lang="en-GB" dirty="0"/>
              <a:t> function can be used to s</a:t>
            </a:r>
            <a:r>
              <a:rPr lang="en-GB" b="0" i="0" dirty="0">
                <a:solidFill>
                  <a:srgbClr val="444444"/>
                </a:solidFill>
                <a:effectLst/>
                <a:latin typeface="Roboto" panose="02000000000000000000" pitchFamily="2" charset="0"/>
              </a:rPr>
              <a:t>how value counts for one or two categorical variables</a:t>
            </a:r>
            <a:endParaRPr lang="en-GB" dirty="0"/>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62095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Categorical Plots: countplot()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7"/>
            <a:ext cx="10449302" cy="76170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Lucida Console" panose="020B0609040504020204" pitchFamily="49" charset="0"/>
              </a:rPr>
              <a:t>countplot()</a:t>
            </a:r>
            <a:r>
              <a:rPr lang="en-GB" dirty="0"/>
              <a:t> axes-level function literally counts the number of observations per category for a categorical variable, and displays the results as a bar chart.</a:t>
            </a:r>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4" name="Picture 3">
            <a:extLst>
              <a:ext uri="{FF2B5EF4-FFF2-40B4-BE49-F238E27FC236}">
                <a16:creationId xmlns:a16="http://schemas.microsoft.com/office/drawing/2014/main" id="{67B575D6-DF4F-4651-BD65-0F4E9AB76E6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763105" y="2587264"/>
            <a:ext cx="5365635" cy="3665451"/>
          </a:xfrm>
          <a:prstGeom prst="rect">
            <a:avLst/>
          </a:prstGeom>
        </p:spPr>
      </p:pic>
      <p:sp>
        <p:nvSpPr>
          <p:cNvPr id="7" name="Text Placeholder 4">
            <a:extLst>
              <a:ext uri="{FF2B5EF4-FFF2-40B4-BE49-F238E27FC236}">
                <a16:creationId xmlns:a16="http://schemas.microsoft.com/office/drawing/2014/main" id="{B0069B03-51D1-4C1F-9F02-0FD253263AD4}"/>
              </a:ext>
            </a:extLst>
          </p:cNvPr>
          <p:cNvSpPr txBox="1">
            <a:spLocks/>
          </p:cNvSpPr>
          <p:nvPr/>
        </p:nvSpPr>
        <p:spPr>
          <a:xfrm>
            <a:off x="658646" y="2169038"/>
            <a:ext cx="6242486" cy="431802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u="sng" dirty="0"/>
              <a:t>Basic Syntax</a:t>
            </a:r>
            <a:r>
              <a:rPr lang="en-GB" dirty="0"/>
              <a:t>:</a:t>
            </a:r>
          </a:p>
          <a:p>
            <a:r>
              <a:rPr lang="en-GB" b="1" dirty="0">
                <a:latin typeface="Lucida Console" panose="020B0609040504020204" pitchFamily="49" charset="0"/>
              </a:rPr>
              <a:t>sns.countplot(data=, x=, y=, hue=, color=)</a:t>
            </a:r>
          </a:p>
          <a:p>
            <a:r>
              <a:rPr lang="en-GB" b="1" dirty="0"/>
              <a:t>data</a:t>
            </a:r>
            <a:r>
              <a:rPr lang="en-GB" dirty="0"/>
              <a:t> – maps to the dataset containing data to be used for plotting. Each column should correspond to a variable, and each row should correspond to an observation</a:t>
            </a:r>
            <a:endParaRPr lang="en-GB" b="1" dirty="0"/>
          </a:p>
          <a:p>
            <a:r>
              <a:rPr lang="en-GB" b="1" dirty="0"/>
              <a:t>x</a:t>
            </a:r>
            <a:r>
              <a:rPr lang="en-GB" dirty="0"/>
              <a:t> – maps a categorical variable to the x-axis (creates vertical bars)</a:t>
            </a:r>
          </a:p>
          <a:p>
            <a:r>
              <a:rPr lang="en-GB" b="1" dirty="0"/>
              <a:t>y</a:t>
            </a:r>
            <a:r>
              <a:rPr lang="en-GB" dirty="0"/>
              <a:t> – maps a categorical variable to the y-axis (creates horizontal bars)</a:t>
            </a:r>
          </a:p>
          <a:p>
            <a:r>
              <a:rPr lang="en-GB" b="1" dirty="0"/>
              <a:t>hue</a:t>
            </a:r>
            <a:r>
              <a:rPr lang="en-GB" dirty="0"/>
              <a:t> – maps a second categorical variable to the “hue” of the bars, creating a new set of bars for each category (value) of the second categorical variable</a:t>
            </a:r>
          </a:p>
          <a:p>
            <a:r>
              <a:rPr lang="en-GB" b="1" dirty="0"/>
              <a:t>color</a:t>
            </a:r>
            <a:r>
              <a:rPr lang="en-GB" dirty="0"/>
              <a:t> – sets the colour of each bar to the same (specified) colour</a:t>
            </a:r>
          </a:p>
          <a:p>
            <a:pPr marL="0" indent="0">
              <a:buNone/>
            </a:pPr>
            <a:endParaRPr lang="en-GB" dirty="0"/>
          </a:p>
        </p:txBody>
      </p:sp>
    </p:spTree>
    <p:extLst>
      <p:ext uri="{BB962C8B-B14F-4D97-AF65-F5344CB8AC3E}">
        <p14:creationId xmlns:p14="http://schemas.microsoft.com/office/powerpoint/2010/main" val="147882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Categorical Plots: countplot()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7085000" cy="4680035"/>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rgbClr val="FF0000"/>
              </a:solidFill>
              <a:latin typeface="Lucida Console" panose="020B0609040504020204" pitchFamily="49" charset="0"/>
            </a:endParaRPr>
          </a:p>
          <a:p>
            <a:pPr marL="0" indent="0">
              <a:buNone/>
            </a:pPr>
            <a:endParaRPr lang="en-GB" dirty="0">
              <a:solidFill>
                <a:srgbClr val="FF0000"/>
              </a:solidFill>
              <a:latin typeface="Lucida Console" panose="020B0609040504020204" pitchFamily="49" charset="0"/>
            </a:endParaRPr>
          </a:p>
          <a:p>
            <a:pPr marL="0" indent="0">
              <a:buNone/>
            </a:pPr>
            <a:br>
              <a:rPr lang="en-GB" dirty="0">
                <a:solidFill>
                  <a:srgbClr val="FF0000"/>
                </a:solidFill>
                <a:latin typeface="Lucida Console" panose="020B0609040504020204" pitchFamily="49" charset="0"/>
              </a:rPr>
            </a:br>
            <a:r>
              <a:rPr lang="en-GB" dirty="0">
                <a:solidFill>
                  <a:srgbClr val="FF0000"/>
                </a:solidFill>
                <a:latin typeface="Lucida Console" panose="020B0609040504020204" pitchFamily="49" charset="0"/>
              </a:rPr>
              <a:t># import necessary libraries</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matplotlib.pyplot</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plt</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seaborn</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sns</a:t>
            </a:r>
          </a:p>
          <a:p>
            <a:pPr marL="0" indent="0">
              <a:buNone/>
            </a:pPr>
            <a:endParaRPr lang="en-GB" dirty="0"/>
          </a:p>
          <a:p>
            <a:pPr marL="0" indent="0">
              <a:buNone/>
            </a:pPr>
            <a:r>
              <a:rPr lang="en-GB" dirty="0">
                <a:solidFill>
                  <a:srgbClr val="FF0000"/>
                </a:solidFill>
                <a:latin typeface="Lucida Console" panose="020B0609040504020204" pitchFamily="49" charset="0"/>
              </a:rPr>
              <a:t># load the built-in 'titanic' data set into a data frame</a:t>
            </a:r>
          </a:p>
          <a:p>
            <a:pPr marL="0" indent="0">
              <a:buNone/>
            </a:pPr>
            <a:r>
              <a:rPr lang="en-GB" dirty="0">
                <a:latin typeface="Lucida Console" panose="020B0609040504020204" pitchFamily="49" charset="0"/>
              </a:rPr>
              <a:t>df_titanic = sns.load_dataset(</a:t>
            </a:r>
            <a:r>
              <a:rPr lang="en-GB" dirty="0">
                <a:solidFill>
                  <a:srgbClr val="00B050"/>
                </a:solidFill>
                <a:latin typeface="Lucida Console" panose="020B0609040504020204" pitchFamily="49" charset="0"/>
              </a:rPr>
              <a:t>"titanic"</a:t>
            </a:r>
            <a:r>
              <a:rPr lang="en-GB" dirty="0">
                <a:latin typeface="Lucida Console" panose="020B0609040504020204" pitchFamily="49" charset="0"/>
              </a:rPr>
              <a:t>)</a:t>
            </a:r>
          </a:p>
          <a:p>
            <a:pPr marL="0" indent="0">
              <a:buNone/>
            </a:pPr>
            <a:br>
              <a:rPr lang="en-GB" dirty="0">
                <a:solidFill>
                  <a:srgbClr val="FF0000"/>
                </a:solidFill>
                <a:latin typeface="Lucida Console" panose="020B0609040504020204" pitchFamily="49" charset="0"/>
              </a:rPr>
            </a:br>
            <a:r>
              <a:rPr lang="en-GB" dirty="0">
                <a:solidFill>
                  <a:srgbClr val="FF0000"/>
                </a:solidFill>
                <a:latin typeface="Lucida Console" panose="020B0609040504020204" pitchFamily="49" charset="0"/>
              </a:rPr>
              <a:t># draw the plot and include the plot title</a:t>
            </a:r>
          </a:p>
          <a:p>
            <a:pPr marL="0" indent="0">
              <a:buNone/>
            </a:pPr>
            <a:r>
              <a:rPr lang="en-GB" dirty="0">
                <a:latin typeface="Lucida Console" panose="020B0609040504020204" pitchFamily="49" charset="0"/>
              </a:rPr>
              <a:t>sns.countplot(data=df_titanic, x=</a:t>
            </a:r>
            <a:r>
              <a:rPr lang="en-GB" dirty="0">
                <a:solidFill>
                  <a:srgbClr val="00B050"/>
                </a:solidFill>
                <a:latin typeface="Lucida Console" panose="020B0609040504020204" pitchFamily="49" charset="0"/>
              </a:rPr>
              <a:t>"sex"</a:t>
            </a:r>
            <a:r>
              <a:rPr lang="en-GB" dirty="0">
                <a:latin typeface="Lucida Console" panose="020B0609040504020204" pitchFamily="49" charset="0"/>
              </a:rPr>
              <a:t>)</a:t>
            </a:r>
          </a:p>
          <a:p>
            <a:pPr marL="0" indent="0">
              <a:buNone/>
            </a:pPr>
            <a:r>
              <a:rPr lang="en-GB" dirty="0">
                <a:latin typeface="Lucida Console" panose="020B0609040504020204" pitchFamily="49" charset="0"/>
              </a:rPr>
              <a:t>plt.title(</a:t>
            </a:r>
            <a:r>
              <a:rPr lang="en-GB" dirty="0">
                <a:solidFill>
                  <a:srgbClr val="00B050"/>
                </a:solidFill>
                <a:latin typeface="Lucida Console" panose="020B0609040504020204" pitchFamily="49" charset="0"/>
              </a:rPr>
              <a:t>"Total number of passengers by gender"</a:t>
            </a:r>
            <a:r>
              <a:rPr lang="en-GB" dirty="0">
                <a:latin typeface="Lucida Console" panose="020B0609040504020204" pitchFamily="49" charset="0"/>
              </a:rPr>
              <a:t>)</a:t>
            </a:r>
          </a:p>
          <a:p>
            <a:pPr marL="0" indent="0">
              <a:buNone/>
            </a:pPr>
            <a:r>
              <a:rPr lang="en-GB" dirty="0">
                <a:latin typeface="Lucida Console" panose="020B0609040504020204" pitchFamily="49" charset="0"/>
              </a:rPr>
              <a:t>plt.show()</a:t>
            </a:r>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9" name="Text Placeholder 4">
            <a:extLst>
              <a:ext uri="{FF2B5EF4-FFF2-40B4-BE49-F238E27FC236}">
                <a16:creationId xmlns:a16="http://schemas.microsoft.com/office/drawing/2014/main" id="{EB32E8F2-DA47-4F54-A2F6-39B64A3849B4}"/>
              </a:ext>
            </a:extLst>
          </p:cNvPr>
          <p:cNvSpPr txBox="1">
            <a:spLocks/>
          </p:cNvSpPr>
          <p:nvPr/>
        </p:nvSpPr>
        <p:spPr>
          <a:xfrm>
            <a:off x="658644" y="1582444"/>
            <a:ext cx="9468767" cy="761702"/>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444444"/>
                </a:solidFill>
                <a:latin typeface="Lucida Console" panose="020B0609040504020204" pitchFamily="49" charset="0"/>
              </a:rPr>
              <a:t>countplot() </a:t>
            </a:r>
            <a:r>
              <a:rPr lang="en-GB" b="1" dirty="0"/>
              <a:t>applied to a single categorical variable</a:t>
            </a:r>
          </a:p>
          <a:p>
            <a:r>
              <a:rPr lang="en-GB" u="sng" dirty="0"/>
              <a:t>Example</a:t>
            </a:r>
            <a:r>
              <a:rPr lang="en-GB" dirty="0"/>
              <a:t>: Show the number of passengers by gender (categorical variable 'sex’)</a:t>
            </a:r>
          </a:p>
        </p:txBody>
      </p:sp>
      <p:pic>
        <p:nvPicPr>
          <p:cNvPr id="10" name="Picture 9">
            <a:extLst>
              <a:ext uri="{FF2B5EF4-FFF2-40B4-BE49-F238E27FC236}">
                <a16:creationId xmlns:a16="http://schemas.microsoft.com/office/drawing/2014/main" id="{C2453AEB-6991-431D-B564-3BC2A0EC477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266831" y="2567797"/>
            <a:ext cx="4887245" cy="3887186"/>
          </a:xfrm>
          <a:prstGeom prst="rect">
            <a:avLst/>
          </a:prstGeom>
        </p:spPr>
      </p:pic>
    </p:spTree>
    <p:extLst>
      <p:ext uri="{BB962C8B-B14F-4D97-AF65-F5344CB8AC3E}">
        <p14:creationId xmlns:p14="http://schemas.microsoft.com/office/powerpoint/2010/main" val="419076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Categorical Plots: countplot()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3508170"/>
            <a:ext cx="7209782" cy="2739932"/>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fontAlgn="auto">
              <a:buClrTx/>
              <a:buSzTx/>
              <a:tabLst/>
              <a:defRPr/>
            </a:pPr>
            <a:r>
              <a:rPr lang="en-GB" dirty="0"/>
              <a:t>The same plot can be drawn using </a:t>
            </a:r>
            <a:r>
              <a:rPr lang="en-GB" dirty="0">
                <a:solidFill>
                  <a:srgbClr val="444444"/>
                </a:solidFill>
                <a:latin typeface="Lucida Console" panose="020B0609040504020204" pitchFamily="49" charset="0"/>
              </a:rPr>
              <a:t>catplot()</a:t>
            </a:r>
            <a:r>
              <a:rPr lang="en-GB" dirty="0"/>
              <a:t> figure-level function:</a:t>
            </a:r>
          </a:p>
          <a:p>
            <a:pPr marL="0" lvl="0" indent="0">
              <a:spcAft>
                <a:spcPts val="0"/>
              </a:spcAft>
              <a:buNone/>
              <a:defRPr/>
            </a:pPr>
            <a:r>
              <a:rPr lang="en-GB" dirty="0">
                <a:latin typeface="Lucida Console" panose="020B0609040504020204" pitchFamily="49" charset="0"/>
              </a:rPr>
              <a:t>sns.catplot(data=df_titanic, x=</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 hue=</a:t>
            </a:r>
            <a:r>
              <a:rPr lang="en-GB" dirty="0">
                <a:solidFill>
                  <a:srgbClr val="00B050"/>
                </a:solidFill>
                <a:latin typeface="Lucida Console" panose="020B0609040504020204" pitchFamily="49" charset="0"/>
              </a:rPr>
              <a:t>'sex'</a:t>
            </a:r>
            <a:r>
              <a:rPr lang="en-GB" dirty="0">
                <a:latin typeface="Lucida Console" panose="020B0609040504020204" pitchFamily="49" charset="0"/>
              </a:rPr>
              <a:t>, kind=</a:t>
            </a:r>
            <a:r>
              <a:rPr lang="en-GB" dirty="0">
                <a:solidFill>
                  <a:srgbClr val="00B050"/>
                </a:solidFill>
                <a:latin typeface="Lucida Console" panose="020B0609040504020204" pitchFamily="49" charset="0"/>
              </a:rPr>
              <a:t>'count'</a:t>
            </a:r>
            <a:r>
              <a:rPr lang="en-GB" dirty="0">
                <a:latin typeface="Lucida Console" panose="020B0609040504020204" pitchFamily="49" charset="0"/>
              </a:rPr>
              <a:t>, legend=</a:t>
            </a:r>
            <a:r>
              <a:rPr lang="en-GB" dirty="0">
                <a:solidFill>
                  <a:srgbClr val="FF7700"/>
                </a:solidFill>
                <a:latin typeface="Lucida Console" panose="020B0609040504020204" pitchFamily="49" charset="0"/>
              </a:rPr>
              <a:t>False</a:t>
            </a:r>
            <a:r>
              <a:rPr lang="en-GB" dirty="0">
                <a:latin typeface="Lucida Console" panose="020B0609040504020204" pitchFamily="49" charset="0"/>
              </a:rPr>
              <a:t>)</a:t>
            </a:r>
            <a:br>
              <a:rPr lang="en-GB" dirty="0">
                <a:latin typeface="Lucida Console" panose="020B0609040504020204" pitchFamily="49" charset="0"/>
              </a:rPr>
            </a:br>
            <a:r>
              <a:rPr lang="en-GB" dirty="0">
                <a:latin typeface="Lucida Console" panose="020B0609040504020204" pitchFamily="49" charset="0"/>
              </a:rPr>
              <a:t>plt.legend(title=</a:t>
            </a:r>
            <a:r>
              <a:rPr lang="en-GB" dirty="0">
                <a:solidFill>
                  <a:srgbClr val="00B050"/>
                </a:solidFill>
                <a:latin typeface="Lucida Console" panose="020B0609040504020204" pitchFamily="49" charset="0"/>
              </a:rPr>
              <a:t>"sex"</a:t>
            </a:r>
            <a:r>
              <a:rPr lang="en-GB" dirty="0">
                <a:latin typeface="Lucida Console" panose="020B0609040504020204" pitchFamily="49" charset="0"/>
              </a:rPr>
              <a:t>, loc=</a:t>
            </a:r>
            <a:r>
              <a:rPr lang="en-GB" dirty="0">
                <a:solidFill>
                  <a:srgbClr val="00B050"/>
                </a:solidFill>
                <a:latin typeface="Lucida Console" panose="020B0609040504020204" pitchFamily="49" charset="0"/>
              </a:rPr>
              <a:t>"upper right"</a:t>
            </a:r>
            <a:r>
              <a:rPr lang="en-GB" dirty="0">
                <a:latin typeface="Lucida Console" panose="020B0609040504020204" pitchFamily="49" charset="0"/>
              </a:rPr>
              <a:t>)</a:t>
            </a:r>
            <a:br>
              <a:rPr lang="en-GB" dirty="0">
                <a:latin typeface="Lucida Console" panose="020B0609040504020204" pitchFamily="49" charset="0"/>
              </a:rPr>
            </a:br>
            <a:r>
              <a:rPr lang="en-GB" dirty="0">
                <a:latin typeface="Lucida Console" panose="020B0609040504020204" pitchFamily="49" charset="0"/>
              </a:rPr>
              <a:t>plt.title(</a:t>
            </a:r>
            <a:r>
              <a:rPr lang="en-GB" dirty="0">
                <a:solidFill>
                  <a:srgbClr val="00B050"/>
                </a:solidFill>
                <a:latin typeface="Lucida Console" panose="020B0609040504020204" pitchFamily="49" charset="0"/>
              </a:rPr>
              <a:t>"countplot() with 2 categorical variables"</a:t>
            </a:r>
            <a:r>
              <a:rPr lang="en-GB" dirty="0">
                <a:latin typeface="Lucida Console" panose="020B0609040504020204" pitchFamily="49" charset="0"/>
              </a:rPr>
              <a:t>)</a:t>
            </a:r>
            <a:br>
              <a:rPr lang="en-GB" dirty="0">
                <a:latin typeface="Lucida Console" panose="020B0609040504020204" pitchFamily="49" charset="0"/>
              </a:rPr>
            </a:br>
            <a:r>
              <a:rPr lang="en-GB" dirty="0">
                <a:latin typeface="Lucida Console" panose="020B0609040504020204" pitchFamily="49" charset="0"/>
              </a:rPr>
              <a:t>plt.tight_layout()</a:t>
            </a:r>
            <a:br>
              <a:rPr lang="en-GB" dirty="0">
                <a:latin typeface="Lucida Console" panose="020B0609040504020204" pitchFamily="49" charset="0"/>
              </a:rPr>
            </a:br>
            <a:r>
              <a:rPr lang="en-GB" dirty="0">
                <a:latin typeface="Lucida Console" panose="020B0609040504020204" pitchFamily="49" charset="0"/>
              </a:rPr>
              <a:t>plt.show()</a:t>
            </a:r>
          </a:p>
          <a:p>
            <a:pPr marL="0" indent="0">
              <a:buNone/>
            </a:pPr>
            <a:endParaRPr lang="en-GB" dirty="0">
              <a:latin typeface="Lucida Console" panose="020B0609040504020204" pitchFamily="49" charset="0"/>
            </a:endParaRPr>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D32DDB05-F7ED-4714-8BD5-E0D6DF1540CB}"/>
              </a:ext>
            </a:extLst>
          </p:cNvPr>
          <p:cNvSpPr txBox="1">
            <a:spLocks/>
          </p:cNvSpPr>
          <p:nvPr/>
        </p:nvSpPr>
        <p:spPr>
          <a:xfrm>
            <a:off x="653750" y="1582444"/>
            <a:ext cx="11316577" cy="91335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solidFill>
                  <a:srgbClr val="444444"/>
                </a:solidFill>
                <a:latin typeface="Lucida Console" panose="020B0609040504020204" pitchFamily="49" charset="0"/>
              </a:rPr>
              <a:t>countplot() </a:t>
            </a:r>
            <a:r>
              <a:rPr lang="en-GB" b="1" dirty="0"/>
              <a:t>applied to two categorical variables</a:t>
            </a:r>
          </a:p>
          <a:p>
            <a:r>
              <a:rPr lang="en-GB" u="sng" dirty="0"/>
              <a:t>Example</a:t>
            </a:r>
            <a:r>
              <a:rPr lang="en-GB" dirty="0"/>
              <a:t>: Show the number of passengers by gender split by survival (categorical variables 'sex' and 'alive')</a:t>
            </a:r>
            <a:endParaRPr lang="en-GB" dirty="0">
              <a:latin typeface="Lucida Console" panose="020B0609040504020204" pitchFamily="49" charset="0"/>
            </a:endParaRPr>
          </a:p>
          <a:p>
            <a:pPr marL="0" indent="0">
              <a:buNone/>
            </a:pPr>
            <a:endParaRPr lang="en-GB" dirty="0"/>
          </a:p>
        </p:txBody>
      </p:sp>
      <p:pic>
        <p:nvPicPr>
          <p:cNvPr id="12" name="Picture 11">
            <a:extLst>
              <a:ext uri="{FF2B5EF4-FFF2-40B4-BE49-F238E27FC236}">
                <a16:creationId xmlns:a16="http://schemas.microsoft.com/office/drawing/2014/main" id="{B8A561C2-BED6-43D8-A6B4-A19BC58ED44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28857" y="3179349"/>
            <a:ext cx="4365734" cy="3429114"/>
          </a:xfrm>
          <a:prstGeom prst="rect">
            <a:avLst/>
          </a:prstGeom>
        </p:spPr>
      </p:pic>
      <p:sp>
        <p:nvSpPr>
          <p:cNvPr id="9" name="Text Placeholder 4">
            <a:extLst>
              <a:ext uri="{FF2B5EF4-FFF2-40B4-BE49-F238E27FC236}">
                <a16:creationId xmlns:a16="http://schemas.microsoft.com/office/drawing/2014/main" id="{7B7BEA2D-8CCD-481A-ACD4-71C41336D7F7}"/>
              </a:ext>
            </a:extLst>
          </p:cNvPr>
          <p:cNvSpPr txBox="1">
            <a:spLocks/>
          </p:cNvSpPr>
          <p:nvPr/>
        </p:nvSpPr>
        <p:spPr>
          <a:xfrm>
            <a:off x="650637" y="2332512"/>
            <a:ext cx="7613469" cy="91335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Lucida Console" panose="020B0609040504020204" pitchFamily="49" charset="0"/>
              </a:rPr>
              <a:t>sns.countplot(data=df_titanic, x=</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 hue=</a:t>
            </a:r>
            <a:r>
              <a:rPr lang="en-GB" dirty="0">
                <a:solidFill>
                  <a:srgbClr val="00B050"/>
                </a:solidFill>
                <a:latin typeface="Lucida Console" panose="020B0609040504020204" pitchFamily="49" charset="0"/>
              </a:rPr>
              <a:t>'sex'</a:t>
            </a:r>
            <a:r>
              <a:rPr lang="en-GB" dirty="0">
                <a:latin typeface="Lucida Console" panose="020B0609040504020204" pitchFamily="49" charset="0"/>
              </a:rPr>
              <a:t>)</a:t>
            </a:r>
            <a:br>
              <a:rPr lang="en-GB" dirty="0">
                <a:latin typeface="Lucida Console" panose="020B0609040504020204" pitchFamily="49" charset="0"/>
              </a:rPr>
            </a:br>
            <a:r>
              <a:rPr lang="en-GB" dirty="0">
                <a:latin typeface="Lucida Console" panose="020B0609040504020204" pitchFamily="49" charset="0"/>
              </a:rPr>
              <a:t>plt.title(</a:t>
            </a:r>
            <a:r>
              <a:rPr lang="en-GB" dirty="0">
                <a:solidFill>
                  <a:srgbClr val="00B050"/>
                </a:solidFill>
                <a:latin typeface="Lucida Console" panose="020B0609040504020204" pitchFamily="49" charset="0"/>
              </a:rPr>
              <a:t>"countplot() with 2 categorical variables"</a:t>
            </a:r>
            <a:r>
              <a:rPr lang="en-GB" dirty="0">
                <a:latin typeface="Lucida Console" panose="020B0609040504020204" pitchFamily="49" charset="0"/>
              </a:rPr>
              <a:t>)</a:t>
            </a:r>
            <a:br>
              <a:rPr lang="en-GB" dirty="0">
                <a:latin typeface="Lucida Console" panose="020B0609040504020204" pitchFamily="49" charset="0"/>
              </a:rPr>
            </a:br>
            <a:r>
              <a:rPr lang="en-GB" dirty="0">
                <a:latin typeface="Lucida Console" panose="020B0609040504020204" pitchFamily="49" charset="0"/>
              </a:rPr>
              <a:t>plt.show()</a:t>
            </a:r>
          </a:p>
          <a:p>
            <a:pPr marL="0" indent="0">
              <a:buNone/>
            </a:pPr>
            <a:br>
              <a:rPr lang="en-GB" dirty="0">
                <a:latin typeface="Lucida Console" panose="020B0609040504020204" pitchFamily="49" charset="0"/>
              </a:rPr>
            </a:br>
            <a:endParaRPr lang="en-GB" dirty="0"/>
          </a:p>
        </p:txBody>
      </p:sp>
    </p:spTree>
    <p:extLst>
      <p:ext uri="{BB962C8B-B14F-4D97-AF65-F5344CB8AC3E}">
        <p14:creationId xmlns:p14="http://schemas.microsoft.com/office/powerpoint/2010/main" val="426961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Categorical Plots: catplot()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1294690" cy="521157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To group within three categorical variables, use the figure-level function </a:t>
            </a:r>
            <a:r>
              <a:rPr lang="en-GB" b="1" dirty="0">
                <a:latin typeface="Lucida Console" panose="020B0609040504020204" pitchFamily="49" charset="0"/>
              </a:rPr>
              <a:t>catplot()</a:t>
            </a:r>
            <a:endParaRPr lang="en-GB" b="1" dirty="0"/>
          </a:p>
          <a:p>
            <a:r>
              <a:rPr lang="en-GB" u="sng" dirty="0"/>
              <a:t>Example</a:t>
            </a:r>
            <a:r>
              <a:rPr lang="en-GB" dirty="0"/>
              <a:t>: Show the number of passengers by class (1</a:t>
            </a:r>
            <a:r>
              <a:rPr lang="en-GB" baseline="30000" dirty="0"/>
              <a:t>st</a:t>
            </a:r>
            <a:r>
              <a:rPr lang="en-GB" dirty="0"/>
              <a:t>, 2</a:t>
            </a:r>
            <a:r>
              <a:rPr lang="en-GB" baseline="30000" dirty="0"/>
              <a:t>nd</a:t>
            </a:r>
            <a:r>
              <a:rPr lang="en-GB" dirty="0"/>
              <a:t>, 3</a:t>
            </a:r>
            <a:r>
              <a:rPr lang="en-GB" baseline="30000" dirty="0"/>
              <a:t>rd</a:t>
            </a:r>
            <a:r>
              <a:rPr lang="en-GB" dirty="0"/>
              <a:t>), split by passenger types (man, woman, child), for each facet of survival (0, 1)</a:t>
            </a:r>
          </a:p>
          <a:p>
            <a:pPr marL="0" indent="0">
              <a:buNone/>
            </a:pPr>
            <a:r>
              <a:rPr lang="en-GB" dirty="0">
                <a:latin typeface="Lucida Console" panose="020B0609040504020204" pitchFamily="49" charset="0"/>
              </a:rPr>
              <a:t>sns.catplot(data=df_titanic, x=</a:t>
            </a:r>
            <a:r>
              <a:rPr lang="en-GB" dirty="0">
                <a:solidFill>
                  <a:srgbClr val="00B050"/>
                </a:solidFill>
                <a:latin typeface="Lucida Console" panose="020B0609040504020204" pitchFamily="49" charset="0"/>
              </a:rPr>
              <a:t>'class'</a:t>
            </a:r>
            <a:r>
              <a:rPr lang="en-GB" dirty="0">
                <a:latin typeface="Lucida Console" panose="020B0609040504020204" pitchFamily="49" charset="0"/>
              </a:rPr>
              <a:t>, hue=</a:t>
            </a:r>
            <a:r>
              <a:rPr lang="en-GB" dirty="0">
                <a:solidFill>
                  <a:srgbClr val="00B050"/>
                </a:solidFill>
                <a:latin typeface="Lucida Console" panose="020B0609040504020204" pitchFamily="49" charset="0"/>
              </a:rPr>
              <a:t>'who'</a:t>
            </a:r>
            <a:r>
              <a:rPr lang="en-GB" dirty="0">
                <a:latin typeface="Lucida Console" panose="020B0609040504020204" pitchFamily="49" charset="0"/>
              </a:rPr>
              <a:t>, col=</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a:t>
            </a:r>
            <a:r>
              <a:rPr lang="en-GB" dirty="0">
                <a:solidFill>
                  <a:srgbClr val="00B050"/>
                </a:solidFill>
                <a:latin typeface="Lucida Console" panose="020B0609040504020204" pitchFamily="49" charset="0"/>
              </a:rPr>
              <a:t> </a:t>
            </a:r>
            <a:r>
              <a:rPr lang="en-GB" dirty="0">
                <a:latin typeface="Lucida Console" panose="020B0609040504020204" pitchFamily="49" charset="0"/>
              </a:rPr>
              <a:t>kind=</a:t>
            </a:r>
            <a:r>
              <a:rPr lang="en-GB" dirty="0">
                <a:solidFill>
                  <a:srgbClr val="00B050"/>
                </a:solidFill>
                <a:latin typeface="Lucida Console" panose="020B0609040504020204" pitchFamily="49" charset="0"/>
              </a:rPr>
              <a:t>'count'</a:t>
            </a:r>
            <a:r>
              <a:rPr lang="en-GB" dirty="0">
                <a:latin typeface="Lucida Console" panose="020B0609040504020204" pitchFamily="49" charset="0"/>
              </a:rPr>
              <a:t>)</a:t>
            </a:r>
          </a:p>
          <a:p>
            <a:pPr marL="0" indent="0">
              <a:buNone/>
            </a:pPr>
            <a:r>
              <a:rPr lang="en-GB" dirty="0">
                <a:latin typeface="Lucida Console" panose="020B0609040504020204" pitchFamily="49" charset="0"/>
              </a:rPr>
              <a:t>plt.suptitle(</a:t>
            </a:r>
            <a:r>
              <a:rPr lang="en-GB" dirty="0">
                <a:solidFill>
                  <a:srgbClr val="00B050"/>
                </a:solidFill>
                <a:latin typeface="Lucida Console" panose="020B0609040504020204" pitchFamily="49" charset="0"/>
              </a:rPr>
              <a:t>"catplot() with 3 categorical variables"</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display the plot</a:t>
            </a:r>
          </a:p>
          <a:p>
            <a:pPr marL="0" indent="0">
              <a:buNone/>
            </a:pPr>
            <a:r>
              <a:rPr lang="en-GB" dirty="0">
                <a:latin typeface="Lucida Console" panose="020B0609040504020204" pitchFamily="49" charset="0"/>
              </a:rPr>
              <a:t>plt.tight_layout()</a:t>
            </a:r>
          </a:p>
          <a:p>
            <a:pPr marL="0" indent="0">
              <a:buNone/>
            </a:pPr>
            <a:r>
              <a:rPr lang="en-GB" dirty="0">
                <a:latin typeface="Lucida Console" panose="020B0609040504020204" pitchFamily="49" charset="0"/>
              </a:rPr>
              <a:t>plt.show()</a:t>
            </a:r>
          </a:p>
          <a:p>
            <a:pPr marL="0" indent="0">
              <a:buNone/>
            </a:pPr>
            <a:endParaRPr lang="en-GB" dirty="0"/>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5" name="Picture 4">
            <a:extLst>
              <a:ext uri="{FF2B5EF4-FFF2-40B4-BE49-F238E27FC236}">
                <a16:creationId xmlns:a16="http://schemas.microsoft.com/office/drawing/2014/main" id="{6BAC4FD3-2F49-47F8-B769-C7DD91ADC4C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379392" y="3302482"/>
            <a:ext cx="5712484" cy="3477164"/>
          </a:xfrm>
          <a:prstGeom prst="rect">
            <a:avLst/>
          </a:prstGeom>
        </p:spPr>
      </p:pic>
    </p:spTree>
    <p:extLst>
      <p:ext uri="{BB962C8B-B14F-4D97-AF65-F5344CB8AC3E}">
        <p14:creationId xmlns:p14="http://schemas.microsoft.com/office/powerpoint/2010/main" val="279578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Categorical Plots: catplot()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1265436" cy="51513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example below illustrates how </a:t>
            </a:r>
            <a:r>
              <a:rPr lang="en-GB" dirty="0">
                <a:latin typeface="Lucida Console" panose="020B0609040504020204" pitchFamily="49" charset="0"/>
              </a:rPr>
              <a:t>catplot()</a:t>
            </a:r>
            <a:r>
              <a:rPr lang="en-GB" dirty="0"/>
              <a:t> can be used to draw subplots over multiple rows</a:t>
            </a:r>
          </a:p>
          <a:p>
            <a:r>
              <a:rPr lang="en-GB" u="sng" dirty="0"/>
              <a:t>Example</a:t>
            </a:r>
            <a:r>
              <a:rPr lang="en-GB" dirty="0"/>
              <a:t>: Show the number of passengers by survival for each facet of deck.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matplotlib.pyplot</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plt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7700"/>
                </a:solidFill>
                <a:latin typeface="Lucida Console" panose="020B0609040504020204" pitchFamily="49" charset="0"/>
              </a:rPr>
              <a:t>import</a:t>
            </a:r>
            <a:r>
              <a:rPr lang="en-GB" dirty="0">
                <a:latin typeface="Lucida Console" panose="020B0609040504020204" pitchFamily="49" charset="0"/>
              </a:rPr>
              <a:t> pandas </a:t>
            </a:r>
            <a:r>
              <a:rPr lang="en-GB" dirty="0">
                <a:solidFill>
                  <a:srgbClr val="FF7700"/>
                </a:solidFill>
                <a:latin typeface="Lucida Console" panose="020B0609040504020204" pitchFamily="49" charset="0"/>
              </a:rPr>
              <a:t>as</a:t>
            </a:r>
            <a:r>
              <a:rPr lang="en-GB" dirty="0">
                <a:latin typeface="Lucida Console" panose="020B0609040504020204" pitchFamily="49" charset="0"/>
              </a:rPr>
              <a:t> pd</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seaborn</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sns</a:t>
            </a:r>
          </a:p>
          <a:p>
            <a:pPr marL="0" indent="0">
              <a:buNone/>
            </a:pPr>
            <a:endParaRPr lang="en-GB" dirty="0">
              <a:solidFill>
                <a:srgbClr val="FF0000"/>
              </a:solidFill>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load the built-in 'titanic' data set into a data frame</a:t>
            </a:r>
          </a:p>
          <a:p>
            <a:pPr marL="0" indent="0">
              <a:buNone/>
            </a:pPr>
            <a:r>
              <a:rPr lang="en-GB" dirty="0">
                <a:latin typeface="Lucida Console" panose="020B0609040504020204" pitchFamily="49" charset="0"/>
              </a:rPr>
              <a:t>df_titanic = sns.load_dataset(</a:t>
            </a:r>
            <a:r>
              <a:rPr lang="en-GB" dirty="0">
                <a:solidFill>
                  <a:srgbClr val="00B050"/>
                </a:solidFill>
                <a:latin typeface="Lucida Console" panose="020B0609040504020204" pitchFamily="49" charset="0"/>
              </a:rPr>
              <a:t>"titanic"</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construct multiple plot in 4 columns showing the count of survivors by deck</a:t>
            </a:r>
          </a:p>
          <a:p>
            <a:pPr marL="0" indent="0">
              <a:buNone/>
            </a:pPr>
            <a:r>
              <a:rPr lang="en-GB" dirty="0">
                <a:latin typeface="Lucida Console" panose="020B0609040504020204" pitchFamily="49" charset="0"/>
              </a:rPr>
              <a:t>sns.catplot(data=df_titanic, x=</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 col=</a:t>
            </a:r>
            <a:r>
              <a:rPr lang="en-GB" dirty="0">
                <a:solidFill>
                  <a:srgbClr val="00B050"/>
                </a:solidFill>
                <a:latin typeface="Lucida Console" panose="020B0609040504020204" pitchFamily="49" charset="0"/>
              </a:rPr>
              <a:t>'deck'</a:t>
            </a:r>
            <a:r>
              <a:rPr lang="en-GB" dirty="0">
                <a:latin typeface="Lucida Console" panose="020B0609040504020204" pitchFamily="49" charset="0"/>
              </a:rPr>
              <a:t>, col_wrap=4, kind=</a:t>
            </a:r>
            <a:r>
              <a:rPr lang="en-GB" dirty="0">
                <a:solidFill>
                  <a:srgbClr val="00B050"/>
                </a:solidFill>
                <a:latin typeface="Lucida Console" panose="020B0609040504020204" pitchFamily="49" charset="0"/>
              </a:rPr>
              <a:t>'count'</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display the plot</a:t>
            </a:r>
          </a:p>
          <a:p>
            <a:pPr marL="0" indent="0">
              <a:buNone/>
            </a:pPr>
            <a:r>
              <a:rPr lang="en-GB" dirty="0">
                <a:latin typeface="Lucida Console" panose="020B0609040504020204" pitchFamily="49" charset="0"/>
              </a:rPr>
              <a:t>plt.tight_layout()</a:t>
            </a:r>
          </a:p>
          <a:p>
            <a:pPr marL="0" indent="0">
              <a:buNone/>
            </a:pPr>
            <a:r>
              <a:rPr lang="en-GB" dirty="0">
                <a:latin typeface="Lucida Console" panose="020B0609040504020204" pitchFamily="49" charset="0"/>
              </a:rPr>
              <a:t>plt.show()</a:t>
            </a: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412784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Categorical Plots: catplot()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14" name="Picture 13" descr="Chart, bar chart&#10;&#10;Description automatically generated">
            <a:extLst>
              <a:ext uri="{FF2B5EF4-FFF2-40B4-BE49-F238E27FC236}">
                <a16:creationId xmlns:a16="http://schemas.microsoft.com/office/drawing/2014/main" id="{F9D18663-C36B-4999-892E-0252A4546D0D}"/>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9431" y="1284247"/>
            <a:ext cx="10497015" cy="5248508"/>
          </a:xfrm>
          <a:prstGeom prst="rect">
            <a:avLst/>
          </a:prstGeom>
        </p:spPr>
      </p:pic>
    </p:spTree>
    <p:extLst>
      <p:ext uri="{BB962C8B-B14F-4D97-AF65-F5344CB8AC3E}">
        <p14:creationId xmlns:p14="http://schemas.microsoft.com/office/powerpoint/2010/main" val="323138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Categorical Plots: catplot()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5932917" cy="51513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To join multiple different axes-level plots into one figure use the subplots() matplotlib function</a:t>
            </a:r>
          </a:p>
          <a:p>
            <a:r>
              <a:rPr lang="en-GB" u="sng" dirty="0"/>
              <a:t>Example</a:t>
            </a:r>
            <a:r>
              <a:rPr lang="en-GB" dirty="0"/>
              <a:t>: Show the number of passengers in relation to the</a:t>
            </a:r>
          </a:p>
          <a:p>
            <a:pPr marL="0" indent="0">
              <a:buNone/>
            </a:pPr>
            <a:r>
              <a:rPr lang="en-GB" dirty="0"/>
              <a:t>                   1) categorical variable 'alive'</a:t>
            </a:r>
          </a:p>
          <a:p>
            <a:pPr marL="0" indent="0">
              <a:buNone/>
            </a:pPr>
            <a:r>
              <a:rPr lang="en-GB" dirty="0"/>
              <a:t>                   2) categorical variable 'deck'</a:t>
            </a:r>
          </a:p>
          <a:p>
            <a:pPr marL="0" indent="0">
              <a:buNone/>
            </a:pPr>
            <a:endParaRPr lang="en-GB" dirty="0">
              <a:solidFill>
                <a:srgbClr val="FF0000"/>
              </a:solidFill>
              <a:latin typeface="Lucida Console" panose="020B0609040504020204" pitchFamily="49" charset="0"/>
            </a:endParaRPr>
          </a:p>
          <a:p>
            <a:pPr marL="0" indent="0">
              <a:buNone/>
            </a:pPr>
            <a:r>
              <a:rPr lang="en-GB" dirty="0">
                <a:latin typeface="Lucida Console" panose="020B0609040504020204" pitchFamily="49" charset="0"/>
              </a:rPr>
              <a:t>fig, ax = plt.subplots(1,2)</a:t>
            </a:r>
          </a:p>
          <a:p>
            <a:pPr marL="0" indent="0">
              <a:buNone/>
            </a:pPr>
            <a:r>
              <a:rPr lang="en-GB" dirty="0">
                <a:latin typeface="Lucida Console" panose="020B0609040504020204" pitchFamily="49" charset="0"/>
              </a:rPr>
              <a:t>sns.countplot(data=df_titanic, x=</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 ax=ax[0])</a:t>
            </a:r>
          </a:p>
          <a:p>
            <a:pPr marL="0" indent="0">
              <a:buNone/>
            </a:pPr>
            <a:r>
              <a:rPr lang="en-GB" dirty="0">
                <a:latin typeface="Lucida Console" panose="020B0609040504020204" pitchFamily="49" charset="0"/>
              </a:rPr>
              <a:t>sns.countplot(data=df_titanic, x=</a:t>
            </a:r>
            <a:r>
              <a:rPr lang="en-GB" dirty="0">
                <a:solidFill>
                  <a:srgbClr val="00B050"/>
                </a:solidFill>
                <a:latin typeface="Lucida Console" panose="020B0609040504020204" pitchFamily="49" charset="0"/>
              </a:rPr>
              <a:t>'deck'</a:t>
            </a:r>
            <a:r>
              <a:rPr lang="en-GB" dirty="0">
                <a:latin typeface="Lucida Console" panose="020B0609040504020204" pitchFamily="49" charset="0"/>
              </a:rPr>
              <a:t>, ax=ax[1])</a:t>
            </a:r>
          </a:p>
          <a:p>
            <a:pPr marL="0" indent="0">
              <a:buNone/>
            </a:pPr>
            <a:r>
              <a:rPr lang="en-GB" dirty="0">
                <a:latin typeface="Lucida Console" panose="020B0609040504020204" pitchFamily="49" charset="0"/>
              </a:rPr>
              <a:t>plt.suptitle(</a:t>
            </a:r>
            <a:r>
              <a:rPr lang="en-GB" dirty="0">
                <a:solidFill>
                  <a:srgbClr val="00B050"/>
                </a:solidFill>
                <a:latin typeface="Lucida Console" panose="020B0609040504020204" pitchFamily="49" charset="0"/>
              </a:rPr>
              <a:t>"countplot() - multiplot figure"</a:t>
            </a:r>
            <a:r>
              <a:rPr lang="en-GB" dirty="0">
                <a:latin typeface="Lucida Console" panose="020B0609040504020204" pitchFamily="49" charset="0"/>
              </a:rPr>
              <a:t>)</a:t>
            </a:r>
          </a:p>
          <a:p>
            <a:pPr marL="0" indent="0">
              <a:buNone/>
            </a:pPr>
            <a:r>
              <a:rPr lang="en-GB" dirty="0">
                <a:latin typeface="Lucida Console" panose="020B0609040504020204" pitchFamily="49" charset="0"/>
              </a:rPr>
              <a:t>plt.show()</a:t>
            </a:r>
          </a:p>
          <a:p>
            <a:pPr marL="0" indent="0">
              <a:buNone/>
            </a:pPr>
            <a:endParaRPr lang="en-GB" dirty="0">
              <a:latin typeface="Lucida Console" panose="020B0609040504020204" pitchFamily="49" charset="0"/>
            </a:endParaRPr>
          </a:p>
        </p:txBody>
      </p:sp>
      <p:pic>
        <p:nvPicPr>
          <p:cNvPr id="4" name="Picture 3">
            <a:extLst>
              <a:ext uri="{FF2B5EF4-FFF2-40B4-BE49-F238E27FC236}">
                <a16:creationId xmlns:a16="http://schemas.microsoft.com/office/drawing/2014/main" id="{43BC2D85-11F3-46F4-BB84-0AFD42CF8E5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332669" y="1713947"/>
            <a:ext cx="5846908" cy="4794056"/>
          </a:xfrm>
          <a:prstGeom prst="rect">
            <a:avLst/>
          </a:prstGeom>
        </p:spPr>
      </p:pic>
    </p:spTree>
    <p:extLst>
      <p:ext uri="{BB962C8B-B14F-4D97-AF65-F5344CB8AC3E}">
        <p14:creationId xmlns:p14="http://schemas.microsoft.com/office/powerpoint/2010/main" val="255608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961961"/>
          </a:xfrm>
        </p:spPr>
        <p:txBody>
          <a:bodyPr/>
          <a:lstStyle/>
          <a:p>
            <a:pPr algn="l"/>
            <a:r>
              <a:rPr lang="en-GB" dirty="0"/>
              <a:t>Module Objectives</a:t>
            </a:r>
            <a:br>
              <a:rPr lang="en-GB" dirty="0"/>
            </a:br>
            <a:r>
              <a:rPr lang="en-GB" sz="2000" dirty="0">
                <a:solidFill>
                  <a:schemeClr val="accent1">
                    <a:lumMod val="60000"/>
                    <a:lumOff val="40000"/>
                  </a:schemeClr>
                </a:solidFill>
              </a:rPr>
              <a:t>After completing this module you will be able to</a:t>
            </a:r>
          </a:p>
        </p:txBody>
      </p:sp>
      <p:pic>
        <p:nvPicPr>
          <p:cNvPr id="4" name="Content Placeholder 6">
            <a:extLst>
              <a:ext uri="{FF2B5EF4-FFF2-40B4-BE49-F238E27FC236}">
                <a16:creationId xmlns:a16="http://schemas.microsoft.com/office/drawing/2014/main" id="{BB477859-7299-4455-95E1-6FB419866F51}"/>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5" name="Content Placeholder 2">
            <a:extLst>
              <a:ext uri="{FF2B5EF4-FFF2-40B4-BE49-F238E27FC236}">
                <a16:creationId xmlns:a16="http://schemas.microsoft.com/office/drawing/2014/main" id="{2EE71262-F92E-4B06-B950-F47C174A2A54}"/>
              </a:ext>
            </a:extLst>
          </p:cNvPr>
          <p:cNvSpPr txBox="1">
            <a:spLocks/>
          </p:cNvSpPr>
          <p:nvPr/>
        </p:nvSpPr>
        <p:spPr>
          <a:xfrm>
            <a:off x="605363" y="2142428"/>
            <a:ext cx="10721705" cy="4359972"/>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lumMod val="60000"/>
                  <a:lumOff val="40000"/>
                </a:schemeClr>
              </a:buClr>
              <a:buFont typeface="Wingdings" panose="05000000000000000000" pitchFamily="2" charset="2"/>
              <a:buChar char="q"/>
            </a:pPr>
            <a:r>
              <a:rPr lang="en-GB" dirty="0"/>
              <a:t>Explain the relationship between Matplotlib and Seaborn, and when to use each</a:t>
            </a:r>
          </a:p>
          <a:p>
            <a:pPr marL="0" indent="0">
              <a:buClr>
                <a:schemeClr val="accent1">
                  <a:lumMod val="60000"/>
                  <a:lumOff val="40000"/>
                </a:schemeClr>
              </a:buClr>
              <a:buNone/>
            </a:pPr>
            <a:endParaRPr lang="en-GB" dirty="0"/>
          </a:p>
          <a:p>
            <a:pPr>
              <a:buClr>
                <a:schemeClr val="accent1">
                  <a:lumMod val="60000"/>
                  <a:lumOff val="40000"/>
                </a:schemeClr>
              </a:buClr>
              <a:buFont typeface="Wingdings" panose="05000000000000000000" pitchFamily="2" charset="2"/>
              <a:buChar char="q"/>
            </a:pPr>
            <a:r>
              <a:rPr lang="en-GB" dirty="0"/>
              <a:t>Create distribution plots</a:t>
            </a:r>
          </a:p>
          <a:p>
            <a:pPr>
              <a:buClr>
                <a:schemeClr val="accent1">
                  <a:lumMod val="60000"/>
                  <a:lumOff val="40000"/>
                </a:schemeClr>
              </a:buClr>
              <a:buFont typeface="Wingdings" panose="05000000000000000000" pitchFamily="2" charset="2"/>
              <a:buChar char="q"/>
            </a:pPr>
            <a:endParaRPr lang="en-GB" dirty="0"/>
          </a:p>
          <a:p>
            <a:pPr>
              <a:buClr>
                <a:schemeClr val="accent1">
                  <a:lumMod val="60000"/>
                  <a:lumOff val="40000"/>
                </a:schemeClr>
              </a:buClr>
              <a:buFont typeface="Wingdings" panose="05000000000000000000" pitchFamily="2" charset="2"/>
              <a:buChar char="q"/>
            </a:pPr>
            <a:r>
              <a:rPr lang="en-GB" dirty="0"/>
              <a:t>Create categorical plots</a:t>
            </a:r>
          </a:p>
          <a:p>
            <a:pPr>
              <a:buClr>
                <a:schemeClr val="accent1">
                  <a:lumMod val="60000"/>
                  <a:lumOff val="40000"/>
                </a:schemeClr>
              </a:buClr>
              <a:buFont typeface="Wingdings" panose="05000000000000000000" pitchFamily="2" charset="2"/>
              <a:buChar char="q"/>
            </a:pPr>
            <a:endParaRPr lang="en-GB" dirty="0"/>
          </a:p>
          <a:p>
            <a:pPr>
              <a:buClr>
                <a:schemeClr val="accent1">
                  <a:lumMod val="60000"/>
                  <a:lumOff val="40000"/>
                </a:schemeClr>
              </a:buClr>
              <a:buFont typeface="Wingdings" panose="05000000000000000000" pitchFamily="2" charset="2"/>
              <a:buChar char="q"/>
            </a:pPr>
            <a:r>
              <a:rPr lang="en-GB" dirty="0"/>
              <a:t>Create relational plots</a:t>
            </a:r>
          </a:p>
          <a:p>
            <a:pPr>
              <a:buClr>
                <a:schemeClr val="accent1">
                  <a:lumMod val="60000"/>
                  <a:lumOff val="40000"/>
                </a:schemeClr>
              </a:buClr>
              <a:buFont typeface="Wingdings" panose="05000000000000000000" pitchFamily="2" charset="2"/>
              <a:buChar char="q"/>
            </a:pPr>
            <a:endParaRPr lang="en-GB" dirty="0"/>
          </a:p>
          <a:p>
            <a:pPr>
              <a:buClr>
                <a:schemeClr val="accent1">
                  <a:lumMod val="60000"/>
                  <a:lumOff val="40000"/>
                </a:schemeClr>
              </a:buClr>
              <a:buFont typeface="Wingdings" panose="05000000000000000000" pitchFamily="2" charset="2"/>
              <a:buChar char="q"/>
            </a:pPr>
            <a:r>
              <a:rPr lang="en-GB" dirty="0"/>
              <a:t>Create joint plots</a:t>
            </a:r>
          </a:p>
          <a:p>
            <a:pPr>
              <a:buClr>
                <a:schemeClr val="accent1">
                  <a:lumMod val="60000"/>
                  <a:lumOff val="40000"/>
                </a:schemeClr>
              </a:buClr>
              <a:buFont typeface="Wingdings" panose="05000000000000000000" pitchFamily="2" charset="2"/>
              <a:buChar char="q"/>
            </a:pPr>
            <a:endParaRPr lang="en-GB" dirty="0"/>
          </a:p>
          <a:p>
            <a:pPr>
              <a:buClr>
                <a:schemeClr val="accent1">
                  <a:lumMod val="60000"/>
                  <a:lumOff val="40000"/>
                </a:schemeClr>
              </a:buClr>
              <a:buFont typeface="Wingdings" panose="05000000000000000000" pitchFamily="2" charset="2"/>
              <a:buChar char="q"/>
            </a:pPr>
            <a:r>
              <a:rPr lang="en-GB" dirty="0"/>
              <a:t>Customise pots by changing plot style and colours</a:t>
            </a:r>
          </a:p>
        </p:txBody>
      </p:sp>
    </p:spTree>
    <p:extLst>
      <p:ext uri="{BB962C8B-B14F-4D97-AF65-F5344CB8AC3E}">
        <p14:creationId xmlns:p14="http://schemas.microsoft.com/office/powerpoint/2010/main" val="336801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Categorical Plots: barplot()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7"/>
            <a:ext cx="10449302" cy="76170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Lucida Console" panose="020B0609040504020204" pitchFamily="49" charset="0"/>
              </a:rPr>
              <a:t>barplot()</a:t>
            </a:r>
            <a:r>
              <a:rPr lang="en-GB" dirty="0"/>
              <a:t> axes-level function represents different categories from a categorical variable, where the height (for vertical bars) or length (for horizontal bars) of each bar represents a value of some metric for those categories </a:t>
            </a:r>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B0069B03-51D1-4C1F-9F02-0FD253263AD4}"/>
              </a:ext>
            </a:extLst>
          </p:cNvPr>
          <p:cNvSpPr txBox="1">
            <a:spLocks/>
          </p:cNvSpPr>
          <p:nvPr/>
        </p:nvSpPr>
        <p:spPr>
          <a:xfrm>
            <a:off x="658646" y="2169038"/>
            <a:ext cx="6242486" cy="431802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u="sng" dirty="0"/>
          </a:p>
          <a:p>
            <a:r>
              <a:rPr lang="en-GB" dirty="0"/>
              <a:t>Typically, we use bar charts when we have at least one categorical variable and one numeric variable</a:t>
            </a:r>
          </a:p>
          <a:p>
            <a:r>
              <a:rPr lang="en-GB" dirty="0">
                <a:latin typeface="Lucida Console" panose="020B0609040504020204" pitchFamily="49" charset="0"/>
              </a:rPr>
              <a:t>barplot() </a:t>
            </a:r>
            <a:r>
              <a:rPr lang="en-GB" dirty="0"/>
              <a:t>function calculates a summary statistic for each category. By default, it calculates the mean</a:t>
            </a:r>
          </a:p>
          <a:p>
            <a:r>
              <a:rPr lang="en-GB" dirty="0"/>
              <a:t>It is possible to change how sns.barplot summarizes the data by using the </a:t>
            </a:r>
            <a:r>
              <a:rPr lang="en-GB" dirty="0">
                <a:latin typeface="Lucida Console" panose="020B0609040504020204" pitchFamily="49" charset="0"/>
              </a:rPr>
              <a:t>estimator</a:t>
            </a:r>
            <a:r>
              <a:rPr lang="en-GB" dirty="0"/>
              <a:t> parameter. </a:t>
            </a:r>
          </a:p>
          <a:p>
            <a:r>
              <a:rPr lang="en-GB" dirty="0"/>
              <a:t>Moreover, if you know how to wrangle your data using Pandas, you can calculate even more complicated statistics</a:t>
            </a:r>
          </a:p>
          <a:p>
            <a:r>
              <a:rPr lang="en-GB" dirty="0"/>
              <a:t>So when you want to count values, use </a:t>
            </a:r>
            <a:r>
              <a:rPr lang="en-GB" dirty="0">
                <a:latin typeface="Lucida Console" panose="020B0609040504020204" pitchFamily="49" charset="0"/>
              </a:rPr>
              <a:t>countplot()</a:t>
            </a:r>
            <a:r>
              <a:rPr lang="en-GB" dirty="0"/>
              <a:t>. </a:t>
            </a:r>
          </a:p>
          <a:p>
            <a:r>
              <a:rPr lang="en-GB" dirty="0"/>
              <a:t>If you want to compare a metric across categories, use </a:t>
            </a:r>
            <a:r>
              <a:rPr lang="en-GB" dirty="0">
                <a:latin typeface="Lucida Console" panose="020B0609040504020204" pitchFamily="49" charset="0"/>
              </a:rPr>
              <a:t>barplot()</a:t>
            </a:r>
            <a:endParaRPr lang="en-GB" dirty="0"/>
          </a:p>
        </p:txBody>
      </p:sp>
      <p:pic>
        <p:nvPicPr>
          <p:cNvPr id="5" name="Picture 4">
            <a:extLst>
              <a:ext uri="{FF2B5EF4-FFF2-40B4-BE49-F238E27FC236}">
                <a16:creationId xmlns:a16="http://schemas.microsoft.com/office/drawing/2014/main" id="{D41DBDE2-F467-40A4-9BD2-A974957D8D5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042655" y="2738887"/>
            <a:ext cx="5076825" cy="3657600"/>
          </a:xfrm>
          <a:prstGeom prst="rect">
            <a:avLst/>
          </a:prstGeom>
        </p:spPr>
      </p:pic>
    </p:spTree>
    <p:extLst>
      <p:ext uri="{BB962C8B-B14F-4D97-AF65-F5344CB8AC3E}">
        <p14:creationId xmlns:p14="http://schemas.microsoft.com/office/powerpoint/2010/main" val="238417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Categorical Plots: barplot()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7"/>
            <a:ext cx="10449302" cy="76170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B0069B03-51D1-4C1F-9F02-0FD253263AD4}"/>
              </a:ext>
            </a:extLst>
          </p:cNvPr>
          <p:cNvSpPr txBox="1">
            <a:spLocks/>
          </p:cNvSpPr>
          <p:nvPr/>
        </p:nvSpPr>
        <p:spPr>
          <a:xfrm>
            <a:off x="658646" y="1616946"/>
            <a:ext cx="11228554" cy="431802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u="sng" dirty="0"/>
              <a:t>Basic Syntax</a:t>
            </a:r>
            <a:r>
              <a:rPr lang="en-GB" dirty="0"/>
              <a:t>:</a:t>
            </a:r>
          </a:p>
          <a:p>
            <a:r>
              <a:rPr lang="en-GB" b="1" dirty="0">
                <a:latin typeface="Lucida Console" panose="020B0609040504020204" pitchFamily="49" charset="0"/>
              </a:rPr>
              <a:t>sns.barplot(data=, x=, y=, hue=, color=, estimator=)</a:t>
            </a:r>
          </a:p>
          <a:p>
            <a:endParaRPr lang="en-GB" b="1" dirty="0">
              <a:latin typeface="Lucida Console" panose="020B0609040504020204" pitchFamily="49" charset="0"/>
            </a:endParaRPr>
          </a:p>
          <a:p>
            <a:r>
              <a:rPr lang="en-GB" b="1" dirty="0"/>
              <a:t>data</a:t>
            </a:r>
            <a:r>
              <a:rPr lang="en-GB" dirty="0"/>
              <a:t> – maps to the dataset containing data to be used for plotting. Each column should correspond to a variable, and each row should correspond to an observation</a:t>
            </a:r>
            <a:endParaRPr lang="en-GB" b="1" dirty="0"/>
          </a:p>
          <a:p>
            <a:r>
              <a:rPr lang="en-GB" b="1" dirty="0"/>
              <a:t>x</a:t>
            </a:r>
            <a:r>
              <a:rPr lang="en-GB" dirty="0"/>
              <a:t> – maps a categorical (for vertical bar charts) or numerical (for horizontal bar charts) variable to the x-axis</a:t>
            </a:r>
          </a:p>
          <a:p>
            <a:r>
              <a:rPr lang="en-GB" b="1" dirty="0"/>
              <a:t>y</a:t>
            </a:r>
            <a:r>
              <a:rPr lang="en-GB" dirty="0"/>
              <a:t> – maps a numerical (for vertical bar charts) or categorical (for horizontal bar charts) variable to the y-axis</a:t>
            </a:r>
          </a:p>
          <a:p>
            <a:r>
              <a:rPr lang="en-GB" b="1" dirty="0"/>
              <a:t>hue</a:t>
            </a:r>
            <a:r>
              <a:rPr lang="en-GB" dirty="0"/>
              <a:t> – maps a second categorical variable to the “hue” of the bars, creating a new set of bars for each category (value) of the second categorical variable. All bars representing the same value of the 2</a:t>
            </a:r>
            <a:r>
              <a:rPr lang="en-GB" baseline="30000" dirty="0"/>
              <a:t>nd</a:t>
            </a:r>
            <a:r>
              <a:rPr lang="en-GB" dirty="0"/>
              <a:t> categorical value will have the same colur – thus the number of different colours matches the number of different values of the 2</a:t>
            </a:r>
            <a:r>
              <a:rPr lang="en-GB" baseline="30000" dirty="0"/>
              <a:t>nd</a:t>
            </a:r>
            <a:r>
              <a:rPr lang="en-GB" dirty="0"/>
              <a:t> categorical variable</a:t>
            </a:r>
          </a:p>
          <a:p>
            <a:r>
              <a:rPr lang="en-GB" b="1" dirty="0"/>
              <a:t>color</a:t>
            </a:r>
            <a:r>
              <a:rPr lang="en-GB" dirty="0"/>
              <a:t> – sets the colour of each bar to the same (specified) colour</a:t>
            </a:r>
          </a:p>
          <a:p>
            <a:r>
              <a:rPr lang="en-GB" b="1" dirty="0"/>
              <a:t>estimator</a:t>
            </a:r>
            <a:r>
              <a:rPr lang="en-GB" dirty="0"/>
              <a:t> – name of a statistical function to calculate values for each category of a categorical variable. The default value is ‘mean’, but it can be set to np.sum, len, np.median or any other statistical function</a:t>
            </a:r>
          </a:p>
          <a:p>
            <a:pPr marL="0" indent="0">
              <a:buNone/>
            </a:pPr>
            <a:endParaRPr lang="en-GB" dirty="0"/>
          </a:p>
        </p:txBody>
      </p:sp>
    </p:spTree>
    <p:extLst>
      <p:ext uri="{BB962C8B-B14F-4D97-AF65-F5344CB8AC3E}">
        <p14:creationId xmlns:p14="http://schemas.microsoft.com/office/powerpoint/2010/main" val="234627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Categorical Plots: barplot()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0" y="1568068"/>
            <a:ext cx="11002377" cy="761702"/>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u="sng" dirty="0"/>
              <a:t>Example</a:t>
            </a:r>
            <a:r>
              <a:rPr lang="en-GB" dirty="0"/>
              <a:t>: </a:t>
            </a:r>
            <a:r>
              <a:rPr lang="en-GB" b="1" dirty="0">
                <a:latin typeface="Lucida Console" panose="020B0609040504020204" pitchFamily="49" charset="0"/>
              </a:rPr>
              <a:t>barplot()</a:t>
            </a:r>
            <a:r>
              <a:rPr lang="en-GB" b="1" dirty="0"/>
              <a:t> with one categorical and one numerical variable</a:t>
            </a:r>
            <a:r>
              <a:rPr lang="en-GB" dirty="0"/>
              <a:t> - Plot the dependency between categorical variable ‘sex’ and numerical variable ‘survived’ (the survival rate by gender)</a:t>
            </a:r>
          </a:p>
        </p:txBody>
      </p:sp>
      <p:pic>
        <p:nvPicPr>
          <p:cNvPr id="8" name="Picture 7">
            <a:extLst>
              <a:ext uri="{FF2B5EF4-FFF2-40B4-BE49-F238E27FC236}">
                <a16:creationId xmlns:a16="http://schemas.microsoft.com/office/drawing/2014/main" id="{16D86D26-394C-4150-9137-A25A5A7E15C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808498" y="2368672"/>
            <a:ext cx="5334000" cy="4191000"/>
          </a:xfrm>
          <a:prstGeom prst="rect">
            <a:avLst/>
          </a:prstGeom>
        </p:spPr>
      </p:pic>
      <p:sp>
        <p:nvSpPr>
          <p:cNvPr id="9" name="Text Placeholder 4">
            <a:extLst>
              <a:ext uri="{FF2B5EF4-FFF2-40B4-BE49-F238E27FC236}">
                <a16:creationId xmlns:a16="http://schemas.microsoft.com/office/drawing/2014/main" id="{8CC15328-6B38-45AD-8AEF-ADE4BD8307B3}"/>
              </a:ext>
            </a:extLst>
          </p:cNvPr>
          <p:cNvSpPr txBox="1">
            <a:spLocks/>
          </p:cNvSpPr>
          <p:nvPr/>
        </p:nvSpPr>
        <p:spPr>
          <a:xfrm>
            <a:off x="658644" y="2186292"/>
            <a:ext cx="6149854" cy="51513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matplotlib.pyplot</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plt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7700"/>
                </a:solidFill>
                <a:latin typeface="Lucida Console" panose="020B0609040504020204" pitchFamily="49" charset="0"/>
              </a:rPr>
              <a:t>import</a:t>
            </a:r>
            <a:r>
              <a:rPr lang="en-GB" dirty="0">
                <a:latin typeface="Lucida Console" panose="020B0609040504020204" pitchFamily="49" charset="0"/>
              </a:rPr>
              <a:t> pandas </a:t>
            </a:r>
            <a:r>
              <a:rPr lang="en-GB" dirty="0">
                <a:solidFill>
                  <a:srgbClr val="FF7700"/>
                </a:solidFill>
                <a:latin typeface="Lucida Console" panose="020B0609040504020204" pitchFamily="49" charset="0"/>
              </a:rPr>
              <a:t>as</a:t>
            </a:r>
            <a:r>
              <a:rPr lang="en-GB" dirty="0">
                <a:latin typeface="Lucida Console" panose="020B0609040504020204" pitchFamily="49" charset="0"/>
              </a:rPr>
              <a:t> pd</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seaborn</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sns</a:t>
            </a:r>
          </a:p>
          <a:p>
            <a:pPr marL="0" indent="0">
              <a:buNone/>
            </a:pPr>
            <a:endParaRPr lang="en-GB" dirty="0">
              <a:solidFill>
                <a:srgbClr val="FF0000"/>
              </a:solidFill>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load the built-in 'titanic' data set into  a data frame</a:t>
            </a:r>
          </a:p>
          <a:p>
            <a:pPr marL="0" indent="0">
              <a:buNone/>
            </a:pPr>
            <a:r>
              <a:rPr lang="en-GB" dirty="0">
                <a:latin typeface="Lucida Console" panose="020B0609040504020204" pitchFamily="49" charset="0"/>
              </a:rPr>
              <a:t>df_titanic = sns.load_dataset(</a:t>
            </a:r>
            <a:r>
              <a:rPr lang="en-GB" dirty="0">
                <a:solidFill>
                  <a:srgbClr val="00B050"/>
                </a:solidFill>
                <a:latin typeface="Lucida Console" panose="020B0609040504020204" pitchFamily="49" charset="0"/>
              </a:rPr>
              <a:t>"titanic"</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construct the plot</a:t>
            </a:r>
          </a:p>
          <a:p>
            <a:pPr marL="0" indent="0">
              <a:buNone/>
            </a:pPr>
            <a:r>
              <a:rPr lang="en-GB" dirty="0">
                <a:latin typeface="Lucida Console" panose="020B0609040504020204" pitchFamily="49" charset="0"/>
              </a:rPr>
              <a:t>sns.barplot(data=df_titanic, x=</a:t>
            </a:r>
            <a:r>
              <a:rPr lang="en-GB" dirty="0">
                <a:solidFill>
                  <a:srgbClr val="00B050"/>
                </a:solidFill>
                <a:latin typeface="Lucida Console" panose="020B0609040504020204" pitchFamily="49" charset="0"/>
              </a:rPr>
              <a:t>'sex'</a:t>
            </a:r>
            <a:r>
              <a:rPr lang="en-GB" dirty="0">
                <a:latin typeface="Lucida Console" panose="020B0609040504020204" pitchFamily="49" charset="0"/>
              </a:rPr>
              <a:t>, y=</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display the plot</a:t>
            </a:r>
          </a:p>
          <a:p>
            <a:pPr marL="0" indent="0">
              <a:buNone/>
            </a:pPr>
            <a:r>
              <a:rPr lang="en-GB" dirty="0">
                <a:latin typeface="Lucida Console" panose="020B0609040504020204" pitchFamily="49" charset="0"/>
              </a:rPr>
              <a:t>plt.show()</a:t>
            </a: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291865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Categorical Plots: catplot()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6429392" cy="51513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same plot can be drawn using </a:t>
            </a:r>
            <a:r>
              <a:rPr lang="en-GB" dirty="0">
                <a:latin typeface="Lucida Console" panose="020B0609040504020204" pitchFamily="49" charset="0"/>
              </a:rPr>
              <a:t>catplot()</a:t>
            </a:r>
            <a:r>
              <a:rPr lang="en-GB" dirty="0"/>
              <a:t> function, setting the </a:t>
            </a:r>
            <a:r>
              <a:rPr lang="en-GB" dirty="0">
                <a:latin typeface="Lucida Console" panose="020B0609040504020204" pitchFamily="49" charset="0"/>
              </a:rPr>
              <a:t>kind</a:t>
            </a:r>
            <a:r>
              <a:rPr lang="en-GB" dirty="0"/>
              <a:t> kwarg to 'bar’: </a:t>
            </a:r>
          </a:p>
          <a:p>
            <a:pPr marL="0" indent="0">
              <a:buNone/>
            </a:pPr>
            <a:endParaRPr lang="en-GB" dirty="0">
              <a:solidFill>
                <a:srgbClr val="FF0000"/>
              </a:solidFill>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construct the plot</a:t>
            </a:r>
          </a:p>
          <a:p>
            <a:pPr marL="0" indent="0">
              <a:buNone/>
            </a:pPr>
            <a:r>
              <a:rPr lang="en-GB" dirty="0">
                <a:latin typeface="Lucida Console" panose="020B0609040504020204" pitchFamily="49" charset="0"/>
              </a:rPr>
              <a:t>sns.catplot(data=df_titanic, x=</a:t>
            </a:r>
            <a:r>
              <a:rPr lang="en-GB" dirty="0">
                <a:solidFill>
                  <a:srgbClr val="00B050"/>
                </a:solidFill>
                <a:latin typeface="Lucida Console" panose="020B0609040504020204" pitchFamily="49" charset="0"/>
              </a:rPr>
              <a:t>'sex'</a:t>
            </a:r>
            <a:r>
              <a:rPr lang="en-GB" dirty="0">
                <a:latin typeface="Lucida Console" panose="020B0609040504020204" pitchFamily="49" charset="0"/>
              </a:rPr>
              <a:t>, y=</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 kind=</a:t>
            </a:r>
            <a:r>
              <a:rPr lang="en-GB" dirty="0">
                <a:solidFill>
                  <a:srgbClr val="00B050"/>
                </a:solidFill>
                <a:latin typeface="Lucida Console" panose="020B0609040504020204" pitchFamily="49" charset="0"/>
              </a:rPr>
              <a:t>'bar'</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display the plot</a:t>
            </a:r>
          </a:p>
          <a:p>
            <a:pPr marL="0" indent="0">
              <a:buNone/>
            </a:pPr>
            <a:r>
              <a:rPr lang="en-GB" dirty="0">
                <a:latin typeface="Lucida Console" panose="020B0609040504020204" pitchFamily="49" charset="0"/>
              </a:rPr>
              <a:t>plt.tight_layout()</a:t>
            </a:r>
          </a:p>
          <a:p>
            <a:pPr marL="0" indent="0">
              <a:buNone/>
            </a:pPr>
            <a:r>
              <a:rPr lang="en-GB" dirty="0">
                <a:latin typeface="Lucida Console" panose="020B0609040504020204" pitchFamily="49" charset="0"/>
              </a:rPr>
              <a:t>plt.show()</a:t>
            </a:r>
          </a:p>
          <a:p>
            <a:pPr marL="0" indent="0">
              <a:buNone/>
            </a:pPr>
            <a:endParaRPr lang="en-GB" dirty="0">
              <a:latin typeface="Lucida Console" panose="020B0609040504020204" pitchFamily="49" charset="0"/>
            </a:endParaRPr>
          </a:p>
        </p:txBody>
      </p:sp>
      <p:pic>
        <p:nvPicPr>
          <p:cNvPr id="4" name="Picture 3">
            <a:extLst>
              <a:ext uri="{FF2B5EF4-FFF2-40B4-BE49-F238E27FC236}">
                <a16:creationId xmlns:a16="http://schemas.microsoft.com/office/drawing/2014/main" id="{F819D4DC-FFAA-4E1D-A546-A9E7CD16093E}"/>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090913" y="1555313"/>
            <a:ext cx="4960173" cy="4929172"/>
          </a:xfrm>
          <a:prstGeom prst="rect">
            <a:avLst/>
          </a:prstGeom>
        </p:spPr>
      </p:pic>
    </p:spTree>
    <p:extLst>
      <p:ext uri="{BB962C8B-B14F-4D97-AF65-F5344CB8AC3E}">
        <p14:creationId xmlns:p14="http://schemas.microsoft.com/office/powerpoint/2010/main" val="78100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Categorical Plots: barplot()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0" y="1568068"/>
            <a:ext cx="11002377" cy="88467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u="sng" dirty="0"/>
              <a:t>Example</a:t>
            </a:r>
            <a:r>
              <a:rPr lang="en-GB" dirty="0"/>
              <a:t>: </a:t>
            </a:r>
            <a:r>
              <a:rPr lang="en-GB" b="1" dirty="0">
                <a:latin typeface="Lucida Console" panose="020B0609040504020204" pitchFamily="49" charset="0"/>
              </a:rPr>
              <a:t>barplot()</a:t>
            </a:r>
            <a:r>
              <a:rPr lang="en-GB" b="1" dirty="0"/>
              <a:t> with two categorical and one numerical variable</a:t>
            </a:r>
            <a:r>
              <a:rPr lang="en-GB" dirty="0"/>
              <a:t> - Plot the dependency between categorical variable ‘sex’ and numerical variable ‘survived’ against the categorical variable ‘class’(the survival rate by gender split by class)</a:t>
            </a:r>
          </a:p>
        </p:txBody>
      </p:sp>
      <p:sp>
        <p:nvSpPr>
          <p:cNvPr id="9" name="Text Placeholder 4">
            <a:extLst>
              <a:ext uri="{FF2B5EF4-FFF2-40B4-BE49-F238E27FC236}">
                <a16:creationId xmlns:a16="http://schemas.microsoft.com/office/drawing/2014/main" id="{8CC15328-6B38-45AD-8AEF-ADE4BD8307B3}"/>
              </a:ext>
            </a:extLst>
          </p:cNvPr>
          <p:cNvSpPr txBox="1">
            <a:spLocks/>
          </p:cNvSpPr>
          <p:nvPr/>
        </p:nvSpPr>
        <p:spPr>
          <a:xfrm>
            <a:off x="658643" y="2531349"/>
            <a:ext cx="11271587" cy="371675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FF0000"/>
                </a:solidFill>
                <a:latin typeface="Lucida Console" panose="020B0609040504020204" pitchFamily="49" charset="0"/>
              </a:rPr>
              <a:t># load the built-in 'titanic' data set into  a data frame</a:t>
            </a:r>
          </a:p>
          <a:p>
            <a:pPr marL="0" indent="0">
              <a:buNone/>
            </a:pPr>
            <a:r>
              <a:rPr lang="en-GB" dirty="0">
                <a:latin typeface="Lucida Console" panose="020B0609040504020204" pitchFamily="49" charset="0"/>
              </a:rPr>
              <a:t>df_titanic = sns.load_dataset(</a:t>
            </a:r>
            <a:r>
              <a:rPr lang="en-GB" dirty="0">
                <a:solidFill>
                  <a:srgbClr val="00B050"/>
                </a:solidFill>
                <a:latin typeface="Lucida Console" panose="020B0609040504020204" pitchFamily="49" charset="0"/>
              </a:rPr>
              <a:t>"titanic"</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construct the plot</a:t>
            </a:r>
          </a:p>
          <a:p>
            <a:pPr marL="0" indent="0">
              <a:buNone/>
            </a:pPr>
            <a:r>
              <a:rPr lang="en-GB" dirty="0">
                <a:latin typeface="Lucida Console" panose="020B0609040504020204" pitchFamily="49" charset="0"/>
              </a:rPr>
              <a:t>sns.barplot(data=df_titanic, x=</a:t>
            </a:r>
            <a:r>
              <a:rPr lang="en-GB" dirty="0">
                <a:solidFill>
                  <a:srgbClr val="00B050"/>
                </a:solidFill>
                <a:latin typeface="Lucida Console" panose="020B0609040504020204" pitchFamily="49" charset="0"/>
              </a:rPr>
              <a:t>'sex'</a:t>
            </a:r>
            <a:r>
              <a:rPr lang="en-GB" dirty="0">
                <a:latin typeface="Lucida Console" panose="020B0609040504020204" pitchFamily="49" charset="0"/>
              </a:rPr>
              <a:t>, y=</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 hue=</a:t>
            </a:r>
            <a:r>
              <a:rPr lang="en-GB" dirty="0">
                <a:solidFill>
                  <a:srgbClr val="00B050"/>
                </a:solidFill>
                <a:latin typeface="Lucida Console" panose="020B0609040504020204" pitchFamily="49" charset="0"/>
              </a:rPr>
              <a:t>'class'</a:t>
            </a:r>
            <a:r>
              <a:rPr lang="en-GB" dirty="0">
                <a:latin typeface="Lucida Console" panose="020B0609040504020204" pitchFamily="49" charset="0"/>
              </a:rPr>
              <a:t>, order=[</a:t>
            </a:r>
            <a:r>
              <a:rPr lang="en-GB" dirty="0">
                <a:solidFill>
                  <a:srgbClr val="00B050"/>
                </a:solidFill>
                <a:latin typeface="Lucida Console" panose="020B0609040504020204" pitchFamily="49" charset="0"/>
              </a:rPr>
              <a:t>'female'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'male'</a:t>
            </a:r>
            <a:r>
              <a:rPr lang="en-GB" dirty="0">
                <a:latin typeface="Lucida Console" panose="020B0609040504020204" pitchFamily="49" charset="0"/>
              </a:rPr>
              <a:t>], ci=</a:t>
            </a:r>
            <a:r>
              <a:rPr lang="en-GB" dirty="0">
                <a:solidFill>
                  <a:srgbClr val="FF7700"/>
                </a:solidFill>
                <a:latin typeface="Lucida Console" panose="020B0609040504020204" pitchFamily="49" charset="0"/>
              </a:rPr>
              <a:t>None</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display the plot</a:t>
            </a:r>
          </a:p>
          <a:p>
            <a:pPr marL="0" indent="0">
              <a:buNone/>
            </a:pPr>
            <a:r>
              <a:rPr lang="en-GB" dirty="0">
                <a:latin typeface="Lucida Console" panose="020B0609040504020204" pitchFamily="49" charset="0"/>
              </a:rPr>
              <a:t>plt.title(</a:t>
            </a:r>
            <a:r>
              <a:rPr lang="en-GB" dirty="0">
                <a:solidFill>
                  <a:srgbClr val="00B050"/>
                </a:solidFill>
                <a:latin typeface="Lucida Console" panose="020B0609040504020204" pitchFamily="49" charset="0"/>
              </a:rPr>
              <a:t>"Survival rate by gender grouped by class"</a:t>
            </a:r>
            <a:r>
              <a:rPr lang="en-GB" dirty="0">
                <a:latin typeface="Lucida Console" panose="020B0609040504020204" pitchFamily="49" charset="0"/>
              </a:rPr>
              <a:t>)</a:t>
            </a:r>
          </a:p>
          <a:p>
            <a:pPr marL="0" indent="0">
              <a:buNone/>
            </a:pPr>
            <a:r>
              <a:rPr lang="en-GB" dirty="0">
                <a:latin typeface="Lucida Console" panose="020B0609040504020204" pitchFamily="49" charset="0"/>
              </a:rPr>
              <a:t>plt.show()</a:t>
            </a: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108862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Categorical Plots: barplot()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9" name="Rectangle 8"/>
          <p:cNvSpPr/>
          <p:nvPr/>
        </p:nvSpPr>
        <p:spPr>
          <a:xfrm>
            <a:off x="6970955" y="1523252"/>
            <a:ext cx="5066852" cy="4247317"/>
          </a:xfrm>
          <a:prstGeom prst="rect">
            <a:avLst/>
          </a:prstGeom>
        </p:spPr>
        <p:txBody>
          <a:bodyPr wrap="square">
            <a:spAutoFit/>
          </a:bodyPr>
          <a:lstStyle/>
          <a:p>
            <a:pPr lvl="0" defTabSz="914400">
              <a:defRPr/>
            </a:pPr>
            <a:r>
              <a:rPr lang="en-GB" dirty="0">
                <a:solidFill>
                  <a:srgbClr val="444444"/>
                </a:solidFill>
                <a:latin typeface="Arial" panose="020B0604020202020204" pitchFamily="34" charset="0"/>
                <a:cs typeface="Arial" panose="020B0604020202020204" pitchFamily="34" charset="0"/>
              </a:rPr>
              <a:t>When kwarg </a:t>
            </a:r>
            <a:r>
              <a:rPr lang="en-GB" b="1" dirty="0">
                <a:solidFill>
                  <a:srgbClr val="444444"/>
                </a:solidFill>
                <a:latin typeface="Arial" panose="020B0604020202020204" pitchFamily="34" charset="0"/>
                <a:cs typeface="Arial" panose="020B0604020202020204" pitchFamily="34" charset="0"/>
              </a:rPr>
              <a:t>hue</a:t>
            </a:r>
            <a:r>
              <a:rPr lang="en-GB" dirty="0">
                <a:solidFill>
                  <a:srgbClr val="444444"/>
                </a:solidFill>
                <a:latin typeface="Arial" panose="020B0604020202020204" pitchFamily="34" charset="0"/>
                <a:cs typeface="Arial" panose="020B0604020202020204" pitchFamily="34" charset="0"/>
              </a:rPr>
              <a:t> is set, </a:t>
            </a:r>
            <a:r>
              <a:rPr lang="en-GB" dirty="0">
                <a:latin typeface="Lucida Console" panose="020B0609040504020204" pitchFamily="49" charset="0"/>
              </a:rPr>
              <a:t>barplot()</a:t>
            </a:r>
            <a:r>
              <a:rPr lang="en-GB" dirty="0">
                <a:latin typeface="Arial" panose="020B0604020202020204" pitchFamily="34" charset="0"/>
                <a:cs typeface="Arial" panose="020B0604020202020204" pitchFamily="34" charset="0"/>
              </a:rPr>
              <a:t> does the following</a:t>
            </a:r>
            <a:r>
              <a:rPr lang="en-GB" dirty="0">
                <a:solidFill>
                  <a:srgbClr val="444444"/>
                </a:solidFill>
                <a:latin typeface="Arial" panose="020B0604020202020204" pitchFamily="34" charset="0"/>
                <a:cs typeface="Arial" panose="020B0604020202020204" pitchFamily="34" charset="0"/>
              </a:rPr>
              <a:t>:</a:t>
            </a:r>
          </a:p>
          <a:p>
            <a:pPr marL="228600" lvl="0" indent="-228600" defTabSz="914400">
              <a:buFontTx/>
              <a:buAutoNum type="arabicPeriod"/>
              <a:defRPr/>
            </a:pPr>
            <a:r>
              <a:rPr lang="en-GB" dirty="0">
                <a:latin typeface="Arial" panose="020B0604020202020204" pitchFamily="34" charset="0"/>
                <a:cs typeface="Arial" panose="020B0604020202020204" pitchFamily="34" charset="0"/>
              </a:rPr>
              <a:t>creates a new set of bars for each value of the second categorical variable (here ‘class’)</a:t>
            </a:r>
          </a:p>
          <a:p>
            <a:pPr marL="228600" lvl="0" indent="-228600" defTabSz="914400">
              <a:buFontTx/>
              <a:buAutoNum type="arabicPeriod"/>
              <a:defRPr/>
            </a:pPr>
            <a:endParaRPr lang="en-GB" dirty="0">
              <a:solidFill>
                <a:srgbClr val="444444"/>
              </a:solidFill>
              <a:latin typeface="Arial" panose="020B0604020202020204" pitchFamily="34" charset="0"/>
              <a:cs typeface="Arial" panose="020B0604020202020204" pitchFamily="34" charset="0"/>
            </a:endParaRPr>
          </a:p>
          <a:p>
            <a:pPr marL="228600" lvl="0" indent="-228600" defTabSz="914400">
              <a:buFontTx/>
              <a:buAutoNum type="arabicPeriod"/>
              <a:defRPr/>
            </a:pPr>
            <a:r>
              <a:rPr lang="en-GB" dirty="0">
                <a:solidFill>
                  <a:srgbClr val="444444"/>
                </a:solidFill>
                <a:latin typeface="Arial" panose="020B0604020202020204" pitchFamily="34" charset="0"/>
                <a:cs typeface="Arial" panose="020B0604020202020204" pitchFamily="34" charset="0"/>
              </a:rPr>
              <a:t>includes the legend to the plot, containing the title (the name of the categorical variable), and a colour for each of the category of the categorical variable).</a:t>
            </a:r>
          </a:p>
          <a:p>
            <a:pPr lvl="0" defTabSz="914400">
              <a:defRPr/>
            </a:pPr>
            <a:r>
              <a:rPr lang="en-GB" dirty="0">
                <a:solidFill>
                  <a:srgbClr val="444444"/>
                </a:solidFill>
                <a:latin typeface="Arial" panose="020B0604020202020204" pitchFamily="34" charset="0"/>
                <a:cs typeface="Arial" panose="020B0604020202020204" pitchFamily="34" charset="0"/>
              </a:rPr>
              <a:t> </a:t>
            </a:r>
          </a:p>
          <a:p>
            <a:pPr lvl="0" defTabSz="914400">
              <a:defRPr/>
            </a:pPr>
            <a:r>
              <a:rPr lang="en-GB" dirty="0">
                <a:solidFill>
                  <a:srgbClr val="444444"/>
                </a:solidFill>
                <a:latin typeface="Arial" panose="020B0604020202020204" pitchFamily="34" charset="0"/>
                <a:cs typeface="Arial" panose="020B0604020202020204" pitchFamily="34" charset="0"/>
              </a:rPr>
              <a:t>    Seaborn function </a:t>
            </a:r>
            <a:r>
              <a:rPr lang="en-GB" dirty="0">
                <a:latin typeface="Lucida Console" panose="020B0609040504020204" pitchFamily="49" charset="0"/>
              </a:rPr>
              <a:t>color_palette()</a:t>
            </a:r>
            <a:r>
              <a:rPr lang="en-GB" b="1" dirty="0">
                <a:latin typeface="Lucida Console" panose="020B0609040504020204" pitchFamily="49" charset="0"/>
              </a:rPr>
              <a:t> </a:t>
            </a:r>
            <a:r>
              <a:rPr lang="en-GB" dirty="0">
                <a:solidFill>
                  <a:srgbClr val="444444"/>
                </a:solidFill>
                <a:latin typeface="Arial" panose="020B0604020202020204" pitchFamily="34" charset="0"/>
                <a:cs typeface="Arial" panose="020B0604020202020204" pitchFamily="34" charset="0"/>
              </a:rPr>
              <a:t>can</a:t>
            </a:r>
          </a:p>
          <a:p>
            <a:pPr lvl="0" defTabSz="914400">
              <a:defRPr/>
            </a:pPr>
            <a:r>
              <a:rPr lang="en-GB" dirty="0">
                <a:solidFill>
                  <a:srgbClr val="444444"/>
                </a:solidFill>
                <a:latin typeface="Arial" panose="020B0604020202020204" pitchFamily="34" charset="0"/>
                <a:cs typeface="Arial" panose="020B0604020202020204" pitchFamily="34" charset="0"/>
              </a:rPr>
              <a:t>    be used to change bar colours, otherwise</a:t>
            </a:r>
          </a:p>
          <a:p>
            <a:pPr lvl="0" defTabSz="914400">
              <a:defRPr/>
            </a:pPr>
            <a:r>
              <a:rPr lang="en-GB" dirty="0">
                <a:solidFill>
                  <a:srgbClr val="444444"/>
                </a:solidFill>
                <a:latin typeface="Arial" panose="020B0604020202020204" pitchFamily="34" charset="0"/>
                <a:cs typeface="Arial" panose="020B0604020202020204" pitchFamily="34" charset="0"/>
              </a:rPr>
              <a:t>    Seaborn will use a default set of colours (see   </a:t>
            </a:r>
          </a:p>
          <a:p>
            <a:pPr lvl="0" defTabSz="914400">
              <a:defRPr/>
            </a:pPr>
            <a:r>
              <a:rPr lang="en-GB" dirty="0">
                <a:solidFill>
                  <a:srgbClr val="444444"/>
                </a:solidFill>
                <a:latin typeface="Arial" panose="020B0604020202020204" pitchFamily="34" charset="0"/>
                <a:cs typeface="Arial" panose="020B0604020202020204" pitchFamily="34" charset="0"/>
              </a:rPr>
              <a:t>    slide 74), the first three of which are blue, </a:t>
            </a:r>
          </a:p>
          <a:p>
            <a:pPr lvl="0" defTabSz="914400">
              <a:defRPr/>
            </a:pPr>
            <a:r>
              <a:rPr lang="en-GB" dirty="0">
                <a:solidFill>
                  <a:srgbClr val="444444"/>
                </a:solidFill>
                <a:latin typeface="Arial" panose="020B0604020202020204" pitchFamily="34" charset="0"/>
                <a:cs typeface="Arial" panose="020B0604020202020204" pitchFamily="34" charset="0"/>
              </a:rPr>
              <a:t>    orange and green.</a:t>
            </a:r>
          </a:p>
        </p:txBody>
      </p:sp>
      <p:pic>
        <p:nvPicPr>
          <p:cNvPr id="10" name="Picture 9"/>
          <p:cNvPicPr>
            <a:picLocks noChangeAspect="1"/>
          </p:cNvPicPr>
          <p:nvPr/>
        </p:nvPicPr>
        <p:blipFill>
          <a:blip r:embed="rId4"/>
          <a:stretch>
            <a:fillRect/>
          </a:stretch>
        </p:blipFill>
        <p:spPr>
          <a:xfrm>
            <a:off x="362732" y="1485462"/>
            <a:ext cx="6396218" cy="5015088"/>
          </a:xfrm>
          <a:prstGeom prst="rect">
            <a:avLst/>
          </a:prstGeom>
        </p:spPr>
      </p:pic>
    </p:spTree>
    <p:extLst>
      <p:ext uri="{BB962C8B-B14F-4D97-AF65-F5344CB8AC3E}">
        <p14:creationId xmlns:p14="http://schemas.microsoft.com/office/powerpoint/2010/main" val="105315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9504" y="609898"/>
            <a:ext cx="5714913" cy="761702"/>
          </a:xfrm>
        </p:spPr>
        <p:txBody>
          <a:bodyPr/>
          <a:lstStyle/>
          <a:p>
            <a:pPr algn="l"/>
            <a:r>
              <a:rPr lang="en-GB" dirty="0"/>
              <a:t>Patches &amp; Containers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3" name="Picture 2"/>
          <p:cNvPicPr>
            <a:picLocks noChangeAspect="1"/>
          </p:cNvPicPr>
          <p:nvPr/>
        </p:nvPicPr>
        <p:blipFill>
          <a:blip r:embed="rId4">
            <a:clrChange>
              <a:clrFrom>
                <a:srgbClr val="FFFFFF"/>
              </a:clrFrom>
              <a:clrTo>
                <a:srgbClr val="FFFFFF">
                  <a:alpha val="0"/>
                </a:srgbClr>
              </a:clrTo>
            </a:clrChange>
          </a:blip>
          <a:stretch>
            <a:fillRect/>
          </a:stretch>
        </p:blipFill>
        <p:spPr>
          <a:xfrm>
            <a:off x="6435350" y="285750"/>
            <a:ext cx="5705475" cy="6286500"/>
          </a:xfrm>
          <a:prstGeom prst="rect">
            <a:avLst/>
          </a:prstGeom>
        </p:spPr>
      </p:pic>
      <p:sp>
        <p:nvSpPr>
          <p:cNvPr id="8" name="Text Placeholder 4">
            <a:extLst>
              <a:ext uri="{FF2B5EF4-FFF2-40B4-BE49-F238E27FC236}">
                <a16:creationId xmlns:a16="http://schemas.microsoft.com/office/drawing/2014/main" id="{1B06BAFD-BB51-48E0-95CC-87F4C4413DAB}"/>
              </a:ext>
            </a:extLst>
          </p:cNvPr>
          <p:cNvSpPr txBox="1">
            <a:spLocks/>
          </p:cNvSpPr>
          <p:nvPr/>
        </p:nvSpPr>
        <p:spPr>
          <a:xfrm>
            <a:off x="592142" y="1595930"/>
            <a:ext cx="6058040" cy="4976320"/>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Patch</a:t>
            </a:r>
            <a:r>
              <a:rPr lang="en-GB" dirty="0"/>
              <a:t> is the graphical shape used to represent data in a plot (such as one bar in a bar plot)</a:t>
            </a:r>
            <a:endParaRPr lang="en-GB" b="1" dirty="0"/>
          </a:p>
          <a:p>
            <a:r>
              <a:rPr lang="en-GB" b="1" dirty="0"/>
              <a:t>Containers</a:t>
            </a:r>
            <a:r>
              <a:rPr lang="en-GB" dirty="0"/>
              <a:t> are classes that collect semantically related artists such as the set of bars in a bar plot</a:t>
            </a:r>
          </a:p>
          <a:p>
            <a:r>
              <a:rPr lang="en-GB" dirty="0"/>
              <a:t>The container can be treated as a tuple of patches</a:t>
            </a:r>
          </a:p>
          <a:p>
            <a:r>
              <a:rPr lang="en-GB" dirty="0"/>
              <a:t>Containers are associated to the different values of the categorical variable set by the kwarg hue</a:t>
            </a:r>
          </a:p>
          <a:p>
            <a:r>
              <a:rPr lang="en-GB" dirty="0"/>
              <a:t>Each container is a collection of bars for the same value of the categorical variable assigned to kwarg hue</a:t>
            </a:r>
          </a:p>
          <a:p>
            <a:r>
              <a:rPr lang="en-GB" dirty="0"/>
              <a:t>In this example there are 3 containers: one for each value of the variable class (First, Second, Third)</a:t>
            </a:r>
          </a:p>
          <a:p>
            <a:r>
              <a:rPr lang="en-GB" dirty="0"/>
              <a:t>In this example there are 6 patches: one for each gender (female, male), within each of the 3 containers</a:t>
            </a:r>
          </a:p>
          <a:p>
            <a:pPr>
              <a:spcAft>
                <a:spcPts val="0"/>
              </a:spcAft>
              <a:defRPr/>
            </a:pPr>
            <a:r>
              <a:rPr lang="en-GB" dirty="0"/>
              <a:t>Each patch within a container represents one value of the categorical variable assigned to one of the parameters: x or y</a:t>
            </a:r>
          </a:p>
          <a:p>
            <a:endParaRPr lang="en-GB" dirty="0"/>
          </a:p>
          <a:p>
            <a:endParaRPr lang="en-GB" dirty="0">
              <a:latin typeface="Lucida Console" panose="020B0609040504020204" pitchFamily="49" charset="0"/>
            </a:endParaRPr>
          </a:p>
        </p:txBody>
      </p:sp>
    </p:spTree>
    <p:extLst>
      <p:ext uri="{BB962C8B-B14F-4D97-AF65-F5344CB8AC3E}">
        <p14:creationId xmlns:p14="http://schemas.microsoft.com/office/powerpoint/2010/main" val="59472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Displaying numbers on bars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0" y="1568067"/>
            <a:ext cx="11480978" cy="498800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For single-group axes-level plots (without 'hue')</a:t>
            </a:r>
            <a:r>
              <a:rPr lang="en-GB" dirty="0"/>
              <a:t>, pass the single bar container to the bar_label() method</a:t>
            </a:r>
          </a:p>
          <a:p>
            <a:pPr marL="0" indent="0">
              <a:buNone/>
            </a:pPr>
            <a:endParaRPr lang="en-GB" dirty="0"/>
          </a:p>
          <a:p>
            <a:pPr marL="0" indent="0">
              <a:buNone/>
            </a:pPr>
            <a:r>
              <a:rPr lang="en-GB" dirty="0">
                <a:solidFill>
                  <a:srgbClr val="FF0000"/>
                </a:solidFill>
                <a:latin typeface="Lucida Console" panose="020B0609040504020204" pitchFamily="49" charset="0"/>
              </a:rPr>
              <a:t># store the</a:t>
            </a:r>
            <a:r>
              <a:rPr lang="en-GB" i="1" dirty="0">
                <a:solidFill>
                  <a:srgbClr val="FF0000"/>
                </a:solidFill>
                <a:latin typeface="Lucida Console" panose="020B0609040504020204" pitchFamily="49" charset="0"/>
              </a:rPr>
              <a:t> </a:t>
            </a:r>
            <a:r>
              <a:rPr lang="en-GB" dirty="0">
                <a:solidFill>
                  <a:srgbClr val="FF0000"/>
                </a:solidFill>
                <a:latin typeface="Lucida Console" panose="020B0609040504020204" pitchFamily="49" charset="0"/>
              </a:rPr>
              <a:t>matplotlib Axes object returned by axes-level function (e.g. barplot)</a:t>
            </a:r>
          </a:p>
          <a:p>
            <a:pPr marL="0" indent="0">
              <a:buNone/>
            </a:pPr>
            <a:r>
              <a:rPr lang="en-GB" dirty="0">
                <a:latin typeface="Lucida Console" panose="020B0609040504020204" pitchFamily="49" charset="0"/>
              </a:rPr>
              <a:t>ax = sns.barplot(data=df_titanic, x=</a:t>
            </a:r>
            <a:r>
              <a:rPr lang="en-GB" dirty="0">
                <a:solidFill>
                  <a:srgbClr val="00B050"/>
                </a:solidFill>
                <a:latin typeface="Lucida Console" panose="020B0609040504020204" pitchFamily="49" charset="0"/>
              </a:rPr>
              <a:t>'sex'</a:t>
            </a:r>
            <a:r>
              <a:rPr lang="en-GB" dirty="0">
                <a:latin typeface="Lucida Console" panose="020B0609040504020204" pitchFamily="49" charset="0"/>
              </a:rPr>
              <a:t>, y=</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 ci=</a:t>
            </a:r>
            <a:r>
              <a:rPr lang="en-GB" dirty="0">
                <a:solidFill>
                  <a:srgbClr val="FF7700"/>
                </a:solidFill>
                <a:latin typeface="Lucida Console" panose="020B0609040504020204" pitchFamily="49" charset="0"/>
              </a:rPr>
              <a:t>None</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include numbers on top of the bars, formatted with 3 decimal places</a:t>
            </a:r>
          </a:p>
          <a:p>
            <a:pPr marL="0" indent="0">
              <a:buNone/>
            </a:pPr>
            <a:r>
              <a:rPr lang="en-GB" dirty="0">
                <a:latin typeface="Lucida Console" panose="020B0609040504020204" pitchFamily="49" charset="0"/>
              </a:rPr>
              <a:t>ax.bar_label(ax.containers[0], fmt=</a:t>
            </a:r>
            <a:r>
              <a:rPr lang="en-GB" dirty="0">
                <a:solidFill>
                  <a:srgbClr val="00B050"/>
                </a:solidFill>
                <a:latin typeface="Lucida Console" panose="020B0609040504020204" pitchFamily="49" charset="0"/>
              </a:rPr>
              <a:t>'%.3f'</a:t>
            </a:r>
            <a:r>
              <a:rPr lang="en-GB" dirty="0">
                <a:latin typeface="Lucida Console" panose="020B0609040504020204" pitchFamily="49" charset="0"/>
              </a:rPr>
              <a:t>, label_type=</a:t>
            </a:r>
            <a:r>
              <a:rPr lang="en-GB" dirty="0">
                <a:solidFill>
                  <a:srgbClr val="00B050"/>
                </a:solidFill>
                <a:latin typeface="Lucida Console" panose="020B0609040504020204" pitchFamily="49" charset="0"/>
              </a:rPr>
              <a:t>'edge'</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or just</a:t>
            </a:r>
          </a:p>
          <a:p>
            <a:pPr marL="0" indent="0">
              <a:buNone/>
            </a:pPr>
            <a:r>
              <a:rPr lang="en-GB" dirty="0">
                <a:latin typeface="Lucida Console" panose="020B0609040504020204" pitchFamily="49" charset="0"/>
              </a:rPr>
              <a:t>ax.bar_label(ax.containers[0], fmt=</a:t>
            </a:r>
            <a:r>
              <a:rPr lang="en-GB" dirty="0">
                <a:solidFill>
                  <a:srgbClr val="00B050"/>
                </a:solidFill>
                <a:latin typeface="Lucida Console" panose="020B0609040504020204" pitchFamily="49" charset="0"/>
              </a:rPr>
              <a:t>'%.3f'</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since 'edge' is the default value for label_type kwarg</a:t>
            </a:r>
          </a:p>
          <a:p>
            <a:pPr marL="0" indent="0">
              <a:buNone/>
            </a:pPr>
            <a:r>
              <a:rPr lang="en-GB" dirty="0">
                <a:solidFill>
                  <a:srgbClr val="FF0000"/>
                </a:solidFill>
                <a:latin typeface="Lucida Console" panose="020B0609040504020204" pitchFamily="49" charset="0"/>
              </a:rPr>
              <a:t># include numbers in the centre of the bars </a:t>
            </a:r>
          </a:p>
          <a:p>
            <a:pPr marL="0" indent="0">
              <a:buNone/>
            </a:pPr>
            <a:r>
              <a:rPr lang="en-GB" dirty="0">
                <a:latin typeface="Lucida Console" panose="020B0609040504020204" pitchFamily="49" charset="0"/>
              </a:rPr>
              <a:t>ax.bar_label(ax.containers[0], fmt=</a:t>
            </a:r>
            <a:r>
              <a:rPr lang="en-GB" dirty="0">
                <a:solidFill>
                  <a:srgbClr val="00B050"/>
                </a:solidFill>
                <a:latin typeface="Lucida Console" panose="020B0609040504020204" pitchFamily="49" charset="0"/>
              </a:rPr>
              <a:t>'%.3f'</a:t>
            </a:r>
            <a:r>
              <a:rPr lang="en-GB" dirty="0">
                <a:latin typeface="Lucida Console" panose="020B0609040504020204" pitchFamily="49" charset="0"/>
              </a:rPr>
              <a:t>, label_type=</a:t>
            </a:r>
            <a:r>
              <a:rPr lang="en-GB" dirty="0">
                <a:solidFill>
                  <a:srgbClr val="00B050"/>
                </a:solidFill>
                <a:latin typeface="Lucida Console" panose="020B0609040504020204" pitchFamily="49" charset="0"/>
              </a:rPr>
              <a:t>'center'</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set the title and display the plot</a:t>
            </a:r>
          </a:p>
          <a:p>
            <a:pPr marL="0" indent="0">
              <a:buNone/>
            </a:pPr>
            <a:r>
              <a:rPr lang="en-GB" dirty="0">
                <a:latin typeface="Lucida Console" panose="020B0609040504020204" pitchFamily="49" charset="0"/>
              </a:rPr>
              <a:t>plt.title(</a:t>
            </a:r>
            <a:r>
              <a:rPr lang="en-GB" dirty="0">
                <a:solidFill>
                  <a:srgbClr val="00B050"/>
                </a:solidFill>
                <a:latin typeface="Lucida Console" panose="020B0609040504020204" pitchFamily="49" charset="0"/>
              </a:rPr>
              <a:t>"Survival rate by gender\n(single-group axes-level plot with numbers on bars)"</a:t>
            </a:r>
            <a:r>
              <a:rPr lang="en-GB" dirty="0">
                <a:latin typeface="Lucida Console" panose="020B0609040504020204" pitchFamily="49" charset="0"/>
              </a:rPr>
              <a:t>)</a:t>
            </a:r>
          </a:p>
          <a:p>
            <a:pPr marL="0" indent="0">
              <a:buNone/>
            </a:pPr>
            <a:r>
              <a:rPr lang="en-GB" dirty="0">
                <a:latin typeface="Lucida Console" panose="020B0609040504020204" pitchFamily="49" charset="0"/>
              </a:rPr>
              <a:t>plt.show()</a:t>
            </a:r>
            <a:r>
              <a:rPr lang="en-GB" dirty="0"/>
              <a:t> </a:t>
            </a:r>
          </a:p>
          <a:p>
            <a:pPr marL="0" indent="0">
              <a:buNone/>
            </a:pPr>
            <a:endParaRPr lang="en-GB" dirty="0"/>
          </a:p>
        </p:txBody>
      </p:sp>
    </p:spTree>
    <p:extLst>
      <p:ext uri="{BB962C8B-B14F-4D97-AF65-F5344CB8AC3E}">
        <p14:creationId xmlns:p14="http://schemas.microsoft.com/office/powerpoint/2010/main" val="385486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Displaying numbers on bars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575255" y="1568067"/>
            <a:ext cx="11708759" cy="498800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For multi-group axes-level plots (with 'hue')</a:t>
            </a:r>
            <a:r>
              <a:rPr lang="en-GB" dirty="0"/>
              <a:t>, iterate through multiple bar containers:</a:t>
            </a:r>
          </a:p>
          <a:p>
            <a:pPr marL="0" indent="0">
              <a:buNone/>
            </a:pPr>
            <a:endParaRPr lang="en-GB" dirty="0"/>
          </a:p>
          <a:p>
            <a:pPr marL="0" indent="0">
              <a:buNone/>
            </a:pPr>
            <a:r>
              <a:rPr lang="en-GB" dirty="0">
                <a:solidFill>
                  <a:srgbClr val="FF0000"/>
                </a:solidFill>
                <a:latin typeface="Lucida Console" panose="020B0609040504020204" pitchFamily="49" charset="0"/>
              </a:rPr>
              <a:t># store the</a:t>
            </a:r>
            <a:r>
              <a:rPr lang="en-GB" i="1" dirty="0">
                <a:solidFill>
                  <a:srgbClr val="FF0000"/>
                </a:solidFill>
                <a:latin typeface="Lucida Console" panose="020B0609040504020204" pitchFamily="49" charset="0"/>
              </a:rPr>
              <a:t> </a:t>
            </a:r>
            <a:r>
              <a:rPr lang="en-GB" dirty="0">
                <a:solidFill>
                  <a:srgbClr val="FF0000"/>
                </a:solidFill>
                <a:latin typeface="Lucida Console" panose="020B0609040504020204" pitchFamily="49" charset="0"/>
              </a:rPr>
              <a:t>matplotlib Axes object returned by axes-level function (e.g. countplot)</a:t>
            </a:r>
            <a:endParaRPr lang="en-GB" dirty="0"/>
          </a:p>
          <a:p>
            <a:pPr marL="0" indent="0">
              <a:buNone/>
            </a:pPr>
            <a:r>
              <a:rPr lang="en-GB" dirty="0">
                <a:latin typeface="Lucida Console" panose="020B0609040504020204" pitchFamily="49" charset="0"/>
              </a:rPr>
              <a:t>ax = sns.countplot(data=df_titanic, x=</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 hue=</a:t>
            </a:r>
            <a:r>
              <a:rPr lang="en-GB" dirty="0">
                <a:solidFill>
                  <a:srgbClr val="00B050"/>
                </a:solidFill>
                <a:latin typeface="Lucida Console" panose="020B0609040504020204" pitchFamily="49" charset="0"/>
              </a:rPr>
              <a:t>'sex'</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iterate through containers (groups), identified by hue kwarg</a:t>
            </a:r>
            <a:endParaRPr lang="en-GB" dirty="0">
              <a:latin typeface="Lucida Console" panose="020B0609040504020204" pitchFamily="49" charset="0"/>
            </a:endParaRPr>
          </a:p>
          <a:p>
            <a:pPr marL="0" indent="0">
              <a:buNone/>
            </a:pPr>
            <a:r>
              <a:rPr lang="en-GB" dirty="0">
                <a:solidFill>
                  <a:srgbClr val="FF7700"/>
                </a:solidFill>
                <a:latin typeface="Lucida Console" panose="020B0609040504020204" pitchFamily="49" charset="0"/>
              </a:rPr>
              <a:t>for</a:t>
            </a:r>
            <a:r>
              <a:rPr lang="en-GB" dirty="0">
                <a:latin typeface="Lucida Console" panose="020B0609040504020204" pitchFamily="49" charset="0"/>
              </a:rPr>
              <a:t> container </a:t>
            </a:r>
            <a:r>
              <a:rPr lang="en-GB" dirty="0">
                <a:solidFill>
                  <a:srgbClr val="FF7700"/>
                </a:solidFill>
                <a:latin typeface="Lucida Console" panose="020B0609040504020204" pitchFamily="49" charset="0"/>
              </a:rPr>
              <a:t>in</a:t>
            </a:r>
            <a:r>
              <a:rPr lang="en-GB" dirty="0">
                <a:latin typeface="Lucida Console" panose="020B0609040504020204" pitchFamily="49" charset="0"/>
              </a:rPr>
              <a:t> ax.containers:</a:t>
            </a:r>
          </a:p>
          <a:p>
            <a:pPr marL="0" indent="0">
              <a:buNone/>
            </a:pPr>
            <a:r>
              <a:rPr lang="en-GB" dirty="0">
                <a:solidFill>
                  <a:srgbClr val="FF0000"/>
                </a:solidFill>
                <a:latin typeface="Lucida Console" panose="020B0609040504020204" pitchFamily="49" charset="0"/>
              </a:rPr>
              <a:t>    # include numbers on top of the bars</a:t>
            </a:r>
          </a:p>
          <a:p>
            <a:pPr marL="0" indent="0">
              <a:buNone/>
            </a:pPr>
            <a:r>
              <a:rPr lang="en-GB" dirty="0">
                <a:solidFill>
                  <a:srgbClr val="FF0000"/>
                </a:solidFill>
                <a:latin typeface="Lucida Console" panose="020B0609040504020204" pitchFamily="49" charset="0"/>
              </a:rPr>
              <a:t>    </a:t>
            </a:r>
            <a:r>
              <a:rPr lang="en-GB" dirty="0">
                <a:latin typeface="Lucida Console" panose="020B0609040504020204" pitchFamily="49" charset="0"/>
              </a:rPr>
              <a:t>ax.bar_label(container, label_type=</a:t>
            </a:r>
            <a:r>
              <a:rPr lang="en-GB" dirty="0">
                <a:solidFill>
                  <a:srgbClr val="00B050"/>
                </a:solidFill>
                <a:latin typeface="Lucida Console" panose="020B0609040504020204" pitchFamily="49" charset="0"/>
              </a:rPr>
              <a:t>'edge'</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 include numbers in the centre of the bars</a:t>
            </a:r>
          </a:p>
          <a:p>
            <a:pPr marL="0" indent="0">
              <a:buNone/>
            </a:pPr>
            <a:r>
              <a:rPr lang="en-GB" dirty="0">
                <a:latin typeface="Lucida Console" panose="020B0609040504020204" pitchFamily="49" charset="0"/>
              </a:rPr>
              <a:t>    ax.bar_label(container, label_type=</a:t>
            </a:r>
            <a:r>
              <a:rPr lang="en-GB" dirty="0">
                <a:solidFill>
                  <a:srgbClr val="00B050"/>
                </a:solidFill>
                <a:latin typeface="Lucida Console" panose="020B0609040504020204" pitchFamily="49" charset="0"/>
              </a:rPr>
              <a:t>'center'</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set the title, adjust and display the plot</a:t>
            </a:r>
          </a:p>
          <a:p>
            <a:pPr marL="0" indent="0">
              <a:buNone/>
            </a:pPr>
            <a:r>
              <a:rPr lang="en-GB" dirty="0">
                <a:latin typeface="Lucida Console" panose="020B0609040504020204" pitchFamily="49" charset="0"/>
              </a:rPr>
              <a:t>plt.title(</a:t>
            </a:r>
            <a:r>
              <a:rPr lang="en-GB" dirty="0">
                <a:solidFill>
                  <a:srgbClr val="00B050"/>
                </a:solidFill>
                <a:latin typeface="Lucida Console" panose="020B0609040504020204" pitchFamily="49" charset="0"/>
              </a:rPr>
              <a:t>"Total number of dead &amp; alive passengers split by gender\n (multi-group axes-level plot with numbers on bars)"</a:t>
            </a:r>
            <a:r>
              <a:rPr lang="en-GB" dirty="0">
                <a:latin typeface="Lucida Console" panose="020B0609040504020204" pitchFamily="49" charset="0"/>
              </a:rPr>
              <a:t>)</a:t>
            </a:r>
          </a:p>
          <a:p>
            <a:pPr marL="0" indent="0">
              <a:buNone/>
            </a:pPr>
            <a:r>
              <a:rPr lang="en-GB" dirty="0">
                <a:latin typeface="Lucida Console" panose="020B0609040504020204" pitchFamily="49" charset="0"/>
              </a:rPr>
              <a:t>plt.tight_layout()</a:t>
            </a:r>
          </a:p>
          <a:p>
            <a:pPr marL="0" indent="0">
              <a:buNone/>
            </a:pPr>
            <a:r>
              <a:rPr lang="en-GB" dirty="0">
                <a:latin typeface="Lucida Console" panose="020B0609040504020204" pitchFamily="49" charset="0"/>
              </a:rPr>
              <a:t>plt.show()</a:t>
            </a:r>
            <a:r>
              <a:rPr lang="en-GB" dirty="0"/>
              <a:t> </a:t>
            </a:r>
          </a:p>
        </p:txBody>
      </p:sp>
    </p:spTree>
    <p:extLst>
      <p:ext uri="{BB962C8B-B14F-4D97-AF65-F5344CB8AC3E}">
        <p14:creationId xmlns:p14="http://schemas.microsoft.com/office/powerpoint/2010/main" val="126086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Displaying numbers on bars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9" name="Text Placeholder 4">
            <a:extLst>
              <a:ext uri="{FF2B5EF4-FFF2-40B4-BE49-F238E27FC236}">
                <a16:creationId xmlns:a16="http://schemas.microsoft.com/office/drawing/2014/main" id="{E192E521-1372-4AC6-AB91-A69396E74D20}"/>
              </a:ext>
            </a:extLst>
          </p:cNvPr>
          <p:cNvSpPr txBox="1">
            <a:spLocks/>
          </p:cNvSpPr>
          <p:nvPr/>
        </p:nvSpPr>
        <p:spPr>
          <a:xfrm>
            <a:off x="239327" y="5639732"/>
            <a:ext cx="5895975" cy="761702"/>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Including numbers in the centre and on top of the bars for single-group bar plots (without 'hue’) – code from slide 37</a:t>
            </a:r>
          </a:p>
        </p:txBody>
      </p:sp>
      <p:sp>
        <p:nvSpPr>
          <p:cNvPr id="10" name="Text Placeholder 4">
            <a:extLst>
              <a:ext uri="{FF2B5EF4-FFF2-40B4-BE49-F238E27FC236}">
                <a16:creationId xmlns:a16="http://schemas.microsoft.com/office/drawing/2014/main" id="{608B6C18-D144-4D0D-9EBF-13D69A0F6E69}"/>
              </a:ext>
            </a:extLst>
          </p:cNvPr>
          <p:cNvSpPr txBox="1">
            <a:spLocks/>
          </p:cNvSpPr>
          <p:nvPr/>
        </p:nvSpPr>
        <p:spPr>
          <a:xfrm>
            <a:off x="6317557" y="5654108"/>
            <a:ext cx="5895975" cy="761702"/>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Including numbers in the centre and on top of the bars for multi-group bar plots (with 'hue') – code from slide 38</a:t>
            </a:r>
          </a:p>
        </p:txBody>
      </p:sp>
      <p:pic>
        <p:nvPicPr>
          <p:cNvPr id="3" name="Picture 2"/>
          <p:cNvPicPr>
            <a:picLocks noChangeAspect="1"/>
          </p:cNvPicPr>
          <p:nvPr/>
        </p:nvPicPr>
        <p:blipFill>
          <a:blip r:embed="rId4">
            <a:clrChange>
              <a:clrFrom>
                <a:srgbClr val="FFFFFF"/>
              </a:clrFrom>
              <a:clrTo>
                <a:srgbClr val="FFFFFF">
                  <a:alpha val="0"/>
                </a:srgbClr>
              </a:clrTo>
            </a:clrChange>
          </a:blip>
          <a:stretch>
            <a:fillRect/>
          </a:stretch>
        </p:blipFill>
        <p:spPr>
          <a:xfrm>
            <a:off x="263249" y="1334470"/>
            <a:ext cx="5880106" cy="4414837"/>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blip>
          <a:stretch>
            <a:fillRect/>
          </a:stretch>
        </p:blipFill>
        <p:spPr>
          <a:xfrm>
            <a:off x="6223716" y="1323712"/>
            <a:ext cx="5895975" cy="4410075"/>
          </a:xfrm>
          <a:prstGeom prst="rect">
            <a:avLst/>
          </a:prstGeom>
        </p:spPr>
      </p:pic>
    </p:spTree>
    <p:extLst>
      <p:ext uri="{BB962C8B-B14F-4D97-AF65-F5344CB8AC3E}">
        <p14:creationId xmlns:p14="http://schemas.microsoft.com/office/powerpoint/2010/main" val="3465918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171360-702D-4697-AB55-0464F5CA889F}"/>
              </a:ext>
            </a:extLst>
          </p:cNvPr>
          <p:cNvSpPr/>
          <p:nvPr/>
        </p:nvSpPr>
        <p:spPr>
          <a:xfrm>
            <a:off x="1121229" y="1390060"/>
            <a:ext cx="9949542" cy="72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Seaborn</a:t>
            </a:r>
          </a:p>
        </p:txBody>
      </p:sp>
      <p:sp>
        <p:nvSpPr>
          <p:cNvPr id="12" name="Slide Number Placeholder 1"/>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4</a:t>
            </a:fld>
            <a:endParaRPr lang="zh-TW" altLang="en-US" sz="1400">
              <a:latin typeface="Arial" panose="020B0604020202020204" pitchFamily="34" charset="0"/>
              <a:cs typeface="Arial" panose="020B0604020202020204" pitchFamily="34" charset="0"/>
            </a:endParaRPr>
          </a:p>
        </p:txBody>
      </p:sp>
      <p:pic>
        <p:nvPicPr>
          <p:cNvPr id="5" name="Picture 2">
            <a:extLst>
              <a:ext uri="{FF2B5EF4-FFF2-40B4-BE49-F238E27FC236}">
                <a16:creationId xmlns:a16="http://schemas.microsoft.com/office/drawing/2014/main" id="{1A17EFE7-5B5C-4869-8E06-5AD211BBF50B}"/>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pic>
        <p:nvPicPr>
          <p:cNvPr id="6" name="Content Placeholder 6">
            <a:extLst>
              <a:ext uri="{FF2B5EF4-FFF2-40B4-BE49-F238E27FC236}">
                <a16:creationId xmlns:a16="http://schemas.microsoft.com/office/drawing/2014/main" id="{92484BE1-1BD3-47E0-94BC-9839BA595770}"/>
              </a:ext>
            </a:extLst>
          </p:cNvPr>
          <p:cNvPicPr>
            <a:picLocks noChangeAspect="1"/>
          </p:cNvPicPr>
          <p:nvPr/>
        </p:nvPicPr>
        <p:blipFill rotWithShape="1">
          <a:blip r:embed="rId5">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3" name="Picture 2" descr="A picture containing logo&#10;&#10;Description automatically generated">
            <a:extLst>
              <a:ext uri="{FF2B5EF4-FFF2-40B4-BE49-F238E27FC236}">
                <a16:creationId xmlns:a16="http://schemas.microsoft.com/office/drawing/2014/main" id="{32CBEA80-CC53-4415-AE10-ECA021FB3B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0914" y="2546535"/>
            <a:ext cx="2971428" cy="3123809"/>
          </a:xfrm>
          <a:prstGeom prst="rect">
            <a:avLst/>
          </a:prstGeom>
        </p:spPr>
      </p:pic>
    </p:spTree>
    <p:extLst>
      <p:ext uri="{BB962C8B-B14F-4D97-AF65-F5344CB8AC3E}">
        <p14:creationId xmlns:p14="http://schemas.microsoft.com/office/powerpoint/2010/main" val="211789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Displaying numbers on bars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0" y="1568067"/>
            <a:ext cx="11480978" cy="498800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For single-plot figure-level plots (without 'col')</a:t>
            </a:r>
            <a:r>
              <a:rPr lang="en-GB" dirty="0"/>
              <a:t>, iterate through containers of the plot</a:t>
            </a:r>
          </a:p>
          <a:p>
            <a:pPr marL="0" indent="0">
              <a:buNone/>
            </a:pPr>
            <a:endParaRPr lang="en-GB" dirty="0"/>
          </a:p>
          <a:p>
            <a:pPr marL="0" indent="0">
              <a:buNone/>
            </a:pPr>
            <a:r>
              <a:rPr lang="en-GB" dirty="0">
                <a:solidFill>
                  <a:srgbClr val="FF0000"/>
                </a:solidFill>
                <a:latin typeface="Lucida Console" panose="020B0609040504020204" pitchFamily="49" charset="0"/>
              </a:rPr>
              <a:t># store the FaceGrid object returned by figure-level function (e.g. catplot)</a:t>
            </a:r>
          </a:p>
          <a:p>
            <a:pPr marL="0" indent="0">
              <a:buNone/>
            </a:pPr>
            <a:r>
              <a:rPr lang="en-GB" dirty="0">
                <a:latin typeface="Lucida Console" panose="020B0609040504020204" pitchFamily="49" charset="0"/>
              </a:rPr>
              <a:t>fg = sns.catplot(data=df_titanic, x=</a:t>
            </a:r>
            <a:r>
              <a:rPr lang="en-GB" dirty="0">
                <a:solidFill>
                  <a:srgbClr val="00B050"/>
                </a:solidFill>
                <a:latin typeface="Lucida Console" panose="020B0609040504020204" pitchFamily="49" charset="0"/>
              </a:rPr>
              <a:t>'sex'</a:t>
            </a:r>
            <a:r>
              <a:rPr lang="en-GB" dirty="0">
                <a:latin typeface="Lucida Console" panose="020B0609040504020204" pitchFamily="49" charset="0"/>
              </a:rPr>
              <a:t>, y=</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 kind=</a:t>
            </a:r>
            <a:r>
              <a:rPr lang="en-GB" dirty="0">
                <a:solidFill>
                  <a:srgbClr val="00B050"/>
                </a:solidFill>
                <a:latin typeface="Lucida Console" panose="020B0609040504020204" pitchFamily="49" charset="0"/>
              </a:rPr>
              <a:t>'bar'</a:t>
            </a:r>
            <a:r>
              <a:rPr lang="en-GB" dirty="0">
                <a:latin typeface="Lucida Console" panose="020B0609040504020204" pitchFamily="49" charset="0"/>
              </a:rPr>
              <a:t>, ci=</a:t>
            </a:r>
            <a:r>
              <a:rPr lang="en-GB" dirty="0">
                <a:solidFill>
                  <a:srgbClr val="FF7700"/>
                </a:solidFill>
                <a:latin typeface="Lucida Console" panose="020B0609040504020204" pitchFamily="49" charset="0"/>
              </a:rPr>
              <a:t>None</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store the</a:t>
            </a:r>
            <a:r>
              <a:rPr lang="en-GB" i="1" dirty="0">
                <a:solidFill>
                  <a:srgbClr val="FF0000"/>
                </a:solidFill>
                <a:latin typeface="Lucida Console" panose="020B0609040504020204" pitchFamily="49" charset="0"/>
              </a:rPr>
              <a:t> </a:t>
            </a:r>
            <a:r>
              <a:rPr lang="en-GB" dirty="0">
                <a:solidFill>
                  <a:srgbClr val="FF0000"/>
                </a:solidFill>
                <a:latin typeface="Lucida Console" panose="020B0609040504020204" pitchFamily="49" charset="0"/>
              </a:rPr>
              <a:t>matplotlib Axes subplot objects returned by FacetGrid.facet_axis()</a:t>
            </a:r>
          </a:p>
          <a:p>
            <a:pPr marL="0" indent="0">
              <a:buNone/>
            </a:pPr>
            <a:r>
              <a:rPr lang="en-GB" dirty="0">
                <a:solidFill>
                  <a:srgbClr val="FF0000"/>
                </a:solidFill>
                <a:latin typeface="Lucida Console" panose="020B0609040504020204" pitchFamily="49" charset="0"/>
              </a:rPr>
              <a:t># here axis are present in row 0 and column 0 (since there are no subplots)</a:t>
            </a:r>
          </a:p>
          <a:p>
            <a:pPr marL="0" indent="0">
              <a:buNone/>
            </a:pPr>
            <a:r>
              <a:rPr lang="fr-FR" dirty="0">
                <a:latin typeface="Lucida Console" panose="020B0609040504020204" pitchFamily="49" charset="0"/>
              </a:rPr>
              <a:t>ax = fg.facet_axis(0, 0)</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iterate through containers, identified by hue kwarg</a:t>
            </a:r>
          </a:p>
          <a:p>
            <a:pPr marL="0" indent="0">
              <a:buNone/>
            </a:pPr>
            <a:r>
              <a:rPr lang="en-GB" dirty="0">
                <a:solidFill>
                  <a:srgbClr val="FF7700"/>
                </a:solidFill>
                <a:latin typeface="Lucida Console" panose="020B0609040504020204" pitchFamily="49" charset="0"/>
              </a:rPr>
              <a:t>for</a:t>
            </a:r>
            <a:r>
              <a:rPr lang="en-GB" dirty="0">
                <a:solidFill>
                  <a:srgbClr val="FF0000"/>
                </a:solidFill>
                <a:latin typeface="Lucida Console" panose="020B0609040504020204" pitchFamily="49" charset="0"/>
              </a:rPr>
              <a:t> </a:t>
            </a:r>
            <a:r>
              <a:rPr lang="en-GB" dirty="0">
                <a:latin typeface="Lucida Console" panose="020B0609040504020204" pitchFamily="49" charset="0"/>
              </a:rPr>
              <a:t>container</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in</a:t>
            </a:r>
            <a:r>
              <a:rPr lang="en-GB" dirty="0">
                <a:solidFill>
                  <a:srgbClr val="FF0000"/>
                </a:solidFill>
                <a:latin typeface="Lucida Console" panose="020B0609040504020204" pitchFamily="49" charset="0"/>
              </a:rPr>
              <a:t> </a:t>
            </a:r>
            <a:r>
              <a:rPr lang="en-GB" dirty="0">
                <a:latin typeface="Lucida Console" panose="020B0609040504020204" pitchFamily="49" charset="0"/>
              </a:rPr>
              <a:t>ax.containers:</a:t>
            </a:r>
          </a:p>
          <a:p>
            <a:pPr marL="0" indent="0">
              <a:buNone/>
            </a:pPr>
            <a:r>
              <a:rPr lang="en-GB" dirty="0">
                <a:solidFill>
                  <a:srgbClr val="FF0000"/>
                </a:solidFill>
                <a:latin typeface="Lucida Console" panose="020B0609040504020204" pitchFamily="49" charset="0"/>
              </a:rPr>
              <a:t>    # include numbers on top of the bars</a:t>
            </a:r>
          </a:p>
          <a:p>
            <a:pPr marL="0" indent="0">
              <a:buNone/>
            </a:pPr>
            <a:r>
              <a:rPr lang="en-GB" dirty="0">
                <a:solidFill>
                  <a:srgbClr val="FF0000"/>
                </a:solidFill>
                <a:latin typeface="Lucida Console" panose="020B0609040504020204" pitchFamily="49" charset="0"/>
              </a:rPr>
              <a:t>    </a:t>
            </a:r>
            <a:r>
              <a:rPr lang="en-GB" dirty="0">
                <a:latin typeface="Lucida Console" panose="020B0609040504020204" pitchFamily="49" charset="0"/>
              </a:rPr>
              <a:t>ax.bar_label(container, fmt=</a:t>
            </a:r>
            <a:r>
              <a:rPr lang="en-GB" dirty="0">
                <a:solidFill>
                  <a:srgbClr val="00B050"/>
                </a:solidFill>
                <a:latin typeface="Lucida Console" panose="020B0609040504020204" pitchFamily="49" charset="0"/>
              </a:rPr>
              <a:t>'%.3f'</a:t>
            </a:r>
            <a:r>
              <a:rPr lang="en-GB" dirty="0">
                <a:latin typeface="Lucida Console" panose="020B0609040504020204" pitchFamily="49" charset="0"/>
              </a:rPr>
              <a:t>, label_type=</a:t>
            </a:r>
            <a:r>
              <a:rPr lang="en-GB" dirty="0">
                <a:solidFill>
                  <a:srgbClr val="00B050"/>
                </a:solidFill>
                <a:latin typeface="Lucida Console" panose="020B0609040504020204" pitchFamily="49" charset="0"/>
              </a:rPr>
              <a:t>'edge'</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 include numbers in the centre of the bars</a:t>
            </a:r>
          </a:p>
          <a:p>
            <a:pPr marL="0" indent="0">
              <a:buNone/>
            </a:pPr>
            <a:r>
              <a:rPr lang="en-GB" dirty="0">
                <a:latin typeface="Lucida Console" panose="020B0609040504020204" pitchFamily="49" charset="0"/>
              </a:rPr>
              <a:t>    ax.bar_label(container, fmt=</a:t>
            </a:r>
            <a:r>
              <a:rPr lang="en-GB" dirty="0">
                <a:solidFill>
                  <a:srgbClr val="00B050"/>
                </a:solidFill>
                <a:latin typeface="Lucida Console" panose="020B0609040504020204" pitchFamily="49" charset="0"/>
              </a:rPr>
              <a:t>'%.3f'</a:t>
            </a:r>
            <a:r>
              <a:rPr lang="en-GB" dirty="0">
                <a:latin typeface="Lucida Console" panose="020B0609040504020204" pitchFamily="49" charset="0"/>
              </a:rPr>
              <a:t>, label_type=</a:t>
            </a:r>
            <a:r>
              <a:rPr lang="en-GB" dirty="0">
                <a:solidFill>
                  <a:srgbClr val="00B050"/>
                </a:solidFill>
                <a:latin typeface="Lucida Console" panose="020B0609040504020204" pitchFamily="49" charset="0"/>
              </a:rPr>
              <a:t>'center'</a:t>
            </a:r>
            <a:r>
              <a:rPr lang="en-GB" dirty="0">
                <a:latin typeface="Lucida Console" panose="020B0609040504020204" pitchFamily="49" charset="0"/>
              </a:rPr>
              <a:t>)</a:t>
            </a:r>
          </a:p>
          <a:p>
            <a:pPr marL="0" indent="0">
              <a:buNone/>
            </a:pPr>
            <a:endParaRPr lang="en-GB" dirty="0"/>
          </a:p>
        </p:txBody>
      </p:sp>
    </p:spTree>
    <p:extLst>
      <p:ext uri="{BB962C8B-B14F-4D97-AF65-F5344CB8AC3E}">
        <p14:creationId xmlns:p14="http://schemas.microsoft.com/office/powerpoint/2010/main" val="414747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Displaying numbers on bars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0" y="1568067"/>
            <a:ext cx="11480978" cy="114062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Lucida Console" panose="020B0609040504020204" pitchFamily="49" charset="0"/>
              </a:rPr>
              <a:t>plt.title(</a:t>
            </a:r>
            <a:r>
              <a:rPr lang="en-GB" dirty="0">
                <a:solidFill>
                  <a:srgbClr val="00B050"/>
                </a:solidFill>
                <a:latin typeface="Lucida Console" panose="020B0609040504020204" pitchFamily="49" charset="0"/>
              </a:rPr>
              <a:t>"Survival rate by gender\n(single-plot figure-level plot with numbers on bars)"</a:t>
            </a:r>
            <a:r>
              <a:rPr lang="en-GB" dirty="0">
                <a:latin typeface="Lucida Console" panose="020B0609040504020204" pitchFamily="49" charset="0"/>
              </a:rPr>
              <a:t>)</a:t>
            </a:r>
          </a:p>
          <a:p>
            <a:pPr marL="0" indent="0">
              <a:buNone/>
            </a:pPr>
            <a:r>
              <a:rPr lang="en-GB" dirty="0">
                <a:latin typeface="Lucida Console" panose="020B0609040504020204" pitchFamily="49" charset="0"/>
              </a:rPr>
              <a:t>plt.tight_layout()</a:t>
            </a:r>
          </a:p>
          <a:p>
            <a:pPr marL="0" indent="0">
              <a:buNone/>
            </a:pPr>
            <a:r>
              <a:rPr lang="en-GB" dirty="0">
                <a:latin typeface="Lucida Console" panose="020B0609040504020204" pitchFamily="49" charset="0"/>
              </a:rPr>
              <a:t>plt.show()</a:t>
            </a:r>
          </a:p>
          <a:p>
            <a:pPr marL="0" indent="0">
              <a:buNone/>
            </a:pPr>
            <a:endParaRPr lang="en-GB" dirty="0"/>
          </a:p>
        </p:txBody>
      </p:sp>
      <p:pic>
        <p:nvPicPr>
          <p:cNvPr id="4" name="Picture 3">
            <a:extLst>
              <a:ext uri="{FF2B5EF4-FFF2-40B4-BE49-F238E27FC236}">
                <a16:creationId xmlns:a16="http://schemas.microsoft.com/office/drawing/2014/main" id="{C1E5B684-8FF6-4D4C-B813-419656B6E59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781425" y="2057399"/>
            <a:ext cx="4629150" cy="4572000"/>
          </a:xfrm>
          <a:prstGeom prst="rect">
            <a:avLst/>
          </a:prstGeom>
        </p:spPr>
      </p:pic>
    </p:spTree>
    <p:extLst>
      <p:ext uri="{BB962C8B-B14F-4D97-AF65-F5344CB8AC3E}">
        <p14:creationId xmlns:p14="http://schemas.microsoft.com/office/powerpoint/2010/main" val="161986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Displaying numbers on bars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0" y="1568067"/>
            <a:ext cx="11530480" cy="498800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For multi-plot figure-level plots (with 'col')</a:t>
            </a:r>
            <a:r>
              <a:rPr lang="en-GB" dirty="0"/>
              <a:t>, iterate through multiple axes (subplots) and for each subplot  iterate through its containers</a:t>
            </a:r>
          </a:p>
          <a:p>
            <a:pPr marL="0" indent="0">
              <a:buNone/>
            </a:pPr>
            <a:endParaRPr lang="en-GB" dirty="0"/>
          </a:p>
          <a:p>
            <a:pPr marL="0" indent="0">
              <a:buNone/>
            </a:pPr>
            <a:r>
              <a:rPr lang="en-GB" dirty="0">
                <a:solidFill>
                  <a:srgbClr val="FF0000"/>
                </a:solidFill>
                <a:latin typeface="Lucida Console" panose="020B0609040504020204" pitchFamily="49" charset="0"/>
              </a:rPr>
              <a:t># store the FaceGrid object returned by figure-level function (e.g. catplot)</a:t>
            </a:r>
          </a:p>
          <a:p>
            <a:pPr marL="0" indent="0">
              <a:buNone/>
            </a:pPr>
            <a:r>
              <a:rPr lang="en-GB" dirty="0">
                <a:latin typeface="Lucida Console" panose="020B0609040504020204" pitchFamily="49" charset="0"/>
              </a:rPr>
              <a:t>fg = sns.catplot(data=df_titanic, x=</a:t>
            </a:r>
            <a:r>
              <a:rPr lang="en-GB" dirty="0">
                <a:solidFill>
                  <a:srgbClr val="00B050"/>
                </a:solidFill>
                <a:latin typeface="Lucida Console" panose="020B0609040504020204" pitchFamily="49" charset="0"/>
              </a:rPr>
              <a:t>'class'</a:t>
            </a:r>
            <a:r>
              <a:rPr lang="en-GB" dirty="0">
                <a:latin typeface="Lucida Console" panose="020B0609040504020204" pitchFamily="49" charset="0"/>
              </a:rPr>
              <a:t>, hue=</a:t>
            </a:r>
            <a:r>
              <a:rPr lang="en-GB" dirty="0">
                <a:solidFill>
                  <a:srgbClr val="00B050"/>
                </a:solidFill>
                <a:latin typeface="Lucida Console" panose="020B0609040504020204" pitchFamily="49" charset="0"/>
              </a:rPr>
              <a:t>'who'</a:t>
            </a:r>
            <a:r>
              <a:rPr lang="en-GB" dirty="0">
                <a:latin typeface="Lucida Console" panose="020B0609040504020204" pitchFamily="49" charset="0"/>
              </a:rPr>
              <a:t>, col=</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 kind=</a:t>
            </a:r>
            <a:r>
              <a:rPr lang="en-GB" dirty="0">
                <a:solidFill>
                  <a:srgbClr val="00B050"/>
                </a:solidFill>
                <a:latin typeface="Lucida Console" panose="020B0609040504020204" pitchFamily="49" charset="0"/>
              </a:rPr>
              <a:t>'count'</a:t>
            </a:r>
            <a:r>
              <a:rPr lang="en-GB" dirty="0">
                <a:latin typeface="Lucida Console" panose="020B0609040504020204" pitchFamily="49" charset="0"/>
              </a:rPr>
              <a:t>, height=6, aspect=.8, ci=</a:t>
            </a:r>
            <a:r>
              <a:rPr lang="en-GB" dirty="0">
                <a:solidFill>
                  <a:srgbClr val="FF7700"/>
                </a:solidFill>
                <a:latin typeface="Lucida Console" panose="020B0609040504020204" pitchFamily="49" charset="0"/>
              </a:rPr>
              <a:t>None</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iterate through axes (subplots), identified by col kwarg</a:t>
            </a:r>
          </a:p>
          <a:p>
            <a:pPr marL="0" indent="0">
              <a:buNone/>
            </a:pPr>
            <a:r>
              <a:rPr lang="en-GB" dirty="0">
                <a:solidFill>
                  <a:srgbClr val="FF7700"/>
                </a:solidFill>
                <a:latin typeface="Lucida Console" panose="020B0609040504020204" pitchFamily="49" charset="0"/>
              </a:rPr>
              <a:t>for</a:t>
            </a:r>
            <a:r>
              <a:rPr lang="en-GB" dirty="0">
                <a:solidFill>
                  <a:srgbClr val="FF0000"/>
                </a:solidFill>
                <a:latin typeface="Lucida Console" panose="020B0609040504020204" pitchFamily="49" charset="0"/>
              </a:rPr>
              <a:t> </a:t>
            </a:r>
            <a:r>
              <a:rPr lang="en-GB" dirty="0">
                <a:latin typeface="Lucida Console" panose="020B0609040504020204" pitchFamily="49" charset="0"/>
              </a:rPr>
              <a:t>ax</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in</a:t>
            </a:r>
            <a:r>
              <a:rPr lang="en-GB" dirty="0">
                <a:solidFill>
                  <a:srgbClr val="FF0000"/>
                </a:solidFill>
                <a:latin typeface="Lucida Console" panose="020B0609040504020204" pitchFamily="49" charset="0"/>
              </a:rPr>
              <a:t> </a:t>
            </a:r>
            <a:r>
              <a:rPr lang="en-GB" dirty="0">
                <a:latin typeface="Lucida Console" panose="020B0609040504020204" pitchFamily="49" charset="0"/>
              </a:rPr>
              <a:t>fg.axes.ravel():</a:t>
            </a:r>
          </a:p>
          <a:p>
            <a:pPr marL="0" indent="0">
              <a:buNone/>
            </a:pPr>
            <a:r>
              <a:rPr lang="en-GB" dirty="0">
                <a:solidFill>
                  <a:srgbClr val="FF0000"/>
                </a:solidFill>
                <a:latin typeface="Lucida Console" panose="020B0609040504020204" pitchFamily="49" charset="0"/>
              </a:rPr>
              <a:t>    # within each subplot iterate through its containers, identified by hue kwarg</a:t>
            </a:r>
          </a:p>
          <a:p>
            <a:pPr marL="0" indent="0">
              <a:buNone/>
            </a:pPr>
            <a:r>
              <a:rPr lang="en-GB" dirty="0">
                <a:solidFill>
                  <a:srgbClr val="FF7700"/>
                </a:solidFill>
                <a:latin typeface="Lucida Console" panose="020B0609040504020204" pitchFamily="49" charset="0"/>
              </a:rPr>
              <a:t>    for</a:t>
            </a:r>
            <a:r>
              <a:rPr lang="en-GB" dirty="0">
                <a:solidFill>
                  <a:srgbClr val="FF0000"/>
                </a:solidFill>
                <a:latin typeface="Lucida Console" panose="020B0609040504020204" pitchFamily="49" charset="0"/>
              </a:rPr>
              <a:t> </a:t>
            </a:r>
            <a:r>
              <a:rPr lang="en-GB" dirty="0">
                <a:latin typeface="Lucida Console" panose="020B0609040504020204" pitchFamily="49" charset="0"/>
              </a:rPr>
              <a:t>container</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in</a:t>
            </a:r>
            <a:r>
              <a:rPr lang="en-GB" dirty="0">
                <a:solidFill>
                  <a:srgbClr val="FF0000"/>
                </a:solidFill>
                <a:latin typeface="Lucida Console" panose="020B0609040504020204" pitchFamily="49" charset="0"/>
              </a:rPr>
              <a:t> </a:t>
            </a:r>
            <a:r>
              <a:rPr lang="en-GB" dirty="0">
                <a:latin typeface="Lucida Console" panose="020B0609040504020204" pitchFamily="49" charset="0"/>
              </a:rPr>
              <a:t>ax.containers:</a:t>
            </a:r>
          </a:p>
          <a:p>
            <a:pPr marL="0" indent="0">
              <a:buNone/>
            </a:pPr>
            <a:r>
              <a:rPr lang="en-GB" dirty="0">
                <a:solidFill>
                  <a:srgbClr val="FF0000"/>
                </a:solidFill>
                <a:latin typeface="Lucida Console" panose="020B0609040504020204" pitchFamily="49" charset="0"/>
              </a:rPr>
              <a:t>        # include numbers on top of the bars</a:t>
            </a:r>
          </a:p>
          <a:p>
            <a:pPr marL="0" indent="0">
              <a:buNone/>
            </a:pPr>
            <a:r>
              <a:rPr lang="en-GB" dirty="0">
                <a:solidFill>
                  <a:srgbClr val="FF0000"/>
                </a:solidFill>
                <a:latin typeface="Lucida Console" panose="020B0609040504020204" pitchFamily="49" charset="0"/>
              </a:rPr>
              <a:t>        </a:t>
            </a:r>
            <a:r>
              <a:rPr lang="en-GB" dirty="0">
                <a:latin typeface="Lucida Console" panose="020B0609040504020204" pitchFamily="49" charset="0"/>
              </a:rPr>
              <a:t>ax.bar_label(container, label_type=</a:t>
            </a:r>
            <a:r>
              <a:rPr lang="en-GB" dirty="0">
                <a:solidFill>
                  <a:srgbClr val="00B050"/>
                </a:solidFill>
                <a:latin typeface="Lucida Console" panose="020B0609040504020204" pitchFamily="49" charset="0"/>
              </a:rPr>
              <a:t>'edge'</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 include numbers in the centre of the bars</a:t>
            </a:r>
          </a:p>
          <a:p>
            <a:pPr marL="0" indent="0">
              <a:buNone/>
            </a:pPr>
            <a:r>
              <a:rPr lang="en-GB" dirty="0">
                <a:latin typeface="Lucida Console" panose="020B0609040504020204" pitchFamily="49" charset="0"/>
              </a:rPr>
              <a:t>        ax.bar_label(container, label_type=</a:t>
            </a:r>
            <a:r>
              <a:rPr lang="en-GB" dirty="0">
                <a:solidFill>
                  <a:srgbClr val="00B050"/>
                </a:solidFill>
                <a:latin typeface="Lucida Console" panose="020B0609040504020204" pitchFamily="49" charset="0"/>
              </a:rPr>
              <a:t>'center'</a:t>
            </a:r>
            <a:r>
              <a:rPr lang="en-GB" dirty="0">
                <a:latin typeface="Lucida Console" panose="020B0609040504020204" pitchFamily="49" charset="0"/>
              </a:rPr>
              <a:t>)</a:t>
            </a:r>
          </a:p>
          <a:p>
            <a:pPr marL="0" indent="0">
              <a:buNone/>
            </a:pPr>
            <a:endParaRPr lang="en-GB" dirty="0"/>
          </a:p>
        </p:txBody>
      </p:sp>
    </p:spTree>
    <p:extLst>
      <p:ext uri="{BB962C8B-B14F-4D97-AF65-F5344CB8AC3E}">
        <p14:creationId xmlns:p14="http://schemas.microsoft.com/office/powerpoint/2010/main" val="423033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Displaying numbers on bars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4" name="Picture 3">
            <a:extLst>
              <a:ext uri="{FF2B5EF4-FFF2-40B4-BE49-F238E27FC236}">
                <a16:creationId xmlns:a16="http://schemas.microsoft.com/office/drawing/2014/main" id="{18B0BA62-9583-4441-812C-5386AB0325B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507065" y="1494509"/>
            <a:ext cx="9239250" cy="5141767"/>
          </a:xfrm>
          <a:prstGeom prst="rect">
            <a:avLst/>
          </a:prstGeom>
        </p:spPr>
      </p:pic>
    </p:spTree>
    <p:extLst>
      <p:ext uri="{BB962C8B-B14F-4D97-AF65-F5344CB8AC3E}">
        <p14:creationId xmlns:p14="http://schemas.microsoft.com/office/powerpoint/2010/main" val="460265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Axes-level vs Figure-level plots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0" y="1568067"/>
            <a:ext cx="11530480" cy="498800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There are three noticeable “cosmetic” differences between axes-level and figure level functions:</a:t>
            </a:r>
          </a:p>
          <a:p>
            <a:pPr marL="800100" lvl="1" indent="-342900">
              <a:buFont typeface="+mj-lt"/>
              <a:buAutoNum type="arabicPeriod"/>
            </a:pPr>
            <a:r>
              <a:rPr lang="en-GB" dirty="0"/>
              <a:t>Axes-level functions include the top and right borders (“spines”) to the plot; figure-level functions don’t</a:t>
            </a:r>
          </a:p>
          <a:p>
            <a:pPr marL="800100" lvl="1" indent="-342900">
              <a:buFont typeface="+mj-lt"/>
              <a:buAutoNum type="arabicPeriod"/>
            </a:pPr>
            <a:r>
              <a:rPr lang="en-GB" dirty="0"/>
              <a:t>Axes-level functions include the legend inside the plot; figure-level functions include it outside the plot</a:t>
            </a:r>
          </a:p>
          <a:p>
            <a:pPr marL="800100" lvl="1" indent="-342900">
              <a:buFont typeface="+mj-lt"/>
              <a:buAutoNum type="arabicPeriod"/>
            </a:pPr>
            <a:r>
              <a:rPr lang="en-GB" dirty="0"/>
              <a:t>They have a slightly different shape: axes-level plots tend to have a square shape, while figure-level plots have a rectangular shape, with its height slightly greater than its width, and therefore often require adjusting the image through the mathplotlib function pyplot </a:t>
            </a:r>
            <a:r>
              <a:rPr lang="en-GB" dirty="0">
                <a:latin typeface="Lucida Console" panose="020B0609040504020204" pitchFamily="49" charset="0"/>
              </a:rPr>
              <a:t>tight_layout()</a:t>
            </a:r>
            <a:endParaRPr lang="en-GB" dirty="0"/>
          </a:p>
          <a:p>
            <a:pPr marL="457200" lvl="1" indent="0">
              <a:buNone/>
            </a:pPr>
            <a:endParaRPr lang="en-GB" dirty="0"/>
          </a:p>
          <a:p>
            <a:r>
              <a:rPr lang="en-GB" dirty="0"/>
              <a:t>For various reasons, it may be useful to remove the spines from plot(s) created with axes-level functions (for example, when some of the bars are too high to fit its value(s) above the bars and below the top plot spine)</a:t>
            </a:r>
          </a:p>
          <a:p>
            <a:r>
              <a:rPr lang="en-GB" dirty="0"/>
              <a:t>To remove any of the spines from plot(s) use the Seaborn </a:t>
            </a:r>
            <a:r>
              <a:rPr lang="en-GB" dirty="0">
                <a:latin typeface="Lucida Console" panose="020B0609040504020204" pitchFamily="49" charset="0"/>
              </a:rPr>
              <a:t>despine()</a:t>
            </a:r>
            <a:r>
              <a:rPr lang="en-GB" dirty="0"/>
              <a:t> function:</a:t>
            </a:r>
          </a:p>
          <a:p>
            <a:pPr marL="0" indent="0">
              <a:buNone/>
            </a:pPr>
            <a:r>
              <a:rPr lang="en-GB" dirty="0">
                <a:latin typeface="Lucida Console" panose="020B0609040504020204" pitchFamily="49" charset="0"/>
              </a:rPr>
              <a:t>  sns.despine(top=</a:t>
            </a:r>
            <a:r>
              <a:rPr lang="en-GB" dirty="0">
                <a:solidFill>
                  <a:srgbClr val="FF7700"/>
                </a:solidFill>
                <a:latin typeface="Lucida Console" panose="020B0609040504020204" pitchFamily="49" charset="0"/>
              </a:rPr>
              <a:t>True</a:t>
            </a:r>
            <a:r>
              <a:rPr lang="en-GB" dirty="0">
                <a:latin typeface="Lucida Console" panose="020B0609040504020204" pitchFamily="49" charset="0"/>
              </a:rPr>
              <a:t>, right=</a:t>
            </a:r>
            <a:r>
              <a:rPr lang="en-GB" dirty="0">
                <a:solidFill>
                  <a:srgbClr val="FF7700"/>
                </a:solidFill>
                <a:latin typeface="Lucida Console" panose="020B0609040504020204" pitchFamily="49" charset="0"/>
              </a:rPr>
              <a:t>True</a:t>
            </a:r>
            <a:r>
              <a:rPr lang="en-GB" dirty="0">
                <a:latin typeface="Lucida Console" panose="020B0609040504020204" pitchFamily="49" charset="0"/>
              </a:rPr>
              <a:t>, left=</a:t>
            </a:r>
            <a:r>
              <a:rPr lang="en-GB" dirty="0">
                <a:solidFill>
                  <a:srgbClr val="FF7700"/>
                </a:solidFill>
                <a:latin typeface="Lucida Console" panose="020B0609040504020204" pitchFamily="49" charset="0"/>
              </a:rPr>
              <a:t>False</a:t>
            </a:r>
            <a:r>
              <a:rPr lang="en-GB" dirty="0">
                <a:latin typeface="Lucida Console" panose="020B0609040504020204" pitchFamily="49" charset="0"/>
              </a:rPr>
              <a:t>, bottom=</a:t>
            </a:r>
            <a:r>
              <a:rPr lang="en-GB" dirty="0">
                <a:solidFill>
                  <a:srgbClr val="FF7700"/>
                </a:solidFill>
                <a:latin typeface="Lucida Console" panose="020B0609040504020204" pitchFamily="49" charset="0"/>
              </a:rPr>
              <a:t>False</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r>
              <a:rPr lang="en-GB" u="sng" dirty="0"/>
              <a:t>Note</a:t>
            </a:r>
            <a:r>
              <a:rPr lang="en-GB" dirty="0"/>
              <a:t>: the </a:t>
            </a:r>
            <a:r>
              <a:rPr lang="en-GB" dirty="0">
                <a:latin typeface="Lucida Console" panose="020B0609040504020204" pitchFamily="49" charset="0"/>
              </a:rPr>
              <a:t>despine()</a:t>
            </a:r>
            <a:r>
              <a:rPr lang="en-GB" dirty="0"/>
              <a:t> function must be called after the plot function call.</a:t>
            </a:r>
            <a:endParaRPr lang="en-GB" dirty="0">
              <a:latin typeface="Lucida Console" panose="020B0609040504020204" pitchFamily="49" charset="0"/>
            </a:endParaRPr>
          </a:p>
          <a:p>
            <a:pPr marL="0" indent="0">
              <a:buNone/>
            </a:pPr>
            <a:endParaRPr lang="en-GB" dirty="0"/>
          </a:p>
        </p:txBody>
      </p:sp>
    </p:spTree>
    <p:extLst>
      <p:ext uri="{BB962C8B-B14F-4D97-AF65-F5344CB8AC3E}">
        <p14:creationId xmlns:p14="http://schemas.microsoft.com/office/powerpoint/2010/main" val="424892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Axes-level vs Figure-level plots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0" y="1568068"/>
            <a:ext cx="11530480" cy="36724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An axes-level plot created with barplot() (left) and its equivalent figure-level plot using catplot() (right)</a:t>
            </a:r>
            <a:endParaRPr lang="en-GB" dirty="0">
              <a:latin typeface="Lucida Console" panose="020B0609040504020204" pitchFamily="49" charset="0"/>
            </a:endParaRPr>
          </a:p>
          <a:p>
            <a:pPr marL="0" indent="0">
              <a:buNone/>
            </a:pPr>
            <a:endParaRPr lang="en-GB" dirty="0"/>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913478" y="5967215"/>
            <a:ext cx="5370021" cy="59860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Lucida Console" panose="020B0609040504020204" pitchFamily="49" charset="0"/>
              </a:rPr>
              <a:t>sns.barplot(data=df_titanic, x=</a:t>
            </a:r>
            <a:r>
              <a:rPr lang="en-GB" dirty="0">
                <a:solidFill>
                  <a:srgbClr val="00B050"/>
                </a:solidFill>
                <a:latin typeface="Lucida Console" panose="020B0609040504020204" pitchFamily="49" charset="0"/>
              </a:rPr>
              <a:t>'sex'</a:t>
            </a:r>
            <a:r>
              <a:rPr lang="en-GB" dirty="0">
                <a:latin typeface="Lucida Console" panose="020B0609040504020204" pitchFamily="49" charset="0"/>
              </a:rPr>
              <a:t>, y=</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 hue=</a:t>
            </a:r>
            <a:r>
              <a:rPr lang="en-GB" dirty="0">
                <a:solidFill>
                  <a:srgbClr val="00B050"/>
                </a:solidFill>
                <a:latin typeface="Lucida Console" panose="020B0609040504020204" pitchFamily="49" charset="0"/>
              </a:rPr>
              <a:t>'class'</a:t>
            </a:r>
            <a:r>
              <a:rPr lang="en-GB" dirty="0">
                <a:latin typeface="Lucida Console" panose="020B0609040504020204" pitchFamily="49" charset="0"/>
              </a:rPr>
              <a:t>, ci=</a:t>
            </a:r>
            <a:r>
              <a:rPr lang="en-GB" dirty="0">
                <a:solidFill>
                  <a:srgbClr val="FF7700"/>
                </a:solidFill>
                <a:latin typeface="Lucida Console" panose="020B0609040504020204" pitchFamily="49" charset="0"/>
              </a:rPr>
              <a:t>None</a:t>
            </a:r>
            <a:r>
              <a:rPr lang="en-GB" dirty="0">
                <a:latin typeface="Lucida Console" panose="020B0609040504020204" pitchFamily="49" charset="0"/>
              </a:rPr>
              <a:t>)</a:t>
            </a:r>
          </a:p>
        </p:txBody>
      </p:sp>
      <p:pic>
        <p:nvPicPr>
          <p:cNvPr id="9" name="Picture 8"/>
          <p:cNvPicPr>
            <a:picLocks noChangeAspect="1"/>
          </p:cNvPicPr>
          <p:nvPr/>
        </p:nvPicPr>
        <p:blipFill>
          <a:blip r:embed="rId4"/>
          <a:stretch>
            <a:fillRect/>
          </a:stretch>
        </p:blipFill>
        <p:spPr>
          <a:xfrm>
            <a:off x="799750" y="1986822"/>
            <a:ext cx="5372100" cy="4048125"/>
          </a:xfrm>
          <a:prstGeom prst="rect">
            <a:avLst/>
          </a:prstGeom>
        </p:spPr>
      </p:pic>
      <p:sp>
        <p:nvSpPr>
          <p:cNvPr id="11" name="Text Placeholder 4">
            <a:extLst>
              <a:ext uri="{FF2B5EF4-FFF2-40B4-BE49-F238E27FC236}">
                <a16:creationId xmlns:a16="http://schemas.microsoft.com/office/drawing/2014/main" id="{7F4F506C-7E95-4789-8802-AC2EA276FB26}"/>
              </a:ext>
            </a:extLst>
          </p:cNvPr>
          <p:cNvSpPr txBox="1">
            <a:spLocks/>
          </p:cNvSpPr>
          <p:nvPr/>
        </p:nvSpPr>
        <p:spPr>
          <a:xfrm>
            <a:off x="6469768" y="5969986"/>
            <a:ext cx="5502098" cy="59860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Lucida Console" panose="020B0609040504020204" pitchFamily="49" charset="0"/>
              </a:rPr>
              <a:t>sns.catplot(data=df_titanic, x=</a:t>
            </a:r>
            <a:r>
              <a:rPr lang="en-GB" dirty="0">
                <a:solidFill>
                  <a:srgbClr val="00B050"/>
                </a:solidFill>
                <a:latin typeface="Lucida Console" panose="020B0609040504020204" pitchFamily="49" charset="0"/>
              </a:rPr>
              <a:t>'sex’</a:t>
            </a:r>
            <a:r>
              <a:rPr lang="en-GB" dirty="0">
                <a:latin typeface="Lucida Console" panose="020B0609040504020204" pitchFamily="49" charset="0"/>
              </a:rPr>
              <a:t>, y=</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 hue=</a:t>
            </a:r>
            <a:r>
              <a:rPr lang="en-GB" dirty="0">
                <a:solidFill>
                  <a:srgbClr val="00B050"/>
                </a:solidFill>
                <a:latin typeface="Lucida Console" panose="020B0609040504020204" pitchFamily="49" charset="0"/>
              </a:rPr>
              <a:t>'class'</a:t>
            </a:r>
            <a:r>
              <a:rPr lang="en-GB" dirty="0">
                <a:latin typeface="Lucida Console" panose="020B0609040504020204" pitchFamily="49" charset="0"/>
              </a:rPr>
              <a:t>, kind=</a:t>
            </a:r>
            <a:r>
              <a:rPr lang="en-GB" dirty="0">
                <a:solidFill>
                  <a:srgbClr val="00B050"/>
                </a:solidFill>
                <a:latin typeface="Lucida Console" panose="020B0609040504020204" pitchFamily="49" charset="0"/>
              </a:rPr>
              <a:t>‘bar'</a:t>
            </a:r>
            <a:r>
              <a:rPr lang="en-GB" dirty="0">
                <a:latin typeface="Lucida Console" panose="020B0609040504020204" pitchFamily="49" charset="0"/>
              </a:rPr>
              <a:t>, ci=</a:t>
            </a:r>
            <a:r>
              <a:rPr lang="en-GB" dirty="0">
                <a:solidFill>
                  <a:srgbClr val="FF7700"/>
                </a:solidFill>
                <a:latin typeface="Lucida Console" panose="020B0609040504020204" pitchFamily="49" charset="0"/>
              </a:rPr>
              <a:t>None</a:t>
            </a:r>
            <a:r>
              <a:rPr lang="en-GB" dirty="0">
                <a:latin typeface="Lucida Console" panose="020B0609040504020204" pitchFamily="49" charset="0"/>
              </a:rPr>
              <a:t>)</a:t>
            </a:r>
          </a:p>
        </p:txBody>
      </p:sp>
      <p:pic>
        <p:nvPicPr>
          <p:cNvPr id="12" name="Picture 11"/>
          <p:cNvPicPr>
            <a:picLocks noChangeAspect="1"/>
          </p:cNvPicPr>
          <p:nvPr/>
        </p:nvPicPr>
        <p:blipFill>
          <a:blip r:embed="rId5">
            <a:clrChange>
              <a:clrFrom>
                <a:srgbClr val="FFFFFF"/>
              </a:clrFrom>
              <a:clrTo>
                <a:srgbClr val="FFFFFF">
                  <a:alpha val="0"/>
                </a:srgbClr>
              </a:clrTo>
            </a:clrChange>
          </a:blip>
          <a:stretch>
            <a:fillRect/>
          </a:stretch>
        </p:blipFill>
        <p:spPr>
          <a:xfrm>
            <a:off x="6573269" y="1971066"/>
            <a:ext cx="4698791" cy="3946033"/>
          </a:xfrm>
          <a:prstGeom prst="rect">
            <a:avLst/>
          </a:prstGeom>
        </p:spPr>
      </p:pic>
    </p:spTree>
    <p:extLst>
      <p:ext uri="{BB962C8B-B14F-4D97-AF65-F5344CB8AC3E}">
        <p14:creationId xmlns:p14="http://schemas.microsoft.com/office/powerpoint/2010/main" val="126350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Axes-level vs Figure-level plots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0" y="1468312"/>
            <a:ext cx="11530480" cy="64311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plots on this slide illustrate the effect of </a:t>
            </a:r>
            <a:r>
              <a:rPr lang="en-GB" dirty="0">
                <a:latin typeface="Lucida Console" panose="020B0609040504020204" pitchFamily="49" charset="0"/>
              </a:rPr>
              <a:t>despine()</a:t>
            </a:r>
            <a:r>
              <a:rPr lang="en-GB" dirty="0"/>
              <a:t> applied to the plot created with barplot (left) and the effect of calling the </a:t>
            </a:r>
            <a:r>
              <a:rPr lang="en-GB" dirty="0">
                <a:latin typeface="Lucida Console" panose="020B0609040504020204" pitchFamily="49" charset="0"/>
              </a:rPr>
              <a:t>tight_layout()</a:t>
            </a:r>
            <a:r>
              <a:rPr lang="en-GB" dirty="0"/>
              <a:t> function just before displaying the plot created with catplot() (right) </a:t>
            </a:r>
            <a:endParaRPr lang="en-GB" dirty="0">
              <a:latin typeface="Lucida Console" panose="020B0609040504020204" pitchFamily="49" charset="0"/>
            </a:endParaRPr>
          </a:p>
          <a:p>
            <a:pPr marL="0" indent="0">
              <a:buNone/>
            </a:pPr>
            <a:endParaRPr lang="en-GB" dirty="0"/>
          </a:p>
        </p:txBody>
      </p:sp>
      <p:pic>
        <p:nvPicPr>
          <p:cNvPr id="10" name="Picture 9"/>
          <p:cNvPicPr>
            <a:picLocks noChangeAspect="1"/>
          </p:cNvPicPr>
          <p:nvPr/>
        </p:nvPicPr>
        <p:blipFill>
          <a:blip r:embed="rId4">
            <a:clrChange>
              <a:clrFrom>
                <a:srgbClr val="FFFFFF"/>
              </a:clrFrom>
              <a:clrTo>
                <a:srgbClr val="FFFFFF">
                  <a:alpha val="0"/>
                </a:srgbClr>
              </a:clrTo>
            </a:clrChange>
          </a:blip>
          <a:stretch>
            <a:fillRect/>
          </a:stretch>
        </p:blipFill>
        <p:spPr>
          <a:xfrm>
            <a:off x="6853499" y="2170109"/>
            <a:ext cx="3587298" cy="2934508"/>
          </a:xfrm>
          <a:prstGeom prst="rect">
            <a:avLst/>
          </a:prstGeom>
        </p:spPr>
      </p:pic>
      <p:pic>
        <p:nvPicPr>
          <p:cNvPr id="11" name="Picture 10"/>
          <p:cNvPicPr>
            <a:picLocks noChangeAspect="1"/>
          </p:cNvPicPr>
          <p:nvPr/>
        </p:nvPicPr>
        <p:blipFill>
          <a:blip r:embed="rId5">
            <a:clrChange>
              <a:clrFrom>
                <a:srgbClr val="FFFFFF"/>
              </a:clrFrom>
              <a:clrTo>
                <a:srgbClr val="FFFFFF">
                  <a:alpha val="0"/>
                </a:srgbClr>
              </a:clrTo>
            </a:clrChange>
          </a:blip>
          <a:stretch>
            <a:fillRect/>
          </a:stretch>
        </p:blipFill>
        <p:spPr>
          <a:xfrm>
            <a:off x="806855" y="2119823"/>
            <a:ext cx="4064403" cy="3051893"/>
          </a:xfrm>
          <a:prstGeom prst="rect">
            <a:avLst/>
          </a:prstGeom>
        </p:spPr>
      </p:pic>
      <p:sp>
        <p:nvSpPr>
          <p:cNvPr id="12" name="Text Placeholder 4">
            <a:extLst>
              <a:ext uri="{FF2B5EF4-FFF2-40B4-BE49-F238E27FC236}">
                <a16:creationId xmlns:a16="http://schemas.microsoft.com/office/drawing/2014/main" id="{7F4F506C-7E95-4789-8802-AC2EA276FB26}"/>
              </a:ext>
            </a:extLst>
          </p:cNvPr>
          <p:cNvSpPr txBox="1">
            <a:spLocks/>
          </p:cNvSpPr>
          <p:nvPr/>
        </p:nvSpPr>
        <p:spPr>
          <a:xfrm>
            <a:off x="282633" y="5220301"/>
            <a:ext cx="6616931" cy="59860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Lucida Console" panose="020B0609040504020204" pitchFamily="49" charset="0"/>
              </a:rPr>
              <a:t>ax = sns.barplot(data=df_titanic, x=</a:t>
            </a:r>
            <a:r>
              <a:rPr lang="en-GB" sz="1600" dirty="0">
                <a:solidFill>
                  <a:srgbClr val="00B050"/>
                </a:solidFill>
                <a:latin typeface="Lucida Console" panose="020B0609040504020204" pitchFamily="49" charset="0"/>
              </a:rPr>
              <a:t>'sex'</a:t>
            </a:r>
            <a:r>
              <a:rPr lang="en-GB" sz="1600" dirty="0">
                <a:latin typeface="Lucida Console" panose="020B0609040504020204" pitchFamily="49" charset="0"/>
              </a:rPr>
              <a:t>, y=</a:t>
            </a:r>
            <a:r>
              <a:rPr lang="en-GB" sz="1600" dirty="0">
                <a:solidFill>
                  <a:srgbClr val="00B050"/>
                </a:solidFill>
                <a:latin typeface="Lucida Console" panose="020B0609040504020204" pitchFamily="49" charset="0"/>
              </a:rPr>
              <a:t>'survived'</a:t>
            </a:r>
            <a:r>
              <a:rPr lang="en-GB" sz="1600" dirty="0">
                <a:latin typeface="Lucida Console" panose="020B0609040504020204" pitchFamily="49" charset="0"/>
              </a:rPr>
              <a:t>, hue=</a:t>
            </a:r>
            <a:r>
              <a:rPr lang="en-GB" sz="1600" dirty="0">
                <a:solidFill>
                  <a:srgbClr val="00B050"/>
                </a:solidFill>
                <a:latin typeface="Lucida Console" panose="020B0609040504020204" pitchFamily="49" charset="0"/>
              </a:rPr>
              <a:t>'class'</a:t>
            </a:r>
            <a:r>
              <a:rPr lang="en-GB" sz="1600" dirty="0">
                <a:latin typeface="Lucida Console" panose="020B0609040504020204" pitchFamily="49" charset="0"/>
              </a:rPr>
              <a:t>, ci=</a:t>
            </a:r>
            <a:r>
              <a:rPr lang="en-GB" sz="1600" dirty="0">
                <a:solidFill>
                  <a:srgbClr val="FF7700"/>
                </a:solidFill>
                <a:latin typeface="Lucida Console" panose="020B0609040504020204" pitchFamily="49" charset="0"/>
              </a:rPr>
              <a:t>None</a:t>
            </a:r>
            <a:r>
              <a:rPr lang="en-GB" sz="1600" dirty="0">
                <a:latin typeface="Lucida Console" panose="020B0609040504020204" pitchFamily="49" charset="0"/>
              </a:rPr>
              <a:t>)</a:t>
            </a:r>
          </a:p>
          <a:p>
            <a:pPr marL="0" indent="0">
              <a:buNone/>
            </a:pPr>
            <a:r>
              <a:rPr lang="en-GB" sz="1600" dirty="0">
                <a:solidFill>
                  <a:srgbClr val="FF7700"/>
                </a:solidFill>
                <a:latin typeface="Lucida Console" panose="020B0609040504020204" pitchFamily="49" charset="0"/>
              </a:rPr>
              <a:t>for</a:t>
            </a:r>
            <a:r>
              <a:rPr lang="en-GB" sz="1600" dirty="0">
                <a:latin typeface="Lucida Console" panose="020B0609040504020204" pitchFamily="49" charset="0"/>
              </a:rPr>
              <a:t> container </a:t>
            </a:r>
            <a:r>
              <a:rPr lang="en-GB" sz="1600" dirty="0">
                <a:solidFill>
                  <a:srgbClr val="FF7700"/>
                </a:solidFill>
                <a:latin typeface="Lucida Console" panose="020B0609040504020204" pitchFamily="49" charset="0"/>
              </a:rPr>
              <a:t>in</a:t>
            </a:r>
            <a:r>
              <a:rPr lang="en-GB" sz="1600" dirty="0">
                <a:latin typeface="Lucida Console" panose="020B0609040504020204" pitchFamily="49" charset="0"/>
              </a:rPr>
              <a:t> ax.containers:</a:t>
            </a:r>
          </a:p>
          <a:p>
            <a:pPr marL="0" indent="0">
              <a:buNone/>
            </a:pPr>
            <a:r>
              <a:rPr lang="en-GB" sz="1600" dirty="0">
                <a:latin typeface="Lucida Console" panose="020B0609040504020204" pitchFamily="49" charset="0"/>
              </a:rPr>
              <a:t>    ax.bar_label(container, label_type=</a:t>
            </a:r>
            <a:r>
              <a:rPr lang="en-GB" sz="1600" dirty="0">
                <a:solidFill>
                  <a:srgbClr val="00B050"/>
                </a:solidFill>
                <a:latin typeface="Lucida Console" panose="020B0609040504020204" pitchFamily="49" charset="0"/>
              </a:rPr>
              <a:t>'edge'</a:t>
            </a:r>
            <a:r>
              <a:rPr lang="en-GB" sz="1600" dirty="0">
                <a:latin typeface="Lucida Console" panose="020B0609040504020204" pitchFamily="49" charset="0"/>
              </a:rPr>
              <a:t>)</a:t>
            </a:r>
          </a:p>
          <a:p>
            <a:pPr marL="0" indent="0">
              <a:buNone/>
            </a:pPr>
            <a:r>
              <a:rPr lang="en-GB" sz="1600" dirty="0">
                <a:latin typeface="Lucida Console" panose="020B0609040504020204" pitchFamily="49" charset="0"/>
              </a:rPr>
              <a:t>sns.despine()</a:t>
            </a:r>
          </a:p>
        </p:txBody>
      </p:sp>
      <p:sp>
        <p:nvSpPr>
          <p:cNvPr id="13" name="Text Placeholder 4">
            <a:extLst>
              <a:ext uri="{FF2B5EF4-FFF2-40B4-BE49-F238E27FC236}">
                <a16:creationId xmlns:a16="http://schemas.microsoft.com/office/drawing/2014/main" id="{7F4F506C-7E95-4789-8802-AC2EA276FB26}"/>
              </a:ext>
            </a:extLst>
          </p:cNvPr>
          <p:cNvSpPr txBox="1">
            <a:spLocks/>
          </p:cNvSpPr>
          <p:nvPr/>
        </p:nvSpPr>
        <p:spPr>
          <a:xfrm>
            <a:off x="6021194" y="5223072"/>
            <a:ext cx="6198521" cy="59860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Lucida Console" panose="020B0609040504020204" pitchFamily="49" charset="0"/>
              </a:rPr>
              <a:t>fg = sns.catplot(data=df_titanic, x=</a:t>
            </a:r>
            <a:r>
              <a:rPr lang="en-GB" sz="1600" dirty="0">
                <a:solidFill>
                  <a:srgbClr val="00B050"/>
                </a:solidFill>
                <a:latin typeface="Lucida Console" panose="020B0609040504020204" pitchFamily="49" charset="0"/>
              </a:rPr>
              <a:t>'sex'</a:t>
            </a:r>
            <a:r>
              <a:rPr lang="en-GB" sz="1600" dirty="0">
                <a:latin typeface="Lucida Console" panose="020B0609040504020204" pitchFamily="49" charset="0"/>
              </a:rPr>
              <a:t>, y=</a:t>
            </a:r>
            <a:r>
              <a:rPr lang="en-GB" sz="1600" dirty="0">
                <a:solidFill>
                  <a:srgbClr val="00B050"/>
                </a:solidFill>
                <a:latin typeface="Lucida Console" panose="020B0609040504020204" pitchFamily="49" charset="0"/>
              </a:rPr>
              <a:t>'survived'</a:t>
            </a:r>
            <a:r>
              <a:rPr lang="en-GB" sz="1600" dirty="0">
                <a:latin typeface="Lucida Console" panose="020B0609040504020204" pitchFamily="49" charset="0"/>
              </a:rPr>
              <a:t>, hue=</a:t>
            </a:r>
            <a:r>
              <a:rPr lang="en-GB" sz="1600" dirty="0">
                <a:solidFill>
                  <a:srgbClr val="00B050"/>
                </a:solidFill>
                <a:latin typeface="Lucida Console" panose="020B0609040504020204" pitchFamily="49" charset="0"/>
              </a:rPr>
              <a:t>'class'</a:t>
            </a:r>
            <a:r>
              <a:rPr lang="en-GB" sz="1600" dirty="0">
                <a:latin typeface="Lucida Console" panose="020B0609040504020204" pitchFamily="49" charset="0"/>
              </a:rPr>
              <a:t>, kind='bar', ci=</a:t>
            </a:r>
            <a:r>
              <a:rPr lang="en-GB" sz="1600" dirty="0">
                <a:solidFill>
                  <a:srgbClr val="FF7700"/>
                </a:solidFill>
                <a:latin typeface="Lucida Console" panose="020B0609040504020204" pitchFamily="49" charset="0"/>
              </a:rPr>
              <a:t>None</a:t>
            </a:r>
            <a:r>
              <a:rPr lang="en-GB" sz="1600" dirty="0">
                <a:latin typeface="Lucida Console" panose="020B0609040504020204" pitchFamily="49" charset="0"/>
              </a:rPr>
              <a:t>)</a:t>
            </a:r>
          </a:p>
          <a:p>
            <a:pPr marL="0" indent="0">
              <a:buNone/>
            </a:pPr>
            <a:r>
              <a:rPr lang="en-GB" sz="1600" dirty="0">
                <a:solidFill>
                  <a:srgbClr val="FF7700"/>
                </a:solidFill>
                <a:latin typeface="Lucida Console" panose="020B0609040504020204" pitchFamily="49" charset="0"/>
              </a:rPr>
              <a:t>for</a:t>
            </a:r>
            <a:r>
              <a:rPr lang="en-GB" sz="1600" dirty="0">
                <a:latin typeface="Lucida Console" panose="020B0609040504020204" pitchFamily="49" charset="0"/>
              </a:rPr>
              <a:t> container </a:t>
            </a:r>
            <a:r>
              <a:rPr lang="en-GB" sz="1600" dirty="0">
                <a:solidFill>
                  <a:srgbClr val="FF7700"/>
                </a:solidFill>
                <a:latin typeface="Lucida Console" panose="020B0609040504020204" pitchFamily="49" charset="0"/>
              </a:rPr>
              <a:t>in</a:t>
            </a:r>
            <a:r>
              <a:rPr lang="en-GB" sz="1600" dirty="0">
                <a:latin typeface="Lucida Console" panose="020B0609040504020204" pitchFamily="49" charset="0"/>
              </a:rPr>
              <a:t> fg.ax.containers:</a:t>
            </a:r>
          </a:p>
          <a:p>
            <a:pPr marL="0" indent="0">
              <a:buNone/>
            </a:pPr>
            <a:r>
              <a:rPr lang="en-GB" sz="1600" dirty="0">
                <a:latin typeface="Lucida Console" panose="020B0609040504020204" pitchFamily="49" charset="0"/>
              </a:rPr>
              <a:t>    fg.ax.bar_label(container, label_type=</a:t>
            </a:r>
            <a:r>
              <a:rPr lang="en-GB" sz="1600" dirty="0">
                <a:solidFill>
                  <a:srgbClr val="00B050"/>
                </a:solidFill>
                <a:latin typeface="Lucida Console" panose="020B0609040504020204" pitchFamily="49" charset="0"/>
              </a:rPr>
              <a:t>'edge'</a:t>
            </a:r>
            <a:r>
              <a:rPr lang="en-GB" sz="1600" dirty="0">
                <a:latin typeface="Lucida Console" panose="020B0609040504020204" pitchFamily="49" charset="0"/>
              </a:rPr>
              <a:t>)</a:t>
            </a:r>
          </a:p>
          <a:p>
            <a:pPr marL="0" indent="0">
              <a:buNone/>
            </a:pPr>
            <a:r>
              <a:rPr lang="en-GB" sz="1600" dirty="0">
                <a:latin typeface="Lucida Console" panose="020B0609040504020204" pitchFamily="49" charset="0"/>
              </a:rPr>
              <a:t>plt.tight_layout()</a:t>
            </a: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297159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Pandas query with barplot() (1)</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1042800" cy="51513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u="sng" dirty="0"/>
              <a:t>Example</a:t>
            </a:r>
            <a:r>
              <a:rPr lang="en-GB" dirty="0"/>
              <a:t>: show the number of dead &amp; alive passengers split by gender (categorical variables 'alive' and 'sex') – </a:t>
            </a:r>
            <a:r>
              <a:rPr lang="en-GB" b="1" dirty="0"/>
              <a:t>solution using query()</a:t>
            </a:r>
            <a:r>
              <a:rPr lang="en-GB" dirty="0"/>
              <a:t> </a:t>
            </a:r>
            <a:br>
              <a:rPr lang="en-GB" dirty="0"/>
            </a:br>
            <a:endParaRPr lang="en-GB" dirty="0"/>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matplotlib.pyplot</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plt</a:t>
            </a:r>
          </a:p>
          <a:p>
            <a:pPr marL="0" indent="0">
              <a:buNone/>
            </a:pPr>
            <a:r>
              <a:rPr lang="en-GB" dirty="0">
                <a:solidFill>
                  <a:srgbClr val="FF7700"/>
                </a:solidFill>
                <a:latin typeface="Lucida Console" panose="020B0609040504020204" pitchFamily="49" charset="0"/>
              </a:rPr>
              <a:t>import</a:t>
            </a:r>
            <a:r>
              <a:rPr lang="en-GB" dirty="0">
                <a:latin typeface="Lucida Console" panose="020B0609040504020204" pitchFamily="49" charset="0"/>
              </a:rPr>
              <a:t> pandas </a:t>
            </a:r>
            <a:r>
              <a:rPr lang="en-GB" dirty="0">
                <a:solidFill>
                  <a:srgbClr val="FF7700"/>
                </a:solidFill>
                <a:latin typeface="Lucida Console" panose="020B0609040504020204" pitchFamily="49" charset="0"/>
              </a:rPr>
              <a:t>as</a:t>
            </a:r>
            <a:r>
              <a:rPr lang="en-GB" dirty="0">
                <a:latin typeface="Lucida Console" panose="020B0609040504020204" pitchFamily="49" charset="0"/>
              </a:rPr>
              <a:t> pd</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seaborn</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sns</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calculate the number of alive/dead female/male passengers</a:t>
            </a:r>
          </a:p>
          <a:p>
            <a:pPr marL="0" indent="0">
              <a:buNone/>
            </a:pPr>
            <a:r>
              <a:rPr lang="en-GB" dirty="0">
                <a:latin typeface="Lucida Console" panose="020B0609040504020204" pitchFamily="49" charset="0"/>
              </a:rPr>
              <a:t>alive_f_count =  df_titanic[[</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]].query(</a:t>
            </a:r>
            <a:r>
              <a:rPr lang="en-GB" dirty="0">
                <a:solidFill>
                  <a:srgbClr val="00B050"/>
                </a:solidFill>
                <a:latin typeface="Lucida Console" panose="020B0609040504020204" pitchFamily="49" charset="0"/>
              </a:rPr>
              <a:t>'sex=="female" and alive=="yes"'</a:t>
            </a:r>
            <a:r>
              <a:rPr lang="en-GB" dirty="0">
                <a:latin typeface="Lucida Console" panose="020B0609040504020204" pitchFamily="49" charset="0"/>
              </a:rPr>
              <a:t>).count()</a:t>
            </a:r>
          </a:p>
          <a:p>
            <a:pPr marL="0" indent="0">
              <a:buNone/>
            </a:pPr>
            <a:r>
              <a:rPr lang="en-GB" dirty="0">
                <a:latin typeface="Lucida Console" panose="020B0609040504020204" pitchFamily="49" charset="0"/>
              </a:rPr>
              <a:t>alive_m_count =  df_titanic[[</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]].query(</a:t>
            </a:r>
            <a:r>
              <a:rPr lang="en-GB" dirty="0">
                <a:solidFill>
                  <a:srgbClr val="00B050"/>
                </a:solidFill>
                <a:latin typeface="Lucida Console" panose="020B0609040504020204" pitchFamily="49" charset="0"/>
              </a:rPr>
              <a:t>'sex=="male" and alive=="yes"'</a:t>
            </a:r>
            <a:r>
              <a:rPr lang="en-GB" dirty="0">
                <a:latin typeface="Lucida Console" panose="020B0609040504020204" pitchFamily="49" charset="0"/>
              </a:rPr>
              <a:t>).count()</a:t>
            </a:r>
          </a:p>
          <a:p>
            <a:pPr marL="0" indent="0">
              <a:buNone/>
            </a:pPr>
            <a:r>
              <a:rPr lang="en-GB" dirty="0">
                <a:latin typeface="Lucida Console" panose="020B0609040504020204" pitchFamily="49" charset="0"/>
              </a:rPr>
              <a:t>dead_f_count =  df_titanic[[</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]].query(</a:t>
            </a:r>
            <a:r>
              <a:rPr lang="en-GB" dirty="0">
                <a:solidFill>
                  <a:srgbClr val="00B050"/>
                </a:solidFill>
                <a:latin typeface="Lucida Console" panose="020B0609040504020204" pitchFamily="49" charset="0"/>
              </a:rPr>
              <a:t>'sex=="female" and alive=="no"'</a:t>
            </a:r>
            <a:r>
              <a:rPr lang="en-GB" dirty="0">
                <a:latin typeface="Lucida Console" panose="020B0609040504020204" pitchFamily="49" charset="0"/>
              </a:rPr>
              <a:t>).count()</a:t>
            </a:r>
          </a:p>
          <a:p>
            <a:pPr marL="0" indent="0">
              <a:buNone/>
            </a:pPr>
            <a:r>
              <a:rPr lang="en-GB" dirty="0">
                <a:latin typeface="Lucida Console" panose="020B0609040504020204" pitchFamily="49" charset="0"/>
              </a:rPr>
              <a:t>dead_m_count =  df_titanic[[</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]].query(</a:t>
            </a:r>
            <a:r>
              <a:rPr lang="en-GB" dirty="0">
                <a:solidFill>
                  <a:srgbClr val="00B050"/>
                </a:solidFill>
                <a:latin typeface="Lucida Console" panose="020B0609040504020204" pitchFamily="49" charset="0"/>
              </a:rPr>
              <a:t>'sex=="male" and alive=="no"'</a:t>
            </a:r>
            <a:r>
              <a:rPr lang="en-GB" dirty="0">
                <a:latin typeface="Lucida Console" panose="020B0609040504020204" pitchFamily="49" charset="0"/>
              </a:rPr>
              <a:t>).count()</a:t>
            </a:r>
          </a:p>
          <a:p>
            <a:pPr marL="0" indent="0">
              <a:buNone/>
            </a:pPr>
            <a:endParaRPr lang="en-GB" dirty="0">
              <a:solidFill>
                <a:srgbClr val="FF0000"/>
              </a:solidFill>
              <a:latin typeface="Lucida Console" panose="020B0609040504020204" pitchFamily="49" charset="0"/>
            </a:endParaRP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206490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Pandas query with barplot() (2)</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0" y="1568067"/>
            <a:ext cx="11530480" cy="51513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FF0000"/>
                </a:solidFill>
                <a:latin typeface="Lucida Console" panose="020B0609040504020204" pitchFamily="49" charset="0"/>
              </a:rPr>
              <a:t># create the data frame with these calculated values</a:t>
            </a:r>
          </a:p>
          <a:p>
            <a:pPr marL="0" indent="0">
              <a:buNone/>
            </a:pPr>
            <a:r>
              <a:rPr lang="en-GB" dirty="0">
                <a:latin typeface="Lucida Console" panose="020B0609040504020204" pitchFamily="49" charset="0"/>
              </a:rPr>
              <a:t>df_totals = pd.DataFrame({</a:t>
            </a:r>
          </a:p>
          <a:p>
            <a:pPr marL="0" indent="0">
              <a:buNone/>
            </a:pPr>
            <a:r>
              <a:rPr lang="en-GB" dirty="0">
                <a:latin typeface="Lucida Console" panose="020B0609040504020204" pitchFamily="49" charset="0"/>
              </a:rPr>
              <a:t>   </a:t>
            </a:r>
            <a:r>
              <a:rPr lang="en-GB" dirty="0">
                <a:solidFill>
                  <a:srgbClr val="00B050"/>
                </a:solidFill>
                <a:latin typeface="Lucida Console" panose="020B0609040504020204" pitchFamily="49" charset="0"/>
              </a:rPr>
              <a:t>'gender'</a:t>
            </a:r>
            <a:r>
              <a:rPr lang="en-GB" dirty="0">
                <a:latin typeface="Lucida Console" panose="020B0609040504020204" pitchFamily="49" charset="0"/>
              </a:rPr>
              <a:t>: [</a:t>
            </a:r>
            <a:r>
              <a:rPr lang="en-GB" dirty="0">
                <a:solidFill>
                  <a:srgbClr val="00B050"/>
                </a:solidFill>
                <a:latin typeface="Lucida Console" panose="020B0609040504020204" pitchFamily="49" charset="0"/>
              </a:rPr>
              <a:t>'male'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'female'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'female'</a:t>
            </a:r>
            <a:r>
              <a:rPr lang="en-GB" dirty="0">
                <a:latin typeface="Lucida Console" panose="020B0609040504020204" pitchFamily="49" charset="0"/>
              </a:rPr>
              <a:t>],</a:t>
            </a:r>
          </a:p>
          <a:p>
            <a:pPr marL="0" indent="0">
              <a:buNone/>
            </a:pPr>
            <a:r>
              <a:rPr lang="en-GB" dirty="0">
                <a:latin typeface="Lucida Console" panose="020B0609040504020204" pitchFamily="49" charset="0"/>
              </a:rPr>
              <a:t>   </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 [</a:t>
            </a:r>
            <a:r>
              <a:rPr lang="en-GB" dirty="0">
                <a:solidFill>
                  <a:srgbClr val="00B050"/>
                </a:solidFill>
                <a:latin typeface="Lucida Console" panose="020B0609040504020204" pitchFamily="49" charset="0"/>
              </a:rPr>
              <a:t>'no'</a:t>
            </a:r>
            <a:r>
              <a:rPr lang="en-GB" dirty="0">
                <a:latin typeface="Lucida Console" panose="020B0609040504020204" pitchFamily="49" charset="0"/>
              </a:rPr>
              <a:t>,</a:t>
            </a:r>
            <a:r>
              <a:rPr lang="en-GB" dirty="0">
                <a:solidFill>
                  <a:srgbClr val="00B050"/>
                </a:solidFill>
                <a:latin typeface="Lucida Console" panose="020B0609040504020204" pitchFamily="49" charset="0"/>
              </a:rPr>
              <a:t> 'no'</a:t>
            </a:r>
            <a:r>
              <a:rPr lang="en-GB" dirty="0">
                <a:latin typeface="Lucida Console" panose="020B0609040504020204" pitchFamily="49" charset="0"/>
              </a:rPr>
              <a:t>,</a:t>
            </a:r>
            <a:r>
              <a:rPr lang="en-GB" dirty="0">
                <a:solidFill>
                  <a:srgbClr val="00B050"/>
                </a:solidFill>
                <a:latin typeface="Lucida Console" panose="020B0609040504020204" pitchFamily="49" charset="0"/>
              </a:rPr>
              <a:t> 'yes'</a:t>
            </a:r>
            <a:r>
              <a:rPr lang="en-GB" dirty="0">
                <a:latin typeface="Lucida Console" panose="020B0609040504020204" pitchFamily="49" charset="0"/>
              </a:rPr>
              <a:t>,</a:t>
            </a:r>
            <a:r>
              <a:rPr lang="en-GB" dirty="0">
                <a:solidFill>
                  <a:srgbClr val="00B050"/>
                </a:solidFill>
                <a:latin typeface="Lucida Console" panose="020B0609040504020204" pitchFamily="49" charset="0"/>
              </a:rPr>
              <a:t> 'yes'</a:t>
            </a:r>
            <a:r>
              <a:rPr lang="en-GB" dirty="0">
                <a:latin typeface="Lucida Console" panose="020B0609040504020204" pitchFamily="49" charset="0"/>
              </a:rPr>
              <a:t>],</a:t>
            </a:r>
          </a:p>
          <a:p>
            <a:pPr marL="0" indent="0">
              <a:buNone/>
            </a:pPr>
            <a:r>
              <a:rPr lang="en-GB" dirty="0">
                <a:latin typeface="Lucida Console" panose="020B0609040504020204" pitchFamily="49" charset="0"/>
              </a:rPr>
              <a:t>   </a:t>
            </a:r>
            <a:r>
              <a:rPr lang="en-GB" dirty="0">
                <a:solidFill>
                  <a:srgbClr val="00B050"/>
                </a:solidFill>
                <a:latin typeface="Lucida Console" panose="020B0609040504020204" pitchFamily="49" charset="0"/>
              </a:rPr>
              <a:t>'count'</a:t>
            </a:r>
            <a:r>
              <a:rPr lang="en-GB" dirty="0">
                <a:latin typeface="Lucida Console" panose="020B0609040504020204" pitchFamily="49" charset="0"/>
              </a:rPr>
              <a:t>: [dead_m_count[0], dead_f_count[0], alive_m_count[0], alive_f_count[0]]</a:t>
            </a:r>
          </a:p>
          <a:p>
            <a:pPr marL="0" indent="0">
              <a:buNone/>
            </a:pPr>
            <a:r>
              <a:rPr lang="en-GB" dirty="0">
                <a:latin typeface="Lucida Console" panose="020B0609040504020204" pitchFamily="49" charset="0"/>
              </a:rPr>
              <a:t>})</a:t>
            </a:r>
          </a:p>
          <a:p>
            <a:pPr marL="0" indent="0">
              <a:buNone/>
            </a:pPr>
            <a:endParaRPr lang="en-GB" dirty="0">
              <a:solidFill>
                <a:srgbClr val="FF0000"/>
              </a:solidFill>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construct the plot</a:t>
            </a:r>
          </a:p>
          <a:p>
            <a:pPr marL="0" indent="0">
              <a:buNone/>
            </a:pPr>
            <a:r>
              <a:rPr lang="en-GB" dirty="0">
                <a:latin typeface="Lucida Console" panose="020B0609040504020204" pitchFamily="49" charset="0"/>
              </a:rPr>
              <a:t>ax = sns.barplot(data=df_totals, x=</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 y=</a:t>
            </a:r>
            <a:r>
              <a:rPr lang="en-GB" dirty="0">
                <a:solidFill>
                  <a:srgbClr val="00B050"/>
                </a:solidFill>
                <a:latin typeface="Lucida Console" panose="020B0609040504020204" pitchFamily="49" charset="0"/>
              </a:rPr>
              <a:t>'count'</a:t>
            </a:r>
            <a:r>
              <a:rPr lang="en-GB" dirty="0">
                <a:latin typeface="Lucida Console" panose="020B0609040504020204" pitchFamily="49" charset="0"/>
              </a:rPr>
              <a:t>, hue=</a:t>
            </a:r>
            <a:r>
              <a:rPr lang="en-GB" dirty="0">
                <a:solidFill>
                  <a:srgbClr val="00B050"/>
                </a:solidFill>
                <a:latin typeface="Lucida Console" panose="020B0609040504020204" pitchFamily="49" charset="0"/>
              </a:rPr>
              <a:t>'gender'</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include numbers in the centre of the bars</a:t>
            </a:r>
          </a:p>
          <a:p>
            <a:pPr marL="0" indent="0">
              <a:buNone/>
            </a:pPr>
            <a:r>
              <a:rPr lang="en-GB" dirty="0">
                <a:latin typeface="Lucida Console" panose="020B0609040504020204" pitchFamily="49" charset="0"/>
              </a:rPr>
              <a:t>ax.bar_label(ax.containers[0], label_type=</a:t>
            </a:r>
            <a:r>
              <a:rPr lang="en-GB" dirty="0">
                <a:solidFill>
                  <a:srgbClr val="00B050"/>
                </a:solidFill>
                <a:latin typeface="Lucida Console" panose="020B0609040504020204" pitchFamily="49" charset="0"/>
              </a:rPr>
              <a:t>'center'</a:t>
            </a:r>
            <a:r>
              <a:rPr lang="en-GB" dirty="0">
                <a:latin typeface="Lucida Console" panose="020B0609040504020204" pitchFamily="49" charset="0"/>
              </a:rPr>
              <a:t>)</a:t>
            </a:r>
            <a:r>
              <a:rPr lang="en-GB" dirty="0">
                <a:solidFill>
                  <a:srgbClr val="FF0000"/>
                </a:solidFill>
                <a:latin typeface="Lucida Console" panose="020B0609040504020204" pitchFamily="49" charset="0"/>
              </a:rPr>
              <a:t>  # values for 'male' bars</a:t>
            </a:r>
          </a:p>
          <a:p>
            <a:pPr marL="0" indent="0">
              <a:buNone/>
            </a:pPr>
            <a:r>
              <a:rPr lang="en-GB" dirty="0">
                <a:latin typeface="Lucida Console" panose="020B0609040504020204" pitchFamily="49" charset="0"/>
              </a:rPr>
              <a:t>ax.bar_label(ax.containers[1], label_type=</a:t>
            </a:r>
            <a:r>
              <a:rPr lang="en-GB" dirty="0">
                <a:solidFill>
                  <a:srgbClr val="00B050"/>
                </a:solidFill>
                <a:latin typeface="Lucida Console" panose="020B0609040504020204" pitchFamily="49" charset="0"/>
              </a:rPr>
              <a:t>'center'</a:t>
            </a:r>
            <a:r>
              <a:rPr lang="en-GB" dirty="0">
                <a:latin typeface="Lucida Console" panose="020B0609040504020204" pitchFamily="49" charset="0"/>
              </a:rPr>
              <a:t>)</a:t>
            </a:r>
            <a:r>
              <a:rPr lang="en-GB" dirty="0">
                <a:solidFill>
                  <a:srgbClr val="FF0000"/>
                </a:solidFill>
                <a:latin typeface="Lucida Console" panose="020B0609040504020204" pitchFamily="49" charset="0"/>
              </a:rPr>
              <a:t>  # values for 'female' bars</a:t>
            </a: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298861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Pandas query with barplot() (3)</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0" y="1568068"/>
            <a:ext cx="11344213" cy="157194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FF0000"/>
                </a:solidFill>
                <a:latin typeface="Lucida Console" panose="020B0609040504020204" pitchFamily="49" charset="0"/>
              </a:rPr>
              <a:t># display the plot</a:t>
            </a:r>
          </a:p>
          <a:p>
            <a:pPr marL="0" indent="0">
              <a:buNone/>
            </a:pPr>
            <a:r>
              <a:rPr lang="en-GB" dirty="0">
                <a:latin typeface="Lucida Console" panose="020B0609040504020204" pitchFamily="49" charset="0"/>
              </a:rPr>
              <a:t>plt.title(</a:t>
            </a:r>
            <a:r>
              <a:rPr lang="en-GB" dirty="0">
                <a:solidFill>
                  <a:srgbClr val="00B050"/>
                </a:solidFill>
                <a:latin typeface="Lucida Console" panose="020B0609040504020204" pitchFamily="49" charset="0"/>
              </a:rPr>
              <a:t>"Total number of dead &amp; alive passengers split by gender\n- using query()"</a:t>
            </a:r>
            <a:r>
              <a:rPr lang="en-GB" dirty="0">
                <a:latin typeface="Lucida Console" panose="020B0609040504020204" pitchFamily="49" charset="0"/>
              </a:rPr>
              <a:t>)</a:t>
            </a:r>
          </a:p>
          <a:p>
            <a:pPr marL="0" indent="0">
              <a:buNone/>
            </a:pPr>
            <a:r>
              <a:rPr lang="en-GB" dirty="0">
                <a:latin typeface="Lucida Console" panose="020B0609040504020204" pitchFamily="49" charset="0"/>
              </a:rPr>
              <a:t>plt.tight_layout()</a:t>
            </a:r>
          </a:p>
          <a:p>
            <a:pPr marL="0" indent="0">
              <a:buNone/>
            </a:pPr>
            <a:r>
              <a:rPr lang="en-GB" dirty="0">
                <a:latin typeface="Lucida Console" panose="020B0609040504020204" pitchFamily="49" charset="0"/>
              </a:rPr>
              <a:t>plt.show()</a:t>
            </a:r>
          </a:p>
          <a:p>
            <a:pPr marL="0" indent="0">
              <a:buNone/>
            </a:pP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p:txBody>
      </p:sp>
      <p:sp>
        <p:nvSpPr>
          <p:cNvPr id="8" name="Text Placeholder 4">
            <a:extLst>
              <a:ext uri="{FF2B5EF4-FFF2-40B4-BE49-F238E27FC236}">
                <a16:creationId xmlns:a16="http://schemas.microsoft.com/office/drawing/2014/main" id="{1B06BAFD-BB51-48E0-95CC-87F4C4413DAB}"/>
              </a:ext>
            </a:extLst>
          </p:cNvPr>
          <p:cNvSpPr txBox="1">
            <a:spLocks/>
          </p:cNvSpPr>
          <p:nvPr/>
        </p:nvSpPr>
        <p:spPr>
          <a:xfrm>
            <a:off x="658642" y="3324978"/>
            <a:ext cx="5010637" cy="312757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Note: this is the same task as in slide 25, but using </a:t>
            </a:r>
            <a:r>
              <a:rPr lang="en-GB" dirty="0">
                <a:latin typeface="Lucida Console" panose="020B0609040504020204" pitchFamily="49" charset="0"/>
              </a:rPr>
              <a:t>barplot() </a:t>
            </a:r>
            <a:r>
              <a:rPr lang="en-GB" dirty="0"/>
              <a:t>instead of </a:t>
            </a:r>
            <a:r>
              <a:rPr lang="en-GB" dirty="0">
                <a:latin typeface="Lucida Console" panose="020B0609040504020204" pitchFamily="49" charset="0"/>
              </a:rPr>
              <a:t>countplot() / catplot()</a:t>
            </a:r>
          </a:p>
          <a:p>
            <a:endParaRPr lang="en-GB" dirty="0">
              <a:latin typeface="Lucida Console" panose="020B0609040504020204" pitchFamily="49" charset="0"/>
            </a:endParaRPr>
          </a:p>
          <a:p>
            <a:r>
              <a:rPr lang="en-GB" dirty="0"/>
              <a:t>This highlights the importance of choosing the most appropriate function for a given task</a:t>
            </a:r>
          </a:p>
          <a:p>
            <a:endParaRPr lang="en-GB" dirty="0"/>
          </a:p>
          <a:p>
            <a:r>
              <a:rPr lang="en-GB" dirty="0"/>
              <a:t>barplot() displays values, but since these values are not present in the initial data set, they had to be calculated</a:t>
            </a:r>
          </a:p>
          <a:p>
            <a:pPr marL="0" indent="0">
              <a:buNone/>
            </a:pPr>
            <a:endParaRPr lang="en-GB" dirty="0">
              <a:latin typeface="Lucida Console" panose="020B0609040504020204" pitchFamily="49" charset="0"/>
            </a:endParaRPr>
          </a:p>
        </p:txBody>
      </p:sp>
      <p:pic>
        <p:nvPicPr>
          <p:cNvPr id="10" name="Picture 9">
            <a:extLst>
              <a:ext uri="{FF2B5EF4-FFF2-40B4-BE49-F238E27FC236}">
                <a16:creationId xmlns:a16="http://schemas.microsoft.com/office/drawing/2014/main" id="{55BCD721-E49A-4157-A654-CF18ACEC141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994401" y="2319861"/>
            <a:ext cx="5695950" cy="4271963"/>
          </a:xfrm>
          <a:prstGeom prst="rect">
            <a:avLst/>
          </a:prstGeom>
        </p:spPr>
      </p:pic>
    </p:spTree>
    <p:extLst>
      <p:ext uri="{BB962C8B-B14F-4D97-AF65-F5344CB8AC3E}">
        <p14:creationId xmlns:p14="http://schemas.microsoft.com/office/powerpoint/2010/main" val="125539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introduction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8980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Seaborn is a Python data visualization library based on Matplotlib. </a:t>
            </a:r>
          </a:p>
          <a:p>
            <a:endParaRPr lang="en-GB" dirty="0"/>
          </a:p>
          <a:p>
            <a:r>
              <a:rPr lang="en-GB" dirty="0"/>
              <a:t>It provides a high-level interface for drawing attractive and informative statistical graphics.</a:t>
            </a:r>
          </a:p>
          <a:p>
            <a:endParaRPr lang="en-GB" dirty="0"/>
          </a:p>
          <a:p>
            <a:r>
              <a:rPr lang="en-GB" dirty="0"/>
              <a:t>To start, we need to import the seaborn library</a:t>
            </a:r>
          </a:p>
          <a:p>
            <a:r>
              <a:rPr lang="en-GB" dirty="0"/>
              <a:t>By convention, the alias ‘sns’ is used while importing the Seaborn library</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import</a:t>
            </a:r>
            <a:r>
              <a:rPr lang="en-GB" sz="1800" dirty="0">
                <a:effectLst/>
                <a:latin typeface="Lucida Console" panose="020B0609040504020204" pitchFamily="49" charset="0"/>
                <a:ea typeface="Calibri" panose="020F0502020204030204" pitchFamily="34" charset="0"/>
              </a:rPr>
              <a:t> seaborn </a:t>
            </a:r>
            <a:r>
              <a:rPr lang="en-GB" dirty="0">
                <a:solidFill>
                  <a:srgbClr val="FF7700"/>
                </a:solidFill>
                <a:latin typeface="Lucida Console" panose="020B0609040504020204" pitchFamily="49" charset="0"/>
              </a:rPr>
              <a:t>as</a:t>
            </a:r>
            <a:r>
              <a:rPr lang="en-GB" sz="1800" dirty="0">
                <a:effectLst/>
                <a:latin typeface="Lucida Console" panose="020B0609040504020204" pitchFamily="49" charset="0"/>
                <a:ea typeface="Calibri" panose="020F0502020204030204" pitchFamily="34" charset="0"/>
              </a:rPr>
              <a:t> sns</a:t>
            </a:r>
          </a:p>
          <a:p>
            <a:pPr marL="0" indent="0">
              <a:buNone/>
            </a:pPr>
            <a:endParaRPr lang="en-GB" dirty="0">
              <a:latin typeface="Lucida Console" panose="020B0609040504020204" pitchFamily="49" charset="0"/>
              <a:ea typeface="Calibri" panose="020F0502020204030204" pitchFamily="34" charset="0"/>
            </a:endParaRPr>
          </a:p>
          <a:p>
            <a:r>
              <a:rPr lang="en-GB" dirty="0"/>
              <a:t>Behind the scenes, seaborn uses matplotlib to draw its plots. </a:t>
            </a:r>
          </a:p>
          <a:p>
            <a:r>
              <a:rPr lang="en-GB" dirty="0"/>
              <a:t>It is therefore common practice to import the matplotlib library together with seaborn</a:t>
            </a:r>
            <a:br>
              <a:rPr lang="en-GB" dirty="0"/>
            </a:br>
            <a:r>
              <a:rPr lang="en-GB" dirty="0">
                <a:solidFill>
                  <a:srgbClr val="8F5902"/>
                </a:solidFill>
                <a:latin typeface="Consolas" panose="020B0609020204030204" pitchFamily="49" charset="0"/>
                <a:cs typeface="Times New Roman" panose="02020603050405020304" pitchFamily="18" charset="0"/>
              </a:rPr>
              <a:t>&gt;&gt;&gt; </a:t>
            </a:r>
            <a:r>
              <a:rPr lang="en-GB" dirty="0">
                <a:solidFill>
                  <a:srgbClr val="FF7700"/>
                </a:solidFill>
                <a:latin typeface="Lucida Console" panose="020B0609040504020204" pitchFamily="49" charset="0"/>
              </a:rPr>
              <a:t>import</a:t>
            </a:r>
            <a:r>
              <a:rPr lang="en-GB" sz="1800" dirty="0">
                <a:effectLst/>
                <a:latin typeface="Lucida Console" panose="020B0609040504020204" pitchFamily="49" charset="0"/>
                <a:ea typeface="Calibri" panose="020F0502020204030204" pitchFamily="34" charset="0"/>
              </a:rPr>
              <a:t> matplotlib.pyplot </a:t>
            </a:r>
            <a:r>
              <a:rPr lang="en-GB" dirty="0">
                <a:solidFill>
                  <a:srgbClr val="FF7700"/>
                </a:solidFill>
                <a:latin typeface="Lucida Console" panose="020B0609040504020204" pitchFamily="49" charset="0"/>
              </a:rPr>
              <a:t>as</a:t>
            </a:r>
            <a:r>
              <a:rPr lang="en-GB" sz="1800" dirty="0">
                <a:effectLst/>
                <a:latin typeface="Lucida Console" panose="020B0609040504020204" pitchFamily="49" charset="0"/>
                <a:ea typeface="Calibri" panose="020F0502020204030204" pitchFamily="34" charset="0"/>
              </a:rPr>
              <a:t> plt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import</a:t>
            </a:r>
            <a:r>
              <a:rPr lang="en-GB" sz="1800" dirty="0">
                <a:effectLst/>
                <a:latin typeface="Lucida Console" panose="020B0609040504020204" pitchFamily="49" charset="0"/>
                <a:ea typeface="Calibri" panose="020F0502020204030204" pitchFamily="34" charset="0"/>
              </a:rPr>
              <a:t> seaborn </a:t>
            </a:r>
            <a:r>
              <a:rPr lang="en-GB" dirty="0">
                <a:solidFill>
                  <a:srgbClr val="FF7700"/>
                </a:solidFill>
                <a:latin typeface="Lucida Console" panose="020B0609040504020204" pitchFamily="49" charset="0"/>
              </a:rPr>
              <a:t>as</a:t>
            </a:r>
            <a:r>
              <a:rPr lang="en-GB" sz="1800" dirty="0">
                <a:effectLst/>
                <a:latin typeface="Lucida Console" panose="020B0609040504020204" pitchFamily="49" charset="0"/>
                <a:ea typeface="Calibri" panose="020F0502020204030204" pitchFamily="34" charset="0"/>
              </a:rPr>
              <a:t> sns</a:t>
            </a:r>
            <a:endParaRPr lang="en-GB" dirty="0"/>
          </a:p>
          <a:p>
            <a:endParaRPr lang="en-GB" dirty="0"/>
          </a:p>
          <a:p>
            <a:r>
              <a:rPr lang="en-GB" dirty="0"/>
              <a:t>To see the plot use </a:t>
            </a:r>
            <a:r>
              <a:rPr lang="en-GB" dirty="0">
                <a:latin typeface="Lucida Console" panose="020B0609040504020204" pitchFamily="49" charset="0"/>
              </a:rPr>
              <a:t>plt.show()</a:t>
            </a:r>
            <a:r>
              <a:rPr lang="en-GB" dirty="0"/>
              <a:t>, or to save it into a file use </a:t>
            </a:r>
            <a:r>
              <a:rPr lang="en-GB" sz="1800" b="0" i="0" dirty="0">
                <a:effectLst/>
                <a:latin typeface="Lucida Console" panose="020B0609040504020204" pitchFamily="49" charset="0"/>
              </a:rPr>
              <a:t>plt.savefig()</a:t>
            </a:r>
            <a:r>
              <a:rPr lang="en-GB" sz="1800" b="0" i="0" dirty="0">
                <a:effectLst/>
              </a:rPr>
              <a:t>, as usual</a:t>
            </a:r>
            <a:endParaRPr lang="en-GB" dirty="0"/>
          </a:p>
          <a:p>
            <a:endParaRPr lang="en-US" dirty="0"/>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331205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540250" cy="761702"/>
          </a:xfrm>
        </p:spPr>
        <p:txBody>
          <a:bodyPr/>
          <a:lstStyle/>
          <a:p>
            <a:pPr algn="l"/>
            <a:r>
              <a:rPr lang="en-GB" dirty="0"/>
              <a:t>Seaborn – Pandas groupby with barplot() (1)</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0" y="1568067"/>
            <a:ext cx="11397802" cy="51513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u="sng" dirty="0"/>
              <a:t>Example</a:t>
            </a:r>
            <a:r>
              <a:rPr lang="en-GB" dirty="0"/>
              <a:t>: show the number of dead &amp; alive passengers split by gender (categorical variables 'alive' and 'sex’) </a:t>
            </a:r>
            <a:r>
              <a:rPr lang="en-GB" b="1" dirty="0"/>
              <a:t>– solution using groupby() </a:t>
            </a:r>
          </a:p>
          <a:p>
            <a:pPr marL="0" indent="0">
              <a:buNone/>
            </a:pPr>
            <a:endParaRPr lang="en-GB" dirty="0"/>
          </a:p>
          <a:p>
            <a:pPr marL="0" indent="0">
              <a:buNone/>
            </a:pPr>
            <a:r>
              <a:rPr lang="en-GB" dirty="0">
                <a:solidFill>
                  <a:srgbClr val="FF0000"/>
                </a:solidFill>
                <a:latin typeface="Lucida Console" panose="020B0609040504020204" pitchFamily="49" charset="0"/>
              </a:rPr>
              <a:t># calculate the number of alive/dead female/male passengers</a:t>
            </a:r>
          </a:p>
          <a:p>
            <a:pPr marL="0" indent="0">
              <a:buNone/>
            </a:pPr>
            <a:r>
              <a:rPr lang="en-GB" dirty="0">
                <a:latin typeface="Lucida Console" panose="020B0609040504020204" pitchFamily="49" charset="0"/>
              </a:rPr>
              <a:t>df_totals = df_titanic.groupby([</a:t>
            </a:r>
            <a:r>
              <a:rPr lang="en-GB" dirty="0">
                <a:solidFill>
                  <a:srgbClr val="00B050"/>
                </a:solidFill>
                <a:latin typeface="Lucida Console" panose="020B0609040504020204" pitchFamily="49" charset="0"/>
              </a:rPr>
              <a:t>'sex'</a:t>
            </a:r>
            <a:r>
              <a:rPr lang="en-GB" dirty="0">
                <a:latin typeface="Lucida Console" panose="020B0609040504020204" pitchFamily="49" charset="0"/>
              </a:rPr>
              <a:t>,</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].count().reset_index()</a:t>
            </a:r>
          </a:p>
          <a:p>
            <a:pPr marL="0" indent="0">
              <a:buNone/>
            </a:pPr>
            <a:r>
              <a:rPr lang="en-GB" dirty="0">
                <a:solidFill>
                  <a:srgbClr val="900090"/>
                </a:solidFill>
                <a:latin typeface="Lucida Console" panose="020B0609040504020204" pitchFamily="49" charset="0"/>
              </a:rPr>
              <a:t>print</a:t>
            </a:r>
            <a:r>
              <a:rPr lang="en-GB" dirty="0">
                <a:latin typeface="Lucida Console" panose="020B0609040504020204" pitchFamily="49" charset="0"/>
              </a:rPr>
              <a:t>(df_totals)</a:t>
            </a:r>
          </a:p>
          <a:p>
            <a:pPr marL="0" indent="0">
              <a:buNone/>
            </a:pPr>
            <a:r>
              <a:rPr lang="en-GB" dirty="0">
                <a:solidFill>
                  <a:srgbClr val="FF0000"/>
                </a:solidFill>
                <a:latin typeface="Lucida Console" panose="020B0609040504020204" pitchFamily="49" charset="0"/>
              </a:rPr>
              <a:t># draw the plot</a:t>
            </a:r>
          </a:p>
          <a:p>
            <a:pPr marL="0" indent="0">
              <a:buNone/>
            </a:pPr>
            <a:r>
              <a:rPr lang="en-GB" dirty="0">
                <a:latin typeface="Lucida Console" panose="020B0609040504020204" pitchFamily="49" charset="0"/>
              </a:rPr>
              <a:t>ax = sns.barplot(data=df_totals, x=</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 y =</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 hue=</a:t>
            </a:r>
            <a:r>
              <a:rPr lang="en-GB" dirty="0">
                <a:solidFill>
                  <a:srgbClr val="00B050"/>
                </a:solidFill>
                <a:latin typeface="Lucida Console" panose="020B0609040504020204" pitchFamily="49" charset="0"/>
              </a:rPr>
              <a:t>'sex'</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include numbers in the centre of the bars</a:t>
            </a:r>
          </a:p>
          <a:p>
            <a:pPr marL="0" indent="0">
              <a:buNone/>
            </a:pPr>
            <a:r>
              <a:rPr lang="en-GB" dirty="0">
                <a:latin typeface="Lucida Console" panose="020B0609040504020204" pitchFamily="49" charset="0"/>
              </a:rPr>
              <a:t>ax.bar_label(ax.containers[0], label_type=</a:t>
            </a:r>
            <a:r>
              <a:rPr lang="en-GB" dirty="0">
                <a:solidFill>
                  <a:srgbClr val="00B050"/>
                </a:solidFill>
                <a:latin typeface="Lucida Console" panose="020B0609040504020204" pitchFamily="49" charset="0"/>
              </a:rPr>
              <a:t>'center'</a:t>
            </a:r>
            <a:r>
              <a:rPr lang="en-GB" dirty="0">
                <a:latin typeface="Lucida Console" panose="020B0609040504020204" pitchFamily="49" charset="0"/>
              </a:rPr>
              <a:t>)  </a:t>
            </a:r>
            <a:r>
              <a:rPr lang="en-GB" dirty="0">
                <a:solidFill>
                  <a:srgbClr val="FF0000"/>
                </a:solidFill>
                <a:latin typeface="Lucida Console" panose="020B0609040504020204" pitchFamily="49" charset="0"/>
              </a:rPr>
              <a:t># values for 'female' bars</a:t>
            </a:r>
          </a:p>
          <a:p>
            <a:pPr marL="0" indent="0">
              <a:buNone/>
            </a:pPr>
            <a:r>
              <a:rPr lang="en-GB" dirty="0">
                <a:latin typeface="Lucida Console" panose="020B0609040504020204" pitchFamily="49" charset="0"/>
              </a:rPr>
              <a:t>ax.bar_label(ax.containers[1], label_type=</a:t>
            </a:r>
            <a:r>
              <a:rPr lang="en-GB" dirty="0">
                <a:solidFill>
                  <a:srgbClr val="00B050"/>
                </a:solidFill>
                <a:latin typeface="Lucida Console" panose="020B0609040504020204" pitchFamily="49" charset="0"/>
              </a:rPr>
              <a:t>'center'</a:t>
            </a:r>
            <a:r>
              <a:rPr lang="en-GB" dirty="0">
                <a:latin typeface="Lucida Console" panose="020B0609040504020204" pitchFamily="49" charset="0"/>
              </a:rPr>
              <a:t>)  </a:t>
            </a:r>
            <a:r>
              <a:rPr lang="en-GB" dirty="0">
                <a:solidFill>
                  <a:srgbClr val="FF0000"/>
                </a:solidFill>
                <a:latin typeface="Lucida Console" panose="020B0609040504020204" pitchFamily="49" charset="0"/>
              </a:rPr>
              <a:t># values for 'male' bars</a:t>
            </a:r>
          </a:p>
          <a:p>
            <a:pPr marL="0" indent="0">
              <a:buNone/>
            </a:pPr>
            <a:r>
              <a:rPr lang="en-GB" dirty="0">
                <a:latin typeface="Lucida Console" panose="020B0609040504020204" pitchFamily="49" charset="0"/>
              </a:rPr>
              <a:t>plt.title(</a:t>
            </a:r>
            <a:r>
              <a:rPr lang="en-GB" dirty="0">
                <a:solidFill>
                  <a:srgbClr val="00B050"/>
                </a:solidFill>
                <a:latin typeface="Lucida Console" panose="020B0609040504020204" pitchFamily="49" charset="0"/>
              </a:rPr>
              <a:t>"Total number of dead &amp; alive passengers split by gender\n- using groupby()"</a:t>
            </a:r>
            <a:r>
              <a:rPr lang="en-GB" dirty="0">
                <a:latin typeface="Lucida Console" panose="020B0609040504020204" pitchFamily="49" charset="0"/>
              </a:rPr>
              <a:t>)</a:t>
            </a:r>
          </a:p>
          <a:p>
            <a:pPr marL="0" indent="0">
              <a:buNone/>
            </a:pPr>
            <a:r>
              <a:rPr lang="en-GB" dirty="0">
                <a:latin typeface="Lucida Console" panose="020B0609040504020204" pitchFamily="49" charset="0"/>
              </a:rPr>
              <a:t>plt.tight_layout()</a:t>
            </a:r>
          </a:p>
          <a:p>
            <a:pPr marL="0" indent="0">
              <a:buNone/>
            </a:pPr>
            <a:r>
              <a:rPr lang="en-GB" dirty="0">
                <a:latin typeface="Lucida Console" panose="020B0609040504020204" pitchFamily="49" charset="0"/>
              </a:rPr>
              <a:t>plt.show()</a:t>
            </a:r>
          </a:p>
          <a:p>
            <a:pPr marL="0" indent="0">
              <a:buNone/>
            </a:pPr>
            <a:endParaRPr lang="en-GB" dirty="0">
              <a:solidFill>
                <a:srgbClr val="FF0000"/>
              </a:solidFill>
              <a:latin typeface="Lucida Console" panose="020B0609040504020204" pitchFamily="49" charset="0"/>
            </a:endParaRP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66047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7" y="609898"/>
            <a:ext cx="11290771" cy="761702"/>
          </a:xfrm>
        </p:spPr>
        <p:txBody>
          <a:bodyPr/>
          <a:lstStyle/>
          <a:p>
            <a:pPr algn="l"/>
            <a:r>
              <a:rPr lang="en-GB" dirty="0"/>
              <a:t>Seaborn – Pandas groupby with barplot() (2)</a:t>
            </a:r>
          </a:p>
        </p:txBody>
      </p:sp>
      <p:sp>
        <p:nvSpPr>
          <p:cNvPr id="8" name="Text Placeholder 4">
            <a:extLst>
              <a:ext uri="{FF2B5EF4-FFF2-40B4-BE49-F238E27FC236}">
                <a16:creationId xmlns:a16="http://schemas.microsoft.com/office/drawing/2014/main" id="{1B06BAFD-BB51-48E0-95CC-87F4C4413DAB}"/>
              </a:ext>
            </a:extLst>
          </p:cNvPr>
          <p:cNvSpPr txBox="1">
            <a:spLocks/>
          </p:cNvSpPr>
          <p:nvPr/>
        </p:nvSpPr>
        <p:spPr>
          <a:xfrm>
            <a:off x="658643" y="2986313"/>
            <a:ext cx="5115624" cy="225560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image above shows the series object created without applying the </a:t>
            </a:r>
            <a:r>
              <a:rPr lang="en-GB" dirty="0">
                <a:latin typeface="Lucida Console" panose="020B0609040504020204" pitchFamily="49" charset="0"/>
              </a:rPr>
              <a:t>reset_index() </a:t>
            </a:r>
            <a:r>
              <a:rPr lang="en-GB" dirty="0"/>
              <a:t>method</a:t>
            </a:r>
          </a:p>
          <a:p>
            <a:endParaRPr lang="en-GB" dirty="0"/>
          </a:p>
          <a:p>
            <a:r>
              <a:rPr lang="en-GB" dirty="0"/>
              <a:t>The image below shows the df_totals DataFrame object, produced after applying the </a:t>
            </a:r>
            <a:r>
              <a:rPr lang="en-GB" dirty="0">
                <a:latin typeface="Lucida Console" panose="020B0609040504020204" pitchFamily="49" charset="0"/>
              </a:rPr>
              <a:t>reset_index() </a:t>
            </a:r>
            <a:r>
              <a:rPr lang="en-GB" dirty="0"/>
              <a:t>method</a:t>
            </a:r>
          </a:p>
          <a:p>
            <a:pPr marL="0" indent="0">
              <a:buNone/>
            </a:pPr>
            <a:endParaRPr lang="en-GB" dirty="0">
              <a:latin typeface="Lucida Console" panose="020B0609040504020204" pitchFamily="49" charset="0"/>
            </a:endParaRPr>
          </a:p>
        </p:txBody>
      </p:sp>
      <p:pic>
        <p:nvPicPr>
          <p:cNvPr id="10" name="Picture 9">
            <a:extLst>
              <a:ext uri="{FF2B5EF4-FFF2-40B4-BE49-F238E27FC236}">
                <a16:creationId xmlns:a16="http://schemas.microsoft.com/office/drawing/2014/main" id="{7682B60E-FE35-4697-9EBD-AC6C18DBDCB5}"/>
              </a:ext>
            </a:extLst>
          </p:cNvPr>
          <p:cNvPicPr>
            <a:picLocks noChangeAspect="1"/>
          </p:cNvPicPr>
          <p:nvPr/>
        </p:nvPicPr>
        <p:blipFill>
          <a:blip r:embed="rId3"/>
          <a:stretch>
            <a:fillRect/>
          </a:stretch>
        </p:blipFill>
        <p:spPr>
          <a:xfrm>
            <a:off x="874712" y="1531413"/>
            <a:ext cx="3228975" cy="1390650"/>
          </a:xfrm>
          <a:prstGeom prst="rect">
            <a:avLst/>
          </a:prstGeom>
        </p:spPr>
      </p:pic>
      <p:pic>
        <p:nvPicPr>
          <p:cNvPr id="11" name="Picture 10">
            <a:extLst>
              <a:ext uri="{FF2B5EF4-FFF2-40B4-BE49-F238E27FC236}">
                <a16:creationId xmlns:a16="http://schemas.microsoft.com/office/drawing/2014/main" id="{0CCEC520-002B-43EF-B3DD-3EFBD2807986}"/>
              </a:ext>
            </a:extLst>
          </p:cNvPr>
          <p:cNvPicPr>
            <a:picLocks noChangeAspect="1"/>
          </p:cNvPicPr>
          <p:nvPr/>
        </p:nvPicPr>
        <p:blipFill>
          <a:blip r:embed="rId4"/>
          <a:stretch>
            <a:fillRect/>
          </a:stretch>
        </p:blipFill>
        <p:spPr>
          <a:xfrm>
            <a:off x="980019" y="5228151"/>
            <a:ext cx="3695700" cy="1447800"/>
          </a:xfrm>
          <a:prstGeom prst="rect">
            <a:avLst/>
          </a:prstGeom>
        </p:spPr>
      </p:pic>
      <p:sp>
        <p:nvSpPr>
          <p:cNvPr id="12" name="Text Placeholder 4">
            <a:extLst>
              <a:ext uri="{FF2B5EF4-FFF2-40B4-BE49-F238E27FC236}">
                <a16:creationId xmlns:a16="http://schemas.microsoft.com/office/drawing/2014/main" id="{6AF97244-3E38-4343-BCCD-9F9D6680965F}"/>
              </a:ext>
            </a:extLst>
          </p:cNvPr>
          <p:cNvSpPr txBox="1">
            <a:spLocks/>
          </p:cNvSpPr>
          <p:nvPr/>
        </p:nvSpPr>
        <p:spPr>
          <a:xfrm>
            <a:off x="5924902" y="1445380"/>
            <a:ext cx="5115624" cy="81097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plot produced by the code in the previous slide is shown below</a:t>
            </a:r>
            <a:endParaRPr lang="en-GB" dirty="0">
              <a:latin typeface="Lucida Console" panose="020B0609040504020204" pitchFamily="49" charset="0"/>
            </a:endParaRPr>
          </a:p>
        </p:txBody>
      </p:sp>
      <p:pic>
        <p:nvPicPr>
          <p:cNvPr id="9"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4" name="Picture 3">
            <a:extLst>
              <a:ext uri="{FF2B5EF4-FFF2-40B4-BE49-F238E27FC236}">
                <a16:creationId xmlns:a16="http://schemas.microsoft.com/office/drawing/2014/main" id="{41AD82D4-A0D8-46C3-AFF1-DC316AABED17}"/>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959474" y="2109258"/>
            <a:ext cx="5962650" cy="4400550"/>
          </a:xfrm>
          <a:prstGeom prst="rect">
            <a:avLst/>
          </a:prstGeom>
        </p:spPr>
      </p:pic>
    </p:spTree>
    <p:extLst>
      <p:ext uri="{BB962C8B-B14F-4D97-AF65-F5344CB8AC3E}">
        <p14:creationId xmlns:p14="http://schemas.microsoft.com/office/powerpoint/2010/main" val="4124319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392528" cy="761702"/>
          </a:xfrm>
        </p:spPr>
        <p:txBody>
          <a:bodyPr/>
          <a:lstStyle/>
          <a:p>
            <a:pPr algn="l"/>
            <a:r>
              <a:rPr lang="en-GB" dirty="0"/>
              <a:t>Seaborn – Pandas groupby with barplot() (3)</a:t>
            </a:r>
          </a:p>
        </p:txBody>
      </p:sp>
      <p:sp>
        <p:nvSpPr>
          <p:cNvPr id="8" name="Text Placeholder 4">
            <a:extLst>
              <a:ext uri="{FF2B5EF4-FFF2-40B4-BE49-F238E27FC236}">
                <a16:creationId xmlns:a16="http://schemas.microsoft.com/office/drawing/2014/main" id="{1B06BAFD-BB51-48E0-95CC-87F4C4413DAB}"/>
              </a:ext>
            </a:extLst>
          </p:cNvPr>
          <p:cNvSpPr txBox="1">
            <a:spLocks/>
          </p:cNvSpPr>
          <p:nvPr/>
        </p:nvSpPr>
        <p:spPr>
          <a:xfrm>
            <a:off x="482138" y="1563912"/>
            <a:ext cx="11660360" cy="498651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To make the plot look exactly the same task as in slide 45, the order of the values: male and female needs to be swapped around (the default order is inferred from the data objects - here the DataFrame df_titanic) </a:t>
            </a:r>
            <a:endParaRPr lang="en-GB" dirty="0">
              <a:latin typeface="Lucida Console" panose="020B0609040504020204" pitchFamily="49" charset="0"/>
            </a:endParaRPr>
          </a:p>
          <a:p>
            <a:pPr marL="0" indent="0">
              <a:buNone/>
            </a:pPr>
            <a:br>
              <a:rPr lang="en-GB" dirty="0">
                <a:solidFill>
                  <a:srgbClr val="FF0000"/>
                </a:solidFill>
                <a:latin typeface="Lucida Console" panose="020B0609040504020204" pitchFamily="49" charset="0"/>
              </a:rPr>
            </a:br>
            <a:r>
              <a:rPr lang="en-GB" dirty="0">
                <a:solidFill>
                  <a:srgbClr val="FF0000"/>
                </a:solidFill>
                <a:latin typeface="Lucida Console" panose="020B0609040504020204" pitchFamily="49" charset="0"/>
              </a:rPr>
              <a:t># create a dataframe with sex values sorted in the descending order</a:t>
            </a:r>
          </a:p>
          <a:p>
            <a:pPr marL="0" indent="0">
              <a:buNone/>
            </a:pPr>
            <a:r>
              <a:rPr lang="en-GB" dirty="0">
                <a:latin typeface="Lucida Console" panose="020B0609040504020204" pitchFamily="49" charset="0"/>
              </a:rPr>
              <a:t>df_totals = df_titanic.groupby([</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].count().reset_index(). sort_values(by=</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ascending=</a:t>
            </a:r>
            <a:r>
              <a:rPr lang="en-GB" dirty="0">
                <a:solidFill>
                  <a:srgbClr val="FF7700"/>
                </a:solidFill>
                <a:latin typeface="Lucida Console" panose="020B0609040504020204" pitchFamily="49" charset="0"/>
              </a:rPr>
              <a:t>False</a:t>
            </a:r>
            <a:r>
              <a:rPr lang="en-GB" dirty="0">
                <a:latin typeface="Lucida Console" panose="020B0609040504020204" pitchFamily="49" charset="0"/>
              </a:rPr>
              <a:t>)</a:t>
            </a:r>
          </a:p>
          <a:p>
            <a:pPr marL="0" indent="0">
              <a:buNone/>
            </a:pPr>
            <a:r>
              <a:rPr lang="en-GB" dirty="0">
                <a:solidFill>
                  <a:srgbClr val="900090"/>
                </a:solidFill>
                <a:latin typeface="Lucida Console" panose="020B0609040504020204" pitchFamily="49" charset="0"/>
              </a:rPr>
              <a:t>print</a:t>
            </a:r>
            <a:r>
              <a:rPr lang="en-GB" dirty="0">
                <a:latin typeface="Lucida Console" panose="020B0609040504020204" pitchFamily="49" charset="0"/>
              </a:rPr>
              <a:t>(df_totals)</a:t>
            </a:r>
          </a:p>
          <a:p>
            <a:pPr marL="0" indent="0">
              <a:buNone/>
            </a:pPr>
            <a:r>
              <a:rPr lang="en-GB" dirty="0">
                <a:solidFill>
                  <a:srgbClr val="FF0000"/>
                </a:solidFill>
                <a:latin typeface="Lucida Console" panose="020B0609040504020204" pitchFamily="49" charset="0"/>
              </a:rPr>
              <a:t># draw the plot</a:t>
            </a:r>
          </a:p>
          <a:p>
            <a:pPr marL="0" indent="0">
              <a:buNone/>
            </a:pPr>
            <a:r>
              <a:rPr lang="en-GB" dirty="0">
                <a:latin typeface="Lucida Console" panose="020B0609040504020204" pitchFamily="49" charset="0"/>
              </a:rPr>
              <a:t>ax = sns.barplot(data=df_totals, x=</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 y =</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 hue=</a:t>
            </a:r>
            <a:r>
              <a:rPr lang="en-GB" dirty="0">
                <a:solidFill>
                  <a:srgbClr val="00B050"/>
                </a:solidFill>
                <a:latin typeface="Lucida Console" panose="020B0609040504020204" pitchFamily="49" charset="0"/>
              </a:rPr>
              <a:t>'sex'</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include numbers in the centre of the bars</a:t>
            </a:r>
          </a:p>
          <a:p>
            <a:pPr marL="0" indent="0">
              <a:buNone/>
            </a:pPr>
            <a:r>
              <a:rPr lang="en-GB" dirty="0">
                <a:latin typeface="Lucida Console" panose="020B0609040504020204" pitchFamily="49" charset="0"/>
              </a:rPr>
              <a:t>ax.bar_label(ax.containers[0], label_type=</a:t>
            </a:r>
            <a:r>
              <a:rPr lang="en-GB" dirty="0">
                <a:solidFill>
                  <a:srgbClr val="00B050"/>
                </a:solidFill>
                <a:latin typeface="Lucida Console" panose="020B0609040504020204" pitchFamily="49" charset="0"/>
              </a:rPr>
              <a:t>'center'</a:t>
            </a:r>
            <a:r>
              <a:rPr lang="en-GB" dirty="0">
                <a:latin typeface="Lucida Console" panose="020B0609040504020204" pitchFamily="49" charset="0"/>
              </a:rPr>
              <a:t>) </a:t>
            </a:r>
            <a:r>
              <a:rPr lang="en-GB" dirty="0">
                <a:solidFill>
                  <a:srgbClr val="FF0000"/>
                </a:solidFill>
                <a:latin typeface="Lucida Console" panose="020B0609040504020204" pitchFamily="49" charset="0"/>
              </a:rPr>
              <a:t># values for 'male' bars</a:t>
            </a:r>
          </a:p>
          <a:p>
            <a:pPr marL="0" indent="0">
              <a:buNone/>
            </a:pPr>
            <a:r>
              <a:rPr lang="en-GB" dirty="0">
                <a:latin typeface="Lucida Console" panose="020B0609040504020204" pitchFamily="49" charset="0"/>
              </a:rPr>
              <a:t>ax.bar_label(ax.containers[1], label_type=</a:t>
            </a:r>
            <a:r>
              <a:rPr lang="en-GB" dirty="0">
                <a:solidFill>
                  <a:srgbClr val="00B050"/>
                </a:solidFill>
                <a:latin typeface="Lucida Console" panose="020B0609040504020204" pitchFamily="49" charset="0"/>
              </a:rPr>
              <a:t>'center'</a:t>
            </a:r>
            <a:r>
              <a:rPr lang="en-GB" dirty="0">
                <a:latin typeface="Lucida Console" panose="020B0609040504020204" pitchFamily="49" charset="0"/>
              </a:rPr>
              <a:t>) </a:t>
            </a:r>
            <a:r>
              <a:rPr lang="en-GB" dirty="0">
                <a:solidFill>
                  <a:srgbClr val="FF0000"/>
                </a:solidFill>
                <a:latin typeface="Lucida Console" panose="020B0609040504020204" pitchFamily="49" charset="0"/>
              </a:rPr>
              <a:t># values for 'female' bars</a:t>
            </a:r>
            <a:endParaRPr lang="en-GB" dirty="0">
              <a:latin typeface="Lucida Console" panose="020B0609040504020204" pitchFamily="49" charset="0"/>
            </a:endParaRPr>
          </a:p>
          <a:p>
            <a:pPr marL="0" indent="0">
              <a:buNone/>
            </a:pPr>
            <a:r>
              <a:rPr lang="en-GB" dirty="0">
                <a:latin typeface="Lucida Console" panose="020B0609040504020204" pitchFamily="49" charset="0"/>
              </a:rPr>
              <a:t>plt.title(</a:t>
            </a:r>
            <a:r>
              <a:rPr lang="en-GB" dirty="0">
                <a:solidFill>
                  <a:srgbClr val="00B050"/>
                </a:solidFill>
                <a:latin typeface="Lucida Console" panose="020B0609040504020204" pitchFamily="49" charset="0"/>
              </a:rPr>
              <a:t>"Total number of dead &amp; alive passengers by gender"</a:t>
            </a:r>
            <a:r>
              <a:rPr lang="en-GB" dirty="0">
                <a:latin typeface="Lucida Console" panose="020B0609040504020204" pitchFamily="49" charset="0"/>
              </a:rPr>
              <a:t>)</a:t>
            </a:r>
          </a:p>
          <a:p>
            <a:pPr marL="0" indent="0">
              <a:buNone/>
            </a:pPr>
            <a:r>
              <a:rPr lang="en-GB" dirty="0">
                <a:latin typeface="Lucida Console" panose="020B0609040504020204" pitchFamily="49" charset="0"/>
              </a:rPr>
              <a:t>plt.tight_layout()</a:t>
            </a:r>
          </a:p>
          <a:p>
            <a:pPr marL="0" indent="0">
              <a:buNone/>
            </a:pPr>
            <a:r>
              <a:rPr lang="en-GB" dirty="0">
                <a:latin typeface="Lucida Console" panose="020B0609040504020204" pitchFamily="49" charset="0"/>
              </a:rPr>
              <a:t>plt.show()</a:t>
            </a:r>
          </a:p>
          <a:p>
            <a:pPr marL="0" indent="0">
              <a:buNone/>
            </a:pPr>
            <a:endParaRPr lang="en-GB" dirty="0">
              <a:latin typeface="Lucida Console" panose="020B0609040504020204" pitchFamily="49" charset="0"/>
            </a:endParaRPr>
          </a:p>
        </p:txBody>
      </p:sp>
      <p:pic>
        <p:nvPicPr>
          <p:cNvPr id="5"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3" name="Rectangle 2"/>
          <p:cNvSpPr/>
          <p:nvPr/>
        </p:nvSpPr>
        <p:spPr>
          <a:xfrm>
            <a:off x="482138" y="3125586"/>
            <a:ext cx="5386647" cy="31588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016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392528" cy="761702"/>
          </a:xfrm>
        </p:spPr>
        <p:txBody>
          <a:bodyPr/>
          <a:lstStyle/>
          <a:p>
            <a:pPr algn="l"/>
            <a:r>
              <a:rPr lang="en-GB" dirty="0"/>
              <a:t>Seaborn – Pandas groupby with barplot() (4)</a:t>
            </a:r>
          </a:p>
        </p:txBody>
      </p:sp>
      <p:sp>
        <p:nvSpPr>
          <p:cNvPr id="8" name="Text Placeholder 4">
            <a:extLst>
              <a:ext uri="{FF2B5EF4-FFF2-40B4-BE49-F238E27FC236}">
                <a16:creationId xmlns:a16="http://schemas.microsoft.com/office/drawing/2014/main" id="{1B06BAFD-BB51-48E0-95CC-87F4C4413DAB}"/>
              </a:ext>
            </a:extLst>
          </p:cNvPr>
          <p:cNvSpPr txBox="1">
            <a:spLocks/>
          </p:cNvSpPr>
          <p:nvPr/>
        </p:nvSpPr>
        <p:spPr>
          <a:xfrm>
            <a:off x="474133" y="1563912"/>
            <a:ext cx="11668365" cy="498651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When values of a column in a DataFrame need to be sorted in ascending or descending order, the solution shown in previous slide is suitable. However, sometimes we might need a </a:t>
            </a:r>
            <a:r>
              <a:rPr lang="en-GB" b="1" dirty="0"/>
              <a:t>custom sort</a:t>
            </a:r>
            <a:r>
              <a:rPr lang="en-GB" dirty="0"/>
              <a:t>. In this case, we need to pass the list with values sorted in desired order to the Pandas function Categorical, as shown below</a:t>
            </a:r>
            <a:endParaRPr lang="en-GB" dirty="0">
              <a:latin typeface="Lucida Console" panose="020B0609040504020204" pitchFamily="49" charset="0"/>
            </a:endParaRPr>
          </a:p>
          <a:p>
            <a:pPr marL="0" indent="0">
              <a:buNone/>
            </a:pPr>
            <a:br>
              <a:rPr lang="en-GB" dirty="0"/>
            </a:br>
            <a:r>
              <a:rPr lang="en-GB" dirty="0">
                <a:latin typeface="Lucida Console" panose="020B0609040504020204" pitchFamily="49" charset="0"/>
              </a:rPr>
              <a:t>df_totals = df_titanic.groupby([</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].count().reset_index()</a:t>
            </a:r>
          </a:p>
          <a:p>
            <a:pPr marL="0" indent="0">
              <a:buNone/>
            </a:pPr>
            <a:r>
              <a:rPr lang="en-GB" dirty="0">
                <a:solidFill>
                  <a:srgbClr val="900090"/>
                </a:solidFill>
                <a:latin typeface="Lucida Console" panose="020B0609040504020204" pitchFamily="49" charset="0"/>
              </a:rPr>
              <a:t>print</a:t>
            </a:r>
            <a:r>
              <a:rPr lang="en-GB" dirty="0">
                <a:latin typeface="Lucida Console" panose="020B0609040504020204" pitchFamily="49" charset="0"/>
              </a:rPr>
              <a:t>(df_totals)</a:t>
            </a:r>
          </a:p>
          <a:p>
            <a:pPr marL="0" indent="0">
              <a:buNone/>
            </a:pPr>
            <a:r>
              <a:rPr lang="en-GB" dirty="0">
                <a:solidFill>
                  <a:srgbClr val="FF0000"/>
                </a:solidFill>
                <a:latin typeface="Lucida Console" panose="020B0609040504020204" pitchFamily="49" charset="0"/>
              </a:rPr>
              <a:t># compose the list with sex values sorted in the desired order</a:t>
            </a:r>
          </a:p>
          <a:p>
            <a:pPr marL="0" indent="0">
              <a:buNone/>
            </a:pPr>
            <a:r>
              <a:rPr lang="en-GB" dirty="0">
                <a:latin typeface="Lucida Console" panose="020B0609040504020204" pitchFamily="49" charset="0"/>
              </a:rPr>
              <a:t>sorted_sex = [</a:t>
            </a:r>
            <a:r>
              <a:rPr lang="en-GB" dirty="0">
                <a:solidFill>
                  <a:srgbClr val="00B050"/>
                </a:solidFill>
                <a:latin typeface="Lucida Console" panose="020B0609040504020204" pitchFamily="49" charset="0"/>
              </a:rPr>
              <a:t>'male'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'female'</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change the order of the sex values according to the order given in the list supplied to the kwarg categories (Categorical function is used to convert/typecast integer or character column to categorical in Pandas Python)</a:t>
            </a:r>
          </a:p>
          <a:p>
            <a:pPr marL="0" indent="0">
              <a:buNone/>
            </a:pPr>
            <a:r>
              <a:rPr lang="en-GB" dirty="0">
                <a:latin typeface="Lucida Console" panose="020B0609040504020204" pitchFamily="49" charset="0"/>
              </a:rPr>
              <a:t>df_totals.sex = pd.Categorical(df_totals.sex, categories=sorted_sex)</a:t>
            </a:r>
          </a:p>
          <a:p>
            <a:pPr marL="0" indent="0">
              <a:buNone/>
            </a:pPr>
            <a:r>
              <a:rPr lang="en-GB" dirty="0">
                <a:solidFill>
                  <a:srgbClr val="FF0000"/>
                </a:solidFill>
                <a:latin typeface="Lucida Console" panose="020B0609040504020204" pitchFamily="49" charset="0"/>
              </a:rPr>
              <a:t># readjust the index to a new sequential index that will correspond to the sex values sorted according to the  new given order (in the sorted_sex list)</a:t>
            </a:r>
          </a:p>
          <a:p>
            <a:pPr marL="0" indent="0">
              <a:buNone/>
            </a:pPr>
            <a:r>
              <a:rPr lang="en-GB" dirty="0">
                <a:latin typeface="Lucida Console" panose="020B0609040504020204" pitchFamily="49" charset="0"/>
              </a:rPr>
              <a:t>df_totals = df_totals.groupby([</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].sum().reset_index()</a:t>
            </a:r>
          </a:p>
          <a:p>
            <a:pPr marL="0" indent="0">
              <a:buNone/>
            </a:pPr>
            <a:r>
              <a:rPr lang="en-GB" dirty="0">
                <a:solidFill>
                  <a:srgbClr val="900090"/>
                </a:solidFill>
                <a:latin typeface="Lucida Console" panose="020B0609040504020204" pitchFamily="49" charset="0"/>
              </a:rPr>
              <a:t>print</a:t>
            </a:r>
            <a:r>
              <a:rPr lang="en-GB" dirty="0">
                <a:latin typeface="Lucida Console" panose="020B0609040504020204" pitchFamily="49" charset="0"/>
              </a:rPr>
              <a:t>(df_totals)</a:t>
            </a:r>
          </a:p>
          <a:p>
            <a:pPr marL="0" indent="0">
              <a:buNone/>
            </a:pPr>
            <a:endParaRPr lang="en-GB" dirty="0">
              <a:latin typeface="Lucida Console" panose="020B0609040504020204" pitchFamily="49" charset="0"/>
            </a:endParaRPr>
          </a:p>
        </p:txBody>
      </p:sp>
      <p:pic>
        <p:nvPicPr>
          <p:cNvPr id="5"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1571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352684" cy="761702"/>
          </a:xfrm>
        </p:spPr>
        <p:txBody>
          <a:bodyPr/>
          <a:lstStyle/>
          <a:p>
            <a:pPr algn="l"/>
            <a:r>
              <a:rPr lang="en-GB" dirty="0"/>
              <a:t>Seaborn – Pandas groupby with barplot() (5)</a:t>
            </a:r>
          </a:p>
        </p:txBody>
      </p:sp>
      <p:sp>
        <p:nvSpPr>
          <p:cNvPr id="12" name="Text Placeholder 4">
            <a:extLst>
              <a:ext uri="{FF2B5EF4-FFF2-40B4-BE49-F238E27FC236}">
                <a16:creationId xmlns:a16="http://schemas.microsoft.com/office/drawing/2014/main" id="{6AF97244-3E38-4343-BCCD-9F9D6680965F}"/>
              </a:ext>
            </a:extLst>
          </p:cNvPr>
          <p:cNvSpPr txBox="1">
            <a:spLocks/>
          </p:cNvSpPr>
          <p:nvPr/>
        </p:nvSpPr>
        <p:spPr>
          <a:xfrm>
            <a:off x="245434" y="1445379"/>
            <a:ext cx="11946564" cy="28556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FF0000"/>
                </a:solidFill>
                <a:latin typeface="Lucida Console" panose="020B0609040504020204" pitchFamily="49" charset="0"/>
              </a:rPr>
              <a:t># draw the plot</a:t>
            </a:r>
          </a:p>
          <a:p>
            <a:pPr marL="0" indent="0">
              <a:buNone/>
            </a:pPr>
            <a:r>
              <a:rPr lang="en-GB" dirty="0">
                <a:latin typeface="Lucida Console" panose="020B0609040504020204" pitchFamily="49" charset="0"/>
              </a:rPr>
              <a:t>ax = sns.barplot(data=df_totals, x=</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 y =</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 hue=</a:t>
            </a:r>
            <a:r>
              <a:rPr lang="en-GB" dirty="0">
                <a:solidFill>
                  <a:srgbClr val="00B050"/>
                </a:solidFill>
                <a:latin typeface="Lucida Console" panose="020B0609040504020204" pitchFamily="49" charset="0"/>
              </a:rPr>
              <a:t>'sex'</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include numbers in the centre of the bars</a:t>
            </a:r>
          </a:p>
          <a:p>
            <a:pPr marL="0" indent="0">
              <a:buNone/>
            </a:pPr>
            <a:r>
              <a:rPr lang="en-GB" dirty="0">
                <a:latin typeface="Lucida Console" panose="020B0609040504020204" pitchFamily="49" charset="0"/>
              </a:rPr>
              <a:t>ax.bar_label(ax.containers[0], label_type=</a:t>
            </a:r>
            <a:r>
              <a:rPr lang="en-GB" dirty="0">
                <a:solidFill>
                  <a:srgbClr val="00B050"/>
                </a:solidFill>
                <a:latin typeface="Lucida Console" panose="020B0609040504020204" pitchFamily="49" charset="0"/>
              </a:rPr>
              <a:t>'center'</a:t>
            </a:r>
            <a:r>
              <a:rPr lang="en-GB" dirty="0">
                <a:latin typeface="Lucida Console" panose="020B0609040504020204" pitchFamily="49" charset="0"/>
              </a:rPr>
              <a:t>) </a:t>
            </a:r>
            <a:r>
              <a:rPr lang="en-GB" dirty="0">
                <a:solidFill>
                  <a:srgbClr val="FF0000"/>
                </a:solidFill>
                <a:latin typeface="Lucida Console" panose="020B0609040504020204" pitchFamily="49" charset="0"/>
              </a:rPr>
              <a:t># values for 'male' bars</a:t>
            </a:r>
          </a:p>
          <a:p>
            <a:pPr marL="0" indent="0">
              <a:buNone/>
            </a:pPr>
            <a:r>
              <a:rPr lang="en-GB" dirty="0">
                <a:latin typeface="Lucida Console" panose="020B0609040504020204" pitchFamily="49" charset="0"/>
              </a:rPr>
              <a:t>ax.bar_label(ax.containers[1], label_type=</a:t>
            </a:r>
            <a:r>
              <a:rPr lang="en-GB" dirty="0">
                <a:solidFill>
                  <a:srgbClr val="00B050"/>
                </a:solidFill>
                <a:latin typeface="Lucida Console" panose="020B0609040504020204" pitchFamily="49" charset="0"/>
              </a:rPr>
              <a:t>'center'</a:t>
            </a:r>
            <a:r>
              <a:rPr lang="en-GB" dirty="0">
                <a:latin typeface="Lucida Console" panose="020B0609040504020204" pitchFamily="49" charset="0"/>
              </a:rPr>
              <a:t>) </a:t>
            </a:r>
            <a:r>
              <a:rPr lang="en-GB" dirty="0">
                <a:solidFill>
                  <a:srgbClr val="FF0000"/>
                </a:solidFill>
                <a:latin typeface="Lucida Console" panose="020B0609040504020204" pitchFamily="49" charset="0"/>
              </a:rPr>
              <a:t># values for 'female' bars</a:t>
            </a:r>
            <a:endParaRPr lang="en-GB" dirty="0">
              <a:latin typeface="Lucida Console" panose="020B0609040504020204" pitchFamily="49" charset="0"/>
            </a:endParaRPr>
          </a:p>
          <a:p>
            <a:pPr marL="0" indent="0">
              <a:buNone/>
            </a:pPr>
            <a:r>
              <a:rPr lang="en-GB" dirty="0">
                <a:latin typeface="Lucida Console" panose="020B0609040504020204" pitchFamily="49" charset="0"/>
              </a:rPr>
              <a:t>plt.title(</a:t>
            </a:r>
            <a:r>
              <a:rPr lang="en-GB" dirty="0">
                <a:solidFill>
                  <a:srgbClr val="00B050"/>
                </a:solidFill>
                <a:latin typeface="Lucida Console" panose="020B0609040504020204" pitchFamily="49" charset="0"/>
              </a:rPr>
              <a:t>"Total number of dead &amp; alive passengers split by gender\n- using groupby() and custom sorting using Categorical()"</a:t>
            </a:r>
            <a:r>
              <a:rPr lang="en-GB" dirty="0">
                <a:latin typeface="Lucida Console" panose="020B0609040504020204" pitchFamily="49" charset="0"/>
              </a:rPr>
              <a:t>)</a:t>
            </a:r>
          </a:p>
          <a:p>
            <a:pPr marL="0" indent="0">
              <a:buNone/>
            </a:pPr>
            <a:r>
              <a:rPr lang="en-GB" dirty="0">
                <a:latin typeface="Lucida Console" panose="020B0609040504020204" pitchFamily="49" charset="0"/>
              </a:rPr>
              <a:t>plt.tight_layout()</a:t>
            </a:r>
          </a:p>
          <a:p>
            <a:pPr marL="0" indent="0">
              <a:buNone/>
            </a:pPr>
            <a:r>
              <a:rPr lang="en-GB" dirty="0">
                <a:latin typeface="Lucida Console" panose="020B0609040504020204" pitchFamily="49" charset="0"/>
              </a:rPr>
              <a:t>plt.show()</a:t>
            </a:r>
          </a:p>
          <a:p>
            <a:pPr marL="0" indent="0">
              <a:buNone/>
            </a:pPr>
            <a:endParaRPr lang="en-GB" dirty="0">
              <a:latin typeface="Lucida Console" panose="020B0609040504020204" pitchFamily="49" charset="0"/>
            </a:endParaRPr>
          </a:p>
        </p:txBody>
      </p:sp>
      <p:pic>
        <p:nvPicPr>
          <p:cNvPr id="4" name="Picture 3">
            <a:extLst>
              <a:ext uri="{FF2B5EF4-FFF2-40B4-BE49-F238E27FC236}">
                <a16:creationId xmlns:a16="http://schemas.microsoft.com/office/drawing/2014/main" id="{988ACC08-1996-4387-A2FC-98106420DD2A}"/>
              </a:ext>
            </a:extLst>
          </p:cNvPr>
          <p:cNvPicPr>
            <a:picLocks noChangeAspect="1"/>
          </p:cNvPicPr>
          <p:nvPr/>
        </p:nvPicPr>
        <p:blipFill>
          <a:blip r:embed="rId3"/>
          <a:stretch>
            <a:fillRect/>
          </a:stretch>
        </p:blipFill>
        <p:spPr>
          <a:xfrm>
            <a:off x="359682" y="4446586"/>
            <a:ext cx="3714750" cy="1419225"/>
          </a:xfrm>
          <a:prstGeom prst="rect">
            <a:avLst/>
          </a:prstGeom>
        </p:spPr>
      </p:pic>
      <p:sp>
        <p:nvSpPr>
          <p:cNvPr id="14" name="Text Placeholder 4">
            <a:extLst>
              <a:ext uri="{FF2B5EF4-FFF2-40B4-BE49-F238E27FC236}">
                <a16:creationId xmlns:a16="http://schemas.microsoft.com/office/drawing/2014/main" id="{E916E2C3-F824-46F1-8159-28D60C5487E6}"/>
              </a:ext>
            </a:extLst>
          </p:cNvPr>
          <p:cNvSpPr txBox="1">
            <a:spLocks/>
          </p:cNvSpPr>
          <p:nvPr/>
        </p:nvSpPr>
        <p:spPr>
          <a:xfrm>
            <a:off x="245434" y="5916610"/>
            <a:ext cx="5115624" cy="81097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readjusted DataFrame (above) and the final plot (on the right)</a:t>
            </a:r>
            <a:endParaRPr lang="en-GB" dirty="0">
              <a:latin typeface="Lucida Console" panose="020B0609040504020204" pitchFamily="49" charset="0"/>
            </a:endParaRPr>
          </a:p>
        </p:txBody>
      </p:sp>
      <p:pic>
        <p:nvPicPr>
          <p:cNvPr id="8"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10" name="Picture 9">
            <a:extLst>
              <a:ext uri="{FF2B5EF4-FFF2-40B4-BE49-F238E27FC236}">
                <a16:creationId xmlns:a16="http://schemas.microsoft.com/office/drawing/2014/main" id="{38EF984C-5C80-4DD1-85A3-AA17B7FD8EF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836226" y="3528649"/>
            <a:ext cx="4537292" cy="3320507"/>
          </a:xfrm>
          <a:prstGeom prst="rect">
            <a:avLst/>
          </a:prstGeom>
        </p:spPr>
      </p:pic>
    </p:spTree>
    <p:extLst>
      <p:ext uri="{BB962C8B-B14F-4D97-AF65-F5344CB8AC3E}">
        <p14:creationId xmlns:p14="http://schemas.microsoft.com/office/powerpoint/2010/main" val="351024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392528" cy="761702"/>
          </a:xfrm>
        </p:spPr>
        <p:txBody>
          <a:bodyPr/>
          <a:lstStyle/>
          <a:p>
            <a:pPr algn="l"/>
            <a:r>
              <a:rPr lang="en-GB" dirty="0"/>
              <a:t>Seaborn – Pandas groupby with barplot() (6)</a:t>
            </a:r>
          </a:p>
        </p:txBody>
      </p:sp>
      <p:sp>
        <p:nvSpPr>
          <p:cNvPr id="8" name="Text Placeholder 4">
            <a:extLst>
              <a:ext uri="{FF2B5EF4-FFF2-40B4-BE49-F238E27FC236}">
                <a16:creationId xmlns:a16="http://schemas.microsoft.com/office/drawing/2014/main" id="{1B06BAFD-BB51-48E0-95CC-87F4C4413DAB}"/>
              </a:ext>
            </a:extLst>
          </p:cNvPr>
          <p:cNvSpPr txBox="1">
            <a:spLocks/>
          </p:cNvSpPr>
          <p:nvPr/>
        </p:nvSpPr>
        <p:spPr>
          <a:xfrm>
            <a:off x="315885" y="1563912"/>
            <a:ext cx="11826614" cy="498651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solution shown in the two previous slides can be improved by running the Categorical() function directly against the sex column of the df_titanic DataFrame. This way the groupby() and aggregation are executed once only</a:t>
            </a: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run the Categorical() function directly against the sex column of the df_titanic</a:t>
            </a:r>
          </a:p>
          <a:p>
            <a:pPr marL="0" indent="0">
              <a:buNone/>
            </a:pPr>
            <a:r>
              <a:rPr lang="en-GB" dirty="0">
                <a:latin typeface="Lucida Console" panose="020B0609040504020204" pitchFamily="49" charset="0"/>
              </a:rPr>
              <a:t>df_titanic.sex = pd.Categorical(df_titanic.sex, categories=[</a:t>
            </a:r>
            <a:r>
              <a:rPr lang="en-GB" dirty="0">
                <a:solidFill>
                  <a:srgbClr val="00B050"/>
                </a:solidFill>
                <a:latin typeface="Lucida Console" panose="020B0609040504020204" pitchFamily="49" charset="0"/>
              </a:rPr>
              <a:t>'male'</a:t>
            </a:r>
            <a:r>
              <a:rPr lang="en-GB" dirty="0">
                <a:latin typeface="Lucida Console" panose="020B0609040504020204" pitchFamily="49" charset="0"/>
              </a:rPr>
              <a:t>, </a:t>
            </a:r>
            <a:r>
              <a:rPr lang="en-GB" dirty="0">
                <a:solidFill>
                  <a:srgbClr val="00B050"/>
                </a:solidFill>
                <a:latin typeface="Lucida Console" panose="020B0609040504020204" pitchFamily="49" charset="0"/>
              </a:rPr>
              <a:t>'female'</a:t>
            </a:r>
            <a:r>
              <a:rPr lang="en-GB" dirty="0">
                <a:latin typeface="Lucida Console" panose="020B0609040504020204" pitchFamily="49" charset="0"/>
              </a:rPr>
              <a:t>])</a:t>
            </a:r>
          </a:p>
          <a:p>
            <a:pPr marL="0" indent="0">
              <a:buNone/>
            </a:pPr>
            <a:r>
              <a:rPr lang="en-GB" dirty="0">
                <a:solidFill>
                  <a:srgbClr val="FF0000"/>
                </a:solidFill>
                <a:latin typeface="Lucida Console" panose="020B0609040504020204" pitchFamily="49" charset="0"/>
              </a:rPr>
              <a:t># calculate the number of alive/dead female/male passengers</a:t>
            </a:r>
            <a:br>
              <a:rPr lang="en-GB" dirty="0"/>
            </a:br>
            <a:r>
              <a:rPr lang="en-GB" dirty="0">
                <a:latin typeface="Lucida Console" panose="020B0609040504020204" pitchFamily="49" charset="0"/>
              </a:rPr>
              <a:t>df_totals = df_titanic.groupby([</a:t>
            </a:r>
            <a:r>
              <a:rPr lang="en-GB" dirty="0">
                <a:solidFill>
                  <a:srgbClr val="00B050"/>
                </a:solidFill>
                <a:latin typeface="Lucida Console" panose="020B0609040504020204" pitchFamily="49" charset="0"/>
              </a:rPr>
              <a:t>'sex'</a:t>
            </a:r>
            <a:r>
              <a:rPr lang="en-GB" dirty="0">
                <a:latin typeface="Lucida Console" panose="020B0609040504020204" pitchFamily="49" charset="0"/>
              </a:rPr>
              <a:t>, </a:t>
            </a:r>
            <a:r>
              <a:rPr lang="en-GB" dirty="0">
                <a:solidFill>
                  <a:srgbClr val="00B050"/>
                </a:solidFill>
                <a:latin typeface="Lucida Console" panose="020B0609040504020204" pitchFamily="49" charset="0"/>
              </a:rPr>
              <a:t>'alive'</a:t>
            </a:r>
            <a:r>
              <a:rPr lang="en-GB" dirty="0">
                <a:latin typeface="Lucida Console" panose="020B0609040504020204" pitchFamily="49" charset="0"/>
              </a:rPr>
              <a:t>])[</a:t>
            </a:r>
            <a:r>
              <a:rPr lang="en-GB" dirty="0">
                <a:solidFill>
                  <a:srgbClr val="00B050"/>
                </a:solidFill>
                <a:latin typeface="Lucida Console" panose="020B0609040504020204" pitchFamily="49" charset="0"/>
              </a:rPr>
              <a:t>'survived'</a:t>
            </a:r>
            <a:r>
              <a:rPr lang="en-GB" dirty="0">
                <a:latin typeface="Lucida Console" panose="020B0609040504020204" pitchFamily="49" charset="0"/>
              </a:rPr>
              <a:t>].count().reset_index()</a:t>
            </a:r>
          </a:p>
          <a:p>
            <a:pPr marL="0" indent="0">
              <a:buNone/>
            </a:pPr>
            <a:r>
              <a:rPr lang="en-GB" dirty="0">
                <a:solidFill>
                  <a:srgbClr val="900090"/>
                </a:solidFill>
                <a:latin typeface="Lucida Console" panose="020B0609040504020204" pitchFamily="49" charset="0"/>
              </a:rPr>
              <a:t>print</a:t>
            </a:r>
            <a:r>
              <a:rPr lang="en-GB" dirty="0">
                <a:latin typeface="Lucida Console" panose="020B0609040504020204" pitchFamily="49" charset="0"/>
              </a:rPr>
              <a:t>(df_totals)</a:t>
            </a:r>
          </a:p>
          <a:p>
            <a:pPr marL="0" indent="0">
              <a:buNone/>
            </a:pPr>
            <a:r>
              <a:rPr lang="en-GB" dirty="0">
                <a:solidFill>
                  <a:srgbClr val="0000CD"/>
                </a:solidFill>
                <a:latin typeface="Lucida Console" panose="020B0609040504020204" pitchFamily="49" charset="0"/>
              </a:rPr>
              <a:t>      sex alive  survived</a:t>
            </a:r>
          </a:p>
          <a:p>
            <a:pPr marL="0" indent="0">
              <a:buNone/>
            </a:pPr>
            <a:r>
              <a:rPr lang="en-GB" dirty="0">
                <a:solidFill>
                  <a:srgbClr val="0000CD"/>
                </a:solidFill>
                <a:latin typeface="Lucida Console" panose="020B0609040504020204" pitchFamily="49" charset="0"/>
              </a:rPr>
              <a:t>0    male    no       468</a:t>
            </a:r>
          </a:p>
          <a:p>
            <a:pPr marL="0" indent="0">
              <a:buNone/>
            </a:pPr>
            <a:r>
              <a:rPr lang="en-GB" dirty="0">
                <a:solidFill>
                  <a:srgbClr val="0000CD"/>
                </a:solidFill>
                <a:latin typeface="Lucida Console" panose="020B0609040504020204" pitchFamily="49" charset="0"/>
              </a:rPr>
              <a:t>1    male   yes       109</a:t>
            </a:r>
          </a:p>
          <a:p>
            <a:pPr marL="0" indent="0">
              <a:buNone/>
            </a:pPr>
            <a:r>
              <a:rPr lang="en-GB" dirty="0">
                <a:solidFill>
                  <a:srgbClr val="0000CD"/>
                </a:solidFill>
                <a:latin typeface="Lucida Console" panose="020B0609040504020204" pitchFamily="49" charset="0"/>
              </a:rPr>
              <a:t>2  female    no        81</a:t>
            </a:r>
          </a:p>
          <a:p>
            <a:pPr marL="0" indent="0">
              <a:buNone/>
            </a:pPr>
            <a:r>
              <a:rPr lang="en-GB" dirty="0">
                <a:solidFill>
                  <a:srgbClr val="0000CD"/>
                </a:solidFill>
                <a:latin typeface="Lucida Console" panose="020B0609040504020204" pitchFamily="49" charset="0"/>
              </a:rPr>
              <a:t>3  female   yes       233</a:t>
            </a:r>
          </a:p>
          <a:p>
            <a:pPr marL="0" indent="0">
              <a:buNone/>
            </a:pPr>
            <a:r>
              <a:rPr lang="en-GB" dirty="0">
                <a:solidFill>
                  <a:srgbClr val="900090"/>
                </a:solidFill>
                <a:latin typeface="Lucida Console" panose="020B0609040504020204" pitchFamily="49" charset="0"/>
              </a:rPr>
              <a:t>type</a:t>
            </a:r>
            <a:r>
              <a:rPr lang="en-GB" dirty="0">
                <a:latin typeface="Lucida Console" panose="020B0609040504020204" pitchFamily="49" charset="0"/>
              </a:rPr>
              <a:t>(df_totals)</a:t>
            </a:r>
          </a:p>
          <a:p>
            <a:pPr marL="0" indent="0">
              <a:buNone/>
            </a:pPr>
            <a:r>
              <a:rPr lang="en-GB" dirty="0">
                <a:solidFill>
                  <a:srgbClr val="0000CD"/>
                </a:solidFill>
                <a:latin typeface="Lucida Console" panose="020B0609040504020204" pitchFamily="49" charset="0"/>
              </a:rPr>
              <a:t>&lt;class 'pandas.core.frame.DataFrame'&gt;</a:t>
            </a:r>
          </a:p>
        </p:txBody>
      </p:sp>
      <p:pic>
        <p:nvPicPr>
          <p:cNvPr id="5"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80346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Data Relationship</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499051"/>
            <a:ext cx="10665547" cy="1686515"/>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i="0" dirty="0">
                <a:solidFill>
                  <a:srgbClr val="444444"/>
                </a:solidFill>
                <a:effectLst/>
              </a:rPr>
              <a:t>Statistical analysis</a:t>
            </a:r>
            <a:r>
              <a:rPr lang="en-GB" b="0" i="0" dirty="0">
                <a:solidFill>
                  <a:srgbClr val="444444"/>
                </a:solidFill>
                <a:effectLst/>
              </a:rPr>
              <a:t> is a process of understanding how variables in a dataset relate to each other and how those relationships depend on other variables.</a:t>
            </a:r>
          </a:p>
          <a:p>
            <a:endParaRPr lang="en-GB" dirty="0">
              <a:solidFill>
                <a:srgbClr val="444444"/>
              </a:solidFill>
            </a:endParaRPr>
          </a:p>
          <a:p>
            <a:r>
              <a:rPr lang="en-GB" b="1" dirty="0">
                <a:solidFill>
                  <a:srgbClr val="444444"/>
                </a:solidFill>
              </a:rPr>
              <a:t>Relational plots </a:t>
            </a:r>
            <a:r>
              <a:rPr lang="en-GB" dirty="0">
                <a:solidFill>
                  <a:srgbClr val="444444"/>
                </a:solidFill>
              </a:rPr>
              <a:t>are used for visualizing the statistical relationship between the data points. They show the relationship between multiple variables in a dataset.</a:t>
            </a:r>
          </a:p>
          <a:p>
            <a:endParaRPr lang="en-GB" dirty="0">
              <a:solidFill>
                <a:srgbClr val="444444"/>
              </a:solidFill>
              <a:latin typeface="Roboto" panose="02000000000000000000" pitchFamily="2" charset="0"/>
            </a:endParaRPr>
          </a:p>
          <a:p>
            <a:endParaRPr lang="en-GB" dirty="0"/>
          </a:p>
          <a:p>
            <a:endParaRPr lang="en-GB" dirty="0"/>
          </a:p>
          <a:p>
            <a:endParaRPr lang="en-GB" dirty="0">
              <a:solidFill>
                <a:srgbClr val="444444"/>
              </a:solidFill>
              <a:latin typeface="Roboto" panose="02000000000000000000" pitchFamily="2"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4" name="Picture 3">
            <a:extLst>
              <a:ext uri="{FF2B5EF4-FFF2-40B4-BE49-F238E27FC236}">
                <a16:creationId xmlns:a16="http://schemas.microsoft.com/office/drawing/2014/main" id="{A2BBE5C2-AB6D-438B-8B1B-A7886EB81E8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9264770" y="3254583"/>
            <a:ext cx="2039155" cy="2592146"/>
          </a:xfrm>
          <a:prstGeom prst="rect">
            <a:avLst/>
          </a:prstGeom>
        </p:spPr>
      </p:pic>
      <p:sp>
        <p:nvSpPr>
          <p:cNvPr id="7" name="Text Placeholder 4">
            <a:extLst>
              <a:ext uri="{FF2B5EF4-FFF2-40B4-BE49-F238E27FC236}">
                <a16:creationId xmlns:a16="http://schemas.microsoft.com/office/drawing/2014/main" id="{537E7FFA-17A4-4DAA-A7CF-078BFBB46DDB}"/>
              </a:ext>
            </a:extLst>
          </p:cNvPr>
          <p:cNvSpPr txBox="1">
            <a:spLocks/>
          </p:cNvSpPr>
          <p:nvPr/>
        </p:nvSpPr>
        <p:spPr>
          <a:xfrm>
            <a:off x="661521" y="3101199"/>
            <a:ext cx="8689513" cy="303711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solidFill>
                <a:srgbClr val="444444"/>
              </a:solidFill>
              <a:latin typeface="Roboto" panose="02000000000000000000" pitchFamily="2" charset="0"/>
            </a:endParaRPr>
          </a:p>
          <a:p>
            <a:r>
              <a:rPr lang="en-GB" dirty="0">
                <a:solidFill>
                  <a:srgbClr val="444444"/>
                </a:solidFill>
                <a:latin typeface="Lucida Console" panose="020B0609040504020204" pitchFamily="49" charset="0"/>
              </a:rPr>
              <a:t>relpot()</a:t>
            </a:r>
            <a:r>
              <a:rPr lang="en-GB" dirty="0">
                <a:solidFill>
                  <a:srgbClr val="444444"/>
                </a:solidFill>
                <a:latin typeface="Roboto" panose="02000000000000000000" pitchFamily="2" charset="0"/>
              </a:rPr>
              <a:t> </a:t>
            </a:r>
            <a:r>
              <a:rPr lang="en-GB" dirty="0">
                <a:solidFill>
                  <a:srgbClr val="444444"/>
                </a:solidFill>
              </a:rPr>
              <a:t>is a figure-level function </a:t>
            </a:r>
            <a:r>
              <a:rPr lang="en-GB" b="0" i="0" dirty="0">
                <a:solidFill>
                  <a:srgbClr val="444444"/>
                </a:solidFill>
                <a:effectLst/>
              </a:rPr>
              <a:t>for visualizing statistical relationships using two common approaches: scatter plots and line plots.</a:t>
            </a:r>
          </a:p>
          <a:p>
            <a:endParaRPr lang="en-GB" dirty="0">
              <a:solidFill>
                <a:srgbClr val="444444"/>
              </a:solidFill>
              <a:latin typeface="Roboto" panose="02000000000000000000" pitchFamily="2" charset="0"/>
            </a:endParaRPr>
          </a:p>
          <a:p>
            <a:r>
              <a:rPr lang="en-GB" dirty="0">
                <a:solidFill>
                  <a:srgbClr val="444444"/>
                </a:solidFill>
              </a:rPr>
              <a:t>Through the </a:t>
            </a:r>
            <a:r>
              <a:rPr lang="en-GB" dirty="0">
                <a:solidFill>
                  <a:srgbClr val="444444"/>
                </a:solidFill>
                <a:latin typeface="Lucida Console" panose="020B0609040504020204" pitchFamily="49" charset="0"/>
              </a:rPr>
              <a:t>kind</a:t>
            </a:r>
            <a:r>
              <a:rPr lang="en-GB" dirty="0">
                <a:solidFill>
                  <a:srgbClr val="444444"/>
                </a:solidFill>
              </a:rPr>
              <a:t> keyword argument, </a:t>
            </a:r>
            <a:r>
              <a:rPr lang="en-GB" dirty="0">
                <a:solidFill>
                  <a:srgbClr val="444444"/>
                </a:solidFill>
                <a:latin typeface="Lucida Console" panose="020B0609040504020204" pitchFamily="49" charset="0"/>
              </a:rPr>
              <a:t>relpot()</a:t>
            </a:r>
            <a:r>
              <a:rPr lang="en-GB" dirty="0">
                <a:solidFill>
                  <a:srgbClr val="444444"/>
                </a:solidFill>
              </a:rPr>
              <a:t> combines a FacetGrid with one of the two axes-level functions:</a:t>
            </a:r>
          </a:p>
          <a:p>
            <a:pPr lvl="1"/>
            <a:r>
              <a:rPr lang="en-GB" dirty="0">
                <a:solidFill>
                  <a:srgbClr val="444444"/>
                </a:solidFill>
                <a:latin typeface="Lucida Console" panose="020B0609040504020204" pitchFamily="49" charset="0"/>
              </a:rPr>
              <a:t>scatterplot() </a:t>
            </a:r>
            <a:r>
              <a:rPr lang="en-GB" dirty="0">
                <a:solidFill>
                  <a:srgbClr val="444444"/>
                </a:solidFill>
              </a:rPr>
              <a:t>(with kind="scatter"; the default)</a:t>
            </a:r>
          </a:p>
          <a:p>
            <a:pPr lvl="1"/>
            <a:r>
              <a:rPr lang="en-GB" dirty="0">
                <a:solidFill>
                  <a:srgbClr val="444444"/>
                </a:solidFill>
                <a:latin typeface="Lucida Console" panose="020B0609040504020204" pitchFamily="49" charset="0"/>
              </a:rPr>
              <a:t>lineplot() </a:t>
            </a:r>
            <a:r>
              <a:rPr lang="en-GB" dirty="0">
                <a:solidFill>
                  <a:srgbClr val="444444"/>
                </a:solidFill>
              </a:rPr>
              <a:t>(with kind="line")</a:t>
            </a:r>
          </a:p>
          <a:p>
            <a:endParaRPr lang="en-GB" dirty="0">
              <a:solidFill>
                <a:srgbClr val="444444"/>
              </a:solidFill>
              <a:latin typeface="Roboto" panose="02000000000000000000" pitchFamily="2" charset="0"/>
            </a:endParaRPr>
          </a:p>
          <a:p>
            <a:endParaRPr lang="en-GB" dirty="0">
              <a:solidFill>
                <a:srgbClr val="444444"/>
              </a:solidFill>
              <a:latin typeface="Roboto" panose="02000000000000000000" pitchFamily="2" charset="0"/>
            </a:endParaRPr>
          </a:p>
          <a:p>
            <a:endParaRPr lang="en-GB" dirty="0"/>
          </a:p>
          <a:p>
            <a:endParaRPr lang="en-GB" dirty="0"/>
          </a:p>
          <a:p>
            <a:endParaRPr lang="en-GB" dirty="0">
              <a:solidFill>
                <a:srgbClr val="444444"/>
              </a:solidFill>
              <a:latin typeface="Roboto" panose="02000000000000000000" pitchFamily="2" charset="0"/>
            </a:endParaRPr>
          </a:p>
        </p:txBody>
      </p:sp>
    </p:spTree>
    <p:extLst>
      <p:ext uri="{BB962C8B-B14F-4D97-AF65-F5344CB8AC3E}">
        <p14:creationId xmlns:p14="http://schemas.microsoft.com/office/powerpoint/2010/main" val="385258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Relational Plots: scatterplot()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5"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0665547" cy="51513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latin typeface="Lucida Console" panose="020B0609040504020204" pitchFamily="49" charset="0"/>
              </a:rPr>
              <a:t>scatterplot()</a:t>
            </a:r>
            <a:r>
              <a:rPr lang="en-GB" dirty="0">
                <a:latin typeface="Lucida Console" panose="020B0609040504020204" pitchFamily="49" charset="0"/>
              </a:rPr>
              <a:t> </a:t>
            </a:r>
            <a:r>
              <a:rPr lang="en-GB" dirty="0"/>
              <a:t>function depicts the relationship between a numeric value and a categorical group of values together</a:t>
            </a:r>
          </a:p>
          <a:p>
            <a:endParaRPr lang="en-GB" dirty="0"/>
          </a:p>
          <a:p>
            <a:r>
              <a:rPr lang="en-GB" u="sng" dirty="0"/>
              <a:t>Basic Syntax</a:t>
            </a:r>
            <a:r>
              <a:rPr lang="en-GB" dirty="0"/>
              <a:t>:</a:t>
            </a:r>
          </a:p>
          <a:p>
            <a:pPr marL="0" indent="0">
              <a:buNone/>
            </a:pPr>
            <a:r>
              <a:rPr lang="en-GB" dirty="0">
                <a:latin typeface="Lucida Console" panose="020B0609040504020204" pitchFamily="49" charset="0"/>
              </a:rPr>
              <a:t>  </a:t>
            </a:r>
            <a:r>
              <a:rPr lang="en-GB" b="1" dirty="0">
                <a:latin typeface="Lucida Console" panose="020B0609040504020204" pitchFamily="49" charset="0"/>
              </a:rPr>
              <a:t>scatterplot(data=, x=, y=, hue=)</a:t>
            </a:r>
          </a:p>
          <a:p>
            <a:pPr marL="0" indent="0">
              <a:buNone/>
            </a:pPr>
            <a:endParaRPr lang="en-GB" b="1" dirty="0">
              <a:latin typeface="Lucida Console" panose="020B0609040504020204" pitchFamily="49" charset="0"/>
            </a:endParaRPr>
          </a:p>
          <a:p>
            <a:pPr marL="0" indent="0">
              <a:buNone/>
            </a:pPr>
            <a:r>
              <a:rPr lang="en-GB" b="1" dirty="0">
                <a:latin typeface="Lucida Console" panose="020B0609040504020204" pitchFamily="49" charset="0"/>
              </a:rPr>
              <a:t>  data</a:t>
            </a:r>
            <a:r>
              <a:rPr lang="en-GB" dirty="0">
                <a:latin typeface="Lucida Console" panose="020B0609040504020204" pitchFamily="49" charset="0"/>
              </a:rPr>
              <a:t>: </a:t>
            </a:r>
            <a:r>
              <a:rPr lang="en-GB" dirty="0"/>
              <a:t>the pointer variable wherein the entire data is stored (the name of the data set)</a:t>
            </a:r>
            <a:endParaRPr lang="en-GB" dirty="0">
              <a:latin typeface="Lucida Console" panose="020B0609040504020204" pitchFamily="49" charset="0"/>
            </a:endParaRPr>
          </a:p>
          <a:p>
            <a:pPr marL="0" indent="0">
              <a:buNone/>
            </a:pPr>
            <a:r>
              <a:rPr lang="en-GB" b="1" dirty="0">
                <a:latin typeface="Lucida Console" panose="020B0609040504020204" pitchFamily="49" charset="0"/>
              </a:rPr>
              <a:t>  x</a:t>
            </a:r>
            <a:r>
              <a:rPr lang="en-GB" dirty="0">
                <a:latin typeface="Lucida Console" panose="020B0609040504020204" pitchFamily="49" charset="0"/>
              </a:rPr>
              <a:t>: </a:t>
            </a:r>
            <a:r>
              <a:rPr lang="en-GB" dirty="0"/>
              <a:t>data variable that needs to be plotted on the x-axis (the name of the categorical variable)</a:t>
            </a:r>
          </a:p>
          <a:p>
            <a:pPr marL="0" indent="0">
              <a:buNone/>
            </a:pPr>
            <a:r>
              <a:rPr lang="en-GB" dirty="0">
                <a:latin typeface="Lucida Console" panose="020B0609040504020204" pitchFamily="49" charset="0"/>
              </a:rPr>
              <a:t>  </a:t>
            </a:r>
            <a:r>
              <a:rPr lang="en-GB" b="1" dirty="0">
                <a:latin typeface="Lucida Console" panose="020B0609040504020204" pitchFamily="49" charset="0"/>
              </a:rPr>
              <a:t>y</a:t>
            </a:r>
            <a:r>
              <a:rPr lang="en-GB" dirty="0">
                <a:latin typeface="Lucida Console" panose="020B0609040504020204" pitchFamily="49" charset="0"/>
              </a:rPr>
              <a:t>: </a:t>
            </a:r>
            <a:r>
              <a:rPr lang="en-GB" dirty="0"/>
              <a:t>the data variable to be plotted on the y-axis (the name of the numerical variable)</a:t>
            </a:r>
          </a:p>
          <a:p>
            <a:pPr marL="0" indent="0">
              <a:buNone/>
            </a:pPr>
            <a:r>
              <a:rPr lang="en-GB" dirty="0"/>
              <a:t>    </a:t>
            </a:r>
            <a:r>
              <a:rPr lang="en-GB" b="1" dirty="0">
                <a:latin typeface="Lucida Console" panose="020B0609040504020204" pitchFamily="49" charset="0"/>
              </a:rPr>
              <a:t>hue</a:t>
            </a:r>
            <a:r>
              <a:rPr lang="en-GB" dirty="0">
                <a:latin typeface="Lucida Console" panose="020B0609040504020204" pitchFamily="49" charset="0"/>
              </a:rPr>
              <a:t>:</a:t>
            </a:r>
            <a:r>
              <a:rPr lang="en-GB" dirty="0"/>
              <a:t> grouping variable that will produce points with different colours. Can be either categorical or   	numeric, although colour mapping will behave differently in latter case.</a:t>
            </a:r>
          </a:p>
          <a:p>
            <a:pPr marL="0" indent="0">
              <a:buNone/>
            </a:pPr>
            <a:endParaRPr lang="en-GB" dirty="0"/>
          </a:p>
          <a:p>
            <a:r>
              <a:rPr lang="en-GB" dirty="0"/>
              <a:t>As usual, we can make use of various parameters such as ‘palette‘, ‘style‘, ‘size‘ and ‘markers‘ to enhance the plot and avail a much better pictorial representation of the plot.</a:t>
            </a:r>
          </a:p>
          <a:p>
            <a:endParaRPr lang="en-GB" dirty="0"/>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112167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Relational Plots: scatterplot()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5" name="Text Placeholder 4">
            <a:extLst>
              <a:ext uri="{FF2B5EF4-FFF2-40B4-BE49-F238E27FC236}">
                <a16:creationId xmlns:a16="http://schemas.microsoft.com/office/drawing/2014/main" id="{7F4F506C-7E95-4789-8802-AC2EA276FB26}"/>
              </a:ext>
            </a:extLst>
          </p:cNvPr>
          <p:cNvSpPr txBox="1">
            <a:spLocks/>
          </p:cNvSpPr>
          <p:nvPr/>
        </p:nvSpPr>
        <p:spPr>
          <a:xfrm>
            <a:off x="661522" y="1568067"/>
            <a:ext cx="5321836" cy="51513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Scatter plot can be used to depict the relationship between two data variables against the third variable of the data set</a:t>
            </a:r>
          </a:p>
          <a:p>
            <a:endParaRPr lang="en-GB" dirty="0"/>
          </a:p>
          <a:p>
            <a:r>
              <a:rPr lang="en-GB" dirty="0"/>
              <a:t>Example: plot the relationship between the ‘age_ranges‘ and ‘no_employees' against the ‘gender’, using scatter plot</a:t>
            </a:r>
          </a:p>
          <a:p>
            <a:endParaRPr lang="en-GB" dirty="0"/>
          </a:p>
          <a:p>
            <a:r>
              <a:rPr lang="en-GB" dirty="0"/>
              <a:t>The data set in this example is stored in a csv file: employees.csv, shown on the right</a:t>
            </a:r>
          </a:p>
          <a:p>
            <a:endParaRPr lang="en-GB" dirty="0"/>
          </a:p>
        </p:txBody>
      </p:sp>
      <p:pic>
        <p:nvPicPr>
          <p:cNvPr id="3" name="Picture 2"/>
          <p:cNvPicPr>
            <a:picLocks noChangeAspect="1"/>
          </p:cNvPicPr>
          <p:nvPr/>
        </p:nvPicPr>
        <p:blipFill>
          <a:blip r:embed="rId4"/>
          <a:stretch>
            <a:fillRect/>
          </a:stretch>
        </p:blipFill>
        <p:spPr>
          <a:xfrm>
            <a:off x="6241774" y="1534748"/>
            <a:ext cx="5362852" cy="4647805"/>
          </a:xfrm>
          <a:prstGeom prst="rect">
            <a:avLst/>
          </a:prstGeom>
        </p:spPr>
      </p:pic>
    </p:spTree>
    <p:extLst>
      <p:ext uri="{BB962C8B-B14F-4D97-AF65-F5344CB8AC3E}">
        <p14:creationId xmlns:p14="http://schemas.microsoft.com/office/powerpoint/2010/main" val="93910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Relational Plots: scatterplot()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1265436" cy="51513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matplotlib.pyplot</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plt</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pandas</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pd</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seaborn</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sns</a:t>
            </a:r>
          </a:p>
          <a:p>
            <a:pPr marL="0" indent="0">
              <a:buNone/>
            </a:pPr>
            <a:endParaRPr lang="en-GB" dirty="0">
              <a:solidFill>
                <a:srgbClr val="FF0000"/>
              </a:solidFill>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get the data set from csv file </a:t>
            </a:r>
          </a:p>
          <a:p>
            <a:pPr marL="0" indent="0">
              <a:buNone/>
            </a:pPr>
            <a:r>
              <a:rPr lang="en-GB" dirty="0">
                <a:latin typeface="Lucida Console" panose="020B0609040504020204" pitchFamily="49" charset="0"/>
              </a:rPr>
              <a:t>data_set = pd.read_csv(</a:t>
            </a:r>
            <a:r>
              <a:rPr lang="en-GB" dirty="0">
                <a:solidFill>
                  <a:srgbClr val="00B050"/>
                </a:solidFill>
                <a:latin typeface="Lucida Console" panose="020B0609040504020204" pitchFamily="49" charset="0"/>
              </a:rPr>
              <a:t>"employees.csv"</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create a scatter plot</a:t>
            </a:r>
          </a:p>
          <a:p>
            <a:pPr marL="0" indent="0">
              <a:buNone/>
            </a:pPr>
            <a:r>
              <a:rPr lang="en-GB" dirty="0">
                <a:solidFill>
                  <a:srgbClr val="FF0000"/>
                </a:solidFill>
                <a:latin typeface="Lucida Console" panose="020B0609040504020204" pitchFamily="49" charset="0"/>
              </a:rPr>
              <a:t># plot the dependency between 'age_ranges' and 'no_employees'</a:t>
            </a:r>
          </a:p>
          <a:p>
            <a:pPr marL="0" indent="0">
              <a:buNone/>
            </a:pPr>
            <a:r>
              <a:rPr lang="en-GB" dirty="0">
                <a:solidFill>
                  <a:srgbClr val="FF0000"/>
                </a:solidFill>
                <a:latin typeface="Lucida Console" panose="020B0609040504020204" pitchFamily="49" charset="0"/>
              </a:rPr>
              <a:t># data variables against the data variable 'gender' of the dataset</a:t>
            </a:r>
          </a:p>
          <a:p>
            <a:pPr marL="0" indent="0">
              <a:buNone/>
            </a:pPr>
            <a:r>
              <a:rPr lang="en-GB" dirty="0">
                <a:latin typeface="Lucida Console" panose="020B0609040504020204" pitchFamily="49" charset="0"/>
              </a:rPr>
              <a:t>sns.scatterplot(data=data_set, x=</a:t>
            </a:r>
            <a:r>
              <a:rPr lang="en-GB" dirty="0">
                <a:solidFill>
                  <a:srgbClr val="00B050"/>
                </a:solidFill>
                <a:latin typeface="Lucida Console" panose="020B0609040504020204" pitchFamily="49" charset="0"/>
              </a:rPr>
              <a:t>'age_ranges'</a:t>
            </a:r>
            <a:r>
              <a:rPr lang="en-GB" dirty="0">
                <a:latin typeface="Lucida Console" panose="020B0609040504020204" pitchFamily="49" charset="0"/>
              </a:rPr>
              <a:t>, y=</a:t>
            </a:r>
            <a:r>
              <a:rPr lang="en-GB" dirty="0">
                <a:solidFill>
                  <a:srgbClr val="00B050"/>
                </a:solidFill>
                <a:latin typeface="Lucida Console" panose="020B0609040504020204" pitchFamily="49" charset="0"/>
              </a:rPr>
              <a:t>'no_employees'</a:t>
            </a:r>
            <a:r>
              <a:rPr lang="en-GB" dirty="0">
                <a:latin typeface="Lucida Console" panose="020B0609040504020204" pitchFamily="49" charset="0"/>
              </a:rPr>
              <a:t>, hue=</a:t>
            </a:r>
            <a:r>
              <a:rPr lang="en-GB" dirty="0">
                <a:solidFill>
                  <a:srgbClr val="00B050"/>
                </a:solidFill>
                <a:latin typeface="Lucida Console" panose="020B0609040504020204" pitchFamily="49" charset="0"/>
              </a:rPr>
              <a:t>'gender'</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save the plot into a file</a:t>
            </a:r>
          </a:p>
          <a:p>
            <a:pPr marL="0" indent="0">
              <a:buNone/>
            </a:pPr>
            <a:r>
              <a:rPr lang="en-GB" dirty="0">
                <a:latin typeface="Lucida Console" panose="020B0609040504020204" pitchFamily="49" charset="0"/>
              </a:rPr>
              <a:t>plt.savefig(</a:t>
            </a:r>
            <a:r>
              <a:rPr lang="en-GB" dirty="0">
                <a:solidFill>
                  <a:srgbClr val="00B050"/>
                </a:solidFill>
                <a:latin typeface="Lucida Console" panose="020B0609040504020204" pitchFamily="49" charset="0"/>
              </a:rPr>
              <a:t>'scatter_plot.png'</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34597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vs Matplotlib</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8980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Seaborn is a visualization library in Python, built on top of Matplotlib </a:t>
            </a:r>
          </a:p>
          <a:p>
            <a:endParaRPr lang="en-GB" dirty="0"/>
          </a:p>
          <a:p>
            <a:r>
              <a:rPr lang="en-GB" dirty="0"/>
              <a:t>Seaborn compliments and extends Matplotlib (it is not meant to be Matplotlib’s replacement); if you know Matplotlib, you are already half-way through Seaborn</a:t>
            </a:r>
          </a:p>
          <a:p>
            <a:endParaRPr lang="en-GB" dirty="0"/>
          </a:p>
          <a:p>
            <a:r>
              <a:rPr lang="en-GB" dirty="0"/>
              <a:t>In most cases, you will still use Matplotlib for simple plotting </a:t>
            </a:r>
          </a:p>
          <a:p>
            <a:r>
              <a:rPr lang="en-GB" dirty="0"/>
              <a:t>The knowledge of Matplotlib is recommended to tweak Seaborn’s default plots</a:t>
            </a:r>
          </a:p>
          <a:p>
            <a:endParaRPr lang="en-GB" dirty="0"/>
          </a:p>
          <a:p>
            <a:r>
              <a:rPr lang="en-GB" dirty="0"/>
              <a:t>Seaborn helps resolve the two major problems faced by Matplotlib; the problems are:</a:t>
            </a:r>
          </a:p>
          <a:p>
            <a:pPr marL="800100" lvl="1" indent="-342900">
              <a:buFont typeface="+mj-lt"/>
              <a:buAutoNum type="arabicPeriod"/>
            </a:pPr>
            <a:r>
              <a:rPr lang="en-GB" dirty="0"/>
              <a:t>Default Matplotlib parameters</a:t>
            </a:r>
          </a:p>
          <a:p>
            <a:pPr marL="800100" lvl="1" indent="-342900">
              <a:buFont typeface="+mj-lt"/>
              <a:buAutoNum type="arabicPeriod"/>
            </a:pPr>
            <a:r>
              <a:rPr lang="en-GB" dirty="0"/>
              <a:t>Working with data frames</a:t>
            </a:r>
          </a:p>
          <a:p>
            <a:pPr marL="800100" lvl="1" indent="-342900">
              <a:buFont typeface="+mj-lt"/>
              <a:buAutoNum type="arabicPeriod"/>
            </a:pPr>
            <a:endParaRPr lang="en-GB" dirty="0"/>
          </a:p>
          <a:p>
            <a:r>
              <a:rPr lang="en-GB" dirty="0"/>
              <a:t>Official Seaborn documentation: </a:t>
            </a:r>
            <a:r>
              <a:rPr lang="en-GB" dirty="0">
                <a:hlinkClick r:id="rId3"/>
              </a:rPr>
              <a:t>https://seaborn.pydata.org/</a:t>
            </a:r>
            <a:endParaRPr lang="en-GB" dirty="0"/>
          </a:p>
          <a:p>
            <a:pPr marL="0" indent="0">
              <a:buNone/>
            </a:pPr>
            <a:endParaRPr lang="en-GB" dirty="0"/>
          </a:p>
          <a:p>
            <a:endParaRPr lang="en-US" dirty="0"/>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4">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55537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Relational Plots: scatterplot()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02249" y="1568068"/>
            <a:ext cx="4828733" cy="36724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resulting plot is shown below</a:t>
            </a:r>
          </a:p>
          <a:p>
            <a:pPr marL="0" indent="0">
              <a:buNone/>
            </a:pPr>
            <a:endParaRPr lang="en-GB" dirty="0">
              <a:latin typeface="Lucida Console" panose="020B0609040504020204" pitchFamily="49" charset="0"/>
            </a:endParaRPr>
          </a:p>
        </p:txBody>
      </p:sp>
      <p:pic>
        <p:nvPicPr>
          <p:cNvPr id="5" name="Picture 4"/>
          <p:cNvPicPr>
            <a:picLocks noChangeAspect="1"/>
          </p:cNvPicPr>
          <p:nvPr/>
        </p:nvPicPr>
        <p:blipFill>
          <a:blip r:embed="rId4"/>
          <a:stretch>
            <a:fillRect/>
          </a:stretch>
        </p:blipFill>
        <p:spPr>
          <a:xfrm>
            <a:off x="970022" y="1961781"/>
            <a:ext cx="6106639" cy="4609807"/>
          </a:xfrm>
          <a:prstGeom prst="rect">
            <a:avLst/>
          </a:prstGeom>
        </p:spPr>
      </p:pic>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7393996" y="2101773"/>
            <a:ext cx="4493204" cy="3883391"/>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Some of the data points can overlap, as is the case here with the no of male and female employees in the last two age ranges</a:t>
            </a:r>
          </a:p>
          <a:p>
            <a:r>
              <a:rPr lang="en-GB" dirty="0"/>
              <a:t>This can be improved with a parameter style, which draws points using different patterns: o and x.</a:t>
            </a:r>
          </a:p>
          <a:p>
            <a:r>
              <a:rPr lang="en-GB" dirty="0"/>
              <a:t>Another way of improving it is by using the parameter size, which draws points using different sizes</a:t>
            </a:r>
          </a:p>
          <a:p>
            <a:r>
              <a:rPr lang="en-GB" dirty="0"/>
              <a:t>Both ways are illustrated in the next two slides</a:t>
            </a:r>
          </a:p>
          <a:p>
            <a:endParaRPr lang="en-GB" dirty="0"/>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330540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Relational Plots: scatterplot()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02249" y="1523252"/>
            <a:ext cx="11002378" cy="63453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Lucida Console" panose="020B0609040504020204" pitchFamily="49" charset="0"/>
              </a:rPr>
              <a:t>sns.scatterplot(data=data_set, x=</a:t>
            </a:r>
            <a:r>
              <a:rPr lang="en-GB" dirty="0">
                <a:solidFill>
                  <a:srgbClr val="00B050"/>
                </a:solidFill>
                <a:latin typeface="Lucida Console" panose="020B0609040504020204" pitchFamily="49" charset="0"/>
              </a:rPr>
              <a:t>'age_ranges'</a:t>
            </a:r>
            <a:r>
              <a:rPr lang="en-GB" dirty="0">
                <a:latin typeface="Lucida Console" panose="020B0609040504020204" pitchFamily="49" charset="0"/>
              </a:rPr>
              <a:t>, y=</a:t>
            </a:r>
            <a:r>
              <a:rPr lang="en-GB" dirty="0">
                <a:solidFill>
                  <a:srgbClr val="00B050"/>
                </a:solidFill>
                <a:latin typeface="Lucida Console" panose="020B0609040504020204" pitchFamily="49" charset="0"/>
              </a:rPr>
              <a:t>'no_employees'</a:t>
            </a:r>
            <a:r>
              <a:rPr lang="en-GB" dirty="0">
                <a:latin typeface="Lucida Console" panose="020B0609040504020204" pitchFamily="49" charset="0"/>
              </a:rPr>
              <a:t>, hue=</a:t>
            </a:r>
            <a:r>
              <a:rPr lang="en-GB" dirty="0">
                <a:solidFill>
                  <a:srgbClr val="00B050"/>
                </a:solidFill>
                <a:latin typeface="Lucida Console" panose="020B0609040504020204" pitchFamily="49" charset="0"/>
              </a:rPr>
              <a:t>'gender'</a:t>
            </a:r>
            <a:r>
              <a:rPr lang="en-GB" dirty="0">
                <a:latin typeface="Lucida Console" panose="020B0609040504020204" pitchFamily="49" charset="0"/>
              </a:rPr>
              <a:t>, </a:t>
            </a:r>
            <a:r>
              <a:rPr lang="en-GB" b="1" dirty="0">
                <a:latin typeface="Lucida Console" panose="020B0609040504020204" pitchFamily="49" charset="0"/>
              </a:rPr>
              <a:t>style=</a:t>
            </a:r>
            <a:r>
              <a:rPr lang="en-GB" b="1" dirty="0">
                <a:solidFill>
                  <a:srgbClr val="00B050"/>
                </a:solidFill>
                <a:latin typeface="Lucida Console" panose="020B0609040504020204" pitchFamily="49" charset="0"/>
              </a:rPr>
              <a:t>'gender'</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p:txBody>
      </p:sp>
      <p:pic>
        <p:nvPicPr>
          <p:cNvPr id="3" name="Picture 2"/>
          <p:cNvPicPr>
            <a:picLocks noChangeAspect="1"/>
          </p:cNvPicPr>
          <p:nvPr/>
        </p:nvPicPr>
        <p:blipFill>
          <a:blip r:embed="rId4"/>
          <a:stretch>
            <a:fillRect/>
          </a:stretch>
        </p:blipFill>
        <p:spPr>
          <a:xfrm>
            <a:off x="695741" y="2150211"/>
            <a:ext cx="5959831" cy="4501801"/>
          </a:xfrm>
          <a:prstGeom prst="rect">
            <a:avLst/>
          </a:prstGeom>
        </p:spPr>
      </p:pic>
      <p:sp>
        <p:nvSpPr>
          <p:cNvPr id="9" name="Text Placeholder 4">
            <a:extLst>
              <a:ext uri="{FF2B5EF4-FFF2-40B4-BE49-F238E27FC236}">
                <a16:creationId xmlns:a16="http://schemas.microsoft.com/office/drawing/2014/main" id="{7F4F506C-7E95-4789-8802-AC2EA276FB26}"/>
              </a:ext>
            </a:extLst>
          </p:cNvPr>
          <p:cNvSpPr txBox="1">
            <a:spLocks/>
          </p:cNvSpPr>
          <p:nvPr/>
        </p:nvSpPr>
        <p:spPr>
          <a:xfrm>
            <a:off x="6857282" y="2157789"/>
            <a:ext cx="4747344" cy="2374455"/>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a:t>
            </a:r>
            <a:r>
              <a:rPr lang="en-GB" b="1" dirty="0">
                <a:latin typeface="Lucida Console" panose="020B0609040504020204" pitchFamily="49" charset="0"/>
              </a:rPr>
              <a:t>style</a:t>
            </a:r>
            <a:r>
              <a:rPr lang="en-GB" dirty="0"/>
              <a:t>' parameter produces the plot in such a manner that the dependency and relationship between the multiple plots is depicted using scatter patterns of different shape, such as 'o' and 'x' </a:t>
            </a: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169588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Relational Plots: scatterplot()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02249" y="1523252"/>
            <a:ext cx="11002378" cy="66969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Lucida Console" panose="020B0609040504020204" pitchFamily="49" charset="0"/>
              </a:rPr>
              <a:t>sns.scatterplot(data=data_set, x=</a:t>
            </a:r>
            <a:r>
              <a:rPr lang="en-GB" dirty="0">
                <a:solidFill>
                  <a:srgbClr val="00B050"/>
                </a:solidFill>
                <a:latin typeface="Lucida Console" panose="020B0609040504020204" pitchFamily="49" charset="0"/>
              </a:rPr>
              <a:t>'age_ranges'</a:t>
            </a:r>
            <a:r>
              <a:rPr lang="en-GB" dirty="0">
                <a:latin typeface="Lucida Console" panose="020B0609040504020204" pitchFamily="49" charset="0"/>
              </a:rPr>
              <a:t>, y=</a:t>
            </a:r>
            <a:r>
              <a:rPr lang="en-GB" dirty="0">
                <a:solidFill>
                  <a:srgbClr val="00B050"/>
                </a:solidFill>
                <a:latin typeface="Lucida Console" panose="020B0609040504020204" pitchFamily="49" charset="0"/>
              </a:rPr>
              <a:t>'no_employees'</a:t>
            </a:r>
            <a:r>
              <a:rPr lang="en-GB" dirty="0">
                <a:latin typeface="Lucida Console" panose="020B0609040504020204" pitchFamily="49" charset="0"/>
              </a:rPr>
              <a:t>, hue=</a:t>
            </a:r>
            <a:r>
              <a:rPr lang="en-GB" dirty="0">
                <a:solidFill>
                  <a:srgbClr val="00B050"/>
                </a:solidFill>
                <a:latin typeface="Lucida Console" panose="020B0609040504020204" pitchFamily="49" charset="0"/>
              </a:rPr>
              <a:t>'gender'</a:t>
            </a:r>
            <a:r>
              <a:rPr lang="en-GB" dirty="0">
                <a:latin typeface="Lucida Console" panose="020B0609040504020204" pitchFamily="49" charset="0"/>
              </a:rPr>
              <a:t>, </a:t>
            </a:r>
            <a:r>
              <a:rPr lang="en-GB" b="1" dirty="0">
                <a:latin typeface="Lucida Console" panose="020B0609040504020204" pitchFamily="49" charset="0"/>
              </a:rPr>
              <a:t>size</a:t>
            </a:r>
            <a:r>
              <a:rPr lang="en-GB" dirty="0">
                <a:latin typeface="Lucida Console" panose="020B0609040504020204" pitchFamily="49" charset="0"/>
              </a:rPr>
              <a:t>=</a:t>
            </a:r>
            <a:r>
              <a:rPr lang="en-GB" dirty="0">
                <a:solidFill>
                  <a:srgbClr val="00B050"/>
                </a:solidFill>
                <a:latin typeface="Lucida Console" panose="020B0609040504020204" pitchFamily="49" charset="0"/>
              </a:rPr>
              <a:t>'gender'</a:t>
            </a:r>
            <a:r>
              <a:rPr lang="en-GB" dirty="0">
                <a:latin typeface="Lucida Console" panose="020B0609040504020204" pitchFamily="49" charset="0"/>
              </a:rPr>
              <a:t>)</a:t>
            </a:r>
          </a:p>
        </p:txBody>
      </p:sp>
      <p:pic>
        <p:nvPicPr>
          <p:cNvPr id="4" name="Picture 3"/>
          <p:cNvPicPr>
            <a:picLocks noChangeAspect="1"/>
          </p:cNvPicPr>
          <p:nvPr/>
        </p:nvPicPr>
        <p:blipFill>
          <a:blip r:embed="rId4"/>
          <a:stretch>
            <a:fillRect/>
          </a:stretch>
        </p:blipFill>
        <p:spPr>
          <a:xfrm>
            <a:off x="757550" y="2192945"/>
            <a:ext cx="5723878" cy="4366880"/>
          </a:xfrm>
          <a:prstGeom prst="rect">
            <a:avLst/>
          </a:prstGeom>
        </p:spPr>
      </p:pic>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857282" y="2157789"/>
            <a:ext cx="4747344" cy="2374455"/>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a:t>
            </a:r>
            <a:r>
              <a:rPr lang="en-GB" b="1" dirty="0">
                <a:latin typeface="Lucida Console" panose="020B0609040504020204" pitchFamily="49" charset="0"/>
              </a:rPr>
              <a:t>size</a:t>
            </a:r>
            <a:r>
              <a:rPr lang="en-GB" dirty="0"/>
              <a:t>' parameter produces the plot in such a manner that the dependency and relationship between the multiple plots is depicted using scatter patterns of different sizes.</a:t>
            </a: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42036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FacetGrid() and scatterplot()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1265436" cy="51513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Seaborn allows us to construct a FacetGrid object, which can be used to facet the data and construct multiple, related plots, one next to the other</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matplotlib.pyplot</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plt</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pandas</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pd</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seaborn</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sns</a:t>
            </a:r>
          </a:p>
          <a:p>
            <a:pPr marL="0" indent="0">
              <a:buNone/>
            </a:pPr>
            <a:endParaRPr lang="en-GB" dirty="0">
              <a:solidFill>
                <a:srgbClr val="FF0000"/>
              </a:solidFill>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get the data set from csv file </a:t>
            </a:r>
          </a:p>
          <a:p>
            <a:pPr marL="0" indent="0">
              <a:buNone/>
            </a:pPr>
            <a:r>
              <a:rPr lang="en-GB" dirty="0">
                <a:latin typeface="Lucida Console" panose="020B0609040504020204" pitchFamily="49" charset="0"/>
              </a:rPr>
              <a:t>data_set = pd.read_csv(</a:t>
            </a:r>
            <a:r>
              <a:rPr lang="en-GB" dirty="0">
                <a:solidFill>
                  <a:srgbClr val="00B050"/>
                </a:solidFill>
                <a:latin typeface="Lucida Console" panose="020B0609040504020204" pitchFamily="49" charset="0"/>
              </a:rPr>
              <a:t>"employees.csv"</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create a facet grid</a:t>
            </a:r>
            <a:br>
              <a:rPr lang="en-GB" dirty="0">
                <a:solidFill>
                  <a:srgbClr val="FF0000"/>
                </a:solidFill>
                <a:latin typeface="Lucida Console" panose="020B0609040504020204" pitchFamily="49" charset="0"/>
              </a:rPr>
            </a:br>
            <a:r>
              <a:rPr lang="en-GB" dirty="0">
                <a:latin typeface="Lucida Console" panose="020B0609040504020204" pitchFamily="49" charset="0"/>
              </a:rPr>
              <a:t>grid = sns.FacetGrid(data=data_set, col=</a:t>
            </a:r>
            <a:r>
              <a:rPr lang="en-GB" dirty="0">
                <a:solidFill>
                  <a:srgbClr val="00B050"/>
                </a:solidFill>
                <a:latin typeface="Lucida Console" panose="020B0609040504020204" pitchFamily="49" charset="0"/>
              </a:rPr>
              <a:t>'gender', </a:t>
            </a:r>
            <a:r>
              <a:rPr lang="en-GB" dirty="0">
                <a:latin typeface="Lucida Console" panose="020B0609040504020204" pitchFamily="49" charset="0"/>
              </a:rPr>
              <a:t>hue=</a:t>
            </a:r>
            <a:r>
              <a:rPr lang="en-GB" dirty="0">
                <a:solidFill>
                  <a:srgbClr val="00B050"/>
                </a:solidFill>
                <a:latin typeface="Lucida Console" panose="020B0609040504020204" pitchFamily="49" charset="0"/>
              </a:rPr>
              <a:t>'gender'</a:t>
            </a:r>
            <a:r>
              <a:rPr lang="en-GB" dirty="0">
                <a:latin typeface="Lucida Console" panose="020B0609040504020204" pitchFamily="49" charset="0"/>
              </a:rPr>
              <a:t>)</a:t>
            </a:r>
          </a:p>
          <a:p>
            <a:pPr marL="0" indent="0">
              <a:buNone/>
            </a:pPr>
            <a:r>
              <a:rPr lang="en-GB" dirty="0">
                <a:latin typeface="Lucida Console" panose="020B0609040504020204" pitchFamily="49" charset="0"/>
              </a:rPr>
              <a:t>grid.map(sns.scatterplot, </a:t>
            </a:r>
            <a:r>
              <a:rPr lang="en-GB" dirty="0">
                <a:solidFill>
                  <a:srgbClr val="00B050"/>
                </a:solidFill>
                <a:latin typeface="Lucida Console" panose="020B0609040504020204" pitchFamily="49" charset="0"/>
              </a:rPr>
              <a:t>"age_ranges"</a:t>
            </a:r>
            <a:r>
              <a:rPr lang="en-GB" dirty="0">
                <a:latin typeface="Lucida Console" panose="020B0609040504020204" pitchFamily="49" charset="0"/>
              </a:rPr>
              <a:t>, </a:t>
            </a:r>
            <a:r>
              <a:rPr lang="en-GB" dirty="0">
                <a:solidFill>
                  <a:srgbClr val="00B050"/>
                </a:solidFill>
                <a:latin typeface="Lucida Console" panose="020B0609040504020204" pitchFamily="49" charset="0"/>
              </a:rPr>
              <a:t>"no_employees"</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save the plot into a file</a:t>
            </a:r>
          </a:p>
          <a:p>
            <a:pPr marL="0" indent="0">
              <a:buNone/>
            </a:pPr>
            <a:r>
              <a:rPr lang="en-GB" dirty="0">
                <a:latin typeface="Lucida Console" panose="020B0609040504020204" pitchFamily="49" charset="0"/>
              </a:rPr>
              <a:t>plt.savefig(</a:t>
            </a:r>
            <a:r>
              <a:rPr lang="en-GB" dirty="0">
                <a:solidFill>
                  <a:srgbClr val="00B050"/>
                </a:solidFill>
                <a:latin typeface="Lucida Console" panose="020B0609040504020204" pitchFamily="49" charset="0"/>
              </a:rPr>
              <a:t>'facet_grid.png'</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381515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FacetGrid() and scatterplot()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9" name="Text Placeholder 4">
            <a:extLst>
              <a:ext uri="{FF2B5EF4-FFF2-40B4-BE49-F238E27FC236}">
                <a16:creationId xmlns:a16="http://schemas.microsoft.com/office/drawing/2014/main" id="{7F4F506C-7E95-4789-8802-AC2EA276FB26}"/>
              </a:ext>
            </a:extLst>
          </p:cNvPr>
          <p:cNvSpPr txBox="1">
            <a:spLocks/>
          </p:cNvSpPr>
          <p:nvPr/>
        </p:nvSpPr>
        <p:spPr>
          <a:xfrm>
            <a:off x="602249" y="1568068"/>
            <a:ext cx="4828733" cy="36724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resulting plot is shown below</a:t>
            </a:r>
          </a:p>
          <a:p>
            <a:pPr marL="0" indent="0">
              <a:buNone/>
            </a:pPr>
            <a:endParaRPr lang="en-GB" dirty="0">
              <a:latin typeface="Lucida Console" panose="020B0609040504020204" pitchFamily="49" charset="0"/>
            </a:endParaRPr>
          </a:p>
        </p:txBody>
      </p:sp>
      <p:pic>
        <p:nvPicPr>
          <p:cNvPr id="3" name="Picture 2"/>
          <p:cNvPicPr>
            <a:picLocks noChangeAspect="1"/>
          </p:cNvPicPr>
          <p:nvPr/>
        </p:nvPicPr>
        <p:blipFill>
          <a:blip r:embed="rId4">
            <a:clrChange>
              <a:clrFrom>
                <a:srgbClr val="FFFFFF"/>
              </a:clrFrom>
              <a:clrTo>
                <a:srgbClr val="FFFFFF">
                  <a:alpha val="0"/>
                </a:srgbClr>
              </a:clrTo>
            </a:clrChange>
          </a:blip>
          <a:stretch>
            <a:fillRect/>
          </a:stretch>
        </p:blipFill>
        <p:spPr>
          <a:xfrm>
            <a:off x="887897" y="2000428"/>
            <a:ext cx="9158552" cy="4579276"/>
          </a:xfrm>
          <a:prstGeom prst="rect">
            <a:avLst/>
          </a:prstGeom>
        </p:spPr>
      </p:pic>
    </p:spTree>
    <p:extLst>
      <p:ext uri="{BB962C8B-B14F-4D97-AF65-F5344CB8AC3E}">
        <p14:creationId xmlns:p14="http://schemas.microsoft.com/office/powerpoint/2010/main" val="259517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Relational Plots: relplot()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9" name="Text Placeholder 4">
            <a:extLst>
              <a:ext uri="{FF2B5EF4-FFF2-40B4-BE49-F238E27FC236}">
                <a16:creationId xmlns:a16="http://schemas.microsoft.com/office/drawing/2014/main" id="{7F4F506C-7E95-4789-8802-AC2EA276FB26}"/>
              </a:ext>
            </a:extLst>
          </p:cNvPr>
          <p:cNvSpPr txBox="1">
            <a:spLocks/>
          </p:cNvSpPr>
          <p:nvPr/>
        </p:nvSpPr>
        <p:spPr>
          <a:xfrm>
            <a:off x="602249" y="1500996"/>
            <a:ext cx="11002377" cy="124220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 general, instead of using FacetGrid() with an axes-level function, an easier and more efficient way to draw the same plot is by using the </a:t>
            </a:r>
            <a:r>
              <a:rPr lang="en-GB" dirty="0">
                <a:latin typeface="Lucida Console" panose="020B0609040504020204" pitchFamily="49" charset="0"/>
              </a:rPr>
              <a:t>col</a:t>
            </a:r>
            <a:r>
              <a:rPr lang="en-GB" dirty="0"/>
              <a:t> kwarg with the relevant figure-level function - here </a:t>
            </a:r>
            <a:r>
              <a:rPr lang="en-GB" dirty="0">
                <a:latin typeface="Lucida Console" panose="020B0609040504020204" pitchFamily="49" charset="0"/>
              </a:rPr>
              <a:t>relplot()</a:t>
            </a:r>
          </a:p>
          <a:p>
            <a:pPr marL="0" indent="0">
              <a:buNone/>
            </a:pPr>
            <a:r>
              <a:rPr lang="en-GB" dirty="0">
                <a:latin typeface="Lucida Console" panose="020B0609040504020204" pitchFamily="49" charset="0"/>
              </a:rPr>
              <a:t>  sns.relplot(data=data_set, x=</a:t>
            </a:r>
            <a:r>
              <a:rPr lang="en-GB" dirty="0">
                <a:solidFill>
                  <a:srgbClr val="00B050"/>
                </a:solidFill>
                <a:latin typeface="Lucida Console" panose="020B0609040504020204" pitchFamily="49" charset="0"/>
              </a:rPr>
              <a:t>'age_ranges'</a:t>
            </a:r>
            <a:r>
              <a:rPr lang="en-GB" dirty="0">
                <a:latin typeface="Lucida Console" panose="020B0609040504020204" pitchFamily="49" charset="0"/>
              </a:rPr>
              <a:t>, y=</a:t>
            </a:r>
            <a:r>
              <a:rPr lang="en-GB" dirty="0">
                <a:solidFill>
                  <a:srgbClr val="00B050"/>
                </a:solidFill>
                <a:latin typeface="Lucida Console" panose="020B0609040504020204" pitchFamily="49" charset="0"/>
              </a:rPr>
              <a:t>'no_employees'</a:t>
            </a:r>
            <a:r>
              <a:rPr lang="en-GB" dirty="0">
                <a:latin typeface="Lucida Console" panose="020B0609040504020204" pitchFamily="49" charset="0"/>
              </a:rPr>
              <a:t>, hue=</a:t>
            </a:r>
            <a:r>
              <a:rPr lang="en-GB" dirty="0">
                <a:solidFill>
                  <a:srgbClr val="00B050"/>
                </a:solidFill>
                <a:latin typeface="Lucida Console" panose="020B0609040504020204" pitchFamily="49" charset="0"/>
              </a:rPr>
              <a:t>'gender'</a:t>
            </a:r>
            <a:r>
              <a:rPr lang="en-GB" dirty="0">
                <a:latin typeface="Lucida Console" panose="020B0609040504020204" pitchFamily="49" charset="0"/>
              </a:rPr>
              <a:t>,</a:t>
            </a:r>
          </a:p>
          <a:p>
            <a:pPr marL="0" indent="0">
              <a:buNone/>
            </a:pPr>
            <a:r>
              <a:rPr lang="en-GB" dirty="0">
                <a:latin typeface="Lucida Console" panose="020B0609040504020204" pitchFamily="49" charset="0"/>
              </a:rPr>
              <a:t>  col=</a:t>
            </a:r>
            <a:r>
              <a:rPr lang="en-GB" dirty="0">
                <a:solidFill>
                  <a:srgbClr val="00B050"/>
                </a:solidFill>
                <a:latin typeface="Lucida Console" panose="020B0609040504020204" pitchFamily="49" charset="0"/>
              </a:rPr>
              <a:t>'gender'</a:t>
            </a:r>
            <a:r>
              <a:rPr lang="en-GB" dirty="0">
                <a:latin typeface="Lucida Console" panose="020B0609040504020204" pitchFamily="49" charset="0"/>
              </a:rPr>
              <a:t>, kind=</a:t>
            </a:r>
            <a:r>
              <a:rPr lang="en-GB" dirty="0">
                <a:solidFill>
                  <a:srgbClr val="00B050"/>
                </a:solidFill>
                <a:latin typeface="Lucida Console" panose="020B0609040504020204" pitchFamily="49" charset="0"/>
              </a:rPr>
              <a:t>'scatter'</a:t>
            </a:r>
            <a:r>
              <a:rPr lang="en-GB" dirty="0">
                <a:latin typeface="Lucida Console" panose="020B0609040504020204" pitchFamily="49" charset="0"/>
              </a:rPr>
              <a:t>)</a:t>
            </a:r>
          </a:p>
        </p:txBody>
      </p:sp>
      <p:pic>
        <p:nvPicPr>
          <p:cNvPr id="5" name="Picture 4">
            <a:extLst>
              <a:ext uri="{FF2B5EF4-FFF2-40B4-BE49-F238E27FC236}">
                <a16:creationId xmlns:a16="http://schemas.microsoft.com/office/drawing/2014/main" id="{CE8241BA-62E1-4A2F-84DB-A6379ABAF2F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656272" y="2886117"/>
            <a:ext cx="8291063" cy="3724859"/>
          </a:xfrm>
          <a:prstGeom prst="rect">
            <a:avLst/>
          </a:prstGeom>
        </p:spPr>
      </p:pic>
    </p:spTree>
    <p:extLst>
      <p:ext uri="{BB962C8B-B14F-4D97-AF65-F5344CB8AC3E}">
        <p14:creationId xmlns:p14="http://schemas.microsoft.com/office/powerpoint/2010/main" val="41010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joint plots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1265436" cy="51513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All of the examples so far have considered univariate distributions: distributions of a single variable, perhaps conditional on a second variable assigned to hue. </a:t>
            </a:r>
          </a:p>
          <a:p>
            <a:r>
              <a:rPr lang="en-GB" dirty="0"/>
              <a:t>Assigning a second variable to y, however, will plot a bivariate distribution</a:t>
            </a:r>
          </a:p>
          <a:p>
            <a:r>
              <a:rPr lang="en-GB" dirty="0"/>
              <a:t>Joint plots allow combining multiple views on the data</a:t>
            </a:r>
          </a:p>
          <a:p>
            <a:r>
              <a:rPr lang="en-GB" dirty="0">
                <a:latin typeface="Lucida Console" panose="020B0609040504020204" pitchFamily="49" charset="0"/>
              </a:rPr>
              <a:t>jointplot() </a:t>
            </a:r>
            <a:r>
              <a:rPr lang="en-GB" dirty="0"/>
              <a:t>is a figure-level plotting function which augments a bivariate relational or distribution plot with the marginal distributions of the two variables.</a:t>
            </a:r>
          </a:p>
          <a:p>
            <a:r>
              <a:rPr lang="en-GB" dirty="0"/>
              <a:t>By default, </a:t>
            </a:r>
            <a:r>
              <a:rPr lang="en-GB" dirty="0">
                <a:latin typeface="Lucida Console" panose="020B0609040504020204" pitchFamily="49" charset="0"/>
              </a:rPr>
              <a:t>jointplot() </a:t>
            </a:r>
            <a:r>
              <a:rPr lang="en-GB" dirty="0"/>
              <a:t>represents the bivariate distribution using </a:t>
            </a:r>
            <a:r>
              <a:rPr lang="en-GB" dirty="0">
                <a:latin typeface="Lucida Console" panose="020B0609040504020204" pitchFamily="49" charset="0"/>
              </a:rPr>
              <a:t>scatterplot() </a:t>
            </a:r>
            <a:r>
              <a:rPr lang="en-GB" dirty="0"/>
              <a:t>and the marginal distributions using </a:t>
            </a:r>
            <a:r>
              <a:rPr lang="en-GB" dirty="0">
                <a:latin typeface="Lucida Console" panose="020B0609040504020204" pitchFamily="49" charset="0"/>
              </a:rPr>
              <a:t>histplot()</a:t>
            </a:r>
          </a:p>
          <a:p>
            <a:r>
              <a:rPr lang="en-GB" dirty="0"/>
              <a:t>Use the </a:t>
            </a:r>
            <a:r>
              <a:rPr lang="en-GB" dirty="0">
                <a:latin typeface="Lucida Console" panose="020B0609040504020204" pitchFamily="49" charset="0"/>
              </a:rPr>
              <a:t>kind</a:t>
            </a:r>
            <a:r>
              <a:rPr lang="en-GB" dirty="0"/>
              <a:t> parameter to specify any of the following plots: 'scatter' | 'kde' | 'hist' | 'hex' | 'reg' | 'resid’</a:t>
            </a:r>
          </a:p>
          <a:p>
            <a:endParaRPr lang="en-GB" dirty="0"/>
          </a:p>
          <a:p>
            <a:r>
              <a:rPr lang="en-GB" dirty="0"/>
              <a:t>The following script creates a joint plot to combine a scatterplot(), showing the bivariate distribution of petal’s width and length, and a histplot(), showing marginal distributions, using the ‘iris’ seaborn built-in data set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BAC3C7"/>
                </a:solidFill>
                <a:effectLst/>
                <a:latin typeface="Arial" panose="020B0604020202020204" pitchFamily="34" charset="0"/>
              </a:rPr>
              <a:t>   </a:t>
            </a:r>
          </a:p>
          <a:p>
            <a:pPr marL="0" indent="0">
              <a:buNone/>
            </a:pPr>
            <a:endParaRPr lang="en-GB" dirty="0">
              <a:solidFill>
                <a:srgbClr val="FF0000"/>
              </a:solidFill>
              <a:latin typeface="Lucida Console" panose="020B0609040504020204" pitchFamily="49" charset="0"/>
            </a:endParaRPr>
          </a:p>
        </p:txBody>
      </p:sp>
    </p:spTree>
    <p:extLst>
      <p:ext uri="{BB962C8B-B14F-4D97-AF65-F5344CB8AC3E}">
        <p14:creationId xmlns:p14="http://schemas.microsoft.com/office/powerpoint/2010/main" val="403292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joint plots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1265436" cy="51513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matplotlib.pyplot</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plt</a:t>
            </a:r>
          </a:p>
          <a:p>
            <a:pPr marL="0" indent="0">
              <a:buNone/>
            </a:pPr>
            <a:r>
              <a:rPr lang="en-GB" dirty="0">
                <a:solidFill>
                  <a:srgbClr val="FF7700"/>
                </a:solidFill>
                <a:latin typeface="Lucida Console" panose="020B0609040504020204" pitchFamily="49" charset="0"/>
              </a:rPr>
              <a:t>import</a:t>
            </a:r>
            <a:r>
              <a:rPr lang="en-GB" dirty="0">
                <a:latin typeface="Lucida Console" panose="020B0609040504020204" pitchFamily="49" charset="0"/>
              </a:rPr>
              <a:t> pandas </a:t>
            </a:r>
            <a:r>
              <a:rPr lang="en-GB" dirty="0">
                <a:solidFill>
                  <a:srgbClr val="FF7700"/>
                </a:solidFill>
                <a:latin typeface="Lucida Console" panose="020B0609040504020204" pitchFamily="49" charset="0"/>
              </a:rPr>
              <a:t>as</a:t>
            </a:r>
            <a:r>
              <a:rPr lang="en-GB" dirty="0">
                <a:latin typeface="Lucida Console" panose="020B0609040504020204" pitchFamily="49" charset="0"/>
              </a:rPr>
              <a:t> pd</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seaborn</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sns</a:t>
            </a:r>
          </a:p>
          <a:p>
            <a:pPr marL="0" indent="0">
              <a:buNone/>
            </a:pPr>
            <a:endParaRPr lang="en-GB" dirty="0">
              <a:solidFill>
                <a:srgbClr val="FF0000"/>
              </a:solidFill>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load the built-in 'iris' data set into a data frame</a:t>
            </a:r>
          </a:p>
          <a:p>
            <a:pPr marL="0" indent="0">
              <a:buNone/>
            </a:pPr>
            <a:r>
              <a:rPr lang="en-GB" dirty="0">
                <a:latin typeface="Lucida Console" panose="020B0609040504020204" pitchFamily="49" charset="0"/>
              </a:rPr>
              <a:t>df_iris = sns.load_dataset(</a:t>
            </a:r>
            <a:r>
              <a:rPr lang="en-GB" dirty="0">
                <a:solidFill>
                  <a:srgbClr val="00B050"/>
                </a:solidFill>
                <a:latin typeface="Lucida Console" panose="020B0609040504020204" pitchFamily="49" charset="0"/>
              </a:rPr>
              <a:t>"iris"</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construct the iris plot</a:t>
            </a:r>
            <a:br>
              <a:rPr lang="en-GB" dirty="0">
                <a:solidFill>
                  <a:srgbClr val="FF0000"/>
                </a:solidFill>
                <a:latin typeface="Lucida Console" panose="020B0609040504020204" pitchFamily="49" charset="0"/>
              </a:rPr>
            </a:br>
            <a:r>
              <a:rPr lang="en-GB" dirty="0">
                <a:latin typeface="Lucida Console" panose="020B0609040504020204" pitchFamily="49" charset="0"/>
              </a:rPr>
              <a:t>sns.jointplot(data=df_iris, x=</a:t>
            </a:r>
            <a:r>
              <a:rPr lang="en-GB" dirty="0">
                <a:solidFill>
                  <a:srgbClr val="00B050"/>
                </a:solidFill>
                <a:latin typeface="Lucida Console" panose="020B0609040504020204" pitchFamily="49" charset="0"/>
              </a:rPr>
              <a:t>'petal_width', </a:t>
            </a:r>
            <a:r>
              <a:rPr lang="en-GB" dirty="0">
                <a:latin typeface="Lucida Console" panose="020B0609040504020204" pitchFamily="49" charset="0"/>
              </a:rPr>
              <a:t>y=</a:t>
            </a:r>
            <a:r>
              <a:rPr lang="en-GB" dirty="0">
                <a:solidFill>
                  <a:srgbClr val="00B050"/>
                </a:solidFill>
                <a:latin typeface="Lucida Console" panose="020B0609040504020204" pitchFamily="49" charset="0"/>
              </a:rPr>
              <a:t>'petal_length'</a:t>
            </a:r>
            <a:r>
              <a:rPr lang="en-GB" dirty="0">
                <a:latin typeface="Lucida Console" panose="020B0609040504020204" pitchFamily="49" charset="0"/>
              </a:rPr>
              <a:t>)</a:t>
            </a:r>
          </a:p>
          <a:p>
            <a:pPr marL="0" indent="0">
              <a:buNone/>
            </a:pPr>
            <a:endParaRPr lang="en-GB" dirty="0">
              <a:solidFill>
                <a:srgbClr val="FF0000"/>
              </a:solidFill>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save the plot into a file</a:t>
            </a:r>
          </a:p>
          <a:p>
            <a:pPr marL="0" indent="0">
              <a:buNone/>
            </a:pPr>
            <a:r>
              <a:rPr lang="en-GB" dirty="0">
                <a:latin typeface="Lucida Console" panose="020B0609040504020204" pitchFamily="49" charset="0"/>
              </a:rPr>
              <a:t>plt.savefig(</a:t>
            </a:r>
            <a:r>
              <a:rPr lang="en-GB" dirty="0">
                <a:solidFill>
                  <a:srgbClr val="00B050"/>
                </a:solidFill>
                <a:latin typeface="Lucida Console" panose="020B0609040504020204" pitchFamily="49" charset="0"/>
              </a:rPr>
              <a:t>'joint_plot.png'</a:t>
            </a:r>
            <a:r>
              <a:rPr lang="en-GB" dirty="0">
                <a:latin typeface="Lucida Console" panose="020B0609040504020204" pitchFamily="49" charset="0"/>
              </a:rPr>
              <a:t>)</a:t>
            </a:r>
          </a:p>
          <a:p>
            <a:pPr marL="0" indent="0">
              <a:buNone/>
            </a:pPr>
            <a:endParaRPr lang="en-GB" dirty="0">
              <a:latin typeface="Lucida Console" panose="020B0609040504020204" pitchFamily="49" charset="0"/>
            </a:endParaRPr>
          </a:p>
          <a:p>
            <a:r>
              <a:rPr lang="en-GB" dirty="0"/>
              <a:t>The next slide shows the resulting plot</a:t>
            </a:r>
          </a:p>
          <a:p>
            <a:pPr marL="0" indent="0">
              <a:buNone/>
            </a:pP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185319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joint plots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4" name="Picture 3" descr="Chart, scatter chart&#10;&#10;Description automatically generated">
            <a:extLst>
              <a:ext uri="{FF2B5EF4-FFF2-40B4-BE49-F238E27FC236}">
                <a16:creationId xmlns:a16="http://schemas.microsoft.com/office/drawing/2014/main" id="{45ADDAB1-E052-4FC6-88FE-FD802B6B356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3412" y="1206188"/>
            <a:ext cx="5367460" cy="5367460"/>
          </a:xfrm>
          <a:prstGeom prst="rect">
            <a:avLst/>
          </a:prstGeom>
        </p:spPr>
      </p:pic>
      <p:sp>
        <p:nvSpPr>
          <p:cNvPr id="5" name="Text Placeholder 4">
            <a:extLst>
              <a:ext uri="{FF2B5EF4-FFF2-40B4-BE49-F238E27FC236}">
                <a16:creationId xmlns:a16="http://schemas.microsoft.com/office/drawing/2014/main" id="{01807EFF-3BB2-4CDD-8122-D57B6E437AED}"/>
              </a:ext>
            </a:extLst>
          </p:cNvPr>
          <p:cNvSpPr txBox="1">
            <a:spLocks/>
          </p:cNvSpPr>
          <p:nvPr/>
        </p:nvSpPr>
        <p:spPr>
          <a:xfrm>
            <a:off x="6959513" y="1601218"/>
            <a:ext cx="4828733" cy="405984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scatter plot shows the relationship between the petal lengths and petal widths: the cluster at the bottom left corner illustrates petals with short lengths and short width (probably young flowers); the relationship between lengths and widths is pretty linear: increase of petal’s lengths are followed quite proportionally with the increases of petal’s widths</a:t>
            </a:r>
          </a:p>
          <a:p>
            <a:endParaRPr lang="en-GB" dirty="0">
              <a:latin typeface="Lucida Console" panose="020B0609040504020204" pitchFamily="49" charset="0"/>
            </a:endParaRPr>
          </a:p>
          <a:p>
            <a:r>
              <a:rPr lang="en-GB" dirty="0"/>
              <a:t>The histogram on the top illustrates the distribution of petal’s widths alone</a:t>
            </a:r>
          </a:p>
          <a:p>
            <a:endParaRPr lang="en-GB" dirty="0"/>
          </a:p>
          <a:p>
            <a:r>
              <a:rPr lang="en-GB" dirty="0"/>
              <a:t>The histogram on the right illustrates the distribution of petal’s lengths alone</a:t>
            </a:r>
          </a:p>
        </p:txBody>
      </p:sp>
    </p:spTree>
    <p:extLst>
      <p:ext uri="{BB962C8B-B14F-4D97-AF65-F5344CB8AC3E}">
        <p14:creationId xmlns:p14="http://schemas.microsoft.com/office/powerpoint/2010/main" val="34064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scatterplot() with rugplot()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5" name="Text Placeholder 4">
            <a:extLst>
              <a:ext uri="{FF2B5EF4-FFF2-40B4-BE49-F238E27FC236}">
                <a16:creationId xmlns:a16="http://schemas.microsoft.com/office/drawing/2014/main" id="{01807EFF-3BB2-4CDD-8122-D57B6E437AED}"/>
              </a:ext>
            </a:extLst>
          </p:cNvPr>
          <p:cNvSpPr txBox="1">
            <a:spLocks/>
          </p:cNvSpPr>
          <p:nvPr/>
        </p:nvSpPr>
        <p:spPr>
          <a:xfrm>
            <a:off x="6959513" y="2446608"/>
            <a:ext cx="4979445" cy="405984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 with jointplot(), the scatter plot shows the relationship between the petal lengths and petal widths (note that the default value for kind kwarg with relplot() is ‘scatter’)</a:t>
            </a:r>
          </a:p>
          <a:p>
            <a:endParaRPr lang="en-GB" dirty="0">
              <a:latin typeface="Lucida Console" panose="020B0609040504020204" pitchFamily="49" charset="0"/>
            </a:endParaRPr>
          </a:p>
          <a:p>
            <a:r>
              <a:rPr lang="en-GB" dirty="0"/>
              <a:t>The relational plot rugplot() can be </a:t>
            </a:r>
            <a:r>
              <a:rPr lang="en-GB" b="0" i="0" dirty="0">
                <a:solidFill>
                  <a:srgbClr val="444444"/>
                </a:solidFill>
                <a:effectLst/>
                <a:latin typeface="Roboto" panose="02000000000000000000" pitchFamily="2" charset="0"/>
              </a:rPr>
              <a:t>used to add ticks (‘rugs’) along the x and y axes</a:t>
            </a:r>
          </a:p>
          <a:p>
            <a:endParaRPr lang="en-GB" dirty="0">
              <a:latin typeface="Lucida Console" panose="020B0609040504020204" pitchFamily="49" charset="0"/>
            </a:endParaRPr>
          </a:p>
          <a:p>
            <a:r>
              <a:rPr lang="en-GB" dirty="0"/>
              <a:t>The rugs on the bottom illustrate the distribution of petal’s widths alone</a:t>
            </a:r>
          </a:p>
          <a:p>
            <a:endParaRPr lang="en-GB" dirty="0"/>
          </a:p>
          <a:p>
            <a:r>
              <a:rPr lang="en-GB" dirty="0"/>
              <a:t>The rugs on the left illustrate the distribution of petal’s lengths alone</a:t>
            </a:r>
          </a:p>
        </p:txBody>
      </p:sp>
      <p:pic>
        <p:nvPicPr>
          <p:cNvPr id="7" name="Picture 6">
            <a:extLst>
              <a:ext uri="{FF2B5EF4-FFF2-40B4-BE49-F238E27FC236}">
                <a16:creationId xmlns:a16="http://schemas.microsoft.com/office/drawing/2014/main" id="{31611027-CB37-44A8-8B53-6FB78E3B2F35}"/>
              </a:ext>
            </a:extLst>
          </p:cNvPr>
          <p:cNvPicPr>
            <a:picLocks noChangeAspect="1"/>
          </p:cNvPicPr>
          <p:nvPr/>
        </p:nvPicPr>
        <p:blipFill>
          <a:blip r:embed="rId4"/>
          <a:stretch>
            <a:fillRect/>
          </a:stretch>
        </p:blipFill>
        <p:spPr>
          <a:xfrm>
            <a:off x="803241" y="2124614"/>
            <a:ext cx="4524017" cy="4552233"/>
          </a:xfrm>
          <a:prstGeom prst="rect">
            <a:avLst/>
          </a:prstGeom>
        </p:spPr>
      </p:pic>
      <p:sp>
        <p:nvSpPr>
          <p:cNvPr id="8" name="Text Placeholder 4">
            <a:extLst>
              <a:ext uri="{FF2B5EF4-FFF2-40B4-BE49-F238E27FC236}">
                <a16:creationId xmlns:a16="http://schemas.microsoft.com/office/drawing/2014/main" id="{B25754C1-83E8-4B01-A17C-F418A2F7FB35}"/>
              </a:ext>
            </a:extLst>
          </p:cNvPr>
          <p:cNvSpPr txBox="1">
            <a:spLocks/>
          </p:cNvSpPr>
          <p:nvPr/>
        </p:nvSpPr>
        <p:spPr>
          <a:xfrm>
            <a:off x="602249" y="1500996"/>
            <a:ext cx="11002377" cy="124220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Lucida Console" panose="020B0609040504020204" pitchFamily="49" charset="0"/>
              </a:rPr>
              <a:t>  sns.relplot(data=df_iris, x=</a:t>
            </a:r>
            <a:r>
              <a:rPr lang="en-GB" dirty="0">
                <a:solidFill>
                  <a:srgbClr val="00B050"/>
                </a:solidFill>
                <a:latin typeface="Lucida Console" panose="020B0609040504020204" pitchFamily="49" charset="0"/>
              </a:rPr>
              <a:t>'petal_width', </a:t>
            </a:r>
            <a:r>
              <a:rPr lang="en-GB" dirty="0">
                <a:latin typeface="Lucida Console" panose="020B0609040504020204" pitchFamily="49" charset="0"/>
              </a:rPr>
              <a:t>y=</a:t>
            </a:r>
            <a:r>
              <a:rPr lang="en-GB" dirty="0">
                <a:solidFill>
                  <a:srgbClr val="00B050"/>
                </a:solidFill>
                <a:latin typeface="Lucida Console" panose="020B0609040504020204" pitchFamily="49" charset="0"/>
              </a:rPr>
              <a:t>'petal_length'</a:t>
            </a:r>
            <a:r>
              <a:rPr lang="en-GB" dirty="0">
                <a:latin typeface="Lucida Console" panose="020B0609040504020204" pitchFamily="49" charset="0"/>
              </a:rPr>
              <a:t>)</a:t>
            </a:r>
            <a:br>
              <a:rPr lang="en-GB" dirty="0">
                <a:latin typeface="Lucida Console" panose="020B0609040504020204" pitchFamily="49" charset="0"/>
              </a:rPr>
            </a:br>
            <a:r>
              <a:rPr lang="en-GB" dirty="0">
                <a:latin typeface="Lucida Console" panose="020B0609040504020204" pitchFamily="49" charset="0"/>
              </a:rPr>
              <a:t>  sns.rugplot(data=df_iris, x=</a:t>
            </a:r>
            <a:r>
              <a:rPr lang="en-GB" dirty="0">
                <a:solidFill>
                  <a:srgbClr val="00B050"/>
                </a:solidFill>
                <a:latin typeface="Lucida Console" panose="020B0609040504020204" pitchFamily="49" charset="0"/>
              </a:rPr>
              <a:t>'petal_width', </a:t>
            </a:r>
            <a:r>
              <a:rPr lang="en-GB" dirty="0">
                <a:latin typeface="Lucida Console" panose="020B0609040504020204" pitchFamily="49" charset="0"/>
              </a:rPr>
              <a:t>y=</a:t>
            </a:r>
            <a:r>
              <a:rPr lang="en-GB" dirty="0">
                <a:solidFill>
                  <a:srgbClr val="00B050"/>
                </a:solidFill>
                <a:latin typeface="Lucida Console" panose="020B0609040504020204" pitchFamily="49" charset="0"/>
              </a:rPr>
              <a:t>'petal_length'</a:t>
            </a:r>
            <a:r>
              <a:rPr lang="en-GB" dirty="0">
                <a:latin typeface="Lucida Console" panose="020B0609040504020204" pitchFamily="49" charset="0"/>
              </a:rPr>
              <a:t>)</a:t>
            </a:r>
          </a:p>
        </p:txBody>
      </p:sp>
    </p:spTree>
    <p:extLst>
      <p:ext uri="{BB962C8B-B14F-4D97-AF65-F5344CB8AC3E}">
        <p14:creationId xmlns:p14="http://schemas.microsoft.com/office/powerpoint/2010/main" val="412605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Dependencies and Uses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8980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following are dependencies of Seaborn</a:t>
            </a:r>
          </a:p>
          <a:p>
            <a:pPr lvl="1"/>
            <a:r>
              <a:rPr lang="en-GB" dirty="0"/>
              <a:t>Python 2.7 or 3.4+</a:t>
            </a:r>
          </a:p>
          <a:p>
            <a:pPr lvl="1"/>
            <a:r>
              <a:rPr lang="en-GB" dirty="0"/>
              <a:t>NumPy (for performing mathematical computations on large multi-dimensional arrays)</a:t>
            </a:r>
          </a:p>
          <a:p>
            <a:pPr lvl="1"/>
            <a:r>
              <a:rPr lang="en-GB" dirty="0"/>
              <a:t>SciPy (for scientific computing: optimisation, linear algebra, interpolation, image processing etc.)</a:t>
            </a:r>
          </a:p>
          <a:p>
            <a:pPr lvl="1"/>
            <a:r>
              <a:rPr lang="en-GB" dirty="0"/>
              <a:t>Pandas (for managing datasets)</a:t>
            </a:r>
          </a:p>
          <a:p>
            <a:pPr lvl="1"/>
            <a:r>
              <a:rPr lang="en-GB" dirty="0"/>
              <a:t>Matplotlib (to generate simple plots and for additional customisation)</a:t>
            </a:r>
          </a:p>
          <a:p>
            <a:pPr lvl="1"/>
            <a:endParaRPr lang="en-GB" dirty="0"/>
          </a:p>
          <a:p>
            <a:r>
              <a:rPr lang="en-GB" dirty="0"/>
              <a:t>Seaborn is used for plotting and styling of more complex plots</a:t>
            </a:r>
          </a:p>
          <a:p>
            <a:endParaRPr lang="en-GB" dirty="0"/>
          </a:p>
          <a:p>
            <a:r>
              <a:rPr lang="en-GB" dirty="0"/>
              <a:t>We are going to explore the following uses of Seaborn:</a:t>
            </a:r>
          </a:p>
          <a:p>
            <a:pPr lvl="1"/>
            <a:r>
              <a:rPr lang="en-GB" dirty="0"/>
              <a:t>visualising data distribution (creating distribution plots)</a:t>
            </a:r>
          </a:p>
          <a:p>
            <a:pPr lvl="1"/>
            <a:r>
              <a:rPr lang="en-GB" dirty="0"/>
              <a:t>visualising categorical data (creating categorical plots)</a:t>
            </a:r>
          </a:p>
          <a:p>
            <a:pPr lvl="1"/>
            <a:r>
              <a:rPr lang="en-GB" dirty="0"/>
              <a:t>visualising relational data (creating relational plots)</a:t>
            </a:r>
          </a:p>
          <a:p>
            <a:pPr lvl="1"/>
            <a:r>
              <a:rPr lang="en-GB" dirty="0"/>
              <a:t>creating joint plots</a:t>
            </a:r>
          </a:p>
          <a:p>
            <a:pPr lvl="1"/>
            <a:r>
              <a:rPr lang="en-GB" dirty="0"/>
              <a:t>changing plot style and colours</a:t>
            </a:r>
          </a:p>
          <a:p>
            <a:endParaRPr lang="en-US" dirty="0"/>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314855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changing plot style</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1265436" cy="495742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Matplotlib allows you to make absolutely any type of chart. </a:t>
            </a:r>
          </a:p>
          <a:p>
            <a:endParaRPr lang="en-GB" dirty="0"/>
          </a:p>
          <a:p>
            <a:r>
              <a:rPr lang="en-GB" dirty="0"/>
              <a:t>However the chart styles of matplotlib library is not as fancy as seaborn styles. </a:t>
            </a:r>
          </a:p>
          <a:p>
            <a:endParaRPr lang="en-GB" dirty="0"/>
          </a:p>
          <a:p>
            <a:r>
              <a:rPr lang="en-GB" dirty="0"/>
              <a:t>It is possible to benefit from seaborn library style when plotting charts in matplotlib. </a:t>
            </a:r>
          </a:p>
          <a:p>
            <a:endParaRPr lang="en-GB" dirty="0"/>
          </a:p>
          <a:p>
            <a:r>
              <a:rPr lang="en-GB" dirty="0"/>
              <a:t>You just need to load the seaborn library and use seaborn </a:t>
            </a:r>
            <a:r>
              <a:rPr lang="en-GB" dirty="0">
                <a:latin typeface="Lucida Console" panose="020B0609040504020204" pitchFamily="49" charset="0"/>
              </a:rPr>
              <a:t>set_style() </a:t>
            </a:r>
            <a:r>
              <a:rPr lang="en-GB" dirty="0"/>
              <a:t>function with one of the pre-set Seaborn themes: darkgrid, whitegrid, dark, white and tick. </a:t>
            </a:r>
          </a:p>
          <a:p>
            <a:endParaRPr lang="en-GB" dirty="0"/>
          </a:p>
          <a:p>
            <a:r>
              <a:rPr lang="en-GB" dirty="0"/>
              <a:t>Note: To have an effect, </a:t>
            </a:r>
            <a:r>
              <a:rPr lang="en-GB" dirty="0">
                <a:latin typeface="Lucida Console" panose="020B0609040504020204" pitchFamily="49" charset="0"/>
              </a:rPr>
              <a:t>sns.set_style()</a:t>
            </a:r>
            <a:r>
              <a:rPr lang="en-GB" dirty="0"/>
              <a:t> must be called before setting the x and y labels for the plot</a:t>
            </a:r>
          </a:p>
          <a:p>
            <a:endParaRPr lang="en-GB" dirty="0">
              <a:latin typeface="Lucida Console" panose="020B0609040504020204" pitchFamily="49" charset="0"/>
            </a:endParaRPr>
          </a:p>
        </p:txBody>
      </p:sp>
    </p:spTree>
    <p:extLst>
      <p:ext uri="{BB962C8B-B14F-4D97-AF65-F5344CB8AC3E}">
        <p14:creationId xmlns:p14="http://schemas.microsoft.com/office/powerpoint/2010/main" val="426652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changing plot style</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8787279" cy="515138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solidFill>
                  <a:srgbClr val="FF7700"/>
                </a:solidFill>
                <a:latin typeface="Lucida Console" panose="020B0609040504020204" pitchFamily="49" charset="0"/>
              </a:rPr>
              <a:t>import</a:t>
            </a:r>
            <a:r>
              <a:rPr lang="en-GB" sz="1800" dirty="0">
                <a:latin typeface="Lucida Console" panose="020B0609040504020204" pitchFamily="49" charset="0"/>
              </a:rPr>
              <a:t> matplotlib.pyplot </a:t>
            </a:r>
            <a:r>
              <a:rPr lang="en-GB" sz="1800" dirty="0">
                <a:solidFill>
                  <a:srgbClr val="FF7700"/>
                </a:solidFill>
                <a:latin typeface="Lucida Console" panose="020B0609040504020204" pitchFamily="49" charset="0"/>
              </a:rPr>
              <a:t>as</a:t>
            </a:r>
            <a:r>
              <a:rPr lang="en-GB" sz="1800" dirty="0">
                <a:latin typeface="Lucida Console" panose="020B0609040504020204" pitchFamily="49" charset="0"/>
              </a:rPr>
              <a:t> plt</a:t>
            </a:r>
          </a:p>
          <a:p>
            <a:pPr marL="0" indent="0">
              <a:buNone/>
            </a:pPr>
            <a:r>
              <a:rPr lang="en-GB" sz="1800" dirty="0">
                <a:solidFill>
                  <a:srgbClr val="FF7700"/>
                </a:solidFill>
                <a:latin typeface="Lucida Console" panose="020B0609040504020204" pitchFamily="49" charset="0"/>
              </a:rPr>
              <a:t>import</a:t>
            </a:r>
            <a:r>
              <a:rPr lang="en-GB" sz="1800" dirty="0">
                <a:latin typeface="Lucida Console" panose="020B0609040504020204" pitchFamily="49" charset="0"/>
              </a:rPr>
              <a:t> numpy </a:t>
            </a:r>
            <a:r>
              <a:rPr lang="en-GB" sz="1800" dirty="0">
                <a:solidFill>
                  <a:srgbClr val="FF7700"/>
                </a:solidFill>
                <a:latin typeface="Lucida Console" panose="020B0609040504020204" pitchFamily="49" charset="0"/>
              </a:rPr>
              <a:t>as</a:t>
            </a:r>
            <a:r>
              <a:rPr lang="en-GB" sz="1800" dirty="0">
                <a:latin typeface="Lucida Console" panose="020B0609040504020204" pitchFamily="49" charset="0"/>
              </a:rPr>
              <a:t> np</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seaborn</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sns</a:t>
            </a:r>
          </a:p>
          <a:p>
            <a:pPr marL="0" indent="0">
              <a:buNone/>
            </a:pPr>
            <a:br>
              <a:rPr lang="en-GB" sz="1800" dirty="0">
                <a:latin typeface="Lucida Console" panose="020B0609040504020204" pitchFamily="49" charset="0"/>
              </a:rPr>
            </a:br>
            <a:r>
              <a:rPr lang="en-GB" sz="1800" dirty="0">
                <a:solidFill>
                  <a:srgbClr val="FF0000"/>
                </a:solidFill>
                <a:latin typeface="Lucida Console" panose="020B0609040504020204" pitchFamily="49" charset="0"/>
              </a:rPr>
              <a:t># impact (in £k) of potential risks by % of their probability</a:t>
            </a:r>
            <a:br>
              <a:rPr lang="en-GB" sz="1800" dirty="0">
                <a:solidFill>
                  <a:srgbClr val="FF0000"/>
                </a:solidFill>
                <a:latin typeface="Lucida Console" panose="020B0609040504020204" pitchFamily="49" charset="0"/>
              </a:rPr>
            </a:br>
            <a:r>
              <a:rPr lang="es-ES" sz="1800" dirty="0">
                <a:latin typeface="Lucida Console" panose="020B0609040504020204" pitchFamily="49" charset="0"/>
              </a:rPr>
              <a:t>x = np.array([60, 46, 66, 48, 48, \</a:t>
            </a:r>
          </a:p>
          <a:p>
            <a:pPr marL="0" indent="0">
              <a:buNone/>
            </a:pPr>
            <a:r>
              <a:rPr lang="es-ES" sz="1800" dirty="0">
                <a:latin typeface="Lucida Console" panose="020B0609040504020204" pitchFamily="49" charset="0"/>
              </a:rPr>
              <a:t>              34, 41, 47, 45, 66])</a:t>
            </a:r>
            <a:endParaRPr lang="en-GB" sz="1800" dirty="0">
              <a:latin typeface="Lucida Console" panose="020B0609040504020204" pitchFamily="49" charset="0"/>
            </a:endParaRPr>
          </a:p>
          <a:p>
            <a:pPr marL="0" indent="0">
              <a:buNone/>
            </a:pPr>
            <a:r>
              <a:rPr lang="es-ES" sz="1800" dirty="0">
                <a:latin typeface="Lucida Console" panose="020B0609040504020204" pitchFamily="49" charset="0"/>
              </a:rPr>
              <a:t>y = np.array([456, 235, 478, 159, 248, \</a:t>
            </a:r>
          </a:p>
          <a:p>
            <a:pPr marL="0" indent="0">
              <a:buNone/>
            </a:pPr>
            <a:r>
              <a:rPr lang="es-ES" sz="1800" dirty="0">
                <a:latin typeface="Lucida Console" panose="020B0609040504020204" pitchFamily="49" charset="0"/>
              </a:rPr>
              <a:t>              490, 697, 554, 387, 454]) </a:t>
            </a:r>
          </a:p>
          <a:p>
            <a:pPr marL="0" indent="0">
              <a:buNone/>
            </a:pPr>
            <a:r>
              <a:rPr lang="en-GB" dirty="0">
                <a:latin typeface="Lucida Console" panose="020B0609040504020204" pitchFamily="49" charset="0"/>
              </a:rPr>
              <a:t>sns.set_style(</a:t>
            </a:r>
            <a:r>
              <a:rPr lang="en-GB" dirty="0">
                <a:solidFill>
                  <a:srgbClr val="00B050"/>
                </a:solidFill>
                <a:latin typeface="Lucida Console" panose="020B0609040504020204" pitchFamily="49" charset="0"/>
              </a:rPr>
              <a:t>'darkgrid'</a:t>
            </a:r>
            <a:r>
              <a:rPr lang="en-GB" dirty="0">
                <a:latin typeface="Lucida Console" panose="020B0609040504020204" pitchFamily="49" charset="0"/>
              </a:rPr>
              <a:t>)</a:t>
            </a:r>
            <a:endParaRPr lang="en-GB" dirty="0">
              <a:solidFill>
                <a:srgbClr val="FF0000"/>
              </a:solidFill>
              <a:latin typeface="Lucida Console" panose="020B0609040504020204" pitchFamily="49" charset="0"/>
            </a:endParaRPr>
          </a:p>
          <a:p>
            <a:pPr marL="0" indent="0">
              <a:buNone/>
            </a:pPr>
            <a:r>
              <a:rPr lang="en-GB" sz="1800" dirty="0">
                <a:latin typeface="Lucida Console" panose="020B0609040504020204" pitchFamily="49" charset="0"/>
              </a:rPr>
              <a:t>plt.xlabel(</a:t>
            </a:r>
            <a:r>
              <a:rPr lang="en-GB" sz="1800" dirty="0">
                <a:solidFill>
                  <a:srgbClr val="00B050"/>
                </a:solidFill>
                <a:latin typeface="Lucida Console" panose="020B0609040504020204" pitchFamily="49" charset="0"/>
              </a:rPr>
              <a:t>'Probability %'</a:t>
            </a:r>
            <a:r>
              <a:rPr lang="en-GB" sz="1800" dirty="0">
                <a:latin typeface="Lucida Console" panose="020B0609040504020204" pitchFamily="49" charset="0"/>
              </a:rPr>
              <a:t>)</a:t>
            </a:r>
            <a:endParaRPr lang="en-GB" sz="1800" dirty="0">
              <a:solidFill>
                <a:srgbClr val="00B050"/>
              </a:solidFill>
              <a:latin typeface="Lucida Console" panose="020B0609040504020204" pitchFamily="49" charset="0"/>
            </a:endParaRPr>
          </a:p>
          <a:p>
            <a:pPr marL="0" indent="0">
              <a:buNone/>
            </a:pPr>
            <a:r>
              <a:rPr lang="en-GB" sz="1800" dirty="0">
                <a:latin typeface="Lucida Console" panose="020B0609040504020204" pitchFamily="49" charset="0"/>
              </a:rPr>
              <a:t>plt.ylabel(</a:t>
            </a:r>
            <a:r>
              <a:rPr lang="en-GB" sz="1800" dirty="0">
                <a:solidFill>
                  <a:srgbClr val="00B050"/>
                </a:solidFill>
                <a:latin typeface="Lucida Console" panose="020B0609040504020204" pitchFamily="49" charset="0"/>
              </a:rPr>
              <a:t>'Impact £k'</a:t>
            </a:r>
            <a:r>
              <a:rPr lang="en-GB" sz="1800" dirty="0">
                <a:latin typeface="Lucida Console" panose="020B0609040504020204" pitchFamily="49" charset="0"/>
              </a:rPr>
              <a:t>)</a:t>
            </a:r>
          </a:p>
          <a:p>
            <a:pPr marL="0" indent="0">
              <a:buNone/>
            </a:pPr>
            <a:r>
              <a:rPr lang="en-GB" sz="1800" dirty="0">
                <a:latin typeface="Lucida Console" panose="020B0609040504020204" pitchFamily="49" charset="0"/>
              </a:rPr>
              <a:t>plt.title(</a:t>
            </a:r>
            <a:r>
              <a:rPr lang="en-GB" sz="1800" dirty="0">
                <a:solidFill>
                  <a:srgbClr val="00B050"/>
                </a:solidFill>
                <a:latin typeface="Lucida Console" panose="020B0609040504020204" pitchFamily="49" charset="0"/>
              </a:rPr>
              <a:t>'Risks impact and their probability')</a:t>
            </a:r>
          </a:p>
          <a:p>
            <a:pPr marL="0" indent="0">
              <a:buNone/>
            </a:pPr>
            <a:r>
              <a:rPr lang="en-GB" sz="1800" dirty="0">
                <a:latin typeface="Lucida Console" panose="020B0609040504020204" pitchFamily="49" charset="0"/>
              </a:rPr>
              <a:t>plt.scatter(x,y)</a:t>
            </a:r>
          </a:p>
          <a:p>
            <a:pPr marL="0" indent="0">
              <a:buNone/>
            </a:pPr>
            <a:r>
              <a:rPr lang="en-GB" sz="1800" dirty="0">
                <a:latin typeface="Lucida Console" panose="020B0609040504020204" pitchFamily="49" charset="0"/>
              </a:rPr>
              <a:t>plt.savefig(</a:t>
            </a:r>
            <a:r>
              <a:rPr lang="en-GB" sz="1800" dirty="0">
                <a:solidFill>
                  <a:srgbClr val="00B050"/>
                </a:solidFill>
                <a:latin typeface="Lucida Console" panose="020B0609040504020204" pitchFamily="49" charset="0"/>
              </a:rPr>
              <a:t>'style_darkgrid.png'</a:t>
            </a:r>
            <a:r>
              <a:rPr lang="en-GB" sz="1800" dirty="0">
                <a:latin typeface="Lucida Console" panose="020B0609040504020204" pitchFamily="49" charset="0"/>
              </a:rPr>
              <a:t>)</a:t>
            </a:r>
          </a:p>
          <a:p>
            <a:pPr marL="0" indent="0">
              <a:buNone/>
            </a:pPr>
            <a:endParaRPr lang="en-GB" dirty="0"/>
          </a:p>
          <a:p>
            <a:pPr marL="0" indent="0">
              <a:buNone/>
            </a:pP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p:txBody>
      </p:sp>
    </p:spTree>
    <p:extLst>
      <p:ext uri="{BB962C8B-B14F-4D97-AF65-F5344CB8AC3E}">
        <p14:creationId xmlns:p14="http://schemas.microsoft.com/office/powerpoint/2010/main" val="48800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changing plot style</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5" name="Text Placeholder 4">
            <a:extLst>
              <a:ext uri="{FF2B5EF4-FFF2-40B4-BE49-F238E27FC236}">
                <a16:creationId xmlns:a16="http://schemas.microsoft.com/office/drawing/2014/main" id="{01807EFF-3BB2-4CDD-8122-D57B6E437AED}"/>
              </a:ext>
            </a:extLst>
          </p:cNvPr>
          <p:cNvSpPr txBox="1">
            <a:spLocks/>
          </p:cNvSpPr>
          <p:nvPr/>
        </p:nvSpPr>
        <p:spPr>
          <a:xfrm>
            <a:off x="2028261" y="3388456"/>
            <a:ext cx="3748072" cy="3340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Lucida Console" panose="020B0609040504020204" pitchFamily="49" charset="0"/>
              </a:rPr>
              <a:t>sns.set_style(</a:t>
            </a:r>
            <a:r>
              <a:rPr lang="en-GB" dirty="0">
                <a:solidFill>
                  <a:srgbClr val="00B050"/>
                </a:solidFill>
                <a:latin typeface="Lucida Console" panose="020B0609040504020204" pitchFamily="49" charset="0"/>
              </a:rPr>
              <a:t>'darkgrid'</a:t>
            </a:r>
            <a:r>
              <a:rPr lang="en-GB" dirty="0">
                <a:latin typeface="Lucida Console" panose="020B0609040504020204" pitchFamily="49" charset="0"/>
              </a:rPr>
              <a:t>)</a:t>
            </a:r>
            <a:endParaRPr lang="en-GB" dirty="0">
              <a:solidFill>
                <a:srgbClr val="FF0000"/>
              </a:solidFill>
              <a:latin typeface="Lucida Console" panose="020B0609040504020204" pitchFamily="49" charset="0"/>
            </a:endParaRPr>
          </a:p>
        </p:txBody>
      </p:sp>
      <p:sp>
        <p:nvSpPr>
          <p:cNvPr id="7" name="Text Placeholder 4">
            <a:extLst>
              <a:ext uri="{FF2B5EF4-FFF2-40B4-BE49-F238E27FC236}">
                <a16:creationId xmlns:a16="http://schemas.microsoft.com/office/drawing/2014/main" id="{01807EFF-3BB2-4CDD-8122-D57B6E437AED}"/>
              </a:ext>
            </a:extLst>
          </p:cNvPr>
          <p:cNvSpPr txBox="1">
            <a:spLocks/>
          </p:cNvSpPr>
          <p:nvPr/>
        </p:nvSpPr>
        <p:spPr>
          <a:xfrm>
            <a:off x="6282612" y="3388455"/>
            <a:ext cx="3900485" cy="3340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Lucida Console" panose="020B0609040504020204" pitchFamily="49" charset="0"/>
              </a:rPr>
              <a:t>sns.set_style(</a:t>
            </a:r>
            <a:r>
              <a:rPr lang="en-GB" dirty="0">
                <a:solidFill>
                  <a:srgbClr val="00B050"/>
                </a:solidFill>
                <a:latin typeface="Lucida Console" panose="020B0609040504020204" pitchFamily="49" charset="0"/>
              </a:rPr>
              <a:t>'whitegrid'</a:t>
            </a:r>
            <a:r>
              <a:rPr lang="en-GB" dirty="0">
                <a:latin typeface="Lucida Console" panose="020B0609040504020204" pitchFamily="49" charset="0"/>
              </a:rPr>
              <a:t>)</a:t>
            </a:r>
            <a:endParaRPr lang="en-GB" dirty="0">
              <a:solidFill>
                <a:srgbClr val="FF0000"/>
              </a:solidFill>
              <a:latin typeface="Lucida Console" panose="020B0609040504020204" pitchFamily="49" charset="0"/>
            </a:endParaRPr>
          </a:p>
        </p:txBody>
      </p:sp>
      <p:sp>
        <p:nvSpPr>
          <p:cNvPr id="8" name="Text Placeholder 4">
            <a:extLst>
              <a:ext uri="{FF2B5EF4-FFF2-40B4-BE49-F238E27FC236}">
                <a16:creationId xmlns:a16="http://schemas.microsoft.com/office/drawing/2014/main" id="{01807EFF-3BB2-4CDD-8122-D57B6E437AED}"/>
              </a:ext>
            </a:extLst>
          </p:cNvPr>
          <p:cNvSpPr txBox="1">
            <a:spLocks/>
          </p:cNvSpPr>
          <p:nvPr/>
        </p:nvSpPr>
        <p:spPr>
          <a:xfrm>
            <a:off x="837777" y="6103945"/>
            <a:ext cx="3332443" cy="3340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Lucida Console" panose="020B0609040504020204" pitchFamily="49" charset="0"/>
              </a:rPr>
              <a:t>sns.set_style(</a:t>
            </a:r>
            <a:r>
              <a:rPr lang="en-GB" dirty="0">
                <a:solidFill>
                  <a:srgbClr val="00B050"/>
                </a:solidFill>
                <a:latin typeface="Lucida Console" panose="020B0609040504020204" pitchFamily="49" charset="0"/>
              </a:rPr>
              <a:t>'dark'</a:t>
            </a:r>
            <a:r>
              <a:rPr lang="en-GB" dirty="0">
                <a:latin typeface="Lucida Console" panose="020B0609040504020204" pitchFamily="49" charset="0"/>
              </a:rPr>
              <a:t>)</a:t>
            </a:r>
            <a:endParaRPr lang="en-GB" dirty="0">
              <a:solidFill>
                <a:srgbClr val="FF0000"/>
              </a:solidFill>
              <a:latin typeface="Lucida Console" panose="020B0609040504020204" pitchFamily="49" charset="0"/>
            </a:endParaRPr>
          </a:p>
        </p:txBody>
      </p:sp>
      <p:sp>
        <p:nvSpPr>
          <p:cNvPr id="9" name="Text Placeholder 4">
            <a:extLst>
              <a:ext uri="{FF2B5EF4-FFF2-40B4-BE49-F238E27FC236}">
                <a16:creationId xmlns:a16="http://schemas.microsoft.com/office/drawing/2014/main" id="{01807EFF-3BB2-4CDD-8122-D57B6E437AED}"/>
              </a:ext>
            </a:extLst>
          </p:cNvPr>
          <p:cNvSpPr txBox="1">
            <a:spLocks/>
          </p:cNvSpPr>
          <p:nvPr/>
        </p:nvSpPr>
        <p:spPr>
          <a:xfrm>
            <a:off x="4384533" y="6085767"/>
            <a:ext cx="3346304" cy="3340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Lucida Console" panose="020B0609040504020204" pitchFamily="49" charset="0"/>
              </a:rPr>
              <a:t>sns.set_style(</a:t>
            </a:r>
            <a:r>
              <a:rPr lang="en-GB" dirty="0">
                <a:solidFill>
                  <a:srgbClr val="00B050"/>
                </a:solidFill>
                <a:latin typeface="Lucida Console" panose="020B0609040504020204" pitchFamily="49" charset="0"/>
              </a:rPr>
              <a:t>'white'</a:t>
            </a:r>
            <a:r>
              <a:rPr lang="en-GB" dirty="0">
                <a:latin typeface="Lucida Console" panose="020B0609040504020204" pitchFamily="49" charset="0"/>
              </a:rPr>
              <a:t>)</a:t>
            </a:r>
            <a:endParaRPr lang="en-GB" dirty="0">
              <a:solidFill>
                <a:srgbClr val="FF0000"/>
              </a:solidFill>
              <a:latin typeface="Lucida Console" panose="020B0609040504020204" pitchFamily="49" charset="0"/>
            </a:endParaRPr>
          </a:p>
        </p:txBody>
      </p:sp>
      <p:pic>
        <p:nvPicPr>
          <p:cNvPr id="3" name="Picture 2"/>
          <p:cNvPicPr>
            <a:picLocks noChangeAspect="1"/>
          </p:cNvPicPr>
          <p:nvPr/>
        </p:nvPicPr>
        <p:blipFill>
          <a:blip r:embed="rId4">
            <a:clrChange>
              <a:clrFrom>
                <a:srgbClr val="FFFFFF"/>
              </a:clrFrom>
              <a:clrTo>
                <a:srgbClr val="FFFFFF">
                  <a:alpha val="0"/>
                </a:srgbClr>
              </a:clrTo>
            </a:clrChange>
          </a:blip>
          <a:stretch>
            <a:fillRect/>
          </a:stretch>
        </p:blipFill>
        <p:spPr>
          <a:xfrm>
            <a:off x="4384533" y="3876946"/>
            <a:ext cx="2745102" cy="2160000"/>
          </a:xfrm>
          <a:prstGeom prst="rect">
            <a:avLst/>
          </a:prstGeom>
        </p:spPr>
      </p:pic>
      <p:pic>
        <p:nvPicPr>
          <p:cNvPr id="10" name="Picture 9"/>
          <p:cNvPicPr>
            <a:picLocks noChangeAspect="1"/>
          </p:cNvPicPr>
          <p:nvPr/>
        </p:nvPicPr>
        <p:blipFill>
          <a:blip r:embed="rId5">
            <a:clrChange>
              <a:clrFrom>
                <a:srgbClr val="FFFFFF"/>
              </a:clrFrom>
              <a:clrTo>
                <a:srgbClr val="FFFFFF">
                  <a:alpha val="0"/>
                </a:srgbClr>
              </a:clrTo>
            </a:clrChange>
          </a:blip>
          <a:stretch>
            <a:fillRect/>
          </a:stretch>
        </p:blipFill>
        <p:spPr>
          <a:xfrm>
            <a:off x="2022765" y="1279623"/>
            <a:ext cx="2742857" cy="2160000"/>
          </a:xfrm>
          <a:prstGeom prst="rect">
            <a:avLst/>
          </a:prstGeom>
        </p:spPr>
      </p:pic>
      <p:pic>
        <p:nvPicPr>
          <p:cNvPr id="11" name="Picture 10"/>
          <p:cNvPicPr>
            <a:picLocks noChangeAspect="1"/>
          </p:cNvPicPr>
          <p:nvPr/>
        </p:nvPicPr>
        <p:blipFill>
          <a:blip r:embed="rId6">
            <a:clrChange>
              <a:clrFrom>
                <a:srgbClr val="FFFFFF"/>
              </a:clrFrom>
              <a:clrTo>
                <a:srgbClr val="FFFFFF">
                  <a:alpha val="0"/>
                </a:srgbClr>
              </a:clrTo>
            </a:clrChange>
          </a:blip>
          <a:stretch>
            <a:fillRect/>
          </a:stretch>
        </p:blipFill>
        <p:spPr>
          <a:xfrm>
            <a:off x="6345379" y="1209385"/>
            <a:ext cx="2704821" cy="2160000"/>
          </a:xfrm>
          <a:prstGeom prst="rect">
            <a:avLst/>
          </a:prstGeom>
        </p:spPr>
      </p:pic>
      <p:pic>
        <p:nvPicPr>
          <p:cNvPr id="12" name="Picture 11"/>
          <p:cNvPicPr>
            <a:picLocks noChangeAspect="1"/>
          </p:cNvPicPr>
          <p:nvPr/>
        </p:nvPicPr>
        <p:blipFill>
          <a:blip r:embed="rId7">
            <a:clrChange>
              <a:clrFrom>
                <a:srgbClr val="FFFFFF"/>
              </a:clrFrom>
              <a:clrTo>
                <a:srgbClr val="FFFFFF">
                  <a:alpha val="0"/>
                </a:srgbClr>
              </a:clrTo>
            </a:clrChange>
          </a:blip>
          <a:stretch>
            <a:fillRect/>
          </a:stretch>
        </p:blipFill>
        <p:spPr>
          <a:xfrm>
            <a:off x="874591" y="3865085"/>
            <a:ext cx="2779911" cy="2160000"/>
          </a:xfrm>
          <a:prstGeom prst="rect">
            <a:avLst/>
          </a:prstGeom>
        </p:spPr>
      </p:pic>
      <p:sp>
        <p:nvSpPr>
          <p:cNvPr id="13" name="Text Placeholder 4">
            <a:extLst>
              <a:ext uri="{FF2B5EF4-FFF2-40B4-BE49-F238E27FC236}">
                <a16:creationId xmlns:a16="http://schemas.microsoft.com/office/drawing/2014/main" id="{01807EFF-3BB2-4CDD-8122-D57B6E437AED}"/>
              </a:ext>
            </a:extLst>
          </p:cNvPr>
          <p:cNvSpPr txBox="1">
            <a:spLocks/>
          </p:cNvSpPr>
          <p:nvPr/>
        </p:nvSpPr>
        <p:spPr>
          <a:xfrm>
            <a:off x="8000568" y="6071912"/>
            <a:ext cx="3346304" cy="334097"/>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Lucida Console" panose="020B0609040504020204" pitchFamily="49" charset="0"/>
              </a:rPr>
              <a:t>sns.set_style(</a:t>
            </a:r>
            <a:r>
              <a:rPr lang="en-GB" dirty="0">
                <a:solidFill>
                  <a:srgbClr val="00B050"/>
                </a:solidFill>
                <a:latin typeface="Lucida Console" panose="020B0609040504020204" pitchFamily="49" charset="0"/>
              </a:rPr>
              <a:t>'tick'</a:t>
            </a:r>
            <a:r>
              <a:rPr lang="en-GB" dirty="0">
                <a:latin typeface="Lucida Console" panose="020B0609040504020204" pitchFamily="49" charset="0"/>
              </a:rPr>
              <a:t>)</a:t>
            </a:r>
            <a:endParaRPr lang="en-GB" dirty="0">
              <a:solidFill>
                <a:srgbClr val="FF0000"/>
              </a:solidFill>
              <a:latin typeface="Lucida Console" panose="020B0609040504020204" pitchFamily="49" charset="0"/>
            </a:endParaRPr>
          </a:p>
        </p:txBody>
      </p:sp>
      <p:pic>
        <p:nvPicPr>
          <p:cNvPr id="14" name="Picture 13"/>
          <p:cNvPicPr>
            <a:picLocks noChangeAspect="1"/>
          </p:cNvPicPr>
          <p:nvPr/>
        </p:nvPicPr>
        <p:blipFill>
          <a:blip r:embed="rId8">
            <a:clrChange>
              <a:clrFrom>
                <a:srgbClr val="FFFFFF"/>
              </a:clrFrom>
              <a:clrTo>
                <a:srgbClr val="FFFFFF">
                  <a:alpha val="0"/>
                </a:srgbClr>
              </a:clrTo>
            </a:clrChange>
          </a:blip>
          <a:stretch>
            <a:fillRect/>
          </a:stretch>
        </p:blipFill>
        <p:spPr>
          <a:xfrm>
            <a:off x="7883240" y="3876946"/>
            <a:ext cx="2838997" cy="2160000"/>
          </a:xfrm>
          <a:prstGeom prst="rect">
            <a:avLst/>
          </a:prstGeom>
        </p:spPr>
      </p:pic>
    </p:spTree>
    <p:extLst>
      <p:ext uri="{BB962C8B-B14F-4D97-AF65-F5344CB8AC3E}">
        <p14:creationId xmlns:p14="http://schemas.microsoft.com/office/powerpoint/2010/main" val="428528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changing plot style</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1265436" cy="495742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‘white’ and ‘tick’ styles the top and right axis spines can be removed, using the </a:t>
            </a:r>
            <a:r>
              <a:rPr lang="en-GB" dirty="0">
                <a:latin typeface="Lucida Console" panose="020B0609040504020204" pitchFamily="49" charset="0"/>
              </a:rPr>
              <a:t>despine()</a:t>
            </a:r>
            <a:r>
              <a:rPr lang="en-GB" dirty="0"/>
              <a:t> function </a:t>
            </a:r>
          </a:p>
          <a:p>
            <a:pPr marL="0" indent="0">
              <a:buNone/>
            </a:pPr>
            <a:r>
              <a:rPr lang="en-GB" dirty="0">
                <a:latin typeface="Lucida Console" panose="020B0609040504020204" pitchFamily="49" charset="0"/>
              </a:rPr>
              <a:t>  sns.despine()</a:t>
            </a:r>
          </a:p>
          <a:p>
            <a:r>
              <a:rPr lang="en-GB" dirty="0"/>
              <a:t>Note: To have an effect, </a:t>
            </a:r>
            <a:r>
              <a:rPr lang="en-GB" dirty="0">
                <a:latin typeface="Lucida Console" panose="020B0609040504020204" pitchFamily="49" charset="0"/>
              </a:rPr>
              <a:t>sns.despine()</a:t>
            </a:r>
            <a:r>
              <a:rPr lang="en-GB" dirty="0"/>
              <a:t> must be called after setting the x and y labels for the plot</a:t>
            </a:r>
          </a:p>
          <a:p>
            <a:pPr marL="0" indent="0">
              <a:buNone/>
            </a:pPr>
            <a:endParaRPr lang="en-GB" dirty="0"/>
          </a:p>
        </p:txBody>
      </p:sp>
      <p:pic>
        <p:nvPicPr>
          <p:cNvPr id="3" name="Picture 2"/>
          <p:cNvPicPr>
            <a:picLocks noChangeAspect="1"/>
          </p:cNvPicPr>
          <p:nvPr/>
        </p:nvPicPr>
        <p:blipFill>
          <a:blip r:embed="rId4">
            <a:clrChange>
              <a:clrFrom>
                <a:srgbClr val="FFFFFF"/>
              </a:clrFrom>
              <a:clrTo>
                <a:srgbClr val="FFFFFF">
                  <a:alpha val="0"/>
                </a:srgbClr>
              </a:clrTo>
            </a:clrChange>
          </a:blip>
          <a:stretch>
            <a:fillRect/>
          </a:stretch>
        </p:blipFill>
        <p:spPr>
          <a:xfrm>
            <a:off x="6677892" y="2778651"/>
            <a:ext cx="4121825" cy="3287210"/>
          </a:xfrm>
          <a:prstGeom prst="rect">
            <a:avLst/>
          </a:prstGeom>
        </p:spPr>
      </p:pic>
      <p:pic>
        <p:nvPicPr>
          <p:cNvPr id="4" name="Picture 3"/>
          <p:cNvPicPr>
            <a:picLocks noChangeAspect="1"/>
          </p:cNvPicPr>
          <p:nvPr/>
        </p:nvPicPr>
        <p:blipFill>
          <a:blip r:embed="rId5"/>
          <a:stretch>
            <a:fillRect/>
          </a:stretch>
        </p:blipFill>
        <p:spPr>
          <a:xfrm>
            <a:off x="1058496" y="2895599"/>
            <a:ext cx="3947268" cy="3103417"/>
          </a:xfrm>
          <a:prstGeom prst="rect">
            <a:avLst/>
          </a:prstGeom>
        </p:spPr>
      </p:pic>
    </p:spTree>
    <p:extLst>
      <p:ext uri="{BB962C8B-B14F-4D97-AF65-F5344CB8AC3E}">
        <p14:creationId xmlns:p14="http://schemas.microsoft.com/office/powerpoint/2010/main" val="395985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colours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1265436" cy="495742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Seaborn provides a function called </a:t>
            </a:r>
            <a:r>
              <a:rPr lang="en-GB" dirty="0">
                <a:latin typeface="Lucida Console" panose="020B0609040504020204" pitchFamily="49" charset="0"/>
              </a:rPr>
              <a:t>color_palette()</a:t>
            </a:r>
            <a:r>
              <a:rPr lang="en-GB" dirty="0"/>
              <a:t>, which can be used to give colours to plots and adding more aesthetic value to it </a:t>
            </a:r>
          </a:p>
          <a:p>
            <a:r>
              <a:rPr lang="en-GB" dirty="0"/>
              <a:t>This function can take any of the Seaborn built-in palettes</a:t>
            </a:r>
          </a:p>
          <a:p>
            <a:r>
              <a:rPr lang="en-GB" dirty="0"/>
              <a:t>If you do not pass in a colour palette to sns.color_palette(), Seaborn will use a default set of colours:</a:t>
            </a:r>
          </a:p>
          <a:p>
            <a:endParaRPr lang="en-GB" dirty="0"/>
          </a:p>
          <a:p>
            <a:endParaRPr lang="en-GB" dirty="0"/>
          </a:p>
          <a:p>
            <a:r>
              <a:rPr lang="en-GB" dirty="0"/>
              <a:t>Seaborn has six variations of its default colour palette: deep, muted, pastel, bright, dark, and colorblind:</a:t>
            </a:r>
          </a:p>
        </p:txBody>
      </p:sp>
      <p:pic>
        <p:nvPicPr>
          <p:cNvPr id="8" name="Picture 7">
            <a:extLst>
              <a:ext uri="{FF2B5EF4-FFF2-40B4-BE49-F238E27FC236}">
                <a16:creationId xmlns:a16="http://schemas.microsoft.com/office/drawing/2014/main" id="{118739FB-1560-42A2-82DB-311E91AB331B}"/>
              </a:ext>
            </a:extLst>
          </p:cNvPr>
          <p:cNvPicPr>
            <a:picLocks noChangeAspect="1"/>
          </p:cNvPicPr>
          <p:nvPr/>
        </p:nvPicPr>
        <p:blipFill>
          <a:blip r:embed="rId4"/>
          <a:stretch>
            <a:fillRect/>
          </a:stretch>
        </p:blipFill>
        <p:spPr>
          <a:xfrm>
            <a:off x="3780146" y="2978679"/>
            <a:ext cx="5285795" cy="639894"/>
          </a:xfrm>
          <a:prstGeom prst="rect">
            <a:avLst/>
          </a:prstGeom>
        </p:spPr>
      </p:pic>
      <p:pic>
        <p:nvPicPr>
          <p:cNvPr id="10" name="Picture 9">
            <a:extLst>
              <a:ext uri="{FF2B5EF4-FFF2-40B4-BE49-F238E27FC236}">
                <a16:creationId xmlns:a16="http://schemas.microsoft.com/office/drawing/2014/main" id="{38039E89-0BD9-4DB4-A536-2B0582D41610}"/>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002931" y="3969837"/>
            <a:ext cx="6920723" cy="2768289"/>
          </a:xfrm>
          <a:prstGeom prst="rect">
            <a:avLst/>
          </a:prstGeom>
        </p:spPr>
      </p:pic>
    </p:spTree>
    <p:extLst>
      <p:ext uri="{BB962C8B-B14F-4D97-AF65-F5344CB8AC3E}">
        <p14:creationId xmlns:p14="http://schemas.microsoft.com/office/powerpoint/2010/main" val="412994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changing plot style</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0943105" cy="43755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Check the colours of the default palette using the following script; then pass the name of each variation to the function </a:t>
            </a:r>
            <a:r>
              <a:rPr lang="en-GB" sz="1800" dirty="0">
                <a:latin typeface="Lucida Console" panose="020B0609040504020204" pitchFamily="49" charset="0"/>
              </a:rPr>
              <a:t>sns.color_palette()</a:t>
            </a:r>
            <a:r>
              <a:rPr lang="en-GB" sz="1800" dirty="0"/>
              <a:t>, for example </a:t>
            </a:r>
            <a:r>
              <a:rPr lang="en-GB" sz="1800" dirty="0">
                <a:latin typeface="Lucida Console" panose="020B0609040504020204" pitchFamily="49" charset="0"/>
              </a:rPr>
              <a:t>sns.color_palette(</a:t>
            </a:r>
            <a:r>
              <a:rPr lang="en-GB" sz="1800" dirty="0">
                <a:solidFill>
                  <a:srgbClr val="00B050"/>
                </a:solidFill>
                <a:latin typeface="Lucida Console" panose="020B0609040504020204" pitchFamily="49" charset="0"/>
              </a:rPr>
              <a:t>'deep'</a:t>
            </a:r>
            <a:r>
              <a:rPr lang="en-GB" sz="1800" dirty="0">
                <a:latin typeface="Lucida Console" panose="020B0609040504020204" pitchFamily="49" charset="0"/>
              </a:rPr>
              <a:t>)</a:t>
            </a:r>
          </a:p>
          <a:p>
            <a:pPr marL="0" indent="0">
              <a:buNone/>
            </a:pPr>
            <a:endParaRPr lang="en-GB" sz="1800" dirty="0">
              <a:latin typeface="Lucida Console" panose="020B0609040504020204" pitchFamily="49" charset="0"/>
            </a:endParaRPr>
          </a:p>
          <a:p>
            <a:pPr marL="0" indent="0">
              <a:buNone/>
            </a:pPr>
            <a:r>
              <a:rPr lang="en-GB" sz="1800" dirty="0">
                <a:solidFill>
                  <a:srgbClr val="FF7700"/>
                </a:solidFill>
                <a:latin typeface="Lucida Console" panose="020B0609040504020204" pitchFamily="49" charset="0"/>
              </a:rPr>
              <a:t>from </a:t>
            </a:r>
            <a:r>
              <a:rPr lang="en-GB" sz="1800" dirty="0">
                <a:latin typeface="Lucida Console" panose="020B0609040504020204" pitchFamily="49" charset="0"/>
              </a:rPr>
              <a:t>matplotlib </a:t>
            </a:r>
            <a:r>
              <a:rPr lang="en-GB" sz="1800" dirty="0">
                <a:solidFill>
                  <a:srgbClr val="FF7700"/>
                </a:solidFill>
                <a:latin typeface="Lucida Console" panose="020B0609040504020204" pitchFamily="49" charset="0"/>
              </a:rPr>
              <a:t>import </a:t>
            </a:r>
            <a:r>
              <a:rPr lang="en-GB" sz="1800" dirty="0">
                <a:latin typeface="Lucida Console" panose="020B0609040504020204" pitchFamily="49" charset="0"/>
              </a:rPr>
              <a:t>pyplot </a:t>
            </a:r>
            <a:r>
              <a:rPr lang="en-GB" sz="1800" dirty="0">
                <a:solidFill>
                  <a:srgbClr val="FF7700"/>
                </a:solidFill>
                <a:latin typeface="Lucida Console" panose="020B0609040504020204" pitchFamily="49" charset="0"/>
              </a:rPr>
              <a:t>as</a:t>
            </a:r>
            <a:r>
              <a:rPr lang="en-GB" sz="1800" dirty="0">
                <a:latin typeface="Lucida Console" panose="020B0609040504020204" pitchFamily="49" charset="0"/>
              </a:rPr>
              <a:t> plt</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seaborn</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sns</a:t>
            </a:r>
          </a:p>
          <a:p>
            <a:pPr marL="0" indent="0">
              <a:buNone/>
            </a:pPr>
            <a:br>
              <a:rPr lang="en-GB" sz="1800" dirty="0">
                <a:latin typeface="Lucida Console" panose="020B0609040504020204" pitchFamily="49" charset="0"/>
              </a:rPr>
            </a:br>
            <a:r>
              <a:rPr lang="en-GB" sz="1800" dirty="0">
                <a:solidFill>
                  <a:srgbClr val="FF0000"/>
                </a:solidFill>
                <a:latin typeface="Lucida Console" panose="020B0609040504020204" pitchFamily="49" charset="0"/>
              </a:rPr>
              <a:t># save the default palette to a variable:</a:t>
            </a:r>
            <a:br>
              <a:rPr lang="en-GB" sz="1800" dirty="0">
                <a:solidFill>
                  <a:srgbClr val="FF0000"/>
                </a:solidFill>
                <a:latin typeface="Lucida Console" panose="020B0609040504020204" pitchFamily="49" charset="0"/>
              </a:rPr>
            </a:br>
            <a:r>
              <a:rPr lang="es-ES" sz="1800" dirty="0">
                <a:latin typeface="Lucida Console" panose="020B0609040504020204" pitchFamily="49" charset="0"/>
              </a:rPr>
              <a:t>palette = sns.color_palette()</a:t>
            </a:r>
          </a:p>
          <a:p>
            <a:pPr marL="0" indent="0">
              <a:buNone/>
            </a:pPr>
            <a:endParaRPr lang="es-ES" sz="1800"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 use the function sns.palplot() to plot a palette as an array of colours:</a:t>
            </a:r>
          </a:p>
          <a:p>
            <a:pPr marL="0" indent="0">
              <a:buNone/>
            </a:pPr>
            <a:r>
              <a:rPr lang="en-GB" sz="1800" dirty="0">
                <a:latin typeface="Lucida Console" panose="020B0609040504020204" pitchFamily="49" charset="0"/>
              </a:rPr>
              <a:t>sns.palplot(palette)</a:t>
            </a:r>
            <a:r>
              <a:rPr lang="es-ES" sz="1800" dirty="0">
                <a:latin typeface="Lucida Console" panose="020B0609040504020204" pitchFamily="49" charset="0"/>
              </a:rPr>
              <a:t> </a:t>
            </a:r>
          </a:p>
          <a:p>
            <a:pPr marL="0" indent="0">
              <a:buNone/>
            </a:pPr>
            <a:endParaRPr lang="en-GB" sz="1800" dirty="0">
              <a:latin typeface="Lucida Console" panose="020B0609040504020204" pitchFamily="49" charset="0"/>
            </a:endParaRPr>
          </a:p>
          <a:p>
            <a:pPr marL="0" indent="0">
              <a:buNone/>
            </a:pPr>
            <a:r>
              <a:rPr lang="en-GB" sz="1800" dirty="0">
                <a:latin typeface="Lucida Console" panose="020B0609040504020204" pitchFamily="49" charset="0"/>
              </a:rPr>
              <a:t>plt.savefig(</a:t>
            </a:r>
            <a:r>
              <a:rPr lang="en-GB" dirty="0">
                <a:solidFill>
                  <a:srgbClr val="00B050"/>
                </a:solidFill>
                <a:latin typeface="Lucida Console" panose="020B0609040504020204" pitchFamily="49" charset="0"/>
              </a:rPr>
              <a:t>'</a:t>
            </a:r>
            <a:r>
              <a:rPr lang="en-GB" sz="1800" dirty="0">
                <a:solidFill>
                  <a:srgbClr val="00B050"/>
                </a:solidFill>
                <a:latin typeface="Lucida Console" panose="020B0609040504020204" pitchFamily="49" charset="0"/>
              </a:rPr>
              <a:t>colours.png'</a:t>
            </a:r>
            <a:r>
              <a:rPr lang="en-GB" sz="1800" dirty="0">
                <a:latin typeface="Lucida Console" panose="020B0609040504020204" pitchFamily="49" charset="0"/>
              </a:rPr>
              <a:t>)</a:t>
            </a:r>
          </a:p>
          <a:p>
            <a:pPr marL="0" indent="0">
              <a:buNone/>
            </a:pPr>
            <a:endParaRPr lang="en-GB" dirty="0"/>
          </a:p>
          <a:p>
            <a:pPr marL="0" indent="0">
              <a:buNone/>
            </a:pP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p:txBody>
      </p:sp>
      <p:pic>
        <p:nvPicPr>
          <p:cNvPr id="5" name="Picture 4">
            <a:extLst>
              <a:ext uri="{FF2B5EF4-FFF2-40B4-BE49-F238E27FC236}">
                <a16:creationId xmlns:a16="http://schemas.microsoft.com/office/drawing/2014/main" id="{BA334EC0-4B1F-49B9-AE09-E358458DBE2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424546" y="5992808"/>
            <a:ext cx="5285795" cy="639894"/>
          </a:xfrm>
          <a:prstGeom prst="rect">
            <a:avLst/>
          </a:prstGeom>
        </p:spPr>
      </p:pic>
    </p:spTree>
    <p:extLst>
      <p:ext uri="{BB962C8B-B14F-4D97-AF65-F5344CB8AC3E}">
        <p14:creationId xmlns:p14="http://schemas.microsoft.com/office/powerpoint/2010/main" val="310857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changing plot style</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1265436" cy="495742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 addition to the default palette and its variations, Seaborn also allows the use of Color Brewer palettes</a:t>
            </a:r>
          </a:p>
          <a:p>
            <a:endParaRPr lang="en-GB" dirty="0"/>
          </a:p>
          <a:p>
            <a:r>
              <a:rPr lang="en-GB" dirty="0"/>
              <a:t>The Color Brewer palettes are useful to represent ordered categories</a:t>
            </a:r>
          </a:p>
          <a:p>
            <a:endParaRPr lang="en-GB" dirty="0"/>
          </a:p>
          <a:p>
            <a:r>
              <a:rPr lang="en-GB" dirty="0"/>
              <a:t>Check out </a:t>
            </a:r>
            <a:r>
              <a:rPr lang="en-GB" dirty="0">
                <a:hlinkClick r:id="rId4"/>
              </a:rPr>
              <a:t>http://colorbrewer2.org</a:t>
            </a:r>
            <a:r>
              <a:rPr lang="en-GB" dirty="0"/>
              <a:t> for more information about color palette configuration options</a:t>
            </a:r>
          </a:p>
          <a:p>
            <a:endParaRPr lang="en-GB" dirty="0"/>
          </a:p>
          <a:p>
            <a:r>
              <a:rPr lang="en-GB" dirty="0"/>
              <a:t>The image on the next slide shows some of the Color Brewer palettes, with their names (on the left) for easy reference and their typical use (on the right)</a:t>
            </a:r>
          </a:p>
          <a:p>
            <a:endParaRPr lang="en-GB" dirty="0"/>
          </a:p>
          <a:p>
            <a:r>
              <a:rPr lang="en-GB" dirty="0"/>
              <a:t>To use any of them just pass their name to</a:t>
            </a:r>
            <a:r>
              <a:rPr lang="en-GB" sz="1800" dirty="0"/>
              <a:t> the </a:t>
            </a:r>
            <a:r>
              <a:rPr lang="en-GB" sz="1800" dirty="0">
                <a:latin typeface="Lucida Console" panose="020B0609040504020204" pitchFamily="49" charset="0"/>
              </a:rPr>
              <a:t>sns.color_palette()</a:t>
            </a:r>
            <a:r>
              <a:rPr lang="en-GB" sz="1800" dirty="0"/>
              <a:t> function, for example </a:t>
            </a:r>
            <a:r>
              <a:rPr lang="en-GB" sz="1800" dirty="0">
                <a:latin typeface="Lucida Console" panose="020B0609040504020204" pitchFamily="49" charset="0"/>
              </a:rPr>
              <a:t>sns.color_palette(</a:t>
            </a:r>
            <a:r>
              <a:rPr lang="en-GB" sz="1800" dirty="0">
                <a:solidFill>
                  <a:srgbClr val="00B050"/>
                </a:solidFill>
                <a:latin typeface="Lucida Console" panose="020B0609040504020204" pitchFamily="49" charset="0"/>
              </a:rPr>
              <a:t>'Accent'</a:t>
            </a:r>
            <a:r>
              <a:rPr lang="en-GB" sz="1800" dirty="0">
                <a:latin typeface="Lucida Console" panose="020B0609040504020204" pitchFamily="49" charset="0"/>
              </a:rPr>
              <a:t>)</a:t>
            </a:r>
            <a:endParaRPr lang="en-GB" dirty="0"/>
          </a:p>
          <a:p>
            <a:endParaRPr lang="en-GB" dirty="0"/>
          </a:p>
          <a:p>
            <a:pPr marL="0" indent="0">
              <a:buNone/>
            </a:pPr>
            <a:endParaRPr lang="en-GB" dirty="0"/>
          </a:p>
        </p:txBody>
      </p:sp>
    </p:spTree>
    <p:extLst>
      <p:ext uri="{BB962C8B-B14F-4D97-AF65-F5344CB8AC3E}">
        <p14:creationId xmlns:p14="http://schemas.microsoft.com/office/powerpoint/2010/main" val="115275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Color Brewer palettes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1026" name="Picture 2" descr="image9">
            <a:extLst>
              <a:ext uri="{FF2B5EF4-FFF2-40B4-BE49-F238E27FC236}">
                <a16:creationId xmlns:a16="http://schemas.microsoft.com/office/drawing/2014/main" id="{40FEC504-27C3-49E1-BB9D-B440BDBC351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3025" y="1117600"/>
            <a:ext cx="9134825" cy="566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65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choosing the right color palette</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1265436" cy="495742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1. Sequential palettes</a:t>
            </a:r>
            <a:r>
              <a:rPr lang="en-GB" dirty="0"/>
              <a:t> are a set of colours that move sequentially from a lighter to a darker colour. </a:t>
            </a:r>
          </a:p>
          <a:p>
            <a:r>
              <a:rPr lang="en-GB" dirty="0"/>
              <a:t>Sequential palettes are suited to ordered data (e.g. numeric)  that progress from low to high. </a:t>
            </a:r>
          </a:p>
          <a:p>
            <a:r>
              <a:rPr lang="en-GB" dirty="0"/>
              <a:t>Because the darkest colours will attract the most visual attention, sequential palettes are most useful when only high values need to be emphasized.</a:t>
            </a:r>
          </a:p>
          <a:p>
            <a:r>
              <a:rPr lang="en-GB" dirty="0"/>
              <a:t>Sequential color palettes are appropriate when a variable exists as ordered categories, such as grade in school, or as continuous values that can be put into groups, such as yearly income. </a:t>
            </a:r>
          </a:p>
          <a:p>
            <a:r>
              <a:rPr lang="en-GB" dirty="0"/>
              <a:t>Example: </a:t>
            </a:r>
          </a:p>
          <a:p>
            <a:pPr marL="0" indent="0">
              <a:buNone/>
            </a:pPr>
            <a:r>
              <a:rPr lang="en-GB" sz="1800" dirty="0">
                <a:solidFill>
                  <a:srgbClr val="FF7700"/>
                </a:solidFill>
                <a:latin typeface="Lucida Console" panose="020B0609040504020204" pitchFamily="49" charset="0"/>
              </a:rPr>
              <a:t>from </a:t>
            </a:r>
            <a:r>
              <a:rPr lang="en-GB" sz="1800" dirty="0">
                <a:latin typeface="Lucida Console" panose="020B0609040504020204" pitchFamily="49" charset="0"/>
              </a:rPr>
              <a:t>matplotlib </a:t>
            </a:r>
            <a:r>
              <a:rPr lang="en-GB" sz="1800" dirty="0">
                <a:solidFill>
                  <a:srgbClr val="FF7700"/>
                </a:solidFill>
                <a:latin typeface="Lucida Console" panose="020B0609040504020204" pitchFamily="49" charset="0"/>
              </a:rPr>
              <a:t>import </a:t>
            </a:r>
            <a:r>
              <a:rPr lang="en-GB" sz="1800" dirty="0">
                <a:latin typeface="Lucida Console" panose="020B0609040504020204" pitchFamily="49" charset="0"/>
              </a:rPr>
              <a:t>pyplot </a:t>
            </a:r>
            <a:r>
              <a:rPr lang="en-GB" sz="1800" dirty="0">
                <a:solidFill>
                  <a:srgbClr val="FF7700"/>
                </a:solidFill>
                <a:latin typeface="Lucida Console" panose="020B0609040504020204" pitchFamily="49" charset="0"/>
              </a:rPr>
              <a:t>as</a:t>
            </a:r>
            <a:r>
              <a:rPr lang="en-GB" sz="1800" dirty="0">
                <a:latin typeface="Lucida Console" panose="020B0609040504020204" pitchFamily="49" charset="0"/>
              </a:rPr>
              <a:t> plt</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seaborn</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sns</a:t>
            </a:r>
          </a:p>
          <a:p>
            <a:pPr marL="0" indent="0">
              <a:buNone/>
            </a:pPr>
            <a:r>
              <a:rPr lang="en-GB" dirty="0">
                <a:latin typeface="Lucida Console" panose="020B0609040504020204" pitchFamily="49" charset="0"/>
              </a:rPr>
              <a:t>sequential_colors = sns.color_palette(</a:t>
            </a:r>
            <a:r>
              <a:rPr lang="en-GB" dirty="0">
                <a:solidFill>
                  <a:srgbClr val="00B050"/>
                </a:solidFill>
                <a:latin typeface="Lucida Console" panose="020B0609040504020204" pitchFamily="49" charset="0"/>
              </a:rPr>
              <a:t>'BuPu'</a:t>
            </a:r>
            <a:r>
              <a:rPr lang="en-GB" dirty="0">
                <a:latin typeface="Lucida Console" panose="020B0609040504020204" pitchFamily="49" charset="0"/>
              </a:rPr>
              <a:t>, 10)</a:t>
            </a:r>
            <a:br>
              <a:rPr lang="en-GB" dirty="0">
                <a:latin typeface="Lucida Console" panose="020B0609040504020204" pitchFamily="49" charset="0"/>
              </a:rPr>
            </a:br>
            <a:r>
              <a:rPr lang="en-GB" dirty="0">
                <a:latin typeface="Lucida Console" panose="020B0609040504020204" pitchFamily="49" charset="0"/>
              </a:rPr>
              <a:t>sns.palplot(sequential_colors)</a:t>
            </a:r>
          </a:p>
          <a:p>
            <a:pPr marL="0" indent="0">
              <a:buNone/>
            </a:pPr>
            <a:r>
              <a:rPr lang="en-GB" dirty="0">
                <a:latin typeface="Lucida Console" panose="020B0609040504020204" pitchFamily="49" charset="0"/>
              </a:rPr>
              <a:t>plt.savefig(</a:t>
            </a:r>
            <a:r>
              <a:rPr lang="en-GB" dirty="0">
                <a:solidFill>
                  <a:srgbClr val="00B050"/>
                </a:solidFill>
                <a:latin typeface="Lucida Console" panose="020B0609040504020204" pitchFamily="49" charset="0"/>
              </a:rPr>
              <a:t>'sequential_colors.png'</a:t>
            </a:r>
            <a:r>
              <a:rPr lang="en-GB" dirty="0">
                <a:latin typeface="Lucida Console" panose="020B0609040504020204" pitchFamily="49" charset="0"/>
              </a:rPr>
              <a:t>)</a:t>
            </a:r>
          </a:p>
          <a:p>
            <a:pPr marL="0" indent="0">
              <a:buNone/>
            </a:pPr>
            <a:endParaRPr lang="en-GB" dirty="0"/>
          </a:p>
        </p:txBody>
      </p:sp>
      <p:pic>
        <p:nvPicPr>
          <p:cNvPr id="4" name="Picture 3">
            <a:extLst>
              <a:ext uri="{FF2B5EF4-FFF2-40B4-BE49-F238E27FC236}">
                <a16:creationId xmlns:a16="http://schemas.microsoft.com/office/drawing/2014/main" id="{D649B5F4-F3CF-4536-9515-F8CB362209E2}"/>
              </a:ext>
            </a:extLst>
          </p:cNvPr>
          <p:cNvPicPr>
            <a:picLocks noChangeAspect="1"/>
          </p:cNvPicPr>
          <p:nvPr/>
        </p:nvPicPr>
        <p:blipFill>
          <a:blip r:embed="rId4"/>
          <a:stretch>
            <a:fillRect/>
          </a:stretch>
        </p:blipFill>
        <p:spPr>
          <a:xfrm>
            <a:off x="714243" y="5829284"/>
            <a:ext cx="5124713" cy="609631"/>
          </a:xfrm>
          <a:prstGeom prst="rect">
            <a:avLst/>
          </a:prstGeom>
        </p:spPr>
      </p:pic>
    </p:spTree>
    <p:extLst>
      <p:ext uri="{BB962C8B-B14F-4D97-AF65-F5344CB8AC3E}">
        <p14:creationId xmlns:p14="http://schemas.microsoft.com/office/powerpoint/2010/main" val="144265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choosing the right color palette</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1265436" cy="495742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2. Diverging palettes </a:t>
            </a:r>
            <a:r>
              <a:rPr lang="en-GB" dirty="0"/>
              <a:t>put equal emphasis on mid-range critical values and extremes at both ends of the data range. </a:t>
            </a:r>
          </a:p>
          <a:p>
            <a:r>
              <a:rPr lang="en-GB" dirty="0"/>
              <a:t>The critical class or break in the middle of the legend is emphasized with light colors and low and high extremes are emphasized with dark colors that have contrasting hues. </a:t>
            </a:r>
          </a:p>
          <a:p>
            <a:r>
              <a:rPr lang="en-GB" dirty="0"/>
              <a:t>Diverging palettes are good for representing numeric data with a categorical boundary</a:t>
            </a:r>
          </a:p>
          <a:p>
            <a:r>
              <a:rPr lang="en-GB" dirty="0"/>
              <a:t>Diverging palettes are best suited for datasets where both the low and high values might be of equal interest, such as hot and cold temperatures.</a:t>
            </a:r>
          </a:p>
          <a:p>
            <a:r>
              <a:rPr lang="en-GB" dirty="0"/>
              <a:t>Example: </a:t>
            </a:r>
          </a:p>
          <a:p>
            <a:pPr marL="0" indent="0">
              <a:buNone/>
            </a:pPr>
            <a:r>
              <a:rPr lang="en-GB" sz="1800" dirty="0">
                <a:solidFill>
                  <a:srgbClr val="FF7700"/>
                </a:solidFill>
                <a:latin typeface="Lucida Console" panose="020B0609040504020204" pitchFamily="49" charset="0"/>
              </a:rPr>
              <a:t>from </a:t>
            </a:r>
            <a:r>
              <a:rPr lang="en-GB" sz="1800" dirty="0">
                <a:latin typeface="Lucida Console" panose="020B0609040504020204" pitchFamily="49" charset="0"/>
              </a:rPr>
              <a:t>matplotlib </a:t>
            </a:r>
            <a:r>
              <a:rPr lang="en-GB" sz="1800" dirty="0">
                <a:solidFill>
                  <a:srgbClr val="FF7700"/>
                </a:solidFill>
                <a:latin typeface="Lucida Console" panose="020B0609040504020204" pitchFamily="49" charset="0"/>
              </a:rPr>
              <a:t>import </a:t>
            </a:r>
            <a:r>
              <a:rPr lang="en-GB" sz="1800" dirty="0">
                <a:latin typeface="Lucida Console" panose="020B0609040504020204" pitchFamily="49" charset="0"/>
              </a:rPr>
              <a:t>pyplot </a:t>
            </a:r>
            <a:r>
              <a:rPr lang="en-GB" sz="1800" dirty="0">
                <a:solidFill>
                  <a:srgbClr val="FF7700"/>
                </a:solidFill>
                <a:latin typeface="Lucida Console" panose="020B0609040504020204" pitchFamily="49" charset="0"/>
              </a:rPr>
              <a:t>as</a:t>
            </a:r>
            <a:r>
              <a:rPr lang="en-GB" sz="1800" dirty="0">
                <a:latin typeface="Lucida Console" panose="020B0609040504020204" pitchFamily="49" charset="0"/>
              </a:rPr>
              <a:t> plt</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seaborn</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sns</a:t>
            </a:r>
          </a:p>
          <a:p>
            <a:pPr marL="0" indent="0">
              <a:buNone/>
            </a:pPr>
            <a:r>
              <a:rPr lang="en-GB" dirty="0">
                <a:latin typeface="Lucida Console" panose="020B0609040504020204" pitchFamily="49" charset="0"/>
              </a:rPr>
              <a:t>diverging_colors = sns.color_palette(</a:t>
            </a:r>
            <a:r>
              <a:rPr lang="en-GB" dirty="0">
                <a:solidFill>
                  <a:srgbClr val="00B050"/>
                </a:solidFill>
                <a:latin typeface="Lucida Console" panose="020B0609040504020204" pitchFamily="49" charset="0"/>
              </a:rPr>
              <a:t>'PRGn'</a:t>
            </a:r>
            <a:r>
              <a:rPr lang="en-GB" dirty="0">
                <a:latin typeface="Lucida Console" panose="020B0609040504020204" pitchFamily="49" charset="0"/>
              </a:rPr>
              <a:t>, 10)</a:t>
            </a:r>
            <a:br>
              <a:rPr lang="en-GB" dirty="0">
                <a:latin typeface="Lucida Console" panose="020B0609040504020204" pitchFamily="49" charset="0"/>
              </a:rPr>
            </a:br>
            <a:r>
              <a:rPr lang="en-GB" dirty="0">
                <a:latin typeface="Lucida Console" panose="020B0609040504020204" pitchFamily="49" charset="0"/>
              </a:rPr>
              <a:t>sns.palplot(diverging_colors)</a:t>
            </a:r>
          </a:p>
          <a:p>
            <a:pPr marL="0" indent="0">
              <a:buNone/>
            </a:pPr>
            <a:r>
              <a:rPr lang="en-GB" dirty="0">
                <a:latin typeface="Lucida Console" panose="020B0609040504020204" pitchFamily="49" charset="0"/>
              </a:rPr>
              <a:t>plt.savefig(</a:t>
            </a:r>
            <a:r>
              <a:rPr lang="en-GB" dirty="0">
                <a:solidFill>
                  <a:srgbClr val="00B050"/>
                </a:solidFill>
                <a:latin typeface="Lucida Console" panose="020B0609040504020204" pitchFamily="49" charset="0"/>
              </a:rPr>
              <a:t>'diverging_colors.png'</a:t>
            </a:r>
            <a:r>
              <a:rPr lang="en-GB" dirty="0">
                <a:latin typeface="Lucida Console" panose="020B0609040504020204" pitchFamily="49" charset="0"/>
              </a:rPr>
              <a:t>)</a:t>
            </a:r>
          </a:p>
          <a:p>
            <a:pPr marL="0" indent="0">
              <a:buNone/>
            </a:pPr>
            <a:endParaRPr lang="en-GB" dirty="0"/>
          </a:p>
          <a:p>
            <a:endParaRPr lang="en-GB" dirty="0"/>
          </a:p>
        </p:txBody>
      </p:sp>
      <p:pic>
        <p:nvPicPr>
          <p:cNvPr id="8" name="Picture 7">
            <a:extLst>
              <a:ext uri="{FF2B5EF4-FFF2-40B4-BE49-F238E27FC236}">
                <a16:creationId xmlns:a16="http://schemas.microsoft.com/office/drawing/2014/main" id="{38E06EAE-1172-4211-BBFF-7A94E64C1ABB}"/>
              </a:ext>
            </a:extLst>
          </p:cNvPr>
          <p:cNvPicPr>
            <a:picLocks noChangeAspect="1"/>
          </p:cNvPicPr>
          <p:nvPr/>
        </p:nvPicPr>
        <p:blipFill>
          <a:blip r:embed="rId4"/>
          <a:stretch>
            <a:fillRect/>
          </a:stretch>
        </p:blipFill>
        <p:spPr>
          <a:xfrm>
            <a:off x="777745" y="5943584"/>
            <a:ext cx="5048509" cy="609631"/>
          </a:xfrm>
          <a:prstGeom prst="rect">
            <a:avLst/>
          </a:prstGeom>
        </p:spPr>
      </p:pic>
    </p:spTree>
    <p:extLst>
      <p:ext uri="{BB962C8B-B14F-4D97-AF65-F5344CB8AC3E}">
        <p14:creationId xmlns:p14="http://schemas.microsoft.com/office/powerpoint/2010/main" val="354728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Plotting Functions Hierarchy</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8" name="Text Placeholder 4">
            <a:extLst>
              <a:ext uri="{FF2B5EF4-FFF2-40B4-BE49-F238E27FC236}">
                <a16:creationId xmlns:a16="http://schemas.microsoft.com/office/drawing/2014/main" id="{01807EFF-3BB2-4CDD-8122-D57B6E437AED}"/>
              </a:ext>
            </a:extLst>
          </p:cNvPr>
          <p:cNvSpPr txBox="1">
            <a:spLocks/>
          </p:cNvSpPr>
          <p:nvPr/>
        </p:nvSpPr>
        <p:spPr>
          <a:xfrm>
            <a:off x="8474534" y="1540855"/>
            <a:ext cx="3391350" cy="405984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relplot() is used for plotting relational plots</a:t>
            </a:r>
          </a:p>
          <a:p>
            <a:endParaRPr lang="en-GB" dirty="0"/>
          </a:p>
          <a:p>
            <a:r>
              <a:rPr lang="en-GB" dirty="0"/>
              <a:t>displot() is used for plotting distributional variables</a:t>
            </a:r>
          </a:p>
          <a:p>
            <a:endParaRPr lang="en-GB" dirty="0"/>
          </a:p>
          <a:p>
            <a:r>
              <a:rPr lang="en-GB" dirty="0"/>
              <a:t>catplot() is used for plotting categorical variables</a:t>
            </a:r>
          </a:p>
          <a:p>
            <a:endParaRPr lang="en-GB" dirty="0"/>
          </a:p>
        </p:txBody>
      </p:sp>
      <p:pic>
        <p:nvPicPr>
          <p:cNvPr id="5" name="Picture 4">
            <a:extLst>
              <a:ext uri="{FF2B5EF4-FFF2-40B4-BE49-F238E27FC236}">
                <a16:creationId xmlns:a16="http://schemas.microsoft.com/office/drawing/2014/main" id="{B01A4001-EB95-4717-86FE-4EDDF920643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23440" y="1348599"/>
            <a:ext cx="7782082" cy="5334000"/>
          </a:xfrm>
          <a:prstGeom prst="rect">
            <a:avLst/>
          </a:prstGeom>
        </p:spPr>
      </p:pic>
    </p:spTree>
    <p:extLst>
      <p:ext uri="{BB962C8B-B14F-4D97-AF65-F5344CB8AC3E}">
        <p14:creationId xmlns:p14="http://schemas.microsoft.com/office/powerpoint/2010/main" val="139135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choosing the right color palette</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1265436" cy="495742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3. Qualitative palettes</a:t>
            </a:r>
            <a:r>
              <a:rPr lang="en-GB" dirty="0"/>
              <a:t> are sets of distinct colors which make it easy to distinguish the categories when plotted but don’t imply any particular ordering or meaning.</a:t>
            </a:r>
          </a:p>
          <a:p>
            <a:r>
              <a:rPr lang="en-GB" dirty="0"/>
              <a:t>Qualitative schemes are best suited to representing nominal or categorical data.</a:t>
            </a:r>
          </a:p>
          <a:p>
            <a:r>
              <a:rPr lang="en-GB" dirty="0"/>
              <a:t>An example of categorical data is car brands. Each of these values, such as BMW or Ford, are distinct from each other but there isn’t any inherent order to these categories.</a:t>
            </a:r>
          </a:p>
          <a:p>
            <a:r>
              <a:rPr lang="en-GB" dirty="0"/>
              <a:t>Example:</a:t>
            </a:r>
          </a:p>
          <a:p>
            <a:pPr marL="0" indent="0">
              <a:buNone/>
            </a:pPr>
            <a:r>
              <a:rPr lang="en-GB" sz="1800" dirty="0">
                <a:solidFill>
                  <a:srgbClr val="FF7700"/>
                </a:solidFill>
                <a:latin typeface="Lucida Console" panose="020B0609040504020204" pitchFamily="49" charset="0"/>
              </a:rPr>
              <a:t>from </a:t>
            </a:r>
            <a:r>
              <a:rPr lang="en-GB" sz="1800" dirty="0">
                <a:latin typeface="Lucida Console" panose="020B0609040504020204" pitchFamily="49" charset="0"/>
              </a:rPr>
              <a:t>matplotlib </a:t>
            </a:r>
            <a:r>
              <a:rPr lang="en-GB" sz="1800" dirty="0">
                <a:solidFill>
                  <a:srgbClr val="FF7700"/>
                </a:solidFill>
                <a:latin typeface="Lucida Console" panose="020B0609040504020204" pitchFamily="49" charset="0"/>
              </a:rPr>
              <a:t>import </a:t>
            </a:r>
            <a:r>
              <a:rPr lang="en-GB" sz="1800" dirty="0">
                <a:latin typeface="Lucida Console" panose="020B0609040504020204" pitchFamily="49" charset="0"/>
              </a:rPr>
              <a:t>pyplot </a:t>
            </a:r>
            <a:r>
              <a:rPr lang="en-GB" sz="1800" dirty="0">
                <a:solidFill>
                  <a:srgbClr val="FF7700"/>
                </a:solidFill>
                <a:latin typeface="Lucida Console" panose="020B0609040504020204" pitchFamily="49" charset="0"/>
              </a:rPr>
              <a:t>as</a:t>
            </a:r>
            <a:r>
              <a:rPr lang="en-GB" sz="1800" dirty="0">
                <a:latin typeface="Lucida Console" panose="020B0609040504020204" pitchFamily="49" charset="0"/>
              </a:rPr>
              <a:t> plt</a:t>
            </a:r>
          </a:p>
          <a:p>
            <a:pPr marL="0" indent="0">
              <a:buNone/>
            </a:pPr>
            <a:r>
              <a:rPr lang="en-GB" dirty="0">
                <a:solidFill>
                  <a:srgbClr val="FF7700"/>
                </a:solidFill>
                <a:latin typeface="Lucida Console" panose="020B0609040504020204" pitchFamily="49" charset="0"/>
              </a:rPr>
              <a:t>import</a:t>
            </a:r>
            <a:r>
              <a:rPr lang="en-GB" dirty="0">
                <a:solidFill>
                  <a:srgbClr val="FF0000"/>
                </a:solidFill>
                <a:latin typeface="Lucida Console" panose="020B0609040504020204" pitchFamily="49" charset="0"/>
              </a:rPr>
              <a:t> </a:t>
            </a:r>
            <a:r>
              <a:rPr lang="en-GB" dirty="0">
                <a:latin typeface="Lucida Console" panose="020B0609040504020204" pitchFamily="49" charset="0"/>
              </a:rPr>
              <a:t>seaborn</a:t>
            </a:r>
            <a:r>
              <a:rPr lang="en-GB" dirty="0">
                <a:solidFill>
                  <a:srgbClr val="FF0000"/>
                </a:solidFill>
                <a:latin typeface="Lucida Console" panose="020B0609040504020204" pitchFamily="49" charset="0"/>
              </a:rPr>
              <a:t> </a:t>
            </a:r>
            <a:r>
              <a:rPr lang="en-GB" dirty="0">
                <a:solidFill>
                  <a:srgbClr val="FF7700"/>
                </a:solidFill>
                <a:latin typeface="Lucida Console" panose="020B0609040504020204" pitchFamily="49" charset="0"/>
              </a:rPr>
              <a:t>as</a:t>
            </a:r>
            <a:r>
              <a:rPr lang="en-GB" dirty="0">
                <a:solidFill>
                  <a:srgbClr val="FF0000"/>
                </a:solidFill>
                <a:latin typeface="Lucida Console" panose="020B0609040504020204" pitchFamily="49" charset="0"/>
              </a:rPr>
              <a:t> </a:t>
            </a:r>
            <a:r>
              <a:rPr lang="en-GB" dirty="0">
                <a:latin typeface="Lucida Console" panose="020B0609040504020204" pitchFamily="49" charset="0"/>
              </a:rPr>
              <a:t>sns</a:t>
            </a:r>
          </a:p>
          <a:p>
            <a:pPr marL="0" indent="0">
              <a:buNone/>
            </a:pPr>
            <a:r>
              <a:rPr lang="en-GB" dirty="0">
                <a:solidFill>
                  <a:srgbClr val="002060"/>
                </a:solidFill>
                <a:latin typeface="Lucida Console" panose="020B0609040504020204" pitchFamily="49" charset="0"/>
              </a:rPr>
              <a:t>qualitative</a:t>
            </a:r>
            <a:r>
              <a:rPr lang="en-GB" dirty="0">
                <a:latin typeface="Lucida Console" panose="020B0609040504020204" pitchFamily="49" charset="0"/>
              </a:rPr>
              <a:t>_colors = sns.color_palette(</a:t>
            </a:r>
            <a:r>
              <a:rPr lang="en-GB" dirty="0">
                <a:solidFill>
                  <a:srgbClr val="00B050"/>
                </a:solidFill>
                <a:latin typeface="Lucida Console" panose="020B0609040504020204" pitchFamily="49" charset="0"/>
              </a:rPr>
              <a:t>'Set1'</a:t>
            </a:r>
            <a:r>
              <a:rPr lang="en-GB" dirty="0">
                <a:latin typeface="Lucida Console" panose="020B0609040504020204" pitchFamily="49" charset="0"/>
              </a:rPr>
              <a:t>, 10)</a:t>
            </a:r>
          </a:p>
          <a:p>
            <a:pPr marL="0" indent="0">
              <a:buNone/>
            </a:pPr>
            <a:r>
              <a:rPr lang="en-GB" dirty="0">
                <a:latin typeface="Lucida Console" panose="020B0609040504020204" pitchFamily="49" charset="0"/>
              </a:rPr>
              <a:t>sns.palplot(</a:t>
            </a:r>
            <a:r>
              <a:rPr lang="en-GB" dirty="0">
                <a:solidFill>
                  <a:srgbClr val="002060"/>
                </a:solidFill>
                <a:latin typeface="Lucida Console" panose="020B0609040504020204" pitchFamily="49" charset="0"/>
              </a:rPr>
              <a:t>qualitative</a:t>
            </a:r>
            <a:r>
              <a:rPr lang="en-GB" dirty="0">
                <a:latin typeface="Lucida Console" panose="020B0609040504020204" pitchFamily="49" charset="0"/>
              </a:rPr>
              <a:t>_colors)</a:t>
            </a:r>
          </a:p>
          <a:p>
            <a:pPr marL="0" indent="0">
              <a:buNone/>
            </a:pPr>
            <a:r>
              <a:rPr lang="en-GB" dirty="0">
                <a:latin typeface="Lucida Console" panose="020B0609040504020204" pitchFamily="49" charset="0"/>
              </a:rPr>
              <a:t>plt.savefig(</a:t>
            </a:r>
            <a:r>
              <a:rPr lang="en-GB" dirty="0">
                <a:solidFill>
                  <a:srgbClr val="00B050"/>
                </a:solidFill>
                <a:latin typeface="Lucida Console" panose="020B0609040504020204" pitchFamily="49" charset="0"/>
              </a:rPr>
              <a:t>'qualitative_colors.png'</a:t>
            </a:r>
            <a:r>
              <a:rPr lang="en-GB" dirty="0">
                <a:latin typeface="Lucida Console" panose="020B0609040504020204" pitchFamily="49" charset="0"/>
              </a:rPr>
              <a:t>)</a:t>
            </a:r>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6FE2DB5B-3129-4641-92EE-11461B42B894}"/>
              </a:ext>
            </a:extLst>
          </p:cNvPr>
          <p:cNvPicPr>
            <a:picLocks noChangeAspect="1"/>
          </p:cNvPicPr>
          <p:nvPr/>
        </p:nvPicPr>
        <p:blipFill>
          <a:blip r:embed="rId4"/>
          <a:stretch>
            <a:fillRect/>
          </a:stretch>
        </p:blipFill>
        <p:spPr>
          <a:xfrm>
            <a:off x="768221" y="5486384"/>
            <a:ext cx="5016758" cy="609631"/>
          </a:xfrm>
          <a:prstGeom prst="rect">
            <a:avLst/>
          </a:prstGeom>
        </p:spPr>
      </p:pic>
    </p:spTree>
    <p:extLst>
      <p:ext uri="{BB962C8B-B14F-4D97-AF65-F5344CB8AC3E}">
        <p14:creationId xmlns:p14="http://schemas.microsoft.com/office/powerpoint/2010/main" val="340619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plotting with palettes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0943105" cy="50486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By default, seaborn will use the default palette:</a:t>
            </a:r>
          </a:p>
          <a:p>
            <a:endParaRPr lang="en-GB" dirty="0"/>
          </a:p>
          <a:p>
            <a:pPr marL="0" indent="0">
              <a:buNone/>
            </a:pPr>
            <a:endParaRPr lang="en-GB" sz="1800" dirty="0"/>
          </a:p>
          <a:p>
            <a:pPr marL="0" indent="0">
              <a:buNone/>
            </a:pPr>
            <a:endParaRPr lang="en-GB" sz="1800" dirty="0"/>
          </a:p>
          <a:p>
            <a:r>
              <a:rPr lang="en-GB" sz="1800" dirty="0"/>
              <a:t>If the plot requires one colour, the first (blue) colour will be used</a:t>
            </a:r>
          </a:p>
          <a:p>
            <a:endParaRPr lang="en-GB" sz="1800" dirty="0"/>
          </a:p>
          <a:p>
            <a:r>
              <a:rPr lang="en-GB" dirty="0"/>
              <a:t>Plots requiring two colours will use the first two colours (blue and orange)</a:t>
            </a:r>
            <a:r>
              <a:rPr lang="en-GB" sz="1800" dirty="0"/>
              <a:t> </a:t>
            </a:r>
          </a:p>
          <a:p>
            <a:endParaRPr lang="en-GB" sz="1800" dirty="0"/>
          </a:p>
          <a:p>
            <a:r>
              <a:rPr lang="en-GB" dirty="0"/>
              <a:t>Plots requiring three colours will use the first three colours (blue, orange and green), and so on</a:t>
            </a:r>
          </a:p>
          <a:p>
            <a:endParaRPr lang="en-GB" dirty="0"/>
          </a:p>
          <a:p>
            <a:r>
              <a:rPr lang="en-GB" sz="1800" dirty="0"/>
              <a:t>To use a different palette, use the </a:t>
            </a:r>
            <a:r>
              <a:rPr lang="en-GB" sz="1800" dirty="0">
                <a:latin typeface="Lucida Console" panose="020B0609040504020204" pitchFamily="49" charset="0"/>
              </a:rPr>
              <a:t>palette</a:t>
            </a:r>
            <a:r>
              <a:rPr lang="en-GB" sz="1800" dirty="0"/>
              <a:t> argument with a specific palette name assigned to it</a:t>
            </a:r>
          </a:p>
          <a:p>
            <a:pPr marL="0" indent="0">
              <a:buNone/>
            </a:pP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p:txBody>
      </p:sp>
      <p:pic>
        <p:nvPicPr>
          <p:cNvPr id="5" name="Picture 4">
            <a:extLst>
              <a:ext uri="{FF2B5EF4-FFF2-40B4-BE49-F238E27FC236}">
                <a16:creationId xmlns:a16="http://schemas.microsoft.com/office/drawing/2014/main" id="{64173D5C-1006-4934-A0B1-91106E4246CB}"/>
              </a:ext>
            </a:extLst>
          </p:cNvPr>
          <p:cNvPicPr>
            <a:picLocks noChangeAspect="1"/>
          </p:cNvPicPr>
          <p:nvPr/>
        </p:nvPicPr>
        <p:blipFill>
          <a:blip r:embed="rId4"/>
          <a:stretch>
            <a:fillRect/>
          </a:stretch>
        </p:blipFill>
        <p:spPr>
          <a:xfrm>
            <a:off x="2497446" y="1962679"/>
            <a:ext cx="5285795" cy="639894"/>
          </a:xfrm>
          <a:prstGeom prst="rect">
            <a:avLst/>
          </a:prstGeom>
        </p:spPr>
      </p:pic>
    </p:spTree>
    <p:extLst>
      <p:ext uri="{BB962C8B-B14F-4D97-AF65-F5344CB8AC3E}">
        <p14:creationId xmlns:p14="http://schemas.microsoft.com/office/powerpoint/2010/main" val="76508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plotting with palettes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0943105" cy="28769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u="sng" dirty="0"/>
              <a:t>Example 1</a:t>
            </a:r>
            <a:r>
              <a:rPr lang="en-GB" dirty="0"/>
              <a:t>:</a:t>
            </a:r>
            <a:r>
              <a:rPr lang="en-GB" sz="1800" dirty="0"/>
              <a:t> </a:t>
            </a:r>
            <a:endParaRPr lang="en-GB" sz="1800" dirty="0">
              <a:latin typeface="Lucida Console" panose="020B0609040504020204" pitchFamily="49" charset="0"/>
            </a:endParaRPr>
          </a:p>
          <a:p>
            <a:pPr marL="0" indent="0">
              <a:buNone/>
            </a:pPr>
            <a:r>
              <a:rPr lang="en-GB" sz="1800" dirty="0">
                <a:solidFill>
                  <a:srgbClr val="002060"/>
                </a:solidFill>
                <a:latin typeface="Lucida Console" panose="020B0609040504020204" pitchFamily="49" charset="0"/>
              </a:rPr>
              <a:t>sns.scatterplot(</a:t>
            </a:r>
          </a:p>
          <a:p>
            <a:pPr marL="0" indent="0">
              <a:buNone/>
            </a:pPr>
            <a:r>
              <a:rPr lang="en-GB" sz="1800" dirty="0">
                <a:solidFill>
                  <a:srgbClr val="002060"/>
                </a:solidFill>
                <a:latin typeface="Lucida Console" panose="020B0609040504020204" pitchFamily="49" charset="0"/>
              </a:rPr>
              <a:t>    data=df_iris,</a:t>
            </a:r>
          </a:p>
          <a:p>
            <a:pPr marL="0" indent="0">
              <a:buNone/>
            </a:pPr>
            <a:r>
              <a:rPr lang="en-GB" sz="1800" dirty="0">
                <a:solidFill>
                  <a:srgbClr val="002060"/>
                </a:solidFill>
                <a:latin typeface="Lucida Console" panose="020B0609040504020204" pitchFamily="49" charset="0"/>
              </a:rPr>
              <a:t>    x=</a:t>
            </a:r>
            <a:r>
              <a:rPr lang="en-GB" sz="1800" dirty="0">
                <a:solidFill>
                  <a:srgbClr val="00B050"/>
                </a:solidFill>
                <a:latin typeface="Lucida Console" panose="020B0609040504020204" pitchFamily="49" charset="0"/>
              </a:rPr>
              <a:t>"sepal_length"</a:t>
            </a:r>
            <a:r>
              <a:rPr lang="en-GB" sz="1800" dirty="0">
                <a:solidFill>
                  <a:srgbClr val="002060"/>
                </a:solidFill>
                <a:latin typeface="Lucida Console" panose="020B0609040504020204" pitchFamily="49" charset="0"/>
              </a:rPr>
              <a:t>,</a:t>
            </a:r>
          </a:p>
          <a:p>
            <a:pPr marL="0" indent="0">
              <a:buNone/>
            </a:pPr>
            <a:r>
              <a:rPr lang="en-GB" sz="1800" dirty="0">
                <a:solidFill>
                  <a:srgbClr val="002060"/>
                </a:solidFill>
                <a:latin typeface="Lucida Console" panose="020B0609040504020204" pitchFamily="49" charset="0"/>
              </a:rPr>
              <a:t>    y=</a:t>
            </a:r>
            <a:r>
              <a:rPr lang="en-GB" sz="1800" dirty="0">
                <a:solidFill>
                  <a:srgbClr val="00B050"/>
                </a:solidFill>
                <a:latin typeface="Lucida Console" panose="020B0609040504020204" pitchFamily="49" charset="0"/>
              </a:rPr>
              <a:t>"petal_length",</a:t>
            </a:r>
          </a:p>
          <a:p>
            <a:pPr marL="0" indent="0">
              <a:buNone/>
            </a:pPr>
            <a:r>
              <a:rPr lang="en-GB" sz="1800" dirty="0">
                <a:solidFill>
                  <a:srgbClr val="002060"/>
                </a:solidFill>
                <a:latin typeface="Lucida Console" panose="020B0609040504020204" pitchFamily="49" charset="0"/>
              </a:rPr>
              <a:t>    hue=</a:t>
            </a:r>
            <a:r>
              <a:rPr lang="en-GB" sz="1800" dirty="0">
                <a:solidFill>
                  <a:srgbClr val="00B050"/>
                </a:solidFill>
                <a:latin typeface="Lucida Console" panose="020B0609040504020204" pitchFamily="49" charset="0"/>
              </a:rPr>
              <a:t>"species"</a:t>
            </a:r>
            <a:r>
              <a:rPr lang="en-GB" sz="1800" dirty="0">
                <a:solidFill>
                  <a:srgbClr val="002060"/>
                </a:solidFill>
                <a:latin typeface="Lucida Console" panose="020B0609040504020204" pitchFamily="49" charset="0"/>
              </a:rPr>
              <a:t>,</a:t>
            </a:r>
          </a:p>
          <a:p>
            <a:pPr marL="0" indent="0">
              <a:buNone/>
            </a:pPr>
            <a:r>
              <a:rPr lang="en-GB" sz="1800" dirty="0">
                <a:solidFill>
                  <a:srgbClr val="002060"/>
                </a:solidFill>
                <a:latin typeface="Lucida Console" panose="020B0609040504020204" pitchFamily="49" charset="0"/>
              </a:rPr>
              <a:t>    palette=</a:t>
            </a:r>
            <a:r>
              <a:rPr lang="en-GB" sz="1800" dirty="0">
                <a:solidFill>
                  <a:srgbClr val="00B050"/>
                </a:solidFill>
                <a:latin typeface="Lucida Console" panose="020B0609040504020204" pitchFamily="49" charset="0"/>
              </a:rPr>
              <a:t>"magma"</a:t>
            </a:r>
            <a:r>
              <a:rPr lang="en-GB" sz="1800" dirty="0">
                <a:solidFill>
                  <a:srgbClr val="002060"/>
                </a:solidFill>
                <a:latin typeface="Lucida Console" panose="020B0609040504020204" pitchFamily="49" charset="0"/>
              </a:rPr>
              <a:t>,</a:t>
            </a:r>
          </a:p>
          <a:p>
            <a:pPr marL="0" indent="0">
              <a:buNone/>
            </a:pPr>
            <a:r>
              <a:rPr lang="en-GB" sz="1800" dirty="0">
                <a:solidFill>
                  <a:srgbClr val="002060"/>
                </a:solidFill>
                <a:latin typeface="Lucida Console" panose="020B0609040504020204" pitchFamily="49" charset="0"/>
              </a:rPr>
              <a:t>)</a:t>
            </a:r>
            <a:endParaRPr lang="en-GB" dirty="0">
              <a:solidFill>
                <a:srgbClr val="002060"/>
              </a:solidFill>
            </a:endParaRPr>
          </a:p>
          <a:p>
            <a:pPr marL="0" indent="0">
              <a:buNone/>
            </a:pP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p:txBody>
      </p:sp>
      <p:pic>
        <p:nvPicPr>
          <p:cNvPr id="4" name="Picture 3">
            <a:extLst>
              <a:ext uri="{FF2B5EF4-FFF2-40B4-BE49-F238E27FC236}">
                <a16:creationId xmlns:a16="http://schemas.microsoft.com/office/drawing/2014/main" id="{89B36E4A-5238-4502-BE1F-F181ADE3C09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598886" y="1717605"/>
            <a:ext cx="3148204" cy="2435295"/>
          </a:xfrm>
          <a:prstGeom prst="rect">
            <a:avLst/>
          </a:prstGeom>
        </p:spPr>
      </p:pic>
      <p:sp>
        <p:nvSpPr>
          <p:cNvPr id="8" name="TextBox 7">
            <a:extLst>
              <a:ext uri="{FF2B5EF4-FFF2-40B4-BE49-F238E27FC236}">
                <a16:creationId xmlns:a16="http://schemas.microsoft.com/office/drawing/2014/main" id="{FB3E1628-1FD9-450C-BC38-57ACC224A1CE}"/>
              </a:ext>
            </a:extLst>
          </p:cNvPr>
          <p:cNvSpPr txBox="1"/>
          <p:nvPr/>
        </p:nvSpPr>
        <p:spPr>
          <a:xfrm>
            <a:off x="8127789" y="1755583"/>
            <a:ext cx="2972011"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species feature has 3 possible values - the "type" of the iris flowers:</a:t>
            </a:r>
          </a:p>
          <a:p>
            <a:pPr marL="7429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setosa</a:t>
            </a:r>
          </a:p>
          <a:p>
            <a:pPr marL="7429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versicolor</a:t>
            </a:r>
          </a:p>
          <a:p>
            <a:pPr marL="7429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virginica</a:t>
            </a:r>
          </a:p>
        </p:txBody>
      </p:sp>
      <p:sp>
        <p:nvSpPr>
          <p:cNvPr id="9" name="Rectangle 8">
            <a:extLst>
              <a:ext uri="{FF2B5EF4-FFF2-40B4-BE49-F238E27FC236}">
                <a16:creationId xmlns:a16="http://schemas.microsoft.com/office/drawing/2014/main" id="{887768F6-060C-4F1C-A3F5-015AA76AA28B}"/>
              </a:ext>
            </a:extLst>
          </p:cNvPr>
          <p:cNvSpPr/>
          <p:nvPr/>
        </p:nvSpPr>
        <p:spPr>
          <a:xfrm>
            <a:off x="1005634" y="3693267"/>
            <a:ext cx="2808005" cy="29788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a:extLst>
              <a:ext uri="{FF2B5EF4-FFF2-40B4-BE49-F238E27FC236}">
                <a16:creationId xmlns:a16="http://schemas.microsoft.com/office/drawing/2014/main" id="{C66C0C81-90DC-43D2-A991-83CA0D1B7590}"/>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895704" y="4257612"/>
            <a:ext cx="5677192" cy="2457576"/>
          </a:xfrm>
          <a:prstGeom prst="rect">
            <a:avLst/>
          </a:prstGeom>
        </p:spPr>
      </p:pic>
      <p:sp>
        <p:nvSpPr>
          <p:cNvPr id="11" name="TextBox 10">
            <a:extLst>
              <a:ext uri="{FF2B5EF4-FFF2-40B4-BE49-F238E27FC236}">
                <a16:creationId xmlns:a16="http://schemas.microsoft.com/office/drawing/2014/main" id="{FE25C751-272B-4EE3-8AEF-8FD507FA78F3}"/>
              </a:ext>
            </a:extLst>
          </p:cNvPr>
          <p:cNvSpPr txBox="1"/>
          <p:nvPr/>
        </p:nvSpPr>
        <p:spPr>
          <a:xfrm>
            <a:off x="685589" y="4600383"/>
            <a:ext cx="2972011"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image on the right shows the 3 iris  species with the petal and sepal of each</a:t>
            </a:r>
          </a:p>
        </p:txBody>
      </p:sp>
    </p:spTree>
    <p:extLst>
      <p:ext uri="{BB962C8B-B14F-4D97-AF65-F5344CB8AC3E}">
        <p14:creationId xmlns:p14="http://schemas.microsoft.com/office/powerpoint/2010/main" val="373643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plotting with palettes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7F4F506C-7E95-4789-8802-AC2EA276FB26}"/>
              </a:ext>
            </a:extLst>
          </p:cNvPr>
          <p:cNvSpPr txBox="1">
            <a:spLocks/>
          </p:cNvSpPr>
          <p:nvPr/>
        </p:nvSpPr>
        <p:spPr>
          <a:xfrm>
            <a:off x="661521" y="1568067"/>
            <a:ext cx="10943105" cy="50486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u="sng" dirty="0"/>
              <a:t>Example 2</a:t>
            </a:r>
            <a:r>
              <a:rPr lang="en-GB" dirty="0"/>
              <a:t>:</a:t>
            </a:r>
            <a:r>
              <a:rPr lang="en-GB" sz="1800" dirty="0"/>
              <a:t> </a:t>
            </a:r>
            <a:endParaRPr lang="en-GB" sz="1800" dirty="0">
              <a:latin typeface="Lucida Console" panose="020B0609040504020204" pitchFamily="49" charset="0"/>
            </a:endParaRPr>
          </a:p>
          <a:p>
            <a:pPr marL="0" indent="0">
              <a:buNone/>
            </a:pPr>
            <a:r>
              <a:rPr lang="en-GB" sz="1800" dirty="0">
                <a:solidFill>
                  <a:srgbClr val="002060"/>
                </a:solidFill>
                <a:latin typeface="Lucida Console" panose="020B0609040504020204" pitchFamily="49" charset="0"/>
              </a:rPr>
              <a:t>sns.jointplot(</a:t>
            </a:r>
          </a:p>
          <a:p>
            <a:pPr marL="0" indent="0">
              <a:buNone/>
            </a:pPr>
            <a:r>
              <a:rPr lang="en-GB" sz="1800" dirty="0">
                <a:solidFill>
                  <a:srgbClr val="002060"/>
                </a:solidFill>
                <a:latin typeface="Lucida Console" panose="020B0609040504020204" pitchFamily="49" charset="0"/>
              </a:rPr>
              <a:t>    data=df_iris,</a:t>
            </a:r>
          </a:p>
          <a:p>
            <a:pPr marL="0" indent="0">
              <a:buNone/>
            </a:pPr>
            <a:r>
              <a:rPr lang="en-GB" sz="1800" dirty="0">
                <a:solidFill>
                  <a:srgbClr val="002060"/>
                </a:solidFill>
                <a:latin typeface="Lucida Console" panose="020B0609040504020204" pitchFamily="49" charset="0"/>
              </a:rPr>
              <a:t>    x=</a:t>
            </a:r>
            <a:r>
              <a:rPr lang="en-GB" sz="1800" dirty="0">
                <a:solidFill>
                  <a:srgbClr val="00B050"/>
                </a:solidFill>
                <a:latin typeface="Lucida Console" panose="020B0609040504020204" pitchFamily="49" charset="0"/>
              </a:rPr>
              <a:t>"sepal_length"</a:t>
            </a:r>
            <a:r>
              <a:rPr lang="en-GB" sz="1800" dirty="0">
                <a:solidFill>
                  <a:srgbClr val="002060"/>
                </a:solidFill>
                <a:latin typeface="Lucida Console" panose="020B0609040504020204" pitchFamily="49" charset="0"/>
              </a:rPr>
              <a:t>,</a:t>
            </a:r>
          </a:p>
          <a:p>
            <a:pPr marL="0" indent="0">
              <a:buNone/>
            </a:pPr>
            <a:r>
              <a:rPr lang="en-GB" sz="1800" dirty="0">
                <a:solidFill>
                  <a:srgbClr val="002060"/>
                </a:solidFill>
                <a:latin typeface="Lucida Console" panose="020B0609040504020204" pitchFamily="49" charset="0"/>
              </a:rPr>
              <a:t>    y=</a:t>
            </a:r>
            <a:r>
              <a:rPr lang="en-GB" sz="1800" dirty="0">
                <a:solidFill>
                  <a:srgbClr val="00B050"/>
                </a:solidFill>
                <a:latin typeface="Lucida Console" panose="020B0609040504020204" pitchFamily="49" charset="0"/>
              </a:rPr>
              <a:t>"petal_length",</a:t>
            </a:r>
          </a:p>
          <a:p>
            <a:pPr marL="0" indent="0">
              <a:buNone/>
            </a:pPr>
            <a:r>
              <a:rPr lang="en-GB" sz="1800" dirty="0">
                <a:solidFill>
                  <a:srgbClr val="002060"/>
                </a:solidFill>
                <a:latin typeface="Lucida Console" panose="020B0609040504020204" pitchFamily="49" charset="0"/>
              </a:rPr>
              <a:t>    hue=</a:t>
            </a:r>
            <a:r>
              <a:rPr lang="en-GB" sz="1800" dirty="0">
                <a:solidFill>
                  <a:srgbClr val="00B050"/>
                </a:solidFill>
                <a:latin typeface="Lucida Console" panose="020B0609040504020204" pitchFamily="49" charset="0"/>
              </a:rPr>
              <a:t>"species"</a:t>
            </a:r>
            <a:r>
              <a:rPr lang="en-GB" sz="1800" dirty="0">
                <a:solidFill>
                  <a:srgbClr val="002060"/>
                </a:solidFill>
                <a:latin typeface="Lucida Console" panose="020B0609040504020204" pitchFamily="49" charset="0"/>
              </a:rPr>
              <a:t>,</a:t>
            </a:r>
          </a:p>
          <a:p>
            <a:pPr marL="0" indent="0">
              <a:buNone/>
            </a:pPr>
            <a:r>
              <a:rPr lang="en-GB" sz="1800" dirty="0">
                <a:solidFill>
                  <a:srgbClr val="002060"/>
                </a:solidFill>
                <a:latin typeface="Lucida Console" panose="020B0609040504020204" pitchFamily="49" charset="0"/>
              </a:rPr>
              <a:t>    palette=</a:t>
            </a:r>
            <a:r>
              <a:rPr lang="en-GB" sz="1800" dirty="0">
                <a:solidFill>
                  <a:srgbClr val="00B050"/>
                </a:solidFill>
                <a:latin typeface="Lucida Console" panose="020B0609040504020204" pitchFamily="49" charset="0"/>
              </a:rPr>
              <a:t>"magma"</a:t>
            </a:r>
            <a:r>
              <a:rPr lang="en-GB" sz="1800" dirty="0">
                <a:solidFill>
                  <a:srgbClr val="002060"/>
                </a:solidFill>
                <a:latin typeface="Lucida Console" panose="020B0609040504020204" pitchFamily="49" charset="0"/>
              </a:rPr>
              <a:t>,</a:t>
            </a:r>
          </a:p>
          <a:p>
            <a:pPr marL="0" indent="0">
              <a:buNone/>
            </a:pPr>
            <a:r>
              <a:rPr lang="en-GB" sz="1800" dirty="0">
                <a:solidFill>
                  <a:srgbClr val="002060"/>
                </a:solidFill>
                <a:latin typeface="Lucida Console" panose="020B0609040504020204" pitchFamily="49" charset="0"/>
              </a:rPr>
              <a:t>)</a:t>
            </a:r>
            <a:endParaRPr lang="en-GB" dirty="0">
              <a:solidFill>
                <a:srgbClr val="002060"/>
              </a:solidFill>
            </a:endParaRPr>
          </a:p>
          <a:p>
            <a:pPr marL="0" indent="0">
              <a:buNone/>
            </a:pPr>
            <a:endParaRPr lang="en-GB" dirty="0">
              <a:latin typeface="Lucida Console" panose="020B0609040504020204" pitchFamily="49" charset="0"/>
            </a:endParaRPr>
          </a:p>
          <a:p>
            <a:pPr marL="0" indent="0">
              <a:buNone/>
            </a:pPr>
            <a:endParaRPr lang="en-GB" dirty="0">
              <a:latin typeface="Lucida Console" panose="020B0609040504020204" pitchFamily="49" charset="0"/>
            </a:endParaRPr>
          </a:p>
        </p:txBody>
      </p:sp>
      <p:sp>
        <p:nvSpPr>
          <p:cNvPr id="8" name="TextBox 7">
            <a:extLst>
              <a:ext uri="{FF2B5EF4-FFF2-40B4-BE49-F238E27FC236}">
                <a16:creationId xmlns:a16="http://schemas.microsoft.com/office/drawing/2014/main" id="{FB3E1628-1FD9-450C-BC38-57ACC224A1CE}"/>
              </a:ext>
            </a:extLst>
          </p:cNvPr>
          <p:cNvSpPr txBox="1"/>
          <p:nvPr/>
        </p:nvSpPr>
        <p:spPr>
          <a:xfrm>
            <a:off x="418889" y="4397183"/>
            <a:ext cx="6807411"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Scatter plot reveals that in all 3 iris species the lengths of petals and sepals are proportionate: the longer the petal, the longer the sepal, and that virginica has them longest, setosa has them shortest </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KDE plots emphasize virginica’s greater variety of lengths: lengths of sepals 5 – 8.5, lengths of petals 4.5 – 7 compared to setosa: lengths of sepals 4 – 6, lengths of petals 1 – 2</a:t>
            </a:r>
          </a:p>
        </p:txBody>
      </p:sp>
      <p:sp>
        <p:nvSpPr>
          <p:cNvPr id="9" name="Rectangle 8">
            <a:extLst>
              <a:ext uri="{FF2B5EF4-FFF2-40B4-BE49-F238E27FC236}">
                <a16:creationId xmlns:a16="http://schemas.microsoft.com/office/drawing/2014/main" id="{887768F6-060C-4F1C-A3F5-015AA76AA28B}"/>
              </a:ext>
            </a:extLst>
          </p:cNvPr>
          <p:cNvSpPr/>
          <p:nvPr/>
        </p:nvSpPr>
        <p:spPr>
          <a:xfrm>
            <a:off x="1005634" y="3718667"/>
            <a:ext cx="2808005" cy="29788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a:extLst>
              <a:ext uri="{FF2B5EF4-FFF2-40B4-BE49-F238E27FC236}">
                <a16:creationId xmlns:a16="http://schemas.microsoft.com/office/drawing/2014/main" id="{07165991-5F6B-4D4A-A8CD-195E2BEB14A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226300" y="1457229"/>
            <a:ext cx="4835618" cy="4954180"/>
          </a:xfrm>
          <a:prstGeom prst="rect">
            <a:avLst/>
          </a:prstGeom>
        </p:spPr>
      </p:pic>
    </p:spTree>
    <p:extLst>
      <p:ext uri="{BB962C8B-B14F-4D97-AF65-F5344CB8AC3E}">
        <p14:creationId xmlns:p14="http://schemas.microsoft.com/office/powerpoint/2010/main" val="333994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Questions</a:t>
            </a:r>
          </a:p>
          <a:p>
            <a:endParaRPr lang="en-GB" dirty="0">
              <a:latin typeface="Arial Black" panose="020B0A04020102020204" pitchFamily="34" charset="0"/>
            </a:endParaRPr>
          </a:p>
          <a:p>
            <a:endParaRPr lang="en-GB" dirty="0">
              <a:latin typeface="Arial Black" panose="020B0A04020102020204" pitchFamily="34" charset="0"/>
            </a:endParaRPr>
          </a:p>
          <a:p>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84</a:t>
            </a:fld>
            <a:endParaRPr lang="zh-TW" altLang="en-US" sz="140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grpSp>
      <p:pic>
        <p:nvPicPr>
          <p:cNvPr id="10" name="Content Placeholder 6">
            <a:extLst>
              <a:ext uri="{FF2B5EF4-FFF2-40B4-BE49-F238E27FC236}">
                <a16:creationId xmlns:a16="http://schemas.microsoft.com/office/drawing/2014/main" id="{55B7CC43-53CE-4113-92E0-222C591984AF}"/>
              </a:ext>
            </a:extLst>
          </p:cNvPr>
          <p:cNvPicPr>
            <a:picLocks noChangeAspect="1"/>
          </p:cNvPicPr>
          <p:nvPr/>
        </p:nvPicPr>
        <p:blipFill rotWithShape="1">
          <a:blip r:embed="rId6">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13503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3" name="Content Placeholder 2">
            <a:extLst>
              <a:ext uri="{FF2B5EF4-FFF2-40B4-BE49-F238E27FC236}">
                <a16:creationId xmlns:a16="http://schemas.microsoft.com/office/drawing/2014/main" id="{84845D47-2E08-4573-B8AA-5CFBB82AFD13}"/>
              </a:ext>
            </a:extLst>
          </p:cNvPr>
          <p:cNvSpPr>
            <a:spLocks noGrp="1"/>
          </p:cNvSpPr>
          <p:nvPr>
            <p:ph sz="quarter" idx="10"/>
          </p:nvPr>
        </p:nvSpPr>
        <p:spPr>
          <a:xfrm>
            <a:off x="601489" y="1418897"/>
            <a:ext cx="11368837" cy="4853316"/>
          </a:xfrm>
        </p:spPr>
        <p:txBody>
          <a:bodyPr/>
          <a:lstStyle/>
          <a:p>
            <a:r>
              <a:rPr lang="en-GB" dirty="0"/>
              <a:t>Seaborn is another Python data visualization library based on Matplotlib</a:t>
            </a:r>
          </a:p>
          <a:p>
            <a:endParaRPr lang="en-GB" dirty="0"/>
          </a:p>
          <a:p>
            <a:r>
              <a:rPr lang="en-GB" dirty="0"/>
              <a:t>Matplotlib is mostly used for simple plotting and offers relatively poor default options for the size and colours of plots  </a:t>
            </a:r>
          </a:p>
          <a:p>
            <a:endParaRPr lang="en-GB" dirty="0"/>
          </a:p>
          <a:p>
            <a:r>
              <a:rPr lang="en-GB" dirty="0"/>
              <a:t>Seaborn plotting functions operate on data frames and arrays that contain a whole dataset</a:t>
            </a:r>
          </a:p>
          <a:p>
            <a:endParaRPr lang="en-GB" dirty="0"/>
          </a:p>
          <a:p>
            <a:r>
              <a:rPr lang="en-GB" dirty="0"/>
              <a:t>Seaborn is used for plotting and styling of more complex plots</a:t>
            </a:r>
          </a:p>
          <a:p>
            <a:endParaRPr lang="en-GB" dirty="0"/>
          </a:p>
          <a:p>
            <a:r>
              <a:rPr lang="en-GB" dirty="0"/>
              <a:t>Histogram is the most common approach to visualizing a distribution - through the </a:t>
            </a:r>
            <a:r>
              <a:rPr lang="en-GB" dirty="0">
                <a:latin typeface="Lucida Console" panose="020B0609040504020204" pitchFamily="49" charset="0"/>
              </a:rPr>
              <a:t>distplot()</a:t>
            </a:r>
            <a:r>
              <a:rPr lang="en-GB" dirty="0"/>
              <a:t> figure-level</a:t>
            </a:r>
            <a:r>
              <a:rPr lang="en-GB" dirty="0">
                <a:latin typeface="Lucida Console" panose="020B0609040504020204" pitchFamily="49" charset="0"/>
              </a:rPr>
              <a:t> </a:t>
            </a:r>
            <a:r>
              <a:rPr lang="en-GB" dirty="0"/>
              <a:t>function with </a:t>
            </a:r>
            <a:r>
              <a:rPr lang="en-GB" dirty="0">
                <a:latin typeface="Lucida Console" panose="020B0609040504020204" pitchFamily="49" charset="0"/>
              </a:rPr>
              <a:t>hist</a:t>
            </a:r>
            <a:r>
              <a:rPr lang="en-GB" dirty="0"/>
              <a:t> being the default value for the </a:t>
            </a:r>
            <a:r>
              <a:rPr lang="en-GB" dirty="0">
                <a:latin typeface="Lucida Console" panose="020B0609040504020204" pitchFamily="49" charset="0"/>
              </a:rPr>
              <a:t>kind</a:t>
            </a:r>
            <a:r>
              <a:rPr lang="en-GB" dirty="0"/>
              <a:t> parameter: </a:t>
            </a:r>
            <a:r>
              <a:rPr lang="en-GB" dirty="0">
                <a:latin typeface="Lucida Console" panose="020B0609040504020204" pitchFamily="49" charset="0"/>
              </a:rPr>
              <a:t>displot(data=x, kind=</a:t>
            </a:r>
            <a:r>
              <a:rPr lang="en-GB" dirty="0">
                <a:solidFill>
                  <a:srgbClr val="00B050"/>
                </a:solidFill>
                <a:latin typeface="Lucida Console" panose="020B0609040504020204" pitchFamily="49" charset="0"/>
              </a:rPr>
              <a:t>'hist’</a:t>
            </a:r>
            <a:r>
              <a:rPr lang="en-GB" dirty="0">
                <a:latin typeface="Lucida Console" panose="020B0609040504020204" pitchFamily="49" charset="0"/>
              </a:rPr>
              <a:t>)</a:t>
            </a:r>
          </a:p>
          <a:p>
            <a:endParaRPr lang="en-GB" dirty="0"/>
          </a:p>
          <a:p>
            <a:r>
              <a:rPr lang="en-GB" dirty="0"/>
              <a:t>Categorical data are most commonly represented with count, bar or swarm plots</a:t>
            </a:r>
          </a:p>
          <a:p>
            <a:endParaRPr lang="en-GB" dirty="0"/>
          </a:p>
          <a:p>
            <a:r>
              <a:rPr lang="en-GB" dirty="0"/>
              <a:t>Relational data are best represented with scatter plots</a:t>
            </a:r>
          </a:p>
          <a:p>
            <a:endParaRPr lang="en-GB" dirty="0"/>
          </a:p>
          <a:p>
            <a:endParaRPr lang="en-GB" dirty="0"/>
          </a:p>
        </p:txBody>
      </p:sp>
      <p:pic>
        <p:nvPicPr>
          <p:cNvPr id="4" name="Content Placeholder 6">
            <a:extLst>
              <a:ext uri="{FF2B5EF4-FFF2-40B4-BE49-F238E27FC236}">
                <a16:creationId xmlns:a16="http://schemas.microsoft.com/office/drawing/2014/main" id="{6079BDD3-D547-4B4A-91E9-8858AB1ED0D5}"/>
              </a:ext>
            </a:extLst>
          </p:cNvPr>
          <p:cNvPicPr>
            <a:picLocks noChangeAspect="1"/>
          </p:cNvPicPr>
          <p:nvPr/>
        </p:nvPicPr>
        <p:blipFill rotWithShape="1">
          <a:blip r:embed="rId2">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9016890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3" name="Content Placeholder 2">
            <a:extLst>
              <a:ext uri="{FF2B5EF4-FFF2-40B4-BE49-F238E27FC236}">
                <a16:creationId xmlns:a16="http://schemas.microsoft.com/office/drawing/2014/main" id="{84845D47-2E08-4573-B8AA-5CFBB82AFD13}"/>
              </a:ext>
            </a:extLst>
          </p:cNvPr>
          <p:cNvSpPr>
            <a:spLocks noGrp="1"/>
          </p:cNvSpPr>
          <p:nvPr>
            <p:ph sz="quarter" idx="10"/>
          </p:nvPr>
        </p:nvSpPr>
        <p:spPr>
          <a:xfrm>
            <a:off x="601489" y="1418897"/>
            <a:ext cx="11368837" cy="4853316"/>
          </a:xfrm>
        </p:spPr>
        <p:txBody>
          <a:bodyPr/>
          <a:lstStyle/>
          <a:p>
            <a:r>
              <a:rPr lang="en-GB" dirty="0"/>
              <a:t>use the </a:t>
            </a:r>
            <a:r>
              <a:rPr lang="en-GB" dirty="0">
                <a:latin typeface="Lucida Console" panose="020B0609040504020204" pitchFamily="49" charset="0"/>
              </a:rPr>
              <a:t>hue</a:t>
            </a:r>
            <a:r>
              <a:rPr lang="en-GB" dirty="0"/>
              <a:t> parameter to set the dependency column on which the passed data values are to be plotted</a:t>
            </a:r>
          </a:p>
          <a:p>
            <a:endParaRPr lang="en-GB" dirty="0"/>
          </a:p>
          <a:p>
            <a:r>
              <a:rPr lang="en-GB" dirty="0"/>
              <a:t>use the </a:t>
            </a:r>
            <a:r>
              <a:rPr lang="en-GB" dirty="0">
                <a:latin typeface="Lucida Console" panose="020B0609040504020204" pitchFamily="49" charset="0"/>
              </a:rPr>
              <a:t>style</a:t>
            </a:r>
            <a:r>
              <a:rPr lang="en-GB" dirty="0"/>
              <a:t> parameter to make every value of the dependency column appear with a different shape</a:t>
            </a:r>
          </a:p>
          <a:p>
            <a:endParaRPr lang="en-GB" dirty="0"/>
          </a:p>
          <a:p>
            <a:r>
              <a:rPr lang="en-GB" dirty="0"/>
              <a:t>use the </a:t>
            </a:r>
            <a:r>
              <a:rPr lang="en-GB" dirty="0">
                <a:latin typeface="Lucida Console" panose="020B0609040504020204" pitchFamily="49" charset="0"/>
              </a:rPr>
              <a:t>size</a:t>
            </a:r>
            <a:r>
              <a:rPr lang="en-GB" dirty="0"/>
              <a:t> parameter to make every value of the dependency column appear with a different size</a:t>
            </a:r>
          </a:p>
          <a:p>
            <a:endParaRPr lang="en-GB" dirty="0"/>
          </a:p>
          <a:p>
            <a:r>
              <a:rPr lang="en-GB" dirty="0">
                <a:latin typeface="Lucida Console" panose="020B0609040504020204" pitchFamily="49" charset="0"/>
              </a:rPr>
              <a:t>FacetGrid() </a:t>
            </a:r>
            <a:r>
              <a:rPr lang="en-GB" dirty="0"/>
              <a:t>function allows constructing multiple related plots one next to the other by mapping the multi-plot grid to an axes-level function, but a simpler solution is to use the relevant figure-level function with the kind kwarg set to the axes-level function and the col kwarg set to the categorical variable to be faceted</a:t>
            </a:r>
          </a:p>
          <a:p>
            <a:endParaRPr lang="en-GB" dirty="0"/>
          </a:p>
          <a:p>
            <a:r>
              <a:rPr lang="en-GB" dirty="0"/>
              <a:t>Seaborn can make use of its own built in data sets, or load Pandas data frames</a:t>
            </a:r>
          </a:p>
          <a:p>
            <a:endParaRPr lang="en-GB" dirty="0"/>
          </a:p>
          <a:p>
            <a:r>
              <a:rPr lang="en-GB" dirty="0">
                <a:latin typeface="Lucida Console" panose="020B0609040504020204" pitchFamily="49" charset="0"/>
              </a:rPr>
              <a:t>jointplot() </a:t>
            </a:r>
            <a:r>
              <a:rPr lang="en-GB" dirty="0"/>
              <a:t>function allows combining multiple views on the data</a:t>
            </a:r>
          </a:p>
          <a:p>
            <a:pPr marL="0" indent="0">
              <a:buNone/>
            </a:pPr>
            <a:endParaRPr lang="en-GB" dirty="0"/>
          </a:p>
          <a:p>
            <a:endParaRPr lang="en-GB" dirty="0"/>
          </a:p>
          <a:p>
            <a:endParaRPr lang="en-GB" dirty="0"/>
          </a:p>
        </p:txBody>
      </p:sp>
      <p:pic>
        <p:nvPicPr>
          <p:cNvPr id="4" name="Content Placeholder 6">
            <a:extLst>
              <a:ext uri="{FF2B5EF4-FFF2-40B4-BE49-F238E27FC236}">
                <a16:creationId xmlns:a16="http://schemas.microsoft.com/office/drawing/2014/main" id="{537679A5-EA03-48FE-AB07-E3E19507A042}"/>
              </a:ext>
            </a:extLst>
          </p:cNvPr>
          <p:cNvPicPr>
            <a:picLocks noChangeAspect="1"/>
          </p:cNvPicPr>
          <p:nvPr/>
        </p:nvPicPr>
        <p:blipFill rotWithShape="1">
          <a:blip r:embed="rId2">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0889965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3" name="Content Placeholder 2">
            <a:extLst>
              <a:ext uri="{FF2B5EF4-FFF2-40B4-BE49-F238E27FC236}">
                <a16:creationId xmlns:a16="http://schemas.microsoft.com/office/drawing/2014/main" id="{84845D47-2E08-4573-B8AA-5CFBB82AFD13}"/>
              </a:ext>
            </a:extLst>
          </p:cNvPr>
          <p:cNvSpPr>
            <a:spLocks noGrp="1"/>
          </p:cNvSpPr>
          <p:nvPr>
            <p:ph sz="quarter" idx="10"/>
          </p:nvPr>
        </p:nvSpPr>
        <p:spPr>
          <a:xfrm>
            <a:off x="601489" y="1418897"/>
            <a:ext cx="11368837" cy="4853316"/>
          </a:xfrm>
        </p:spPr>
        <p:txBody>
          <a:bodyPr/>
          <a:lstStyle/>
          <a:p>
            <a:r>
              <a:rPr lang="en-GB" dirty="0"/>
              <a:t>By default, </a:t>
            </a:r>
            <a:r>
              <a:rPr lang="en-GB" dirty="0">
                <a:latin typeface="Lucida Console" panose="020B0609040504020204" pitchFamily="49" charset="0"/>
              </a:rPr>
              <a:t>jointplot() </a:t>
            </a:r>
            <a:r>
              <a:rPr lang="en-GB" dirty="0"/>
              <a:t>represents the bivariate distribution using </a:t>
            </a:r>
            <a:r>
              <a:rPr lang="en-GB" dirty="0">
                <a:latin typeface="Lucida Console" panose="020B0609040504020204" pitchFamily="49" charset="0"/>
              </a:rPr>
              <a:t>scatterplot() </a:t>
            </a:r>
            <a:r>
              <a:rPr lang="en-GB" dirty="0"/>
              <a:t>and the marginal distributions using </a:t>
            </a:r>
            <a:r>
              <a:rPr lang="en-GB" dirty="0">
                <a:latin typeface="Lucida Console" panose="020B0609040504020204" pitchFamily="49" charset="0"/>
              </a:rPr>
              <a:t>histplot()</a:t>
            </a:r>
            <a:r>
              <a:rPr lang="en-GB" dirty="0"/>
              <a:t>; the </a:t>
            </a:r>
            <a:r>
              <a:rPr lang="en-GB" dirty="0">
                <a:latin typeface="Lucida Console" panose="020B0609040504020204" pitchFamily="49" charset="0"/>
              </a:rPr>
              <a:t>kind</a:t>
            </a:r>
            <a:r>
              <a:rPr lang="en-GB" dirty="0"/>
              <a:t> parameter can be used to change the plot type</a:t>
            </a:r>
          </a:p>
          <a:p>
            <a:endParaRPr lang="en-GB" dirty="0">
              <a:latin typeface="Lucida Console" panose="020B0609040504020204" pitchFamily="49" charset="0"/>
            </a:endParaRPr>
          </a:p>
          <a:p>
            <a:r>
              <a:rPr lang="en-GB" dirty="0">
                <a:latin typeface="Lucida Console" panose="020B0609040504020204" pitchFamily="49" charset="0"/>
              </a:rPr>
              <a:t>set_style()</a:t>
            </a:r>
            <a:r>
              <a:rPr lang="en-GB" dirty="0"/>
              <a:t> function is used to set the plot style to one of the five seaborn pre-set themes: darkgrid, whitegrid, dark, white and tick</a:t>
            </a:r>
          </a:p>
          <a:p>
            <a:endParaRPr lang="en-GB" dirty="0"/>
          </a:p>
          <a:p>
            <a:r>
              <a:rPr lang="en-GB" dirty="0">
                <a:latin typeface="Lucida Console" panose="020B0609040504020204" pitchFamily="49" charset="0"/>
              </a:rPr>
              <a:t>despine() </a:t>
            </a:r>
            <a:r>
              <a:rPr lang="en-GB" dirty="0"/>
              <a:t>function removes the top and right axis spines from plots</a:t>
            </a:r>
          </a:p>
          <a:p>
            <a:endParaRPr lang="en-GB" dirty="0"/>
          </a:p>
          <a:p>
            <a:r>
              <a:rPr lang="en-GB" dirty="0">
                <a:latin typeface="Lucida Console" panose="020B0609040504020204" pitchFamily="49" charset="0"/>
              </a:rPr>
              <a:t>color_palette() </a:t>
            </a:r>
            <a:r>
              <a:rPr lang="en-GB" dirty="0"/>
              <a:t>function allows using any of the many Seaborn built-in palettes to provide specific colour sets: default, its 6 variations (deep, muted, pastel, bright, dark, and colorblind) and many other colour sets from the "Color Brewer" palettes)</a:t>
            </a:r>
          </a:p>
          <a:p>
            <a:endParaRPr lang="en-GB" dirty="0"/>
          </a:p>
          <a:p>
            <a:r>
              <a:rPr lang="en-GB" dirty="0"/>
              <a:t>use the palette parameter with a specific palette name assigned to it to apply a palette to any plot functions</a:t>
            </a:r>
          </a:p>
          <a:p>
            <a:endParaRPr lang="en-GB" dirty="0"/>
          </a:p>
          <a:p>
            <a:r>
              <a:rPr lang="en-GB" dirty="0">
                <a:latin typeface="Lucida Console" panose="020B0609040504020204" pitchFamily="49" charset="0"/>
              </a:rPr>
              <a:t>palplot() </a:t>
            </a:r>
            <a:r>
              <a:rPr lang="en-GB" dirty="0"/>
              <a:t>function plots a palette as an array of colours</a:t>
            </a:r>
          </a:p>
          <a:p>
            <a:pPr marL="0" indent="0">
              <a:buNone/>
            </a:pPr>
            <a:endParaRPr lang="en-GB" dirty="0"/>
          </a:p>
          <a:p>
            <a:endParaRPr lang="en-GB" dirty="0"/>
          </a:p>
        </p:txBody>
      </p:sp>
      <p:pic>
        <p:nvPicPr>
          <p:cNvPr id="4" name="Content Placeholder 6">
            <a:extLst>
              <a:ext uri="{FF2B5EF4-FFF2-40B4-BE49-F238E27FC236}">
                <a16:creationId xmlns:a16="http://schemas.microsoft.com/office/drawing/2014/main" id="{DC9E8104-231C-4C75-B5E5-095783FCC5A7}"/>
              </a:ext>
            </a:extLst>
          </p:cNvPr>
          <p:cNvPicPr>
            <a:picLocks noChangeAspect="1"/>
          </p:cNvPicPr>
          <p:nvPr/>
        </p:nvPicPr>
        <p:blipFill rotWithShape="1">
          <a:blip r:embed="rId2">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33372339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3" name="Content Placeholder 2">
            <a:extLst>
              <a:ext uri="{FF2B5EF4-FFF2-40B4-BE49-F238E27FC236}">
                <a16:creationId xmlns:a16="http://schemas.microsoft.com/office/drawing/2014/main" id="{84845D47-2E08-4573-B8AA-5CFBB82AFD13}"/>
              </a:ext>
            </a:extLst>
          </p:cNvPr>
          <p:cNvSpPr>
            <a:spLocks noGrp="1"/>
          </p:cNvSpPr>
          <p:nvPr>
            <p:ph sz="quarter" idx="10"/>
          </p:nvPr>
        </p:nvSpPr>
        <p:spPr>
          <a:xfrm>
            <a:off x="601489" y="1418897"/>
            <a:ext cx="11368837" cy="4853316"/>
          </a:xfrm>
        </p:spPr>
        <p:txBody>
          <a:bodyPr/>
          <a:lstStyle/>
          <a:p>
            <a:r>
              <a:rPr lang="en-GB" dirty="0"/>
              <a:t>There are 3 types of palettes to use, according to specific needs:</a:t>
            </a:r>
          </a:p>
          <a:p>
            <a:endParaRPr lang="en-GB" dirty="0"/>
          </a:p>
          <a:p>
            <a:pPr marL="800100" lvl="1" indent="-342900">
              <a:buAutoNum type="arabicPeriod"/>
            </a:pPr>
            <a:r>
              <a:rPr lang="en-GB" b="1" dirty="0"/>
              <a:t>Sequential palettes</a:t>
            </a:r>
            <a:r>
              <a:rPr lang="en-GB" dirty="0"/>
              <a:t> are a set of colours that move sequentially from a lighter to a darker colour - appropriate when a variable exists as ordered categories.</a:t>
            </a:r>
          </a:p>
          <a:p>
            <a:pPr marL="800100" lvl="1" indent="-342900">
              <a:buAutoNum type="arabicPeriod"/>
            </a:pPr>
            <a:endParaRPr lang="en-GB" dirty="0"/>
          </a:p>
          <a:p>
            <a:pPr marL="800100" lvl="1" indent="-342900">
              <a:buAutoNum type="arabicPeriod"/>
            </a:pPr>
            <a:r>
              <a:rPr lang="en-GB" b="1" dirty="0"/>
              <a:t>Diverging palettes </a:t>
            </a:r>
            <a:r>
              <a:rPr lang="en-GB" dirty="0"/>
              <a:t>put equal emphasis on mid-range critical values and extremes at both ends of the data range - appropriate for representing numeric data with a categorical boundary</a:t>
            </a:r>
          </a:p>
          <a:p>
            <a:pPr marL="800100" lvl="1" indent="-342900">
              <a:buAutoNum type="arabicPeriod"/>
            </a:pPr>
            <a:endParaRPr lang="en-GB" dirty="0"/>
          </a:p>
          <a:p>
            <a:pPr marL="800100" lvl="1" indent="-342900">
              <a:buAutoNum type="arabicPeriod"/>
            </a:pPr>
            <a:r>
              <a:rPr lang="en-GB" b="1" dirty="0"/>
              <a:t>Qualitative palettes </a:t>
            </a:r>
            <a:r>
              <a:rPr lang="en-GB" dirty="0"/>
              <a:t>are sets of distinct colours which make it easy to distinguish the categories when plotted but don't imply any particular ordering or meaning - appropriate for representing nominal or categorical data.</a:t>
            </a:r>
          </a:p>
          <a:p>
            <a:endParaRPr lang="en-GB" dirty="0"/>
          </a:p>
          <a:p>
            <a:endParaRPr lang="en-GB" dirty="0"/>
          </a:p>
        </p:txBody>
      </p:sp>
      <p:pic>
        <p:nvPicPr>
          <p:cNvPr id="4" name="Content Placeholder 6">
            <a:extLst>
              <a:ext uri="{FF2B5EF4-FFF2-40B4-BE49-F238E27FC236}">
                <a16:creationId xmlns:a16="http://schemas.microsoft.com/office/drawing/2014/main" id="{1EEAB6FF-86EA-4296-8407-6E6511C0D7D0}"/>
              </a:ext>
            </a:extLst>
          </p:cNvPr>
          <p:cNvPicPr>
            <a:picLocks noChangeAspect="1"/>
          </p:cNvPicPr>
          <p:nvPr/>
        </p:nvPicPr>
        <p:blipFill rotWithShape="1">
          <a:blip r:embed="rId2">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95985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Seaborn – Data Distribution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665547" cy="48980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What is it?</a:t>
            </a:r>
          </a:p>
          <a:p>
            <a:endParaRPr lang="en-GB" b="1" dirty="0"/>
          </a:p>
          <a:p>
            <a:r>
              <a:rPr lang="en-GB" dirty="0"/>
              <a:t>Data Distribution is a list of all possible values, with their frequencies (how often each value occurs) or probabilities (the likelihood of each value occurring).</a:t>
            </a:r>
          </a:p>
          <a:p>
            <a:endParaRPr lang="en-GB" dirty="0"/>
          </a:p>
          <a:p>
            <a:endParaRPr lang="en-GB" dirty="0"/>
          </a:p>
          <a:p>
            <a:r>
              <a:rPr lang="en-GB" b="1" dirty="0"/>
              <a:t>What’s the use of it?</a:t>
            </a:r>
          </a:p>
          <a:p>
            <a:endParaRPr lang="en-GB" b="1" dirty="0"/>
          </a:p>
          <a:p>
            <a:r>
              <a:rPr lang="en-GB" dirty="0"/>
              <a:t>Such lists are important when working with statistics and data science.</a:t>
            </a:r>
          </a:p>
          <a:p>
            <a:endParaRPr lang="en-GB" dirty="0"/>
          </a:p>
          <a:p>
            <a:r>
              <a:rPr lang="en-GB" dirty="0"/>
              <a:t>In order to make a simulation model realistic, it is necessary to produce values that conform with most common cases in reality</a:t>
            </a:r>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389015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F9FD6C4B115741A679D1C3AA497A6B" ma:contentTypeVersion="12" ma:contentTypeDescription="Create a new document." ma:contentTypeScope="" ma:versionID="8c2db27bc3fe280377fef2560ca16dc4">
  <xsd:schema xmlns:xsd="http://www.w3.org/2001/XMLSchema" xmlns:xs="http://www.w3.org/2001/XMLSchema" xmlns:p="http://schemas.microsoft.com/office/2006/metadata/properties" xmlns:ns3="6218558b-1012-4450-899a-ff091084d047" xmlns:ns4="545039a2-9d07-4337-9b3e-29918b86a3d6" targetNamespace="http://schemas.microsoft.com/office/2006/metadata/properties" ma:root="true" ma:fieldsID="375ec11c24be98d5b6a87102132fc126" ns3:_="" ns4:_="">
    <xsd:import namespace="6218558b-1012-4450-899a-ff091084d047"/>
    <xsd:import namespace="545039a2-9d07-4337-9b3e-29918b86a3d6"/>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18558b-1012-4450-899a-ff091084d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45039a2-9d07-4337-9b3e-29918b86a3d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DE1E78-43C8-491B-A155-1CEE6C63C108}">
  <ds:schemaRefs>
    <ds:schemaRef ds:uri="6218558b-1012-4450-899a-ff091084d047"/>
    <ds:schemaRef ds:uri="545039a2-9d07-4337-9b3e-29918b86a3d6"/>
    <ds:schemaRef ds:uri="http://purl.org/dc/elements/1.1/"/>
    <ds:schemaRef ds:uri="http://schemas.microsoft.com/office/2006/documentManagement/types"/>
    <ds:schemaRef ds:uri="http://purl.org/dc/terms/"/>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6102C9D7-12C5-47D2-A323-8C36BF4162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18558b-1012-4450-899a-ff091084d047"/>
    <ds:schemaRef ds:uri="545039a2-9d07-4337-9b3e-29918b86a3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990D4E-216B-4223-82E4-A152CD1EE9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14391</TotalTime>
  <Words>19059</Words>
  <Application>Microsoft Office PowerPoint</Application>
  <PresentationFormat>Widescreen</PresentationFormat>
  <Paragraphs>1448</Paragraphs>
  <Slides>88</Slides>
  <Notes>82</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88</vt:i4>
      </vt:variant>
    </vt:vector>
  </HeadingPairs>
  <TitlesOfParts>
    <vt:vector size="108" baseType="lpstr">
      <vt:lpstr>-apple-system</vt:lpstr>
      <vt:lpstr>Arial</vt:lpstr>
      <vt:lpstr>Arial</vt:lpstr>
      <vt:lpstr>Arial Black</vt:lpstr>
      <vt:lpstr>Calibri</vt:lpstr>
      <vt:lpstr>charter</vt:lpstr>
      <vt:lpstr>Consolas</vt:lpstr>
      <vt:lpstr>Europa</vt:lpstr>
      <vt:lpstr>helvetica neue</vt:lpstr>
      <vt:lpstr>inherit</vt:lpstr>
      <vt:lpstr>Lato</vt:lpstr>
      <vt:lpstr>Lora</vt:lpstr>
      <vt:lpstr>Lucida Console</vt:lpstr>
      <vt:lpstr>Montserrat</vt:lpstr>
      <vt:lpstr>Roboto</vt:lpstr>
      <vt:lpstr>sohne</vt:lpstr>
      <vt:lpstr>Times New Roman</vt:lpstr>
      <vt:lpstr>Verdana</vt:lpstr>
      <vt:lpstr>Wingdings</vt:lpstr>
      <vt:lpstr>FDM PowerPoint Theme Template</vt:lpstr>
      <vt:lpstr>Advanced Python</vt:lpstr>
      <vt:lpstr>Module 3B: Data Visualisation  ~ Seaborn ~ </vt:lpstr>
      <vt:lpstr>Module Objectives After completing this module you will be able to</vt:lpstr>
      <vt:lpstr>PowerPoint Presentation</vt:lpstr>
      <vt:lpstr>Seaborn: introduction</vt:lpstr>
      <vt:lpstr>Seaborn vs Matplotlib</vt:lpstr>
      <vt:lpstr>Seaborn – Dependencies and Uses</vt:lpstr>
      <vt:lpstr>Seaborn – Plotting Functions Hierarchy</vt:lpstr>
      <vt:lpstr>Seaborn – Data Distribution</vt:lpstr>
      <vt:lpstr>Seaborn – Data Distribution</vt:lpstr>
      <vt:lpstr>Seaborn – Data Distribution</vt:lpstr>
      <vt:lpstr>Seaborn – Random Data Distribution</vt:lpstr>
      <vt:lpstr>Seaborn – Kernel Density Estimate Plot</vt:lpstr>
      <vt:lpstr>Seaborn – Histogram</vt:lpstr>
      <vt:lpstr>Seaborn – KDE &amp; Histogram together</vt:lpstr>
      <vt:lpstr>Seaborn – ECDF plot</vt:lpstr>
      <vt:lpstr>Seaborn – Categorical Data</vt:lpstr>
      <vt:lpstr>Seaborn – Categorical Plots</vt:lpstr>
      <vt:lpstr>Seaborn – Categorical Plots: swarmplot()</vt:lpstr>
      <vt:lpstr>Seaborn – Working with built-in data sets</vt:lpstr>
      <vt:lpstr>Seaborn – Working with built-in data sets</vt:lpstr>
      <vt:lpstr>Seaborn – Categorical Plots: countplot()</vt:lpstr>
      <vt:lpstr>Seaborn – Categorical Plots: countplot()</vt:lpstr>
      <vt:lpstr>Seaborn – Categorical Plots: countplot()</vt:lpstr>
      <vt:lpstr>Seaborn – Categorical Plots: countplot()</vt:lpstr>
      <vt:lpstr>Seaborn – Categorical Plots: catplot()</vt:lpstr>
      <vt:lpstr>Seaborn – Categorical Plots: catplot()</vt:lpstr>
      <vt:lpstr>Seaborn – Categorical Plots: catplot()</vt:lpstr>
      <vt:lpstr>Seaborn – Categorical Plots: catplot()</vt:lpstr>
      <vt:lpstr>Seaborn – Categorical Plots: barplot()</vt:lpstr>
      <vt:lpstr>Seaborn – Categorical Plots: barplot()</vt:lpstr>
      <vt:lpstr>Seaborn – Categorical Plots: barplot()</vt:lpstr>
      <vt:lpstr>Seaborn – Categorical Plots: catplot()</vt:lpstr>
      <vt:lpstr>Seaborn – Categorical Plots: barplot()</vt:lpstr>
      <vt:lpstr>Seaborn – Categorical Plots: barplot()</vt:lpstr>
      <vt:lpstr>Patches &amp; Containers</vt:lpstr>
      <vt:lpstr>Seaborn – Displaying numbers on bars </vt:lpstr>
      <vt:lpstr>Seaborn – Displaying numbers on bars </vt:lpstr>
      <vt:lpstr>Seaborn – Displaying numbers on bars </vt:lpstr>
      <vt:lpstr>Seaborn – Displaying numbers on bars </vt:lpstr>
      <vt:lpstr>Seaborn – Displaying numbers on bars </vt:lpstr>
      <vt:lpstr>Seaborn – Displaying numbers on bars </vt:lpstr>
      <vt:lpstr>Seaborn – Displaying numbers on bars </vt:lpstr>
      <vt:lpstr>Seaborn – Axes-level vs Figure-level plots</vt:lpstr>
      <vt:lpstr>Seaborn – Axes-level vs Figure-level plots</vt:lpstr>
      <vt:lpstr>Seaborn – Axes-level vs Figure-level plots</vt:lpstr>
      <vt:lpstr>Seaborn – Pandas query with barplot() (1)</vt:lpstr>
      <vt:lpstr>Seaborn – Pandas query with barplot() (2)</vt:lpstr>
      <vt:lpstr>Seaborn – Pandas query with barplot() (3)</vt:lpstr>
      <vt:lpstr>Seaborn – Pandas groupby with barplot() (1)</vt:lpstr>
      <vt:lpstr>Seaborn – Pandas groupby with barplot() (2)</vt:lpstr>
      <vt:lpstr>Seaborn – Pandas groupby with barplot() (3)</vt:lpstr>
      <vt:lpstr>Seaborn – Pandas groupby with barplot() (4)</vt:lpstr>
      <vt:lpstr>Seaborn – Pandas groupby with barplot() (5)</vt:lpstr>
      <vt:lpstr>Seaborn – Pandas groupby with barplot() (6)</vt:lpstr>
      <vt:lpstr>Seaborn – Data Relationship</vt:lpstr>
      <vt:lpstr>Seaborn – Relational Plots: scatterplot()</vt:lpstr>
      <vt:lpstr>Seaborn – Relational Plots: scatterplot()</vt:lpstr>
      <vt:lpstr>Seaborn – Relational Plots: scatterplot()</vt:lpstr>
      <vt:lpstr>Seaborn – Relational Plots: scatterplot()</vt:lpstr>
      <vt:lpstr>Seaborn – Relational Plots: scatterplot()</vt:lpstr>
      <vt:lpstr>Seaborn – Relational Plots: scatterplot()</vt:lpstr>
      <vt:lpstr>Seaborn – FacetGrid() and scatterplot()</vt:lpstr>
      <vt:lpstr>Seaborn – FacetGrid() and scatterplot()</vt:lpstr>
      <vt:lpstr>Seaborn – Relational Plots: relplot()</vt:lpstr>
      <vt:lpstr>Seaborn – joint plots</vt:lpstr>
      <vt:lpstr>Seaborn – joint plots</vt:lpstr>
      <vt:lpstr>Seaborn – joint plots</vt:lpstr>
      <vt:lpstr>Seaborn – scatterplot() with rugplot()</vt:lpstr>
      <vt:lpstr>Seaborn – changing plot style</vt:lpstr>
      <vt:lpstr>Seaborn – changing plot style</vt:lpstr>
      <vt:lpstr>Seaborn – changing plot style</vt:lpstr>
      <vt:lpstr>Seaborn – changing plot style</vt:lpstr>
      <vt:lpstr>Seaborn – colours</vt:lpstr>
      <vt:lpstr>Seaborn – changing plot style</vt:lpstr>
      <vt:lpstr>Seaborn – changing plot style</vt:lpstr>
      <vt:lpstr>Seaborn – Color Brewer palettes</vt:lpstr>
      <vt:lpstr>Seaborn – choosing the right color palette</vt:lpstr>
      <vt:lpstr>Seaborn – choosing the right color palette</vt:lpstr>
      <vt:lpstr>Seaborn – choosing the right color palette</vt:lpstr>
      <vt:lpstr>Seaborn – plotting with palettes</vt:lpstr>
      <vt:lpstr>Seaborn – plotting with palettes</vt:lpstr>
      <vt:lpstr>Seaborn – plotting with palettes</vt:lpstr>
      <vt:lpstr>PowerPoint Presentation</vt:lpstr>
      <vt:lpstr>Module Summary</vt:lpstr>
      <vt:lpstr>Module Summary</vt:lpstr>
      <vt:lpstr>Module Summary</vt:lpstr>
      <vt:lpstr>Module Summary</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OOD Week 1 - Loops</dc:title>
  <dc:creator>Mark.Lancaster@fdmgroup.com</dc:creator>
  <cp:keywords>OOD</cp:keywords>
  <cp:lastModifiedBy>Nikola</cp:lastModifiedBy>
  <cp:revision>879</cp:revision>
  <dcterms:created xsi:type="dcterms:W3CDTF">2018-10-30T11:41:52Z</dcterms:created>
  <dcterms:modified xsi:type="dcterms:W3CDTF">2022-07-06T07:53:24Z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0x0101001FF9FD6C4B115741A679D1C3AA497A6B</vt:lpwstr>
  </property>
  <property fmtid="{D5CDD505-2E9C-101B-9397-08002B2CF9AE}" pid="3" name="_dlc_policyId">
    <vt:lpwstr/>
  </property>
  <property fmtid="{D5CDD505-2E9C-101B-9397-08002B2CF9AE}" pid="4" name="ItemRetentionFormula">
    <vt:lpwstr/>
  </property>
</Properties>
</file>