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xml" ContentType="application/vnd.openxmlformats-officedocument.presentationml.tags+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42"/>
  </p:notesMasterIdLst>
  <p:sldIdLst>
    <p:sldId id="394" r:id="rId5"/>
    <p:sldId id="395" r:id="rId6"/>
    <p:sldId id="354" r:id="rId7"/>
    <p:sldId id="382" r:id="rId8"/>
    <p:sldId id="485" r:id="rId9"/>
    <p:sldId id="500" r:id="rId10"/>
    <p:sldId id="501" r:id="rId11"/>
    <p:sldId id="502" r:id="rId12"/>
    <p:sldId id="503" r:id="rId13"/>
    <p:sldId id="504" r:id="rId14"/>
    <p:sldId id="505" r:id="rId15"/>
    <p:sldId id="506" r:id="rId16"/>
    <p:sldId id="507" r:id="rId17"/>
    <p:sldId id="508" r:id="rId18"/>
    <p:sldId id="509" r:id="rId19"/>
    <p:sldId id="513" r:id="rId20"/>
    <p:sldId id="516" r:id="rId21"/>
    <p:sldId id="517" r:id="rId22"/>
    <p:sldId id="518" r:id="rId23"/>
    <p:sldId id="519" r:id="rId24"/>
    <p:sldId id="511" r:id="rId25"/>
    <p:sldId id="514" r:id="rId26"/>
    <p:sldId id="515" r:id="rId27"/>
    <p:sldId id="512" r:id="rId28"/>
    <p:sldId id="510" r:id="rId29"/>
    <p:sldId id="522" r:id="rId30"/>
    <p:sldId id="520" r:id="rId31"/>
    <p:sldId id="523" r:id="rId32"/>
    <p:sldId id="524" r:id="rId33"/>
    <p:sldId id="525" r:id="rId34"/>
    <p:sldId id="526" r:id="rId35"/>
    <p:sldId id="527" r:id="rId36"/>
    <p:sldId id="348" r:id="rId37"/>
    <p:sldId id="396" r:id="rId38"/>
    <p:sldId id="479" r:id="rId39"/>
    <p:sldId id="496" r:id="rId40"/>
    <p:sldId id="52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y Boutin" initials="SB" lastIdx="16" clrIdx="0"/>
  <p:cmAuthor id="2" name="Billy McCarthy" initials="BM" lastIdx="1" clrIdx="1"/>
  <p:cmAuthor id="3" name="Craig Dolan" initials="CD" lastIdx="9" clrIdx="2"/>
  <p:cmAuthor id="4" name="Cullen Grover" initials="CG" lastIdx="8" clrIdx="3">
    <p:extLst>
      <p:ext uri="{19B8F6BF-5375-455C-9EA6-DF929625EA0E}">
        <p15:presenceInfo xmlns:p15="http://schemas.microsoft.com/office/powerpoint/2012/main" userId="S::cullen.grover@fdmgroup.com::db501506-136d-412a-a424-6f71bc61cf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FE3"/>
    <a:srgbClr val="595959"/>
    <a:srgbClr val="FF15B1"/>
    <a:srgbClr val="E8E8E8"/>
    <a:srgbClr val="E1E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22D78-2321-446E-841A-3FB92ED72B3D}" v="10" dt="2022-05-04T16:30:26.113"/>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561" autoAdjust="0"/>
  </p:normalViewPr>
  <p:slideViewPr>
    <p:cSldViewPr snapToGrid="0">
      <p:cViewPr varScale="1">
        <p:scale>
          <a:sx n="86" d="100"/>
          <a:sy n="86" d="100"/>
        </p:scale>
        <p:origin x="1518" y="84"/>
      </p:cViewPr>
      <p:guideLst>
        <p:guide orient="horz" pos="2160"/>
        <p:guide pos="3840"/>
      </p:guideLst>
    </p:cSldViewPr>
  </p:slideViewPr>
  <p:notesTextViewPr>
    <p:cViewPr>
      <p:scale>
        <a:sx n="1" d="1"/>
        <a:sy n="1" d="1"/>
      </p:scale>
      <p:origin x="0" y="0"/>
    </p:cViewPr>
  </p:notesTextViewPr>
  <p:sorterViewPr>
    <p:cViewPr>
      <p:scale>
        <a:sx n="100" d="100"/>
        <a:sy n="100" d="100"/>
      </p:scale>
      <p:origin x="0" y="-3626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 Ignjatovic" userId="777efdf8-7461-46b4-9a74-ce034012f891" providerId="ADAL" clId="{12CC92FC-028A-44EB-AC62-A0096BA21F2C}"/>
    <pc:docChg chg="modSld">
      <pc:chgData name="Nikola Ignjatovic" userId="777efdf8-7461-46b4-9a74-ce034012f891" providerId="ADAL" clId="{12CC92FC-028A-44EB-AC62-A0096BA21F2C}" dt="2022-01-18T13:26:40.564" v="8" actId="20577"/>
      <pc:docMkLst>
        <pc:docMk/>
      </pc:docMkLst>
      <pc:sldChg chg="modNotesTx">
        <pc:chgData name="Nikola Ignjatovic" userId="777efdf8-7461-46b4-9a74-ce034012f891" providerId="ADAL" clId="{12CC92FC-028A-44EB-AC62-A0096BA21F2C}" dt="2022-01-18T13:26:40.564" v="8" actId="20577"/>
        <pc:sldMkLst>
          <pc:docMk/>
          <pc:sldMk cId="2810279806" sldId="402"/>
        </pc:sldMkLst>
      </pc:sldChg>
      <pc:sldChg chg="modSp mod">
        <pc:chgData name="Nikola Ignjatovic" userId="777efdf8-7461-46b4-9a74-ce034012f891" providerId="ADAL" clId="{12CC92FC-028A-44EB-AC62-A0096BA21F2C}" dt="2022-01-18T13:22:12.087" v="1" actId="108"/>
        <pc:sldMkLst>
          <pc:docMk/>
          <pc:sldMk cId="4175267587" sldId="483"/>
        </pc:sldMkLst>
        <pc:spChg chg="mod">
          <ac:chgData name="Nikola Ignjatovic" userId="777efdf8-7461-46b4-9a74-ce034012f891" providerId="ADAL" clId="{12CC92FC-028A-44EB-AC62-A0096BA21F2C}" dt="2022-01-18T13:22:12.087" v="1" actId="108"/>
          <ac:spMkLst>
            <pc:docMk/>
            <pc:sldMk cId="4175267587" sldId="483"/>
            <ac:spMk id="8" creationId="{7F4F506C-7E95-4789-8802-AC2EA276FB26}"/>
          </ac:spMkLst>
        </pc:spChg>
      </pc:sldChg>
    </pc:docChg>
  </pc:docChgLst>
  <pc:docChgLst>
    <pc:chgData name="June McPake" userId="45119f6f-ff33-4b00-9f88-a4845ae16ffa" providerId="ADAL" clId="{9BD56DDB-0F4E-4853-B151-7EF61459D498}"/>
    <pc:docChg chg="custSel modSld">
      <pc:chgData name="June McPake" userId="45119f6f-ff33-4b00-9f88-a4845ae16ffa" providerId="ADAL" clId="{9BD56DDB-0F4E-4853-B151-7EF61459D498}" dt="2020-10-19T09:53:24.043" v="276" actId="20577"/>
      <pc:docMkLst>
        <pc:docMk/>
      </pc:docMkLst>
      <pc:sldChg chg="modSp mod">
        <pc:chgData name="June McPake" userId="45119f6f-ff33-4b00-9f88-a4845ae16ffa" providerId="ADAL" clId="{9BD56DDB-0F4E-4853-B151-7EF61459D498}" dt="2020-10-19T09:09:43.954" v="11" actId="20577"/>
        <pc:sldMkLst>
          <pc:docMk/>
          <pc:sldMk cId="1544478635" sldId="263"/>
        </pc:sldMkLst>
        <pc:spChg chg="mod">
          <ac:chgData name="June McPake" userId="45119f6f-ff33-4b00-9f88-a4845ae16ffa" providerId="ADAL" clId="{9BD56DDB-0F4E-4853-B151-7EF61459D498}" dt="2020-10-19T09:09:43.954" v="11" actId="20577"/>
          <ac:spMkLst>
            <pc:docMk/>
            <pc:sldMk cId="1544478635" sldId="263"/>
            <ac:spMk id="7" creationId="{00000000-0000-0000-0000-000000000000}"/>
          </ac:spMkLst>
        </pc:spChg>
      </pc:sldChg>
      <pc:sldChg chg="modSp mod">
        <pc:chgData name="June McPake" userId="45119f6f-ff33-4b00-9f88-a4845ae16ffa" providerId="ADAL" clId="{9BD56DDB-0F4E-4853-B151-7EF61459D498}" dt="2020-10-19T09:53:24.043" v="276" actId="20577"/>
        <pc:sldMkLst>
          <pc:docMk/>
          <pc:sldMk cId="3368012782" sldId="354"/>
        </pc:sldMkLst>
        <pc:spChg chg="mod">
          <ac:chgData name="June McPake" userId="45119f6f-ff33-4b00-9f88-a4845ae16ffa" providerId="ADAL" clId="{9BD56DDB-0F4E-4853-B151-7EF61459D498}" dt="2020-10-19T09:52:02.130" v="109" actId="207"/>
          <ac:spMkLst>
            <pc:docMk/>
            <pc:sldMk cId="3368012782" sldId="354"/>
            <ac:spMk id="2" creationId="{00000000-0000-0000-0000-000000000000}"/>
          </ac:spMkLst>
        </pc:spChg>
        <pc:spChg chg="mod">
          <ac:chgData name="June McPake" userId="45119f6f-ff33-4b00-9f88-a4845ae16ffa" providerId="ADAL" clId="{9BD56DDB-0F4E-4853-B151-7EF61459D498}" dt="2020-10-19T09:53:24.043" v="276" actId="20577"/>
          <ac:spMkLst>
            <pc:docMk/>
            <pc:sldMk cId="3368012782" sldId="354"/>
            <ac:spMk id="3" creationId="{00000000-0000-0000-0000-000000000000}"/>
          </ac:spMkLst>
        </pc:spChg>
      </pc:sldChg>
    </pc:docChg>
  </pc:docChgLst>
  <pc:docChgLst>
    <pc:chgData name="Nikola Ignjatovic" userId="777efdf8-7461-46b4-9a74-ce034012f891" providerId="ADAL" clId="{61C07092-C031-4F52-ACED-2478A720F698}"/>
    <pc:docChg chg="modSld">
      <pc:chgData name="Nikola Ignjatovic" userId="777efdf8-7461-46b4-9a74-ce034012f891" providerId="ADAL" clId="{61C07092-C031-4F52-ACED-2478A720F698}" dt="2022-03-10T21:32:30.193" v="7" actId="20577"/>
      <pc:docMkLst>
        <pc:docMk/>
      </pc:docMkLst>
      <pc:sldChg chg="modSp mod">
        <pc:chgData name="Nikola Ignjatovic" userId="777efdf8-7461-46b4-9a74-ce034012f891" providerId="ADAL" clId="{61C07092-C031-4F52-ACED-2478A720F698}" dt="2022-03-10T21:32:25.753" v="5" actId="20577"/>
        <pc:sldMkLst>
          <pc:docMk/>
          <pc:sldMk cId="3309538409" sldId="464"/>
        </pc:sldMkLst>
        <pc:spChg chg="mod">
          <ac:chgData name="Nikola Ignjatovic" userId="777efdf8-7461-46b4-9a74-ce034012f891" providerId="ADAL" clId="{61C07092-C031-4F52-ACED-2478A720F698}" dt="2022-03-10T21:32:25.753" v="5" actId="20577"/>
          <ac:spMkLst>
            <pc:docMk/>
            <pc:sldMk cId="3309538409" sldId="464"/>
            <ac:spMk id="8" creationId="{7F4F506C-7E95-4789-8802-AC2EA276FB26}"/>
          </ac:spMkLst>
        </pc:spChg>
      </pc:sldChg>
      <pc:sldChg chg="modSp mod">
        <pc:chgData name="Nikola Ignjatovic" userId="777efdf8-7461-46b4-9a74-ce034012f891" providerId="ADAL" clId="{61C07092-C031-4F52-ACED-2478A720F698}" dt="2022-03-10T21:32:30.193" v="7" actId="20577"/>
        <pc:sldMkLst>
          <pc:docMk/>
          <pc:sldMk cId="2951247930" sldId="480"/>
        </pc:sldMkLst>
        <pc:spChg chg="mod">
          <ac:chgData name="Nikola Ignjatovic" userId="777efdf8-7461-46b4-9a74-ce034012f891" providerId="ADAL" clId="{61C07092-C031-4F52-ACED-2478A720F698}" dt="2022-03-10T21:32:30.193" v="7" actId="20577"/>
          <ac:spMkLst>
            <pc:docMk/>
            <pc:sldMk cId="2951247930" sldId="480"/>
            <ac:spMk id="8" creationId="{7F4F506C-7E95-4789-8802-AC2EA276FB26}"/>
          </ac:spMkLst>
        </pc:spChg>
      </pc:sldChg>
    </pc:docChg>
  </pc:docChgLst>
  <pc:docChgLst>
    <pc:chgData name="Nikola Ignjatovic" userId="777efdf8-7461-46b4-9a74-ce034012f891" providerId="ADAL" clId="{07622D78-2321-446E-841A-3FB92ED72B3D}"/>
    <pc:docChg chg="undo custSel addSld delSld modSld">
      <pc:chgData name="Nikola Ignjatovic" userId="777efdf8-7461-46b4-9a74-ce034012f891" providerId="ADAL" clId="{07622D78-2321-446E-841A-3FB92ED72B3D}" dt="2022-05-04T16:31:15.681" v="466"/>
      <pc:docMkLst>
        <pc:docMk/>
      </pc:docMkLst>
      <pc:sldChg chg="modSp mod">
        <pc:chgData name="Nikola Ignjatovic" userId="777efdf8-7461-46b4-9a74-ce034012f891" providerId="ADAL" clId="{07622D78-2321-446E-841A-3FB92ED72B3D}" dt="2022-05-04T15:24:36.032" v="316" actId="2"/>
        <pc:sldMkLst>
          <pc:docMk/>
          <pc:sldMk cId="3948944413" sldId="510"/>
        </pc:sldMkLst>
        <pc:spChg chg="mod">
          <ac:chgData name="Nikola Ignjatovic" userId="777efdf8-7461-46b4-9a74-ce034012f891" providerId="ADAL" clId="{07622D78-2321-446E-841A-3FB92ED72B3D}" dt="2022-05-04T15:24:36.032" v="316" actId="2"/>
          <ac:spMkLst>
            <pc:docMk/>
            <pc:sldMk cId="3948944413" sldId="510"/>
            <ac:spMk id="8" creationId="{7F4F506C-7E95-4789-8802-AC2EA276FB26}"/>
          </ac:spMkLst>
        </pc:spChg>
      </pc:sldChg>
      <pc:sldChg chg="modNotesTx">
        <pc:chgData name="Nikola Ignjatovic" userId="777efdf8-7461-46b4-9a74-ce034012f891" providerId="ADAL" clId="{07622D78-2321-446E-841A-3FB92ED72B3D}" dt="2022-05-04T16:31:15.681" v="466"/>
        <pc:sldMkLst>
          <pc:docMk/>
          <pc:sldMk cId="401084917" sldId="511"/>
        </pc:sldMkLst>
      </pc:sldChg>
      <pc:sldChg chg="modNotesTx">
        <pc:chgData name="Nikola Ignjatovic" userId="777efdf8-7461-46b4-9a74-ce034012f891" providerId="ADAL" clId="{07622D78-2321-446E-841A-3FB92ED72B3D}" dt="2022-05-04T16:30:21.522" v="463" actId="6549"/>
        <pc:sldMkLst>
          <pc:docMk/>
          <pc:sldMk cId="2075943251" sldId="512"/>
        </pc:sldMkLst>
      </pc:sldChg>
      <pc:sldChg chg="modNotesTx">
        <pc:chgData name="Nikola Ignjatovic" userId="777efdf8-7461-46b4-9a74-ce034012f891" providerId="ADAL" clId="{07622D78-2321-446E-841A-3FB92ED72B3D}" dt="2022-05-04T15:24:32.426" v="314" actId="2"/>
        <pc:sldMkLst>
          <pc:docMk/>
          <pc:sldMk cId="762616864" sldId="516"/>
        </pc:sldMkLst>
      </pc:sldChg>
      <pc:sldChg chg="modSp mod modNotesTx">
        <pc:chgData name="Nikola Ignjatovic" userId="777efdf8-7461-46b4-9a74-ce034012f891" providerId="ADAL" clId="{07622D78-2321-446E-841A-3FB92ED72B3D}" dt="2022-05-04T16:30:06.090" v="462" actId="20577"/>
        <pc:sldMkLst>
          <pc:docMk/>
          <pc:sldMk cId="3284007903" sldId="520"/>
        </pc:sldMkLst>
        <pc:spChg chg="mod">
          <ac:chgData name="Nikola Ignjatovic" userId="777efdf8-7461-46b4-9a74-ce034012f891" providerId="ADAL" clId="{07622D78-2321-446E-841A-3FB92ED72B3D}" dt="2022-05-04T15:15:41.870" v="214" actId="1076"/>
          <ac:spMkLst>
            <pc:docMk/>
            <pc:sldMk cId="3284007903" sldId="520"/>
            <ac:spMk id="2" creationId="{00000000-0000-0000-0000-000000000000}"/>
          </ac:spMkLst>
        </pc:spChg>
        <pc:spChg chg="mod">
          <ac:chgData name="Nikola Ignjatovic" userId="777efdf8-7461-46b4-9a74-ce034012f891" providerId="ADAL" clId="{07622D78-2321-446E-841A-3FB92ED72B3D}" dt="2022-05-04T15:38:25.379" v="320" actId="20577"/>
          <ac:spMkLst>
            <pc:docMk/>
            <pc:sldMk cId="3284007903" sldId="520"/>
            <ac:spMk id="8" creationId="{7F4F506C-7E95-4789-8802-AC2EA276FB26}"/>
          </ac:spMkLst>
        </pc:spChg>
      </pc:sldChg>
      <pc:sldChg chg="modSp del mod">
        <pc:chgData name="Nikola Ignjatovic" userId="777efdf8-7461-46b4-9a74-ce034012f891" providerId="ADAL" clId="{07622D78-2321-446E-841A-3FB92ED72B3D}" dt="2022-05-04T15:44:10.338" v="362" actId="47"/>
        <pc:sldMkLst>
          <pc:docMk/>
          <pc:sldMk cId="1839162446" sldId="521"/>
        </pc:sldMkLst>
        <pc:spChg chg="mod">
          <ac:chgData name="Nikola Ignjatovic" userId="777efdf8-7461-46b4-9a74-ce034012f891" providerId="ADAL" clId="{07622D78-2321-446E-841A-3FB92ED72B3D}" dt="2022-05-04T15:43:47.822" v="361"/>
          <ac:spMkLst>
            <pc:docMk/>
            <pc:sldMk cId="1839162446" sldId="521"/>
            <ac:spMk id="8" creationId="{7F4F506C-7E95-4789-8802-AC2EA276FB26}"/>
          </ac:spMkLst>
        </pc:spChg>
      </pc:sldChg>
      <pc:sldChg chg="modSp mod modNotesTx">
        <pc:chgData name="Nikola Ignjatovic" userId="777efdf8-7461-46b4-9a74-ce034012f891" providerId="ADAL" clId="{07622D78-2321-446E-841A-3FB92ED72B3D}" dt="2022-05-04T16:17:02.237" v="458" actId="20577"/>
        <pc:sldMkLst>
          <pc:docMk/>
          <pc:sldMk cId="4123160230" sldId="522"/>
        </pc:sldMkLst>
        <pc:spChg chg="mod">
          <ac:chgData name="Nikola Ignjatovic" userId="777efdf8-7461-46b4-9a74-ce034012f891" providerId="ADAL" clId="{07622D78-2321-446E-841A-3FB92ED72B3D}" dt="2022-05-04T15:24:37.255" v="317" actId="2"/>
          <ac:spMkLst>
            <pc:docMk/>
            <pc:sldMk cId="4123160230" sldId="522"/>
            <ac:spMk id="8" creationId="{7F4F506C-7E95-4789-8802-AC2EA276FB26}"/>
          </ac:spMkLst>
        </pc:spChg>
      </pc:sldChg>
      <pc:sldChg chg="modSp add del mod">
        <pc:chgData name="Nikola Ignjatovic" userId="777efdf8-7461-46b4-9a74-ce034012f891" providerId="ADAL" clId="{07622D78-2321-446E-841A-3FB92ED72B3D}" dt="2022-05-04T15:44:10.338" v="362" actId="47"/>
        <pc:sldMkLst>
          <pc:docMk/>
          <pc:sldMk cId="440631510" sldId="523"/>
        </pc:sldMkLst>
        <pc:spChg chg="mod">
          <ac:chgData name="Nikola Ignjatovic" userId="777efdf8-7461-46b4-9a74-ce034012f891" providerId="ADAL" clId="{07622D78-2321-446E-841A-3FB92ED72B3D}" dt="2022-05-04T15:43:22.723" v="353" actId="14100"/>
          <ac:spMkLst>
            <pc:docMk/>
            <pc:sldMk cId="440631510" sldId="523"/>
            <ac:spMk id="8" creationId="{7F4F506C-7E95-4789-8802-AC2EA276FB2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FD61D-B51A-4146-A61C-5D1D31D73CFD}" type="datetimeFigureOut">
              <a:rPr lang="en-GB" smtClean="0"/>
              <a:t>07/07/2022</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CAF7F7-481D-4FBB-872B-CAD62DA8C4BA}" type="slidenum">
              <a:rPr lang="en-GB" smtClean="0"/>
              <a:t>‹#›</a:t>
            </a:fld>
            <a:endParaRPr lang="en-GB" dirty="0"/>
          </a:p>
        </p:txBody>
      </p:sp>
    </p:spTree>
    <p:extLst>
      <p:ext uri="{BB962C8B-B14F-4D97-AF65-F5344CB8AC3E}">
        <p14:creationId xmlns:p14="http://schemas.microsoft.com/office/powerpoint/2010/main" val="236562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3</a:t>
            </a:fld>
            <a:endParaRPr lang="en-GB" dirty="0"/>
          </a:p>
        </p:txBody>
      </p:sp>
    </p:spTree>
    <p:extLst>
      <p:ext uri="{BB962C8B-B14F-4D97-AF65-F5344CB8AC3E}">
        <p14:creationId xmlns:p14="http://schemas.microsoft.com/office/powerpoint/2010/main" val="193604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12</a:t>
            </a:fld>
            <a:endParaRPr lang="en-GB" dirty="0"/>
          </a:p>
        </p:txBody>
      </p:sp>
    </p:spTree>
    <p:extLst>
      <p:ext uri="{BB962C8B-B14F-4D97-AF65-F5344CB8AC3E}">
        <p14:creationId xmlns:p14="http://schemas.microsoft.com/office/powerpoint/2010/main" val="1844806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Note</a:t>
            </a:r>
            <a:r>
              <a:rPr lang="en-GB" b="0" dirty="0"/>
              <a:t>: </a:t>
            </a:r>
            <a:r>
              <a:rPr lang="en-GB" dirty="0"/>
              <a:t>The current working directory is the folder where the sqlite3 executable file used to open the current SQLite connection is stored.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database is stored in a different folder, the correct path name needs to precede the database name. In windows use back slash (\) to separate folder names; in Mac OS use forward slash (/).</a:t>
            </a:r>
          </a:p>
          <a:p>
            <a:endParaRPr lang="en-GB" b="1" dirty="0"/>
          </a:p>
        </p:txBody>
      </p:sp>
      <p:sp>
        <p:nvSpPr>
          <p:cNvPr id="4" name="Slide Number Placeholder 3"/>
          <p:cNvSpPr>
            <a:spLocks noGrp="1"/>
          </p:cNvSpPr>
          <p:nvPr>
            <p:ph type="sldNum" sz="quarter" idx="10"/>
          </p:nvPr>
        </p:nvSpPr>
        <p:spPr/>
        <p:txBody>
          <a:bodyPr/>
          <a:lstStyle/>
          <a:p>
            <a:fld id="{DECAF7F7-481D-4FBB-872B-CAD62DA8C4BA}" type="slidenum">
              <a:rPr lang="en-GB" smtClean="0"/>
              <a:t>13</a:t>
            </a:fld>
            <a:endParaRPr lang="en-GB" dirty="0"/>
          </a:p>
        </p:txBody>
      </p:sp>
    </p:spTree>
    <p:extLst>
      <p:ext uri="{BB962C8B-B14F-4D97-AF65-F5344CB8AC3E}">
        <p14:creationId xmlns:p14="http://schemas.microsoft.com/office/powerpoint/2010/main" val="5662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Note</a:t>
            </a:r>
            <a:r>
              <a:rPr lang="en-GB" dirty="0"/>
              <a:t>: </a:t>
            </a:r>
            <a:r>
              <a:rPr lang="en-GB" b="0" i="0" dirty="0">
                <a:solidFill>
                  <a:srgbClr val="000000"/>
                </a:solidFill>
                <a:effectLst/>
                <a:latin typeface="Arial" panose="020B0604020202020204" pitchFamily="34" charset="0"/>
              </a:rPr>
              <a:t>SQLite is </a:t>
            </a:r>
            <a:r>
              <a:rPr lang="en-GB" b="1" i="0" dirty="0">
                <a:solidFill>
                  <a:srgbClr val="000000"/>
                </a:solidFill>
                <a:effectLst/>
                <a:latin typeface="Arial" panose="020B0604020202020204" pitchFamily="34" charset="0"/>
              </a:rPr>
              <a:t>case insensitive</a:t>
            </a:r>
            <a:r>
              <a:rPr lang="en-GB" b="0" i="0" dirty="0">
                <a:solidFill>
                  <a:srgbClr val="000000"/>
                </a:solidFill>
                <a:effectLst/>
                <a:latin typeface="Arial" panose="020B0604020202020204" pitchFamily="34" charset="0"/>
              </a:rPr>
              <a:t>, i.e. the clauses </a:t>
            </a:r>
            <a:r>
              <a:rPr lang="en-GB" b="1" i="0" dirty="0">
                <a:solidFill>
                  <a:srgbClr val="000000"/>
                </a:solidFill>
                <a:effectLst/>
                <a:latin typeface="Arial" panose="020B0604020202020204" pitchFamily="34" charset="0"/>
              </a:rPr>
              <a:t>SELECT</a:t>
            </a:r>
            <a:r>
              <a:rPr lang="en-GB" b="0" i="0" dirty="0">
                <a:solidFill>
                  <a:srgbClr val="000000"/>
                </a:solidFill>
                <a:effectLst/>
                <a:latin typeface="Arial" panose="020B0604020202020204" pitchFamily="34" charset="0"/>
              </a:rPr>
              <a:t> and </a:t>
            </a:r>
            <a:r>
              <a:rPr lang="en-GB" b="1" i="0" dirty="0">
                <a:solidFill>
                  <a:srgbClr val="000000"/>
                </a:solidFill>
                <a:effectLst/>
                <a:latin typeface="Arial" panose="020B0604020202020204" pitchFamily="34" charset="0"/>
              </a:rPr>
              <a:t>select</a:t>
            </a:r>
            <a:r>
              <a:rPr lang="en-GB" b="0" i="0" dirty="0">
                <a:solidFill>
                  <a:srgbClr val="000000"/>
                </a:solidFill>
                <a:effectLst/>
                <a:latin typeface="Arial" panose="020B0604020202020204" pitchFamily="34" charset="0"/>
              </a:rPr>
              <a:t> have the same meaning in SQLite statements.</a:t>
            </a:r>
          </a:p>
          <a:p>
            <a:r>
              <a:rPr lang="en-GB" b="0" i="0" dirty="0">
                <a:solidFill>
                  <a:srgbClr val="000000"/>
                </a:solidFill>
                <a:effectLst/>
                <a:latin typeface="Arial" panose="020B0604020202020204" pitchFamily="34" charset="0"/>
              </a:rPr>
              <a:t>As good practice though, SQLite keywords should be typed in uppercase, to distinguish them from our own names.</a:t>
            </a:r>
          </a:p>
          <a:p>
            <a:pPr marL="0" indent="0">
              <a:buNone/>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14</a:t>
            </a:fld>
            <a:endParaRPr lang="en-GB" dirty="0"/>
          </a:p>
        </p:txBody>
      </p:sp>
    </p:spTree>
    <p:extLst>
      <p:ext uri="{BB962C8B-B14F-4D97-AF65-F5344CB8AC3E}">
        <p14:creationId xmlns:p14="http://schemas.microsoft.com/office/powerpoint/2010/main" val="4182417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Other data types are available. For the full list see https://www.tutorialspoint.com/sqlite/sqlite_data_types.htm</a:t>
            </a:r>
          </a:p>
          <a:p>
            <a:pPr marL="0" indent="0">
              <a:buFont typeface="Arial" panose="020B0604020202020204" pitchFamily="34" charset="0"/>
              <a:buNone/>
            </a:pPr>
            <a:r>
              <a:rPr lang="en-GB" b="0" i="0" dirty="0">
                <a:solidFill>
                  <a:srgbClr val="044A64"/>
                </a:solidFill>
                <a:effectLst/>
                <a:latin typeface="Verdana" panose="020B0604030504040204" pitchFamily="34" charset="0"/>
              </a:rPr>
              <a:t>Official link to Datatypes In SQLite: https://sqlite.org/datatype3.html</a:t>
            </a:r>
            <a:endParaRPr lang="en-GB" dirty="0"/>
          </a:p>
          <a:p>
            <a:pPr marL="0" indent="0">
              <a:buNone/>
            </a:pPr>
            <a:endParaRPr lang="en-GB" dirty="0"/>
          </a:p>
          <a:p>
            <a:pPr marL="0" indent="0">
              <a:buNone/>
            </a:pPr>
            <a:r>
              <a:rPr lang="en-GB" u="sng" dirty="0"/>
              <a:t>Note the following</a:t>
            </a:r>
            <a:r>
              <a:rPr lang="en-GB" dirty="0"/>
              <a:t>:</a:t>
            </a:r>
          </a:p>
          <a:p>
            <a:pPr marL="171450" indent="-171450" algn="just">
              <a:buFont typeface="Arial" panose="020B0604020202020204" pitchFamily="34" charset="0"/>
              <a:buChar char="•"/>
            </a:pPr>
            <a:r>
              <a:rPr lang="en-GB" b="0" i="0" dirty="0">
                <a:solidFill>
                  <a:srgbClr val="000000"/>
                </a:solidFill>
                <a:effectLst/>
                <a:latin typeface="Arial" panose="020B0604020202020204" pitchFamily="34" charset="0"/>
              </a:rPr>
              <a:t>SQLite does not have a separate storage class for storing dates and/or times, but SQLite is capable of storing dates and times as TEXT, REAL or INTEGER values. You can choose to store dates and times in any of these formats and freely convert between formats using the built-in date and time functions.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000000"/>
                </a:solidFill>
                <a:effectLst/>
                <a:latin typeface="Arial" panose="020B0604020202020204" pitchFamily="34" charset="0"/>
              </a:rPr>
              <a:t>SQLite does not have a separate Boolean storage class. Instead, Boolean values are stored as integers 0 (false) and 1 (true).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000000"/>
                </a:solidFill>
                <a:effectLst/>
                <a:latin typeface="Arial" panose="020B0604020202020204" pitchFamily="34" charset="0"/>
              </a:rPr>
              <a:t>Unless specified with NOT NULL, by default a table column accepts NULL values. This includes primary key fields except for primary keys defined with INTEGER data type. An attempt to insert a record with NULL value for the INTEGER primary key column will result in the next available sequential integer value assigned for that record. Columns defined as primary key with any other data type will accept NULL values. This is why: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i="0" dirty="0">
                <a:solidFill>
                  <a:srgbClr val="000000"/>
                </a:solidFill>
                <a:effectLst/>
                <a:latin typeface="Arial" panose="020B0604020202020204" pitchFamily="34" charset="0"/>
              </a:rPr>
              <a:t>    </a:t>
            </a:r>
            <a:r>
              <a:rPr lang="en-GB" b="0" i="0" dirty="0">
                <a:solidFill>
                  <a:srgbClr val="000000"/>
                </a:solidFill>
                <a:effectLst/>
                <a:latin typeface="-apple-system"/>
              </a:rPr>
              <a:t>Based on the SQL standard, PRIMARY KEY should always imply NOT NULL. However, SQLite allows NULL values in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i="0" dirty="0">
                <a:solidFill>
                  <a:srgbClr val="000000"/>
                </a:solidFill>
                <a:effectLst/>
                <a:latin typeface="-apple-system"/>
              </a:rPr>
              <a:t>    the PRIMARY KEY column except when the column is INTEGER PRIMARY KEY column.</a:t>
            </a:r>
          </a:p>
          <a:p>
            <a:pPr algn="l"/>
            <a:r>
              <a:rPr lang="en-GB" b="0" i="0" dirty="0">
                <a:solidFill>
                  <a:srgbClr val="000000"/>
                </a:solidFill>
                <a:effectLst/>
                <a:latin typeface="-apple-system"/>
              </a:rPr>
              <a:t>    This is due to a bug in some early versions. If this bug is fixed to conform with the SQL standard, then it might</a:t>
            </a:r>
          </a:p>
          <a:p>
            <a:pPr algn="l"/>
            <a:r>
              <a:rPr lang="en-GB" b="0" i="0" dirty="0">
                <a:solidFill>
                  <a:srgbClr val="000000"/>
                </a:solidFill>
                <a:effectLst/>
                <a:latin typeface="-apple-system"/>
              </a:rPr>
              <a:t>    break the legacy systems. Therefore, it has been decided to allow NULL values in the  PRIMARY KEY column.</a:t>
            </a:r>
          </a:p>
          <a:p>
            <a:pPr algn="l"/>
            <a:r>
              <a:rPr lang="en-GB" b="0" i="0" dirty="0">
                <a:solidFill>
                  <a:srgbClr val="000000"/>
                </a:solidFill>
                <a:effectLst/>
                <a:latin typeface="-apple-system"/>
              </a:rPr>
              <a:t>    </a:t>
            </a:r>
            <a:r>
              <a:rPr lang="en-GB" b="1" i="0" dirty="0">
                <a:solidFill>
                  <a:srgbClr val="000000"/>
                </a:solidFill>
                <a:effectLst/>
                <a:latin typeface="-apple-system"/>
              </a:rPr>
              <a:t>To prevent inserting NULL values into primary key columns of data type other than INTEGER, define the </a:t>
            </a:r>
          </a:p>
          <a:p>
            <a:pPr algn="l"/>
            <a:r>
              <a:rPr lang="en-GB" b="1" i="0" dirty="0">
                <a:solidFill>
                  <a:srgbClr val="000000"/>
                </a:solidFill>
                <a:effectLst/>
                <a:latin typeface="-apple-system"/>
              </a:rPr>
              <a:t>    primary key column as NOT NULL. For INTEGER PRIMARY KEY columns, NULL won’t be accepted – instead </a:t>
            </a:r>
          </a:p>
          <a:p>
            <a:pPr algn="l"/>
            <a:r>
              <a:rPr lang="en-GB" b="1" i="0" dirty="0">
                <a:solidFill>
                  <a:srgbClr val="000000"/>
                </a:solidFill>
                <a:effectLst/>
                <a:latin typeface="-apple-system"/>
              </a:rPr>
              <a:t>    </a:t>
            </a:r>
            <a:r>
              <a:rPr lang="en-GB" b="1" i="0" dirty="0">
                <a:solidFill>
                  <a:srgbClr val="000000"/>
                </a:solidFill>
                <a:effectLst/>
                <a:latin typeface="Arial" panose="020B0604020202020204" pitchFamily="34" charset="0"/>
              </a:rPr>
              <a:t>the next available sequential integer value will assigned for that record.</a:t>
            </a:r>
            <a:endParaRPr lang="en-GB" b="1" i="0" dirty="0">
              <a:solidFill>
                <a:srgbClr val="00000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i="0" dirty="0">
                <a:solidFill>
                  <a:srgbClr val="000000"/>
                </a:solidFill>
                <a:effectLst/>
                <a:latin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15</a:t>
            </a:fld>
            <a:endParaRPr lang="en-GB" dirty="0"/>
          </a:p>
        </p:txBody>
      </p:sp>
    </p:spTree>
    <p:extLst>
      <p:ext uri="{BB962C8B-B14F-4D97-AF65-F5344CB8AC3E}">
        <p14:creationId xmlns:p14="http://schemas.microsoft.com/office/powerpoint/2010/main" val="3865045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1" i="0" u="none" dirty="0">
                <a:solidFill>
                  <a:srgbClr val="333333"/>
                </a:solidFill>
                <a:effectLst/>
                <a:latin typeface="Helvetica Neue"/>
              </a:rPr>
              <a:t>Note</a:t>
            </a:r>
            <a:r>
              <a:rPr lang="en-GB" b="0" i="0" dirty="0">
                <a:solidFill>
                  <a:srgbClr val="333333"/>
                </a:solidFill>
                <a:effectLst/>
                <a:latin typeface="Helvetica Neue"/>
              </a:rPr>
              <a:t>: the keyword DATABASE is optional.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i="0" dirty="0">
                <a:solidFill>
                  <a:srgbClr val="333333"/>
                </a:solidFill>
                <a:effectLst/>
                <a:latin typeface="Helvetica Neue"/>
              </a:rPr>
              <a:t>The ATTACH command can be run as either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i="0" dirty="0">
                <a:solidFill>
                  <a:srgbClr val="333333"/>
                </a:solidFill>
                <a:effectLst/>
                <a:latin typeface="Helvetica Neue"/>
              </a:rPr>
              <a:t>ATTACH DATABASE file</a:t>
            </a:r>
            <a:r>
              <a:rPr lang="en-GB" sz="1200" b="0" dirty="0">
                <a:latin typeface="Consolas" panose="020B0609020204030204" pitchFamily="49" charset="0"/>
              </a:rPr>
              <a:t>_name AS database_name;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i="0" dirty="0">
                <a:solidFill>
                  <a:srgbClr val="333333"/>
                </a:solidFill>
                <a:effectLst/>
                <a:latin typeface="Helvetica Neue"/>
              </a:rPr>
              <a:t>or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i="0" dirty="0">
                <a:solidFill>
                  <a:srgbClr val="333333"/>
                </a:solidFill>
                <a:effectLst/>
                <a:latin typeface="Helvetica Neue"/>
              </a:rPr>
              <a:t>ATTACH file</a:t>
            </a:r>
            <a:r>
              <a:rPr lang="en-GB" sz="1200" b="0" dirty="0">
                <a:latin typeface="Consolas" panose="020B0609020204030204" pitchFamily="49" charset="0"/>
              </a:rPr>
              <a:t>_name AS database_name;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Official documentation on ATTACH statement: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https://www.sqlite.org/lang_attach.html</a:t>
            </a:r>
          </a:p>
        </p:txBody>
      </p:sp>
      <p:sp>
        <p:nvSpPr>
          <p:cNvPr id="4" name="Slide Number Placeholder 3"/>
          <p:cNvSpPr>
            <a:spLocks noGrp="1"/>
          </p:cNvSpPr>
          <p:nvPr>
            <p:ph type="sldNum" sz="quarter" idx="10"/>
          </p:nvPr>
        </p:nvSpPr>
        <p:spPr/>
        <p:txBody>
          <a:bodyPr/>
          <a:lstStyle/>
          <a:p>
            <a:fld id="{DECAF7F7-481D-4FBB-872B-CAD62DA8C4BA}" type="slidenum">
              <a:rPr lang="en-GB" smtClean="0"/>
              <a:t>16</a:t>
            </a:fld>
            <a:endParaRPr lang="en-GB" dirty="0"/>
          </a:p>
        </p:txBody>
      </p:sp>
    </p:spTree>
    <p:extLst>
      <p:ext uri="{BB962C8B-B14F-4D97-AF65-F5344CB8AC3E}">
        <p14:creationId xmlns:p14="http://schemas.microsoft.com/office/powerpoint/2010/main" val="3552677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1" dirty="0"/>
              <a:t>Note</a:t>
            </a:r>
            <a:r>
              <a:rPr lang="en-GB" dirty="0"/>
              <a:t>: the quotes around the database name (here pets.db) are needed. If the database is stored in a different folder, the correct path name needs to precede the database name. In windows use back slash (\) to separate folder names; in Mac OS use forward slash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https://www.sqlitetutorial.net/sqlite-attach-database/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17</a:t>
            </a:fld>
            <a:endParaRPr lang="en-GB" dirty="0"/>
          </a:p>
        </p:txBody>
      </p:sp>
    </p:spTree>
    <p:extLst>
      <p:ext uri="{BB962C8B-B14F-4D97-AF65-F5344CB8AC3E}">
        <p14:creationId xmlns:p14="http://schemas.microsoft.com/office/powerpoint/2010/main" val="1372036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https://www.sqlitetutorial.net/sqlite-attach-database/</a:t>
            </a:r>
          </a:p>
        </p:txBody>
      </p:sp>
      <p:sp>
        <p:nvSpPr>
          <p:cNvPr id="4" name="Slide Number Placeholder 3"/>
          <p:cNvSpPr>
            <a:spLocks noGrp="1"/>
          </p:cNvSpPr>
          <p:nvPr>
            <p:ph type="sldNum" sz="quarter" idx="10"/>
          </p:nvPr>
        </p:nvSpPr>
        <p:spPr/>
        <p:txBody>
          <a:bodyPr/>
          <a:lstStyle/>
          <a:p>
            <a:fld id="{DECAF7F7-481D-4FBB-872B-CAD62DA8C4BA}" type="slidenum">
              <a:rPr lang="en-GB" smtClean="0"/>
              <a:t>18</a:t>
            </a:fld>
            <a:endParaRPr lang="en-GB" dirty="0"/>
          </a:p>
        </p:txBody>
      </p:sp>
    </p:spTree>
    <p:extLst>
      <p:ext uri="{BB962C8B-B14F-4D97-AF65-F5344CB8AC3E}">
        <p14:creationId xmlns:p14="http://schemas.microsoft.com/office/powerpoint/2010/main" val="4033614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19</a:t>
            </a:fld>
            <a:endParaRPr lang="en-GB" dirty="0"/>
          </a:p>
        </p:txBody>
      </p:sp>
    </p:spTree>
    <p:extLst>
      <p:ext uri="{BB962C8B-B14F-4D97-AF65-F5344CB8AC3E}">
        <p14:creationId xmlns:p14="http://schemas.microsoft.com/office/powerpoint/2010/main" val="19871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1" i="0" u="none" dirty="0">
                <a:solidFill>
                  <a:srgbClr val="333333"/>
                </a:solidFill>
                <a:effectLst/>
                <a:latin typeface="Helvetica Neue"/>
              </a:rPr>
              <a:t>Note</a:t>
            </a:r>
            <a:r>
              <a:rPr lang="en-GB" b="0" i="0" dirty="0">
                <a:solidFill>
                  <a:srgbClr val="333333"/>
                </a:solidFill>
                <a:effectLst/>
                <a:latin typeface="Helvetica Neue"/>
              </a:rPr>
              <a:t>: the keyword DATABASE is optional.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i="0" dirty="0">
                <a:solidFill>
                  <a:srgbClr val="333333"/>
                </a:solidFill>
                <a:effectLst/>
                <a:latin typeface="Helvetica Neue"/>
              </a:rPr>
              <a:t>The DETACH command can be run as either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i="0" dirty="0">
                <a:solidFill>
                  <a:srgbClr val="333333"/>
                </a:solidFill>
                <a:effectLst/>
                <a:latin typeface="Helvetica Neue"/>
              </a:rPr>
              <a:t>DETACH DATABASE </a:t>
            </a:r>
            <a:r>
              <a:rPr lang="en-GB" sz="1200" b="0" dirty="0">
                <a:latin typeface="Consolas" panose="020B0609020204030204" pitchFamily="49" charset="0"/>
              </a:rPr>
              <a:t>database_name;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i="0" dirty="0">
                <a:solidFill>
                  <a:srgbClr val="333333"/>
                </a:solidFill>
                <a:effectLst/>
                <a:latin typeface="Helvetica Neue"/>
              </a:rPr>
              <a:t>or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i="0" dirty="0">
                <a:solidFill>
                  <a:srgbClr val="333333"/>
                </a:solidFill>
                <a:effectLst/>
                <a:latin typeface="Helvetica Neue"/>
              </a:rPr>
              <a:t>DETACH </a:t>
            </a:r>
            <a:r>
              <a:rPr lang="en-GB" sz="1200" b="0" dirty="0">
                <a:latin typeface="Consolas" panose="020B0609020204030204" pitchFamily="49" charset="0"/>
              </a:rPr>
              <a:t>database_name;</a:t>
            </a:r>
            <a:endParaRPr lang="en-GB"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https://www.techonthenet.com/sqlite/detach_database.php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Official documentation on DETACH statement: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https://www.sqlite.org/lang_detach.html</a:t>
            </a:r>
          </a:p>
        </p:txBody>
      </p:sp>
      <p:sp>
        <p:nvSpPr>
          <p:cNvPr id="4" name="Slide Number Placeholder 3"/>
          <p:cNvSpPr>
            <a:spLocks noGrp="1"/>
          </p:cNvSpPr>
          <p:nvPr>
            <p:ph type="sldNum" sz="quarter" idx="10"/>
          </p:nvPr>
        </p:nvSpPr>
        <p:spPr/>
        <p:txBody>
          <a:bodyPr/>
          <a:lstStyle/>
          <a:p>
            <a:fld id="{DECAF7F7-481D-4FBB-872B-CAD62DA8C4BA}" type="slidenum">
              <a:rPr lang="en-GB" smtClean="0"/>
              <a:t>20</a:t>
            </a:fld>
            <a:endParaRPr lang="en-GB" dirty="0"/>
          </a:p>
        </p:txBody>
      </p:sp>
    </p:spTree>
    <p:extLst>
      <p:ext uri="{BB962C8B-B14F-4D97-AF65-F5344CB8AC3E}">
        <p14:creationId xmlns:p14="http://schemas.microsoft.com/office/powerpoint/2010/main" val="4008870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444444"/>
                </a:solidFill>
                <a:effectLst/>
                <a:latin typeface="Roboto" panose="02000000000000000000" pitchFamily="2" charset="0"/>
              </a:rPr>
              <a:t>https://www.sqlitetutorial.net/sqlite-commands/</a:t>
            </a:r>
          </a:p>
          <a:p>
            <a:r>
              <a:rPr lang="en-GB" dirty="0"/>
              <a:t>https://www.sqlitetutorial.net/sqlite-export-csv/</a:t>
            </a: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21</a:t>
            </a:fld>
            <a:endParaRPr lang="en-GB" dirty="0"/>
          </a:p>
        </p:txBody>
      </p:sp>
    </p:spTree>
    <p:extLst>
      <p:ext uri="{BB962C8B-B14F-4D97-AF65-F5344CB8AC3E}">
        <p14:creationId xmlns:p14="http://schemas.microsoft.com/office/powerpoint/2010/main" val="1358385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Arial" panose="020B0604020202020204" pitchFamily="34" charset="0"/>
              </a:rPr>
              <a:t>SQLite was designed in 2000 by D. Richard Hipp, for the purpose of no administration required for operating a program.</a:t>
            </a: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4</a:t>
            </a:fld>
            <a:endParaRPr lang="en-GB" dirty="0"/>
          </a:p>
        </p:txBody>
      </p:sp>
    </p:spTree>
    <p:extLst>
      <p:ext uri="{BB962C8B-B14F-4D97-AF65-F5344CB8AC3E}">
        <p14:creationId xmlns:p14="http://schemas.microsoft.com/office/powerpoint/2010/main" val="1589014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444444"/>
                </a:solidFill>
                <a:effectLst/>
                <a:latin typeface="Roboto" panose="02000000000000000000" pitchFamily="2" charset="0"/>
              </a:rPr>
              <a:t>https://www.sqlitetutorial.net/sqlite-commands/</a:t>
            </a:r>
          </a:p>
          <a:p>
            <a:r>
              <a:rPr lang="en-GB" dirty="0"/>
              <a:t>https://www.sqlitetutorial.net/sqlite-export-csv/</a:t>
            </a:r>
          </a:p>
        </p:txBody>
      </p:sp>
      <p:sp>
        <p:nvSpPr>
          <p:cNvPr id="4" name="Slide Number Placeholder 3"/>
          <p:cNvSpPr>
            <a:spLocks noGrp="1"/>
          </p:cNvSpPr>
          <p:nvPr>
            <p:ph type="sldNum" sz="quarter" idx="10"/>
          </p:nvPr>
        </p:nvSpPr>
        <p:spPr/>
        <p:txBody>
          <a:bodyPr/>
          <a:lstStyle/>
          <a:p>
            <a:fld id="{DECAF7F7-481D-4FBB-872B-CAD62DA8C4BA}" type="slidenum">
              <a:rPr lang="en-GB" smtClean="0"/>
              <a:t>22</a:t>
            </a:fld>
            <a:endParaRPr lang="en-GB" dirty="0"/>
          </a:p>
        </p:txBody>
      </p:sp>
    </p:spTree>
    <p:extLst>
      <p:ext uri="{BB962C8B-B14F-4D97-AF65-F5344CB8AC3E}">
        <p14:creationId xmlns:p14="http://schemas.microsoft.com/office/powerpoint/2010/main" val="3273471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444444"/>
                </a:solidFill>
                <a:effectLst/>
                <a:latin typeface="Roboto" panose="02000000000000000000" pitchFamily="2" charset="0"/>
              </a:rPr>
              <a:t>https://www.sqlitetutorial.net/sqlite-commands/</a:t>
            </a:r>
          </a:p>
          <a:p>
            <a:r>
              <a:rPr lang="en-GB" dirty="0"/>
              <a:t>https://www.sqlitetutorial.net/sqlite-export-csv/</a:t>
            </a:r>
          </a:p>
        </p:txBody>
      </p:sp>
      <p:sp>
        <p:nvSpPr>
          <p:cNvPr id="4" name="Slide Number Placeholder 3"/>
          <p:cNvSpPr>
            <a:spLocks noGrp="1"/>
          </p:cNvSpPr>
          <p:nvPr>
            <p:ph type="sldNum" sz="quarter" idx="10"/>
          </p:nvPr>
        </p:nvSpPr>
        <p:spPr/>
        <p:txBody>
          <a:bodyPr/>
          <a:lstStyle/>
          <a:p>
            <a:fld id="{DECAF7F7-481D-4FBB-872B-CAD62DA8C4BA}" type="slidenum">
              <a:rPr lang="en-GB" smtClean="0"/>
              <a:t>23</a:t>
            </a:fld>
            <a:endParaRPr lang="en-GB" dirty="0"/>
          </a:p>
        </p:txBody>
      </p:sp>
    </p:spTree>
    <p:extLst>
      <p:ext uri="{BB962C8B-B14F-4D97-AF65-F5344CB8AC3E}">
        <p14:creationId xmlns:p14="http://schemas.microsoft.com/office/powerpoint/2010/main" val="1422321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00000"/>
                </a:solidFill>
                <a:effectLst/>
                <a:latin typeface="Arial" panose="020B0604020202020204" pitchFamily="34" charset="0"/>
              </a:rPr>
              <a:t>SQLite comments:</a:t>
            </a:r>
          </a:p>
          <a:p>
            <a:pPr marL="228600" indent="-228600">
              <a:buAutoNum type="arabicParenR"/>
            </a:pPr>
            <a:r>
              <a:rPr lang="en-GB" b="0" i="0" dirty="0">
                <a:solidFill>
                  <a:srgbClr val="000000"/>
                </a:solidFill>
                <a:effectLst/>
                <a:latin typeface="Arial" panose="020B0604020202020204" pitchFamily="34" charset="0"/>
              </a:rPr>
              <a:t>single-line comments begin with two consecutive dash (-) characters: --</a:t>
            </a:r>
          </a:p>
          <a:p>
            <a:pPr marL="228600" indent="-228600">
              <a:buAutoNum type="arabicParenR"/>
            </a:pPr>
            <a:r>
              <a:rPr lang="en-GB" b="0" i="0" dirty="0">
                <a:solidFill>
                  <a:srgbClr val="000000"/>
                </a:solidFill>
                <a:effectLst/>
                <a:latin typeface="Arial" panose="020B0604020202020204" pitchFamily="34" charset="0"/>
              </a:rPr>
              <a:t>multi-line comments begin with /* and end with */ (aka “C-style” comments)</a:t>
            </a:r>
          </a:p>
          <a:p>
            <a:pPr marL="228600" indent="-228600">
              <a:buAutoNum type="arabicParenR"/>
            </a:pPr>
            <a:endParaRPr lang="en-GB"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00000"/>
                </a:solidFill>
                <a:effectLst/>
                <a:latin typeface="-apple-system"/>
              </a:rPr>
              <a:t>To exit the sqlite3 program, use the </a:t>
            </a:r>
            <a:r>
              <a:rPr lang="en-GB" b="1" dirty="0"/>
              <a:t>.exit</a:t>
            </a:r>
            <a:r>
              <a:rPr lang="en-GB" b="1" i="0" dirty="0">
                <a:solidFill>
                  <a:srgbClr val="000000"/>
                </a:solidFill>
                <a:effectLst/>
                <a:latin typeface="-apple-system"/>
              </a:rPr>
              <a:t> command.</a:t>
            </a:r>
            <a:endParaRPr lang="en-GB" b="1" dirty="0"/>
          </a:p>
          <a:p>
            <a:pPr marL="228600" indent="-228600">
              <a:buAutoNum type="arabicParenR"/>
            </a:pPr>
            <a:endParaRPr lang="en-GB" b="0" i="0" dirty="0">
              <a:solidFill>
                <a:srgbClr val="000000"/>
              </a:solidFill>
              <a:effectLst/>
              <a:latin typeface="Arial" panose="020B0604020202020204" pitchFamily="34" charset="0"/>
            </a:endParaRPr>
          </a:p>
          <a:p>
            <a:endParaRPr lang="en-GB" b="0" i="0" dirty="0">
              <a:solidFill>
                <a:srgbClr val="444444"/>
              </a:solidFill>
              <a:effectLst/>
              <a:latin typeface="Roboto" panose="02000000000000000000" pitchFamily="2" charset="0"/>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24</a:t>
            </a:fld>
            <a:endParaRPr lang="en-GB" dirty="0"/>
          </a:p>
        </p:txBody>
      </p:sp>
    </p:spTree>
    <p:extLst>
      <p:ext uri="{BB962C8B-B14F-4D97-AF65-F5344CB8AC3E}">
        <p14:creationId xmlns:p14="http://schemas.microsoft.com/office/powerpoint/2010/main" val="3511717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25</a:t>
            </a:fld>
            <a:endParaRPr lang="en-GB" dirty="0"/>
          </a:p>
        </p:txBody>
      </p:sp>
    </p:spTree>
    <p:extLst>
      <p:ext uri="{BB962C8B-B14F-4D97-AF65-F5344CB8AC3E}">
        <p14:creationId xmlns:p14="http://schemas.microsoft.com/office/powerpoint/2010/main" val="798551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Notes</a:t>
            </a:r>
            <a:r>
              <a:rPr lang="en-GB" dirty="0"/>
              <a:t>: </a:t>
            </a:r>
          </a:p>
          <a:p>
            <a:pPr marL="228600" indent="-228600">
              <a:buAutoNum type="arabicPeriod"/>
            </a:pPr>
            <a:r>
              <a:rPr lang="en-GB" b="0" i="0" dirty="0">
                <a:solidFill>
                  <a:srgbClr val="333333"/>
                </a:solidFill>
                <a:effectLst/>
                <a:latin typeface="Helvetica Neue"/>
              </a:rPr>
              <a:t>The commit function is invoked on the connection object, not the cursor object. The cursor object </a:t>
            </a:r>
            <a:r>
              <a:rPr lang="en-GB" b="0" i="0" dirty="0">
                <a:solidFill>
                  <a:srgbClr val="333333"/>
                </a:solidFill>
                <a:effectLst/>
                <a:latin typeface="Menlo"/>
              </a:rPr>
              <a:t>has no attribute 'commit’.</a:t>
            </a:r>
          </a:p>
          <a:p>
            <a:pPr marL="228600" indent="-228600">
              <a:buAutoNum type="arabicPeriod"/>
            </a:pPr>
            <a:r>
              <a:rPr lang="en-GB" b="0" i="0" dirty="0">
                <a:solidFill>
                  <a:srgbClr val="333333"/>
                </a:solidFill>
                <a:effectLst/>
                <a:latin typeface="Helvetica Neue"/>
              </a:rPr>
              <a:t>Remember to always call </a:t>
            </a:r>
            <a:r>
              <a:rPr lang="en-GB" dirty="0"/>
              <a:t>commit</a:t>
            </a:r>
            <a:r>
              <a:rPr lang="en-GB" b="0" i="0" dirty="0">
                <a:solidFill>
                  <a:srgbClr val="333333"/>
                </a:solidFill>
                <a:effectLst/>
                <a:latin typeface="Helvetica Neue"/>
              </a:rPr>
              <a:t> to save the changes. If you close the connection using </a:t>
            </a:r>
            <a:r>
              <a:rPr lang="en-GB" dirty="0"/>
              <a:t>close</a:t>
            </a:r>
            <a:r>
              <a:rPr lang="en-GB" b="0" i="0" dirty="0">
                <a:solidFill>
                  <a:srgbClr val="333333"/>
                </a:solidFill>
                <a:effectLst/>
                <a:latin typeface="Helvetica Neue"/>
              </a:rPr>
              <a:t> or the connection to the file is lost (e.g. the program finishes unexpectedly), not committed changes will be lost.</a:t>
            </a:r>
          </a:p>
          <a:p>
            <a:pPr marL="228600" indent="-228600">
              <a:buAutoNum type="arabicPeriod"/>
            </a:pPr>
            <a:r>
              <a:rPr lang="en-GB" b="0" i="0" dirty="0">
                <a:solidFill>
                  <a:srgbClr val="333333"/>
                </a:solidFill>
                <a:effectLst/>
                <a:latin typeface="Helvetica Neue"/>
              </a:rPr>
              <a:t>There is also </a:t>
            </a:r>
            <a:r>
              <a:rPr lang="en-GB" sz="1400" b="0" i="0" dirty="0">
                <a:solidFill>
                  <a:srgbClr val="333333"/>
                </a:solidFill>
                <a:effectLst/>
                <a:latin typeface="Consolas" panose="020B0609020204030204" pitchFamily="49" charset="0"/>
              </a:rPr>
              <a:t>fetchone()</a:t>
            </a:r>
            <a:r>
              <a:rPr lang="en-GB" b="0" i="0" dirty="0">
                <a:solidFill>
                  <a:srgbClr val="333333"/>
                </a:solidFill>
                <a:effectLst/>
                <a:latin typeface="Helvetica Neue"/>
              </a:rPr>
              <a:t> cursor method, which retrieves a single (next) row, or None if there are no rows.</a:t>
            </a:r>
          </a:p>
          <a:p>
            <a:r>
              <a:rPr lang="en-GB" b="0" i="0" dirty="0">
                <a:solidFill>
                  <a:srgbClr val="333333"/>
                </a:solidFill>
                <a:effectLst/>
                <a:latin typeface="Helvetica Neue"/>
              </a:rPr>
              <a:t>      However, the cursor is implemented as an iterator, keeping track of what row/rows has/have been fetched.</a:t>
            </a:r>
            <a:endParaRPr lang="en-GB" dirty="0"/>
          </a:p>
          <a:p>
            <a:r>
              <a:rPr lang="en-GB" dirty="0"/>
              <a:t>      This means that if you use fetchone() before fetchall(), fetchone() will retrieve the first row returned by the </a:t>
            </a:r>
            <a:br>
              <a:rPr lang="en-GB" dirty="0"/>
            </a:br>
            <a:r>
              <a:rPr lang="en-GB" dirty="0"/>
              <a:t>      executed SQL statement, and fetchall() will return the remaining one(s), excluding the already returned first row.</a:t>
            </a:r>
          </a:p>
          <a:p>
            <a:r>
              <a:rPr lang="en-GB" dirty="0"/>
              <a:t>      By specifying the number of rows to return as an argument to the fetchall() cursor method, that number of</a:t>
            </a:r>
          </a:p>
          <a:p>
            <a:r>
              <a:rPr lang="en-GB" dirty="0"/>
              <a:t>      records at a time will be returned upon each call of fetchall(). This is useful if the expected overall number of </a:t>
            </a:r>
          </a:p>
          <a:p>
            <a:r>
              <a:rPr lang="en-GB" dirty="0"/>
              <a:t>      rows to be returned is huge.</a:t>
            </a:r>
          </a:p>
          <a:p>
            <a:endParaRPr lang="en-GB" dirty="0"/>
          </a:p>
          <a:p>
            <a:r>
              <a:rPr lang="en-GB" dirty="0"/>
              <a:t>https://www.tutorialspoint.com/python_data_access/python_sqlite_cursor_object.htm</a:t>
            </a:r>
          </a:p>
        </p:txBody>
      </p:sp>
      <p:sp>
        <p:nvSpPr>
          <p:cNvPr id="4" name="Slide Number Placeholder 3"/>
          <p:cNvSpPr>
            <a:spLocks noGrp="1"/>
          </p:cNvSpPr>
          <p:nvPr>
            <p:ph type="sldNum" sz="quarter" idx="10"/>
          </p:nvPr>
        </p:nvSpPr>
        <p:spPr/>
        <p:txBody>
          <a:bodyPr/>
          <a:lstStyle/>
          <a:p>
            <a:fld id="{DECAF7F7-481D-4FBB-872B-CAD62DA8C4BA}" type="slidenum">
              <a:rPr lang="en-GB" smtClean="0"/>
              <a:t>26</a:t>
            </a:fld>
            <a:endParaRPr lang="en-GB" dirty="0"/>
          </a:p>
        </p:txBody>
      </p:sp>
    </p:spTree>
    <p:extLst>
      <p:ext uri="{BB962C8B-B14F-4D97-AF65-F5344CB8AC3E}">
        <p14:creationId xmlns:p14="http://schemas.microsoft.com/office/powerpoint/2010/main" val="3207368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0" i="0" dirty="0">
                <a:solidFill>
                  <a:srgbClr val="000000"/>
                </a:solidFill>
                <a:effectLst/>
                <a:latin typeface="-apple-system"/>
              </a:rPr>
              <a:t>To apply the shortcut method to SQL statements that modify data or table, there is no need to save the outcome into the cursor; simply execute the SQL Statement, for example:</a:t>
            </a:r>
          </a:p>
          <a:p>
            <a:pPr marL="171450" indent="-171450">
              <a:buFont typeface="Arial" panose="020B0604020202020204" pitchFamily="34" charset="0"/>
              <a:buChar char="•"/>
            </a:pPr>
            <a:r>
              <a:rPr lang="en-GB" b="0" i="0" dirty="0">
                <a:solidFill>
                  <a:srgbClr val="000000"/>
                </a:solidFill>
                <a:effectLst/>
                <a:latin typeface="-apple-system"/>
              </a:rPr>
              <a:t>conn.execute("DELETE FROM animals WHERE id = 6")</a:t>
            </a:r>
          </a:p>
          <a:p>
            <a:pPr marL="171450" indent="-171450">
              <a:buFont typeface="Arial" panose="020B0604020202020204" pitchFamily="34" charset="0"/>
              <a:buChar char="•"/>
            </a:pPr>
            <a:r>
              <a:rPr lang="en-GB" b="0" i="0" dirty="0">
                <a:solidFill>
                  <a:srgbClr val="000000"/>
                </a:solidFill>
                <a:effectLst/>
                <a:latin typeface="-apple-system"/>
              </a:rPr>
              <a:t>conn.execute('''INSERT INTO animals</a:t>
            </a:r>
          </a:p>
          <a:p>
            <a:pPr marL="0" indent="0">
              <a:buFont typeface="Arial" panose="020B0604020202020204" pitchFamily="34" charset="0"/>
              <a:buNone/>
            </a:pPr>
            <a:r>
              <a:rPr lang="en-GB" b="0" i="0" dirty="0">
                <a:solidFill>
                  <a:srgbClr val="000000"/>
                </a:solidFill>
                <a:effectLst/>
                <a:latin typeface="-apple-system"/>
              </a:rPr>
              <a:t>                              (id, type, colour, dob, weight_kg, gender, purchased)</a:t>
            </a:r>
          </a:p>
          <a:p>
            <a:pPr marL="0" indent="0">
              <a:buFont typeface="Arial" panose="020B0604020202020204" pitchFamily="34" charset="0"/>
              <a:buNone/>
            </a:pPr>
            <a:r>
              <a:rPr lang="en-GB" b="0" i="0" dirty="0">
                <a:solidFill>
                  <a:srgbClr val="000000"/>
                </a:solidFill>
                <a:effectLst/>
                <a:latin typeface="-apple-system"/>
              </a:rPr>
              <a:t>                               VALUES</a:t>
            </a:r>
          </a:p>
          <a:p>
            <a:pPr marL="0" indent="0">
              <a:buFont typeface="Arial" panose="020B0604020202020204" pitchFamily="34" charset="0"/>
              <a:buNone/>
            </a:pPr>
            <a:r>
              <a:rPr lang="en-GB" b="0" i="0" dirty="0">
                <a:solidFill>
                  <a:srgbClr val="000000"/>
                </a:solidFill>
                <a:effectLst/>
                <a:latin typeface="-apple-system"/>
              </a:rPr>
              <a:t>                              (6, 'horse', 'brown', '2018/07/05', 200, 'male', 1)'‘’)</a:t>
            </a:r>
          </a:p>
          <a:p>
            <a:pPr marL="171450" indent="-171450">
              <a:buFont typeface="Arial" panose="020B0604020202020204" pitchFamily="34" charset="0"/>
              <a:buChar char="•"/>
            </a:pPr>
            <a:r>
              <a:rPr lang="en-GB" b="0" i="0" dirty="0">
                <a:solidFill>
                  <a:srgbClr val="000000"/>
                </a:solidFill>
                <a:effectLst/>
                <a:latin typeface="-apple-system"/>
              </a:rPr>
              <a:t>conn.execute(‘UPDATE animals SET weight_kg = 190 WHERE id = 6’)</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000000"/>
                </a:solidFill>
                <a:effectLst/>
                <a:latin typeface="-apple-system"/>
              </a:rPr>
              <a:t>conn.execute('DROP TABLE animals’)</a:t>
            </a:r>
          </a:p>
          <a:p>
            <a:pPr marL="0" indent="0">
              <a:buFont typeface="Arial" panose="020B0604020202020204" pitchFamily="34" charset="0"/>
              <a:buNone/>
            </a:pPr>
            <a:r>
              <a:rPr lang="en-GB" b="0" i="0" dirty="0">
                <a:solidFill>
                  <a:srgbClr val="000000"/>
                </a:solidFill>
                <a:effectLst/>
                <a:latin typeface="-apple-system"/>
              </a:rPr>
              <a:t>Note however that without using fetchall(), you won’t have an easy way to work out the number of returned rows. To obtain the number of rows returned by the SELECT statement, set up the counter that is incremented every time a row is printed out.</a:t>
            </a:r>
          </a:p>
          <a:p>
            <a:pPr marL="0" indent="0">
              <a:buNone/>
            </a:pPr>
            <a:endParaRPr lang="en-GB" b="0" i="0" dirty="0">
              <a:solidFill>
                <a:srgbClr val="000000"/>
              </a:solidFill>
              <a:effectLst/>
              <a:latin typeface="-apple-system"/>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27</a:t>
            </a:fld>
            <a:endParaRPr lang="en-GB" dirty="0"/>
          </a:p>
        </p:txBody>
      </p:sp>
    </p:spTree>
    <p:extLst>
      <p:ext uri="{BB962C8B-B14F-4D97-AF65-F5344CB8AC3E}">
        <p14:creationId xmlns:p14="http://schemas.microsoft.com/office/powerpoint/2010/main" val="1905095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1" i="0" dirty="0">
                <a:solidFill>
                  <a:srgbClr val="000000"/>
                </a:solidFill>
                <a:effectLst/>
                <a:latin typeface="-apple-system"/>
              </a:rPr>
              <a:t>Note</a:t>
            </a:r>
            <a:r>
              <a:rPr lang="en-GB" b="0" i="0" dirty="0">
                <a:solidFill>
                  <a:srgbClr val="000000"/>
                </a:solidFill>
                <a:effectLst/>
                <a:latin typeface="-apple-system"/>
              </a:rPr>
              <a:t>: when primary key of a table is of integer data type, an attempt to insert a record with NULL value for the INTEGER primary key column will result in the next available sequential integer value assigned for that record</a:t>
            </a: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28</a:t>
            </a:fld>
            <a:endParaRPr lang="en-GB" dirty="0"/>
          </a:p>
        </p:txBody>
      </p:sp>
    </p:spTree>
    <p:extLst>
      <p:ext uri="{BB962C8B-B14F-4D97-AF65-F5344CB8AC3E}">
        <p14:creationId xmlns:p14="http://schemas.microsoft.com/office/powerpoint/2010/main" val="3191472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29</a:t>
            </a:fld>
            <a:endParaRPr lang="en-GB" dirty="0"/>
          </a:p>
        </p:txBody>
      </p:sp>
    </p:spTree>
    <p:extLst>
      <p:ext uri="{BB962C8B-B14F-4D97-AF65-F5344CB8AC3E}">
        <p14:creationId xmlns:p14="http://schemas.microsoft.com/office/powerpoint/2010/main" val="227381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1" dirty="0"/>
              <a:t>Note</a:t>
            </a:r>
            <a:r>
              <a:rPr lang="en-GB" dirty="0"/>
              <a:t>: following the comment on slide 28, inserting the new record with id value set to NULL causes the next available sequential id to be generated (here the max id was 5, hence 6 will be generated); therefore the new record will be inserted with the id value of 6.</a:t>
            </a:r>
          </a:p>
        </p:txBody>
      </p:sp>
      <p:sp>
        <p:nvSpPr>
          <p:cNvPr id="4" name="Slide Number Placeholder 3"/>
          <p:cNvSpPr>
            <a:spLocks noGrp="1"/>
          </p:cNvSpPr>
          <p:nvPr>
            <p:ph type="sldNum" sz="quarter" idx="10"/>
          </p:nvPr>
        </p:nvSpPr>
        <p:spPr/>
        <p:txBody>
          <a:bodyPr/>
          <a:lstStyle/>
          <a:p>
            <a:fld id="{DECAF7F7-481D-4FBB-872B-CAD62DA8C4BA}" type="slidenum">
              <a:rPr lang="en-GB" smtClean="0"/>
              <a:t>30</a:t>
            </a:fld>
            <a:endParaRPr lang="en-GB" dirty="0"/>
          </a:p>
        </p:txBody>
      </p:sp>
    </p:spTree>
    <p:extLst>
      <p:ext uri="{BB962C8B-B14F-4D97-AF65-F5344CB8AC3E}">
        <p14:creationId xmlns:p14="http://schemas.microsoft.com/office/powerpoint/2010/main" val="25354147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Official documentation on </a:t>
            </a:r>
            <a:r>
              <a:rPr lang="en-GB" b="0" i="0" dirty="0">
                <a:solidFill>
                  <a:srgbClr val="333333"/>
                </a:solidFill>
                <a:effectLst/>
                <a:latin typeface="Lucida Console" panose="020B0609040504020204" pitchFamily="49" charset="0"/>
              </a:rPr>
              <a:t>read_sql_query()</a:t>
            </a:r>
            <a:r>
              <a:rPr lang="en-GB" dirty="0"/>
              <a:t>:</a:t>
            </a:r>
          </a:p>
          <a:p>
            <a:pPr marL="0" indent="0">
              <a:buNone/>
            </a:pPr>
            <a:r>
              <a:rPr lang="en-GB" dirty="0"/>
              <a:t>https://pandas.pydata.org/pandas-docs/stable/reference/api/pandas.read_sql_query.html</a:t>
            </a:r>
          </a:p>
        </p:txBody>
      </p:sp>
      <p:sp>
        <p:nvSpPr>
          <p:cNvPr id="4" name="Slide Number Placeholder 3"/>
          <p:cNvSpPr>
            <a:spLocks noGrp="1"/>
          </p:cNvSpPr>
          <p:nvPr>
            <p:ph type="sldNum" sz="quarter" idx="10"/>
          </p:nvPr>
        </p:nvSpPr>
        <p:spPr/>
        <p:txBody>
          <a:bodyPr/>
          <a:lstStyle/>
          <a:p>
            <a:fld id="{DECAF7F7-481D-4FBB-872B-CAD62DA8C4BA}" type="slidenum">
              <a:rPr lang="en-GB" smtClean="0"/>
              <a:t>31</a:t>
            </a:fld>
            <a:endParaRPr lang="en-GB" dirty="0"/>
          </a:p>
        </p:txBody>
      </p:sp>
    </p:spTree>
    <p:extLst>
      <p:ext uri="{BB962C8B-B14F-4D97-AF65-F5344CB8AC3E}">
        <p14:creationId xmlns:p14="http://schemas.microsoft.com/office/powerpoint/2010/main" val="3627955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Note</a:t>
            </a:r>
            <a:r>
              <a:rPr lang="en-GB" dirty="0"/>
              <a:t>: t</a:t>
            </a:r>
            <a:r>
              <a:rPr lang="en-GB" b="0" i="0" dirty="0">
                <a:solidFill>
                  <a:srgbClr val="000000"/>
                </a:solidFill>
                <a:effectLst/>
                <a:latin typeface="-apple-system"/>
              </a:rPr>
              <a:t>o emulate SQLite full outer join using the </a:t>
            </a:r>
            <a:r>
              <a:rPr lang="en-GB" dirty="0"/>
              <a:t>UNION</a:t>
            </a:r>
            <a:r>
              <a:rPr lang="en-GB" b="0" i="0" dirty="0">
                <a:solidFill>
                  <a:srgbClr val="000000"/>
                </a:solidFill>
                <a:effectLst/>
                <a:latin typeface="-apple-system"/>
              </a:rPr>
              <a:t> and </a:t>
            </a:r>
            <a:r>
              <a:rPr lang="en-GB" dirty="0"/>
              <a:t>LEFT JOIN</a:t>
            </a:r>
            <a:r>
              <a:rPr lang="en-GB" b="0" i="0" dirty="0">
                <a:solidFill>
                  <a:srgbClr val="000000"/>
                </a:solidFill>
                <a:effectLst/>
                <a:latin typeface="-apple-system"/>
              </a:rPr>
              <a:t> clauses, see an example at:</a:t>
            </a:r>
            <a:endParaRPr lang="en-GB" dirty="0"/>
          </a:p>
          <a:p>
            <a:r>
              <a:rPr lang="en-GB" dirty="0"/>
              <a:t>https://www.sqlitetutorial.net/sqlite-full-outer-join/</a:t>
            </a:r>
          </a:p>
        </p:txBody>
      </p:sp>
      <p:sp>
        <p:nvSpPr>
          <p:cNvPr id="4" name="Slide Number Placeholder 3"/>
          <p:cNvSpPr>
            <a:spLocks noGrp="1"/>
          </p:cNvSpPr>
          <p:nvPr>
            <p:ph type="sldNum" sz="quarter" idx="10"/>
          </p:nvPr>
        </p:nvSpPr>
        <p:spPr/>
        <p:txBody>
          <a:bodyPr/>
          <a:lstStyle/>
          <a:p>
            <a:fld id="{DECAF7F7-481D-4FBB-872B-CAD62DA8C4BA}" type="slidenum">
              <a:rPr lang="en-GB" smtClean="0"/>
              <a:t>5</a:t>
            </a:fld>
            <a:endParaRPr lang="en-GB" dirty="0"/>
          </a:p>
        </p:txBody>
      </p:sp>
    </p:spTree>
    <p:extLst>
      <p:ext uri="{BB962C8B-B14F-4D97-AF65-F5344CB8AC3E}">
        <p14:creationId xmlns:p14="http://schemas.microsoft.com/office/powerpoint/2010/main" val="3206809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32</a:t>
            </a:fld>
            <a:endParaRPr lang="en-GB" dirty="0"/>
          </a:p>
        </p:txBody>
      </p:sp>
    </p:spTree>
    <p:extLst>
      <p:ext uri="{BB962C8B-B14F-4D97-AF65-F5344CB8AC3E}">
        <p14:creationId xmlns:p14="http://schemas.microsoft.com/office/powerpoint/2010/main" val="3043542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3104279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Note</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Arial" panose="020B0604020202020204" pitchFamily="34" charset="0"/>
              </a:rPr>
              <a:t>As for DCL, the only access permissions that can be applied are the normal file access permissions of the underlying operating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full official SQLite documentation is available at https://sqlite.org/doclist.html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apple-system"/>
              </a:rPr>
              <a:t>Other useful SQLite Tutorials: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https://www.tutorialspoint.com/sqlite/index.htm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https://www.sqlitetutorial.net/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6</a:t>
            </a:fld>
            <a:endParaRPr lang="en-GB" dirty="0"/>
          </a:p>
        </p:txBody>
      </p:sp>
    </p:spTree>
    <p:extLst>
      <p:ext uri="{BB962C8B-B14F-4D97-AF65-F5344CB8AC3E}">
        <p14:creationId xmlns:p14="http://schemas.microsoft.com/office/powerpoint/2010/main" val="3201865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00000"/>
                </a:solidFill>
                <a:effectLst/>
                <a:latin typeface="Arial" panose="020B0604020202020204" pitchFamily="34" charset="0"/>
              </a:rPr>
              <a:t>The latest version of Mac OS X comes pre-installed with SQLite, and almost all the flavours of Linux OS are being shipped with SQLite.</a:t>
            </a:r>
          </a:p>
          <a:p>
            <a:r>
              <a:rPr lang="en-GB" b="0" i="0" dirty="0">
                <a:solidFill>
                  <a:srgbClr val="000000"/>
                </a:solidFill>
                <a:effectLst/>
                <a:latin typeface="Arial" panose="020B0604020202020204" pitchFamily="34" charset="0"/>
              </a:rPr>
              <a:t>If you don’t have it on your OS, in step 2 scroll down the page to </a:t>
            </a:r>
            <a:r>
              <a:rPr lang="en-GB" b="1" dirty="0"/>
              <a:t>Precompiled Binaries for Mac OS X (x86)</a:t>
            </a:r>
            <a:r>
              <a:rPr lang="en-GB" b="0" i="0" dirty="0">
                <a:solidFill>
                  <a:srgbClr val="000000"/>
                </a:solidFill>
                <a:effectLst/>
                <a:latin typeface="Arial" panose="020B0604020202020204" pitchFamily="34" charset="0"/>
              </a:rPr>
              <a:t> or </a:t>
            </a:r>
            <a:r>
              <a:rPr lang="en-GB" b="1" dirty="0"/>
              <a:t>Precompiled Binaries for Linux</a:t>
            </a:r>
            <a:r>
              <a:rPr lang="en-GB" b="0" i="0" dirty="0">
                <a:solidFill>
                  <a:srgbClr val="000000"/>
                </a:solidFill>
                <a:effectLst/>
                <a:latin typeface="Arial" panose="020B0604020202020204" pitchFamily="34" charset="0"/>
              </a:rPr>
              <a:t>, and proceed as above.</a:t>
            </a: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7</a:t>
            </a:fld>
            <a:endParaRPr lang="en-GB" dirty="0"/>
          </a:p>
        </p:txBody>
      </p:sp>
    </p:spTree>
    <p:extLst>
      <p:ext uri="{BB962C8B-B14F-4D97-AF65-F5344CB8AC3E}">
        <p14:creationId xmlns:p14="http://schemas.microsoft.com/office/powerpoint/2010/main" val="265750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8</a:t>
            </a:fld>
            <a:endParaRPr lang="en-GB" dirty="0"/>
          </a:p>
        </p:txBody>
      </p:sp>
    </p:spTree>
    <p:extLst>
      <p:ext uri="{BB962C8B-B14F-4D97-AF65-F5344CB8AC3E}">
        <p14:creationId xmlns:p14="http://schemas.microsoft.com/office/powerpoint/2010/main" val="3516193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9</a:t>
            </a:fld>
            <a:endParaRPr lang="en-GB" dirty="0"/>
          </a:p>
        </p:txBody>
      </p:sp>
    </p:spTree>
    <p:extLst>
      <p:ext uri="{BB962C8B-B14F-4D97-AF65-F5344CB8AC3E}">
        <p14:creationId xmlns:p14="http://schemas.microsoft.com/office/powerpoint/2010/main" val="2441570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10</a:t>
            </a:fld>
            <a:endParaRPr lang="en-GB" dirty="0"/>
          </a:p>
        </p:txBody>
      </p:sp>
    </p:spTree>
    <p:extLst>
      <p:ext uri="{BB962C8B-B14F-4D97-AF65-F5344CB8AC3E}">
        <p14:creationId xmlns:p14="http://schemas.microsoft.com/office/powerpoint/2010/main" val="914108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444444"/>
                </a:solidFill>
                <a:effectLst/>
                <a:latin typeface="Roboto" panose="02000000000000000000" pitchFamily="2" charset="0"/>
              </a:rPr>
              <a:t>Conceptually, a </a:t>
            </a:r>
            <a:r>
              <a:rPr lang="en-GB" b="1" i="0" dirty="0">
                <a:solidFill>
                  <a:srgbClr val="444444"/>
                </a:solidFill>
                <a:effectLst/>
                <a:latin typeface="Roboto" panose="02000000000000000000" pitchFamily="2" charset="0"/>
              </a:rPr>
              <a:t>schema</a:t>
            </a:r>
            <a:r>
              <a:rPr lang="en-GB" b="0" i="0" dirty="0">
                <a:solidFill>
                  <a:srgbClr val="444444"/>
                </a:solidFill>
                <a:effectLst/>
                <a:latin typeface="Roboto" panose="02000000000000000000" pitchFamily="2" charset="0"/>
              </a:rPr>
              <a:t> is a set of interrelated database objects, such as tables, table columns, data types of the columns, indexes, primary &amp; foreign keys, and so on.</a:t>
            </a: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11</a:t>
            </a:fld>
            <a:endParaRPr lang="en-GB" dirty="0"/>
          </a:p>
        </p:txBody>
      </p:sp>
    </p:spTree>
    <p:extLst>
      <p:ext uri="{BB962C8B-B14F-4D97-AF65-F5344CB8AC3E}">
        <p14:creationId xmlns:p14="http://schemas.microsoft.com/office/powerpoint/2010/main" val="1495021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dirty="0"/>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dirty="0"/>
              <a:t>Click to edit Master title style</a:t>
            </a:r>
            <a:endParaRPr lang="en-GB" dirty="0"/>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416182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dirty="0"/>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dirty="0"/>
              <a:t>Click icon to add picture</a:t>
            </a:r>
            <a:endParaRPr lang="en-GB" dirty="0"/>
          </a:p>
        </p:txBody>
      </p:sp>
      <p:pic>
        <p:nvPicPr>
          <p:cNvPr id="13" name="Picture 2">
            <a:extLst>
              <a:ext uri="{FF2B5EF4-FFF2-40B4-BE49-F238E27FC236}">
                <a16:creationId xmlns:a16="http://schemas.microsoft.com/office/drawing/2014/main" id="{9A25AEA4-7D38-4612-8141-824DB851B89D}"/>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pic>
        <p:nvPicPr>
          <p:cNvPr id="7" name="Picture 2">
            <a:extLst>
              <a:ext uri="{FF2B5EF4-FFF2-40B4-BE49-F238E27FC236}">
                <a16:creationId xmlns:a16="http://schemas.microsoft.com/office/drawing/2014/main" id="{2714BDD6-D380-4D20-9171-178EB7620007}"/>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76457"/>
            <a:ext cx="772885" cy="489856"/>
          </a:xfrm>
          <a:prstGeom prst="rect">
            <a:avLst/>
          </a:prstGeom>
          <a:noFill/>
          <a:ln>
            <a:noFill/>
          </a:ln>
          <a:effectLst>
            <a:softEdge rad="127000"/>
          </a:effectLst>
        </p:spPr>
      </p:pic>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pic>
        <p:nvPicPr>
          <p:cNvPr id="11" name="Picture 2">
            <a:extLst>
              <a:ext uri="{FF2B5EF4-FFF2-40B4-BE49-F238E27FC236}">
                <a16:creationId xmlns:a16="http://schemas.microsoft.com/office/drawing/2014/main" id="{CA2A3E23-4250-46B4-8492-CCEE9FC71B70}"/>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dirty="0"/>
              <a:t>Click icon to add picture</a:t>
            </a:r>
            <a:endParaRPr lang="en-GB" dirty="0"/>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a:p>
        </p:txBody>
      </p:sp>
      <p:grpSp>
        <p:nvGrpSpPr>
          <p:cNvPr id="4" name="Group 3">
            <a:extLst>
              <a:ext uri="{FF2B5EF4-FFF2-40B4-BE49-F238E27FC236}">
                <a16:creationId xmlns:a16="http://schemas.microsoft.com/office/drawing/2014/main" id="{5B2B56DA-D806-4334-A71D-53DAAA64BABE}"/>
              </a:ext>
            </a:extLst>
          </p:cNvPr>
          <p:cNvGrpSpPr/>
          <p:nvPr userDrawn="1"/>
        </p:nvGrpSpPr>
        <p:grpSpPr>
          <a:xfrm>
            <a:off x="9710204" y="5595498"/>
            <a:ext cx="2314575" cy="1092200"/>
            <a:chOff x="581025" y="582613"/>
            <a:chExt cx="2314575" cy="1092200"/>
          </a:xfrm>
          <a:solidFill>
            <a:schemeClr val="bg1"/>
          </a:solidFill>
        </p:grpSpPr>
        <p:sp>
          <p:nvSpPr>
            <p:cNvPr id="5" name="Freeform 12">
              <a:extLst>
                <a:ext uri="{FF2B5EF4-FFF2-40B4-BE49-F238E27FC236}">
                  <a16:creationId xmlns:a16="http://schemas.microsoft.com/office/drawing/2014/main" id="{2989B6D4-53B6-4DDA-A9D3-8169FE9D638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6" name="Freeform 13">
              <a:extLst>
                <a:ext uri="{FF2B5EF4-FFF2-40B4-BE49-F238E27FC236}">
                  <a16:creationId xmlns:a16="http://schemas.microsoft.com/office/drawing/2014/main" id="{E3FFD0F0-F947-4B64-A4DE-8C06427E1B2E}"/>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7" name="Freeform 14">
              <a:extLst>
                <a:ext uri="{FF2B5EF4-FFF2-40B4-BE49-F238E27FC236}">
                  <a16:creationId xmlns:a16="http://schemas.microsoft.com/office/drawing/2014/main" id="{CDE4EE5B-D294-4314-B6D3-B4456AE3FFC8}"/>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8" name="Freeform 15">
              <a:extLst>
                <a:ext uri="{FF2B5EF4-FFF2-40B4-BE49-F238E27FC236}">
                  <a16:creationId xmlns:a16="http://schemas.microsoft.com/office/drawing/2014/main" id="{23450BD4-96E4-420F-BE5D-97748B6B519F}"/>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9" name="Freeform 16">
              <a:extLst>
                <a:ext uri="{FF2B5EF4-FFF2-40B4-BE49-F238E27FC236}">
                  <a16:creationId xmlns:a16="http://schemas.microsoft.com/office/drawing/2014/main" id="{A7B3F570-7743-49B7-A2A7-381662DFD76C}"/>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gr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4" name="Picture 2">
            <a:extLst>
              <a:ext uri="{FF2B5EF4-FFF2-40B4-BE49-F238E27FC236}">
                <a16:creationId xmlns:a16="http://schemas.microsoft.com/office/drawing/2014/main" id="{6ECAAC02-086C-45A8-B93E-7911EF59B4CC}"/>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a:p>
        </p:txBody>
      </p:sp>
    </p:spTree>
    <p:extLst>
      <p:ext uri="{BB962C8B-B14F-4D97-AF65-F5344CB8AC3E}">
        <p14:creationId xmlns:p14="http://schemas.microsoft.com/office/powerpoint/2010/main" val="382632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dirty="0"/>
              <a:t>Click icon to add picture</a:t>
            </a:r>
            <a:endParaRPr lang="en-GB" dirty="0"/>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5" name="Picture 2">
            <a:extLst>
              <a:ext uri="{FF2B5EF4-FFF2-40B4-BE49-F238E27FC236}">
                <a16:creationId xmlns:a16="http://schemas.microsoft.com/office/drawing/2014/main" id="{C33CA083-8540-487B-B4CD-53933D974539}"/>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dirty="0"/>
              <a:t>Click icon to add picture</a:t>
            </a:r>
            <a:endParaRPr lang="en-GB" dirty="0"/>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5" name="Picture 2">
            <a:extLst>
              <a:ext uri="{FF2B5EF4-FFF2-40B4-BE49-F238E27FC236}">
                <a16:creationId xmlns:a16="http://schemas.microsoft.com/office/drawing/2014/main" id="{42C91400-7FBB-4D5C-B7D1-816AAF151542}"/>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5" name="Picture 2">
            <a:extLst>
              <a:ext uri="{FF2B5EF4-FFF2-40B4-BE49-F238E27FC236}">
                <a16:creationId xmlns:a16="http://schemas.microsoft.com/office/drawing/2014/main" id="{28250856-9645-406F-AAB4-9D4FB6AC93FA}"/>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0" name="Picture 2">
            <a:extLst>
              <a:ext uri="{FF2B5EF4-FFF2-40B4-BE49-F238E27FC236}">
                <a16:creationId xmlns:a16="http://schemas.microsoft.com/office/drawing/2014/main" id="{6DAADD58-A8DD-4504-A01F-C4497EE0C041}"/>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pic>
        <p:nvPicPr>
          <p:cNvPr id="6" name="Picture 2">
            <a:extLst>
              <a:ext uri="{FF2B5EF4-FFF2-40B4-BE49-F238E27FC236}">
                <a16:creationId xmlns:a16="http://schemas.microsoft.com/office/drawing/2014/main" id="{00B8E7D8-D930-4C3F-858A-29304B61F75A}"/>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pic>
        <p:nvPicPr>
          <p:cNvPr id="12" name="Picture 2">
            <a:extLst>
              <a:ext uri="{FF2B5EF4-FFF2-40B4-BE49-F238E27FC236}">
                <a16:creationId xmlns:a16="http://schemas.microsoft.com/office/drawing/2014/main" id="{50001CD0-22D9-4266-8934-0168A4A58B02}"/>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microsoft.com/office/2007/relationships/hdphoto" Target="../media/hdphoto1.wdp"/><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2">
            <a:extLst>
              <a:ext uri="{FF2B5EF4-FFF2-40B4-BE49-F238E27FC236}">
                <a16:creationId xmlns:a16="http://schemas.microsoft.com/office/drawing/2014/main" id="{A25299BA-BDED-412F-823C-583CC7E71C6A}"/>
              </a:ext>
            </a:extLst>
          </p:cNvPr>
          <p:cNvPicPr>
            <a:picLocks noChangeAspect="1" noChangeArrowheads="1"/>
          </p:cNvPicPr>
          <p:nvPr userDrawn="1"/>
        </p:nvPicPr>
        <p:blipFill rotWithShape="1">
          <a:blip r:embed="rId34" cstate="print">
            <a:extLst>
              <a:ext uri="{BEBA8EAE-BF5A-486C-A8C5-ECC9F3942E4B}">
                <a14:imgProps xmlns:a14="http://schemas.microsoft.com/office/drawing/2010/main">
                  <a14:imgLayer r:embed="rId3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54"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2.xml"/><Relationship Id="rId1" Type="http://schemas.openxmlformats.org/officeDocument/2006/relationships/tags" Target="../tags/tag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sqlite.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26B64-9428-4F9E-A000-823A816F828F}"/>
              </a:ext>
            </a:extLst>
          </p:cNvPr>
          <p:cNvSpPr>
            <a:spLocks noGrp="1"/>
          </p:cNvSpPr>
          <p:nvPr>
            <p:ph type="title"/>
          </p:nvPr>
        </p:nvSpPr>
        <p:spPr/>
        <p:txBody>
          <a:bodyPr/>
          <a:lstStyle/>
          <a:p>
            <a:r>
              <a:rPr lang="en-GB" sz="4800" dirty="0"/>
              <a:t>Advanced Python</a:t>
            </a:r>
          </a:p>
        </p:txBody>
      </p:sp>
      <p:sp>
        <p:nvSpPr>
          <p:cNvPr id="3" name="Text Placeholder 2">
            <a:extLst>
              <a:ext uri="{FF2B5EF4-FFF2-40B4-BE49-F238E27FC236}">
                <a16:creationId xmlns:a16="http://schemas.microsoft.com/office/drawing/2014/main" id="{0C04FD8A-8A1A-44B4-B5EB-4AD4BE2AA16D}"/>
              </a:ext>
            </a:extLst>
          </p:cNvPr>
          <p:cNvSpPr>
            <a:spLocks noGrp="1"/>
          </p:cNvSpPr>
          <p:nvPr>
            <p:ph type="body" sz="quarter" idx="10"/>
          </p:nvPr>
        </p:nvSpPr>
        <p:spPr/>
        <p:txBody>
          <a:bodyPr/>
          <a:lstStyle/>
          <a:p>
            <a:r>
              <a:rPr lang="en-GB" sz="3600" dirty="0">
                <a:solidFill>
                  <a:srgbClr val="009FE3"/>
                </a:solidFill>
                <a:latin typeface="Arial Black" panose="020B0A04020102020204" pitchFamily="34" charset="0"/>
              </a:rPr>
              <a:t>External Data Sources</a:t>
            </a:r>
            <a:endParaRPr lang="en-GB" sz="3600" dirty="0"/>
          </a:p>
        </p:txBody>
      </p:sp>
      <p:pic>
        <p:nvPicPr>
          <p:cNvPr id="5" name="Content Placeholder 6">
            <a:extLst>
              <a:ext uri="{FF2B5EF4-FFF2-40B4-BE49-F238E27FC236}">
                <a16:creationId xmlns:a16="http://schemas.microsoft.com/office/drawing/2014/main" id="{4560A0C0-D432-46B9-AB3E-774313C14EE8}"/>
              </a:ext>
            </a:extLst>
          </p:cNvPr>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19308" y="5268274"/>
            <a:ext cx="4636286" cy="1566000"/>
          </a:xfrm>
        </p:spPr>
      </p:pic>
    </p:spTree>
    <p:extLst>
      <p:ext uri="{BB962C8B-B14F-4D97-AF65-F5344CB8AC3E}">
        <p14:creationId xmlns:p14="http://schemas.microsoft.com/office/powerpoint/2010/main" val="668400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Changing some default SQLite settings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1103016" cy="6362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To include columns’ names and correctly align data within the corresponding column name, set the  value of </a:t>
            </a:r>
            <a:r>
              <a:rPr lang="en-GB" dirty="0">
                <a:latin typeface="Consolas" panose="020B0609020204030204" pitchFamily="49" charset="0"/>
              </a:rPr>
              <a:t>headers</a:t>
            </a:r>
            <a:r>
              <a:rPr lang="en-GB" dirty="0"/>
              <a:t> to </a:t>
            </a:r>
            <a:r>
              <a:rPr lang="en-GB" dirty="0">
                <a:latin typeface="Consolas" panose="020B0609020204030204" pitchFamily="49" charset="0"/>
              </a:rPr>
              <a:t>'on' </a:t>
            </a:r>
            <a:r>
              <a:rPr lang="en-GB" dirty="0"/>
              <a:t>and the value of </a:t>
            </a:r>
            <a:r>
              <a:rPr lang="en-GB" dirty="0">
                <a:latin typeface="Consolas" panose="020B0609020204030204" pitchFamily="49" charset="0"/>
              </a:rPr>
              <a:t>mode</a:t>
            </a:r>
            <a:r>
              <a:rPr lang="en-GB" dirty="0"/>
              <a:t> to </a:t>
            </a:r>
            <a:r>
              <a:rPr lang="en-GB" dirty="0">
                <a:latin typeface="Consolas" panose="020B0609020204030204" pitchFamily="49" charset="0"/>
              </a:rPr>
              <a:t>'columns'</a:t>
            </a:r>
            <a:r>
              <a:rPr lang="en-GB" dirty="0"/>
              <a:t>, by typing:</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9" name="Text Placeholder 4">
            <a:extLst>
              <a:ext uri="{FF2B5EF4-FFF2-40B4-BE49-F238E27FC236}">
                <a16:creationId xmlns:a16="http://schemas.microsoft.com/office/drawing/2014/main" id="{EC05E967-2767-43B2-94ED-EDBF22EE0613}"/>
              </a:ext>
            </a:extLst>
          </p:cNvPr>
          <p:cNvSpPr txBox="1">
            <a:spLocks/>
          </p:cNvSpPr>
          <p:nvPr/>
        </p:nvSpPr>
        <p:spPr>
          <a:xfrm>
            <a:off x="666963" y="4137103"/>
            <a:ext cx="11103016" cy="6362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Additionally, to show how long it took to execute a query and display its outcome, turn the SQL timer on, by setting the value of </a:t>
            </a:r>
            <a:r>
              <a:rPr lang="en-GB" sz="2000" dirty="0">
                <a:latin typeface="Consolas" panose="020B0609020204030204" pitchFamily="49" charset="0"/>
              </a:rPr>
              <a:t>timer</a:t>
            </a:r>
            <a:r>
              <a:rPr lang="en-GB" dirty="0"/>
              <a:t> to </a:t>
            </a:r>
            <a:r>
              <a:rPr lang="en-GB" sz="2000" dirty="0">
                <a:latin typeface="Consolas" panose="020B0609020204030204" pitchFamily="49" charset="0"/>
              </a:rPr>
              <a:t>'on’</a:t>
            </a:r>
          </a:p>
          <a:p>
            <a:r>
              <a:rPr lang="en-GB" dirty="0"/>
              <a:t>Note: switching the </a:t>
            </a:r>
            <a:r>
              <a:rPr lang="en-GB" sz="2000" dirty="0">
                <a:latin typeface="Consolas" panose="020B0609020204030204" pitchFamily="49" charset="0"/>
              </a:rPr>
              <a:t>timer</a:t>
            </a:r>
            <a:r>
              <a:rPr lang="en-GB" dirty="0"/>
              <a:t> on has an additional advantage: by displaying the run time it confirm that the SQL statement correctly executed, as SQLite otherwise does not produce any message in case SQL statement is successful executed</a:t>
            </a:r>
          </a:p>
          <a:p>
            <a:endParaRPr lang="en-GB" dirty="0">
              <a:latin typeface="Consolas" panose="020B0609020204030204" pitchFamily="49" charset="0"/>
            </a:endParaRPr>
          </a:p>
          <a:p>
            <a:r>
              <a:rPr lang="en-GB" dirty="0"/>
              <a:t>You are now ready to use SQLite</a:t>
            </a:r>
          </a:p>
        </p:txBody>
      </p:sp>
      <p:pic>
        <p:nvPicPr>
          <p:cNvPr id="15" name="Picture 14">
            <a:extLst>
              <a:ext uri="{FF2B5EF4-FFF2-40B4-BE49-F238E27FC236}">
                <a16:creationId xmlns:a16="http://schemas.microsoft.com/office/drawing/2014/main" id="{22A12DB1-1730-4011-9D23-374BDF4D4536}"/>
              </a:ext>
            </a:extLst>
          </p:cNvPr>
          <p:cNvPicPr>
            <a:picLocks noChangeAspect="1"/>
          </p:cNvPicPr>
          <p:nvPr/>
        </p:nvPicPr>
        <p:blipFill>
          <a:blip r:embed="rId4"/>
          <a:stretch>
            <a:fillRect/>
          </a:stretch>
        </p:blipFill>
        <p:spPr>
          <a:xfrm>
            <a:off x="967461" y="2293482"/>
            <a:ext cx="4681333" cy="1723348"/>
          </a:xfrm>
          <a:prstGeom prst="rect">
            <a:avLst/>
          </a:prstGeom>
        </p:spPr>
      </p:pic>
    </p:spTree>
    <p:extLst>
      <p:ext uri="{BB962C8B-B14F-4D97-AF65-F5344CB8AC3E}">
        <p14:creationId xmlns:p14="http://schemas.microsoft.com/office/powerpoint/2010/main" val="3851654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The sqlite_master table</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1103016" cy="6362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SQLite includes a master table that holds the key information about your database tables and it is called </a:t>
            </a:r>
            <a:r>
              <a:rPr lang="en-GB" sz="2000" b="1" dirty="0">
                <a:latin typeface="Consolas" panose="020B0609020204030204" pitchFamily="49" charset="0"/>
              </a:rPr>
              <a:t>sqlite_master</a:t>
            </a:r>
            <a:r>
              <a:rPr lang="en-GB" dirty="0"/>
              <a:t>. You can see its schema as follows:</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9" name="Text Placeholder 4">
            <a:extLst>
              <a:ext uri="{FF2B5EF4-FFF2-40B4-BE49-F238E27FC236}">
                <a16:creationId xmlns:a16="http://schemas.microsoft.com/office/drawing/2014/main" id="{EC05E967-2767-43B2-94ED-EDBF22EE0613}"/>
              </a:ext>
            </a:extLst>
          </p:cNvPr>
          <p:cNvSpPr txBox="1">
            <a:spLocks/>
          </p:cNvSpPr>
          <p:nvPr/>
        </p:nvSpPr>
        <p:spPr>
          <a:xfrm>
            <a:off x="666963" y="4594307"/>
            <a:ext cx="11103016" cy="6362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 general, to show the structure (“schema”) of a given tablename, type</a:t>
            </a:r>
          </a:p>
          <a:p>
            <a:pPr marL="0" indent="0">
              <a:buNone/>
            </a:pPr>
            <a:r>
              <a:rPr lang="en-GB" sz="2000" dirty="0">
                <a:latin typeface="Consolas" panose="020B0609020204030204" pitchFamily="49" charset="0"/>
              </a:rPr>
              <a:t>  sqlite&gt; .schema tablename</a:t>
            </a:r>
          </a:p>
          <a:p>
            <a:pPr marL="0" indent="0">
              <a:buNone/>
            </a:pPr>
            <a:endParaRPr lang="en-GB" sz="2000" dirty="0">
              <a:latin typeface="Consolas" panose="020B0609020204030204" pitchFamily="49" charset="0"/>
            </a:endParaRPr>
          </a:p>
          <a:p>
            <a:r>
              <a:rPr lang="en-GB" dirty="0"/>
              <a:t>If you omit the tablename, the .schema command will show the structures (“schemas”) of all tables </a:t>
            </a:r>
          </a:p>
          <a:p>
            <a:pPr marL="0" indent="0">
              <a:buNone/>
            </a:pPr>
            <a:r>
              <a:rPr lang="en-GB" sz="2000" dirty="0">
                <a:latin typeface="Consolas" panose="020B0609020204030204" pitchFamily="49" charset="0"/>
              </a:rPr>
              <a:t>  sqlite&gt; .schema</a:t>
            </a:r>
          </a:p>
        </p:txBody>
      </p:sp>
      <p:pic>
        <p:nvPicPr>
          <p:cNvPr id="4" name="Picture 3">
            <a:extLst>
              <a:ext uri="{FF2B5EF4-FFF2-40B4-BE49-F238E27FC236}">
                <a16:creationId xmlns:a16="http://schemas.microsoft.com/office/drawing/2014/main" id="{ED19F7BF-6CA2-4F3B-B43A-9D4D4651EEE7}"/>
              </a:ext>
            </a:extLst>
          </p:cNvPr>
          <p:cNvPicPr>
            <a:picLocks noChangeAspect="1"/>
          </p:cNvPicPr>
          <p:nvPr/>
        </p:nvPicPr>
        <p:blipFill>
          <a:blip r:embed="rId4"/>
          <a:stretch>
            <a:fillRect/>
          </a:stretch>
        </p:blipFill>
        <p:spPr>
          <a:xfrm>
            <a:off x="1000799" y="2302327"/>
            <a:ext cx="3315201" cy="1932749"/>
          </a:xfrm>
          <a:prstGeom prst="rect">
            <a:avLst/>
          </a:prstGeom>
        </p:spPr>
      </p:pic>
    </p:spTree>
    <p:extLst>
      <p:ext uri="{BB962C8B-B14F-4D97-AF65-F5344CB8AC3E}">
        <p14:creationId xmlns:p14="http://schemas.microsoft.com/office/powerpoint/2010/main" val="16825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Showing and adding databases &amp; tables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1103016" cy="6362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To list all tables in the SQLite database, use the </a:t>
            </a:r>
            <a:r>
              <a:rPr lang="en-GB" sz="2000" b="1" dirty="0">
                <a:latin typeface="Consolas" panose="020B0609020204030204" pitchFamily="49" charset="0"/>
              </a:rPr>
              <a:t>.tables</a:t>
            </a:r>
            <a:r>
              <a:rPr lang="en-GB" dirty="0"/>
              <a:t> command</a:t>
            </a:r>
          </a:p>
          <a:p>
            <a:pPr marL="0" indent="0">
              <a:buNone/>
            </a:pPr>
            <a:r>
              <a:rPr lang="en-GB" sz="2000" dirty="0">
                <a:latin typeface="Consolas" panose="020B0609020204030204" pitchFamily="49" charset="0"/>
              </a:rPr>
              <a:t>  sqlite&gt; .tables</a:t>
            </a:r>
          </a:p>
          <a:p>
            <a:r>
              <a:rPr lang="en-GB" dirty="0"/>
              <a:t>To show all databases in the current connection, use the </a:t>
            </a:r>
            <a:r>
              <a:rPr lang="en-GB" sz="2000" b="1" dirty="0">
                <a:latin typeface="Consolas" panose="020B0609020204030204" pitchFamily="49" charset="0"/>
              </a:rPr>
              <a:t>.databases</a:t>
            </a:r>
            <a:r>
              <a:rPr lang="en-GB" dirty="0"/>
              <a:t> command</a:t>
            </a:r>
          </a:p>
          <a:p>
            <a:r>
              <a:rPr lang="en-GB" dirty="0"/>
              <a:t>The </a:t>
            </a:r>
            <a:r>
              <a:rPr lang="en-GB" sz="2000" dirty="0">
                <a:latin typeface="Consolas" panose="020B0609020204030204" pitchFamily="49" charset="0"/>
              </a:rPr>
              <a:t>.databases</a:t>
            </a:r>
            <a:r>
              <a:rPr lang="en-GB" dirty="0"/>
              <a:t> command displays at least one database with the name: main.</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9" name="Text Placeholder 4">
            <a:extLst>
              <a:ext uri="{FF2B5EF4-FFF2-40B4-BE49-F238E27FC236}">
                <a16:creationId xmlns:a16="http://schemas.microsoft.com/office/drawing/2014/main" id="{EC05E967-2767-43B2-94ED-EDBF22EE0613}"/>
              </a:ext>
            </a:extLst>
          </p:cNvPr>
          <p:cNvSpPr txBox="1">
            <a:spLocks/>
          </p:cNvSpPr>
          <p:nvPr/>
        </p:nvSpPr>
        <p:spPr>
          <a:xfrm>
            <a:off x="666963" y="4626959"/>
            <a:ext cx="11103016" cy="6362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There are two ways to add a database in the current SQLite connection: </a:t>
            </a:r>
          </a:p>
          <a:p>
            <a:pPr marL="342900" indent="-342900">
              <a:buFont typeface="+mj-lt"/>
              <a:buAutoNum type="arabicParenR"/>
            </a:pPr>
            <a:r>
              <a:rPr lang="en-GB" dirty="0"/>
              <a:t>create a new database</a:t>
            </a:r>
          </a:p>
          <a:p>
            <a:pPr marL="342900" indent="-342900">
              <a:buFont typeface="+mj-lt"/>
              <a:buAutoNum type="arabicParenR"/>
            </a:pPr>
            <a:r>
              <a:rPr lang="en-GB" dirty="0"/>
              <a:t>add an existing database</a:t>
            </a:r>
          </a:p>
          <a:p>
            <a:pPr marL="0" indent="0">
              <a:buNone/>
            </a:pPr>
            <a:endParaRPr lang="en-GB" sz="2000" dirty="0">
              <a:latin typeface="Consolas" panose="020B0609020204030204" pitchFamily="49" charset="0"/>
            </a:endParaRPr>
          </a:p>
        </p:txBody>
      </p:sp>
      <p:pic>
        <p:nvPicPr>
          <p:cNvPr id="10" name="Picture 9">
            <a:extLst>
              <a:ext uri="{FF2B5EF4-FFF2-40B4-BE49-F238E27FC236}">
                <a16:creationId xmlns:a16="http://schemas.microsoft.com/office/drawing/2014/main" id="{88310D4B-EC94-4F3A-A11F-E3BF4550570D}"/>
              </a:ext>
            </a:extLst>
          </p:cNvPr>
          <p:cNvPicPr>
            <a:picLocks noChangeAspect="1"/>
          </p:cNvPicPr>
          <p:nvPr/>
        </p:nvPicPr>
        <p:blipFill>
          <a:blip r:embed="rId4"/>
          <a:stretch>
            <a:fillRect/>
          </a:stretch>
        </p:blipFill>
        <p:spPr>
          <a:xfrm>
            <a:off x="976311" y="3163277"/>
            <a:ext cx="4011906" cy="1255259"/>
          </a:xfrm>
          <a:prstGeom prst="rect">
            <a:avLst/>
          </a:prstGeom>
        </p:spPr>
      </p:pic>
    </p:spTree>
    <p:extLst>
      <p:ext uri="{BB962C8B-B14F-4D97-AF65-F5344CB8AC3E}">
        <p14:creationId xmlns:p14="http://schemas.microsoft.com/office/powerpoint/2010/main" val="303960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Creating a new database</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0" y="1568068"/>
            <a:ext cx="11274665" cy="4212245"/>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 SQLite a database is stored in a single file</a:t>
            </a:r>
          </a:p>
          <a:p>
            <a:r>
              <a:rPr lang="en-GB" dirty="0"/>
              <a:t>To create a new or open an existing database use the </a:t>
            </a:r>
            <a:r>
              <a:rPr lang="en-GB" sz="2000" dirty="0">
                <a:latin typeface="Consolas" panose="020B0609020204030204" pitchFamily="49" charset="0"/>
              </a:rPr>
              <a:t>.open</a:t>
            </a:r>
            <a:r>
              <a:rPr lang="en-GB" dirty="0"/>
              <a:t> command: </a:t>
            </a:r>
            <a:r>
              <a:rPr lang="en-GB" sz="2000" b="1" dirty="0">
                <a:latin typeface="Consolas" panose="020B0609020204030204" pitchFamily="49" charset="0"/>
              </a:rPr>
              <a:t>.open databasename.db</a:t>
            </a:r>
          </a:p>
          <a:p>
            <a:r>
              <a:rPr lang="en-GB" dirty="0"/>
              <a:t>The </a:t>
            </a:r>
            <a:r>
              <a:rPr lang="en-GB" sz="2000" dirty="0">
                <a:latin typeface="Consolas" panose="020B0609020204030204" pitchFamily="49" charset="0"/>
              </a:rPr>
              <a:t>.open</a:t>
            </a:r>
            <a:r>
              <a:rPr lang="en-GB" dirty="0"/>
              <a:t> command will:</a:t>
            </a:r>
          </a:p>
          <a:p>
            <a:pPr lvl="1"/>
            <a:r>
              <a:rPr lang="en-GB" dirty="0"/>
              <a:t>close any currently opened database, as only one database in the current SQLite connection can be opened at any point in time</a:t>
            </a:r>
          </a:p>
          <a:p>
            <a:pPr lvl="1"/>
            <a:r>
              <a:rPr lang="en-GB" dirty="0"/>
              <a:t>create a new database databasename.db, if the file name databasename.db does not exist in the current working directory</a:t>
            </a:r>
          </a:p>
          <a:p>
            <a:pPr lvl="1"/>
            <a:r>
              <a:rPr lang="en-GB" dirty="0"/>
              <a:t>open the database databasename.db, if the file named databasename.db does exist in the current working directory</a:t>
            </a:r>
          </a:p>
          <a:p>
            <a:r>
              <a:rPr lang="en-GB" dirty="0"/>
              <a:t>The two screen shots below show executing the command to create a new database named animals.db, and the outcome in the current working directory</a:t>
            </a:r>
          </a:p>
          <a:p>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4" name="Picture 3">
            <a:extLst>
              <a:ext uri="{FF2B5EF4-FFF2-40B4-BE49-F238E27FC236}">
                <a16:creationId xmlns:a16="http://schemas.microsoft.com/office/drawing/2014/main" id="{D3165DD7-B749-47E6-882C-5F217D5AF1F9}"/>
              </a:ext>
            </a:extLst>
          </p:cNvPr>
          <p:cNvPicPr>
            <a:picLocks noChangeAspect="1"/>
          </p:cNvPicPr>
          <p:nvPr/>
        </p:nvPicPr>
        <p:blipFill>
          <a:blip r:embed="rId4"/>
          <a:stretch>
            <a:fillRect/>
          </a:stretch>
        </p:blipFill>
        <p:spPr>
          <a:xfrm>
            <a:off x="1000115" y="5210194"/>
            <a:ext cx="4641495" cy="766072"/>
          </a:xfrm>
          <a:prstGeom prst="rect">
            <a:avLst/>
          </a:prstGeom>
        </p:spPr>
      </p:pic>
      <p:pic>
        <p:nvPicPr>
          <p:cNvPr id="7" name="Picture 6">
            <a:extLst>
              <a:ext uri="{FF2B5EF4-FFF2-40B4-BE49-F238E27FC236}">
                <a16:creationId xmlns:a16="http://schemas.microsoft.com/office/drawing/2014/main" id="{60D7F909-1711-478F-A68E-A85C387F4CD7}"/>
              </a:ext>
            </a:extLst>
          </p:cNvPr>
          <p:cNvPicPr>
            <a:picLocks noChangeAspect="1"/>
          </p:cNvPicPr>
          <p:nvPr/>
        </p:nvPicPr>
        <p:blipFill>
          <a:blip r:embed="rId5"/>
          <a:stretch>
            <a:fillRect/>
          </a:stretch>
        </p:blipFill>
        <p:spPr>
          <a:xfrm>
            <a:off x="5757185" y="5200657"/>
            <a:ext cx="5835609" cy="1510393"/>
          </a:xfrm>
          <a:prstGeom prst="rect">
            <a:avLst/>
          </a:prstGeom>
        </p:spPr>
      </p:pic>
    </p:spTree>
    <p:extLst>
      <p:ext uri="{BB962C8B-B14F-4D97-AF65-F5344CB8AC3E}">
        <p14:creationId xmlns:p14="http://schemas.microsoft.com/office/powerpoint/2010/main" val="366030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Creating a new table within the database</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0" y="1568069"/>
            <a:ext cx="11274665" cy="3672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To create a new table within the opened database, use the CRETE TABLE SQL command</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11" name="Text Placeholder 4">
            <a:extLst>
              <a:ext uri="{FF2B5EF4-FFF2-40B4-BE49-F238E27FC236}">
                <a16:creationId xmlns:a16="http://schemas.microsoft.com/office/drawing/2014/main" id="{C1B855BF-8E3B-46F6-981F-F6E8044CEB57}"/>
              </a:ext>
            </a:extLst>
          </p:cNvPr>
          <p:cNvSpPr txBox="1">
            <a:spLocks/>
          </p:cNvSpPr>
          <p:nvPr/>
        </p:nvSpPr>
        <p:spPr>
          <a:xfrm>
            <a:off x="666962" y="4643281"/>
            <a:ext cx="11274665" cy="100096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Note</a:t>
            </a:r>
            <a:r>
              <a:rPr lang="en-GB" dirty="0"/>
              <a:t>: look at the time stamp of the file animals.db (through “Date Modified” file property) in your current working folder to see that the database has changed</a:t>
            </a:r>
          </a:p>
          <a:p>
            <a:r>
              <a:rPr lang="en-GB" dirty="0"/>
              <a:t>Execute the </a:t>
            </a:r>
            <a:r>
              <a:rPr lang="en-GB" sz="2000" dirty="0">
                <a:latin typeface="Consolas" panose="020B0609020204030204" pitchFamily="49" charset="0"/>
              </a:rPr>
              <a:t>.databases</a:t>
            </a:r>
            <a:r>
              <a:rPr lang="en-GB" dirty="0"/>
              <a:t> and </a:t>
            </a:r>
            <a:r>
              <a:rPr lang="en-GB" sz="2000" dirty="0">
                <a:latin typeface="Consolas" panose="020B0609020204030204" pitchFamily="49" charset="0"/>
              </a:rPr>
              <a:t>.tables </a:t>
            </a:r>
            <a:r>
              <a:rPr lang="en-GB" dirty="0"/>
              <a:t>commands to see the newly created database and its table:</a:t>
            </a:r>
          </a:p>
        </p:txBody>
      </p:sp>
      <p:pic>
        <p:nvPicPr>
          <p:cNvPr id="5" name="Picture 4">
            <a:extLst>
              <a:ext uri="{FF2B5EF4-FFF2-40B4-BE49-F238E27FC236}">
                <a16:creationId xmlns:a16="http://schemas.microsoft.com/office/drawing/2014/main" id="{7EDB7B2F-37C5-4F45-8E70-4A4939DCCBFC}"/>
              </a:ext>
            </a:extLst>
          </p:cNvPr>
          <p:cNvPicPr>
            <a:picLocks noChangeAspect="1"/>
          </p:cNvPicPr>
          <p:nvPr/>
        </p:nvPicPr>
        <p:blipFill>
          <a:blip r:embed="rId4"/>
          <a:stretch>
            <a:fillRect/>
          </a:stretch>
        </p:blipFill>
        <p:spPr>
          <a:xfrm>
            <a:off x="1000114" y="1980132"/>
            <a:ext cx="5095885" cy="2496295"/>
          </a:xfrm>
          <a:prstGeom prst="rect">
            <a:avLst/>
          </a:prstGeom>
        </p:spPr>
      </p:pic>
      <p:pic>
        <p:nvPicPr>
          <p:cNvPr id="10" name="Picture 9">
            <a:extLst>
              <a:ext uri="{FF2B5EF4-FFF2-40B4-BE49-F238E27FC236}">
                <a16:creationId xmlns:a16="http://schemas.microsoft.com/office/drawing/2014/main" id="{47129E19-40CC-4B12-955C-0E7213F640B0}"/>
              </a:ext>
            </a:extLst>
          </p:cNvPr>
          <p:cNvPicPr>
            <a:picLocks noChangeAspect="1"/>
          </p:cNvPicPr>
          <p:nvPr/>
        </p:nvPicPr>
        <p:blipFill>
          <a:blip r:embed="rId5"/>
          <a:stretch>
            <a:fillRect/>
          </a:stretch>
        </p:blipFill>
        <p:spPr>
          <a:xfrm>
            <a:off x="985836" y="5644245"/>
            <a:ext cx="10147518" cy="1034142"/>
          </a:xfrm>
          <a:prstGeom prst="rect">
            <a:avLst/>
          </a:prstGeom>
        </p:spPr>
      </p:pic>
    </p:spTree>
    <p:extLst>
      <p:ext uri="{BB962C8B-B14F-4D97-AF65-F5344CB8AC3E}">
        <p14:creationId xmlns:p14="http://schemas.microsoft.com/office/powerpoint/2010/main" val="144475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105338" cy="761702"/>
          </a:xfrm>
        </p:spPr>
        <p:txBody>
          <a:bodyPr/>
          <a:lstStyle/>
          <a:p>
            <a:pPr algn="l"/>
            <a:r>
              <a:rPr lang="en-GB" dirty="0"/>
              <a:t>Populating a new table within the database</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0" y="1568069"/>
            <a:ext cx="11274665" cy="3672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Let’s add a few records to the animals table in the animals.db database and check if they were inserted</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12" name="Picture 11">
            <a:extLst>
              <a:ext uri="{FF2B5EF4-FFF2-40B4-BE49-F238E27FC236}">
                <a16:creationId xmlns:a16="http://schemas.microsoft.com/office/drawing/2014/main" id="{7F321D93-498B-4FB1-BF7A-3F06F3BF9B61}"/>
              </a:ext>
            </a:extLst>
          </p:cNvPr>
          <p:cNvPicPr>
            <a:picLocks noChangeAspect="1"/>
          </p:cNvPicPr>
          <p:nvPr/>
        </p:nvPicPr>
        <p:blipFill>
          <a:blip r:embed="rId4"/>
          <a:stretch>
            <a:fillRect/>
          </a:stretch>
        </p:blipFill>
        <p:spPr>
          <a:xfrm>
            <a:off x="989239" y="2005013"/>
            <a:ext cx="10570481" cy="4444774"/>
          </a:xfrm>
          <a:prstGeom prst="rect">
            <a:avLst/>
          </a:prstGeom>
        </p:spPr>
      </p:pic>
    </p:spTree>
    <p:extLst>
      <p:ext uri="{BB962C8B-B14F-4D97-AF65-F5344CB8AC3E}">
        <p14:creationId xmlns:p14="http://schemas.microsoft.com/office/powerpoint/2010/main" val="333059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540250" cy="761702"/>
          </a:xfrm>
        </p:spPr>
        <p:txBody>
          <a:bodyPr/>
          <a:lstStyle/>
          <a:p>
            <a:pPr algn="l"/>
            <a:r>
              <a:rPr lang="en-GB" dirty="0"/>
              <a:t>Adding additional DB to current connection</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0" y="1568069"/>
            <a:ext cx="11274665" cy="480007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When you connect to a database, its name is main regardless of the database file name.</a:t>
            </a:r>
          </a:p>
          <a:p>
            <a:r>
              <a:rPr lang="en-GB" dirty="0"/>
              <a:t> In addition, you can access the temporary database that holds temporary tables and other database objects via the temp database.</a:t>
            </a:r>
          </a:p>
          <a:p>
            <a:r>
              <a:rPr lang="en-GB" dirty="0"/>
              <a:t>Therefore, every SQLite database connection has the main database and also temp database in case you deal with temporary database objects</a:t>
            </a:r>
          </a:p>
          <a:p>
            <a:r>
              <a:rPr lang="en-GB" dirty="0"/>
              <a:t>The </a:t>
            </a:r>
            <a:r>
              <a:rPr lang="en-GB" sz="2000" dirty="0">
                <a:latin typeface="Consolas" panose="020B0609020204030204" pitchFamily="49" charset="0"/>
              </a:rPr>
              <a:t>ATTACH DATABASE</a:t>
            </a:r>
            <a:r>
              <a:rPr lang="en-GB" dirty="0"/>
              <a:t> statement adds another database file to the current database connection.</a:t>
            </a:r>
          </a:p>
          <a:p>
            <a:r>
              <a:rPr lang="en-GB" dirty="0"/>
              <a:t>To attach an additional database to the current database connection, you use the </a:t>
            </a:r>
            <a:r>
              <a:rPr lang="en-GB" sz="2000" dirty="0">
                <a:latin typeface="Consolas" panose="020B0609020204030204" pitchFamily="49" charset="0"/>
              </a:rPr>
              <a:t>ATTACH DATABASE</a:t>
            </a:r>
            <a:r>
              <a:rPr lang="en-GB" dirty="0"/>
              <a:t> statement as follows:</a:t>
            </a:r>
          </a:p>
          <a:p>
            <a:pPr marL="0" indent="0">
              <a:buNone/>
            </a:pPr>
            <a:r>
              <a:rPr lang="en-GB" dirty="0"/>
              <a:t>	</a:t>
            </a:r>
            <a:r>
              <a:rPr lang="en-GB" sz="2000" b="1" dirty="0">
                <a:latin typeface="Consolas" panose="020B0609020204030204" pitchFamily="49" charset="0"/>
              </a:rPr>
              <a:t>ATTACH [DATABASE] file_name AS database_name;</a:t>
            </a:r>
          </a:p>
          <a:p>
            <a:r>
              <a:rPr lang="en-GB" dirty="0"/>
              <a:t>The statement includes the database file </a:t>
            </a:r>
            <a:r>
              <a:rPr lang="en-GB" sz="2000" dirty="0">
                <a:latin typeface="Consolas" panose="020B0609020204030204" pitchFamily="49" charset="0"/>
              </a:rPr>
              <a:t>file_name</a:t>
            </a:r>
            <a:r>
              <a:rPr lang="en-GB" dirty="0"/>
              <a:t> to the current database connection under the logical database name </a:t>
            </a:r>
            <a:r>
              <a:rPr lang="en-GB" sz="2000" dirty="0">
                <a:latin typeface="Consolas" panose="020B0609020204030204" pitchFamily="49" charset="0"/>
              </a:rPr>
              <a:t>database_name</a:t>
            </a:r>
            <a:r>
              <a:rPr lang="en-GB" dirty="0"/>
              <a:t>.</a:t>
            </a:r>
          </a:p>
          <a:p>
            <a:r>
              <a:rPr lang="en-GB" dirty="0"/>
              <a:t>If the database file </a:t>
            </a:r>
            <a:r>
              <a:rPr lang="en-GB" sz="2000" dirty="0">
                <a:latin typeface="Consolas" panose="020B0609020204030204" pitchFamily="49" charset="0"/>
              </a:rPr>
              <a:t>file_name</a:t>
            </a:r>
            <a:r>
              <a:rPr lang="en-GB" dirty="0"/>
              <a:t> does not exist, the statement creates a new database file.</a:t>
            </a:r>
          </a:p>
          <a:p>
            <a:r>
              <a:rPr lang="en-GB" dirty="0"/>
              <a:t>Once the additional database is attached, you can refer to all objects in the database under the name </a:t>
            </a:r>
            <a:r>
              <a:rPr lang="en-GB" sz="2000" dirty="0">
                <a:latin typeface="Consolas" panose="020B0609020204030204" pitchFamily="49" charset="0"/>
              </a:rPr>
              <a:t>database_name.object_name</a:t>
            </a:r>
            <a:r>
              <a:rPr lang="en-GB" dirty="0"/>
              <a:t> For example, to refer to the people table in the contacts database, you use the contacts.people</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221132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540250" cy="761702"/>
          </a:xfrm>
        </p:spPr>
        <p:txBody>
          <a:bodyPr/>
          <a:lstStyle/>
          <a:p>
            <a:pPr algn="l"/>
            <a:r>
              <a:rPr lang="en-GB" dirty="0"/>
              <a:t>Adding additional DB to current connection</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0" y="1568069"/>
            <a:ext cx="11339980" cy="480007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screen shot below evidences opening the existing database animals.db from the current working folder,</a:t>
            </a:r>
            <a:br>
              <a:rPr lang="en-GB" dirty="0"/>
            </a:br>
            <a:r>
              <a:rPr lang="en-GB" dirty="0"/>
              <a:t>listed as main database, then using the ATTACH DATABASE statement to create a new database named pets and include it in the current database connection.</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4" name="Picture 3">
            <a:extLst>
              <a:ext uri="{FF2B5EF4-FFF2-40B4-BE49-F238E27FC236}">
                <a16:creationId xmlns:a16="http://schemas.microsoft.com/office/drawing/2014/main" id="{B87512A0-A288-4DDB-889A-A49831D2207F}"/>
              </a:ext>
            </a:extLst>
          </p:cNvPr>
          <p:cNvPicPr>
            <a:picLocks noChangeAspect="1"/>
          </p:cNvPicPr>
          <p:nvPr/>
        </p:nvPicPr>
        <p:blipFill>
          <a:blip r:embed="rId4"/>
          <a:stretch>
            <a:fillRect/>
          </a:stretch>
        </p:blipFill>
        <p:spPr>
          <a:xfrm>
            <a:off x="991960" y="2601690"/>
            <a:ext cx="10538519" cy="3804881"/>
          </a:xfrm>
          <a:prstGeom prst="rect">
            <a:avLst/>
          </a:prstGeom>
        </p:spPr>
      </p:pic>
    </p:spTree>
    <p:extLst>
      <p:ext uri="{BB962C8B-B14F-4D97-AF65-F5344CB8AC3E}">
        <p14:creationId xmlns:p14="http://schemas.microsoft.com/office/powerpoint/2010/main" val="762616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540250" cy="761702"/>
          </a:xfrm>
        </p:spPr>
        <p:txBody>
          <a:bodyPr/>
          <a:lstStyle/>
          <a:p>
            <a:pPr algn="l"/>
            <a:r>
              <a:rPr lang="en-GB" dirty="0"/>
              <a:t>Adding additional DB to current connection</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0" y="1568069"/>
            <a:ext cx="11339980" cy="480007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 can now create a new table named </a:t>
            </a:r>
            <a:r>
              <a:rPr lang="en-GB" sz="2000" dirty="0">
                <a:latin typeface="Consolas" panose="020B0609020204030204" pitchFamily="49" charset="0"/>
              </a:rPr>
              <a:t>pets</a:t>
            </a:r>
            <a:r>
              <a:rPr lang="en-GB" dirty="0"/>
              <a:t> in the </a:t>
            </a:r>
            <a:r>
              <a:rPr lang="en-GB" sz="1800" dirty="0">
                <a:latin typeface="Consolas" panose="020B0609020204030204" pitchFamily="49" charset="0"/>
              </a:rPr>
              <a:t>pets</a:t>
            </a:r>
            <a:r>
              <a:rPr lang="en-GB" dirty="0"/>
              <a:t> database and populate data from the animals table in the main database: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dirty="0"/>
              <a:t>Notice that we referred to the </a:t>
            </a:r>
            <a:r>
              <a:rPr lang="en-GB" sz="2000" dirty="0">
                <a:latin typeface="Consolas" panose="020B0609020204030204" pitchFamily="49" charset="0"/>
              </a:rPr>
              <a:t>pets</a:t>
            </a:r>
            <a:r>
              <a:rPr lang="en-GB" dirty="0"/>
              <a:t> table in the </a:t>
            </a:r>
            <a:r>
              <a:rPr lang="en-GB" sz="2000" dirty="0">
                <a:latin typeface="Consolas" panose="020B0609020204030204" pitchFamily="49" charset="0"/>
              </a:rPr>
              <a:t>pets</a:t>
            </a:r>
            <a:r>
              <a:rPr lang="en-GB" dirty="0"/>
              <a:t> database using the </a:t>
            </a:r>
            <a:r>
              <a:rPr lang="en-GB" sz="2000" dirty="0">
                <a:latin typeface="Consolas" panose="020B0609020204030204" pitchFamily="49" charset="0"/>
              </a:rPr>
              <a:t>pets.pets</a:t>
            </a:r>
            <a:r>
              <a:rPr lang="en-GB" dirty="0"/>
              <a:t> naming convention.</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10" name="Picture 9">
            <a:extLst>
              <a:ext uri="{FF2B5EF4-FFF2-40B4-BE49-F238E27FC236}">
                <a16:creationId xmlns:a16="http://schemas.microsoft.com/office/drawing/2014/main" id="{9628B33D-BE2D-4BAB-9F1B-CBCCDFD507EA}"/>
              </a:ext>
            </a:extLst>
          </p:cNvPr>
          <p:cNvPicPr>
            <a:picLocks noChangeAspect="1"/>
          </p:cNvPicPr>
          <p:nvPr/>
        </p:nvPicPr>
        <p:blipFill>
          <a:blip r:embed="rId4"/>
          <a:stretch>
            <a:fillRect/>
          </a:stretch>
        </p:blipFill>
        <p:spPr>
          <a:xfrm>
            <a:off x="968146" y="2350987"/>
            <a:ext cx="10804754" cy="2678213"/>
          </a:xfrm>
          <a:prstGeom prst="rect">
            <a:avLst/>
          </a:prstGeom>
        </p:spPr>
      </p:pic>
    </p:spTree>
    <p:extLst>
      <p:ext uri="{BB962C8B-B14F-4D97-AF65-F5344CB8AC3E}">
        <p14:creationId xmlns:p14="http://schemas.microsoft.com/office/powerpoint/2010/main" val="1678683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540250" cy="761702"/>
          </a:xfrm>
        </p:spPr>
        <p:txBody>
          <a:bodyPr/>
          <a:lstStyle/>
          <a:p>
            <a:pPr algn="l"/>
            <a:r>
              <a:rPr lang="en-GB" dirty="0"/>
              <a:t>Adding additional DB to current connection</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0" y="1568069"/>
            <a:ext cx="11339980" cy="509398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Finally, query data from the </a:t>
            </a:r>
            <a:r>
              <a:rPr lang="en-GB" sz="2000" dirty="0">
                <a:latin typeface="Consolas" panose="020B0609020204030204" pitchFamily="49" charset="0"/>
              </a:rPr>
              <a:t>pets</a:t>
            </a:r>
            <a:r>
              <a:rPr lang="en-GB" dirty="0"/>
              <a:t> table in the </a:t>
            </a:r>
            <a:r>
              <a:rPr lang="en-GB" sz="2000" dirty="0">
                <a:latin typeface="Consolas" panose="020B0609020204030204" pitchFamily="49" charset="0"/>
              </a:rPr>
              <a:t>pets</a:t>
            </a:r>
            <a:r>
              <a:rPr lang="en-GB" dirty="0"/>
              <a:t> database.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4" name="Picture 3">
            <a:extLst>
              <a:ext uri="{FF2B5EF4-FFF2-40B4-BE49-F238E27FC236}">
                <a16:creationId xmlns:a16="http://schemas.microsoft.com/office/drawing/2014/main" id="{B4B49D2D-354E-4EB0-BCBF-D2A163C2CB7B}"/>
              </a:ext>
            </a:extLst>
          </p:cNvPr>
          <p:cNvPicPr>
            <a:picLocks noChangeAspect="1"/>
          </p:cNvPicPr>
          <p:nvPr/>
        </p:nvPicPr>
        <p:blipFill>
          <a:blip r:embed="rId4"/>
          <a:stretch>
            <a:fillRect/>
          </a:stretch>
        </p:blipFill>
        <p:spPr>
          <a:xfrm>
            <a:off x="959982" y="2064881"/>
            <a:ext cx="10714947" cy="3192937"/>
          </a:xfrm>
          <a:prstGeom prst="rect">
            <a:avLst/>
          </a:prstGeom>
        </p:spPr>
      </p:pic>
    </p:spTree>
    <p:extLst>
      <p:ext uri="{BB962C8B-B14F-4D97-AF65-F5344CB8AC3E}">
        <p14:creationId xmlns:p14="http://schemas.microsoft.com/office/powerpoint/2010/main" val="12458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C922-6A50-4400-B5CC-A6422F0EE45C}"/>
              </a:ext>
            </a:extLst>
          </p:cNvPr>
          <p:cNvSpPr>
            <a:spLocks noGrp="1"/>
          </p:cNvSpPr>
          <p:nvPr>
            <p:ph type="title"/>
          </p:nvPr>
        </p:nvSpPr>
        <p:spPr/>
        <p:txBody>
          <a:bodyPr/>
          <a:lstStyle/>
          <a:p>
            <a:r>
              <a:rPr lang="en-GB" dirty="0"/>
              <a:t>Module 5:</a:t>
            </a:r>
            <a:br>
              <a:rPr lang="en-GB" dirty="0"/>
            </a:br>
            <a:r>
              <a:rPr lang="en-GB" dirty="0"/>
              <a:t>External Data Sources</a:t>
            </a:r>
            <a:br>
              <a:rPr lang="en-GB" dirty="0"/>
            </a:br>
            <a:br>
              <a:rPr lang="en-GB" dirty="0"/>
            </a:br>
            <a:r>
              <a:rPr lang="en-GB" dirty="0"/>
              <a:t>~ SQLite ~</a:t>
            </a:r>
            <a:br>
              <a:rPr lang="en-GB" dirty="0"/>
            </a:br>
            <a:endParaRPr lang="en-GB" dirty="0"/>
          </a:p>
        </p:txBody>
      </p:sp>
      <p:pic>
        <p:nvPicPr>
          <p:cNvPr id="3" name="Content Placeholder 6">
            <a:extLst>
              <a:ext uri="{FF2B5EF4-FFF2-40B4-BE49-F238E27FC236}">
                <a16:creationId xmlns:a16="http://schemas.microsoft.com/office/drawing/2014/main" id="{EE10B840-B93B-45B5-ACAB-110A7CC99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8" y="5268274"/>
            <a:ext cx="4636286" cy="1566000"/>
          </a:xfrm>
          <a:prstGeom prst="rect">
            <a:avLst/>
          </a:prstGeom>
        </p:spPr>
      </p:pic>
    </p:spTree>
    <p:extLst>
      <p:ext uri="{BB962C8B-B14F-4D97-AF65-F5344CB8AC3E}">
        <p14:creationId xmlns:p14="http://schemas.microsoft.com/office/powerpoint/2010/main" val="2367449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540250" cy="761702"/>
          </a:xfrm>
        </p:spPr>
        <p:txBody>
          <a:bodyPr/>
          <a:lstStyle/>
          <a:p>
            <a:pPr algn="l"/>
            <a:r>
              <a:rPr lang="en-GB" dirty="0"/>
              <a:t>Removing a DB from the current connection</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0" y="1568069"/>
            <a:ext cx="11339980" cy="509398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Database files that were previously attached can be removed using the DETACH DATABASE command:</a:t>
            </a:r>
          </a:p>
          <a:p>
            <a:pPr marL="0" indent="0">
              <a:buNone/>
            </a:pPr>
            <a:r>
              <a:rPr lang="en-GB" dirty="0"/>
              <a:t>	 </a:t>
            </a:r>
            <a:r>
              <a:rPr lang="en-GB" sz="2000" b="1" dirty="0">
                <a:latin typeface="Consolas" panose="020B0609020204030204" pitchFamily="49" charset="0"/>
              </a:rPr>
              <a:t>DETACH [DATABASE] database_name;</a:t>
            </a:r>
          </a:p>
          <a:p>
            <a:endParaRPr lang="en-GB" dirty="0"/>
          </a:p>
          <a:p>
            <a:r>
              <a:rPr lang="en-GB" dirty="0"/>
              <a:t>The screen shot below evidences detaching the attached database </a:t>
            </a:r>
            <a:r>
              <a:rPr lang="en-GB" sz="2000" dirty="0">
                <a:latin typeface="Consolas" panose="020B0609020204030204" pitchFamily="49" charset="0"/>
              </a:rPr>
              <a:t>pets</a:t>
            </a:r>
            <a:r>
              <a:rPr lang="en-GB" dirty="0"/>
              <a:t> from the current connection, leaving the current connection with only the main database: animals</a:t>
            </a:r>
          </a:p>
          <a:p>
            <a:endParaRPr lang="en-GB" dirty="0"/>
          </a:p>
          <a:p>
            <a:endParaRPr lang="en-GB" dirty="0"/>
          </a:p>
          <a:p>
            <a:endParaRPr lang="en-GB" dirty="0"/>
          </a:p>
          <a:p>
            <a:endParaRPr lang="en-GB" dirty="0"/>
          </a:p>
          <a:p>
            <a:endParaRPr lang="en-GB" dirty="0"/>
          </a:p>
          <a:p>
            <a:r>
              <a:rPr lang="en-GB" dirty="0"/>
              <a:t>Notice that we refer to the </a:t>
            </a:r>
            <a:r>
              <a:rPr lang="en-GB" sz="2000" dirty="0">
                <a:latin typeface="Consolas" panose="020B0609020204030204" pitchFamily="49" charset="0"/>
              </a:rPr>
              <a:t>pets</a:t>
            </a:r>
            <a:r>
              <a:rPr lang="en-GB" dirty="0"/>
              <a:t> database as </a:t>
            </a:r>
            <a:r>
              <a:rPr lang="en-GB" sz="2000" dirty="0">
                <a:latin typeface="Consolas" panose="020B0609020204030204" pitchFamily="49" charset="0"/>
              </a:rPr>
              <a:t>pets</a:t>
            </a:r>
            <a:r>
              <a:rPr lang="en-GB" dirty="0"/>
              <a:t> (as opposed to </a:t>
            </a:r>
            <a:r>
              <a:rPr lang="en-GB" sz="2000" dirty="0">
                <a:latin typeface="Consolas" panose="020B0609020204030204" pitchFamily="49" charset="0"/>
              </a:rPr>
              <a:t>pets.pets</a:t>
            </a:r>
            <a:r>
              <a:rPr lang="en-GB" sz="1800" dirty="0"/>
              <a:t>, which refers to the table </a:t>
            </a:r>
            <a:r>
              <a:rPr lang="en-GB" sz="2000" dirty="0">
                <a:latin typeface="Consolas" panose="020B0609020204030204" pitchFamily="49" charset="0"/>
              </a:rPr>
              <a:t>pets</a:t>
            </a:r>
            <a:r>
              <a:rPr lang="en-GB" sz="1800" dirty="0"/>
              <a:t> in </a:t>
            </a:r>
            <a:r>
              <a:rPr lang="en-GB" sz="2000" dirty="0">
                <a:latin typeface="Consolas" panose="020B0609020204030204" pitchFamily="49" charset="0"/>
              </a:rPr>
              <a:t>pets</a:t>
            </a:r>
            <a:r>
              <a:rPr lang="en-GB" sz="1800" dirty="0"/>
              <a:t> database)</a:t>
            </a:r>
            <a:r>
              <a:rPr lang="en-GB" dirty="0"/>
              <a:t>.</a:t>
            </a:r>
          </a:p>
          <a:p>
            <a:endParaRPr lang="en-GB" dirty="0"/>
          </a:p>
          <a:p>
            <a:r>
              <a:rPr lang="en-GB" dirty="0"/>
              <a:t>In general, to refer to a table within an attached database we write: </a:t>
            </a:r>
            <a:r>
              <a:rPr lang="en-GB" sz="2000" dirty="0">
                <a:latin typeface="Lucida Console" panose="020B0609040504020204" pitchFamily="49" charset="0"/>
              </a:rPr>
              <a:t>databasename.tablename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5" name="Picture 4">
            <a:extLst>
              <a:ext uri="{FF2B5EF4-FFF2-40B4-BE49-F238E27FC236}">
                <a16:creationId xmlns:a16="http://schemas.microsoft.com/office/drawing/2014/main" id="{EFBF8C9F-5565-44BC-B653-EA6CFF5C677A}"/>
              </a:ext>
            </a:extLst>
          </p:cNvPr>
          <p:cNvPicPr>
            <a:picLocks noChangeAspect="1"/>
          </p:cNvPicPr>
          <p:nvPr/>
        </p:nvPicPr>
        <p:blipFill>
          <a:blip r:embed="rId4"/>
          <a:stretch>
            <a:fillRect/>
          </a:stretch>
        </p:blipFill>
        <p:spPr>
          <a:xfrm>
            <a:off x="938892" y="3494993"/>
            <a:ext cx="10258591" cy="1158648"/>
          </a:xfrm>
          <a:prstGeom prst="rect">
            <a:avLst/>
          </a:prstGeom>
        </p:spPr>
      </p:pic>
    </p:spTree>
    <p:extLst>
      <p:ext uri="{BB962C8B-B14F-4D97-AF65-F5344CB8AC3E}">
        <p14:creationId xmlns:p14="http://schemas.microsoft.com/office/powerpoint/2010/main" val="407566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Saving the result of a query into a file</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1103016" cy="4342875"/>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To save the result of a query into a file, use the </a:t>
            </a:r>
            <a:r>
              <a:rPr lang="en-GB" sz="2000" b="1" dirty="0">
                <a:latin typeface="Consolas" panose="020B0609020204030204" pitchFamily="49" charset="0"/>
              </a:rPr>
              <a:t>.output FILENAME </a:t>
            </a:r>
            <a:r>
              <a:rPr lang="en-GB" dirty="0"/>
              <a:t>command. </a:t>
            </a:r>
          </a:p>
          <a:p>
            <a:r>
              <a:rPr lang="en-GB" dirty="0"/>
              <a:t>Once you issue the </a:t>
            </a:r>
            <a:r>
              <a:rPr lang="en-GB" sz="2000" dirty="0">
                <a:latin typeface="Consolas" panose="020B0609020204030204" pitchFamily="49" charset="0"/>
              </a:rPr>
              <a:t>.output</a:t>
            </a:r>
            <a:r>
              <a:rPr lang="en-GB" dirty="0"/>
              <a:t> command, all the results of the subsequent queries will be saved to the file that you specified in the FILENAME argument.</a:t>
            </a:r>
          </a:p>
          <a:p>
            <a:pPr marL="0" indent="0">
              <a:buNone/>
            </a:pPr>
            <a:r>
              <a:rPr lang="en-GB" dirty="0"/>
              <a:t> </a:t>
            </a:r>
          </a:p>
          <a:p>
            <a:endParaRPr lang="en-GB" dirty="0"/>
          </a:p>
          <a:p>
            <a:endParaRPr lang="en-GB" dirty="0"/>
          </a:p>
          <a:p>
            <a:pPr marL="0" indent="0">
              <a:buNone/>
            </a:pPr>
            <a:endParaRPr lang="en-GB" dirty="0"/>
          </a:p>
          <a:p>
            <a:r>
              <a:rPr lang="en-GB" dirty="0"/>
              <a:t>To display the result of the query to the standard output again, issue the </a:t>
            </a:r>
            <a:r>
              <a:rPr lang="en-GB" sz="2000" b="1" dirty="0">
                <a:latin typeface="Consolas" panose="020B0609020204030204" pitchFamily="49" charset="0"/>
              </a:rPr>
              <a:t>.output</a:t>
            </a:r>
            <a:r>
              <a:rPr lang="en-GB" dirty="0"/>
              <a:t> command without arguments, or re-set the default output setting: </a:t>
            </a:r>
            <a:r>
              <a:rPr lang="en-GB" sz="2000" b="1" dirty="0">
                <a:latin typeface="Consolas" panose="020B0609020204030204" pitchFamily="49" charset="0"/>
              </a:rPr>
              <a:t>.output stdout</a:t>
            </a:r>
            <a:endParaRPr lang="en-GB" sz="2000" dirty="0"/>
          </a:p>
          <a:p>
            <a:endParaRPr lang="en-GB" dirty="0"/>
          </a:p>
          <a:p>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5" name="Picture 4">
            <a:extLst>
              <a:ext uri="{FF2B5EF4-FFF2-40B4-BE49-F238E27FC236}">
                <a16:creationId xmlns:a16="http://schemas.microsoft.com/office/drawing/2014/main" id="{252A0A51-5824-4689-B922-9DC6250554D7}"/>
              </a:ext>
            </a:extLst>
          </p:cNvPr>
          <p:cNvPicPr>
            <a:picLocks noChangeAspect="1"/>
          </p:cNvPicPr>
          <p:nvPr/>
        </p:nvPicPr>
        <p:blipFill>
          <a:blip r:embed="rId4"/>
          <a:stretch>
            <a:fillRect/>
          </a:stretch>
        </p:blipFill>
        <p:spPr>
          <a:xfrm>
            <a:off x="968143" y="2602363"/>
            <a:ext cx="6591391" cy="1365480"/>
          </a:xfrm>
          <a:prstGeom prst="rect">
            <a:avLst/>
          </a:prstGeom>
        </p:spPr>
      </p:pic>
      <p:pic>
        <p:nvPicPr>
          <p:cNvPr id="9" name="Picture 8">
            <a:extLst>
              <a:ext uri="{FF2B5EF4-FFF2-40B4-BE49-F238E27FC236}">
                <a16:creationId xmlns:a16="http://schemas.microsoft.com/office/drawing/2014/main" id="{16C8661B-1E3A-4F78-B248-167F1CA984F0}"/>
              </a:ext>
            </a:extLst>
          </p:cNvPr>
          <p:cNvPicPr>
            <a:picLocks noChangeAspect="1"/>
          </p:cNvPicPr>
          <p:nvPr/>
        </p:nvPicPr>
        <p:blipFill>
          <a:blip r:embed="rId5"/>
          <a:stretch>
            <a:fillRect/>
          </a:stretch>
        </p:blipFill>
        <p:spPr>
          <a:xfrm>
            <a:off x="981753" y="4669290"/>
            <a:ext cx="6300790" cy="2045711"/>
          </a:xfrm>
          <a:prstGeom prst="rect">
            <a:avLst/>
          </a:prstGeom>
        </p:spPr>
      </p:pic>
    </p:spTree>
    <p:extLst>
      <p:ext uri="{BB962C8B-B14F-4D97-AF65-F5344CB8AC3E}">
        <p14:creationId xmlns:p14="http://schemas.microsoft.com/office/powerpoint/2010/main" val="40108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Saving the result of a query into a file</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1103016" cy="58730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file created by saving the two SQL statements executed in the previous slide is shown below:</a:t>
            </a:r>
          </a:p>
          <a:p>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11" name="Picture 10">
            <a:extLst>
              <a:ext uri="{FF2B5EF4-FFF2-40B4-BE49-F238E27FC236}">
                <a16:creationId xmlns:a16="http://schemas.microsoft.com/office/drawing/2014/main" id="{FC6D48A7-BF3C-4FB8-9CA1-EE99222D82DD}"/>
              </a:ext>
            </a:extLst>
          </p:cNvPr>
          <p:cNvPicPr>
            <a:picLocks noChangeAspect="1"/>
          </p:cNvPicPr>
          <p:nvPr/>
        </p:nvPicPr>
        <p:blipFill>
          <a:blip r:embed="rId4"/>
          <a:stretch>
            <a:fillRect/>
          </a:stretch>
        </p:blipFill>
        <p:spPr>
          <a:xfrm>
            <a:off x="1023937" y="2258102"/>
            <a:ext cx="10144125" cy="3419475"/>
          </a:xfrm>
          <a:prstGeom prst="rect">
            <a:avLst/>
          </a:prstGeom>
        </p:spPr>
      </p:pic>
    </p:spTree>
    <p:extLst>
      <p:ext uri="{BB962C8B-B14F-4D97-AF65-F5344CB8AC3E}">
        <p14:creationId xmlns:p14="http://schemas.microsoft.com/office/powerpoint/2010/main" val="227285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Saving the result of a query into a file</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1103016" cy="58730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If you want to save the result of the next single query only to the file, you issue the </a:t>
            </a:r>
            <a:r>
              <a:rPr lang="en-GB" sz="2000" b="1" dirty="0">
                <a:latin typeface="Consolas" panose="020B0609020204030204" pitchFamily="49" charset="0"/>
              </a:rPr>
              <a:t>.once FILENAME</a:t>
            </a:r>
            <a:r>
              <a:rPr lang="en-GB" dirty="0"/>
              <a:t> command; all subsequent queries will be redirected to stdout (command line console).</a:t>
            </a:r>
          </a:p>
          <a:p>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4" name="Picture 3">
            <a:extLst>
              <a:ext uri="{FF2B5EF4-FFF2-40B4-BE49-F238E27FC236}">
                <a16:creationId xmlns:a16="http://schemas.microsoft.com/office/drawing/2014/main" id="{DB6082AC-A2C4-4B89-84F2-02E62AE64881}"/>
              </a:ext>
            </a:extLst>
          </p:cNvPr>
          <p:cNvPicPr>
            <a:picLocks noChangeAspect="1"/>
          </p:cNvPicPr>
          <p:nvPr/>
        </p:nvPicPr>
        <p:blipFill>
          <a:blip r:embed="rId4"/>
          <a:stretch>
            <a:fillRect/>
          </a:stretch>
        </p:blipFill>
        <p:spPr>
          <a:xfrm>
            <a:off x="1004883" y="2291441"/>
            <a:ext cx="5738817" cy="2206421"/>
          </a:xfrm>
          <a:prstGeom prst="rect">
            <a:avLst/>
          </a:prstGeom>
        </p:spPr>
      </p:pic>
      <p:pic>
        <p:nvPicPr>
          <p:cNvPr id="9" name="Picture 8">
            <a:extLst>
              <a:ext uri="{FF2B5EF4-FFF2-40B4-BE49-F238E27FC236}">
                <a16:creationId xmlns:a16="http://schemas.microsoft.com/office/drawing/2014/main" id="{1848E87A-148F-42D2-B82B-15D71B2C0230}"/>
              </a:ext>
            </a:extLst>
          </p:cNvPr>
          <p:cNvPicPr>
            <a:picLocks noChangeAspect="1"/>
          </p:cNvPicPr>
          <p:nvPr/>
        </p:nvPicPr>
        <p:blipFill>
          <a:blip r:embed="rId5"/>
          <a:stretch>
            <a:fillRect/>
          </a:stretch>
        </p:blipFill>
        <p:spPr>
          <a:xfrm>
            <a:off x="6864542" y="2319181"/>
            <a:ext cx="5042972" cy="1338419"/>
          </a:xfrm>
          <a:prstGeom prst="rect">
            <a:avLst/>
          </a:prstGeom>
        </p:spPr>
      </p:pic>
      <p:pic>
        <p:nvPicPr>
          <p:cNvPr id="7" name="Picture 6">
            <a:extLst>
              <a:ext uri="{FF2B5EF4-FFF2-40B4-BE49-F238E27FC236}">
                <a16:creationId xmlns:a16="http://schemas.microsoft.com/office/drawing/2014/main" id="{0BC48B5C-86A7-47A1-9A95-24CC4D6E54E7}"/>
              </a:ext>
            </a:extLst>
          </p:cNvPr>
          <p:cNvPicPr>
            <a:picLocks noChangeAspect="1"/>
          </p:cNvPicPr>
          <p:nvPr/>
        </p:nvPicPr>
        <p:blipFill>
          <a:blip r:embed="rId6"/>
          <a:stretch>
            <a:fillRect/>
          </a:stretch>
        </p:blipFill>
        <p:spPr>
          <a:xfrm>
            <a:off x="1013054" y="4567778"/>
            <a:ext cx="7935004" cy="2150746"/>
          </a:xfrm>
          <a:prstGeom prst="rect">
            <a:avLst/>
          </a:prstGeom>
        </p:spPr>
      </p:pic>
    </p:spTree>
    <p:extLst>
      <p:ext uri="{BB962C8B-B14F-4D97-AF65-F5344CB8AC3E}">
        <p14:creationId xmlns:p14="http://schemas.microsoft.com/office/powerpoint/2010/main" val="175846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Executing SQL statements from a file</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1103016" cy="4947032"/>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Suppose we have a file named commands.txt in the current working folder with the following content:</a:t>
            </a:r>
          </a:p>
          <a:p>
            <a:endParaRPr lang="en-GB" dirty="0"/>
          </a:p>
          <a:p>
            <a:endParaRPr lang="en-GB" dirty="0"/>
          </a:p>
          <a:p>
            <a:endParaRPr lang="en-GB" dirty="0"/>
          </a:p>
          <a:p>
            <a:endParaRPr lang="en-GB" dirty="0"/>
          </a:p>
          <a:p>
            <a:endParaRPr lang="en-GB" dirty="0"/>
          </a:p>
          <a:p>
            <a:endParaRPr lang="en-GB" dirty="0"/>
          </a:p>
          <a:p>
            <a:r>
              <a:rPr lang="en-GB" dirty="0"/>
              <a:t>To execute the SQL statements in the file </a:t>
            </a:r>
            <a:r>
              <a:rPr lang="en-GB" sz="2000" dirty="0">
                <a:latin typeface="Consolas" panose="020B0609020204030204" pitchFamily="49" charset="0"/>
              </a:rPr>
              <a:t>FILENAME</a:t>
            </a:r>
            <a:r>
              <a:rPr lang="en-GB" dirty="0"/>
              <a:t>, use the </a:t>
            </a:r>
            <a:r>
              <a:rPr lang="en-GB" sz="2000" b="1" dirty="0">
                <a:latin typeface="Consolas" panose="020B0609020204030204" pitchFamily="49" charset="0"/>
              </a:rPr>
              <a:t>.read FILENAME</a:t>
            </a:r>
            <a:r>
              <a:rPr lang="en-GB" dirty="0"/>
              <a:t> command:</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9" name="Picture 8">
            <a:extLst>
              <a:ext uri="{FF2B5EF4-FFF2-40B4-BE49-F238E27FC236}">
                <a16:creationId xmlns:a16="http://schemas.microsoft.com/office/drawing/2014/main" id="{05C46060-9004-4217-9FD9-1F232C898FB7}"/>
              </a:ext>
            </a:extLst>
          </p:cNvPr>
          <p:cNvPicPr>
            <a:picLocks noChangeAspect="1"/>
          </p:cNvPicPr>
          <p:nvPr/>
        </p:nvPicPr>
        <p:blipFill>
          <a:blip r:embed="rId4"/>
          <a:stretch>
            <a:fillRect/>
          </a:stretch>
        </p:blipFill>
        <p:spPr>
          <a:xfrm>
            <a:off x="996041" y="4495804"/>
            <a:ext cx="6368145" cy="2186079"/>
          </a:xfrm>
          <a:prstGeom prst="rect">
            <a:avLst/>
          </a:prstGeom>
        </p:spPr>
      </p:pic>
      <p:pic>
        <p:nvPicPr>
          <p:cNvPr id="5" name="Picture 4">
            <a:extLst>
              <a:ext uri="{FF2B5EF4-FFF2-40B4-BE49-F238E27FC236}">
                <a16:creationId xmlns:a16="http://schemas.microsoft.com/office/drawing/2014/main" id="{D5E5C44B-DBA6-4EE4-B17D-581F2EA5354D}"/>
              </a:ext>
            </a:extLst>
          </p:cNvPr>
          <p:cNvPicPr>
            <a:picLocks noChangeAspect="1"/>
          </p:cNvPicPr>
          <p:nvPr/>
        </p:nvPicPr>
        <p:blipFill>
          <a:blip r:embed="rId5"/>
          <a:stretch>
            <a:fillRect/>
          </a:stretch>
        </p:blipFill>
        <p:spPr>
          <a:xfrm>
            <a:off x="1000125" y="2032902"/>
            <a:ext cx="6762750" cy="1943100"/>
          </a:xfrm>
          <a:prstGeom prst="rect">
            <a:avLst/>
          </a:prstGeom>
        </p:spPr>
      </p:pic>
    </p:spTree>
    <p:extLst>
      <p:ext uri="{BB962C8B-B14F-4D97-AF65-F5344CB8AC3E}">
        <p14:creationId xmlns:p14="http://schemas.microsoft.com/office/powerpoint/2010/main" val="207594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Using SQLite from Python</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0" y="1568068"/>
            <a:ext cx="11480977" cy="49796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0" i="0" dirty="0">
                <a:solidFill>
                  <a:srgbClr val="333333"/>
                </a:solidFill>
                <a:effectLst/>
                <a:latin typeface="Helvetica Neue"/>
              </a:rPr>
              <a:t>The Python Standard Library includes a module called "sqlite3" intended for working with </a:t>
            </a:r>
            <a:r>
              <a:rPr lang="en-GB" dirty="0"/>
              <a:t>SQLite</a:t>
            </a:r>
          </a:p>
          <a:p>
            <a:r>
              <a:rPr lang="en-GB" dirty="0"/>
              <a:t>It will have to be imported though:</a:t>
            </a:r>
          </a:p>
          <a:p>
            <a:pPr marL="0" indent="0">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solidFill>
                  <a:srgbClr val="FF7700"/>
                </a:solidFill>
                <a:latin typeface="Lucida Console" panose="020B0609040504020204" pitchFamily="49" charset="0"/>
              </a:rPr>
              <a:t>import</a:t>
            </a:r>
            <a:r>
              <a:rPr lang="en-GB" dirty="0"/>
              <a:t> sqlite3</a:t>
            </a:r>
          </a:p>
          <a:p>
            <a:pPr marL="0" indent="0">
              <a:buNone/>
            </a:pPr>
            <a:endParaRPr lang="en-GB" dirty="0"/>
          </a:p>
          <a:p>
            <a:r>
              <a:rPr lang="en-GB" dirty="0"/>
              <a:t>Once sqlite3 module has been imported, we need to connect to a database:</a:t>
            </a:r>
          </a:p>
          <a:p>
            <a:pPr marL="0" indent="0">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latin typeface="Lucida Console" panose="020B0609040504020204" pitchFamily="49" charset="0"/>
              </a:rPr>
              <a:t>conn = sqlite3.connect(</a:t>
            </a:r>
            <a:r>
              <a:rPr lang="en-GB" dirty="0">
                <a:solidFill>
                  <a:srgbClr val="00B050"/>
                </a:solidFill>
                <a:latin typeface="Lucida Console" panose="020B0609040504020204" pitchFamily="49" charset="0"/>
              </a:rPr>
              <a:t>'animals.db'</a:t>
            </a:r>
            <a:r>
              <a:rPr lang="en-GB" dirty="0">
                <a:latin typeface="Lucida Console" panose="020B0609040504020204" pitchFamily="49" charset="0"/>
              </a:rPr>
              <a:t>)</a:t>
            </a:r>
          </a:p>
          <a:p>
            <a:r>
              <a:rPr lang="en-GB" dirty="0"/>
              <a:t>If the database does not exist, then it will be created</a:t>
            </a:r>
          </a:p>
          <a:p>
            <a:r>
              <a:rPr lang="en-GB" dirty="0"/>
              <a:t>In both cases, a database connection object will be returned.</a:t>
            </a:r>
          </a:p>
          <a:p>
            <a:pPr marL="0" indent="0">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en-GB" dirty="0">
                <a:solidFill>
                  <a:srgbClr val="00B050"/>
                </a:solidFill>
                <a:latin typeface="Lucida Console" panose="020B0609040504020204" pitchFamily="49" charset="0"/>
              </a:rPr>
              <a:t>'returned connection object:'</a:t>
            </a:r>
            <a:r>
              <a:rPr lang="en-GB" dirty="0">
                <a:latin typeface="Lucida Console" panose="020B0609040504020204" pitchFamily="49" charset="0"/>
              </a:rPr>
              <a:t>, conn)</a:t>
            </a:r>
            <a:br>
              <a:rPr lang="en-GB" dirty="0">
                <a:latin typeface="Lucida Console" panose="020B0609040504020204" pitchFamily="49" charset="0"/>
              </a:rPr>
            </a:br>
            <a:r>
              <a:rPr lang="en-GB" dirty="0">
                <a:solidFill>
                  <a:srgbClr val="0000FF"/>
                </a:solidFill>
                <a:latin typeface="Lucida Console" panose="020B0609040504020204" pitchFamily="49" charset="0"/>
              </a:rPr>
              <a:t>returned connection object: &lt;sqlite3.Connection object at 0x037A2020&gt;</a:t>
            </a:r>
          </a:p>
          <a:p>
            <a:pPr marL="0" indent="0">
              <a:buNone/>
            </a:pPr>
            <a:endParaRPr lang="en-GB" dirty="0">
              <a:solidFill>
                <a:srgbClr val="0000FF"/>
              </a:solidFill>
              <a:latin typeface="Lucida Console" panose="020B0609040504020204" pitchFamily="49" charset="0"/>
            </a:endParaRPr>
          </a:p>
          <a:p>
            <a:r>
              <a:rPr lang="en-GB" dirty="0"/>
              <a:t>Next, we need to create a cursor object to store the outcome of the SQL statement (e.g. the row(s) returned)</a:t>
            </a:r>
          </a:p>
          <a:p>
            <a:pPr marL="0" indent="0">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latin typeface="Lucida Console" panose="020B0609040504020204" pitchFamily="49" charset="0"/>
              </a:rPr>
              <a:t>cursor = conn.cursor()</a:t>
            </a:r>
          </a:p>
          <a:p>
            <a:pPr marL="0" indent="0">
              <a:buNone/>
            </a:pPr>
            <a:endParaRPr lang="en-GB" dirty="0"/>
          </a:p>
          <a:p>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3948944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Using SQLite from Python</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0" y="1568068"/>
            <a:ext cx="11480977" cy="49796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 the next step we need to pass the SQL statement to the cursor object to execute it</a:t>
            </a:r>
          </a:p>
          <a:p>
            <a:pPr marL="0" indent="0">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latin typeface="Lucida Console" panose="020B0609040504020204" pitchFamily="49" charset="0"/>
              </a:rPr>
              <a:t>cursor.execute(</a:t>
            </a:r>
            <a:r>
              <a:rPr lang="en-GB" dirty="0">
                <a:solidFill>
                  <a:srgbClr val="00B050"/>
                </a:solidFill>
                <a:latin typeface="Lucida Console" panose="020B0609040504020204" pitchFamily="49" charset="0"/>
              </a:rPr>
              <a:t>"INSERT INTO animals \</a:t>
            </a:r>
          </a:p>
          <a:p>
            <a:pPr marL="0" indent="0">
              <a:buNone/>
            </a:pPr>
            <a:r>
              <a:rPr lang="en-GB" dirty="0">
                <a:solidFill>
                  <a:srgbClr val="00B050"/>
                </a:solidFill>
                <a:latin typeface="Consolas" panose="020B0609020204030204" pitchFamily="49" charset="0"/>
              </a:rPr>
              <a:t>    </a:t>
            </a:r>
            <a:r>
              <a:rPr lang="en-GB" dirty="0">
                <a:solidFill>
                  <a:srgbClr val="00B050"/>
                </a:solidFill>
                <a:latin typeface="Lucida Console" panose="020B0609040504020204" pitchFamily="49" charset="0"/>
              </a:rPr>
              <a:t>                (id, type, colour, dob, weight_kg, gender, purchased) \</a:t>
            </a:r>
          </a:p>
          <a:p>
            <a:pPr marL="0" indent="0">
              <a:buNone/>
            </a:pPr>
            <a:r>
              <a:rPr lang="en-GB" dirty="0">
                <a:solidFill>
                  <a:srgbClr val="00B050"/>
                </a:solidFill>
                <a:latin typeface="Consolas" panose="020B0609020204030204" pitchFamily="49" charset="0"/>
              </a:rPr>
              <a:t>    </a:t>
            </a:r>
            <a:r>
              <a:rPr lang="en-GB" dirty="0">
                <a:solidFill>
                  <a:srgbClr val="00B050"/>
                </a:solidFill>
                <a:latin typeface="Lucida Console" panose="020B0609040504020204" pitchFamily="49" charset="0"/>
              </a:rPr>
              <a:t>                VALUES \</a:t>
            </a:r>
          </a:p>
          <a:p>
            <a:pPr marL="0" indent="0">
              <a:buNone/>
            </a:pPr>
            <a:r>
              <a:rPr lang="en-GB" dirty="0">
                <a:solidFill>
                  <a:srgbClr val="00B050"/>
                </a:solidFill>
                <a:latin typeface="Consolas" panose="020B0609020204030204" pitchFamily="49" charset="0"/>
              </a:rPr>
              <a:t>    </a:t>
            </a:r>
            <a:r>
              <a:rPr lang="en-GB" dirty="0">
                <a:solidFill>
                  <a:srgbClr val="00B050"/>
                </a:solidFill>
                <a:latin typeface="Lucida Console" panose="020B0609040504020204" pitchFamily="49" charset="0"/>
              </a:rPr>
              <a:t>                (6, 'horse', 'brown', '2018/07/05', 200, 'male', 1)"</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r>
              <a:rPr lang="en-GB" b="0" i="0" dirty="0">
                <a:solidFill>
                  <a:srgbClr val="333333"/>
                </a:solidFill>
                <a:effectLst/>
                <a:latin typeface="Helvetica Neue"/>
              </a:rPr>
              <a:t>In case the executed SQL statement affected data (i.e. INSERT, UPDATE, DELETE) or table (i.e</a:t>
            </a:r>
            <a:r>
              <a:rPr lang="en-GB" dirty="0">
                <a:solidFill>
                  <a:srgbClr val="333333"/>
                </a:solidFill>
                <a:latin typeface="Helvetica Neue"/>
              </a:rPr>
              <a:t>.</a:t>
            </a:r>
            <a:r>
              <a:rPr lang="en-GB" b="0" i="0" dirty="0">
                <a:solidFill>
                  <a:srgbClr val="333333"/>
                </a:solidFill>
                <a:effectLst/>
                <a:latin typeface="Helvetica Neue"/>
              </a:rPr>
              <a:t> CREATE, ALTER, DROP), it is necessary to commit the changes to make them visible from other database connections</a:t>
            </a:r>
          </a:p>
          <a:p>
            <a:pPr marL="0" indent="0">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latin typeface="Lucida Console" panose="020B0609040504020204" pitchFamily="49" charset="0"/>
              </a:rPr>
              <a:t>conn.commit()</a:t>
            </a:r>
          </a:p>
          <a:p>
            <a:pPr marL="0" indent="0">
              <a:buNone/>
            </a:pPr>
            <a:endParaRPr lang="en-GB" dirty="0">
              <a:latin typeface="Lucida Console" panose="020B0609040504020204" pitchFamily="49" charset="0"/>
            </a:endParaRPr>
          </a:p>
          <a:p>
            <a:r>
              <a:rPr lang="en-GB" b="0" i="0" dirty="0">
                <a:solidFill>
                  <a:srgbClr val="333333"/>
                </a:solidFill>
                <a:effectLst/>
                <a:latin typeface="Helvetica Neue"/>
              </a:rPr>
              <a:t>In case the executed SQL statement did not affect data or table (</a:t>
            </a:r>
            <a:r>
              <a:rPr lang="en-GB" dirty="0">
                <a:solidFill>
                  <a:srgbClr val="333333"/>
                </a:solidFill>
                <a:latin typeface="Helvetica Neue"/>
              </a:rPr>
              <a:t>i.e. SELECT), </a:t>
            </a:r>
            <a:r>
              <a:rPr lang="en-GB" b="0" i="0" dirty="0">
                <a:solidFill>
                  <a:srgbClr val="333333"/>
                </a:solidFill>
                <a:effectLst/>
                <a:latin typeface="Helvetica Neue"/>
              </a:rPr>
              <a:t>we can use </a:t>
            </a:r>
            <a:r>
              <a:rPr lang="en-GB" sz="2000" b="0" i="0" dirty="0">
                <a:solidFill>
                  <a:srgbClr val="333333"/>
                </a:solidFill>
                <a:effectLst/>
                <a:latin typeface="Consolas" panose="020B0609020204030204" pitchFamily="49" charset="0"/>
              </a:rPr>
              <a:t>fetchall()</a:t>
            </a:r>
            <a:r>
              <a:rPr lang="en-GB" b="0" i="0" dirty="0">
                <a:solidFill>
                  <a:srgbClr val="333333"/>
                </a:solidFill>
                <a:effectLst/>
                <a:latin typeface="Helvetica Neue"/>
              </a:rPr>
              <a:t> cursor method to fetch all rows – the rows will be stored in a list as tuples</a:t>
            </a:r>
          </a:p>
          <a:p>
            <a:pPr marL="0" indent="0">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latin typeface="Lucida Console" panose="020B0609040504020204" pitchFamily="49" charset="0"/>
              </a:rPr>
              <a:t>cursor.execute(</a:t>
            </a:r>
            <a:r>
              <a:rPr lang="en-GB" dirty="0">
                <a:solidFill>
                  <a:srgbClr val="00B050"/>
                </a:solidFill>
                <a:latin typeface="Lucida Console" panose="020B0609040504020204" pitchFamily="49" charset="0"/>
              </a:rPr>
              <a:t>'SELECT * FROM animals'</a:t>
            </a:r>
            <a:r>
              <a:rPr lang="en-GB" dirty="0">
                <a:latin typeface="Lucida Console" panose="020B0609040504020204" pitchFamily="49" charset="0"/>
              </a:rPr>
              <a:t>)</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latin typeface="Lucida Console" panose="020B0609040504020204" pitchFamily="49" charset="0"/>
              </a:rPr>
              <a:t>rows = cursor.fetchall()  </a:t>
            </a:r>
            <a:r>
              <a:rPr lang="en-GB" dirty="0">
                <a:solidFill>
                  <a:srgbClr val="FF0000"/>
                </a:solidFill>
                <a:latin typeface="Lucida Console" panose="020B0609040504020204" pitchFamily="49" charset="0"/>
              </a:rPr>
              <a:t># retrieves all rows as a list of tuples</a:t>
            </a:r>
          </a:p>
          <a:p>
            <a:pPr marL="0" indent="0">
              <a:buNone/>
            </a:pPr>
            <a:endParaRPr lang="en-GB" dirty="0"/>
          </a:p>
          <a:p>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4123160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811" y="578686"/>
            <a:ext cx="11002378" cy="761702"/>
          </a:xfrm>
        </p:spPr>
        <p:txBody>
          <a:bodyPr/>
          <a:lstStyle/>
          <a:p>
            <a:pPr algn="l"/>
            <a:r>
              <a:rPr lang="en-GB" dirty="0"/>
              <a:t>Using SQLite from Python</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1124079" cy="524374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0" i="0" dirty="0">
                <a:solidFill>
                  <a:srgbClr val="333333"/>
                </a:solidFill>
                <a:effectLst/>
                <a:latin typeface="Helvetica Neue"/>
              </a:rPr>
              <a:t>Next, loop through the list to display the rows (each row is in form of a tuple):</a:t>
            </a:r>
          </a:p>
          <a:p>
            <a:pPr marL="0" indent="0">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solidFill>
                  <a:srgbClr val="FF7700"/>
                </a:solidFill>
                <a:latin typeface="Lucida Console" panose="020B0609040504020204" pitchFamily="49" charset="0"/>
              </a:rPr>
              <a:t>for</a:t>
            </a:r>
            <a:r>
              <a:rPr lang="en-GB" dirty="0">
                <a:latin typeface="Lucida Console" panose="020B0609040504020204" pitchFamily="49" charset="0"/>
              </a:rPr>
              <a:t> row </a:t>
            </a:r>
            <a:r>
              <a:rPr lang="en-GB" dirty="0">
                <a:solidFill>
                  <a:srgbClr val="FF7700"/>
                </a:solidFill>
                <a:latin typeface="Lucida Console" panose="020B0609040504020204" pitchFamily="49" charset="0"/>
              </a:rPr>
              <a:t>in</a:t>
            </a:r>
            <a:r>
              <a:rPr lang="en-GB" dirty="0">
                <a:latin typeface="Lucida Console" panose="020B0609040504020204" pitchFamily="49" charset="0"/>
              </a:rPr>
              <a:t> rows:</a:t>
            </a:r>
            <a:br>
              <a:rPr lang="en-GB" dirty="0">
                <a:latin typeface="Lucida Console" panose="020B0609040504020204" pitchFamily="49" charset="0"/>
              </a:rPr>
            </a:br>
            <a:r>
              <a:rPr lang="en-GB" dirty="0">
                <a:latin typeface="Lucida Console" panose="020B0609040504020204" pitchFamily="49" charset="0"/>
              </a:rPr>
              <a: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(row)</a:t>
            </a:r>
          </a:p>
          <a:p>
            <a:pPr marL="0" indent="0">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solidFill>
                  <a:srgbClr val="900090"/>
                </a:solidFill>
                <a:latin typeface="Lucida Console" panose="020B0609040504020204" pitchFamily="49" charset="0"/>
              </a:rPr>
              <a:t>print</a:t>
            </a:r>
            <a:r>
              <a:rPr lang="en-GB" dirty="0">
                <a:solidFill>
                  <a:srgbClr val="333333"/>
                </a:solidFill>
                <a:latin typeface="Lucida Console" panose="020B0609040504020204" pitchFamily="49" charset="0"/>
              </a:rPr>
              <a:t>(</a:t>
            </a:r>
            <a:r>
              <a:rPr lang="en-GB" dirty="0">
                <a:solidFill>
                  <a:srgbClr val="00B050"/>
                </a:solidFill>
                <a:latin typeface="Lucida Console" panose="020B0609040504020204" pitchFamily="49" charset="0"/>
              </a:rPr>
              <a:t>'The number of fetched records:'</a:t>
            </a:r>
            <a:r>
              <a:rPr lang="en-GB" dirty="0">
                <a:solidFill>
                  <a:srgbClr val="333333"/>
                </a:solidFill>
                <a:latin typeface="Lucida Console" panose="020B0609040504020204" pitchFamily="49" charset="0"/>
              </a:rPr>
              <a:t>, </a:t>
            </a:r>
            <a:r>
              <a:rPr lang="en-GB" dirty="0">
                <a:solidFill>
                  <a:srgbClr val="900090"/>
                </a:solidFill>
                <a:latin typeface="Lucida Console" panose="020B0609040504020204" pitchFamily="49" charset="0"/>
              </a:rPr>
              <a:t>len</a:t>
            </a:r>
            <a:r>
              <a:rPr lang="en-GB" dirty="0">
                <a:solidFill>
                  <a:srgbClr val="333333"/>
                </a:solidFill>
                <a:latin typeface="Lucida Console" panose="020B0609040504020204" pitchFamily="49" charset="0"/>
              </a:rPr>
              <a:t>(rows))</a:t>
            </a:r>
          </a:p>
          <a:p>
            <a:r>
              <a:rPr lang="en-GB" dirty="0">
                <a:solidFill>
                  <a:srgbClr val="333333"/>
                </a:solidFill>
                <a:latin typeface="Helvetica Neue"/>
              </a:rPr>
              <a:t>Finally, when we are done working with the database we need to close the connection:</a:t>
            </a:r>
          </a:p>
          <a:p>
            <a:pPr marL="0" indent="0">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latin typeface="Lucida Console" panose="020B0609040504020204" pitchFamily="49" charset="0"/>
              </a:rPr>
              <a:t>conn.close()</a:t>
            </a:r>
          </a:p>
          <a:p>
            <a:endParaRPr lang="en-GB" dirty="0"/>
          </a:p>
          <a:p>
            <a:r>
              <a:rPr lang="en-GB" b="1" dirty="0"/>
              <a:t>Note</a:t>
            </a:r>
            <a:r>
              <a:rPr lang="en-GB" dirty="0"/>
              <a:t>: we can </a:t>
            </a:r>
            <a:r>
              <a:rPr lang="en-GB" dirty="0">
                <a:solidFill>
                  <a:srgbClr val="333333"/>
                </a:solidFill>
                <a:latin typeface="Helvetica Neue"/>
              </a:rPr>
              <a:t>a</a:t>
            </a:r>
            <a:r>
              <a:rPr lang="en-GB" b="0" i="0" dirty="0">
                <a:solidFill>
                  <a:srgbClr val="333333"/>
                </a:solidFill>
                <a:effectLst/>
                <a:latin typeface="Helvetica Neue"/>
              </a:rPr>
              <a:t>void creating the cursor explicitly </a:t>
            </a:r>
            <a:r>
              <a:rPr lang="en-GB" dirty="0"/>
              <a:t>and in case of SELECT using the </a:t>
            </a:r>
            <a:r>
              <a:rPr lang="en-GB" sz="2000" dirty="0">
                <a:latin typeface="Lucida Console" panose="020B0609040504020204" pitchFamily="49" charset="0"/>
              </a:rPr>
              <a:t>fetchall()</a:t>
            </a:r>
            <a:r>
              <a:rPr lang="en-GB" dirty="0"/>
              <a:t> method; </a:t>
            </a:r>
            <a:r>
              <a:rPr lang="en-GB" b="0" i="0" dirty="0">
                <a:solidFill>
                  <a:srgbClr val="333333"/>
                </a:solidFill>
                <a:effectLst/>
                <a:latin typeface="Helvetica Neue"/>
              </a:rPr>
              <a:t>instead, we can </a:t>
            </a:r>
            <a:r>
              <a:rPr lang="en-GB" dirty="0"/>
              <a:t>store the rows returned in one equivalent line of code (shortcut) that implicitly creates an intermediate cursor object, before calling the cursor's execute method:</a:t>
            </a:r>
          </a:p>
          <a:p>
            <a:pPr marL="0" indent="0">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latin typeface="Lucida Console" panose="020B0609040504020204" pitchFamily="49" charset="0"/>
              </a:rPr>
              <a:t>conn = sqlite3.connect(</a:t>
            </a:r>
            <a:r>
              <a:rPr lang="en-GB" dirty="0">
                <a:solidFill>
                  <a:srgbClr val="00B050"/>
                </a:solidFill>
                <a:latin typeface="Lucida Console" panose="020B0609040504020204" pitchFamily="49" charset="0"/>
              </a:rPr>
              <a:t>'animals.db'</a:t>
            </a:r>
            <a:r>
              <a:rPr lang="en-GB" dirty="0">
                <a:latin typeface="Lucida Console" panose="020B0609040504020204" pitchFamily="49" charset="0"/>
              </a:rPr>
              <a:t>)</a:t>
            </a:r>
            <a:br>
              <a:rPr lang="en-GB" dirty="0">
                <a:latin typeface="Lucida Console" panose="020B0609040504020204" pitchFamily="49" charset="0"/>
              </a:rPr>
            </a:b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latin typeface="Lucida Console" panose="020B0609040504020204" pitchFamily="49" charset="0"/>
              </a:rPr>
              <a:t>rows = conn.execute(</a:t>
            </a:r>
            <a:r>
              <a:rPr lang="en-GB" dirty="0">
                <a:solidFill>
                  <a:srgbClr val="00B050"/>
                </a:solidFill>
                <a:latin typeface="Lucida Console" panose="020B0609040504020204" pitchFamily="49" charset="0"/>
              </a:rPr>
              <a:t>'SELECT * FROM animals'</a:t>
            </a:r>
            <a:r>
              <a:rPr lang="en-GB" dirty="0">
                <a:latin typeface="Lucida Console" panose="020B0609040504020204" pitchFamily="49" charset="0"/>
              </a:rPr>
              <a:t>)  </a:t>
            </a:r>
            <a:r>
              <a:rPr lang="en-GB" dirty="0">
                <a:solidFill>
                  <a:srgbClr val="FF0000"/>
                </a:solidFill>
                <a:latin typeface="Lucida Console" panose="020B0609040504020204" pitchFamily="49" charset="0"/>
              </a:rPr>
              <a:t># returns a cursor object</a:t>
            </a:r>
          </a:p>
          <a:p>
            <a:r>
              <a:rPr lang="en-GB" b="0" i="0" dirty="0">
                <a:solidFill>
                  <a:srgbClr val="333333"/>
                </a:solidFill>
                <a:effectLst/>
                <a:latin typeface="Helvetica Neue"/>
              </a:rPr>
              <a:t>We can now loop through the cursor </a:t>
            </a:r>
            <a:r>
              <a:rPr lang="en-GB" sz="2000" dirty="0">
                <a:latin typeface="Lucida Console" panose="020B0609040504020204" pitchFamily="49" charset="0"/>
              </a:rPr>
              <a:t>rows</a:t>
            </a:r>
            <a:r>
              <a:rPr lang="en-GB" b="0" i="0" dirty="0">
                <a:solidFill>
                  <a:srgbClr val="333333"/>
                </a:solidFill>
                <a:effectLst/>
                <a:latin typeface="Helvetica Neue"/>
              </a:rPr>
              <a:t> to display the rows (each row is in form of a tuple):</a:t>
            </a:r>
          </a:p>
          <a:p>
            <a:pPr marL="0" indent="0">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solidFill>
                  <a:srgbClr val="FF7700"/>
                </a:solidFill>
                <a:latin typeface="Lucida Console" panose="020B0609040504020204" pitchFamily="49" charset="0"/>
              </a:rPr>
              <a:t>for</a:t>
            </a:r>
            <a:r>
              <a:rPr lang="en-GB" dirty="0">
                <a:latin typeface="Lucida Console" panose="020B0609040504020204" pitchFamily="49" charset="0"/>
              </a:rPr>
              <a:t> row </a:t>
            </a:r>
            <a:r>
              <a:rPr lang="en-GB" dirty="0">
                <a:solidFill>
                  <a:srgbClr val="FF7700"/>
                </a:solidFill>
                <a:latin typeface="Lucida Console" panose="020B0609040504020204" pitchFamily="49" charset="0"/>
              </a:rPr>
              <a:t>in</a:t>
            </a:r>
            <a:r>
              <a:rPr lang="en-GB" dirty="0">
                <a:latin typeface="Lucida Console" panose="020B0609040504020204" pitchFamily="49" charset="0"/>
              </a:rPr>
              <a:t> rows:</a:t>
            </a:r>
            <a:br>
              <a:rPr lang="en-GB" dirty="0">
                <a:latin typeface="Lucida Console" panose="020B0609040504020204" pitchFamily="49" charset="0"/>
              </a:rPr>
            </a:br>
            <a:r>
              <a:rPr lang="en-GB" dirty="0">
                <a:latin typeface="Lucida Console" panose="020B0609040504020204" pitchFamily="49" charset="0"/>
              </a:rPr>
              <a: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(row)</a:t>
            </a:r>
          </a:p>
          <a:p>
            <a:pPr marL="0" indent="0">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latin typeface="Lucida Console" panose="020B0609040504020204" pitchFamily="49" charset="0"/>
              </a:rPr>
              <a:t>conn.close()</a:t>
            </a:r>
          </a:p>
          <a:p>
            <a:pPr marL="0" indent="0">
              <a:buNone/>
            </a:pPr>
            <a:endParaRPr lang="en-GB" dirty="0">
              <a:latin typeface="Lucida Console" panose="020B0609040504020204" pitchFamily="49"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328400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811" y="578686"/>
            <a:ext cx="11002378" cy="761702"/>
          </a:xfrm>
        </p:spPr>
        <p:txBody>
          <a:bodyPr/>
          <a:lstStyle/>
          <a:p>
            <a:pPr algn="l"/>
            <a:r>
              <a:rPr lang="en-GB" dirty="0"/>
              <a:t>SQLite with runtime binding (1)</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1124079" cy="524374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0" i="0" dirty="0">
                <a:solidFill>
                  <a:srgbClr val="333333"/>
                </a:solidFill>
                <a:effectLst/>
                <a:latin typeface="Helvetica Neue"/>
              </a:rPr>
              <a:t>Arguments for SQL statements can also be provided dynamically, in runtime:</a:t>
            </a:r>
          </a:p>
          <a:p>
            <a:pPr marL="0" indent="0">
              <a:buNone/>
            </a:pPr>
            <a:r>
              <a:rPr lang="en-GB" dirty="0">
                <a:solidFill>
                  <a:srgbClr val="FF7700"/>
                </a:solidFill>
                <a:latin typeface="Lucida Console" panose="020B0609040504020204" pitchFamily="49" charset="0"/>
              </a:rPr>
              <a:t>import</a:t>
            </a:r>
            <a:r>
              <a:rPr lang="en-GB" dirty="0"/>
              <a:t> sqlite3</a:t>
            </a:r>
          </a:p>
          <a:p>
            <a:pPr marL="0" indent="0">
              <a:buNone/>
            </a:pPr>
            <a:r>
              <a:rPr lang="en-GB" dirty="0">
                <a:solidFill>
                  <a:srgbClr val="FF7700"/>
                </a:solidFill>
                <a:latin typeface="Lucida Console" panose="020B0609040504020204" pitchFamily="49" charset="0"/>
              </a:rPr>
              <a:t>try</a:t>
            </a:r>
            <a:r>
              <a:rPr lang="en-GB" dirty="0">
                <a:latin typeface="Lucida Console" panose="020B0609040504020204" pitchFamily="49" charset="0"/>
              </a:rPr>
              <a:t>:</a:t>
            </a:r>
          </a:p>
          <a:p>
            <a:pPr marL="0" indent="0">
              <a:buNone/>
            </a:pPr>
            <a:r>
              <a:rPr lang="en-GB" dirty="0">
                <a:latin typeface="Lucida Console" panose="020B0609040504020204" pitchFamily="49" charset="0"/>
              </a:rPr>
              <a:t>    conn = sqlite3.connect(</a:t>
            </a:r>
            <a:r>
              <a:rPr lang="en-GB" dirty="0">
                <a:solidFill>
                  <a:srgbClr val="00B050"/>
                </a:solidFill>
                <a:latin typeface="Lucida Console" panose="020B0609040504020204" pitchFamily="49" charset="0"/>
              </a:rPr>
              <a:t>'animals.db’</a:t>
            </a:r>
            <a:r>
              <a:rPr lang="en-GB" dirty="0">
                <a:latin typeface="Lucida Console" panose="020B0609040504020204" pitchFamily="49" charset="0"/>
              </a:rPr>
              <a:t>)</a:t>
            </a:r>
          </a:p>
          <a:p>
            <a:pPr marL="0" indent="0">
              <a:buNone/>
            </a:pPr>
            <a:r>
              <a:rPr lang="en-GB" dirty="0">
                <a:solidFill>
                  <a:srgbClr val="FF7700"/>
                </a:solidFill>
                <a:latin typeface="Lucida Console" panose="020B0609040504020204" pitchFamily="49" charset="0"/>
              </a:rPr>
              <a:t>    </a:t>
            </a:r>
            <a:r>
              <a:rPr lang="en-GB" dirty="0">
                <a:latin typeface="Lucida Console" panose="020B0609040504020204" pitchFamily="49" charset="0"/>
              </a:rPr>
              <a:t>cursor = conn.cursor()</a:t>
            </a:r>
          </a:p>
          <a:p>
            <a:pPr marL="0" indent="0">
              <a:buNone/>
            </a:pPr>
            <a:r>
              <a:rPr lang="en-GB" dirty="0">
                <a:solidFill>
                  <a:srgbClr val="FF7700"/>
                </a:solidFill>
                <a:latin typeface="Lucida Console" panose="020B0609040504020204" pitchFamily="49" charset="0"/>
              </a:rPr>
              <a:t>    </a:t>
            </a:r>
            <a:r>
              <a:rPr lang="en-GB" dirty="0">
                <a:solidFill>
                  <a:srgbClr val="FF0000"/>
                </a:solidFill>
                <a:latin typeface="Lucida Console" panose="020B0609040504020204" pitchFamily="49" charset="0"/>
              </a:rPr>
              <a:t># obtain data in runtime (e.g. entered by the user)</a:t>
            </a:r>
          </a:p>
          <a:p>
            <a:pPr marL="0" indent="0">
              <a:buNone/>
            </a:pPr>
            <a:r>
              <a:rPr lang="en-GB" dirty="0">
                <a:latin typeface="Lucida Console" panose="020B0609040504020204" pitchFamily="49" charset="0"/>
              </a:rPr>
              <a:t>    animal_type, colour, dob, weight_kg, gender, purchased = input(</a:t>
            </a:r>
            <a:r>
              <a:rPr lang="en-GB" dirty="0">
                <a:solidFill>
                  <a:srgbClr val="00B050"/>
                </a:solidFill>
                <a:latin typeface="Lucida Console" panose="020B0609040504020204" pitchFamily="49" charset="0"/>
              </a:rPr>
              <a:t>'enter values for: type, colour, dob, weight_kg, gender, purchased:\n'</a:t>
            </a:r>
            <a:r>
              <a:rPr lang="en-GB" dirty="0">
                <a:latin typeface="Lucida Console" panose="020B0609040504020204" pitchFamily="49" charset="0"/>
              </a:rPr>
              <a:t>).split()</a:t>
            </a:r>
          </a:p>
          <a:p>
            <a:pPr marL="0" indent="0">
              <a:buNone/>
            </a:pPr>
            <a:r>
              <a:rPr lang="en-GB" dirty="0">
                <a:latin typeface="Lucida Console" panose="020B0609040504020204" pitchFamily="49" charset="0"/>
              </a:rPr>
              <a:t>    runtime_data=(animal_type, colour, dob, weight_kg, gender, purchased)</a:t>
            </a:r>
          </a:p>
          <a:p>
            <a:pPr marL="0" indent="0">
              <a:buNone/>
            </a:pPr>
            <a:r>
              <a:rPr lang="en-GB" dirty="0">
                <a:latin typeface="Lucida Console" panose="020B0609040504020204" pitchFamily="49" charset="0"/>
              </a:rPr>
              <a:t>    sql = </a:t>
            </a:r>
            <a:r>
              <a:rPr lang="en-GB" dirty="0">
                <a:solidFill>
                  <a:srgbClr val="00B050"/>
                </a:solidFill>
                <a:latin typeface="Lucida Console" panose="020B0609040504020204" pitchFamily="49" charset="0"/>
              </a:rPr>
              <a:t>'''INSERT INTO animals</a:t>
            </a:r>
          </a:p>
          <a:p>
            <a:pPr marL="0" indent="0">
              <a:buNone/>
            </a:pPr>
            <a:r>
              <a:rPr lang="en-GB" dirty="0">
                <a:solidFill>
                  <a:srgbClr val="00B050"/>
                </a:solidFill>
                <a:latin typeface="Lucida Console" panose="020B0609040504020204" pitchFamily="49" charset="0"/>
              </a:rPr>
              <a:t>             (id, type, colour, dob, weight_kg, gender, purchased) </a:t>
            </a:r>
          </a:p>
          <a:p>
            <a:pPr marL="0" indent="0">
              <a:buNone/>
            </a:pPr>
            <a:r>
              <a:rPr lang="en-GB" dirty="0">
                <a:solidFill>
                  <a:srgbClr val="00B050"/>
                </a:solidFill>
                <a:latin typeface="Lucida Console" panose="020B0609040504020204" pitchFamily="49" charset="0"/>
              </a:rPr>
              <a:t>             VALUES(NULL, ?, ?, ?, ?, ?, ?)'''</a:t>
            </a:r>
          </a:p>
          <a:p>
            <a:pPr marL="0" indent="0">
              <a:buNone/>
            </a:pPr>
            <a:r>
              <a:rPr lang="en-GB" dirty="0">
                <a:solidFill>
                  <a:srgbClr val="FF0000"/>
                </a:solidFill>
                <a:latin typeface="Lucida Console" panose="020B0609040504020204" pitchFamily="49" charset="0"/>
              </a:rPr>
              <a:t>    # execute the sql statement with the data obtained in runtime</a:t>
            </a:r>
            <a:endParaRPr lang="en-GB" dirty="0">
              <a:latin typeface="Lucida Console" panose="020B0609040504020204" pitchFamily="49" charset="0"/>
            </a:endParaRPr>
          </a:p>
          <a:p>
            <a:pPr marL="0" indent="0">
              <a:buNone/>
            </a:pPr>
            <a:r>
              <a:rPr lang="en-GB" dirty="0">
                <a:latin typeface="Lucida Console" panose="020B0609040504020204" pitchFamily="49" charset="0"/>
              </a:rPr>
              <a:t>    cursor.execute(sql, runtime_data)</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3" name="Rectangle 2">
            <a:extLst>
              <a:ext uri="{FF2B5EF4-FFF2-40B4-BE49-F238E27FC236}">
                <a16:creationId xmlns:a16="http://schemas.microsoft.com/office/drawing/2014/main" id="{E959560F-A6FA-5D54-50E1-31971BE3708D}"/>
              </a:ext>
            </a:extLst>
          </p:cNvPr>
          <p:cNvSpPr/>
          <p:nvPr/>
        </p:nvSpPr>
        <p:spPr>
          <a:xfrm>
            <a:off x="594811" y="3331026"/>
            <a:ext cx="10573932" cy="3249386"/>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7222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811" y="578686"/>
            <a:ext cx="11002378" cy="761702"/>
          </a:xfrm>
        </p:spPr>
        <p:txBody>
          <a:bodyPr/>
          <a:lstStyle/>
          <a:p>
            <a:pPr algn="l"/>
            <a:r>
              <a:rPr lang="en-GB" dirty="0"/>
              <a:t>SQLite with runtime binding (2)</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9"/>
            <a:ext cx="11124079" cy="50123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rgbClr val="900090"/>
                </a:solidFill>
                <a:latin typeface="Lucida Console" panose="020B0609040504020204" pitchFamily="49" charset="0"/>
              </a:rPr>
              <a:t>    print</a:t>
            </a:r>
            <a:r>
              <a:rPr lang="en-GB" b="0" i="0" dirty="0">
                <a:solidFill>
                  <a:srgbClr val="333333"/>
                </a:solidFill>
                <a:effectLst/>
                <a:latin typeface="Lucida Console" panose="020B0609040504020204" pitchFamily="49" charset="0"/>
              </a:rPr>
              <a:t>(</a:t>
            </a:r>
            <a:r>
              <a:rPr lang="en-GB" b="0" i="0" dirty="0">
                <a:solidFill>
                  <a:srgbClr val="00B050"/>
                </a:solidFill>
                <a:effectLst/>
                <a:latin typeface="Lucida Console" panose="020B0609040504020204" pitchFamily="49" charset="0"/>
              </a:rPr>
              <a:t>"Record successfully inserted into table 'animals'."</a:t>
            </a:r>
            <a:r>
              <a:rPr lang="en-GB" b="0" i="0" dirty="0">
                <a:solidFill>
                  <a:srgbClr val="333333"/>
                </a:solidFill>
                <a:effectLst/>
                <a:latin typeface="Lucida Console" panose="020B0609040504020204" pitchFamily="49" charset="0"/>
              </a:rPr>
              <a:t>)</a:t>
            </a:r>
          </a:p>
          <a:p>
            <a:pPr marL="0" indent="0">
              <a:buNone/>
            </a:pPr>
            <a:r>
              <a:rPr lang="en-GB" dirty="0">
                <a:solidFill>
                  <a:srgbClr val="FF0000"/>
                </a:solidFill>
                <a:latin typeface="Lucida Console" panose="020B0609040504020204" pitchFamily="49" charset="0"/>
              </a:rPr>
              <a:t>    # commit the change</a:t>
            </a:r>
            <a:endParaRPr lang="en-GB" dirty="0">
              <a:latin typeface="Lucida Console" panose="020B0609040504020204" pitchFamily="49" charset="0"/>
            </a:endParaRPr>
          </a:p>
          <a:p>
            <a:pPr marL="0" indent="0">
              <a:buNone/>
            </a:pPr>
            <a:r>
              <a:rPr lang="en-GB" dirty="0">
                <a:latin typeface="Lucida Console" panose="020B0609040504020204" pitchFamily="49" charset="0"/>
              </a:rPr>
              <a:t>    conn.commit()</a:t>
            </a:r>
          </a:p>
          <a:p>
            <a:pPr marL="0" indent="0">
              <a:buNone/>
            </a:pPr>
            <a:r>
              <a:rPr lang="en-GB" dirty="0">
                <a:solidFill>
                  <a:srgbClr val="FF0000"/>
                </a:solidFill>
                <a:latin typeface="Lucida Console" panose="020B0609040504020204" pitchFamily="49" charset="0"/>
              </a:rPr>
              <a:t>    # verify if the new record is inserted</a:t>
            </a:r>
            <a:endParaRPr lang="en-GB" dirty="0">
              <a:latin typeface="Lucida Console" panose="020B0609040504020204" pitchFamily="49" charset="0"/>
            </a:endParaRPr>
          </a:p>
          <a:p>
            <a:pPr marL="0" indent="0">
              <a:buNone/>
            </a:pPr>
            <a:r>
              <a:rPr lang="en-GB" dirty="0">
                <a:latin typeface="Lucida Console" panose="020B0609040504020204" pitchFamily="49" charset="0"/>
              </a:rPr>
              <a:t>    rows = cursor.execute(</a:t>
            </a:r>
            <a:r>
              <a:rPr lang="en-GB" dirty="0">
                <a:solidFill>
                  <a:srgbClr val="00B050"/>
                </a:solidFill>
                <a:latin typeface="Lucida Console" panose="020B0609040504020204" pitchFamily="49" charset="0"/>
              </a:rPr>
              <a:t>'SELECT * FROM animals'</a:t>
            </a:r>
            <a:r>
              <a:rPr lang="en-GB" dirty="0">
                <a:latin typeface="Lucida Console" panose="020B0609040504020204" pitchFamily="49" charset="0"/>
              </a:rPr>
              <a:t>)</a:t>
            </a:r>
          </a:p>
          <a:p>
            <a:pPr marL="0" indent="0">
              <a:buNone/>
            </a:pPr>
            <a:r>
              <a:rPr lang="en-GB" dirty="0">
                <a:solidFill>
                  <a:srgbClr val="FF7700"/>
                </a:solidFill>
                <a:latin typeface="Lucida Console" panose="020B0609040504020204" pitchFamily="49" charset="0"/>
              </a:rPr>
              <a:t>    for</a:t>
            </a:r>
            <a:r>
              <a:rPr lang="en-GB" dirty="0">
                <a:latin typeface="Lucida Console" panose="020B0609040504020204" pitchFamily="49" charset="0"/>
              </a:rPr>
              <a:t> row </a:t>
            </a:r>
            <a:r>
              <a:rPr lang="en-GB" dirty="0">
                <a:solidFill>
                  <a:srgbClr val="FF7700"/>
                </a:solidFill>
                <a:latin typeface="Lucida Console" panose="020B0609040504020204" pitchFamily="49" charset="0"/>
              </a:rPr>
              <a:t>in</a:t>
            </a:r>
            <a:r>
              <a:rPr lang="en-GB" dirty="0">
                <a:latin typeface="Lucida Console" panose="020B0609040504020204" pitchFamily="49" charset="0"/>
              </a:rPr>
              <a:t> rows:</a:t>
            </a:r>
            <a:br>
              <a:rPr lang="en-GB" dirty="0">
                <a:latin typeface="Lucida Console" panose="020B0609040504020204" pitchFamily="49" charset="0"/>
              </a:rPr>
            </a:br>
            <a:r>
              <a:rPr lang="en-GB" dirty="0">
                <a:latin typeface="Lucida Console" panose="020B0609040504020204" pitchFamily="49" charset="0"/>
              </a:rPr>
              <a: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(row)</a:t>
            </a:r>
          </a:p>
          <a:p>
            <a:pPr marL="0" indent="0">
              <a:buNone/>
            </a:pPr>
            <a:r>
              <a:rPr lang="en-GB" dirty="0">
                <a:solidFill>
                  <a:srgbClr val="FF0000"/>
                </a:solidFill>
                <a:latin typeface="Lucida Console" panose="020B0609040504020204" pitchFamily="49" charset="0"/>
              </a:rPr>
              <a:t># catch any exceptions</a:t>
            </a:r>
          </a:p>
          <a:p>
            <a:pPr marL="0" indent="0">
              <a:buNone/>
            </a:pPr>
            <a:r>
              <a:rPr lang="en-GB" dirty="0">
                <a:solidFill>
                  <a:srgbClr val="FF7700"/>
                </a:solidFill>
                <a:latin typeface="Lucida Console" panose="020B0609040504020204" pitchFamily="49" charset="0"/>
              </a:rPr>
              <a:t>except</a:t>
            </a:r>
            <a:r>
              <a:rPr lang="en-GB" dirty="0">
                <a:solidFill>
                  <a:srgbClr val="333333"/>
                </a:solidFill>
                <a:latin typeface="Lucida Console" panose="020B0609040504020204" pitchFamily="49" charset="0"/>
              </a:rPr>
              <a:t> </a:t>
            </a:r>
            <a:r>
              <a:rPr lang="en-GB" dirty="0">
                <a:solidFill>
                  <a:srgbClr val="900090"/>
                </a:solidFill>
                <a:latin typeface="Lucida Console" panose="020B0609040504020204" pitchFamily="49" charset="0"/>
              </a:rPr>
              <a:t>Exception</a:t>
            </a:r>
            <a:r>
              <a:rPr lang="en-GB" dirty="0">
                <a:solidFill>
                  <a:srgbClr val="333333"/>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333333"/>
                </a:solidFill>
                <a:latin typeface="Lucida Console" panose="020B0609040504020204" pitchFamily="49" charset="0"/>
              </a:rPr>
              <a:t> e:</a:t>
            </a:r>
          </a:p>
          <a:p>
            <a:pPr marL="0" indent="0">
              <a:buNone/>
            </a:pPr>
            <a:r>
              <a:rPr lang="en-GB" dirty="0">
                <a:solidFill>
                  <a:srgbClr val="333333"/>
                </a:solidFill>
                <a:latin typeface="Lucida Console" panose="020B0609040504020204" pitchFamily="49" charset="0"/>
              </a:rPr>
              <a:t>    </a:t>
            </a:r>
            <a:r>
              <a:rPr lang="en-GB" dirty="0">
                <a:solidFill>
                  <a:srgbClr val="FF0000"/>
                </a:solidFill>
                <a:latin typeface="Lucida Console" panose="020B0609040504020204" pitchFamily="49" charset="0"/>
              </a:rPr>
              <a:t># roll back any change if something goes wrong</a:t>
            </a:r>
          </a:p>
          <a:p>
            <a:pPr marL="0" indent="0">
              <a:buNone/>
            </a:pPr>
            <a:r>
              <a:rPr lang="en-GB" dirty="0">
                <a:solidFill>
                  <a:srgbClr val="333333"/>
                </a:solidFill>
                <a:latin typeface="Lucida Console" panose="020B0609040504020204" pitchFamily="49" charset="0"/>
              </a:rPr>
              <a:t>    conn.rollback()</a:t>
            </a:r>
          </a:p>
          <a:p>
            <a:pPr marL="0" indent="0">
              <a:buNone/>
            </a:pPr>
            <a:r>
              <a:rPr lang="en-GB" dirty="0">
                <a:solidFill>
                  <a:srgbClr val="333333"/>
                </a:solidFill>
                <a:latin typeface="Lucida Console" panose="020B0609040504020204" pitchFamily="49" charset="0"/>
              </a:rPr>
              <a:t>    </a:t>
            </a:r>
            <a:r>
              <a:rPr lang="en-GB" dirty="0">
                <a:solidFill>
                  <a:srgbClr val="900090"/>
                </a:solidFill>
                <a:latin typeface="Lucida Console" panose="020B0609040504020204" pitchFamily="49" charset="0"/>
              </a:rPr>
              <a:t>print</a:t>
            </a:r>
            <a:r>
              <a:rPr lang="en-GB" dirty="0">
                <a:solidFill>
                  <a:srgbClr val="333333"/>
                </a:solidFill>
                <a:latin typeface="Lucida Console" panose="020B0609040504020204" pitchFamily="49" charset="0"/>
              </a:rPr>
              <a:t>(e)</a:t>
            </a:r>
          </a:p>
          <a:p>
            <a:pPr marL="0" indent="0">
              <a:buNone/>
            </a:pPr>
            <a:r>
              <a:rPr lang="en-GB" dirty="0">
                <a:solidFill>
                  <a:srgbClr val="FF7700"/>
                </a:solidFill>
                <a:latin typeface="Lucida Console" panose="020B0609040504020204" pitchFamily="49" charset="0"/>
              </a:rPr>
              <a:t>finally</a:t>
            </a:r>
            <a:r>
              <a:rPr lang="en-GB" dirty="0">
                <a:solidFill>
                  <a:srgbClr val="333333"/>
                </a:solidFill>
                <a:latin typeface="Lucida Console" panose="020B0609040504020204" pitchFamily="49" charset="0"/>
              </a:rPr>
              <a:t>:</a:t>
            </a:r>
          </a:p>
          <a:p>
            <a:pPr marL="0" indent="0">
              <a:buNone/>
            </a:pPr>
            <a:r>
              <a:rPr lang="en-GB" dirty="0">
                <a:solidFill>
                  <a:srgbClr val="333333"/>
                </a:solidFill>
                <a:latin typeface="Lucida Console" panose="020B0609040504020204" pitchFamily="49" charset="0"/>
              </a:rPr>
              <a:t>    </a:t>
            </a:r>
            <a:r>
              <a:rPr lang="en-GB" dirty="0">
                <a:solidFill>
                  <a:srgbClr val="FF0000"/>
                </a:solidFill>
                <a:latin typeface="Lucida Console" panose="020B0609040504020204" pitchFamily="49" charset="0"/>
              </a:rPr>
              <a:t># close the db connection</a:t>
            </a:r>
          </a:p>
          <a:p>
            <a:pPr marL="0" indent="0">
              <a:buNone/>
            </a:pPr>
            <a:r>
              <a:rPr lang="en-GB" dirty="0">
                <a:solidFill>
                  <a:srgbClr val="333333"/>
                </a:solidFill>
                <a:latin typeface="Lucida Console" panose="020B0609040504020204" pitchFamily="49" charset="0"/>
              </a:rPr>
              <a:t>    conn.close()</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214475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961961"/>
          </a:xfrm>
        </p:spPr>
        <p:txBody>
          <a:bodyPr/>
          <a:lstStyle/>
          <a:p>
            <a:pPr algn="l"/>
            <a:r>
              <a:rPr lang="en-GB" dirty="0"/>
              <a:t>Module Objectives</a:t>
            </a:r>
            <a:br>
              <a:rPr lang="en-GB" dirty="0"/>
            </a:br>
            <a:r>
              <a:rPr lang="en-GB" sz="2000" dirty="0">
                <a:solidFill>
                  <a:schemeClr val="accent1">
                    <a:lumMod val="60000"/>
                    <a:lumOff val="40000"/>
                  </a:schemeClr>
                </a:solidFill>
              </a:rPr>
              <a:t>After completing this module you will be able to</a:t>
            </a:r>
          </a:p>
        </p:txBody>
      </p:sp>
      <p:sp>
        <p:nvSpPr>
          <p:cNvPr id="3" name="Content Placeholder 2"/>
          <p:cNvSpPr>
            <a:spLocks noGrp="1"/>
          </p:cNvSpPr>
          <p:nvPr>
            <p:ph sz="quarter" idx="10"/>
          </p:nvPr>
        </p:nvSpPr>
        <p:spPr>
          <a:xfrm>
            <a:off x="601490" y="2151722"/>
            <a:ext cx="11122424" cy="4428692"/>
          </a:xfrm>
        </p:spPr>
        <p:txBody>
          <a:bodyPr/>
          <a:lstStyle/>
          <a:p>
            <a:pPr marL="285750" indent="-285750">
              <a:buClr>
                <a:schemeClr val="accent1"/>
              </a:buClr>
              <a:buSzPct val="100000"/>
              <a:buFont typeface="Wingdings" panose="05000000000000000000" pitchFamily="2" charset="2"/>
              <a:buChar char="q"/>
            </a:pPr>
            <a:r>
              <a:rPr lang="en-GB" altLang="en-US" dirty="0"/>
              <a:t>Explain what SQLite is and l</a:t>
            </a:r>
            <a:r>
              <a:rPr lang="en-GB" altLang="en-US" sz="1800" dirty="0">
                <a:latin typeface="Arial" panose="020B0604020202020204" pitchFamily="34" charset="0"/>
                <a:cs typeface="Arial" panose="020B0604020202020204" pitchFamily="34" charset="0"/>
              </a:rPr>
              <a:t>ist SQLite features, advantages and limitations</a:t>
            </a:r>
          </a:p>
          <a:p>
            <a:pPr marL="285750" indent="-285750">
              <a:buClr>
                <a:schemeClr val="accent1"/>
              </a:buClr>
              <a:buSzPct val="100000"/>
              <a:buFont typeface="Wingdings" panose="05000000000000000000" pitchFamily="2" charset="2"/>
              <a:buChar char="q"/>
            </a:pPr>
            <a:endParaRPr lang="en-GB" altLang="en-US" sz="18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1800" dirty="0">
                <a:latin typeface="Arial" panose="020B0604020202020204" pitchFamily="34" charset="0"/>
                <a:cs typeface="Arial" panose="020B0604020202020204" pitchFamily="34" charset="0"/>
              </a:rPr>
              <a:t>Install and use SQLite to create &amp; drop tables and to perform CRUD operations on database tables</a:t>
            </a:r>
          </a:p>
          <a:p>
            <a:pPr marL="285750" indent="-285750">
              <a:buClr>
                <a:schemeClr val="accent1"/>
              </a:buClr>
              <a:buSzPct val="100000"/>
              <a:buFont typeface="Wingdings" panose="05000000000000000000" pitchFamily="2" charset="2"/>
              <a:buChar char="q"/>
            </a:pPr>
            <a:endParaRPr lang="en-GB" altLang="en-US" sz="18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1800" dirty="0">
                <a:latin typeface="Arial" panose="020B0604020202020204" pitchFamily="34" charset="0"/>
                <a:cs typeface="Arial" panose="020B0604020202020204" pitchFamily="34" charset="0"/>
              </a:rPr>
              <a:t>Save the result of an SQL query into a file</a:t>
            </a:r>
          </a:p>
          <a:p>
            <a:pPr marL="285750" indent="-285750">
              <a:buClr>
                <a:schemeClr val="accent1"/>
              </a:buClr>
              <a:buSzPct val="100000"/>
              <a:buFont typeface="Wingdings" panose="05000000000000000000" pitchFamily="2" charset="2"/>
              <a:buChar char="q"/>
            </a:pPr>
            <a:endParaRPr lang="en-GB" altLang="en-US" sz="18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1800" dirty="0">
                <a:latin typeface="Arial" panose="020B0604020202020204" pitchFamily="34" charset="0"/>
                <a:cs typeface="Arial" panose="020B0604020202020204" pitchFamily="34" charset="0"/>
              </a:rPr>
              <a:t>Execute SQL statements from a file</a:t>
            </a:r>
          </a:p>
          <a:p>
            <a:pPr marL="285750" indent="-285750">
              <a:buClr>
                <a:schemeClr val="accent1"/>
              </a:buClr>
              <a:buSzPct val="100000"/>
              <a:buFont typeface="Wingdings" panose="05000000000000000000" pitchFamily="2" charset="2"/>
              <a:buChar char="q"/>
            </a:pPr>
            <a:endParaRPr lang="en-GB" altLang="en-US" sz="18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1800" dirty="0">
                <a:latin typeface="Arial" panose="020B0604020202020204" pitchFamily="34" charset="0"/>
                <a:cs typeface="Arial" panose="020B0604020202020204" pitchFamily="34" charset="0"/>
              </a:rPr>
              <a:t>Use SQLite from Python to create/drop tables and perform CRUD operations on database tables with hard-coded values and with runtime binding</a:t>
            </a:r>
          </a:p>
          <a:p>
            <a:pPr marL="285750" indent="-285750">
              <a:buClr>
                <a:schemeClr val="accent1"/>
              </a:buClr>
              <a:buSzPct val="100000"/>
              <a:buFont typeface="Wingdings" panose="05000000000000000000" pitchFamily="2" charset="2"/>
              <a:buChar char="q"/>
            </a:pPr>
            <a:endParaRPr lang="en-GB" altLang="en-US" sz="18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1800" dirty="0">
                <a:latin typeface="Arial" panose="020B0604020202020204" pitchFamily="34" charset="0"/>
                <a:cs typeface="Arial" panose="020B0604020202020204" pitchFamily="34" charset="0"/>
              </a:rPr>
              <a:t>Use SQLite from Python to convert the result of an SELECT SQL statement into a Pandas DataFrame</a:t>
            </a:r>
          </a:p>
          <a:p>
            <a:pPr marL="0" indent="0">
              <a:buClr>
                <a:schemeClr val="accent1">
                  <a:lumMod val="60000"/>
                  <a:lumOff val="40000"/>
                </a:schemeClr>
              </a:buClr>
              <a:buNone/>
            </a:pPr>
            <a:endParaRPr lang="en-GB" dirty="0"/>
          </a:p>
        </p:txBody>
      </p:sp>
      <p:pic>
        <p:nvPicPr>
          <p:cNvPr id="4" name="Content Placeholder 6">
            <a:extLst>
              <a:ext uri="{FF2B5EF4-FFF2-40B4-BE49-F238E27FC236}">
                <a16:creationId xmlns:a16="http://schemas.microsoft.com/office/drawing/2014/main" id="{BB477859-7299-4455-95E1-6FB419866F51}"/>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336801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811" y="578686"/>
            <a:ext cx="11002378" cy="761702"/>
          </a:xfrm>
        </p:spPr>
        <p:txBody>
          <a:bodyPr/>
          <a:lstStyle/>
          <a:p>
            <a:pPr algn="l"/>
            <a:r>
              <a:rPr lang="en-GB" dirty="0"/>
              <a:t>SQLite with runtime binding (3)</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9"/>
            <a:ext cx="11124079" cy="50123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0" i="0" dirty="0">
                <a:solidFill>
                  <a:srgbClr val="333333"/>
                </a:solidFill>
                <a:effectLst/>
                <a:latin typeface="Helvetica Neue"/>
              </a:rPr>
              <a:t>If the animals table exists within the animals database, with the 5 records as shown on </a:t>
            </a:r>
            <a:r>
              <a:rPr lang="en-GB" dirty="0">
                <a:solidFill>
                  <a:srgbClr val="333333"/>
                </a:solidFill>
                <a:latin typeface="Helvetica Neue"/>
              </a:rPr>
              <a:t>slide 15, t</a:t>
            </a:r>
            <a:r>
              <a:rPr lang="en-GB" b="0" i="0" dirty="0">
                <a:solidFill>
                  <a:srgbClr val="333333"/>
                </a:solidFill>
                <a:effectLst/>
                <a:latin typeface="Helvetica Neue"/>
              </a:rPr>
              <a:t>he script produces the following outcome:</a:t>
            </a: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7" name="Picture 6">
            <a:extLst>
              <a:ext uri="{FF2B5EF4-FFF2-40B4-BE49-F238E27FC236}">
                <a16:creationId xmlns:a16="http://schemas.microsoft.com/office/drawing/2014/main" id="{5379F8FF-7C53-66AA-0EB1-37E54E6D13D1}"/>
              </a:ext>
            </a:extLst>
          </p:cNvPr>
          <p:cNvPicPr>
            <a:picLocks noChangeAspect="1"/>
          </p:cNvPicPr>
          <p:nvPr/>
        </p:nvPicPr>
        <p:blipFill>
          <a:blip r:embed="rId4"/>
          <a:stretch>
            <a:fillRect/>
          </a:stretch>
        </p:blipFill>
        <p:spPr>
          <a:xfrm>
            <a:off x="1004205" y="2327503"/>
            <a:ext cx="9791700" cy="3705225"/>
          </a:xfrm>
          <a:prstGeom prst="rect">
            <a:avLst/>
          </a:prstGeom>
        </p:spPr>
      </p:pic>
    </p:spTree>
    <p:extLst>
      <p:ext uri="{BB962C8B-B14F-4D97-AF65-F5344CB8AC3E}">
        <p14:creationId xmlns:p14="http://schemas.microsoft.com/office/powerpoint/2010/main" val="2041890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811" y="578686"/>
            <a:ext cx="11002378" cy="761702"/>
          </a:xfrm>
        </p:spPr>
        <p:txBody>
          <a:bodyPr/>
          <a:lstStyle/>
          <a:p>
            <a:pPr algn="l"/>
            <a:r>
              <a:rPr lang="en-GB" dirty="0"/>
              <a:t>SQLite with Pandas (1)</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1124079" cy="524374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0" i="0" dirty="0">
                <a:solidFill>
                  <a:srgbClr val="333333"/>
                </a:solidFill>
                <a:effectLst/>
                <a:latin typeface="Helvetica Neue"/>
              </a:rPr>
              <a:t>Pandas includes the function </a:t>
            </a:r>
            <a:r>
              <a:rPr lang="en-GB" sz="2000" b="1" i="0" dirty="0">
                <a:solidFill>
                  <a:srgbClr val="333333"/>
                </a:solidFill>
                <a:effectLst/>
                <a:latin typeface="Lucida Console" panose="020B0609040504020204" pitchFamily="49" charset="0"/>
              </a:rPr>
              <a:t>read_sql_query()</a:t>
            </a:r>
            <a:r>
              <a:rPr lang="en-GB" b="0" i="0" dirty="0">
                <a:solidFill>
                  <a:srgbClr val="333333"/>
                </a:solidFill>
                <a:effectLst/>
                <a:latin typeface="Helvetica Neue"/>
              </a:rPr>
              <a:t>, that executes a query passed to it as 1</a:t>
            </a:r>
            <a:r>
              <a:rPr lang="en-GB" b="0" i="0" baseline="30000" dirty="0">
                <a:solidFill>
                  <a:srgbClr val="333333"/>
                </a:solidFill>
                <a:effectLst/>
                <a:latin typeface="Helvetica Neue"/>
              </a:rPr>
              <a:t>st</a:t>
            </a:r>
            <a:r>
              <a:rPr lang="en-GB" b="0" i="0" dirty="0">
                <a:solidFill>
                  <a:srgbClr val="333333"/>
                </a:solidFill>
                <a:effectLst/>
                <a:latin typeface="Helvetica Neue"/>
              </a:rPr>
              <a:t> argument against the connection object passed to it as 2</a:t>
            </a:r>
            <a:r>
              <a:rPr lang="en-GB" b="0" i="0" baseline="30000" dirty="0">
                <a:solidFill>
                  <a:srgbClr val="333333"/>
                </a:solidFill>
                <a:effectLst/>
                <a:latin typeface="Helvetica Neue"/>
              </a:rPr>
              <a:t>nd</a:t>
            </a:r>
            <a:r>
              <a:rPr lang="en-GB" b="0" i="0" dirty="0">
                <a:solidFill>
                  <a:srgbClr val="333333"/>
                </a:solidFill>
                <a:effectLst/>
                <a:latin typeface="Helvetica Neue"/>
              </a:rPr>
              <a:t> argument, and returns a DataFrame corresponding to the result of the query:</a:t>
            </a:r>
          </a:p>
          <a:p>
            <a:pPr marL="0" indent="0">
              <a:buNone/>
            </a:pPr>
            <a:r>
              <a:rPr lang="en-GB" dirty="0">
                <a:solidFill>
                  <a:srgbClr val="FF7700"/>
                </a:solidFill>
                <a:latin typeface="Lucida Console" panose="020B0609040504020204" pitchFamily="49" charset="0"/>
              </a:rPr>
              <a:t>import</a:t>
            </a:r>
            <a:r>
              <a:rPr lang="en-GB" dirty="0"/>
              <a:t> sqlite3</a:t>
            </a:r>
          </a:p>
          <a:p>
            <a:pPr marL="0" indent="0">
              <a:buNone/>
            </a:pPr>
            <a:r>
              <a:rPr lang="en-GB" dirty="0">
                <a:solidFill>
                  <a:srgbClr val="FF7700"/>
                </a:solidFill>
                <a:latin typeface="Lucida Console" panose="020B0609040504020204" pitchFamily="49" charset="0"/>
              </a:rPr>
              <a:t>import</a:t>
            </a:r>
            <a:r>
              <a:rPr lang="en-GB" dirty="0">
                <a:latin typeface="Lucida Console" panose="020B0609040504020204" pitchFamily="49" charset="0"/>
              </a:rPr>
              <a:t> pandas </a:t>
            </a:r>
            <a:r>
              <a:rPr lang="en-GB" dirty="0">
                <a:solidFill>
                  <a:srgbClr val="FF7700"/>
                </a:solidFill>
                <a:latin typeface="Lucida Console" panose="020B0609040504020204" pitchFamily="49" charset="0"/>
              </a:rPr>
              <a:t>as</a:t>
            </a:r>
            <a:r>
              <a:rPr lang="en-GB" dirty="0">
                <a:latin typeface="Lucida Console" panose="020B0609040504020204" pitchFamily="49" charset="0"/>
              </a:rPr>
              <a:t> pd</a:t>
            </a:r>
          </a:p>
          <a:p>
            <a:pPr marL="0" indent="0">
              <a:buNone/>
            </a:pPr>
            <a:r>
              <a:rPr lang="en-GB" dirty="0">
                <a:solidFill>
                  <a:srgbClr val="FF7700"/>
                </a:solidFill>
                <a:latin typeface="Lucida Console" panose="020B0609040504020204" pitchFamily="49" charset="0"/>
              </a:rPr>
              <a:t>try</a:t>
            </a:r>
            <a:r>
              <a:rPr lang="en-GB" dirty="0">
                <a:latin typeface="Lucida Console" panose="020B0609040504020204" pitchFamily="49" charset="0"/>
              </a:rPr>
              <a:t>:</a:t>
            </a:r>
          </a:p>
          <a:p>
            <a:pPr marL="0" indent="0">
              <a:buNone/>
            </a:pPr>
            <a:r>
              <a:rPr lang="en-GB" dirty="0">
                <a:latin typeface="Lucida Console" panose="020B0609040504020204" pitchFamily="49" charset="0"/>
              </a:rPr>
              <a:t>    conn = sqlite3.connect(</a:t>
            </a:r>
            <a:r>
              <a:rPr lang="en-GB" dirty="0">
                <a:solidFill>
                  <a:srgbClr val="00B050"/>
                </a:solidFill>
                <a:latin typeface="Lucida Console" panose="020B0609040504020204" pitchFamily="49" charset="0"/>
              </a:rPr>
              <a:t>'animals.db'</a:t>
            </a:r>
            <a:r>
              <a:rPr lang="en-GB" dirty="0">
                <a:latin typeface="Lucida Console" panose="020B0609040504020204" pitchFamily="49" charset="0"/>
              </a:rPr>
              <a:t>)</a:t>
            </a:r>
          </a:p>
          <a:p>
            <a:pPr marL="0" indent="0">
              <a:buNone/>
            </a:pPr>
            <a:r>
              <a:rPr lang="en-GB" dirty="0">
                <a:latin typeface="Lucida Console" panose="020B0609040504020204" pitchFamily="49" charset="0"/>
              </a:rPr>
              <a:t>    df_query = pd.read_sql_query(</a:t>
            </a:r>
            <a:r>
              <a:rPr lang="en-GB" dirty="0">
                <a:solidFill>
                  <a:srgbClr val="00B050"/>
                </a:solidFill>
                <a:latin typeface="Lucida Console" panose="020B0609040504020204" pitchFamily="49" charset="0"/>
              </a:rPr>
              <a:t>"select * from animals"</a:t>
            </a:r>
            <a:r>
              <a:rPr lang="en-GB" dirty="0">
                <a:latin typeface="Lucida Console" panose="020B0609040504020204" pitchFamily="49" charset="0"/>
              </a:rPr>
              <a:t>, conn)</a:t>
            </a:r>
          </a:p>
          <a:p>
            <a:pPr marL="0" indent="0">
              <a:buNone/>
            </a:pPr>
            <a:r>
              <a:rPr lang="en-GB" dirty="0">
                <a:solidFill>
                  <a:srgbClr val="900090"/>
                </a:solidFill>
                <a:latin typeface="Lucida Console" panose="020B0609040504020204" pitchFamily="49" charset="0"/>
              </a:rPr>
              <a:t>    print</a:t>
            </a:r>
            <a:r>
              <a:rPr lang="en-GB" dirty="0">
                <a:latin typeface="Lucida Console" panose="020B0609040504020204" pitchFamily="49" charset="0"/>
              </a:rPr>
              <a:t>(df_query)</a:t>
            </a:r>
          </a:p>
          <a:p>
            <a:pPr marL="0" indent="0">
              <a:buNone/>
            </a:pPr>
            <a:r>
              <a:rPr lang="en-GB" dirty="0">
                <a:solidFill>
                  <a:srgbClr val="FF7700"/>
                </a:solidFill>
                <a:latin typeface="Lucida Console" panose="020B0609040504020204" pitchFamily="49" charset="0"/>
              </a:rPr>
              <a:t>except</a:t>
            </a:r>
            <a:r>
              <a:rPr lang="en-GB" dirty="0">
                <a:solidFill>
                  <a:srgbClr val="333333"/>
                </a:solidFill>
                <a:latin typeface="Lucida Console" panose="020B0609040504020204" pitchFamily="49" charset="0"/>
              </a:rPr>
              <a:t> </a:t>
            </a:r>
            <a:r>
              <a:rPr lang="en-GB" dirty="0">
                <a:solidFill>
                  <a:srgbClr val="900090"/>
                </a:solidFill>
                <a:latin typeface="Lucida Console" panose="020B0609040504020204" pitchFamily="49" charset="0"/>
              </a:rPr>
              <a:t>Exception</a:t>
            </a:r>
            <a:r>
              <a:rPr lang="en-GB" dirty="0">
                <a:solidFill>
                  <a:srgbClr val="333333"/>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333333"/>
                </a:solidFill>
                <a:latin typeface="Lucida Console" panose="020B0609040504020204" pitchFamily="49" charset="0"/>
              </a:rPr>
              <a:t> e:</a:t>
            </a:r>
          </a:p>
          <a:p>
            <a:pPr marL="0" indent="0">
              <a:buNone/>
            </a:pPr>
            <a:r>
              <a:rPr lang="en-GB" dirty="0">
                <a:solidFill>
                  <a:srgbClr val="333333"/>
                </a:solidFill>
                <a:latin typeface="Lucida Console" panose="020B0609040504020204" pitchFamily="49" charset="0"/>
              </a:rPr>
              <a:t>    conn.rollback()</a:t>
            </a:r>
          </a:p>
          <a:p>
            <a:pPr marL="0" indent="0">
              <a:buNone/>
            </a:pPr>
            <a:r>
              <a:rPr lang="en-GB" dirty="0">
                <a:solidFill>
                  <a:srgbClr val="333333"/>
                </a:solidFill>
                <a:latin typeface="Lucida Console" panose="020B0609040504020204" pitchFamily="49" charset="0"/>
              </a:rPr>
              <a:t>    </a:t>
            </a:r>
            <a:r>
              <a:rPr lang="en-GB" dirty="0">
                <a:solidFill>
                  <a:srgbClr val="900090"/>
                </a:solidFill>
                <a:latin typeface="Lucida Console" panose="020B0609040504020204" pitchFamily="49" charset="0"/>
              </a:rPr>
              <a:t>print</a:t>
            </a:r>
            <a:r>
              <a:rPr lang="en-GB" dirty="0">
                <a:solidFill>
                  <a:srgbClr val="333333"/>
                </a:solidFill>
                <a:latin typeface="Lucida Console" panose="020B0609040504020204" pitchFamily="49" charset="0"/>
              </a:rPr>
              <a:t>(e)</a:t>
            </a:r>
          </a:p>
          <a:p>
            <a:pPr marL="0" indent="0">
              <a:buNone/>
            </a:pPr>
            <a:r>
              <a:rPr lang="en-GB" dirty="0">
                <a:solidFill>
                  <a:srgbClr val="FF7700"/>
                </a:solidFill>
                <a:latin typeface="Lucida Console" panose="020B0609040504020204" pitchFamily="49" charset="0"/>
              </a:rPr>
              <a:t>finally</a:t>
            </a:r>
            <a:r>
              <a:rPr lang="en-GB" dirty="0">
                <a:solidFill>
                  <a:srgbClr val="333333"/>
                </a:solidFill>
                <a:latin typeface="Lucida Console" panose="020B0609040504020204" pitchFamily="49" charset="0"/>
              </a:rPr>
              <a:t>:</a:t>
            </a:r>
          </a:p>
          <a:p>
            <a:pPr marL="0" indent="0">
              <a:buNone/>
            </a:pPr>
            <a:r>
              <a:rPr lang="en-GB" dirty="0">
                <a:solidFill>
                  <a:srgbClr val="333333"/>
                </a:solidFill>
                <a:latin typeface="Lucida Console" panose="020B0609040504020204" pitchFamily="49" charset="0"/>
              </a:rPr>
              <a:t>    conn.close()</a:t>
            </a: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5" name="Rectangle 4">
            <a:extLst>
              <a:ext uri="{FF2B5EF4-FFF2-40B4-BE49-F238E27FC236}">
                <a16:creationId xmlns:a16="http://schemas.microsoft.com/office/drawing/2014/main" id="{738BB0E9-5B10-BD3A-03FA-97C2A104AAE1}"/>
              </a:ext>
            </a:extLst>
          </p:cNvPr>
          <p:cNvSpPr/>
          <p:nvPr/>
        </p:nvSpPr>
        <p:spPr>
          <a:xfrm>
            <a:off x="1126671" y="3935185"/>
            <a:ext cx="8409215" cy="293914"/>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632268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811" y="578686"/>
            <a:ext cx="11002378" cy="761702"/>
          </a:xfrm>
        </p:spPr>
        <p:txBody>
          <a:bodyPr/>
          <a:lstStyle/>
          <a:p>
            <a:pPr algn="l"/>
            <a:r>
              <a:rPr lang="en-GB" dirty="0"/>
              <a:t>SQLite with Pandas (2)</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9"/>
            <a:ext cx="11124079" cy="50123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0" i="0" dirty="0">
                <a:solidFill>
                  <a:srgbClr val="333333"/>
                </a:solidFill>
                <a:effectLst/>
                <a:latin typeface="Helvetica Neue"/>
              </a:rPr>
              <a:t>If the animals table exists within the animals database, with the 6 records as shown on </a:t>
            </a:r>
            <a:r>
              <a:rPr lang="en-GB" dirty="0">
                <a:solidFill>
                  <a:srgbClr val="333333"/>
                </a:solidFill>
                <a:latin typeface="Helvetica Neue"/>
              </a:rPr>
              <a:t>slide 30, t</a:t>
            </a:r>
            <a:r>
              <a:rPr lang="en-GB" b="0" i="0" dirty="0">
                <a:solidFill>
                  <a:srgbClr val="333333"/>
                </a:solidFill>
                <a:effectLst/>
                <a:latin typeface="Helvetica Neue"/>
              </a:rPr>
              <a:t>he script from previous slide produces the following outcome:</a:t>
            </a: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4" name="Picture 3">
            <a:extLst>
              <a:ext uri="{FF2B5EF4-FFF2-40B4-BE49-F238E27FC236}">
                <a16:creationId xmlns:a16="http://schemas.microsoft.com/office/drawing/2014/main" id="{C2FB9398-E901-566E-860B-179384964858}"/>
              </a:ext>
            </a:extLst>
          </p:cNvPr>
          <p:cNvPicPr>
            <a:picLocks noChangeAspect="1"/>
          </p:cNvPicPr>
          <p:nvPr/>
        </p:nvPicPr>
        <p:blipFill>
          <a:blip r:embed="rId4"/>
          <a:stretch>
            <a:fillRect/>
          </a:stretch>
        </p:blipFill>
        <p:spPr>
          <a:xfrm>
            <a:off x="957262" y="2433644"/>
            <a:ext cx="10277475" cy="3133725"/>
          </a:xfrm>
          <a:prstGeom prst="rect">
            <a:avLst/>
          </a:prstGeom>
        </p:spPr>
      </p:pic>
    </p:spTree>
    <p:extLst>
      <p:ext uri="{BB962C8B-B14F-4D97-AF65-F5344CB8AC3E}">
        <p14:creationId xmlns:p14="http://schemas.microsoft.com/office/powerpoint/2010/main" val="378512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Questions</a:t>
            </a:r>
          </a:p>
          <a:p>
            <a:endParaRPr lang="en-GB" dirty="0">
              <a:latin typeface="Arial Black" panose="020B0A04020102020204" pitchFamily="34" charset="0"/>
            </a:endParaRPr>
          </a:p>
          <a:p>
            <a:endParaRPr lang="en-GB" dirty="0">
              <a:latin typeface="Arial Black" panose="020B0A04020102020204" pitchFamily="34" charset="0"/>
            </a:endParaRPr>
          </a:p>
          <a:p>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grpSp>
        <p:nvGrpSpPr>
          <p:cNvPr id="7" name="Group 6">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8"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dirty="0"/>
            </a:p>
          </p:txBody>
        </p:sp>
      </p:grpSp>
      <p:pic>
        <p:nvPicPr>
          <p:cNvPr id="10" name="Content Placeholder 6">
            <a:extLst>
              <a:ext uri="{FF2B5EF4-FFF2-40B4-BE49-F238E27FC236}">
                <a16:creationId xmlns:a16="http://schemas.microsoft.com/office/drawing/2014/main" id="{55B7CC43-53CE-4113-92E0-222C591984AF}"/>
              </a:ext>
            </a:extLst>
          </p:cNvPr>
          <p:cNvPicPr>
            <a:picLocks noChangeAspect="1"/>
          </p:cNvPicPr>
          <p:nvPr/>
        </p:nvPicPr>
        <p:blipFill rotWithShape="1">
          <a:blip r:embed="rId6">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213503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3" name="Content Placeholder 2">
            <a:extLst>
              <a:ext uri="{FF2B5EF4-FFF2-40B4-BE49-F238E27FC236}">
                <a16:creationId xmlns:a16="http://schemas.microsoft.com/office/drawing/2014/main" id="{84845D47-2E08-4573-B8AA-5CFBB82AFD13}"/>
              </a:ext>
            </a:extLst>
          </p:cNvPr>
          <p:cNvSpPr>
            <a:spLocks noGrp="1"/>
          </p:cNvSpPr>
          <p:nvPr>
            <p:ph sz="quarter" idx="10"/>
          </p:nvPr>
        </p:nvSpPr>
        <p:spPr>
          <a:xfrm>
            <a:off x="601489" y="1418896"/>
            <a:ext cx="11318368" cy="5149171"/>
          </a:xfrm>
        </p:spPr>
        <p:txBody>
          <a:bodyPr/>
          <a:lstStyle/>
          <a:p>
            <a:r>
              <a:rPr lang="en-GB" dirty="0"/>
              <a:t>SQLite is an open-source, in-process library that implements a self-contained, serverless, zero-configuration, transactional SQL (relational) database engine.</a:t>
            </a:r>
          </a:p>
          <a:p>
            <a:pPr marL="457200" lvl="1" indent="0">
              <a:buNone/>
            </a:pPr>
            <a:endParaRPr lang="en-GB" dirty="0"/>
          </a:p>
          <a:p>
            <a:pPr>
              <a:lnSpc>
                <a:spcPct val="114000"/>
              </a:lnSpc>
            </a:pPr>
            <a:r>
              <a:rPr lang="en-GB" b="0" i="0" dirty="0">
                <a:solidFill>
                  <a:srgbClr val="000000"/>
                </a:solidFill>
                <a:effectLst/>
                <a:latin typeface="Arial" panose="020B0604020202020204" pitchFamily="34" charset="0"/>
              </a:rPr>
              <a:t>A complete SQLite database is stored in a single file, small in size </a:t>
            </a:r>
            <a:endParaRPr lang="en-GB" dirty="0">
              <a:latin typeface="Lucida Console" panose="020B0609040504020204" pitchFamily="49" charset="0"/>
            </a:endParaRPr>
          </a:p>
          <a:p>
            <a:pPr marL="342883" lvl="1" indent="0">
              <a:lnSpc>
                <a:spcPct val="114000"/>
              </a:lnSpc>
              <a:buNone/>
            </a:pPr>
            <a:endParaRPr lang="en-GB" dirty="0"/>
          </a:p>
          <a:p>
            <a:r>
              <a:rPr lang="en-GB" b="0" i="0" dirty="0">
                <a:solidFill>
                  <a:srgbClr val="000000"/>
                </a:solidFill>
                <a:effectLst/>
                <a:latin typeface="Arial" panose="020B0604020202020204" pitchFamily="34" charset="0"/>
              </a:rPr>
              <a:t>SQLite supports most of the query language features found in standard SQL</a:t>
            </a:r>
          </a:p>
          <a:p>
            <a:pPr lvl="1"/>
            <a:endParaRPr lang="en-GB" dirty="0"/>
          </a:p>
          <a:p>
            <a:r>
              <a:rPr lang="en-GB" dirty="0"/>
              <a:t>Running the sqlite3 executable creates a command-line utility called “connection”; you can create (open) as many connections as you like, but each one is independent from the other</a:t>
            </a:r>
          </a:p>
          <a:p>
            <a:endParaRPr lang="en-GB" dirty="0"/>
          </a:p>
          <a:p>
            <a:r>
              <a:rPr lang="en-GB" dirty="0"/>
              <a:t>Aside from the usual SQL commands, in the SQLite command prompt you can also enter other administrative commands, known as “dot commands”; to list all available dot commands with their short description, type </a:t>
            </a:r>
            <a:r>
              <a:rPr lang="en-GB" b="1" dirty="0">
                <a:latin typeface="Consolas" panose="020B0609020204030204" pitchFamily="49" charset="0"/>
                <a:cs typeface="Courier New" panose="02070309020205020404" pitchFamily="49" charset="0"/>
              </a:rPr>
              <a:t>.help</a:t>
            </a:r>
          </a:p>
          <a:p>
            <a:endParaRPr lang="en-GB" b="1" dirty="0">
              <a:latin typeface="Consolas" panose="020B0609020204030204" pitchFamily="49" charset="0"/>
              <a:cs typeface="Courier New" panose="02070309020205020404" pitchFamily="49" charset="0"/>
            </a:endParaRPr>
          </a:p>
          <a:p>
            <a:r>
              <a:rPr lang="en-GB" dirty="0"/>
              <a:t>Always include the following 3 dot commands in SQLite: </a:t>
            </a:r>
            <a:r>
              <a:rPr lang="en-GB" sz="2000" b="1" dirty="0">
                <a:latin typeface="Lucida Console" panose="020B0609040504020204" pitchFamily="49" charset="0"/>
              </a:rPr>
              <a:t>.headers on</a:t>
            </a:r>
            <a:r>
              <a:rPr lang="en-GB" dirty="0"/>
              <a:t>, </a:t>
            </a:r>
            <a:r>
              <a:rPr lang="en-GB" sz="2000" b="1" dirty="0">
                <a:latin typeface="Lucida Console" panose="020B0609040504020204" pitchFamily="49" charset="0"/>
              </a:rPr>
              <a:t>.mode column</a:t>
            </a:r>
            <a:r>
              <a:rPr lang="en-GB" sz="2000" dirty="0"/>
              <a:t>, </a:t>
            </a:r>
            <a:r>
              <a:rPr lang="en-GB" sz="2000" b="1" dirty="0">
                <a:latin typeface="Lucida Console" panose="020B0609040504020204" pitchFamily="49" charset="0"/>
              </a:rPr>
              <a:t>.timer on</a:t>
            </a:r>
          </a:p>
        </p:txBody>
      </p:sp>
    </p:spTree>
    <p:extLst>
      <p:ext uri="{BB962C8B-B14F-4D97-AF65-F5344CB8AC3E}">
        <p14:creationId xmlns:p14="http://schemas.microsoft.com/office/powerpoint/2010/main" val="1043232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3" name="Content Placeholder 2">
            <a:extLst>
              <a:ext uri="{FF2B5EF4-FFF2-40B4-BE49-F238E27FC236}">
                <a16:creationId xmlns:a16="http://schemas.microsoft.com/office/drawing/2014/main" id="{84845D47-2E08-4573-B8AA-5CFBB82AFD13}"/>
              </a:ext>
            </a:extLst>
          </p:cNvPr>
          <p:cNvSpPr>
            <a:spLocks noGrp="1"/>
          </p:cNvSpPr>
          <p:nvPr>
            <p:ph sz="quarter" idx="10"/>
          </p:nvPr>
        </p:nvSpPr>
        <p:spPr>
          <a:xfrm>
            <a:off x="601489" y="1418897"/>
            <a:ext cx="11383682" cy="4853316"/>
          </a:xfrm>
        </p:spPr>
        <p:txBody>
          <a:bodyPr/>
          <a:lstStyle/>
          <a:p>
            <a:r>
              <a:rPr lang="en-GB" dirty="0"/>
              <a:t>To create a new database or open an existing database use the </a:t>
            </a:r>
            <a:r>
              <a:rPr lang="en-GB" sz="2000" dirty="0">
                <a:latin typeface="Consolas" panose="020B0609020204030204" pitchFamily="49" charset="0"/>
              </a:rPr>
              <a:t>.open</a:t>
            </a:r>
            <a:r>
              <a:rPr lang="en-GB" dirty="0"/>
              <a:t> command: </a:t>
            </a:r>
          </a:p>
          <a:p>
            <a:pPr marL="0" indent="0">
              <a:buNone/>
            </a:pPr>
            <a:r>
              <a:rPr lang="en-GB" sz="2000" b="1" dirty="0">
                <a:latin typeface="Consolas" panose="020B0609020204030204" pitchFamily="49" charset="0"/>
              </a:rPr>
              <a:t>	.open databasename.db</a:t>
            </a:r>
          </a:p>
          <a:p>
            <a:pPr marL="0" indent="0">
              <a:buNone/>
            </a:pPr>
            <a:endParaRPr lang="en-GB" sz="2000" b="1" dirty="0">
              <a:latin typeface="Consolas" panose="020B0609020204030204" pitchFamily="49" charset="0"/>
            </a:endParaRPr>
          </a:p>
          <a:p>
            <a:r>
              <a:rPr lang="en-GB" dirty="0"/>
              <a:t>Execute the </a:t>
            </a:r>
            <a:r>
              <a:rPr lang="en-GB" sz="2000" dirty="0">
                <a:latin typeface="Lucida Console" panose="020B0609040504020204" pitchFamily="49" charset="0"/>
              </a:rPr>
              <a:t>.databases</a:t>
            </a:r>
            <a:r>
              <a:rPr lang="en-GB" dirty="0"/>
              <a:t> and </a:t>
            </a:r>
            <a:r>
              <a:rPr lang="en-GB" sz="2000" dirty="0">
                <a:latin typeface="Lucida Console" panose="020B0609040504020204" pitchFamily="49" charset="0"/>
              </a:rPr>
              <a:t>.tables</a:t>
            </a:r>
            <a:r>
              <a:rPr lang="en-GB" dirty="0"/>
              <a:t> commands to see the available databases and tables</a:t>
            </a:r>
          </a:p>
          <a:p>
            <a:endParaRPr lang="en-GB" b="1" dirty="0"/>
          </a:p>
          <a:p>
            <a:r>
              <a:rPr lang="en-GB" dirty="0"/>
              <a:t>The ATTACH DATABASE statement adds another database file to the current database connection</a:t>
            </a:r>
          </a:p>
          <a:p>
            <a:pPr marL="0" indent="0">
              <a:buNone/>
            </a:pPr>
            <a:r>
              <a:rPr lang="en-GB" b="1" dirty="0"/>
              <a:t>	ATTACH [DATABASE] file_name AS database_name;</a:t>
            </a:r>
          </a:p>
          <a:p>
            <a:pPr marL="0" indent="0">
              <a:buNone/>
            </a:pPr>
            <a:endParaRPr lang="en-GB" b="1" dirty="0"/>
          </a:p>
          <a:p>
            <a:r>
              <a:rPr lang="en-GB" dirty="0"/>
              <a:t>Database files that were previously attached can be removed using the DETACH DATABASE command:</a:t>
            </a:r>
          </a:p>
          <a:p>
            <a:pPr marL="0" indent="0">
              <a:buNone/>
            </a:pPr>
            <a:r>
              <a:rPr lang="en-GB" b="1" dirty="0"/>
              <a:t>	 DETACH [DATABASE] database_name;</a:t>
            </a:r>
          </a:p>
          <a:p>
            <a:pPr marL="0" indent="0">
              <a:buNone/>
            </a:pPr>
            <a:endParaRPr lang="en-GB" b="1" dirty="0"/>
          </a:p>
          <a:p>
            <a:r>
              <a:rPr lang="en-GB" dirty="0"/>
              <a:t>To save the result of a query into a file, use the </a:t>
            </a:r>
            <a:r>
              <a:rPr lang="en-GB" sz="2000" b="1" dirty="0">
                <a:latin typeface="Consolas" panose="020B0609020204030204" pitchFamily="49" charset="0"/>
              </a:rPr>
              <a:t>.output FILENAME </a:t>
            </a:r>
            <a:r>
              <a:rPr lang="en-GB" dirty="0"/>
              <a:t>command.</a:t>
            </a:r>
          </a:p>
          <a:p>
            <a:endParaRPr lang="en-GB" dirty="0"/>
          </a:p>
          <a:p>
            <a:r>
              <a:rPr lang="en-GB" dirty="0"/>
              <a:t>To display the result of the query to the standard output again, write either </a:t>
            </a:r>
            <a:r>
              <a:rPr lang="en-GB" sz="2000" b="1" dirty="0">
                <a:latin typeface="Consolas" panose="020B0609020204030204" pitchFamily="49" charset="0"/>
              </a:rPr>
              <a:t>.output</a:t>
            </a:r>
            <a:r>
              <a:rPr lang="en-GB" sz="2000" dirty="0"/>
              <a:t> </a:t>
            </a:r>
            <a:r>
              <a:rPr lang="en-GB" dirty="0"/>
              <a:t>or</a:t>
            </a:r>
            <a:r>
              <a:rPr lang="en-GB" sz="1800" dirty="0"/>
              <a:t> </a:t>
            </a:r>
            <a:r>
              <a:rPr lang="en-GB" sz="1800" b="1" dirty="0">
                <a:latin typeface="Consolas" panose="020B0609020204030204" pitchFamily="49" charset="0"/>
              </a:rPr>
              <a:t>.</a:t>
            </a:r>
            <a:r>
              <a:rPr lang="en-GB" sz="2000" b="1" dirty="0">
                <a:latin typeface="Consolas" panose="020B0609020204030204" pitchFamily="49" charset="0"/>
              </a:rPr>
              <a:t>output stdout</a:t>
            </a:r>
            <a:r>
              <a:rPr lang="en-GB" dirty="0"/>
              <a:t> </a:t>
            </a:r>
          </a:p>
          <a:p>
            <a:pPr marL="0" indent="0">
              <a:buNone/>
            </a:pPr>
            <a:endParaRPr lang="en-GB" b="1" dirty="0"/>
          </a:p>
          <a:p>
            <a:endParaRPr lang="en-GB" b="1" dirty="0"/>
          </a:p>
          <a:p>
            <a:pPr marL="0" indent="0">
              <a:buNone/>
            </a:pPr>
            <a:endParaRPr lang="en-GB" sz="2000" b="1" dirty="0">
              <a:latin typeface="Consolas" panose="020B0609020204030204" pitchFamily="49" charset="0"/>
            </a:endParaRPr>
          </a:p>
          <a:p>
            <a:endParaRPr lang="en-GB" dirty="0"/>
          </a:p>
        </p:txBody>
      </p:sp>
    </p:spTree>
    <p:extLst>
      <p:ext uri="{BB962C8B-B14F-4D97-AF65-F5344CB8AC3E}">
        <p14:creationId xmlns:p14="http://schemas.microsoft.com/office/powerpoint/2010/main" val="3477278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3" name="Content Placeholder 2">
            <a:extLst>
              <a:ext uri="{FF2B5EF4-FFF2-40B4-BE49-F238E27FC236}">
                <a16:creationId xmlns:a16="http://schemas.microsoft.com/office/drawing/2014/main" id="{84845D47-2E08-4573-B8AA-5CFBB82AFD13}"/>
              </a:ext>
            </a:extLst>
          </p:cNvPr>
          <p:cNvSpPr>
            <a:spLocks noGrp="1"/>
          </p:cNvSpPr>
          <p:nvPr>
            <p:ph sz="quarter" idx="10"/>
          </p:nvPr>
        </p:nvSpPr>
        <p:spPr>
          <a:xfrm>
            <a:off x="601489" y="1418897"/>
            <a:ext cx="11285711" cy="4853316"/>
          </a:xfrm>
        </p:spPr>
        <p:txBody>
          <a:bodyPr/>
          <a:lstStyle/>
          <a:p>
            <a:r>
              <a:rPr lang="en-GB" dirty="0"/>
              <a:t>To execute the SQL statements in the file </a:t>
            </a:r>
            <a:r>
              <a:rPr lang="en-GB" sz="2000" dirty="0">
                <a:latin typeface="Consolas" panose="020B0609020204030204" pitchFamily="49" charset="0"/>
              </a:rPr>
              <a:t>FILENAME</a:t>
            </a:r>
            <a:r>
              <a:rPr lang="en-GB" dirty="0"/>
              <a:t>, use the </a:t>
            </a:r>
            <a:r>
              <a:rPr lang="en-GB" sz="2000" b="1" dirty="0">
                <a:latin typeface="Consolas" panose="020B0609020204030204" pitchFamily="49" charset="0"/>
              </a:rPr>
              <a:t>.read FILENAME</a:t>
            </a:r>
            <a:r>
              <a:rPr lang="en-GB" dirty="0"/>
              <a:t> command</a:t>
            </a:r>
            <a:endParaRPr lang="en-GB" dirty="0">
              <a:latin typeface="Lucida Console" panose="020B0609040504020204" pitchFamily="49" charset="0"/>
            </a:endParaRPr>
          </a:p>
          <a:p>
            <a:pPr marL="0" indent="0">
              <a:buNone/>
            </a:pPr>
            <a:endParaRPr lang="en-GB" dirty="0"/>
          </a:p>
          <a:p>
            <a:pPr>
              <a:lnSpc>
                <a:spcPct val="114000"/>
              </a:lnSpc>
            </a:pPr>
            <a:r>
              <a:rPr lang="en-GB" b="0" i="0" dirty="0">
                <a:solidFill>
                  <a:srgbClr val="333333"/>
                </a:solidFill>
                <a:effectLst/>
                <a:latin typeface="Helvetica Neue"/>
              </a:rPr>
              <a:t>To work with </a:t>
            </a:r>
            <a:r>
              <a:rPr lang="en-GB" dirty="0"/>
              <a:t>SQLite in Python do the following:</a:t>
            </a:r>
          </a:p>
          <a:p>
            <a:pPr marL="0" indent="0">
              <a:lnSpc>
                <a:spcPct val="114000"/>
              </a:lnSpc>
              <a:buNone/>
            </a:pPr>
            <a:r>
              <a:rPr lang="en-GB" dirty="0">
                <a:solidFill>
                  <a:srgbClr val="FF7700"/>
                </a:solidFill>
                <a:latin typeface="Lucida Console" panose="020B0609040504020204" pitchFamily="49" charset="0"/>
              </a:rPr>
              <a:t>  import</a:t>
            </a:r>
            <a:r>
              <a:rPr lang="en-GB" dirty="0"/>
              <a:t> </a:t>
            </a:r>
            <a:r>
              <a:rPr lang="en-GB" dirty="0">
                <a:latin typeface="Lucida Console" panose="020B0609040504020204" pitchFamily="49" charset="0"/>
              </a:rPr>
              <a:t>sqlite3  </a:t>
            </a:r>
            <a:r>
              <a:rPr lang="en-GB" dirty="0">
                <a:solidFill>
                  <a:srgbClr val="FF0000"/>
                </a:solidFill>
                <a:latin typeface="Lucida Console" panose="020B0609040504020204" pitchFamily="49" charset="0"/>
              </a:rPr>
              <a:t># import the sqlite3 module</a:t>
            </a:r>
          </a:p>
          <a:p>
            <a:pPr marL="0" indent="0">
              <a:lnSpc>
                <a:spcPct val="114000"/>
              </a:lnSpc>
              <a:buNone/>
            </a:pPr>
            <a:r>
              <a:rPr lang="en-GB" dirty="0">
                <a:solidFill>
                  <a:srgbClr val="FF7700"/>
                </a:solidFill>
                <a:latin typeface="Lucida Console" panose="020B0609040504020204" pitchFamily="49" charset="0"/>
              </a:rPr>
              <a:t>  </a:t>
            </a:r>
            <a:r>
              <a:rPr lang="en-GB" dirty="0">
                <a:latin typeface="Lucida Console" panose="020B0609040504020204" pitchFamily="49" charset="0"/>
              </a:rPr>
              <a:t>conn = sqlite3.connect(</a:t>
            </a:r>
            <a:r>
              <a:rPr lang="en-GB" dirty="0">
                <a:solidFill>
                  <a:srgbClr val="00B050"/>
                </a:solidFill>
                <a:latin typeface="Lucida Console" panose="020B0609040504020204" pitchFamily="49" charset="0"/>
              </a:rPr>
              <a:t>'...'</a:t>
            </a:r>
            <a:r>
              <a:rPr lang="en-GB" dirty="0">
                <a:latin typeface="Lucida Console" panose="020B0609040504020204" pitchFamily="49" charset="0"/>
              </a:rPr>
              <a:t>)  </a:t>
            </a:r>
            <a:r>
              <a:rPr lang="en-GB" dirty="0">
                <a:solidFill>
                  <a:srgbClr val="FF0000"/>
                </a:solidFill>
                <a:latin typeface="Lucida Console" panose="020B0609040504020204" pitchFamily="49" charset="0"/>
              </a:rPr>
              <a:t># connect to a database</a:t>
            </a:r>
            <a:endParaRPr lang="en-GB" dirty="0">
              <a:latin typeface="Lucida Console" panose="020B0609040504020204" pitchFamily="49" charset="0"/>
            </a:endParaRPr>
          </a:p>
          <a:p>
            <a:pPr marL="0" indent="0">
              <a:lnSpc>
                <a:spcPct val="114000"/>
              </a:lnSpc>
              <a:buNone/>
            </a:pPr>
            <a:r>
              <a:rPr lang="en-GB" dirty="0">
                <a:latin typeface="Lucida Console" panose="020B0609040504020204" pitchFamily="49" charset="0"/>
              </a:rPr>
              <a:t>  cursor = conn.cursor()  </a:t>
            </a:r>
            <a:r>
              <a:rPr lang="en-GB" dirty="0">
                <a:solidFill>
                  <a:srgbClr val="FF0000"/>
                </a:solidFill>
                <a:latin typeface="Lucida Console" panose="020B0609040504020204" pitchFamily="49" charset="0"/>
              </a:rPr>
              <a:t># create the cursor object</a:t>
            </a:r>
            <a:r>
              <a:rPr lang="en-GB" dirty="0"/>
              <a:t> </a:t>
            </a:r>
          </a:p>
          <a:p>
            <a:pPr marL="0" indent="0">
              <a:lnSpc>
                <a:spcPct val="114000"/>
              </a:lnSpc>
              <a:buNone/>
            </a:pPr>
            <a:r>
              <a:rPr lang="en-GB" dirty="0">
                <a:solidFill>
                  <a:srgbClr val="FF0000"/>
                </a:solidFill>
                <a:latin typeface="Lucida Console" panose="020B0609040504020204" pitchFamily="49" charset="0"/>
              </a:rPr>
              <a:t>  </a:t>
            </a:r>
            <a:r>
              <a:rPr lang="en-GB" dirty="0">
                <a:latin typeface="Lucida Console" panose="020B0609040504020204" pitchFamily="49" charset="0"/>
              </a:rPr>
              <a:t>cursor.execute(</a:t>
            </a:r>
            <a:r>
              <a:rPr lang="en-GB" dirty="0">
                <a:solidFill>
                  <a:srgbClr val="00B050"/>
                </a:solidFill>
                <a:latin typeface="Lucida Console" panose="020B0609040504020204" pitchFamily="49" charset="0"/>
              </a:rPr>
              <a:t>'...'</a:t>
            </a:r>
            <a:r>
              <a:rPr lang="en-GB" dirty="0">
                <a:latin typeface="Lucida Console" panose="020B0609040504020204" pitchFamily="49" charset="0"/>
              </a:rPr>
              <a:t>)</a:t>
            </a:r>
            <a:r>
              <a:rPr lang="en-GB" dirty="0">
                <a:solidFill>
                  <a:srgbClr val="FF0000"/>
                </a:solidFill>
                <a:latin typeface="Lucida Console" panose="020B0609040504020204" pitchFamily="49" charset="0"/>
              </a:rPr>
              <a:t>  # execute the SQL statement</a:t>
            </a:r>
          </a:p>
          <a:p>
            <a:pPr marL="0" indent="0">
              <a:lnSpc>
                <a:spcPct val="114000"/>
              </a:lnSpc>
              <a:buNone/>
            </a:pPr>
            <a:r>
              <a:rPr lang="en-GB" dirty="0">
                <a:latin typeface="Lucida Console" panose="020B0609040504020204" pitchFamily="49" charset="0"/>
              </a:rPr>
              <a:t>  conn.commit()  </a:t>
            </a:r>
            <a:r>
              <a:rPr lang="en-GB" dirty="0">
                <a:solidFill>
                  <a:srgbClr val="FF0000"/>
                </a:solidFill>
                <a:latin typeface="Lucida Console" panose="020B0609040504020204" pitchFamily="49" charset="0"/>
              </a:rPr>
              <a:t># needed if the SQL statement affected the table or its data</a:t>
            </a:r>
          </a:p>
          <a:p>
            <a:pPr marL="0" indent="0">
              <a:lnSpc>
                <a:spcPct val="114000"/>
              </a:lnSpc>
              <a:buNone/>
            </a:pPr>
            <a:r>
              <a:rPr lang="en-GB" dirty="0">
                <a:latin typeface="Lucida Console" panose="020B0609040504020204" pitchFamily="49" charset="0"/>
              </a:rPr>
              <a:t>  rows = cursor.fetchall()  </a:t>
            </a:r>
            <a:r>
              <a:rPr lang="en-GB" dirty="0">
                <a:solidFill>
                  <a:srgbClr val="FF0000"/>
                </a:solidFill>
                <a:latin typeface="Lucida Console" panose="020B0609040504020204" pitchFamily="49" charset="0"/>
              </a:rPr>
              <a:t># to retrieve all rows returned by SELECT statement</a:t>
            </a:r>
          </a:p>
          <a:p>
            <a:pPr marL="0" indent="0">
              <a:buNone/>
            </a:pPr>
            <a:r>
              <a:rPr lang="en-GB" dirty="0">
                <a:solidFill>
                  <a:srgbClr val="FF7700"/>
                </a:solidFill>
                <a:latin typeface="Lucida Console" panose="020B0609040504020204" pitchFamily="49" charset="0"/>
              </a:rPr>
              <a:t>  for</a:t>
            </a:r>
            <a:r>
              <a:rPr lang="en-GB" dirty="0">
                <a:latin typeface="Lucida Console" panose="020B0609040504020204" pitchFamily="49" charset="0"/>
              </a:rPr>
              <a:t> row </a:t>
            </a:r>
            <a:r>
              <a:rPr lang="en-GB" dirty="0">
                <a:solidFill>
                  <a:srgbClr val="FF7700"/>
                </a:solidFill>
                <a:latin typeface="Lucida Console" panose="020B0609040504020204" pitchFamily="49" charset="0"/>
              </a:rPr>
              <a:t>in</a:t>
            </a:r>
            <a:r>
              <a:rPr lang="en-GB" dirty="0">
                <a:latin typeface="Lucida Console" panose="020B0609040504020204" pitchFamily="49" charset="0"/>
              </a:rPr>
              <a:t> rows: </a:t>
            </a:r>
            <a:r>
              <a:rPr lang="en-GB" dirty="0">
                <a:solidFill>
                  <a:srgbClr val="FF0000"/>
                </a:solidFill>
                <a:latin typeface="Lucida Console" panose="020B0609040504020204" pitchFamily="49" charset="0"/>
              </a:rPr>
              <a:t># display the rows returned by SELECT statement</a:t>
            </a:r>
            <a:br>
              <a:rPr lang="en-GB" dirty="0">
                <a:latin typeface="Lucida Console" panose="020B0609040504020204" pitchFamily="49" charset="0"/>
              </a:rPr>
            </a:br>
            <a:r>
              <a:rPr lang="en-GB" dirty="0">
                <a:latin typeface="Lucida Console" panose="020B0609040504020204" pitchFamily="49" charset="0"/>
              </a:rPr>
              <a: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(row)</a:t>
            </a:r>
          </a:p>
          <a:p>
            <a:pPr marL="0" indent="0">
              <a:buNone/>
            </a:pPr>
            <a:r>
              <a:rPr lang="en-GB" dirty="0">
                <a:solidFill>
                  <a:srgbClr val="900090"/>
                </a:solidFill>
                <a:latin typeface="Lucida Console" panose="020B0609040504020204" pitchFamily="49" charset="0"/>
              </a:rPr>
              <a:t>  print</a:t>
            </a:r>
            <a:r>
              <a:rPr lang="en-GB" dirty="0">
                <a:solidFill>
                  <a:srgbClr val="333333"/>
                </a:solidFill>
                <a:latin typeface="Lucida Console" panose="020B0609040504020204" pitchFamily="49" charset="0"/>
              </a:rPr>
              <a:t>(</a:t>
            </a:r>
            <a:r>
              <a:rPr lang="en-GB" dirty="0">
                <a:solidFill>
                  <a:srgbClr val="00B050"/>
                </a:solidFill>
                <a:latin typeface="Lucida Console" panose="020B0609040504020204" pitchFamily="49" charset="0"/>
              </a:rPr>
              <a:t>'The number of fetched records:'</a:t>
            </a:r>
            <a:r>
              <a:rPr lang="en-GB" dirty="0">
                <a:solidFill>
                  <a:srgbClr val="333333"/>
                </a:solidFill>
                <a:latin typeface="Lucida Console" panose="020B0609040504020204" pitchFamily="49" charset="0"/>
              </a:rPr>
              <a:t>, </a:t>
            </a:r>
            <a:r>
              <a:rPr lang="en-GB" dirty="0">
                <a:solidFill>
                  <a:srgbClr val="900090"/>
                </a:solidFill>
                <a:latin typeface="Lucida Console" panose="020B0609040504020204" pitchFamily="49" charset="0"/>
              </a:rPr>
              <a:t>len</a:t>
            </a:r>
            <a:r>
              <a:rPr lang="en-GB" dirty="0">
                <a:solidFill>
                  <a:srgbClr val="333333"/>
                </a:solidFill>
                <a:latin typeface="Lucida Console" panose="020B0609040504020204" pitchFamily="49" charset="0"/>
              </a:rPr>
              <a:t>(rows))</a:t>
            </a:r>
            <a:endParaRPr lang="en-GB" dirty="0">
              <a:latin typeface="Lucida Console" panose="020B0609040504020204" pitchFamily="49" charset="0"/>
            </a:endParaRPr>
          </a:p>
          <a:p>
            <a:pPr marL="0" indent="0">
              <a:buNone/>
            </a:pPr>
            <a:r>
              <a:rPr lang="en-GB" dirty="0">
                <a:latin typeface="Lucida Console" panose="020B0609040504020204" pitchFamily="49" charset="0"/>
              </a:rPr>
              <a:t>  conn.close()   </a:t>
            </a:r>
            <a:r>
              <a:rPr lang="en-GB" dirty="0">
                <a:solidFill>
                  <a:srgbClr val="FF0000"/>
                </a:solidFill>
                <a:latin typeface="Lucida Console" panose="020B0609040504020204" pitchFamily="49" charset="0"/>
              </a:rPr>
              <a:t># close the database connection</a:t>
            </a:r>
          </a:p>
          <a:p>
            <a:pPr marL="0" indent="0">
              <a:lnSpc>
                <a:spcPct val="114000"/>
              </a:lnSpc>
              <a:buNone/>
            </a:pPr>
            <a:endParaRPr lang="en-GB" dirty="0"/>
          </a:p>
          <a:p>
            <a:pPr marL="0" indent="0">
              <a:buNone/>
            </a:pPr>
            <a:endParaRPr lang="en-GB" dirty="0"/>
          </a:p>
        </p:txBody>
      </p:sp>
    </p:spTree>
    <p:extLst>
      <p:ext uri="{BB962C8B-B14F-4D97-AF65-F5344CB8AC3E}">
        <p14:creationId xmlns:p14="http://schemas.microsoft.com/office/powerpoint/2010/main" val="1011974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3" name="Content Placeholder 2">
            <a:extLst>
              <a:ext uri="{FF2B5EF4-FFF2-40B4-BE49-F238E27FC236}">
                <a16:creationId xmlns:a16="http://schemas.microsoft.com/office/drawing/2014/main" id="{84845D47-2E08-4573-B8AA-5CFBB82AFD13}"/>
              </a:ext>
            </a:extLst>
          </p:cNvPr>
          <p:cNvSpPr>
            <a:spLocks noGrp="1"/>
          </p:cNvSpPr>
          <p:nvPr>
            <p:ph sz="quarter" idx="10"/>
          </p:nvPr>
        </p:nvSpPr>
        <p:spPr>
          <a:xfrm>
            <a:off x="601489" y="1418897"/>
            <a:ext cx="11285711" cy="4853316"/>
          </a:xfrm>
        </p:spPr>
        <p:txBody>
          <a:bodyPr/>
          <a:lstStyle/>
          <a:p>
            <a:r>
              <a:rPr lang="en-GB" dirty="0"/>
              <a:t>To execute the SQL statements with data obtained in runtime, store the data into a tuple and pass it to the </a:t>
            </a:r>
            <a:r>
              <a:rPr lang="en-GB" sz="2000" dirty="0">
                <a:latin typeface="Lucida Console" panose="020B0609040504020204" pitchFamily="49" charset="0"/>
              </a:rPr>
              <a:t>execute</a:t>
            </a:r>
            <a:r>
              <a:rPr lang="en-GB" dirty="0"/>
              <a:t> cursor method along with the SQL statement:</a:t>
            </a:r>
          </a:p>
          <a:p>
            <a:pPr marL="0" indent="0">
              <a:buNone/>
            </a:pPr>
            <a:r>
              <a:rPr lang="en-GB" dirty="0">
                <a:latin typeface="Lucida Console" panose="020B0609040504020204" pitchFamily="49" charset="0"/>
              </a:rPr>
              <a:t>  cursor.execute(sql, runtime_data)</a:t>
            </a:r>
          </a:p>
          <a:p>
            <a:endParaRPr lang="en-GB" dirty="0">
              <a:latin typeface="Lucida Console" panose="020B0609040504020204" pitchFamily="49" charset="0"/>
            </a:endParaRPr>
          </a:p>
          <a:p>
            <a:pPr>
              <a:lnSpc>
                <a:spcPct val="114000"/>
              </a:lnSpc>
            </a:pPr>
            <a:r>
              <a:rPr lang="en-GB" b="0" i="0" dirty="0">
                <a:solidFill>
                  <a:srgbClr val="333333"/>
                </a:solidFill>
                <a:effectLst/>
                <a:latin typeface="Helvetica Neue"/>
              </a:rPr>
              <a:t>To store the row(s) returned by an SQL statement into Pandas DataFrame use the </a:t>
            </a:r>
            <a:r>
              <a:rPr lang="en-GB" dirty="0">
                <a:latin typeface="Lucida Console" panose="020B0609040504020204" pitchFamily="49" charset="0"/>
              </a:rPr>
              <a:t>read_sql_query() </a:t>
            </a:r>
            <a:r>
              <a:rPr lang="en-GB" dirty="0">
                <a:solidFill>
                  <a:srgbClr val="333333"/>
                </a:solidFill>
                <a:latin typeface="Helvetica Neue"/>
              </a:rPr>
              <a:t>Pandas method</a:t>
            </a:r>
          </a:p>
          <a:p>
            <a:pPr marL="0" indent="0">
              <a:lnSpc>
                <a:spcPct val="114000"/>
              </a:lnSpc>
              <a:buNone/>
            </a:pPr>
            <a:r>
              <a:rPr lang="en-GB" dirty="0">
                <a:solidFill>
                  <a:srgbClr val="FF7700"/>
                </a:solidFill>
                <a:latin typeface="Lucida Console" panose="020B0609040504020204" pitchFamily="49" charset="0"/>
              </a:rPr>
              <a:t>  import</a:t>
            </a:r>
            <a:r>
              <a:rPr lang="en-GB" dirty="0"/>
              <a:t> </a:t>
            </a:r>
            <a:r>
              <a:rPr lang="en-GB" dirty="0">
                <a:latin typeface="Lucida Console" panose="020B0609040504020204" pitchFamily="49" charset="0"/>
              </a:rPr>
              <a:t>sqlite3</a:t>
            </a:r>
          </a:p>
          <a:p>
            <a:pPr marL="0" indent="0">
              <a:lnSpc>
                <a:spcPct val="114000"/>
              </a:lnSpc>
              <a:buNone/>
            </a:pPr>
            <a:r>
              <a:rPr lang="en-GB" dirty="0">
                <a:solidFill>
                  <a:srgbClr val="FF7700"/>
                </a:solidFill>
                <a:latin typeface="Lucida Console" panose="020B0609040504020204" pitchFamily="49" charset="0"/>
              </a:rPr>
              <a:t>  import</a:t>
            </a:r>
            <a:r>
              <a:rPr lang="en-GB" dirty="0">
                <a:latin typeface="Lucida Console" panose="020B0609040504020204" pitchFamily="49" charset="0"/>
              </a:rPr>
              <a:t> pandas </a:t>
            </a:r>
            <a:r>
              <a:rPr lang="en-GB" dirty="0">
                <a:solidFill>
                  <a:srgbClr val="FF7700"/>
                </a:solidFill>
                <a:latin typeface="Lucida Console" panose="020B0609040504020204" pitchFamily="49" charset="0"/>
              </a:rPr>
              <a:t>as</a:t>
            </a:r>
            <a:r>
              <a:rPr lang="en-GB" dirty="0">
                <a:latin typeface="Lucida Console" panose="020B0609040504020204" pitchFamily="49" charset="0"/>
              </a:rPr>
              <a:t> pd</a:t>
            </a:r>
            <a:endParaRPr lang="en-GB" dirty="0">
              <a:solidFill>
                <a:srgbClr val="FF0000"/>
              </a:solidFill>
              <a:latin typeface="Lucida Console" panose="020B0609040504020204" pitchFamily="49" charset="0"/>
            </a:endParaRPr>
          </a:p>
          <a:p>
            <a:pPr marL="0" indent="0">
              <a:buNone/>
            </a:pPr>
            <a:r>
              <a:rPr lang="en-GB" dirty="0">
                <a:solidFill>
                  <a:srgbClr val="FF7700"/>
                </a:solidFill>
                <a:latin typeface="Lucida Console" panose="020B0609040504020204" pitchFamily="49" charset="0"/>
              </a:rPr>
              <a:t>  </a:t>
            </a:r>
            <a:r>
              <a:rPr lang="en-GB" dirty="0">
                <a:latin typeface="Lucida Console" panose="020B0609040504020204" pitchFamily="49" charset="0"/>
              </a:rPr>
              <a:t>conn = sqlite3.connect(</a:t>
            </a:r>
            <a:r>
              <a:rPr lang="en-GB" dirty="0">
                <a:solidFill>
                  <a:srgbClr val="00B050"/>
                </a:solidFill>
                <a:latin typeface="Lucida Console" panose="020B0609040504020204" pitchFamily="49" charset="0"/>
              </a:rPr>
              <a:t>'...'</a:t>
            </a:r>
            <a:r>
              <a:rPr lang="en-GB" dirty="0">
                <a:latin typeface="Lucida Console" panose="020B0609040504020204" pitchFamily="49" charset="0"/>
              </a:rPr>
              <a:t>)</a:t>
            </a:r>
          </a:p>
          <a:p>
            <a:pPr marL="0" indent="0">
              <a:buNone/>
            </a:pPr>
            <a:r>
              <a:rPr lang="en-GB" dirty="0">
                <a:latin typeface="Lucida Console" panose="020B0609040504020204" pitchFamily="49" charset="0"/>
              </a:rPr>
              <a:t>  df_query = pd.read_sql_query(</a:t>
            </a:r>
            <a:r>
              <a:rPr lang="en-GB" dirty="0">
                <a:solidFill>
                  <a:srgbClr val="00B050"/>
                </a:solidFill>
                <a:latin typeface="Lucida Console" panose="020B0609040504020204" pitchFamily="49" charset="0"/>
              </a:rPr>
              <a:t>'...'</a:t>
            </a:r>
            <a:r>
              <a:rPr lang="en-GB" dirty="0">
                <a:latin typeface="Lucida Console" panose="020B0609040504020204" pitchFamily="49" charset="0"/>
              </a:rPr>
              <a:t>, conn)</a:t>
            </a:r>
          </a:p>
          <a:p>
            <a:pPr marL="0" indent="0">
              <a:lnSpc>
                <a:spcPct val="114000"/>
              </a:lnSpc>
              <a:buNone/>
            </a:pPr>
            <a:endParaRPr lang="en-GB" dirty="0"/>
          </a:p>
          <a:p>
            <a:pPr marL="0" indent="0">
              <a:buNone/>
            </a:pPr>
            <a:endParaRPr lang="en-GB" dirty="0"/>
          </a:p>
        </p:txBody>
      </p:sp>
    </p:spTree>
    <p:extLst>
      <p:ext uri="{BB962C8B-B14F-4D97-AF65-F5344CB8AC3E}">
        <p14:creationId xmlns:p14="http://schemas.microsoft.com/office/powerpoint/2010/main" val="4184708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What is SQLite?</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1103016" cy="468003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SQLite is an open-source, in-process library that implements a SQL (relational) database engine that is:</a:t>
            </a:r>
          </a:p>
          <a:p>
            <a:pPr lvl="1"/>
            <a:r>
              <a:rPr lang="en-GB" i="1" dirty="0"/>
              <a:t>self-contained</a:t>
            </a:r>
            <a:r>
              <a:rPr lang="en-GB" dirty="0"/>
              <a:t>: stand-alone, with no external dependencies, running on any operating system, </a:t>
            </a:r>
          </a:p>
          <a:p>
            <a:pPr lvl="1"/>
            <a:r>
              <a:rPr lang="en-GB" i="1" dirty="0"/>
              <a:t>serverless</a:t>
            </a:r>
            <a:r>
              <a:rPr lang="en-GB" dirty="0"/>
              <a:t>: </a:t>
            </a:r>
            <a:r>
              <a:rPr lang="en-GB" b="0" i="0" dirty="0">
                <a:solidFill>
                  <a:srgbClr val="000000"/>
                </a:solidFill>
                <a:effectLst/>
                <a:latin typeface="Arial" panose="020B0604020202020204" pitchFamily="34" charset="0"/>
              </a:rPr>
              <a:t>no separate system and no intermediary server process needed</a:t>
            </a:r>
            <a:r>
              <a:rPr lang="en-GB" dirty="0"/>
              <a:t>, </a:t>
            </a:r>
          </a:p>
          <a:p>
            <a:pPr lvl="1"/>
            <a:r>
              <a:rPr lang="en-GB" i="1" dirty="0"/>
              <a:t>zero-configuration</a:t>
            </a:r>
            <a:r>
              <a:rPr lang="en-GB" dirty="0"/>
              <a:t>: no need for setup or administration in your system,</a:t>
            </a:r>
          </a:p>
          <a:p>
            <a:pPr lvl="1"/>
            <a:r>
              <a:rPr lang="en-GB" i="1" dirty="0"/>
              <a:t>transactional</a:t>
            </a:r>
            <a:r>
              <a:rPr lang="en-GB" dirty="0"/>
              <a:t>: all changes and queries are Atomic, Consistent, Isolated, and Durable (ACID)</a:t>
            </a:r>
          </a:p>
          <a:p>
            <a:pPr marL="0" indent="0">
              <a:buNone/>
            </a:pPr>
            <a:endParaRPr lang="en-GB" dirty="0"/>
          </a:p>
          <a:p>
            <a:r>
              <a:rPr lang="en-GB" b="0" i="0" dirty="0">
                <a:solidFill>
                  <a:srgbClr val="000000"/>
                </a:solidFill>
                <a:effectLst/>
                <a:latin typeface="Arial" panose="020B0604020202020204" pitchFamily="34" charset="0"/>
              </a:rPr>
              <a:t>A complete SQLite database is stored in a single cross-platform disk file and can be linked with other applications statically or dynamically as per your requirement. </a:t>
            </a:r>
          </a:p>
          <a:p>
            <a:endParaRPr lang="en-GB" dirty="0">
              <a:solidFill>
                <a:srgbClr val="000000"/>
              </a:solidFill>
            </a:endParaRPr>
          </a:p>
          <a:p>
            <a:r>
              <a:rPr lang="en-GB" b="0" i="0" dirty="0">
                <a:solidFill>
                  <a:srgbClr val="000000"/>
                </a:solidFill>
                <a:effectLst/>
                <a:latin typeface="Arial" panose="020B0604020202020204" pitchFamily="34" charset="0"/>
              </a:rPr>
              <a:t>SQLite is small in size (around 500KB).</a:t>
            </a:r>
          </a:p>
          <a:p>
            <a:endParaRPr lang="en-GB" b="0" i="0" dirty="0">
              <a:solidFill>
                <a:srgbClr val="000000"/>
              </a:solidFill>
              <a:effectLst/>
              <a:latin typeface="Arial" panose="020B0604020202020204" pitchFamily="34" charset="0"/>
            </a:endParaRPr>
          </a:p>
          <a:p>
            <a:r>
              <a:rPr lang="en-GB" b="0" i="0" dirty="0">
                <a:solidFill>
                  <a:srgbClr val="000000"/>
                </a:solidFill>
                <a:effectLst/>
                <a:latin typeface="Arial" panose="020B0604020202020204" pitchFamily="34" charset="0"/>
              </a:rPr>
              <a:t>SQLite accesses its storage files directly.</a:t>
            </a:r>
            <a:endParaRPr lang="en-GB" b="1"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04954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SQLite Limitations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0" y="1568069"/>
            <a:ext cx="11251079" cy="761702"/>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0" i="0" dirty="0">
                <a:solidFill>
                  <a:srgbClr val="000000"/>
                </a:solidFill>
                <a:effectLst/>
                <a:latin typeface="Arial" panose="020B0604020202020204" pitchFamily="34" charset="0"/>
              </a:rPr>
              <a:t>SQLite supports most of the query language features found in SQL92 (SQL2) standard</a:t>
            </a:r>
          </a:p>
          <a:p>
            <a:r>
              <a:rPr lang="en-GB" dirty="0">
                <a:solidFill>
                  <a:srgbClr val="000000"/>
                </a:solidFill>
              </a:rPr>
              <a:t>However, t</a:t>
            </a:r>
            <a:r>
              <a:rPr lang="en-GB" b="0" i="0" dirty="0">
                <a:solidFill>
                  <a:srgbClr val="000000"/>
                </a:solidFill>
                <a:effectLst/>
                <a:latin typeface="Arial" panose="020B0604020202020204" pitchFamily="34" charset="0"/>
              </a:rPr>
              <a:t>here are few unsupported features of SQL92 in SQLite which are listed in the following table</a:t>
            </a:r>
            <a:endParaRPr lang="en-GB" dirty="0"/>
          </a:p>
          <a:p>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graphicFrame>
        <p:nvGraphicFramePr>
          <p:cNvPr id="5" name="Table 3">
            <a:extLst>
              <a:ext uri="{FF2B5EF4-FFF2-40B4-BE49-F238E27FC236}">
                <a16:creationId xmlns:a16="http://schemas.microsoft.com/office/drawing/2014/main" id="{967B5166-2B2C-4E02-8847-E4122F868E9A}"/>
              </a:ext>
            </a:extLst>
          </p:cNvPr>
          <p:cNvGraphicFramePr>
            <a:graphicFrameLocks noGrp="1"/>
          </p:cNvGraphicFramePr>
          <p:nvPr>
            <p:extLst>
              <p:ext uri="{D42A27DB-BD31-4B8C-83A1-F6EECF244321}">
                <p14:modId xmlns:p14="http://schemas.microsoft.com/office/powerpoint/2010/main" val="4002415990"/>
              </p:ext>
            </p:extLst>
          </p:nvPr>
        </p:nvGraphicFramePr>
        <p:xfrm>
          <a:off x="767437" y="2434169"/>
          <a:ext cx="10907486" cy="3947160"/>
        </p:xfrm>
        <a:graphic>
          <a:graphicData uri="http://schemas.openxmlformats.org/drawingml/2006/table">
            <a:tbl>
              <a:tblPr firstRow="1" bandRow="1">
                <a:tableStyleId>{5C22544A-7EE6-4342-B048-85BDC9FD1C3A}</a:tableStyleId>
              </a:tblPr>
              <a:tblGrid>
                <a:gridCol w="1240977">
                  <a:extLst>
                    <a:ext uri="{9D8B030D-6E8A-4147-A177-3AD203B41FA5}">
                      <a16:colId xmlns:a16="http://schemas.microsoft.com/office/drawing/2014/main" val="4212777212"/>
                    </a:ext>
                  </a:extLst>
                </a:gridCol>
                <a:gridCol w="2775857">
                  <a:extLst>
                    <a:ext uri="{9D8B030D-6E8A-4147-A177-3AD203B41FA5}">
                      <a16:colId xmlns:a16="http://schemas.microsoft.com/office/drawing/2014/main" val="640929863"/>
                    </a:ext>
                  </a:extLst>
                </a:gridCol>
                <a:gridCol w="6890652">
                  <a:extLst>
                    <a:ext uri="{9D8B030D-6E8A-4147-A177-3AD203B41FA5}">
                      <a16:colId xmlns:a16="http://schemas.microsoft.com/office/drawing/2014/main" val="347860145"/>
                    </a:ext>
                  </a:extLst>
                </a:gridCol>
              </a:tblGrid>
              <a:tr h="370840">
                <a:tc>
                  <a:txBody>
                    <a:bodyPr/>
                    <a:lstStyle/>
                    <a:p>
                      <a:pPr algn="ctr"/>
                      <a:r>
                        <a:rPr lang="en-GB" dirty="0"/>
                        <a:t>Serial No.</a:t>
                      </a:r>
                    </a:p>
                  </a:txBody>
                  <a:tcPr/>
                </a:tc>
                <a:tc>
                  <a:txBody>
                    <a:bodyPr/>
                    <a:lstStyle/>
                    <a:p>
                      <a:pPr algn="ctr"/>
                      <a:r>
                        <a:rPr lang="en-GB" dirty="0"/>
                        <a:t>Feature</a:t>
                      </a:r>
                    </a:p>
                  </a:txBody>
                  <a:tcPr/>
                </a:tc>
                <a:tc>
                  <a:txBody>
                    <a:bodyPr/>
                    <a:lstStyle/>
                    <a:p>
                      <a:pPr algn="ctr"/>
                      <a:r>
                        <a:rPr lang="en-GB" dirty="0"/>
                        <a:t>Description</a:t>
                      </a:r>
                    </a:p>
                  </a:txBody>
                  <a:tcPr/>
                </a:tc>
                <a:extLst>
                  <a:ext uri="{0D108BD9-81ED-4DB2-BD59-A6C34878D82A}">
                    <a16:rowId xmlns:a16="http://schemas.microsoft.com/office/drawing/2014/main" val="4277875454"/>
                  </a:ext>
                </a:extLst>
              </a:tr>
              <a:tr h="370840">
                <a:tc>
                  <a:txBody>
                    <a:bodyPr/>
                    <a:lstStyle/>
                    <a:p>
                      <a:pPr algn="ctr"/>
                      <a:r>
                        <a:rPr lang="en-GB" sz="1800" b="0" i="0" kern="1200" dirty="0">
                          <a:solidFill>
                            <a:schemeClr val="dk1"/>
                          </a:solidFill>
                          <a:effectLst/>
                          <a:latin typeface="+mn-lt"/>
                          <a:ea typeface="+mn-ea"/>
                          <a:cs typeface="+mn-cs"/>
                        </a:rPr>
                        <a:t>1</a:t>
                      </a:r>
                    </a:p>
                  </a:txBody>
                  <a:tcPr/>
                </a:tc>
                <a:tc>
                  <a:txBody>
                    <a:bodyPr/>
                    <a:lstStyle/>
                    <a:p>
                      <a:pPr algn="l"/>
                      <a:r>
                        <a:rPr lang="en-GB" sz="1800" b="0" i="0" kern="1200" dirty="0">
                          <a:solidFill>
                            <a:schemeClr val="dk1"/>
                          </a:solidFill>
                          <a:effectLst/>
                          <a:latin typeface="+mn-lt"/>
                          <a:ea typeface="+mn-ea"/>
                          <a:cs typeface="+mn-cs"/>
                        </a:rPr>
                        <a:t>RIGHT OUTER JOIN</a:t>
                      </a:r>
                    </a:p>
                  </a:txBody>
                  <a:tcPr/>
                </a:tc>
                <a:tc>
                  <a:txBody>
                    <a:bodyPr/>
                    <a:lstStyle/>
                    <a:p>
                      <a:pPr algn="l"/>
                      <a:r>
                        <a:rPr lang="en-GB" sz="1800" b="0" i="0" kern="1200" dirty="0">
                          <a:solidFill>
                            <a:schemeClr val="dk1"/>
                          </a:solidFill>
                          <a:effectLst/>
                          <a:latin typeface="+mn-lt"/>
                          <a:ea typeface="+mn-ea"/>
                          <a:cs typeface="+mn-cs"/>
                        </a:rPr>
                        <a:t>Only LEFT OUTER JOIN is implemented.</a:t>
                      </a:r>
                      <a:endParaRPr lang="en-GB" dirty="0"/>
                    </a:p>
                  </a:txBody>
                  <a:tcPr/>
                </a:tc>
                <a:extLst>
                  <a:ext uri="{0D108BD9-81ED-4DB2-BD59-A6C34878D82A}">
                    <a16:rowId xmlns:a16="http://schemas.microsoft.com/office/drawing/2014/main" val="573874900"/>
                  </a:ext>
                </a:extLst>
              </a:tr>
              <a:tr h="370840">
                <a:tc>
                  <a:txBody>
                    <a:bodyPr/>
                    <a:lstStyle/>
                    <a:p>
                      <a:pPr algn="ctr"/>
                      <a:r>
                        <a:rPr lang="en-GB" sz="1800" b="0" i="0" kern="1200" dirty="0">
                          <a:solidFill>
                            <a:schemeClr val="dk1"/>
                          </a:solidFill>
                          <a:effectLst/>
                          <a:latin typeface="+mn-lt"/>
                          <a:ea typeface="+mn-ea"/>
                          <a:cs typeface="+mn-cs"/>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FULL OUTER JOIN</a:t>
                      </a:r>
                    </a:p>
                  </a:txBody>
                  <a:tcPr/>
                </a:tc>
                <a:tc>
                  <a:txBody>
                    <a:bodyPr/>
                    <a:lstStyle/>
                    <a:p>
                      <a:pPr algn="l"/>
                      <a:r>
                        <a:rPr lang="en-GB" sz="1800" b="0" i="0" kern="1200" dirty="0">
                          <a:solidFill>
                            <a:schemeClr val="dk1"/>
                          </a:solidFill>
                          <a:effectLst/>
                          <a:latin typeface="+mn-lt"/>
                          <a:ea typeface="+mn-ea"/>
                          <a:cs typeface="+mn-cs"/>
                        </a:rPr>
                        <a:t>Only LEFT OUTER JOIN is implemented.</a:t>
                      </a:r>
                      <a:endParaRPr lang="en-GB" dirty="0">
                        <a:latin typeface="Lucida Console" panose="020B0609040504020204" pitchFamily="49" charset="0"/>
                      </a:endParaRPr>
                    </a:p>
                  </a:txBody>
                  <a:tcPr/>
                </a:tc>
                <a:extLst>
                  <a:ext uri="{0D108BD9-81ED-4DB2-BD59-A6C34878D82A}">
                    <a16:rowId xmlns:a16="http://schemas.microsoft.com/office/drawing/2014/main" val="1881405755"/>
                  </a:ext>
                </a:extLst>
              </a:tr>
              <a:tr h="370840">
                <a:tc>
                  <a:txBody>
                    <a:bodyPr/>
                    <a:lstStyle/>
                    <a:p>
                      <a:pPr algn="ctr"/>
                      <a:r>
                        <a:rPr lang="en-GB" sz="1800" b="0" i="0" kern="1200" dirty="0">
                          <a:solidFill>
                            <a:schemeClr val="dk1"/>
                          </a:solidFill>
                          <a:effectLst/>
                          <a:latin typeface="+mn-lt"/>
                          <a:ea typeface="+mn-ea"/>
                          <a:cs typeface="+mn-cs"/>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ALTER TABLE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The RENAME TABLE and ADD COLUMN variants of the ALTER TABLE command are supported. The DROP COLUMN, ALTER COLUMN, ADD CONSTRAINT are not supported</a:t>
                      </a:r>
                      <a:endParaRPr lang="en-GB" dirty="0">
                        <a:latin typeface="Lucida Console" panose="020B0609040504020204" pitchFamily="49" charset="0"/>
                      </a:endParaRPr>
                    </a:p>
                  </a:txBody>
                  <a:tcPr/>
                </a:tc>
                <a:extLst>
                  <a:ext uri="{0D108BD9-81ED-4DB2-BD59-A6C34878D82A}">
                    <a16:rowId xmlns:a16="http://schemas.microsoft.com/office/drawing/2014/main" val="1310476438"/>
                  </a:ext>
                </a:extLst>
              </a:tr>
              <a:tr h="370840">
                <a:tc>
                  <a:txBody>
                    <a:bodyPr/>
                    <a:lstStyle/>
                    <a:p>
                      <a:pPr algn="ctr"/>
                      <a:r>
                        <a:rPr lang="en-GB" sz="1800" b="0" i="0" kern="1200" dirty="0">
                          <a:solidFill>
                            <a:schemeClr val="dk1"/>
                          </a:solidFill>
                          <a:effectLst/>
                          <a:latin typeface="+mn-lt"/>
                          <a:ea typeface="+mn-ea"/>
                          <a:cs typeface="+mn-cs"/>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Trigger support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FOR EACH ROW triggers are supported but not FOR EACH STATEMENT triggers.</a:t>
                      </a:r>
                      <a:endParaRPr lang="en-GB" dirty="0">
                        <a:latin typeface="Lucida Console" panose="020B0609040504020204" pitchFamily="49" charset="0"/>
                      </a:endParaRPr>
                    </a:p>
                  </a:txBody>
                  <a:tcPr/>
                </a:tc>
                <a:extLst>
                  <a:ext uri="{0D108BD9-81ED-4DB2-BD59-A6C34878D82A}">
                    <a16:rowId xmlns:a16="http://schemas.microsoft.com/office/drawing/2014/main" val="2442676294"/>
                  </a:ext>
                </a:extLst>
              </a:tr>
              <a:tr h="370840">
                <a:tc>
                  <a:txBody>
                    <a:bodyPr/>
                    <a:lstStyle/>
                    <a:p>
                      <a:pPr algn="ctr"/>
                      <a:r>
                        <a:rPr lang="en-GB" sz="1800" b="0" i="0" kern="1200" dirty="0">
                          <a:solidFill>
                            <a:schemeClr val="dk1"/>
                          </a:solidFill>
                          <a:effectLst/>
                          <a:latin typeface="+mn-lt"/>
                          <a:ea typeface="+mn-ea"/>
                          <a:cs typeface="+mn-cs"/>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VIEWs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VIEWs in SQLite are read-only. You may not execute a DELETE, INSERT, or UPDATE statement on a view.</a:t>
                      </a:r>
                      <a:endParaRPr lang="en-GB" dirty="0">
                        <a:latin typeface="Lucida Console" panose="020B0609040504020204" pitchFamily="49" charset="0"/>
                      </a:endParaRPr>
                    </a:p>
                  </a:txBody>
                  <a:tcPr/>
                </a:tc>
                <a:extLst>
                  <a:ext uri="{0D108BD9-81ED-4DB2-BD59-A6C34878D82A}">
                    <a16:rowId xmlns:a16="http://schemas.microsoft.com/office/drawing/2014/main" val="3710373602"/>
                  </a:ext>
                </a:extLst>
              </a:tr>
              <a:tr h="370840">
                <a:tc>
                  <a:txBody>
                    <a:bodyPr/>
                    <a:lstStyle/>
                    <a:p>
                      <a:pPr algn="ctr"/>
                      <a:r>
                        <a:rPr lang="en-GB" sz="1800" b="0" i="0" kern="1200" dirty="0">
                          <a:solidFill>
                            <a:schemeClr val="dk1"/>
                          </a:solidFill>
                          <a:effectLst/>
                          <a:latin typeface="+mn-lt"/>
                          <a:ea typeface="+mn-ea"/>
                          <a:cs typeface="+mn-cs"/>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GRANT and REVOKE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The only access permissions that can be applied are the normal file access permissions of the underlying operating system.</a:t>
                      </a:r>
                      <a:endParaRPr lang="en-GB" dirty="0">
                        <a:latin typeface="Lucida Console" panose="020B0609040504020204" pitchFamily="49" charset="0"/>
                      </a:endParaRPr>
                    </a:p>
                  </a:txBody>
                  <a:tcPr/>
                </a:tc>
                <a:extLst>
                  <a:ext uri="{0D108BD9-81ED-4DB2-BD59-A6C34878D82A}">
                    <a16:rowId xmlns:a16="http://schemas.microsoft.com/office/drawing/2014/main" val="4039897372"/>
                  </a:ext>
                </a:extLst>
              </a:tr>
            </a:tbl>
          </a:graphicData>
        </a:graphic>
      </p:graphicFrame>
    </p:spTree>
    <p:extLst>
      <p:ext uri="{BB962C8B-B14F-4D97-AF65-F5344CB8AC3E}">
        <p14:creationId xmlns:p14="http://schemas.microsoft.com/office/powerpoint/2010/main" val="350001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SQLite Commands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0" y="1568069"/>
            <a:ext cx="11251079" cy="761702"/>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0" i="0" dirty="0">
                <a:solidFill>
                  <a:srgbClr val="000000"/>
                </a:solidFill>
                <a:effectLst/>
                <a:latin typeface="Arial" panose="020B0604020202020204" pitchFamily="34" charset="0"/>
              </a:rPr>
              <a:t>The standard SQLite commands to interact with relational databases are similar to standard SQL</a:t>
            </a:r>
          </a:p>
          <a:p>
            <a:r>
              <a:rPr lang="en-GB" dirty="0">
                <a:solidFill>
                  <a:srgbClr val="000000"/>
                </a:solidFill>
              </a:rPr>
              <a:t>DDL – Data Definition Language:</a:t>
            </a:r>
            <a:endParaRPr lang="en-GB" b="0" i="0" dirty="0">
              <a:solidFill>
                <a:srgbClr val="000000"/>
              </a:solidFill>
              <a:effectLst/>
              <a:latin typeface="Arial" panose="020B0604020202020204" pitchFamily="34"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graphicFrame>
        <p:nvGraphicFramePr>
          <p:cNvPr id="5" name="Table 3">
            <a:extLst>
              <a:ext uri="{FF2B5EF4-FFF2-40B4-BE49-F238E27FC236}">
                <a16:creationId xmlns:a16="http://schemas.microsoft.com/office/drawing/2014/main" id="{967B5166-2B2C-4E02-8847-E4122F868E9A}"/>
              </a:ext>
            </a:extLst>
          </p:cNvPr>
          <p:cNvGraphicFramePr>
            <a:graphicFrameLocks noGrp="1"/>
          </p:cNvGraphicFramePr>
          <p:nvPr>
            <p:extLst>
              <p:ext uri="{D42A27DB-BD31-4B8C-83A1-F6EECF244321}">
                <p14:modId xmlns:p14="http://schemas.microsoft.com/office/powerpoint/2010/main" val="669829248"/>
              </p:ext>
            </p:extLst>
          </p:nvPr>
        </p:nvGraphicFramePr>
        <p:xfrm>
          <a:off x="767437" y="2352524"/>
          <a:ext cx="10760534" cy="1752600"/>
        </p:xfrm>
        <a:graphic>
          <a:graphicData uri="http://schemas.openxmlformats.org/drawingml/2006/table">
            <a:tbl>
              <a:tblPr firstRow="1" bandRow="1">
                <a:tableStyleId>{5C22544A-7EE6-4342-B048-85BDC9FD1C3A}</a:tableStyleId>
              </a:tblPr>
              <a:tblGrid>
                <a:gridCol w="1240977">
                  <a:extLst>
                    <a:ext uri="{9D8B030D-6E8A-4147-A177-3AD203B41FA5}">
                      <a16:colId xmlns:a16="http://schemas.microsoft.com/office/drawing/2014/main" val="4212777212"/>
                    </a:ext>
                  </a:extLst>
                </a:gridCol>
                <a:gridCol w="1206818">
                  <a:extLst>
                    <a:ext uri="{9D8B030D-6E8A-4147-A177-3AD203B41FA5}">
                      <a16:colId xmlns:a16="http://schemas.microsoft.com/office/drawing/2014/main" val="640929863"/>
                    </a:ext>
                  </a:extLst>
                </a:gridCol>
                <a:gridCol w="8312739">
                  <a:extLst>
                    <a:ext uri="{9D8B030D-6E8A-4147-A177-3AD203B41FA5}">
                      <a16:colId xmlns:a16="http://schemas.microsoft.com/office/drawing/2014/main" val="347860145"/>
                    </a:ext>
                  </a:extLst>
                </a:gridCol>
              </a:tblGrid>
              <a:tr h="370840">
                <a:tc>
                  <a:txBody>
                    <a:bodyPr/>
                    <a:lstStyle/>
                    <a:p>
                      <a:pPr algn="ctr"/>
                      <a:r>
                        <a:rPr lang="en-GB" dirty="0"/>
                        <a:t>Serial No.</a:t>
                      </a:r>
                    </a:p>
                  </a:txBody>
                  <a:tcPr/>
                </a:tc>
                <a:tc>
                  <a:txBody>
                    <a:bodyPr/>
                    <a:lstStyle/>
                    <a:p>
                      <a:pPr algn="ctr"/>
                      <a:r>
                        <a:rPr lang="en-GB" dirty="0"/>
                        <a:t>Command</a:t>
                      </a:r>
                    </a:p>
                  </a:txBody>
                  <a:tcPr/>
                </a:tc>
                <a:tc>
                  <a:txBody>
                    <a:bodyPr/>
                    <a:lstStyle/>
                    <a:p>
                      <a:pPr algn="ctr"/>
                      <a:r>
                        <a:rPr lang="en-GB" dirty="0"/>
                        <a:t>Description</a:t>
                      </a:r>
                    </a:p>
                  </a:txBody>
                  <a:tcPr/>
                </a:tc>
                <a:extLst>
                  <a:ext uri="{0D108BD9-81ED-4DB2-BD59-A6C34878D82A}">
                    <a16:rowId xmlns:a16="http://schemas.microsoft.com/office/drawing/2014/main" val="4277875454"/>
                  </a:ext>
                </a:extLst>
              </a:tr>
              <a:tr h="370840">
                <a:tc>
                  <a:txBody>
                    <a:bodyPr/>
                    <a:lstStyle/>
                    <a:p>
                      <a:pPr algn="ctr"/>
                      <a:r>
                        <a:rPr lang="en-GB" sz="1800" b="0" i="0" kern="1200" dirty="0">
                          <a:solidFill>
                            <a:schemeClr val="dk1"/>
                          </a:solidFill>
                          <a:effectLst/>
                          <a:latin typeface="+mn-lt"/>
                          <a:ea typeface="+mn-ea"/>
                          <a:cs typeface="+mn-cs"/>
                        </a:rPr>
                        <a:t>1</a:t>
                      </a:r>
                    </a:p>
                  </a:txBody>
                  <a:tcPr/>
                </a:tc>
                <a:tc>
                  <a:txBody>
                    <a:bodyPr/>
                    <a:lstStyle/>
                    <a:p>
                      <a:pPr algn="l"/>
                      <a:r>
                        <a:rPr lang="en-GB" sz="1800" b="0" i="0" kern="1200" dirty="0">
                          <a:solidFill>
                            <a:schemeClr val="dk1"/>
                          </a:solidFill>
                          <a:effectLst/>
                          <a:latin typeface="+mn-lt"/>
                          <a:ea typeface="+mn-ea"/>
                          <a:cs typeface="+mn-cs"/>
                        </a:rPr>
                        <a:t>CREATE</a:t>
                      </a:r>
                    </a:p>
                  </a:txBody>
                  <a:tcPr/>
                </a:tc>
                <a:tc>
                  <a:txBody>
                    <a:bodyPr/>
                    <a:lstStyle/>
                    <a:p>
                      <a:pPr algn="l"/>
                      <a:r>
                        <a:rPr lang="en-GB" sz="1800" b="0" i="0" kern="1200" dirty="0">
                          <a:solidFill>
                            <a:schemeClr val="dk1"/>
                          </a:solidFill>
                          <a:effectLst/>
                          <a:latin typeface="+mn-lt"/>
                          <a:ea typeface="+mn-ea"/>
                          <a:cs typeface="+mn-cs"/>
                        </a:rPr>
                        <a:t>Creates a new table, a view of a table, or other object in database</a:t>
                      </a:r>
                    </a:p>
                  </a:txBody>
                  <a:tcPr/>
                </a:tc>
                <a:extLst>
                  <a:ext uri="{0D108BD9-81ED-4DB2-BD59-A6C34878D82A}">
                    <a16:rowId xmlns:a16="http://schemas.microsoft.com/office/drawing/2014/main" val="573874900"/>
                  </a:ext>
                </a:extLst>
              </a:tr>
              <a:tr h="370840">
                <a:tc>
                  <a:txBody>
                    <a:bodyPr/>
                    <a:lstStyle/>
                    <a:p>
                      <a:pPr algn="ctr"/>
                      <a:r>
                        <a:rPr lang="en-GB" sz="1800" b="0" i="0" kern="1200" dirty="0">
                          <a:solidFill>
                            <a:schemeClr val="dk1"/>
                          </a:solidFill>
                          <a:effectLst/>
                          <a:latin typeface="+mn-lt"/>
                          <a:ea typeface="+mn-ea"/>
                          <a:cs typeface="+mn-cs"/>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ALTER</a:t>
                      </a:r>
                    </a:p>
                  </a:txBody>
                  <a:tcPr/>
                </a:tc>
                <a:tc>
                  <a:txBody>
                    <a:bodyPr/>
                    <a:lstStyle/>
                    <a:p>
                      <a:pPr algn="l"/>
                      <a:r>
                        <a:rPr lang="en-GB" sz="1800" b="0" i="0" kern="1200" dirty="0">
                          <a:solidFill>
                            <a:schemeClr val="dk1"/>
                          </a:solidFill>
                          <a:effectLst/>
                          <a:latin typeface="+mn-lt"/>
                          <a:ea typeface="+mn-ea"/>
                          <a:cs typeface="+mn-cs"/>
                        </a:rPr>
                        <a:t>Modifies an existing database object, such as a table</a:t>
                      </a:r>
                    </a:p>
                  </a:txBody>
                  <a:tcPr/>
                </a:tc>
                <a:extLst>
                  <a:ext uri="{0D108BD9-81ED-4DB2-BD59-A6C34878D82A}">
                    <a16:rowId xmlns:a16="http://schemas.microsoft.com/office/drawing/2014/main" val="1881405755"/>
                  </a:ext>
                </a:extLst>
              </a:tr>
              <a:tr h="370840">
                <a:tc>
                  <a:txBody>
                    <a:bodyPr/>
                    <a:lstStyle/>
                    <a:p>
                      <a:pPr algn="ctr"/>
                      <a:r>
                        <a:rPr lang="en-GB" sz="1800" b="0" i="0" kern="1200" dirty="0">
                          <a:solidFill>
                            <a:schemeClr val="dk1"/>
                          </a:solidFill>
                          <a:effectLst/>
                          <a:latin typeface="+mn-lt"/>
                          <a:ea typeface="+mn-ea"/>
                          <a:cs typeface="+mn-cs"/>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DROP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The RENAME TABLE and ADD COLUMN variants of the ALTER TABLE command are supported. The DROP COLUMN, ALTER COLUMN, ADD CONSTRAINT are not supported</a:t>
                      </a:r>
                    </a:p>
                  </a:txBody>
                  <a:tcPr/>
                </a:tc>
                <a:extLst>
                  <a:ext uri="{0D108BD9-81ED-4DB2-BD59-A6C34878D82A}">
                    <a16:rowId xmlns:a16="http://schemas.microsoft.com/office/drawing/2014/main" val="1310476438"/>
                  </a:ext>
                </a:extLst>
              </a:tr>
            </a:tbl>
          </a:graphicData>
        </a:graphic>
      </p:graphicFrame>
      <p:sp>
        <p:nvSpPr>
          <p:cNvPr id="7" name="Text Placeholder 4">
            <a:extLst>
              <a:ext uri="{FF2B5EF4-FFF2-40B4-BE49-F238E27FC236}">
                <a16:creationId xmlns:a16="http://schemas.microsoft.com/office/drawing/2014/main" id="{9DC86C85-362E-470E-8896-DCFEFCC4D100}"/>
              </a:ext>
            </a:extLst>
          </p:cNvPr>
          <p:cNvSpPr txBox="1">
            <a:spLocks/>
          </p:cNvSpPr>
          <p:nvPr/>
        </p:nvSpPr>
        <p:spPr>
          <a:xfrm>
            <a:off x="666959" y="4218739"/>
            <a:ext cx="11251079" cy="35325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000000"/>
                </a:solidFill>
              </a:rPr>
              <a:t>DML – Data Manipulation Language:</a:t>
            </a:r>
            <a:endParaRPr lang="en-GB" b="0" i="0" dirty="0">
              <a:solidFill>
                <a:srgbClr val="000000"/>
              </a:solidFill>
              <a:effectLst/>
              <a:latin typeface="Arial" panose="020B0604020202020204" pitchFamily="34" charset="0"/>
            </a:endParaRPr>
          </a:p>
        </p:txBody>
      </p:sp>
      <p:graphicFrame>
        <p:nvGraphicFramePr>
          <p:cNvPr id="9" name="Table 3">
            <a:extLst>
              <a:ext uri="{FF2B5EF4-FFF2-40B4-BE49-F238E27FC236}">
                <a16:creationId xmlns:a16="http://schemas.microsoft.com/office/drawing/2014/main" id="{F781BCAD-D9B2-4B7F-97C1-1D857760B749}"/>
              </a:ext>
            </a:extLst>
          </p:cNvPr>
          <p:cNvGraphicFramePr>
            <a:graphicFrameLocks noGrp="1"/>
          </p:cNvGraphicFramePr>
          <p:nvPr>
            <p:extLst>
              <p:ext uri="{D42A27DB-BD31-4B8C-83A1-F6EECF244321}">
                <p14:modId xmlns:p14="http://schemas.microsoft.com/office/powerpoint/2010/main" val="2805420908"/>
              </p:ext>
            </p:extLst>
          </p:nvPr>
        </p:nvGraphicFramePr>
        <p:xfrm>
          <a:off x="772876" y="4676622"/>
          <a:ext cx="10755095" cy="1854200"/>
        </p:xfrm>
        <a:graphic>
          <a:graphicData uri="http://schemas.openxmlformats.org/drawingml/2006/table">
            <a:tbl>
              <a:tblPr firstRow="1" bandRow="1">
                <a:tableStyleId>{5C22544A-7EE6-4342-B048-85BDC9FD1C3A}</a:tableStyleId>
              </a:tblPr>
              <a:tblGrid>
                <a:gridCol w="1223639">
                  <a:extLst>
                    <a:ext uri="{9D8B030D-6E8A-4147-A177-3AD203B41FA5}">
                      <a16:colId xmlns:a16="http://schemas.microsoft.com/office/drawing/2014/main" val="4212777212"/>
                    </a:ext>
                  </a:extLst>
                </a:gridCol>
                <a:gridCol w="1186070">
                  <a:extLst>
                    <a:ext uri="{9D8B030D-6E8A-4147-A177-3AD203B41FA5}">
                      <a16:colId xmlns:a16="http://schemas.microsoft.com/office/drawing/2014/main" val="640929863"/>
                    </a:ext>
                  </a:extLst>
                </a:gridCol>
                <a:gridCol w="8345386">
                  <a:extLst>
                    <a:ext uri="{9D8B030D-6E8A-4147-A177-3AD203B41FA5}">
                      <a16:colId xmlns:a16="http://schemas.microsoft.com/office/drawing/2014/main" val="347860145"/>
                    </a:ext>
                  </a:extLst>
                </a:gridCol>
              </a:tblGrid>
              <a:tr h="370840">
                <a:tc>
                  <a:txBody>
                    <a:bodyPr/>
                    <a:lstStyle/>
                    <a:p>
                      <a:pPr algn="ctr"/>
                      <a:r>
                        <a:rPr lang="en-GB" dirty="0"/>
                        <a:t>Serial No.</a:t>
                      </a:r>
                    </a:p>
                  </a:txBody>
                  <a:tcPr/>
                </a:tc>
                <a:tc>
                  <a:txBody>
                    <a:bodyPr/>
                    <a:lstStyle/>
                    <a:p>
                      <a:pPr algn="ctr"/>
                      <a:r>
                        <a:rPr lang="en-GB" dirty="0"/>
                        <a:t>Command</a:t>
                      </a:r>
                    </a:p>
                  </a:txBody>
                  <a:tcPr/>
                </a:tc>
                <a:tc>
                  <a:txBody>
                    <a:bodyPr/>
                    <a:lstStyle/>
                    <a:p>
                      <a:pPr algn="ctr"/>
                      <a:r>
                        <a:rPr lang="en-GB" dirty="0"/>
                        <a:t>Description</a:t>
                      </a:r>
                    </a:p>
                  </a:txBody>
                  <a:tcPr/>
                </a:tc>
                <a:extLst>
                  <a:ext uri="{0D108BD9-81ED-4DB2-BD59-A6C34878D82A}">
                    <a16:rowId xmlns:a16="http://schemas.microsoft.com/office/drawing/2014/main" val="4277875454"/>
                  </a:ext>
                </a:extLst>
              </a:tr>
              <a:tr h="370840">
                <a:tc>
                  <a:txBody>
                    <a:bodyPr/>
                    <a:lstStyle/>
                    <a:p>
                      <a:pPr algn="ctr"/>
                      <a:r>
                        <a:rPr lang="en-GB" sz="1800" b="0" i="0" kern="1200" dirty="0">
                          <a:solidFill>
                            <a:schemeClr val="dk1"/>
                          </a:solidFill>
                          <a:effectLst/>
                          <a:latin typeface="+mn-lt"/>
                          <a:ea typeface="+mn-ea"/>
                          <a:cs typeface="+mn-cs"/>
                        </a:rPr>
                        <a:t>1</a:t>
                      </a:r>
                    </a:p>
                  </a:txBody>
                  <a:tcPr/>
                </a:tc>
                <a:tc>
                  <a:txBody>
                    <a:bodyPr/>
                    <a:lstStyle/>
                    <a:p>
                      <a:pPr algn="l"/>
                      <a:r>
                        <a:rPr lang="en-GB" sz="1800" b="0" i="0" kern="1200" dirty="0">
                          <a:solidFill>
                            <a:schemeClr val="dk1"/>
                          </a:solidFill>
                          <a:effectLst/>
                          <a:latin typeface="+mn-lt"/>
                          <a:ea typeface="+mn-ea"/>
                          <a:cs typeface="+mn-cs"/>
                        </a:rPr>
                        <a:t>INSERT</a:t>
                      </a:r>
                    </a:p>
                  </a:txBody>
                  <a:tcPr/>
                </a:tc>
                <a:tc>
                  <a:txBody>
                    <a:bodyPr/>
                    <a:lstStyle/>
                    <a:p>
                      <a:pPr algn="l"/>
                      <a:r>
                        <a:rPr lang="en-GB" sz="1800" b="0" i="0" kern="1200" dirty="0">
                          <a:solidFill>
                            <a:schemeClr val="dk1"/>
                          </a:solidFill>
                          <a:effectLst/>
                          <a:latin typeface="+mn-lt"/>
                          <a:ea typeface="+mn-ea"/>
                          <a:cs typeface="+mn-cs"/>
                        </a:rPr>
                        <a:t>Creates a record</a:t>
                      </a:r>
                    </a:p>
                  </a:txBody>
                  <a:tcPr/>
                </a:tc>
                <a:extLst>
                  <a:ext uri="{0D108BD9-81ED-4DB2-BD59-A6C34878D82A}">
                    <a16:rowId xmlns:a16="http://schemas.microsoft.com/office/drawing/2014/main" val="573874900"/>
                  </a:ext>
                </a:extLst>
              </a:tr>
              <a:tr h="370840">
                <a:tc>
                  <a:txBody>
                    <a:bodyPr/>
                    <a:lstStyle/>
                    <a:p>
                      <a:pPr algn="ctr"/>
                      <a:r>
                        <a:rPr lang="en-GB" sz="1800" b="0" i="0" kern="1200" dirty="0">
                          <a:solidFill>
                            <a:schemeClr val="dk1"/>
                          </a:solidFill>
                          <a:effectLst/>
                          <a:latin typeface="+mn-lt"/>
                          <a:ea typeface="+mn-ea"/>
                          <a:cs typeface="+mn-cs"/>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UPDATE</a:t>
                      </a:r>
                    </a:p>
                  </a:txBody>
                  <a:tcPr/>
                </a:tc>
                <a:tc>
                  <a:txBody>
                    <a:bodyPr/>
                    <a:lstStyle/>
                    <a:p>
                      <a:pPr algn="l"/>
                      <a:r>
                        <a:rPr lang="en-GB" sz="1800" b="0" i="0" kern="1200" dirty="0">
                          <a:solidFill>
                            <a:schemeClr val="dk1"/>
                          </a:solidFill>
                          <a:effectLst/>
                          <a:latin typeface="+mn-lt"/>
                          <a:ea typeface="+mn-ea"/>
                          <a:cs typeface="+mn-cs"/>
                        </a:rPr>
                        <a:t>Modifies records</a:t>
                      </a:r>
                    </a:p>
                  </a:txBody>
                  <a:tcPr/>
                </a:tc>
                <a:extLst>
                  <a:ext uri="{0D108BD9-81ED-4DB2-BD59-A6C34878D82A}">
                    <a16:rowId xmlns:a16="http://schemas.microsoft.com/office/drawing/2014/main" val="1881405755"/>
                  </a:ext>
                </a:extLst>
              </a:tr>
              <a:tr h="370840">
                <a:tc>
                  <a:txBody>
                    <a:bodyPr/>
                    <a:lstStyle/>
                    <a:p>
                      <a:pPr algn="ctr"/>
                      <a:r>
                        <a:rPr lang="en-GB" sz="1800" b="0" i="0" kern="1200" dirty="0">
                          <a:solidFill>
                            <a:schemeClr val="dk1"/>
                          </a:solidFill>
                          <a:effectLst/>
                          <a:latin typeface="+mn-lt"/>
                          <a:ea typeface="+mn-ea"/>
                          <a:cs typeface="+mn-cs"/>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DELETE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Deletes records</a:t>
                      </a:r>
                    </a:p>
                  </a:txBody>
                  <a:tcPr/>
                </a:tc>
                <a:extLst>
                  <a:ext uri="{0D108BD9-81ED-4DB2-BD59-A6C34878D82A}">
                    <a16:rowId xmlns:a16="http://schemas.microsoft.com/office/drawing/2014/main" val="1310476438"/>
                  </a:ext>
                </a:extLst>
              </a:tr>
              <a:tr h="370840">
                <a:tc>
                  <a:txBody>
                    <a:bodyPr/>
                    <a:lstStyle/>
                    <a:p>
                      <a:pPr algn="ctr"/>
                      <a:r>
                        <a:rPr lang="en-GB" sz="1800" b="0" i="0" kern="1200" dirty="0">
                          <a:solidFill>
                            <a:schemeClr val="dk1"/>
                          </a:solidFill>
                          <a:effectLst/>
                          <a:latin typeface="+mn-lt"/>
                          <a:ea typeface="+mn-ea"/>
                          <a:cs typeface="+mn-cs"/>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SELECT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Retrieves certain records from one or more tables</a:t>
                      </a:r>
                    </a:p>
                  </a:txBody>
                  <a:tcPr/>
                </a:tc>
                <a:extLst>
                  <a:ext uri="{0D108BD9-81ED-4DB2-BD59-A6C34878D82A}">
                    <a16:rowId xmlns:a16="http://schemas.microsoft.com/office/drawing/2014/main" val="1601607241"/>
                  </a:ext>
                </a:extLst>
              </a:tr>
            </a:tbl>
          </a:graphicData>
        </a:graphic>
      </p:graphicFrame>
    </p:spTree>
    <p:extLst>
      <p:ext uri="{BB962C8B-B14F-4D97-AF65-F5344CB8AC3E}">
        <p14:creationId xmlns:p14="http://schemas.microsoft.com/office/powerpoint/2010/main" val="61798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Installing SQLite on Windows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1103016" cy="115880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Step 1</a:t>
            </a:r>
            <a:r>
              <a:rPr lang="en-GB" dirty="0"/>
              <a:t>: go to </a:t>
            </a:r>
            <a:r>
              <a:rPr lang="en-GB" dirty="0">
                <a:hlinkClick r:id="rId3"/>
              </a:rPr>
              <a:t>sqlite.org</a:t>
            </a:r>
            <a:r>
              <a:rPr lang="en-GB" dirty="0"/>
              <a:t> and press the download button</a:t>
            </a:r>
          </a:p>
          <a:p>
            <a:endParaRPr lang="en-GB" dirty="0"/>
          </a:p>
          <a:p>
            <a:r>
              <a:rPr lang="en-GB" b="1" i="0" dirty="0">
                <a:solidFill>
                  <a:srgbClr val="000000"/>
                </a:solidFill>
                <a:effectLst/>
                <a:latin typeface="Arial" panose="020B0604020202020204" pitchFamily="34" charset="0"/>
              </a:rPr>
              <a:t>Step 2</a:t>
            </a:r>
            <a:r>
              <a:rPr lang="en-GB" b="0" i="0" dirty="0">
                <a:solidFill>
                  <a:srgbClr val="000000"/>
                </a:solidFill>
                <a:effectLst/>
                <a:latin typeface="Arial" panose="020B0604020202020204" pitchFamily="34" charset="0"/>
              </a:rPr>
              <a:t>: scroll down the page to </a:t>
            </a:r>
            <a:r>
              <a:rPr lang="en-GB" b="1" dirty="0"/>
              <a:t>Precompiled Binaries for Windows</a:t>
            </a:r>
            <a:r>
              <a:rPr lang="en-GB" dirty="0">
                <a:solidFill>
                  <a:srgbClr val="000000"/>
                </a:solidFill>
              </a:rPr>
              <a:t> and click on the “bundle of command line tools” option, as highlighted below:</a:t>
            </a:r>
            <a:endParaRPr lang="en-GB" b="0" i="0" dirty="0">
              <a:solidFill>
                <a:srgbClr val="000000"/>
              </a:solidFill>
              <a:effectLst/>
              <a:latin typeface="Arial" panose="020B0604020202020204" pitchFamily="34"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4">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7" name="Picture 6">
            <a:extLst>
              <a:ext uri="{FF2B5EF4-FFF2-40B4-BE49-F238E27FC236}">
                <a16:creationId xmlns:a16="http://schemas.microsoft.com/office/drawing/2014/main" id="{9BF3724D-55F6-4120-A255-5927401D5C9A}"/>
              </a:ext>
            </a:extLst>
          </p:cNvPr>
          <p:cNvPicPr>
            <a:picLocks noChangeAspect="1"/>
          </p:cNvPicPr>
          <p:nvPr/>
        </p:nvPicPr>
        <p:blipFill>
          <a:blip r:embed="rId5"/>
          <a:stretch>
            <a:fillRect/>
          </a:stretch>
        </p:blipFill>
        <p:spPr>
          <a:xfrm>
            <a:off x="861336" y="2965680"/>
            <a:ext cx="11278762" cy="2200275"/>
          </a:xfrm>
          <a:prstGeom prst="rect">
            <a:avLst/>
          </a:prstGeom>
        </p:spPr>
      </p:pic>
      <p:sp>
        <p:nvSpPr>
          <p:cNvPr id="10" name="Rectangle: Rounded Corners 9">
            <a:extLst>
              <a:ext uri="{FF2B5EF4-FFF2-40B4-BE49-F238E27FC236}">
                <a16:creationId xmlns:a16="http://schemas.microsoft.com/office/drawing/2014/main" id="{49B6FD4E-772C-4682-BAE2-96C958AD3F0D}"/>
              </a:ext>
            </a:extLst>
          </p:cNvPr>
          <p:cNvSpPr/>
          <p:nvPr/>
        </p:nvSpPr>
        <p:spPr>
          <a:xfrm>
            <a:off x="1597309" y="4491472"/>
            <a:ext cx="10461079" cy="64807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 Placeholder 4">
            <a:extLst>
              <a:ext uri="{FF2B5EF4-FFF2-40B4-BE49-F238E27FC236}">
                <a16:creationId xmlns:a16="http://schemas.microsoft.com/office/drawing/2014/main" id="{B318C050-2FD4-406D-9E9D-AB98DA151C50}"/>
              </a:ext>
            </a:extLst>
          </p:cNvPr>
          <p:cNvSpPr txBox="1">
            <a:spLocks/>
          </p:cNvSpPr>
          <p:nvPr/>
        </p:nvSpPr>
        <p:spPr>
          <a:xfrm>
            <a:off x="650635" y="5623004"/>
            <a:ext cx="11103016" cy="648072"/>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Step 3</a:t>
            </a:r>
            <a:r>
              <a:rPr lang="en-GB" dirty="0"/>
              <a:t>: create the “SQLite” folder, move the downloaded zip file to it and un-compress it, which will give you three executable files: sqldiff, sqlite3 and sqlite3_analyzer</a:t>
            </a:r>
          </a:p>
        </p:txBody>
      </p:sp>
    </p:spTree>
    <p:extLst>
      <p:ext uri="{BB962C8B-B14F-4D97-AF65-F5344CB8AC3E}">
        <p14:creationId xmlns:p14="http://schemas.microsoft.com/office/powerpoint/2010/main" val="135526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Opening SQLite (create a “connection”)</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1103016" cy="6362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To open SQLite double click on the executable file named sqlite3, which will open the SQLite command prompt, where you can issue SQLite commands</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4" name="Picture 3">
            <a:extLst>
              <a:ext uri="{FF2B5EF4-FFF2-40B4-BE49-F238E27FC236}">
                <a16:creationId xmlns:a16="http://schemas.microsoft.com/office/drawing/2014/main" id="{B271613E-01AF-45EE-8E2D-CE135AE78D24}"/>
              </a:ext>
            </a:extLst>
          </p:cNvPr>
          <p:cNvPicPr>
            <a:picLocks noChangeAspect="1"/>
          </p:cNvPicPr>
          <p:nvPr/>
        </p:nvPicPr>
        <p:blipFill>
          <a:blip r:embed="rId4"/>
          <a:stretch>
            <a:fillRect/>
          </a:stretch>
        </p:blipFill>
        <p:spPr>
          <a:xfrm>
            <a:off x="1041622" y="2221362"/>
            <a:ext cx="10520614" cy="1730152"/>
          </a:xfrm>
          <a:prstGeom prst="rect">
            <a:avLst/>
          </a:prstGeom>
        </p:spPr>
      </p:pic>
      <p:sp>
        <p:nvSpPr>
          <p:cNvPr id="7" name="Text Placeholder 4">
            <a:extLst>
              <a:ext uri="{FF2B5EF4-FFF2-40B4-BE49-F238E27FC236}">
                <a16:creationId xmlns:a16="http://schemas.microsoft.com/office/drawing/2014/main" id="{2BAE20C9-BF63-4F7C-B089-ADBCDD9E3BDA}"/>
              </a:ext>
            </a:extLst>
          </p:cNvPr>
          <p:cNvSpPr txBox="1">
            <a:spLocks/>
          </p:cNvSpPr>
          <p:nvPr/>
        </p:nvSpPr>
        <p:spPr>
          <a:xfrm>
            <a:off x="650631" y="4251401"/>
            <a:ext cx="11103016" cy="1730152"/>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This has created a command-line utility called “connection”; you can create (open) as many connections as you like, but each one is independent from the other</a:t>
            </a:r>
          </a:p>
          <a:p>
            <a:endParaRPr lang="en-GB" dirty="0"/>
          </a:p>
          <a:p>
            <a:r>
              <a:rPr lang="en-GB" dirty="0"/>
              <a:t>Aside from the usual SQL commands, in the SQLite command prompt you can also enter other administrative commands, known as “dot commands”, due to the fact that they all start with dot</a:t>
            </a:r>
          </a:p>
          <a:p>
            <a:pPr marL="0" indent="0">
              <a:buNone/>
            </a:pPr>
            <a:endParaRPr lang="en-GB" dirty="0"/>
          </a:p>
          <a:p>
            <a:r>
              <a:rPr lang="en-GB" dirty="0"/>
              <a:t>To list all available dot commands with their short description, type </a:t>
            </a:r>
            <a:r>
              <a:rPr lang="en-GB" b="1" dirty="0">
                <a:latin typeface="Consolas" panose="020B0609020204030204" pitchFamily="49" charset="0"/>
                <a:cs typeface="Courier New" panose="02070309020205020404" pitchFamily="49" charset="0"/>
              </a:rPr>
              <a:t>.help</a:t>
            </a:r>
          </a:p>
        </p:txBody>
      </p:sp>
    </p:spTree>
    <p:extLst>
      <p:ext uri="{BB962C8B-B14F-4D97-AF65-F5344CB8AC3E}">
        <p14:creationId xmlns:p14="http://schemas.microsoft.com/office/powerpoint/2010/main" val="17549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Showing default SQLite settings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1103016" cy="6362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To show the default SQLite settings use the </a:t>
            </a:r>
            <a:r>
              <a:rPr lang="en-GB" b="1" dirty="0">
                <a:latin typeface="Consolas" panose="020B0609020204030204" pitchFamily="49" charset="0"/>
              </a:rPr>
              <a:t>.show</a:t>
            </a:r>
            <a:r>
              <a:rPr lang="en-GB" dirty="0"/>
              <a:t> command</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2BAE20C9-BF63-4F7C-B089-ADBCDD9E3BDA}"/>
              </a:ext>
            </a:extLst>
          </p:cNvPr>
          <p:cNvSpPr txBox="1">
            <a:spLocks/>
          </p:cNvSpPr>
          <p:nvPr/>
        </p:nvSpPr>
        <p:spPr>
          <a:xfrm>
            <a:off x="650631" y="5051504"/>
            <a:ext cx="11103016" cy="1594225"/>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Note the </a:t>
            </a:r>
            <a:r>
              <a:rPr lang="en-GB" sz="2000" b="1" dirty="0">
                <a:latin typeface="Consolas" panose="020B0609020204030204" pitchFamily="49" charset="0"/>
              </a:rPr>
              <a:t>headers</a:t>
            </a:r>
            <a:r>
              <a:rPr lang="en-GB" dirty="0"/>
              <a:t> and </a:t>
            </a:r>
            <a:r>
              <a:rPr lang="en-GB" sz="2000" b="1" dirty="0">
                <a:latin typeface="Consolas" panose="020B0609020204030204" pitchFamily="49" charset="0"/>
              </a:rPr>
              <a:t>mode</a:t>
            </a:r>
            <a:r>
              <a:rPr lang="en-GB" dirty="0"/>
              <a:t> default settings from the above screen shot: </a:t>
            </a:r>
            <a:r>
              <a:rPr lang="en-GB" sz="2000" dirty="0">
                <a:latin typeface="Consolas" panose="020B0609020204030204" pitchFamily="49" charset="0"/>
              </a:rPr>
              <a:t>headers</a:t>
            </a:r>
            <a:r>
              <a:rPr lang="en-GB" dirty="0"/>
              <a:t> is set to </a:t>
            </a:r>
            <a:r>
              <a:rPr lang="en-GB" sz="2000" dirty="0">
                <a:latin typeface="Consolas" panose="020B0609020204030204" pitchFamily="49" charset="0"/>
              </a:rPr>
              <a:t>off</a:t>
            </a:r>
            <a:r>
              <a:rPr lang="en-GB" dirty="0"/>
              <a:t> and </a:t>
            </a:r>
            <a:r>
              <a:rPr lang="en-GB" sz="2000" dirty="0">
                <a:latin typeface="Consolas" panose="020B0609020204030204" pitchFamily="49" charset="0"/>
              </a:rPr>
              <a:t>mode</a:t>
            </a:r>
            <a:r>
              <a:rPr lang="en-GB" dirty="0"/>
              <a:t> is set to </a:t>
            </a:r>
            <a:r>
              <a:rPr lang="en-GB" sz="2000" dirty="0">
                <a:latin typeface="Consolas" panose="020B0609020204030204" pitchFamily="49" charset="0"/>
              </a:rPr>
              <a:t>list</a:t>
            </a:r>
            <a:r>
              <a:rPr lang="en-GB" dirty="0"/>
              <a:t> – these two settings effect how the output of your queries is shown</a:t>
            </a:r>
          </a:p>
          <a:p>
            <a:pPr marL="0" indent="0">
              <a:buNone/>
            </a:pPr>
            <a:r>
              <a:rPr lang="en-GB" sz="2000" dirty="0">
                <a:latin typeface="Consolas" panose="020B0609020204030204" pitchFamily="49" charset="0"/>
              </a:rPr>
              <a:t>  .headers on|off</a:t>
            </a:r>
            <a:r>
              <a:rPr lang="en-GB" dirty="0"/>
              <a:t>                            Turn display of headers on or off</a:t>
            </a:r>
          </a:p>
          <a:p>
            <a:pPr marL="0" indent="0">
              <a:buNone/>
            </a:pPr>
            <a:r>
              <a:rPr lang="en-GB" sz="2000" dirty="0">
                <a:latin typeface="Consolas" panose="020B0609020204030204" pitchFamily="49" charset="0"/>
              </a:rPr>
              <a:t>  .mode on off ?OPTIONS?</a:t>
            </a:r>
            <a:r>
              <a:rPr lang="en-GB" dirty="0"/>
              <a:t>             Set output mode</a:t>
            </a:r>
          </a:p>
        </p:txBody>
      </p:sp>
      <p:pic>
        <p:nvPicPr>
          <p:cNvPr id="12" name="Picture 11">
            <a:extLst>
              <a:ext uri="{FF2B5EF4-FFF2-40B4-BE49-F238E27FC236}">
                <a16:creationId xmlns:a16="http://schemas.microsoft.com/office/drawing/2014/main" id="{3C082E15-383C-413F-9230-5A4718026C47}"/>
              </a:ext>
            </a:extLst>
          </p:cNvPr>
          <p:cNvPicPr>
            <a:picLocks noChangeAspect="1"/>
          </p:cNvPicPr>
          <p:nvPr/>
        </p:nvPicPr>
        <p:blipFill>
          <a:blip r:embed="rId4"/>
          <a:stretch>
            <a:fillRect/>
          </a:stretch>
        </p:blipFill>
        <p:spPr>
          <a:xfrm>
            <a:off x="972903" y="1937653"/>
            <a:ext cx="2717346" cy="3074169"/>
          </a:xfrm>
          <a:prstGeom prst="rect">
            <a:avLst/>
          </a:prstGeom>
        </p:spPr>
      </p:pic>
    </p:spTree>
    <p:extLst>
      <p:ext uri="{BB962C8B-B14F-4D97-AF65-F5344CB8AC3E}">
        <p14:creationId xmlns:p14="http://schemas.microsoft.com/office/powerpoint/2010/main" val="2607230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PowerPoint Theme Templat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F9FD6C4B115741A679D1C3AA497A6B" ma:contentTypeVersion="12" ma:contentTypeDescription="Create a new document." ma:contentTypeScope="" ma:versionID="8c2db27bc3fe280377fef2560ca16dc4">
  <xsd:schema xmlns:xsd="http://www.w3.org/2001/XMLSchema" xmlns:xs="http://www.w3.org/2001/XMLSchema" xmlns:p="http://schemas.microsoft.com/office/2006/metadata/properties" xmlns:ns3="6218558b-1012-4450-899a-ff091084d047" xmlns:ns4="545039a2-9d07-4337-9b3e-29918b86a3d6" targetNamespace="http://schemas.microsoft.com/office/2006/metadata/properties" ma:root="true" ma:fieldsID="375ec11c24be98d5b6a87102132fc126" ns3:_="" ns4:_="">
    <xsd:import namespace="6218558b-1012-4450-899a-ff091084d047"/>
    <xsd:import namespace="545039a2-9d07-4337-9b3e-29918b86a3d6"/>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18558b-1012-4450-899a-ff091084d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45039a2-9d07-4337-9b3e-29918b86a3d6"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02C9D7-12C5-47D2-A323-8C36BF4162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18558b-1012-4450-899a-ff091084d047"/>
    <ds:schemaRef ds:uri="545039a2-9d07-4337-9b3e-29918b86a3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DE1E78-43C8-491B-A155-1CEE6C63C10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B990D4E-216B-4223-82E4-A152CD1EE9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8111</TotalTime>
  <Words>4981</Words>
  <Application>Microsoft Office PowerPoint</Application>
  <PresentationFormat>Widescreen</PresentationFormat>
  <Paragraphs>469</Paragraphs>
  <Slides>37</Slides>
  <Notes>31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-apple-system</vt:lpstr>
      <vt:lpstr>Arial</vt:lpstr>
      <vt:lpstr>Arial Black</vt:lpstr>
      <vt:lpstr>Calibri</vt:lpstr>
      <vt:lpstr>Consolas</vt:lpstr>
      <vt:lpstr>Helvetica Neue</vt:lpstr>
      <vt:lpstr>Lucida Console</vt:lpstr>
      <vt:lpstr>Menlo</vt:lpstr>
      <vt:lpstr>Roboto</vt:lpstr>
      <vt:lpstr>Verdana</vt:lpstr>
      <vt:lpstr>Wingdings</vt:lpstr>
      <vt:lpstr>FDM PowerPoint Theme Template</vt:lpstr>
      <vt:lpstr>Advanced Python</vt:lpstr>
      <vt:lpstr>Module 5: External Data Sources  ~ SQLite ~ </vt:lpstr>
      <vt:lpstr>Module Objectives After completing this module you will be able to</vt:lpstr>
      <vt:lpstr>What is SQLite?</vt:lpstr>
      <vt:lpstr>SQLite Limitations</vt:lpstr>
      <vt:lpstr>SQLite Commands</vt:lpstr>
      <vt:lpstr>Installing SQLite on Windows</vt:lpstr>
      <vt:lpstr>Opening SQLite (create a “connection”)</vt:lpstr>
      <vt:lpstr>Showing default SQLite settings</vt:lpstr>
      <vt:lpstr>Changing some default SQLite settings</vt:lpstr>
      <vt:lpstr>The sqlite_master table</vt:lpstr>
      <vt:lpstr>Showing and adding databases &amp; tables</vt:lpstr>
      <vt:lpstr>Creating a new database</vt:lpstr>
      <vt:lpstr>Creating a new table within the database</vt:lpstr>
      <vt:lpstr>Populating a new table within the database</vt:lpstr>
      <vt:lpstr>Adding additional DB to current connection</vt:lpstr>
      <vt:lpstr>Adding additional DB to current connection</vt:lpstr>
      <vt:lpstr>Adding additional DB to current connection</vt:lpstr>
      <vt:lpstr>Adding additional DB to current connection</vt:lpstr>
      <vt:lpstr>Removing a DB from the current connection</vt:lpstr>
      <vt:lpstr>Saving the result of a query into a file</vt:lpstr>
      <vt:lpstr>Saving the result of a query into a file</vt:lpstr>
      <vt:lpstr>Saving the result of a query into a file</vt:lpstr>
      <vt:lpstr>Executing SQL statements from a file</vt:lpstr>
      <vt:lpstr>Using SQLite from Python</vt:lpstr>
      <vt:lpstr>Using SQLite from Python</vt:lpstr>
      <vt:lpstr>Using SQLite from Python</vt:lpstr>
      <vt:lpstr>SQLite with runtime binding (1)</vt:lpstr>
      <vt:lpstr>SQLite with runtime binding (2)</vt:lpstr>
      <vt:lpstr>SQLite with runtime binding (3)</vt:lpstr>
      <vt:lpstr>SQLite with Pandas (1)</vt:lpstr>
      <vt:lpstr>SQLite with Pandas (2)</vt:lpstr>
      <vt:lpstr>PowerPoint Presentation</vt:lpstr>
      <vt:lpstr>Module Summary</vt:lpstr>
      <vt:lpstr>Module Summary</vt:lpstr>
      <vt:lpstr>Module Summary</vt:lpstr>
      <vt:lpstr>Module Summary</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OOD Week 1 - Loops</dc:title>
  <dc:creator>Mark.Lancaster@fdmgroup.com</dc:creator>
  <cp:keywords>OOD</cp:keywords>
  <cp:lastModifiedBy>Nikola</cp:lastModifiedBy>
  <cp:revision>496</cp:revision>
  <dcterms:created xsi:type="dcterms:W3CDTF">2018-10-30T11:41:52Z</dcterms:created>
  <dcterms:modified xsi:type="dcterms:W3CDTF">2022-07-07T07:16:14Z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0x0101001FF9FD6C4B115741A679D1C3AA497A6B</vt:lpwstr>
  </property>
  <property fmtid="{D5CDD505-2E9C-101B-9397-08002B2CF9AE}" pid="3" name="_dlc_policyId">
    <vt:lpwstr/>
  </property>
  <property fmtid="{D5CDD505-2E9C-101B-9397-08002B2CF9AE}" pid="4" name="ItemRetentionFormula">
    <vt:lpwstr/>
  </property>
</Properties>
</file>