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13"/>
  </p:notesMasterIdLst>
  <p:sldIdLst>
    <p:sldId id="256" r:id="rId5"/>
    <p:sldId id="257" r:id="rId6"/>
    <p:sldId id="268" r:id="rId7"/>
    <p:sldId id="269" r:id="rId8"/>
    <p:sldId id="258" r:id="rId9"/>
    <p:sldId id="270" r:id="rId10"/>
    <p:sldId id="27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0A427-0B09-4E0B-AC46-6C93DB2BCF71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DB5B9-67BE-41CE-AD4A-ED506BB4C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3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9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2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556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642918"/>
            <a:ext cx="10363200" cy="415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4" y="2438407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3439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88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3" r:id="rId33"/>
    <p:sldLayoutId id="2147483757" r:id="rId34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Unix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>
                <a:solidFill>
                  <a:schemeClr val="accent1"/>
                </a:solidFill>
              </a:rPr>
              <a:t>Course Roadmap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7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Course Aims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87849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apply a logical &amp; analytical approach to learning a technical subject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gain confidence in using the command line to run IT tasks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 the features of an Operating System to address business requirements</a:t>
            </a: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Course Structure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3472" y="1830014"/>
            <a:ext cx="806489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4½ days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Interactive classroom course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Exercises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Assessment Test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5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Assessment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9456" y="1830014"/>
            <a:ext cx="96490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Command-line test, delivered online via Microsoft Forms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32 Multi-choice questions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60 minutes to complete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Pass mark is 75% (24/32)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60971" y="1268760"/>
            <a:ext cx="10369152" cy="2616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defTabSz="914400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b="0" kern="0">
                <a:solidFill>
                  <a:schemeClr val="tx1"/>
                </a:solidFill>
                <a:ea typeface="+mn-ea"/>
                <a:cs typeface="Calibri" panose="020F0502020204030204" pitchFamily="34" charset="0"/>
              </a:rPr>
              <a:t>This course introduces </a:t>
            </a:r>
            <a:r>
              <a:rPr lang="en-GB" kern="0">
                <a:solidFill>
                  <a:schemeClr val="tx1"/>
                </a:solidFill>
                <a:ea typeface="+mn-ea"/>
                <a:cs typeface="Calibri" panose="020F0502020204030204" pitchFamily="34" charset="0"/>
              </a:rPr>
              <a:t>60+</a:t>
            </a:r>
            <a:r>
              <a:rPr lang="en-GB" b="0" kern="0">
                <a:solidFill>
                  <a:schemeClr val="tx1"/>
                </a:solidFill>
                <a:ea typeface="+mn-ea"/>
                <a:cs typeface="Calibri" panose="020F0502020204030204" pitchFamily="34" charset="0"/>
              </a:rPr>
              <a:t> common Unix commands.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r>
              <a:rPr kumimoji="0" lang="en-GB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Although there are hundreds of commands available on any Unix system, a large number of those are either rarely used, or require elevated privileges to execute.</a:t>
            </a:r>
          </a:p>
          <a:p>
            <a:pPr lvl="0" defTabSz="914400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b="0" kern="0">
                <a:solidFill>
                  <a:schemeClr val="tx1"/>
                </a:solidFill>
                <a:ea typeface="+mn-ea"/>
                <a:cs typeface="Calibri" panose="020F0502020204030204" pitchFamily="34" charset="0"/>
              </a:rPr>
              <a:t>The commands covered by this course, therefore, are those that basic users of the system are able to run, and are most likely to need.</a:t>
            </a:r>
            <a:endParaRPr kumimoji="0" lang="en-GB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The Commands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5133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Course Objectives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1464" y="1830014"/>
            <a:ext cx="97210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kumimoji="0" lang="en-GB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completing this course you will be able to: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alt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Describe the major components &amp; structure of Unix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Use files &amp; directory commands to manage personal files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Use commands to find and manipulate data within Unix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Use Unix features to build more complex commands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5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441181C-4246-43D9-B69D-CD2C713CB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200" y="468000"/>
            <a:ext cx="8229600" cy="415925"/>
          </a:xfrm>
        </p:spPr>
        <p:txBody>
          <a:bodyPr/>
          <a:lstStyle/>
          <a:p>
            <a:r>
              <a:rPr lang="en-GB" sz="2400" b="1">
                <a:cs typeface="Arial" pitchFamily="34" charset="0"/>
              </a:rPr>
              <a:t>A</a:t>
            </a:r>
            <a:r>
              <a:rPr lang="en-GB" sz="2400" b="1" bmk="">
                <a:cs typeface="Arial" pitchFamily="34" charset="0"/>
              </a:rPr>
              <a:t>genda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B2A809-8C00-495F-9A2B-CDAA96146B84}"/>
              </a:ext>
            </a:extLst>
          </p:cNvPr>
          <p:cNvGrpSpPr/>
          <p:nvPr/>
        </p:nvGrpSpPr>
        <p:grpSpPr>
          <a:xfrm>
            <a:off x="2371725" y="1485900"/>
            <a:ext cx="7448550" cy="3785652"/>
            <a:chOff x="1847528" y="1485900"/>
            <a:chExt cx="7448550" cy="37856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24C2BF-B6E0-4845-ACCB-371A8B77350B}"/>
                </a:ext>
              </a:extLst>
            </p:cNvPr>
            <p:cNvSpPr txBox="1"/>
            <p:nvPr/>
          </p:nvSpPr>
          <p:spPr>
            <a:xfrm>
              <a:off x="1847528" y="1485900"/>
              <a:ext cx="358925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Day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Introduction to Unix</a:t>
              </a:r>
              <a:endPara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Unix Filesystem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20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Day 2</a:t>
              </a:r>
              <a:endPara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Wildcards &amp; Quotation</a:t>
              </a:r>
              <a:endPara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Redirection &amp; Pipes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Pattern Matching &amp; Searching</a:t>
              </a:r>
              <a:endParaRPr lang="en-GB" sz="17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30CA0A-5BDA-428D-9069-3C71300C915E}"/>
                </a:ext>
              </a:extLst>
            </p:cNvPr>
            <p:cNvSpPr txBox="1"/>
            <p:nvPr/>
          </p:nvSpPr>
          <p:spPr>
            <a:xfrm>
              <a:off x="5706822" y="1485900"/>
              <a:ext cx="358925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Day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More Commands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Environment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GB" sz="2000" b="1">
                  <a:ea typeface="Calibri" panose="020F0502020204030204" pitchFamily="34" charset="0"/>
                  <a:cs typeface="Times New Roman" panose="02020603050405020304" pitchFamily="18" charset="0"/>
                </a:rPr>
                <a:t>Day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Process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 Editor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Command Line Mock</a:t>
              </a:r>
              <a:endParaRPr lang="en-GB" sz="1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D033D-91D3-422E-8069-A6310C0E9191}"/>
                </a:ext>
              </a:extLst>
            </p:cNvPr>
            <p:cNvSpPr txBox="1"/>
            <p:nvPr/>
          </p:nvSpPr>
          <p:spPr>
            <a:xfrm>
              <a:off x="3912194" y="4563666"/>
              <a:ext cx="35892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Day 5 (morning)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Command Line Test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213975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Questions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500C9E201B24BA211486359B83E2F" ma:contentTypeVersion="" ma:contentTypeDescription="Create a new document." ma:contentTypeScope="" ma:versionID="bf5f78802629ffd5a29b3d1fef3188fa">
  <xsd:schema xmlns:xsd="http://www.w3.org/2001/XMLSchema" xmlns:xs="http://www.w3.org/2001/XMLSchema" xmlns:p="http://schemas.microsoft.com/office/2006/metadata/properties" xmlns:ns3="68e59d48-7bd7-455e-bc7c-7b8badc05185" targetNamespace="http://schemas.microsoft.com/office/2006/metadata/properties" ma:root="true" ma:fieldsID="efa87a0d7e7b358cb82b7b5cb8e6b981" ns3:_="">
    <xsd:import namespace="68e59d48-7bd7-455e-bc7c-7b8badc05185"/>
    <xsd:element name="properties">
      <xsd:complexType>
        <xsd:sequence>
          <xsd:element name="documentManagement">
            <xsd:complexType>
              <xsd:all>
                <xsd:element ref="ns3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59d48-7bd7-455e-bc7c-7b8badc05185" elementFormDefault="qualified">
    <xsd:import namespace="http://schemas.microsoft.com/office/2006/documentManagement/types"/>
    <xsd:import namespace="http://schemas.microsoft.com/office/infopath/2007/PartnerControls"/>
    <xsd:element name="Module" ma:index="9" nillable="true" ma:displayName="Module" ma:default="Slides" ma:format="Dropdown" ma:internalName="Module">
      <xsd:simpleType>
        <xsd:restriction base="dms:Choice">
          <xsd:enumeration value="Slides"/>
          <xsd:enumeration value="Exercis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68e59d48-7bd7-455e-bc7c-7b8badc05185">Slides</Modu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9B415-3DAB-4353-9A68-D9E1BEDC4BEA}"/>
</file>

<file path=customXml/itemProps2.xml><?xml version="1.0" encoding="utf-8"?>
<ds:datastoreItem xmlns:ds="http://schemas.openxmlformats.org/officeDocument/2006/customXml" ds:itemID="{0C23F31E-5961-4D77-91CD-F1240DE0F979}"/>
</file>

<file path=customXml/itemProps3.xml><?xml version="1.0" encoding="utf-8"?>
<ds:datastoreItem xmlns:ds="http://schemas.openxmlformats.org/officeDocument/2006/customXml" ds:itemID="{B6174928-5739-4DF5-896B-93A9B7F02A5A}"/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0</TotalTime>
  <Words>257</Words>
  <Application>Microsoft Office PowerPoint</Application>
  <PresentationFormat>Widescreen</PresentationFormat>
  <Paragraphs>69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Wingdings</vt:lpstr>
      <vt:lpstr>FDM theme</vt:lpstr>
      <vt:lpstr>Unix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Mark.Lancaster@fdmgroup.com</dc:creator>
  <cp:lastModifiedBy>Mark Lancaster</cp:lastModifiedBy>
  <cp:revision>24</cp:revision>
  <dcterms:created xsi:type="dcterms:W3CDTF">2018-11-01T11:59:05Z</dcterms:created>
  <dcterms:modified xsi:type="dcterms:W3CDTF">2022-04-22T07:53:54Z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eek">
    <vt:lpwstr>03</vt:lpwstr>
  </property>
  <property fmtid="{D5CDD505-2E9C-101B-9397-08002B2CF9AE}" pid="3" name="ContentTypeId">
    <vt:lpwstr>0x010100F45500C9E201B24BA211486359B83E2F</vt:lpwstr>
  </property>
</Properties>
</file>