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42"/>
  </p:notesMasterIdLst>
  <p:sldIdLst>
    <p:sldId id="256" r:id="rId5"/>
    <p:sldId id="257" r:id="rId6"/>
    <p:sldId id="258" r:id="rId7"/>
    <p:sldId id="268" r:id="rId8"/>
    <p:sldId id="259" r:id="rId9"/>
    <p:sldId id="269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3792" autoAdjust="0"/>
  </p:normalViewPr>
  <p:slideViewPr>
    <p:cSldViewPr>
      <p:cViewPr varScale="1">
        <p:scale>
          <a:sx n="62" d="100"/>
          <a:sy n="62" d="100"/>
        </p:scale>
        <p:origin x="5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octal mode, the position of the three numbers relates to the level of user:</a:t>
            </a:r>
          </a:p>
          <a:p>
            <a:r>
              <a:rPr lang="en-US"/>
              <a:t>First number = User</a:t>
            </a:r>
          </a:p>
          <a:p>
            <a:r>
              <a:rPr lang="en-US"/>
              <a:t>Second number = Group</a:t>
            </a:r>
          </a:p>
          <a:p>
            <a:r>
              <a:rPr lang="en-US"/>
              <a:t>Third number = Other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DB5B9-67BE-41CE-AD4A-ED506BB4C21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9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7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9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0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5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6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7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9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0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1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Filesystem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646113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Display your current working directory: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2058021"/>
            <a:ext cx="7282199" cy="10109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pwd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/home/local/FDMGROUP/</a:t>
            </a:r>
            <a:r>
              <a:rPr lang="en-US" sz="2000" b="1" i="1">
                <a:latin typeface="Consolas" pitchFamily="49" charset="0"/>
              </a:rPr>
              <a:t>firstname.lastname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10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Changing directories: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cd </a:t>
            </a:r>
            <a:r>
              <a:rPr lang="en-US" sz="2000" b="1" i="1">
                <a:latin typeface="Consolas" pitchFamily="49" charset="0"/>
              </a:rPr>
              <a:t>dirname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Changing to your home directory: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cd ~ </a:t>
            </a:r>
            <a:r>
              <a:rPr lang="en-US" sz="2000" b="1" i="1">
                <a:latin typeface="Consolas" pitchFamily="49" charset="0"/>
              </a:rPr>
              <a:t>or</a:t>
            </a:r>
            <a:r>
              <a:rPr lang="en-US" sz="2000" b="1">
                <a:latin typeface="Consolas" pitchFamily="49" charset="0"/>
              </a:rPr>
              <a:t> cd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Changing directory to the parent of the current directory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cd ..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6292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646113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Toggle between two directories: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2058021"/>
            <a:ext cx="7282199" cy="285759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cd /tmp</a:t>
            </a:r>
          </a:p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cd /etc</a:t>
            </a:r>
          </a:p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cd -</a:t>
            </a:r>
          </a:p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/tmp</a:t>
            </a:r>
          </a:p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cd -</a:t>
            </a:r>
          </a:p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/etc</a:t>
            </a:r>
            <a:endParaRPr lang="en-US" sz="2000" b="1" i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1840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Create a directory: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mkdir </a:t>
            </a:r>
            <a:r>
              <a:rPr lang="en-US" sz="2000" b="1" i="1">
                <a:latin typeface="Consolas" pitchFamily="49" charset="0"/>
              </a:rPr>
              <a:t>dirname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Create multiple directories: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mkdir dir1 dir2 dir3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Creating nested directories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mkdir -p dir1/subdir1/subdir2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1869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Removing an empty directory: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rmdir </a:t>
            </a:r>
            <a:r>
              <a:rPr lang="en-US" sz="2000" b="1" i="1">
                <a:latin typeface="Consolas" pitchFamily="49" charset="0"/>
              </a:rPr>
              <a:t>dirname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Removing multiple empty directories: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rmdir dir2 dir3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Removing nested (but otherwise empty) directories: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rmdir -p dir1/subdir1/subdir2 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C9D9E-1F6C-4484-8659-475B92DDC9D4}"/>
              </a:ext>
            </a:extLst>
          </p:cNvPr>
          <p:cNvSpPr txBox="1">
            <a:spLocks/>
          </p:cNvSpPr>
          <p:nvPr/>
        </p:nvSpPr>
        <p:spPr>
          <a:xfrm>
            <a:off x="914400" y="5097731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Removing nested (and not necessarily empty) directories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5517232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-r dir1/subdir1/subdir2 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3477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7"/>
            <a:ext cx="8349952" cy="64047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updates a file’s access &amp; modification time, or, if no file exists, it creates a new file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touch </a:t>
            </a:r>
            <a:r>
              <a:rPr lang="en-US" sz="2000" b="1" i="1">
                <a:latin typeface="Consolas" pitchFamily="49" charset="0"/>
              </a:rPr>
              <a:t>filename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27687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Update access time only to the current date/time: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673451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touch -a </a:t>
            </a:r>
            <a:r>
              <a:rPr lang="en-US" sz="2000" b="1" i="1">
                <a:latin typeface="Consolas" pitchFamily="49" charset="0"/>
              </a:rPr>
              <a:t>filename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284984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Update modified time only to the current date/time: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369302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touch -m </a:t>
            </a:r>
            <a:r>
              <a:rPr lang="en-US" sz="2000" b="1" i="1">
                <a:latin typeface="Consolas" pitchFamily="49" charset="0"/>
              </a:rPr>
              <a:t>filename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C9D9E-1F6C-4484-8659-475B92DDC9D4}"/>
              </a:ext>
            </a:extLst>
          </p:cNvPr>
          <p:cNvSpPr txBox="1">
            <a:spLocks/>
          </p:cNvSpPr>
          <p:nvPr/>
        </p:nvSpPr>
        <p:spPr>
          <a:xfrm>
            <a:off x="914400" y="4293096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Update to a specified date/time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4712597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touch –d "YYYY-MM-DD HH:MM:SS" </a:t>
            </a:r>
            <a:r>
              <a:rPr lang="en-US" sz="2000" b="1" i="1">
                <a:latin typeface="Consolas" pitchFamily="49" charset="0"/>
              </a:rPr>
              <a:t>filename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95FC91-9BEB-4629-81BD-7DD2F6B56B1F}"/>
              </a:ext>
            </a:extLst>
          </p:cNvPr>
          <p:cNvSpPr txBox="1">
            <a:spLocks/>
          </p:cNvSpPr>
          <p:nvPr/>
        </p:nvSpPr>
        <p:spPr>
          <a:xfrm>
            <a:off x="1264781" y="5377586"/>
            <a:ext cx="8359611" cy="787718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 date string may contain items indicating calendar date, time of day, time zone, day of week, relative time, relative date, or numbers.</a:t>
            </a:r>
          </a:p>
        </p:txBody>
      </p:sp>
    </p:spTree>
    <p:extLst>
      <p:ext uri="{BB962C8B-B14F-4D97-AF65-F5344CB8AC3E}">
        <p14:creationId xmlns:p14="http://schemas.microsoft.com/office/powerpoint/2010/main" val="407660369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displays a file’s status, including timestamps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9370431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stat file1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437473"/>
            <a:ext cx="9370431" cy="352258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File: file1</a:t>
            </a:r>
          </a:p>
          <a:p>
            <a:r>
              <a:rPr lang="en-US" sz="2000" b="1">
                <a:latin typeface="Consolas" pitchFamily="49" charset="0"/>
              </a:rPr>
              <a:t>  Size: 0               Blocks: 0          IO Block: 4096   regular empty file</a:t>
            </a:r>
          </a:p>
          <a:p>
            <a:r>
              <a:rPr lang="en-US" sz="2000" b="1">
                <a:latin typeface="Consolas" pitchFamily="49" charset="0"/>
              </a:rPr>
              <a:t>Device: 801h/2049d      Inode: 1058154     Links: 1</a:t>
            </a:r>
          </a:p>
          <a:p>
            <a:r>
              <a:rPr lang="en-US" sz="2000" b="1">
                <a:latin typeface="Consolas" pitchFamily="49" charset="0"/>
              </a:rPr>
              <a:t>Access: (0644/-rw-r--r--)  </a:t>
            </a:r>
          </a:p>
          <a:p>
            <a:r>
              <a:rPr lang="en-US" sz="2000" b="1">
                <a:latin typeface="Consolas" pitchFamily="49" charset="0"/>
              </a:rPr>
              <a:t>Uid: (860919009/FDMGROUP\mark.lancaster)   </a:t>
            </a:r>
          </a:p>
          <a:p>
            <a:r>
              <a:rPr lang="en-US" sz="2000" b="1">
                <a:latin typeface="Consolas" pitchFamily="49" charset="0"/>
              </a:rPr>
              <a:t>Gid: (860881409/FDMGROUP\domain^users)</a:t>
            </a:r>
          </a:p>
          <a:p>
            <a:r>
              <a:rPr lang="en-US" sz="2000" b="1">
                <a:latin typeface="Consolas" pitchFamily="49" charset="0"/>
              </a:rPr>
              <a:t>Access: 2022-02-14 10:30:00.000000000 +0000</a:t>
            </a:r>
          </a:p>
          <a:p>
            <a:r>
              <a:rPr lang="en-US" sz="2000" b="1">
                <a:latin typeface="Consolas" pitchFamily="49" charset="0"/>
              </a:rPr>
              <a:t>Modify: 2022-02-14 10:30:00.000000000 +0000</a:t>
            </a:r>
          </a:p>
          <a:p>
            <a:r>
              <a:rPr lang="en-US" sz="2000" b="1">
                <a:latin typeface="Consolas" pitchFamily="49" charset="0"/>
              </a:rPr>
              <a:t>Change: 2022-02-12 10:01:01.584946949 +0000</a:t>
            </a:r>
          </a:p>
          <a:p>
            <a:r>
              <a:rPr lang="en-US" sz="2000" b="1">
                <a:latin typeface="Consolas" pitchFamily="49" charset="0"/>
              </a:rPr>
              <a:t> Birth: -</a:t>
            </a:r>
          </a:p>
        </p:txBody>
      </p:sp>
    </p:spTree>
    <p:extLst>
      <p:ext uri="{BB962C8B-B14F-4D97-AF65-F5344CB8AC3E}">
        <p14:creationId xmlns:p14="http://schemas.microsoft.com/office/powerpoint/2010/main" val="126186272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 command displays the entire file contents on the screen in one shot</a:t>
            </a:r>
            <a:r>
              <a:rPr lang="en-GB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cat /etc/passwd</a:t>
            </a:r>
            <a:endParaRPr lang="en-US" sz="2000" b="1" i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tac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displays the file contents in reverse order (last line first):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tac /etc/passwd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displays file contents one page at a time.</a:t>
            </a:r>
            <a:b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Pressing the space bar moves you to the next page. Press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to go back a page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58112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more /etc/passwd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8870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displays the first ten lines of the file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head /etc/passwd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displays the last ten lines of the file: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tail /etc/passwd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Display more or fewer than ten lines by using options: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head -5 /etc/passwd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494116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tail -15 /etc/passwd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1484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00204" y="980728"/>
            <a:ext cx="8349952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Copy a file within the same directory with the </a:t>
            </a:r>
            <a:r>
              <a:rPr lang="en-US" sz="2000" b="1" kern="0" noProof="0" dirty="0" err="1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  <a:r>
              <a:rPr lang="en-GB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412776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</a:t>
            </a:r>
            <a:r>
              <a:rPr lang="en-US" sz="2000" b="1" i="1">
                <a:latin typeface="Consolas" pitchFamily="49" charset="0"/>
              </a:rPr>
              <a:t>filename</a:t>
            </a:r>
            <a:r>
              <a:rPr lang="en-US" sz="2000" b="1">
                <a:latin typeface="Consolas" pitchFamily="49" charset="0"/>
              </a:rPr>
              <a:t> </a:t>
            </a:r>
            <a:r>
              <a:rPr lang="en-US" sz="2000" b="1" i="1">
                <a:latin typeface="Consolas" pitchFamily="49" charset="0"/>
              </a:rPr>
              <a:t>newfilename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44767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</a:t>
            </a:r>
            <a:r>
              <a:rPr lang="en-US" sz="2000" b="1" i="1">
                <a:latin typeface="Consolas" pitchFamily="49" charset="0"/>
              </a:rPr>
              <a:t>filename</a:t>
            </a:r>
            <a:r>
              <a:rPr lang="en-US" sz="2000" b="1">
                <a:latin typeface="Consolas" pitchFamily="49" charset="0"/>
              </a:rPr>
              <a:t> </a:t>
            </a:r>
            <a:r>
              <a:rPr lang="en-US" sz="2000" b="1" i="1">
                <a:latin typeface="Consolas" pitchFamily="49" charset="0"/>
              </a:rPr>
              <a:t>dirname/filename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800204" y="3068960"/>
            <a:ext cx="9286056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When copying to a directory, the destination file name defaults to the original. You do not need to supply the file name unless you want to change it: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3804369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</a:t>
            </a:r>
            <a:r>
              <a:rPr lang="en-US" sz="2000" b="1" i="1">
                <a:latin typeface="Consolas" pitchFamily="49" charset="0"/>
              </a:rPr>
              <a:t>filename dirname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C9D9E-1F6C-4484-8659-475B92DDC9D4}"/>
              </a:ext>
            </a:extLst>
          </p:cNvPr>
          <p:cNvSpPr txBox="1">
            <a:spLocks/>
          </p:cNvSpPr>
          <p:nvPr/>
        </p:nvSpPr>
        <p:spPr>
          <a:xfrm>
            <a:off x="800204" y="4404441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Multiple files can be copied, provided the final argument is a directory: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4823942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file1 file2 file3 </a:t>
            </a:r>
            <a:r>
              <a:rPr lang="en-US" sz="2000" b="1" i="1">
                <a:latin typeface="Consolas" pitchFamily="49" charset="0"/>
              </a:rPr>
              <a:t>dirname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1A7684-FABF-4B86-9E42-E305E98DECDD}"/>
              </a:ext>
            </a:extLst>
          </p:cNvPr>
          <p:cNvSpPr txBox="1">
            <a:spLocks/>
          </p:cNvSpPr>
          <p:nvPr/>
        </p:nvSpPr>
        <p:spPr>
          <a:xfrm>
            <a:off x="800204" y="2035441"/>
            <a:ext cx="8349952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Copy a file to a different directory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7834938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7000634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structure of a typical Unix Tree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around the Unix Tree structure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files and directories within your home directory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attributes of a Unix file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Unix controls access to files and directories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00204" y="1367558"/>
            <a:ext cx="7989912" cy="42812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To copy directories, use the </a:t>
            </a:r>
            <a:r>
              <a:rPr lang="en-US" sz="2000" b="1" kern="0" noProof="0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 (recursive) option.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The following command creates a new directory with the same structure and content as the original</a:t>
            </a:r>
            <a:r>
              <a:rPr lang="en-GB" sz="2000" kern="0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259169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>
                <a:latin typeface="Consolas" pitchFamily="49" charset="0"/>
              </a:rPr>
              <a:t>cp –r </a:t>
            </a:r>
            <a:r>
              <a:rPr lang="pt-BR" sz="2000" b="1" i="1">
                <a:latin typeface="Consolas" pitchFamily="49" charset="0"/>
              </a:rPr>
              <a:t>dirname</a:t>
            </a:r>
            <a:r>
              <a:rPr lang="pt-BR" sz="2000" b="1">
                <a:latin typeface="Consolas" pitchFamily="49" charset="0"/>
              </a:rPr>
              <a:t> </a:t>
            </a:r>
            <a:r>
              <a:rPr lang="pt-BR" sz="2000" b="1" i="1">
                <a:latin typeface="Consolas" pitchFamily="49" charset="0"/>
              </a:rPr>
              <a:t>new_dirname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417587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-r</a:t>
            </a:r>
            <a:r>
              <a:rPr lang="en-US" sz="2000" b="1" i="1">
                <a:latin typeface="Consolas" pitchFamily="49" charset="0"/>
              </a:rPr>
              <a:t> dirname existing_dirname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1A7684-FABF-4B86-9E42-E305E98DECDD}"/>
              </a:ext>
            </a:extLst>
          </p:cNvPr>
          <p:cNvSpPr txBox="1">
            <a:spLocks/>
          </p:cNvSpPr>
          <p:nvPr/>
        </p:nvSpPr>
        <p:spPr>
          <a:xfrm>
            <a:off x="800204" y="3358375"/>
            <a:ext cx="8349952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following command creates a copy of the original directory structure within an existing directory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444938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move command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has similar syntax to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makes a copy, but the original file is deleted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2132856"/>
            <a:ext cx="7282199" cy="10109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mv </a:t>
            </a:r>
            <a:r>
              <a:rPr lang="en-US" sz="2000" b="1" i="1">
                <a:latin typeface="Consolas" pitchFamily="49" charset="0"/>
              </a:rPr>
              <a:t>filename</a:t>
            </a:r>
            <a:r>
              <a:rPr lang="en-US" sz="2000" b="1">
                <a:latin typeface="Consolas" pitchFamily="49" charset="0"/>
              </a:rPr>
              <a:t> </a:t>
            </a:r>
            <a:r>
              <a:rPr lang="en-US" sz="2000" b="1" i="1">
                <a:latin typeface="Consolas" pitchFamily="49" charset="0"/>
              </a:rPr>
              <a:t>dirname/filename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mv file1 file2 file3 </a:t>
            </a:r>
            <a:r>
              <a:rPr lang="en-US" sz="2000" b="1" i="1">
                <a:latin typeface="Consolas" pitchFamily="49" charset="0"/>
              </a:rPr>
              <a:t>dirname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3563267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is also used to rename files in the same directory: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3959846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mv </a:t>
            </a:r>
            <a:r>
              <a:rPr lang="en-US" sz="2000" b="1" i="1">
                <a:latin typeface="Consolas" pitchFamily="49" charset="0"/>
              </a:rPr>
              <a:t>filename new_filename</a:t>
            </a:r>
          </a:p>
        </p:txBody>
      </p:sp>
    </p:spTree>
    <p:extLst>
      <p:ext uri="{BB962C8B-B14F-4D97-AF65-F5344CB8AC3E}">
        <p14:creationId xmlns:p14="http://schemas.microsoft.com/office/powerpoint/2010/main" val="344051093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8349952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is used to remove (delete) files and directories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412776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</a:t>
            </a:r>
            <a:r>
              <a:rPr lang="en-US" sz="2000" b="1" i="1">
                <a:latin typeface="Consolas" pitchFamily="49" charset="0"/>
              </a:rPr>
              <a:t>filename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08763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file1 file2 file3</a:t>
            </a:r>
            <a:endParaRPr lang="en-US" sz="2000" b="1" i="1">
              <a:latin typeface="Consolas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933056"/>
            <a:ext cx="7917904" cy="39766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By default,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will delete a file with no interaction. You can make the deletion interactive by use of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-i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653136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-i </a:t>
            </a:r>
            <a:r>
              <a:rPr lang="en-US" sz="2000" b="1" i="1">
                <a:latin typeface="Consolas" pitchFamily="49" charset="0"/>
              </a:rPr>
              <a:t>filename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C9D9E-1F6C-4484-8659-475B92DDC9D4}"/>
              </a:ext>
            </a:extLst>
          </p:cNvPr>
          <p:cNvSpPr txBox="1">
            <a:spLocks/>
          </p:cNvSpPr>
          <p:nvPr/>
        </p:nvSpPr>
        <p:spPr>
          <a:xfrm>
            <a:off x="914400" y="5373216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(verbose) option to display when a file has been removed: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5760046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-v </a:t>
            </a:r>
            <a:r>
              <a:rPr lang="en-US" sz="2000" b="1" i="1">
                <a:latin typeface="Consolas" pitchFamily="49" charset="0"/>
              </a:rPr>
              <a:t>filename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D125BE-115B-40B8-B65C-54D3BAABA223}"/>
              </a:ext>
            </a:extLst>
          </p:cNvPr>
          <p:cNvSpPr txBox="1">
            <a:spLocks/>
          </p:cNvSpPr>
          <p:nvPr/>
        </p:nvSpPr>
        <p:spPr>
          <a:xfrm>
            <a:off x="914400" y="2777881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(recursive) option to remove a directory: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4FDFC-62D3-4A47-8150-0BE0FCB62431}"/>
              </a:ext>
            </a:extLst>
          </p:cNvPr>
          <p:cNvSpPr/>
          <p:nvPr/>
        </p:nvSpPr>
        <p:spPr>
          <a:xfrm>
            <a:off x="1334081" y="3236719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rm -r </a:t>
            </a:r>
            <a:r>
              <a:rPr lang="en-US" sz="2000" b="1" i="1">
                <a:latin typeface="Consolas" pitchFamily="49" charset="0"/>
              </a:rPr>
              <a:t>dirname</a:t>
            </a:r>
          </a:p>
        </p:txBody>
      </p:sp>
    </p:spTree>
    <p:extLst>
      <p:ext uri="{BB962C8B-B14F-4D97-AF65-F5344CB8AC3E}">
        <p14:creationId xmlns:p14="http://schemas.microsoft.com/office/powerpoint/2010/main" val="255784010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1"/>
            <a:ext cx="9214048" cy="52134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When you delete a file, that portion of the disk is marked as being ready for another file to be written to it, but the data is still there.</a:t>
            </a:r>
            <a:b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If a third party were to gain physical access to your disk, they could, using advanced techniques, access the data you thought you had deleted.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shred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overwrites a file to destroy its contents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3068960"/>
            <a:ext cx="7642239" cy="213759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shred </a:t>
            </a:r>
            <a:r>
              <a:rPr lang="en-US" sz="2000" b="1" i="1">
                <a:latin typeface="Consolas" pitchFamily="49" charset="0"/>
              </a:rPr>
              <a:t>filename</a:t>
            </a:r>
          </a:p>
          <a:p>
            <a:r>
              <a:rPr lang="sd-Arab-PK" sz="2000" b="1">
                <a:latin typeface="Consolas" pitchFamily="49" charset="0"/>
              </a:rPr>
              <a:t>cat </a:t>
            </a:r>
            <a:r>
              <a:rPr lang="sd-Arab-PK" sz="2000" b="1" i="1">
                <a:latin typeface="Consolas" pitchFamily="49" charset="0"/>
              </a:rPr>
              <a:t>filename</a:t>
            </a:r>
          </a:p>
          <a:p>
            <a:r>
              <a:rPr lang="sd-Arab-PK" sz="2000" b="1">
                <a:latin typeface="Consolas" pitchFamily="49" charset="0"/>
              </a:rPr>
              <a:t>▒Z▒▒▒</a:t>
            </a:r>
            <a:r>
              <a:rPr lang="el-GR" sz="2000" b="1">
                <a:latin typeface="Consolas" pitchFamily="49" charset="0"/>
              </a:rPr>
              <a:t>ϑ</a:t>
            </a:r>
            <a:r>
              <a:rPr lang="sd-Arab-PK" sz="2000" b="1">
                <a:latin typeface="Consolas" pitchFamily="49" charset="0"/>
              </a:rPr>
              <a:t>C1</a:t>
            </a:r>
          </a:p>
          <a:p>
            <a:r>
              <a:rPr lang="sd-Arab-PK" sz="2000" b="1">
                <a:latin typeface="Consolas" pitchFamily="49" charset="0"/>
              </a:rPr>
              <a:t>▒N▒dKA▒Hk▒iڊ%ś▒Ez_▒:▒ \ݛ▒qiqu▒▒'BKv</a:t>
            </a:r>
          </a:p>
          <a:p>
            <a:r>
              <a:rPr lang="sd-Arab-PK" sz="2000" b="1">
                <a:latin typeface="Consolas" pitchFamily="49" charset="0"/>
              </a:rPr>
              <a:t>r▒?D▒ʀ}▒▒▒▒2▒h▒}</a:t>
            </a:r>
          </a:p>
          <a:p>
            <a:r>
              <a:rPr lang="sd-Arab-PK" sz="2000" b="1">
                <a:latin typeface="Consolas" pitchFamily="49" charset="0"/>
              </a:rPr>
              <a:t>                ▒ɓ-▒9▒▒tȩ▒F▒▒l▒p </a:t>
            </a:r>
            <a:endParaRPr lang="en-US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527999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To shred the file and remove it, use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-u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option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568803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shred -u </a:t>
            </a:r>
            <a:r>
              <a:rPr lang="en-US" sz="2000" b="1" i="1">
                <a:latin typeface="Consolas" pitchFamily="49" charset="0"/>
              </a:rPr>
              <a:t>filename</a:t>
            </a:r>
            <a:endParaRPr lang="en-US" sz="20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03775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displays the number of lines, words and bytes in a file: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4081" y="2132856"/>
            <a:ext cx="7282199" cy="7525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latin typeface="Consolas" pitchFamily="49" charset="0"/>
              </a:rPr>
              <a:t>wc /etc/passwd</a:t>
            </a:r>
          </a:p>
          <a:p>
            <a:r>
              <a:rPr lang="fr-FR" sz="2000" b="1">
                <a:latin typeface="Consolas" pitchFamily="49" charset="0"/>
              </a:rPr>
              <a:t> 37 47 2002 /etc/passwd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3284984"/>
            <a:ext cx="8205936" cy="409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-l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 displays just the count of lines.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-w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 displays just the count of words.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-c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 displays just the count of bytes.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-m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 displays just the count of characters.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In most cases, the byte count and character count will be the same, unless the file contains multibyte characters.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9891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samples the data in a file and then displays the file type.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Only files designated as 'text' can be displayed with commands like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4081" y="2420888"/>
            <a:ext cx="9226415" cy="290703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2000" b="1">
                <a:latin typeface="Consolas" pitchFamily="49" charset="0"/>
              </a:rPr>
              <a:t>file /etc/passwd</a:t>
            </a:r>
          </a:p>
          <a:p>
            <a:r>
              <a:rPr lang="fr-FR" sz="2000" b="1">
                <a:latin typeface="Consolas" pitchFamily="49" charset="0"/>
              </a:rPr>
              <a:t>/etc/passwd: ASCII text</a:t>
            </a:r>
          </a:p>
          <a:p>
            <a:r>
              <a:rPr lang="fr-FR" sz="2000" b="1">
                <a:latin typeface="Consolas" pitchFamily="49" charset="0"/>
              </a:rPr>
              <a:t>file /tmp/data</a:t>
            </a:r>
          </a:p>
          <a:p>
            <a:r>
              <a:rPr lang="fr-FR" sz="2000" b="1">
                <a:latin typeface="Consolas" pitchFamily="49" charset="0"/>
              </a:rPr>
              <a:t>/tmp/data: UTF-8 Unicode text</a:t>
            </a:r>
          </a:p>
          <a:p>
            <a:r>
              <a:rPr lang="fr-FR" sz="2000" b="1">
                <a:latin typeface="Consolas" pitchFamily="49" charset="0"/>
              </a:rPr>
              <a:t>file /bin/ls</a:t>
            </a:r>
          </a:p>
          <a:p>
            <a:r>
              <a:rPr lang="fr-FR" sz="2000" b="1">
                <a:latin typeface="Consolas" pitchFamily="49" charset="0"/>
              </a:rPr>
              <a:t>/bin/ls: ELF 64-bit LSB shared object, x86-64, version 1 (SYSV), dynamically linked, interpreter /lib64/ld-linux-x86-64.so.2, for GNU/Linux 3.2.0, BuildID[sha1]=9567f9a28e66f4d7ec4baf31cfbf68d0410f0ae6, stripped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48999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9544354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creates 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links.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syntax is similar to that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Instead of copying it creates another pointer to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inode</a:t>
            </a:r>
            <a:b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(the file's unique identifier), which saves disk space.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Hard links only work when source and destination are in the same filesystem.</a:t>
            </a: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2339" y="3645024"/>
            <a:ext cx="8752093" cy="4448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ln sales_jan analysis/Jan_2022</a:t>
            </a:r>
            <a:endParaRPr lang="fr-FR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10310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9544354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links act like hard links and are created by use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option.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symbolic link is a little file that provides the path name that points to the original file (like a shortcut in Windows).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They are less efficient but more flexible than hard links.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2339" y="3206589"/>
            <a:ext cx="8392053" cy="4448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ln –s /data/sales_jan /tmp/sales_jan</a:t>
            </a:r>
            <a:endParaRPr lang="fr-FR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9203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9544354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inode number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a file's unique identifier.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Display the inode number with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-i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option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2339" y="2348880"/>
            <a:ext cx="7023901" cy="4448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ls -i</a:t>
            </a:r>
            <a:endParaRPr lang="fr-FR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AE31B3-12F2-4A7A-85AF-F6B706C18733}"/>
              </a:ext>
            </a:extLst>
          </p:cNvPr>
          <p:cNvSpPr txBox="1">
            <a:spLocks/>
          </p:cNvSpPr>
          <p:nvPr/>
        </p:nvSpPr>
        <p:spPr>
          <a:xfrm>
            <a:off x="925054" y="3051715"/>
            <a:ext cx="7979258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inode table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(referenced by the inode number) holds information on files such as: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User and group ownership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File size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Access mode (read, write, execute)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Access times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Position on disk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Type of file (regular file, directory etc.)</a:t>
            </a:r>
          </a:p>
        </p:txBody>
      </p:sp>
    </p:spTree>
    <p:extLst>
      <p:ext uri="{BB962C8B-B14F-4D97-AF65-F5344CB8AC3E}">
        <p14:creationId xmlns:p14="http://schemas.microsoft.com/office/powerpoint/2010/main" val="3018383739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52736"/>
            <a:ext cx="9214048" cy="52134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inode and long format listing: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947" y="3096897"/>
            <a:ext cx="10363200" cy="2291481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411365 drwxrwxr-x 2 root root 4096 Mar  4  2013 dir1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411369 -rwxrwxr-x 1 root root  385 Mar  4  2013 englishMonarchs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393238 -rw-r--r-- 1 root root  123 Mar  8  2013 file1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411364 -rwxrwxr-x 1 root root  428 Mar  4  2013 lionsInTheStreet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393236 lrwxrwxrwx 1 root root    5 Mar  8  2013 lname -&gt; file1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411368 -rw-r--r-- 2 root root  112 Mar  8  2013 name1</a:t>
            </a:r>
          </a:p>
          <a:p>
            <a:pPr>
              <a:defRPr/>
            </a:pPr>
            <a:r>
              <a:rPr lang="nl-NL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411368 -rw-r--r-- 2 root root  112 Mar  8  2013 name2</a:t>
            </a:r>
            <a:endParaRPr lang="nl-N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1536653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-il /examples</a:t>
            </a:r>
            <a:endParaRPr lang="en-US" sz="2000" b="1" i="1" dirty="0">
              <a:latin typeface="Consolas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6FDDFEF-29C4-4FE7-B47F-CE301E8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31" y="5709956"/>
            <a:ext cx="1940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err="1">
                <a:latin typeface="Arial" panose="020B0604020202020204" pitchFamily="34" charset="0"/>
                <a:cs typeface="Arial" panose="020B0604020202020204" pitchFamily="34" charset="0"/>
              </a:rPr>
              <a:t>inode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8CCCED8-FC80-49CD-BBEA-E247064A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4" y="6144256"/>
            <a:ext cx="18036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GB" dirty="0"/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GB" dirty="0"/>
              <a:t> </a:t>
            </a:r>
          </a:p>
        </p:txBody>
      </p: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C2E6EC34-5F84-441B-98AA-605840EE85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113811" y="4671750"/>
            <a:ext cx="10255" cy="1514663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F73FAB1A-8C87-4A43-94DD-82DFE6EE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2204864"/>
            <a:ext cx="775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E815E-DEE9-43AE-A5E2-108E6A0F563E}"/>
              </a:ext>
            </a:extLst>
          </p:cNvPr>
          <p:cNvCxnSpPr>
            <a:cxnSpLocks/>
          </p:cNvCxnSpPr>
          <p:nvPr/>
        </p:nvCxnSpPr>
        <p:spPr>
          <a:xfrm>
            <a:off x="4799856" y="2780928"/>
            <a:ext cx="0" cy="417059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4006B4B3-9A23-4201-80AB-9EED5ABB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018" y="2377795"/>
            <a:ext cx="925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727ED9-E625-4105-A2F7-6E8DB462E8BA}"/>
              </a:ext>
            </a:extLst>
          </p:cNvPr>
          <p:cNvCxnSpPr/>
          <p:nvPr/>
        </p:nvCxnSpPr>
        <p:spPr>
          <a:xfrm>
            <a:off x="5591944" y="2744870"/>
            <a:ext cx="0" cy="441512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99F84610-8CD6-402E-B4F8-5FEAF7A9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998" y="2427168"/>
            <a:ext cx="679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FE61F1C6-61FA-49C6-A105-AEA027EC1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134" y="5805264"/>
            <a:ext cx="1401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Hard Links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2C9ACA-5D69-401A-B9C8-DC3FA95778ED}"/>
              </a:ext>
            </a:extLst>
          </p:cNvPr>
          <p:cNvCxnSpPr>
            <a:cxnSpLocks/>
          </p:cNvCxnSpPr>
          <p:nvPr/>
        </p:nvCxnSpPr>
        <p:spPr>
          <a:xfrm flipV="1">
            <a:off x="1153496" y="5189949"/>
            <a:ext cx="0" cy="543307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4E665F-5810-46BB-BF65-2ADA0B1C7C74}"/>
              </a:ext>
            </a:extLst>
          </p:cNvPr>
          <p:cNvCxnSpPr>
            <a:cxnSpLocks/>
          </p:cNvCxnSpPr>
          <p:nvPr/>
        </p:nvCxnSpPr>
        <p:spPr>
          <a:xfrm flipV="1">
            <a:off x="3557964" y="5235799"/>
            <a:ext cx="1" cy="569465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55161250-3132-4115-8404-5C82430797EE}"/>
              </a:ext>
            </a:extLst>
          </p:cNvPr>
          <p:cNvSpPr/>
          <p:nvPr/>
        </p:nvSpPr>
        <p:spPr>
          <a:xfrm rot="16200000">
            <a:off x="6870252" y="4497577"/>
            <a:ext cx="317413" cy="1865915"/>
          </a:xfrm>
          <a:prstGeom prst="leftBrace">
            <a:avLst>
              <a:gd name="adj1" fmla="val 8333"/>
              <a:gd name="adj2" fmla="val 46124"/>
            </a:avLst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8B4D12-4BD6-468F-90D7-5E2F24626BAA}"/>
              </a:ext>
            </a:extLst>
          </p:cNvPr>
          <p:cNvCxnSpPr>
            <a:cxnSpLocks/>
          </p:cNvCxnSpPr>
          <p:nvPr/>
        </p:nvCxnSpPr>
        <p:spPr>
          <a:xfrm>
            <a:off x="4062168" y="2544815"/>
            <a:ext cx="0" cy="655646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6">
            <a:extLst>
              <a:ext uri="{FF2B5EF4-FFF2-40B4-BE49-F238E27FC236}">
                <a16:creationId xmlns:a16="http://schemas.microsoft.com/office/drawing/2014/main" id="{B1716527-9994-4763-9A17-FDB6EE592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292" y="2312994"/>
            <a:ext cx="13336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File name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EB711B-D9ED-4F15-94EC-9B7E37633494}"/>
              </a:ext>
            </a:extLst>
          </p:cNvPr>
          <p:cNvCxnSpPr/>
          <p:nvPr/>
        </p:nvCxnSpPr>
        <p:spPr>
          <a:xfrm>
            <a:off x="8328248" y="2669775"/>
            <a:ext cx="0" cy="591702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">
            <a:extLst>
              <a:ext uri="{FF2B5EF4-FFF2-40B4-BE49-F238E27FC236}">
                <a16:creationId xmlns:a16="http://schemas.microsoft.com/office/drawing/2014/main" id="{8B3F3B15-2ED7-481E-9489-2E1E4335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547" y="5680246"/>
            <a:ext cx="22559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Date last modified</a:t>
            </a:r>
          </a:p>
        </p:txBody>
      </p:sp>
    </p:spTree>
    <p:extLst>
      <p:ext uri="{BB962C8B-B14F-4D97-AF65-F5344CB8AC3E}">
        <p14:creationId xmlns:p14="http://schemas.microsoft.com/office/powerpoint/2010/main" val="320938813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Unix Tree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5AEA0-F8A0-4F48-A6E9-F7890EAD43E5}"/>
              </a:ext>
            </a:extLst>
          </p:cNvPr>
          <p:cNvSpPr txBox="1"/>
          <p:nvPr/>
        </p:nvSpPr>
        <p:spPr>
          <a:xfrm>
            <a:off x="844062" y="979200"/>
            <a:ext cx="740605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Typical Unix structure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D8F7377-9B05-4D03-97DD-53FE46ABA165}"/>
              </a:ext>
            </a:extLst>
          </p:cNvPr>
          <p:cNvGrpSpPr/>
          <p:nvPr/>
        </p:nvGrpSpPr>
        <p:grpSpPr>
          <a:xfrm>
            <a:off x="1199456" y="1488554"/>
            <a:ext cx="9109065" cy="4100686"/>
            <a:chOff x="905608" y="2284413"/>
            <a:chExt cx="7200900" cy="3241675"/>
          </a:xfrm>
        </p:grpSpPr>
        <p:cxnSp>
          <p:nvCxnSpPr>
            <p:cNvPr id="84" name="Straight Connector 34">
              <a:extLst>
                <a:ext uri="{FF2B5EF4-FFF2-40B4-BE49-F238E27FC236}">
                  <a16:creationId xmlns:a16="http://schemas.microsoft.com/office/drawing/2014/main" id="{2F505DBF-D30E-49D4-9904-C7395D234D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05147" y="3021013"/>
              <a:ext cx="350227" cy="0"/>
            </a:xfrm>
            <a:prstGeom prst="line">
              <a:avLst/>
            </a:prstGeom>
            <a:noFill/>
            <a:ln w="19050" algn="ctr">
              <a:solidFill>
                <a:srgbClr val="2C7284"/>
              </a:solidFill>
              <a:round/>
              <a:headEnd/>
              <a:tailEnd/>
            </a:ln>
          </p:spPr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70A6F7-6D9C-41A4-9D18-A33D74280A03}"/>
                </a:ext>
              </a:extLst>
            </p:cNvPr>
            <p:cNvGrpSpPr/>
            <p:nvPr/>
          </p:nvGrpSpPr>
          <p:grpSpPr>
            <a:xfrm>
              <a:off x="905608" y="2284413"/>
              <a:ext cx="7200900" cy="3241675"/>
              <a:chOff x="905608" y="2284413"/>
              <a:chExt cx="7200900" cy="3241675"/>
            </a:xfrm>
          </p:grpSpPr>
          <p:cxnSp>
            <p:nvCxnSpPr>
              <p:cNvPr id="86" name="Straight Connector 38">
                <a:extLst>
                  <a:ext uri="{FF2B5EF4-FFF2-40B4-BE49-F238E27FC236}">
                    <a16:creationId xmlns:a16="http://schemas.microsoft.com/office/drawing/2014/main" id="{0E6795FC-C930-4D0C-8F81-6C25B709119E}"/>
                  </a:ext>
                </a:extLst>
              </p:cNvPr>
              <p:cNvCxnSpPr>
                <a:cxnSpLocks noChangeShapeType="1"/>
                <a:stCxn id="110" idx="0"/>
              </p:cNvCxnSpPr>
              <p:nvPr/>
            </p:nvCxnSpPr>
            <p:spPr bwMode="auto">
              <a:xfrm flipV="1">
                <a:off x="7505700" y="3016251"/>
                <a:ext cx="0" cy="150813"/>
              </a:xfrm>
              <a:prstGeom prst="line">
                <a:avLst/>
              </a:prstGeom>
              <a:noFill/>
              <a:ln w="19050" algn="ctr">
                <a:solidFill>
                  <a:srgbClr val="2C7284"/>
                </a:solidFill>
                <a:round/>
                <a:headEnd/>
                <a:tailEnd/>
              </a:ln>
            </p:spPr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8D3364-B86C-4177-8824-3CF05A29DE5A}"/>
                  </a:ext>
                </a:extLst>
              </p:cNvPr>
              <p:cNvGrpSpPr/>
              <p:nvPr/>
            </p:nvGrpSpPr>
            <p:grpSpPr>
              <a:xfrm>
                <a:off x="905608" y="2284413"/>
                <a:ext cx="7200900" cy="3241675"/>
                <a:chOff x="905608" y="2284413"/>
                <a:chExt cx="7200900" cy="3241675"/>
              </a:xfrm>
            </p:grpSpPr>
            <p:grpSp>
              <p:nvGrpSpPr>
                <p:cNvPr id="88" name="Group 7">
                  <a:extLst>
                    <a:ext uri="{FF2B5EF4-FFF2-40B4-BE49-F238E27FC236}">
                      <a16:creationId xmlns:a16="http://schemas.microsoft.com/office/drawing/2014/main" id="{274F55D2-191C-4002-886C-F38A3055C5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5608" y="2284413"/>
                  <a:ext cx="7200900" cy="3241675"/>
                  <a:chOff x="0" y="0"/>
                  <a:chExt cx="4992" cy="2496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C8BA4E4-5301-46BE-93B5-C563520640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1" y="0"/>
                    <a:ext cx="832" cy="453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/</a:t>
                    </a: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75018E1-4FA0-4986-A15A-87C2A52124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680"/>
                    <a:ext cx="832" cy="455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bin</a:t>
                    </a:r>
                  </a:p>
                </p:txBody>
              </p:sp>
              <p:sp>
                <p:nvSpPr>
                  <p:cNvPr id="93" name="AutoShape 10">
                    <a:extLst>
                      <a:ext uri="{FF2B5EF4-FFF2-40B4-BE49-F238E27FC236}">
                        <a16:creationId xmlns:a16="http://schemas.microsoft.com/office/drawing/2014/main" id="{57E837B2-5A0C-48D0-A09C-D2C76C95A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" y="453"/>
                    <a:ext cx="2080" cy="227"/>
                  </a:xfrm>
                  <a:custGeom>
                    <a:avLst/>
                    <a:gdLst>
                      <a:gd name="T0" fmla="*/ 10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10800"/>
                        </a:lnTo>
                        <a:lnTo>
                          <a:pt x="0" y="10800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2C7284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B8342311-3C08-46CB-A8FB-8F5E8191C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0" y="680"/>
                    <a:ext cx="832" cy="455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dev</a:t>
                    </a:r>
                  </a:p>
                </p:txBody>
              </p:sp>
              <p:sp>
                <p:nvSpPr>
                  <p:cNvPr id="95" name="AutoShape 12">
                    <a:extLst>
                      <a:ext uri="{FF2B5EF4-FFF2-40B4-BE49-F238E27FC236}">
                        <a16:creationId xmlns:a16="http://schemas.microsoft.com/office/drawing/2014/main" id="{A39F928F-BBC0-42EF-A84E-CE9D1555CC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56" y="453"/>
                    <a:ext cx="1040" cy="227"/>
                  </a:xfrm>
                  <a:custGeom>
                    <a:avLst/>
                    <a:gdLst>
                      <a:gd name="T0" fmla="*/ 1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10800"/>
                        </a:lnTo>
                        <a:lnTo>
                          <a:pt x="0" y="10800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2C7284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A9904D6-2B5A-4C0A-B9B0-82F963793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1" y="680"/>
                    <a:ext cx="832" cy="455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etc</a:t>
                    </a:r>
                  </a:p>
                </p:txBody>
              </p:sp>
              <p:sp>
                <p:nvSpPr>
                  <p:cNvPr id="97" name="AutoShape 14">
                    <a:extLst>
                      <a:ext uri="{FF2B5EF4-FFF2-40B4-BE49-F238E27FC236}">
                        <a16:creationId xmlns:a16="http://schemas.microsoft.com/office/drawing/2014/main" id="{6AB56591-16D7-49FE-BC87-122E32D873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453"/>
                    <a:ext cx="0" cy="22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0" y="0"/>
                        </a:moveTo>
                        <a:lnTo>
                          <a:pt x="10800" y="108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2C7284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63DE98ED-8077-424B-8B67-2D7C08B717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0" y="680"/>
                    <a:ext cx="832" cy="455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home</a:t>
                    </a:r>
                  </a:p>
                </p:txBody>
              </p:sp>
              <p:sp>
                <p:nvSpPr>
                  <p:cNvPr id="99" name="AutoShape 16">
                    <a:extLst>
                      <a:ext uri="{FF2B5EF4-FFF2-40B4-BE49-F238E27FC236}">
                        <a16:creationId xmlns:a16="http://schemas.microsoft.com/office/drawing/2014/main" id="{B2A1E7C7-C8AB-448F-A088-221A8AAAC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453"/>
                    <a:ext cx="1040" cy="227"/>
                  </a:xfrm>
                  <a:custGeom>
                    <a:avLst/>
                    <a:gdLst>
                      <a:gd name="T0" fmla="*/ 1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0" y="0"/>
                        </a:moveTo>
                        <a:lnTo>
                          <a:pt x="0" y="10800"/>
                        </a:lnTo>
                        <a:lnTo>
                          <a:pt x="21600" y="108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2C7284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AF6130F6-7556-4C6E-96F5-F8EBAC82A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8" y="1360"/>
                    <a:ext cx="944" cy="456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User1	</a:t>
                    </a:r>
                  </a:p>
                </p:txBody>
              </p:sp>
              <p:sp>
                <p:nvSpPr>
                  <p:cNvPr id="101" name="AutoShape 18">
                    <a:extLst>
                      <a:ext uri="{FF2B5EF4-FFF2-40B4-BE49-F238E27FC236}">
                        <a16:creationId xmlns:a16="http://schemas.microsoft.com/office/drawing/2014/main" id="{5A62440A-3FC8-4ACF-8670-D8FA2FED29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6" y="1134"/>
                    <a:ext cx="520" cy="22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10800"/>
                        </a:lnTo>
                        <a:lnTo>
                          <a:pt x="0" y="10800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328396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C179A85-5716-400A-97C9-8A53837F6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0" y="2043"/>
                    <a:ext cx="832" cy="453"/>
                  </a:xfrm>
                  <a:prstGeom prst="rect">
                    <a:avLst/>
                  </a:prstGeom>
                  <a:solidFill>
                    <a:srgbClr val="B4C84C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file1</a:t>
                    </a:r>
                  </a:p>
                </p:txBody>
              </p:sp>
              <p:sp>
                <p:nvSpPr>
                  <p:cNvPr id="103" name="AutoShape 20">
                    <a:extLst>
                      <a:ext uri="{FF2B5EF4-FFF2-40B4-BE49-F238E27FC236}">
                        <a16:creationId xmlns:a16="http://schemas.microsoft.com/office/drawing/2014/main" id="{F15233EA-892E-40A5-9B41-E1D961602B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6" y="1815"/>
                    <a:ext cx="1040" cy="227"/>
                  </a:xfrm>
                  <a:custGeom>
                    <a:avLst/>
                    <a:gdLst>
                      <a:gd name="T0" fmla="*/ 1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10800"/>
                        </a:lnTo>
                        <a:lnTo>
                          <a:pt x="0" y="10800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328396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6D50AF1B-D9AA-419A-9250-0EAC848075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2043"/>
                    <a:ext cx="832" cy="453"/>
                  </a:xfrm>
                  <a:prstGeom prst="rect">
                    <a:avLst/>
                  </a:prstGeom>
                  <a:solidFill>
                    <a:srgbClr val="B4C84C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file2</a:t>
                    </a:r>
                  </a:p>
                </p:txBody>
              </p:sp>
              <p:sp>
                <p:nvSpPr>
                  <p:cNvPr id="105" name="AutoShape 22">
                    <a:extLst>
                      <a:ext uri="{FF2B5EF4-FFF2-40B4-BE49-F238E27FC236}">
                        <a16:creationId xmlns:a16="http://schemas.microsoft.com/office/drawing/2014/main" id="{2AEF2FD3-4A8E-4BA1-BB5C-27E9EF3013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6" y="1815"/>
                    <a:ext cx="0" cy="22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0" y="0"/>
                        </a:moveTo>
                        <a:lnTo>
                          <a:pt x="10800" y="108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328396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7B8F3061-F2C9-454E-91B7-6F80B46BA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" y="2043"/>
                    <a:ext cx="832" cy="453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directory1</a:t>
                    </a:r>
                  </a:p>
                </p:txBody>
              </p:sp>
              <p:sp>
                <p:nvSpPr>
                  <p:cNvPr id="107" name="AutoShape 24">
                    <a:extLst>
                      <a:ext uri="{FF2B5EF4-FFF2-40B4-BE49-F238E27FC236}">
                        <a16:creationId xmlns:a16="http://schemas.microsoft.com/office/drawing/2014/main" id="{5EB8E417-1ABF-4847-873C-8ACFD2A0E2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6" y="1815"/>
                    <a:ext cx="1040" cy="227"/>
                  </a:xfrm>
                  <a:custGeom>
                    <a:avLst/>
                    <a:gdLst>
                      <a:gd name="T0" fmla="*/ 1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0" y="0"/>
                        </a:moveTo>
                        <a:lnTo>
                          <a:pt x="0" y="10800"/>
                        </a:lnTo>
                        <a:lnTo>
                          <a:pt x="21600" y="108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328396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732E73B-0B94-46F6-9FAE-F0139B439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" y="1360"/>
                    <a:ext cx="896" cy="456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User2</a:t>
                    </a:r>
                  </a:p>
                </p:txBody>
              </p:sp>
              <p:sp>
                <p:nvSpPr>
                  <p:cNvPr id="109" name="AutoShape 26">
                    <a:extLst>
                      <a:ext uri="{FF2B5EF4-FFF2-40B4-BE49-F238E27FC236}">
                        <a16:creationId xmlns:a16="http://schemas.microsoft.com/office/drawing/2014/main" id="{6528127E-C52B-4184-A74E-69DFEC8D6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" y="1134"/>
                    <a:ext cx="520" cy="22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60000 65536"/>
                      <a:gd name="T3" fmla="*/ 0 w 21600"/>
                      <a:gd name="T4" fmla="*/ 0 h 21600"/>
                      <a:gd name="T5" fmla="*/ 21600 w 21600"/>
                      <a:gd name="T6" fmla="*/ 21600 h 21600"/>
                    </a:gdLst>
                    <a:ahLst/>
                    <a:cxnLst>
                      <a:cxn ang="T2">
                        <a:pos x="T0" y="T1"/>
                      </a:cxn>
                    </a:cxnLst>
                    <a:rect l="T3" t="T4" r="T5" b="T6"/>
                    <a:pathLst>
                      <a:path w="21600" h="21600">
                        <a:moveTo>
                          <a:pt x="0" y="0"/>
                        </a:moveTo>
                        <a:lnTo>
                          <a:pt x="0" y="10800"/>
                        </a:lnTo>
                        <a:lnTo>
                          <a:pt x="21600" y="10800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9050">
                    <a:solidFill>
                      <a:srgbClr val="328396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B6A3AB63-B36F-4682-86FE-7472D57976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0" y="680"/>
                    <a:ext cx="832" cy="455"/>
                  </a:xfrm>
                  <a:prstGeom prst="rect">
                    <a:avLst/>
                  </a:prstGeom>
                  <a:solidFill>
                    <a:srgbClr val="C9E1E7"/>
                  </a:solidFill>
                  <a:ln w="12700" cap="rnd">
                    <a:noFill/>
                    <a:round/>
                    <a:headEnd/>
                    <a:tailEnd/>
                  </a:ln>
                  <a:effectLst>
                    <a:outerShdw dist="30000" dir="5400000" algn="ctr" rotWithShape="0">
                      <a:schemeClr val="bg2">
                        <a:alpha val="45000"/>
                      </a:schemeClr>
                    </a:outerShdw>
                  </a:effectLst>
                </p:spPr>
                <p:txBody>
                  <a:bodyPr lIns="0" tIns="0" rIns="0" bIns="0" anchor="ctr"/>
                  <a:lstStyle/>
                  <a:p>
                    <a:pPr algn="ctr">
                      <a:defRPr/>
                    </a:pPr>
                    <a:r>
                      <a:rPr lang="en-US" sz="210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rPr>
                      <a:t>var</a:t>
                    </a:r>
                    <a:endPara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endParaRPr>
                  </a:p>
                </p:txBody>
              </p:sp>
            </p:grpSp>
            <p:cxnSp>
              <p:nvCxnSpPr>
                <p:cNvPr id="89" name="Elbow Connector 30">
                  <a:extLst>
                    <a:ext uri="{FF2B5EF4-FFF2-40B4-BE49-F238E27FC236}">
                      <a16:creationId xmlns:a16="http://schemas.microsoft.com/office/drawing/2014/main" id="{85257AB9-EFF3-4A6E-B6F6-57D03CC690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8100000" flipH="1" flipV="1">
                  <a:off x="6578113" y="2830514"/>
                  <a:ext cx="313592" cy="325437"/>
                </a:xfrm>
                <a:prstGeom prst="bentConnector3">
                  <a:avLst>
                    <a:gd name="adj1" fmla="val 50000"/>
                  </a:avLst>
                </a:prstGeom>
                <a:noFill/>
                <a:ln w="19050" algn="ctr">
                  <a:solidFill>
                    <a:srgbClr val="2C7284"/>
                  </a:solidFill>
                  <a:round/>
                  <a:headEnd/>
                  <a:tailEnd/>
                </a:ln>
              </p:spPr>
            </p:cxnSp>
            <p:cxnSp>
              <p:nvCxnSpPr>
                <p:cNvPr id="90" name="Straight Connector 41">
                  <a:extLst>
                    <a:ext uri="{FF2B5EF4-FFF2-40B4-BE49-F238E27FC236}">
                      <a16:creationId xmlns:a16="http://schemas.microsoft.com/office/drawing/2014/main" id="{7C409604-1790-44F6-A58E-D4ADC59AD89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7129097" y="3016250"/>
                  <a:ext cx="376603" cy="0"/>
                </a:xfrm>
                <a:prstGeom prst="line">
                  <a:avLst/>
                </a:prstGeom>
                <a:noFill/>
                <a:ln w="19050" algn="ctr">
                  <a:solidFill>
                    <a:srgbClr val="2C7284"/>
                  </a:solidFill>
                  <a:round/>
                  <a:headEnd/>
                  <a:tailEnd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8277944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Every file and directory in Unix has access permissions indicated by permission "flags":</a:t>
            </a:r>
          </a:p>
          <a:p>
            <a:pPr marL="342900" indent="-342900" defTabSz="914400" fontAlgn="base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Read - r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files: read, print and copy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directories: list the names of files and subdirectories</a:t>
            </a:r>
          </a:p>
          <a:p>
            <a:pPr marL="342900" indent="-342900" defTabSz="914400" fontAlgn="base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Write - w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files: modify the content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directories: create, delete and rename files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(execute permission must also be granted)</a:t>
            </a:r>
          </a:p>
          <a:p>
            <a:pPr marL="342900" indent="-342900" defTabSz="914400" fontAlgn="base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fontAlgn="base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Execute - x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files: run executable files</a:t>
            </a:r>
          </a:p>
          <a:p>
            <a:pPr marL="800100" lvl="1" indent="-342900" defTabSz="914400" fontAlgn="base"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For directories: access file contents and meta-information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51455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8854008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Every file (and directory) has an owner and an associated Unix group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Permission flags specify separate read, write, and execute permissions for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permissions apply to the owner of the file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permissions apply to all users who belong to the group associated with the file.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also sometimes known as "world" permissions, and applies to all users who can login to the system.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6225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7979258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command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ls -l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displays the permissions and associated owner and group for any file.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ls -ld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to display the permissions for a directory: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2339" y="2348880"/>
            <a:ext cx="8896109" cy="7525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ls -ld dir3</a:t>
            </a:r>
          </a:p>
          <a:p>
            <a:r>
              <a:rPr lang="en-US" sz="2000" b="1">
                <a:latin typeface="Consolas" pitchFamily="49" charset="0"/>
              </a:rPr>
              <a:t>drwxr-xr-- 2 trainee users 4096 2022-10-25 12:38 dir3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AE31B3-12F2-4A7A-85AF-F6B706C18733}"/>
              </a:ext>
            </a:extLst>
          </p:cNvPr>
          <p:cNvSpPr txBox="1">
            <a:spLocks/>
          </p:cNvSpPr>
          <p:nvPr/>
        </p:nvSpPr>
        <p:spPr>
          <a:xfrm>
            <a:off x="1232949" y="3168039"/>
            <a:ext cx="7979258" cy="500066"/>
          </a:xfrm>
          <a:prstGeom prst="rect">
            <a:avLst/>
          </a:prstGeom>
        </p:spPr>
        <p:txBody>
          <a:bodyPr/>
          <a:lstStyle/>
          <a:p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rwxr-xr-x		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file type: </a:t>
            </a:r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 means directory </a:t>
            </a:r>
          </a:p>
          <a:p>
            <a:r>
              <a:rPr lang="nl-NL" sz="2000" i="1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nl-NL" sz="20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means regular file</a:t>
            </a:r>
          </a:p>
          <a:p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</a:t>
            </a:r>
          </a:p>
          <a:p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rwx</a:t>
            </a:r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r-xr-x		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user (owner) permissions</a:t>
            </a:r>
          </a:p>
          <a:p>
            <a:endParaRPr lang="nl-NL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drwx</a:t>
            </a:r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r-x</a:t>
            </a:r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r-x		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group permissions</a:t>
            </a:r>
          </a:p>
          <a:p>
            <a:endParaRPr lang="nl-NL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drwxr-x</a:t>
            </a:r>
            <a:r>
              <a:rPr lang="nl-NL" sz="2000" b="1">
                <a:latin typeface="Arial" panose="020B0604020202020204" pitchFamily="34" charset="0"/>
                <a:cs typeface="Arial" panose="020B0604020202020204" pitchFamily="34" charset="0"/>
              </a:rPr>
              <a:t>r--</a:t>
            </a:r>
            <a:r>
              <a:rPr lang="nl-NL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nl-NL" sz="2000">
                <a:latin typeface="Arial" panose="020B0604020202020204" pitchFamily="34" charset="0"/>
                <a:cs typeface="Arial" panose="020B0604020202020204" pitchFamily="34" charset="0"/>
              </a:rPr>
              <a:t>others permissions</a:t>
            </a:r>
          </a:p>
          <a:p>
            <a:endParaRPr lang="nl-NL" sz="2000"/>
          </a:p>
          <a:p>
            <a:r>
              <a:rPr lang="nl-NL" sz="2000" kern="0">
                <a:latin typeface="Arial" panose="020B0604020202020204" pitchFamily="34" charset="0"/>
                <a:cs typeface="Arial" panose="020B0604020202020204" pitchFamily="34" charset="0"/>
              </a:rPr>
              <a:t>A dash (</a:t>
            </a:r>
            <a:r>
              <a:rPr lang="nl-NL" sz="2000" b="1" ker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nl-NL" sz="2000" kern="0">
                <a:latin typeface="Arial" panose="020B0604020202020204" pitchFamily="34" charset="0"/>
                <a:cs typeface="Arial" panose="020B0604020202020204" pitchFamily="34" charset="0"/>
              </a:rPr>
              <a:t>) means the permission flag has not been set.</a:t>
            </a:r>
            <a:endParaRPr lang="nl-NL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3676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9142040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There are two ways of changing permissions: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Octal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mode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Both use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to change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mode bits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(permission flags) of a file or directory.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As a basic Unix user, you can only change the permissions of files you own.</a:t>
            </a:r>
          </a:p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0241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24744"/>
            <a:ext cx="9142040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Symbolic mode: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81BF3-C8E0-4B2C-8D85-85C1648BA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59877"/>
              </p:ext>
            </p:extLst>
          </p:nvPr>
        </p:nvGraphicFramePr>
        <p:xfrm>
          <a:off x="1702224" y="1758917"/>
          <a:ext cx="2163936" cy="220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51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7E7D1-FF00-46CC-B6C4-D273CA57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04058"/>
              </p:ext>
            </p:extLst>
          </p:nvPr>
        </p:nvGraphicFramePr>
        <p:xfrm>
          <a:off x="4332648" y="1750067"/>
          <a:ext cx="6157128" cy="208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58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58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modes to the specified classes.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58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modes from the specified classes.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58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the exact modes for the specified classes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6CD4745-1AAE-4B2D-90BA-9DDBF93112BD}"/>
              </a:ext>
            </a:extLst>
          </p:cNvPr>
          <p:cNvSpPr/>
          <p:nvPr/>
        </p:nvSpPr>
        <p:spPr>
          <a:xfrm>
            <a:off x="2333596" y="4414518"/>
            <a:ext cx="7023901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Consolas" pitchFamily="49" charset="0"/>
              </a:rPr>
              <a:t>chmod u+x dir3/filename</a:t>
            </a:r>
          </a:p>
          <a:p>
            <a:r>
              <a:rPr lang="pt-BR" sz="2000" b="1">
                <a:latin typeface="Consolas" pitchFamily="49" charset="0"/>
              </a:rPr>
              <a:t>chmod o-r dir3 </a:t>
            </a:r>
          </a:p>
          <a:p>
            <a:r>
              <a:rPr lang="pt-BR" sz="2000" b="1">
                <a:latin typeface="Consolas" pitchFamily="49" charset="0"/>
              </a:rPr>
              <a:t>chmod ug+x,o-w file1</a:t>
            </a:r>
          </a:p>
          <a:p>
            <a:r>
              <a:rPr lang="pt-BR" sz="2000" b="1">
                <a:latin typeface="Consolas" pitchFamily="49" charset="0"/>
              </a:rPr>
              <a:t>chmod a=rw file2</a:t>
            </a:r>
          </a:p>
        </p:txBody>
      </p:sp>
    </p:spTree>
    <p:extLst>
      <p:ext uri="{BB962C8B-B14F-4D97-AF65-F5344CB8AC3E}">
        <p14:creationId xmlns:p14="http://schemas.microsoft.com/office/powerpoint/2010/main" val="112763228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24744"/>
            <a:ext cx="9142040" cy="500066"/>
          </a:xfrm>
          <a:prstGeom prst="rect">
            <a:avLst/>
          </a:prstGeom>
        </p:spPr>
        <p:txBody>
          <a:bodyPr/>
          <a:lstStyle/>
          <a:p>
            <a:pPr marL="34290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Octal mode: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Permissions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D4745-1AAE-4B2D-90BA-9DDBF93112BD}"/>
              </a:ext>
            </a:extLst>
          </p:cNvPr>
          <p:cNvSpPr/>
          <p:nvPr/>
        </p:nvSpPr>
        <p:spPr>
          <a:xfrm>
            <a:off x="2333596" y="4974598"/>
            <a:ext cx="7023901" cy="7525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Consolas" pitchFamily="49" charset="0"/>
              </a:rPr>
              <a:t>chmod 751 dir3/filename </a:t>
            </a:r>
          </a:p>
          <a:p>
            <a:r>
              <a:rPr lang="pt-BR" sz="2000" b="1">
                <a:latin typeface="Consolas" pitchFamily="49" charset="0"/>
              </a:rPr>
              <a:t>chmod 750 dir3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C79998-A5F7-4AE0-B9D8-FBF297B5F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09073"/>
              </p:ext>
            </p:extLst>
          </p:nvPr>
        </p:nvGraphicFramePr>
        <p:xfrm>
          <a:off x="3141415" y="1484784"/>
          <a:ext cx="540826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20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(rwx)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permissions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only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rite only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8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and execute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8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only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969133079"/>
                  </a:ext>
                </a:extLst>
              </a:tr>
              <a:tr h="2008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and execute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2088858183"/>
                  </a:ext>
                </a:extLst>
              </a:tr>
              <a:tr h="2008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and write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3921235752"/>
                  </a:ext>
                </a:extLst>
              </a:tr>
              <a:tr h="20081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Read, write and execute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373051459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EDBEBE-F12B-477F-8AD2-8EB62B76309A}"/>
              </a:ext>
            </a:extLst>
          </p:cNvPr>
          <p:cNvSpPr txBox="1">
            <a:spLocks/>
          </p:cNvSpPr>
          <p:nvPr/>
        </p:nvSpPr>
        <p:spPr>
          <a:xfrm>
            <a:off x="914400" y="5953270"/>
            <a:ext cx="10222160" cy="500066"/>
          </a:xfrm>
          <a:prstGeom prst="rect">
            <a:avLst/>
          </a:prstGeom>
        </p:spPr>
        <p:txBody>
          <a:bodyPr/>
          <a:lstStyle/>
          <a:p>
            <a:pPr defTabSz="914400" fontAlgn="base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NB: When using octal mode, you must specify a number for all three levels of user.</a:t>
            </a:r>
          </a:p>
        </p:txBody>
      </p:sp>
    </p:spTree>
    <p:extLst>
      <p:ext uri="{BB962C8B-B14F-4D97-AF65-F5344CB8AC3E}">
        <p14:creationId xmlns:p14="http://schemas.microsoft.com/office/powerpoint/2010/main" val="300861088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7000634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structure of a typical Unix Tree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around the Unix Tree structure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files and directories within your home directory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attributes of a Unix file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Unix controls access to files and directories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Unix Tree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5AEA0-F8A0-4F48-A6E9-F7890EAD43E5}"/>
              </a:ext>
            </a:extLst>
          </p:cNvPr>
          <p:cNvSpPr txBox="1"/>
          <p:nvPr/>
        </p:nvSpPr>
        <p:spPr>
          <a:xfrm>
            <a:off x="844062" y="980728"/>
            <a:ext cx="740605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FDM Group Unix structure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DFC2E7-FF11-4C6B-8F77-F91C415391FF}"/>
              </a:ext>
            </a:extLst>
          </p:cNvPr>
          <p:cNvGrpSpPr/>
          <p:nvPr/>
        </p:nvGrpSpPr>
        <p:grpSpPr>
          <a:xfrm>
            <a:off x="1786164" y="1380838"/>
            <a:ext cx="7793721" cy="5011431"/>
            <a:chOff x="894567" y="1545339"/>
            <a:chExt cx="7304261" cy="469670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934AD82-2607-4341-8B09-1AB2DB10EE2A}"/>
                </a:ext>
              </a:extLst>
            </p:cNvPr>
            <p:cNvCxnSpPr/>
            <p:nvPr/>
          </p:nvCxnSpPr>
          <p:spPr>
            <a:xfrm>
              <a:off x="4580739" y="4653481"/>
              <a:ext cx="236" cy="15953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8BA7B65-B77F-4E90-8DBB-2CFC5F973F56}"/>
                </a:ext>
              </a:extLst>
            </p:cNvPr>
            <p:cNvGrpSpPr/>
            <p:nvPr/>
          </p:nvGrpSpPr>
          <p:grpSpPr>
            <a:xfrm>
              <a:off x="894567" y="1545339"/>
              <a:ext cx="7304261" cy="4696704"/>
              <a:chOff x="894567" y="1545339"/>
              <a:chExt cx="7304261" cy="4696704"/>
            </a:xfrm>
          </p:grpSpPr>
          <p:grpSp>
            <p:nvGrpSpPr>
              <p:cNvPr id="161" name="Group 7">
                <a:extLst>
                  <a:ext uri="{FF2B5EF4-FFF2-40B4-BE49-F238E27FC236}">
                    <a16:creationId xmlns:a16="http://schemas.microsoft.com/office/drawing/2014/main" id="{D21BC3C1-45C6-48F7-9363-D272E8604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4567" y="1559223"/>
                <a:ext cx="7303478" cy="3781431"/>
                <a:chOff x="0" y="0"/>
                <a:chExt cx="4992" cy="3268"/>
              </a:xfrm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51991071-FAF7-49D7-929A-DF928875F9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0"/>
                  <a:ext cx="832" cy="453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/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00AFC93D-5577-4B52-9529-95F660163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680"/>
                  <a:ext cx="832" cy="455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bin</a:t>
                  </a:r>
                </a:p>
              </p:txBody>
            </p:sp>
            <p:sp>
              <p:nvSpPr>
                <p:cNvPr id="195" name="AutoShape 10">
                  <a:extLst>
                    <a:ext uri="{FF2B5EF4-FFF2-40B4-BE49-F238E27FC236}">
                      <a16:creationId xmlns:a16="http://schemas.microsoft.com/office/drawing/2014/main" id="{B64EC190-4541-49E4-8BE4-CBC4A7BDE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" y="453"/>
                  <a:ext cx="2080" cy="227"/>
                </a:xfrm>
                <a:custGeom>
                  <a:avLst/>
                  <a:gdLst>
                    <a:gd name="T0" fmla="*/ 10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2160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21600" y="0"/>
                      </a:moveTo>
                      <a:lnTo>
                        <a:pt x="21600" y="10800"/>
                      </a:lnTo>
                      <a:lnTo>
                        <a:pt x="0" y="1080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9050">
                  <a:solidFill>
                    <a:srgbClr val="2C7284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A34E06B2-FDA9-4839-9435-7B9EDD02D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" y="680"/>
                  <a:ext cx="832" cy="455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dev</a:t>
                  </a:r>
                </a:p>
              </p:txBody>
            </p:sp>
            <p:sp>
              <p:nvSpPr>
                <p:cNvPr id="197" name="AutoShape 12">
                  <a:extLst>
                    <a:ext uri="{FF2B5EF4-FFF2-40B4-BE49-F238E27FC236}">
                      <a16:creationId xmlns:a16="http://schemas.microsoft.com/office/drawing/2014/main" id="{EB544B86-1CC6-441E-A7D6-A7D568B5B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6" y="453"/>
                  <a:ext cx="1040" cy="227"/>
                </a:xfrm>
                <a:custGeom>
                  <a:avLst/>
                  <a:gdLst>
                    <a:gd name="T0" fmla="*/ 1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2160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21600" y="0"/>
                      </a:moveTo>
                      <a:lnTo>
                        <a:pt x="21600" y="10800"/>
                      </a:lnTo>
                      <a:lnTo>
                        <a:pt x="0" y="1080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9050">
                  <a:solidFill>
                    <a:srgbClr val="2C7284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2973671-181B-4763-90E3-0B6CB51D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680"/>
                  <a:ext cx="832" cy="455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etc</a:t>
                  </a:r>
                </a:p>
              </p:txBody>
            </p:sp>
            <p:sp>
              <p:nvSpPr>
                <p:cNvPr id="199" name="AutoShape 14">
                  <a:extLst>
                    <a:ext uri="{FF2B5EF4-FFF2-40B4-BE49-F238E27FC236}">
                      <a16:creationId xmlns:a16="http://schemas.microsoft.com/office/drawing/2014/main" id="{243604A7-2D7E-469F-B7BF-A5474D2FF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453"/>
                  <a:ext cx="0" cy="22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0" y="0"/>
                      </a:moveTo>
                      <a:lnTo>
                        <a:pt x="10800" y="108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2C7284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F04AE641-B7E1-4886-A4A4-3917066A6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0" y="680"/>
                  <a:ext cx="832" cy="455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home</a:t>
                  </a: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44BA39B4-6B5A-478D-929C-9A0CBE701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68" y="1360"/>
                  <a:ext cx="944" cy="456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local	</a:t>
                  </a:r>
                </a:p>
              </p:txBody>
            </p:sp>
            <p:sp>
              <p:nvSpPr>
                <p:cNvPr id="202" name="AutoShape 18">
                  <a:extLst>
                    <a:ext uri="{FF2B5EF4-FFF2-40B4-BE49-F238E27FC236}">
                      <a16:creationId xmlns:a16="http://schemas.microsoft.com/office/drawing/2014/main" id="{F0498D34-939D-4BA4-88DC-F37B2C6712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6" y="1134"/>
                  <a:ext cx="520" cy="22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2160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21600" y="0"/>
                      </a:moveTo>
                      <a:lnTo>
                        <a:pt x="21600" y="10800"/>
                      </a:lnTo>
                      <a:lnTo>
                        <a:pt x="0" y="10800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9050">
                  <a:solidFill>
                    <a:srgbClr val="328396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203" name="AutoShape 22">
                  <a:extLst>
                    <a:ext uri="{FF2B5EF4-FFF2-40B4-BE49-F238E27FC236}">
                      <a16:creationId xmlns:a16="http://schemas.microsoft.com/office/drawing/2014/main" id="{486C598B-617A-4CC0-A208-B7C171916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6" y="1815"/>
                  <a:ext cx="0" cy="22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0" y="0"/>
                      </a:moveTo>
                      <a:lnTo>
                        <a:pt x="10800" y="108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328396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78DE97E-8FE4-4559-ACE6-1F1B6ED8B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0" y="1360"/>
                  <a:ext cx="896" cy="456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other directories</a:t>
                  </a:r>
                </a:p>
              </p:txBody>
            </p:sp>
            <p:sp>
              <p:nvSpPr>
                <p:cNvPr id="205" name="AutoShape 26">
                  <a:extLst>
                    <a:ext uri="{FF2B5EF4-FFF2-40B4-BE49-F238E27FC236}">
                      <a16:creationId xmlns:a16="http://schemas.microsoft.com/office/drawing/2014/main" id="{07131F3F-F07A-4D86-A8C4-C4DEB72C71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6" y="1134"/>
                  <a:ext cx="520" cy="22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60000 65536"/>
                    <a:gd name="T3" fmla="*/ 0 w 21600"/>
                    <a:gd name="T4" fmla="*/ 0 h 21600"/>
                    <a:gd name="T5" fmla="*/ 21600 w 21600"/>
                    <a:gd name="T6" fmla="*/ 21600 h 21600"/>
                  </a:gdLst>
                  <a:ahLst/>
                  <a:cxnLst>
                    <a:cxn ang="T2">
                      <a:pos x="T0" y="T1"/>
                    </a:cxn>
                  </a:cxnLst>
                  <a:rect l="T3" t="T4" r="T5" b="T6"/>
                  <a:pathLst>
                    <a:path w="21600" h="21600">
                      <a:moveTo>
                        <a:pt x="0" y="0"/>
                      </a:moveTo>
                      <a:lnTo>
                        <a:pt x="0" y="10800"/>
                      </a:lnTo>
                      <a:lnTo>
                        <a:pt x="21600" y="10800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9050">
                  <a:solidFill>
                    <a:srgbClr val="328396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42415A4B-2443-48F6-9F4D-69F79CBA4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0" y="680"/>
                  <a:ext cx="832" cy="455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usr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E79116CA-2851-4DC4-BA30-0F0E20C0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5" y="2055"/>
                  <a:ext cx="1016" cy="453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FDMGROUP</a:t>
                  </a: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538EFC8F-7D98-4E5F-AE28-104D0E89C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8" y="1360"/>
                  <a:ext cx="896" cy="456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other directories</a:t>
                  </a: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DAF37310-7A03-42ED-A2FC-9B8879AB3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2815"/>
                  <a:ext cx="1016" cy="453"/>
                </a:xfrm>
                <a:prstGeom prst="rect">
                  <a:avLst/>
                </a:prstGeom>
                <a:solidFill>
                  <a:srgbClr val="C9E1E7"/>
                </a:solidFill>
                <a:ln w="12700" cap="rnd">
                  <a:noFill/>
                  <a:round/>
                  <a:headEnd/>
                  <a:tailEnd/>
                </a:ln>
                <a:effectLst>
                  <a:outerShdw dist="30000" dir="5400000" algn="ctr" rotWithShape="0">
                    <a:schemeClr val="bg2">
                      <a:alpha val="45000"/>
                    </a:scheme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>
                    <a:defRPr/>
                  </a:pPr>
                  <a:r>
                    <a:rPr lang="en-US" sz="2100" dirty="0">
                      <a:latin typeface="Calibri" charset="0"/>
                      <a:ea typeface="Calibri" charset="0"/>
                      <a:cs typeface="Calibri" charset="0"/>
                      <a:sym typeface="Calibri" charset="0"/>
                    </a:rPr>
                    <a:t>User2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BB6847-0385-4E74-8CD3-A875E73734E8}"/>
                  </a:ext>
                </a:extLst>
              </p:cNvPr>
              <p:cNvGrpSpPr/>
              <p:nvPr/>
            </p:nvGrpSpPr>
            <p:grpSpPr>
              <a:xfrm>
                <a:off x="895350" y="1545339"/>
                <a:ext cx="7303478" cy="4696704"/>
                <a:chOff x="895350" y="1545339"/>
                <a:chExt cx="7303478" cy="4696704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693E8A7-4339-4CDB-9B64-8A196D51B1AF}"/>
                    </a:ext>
                  </a:extLst>
                </p:cNvPr>
                <p:cNvCxnSpPr/>
                <p:nvPr/>
              </p:nvCxnSpPr>
              <p:spPr>
                <a:xfrm>
                  <a:off x="5402182" y="4654459"/>
                  <a:ext cx="77102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7C73D7E1-3462-4EB2-8509-A328F573FC51}"/>
                    </a:ext>
                  </a:extLst>
                </p:cNvPr>
                <p:cNvGrpSpPr/>
                <p:nvPr/>
              </p:nvGrpSpPr>
              <p:grpSpPr>
                <a:xfrm>
                  <a:off x="895350" y="1545339"/>
                  <a:ext cx="7303478" cy="4696704"/>
                  <a:chOff x="895350" y="1545339"/>
                  <a:chExt cx="7303478" cy="4696704"/>
                </a:xfrm>
              </p:grpSpPr>
              <p:grpSp>
                <p:nvGrpSpPr>
                  <p:cNvPr id="165" name="Group 7">
                    <a:extLst>
                      <a:ext uri="{FF2B5EF4-FFF2-40B4-BE49-F238E27FC236}">
                        <a16:creationId xmlns:a16="http://schemas.microsoft.com/office/drawing/2014/main" id="{BB6DDBCF-79EB-4C25-8231-7884AB577B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5350" y="1545339"/>
                    <a:ext cx="7303478" cy="4696704"/>
                    <a:chOff x="0" y="-25"/>
                    <a:chExt cx="4992" cy="4059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E6807CE0-349A-43F3-8278-C77F54D315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-25"/>
                      <a:ext cx="832" cy="453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/</a:t>
                      </a:r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397BEA61-FD35-400F-AC0F-D7F3E90011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0" y="680"/>
                      <a:ext cx="832" cy="455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bin</a:t>
                      </a:r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C68E90E7-C220-4967-932C-C2598B17E2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40" y="680"/>
                      <a:ext cx="832" cy="455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dev</a:t>
                      </a:r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3C947E7C-3D6E-4F9F-A134-913F04124C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1" y="680"/>
                      <a:ext cx="832" cy="455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etc</a:t>
                      </a:r>
                    </a:p>
                  </p:txBody>
                </p:sp>
                <p:sp>
                  <p:nvSpPr>
                    <p:cNvPr id="181" name="AutoShape 14">
                      <a:extLst>
                        <a:ext uri="{FF2B5EF4-FFF2-40B4-BE49-F238E27FC236}">
                          <a16:creationId xmlns:a16="http://schemas.microsoft.com/office/drawing/2014/main" id="{E47B3085-55F1-4237-98A0-4CCA249A55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453"/>
                      <a:ext cx="0" cy="22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60000 65536"/>
                        <a:gd name="T3" fmla="*/ 0 w 21600"/>
                        <a:gd name="T4" fmla="*/ 0 h 21600"/>
                        <a:gd name="T5" fmla="*/ 0 w 21600"/>
                        <a:gd name="T6" fmla="*/ 21600 h 21600"/>
                      </a:gdLst>
                      <a:ahLst/>
                      <a:cxnLst>
                        <a:cxn ang="T2">
                          <a:pos x="T0" y="T1"/>
                        </a:cxn>
                      </a:cxnLst>
                      <a:rect l="T3" t="T4" r="T5" b="T6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0800" y="10800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2C7284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5EB130EC-F715-4BDD-835C-923C05FB7A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20" y="680"/>
                      <a:ext cx="832" cy="455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home</a:t>
                      </a:r>
                    </a:p>
                  </p:txBody>
                </p:sp>
                <p:sp>
                  <p:nvSpPr>
                    <p:cNvPr id="183" name="AutoShape 16">
                      <a:extLst>
                        <a:ext uri="{FF2B5EF4-FFF2-40B4-BE49-F238E27FC236}">
                          <a16:creationId xmlns:a16="http://schemas.microsoft.com/office/drawing/2014/main" id="{5225260E-EAB5-4336-8608-8C880D6AF4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438"/>
                      <a:ext cx="1040" cy="227"/>
                    </a:xfrm>
                    <a:custGeom>
                      <a:avLst/>
                      <a:gdLst>
                        <a:gd name="T0" fmla="*/ 1 w 21600"/>
                        <a:gd name="T1" fmla="*/ 0 h 21600"/>
                        <a:gd name="T2" fmla="*/ 0 60000 65536"/>
                        <a:gd name="T3" fmla="*/ 0 w 21600"/>
                        <a:gd name="T4" fmla="*/ 0 h 21600"/>
                        <a:gd name="T5" fmla="*/ 21600 w 21600"/>
                        <a:gd name="T6" fmla="*/ 21600 h 21600"/>
                      </a:gdLst>
                      <a:ahLst/>
                      <a:cxnLst>
                        <a:cxn ang="T2">
                          <a:pos x="T0" y="T1"/>
                        </a:cxn>
                      </a:cxnLst>
                      <a:rect l="T3" t="T4" r="T5" b="T6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0" y="10800"/>
                          </a:lnTo>
                          <a:lnTo>
                            <a:pt x="21600" y="10800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2C7284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4F3110B4-C76D-4221-9A70-063B78B9E5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68" y="1360"/>
                      <a:ext cx="944" cy="456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   local	</a:t>
                      </a:r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B01B4E32-1906-4120-B4C8-8B72942076B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95" y="3581"/>
                      <a:ext cx="832" cy="453"/>
                    </a:xfrm>
                    <a:prstGeom prst="rect">
                      <a:avLst/>
                    </a:prstGeom>
                    <a:solidFill>
                      <a:srgbClr val="B4C84C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file1</a:t>
                      </a:r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CFC4B5F5-364E-462A-983F-00449AE921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1" y="3568"/>
                      <a:ext cx="832" cy="453"/>
                    </a:xfrm>
                    <a:prstGeom prst="rect">
                      <a:avLst/>
                    </a:prstGeom>
                    <a:solidFill>
                      <a:srgbClr val="B4C84C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file2</a:t>
                      </a:r>
                    </a:p>
                  </p:txBody>
                </p:sp>
                <p:sp>
                  <p:nvSpPr>
                    <p:cNvPr id="187" name="AutoShape 22">
                      <a:extLst>
                        <a:ext uri="{FF2B5EF4-FFF2-40B4-BE49-F238E27FC236}">
                          <a16:creationId xmlns:a16="http://schemas.microsoft.com/office/drawing/2014/main" id="{1247C871-DC6C-46B4-919A-AA5007F5AC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16" y="1815"/>
                      <a:ext cx="0" cy="227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60000 65536"/>
                        <a:gd name="T3" fmla="*/ 0 w 21600"/>
                        <a:gd name="T4" fmla="*/ 0 h 21600"/>
                        <a:gd name="T5" fmla="*/ 0 w 21600"/>
                        <a:gd name="T6" fmla="*/ 21600 h 21600"/>
                      </a:gdLst>
                      <a:ahLst/>
                      <a:cxnLst>
                        <a:cxn ang="T2">
                          <a:pos x="T0" y="T1"/>
                        </a:cxn>
                      </a:cxnLst>
                      <a:rect l="T3" t="T4" r="T5" b="T6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10800" y="10800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9050">
                      <a:solidFill>
                        <a:srgbClr val="328396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C00B6D6A-74A9-4FEB-96C2-BEE91403E6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40" y="1360"/>
                      <a:ext cx="896" cy="456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other directories</a:t>
                      </a:r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31DF3E73-A340-4FD1-8C15-A70EB0B976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60" y="680"/>
                      <a:ext cx="832" cy="455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var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  <a:sym typeface="Calibri" charset="0"/>
                      </a:endParaRPr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9EBE8D4D-AE3A-47A6-A364-71A3D6D269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2" y="2062"/>
                      <a:ext cx="1016" cy="453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FDMGROUP</a:t>
                      </a:r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87E79EBA-9C85-4266-8168-0B452A167A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08" y="1360"/>
                      <a:ext cx="896" cy="456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other directories</a:t>
                      </a:r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91184447-FFC1-4A15-94CA-E8360013F3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99" y="2799"/>
                      <a:ext cx="1016" cy="453"/>
                    </a:xfrm>
                    <a:prstGeom prst="rect">
                      <a:avLst/>
                    </a:prstGeom>
                    <a:solidFill>
                      <a:srgbClr val="C9E1E7"/>
                    </a:solidFill>
                    <a:ln w="12700" cap="rnd">
                      <a:noFill/>
                      <a:round/>
                      <a:headEnd/>
                      <a:tailEnd/>
                    </a:ln>
                    <a:effectLst>
                      <a:outerShdw dist="30000" dir="5400000" algn="ctr" rotWithShape="0">
                        <a:schemeClr val="bg2">
                          <a:alpha val="45000"/>
                        </a:schemeClr>
                      </a:outerShdw>
                    </a:effectLst>
                  </p:spPr>
                  <p:txBody>
                    <a:bodyPr lIns="0" tIns="0" rIns="0" bIns="0" anchor="ctr"/>
                    <a:lstStyle/>
                    <a:p>
                      <a:pPr algn="ctr">
                        <a:defRPr/>
                      </a:pPr>
                      <a:r>
                        <a:rPr lang="en-US" sz="2100" dirty="0"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User1</a:t>
                      </a:r>
                    </a:p>
                  </p:txBody>
                </p:sp>
              </p:grp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6895802B-A0E8-4CE9-93D1-387678E0BA7C}"/>
                      </a:ext>
                    </a:extLst>
                  </p:cNvPr>
                  <p:cNvCxnSpPr>
                    <a:stCxn id="192" idx="2"/>
                  </p:cNvCxnSpPr>
                  <p:nvPr/>
                </p:nvCxnSpPr>
                <p:spPr>
                  <a:xfrm flipH="1">
                    <a:off x="4562947" y="5337184"/>
                    <a:ext cx="236" cy="203095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DA82A1A2-E8FE-4EBE-8156-B023DAC817D0}"/>
                      </a:ext>
                    </a:extLst>
                  </p:cNvPr>
                  <p:cNvCxnSpPr/>
                  <p:nvPr/>
                </p:nvCxnSpPr>
                <p:spPr>
                  <a:xfrm>
                    <a:off x="3849151" y="5540279"/>
                    <a:ext cx="1553745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0A5D5CDC-ED0A-4F42-8081-C8259089304F}"/>
                      </a:ext>
                    </a:extLst>
                  </p:cNvPr>
                  <p:cNvCxnSpPr/>
                  <p:nvPr/>
                </p:nvCxnSpPr>
                <p:spPr>
                  <a:xfrm>
                    <a:off x="5396524" y="5540279"/>
                    <a:ext cx="0" cy="170065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368036A5-1BFE-45CA-B72E-6427A94B52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849150" y="5540279"/>
                    <a:ext cx="1" cy="15455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8BF6328-0963-4C44-B0D7-B4EF11F53563}"/>
                      </a:ext>
                    </a:extLst>
                  </p:cNvPr>
                  <p:cNvCxnSpPr>
                    <a:stCxn id="190" idx="2"/>
                  </p:cNvCxnSpPr>
                  <p:nvPr/>
                </p:nvCxnSpPr>
                <p:spPr>
                  <a:xfrm>
                    <a:off x="5401503" y="4484395"/>
                    <a:ext cx="679" cy="170064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217A789-C11F-4C5F-AF64-0E15308ABC9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80739" y="4654459"/>
                    <a:ext cx="815785" cy="15045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398C38D1-CEA6-491F-8102-BFF8F14E35B2}"/>
                      </a:ext>
                    </a:extLst>
                  </p:cNvPr>
                  <p:cNvCxnSpPr/>
                  <p:nvPr/>
                </p:nvCxnSpPr>
                <p:spPr>
                  <a:xfrm>
                    <a:off x="6173986" y="4651163"/>
                    <a:ext cx="680" cy="14698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Elbow Connector 30">
                    <a:extLst>
                      <a:ext uri="{FF2B5EF4-FFF2-40B4-BE49-F238E27FC236}">
                        <a16:creationId xmlns:a16="http://schemas.microsoft.com/office/drawing/2014/main" id="{6E8495FE-D8C9-4DB6-869B-F4259FEE50B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8100000" flipH="1" flipV="1">
                    <a:off x="6590835" y="2071615"/>
                    <a:ext cx="313592" cy="325437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9050" algn="ctr">
                    <a:solidFill>
                      <a:srgbClr val="2C7284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84C652FC-A238-4B67-8E75-265FB9E697BC}"/>
                      </a:ext>
                    </a:extLst>
                  </p:cNvPr>
                  <p:cNvCxnSpPr/>
                  <p:nvPr/>
                </p:nvCxnSpPr>
                <p:spPr>
                  <a:xfrm>
                    <a:off x="6068647" y="2209046"/>
                    <a:ext cx="390856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B23168A2-EDA7-44C5-8475-C2CF44D633EA}"/>
                      </a:ext>
                    </a:extLst>
                  </p:cNvPr>
                  <p:cNvCxnSpPr>
                    <a:stCxn id="189" idx="0"/>
                  </p:cNvCxnSpPr>
                  <p:nvPr/>
                </p:nvCxnSpPr>
                <p:spPr>
                  <a:xfrm flipV="1">
                    <a:off x="7590205" y="2200770"/>
                    <a:ext cx="6180" cy="160331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DC72BC5F-D008-4999-A6F4-B06247ACA6F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2238" y="2200770"/>
                    <a:ext cx="444147" cy="8276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3306159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430072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There are seven types of files in a Unix system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User documents, scripts, commands etc.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Index-type file used for organizing other files on disk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Symbolic Link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a reference to another file (like a shortcut in Windows)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FIFO (named pipes)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allow unidirectional communication between processes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Block special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communicates with devices that are randomly accessible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(e.g. external hard drive)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Character special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communicates with devices that provide only a serial stream of input or accept a serial stream of output (e.g. a keyboard)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 allow duplex (two-way) communication between processes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430072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home Directory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holds the files and subdirectories you create: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/home/local/FDMGROUP/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firstname.lastname</a:t>
            </a:r>
            <a:b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Current Directory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your current location in the filesystem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be displayed using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pwd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be referenced by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(single dot) in commands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Parent Directory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the directory above the current directory in the filesystem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be referenced by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(double dot) in commands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5419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430072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kumimoji="0" lang="en-GB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specifies </a:t>
            </a: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navigational route to a file</a:t>
            </a:r>
            <a:b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Absolute path 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Specifies the path of a file or directory regardless of the current location: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/var/log/mail</a:t>
            </a:r>
            <a:b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Relative path 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Specifies the path of a file or directory which is relative to the current location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./statistics</a:t>
            </a:r>
          </a:p>
          <a:p>
            <a:pPr lvl="2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../mail/statistics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6608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Listing a directory's content: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/examples </a:t>
            </a:r>
            <a:r>
              <a:rPr lang="en-US" sz="2000" b="1" i="1">
                <a:latin typeface="Consolas" pitchFamily="49" charset="0"/>
              </a:rPr>
              <a:t>or</a:t>
            </a:r>
            <a:r>
              <a:rPr lang="en-US" sz="2000" b="1">
                <a:latin typeface="Consolas" pitchFamily="49" charset="0"/>
              </a:rPr>
              <a:t> ls –l /examples </a:t>
            </a:r>
            <a:r>
              <a:rPr lang="en-US" sz="2000" b="1" i="1">
                <a:latin typeface="Consolas" pitchFamily="49" charset="0"/>
              </a:rPr>
              <a:t>or</a:t>
            </a:r>
            <a:r>
              <a:rPr lang="en-US" sz="2000" b="1">
                <a:latin typeface="Consolas" pitchFamily="49" charset="0"/>
              </a:rPr>
              <a:t> tree /examples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Listing the attributes of the directory file itself: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–ld /examples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By default,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lists your current working directory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7C9D9E-1F6C-4484-8659-475B92DDC9D4}"/>
              </a:ext>
            </a:extLst>
          </p:cNvPr>
          <p:cNvSpPr txBox="1">
            <a:spLocks/>
          </p:cNvSpPr>
          <p:nvPr/>
        </p:nvSpPr>
        <p:spPr>
          <a:xfrm>
            <a:off x="914400" y="5097731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Listing the parent directory (the one above the current directory)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EBBBF-5828-4268-9ACB-769FBA12C227}"/>
              </a:ext>
            </a:extLst>
          </p:cNvPr>
          <p:cNvSpPr/>
          <p:nvPr/>
        </p:nvSpPr>
        <p:spPr>
          <a:xfrm>
            <a:off x="1334081" y="5517232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..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540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All files (including hidden files):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4081" y="1655590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-a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Files and Directories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BF4E1-6D7D-416D-92ED-0018A502B4BC}"/>
              </a:ext>
            </a:extLst>
          </p:cNvPr>
          <p:cNvSpPr txBox="1">
            <a:spLocks/>
          </p:cNvSpPr>
          <p:nvPr/>
        </p:nvSpPr>
        <p:spPr>
          <a:xfrm>
            <a:off x="914400" y="2528365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Reverse order of output: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endParaRPr lang="en-GB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A5D5D-2728-4577-8CEB-3810F5BD9DF3}"/>
              </a:ext>
            </a:extLst>
          </p:cNvPr>
          <p:cNvSpPr/>
          <p:nvPr/>
        </p:nvSpPr>
        <p:spPr>
          <a:xfrm>
            <a:off x="1334081" y="2924944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016552-CCFA-4058-BB7E-09015F66509C}"/>
              </a:ext>
            </a:extLst>
          </p:cNvPr>
          <p:cNvSpPr txBox="1">
            <a:spLocks/>
          </p:cNvSpPr>
          <p:nvPr/>
        </p:nvSpPr>
        <p:spPr>
          <a:xfrm>
            <a:off x="914400" y="3813048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Recursive list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82627-DA74-4221-85F5-79D04A43246C}"/>
              </a:ext>
            </a:extLst>
          </p:cNvPr>
          <p:cNvSpPr/>
          <p:nvPr/>
        </p:nvSpPr>
        <p:spPr>
          <a:xfrm>
            <a:off x="1334081" y="4221088"/>
            <a:ext cx="7282199" cy="549274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-R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0743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3F31E-5961-4D77-91CD-F1240DE0F979}"/>
</file>

<file path=customXml/itemProps2.xml><?xml version="1.0" encoding="utf-8"?>
<ds:datastoreItem xmlns:ds="http://schemas.openxmlformats.org/officeDocument/2006/customXml" ds:itemID="{B6174928-5739-4DF5-896B-93A9B7F02A5A}"/>
</file>

<file path=customXml/itemProps3.xml><?xml version="1.0" encoding="utf-8"?>
<ds:datastoreItem xmlns:ds="http://schemas.openxmlformats.org/officeDocument/2006/customXml" ds:itemID="{CF4A2BBF-7391-4FA2-A2E3-3C0EB0657A3C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2517</Words>
  <Application>Microsoft Office PowerPoint</Application>
  <PresentationFormat>Widescreen</PresentationFormat>
  <Paragraphs>413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Calibri</vt:lpstr>
      <vt:lpstr>Consolas</vt:lpstr>
      <vt:lpstr>Courier New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68</cp:revision>
  <dcterms:created xsi:type="dcterms:W3CDTF">2018-11-01T11:59:05Z</dcterms:created>
  <dcterms:modified xsi:type="dcterms:W3CDTF">2022-04-22T07:56:23Z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