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2.xml" ContentType="application/vnd.openxmlformats-officedocument.presentationml.notesSlide+xml"/>
  <Override PartName="/ppt/tags/tag1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3"/>
  </p:notesMasterIdLst>
  <p:sldIdLst>
    <p:sldId id="256" r:id="rId5"/>
    <p:sldId id="257" r:id="rId6"/>
    <p:sldId id="258" r:id="rId7"/>
    <p:sldId id="259" r:id="rId8"/>
    <p:sldId id="268" r:id="rId9"/>
    <p:sldId id="260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9" r:id="rId19"/>
    <p:sldId id="277" r:id="rId20"/>
    <p:sldId id="278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0A427-0B09-4E0B-AC46-6C93DB2BCF71}" type="datetimeFigureOut">
              <a:rPr lang="en-GB" smtClean="0"/>
              <a:t>23/03/2022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BDB5B9-67BE-41CE-AD4A-ED506BB4C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334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>
                <a:solidFill>
                  <a:prstClr val="black"/>
                </a:solidFill>
              </a:rPr>
              <a:pPr>
                <a:defRPr/>
              </a:pPr>
              <a:t>17</a:t>
            </a:fld>
            <a:endParaRPr lang="en-US" altLang="zh-TW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32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633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pPr>
                <a:defRPr/>
              </a:pPr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845560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Bubbl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642918"/>
            <a:ext cx="10363200" cy="41549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title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926124" y="2438407"/>
            <a:ext cx="10363569" cy="2070259"/>
          </a:xfrm>
          <a:prstGeom prst="roundRect">
            <a:avLst>
              <a:gd name="adj" fmla="val 10982"/>
            </a:avLst>
          </a:prstGeom>
          <a:solidFill>
            <a:srgbClr val="9EC23C"/>
          </a:solidFill>
          <a:ln w="28575" cap="flat" cmpd="sng" algn="ctr">
            <a:solidFill>
              <a:srgbClr val="333399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lvl1pPr marL="0" indent="0" algn="l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en-GB" sz="2400" b="1" kern="1200" dirty="0">
                <a:solidFill>
                  <a:srgbClr val="333399"/>
                </a:solidFill>
                <a:effectLst/>
                <a:latin typeface="Arial" charset="0"/>
                <a:ea typeface="ヒラギノ角ゴ Pro W3" pitchFamily="-112" charset="-128"/>
                <a:cs typeface="+mn-cs"/>
              </a:defRPr>
            </a:lvl1pPr>
          </a:lstStyle>
          <a:p>
            <a:pPr lvl="0"/>
            <a:r>
              <a:rPr lang="en-GB" dirty="0"/>
              <a:t>Insert 'bubble' text here...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4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fld id="{6FABC43E-362F-47C7-AE5F-E86AE3749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3439"/>
      </p:ext>
    </p:extLst>
  </p:cSld>
  <p:clrMapOvr>
    <a:masterClrMapping/>
  </p:clrMapOvr>
  <p:transition spd="slow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14885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3" r:id="rId33"/>
    <p:sldLayoutId id="2147483757" r:id="rId34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9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0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1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2.xml"/><Relationship Id="rId4" Type="http://schemas.microsoft.com/office/2007/relationships/hdphoto" Target="../media/hdphoto1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3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4.xml"/><Relationship Id="rId4" Type="http://schemas.microsoft.com/office/2007/relationships/hdphoto" Target="../media/hdphoto1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15.xml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4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3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4.xml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5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6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7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3.xml"/><Relationship Id="rId1" Type="http://schemas.openxmlformats.org/officeDocument/2006/relationships/tags" Target="../tags/tag8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Unix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>
                <a:solidFill>
                  <a:schemeClr val="accent1"/>
                </a:solidFill>
              </a:rPr>
              <a:t>Wildcards &amp; Quotation</a:t>
            </a:r>
            <a:endParaRPr lang="en-GB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9272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913479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Quotation strength: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5107" y="2073574"/>
            <a:ext cx="792088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var=fish      </a:t>
            </a:r>
            <a:r>
              <a:rPr lang="en-US" sz="2000" b="1" i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- defining the variable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$var     </a:t>
            </a:r>
            <a:r>
              <a:rPr lang="en-US" sz="2000" b="1" i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- returning the value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fish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307736"/>
            <a:ext cx="8856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can be used with the dollar sign (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to return a value from a variable: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31C87E3-5617-4F73-9647-C38D53C550D8}"/>
              </a:ext>
            </a:extLst>
          </p:cNvPr>
          <p:cNvSpPr/>
          <p:nvPr/>
        </p:nvSpPr>
        <p:spPr>
          <a:xfrm>
            <a:off x="1885107" y="3166747"/>
            <a:ext cx="7920880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"$var"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fish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'$var'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$var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\$var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$var</a:t>
            </a:r>
            <a:endParaRPr lang="fr-FR" sz="2000" b="1">
              <a:latin typeface="Consolas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0D578C-F174-4392-AF65-DC567AE340B8}"/>
              </a:ext>
            </a:extLst>
          </p:cNvPr>
          <p:cNvSpPr/>
          <p:nvPr/>
        </p:nvSpPr>
        <p:spPr>
          <a:xfrm>
            <a:off x="1343471" y="5221649"/>
            <a:ext cx="885698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all quotes are of equal strength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$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survives double quotation - it works inside double quotes but not in single quotes.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backslash is the strongest quote.</a:t>
            </a:r>
          </a:p>
        </p:txBody>
      </p:sp>
    </p:spTree>
    <p:extLst>
      <p:ext uri="{BB962C8B-B14F-4D97-AF65-F5344CB8AC3E}">
        <p14:creationId xmlns:p14="http://schemas.microsoft.com/office/powerpoint/2010/main" val="2252907570"/>
      </p:ext>
    </p:extLst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81234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Unmatched quotes: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5107" y="2629361"/>
            <a:ext cx="7920880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"hello world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&gt; "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hello world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719507"/>
            <a:ext cx="8856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 to type the closing quote produces the secondary prompt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indicating the shell is expecting a closing quote:</a:t>
            </a:r>
          </a:p>
        </p:txBody>
      </p:sp>
    </p:spTree>
    <p:extLst>
      <p:ext uri="{BB962C8B-B14F-4D97-AF65-F5344CB8AC3E}">
        <p14:creationId xmlns:p14="http://schemas.microsoft.com/office/powerpoint/2010/main" val="2278405064"/>
      </p:ext>
    </p:extLst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81234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Quotes within quotes: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306476" y="2465600"/>
            <a:ext cx="4930973" cy="378565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" ' "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 '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' " '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 "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\'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'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\"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"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'\'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\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"\"</a:t>
            </a:r>
          </a:p>
          <a:p>
            <a:pPr eaLnBrk="0" hangingPunct="0">
              <a:buClr>
                <a:srgbClr val="333399"/>
              </a:buClr>
            </a:pPr>
            <a:r>
              <a:rPr lang="es-E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&gt; </a:t>
            </a:r>
            <a:endParaRPr lang="en-US" sz="2000" b="1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628800"/>
            <a:ext cx="88569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double quote is not strong enough to quote the back-slash. Otherwise, the quotes can quote each other:</a:t>
            </a:r>
          </a:p>
        </p:txBody>
      </p:sp>
    </p:spTree>
    <p:extLst>
      <p:ext uri="{BB962C8B-B14F-4D97-AF65-F5344CB8AC3E}">
        <p14:creationId xmlns:p14="http://schemas.microsoft.com/office/powerpoint/2010/main" val="488633316"/>
      </p:ext>
    </p:extLst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81234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Quotes within strings: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1625" y="2582323"/>
            <a:ext cx="5544616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"I'm happy learning Unix"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 I'm happy learning Unix</a:t>
            </a:r>
          </a:p>
          <a:p>
            <a:pPr eaLnBrk="0" hangingPunct="0">
              <a:buClr>
                <a:srgbClr val="333399"/>
              </a:buClr>
            </a:pPr>
            <a:endParaRPr lang="en-US" sz="2000" b="1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</a:endParaRP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'I love learning "Unix"'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 I love learning "Unix"</a:t>
            </a:r>
          </a:p>
          <a:p>
            <a:pPr eaLnBrk="0" hangingPunct="0">
              <a:buClr>
                <a:srgbClr val="333399"/>
              </a:buClr>
            </a:pPr>
            <a:endParaRPr lang="en-US" sz="2000" b="1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628800"/>
            <a:ext cx="8640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ability to quote the quote metacharacters themselves can be useful if you want to include a quote character within another string:</a:t>
            </a:r>
          </a:p>
        </p:txBody>
      </p:sp>
    </p:spTree>
    <p:extLst>
      <p:ext uri="{BB962C8B-B14F-4D97-AF65-F5344CB8AC3E}">
        <p14:creationId xmlns:p14="http://schemas.microsoft.com/office/powerpoint/2010/main" val="1020557291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81234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command separator metacharacter: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11625" y="2582323"/>
            <a:ext cx="5544616" cy="1015663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Hi ; date +%A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Hi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Monday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628800"/>
            <a:ext cx="8640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semi-colon (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acts as a command separator. It allows you to type multiple commands on one line: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9E0CA-C8CC-46C5-B7EE-E846CDD112D2}"/>
              </a:ext>
            </a:extLst>
          </p:cNvPr>
          <p:cNvSpPr/>
          <p:nvPr/>
        </p:nvSpPr>
        <p:spPr>
          <a:xfrm>
            <a:off x="1343471" y="3968202"/>
            <a:ext cx="864095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the above example,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is returning the day name from the system date.</a:t>
            </a:r>
          </a:p>
        </p:txBody>
      </p:sp>
    </p:spTree>
    <p:extLst>
      <p:ext uri="{BB962C8B-B14F-4D97-AF65-F5344CB8AC3E}">
        <p14:creationId xmlns:p14="http://schemas.microsoft.com/office/powerpoint/2010/main" val="1477451056"/>
      </p:ext>
    </p:extLst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81234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When to use single or double quotes: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 - Summary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64CBB57-2826-457A-96CA-C29EAAACB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9465949"/>
              </p:ext>
            </p:extLst>
          </p:nvPr>
        </p:nvGraphicFramePr>
        <p:xfrm>
          <a:off x="914400" y="1913515"/>
          <a:ext cx="9718104" cy="37665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1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51640">
                  <a:extLst>
                    <a:ext uri="{9D8B030D-6E8A-4147-A177-3AD203B41FA5}">
                      <a16:colId xmlns:a16="http://schemas.microsoft.com/office/drawing/2014/main" val="3599756560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this:</a:t>
                      </a:r>
                      <a:endParaRPr lang="en-GB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>
                          <a:solidFill>
                            <a:schemeClr val="bg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 this:</a:t>
                      </a:r>
                      <a:endParaRPr lang="en-GB" sz="1800" b="1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buClr>
                          <a:srgbClr val="333399"/>
                        </a:buClr>
                      </a:pPr>
                      <a:r>
                        <a:rPr lang="en-US" sz="1800" b="1" kern="1200">
                          <a:solidFill>
                            <a:schemeClr val="bg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Example:</a:t>
                      </a:r>
                      <a:endParaRPr lang="en-GB" sz="1800" b="1" kern="12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9241677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text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either single or double quotes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457200" rtl="0" eaLnBrk="0" latinLnBrk="0" hangingPunct="0">
                        <a:buClr>
                          <a:srgbClr val="333399"/>
                        </a:buClr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"Hello world"</a:t>
                      </a:r>
                    </a:p>
                    <a:p>
                      <a:pPr marL="0" algn="l" defTabSz="457200" rtl="0" eaLnBrk="0" latinLnBrk="0" hangingPunct="0">
                        <a:buClr>
                          <a:srgbClr val="333399"/>
                        </a:buClr>
                      </a:pPr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'Hello world'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Lucida Console" pitchFamily="49" charset="0"/>
                        <a:ea typeface="ヒラギノ角ゴ Pro W3" pitchFamily="-112" charset="-128"/>
                        <a:cs typeface="+mn-cs"/>
                      </a:endParaRP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containing single quote(s)</a:t>
                      </a: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 whole string in double quotes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"I'm happy"</a:t>
                      </a:r>
                      <a:endParaRPr lang="en-GB" sz="2000" b="1" kern="1200" dirty="0">
                        <a:solidFill>
                          <a:schemeClr val="tx1"/>
                        </a:solidFill>
                        <a:latin typeface="Lucida Console" pitchFamily="49" charset="0"/>
                        <a:ea typeface="ヒラギノ角ゴ Pro W3" pitchFamily="-112" charset="-128"/>
                        <a:cs typeface="+mn-cs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containing double quote(s)</a:t>
                      </a: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Contain whole string in single quotes</a:t>
                      </a: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'Favourite movie: "Alien"'</a:t>
                      </a:r>
                      <a:endParaRPr lang="en-GB" sz="2000" b="1" kern="1200">
                        <a:solidFill>
                          <a:schemeClr val="tx1"/>
                        </a:solidFill>
                        <a:latin typeface="Lucida Console" pitchFamily="49" charset="0"/>
                        <a:ea typeface="ヒラギノ角ゴ Pro W3" pitchFamily="-112" charset="-128"/>
                        <a:cs typeface="+mn-cs"/>
                      </a:endParaRPr>
                    </a:p>
                  </a:txBody>
                  <a:tcPr marL="84406" marR="84406" anchor="ctr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Text containing literal $ sign</a:t>
                      </a:r>
                      <a:endParaRPr lang="en-GB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single quotes only</a:t>
                      </a:r>
                      <a:endParaRPr lang="en-GB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'Price: $10'</a:t>
                      </a:r>
                      <a:endParaRPr lang="en-GB" sz="2000" b="1" kern="1200">
                        <a:solidFill>
                          <a:schemeClr val="tx1"/>
                        </a:solidFill>
                        <a:latin typeface="Lucida Console" pitchFamily="49" charset="0"/>
                        <a:ea typeface="ヒラギノ角ゴ Pro W3" pitchFamily="-112" charset="-128"/>
                        <a:cs typeface="+mn-cs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3826046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 expansion</a:t>
                      </a: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 double quotes only (or no quotes)</a:t>
                      </a: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"$my_var"</a:t>
                      </a:r>
                    </a:p>
                    <a:p>
                      <a:pPr algn="l"/>
                      <a:r>
                        <a:rPr lang="en-US" sz="2000" b="1" kern="1200">
                          <a:solidFill>
                            <a:schemeClr val="tx1"/>
                          </a:solidFill>
                          <a:latin typeface="Lucida Console" pitchFamily="49" charset="0"/>
                          <a:ea typeface="ヒラギノ角ゴ Pro W3" pitchFamily="-112" charset="-128"/>
                          <a:cs typeface="+mn-cs"/>
                        </a:rPr>
                        <a:t>echo $my_var</a:t>
                      </a:r>
                      <a:endParaRPr lang="en-GB" sz="2000" b="1" kern="1200">
                        <a:solidFill>
                          <a:schemeClr val="tx1"/>
                        </a:solidFill>
                        <a:latin typeface="Lucida Console" pitchFamily="49" charset="0"/>
                        <a:ea typeface="ヒラギノ角ゴ Pro W3" pitchFamily="-112" charset="-128"/>
                        <a:cs typeface="+mn-cs"/>
                      </a:endParaRPr>
                    </a:p>
                  </a:txBody>
                  <a:tcPr marL="84406" marR="84406" anchor="ctr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6574127"/>
      </p:ext>
    </p:extLst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181234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Command substitution allows you to run commands within commands.</a:t>
            </a:r>
          </a:p>
        </p:txBody>
      </p:sp>
      <p:sp>
        <p:nvSpPr>
          <p:cNvPr id="6" name="Rectangle 5"/>
          <p:cNvSpPr/>
          <p:nvPr/>
        </p:nvSpPr>
        <p:spPr>
          <a:xfrm>
            <a:off x="2711624" y="1772816"/>
            <a:ext cx="6408711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date +%A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Monday</a:t>
            </a:r>
          </a:p>
          <a:p>
            <a:pPr eaLnBrk="0" hangingPunct="0">
              <a:buClr>
                <a:srgbClr val="333399"/>
              </a:buClr>
            </a:pPr>
            <a:endParaRPr lang="en-US" sz="2000" b="1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</a:endParaRP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Today is date +%A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Today is date +%A</a:t>
            </a:r>
          </a:p>
          <a:p>
            <a:pPr eaLnBrk="0" hangingPunct="0">
              <a:buClr>
                <a:srgbClr val="333399"/>
              </a:buClr>
            </a:pPr>
            <a:endParaRPr lang="en-US" sz="2000" b="1">
              <a:solidFill>
                <a:schemeClr val="tx1"/>
              </a:solidFill>
              <a:latin typeface="Lucida Console" pitchFamily="49" charset="0"/>
              <a:ea typeface="ヒラギノ角ゴ Pro W3" pitchFamily="-112" charset="-128"/>
            </a:endParaRP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Today is $(date +%A)</a:t>
            </a:r>
          </a:p>
          <a:p>
            <a:pPr eaLnBrk="0" hangingPunct="0">
              <a:buClr>
                <a:srgbClr val="333399"/>
              </a:buClr>
            </a:pPr>
            <a:r>
              <a:rPr lang="en-US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Today is Thursday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Command Substitution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49E0CA-C8CC-46C5-B7EE-E846CDD112D2}"/>
              </a:ext>
            </a:extLst>
          </p:cNvPr>
          <p:cNvSpPr/>
          <p:nvPr/>
        </p:nvSpPr>
        <p:spPr>
          <a:xfrm>
            <a:off x="1343471" y="4521314"/>
            <a:ext cx="9577065" cy="1420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1: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expression inside the round brackets is executed as a command.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2: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result is put into the command line expression where 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$(…)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was.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 3: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'outer' command is executed.</a:t>
            </a:r>
          </a:p>
        </p:txBody>
      </p:sp>
    </p:spTree>
    <p:extLst>
      <p:ext uri="{BB962C8B-B14F-4D97-AF65-F5344CB8AC3E}">
        <p14:creationId xmlns:p14="http://schemas.microsoft.com/office/powerpoint/2010/main" val="2982719636"/>
      </p:ext>
    </p:extLst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</a:t>
            </a:r>
            <a:r>
              <a:rPr lang="en-GB">
                <a:latin typeface="Arial" panose="020B0604020202020204" pitchFamily="34" charset="0"/>
                <a:ea typeface="MS PGothic" pitchFamily="34" charset="-128"/>
              </a:rPr>
              <a:t>you should </a:t>
            </a:r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7651454" cy="1420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wildcards to perform tasks on multiple files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when and where to use quotation in Unix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command substitution to run commands within commands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190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6"/>
          <p:cNvSpPr txBox="1">
            <a:spLocks/>
          </p:cNvSpPr>
          <p:nvPr/>
        </p:nvSpPr>
        <p:spPr>
          <a:xfrm>
            <a:off x="1524001" y="3581400"/>
            <a:ext cx="10496551" cy="3276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74625" marR="0" lvl="0" indent="-174625" algn="l" defTabSz="914400" rtl="0" eaLnBrk="0" fontAlgn="auto" latinLnBrk="0" hangingPunct="0">
              <a:lnSpc>
                <a:spcPct val="100000"/>
              </a:lnSpc>
              <a:spcBef>
                <a:spcPct val="60000"/>
              </a:spcBef>
              <a:spcAft>
                <a:spcPts val="0"/>
              </a:spcAft>
              <a:buClr>
                <a:schemeClr val="bg2"/>
              </a:buClr>
              <a:buSzTx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24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Questions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10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1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12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3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2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defTabSz="457200" eaLnBrk="1" hangingPunct="1"/>
            <a:r>
              <a:rPr lang="en-GB" dirty="0">
                <a:latin typeface="Arial" panose="020B0604020202020204" pitchFamily="34" charset="0"/>
                <a:ea typeface="MS PGothic" pitchFamily="34" charset="-128"/>
              </a:rPr>
              <a:t>After completing this module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solidFill>
                  <a:prstClr val="black"/>
                </a:solidFill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343472" y="1830015"/>
            <a:ext cx="7651454" cy="1420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wildcards to perform tasks on multiple files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Understand when and where to use quotation in Unix</a:t>
            </a:r>
          </a:p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q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command substitution to run commands within commands</a:t>
            </a:r>
            <a:endParaRPr lang="en-US" altLang="en-US" sz="20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3559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Wildcards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4D369-0117-44E6-935C-367B9E3FE7B1}"/>
              </a:ext>
            </a:extLst>
          </p:cNvPr>
          <p:cNvSpPr/>
          <p:nvPr/>
        </p:nvSpPr>
        <p:spPr>
          <a:xfrm>
            <a:off x="1343472" y="1830015"/>
            <a:ext cx="8352927" cy="21512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Globbing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(named after the command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/etc/glob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Unix versions 1-6) refers to file and directory pattern expansion.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shell will interpret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wildcards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expand them with matching files before running the command.</a:t>
            </a:r>
          </a:p>
          <a:p>
            <a:pPr marL="342900" indent="-342900">
              <a:lnSpc>
                <a:spcPct val="20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Useful to perform a command on several files with similar names.</a:t>
            </a:r>
          </a:p>
        </p:txBody>
      </p:sp>
    </p:spTree>
    <p:extLst>
      <p:ext uri="{BB962C8B-B14F-4D97-AF65-F5344CB8AC3E}">
        <p14:creationId xmlns:p14="http://schemas.microsoft.com/office/powerpoint/2010/main" val="1345751337"/>
      </p:ext>
    </p:extLst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16772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Metacharacters used in globbing: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420" y="4404086"/>
            <a:ext cx="662316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ls .*rc</a:t>
            </a:r>
            <a:endParaRPr lang="fr-FR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Wildcards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2CFEF2-F9F9-4247-B3C4-E88206F7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210238"/>
              </p:ext>
            </p:extLst>
          </p:nvPr>
        </p:nvGraphicFramePr>
        <p:xfrm>
          <a:off x="2784420" y="1588915"/>
          <a:ext cx="6623161" cy="266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2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488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*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zero or more characters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?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one character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 ]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anything in the [ ] for 1 character position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[a-e]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 - is a range separator</a:t>
                      </a:r>
                      <a:r>
                        <a:rPr lang="en-GB" sz="1800" baseline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. This will match a to e</a:t>
                      </a:r>
                      <a:endParaRPr lang="en-GB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[!0-9]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! = negate. This will match anything </a:t>
                      </a:r>
                      <a:r>
                        <a:rPr lang="en-GB" sz="1800" i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except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 to 9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\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Escape the </a:t>
                      </a:r>
                      <a:r>
                        <a:rPr lang="en-GB" sz="18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metacharacter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</a:t>
                      </a:r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treat it </a:t>
                      </a:r>
                      <a:r>
                        <a:rPr lang="en-GB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 a literal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52DE6DF-4A0E-428B-9B2A-CF9863BA1368}"/>
              </a:ext>
            </a:extLst>
          </p:cNvPr>
          <p:cNvSpPr/>
          <p:nvPr/>
        </p:nvSpPr>
        <p:spPr>
          <a:xfrm>
            <a:off x="2784420" y="5012670"/>
            <a:ext cx="662316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wc /etc/pa* </a:t>
            </a:r>
            <a:endParaRPr lang="fr-FR" sz="2000" b="1" dirty="0">
              <a:latin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4B6510B-F039-4C35-93F5-6E38FCFF192A}"/>
              </a:ext>
            </a:extLst>
          </p:cNvPr>
          <p:cNvSpPr/>
          <p:nvPr/>
        </p:nvSpPr>
        <p:spPr>
          <a:xfrm>
            <a:off x="2784420" y="5631715"/>
            <a:ext cx="662316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ls /dev/tty?[0-9]</a:t>
            </a:r>
            <a:endParaRPr lang="fr-FR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227911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16772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Named character classes can be used inside square brackets: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84420" y="4404086"/>
            <a:ext cx="662316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ls /dev/*[[:digit:]]</a:t>
            </a:r>
            <a:endParaRPr lang="fr-FR" sz="2000" b="1" dirty="0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Wildcards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32CFEF2-F9F9-4247-B3C4-E88206F71B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3954"/>
              </p:ext>
            </p:extLst>
          </p:nvPr>
        </p:nvGraphicFramePr>
        <p:xfrm>
          <a:off x="3936154" y="1588915"/>
          <a:ext cx="4319692" cy="2665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7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26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[:alnum:]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letters or numbers</a:t>
                      </a:r>
                      <a:endParaRPr lang="en-GB" sz="18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[:alpha:]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letters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[:digit:]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numbers</a:t>
                      </a: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[:lower:]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lower case letters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[:upper:]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upper case letters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E8F1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4190">
                <a:tc>
                  <a:txBody>
                    <a:bodyPr/>
                    <a:lstStyle/>
                    <a:p>
                      <a:pPr algn="ctr"/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[:punct:]</a:t>
                      </a: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punctuation marks</a:t>
                      </a:r>
                      <a:endParaRPr lang="en-GB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4406" marR="84406">
                    <a:solidFill>
                      <a:srgbClr val="CDE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752DE6DF-4A0E-428B-9B2A-CF9863BA1368}"/>
              </a:ext>
            </a:extLst>
          </p:cNvPr>
          <p:cNvSpPr/>
          <p:nvPr/>
        </p:nvSpPr>
        <p:spPr>
          <a:xfrm>
            <a:off x="2784420" y="5012670"/>
            <a:ext cx="662316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ls /student_files/*[[:punct:]]*</a:t>
            </a:r>
            <a:endParaRPr lang="fr-FR" sz="20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98332"/>
      </p:ext>
    </p:extLst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243682"/>
            <a:ext cx="10363200" cy="385118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Copying all the files in /student_files with names ending in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.dat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to your home directory: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296000" y="1700302"/>
            <a:ext cx="7248272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cp /student_files/*.dat ~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Wildcards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0932F32-B556-4E80-9522-AEF61B5A3D13}"/>
              </a:ext>
            </a:extLst>
          </p:cNvPr>
          <p:cNvSpPr txBox="1">
            <a:spLocks/>
          </p:cNvSpPr>
          <p:nvPr/>
        </p:nvSpPr>
        <p:spPr>
          <a:xfrm>
            <a:off x="896921" y="2447492"/>
            <a:ext cx="9087511" cy="62146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Running word count against the files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broker_exchange.dat,  brokers.dat, companies.dat, 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 currency.dat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8AE5840-AE7E-4B05-81D4-FE6A06A13BC6}"/>
              </a:ext>
            </a:extLst>
          </p:cNvPr>
          <p:cNvSpPr/>
          <p:nvPr/>
        </p:nvSpPr>
        <p:spPr>
          <a:xfrm>
            <a:off x="1278521" y="3140968"/>
            <a:ext cx="7248272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wc -l [cb]*.dat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06899F4-B127-46DA-A55D-BBEFDC38D928}"/>
              </a:ext>
            </a:extLst>
          </p:cNvPr>
          <p:cNvSpPr txBox="1">
            <a:spLocks/>
          </p:cNvSpPr>
          <p:nvPr/>
        </p:nvSpPr>
        <p:spPr>
          <a:xfrm>
            <a:off x="914400" y="3868489"/>
            <a:ext cx="9574088" cy="621467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Listing all the files in </a:t>
            </a:r>
            <a:r>
              <a:rPr lang="en-US" sz="2000" b="1" kern="0" noProof="0">
                <a:latin typeface="Arial" panose="020B0604020202020204" pitchFamily="34" charset="0"/>
                <a:cs typeface="Arial" panose="020B0604020202020204" pitchFamily="34" charset="0"/>
              </a:rPr>
              <a:t>/bin </a:t>
            </a:r>
            <a:r>
              <a:rPr lang="en-US" sz="2000" kern="0" noProof="0">
                <a:latin typeface="Arial" panose="020B0604020202020204" pitchFamily="34" charset="0"/>
                <a:cs typeface="Arial" panose="020B0604020202020204" pitchFamily="34" charset="0"/>
              </a:rPr>
              <a:t>with names which begin and end in a vowel but only have four letters in the file name: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C9F8E03-CD9E-45EB-B35B-71790B3F649D}"/>
              </a:ext>
            </a:extLst>
          </p:cNvPr>
          <p:cNvSpPr/>
          <p:nvPr/>
        </p:nvSpPr>
        <p:spPr>
          <a:xfrm>
            <a:off x="1296000" y="4561965"/>
            <a:ext cx="7248272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nsolas" pitchFamily="49" charset="0"/>
              </a:rPr>
              <a:t>ls /bin/[aeiou]??[aeiou]</a:t>
            </a:r>
          </a:p>
        </p:txBody>
      </p:sp>
    </p:spTree>
    <p:extLst>
      <p:ext uri="{BB962C8B-B14F-4D97-AF65-F5344CB8AC3E}">
        <p14:creationId xmlns:p14="http://schemas.microsoft.com/office/powerpoint/2010/main" val="3389335406"/>
      </p:ext>
    </p:extLst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8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4D369-0117-44E6-935C-367B9E3FE7B1}"/>
              </a:ext>
            </a:extLst>
          </p:cNvPr>
          <p:cNvSpPr/>
          <p:nvPr/>
        </p:nvSpPr>
        <p:spPr>
          <a:xfrm>
            <a:off x="1343473" y="1286758"/>
            <a:ext cx="792088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Wildcards are shell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metacharacters</a:t>
            </a:r>
            <a:b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characters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&gt;, &gt;&gt;, &lt;, ~, $, #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|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special meaning and are also shell metacharacters</a:t>
            </a:r>
            <a:b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Quotation removes special significance by converting a metacharacter into a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literal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ordinary character)</a:t>
            </a:r>
            <a:b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quote, use one of the following: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 quotes: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 '</a:t>
            </a:r>
          </a:p>
          <a:p>
            <a:pPr marL="800100" lvl="1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Double quotes: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" "</a:t>
            </a:r>
          </a:p>
          <a:p>
            <a:pPr marL="800100" lvl="1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Escape (backslash):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\</a:t>
            </a:r>
          </a:p>
        </p:txBody>
      </p:sp>
    </p:spTree>
    <p:extLst>
      <p:ext uri="{BB962C8B-B14F-4D97-AF65-F5344CB8AC3E}">
        <p14:creationId xmlns:p14="http://schemas.microsoft.com/office/powerpoint/2010/main" val="1318295971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16772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The echo Command: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423592" y="4404086"/>
            <a:ext cx="6623161" cy="504562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b="1">
                <a:latin typeface="Consolas" pitchFamily="49" charset="0"/>
              </a:rPr>
              <a:t>echo -e "\tThis is indented\n"</a:t>
            </a: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574790"/>
            <a:ext cx="885698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 is a built-in Unix feature that prints out arguments to the standard output. 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commonly used to display text strings or command results as messages.</a:t>
            </a: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en-US" altLang="en-US" sz="200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echo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has a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-e 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 which enables interpretation of </a:t>
            </a:r>
            <a:r>
              <a:rPr lang="en-US" altLang="en-US" sz="2000" b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backslash escapes</a:t>
            </a: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to represent non-alphanumeric characters such as tabs and line-breaks:</a:t>
            </a:r>
          </a:p>
          <a:p>
            <a:pPr marL="800100" lvl="1" indent="-342900">
              <a:buClr>
                <a:schemeClr val="accent1"/>
              </a:buClr>
              <a:buFont typeface="Courier New" panose="02070309020205020404" pitchFamily="49" charset="0"/>
              <a:buChar char="o"/>
            </a:pPr>
            <a:endParaRPr lang="en-US" altLang="en-US" sz="2000" b="1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524750"/>
      </p:ext>
    </p:extLst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14400" y="1016772"/>
            <a:ext cx="10363200" cy="500066"/>
          </a:xfrm>
          <a:prstGeom prst="rect">
            <a:avLst/>
          </a:prstGeom>
        </p:spPr>
        <p:txBody>
          <a:bodyPr/>
          <a:lstStyle/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Tx/>
              <a:tabLst/>
              <a:defRPr/>
            </a:pPr>
            <a:r>
              <a:rPr kumimoji="0" lang="en-GB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Quotation in action:</a:t>
            </a:r>
            <a:endParaRPr lang="en-GB" sz="2000" kern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85107" y="2348880"/>
            <a:ext cx="7920880" cy="2554545"/>
          </a:xfrm>
          <a:prstGeom prst="rect">
            <a:avLst/>
          </a:prstGeom>
          <a:solidFill>
            <a:schemeClr val="bg1">
              <a:lumMod val="95000"/>
            </a:schemeClr>
          </a:solidFill>
          <a:ln w="762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softEdge rad="635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*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batchprog bperrors errorfile grepFile names poem1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"*"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*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'*'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*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echo \*</a:t>
            </a:r>
          </a:p>
          <a:p>
            <a:pPr eaLnBrk="0" hangingPunct="0">
              <a:buClr>
                <a:srgbClr val="333399"/>
              </a:buClr>
            </a:pPr>
            <a:r>
              <a:rPr lang="en-GB" sz="2000" b="1">
                <a:solidFill>
                  <a:schemeClr val="tx1"/>
                </a:solidFill>
                <a:latin typeface="Lucida Console" pitchFamily="49" charset="0"/>
                <a:ea typeface="ヒラギノ角ゴ Pro W3" pitchFamily="-112" charset="-128"/>
              </a:rPr>
              <a:t>*</a:t>
            </a:r>
            <a:endParaRPr lang="fr-FR" sz="2000" b="1">
              <a:latin typeface="Consolas" pitchFamily="49" charset="0"/>
            </a:endParaRPr>
          </a:p>
        </p:txBody>
      </p:sp>
      <p:sp>
        <p:nvSpPr>
          <p:cNvPr id="7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solidFill>
                  <a:prstClr val="black"/>
                </a:solidFill>
                <a:latin typeface="Arial Black" panose="020B0A04020102020204" pitchFamily="34" charset="0"/>
              </a:rPr>
              <a:t>Quotation</a:t>
            </a:r>
            <a:endParaRPr lang="en-GB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10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407368" y="6462077"/>
            <a:ext cx="2844800" cy="301989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7662656-8C74-451A-BCEC-BCA80D7F7EFC}"/>
              </a:ext>
            </a:extLst>
          </p:cNvPr>
          <p:cNvSpPr/>
          <p:nvPr/>
        </p:nvSpPr>
        <p:spPr>
          <a:xfrm>
            <a:off x="1343472" y="1574790"/>
            <a:ext cx="8856983" cy="496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en-US" sz="20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see three different quotations in action:</a:t>
            </a:r>
          </a:p>
        </p:txBody>
      </p:sp>
    </p:spTree>
    <p:extLst>
      <p:ext uri="{BB962C8B-B14F-4D97-AF65-F5344CB8AC3E}">
        <p14:creationId xmlns:p14="http://schemas.microsoft.com/office/powerpoint/2010/main" val="1645651384"/>
      </p:ext>
    </p:extLst>
  </p:cSld>
  <p:clrMapOvr>
    <a:masterClrMapping/>
  </p:clrMapOvr>
  <p:transition spd="slow"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them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500C9E201B24BA211486359B83E2F" ma:contentTypeVersion="" ma:contentTypeDescription="Create a new document." ma:contentTypeScope="" ma:versionID="bf5f78802629ffd5a29b3d1fef3188fa">
  <xsd:schema xmlns:xsd="http://www.w3.org/2001/XMLSchema" xmlns:xs="http://www.w3.org/2001/XMLSchema" xmlns:p="http://schemas.microsoft.com/office/2006/metadata/properties" xmlns:ns3="68e59d48-7bd7-455e-bc7c-7b8badc05185" targetNamespace="http://schemas.microsoft.com/office/2006/metadata/properties" ma:root="true" ma:fieldsID="efa87a0d7e7b358cb82b7b5cb8e6b981" ns3:_="">
    <xsd:import namespace="68e59d48-7bd7-455e-bc7c-7b8badc0518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e59d48-7bd7-455e-bc7c-7b8badc0518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Slides" ma:format="Dropdown" ma:internalName="Module">
      <xsd:simpleType>
        <xsd:restriction base="dms:Choice">
          <xsd:enumeration value="Slides"/>
          <xsd:enumeration value="Exercise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68e59d48-7bd7-455e-bc7c-7b8badc05185">Slides</Module>
  </documentManagement>
</p:properties>
</file>

<file path=customXml/itemProps1.xml><?xml version="1.0" encoding="utf-8"?>
<ds:datastoreItem xmlns:ds="http://schemas.openxmlformats.org/officeDocument/2006/customXml" ds:itemID="{3FE63520-F2A4-42B2-9F0A-1115D49C10E7}"/>
</file>

<file path=customXml/itemProps2.xml><?xml version="1.0" encoding="utf-8"?>
<ds:datastoreItem xmlns:ds="http://schemas.openxmlformats.org/officeDocument/2006/customXml" ds:itemID="{B6174928-5739-4DF5-896B-93A9B7F02A5A}"/>
</file>

<file path=customXml/itemProps3.xml><?xml version="1.0" encoding="utf-8"?>
<ds:datastoreItem xmlns:ds="http://schemas.openxmlformats.org/officeDocument/2006/customXml" ds:itemID="{0C23F31E-5961-4D77-91CD-F1240DE0F979}"/>
</file>

<file path=docProps/app.xml><?xml version="1.0" encoding="utf-8"?>
<Properties xmlns="http://schemas.openxmlformats.org/officeDocument/2006/extended-properties" xmlns:vt="http://schemas.openxmlformats.org/officeDocument/2006/docPropsVTypes">
  <Template>FDM theme</Template>
  <TotalTime>0</TotalTime>
  <Words>1022</Words>
  <Application>Microsoft Office PowerPoint</Application>
  <PresentationFormat>Widescreen</PresentationFormat>
  <Paragraphs>191</Paragraphs>
  <Slides>18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Arial</vt:lpstr>
      <vt:lpstr>Arial Black</vt:lpstr>
      <vt:lpstr>Calibri</vt:lpstr>
      <vt:lpstr>Consolas</vt:lpstr>
      <vt:lpstr>Courier New</vt:lpstr>
      <vt:lpstr>Lucida Console</vt:lpstr>
      <vt:lpstr>Wingdings</vt:lpstr>
      <vt:lpstr>FDM theme</vt:lpstr>
      <vt:lpstr>Unix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</dc:title>
  <dc:creator>Mark.Lancaster@fdmgroup.com</dc:creator>
  <cp:lastModifiedBy>Mark Lancaster</cp:lastModifiedBy>
  <cp:revision>36</cp:revision>
  <dcterms:created xsi:type="dcterms:W3CDTF">2018-11-01T11:59:05Z</dcterms:created>
  <dcterms:modified xsi:type="dcterms:W3CDTF">2022-03-23T08:59:11Z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eek">
    <vt:lpwstr>03</vt:lpwstr>
  </property>
  <property fmtid="{D5CDD505-2E9C-101B-9397-08002B2CF9AE}" pid="3" name="ContentTypeId">
    <vt:lpwstr>0x010100F45500C9E201B24BA211486359B83E2F</vt:lpwstr>
  </property>
</Properties>
</file>