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3"/>
  </p:notesMasterIdLst>
  <p:sldIdLst>
    <p:sldId id="256" r:id="rId5"/>
    <p:sldId id="257" r:id="rId6"/>
    <p:sldId id="258" r:id="rId7"/>
    <p:sldId id="268" r:id="rId8"/>
    <p:sldId id="259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9" r:id="rId17"/>
    <p:sldId id="276" r:id="rId18"/>
    <p:sldId id="277" r:id="rId19"/>
    <p:sldId id="278" r:id="rId20"/>
    <p:sldId id="28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28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729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Redirection &amp; Pipes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565976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redirect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 two separate files:</a:t>
            </a:r>
            <a:endParaRPr lang="en-GB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2219799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-l file1 dsgdsg &gt; good.txt 2&gt; bad.txt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</a:t>
            </a:r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Redirecting Both stdout and stderr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3296352"/>
            <a:ext cx="9145016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exists but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dsgdsg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does not, so the command will produce both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written to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good.txt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written to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bad.txt</a:t>
            </a:r>
          </a:p>
        </p:txBody>
      </p:sp>
    </p:spTree>
    <p:extLst>
      <p:ext uri="{BB962C8B-B14F-4D97-AF65-F5344CB8AC3E}">
        <p14:creationId xmlns:p14="http://schemas.microsoft.com/office/powerpoint/2010/main" val="38524543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565976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redirect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to the same file:</a:t>
            </a:r>
            <a:endParaRPr lang="en-GB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2219799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-l file1 dsgdsg &gt; all_output.txt 2&gt;&amp;1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</a:t>
            </a:r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Redirecting Both stdout and stderr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3296352"/>
            <a:ext cx="9145016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redirected to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all_output.txt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stderr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redirected to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by use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&gt;&amp;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redirect instruction. This instruction redirects one stream (in this case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to the same destination as another stream (in this case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Note the use of file descriptors.</a:t>
            </a:r>
          </a:p>
        </p:txBody>
      </p:sp>
    </p:spTree>
    <p:extLst>
      <p:ext uri="{BB962C8B-B14F-4D97-AF65-F5344CB8AC3E}">
        <p14:creationId xmlns:p14="http://schemas.microsoft.com/office/powerpoint/2010/main" val="7023308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</a:t>
            </a:r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Summarised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7F17E4-7703-4A84-A248-8D2FF7D2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60642"/>
              </p:ext>
            </p:extLst>
          </p:nvPr>
        </p:nvGraphicFramePr>
        <p:xfrm>
          <a:off x="3071664" y="1772816"/>
          <a:ext cx="513032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stdout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 stdout to destination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2&gt;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stderr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2&gt;&gt;</a:t>
                      </a:r>
                      <a:endParaRPr lang="en-GB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 stderr to destination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7964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2&gt;&amp;1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 stderr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stdout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5097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'less-than' symbol (&lt;) is used for input redirection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93419" y="2384844"/>
            <a:ext cx="71042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Consolas" pitchFamily="49" charset="0"/>
              </a:rPr>
              <a:t>wc -l /etc/passwd</a:t>
            </a:r>
          </a:p>
          <a:p>
            <a:r>
              <a:rPr lang="en-GB" sz="2000" b="1">
                <a:latin typeface="Consolas" pitchFamily="49" charset="0"/>
              </a:rPr>
              <a:t>37 /etc/passwd</a:t>
            </a:r>
          </a:p>
          <a:p>
            <a:r>
              <a:rPr lang="en-GB" sz="2000" b="1">
                <a:latin typeface="Consolas" pitchFamily="49" charset="0"/>
              </a:rPr>
              <a:t>wc -l &lt; /etc/passwd</a:t>
            </a:r>
          </a:p>
          <a:p>
            <a:r>
              <a:rPr lang="en-GB" sz="2000" b="1">
                <a:latin typeface="Consolas" pitchFamily="49" charset="0"/>
              </a:rPr>
              <a:t>37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Input Redirection (stdin)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1460108"/>
            <a:ext cx="8511547" cy="708712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Commands that normally take their input from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can have their input redirected from a file with input redirection: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3328CA-7DC1-4F58-B6C1-EB03FBA52282}"/>
              </a:ext>
            </a:extLst>
          </p:cNvPr>
          <p:cNvSpPr txBox="1">
            <a:spLocks/>
          </p:cNvSpPr>
          <p:nvPr/>
        </p:nvSpPr>
        <p:spPr>
          <a:xfrm>
            <a:off x="1487487" y="3924307"/>
            <a:ext cx="8280921" cy="708712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first case above, the name of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/etc/passwd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listed with the line count; in the second case, it is not.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first case,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knows that it is reading its input from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/etc/passwd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 In the second case, it only knows that it is reading its input from standard input so it does not display file name.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Some commands require the use of input redirection, as we will see in later modules.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6625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9576" y="3717032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| wc -l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Piping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1277536"/>
            <a:ext cx="8511547" cy="1767379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Unix commands can be combined, so that more complex tasks can be achieved with a single command line.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way to combine Unix commands is through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piping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, using the vertical pipe character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following example, the standard output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is piped to the standard input of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wc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1738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93419" y="3501008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| tee dirlist | wc -l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tee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363056" y="1017036"/>
            <a:ext cx="8034619" cy="1767379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tee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redirects the output from a command to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and simultaneously writes the output to a specified file.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Useful for storing intermediate results when passing output onto a pipe.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tee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can append to an existing file if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option is used.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be thought of as a physical T-junction: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9F559F-439D-4891-9701-7413F930E4C3}"/>
              </a:ext>
            </a:extLst>
          </p:cNvPr>
          <p:cNvGrpSpPr/>
          <p:nvPr/>
        </p:nvGrpSpPr>
        <p:grpSpPr>
          <a:xfrm>
            <a:off x="2450169" y="4313696"/>
            <a:ext cx="5716087" cy="2231445"/>
            <a:chOff x="2450169" y="4313696"/>
            <a:chExt cx="5716087" cy="22314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EBD0D6-ABD3-4983-83EE-41440D08D4D4}"/>
                </a:ext>
              </a:extLst>
            </p:cNvPr>
            <p:cNvGrpSpPr/>
            <p:nvPr/>
          </p:nvGrpSpPr>
          <p:grpSpPr>
            <a:xfrm>
              <a:off x="2450169" y="4325034"/>
              <a:ext cx="5716087" cy="2220107"/>
              <a:chOff x="2450169" y="4325034"/>
              <a:chExt cx="5716087" cy="222010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BDEF200-F8A7-4FD2-9E69-CA0B4B9326F5}"/>
                  </a:ext>
                </a:extLst>
              </p:cNvPr>
              <p:cNvGrpSpPr/>
              <p:nvPr/>
            </p:nvGrpSpPr>
            <p:grpSpPr>
              <a:xfrm>
                <a:off x="4989577" y="4365104"/>
                <a:ext cx="1224136" cy="1296145"/>
                <a:chOff x="4981451" y="4437111"/>
                <a:chExt cx="1224136" cy="1296145"/>
              </a:xfrm>
              <a:solidFill>
                <a:schemeClr val="bg2"/>
              </a:solidFill>
              <a:scene3d>
                <a:camera prst="orthographicFront"/>
                <a:lightRig rig="threePt" dir="t"/>
              </a:scene3d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5DCDFCC-CC26-4478-AC22-59C32F20EB8E}"/>
                    </a:ext>
                  </a:extLst>
                </p:cNvPr>
                <p:cNvSpPr/>
                <p:nvPr/>
              </p:nvSpPr>
              <p:spPr>
                <a:xfrm>
                  <a:off x="5432287" y="4509120"/>
                  <a:ext cx="322461" cy="1224136"/>
                </a:xfrm>
                <a:prstGeom prst="rect">
                  <a:avLst/>
                </a:prstGeom>
                <a:grpFill/>
                <a:ln w="38100">
                  <a:solidFill>
                    <a:schemeClr val="tx2"/>
                  </a:solidFill>
                </a:ln>
                <a:sp3d prstMaterial="matte">
                  <a:bevelT w="88900" h="889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348BB2C-4FF7-413E-B250-27018E762BCA}"/>
                    </a:ext>
                  </a:extLst>
                </p:cNvPr>
                <p:cNvSpPr/>
                <p:nvPr/>
              </p:nvSpPr>
              <p:spPr>
                <a:xfrm rot="5400000">
                  <a:off x="5429189" y="3989373"/>
                  <a:ext cx="328659" cy="1224136"/>
                </a:xfrm>
                <a:prstGeom prst="rect">
                  <a:avLst/>
                </a:prstGeom>
                <a:grpFill/>
                <a:ln w="38100">
                  <a:solidFill>
                    <a:schemeClr val="tx2"/>
                  </a:solidFill>
                </a:ln>
                <a:sp3d prstMaterial="matte">
                  <a:bevelT w="88900" h="889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5B5FE7-A398-4F4B-B766-92DF32773275}"/>
                    </a:ext>
                  </a:extLst>
                </p:cNvPr>
                <p:cNvSpPr/>
                <p:nvPr/>
              </p:nvSpPr>
              <p:spPr>
                <a:xfrm>
                  <a:off x="5447928" y="4725144"/>
                  <a:ext cx="288032" cy="72008"/>
                </a:xfrm>
                <a:prstGeom prst="rect">
                  <a:avLst/>
                </a:prstGeom>
                <a:grpFill/>
                <a:ln>
                  <a:noFill/>
                </a:ln>
                <a:sp3d prstMaterial="matte">
                  <a:bevelT w="88900" h="88900" prst="angle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" name="Arrow: Up 12">
                <a:extLst>
                  <a:ext uri="{FF2B5EF4-FFF2-40B4-BE49-F238E27FC236}">
                    <a16:creationId xmlns:a16="http://schemas.microsoft.com/office/drawing/2014/main" id="{A271BCE3-0D91-4AAB-BD84-DCD84E45C375}"/>
                  </a:ext>
                </a:extLst>
              </p:cNvPr>
              <p:cNvSpPr/>
              <p:nvPr/>
            </p:nvSpPr>
            <p:spPr>
              <a:xfrm>
                <a:off x="5493633" y="5755747"/>
                <a:ext cx="216024" cy="395740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0D97DE-B14A-4864-9A5A-E79B5C149B55}"/>
                  </a:ext>
                </a:extLst>
              </p:cNvPr>
              <p:cNvSpPr txBox="1"/>
              <p:nvPr/>
            </p:nvSpPr>
            <p:spPr>
              <a:xfrm>
                <a:off x="4727848" y="6145031"/>
                <a:ext cx="1747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stdout from </a:t>
                </a:r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ls</a:t>
                </a:r>
                <a:endParaRPr lang="en-GB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Arrow: Up 14">
                <a:extLst>
                  <a:ext uri="{FF2B5EF4-FFF2-40B4-BE49-F238E27FC236}">
                    <a16:creationId xmlns:a16="http://schemas.microsoft.com/office/drawing/2014/main" id="{636CA931-2CA1-4650-B163-760B88854477}"/>
                  </a:ext>
                </a:extLst>
              </p:cNvPr>
              <p:cNvSpPr/>
              <p:nvPr/>
            </p:nvSpPr>
            <p:spPr>
              <a:xfrm rot="16200000">
                <a:off x="4565982" y="4327220"/>
                <a:ext cx="216024" cy="395740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F6F751AC-E25E-4615-92A1-00463F323F1D}"/>
                  </a:ext>
                </a:extLst>
              </p:cNvPr>
              <p:cNvSpPr/>
              <p:nvPr/>
            </p:nvSpPr>
            <p:spPr>
              <a:xfrm rot="5400000">
                <a:off x="6401882" y="4327219"/>
                <a:ext cx="216024" cy="395740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2">
                      <a:lumMod val="0"/>
                      <a:lumOff val="100000"/>
                    </a:schemeClr>
                  </a:gs>
                  <a:gs pos="35000">
                    <a:schemeClr val="accent2">
                      <a:lumMod val="0"/>
                      <a:lumOff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43ACE0-CEDC-4950-92E0-7FC6C2C118D6}"/>
                  </a:ext>
                </a:extLst>
              </p:cNvPr>
              <p:cNvSpPr txBox="1"/>
              <p:nvPr/>
            </p:nvSpPr>
            <p:spPr>
              <a:xfrm>
                <a:off x="2450169" y="4325034"/>
                <a:ext cx="1989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written to </a:t>
                </a:r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dirlist</a:t>
                </a:r>
                <a:endParaRPr lang="en-GB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A1595A-809F-409C-A68F-90A33AE798DD}"/>
                  </a:ext>
                </a:extLst>
              </p:cNvPr>
              <p:cNvSpPr txBox="1"/>
              <p:nvPr/>
            </p:nvSpPr>
            <p:spPr>
              <a:xfrm>
                <a:off x="6744072" y="4325034"/>
                <a:ext cx="1422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stdin to </a:t>
                </a:r>
                <a:r>
                  <a:rPr lang="en-US" sz="2000" b="1">
                    <a:latin typeface="Arial" panose="020B0604020202020204" pitchFamily="34" charset="0"/>
                    <a:cs typeface="Arial" panose="020B0604020202020204" pitchFamily="34" charset="0"/>
                  </a:rPr>
                  <a:t>wc</a:t>
                </a:r>
                <a:endParaRPr lang="en-GB" sz="20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181F2A-60B8-43B1-B95B-028DBEAD7D2E}"/>
                </a:ext>
              </a:extLst>
            </p:cNvPr>
            <p:cNvSpPr txBox="1"/>
            <p:nvPr/>
          </p:nvSpPr>
          <p:spPr>
            <a:xfrm>
              <a:off x="5346973" y="4313696"/>
              <a:ext cx="489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tee</a:t>
              </a:r>
              <a:endParaRPr lang="en-GB" b="1"/>
            </a:p>
          </p:txBody>
        </p:sp>
      </p:grpSp>
    </p:spTree>
    <p:extLst>
      <p:ext uri="{BB962C8B-B14F-4D97-AF65-F5344CB8AC3E}">
        <p14:creationId xmlns:p14="http://schemas.microsoft.com/office/powerpoint/2010/main" val="87300777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Piping and tee </a:t>
            </a:r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Summarised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7F17E4-7703-4A84-A248-8D2FF7D20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18603"/>
              </p:ext>
            </p:extLst>
          </p:nvPr>
        </p:nvGraphicFramePr>
        <p:xfrm>
          <a:off x="1669083" y="1772816"/>
          <a:ext cx="835292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34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stdout to stdin of another command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tee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stdout to a file and send to stdout simultaneously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tee -a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 stdout to a file and send to stdout simultaneously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15453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6878806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purpose of redirection and piping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output redirection to save the results of a command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piping to build complex commands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Input redirection to read in files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4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6878806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purpose of redirection and piping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output redirection to save the results of a command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piping to build complex commands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Input redirection to read in files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Input &amp; Output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FA5195-7ED0-49B5-8DF2-B6D0AD09CFAC}"/>
              </a:ext>
            </a:extLst>
          </p:cNvPr>
          <p:cNvGrpSpPr/>
          <p:nvPr/>
        </p:nvGrpSpPr>
        <p:grpSpPr>
          <a:xfrm>
            <a:off x="1199456" y="836712"/>
            <a:ext cx="9793088" cy="2977473"/>
            <a:chOff x="1271464" y="1274332"/>
            <a:chExt cx="9793088" cy="2977473"/>
          </a:xfrm>
        </p:grpSpPr>
        <p:pic>
          <p:nvPicPr>
            <p:cNvPr id="10" name="Graphic 9" descr="Keyboard with solid fill">
              <a:extLst>
                <a:ext uri="{FF2B5EF4-FFF2-40B4-BE49-F238E27FC236}">
                  <a16:creationId xmlns:a16="http://schemas.microsoft.com/office/drawing/2014/main" id="{C3256087-AF83-46C5-985F-D2A97BDA0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71464" y="1556792"/>
              <a:ext cx="1368152" cy="1368152"/>
            </a:xfrm>
            <a:prstGeom prst="rect">
              <a:avLst/>
            </a:prstGeom>
          </p:spPr>
        </p:pic>
        <p:pic>
          <p:nvPicPr>
            <p:cNvPr id="12" name="Graphic 11" descr="Television with solid fill">
              <a:extLst>
                <a:ext uri="{FF2B5EF4-FFF2-40B4-BE49-F238E27FC236}">
                  <a16:creationId xmlns:a16="http://schemas.microsoft.com/office/drawing/2014/main" id="{42C1A77D-8954-4039-974D-330CBF30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52384" y="2739637"/>
              <a:ext cx="1512168" cy="15121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AE6550-912B-47EE-B091-5654F0BC2D12}"/>
                </a:ext>
              </a:extLst>
            </p:cNvPr>
            <p:cNvSpPr/>
            <p:nvPr/>
          </p:nvSpPr>
          <p:spPr>
            <a:xfrm>
              <a:off x="3647728" y="1690415"/>
              <a:ext cx="4464496" cy="244827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DF5F70-B565-4A23-8406-94E9D9E9002F}"/>
                </a:ext>
              </a:extLst>
            </p:cNvPr>
            <p:cNvSpPr txBox="1"/>
            <p:nvPr/>
          </p:nvSpPr>
          <p:spPr>
            <a:xfrm>
              <a:off x="5033465" y="1274332"/>
              <a:ext cx="1624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Unix System</a:t>
              </a:r>
              <a:endParaRPr lang="en-GB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0AA97F-6D75-42DD-99D7-CCBDDBD3C082}"/>
                </a:ext>
              </a:extLst>
            </p:cNvPr>
            <p:cNvSpPr txBox="1"/>
            <p:nvPr/>
          </p:nvSpPr>
          <p:spPr>
            <a:xfrm>
              <a:off x="4583832" y="2036557"/>
              <a:ext cx="2592266" cy="408623"/>
            </a:xfrm>
            <a:prstGeom prst="roundRect">
              <a:avLst/>
            </a:prstGeom>
            <a:solidFill>
              <a:schemeClr val="bg2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stdin 0 (Input)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A871A5-F1D0-423A-A891-F485887D98A5}"/>
                </a:ext>
              </a:extLst>
            </p:cNvPr>
            <p:cNvSpPr txBox="1"/>
            <p:nvPr/>
          </p:nvSpPr>
          <p:spPr>
            <a:xfrm>
              <a:off x="4583832" y="2739637"/>
              <a:ext cx="2592266" cy="408623"/>
            </a:xfrm>
            <a:prstGeom prst="roundRect">
              <a:avLst/>
            </a:prstGeom>
            <a:solidFill>
              <a:schemeClr val="bg2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stdout 1 (Output)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23C79D-A586-4D06-9C28-5E14510260F1}"/>
                </a:ext>
              </a:extLst>
            </p:cNvPr>
            <p:cNvSpPr txBox="1"/>
            <p:nvPr/>
          </p:nvSpPr>
          <p:spPr>
            <a:xfrm>
              <a:off x="4583832" y="3452425"/>
              <a:ext cx="2592265" cy="408623"/>
            </a:xfrm>
            <a:prstGeom prst="roundRect">
              <a:avLst/>
            </a:prstGeom>
            <a:solidFill>
              <a:schemeClr val="bg2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dirty="0">
                  <a:solidFill>
                    <a:schemeClr val="tx1"/>
                  </a:solidFill>
                </a:rPr>
                <a:t>stderr 2 (Error)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0A37AC-0C7F-4539-8D2F-CD34D716D4DA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2639616" y="2240868"/>
              <a:ext cx="1800200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100BFC-960E-450C-A0E2-ABD02229E238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2903666"/>
              <a:ext cx="2160240" cy="30931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2B0EA7E-7F89-4B97-B8C0-0279B158A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0136" y="3452425"/>
              <a:ext cx="2160240" cy="2019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FA1B72-DF2B-4D33-BA76-7621CA3527BB}"/>
              </a:ext>
            </a:extLst>
          </p:cNvPr>
          <p:cNvSpPr txBox="1">
            <a:spLocks/>
          </p:cNvSpPr>
          <p:nvPr/>
        </p:nvSpPr>
        <p:spPr>
          <a:xfrm>
            <a:off x="663947" y="3965511"/>
            <a:ext cx="10328598" cy="1660809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(standard in) is the standard input stream. This accepts text as its input - by default from the keyboard.</a:t>
            </a:r>
          </a:p>
          <a:p>
            <a:pPr marL="342900" lvl="0" indent="-342900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(standard out) sends text output from the command - by default to the screen.</a:t>
            </a:r>
          </a:p>
          <a:p>
            <a:pPr marL="342900" lvl="0" indent="-342900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(standard error) sends error output from the command - also, by default, to the screen.</a:t>
            </a:r>
          </a:p>
          <a:p>
            <a:pPr marL="342900" lvl="0" indent="-342900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Because error messages and standard output each have their own output stream, they can be handled independently of each other.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Input &amp; Output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FA1B72-DF2B-4D33-BA76-7621CA3527BB}"/>
              </a:ext>
            </a:extLst>
          </p:cNvPr>
          <p:cNvSpPr txBox="1">
            <a:spLocks/>
          </p:cNvSpPr>
          <p:nvPr/>
        </p:nvSpPr>
        <p:spPr>
          <a:xfrm>
            <a:off x="1343472" y="1484784"/>
            <a:ext cx="9289032" cy="1660809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Streams are treated as though they are files.</a:t>
            </a:r>
          </a:p>
          <a:p>
            <a:pPr marL="342900" lvl="0" indent="-342900" eaLnBrk="1" hangingPunct="1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A number, called a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file descriptor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is associated with each of these streams, as follows: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6828F3C-AC6F-4456-9D9A-331298C2E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80041"/>
              </p:ext>
            </p:extLst>
          </p:nvPr>
        </p:nvGraphicFramePr>
        <p:xfrm>
          <a:off x="2532390" y="2876376"/>
          <a:ext cx="5507826" cy="177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</a:t>
                      </a: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Descriptor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Input (STDIN)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Output (STDOUT)</a:t>
                      </a: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 (STDERR)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2016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redirect standard output to a file, use the 'greater than' symbol (&gt;)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8301" y="1787751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&gt; dirfile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(stdout)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2554408"/>
            <a:ext cx="8511547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output of the command is sent to a different location, in this case a regular file called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dirfile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file descriptor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is not required, as it is the default.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does not exist, it is created and the output of the command is added to the file.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exist, the contents will be overwritten by the output of the command.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append standard output to a file, use two 'greater than' symbols (&gt;&gt;)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8301" y="1787751"/>
            <a:ext cx="7104256" cy="96622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echo "Line 1" &gt;&gt; file1</a:t>
            </a:r>
          </a:p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echo "Line 2" &gt;&gt; file1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(stdout)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2864304"/>
            <a:ext cx="8712968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 the output of both commands is appended to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file1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does not exist, it is created and the output of the command is added to the file.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exist, the output of the command will be added to the existing content.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81112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712968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redirect standard error to a file, use a 'greater than' symbol with the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file descriptor (2&gt;)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2219799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/ect 2&gt; errorfile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(stderr)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3296352"/>
            <a:ext cx="8712968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 the error message (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no such file or directory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is redirected to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errorfile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does not exist, it is created and the output of the command is added to the file.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exist, the output of the command will overwrite the existing content.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930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712968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append standard error to a file, use two 'greater than' symbols with the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stderr</a:t>
            </a: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file descriptor (2&gt;&gt;)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2219799"/>
            <a:ext cx="7104256" cy="96622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/ect 2&gt;&gt; errorfile</a:t>
            </a:r>
          </a:p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rm dgsdgsdgs 2&gt;&gt; errorfile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(stderr)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D8BEC9-9B4C-4E46-BF93-3F731843F3EB}"/>
              </a:ext>
            </a:extLst>
          </p:cNvPr>
          <p:cNvSpPr txBox="1">
            <a:spLocks/>
          </p:cNvSpPr>
          <p:nvPr/>
        </p:nvSpPr>
        <p:spPr>
          <a:xfrm>
            <a:off x="1487488" y="3440368"/>
            <a:ext cx="8712968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 the error output of both commands is appended to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errorfile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does not exist, it is created and the error output is added to the file.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the destination file 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exist, the error output will be added to the existing content.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6820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565976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discard error messages (rather than write them to a file), redirect them to </a:t>
            </a:r>
            <a:r>
              <a:rPr kumimoji="0" lang="en-GB" sz="2000" b="1" i="1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/dev/null</a:t>
            </a:r>
            <a:endParaRPr lang="en-GB" sz="2000" i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9576" y="2219799"/>
            <a:ext cx="71042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ls /ect 2&gt; /dev/null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Output Redirection (stderr)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46E89-9EE2-4D8A-A74F-0A52B708F730}"/>
              </a:ext>
            </a:extLst>
          </p:cNvPr>
          <p:cNvSpPr txBox="1">
            <a:spLocks/>
          </p:cNvSpPr>
          <p:nvPr/>
        </p:nvSpPr>
        <p:spPr>
          <a:xfrm>
            <a:off x="1487488" y="3296352"/>
            <a:ext cx="9145016" cy="99674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/dev/null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a special file called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null device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Unix systems.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/dev/null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discards anything written to it and only returns an end-of-file (EOF) when read.</a:t>
            </a:r>
            <a:endParaRPr lang="en-GB" sz="2000" ker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Colloquially it is also called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bit-bucket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or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Black Hole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053536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16032-51F0-4A9D-8991-C32142233EC8}"/>
</file>

<file path=customXml/itemProps2.xml><?xml version="1.0" encoding="utf-8"?>
<ds:datastoreItem xmlns:ds="http://schemas.openxmlformats.org/officeDocument/2006/customXml" ds:itemID="{0C23F31E-5961-4D77-91CD-F1240DE0F979}"/>
</file>

<file path=customXml/itemProps3.xml><?xml version="1.0" encoding="utf-8"?>
<ds:datastoreItem xmlns:ds="http://schemas.openxmlformats.org/officeDocument/2006/customXml" ds:itemID="{B6174928-5739-4DF5-896B-93A9B7F02A5A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1251</Words>
  <Application>Microsoft Office PowerPoint</Application>
  <PresentationFormat>Widescreen</PresentationFormat>
  <Paragraphs>144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46</cp:revision>
  <dcterms:created xsi:type="dcterms:W3CDTF">2018-11-01T11:59:05Z</dcterms:created>
  <dcterms:modified xsi:type="dcterms:W3CDTF">2022-03-23T08:24:57Z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