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21"/>
  </p:notesMasterIdLst>
  <p:sldIdLst>
    <p:sldId id="256" r:id="rId5"/>
    <p:sldId id="257" r:id="rId6"/>
    <p:sldId id="260" r:id="rId7"/>
    <p:sldId id="258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0A427-0B09-4E0B-AC46-6C93DB2BCF7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DB5B9-67BE-41CE-AD4A-ED506BB4C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3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9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3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45560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642918"/>
            <a:ext cx="10363200" cy="415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4" y="2438407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/>
              <a:t>Insert 'bubble' text here...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3439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88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3" r:id="rId33"/>
    <p:sldLayoutId id="2147483757" r:id="rId34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9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0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8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Unix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>
                <a:solidFill>
                  <a:schemeClr val="accent1"/>
                </a:solidFill>
              </a:rPr>
              <a:t>Environment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7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8782000" cy="1321222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Removing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unset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command directs the shell to remove the variable from the list of variables that it tracks.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Applies to both local variables and environment variables.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Once you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unset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a variable, you cannot access its associated value.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Read-only variables cannot be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unset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Variables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04F48D-81DF-41BD-BCDC-D7F993FC62E6}"/>
              </a:ext>
            </a:extLst>
          </p:cNvPr>
          <p:cNvSpPr/>
          <p:nvPr/>
        </p:nvSpPr>
        <p:spPr>
          <a:xfrm>
            <a:off x="1285220" y="4193793"/>
            <a:ext cx="804036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myVar="foobar"</a:t>
            </a:r>
          </a:p>
          <a:p>
            <a:r>
              <a:rPr lang="en-US" sz="2000" b="1">
                <a:latin typeface="Consolas" pitchFamily="49" charset="0"/>
              </a:rPr>
              <a:t>echo $myVar</a:t>
            </a:r>
          </a:p>
          <a:p>
            <a:r>
              <a:rPr lang="en-US" sz="2000" b="1">
                <a:latin typeface="Consolas" pitchFamily="49" charset="0"/>
              </a:rPr>
              <a:t>foobar</a:t>
            </a:r>
          </a:p>
          <a:p>
            <a:r>
              <a:rPr lang="en-US" sz="2000" b="1">
                <a:latin typeface="Consolas" pitchFamily="49" charset="0"/>
              </a:rPr>
              <a:t>unset myVar</a:t>
            </a:r>
          </a:p>
          <a:p>
            <a:r>
              <a:rPr lang="en-US" sz="2000" b="1">
                <a:latin typeface="Consolas" pitchFamily="49" charset="0"/>
              </a:rPr>
              <a:t>echo $myVar</a:t>
            </a:r>
          </a:p>
          <a:p>
            <a:endParaRPr lang="en-US" sz="2000" b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405195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8854008" cy="225732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Aliases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are custom shortcuts used to represent a command (or set of commands) executed with or without custom options.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Some aliases are provided by the system (set by 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.bashrc 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startup file), but you can define your own.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User-defined aliases normally only last as long as the current session, but can be saved in your home directory in a file called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.bash_aliases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.bash_aliases 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file (if it exists) runs as one of your startup files, adding any user-defined aliases to the environment.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Aliases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3719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8782000" cy="45712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Display currently available aliases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Aliases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04F48D-81DF-41BD-BCDC-D7F993FC62E6}"/>
              </a:ext>
            </a:extLst>
          </p:cNvPr>
          <p:cNvSpPr/>
          <p:nvPr/>
        </p:nvSpPr>
        <p:spPr>
          <a:xfrm>
            <a:off x="1285220" y="1844824"/>
            <a:ext cx="804036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alias</a:t>
            </a:r>
          </a:p>
          <a:p>
            <a:endParaRPr lang="en-US" sz="2000" b="1">
              <a:latin typeface="Consolas" pitchFamily="49" charset="0"/>
            </a:endParaRPr>
          </a:p>
          <a:p>
            <a:r>
              <a:rPr lang="en-US" sz="2000" b="1">
                <a:latin typeface="Consolas" pitchFamily="49" charset="0"/>
              </a:rPr>
              <a:t>alias egrep='egrep --color=auto'</a:t>
            </a:r>
          </a:p>
          <a:p>
            <a:r>
              <a:rPr lang="en-US" sz="2000" b="1">
                <a:latin typeface="Consolas" pitchFamily="49" charset="0"/>
              </a:rPr>
              <a:t>alias fgrep='fgrep --color=auto'</a:t>
            </a:r>
          </a:p>
          <a:p>
            <a:r>
              <a:rPr lang="en-US" sz="2000" b="1">
                <a:latin typeface="Consolas" pitchFamily="49" charset="0"/>
              </a:rPr>
              <a:t>alias grep='grep --color=auto'</a:t>
            </a:r>
          </a:p>
          <a:p>
            <a:r>
              <a:rPr lang="en-US" sz="2000" b="1">
                <a:latin typeface="Consolas" pitchFamily="49" charset="0"/>
              </a:rPr>
              <a:t>alias l='ls -CF'</a:t>
            </a:r>
          </a:p>
          <a:p>
            <a:r>
              <a:rPr lang="en-US" sz="2000" b="1">
                <a:latin typeface="Consolas" pitchFamily="49" charset="0"/>
              </a:rPr>
              <a:t>alias la='ls -A'</a:t>
            </a:r>
          </a:p>
          <a:p>
            <a:r>
              <a:rPr lang="en-US" sz="2000" b="1">
                <a:latin typeface="Consolas" pitchFamily="49" charset="0"/>
              </a:rPr>
              <a:t>alias ll='ls -alF'</a:t>
            </a:r>
          </a:p>
          <a:p>
            <a:r>
              <a:rPr lang="en-US" sz="2000" b="1">
                <a:latin typeface="Consolas" pitchFamily="49" charset="0"/>
              </a:rPr>
              <a:t>alias ls='ls --color=auto'</a:t>
            </a:r>
          </a:p>
        </p:txBody>
      </p:sp>
    </p:spTree>
    <p:extLst>
      <p:ext uri="{BB962C8B-B14F-4D97-AF65-F5344CB8AC3E}">
        <p14:creationId xmlns:p14="http://schemas.microsoft.com/office/powerpoint/2010/main" val="118256701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8782000" cy="47568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Create a session alias: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Aliases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E3F30-D0F7-4F8E-8675-2AA13B3876C1}"/>
              </a:ext>
            </a:extLst>
          </p:cNvPr>
          <p:cNvSpPr/>
          <p:nvPr/>
        </p:nvSpPr>
        <p:spPr>
          <a:xfrm>
            <a:off x="1285220" y="1772816"/>
            <a:ext cx="804036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alias c='clear'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04F48D-81DF-41BD-BCDC-D7F993FC62E6}"/>
              </a:ext>
            </a:extLst>
          </p:cNvPr>
          <p:cNvSpPr/>
          <p:nvPr/>
        </p:nvSpPr>
        <p:spPr>
          <a:xfrm>
            <a:off x="1285220" y="3339989"/>
            <a:ext cx="804036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alias rm="rm -i"</a:t>
            </a:r>
          </a:p>
          <a:p>
            <a:r>
              <a:rPr lang="en-US" sz="2000" b="1">
                <a:latin typeface="Consolas" pitchFamily="49" charset="0"/>
              </a:rPr>
              <a:t>rm file1</a:t>
            </a:r>
          </a:p>
          <a:p>
            <a:r>
              <a:rPr lang="en-US" sz="2000" b="1">
                <a:latin typeface="Consolas" pitchFamily="49" charset="0"/>
              </a:rPr>
              <a:t>rm: remove regular file 'file1'?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5FAC9-1121-4039-9AF0-971D11C36BD8}"/>
              </a:ext>
            </a:extLst>
          </p:cNvPr>
          <p:cNvSpPr txBox="1">
            <a:spLocks/>
          </p:cNvSpPr>
          <p:nvPr/>
        </p:nvSpPr>
        <p:spPr>
          <a:xfrm>
            <a:off x="839416" y="2427749"/>
            <a:ext cx="8352928" cy="85723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following example redirects 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command to always run with 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-i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(interactive) option whenever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rm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is executed:</a:t>
            </a:r>
          </a:p>
        </p:txBody>
      </p:sp>
    </p:spTree>
    <p:extLst>
      <p:ext uri="{BB962C8B-B14F-4D97-AF65-F5344CB8AC3E}">
        <p14:creationId xmlns:p14="http://schemas.microsoft.com/office/powerpoint/2010/main" val="404193286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8782000" cy="47568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Remove a session alias: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Aliases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04F48D-81DF-41BD-BCDC-D7F993FC62E6}"/>
              </a:ext>
            </a:extLst>
          </p:cNvPr>
          <p:cNvSpPr/>
          <p:nvPr/>
        </p:nvSpPr>
        <p:spPr>
          <a:xfrm>
            <a:off x="1285220" y="2348880"/>
            <a:ext cx="804036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la</a:t>
            </a:r>
          </a:p>
          <a:p>
            <a:r>
              <a:rPr lang="en-US" sz="2000" b="1">
                <a:latin typeface="Consolas" pitchFamily="49" charset="0"/>
              </a:rPr>
              <a:t>.bash_aliases  .bashrc  .k5login  .profile  .viminfo</a:t>
            </a:r>
          </a:p>
          <a:p>
            <a:r>
              <a:rPr lang="en-US" sz="2000" b="1">
                <a:latin typeface="Consolas" pitchFamily="49" charset="0"/>
              </a:rPr>
              <a:t>.bash_history  .cache   .lesshst  .restore.info  .vimrc</a:t>
            </a:r>
          </a:p>
          <a:p>
            <a:r>
              <a:rPr lang="en-US" sz="2000" b="1">
                <a:latin typeface="Consolas" pitchFamily="49" charset="0"/>
              </a:rPr>
              <a:t>unalias la</a:t>
            </a:r>
          </a:p>
          <a:p>
            <a:r>
              <a:rPr lang="en-US" sz="2000" b="1">
                <a:latin typeface="Consolas" pitchFamily="49" charset="0"/>
              </a:rPr>
              <a:t>la</a:t>
            </a:r>
          </a:p>
          <a:p>
            <a:r>
              <a:rPr lang="en-US" sz="2000" b="1">
                <a:latin typeface="Consolas" pitchFamily="49" charset="0"/>
              </a:rPr>
              <a:t>la: command not found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55FAC9-1121-4039-9AF0-971D11C36BD8}"/>
              </a:ext>
            </a:extLst>
          </p:cNvPr>
          <p:cNvSpPr txBox="1">
            <a:spLocks/>
          </p:cNvSpPr>
          <p:nvPr/>
        </p:nvSpPr>
        <p:spPr>
          <a:xfrm>
            <a:off x="839416" y="1729183"/>
            <a:ext cx="8352928" cy="47568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To remove a session alias, use 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unalias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command:</a:t>
            </a:r>
          </a:p>
        </p:txBody>
      </p:sp>
    </p:spTree>
    <p:extLst>
      <p:ext uri="{BB962C8B-B14F-4D97-AF65-F5344CB8AC3E}">
        <p14:creationId xmlns:p14="http://schemas.microsoft.com/office/powerpoint/2010/main" val="102309876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After completing this module </a:t>
            </a:r>
            <a:r>
              <a:rPr lang="en-GB">
                <a:latin typeface="Arial" panose="020B0604020202020204" pitchFamily="34" charset="0"/>
                <a:ea typeface="MS PGothic" pitchFamily="34" charset="-128"/>
              </a:rPr>
              <a:t>you should </a:t>
            </a:r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472" y="1830015"/>
            <a:ext cx="8388835" cy="1881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what a user environment is.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the 3 files used in the login process that set up your environment.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local and environment variables.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aliases to streamline your work.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7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Questions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10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After completing this module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472" y="1830015"/>
            <a:ext cx="8388835" cy="1881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what a user environment is.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the 3 files used in the login process that set up your environment.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local and environment variables.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aliases to streamline your work.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10363200" cy="225732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user environment consists of: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overall look and functionality of the user interface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Environment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Aliases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Other settings such as your command history</a:t>
            </a:r>
            <a:endParaRPr lang="en-US" sz="2000" kern="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User Environment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1EC3A7-AFA5-44D9-A1B7-0C15D7B35BF7}"/>
              </a:ext>
            </a:extLst>
          </p:cNvPr>
          <p:cNvSpPr txBox="1">
            <a:spLocks/>
          </p:cNvSpPr>
          <p:nvPr/>
        </p:nvSpPr>
        <p:spPr>
          <a:xfrm>
            <a:off x="914400" y="3852879"/>
            <a:ext cx="10363200" cy="1448329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user environment is configured by: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Startup files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user</a:t>
            </a:r>
            <a:endParaRPr lang="en-US" sz="2000" kern="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35406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D239BD2-AED7-4AE5-8D82-75B878DF519D}"/>
              </a:ext>
            </a:extLst>
          </p:cNvPr>
          <p:cNvSpPr/>
          <p:nvPr/>
        </p:nvSpPr>
        <p:spPr>
          <a:xfrm>
            <a:off x="1271464" y="1052736"/>
            <a:ext cx="9289032" cy="140560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85CDDC-6C90-48F4-BF6E-9998A6771A72}"/>
              </a:ext>
            </a:extLst>
          </p:cNvPr>
          <p:cNvSpPr/>
          <p:nvPr/>
        </p:nvSpPr>
        <p:spPr>
          <a:xfrm>
            <a:off x="1271464" y="2679586"/>
            <a:ext cx="9289032" cy="307953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Startup Files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7BC36C7-D2A9-4706-BA7E-028F95BCEA32}"/>
              </a:ext>
            </a:extLst>
          </p:cNvPr>
          <p:cNvGrpSpPr/>
          <p:nvPr/>
        </p:nvGrpSpPr>
        <p:grpSpPr>
          <a:xfrm>
            <a:off x="1875423" y="1196752"/>
            <a:ext cx="7940248" cy="4470384"/>
            <a:chOff x="944544" y="1266133"/>
            <a:chExt cx="7940248" cy="4470384"/>
          </a:xfrm>
        </p:grpSpPr>
        <p:grpSp>
          <p:nvGrpSpPr>
            <p:cNvPr id="25" name="Group 21">
              <a:extLst>
                <a:ext uri="{FF2B5EF4-FFF2-40B4-BE49-F238E27FC236}">
                  <a16:creationId xmlns:a16="http://schemas.microsoft.com/office/drawing/2014/main" id="{72E4FF1A-029B-4E8C-A67D-4FB849A4DDD4}"/>
                </a:ext>
              </a:extLst>
            </p:cNvPr>
            <p:cNvGrpSpPr/>
            <p:nvPr/>
          </p:nvGrpSpPr>
          <p:grpSpPr>
            <a:xfrm>
              <a:off x="944544" y="1330838"/>
              <a:ext cx="7402286" cy="3967742"/>
              <a:chOff x="660400" y="1407748"/>
              <a:chExt cx="7765143" cy="490103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02C348E-1CDF-4A87-849B-3806EDEEF356}"/>
                  </a:ext>
                </a:extLst>
              </p:cNvPr>
              <p:cNvSpPr/>
              <p:nvPr/>
            </p:nvSpPr>
            <p:spPr bwMode="auto">
              <a:xfrm>
                <a:off x="3664857" y="1407748"/>
                <a:ext cx="1828800" cy="914400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ヒラギノ角ゴ Pro W3" pitchFamily="-112" charset="-128"/>
                    <a:cs typeface="+mn-cs"/>
                  </a:rPr>
                  <a:t>/etc/profile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8B57400-0BA3-4867-8B3B-2F0C5794BBFE}"/>
                  </a:ext>
                </a:extLst>
              </p:cNvPr>
              <p:cNvSpPr/>
              <p:nvPr/>
            </p:nvSpPr>
            <p:spPr bwMode="auto">
              <a:xfrm>
                <a:off x="6596743" y="3640412"/>
                <a:ext cx="1828800" cy="914401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ヒラギノ角ゴ Pro W3" pitchFamily="-112" charset="-128"/>
                    <a:cs typeface="+mn-cs"/>
                  </a:rPr>
                  <a:t>.profile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7909122-54F0-416A-BDBA-F911AB7E31EC}"/>
                  </a:ext>
                </a:extLst>
              </p:cNvPr>
              <p:cNvSpPr/>
              <p:nvPr/>
            </p:nvSpPr>
            <p:spPr bwMode="auto">
              <a:xfrm>
                <a:off x="3664857" y="3640410"/>
                <a:ext cx="1965230" cy="914401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ヒラギノ角ゴ Pro W3" pitchFamily="-112" charset="-128"/>
                    <a:cs typeface="+mn-cs"/>
                  </a:rPr>
                  <a:t>.bash_login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BD5CB3F-F511-4033-84FB-1A6A284203EA}"/>
                  </a:ext>
                </a:extLst>
              </p:cNvPr>
              <p:cNvSpPr/>
              <p:nvPr/>
            </p:nvSpPr>
            <p:spPr bwMode="auto">
              <a:xfrm>
                <a:off x="660400" y="3669439"/>
                <a:ext cx="2111829" cy="914401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ヒラギノ角ゴ Pro W3" pitchFamily="-112" charset="-128"/>
                    <a:cs typeface="+mn-cs"/>
                  </a:rPr>
                  <a:t>.bash_profile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C1C5AB6-C172-4841-BF7A-C0A9F723F6A2}"/>
                  </a:ext>
                </a:extLst>
              </p:cNvPr>
              <p:cNvSpPr/>
              <p:nvPr/>
            </p:nvSpPr>
            <p:spPr bwMode="auto">
              <a:xfrm>
                <a:off x="3664857" y="5394378"/>
                <a:ext cx="1828800" cy="914400"/>
              </a:xfrm>
              <a:prstGeom prst="rect">
                <a:avLst/>
              </a:prstGeom>
              <a:gradFill rotWithShape="1">
                <a:gsLst>
                  <a:gs pos="0">
                    <a:srgbClr val="8064A2">
                      <a:tint val="50000"/>
                      <a:satMod val="300000"/>
                    </a:srgbClr>
                  </a:gs>
                  <a:gs pos="35000">
                    <a:srgbClr val="8064A2">
                      <a:tint val="37000"/>
                      <a:satMod val="300000"/>
                    </a:srgbClr>
                  </a:gs>
                  <a:gs pos="100000">
                    <a:srgbClr val="8064A2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8064A2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ヒラギノ角ゴ Pro W3" pitchFamily="-112" charset="-128"/>
                    <a:cs typeface="+mn-cs"/>
                  </a:rPr>
                  <a:t>.bashrc</a:t>
                </a:r>
              </a:p>
            </p:txBody>
          </p:sp>
          <p:sp>
            <p:nvSpPr>
              <p:cNvPr id="31" name="Down Arrow 15">
                <a:extLst>
                  <a:ext uri="{FF2B5EF4-FFF2-40B4-BE49-F238E27FC236}">
                    <a16:creationId xmlns:a16="http://schemas.microsoft.com/office/drawing/2014/main" id="{04CBA076-A2A6-4B1B-A7C0-23C0607C6D51}"/>
                  </a:ext>
                </a:extLst>
              </p:cNvPr>
              <p:cNvSpPr/>
              <p:nvPr/>
            </p:nvSpPr>
            <p:spPr bwMode="auto">
              <a:xfrm>
                <a:off x="4396413" y="2377157"/>
                <a:ext cx="365688" cy="1154895"/>
              </a:xfrm>
              <a:prstGeom prst="downArrow">
                <a:avLst/>
              </a:prstGeom>
              <a:solidFill>
                <a:srgbClr val="4F81BD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ヒラギノ角ゴ Pro W3" pitchFamily="-112" charset="-128"/>
                </a:endParaRPr>
              </a:p>
            </p:txBody>
          </p:sp>
          <p:sp>
            <p:nvSpPr>
              <p:cNvPr id="32" name="Down Arrow 16">
                <a:extLst>
                  <a:ext uri="{FF2B5EF4-FFF2-40B4-BE49-F238E27FC236}">
                    <a16:creationId xmlns:a16="http://schemas.microsoft.com/office/drawing/2014/main" id="{B1FA6C02-CA74-4D94-993A-0A9A1F349F60}"/>
                  </a:ext>
                </a:extLst>
              </p:cNvPr>
              <p:cNvSpPr/>
              <p:nvPr/>
            </p:nvSpPr>
            <p:spPr bwMode="auto">
              <a:xfrm>
                <a:off x="4396413" y="4655463"/>
                <a:ext cx="365688" cy="674914"/>
              </a:xfrm>
              <a:prstGeom prst="downArrow">
                <a:avLst/>
              </a:prstGeom>
              <a:solidFill>
                <a:srgbClr val="4F81BD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ヒラギノ角ゴ Pro W3" pitchFamily="-112" charset="-128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C3BF2E-5639-4C36-BC5C-8571E540F1F3}"/>
                  </a:ext>
                </a:extLst>
              </p:cNvPr>
              <p:cNvSpPr txBox="1"/>
              <p:nvPr/>
            </p:nvSpPr>
            <p:spPr>
              <a:xfrm>
                <a:off x="2772229" y="3895805"/>
                <a:ext cx="791028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MS PGothic" pitchFamily="34" charset="-128"/>
                  </a:rPr>
                  <a:t>   OR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937F2A-CA6B-4175-9356-829F03F0CE1D}"/>
                  </a:ext>
                </a:extLst>
              </p:cNvPr>
              <p:cNvSpPr txBox="1"/>
              <p:nvPr/>
            </p:nvSpPr>
            <p:spPr>
              <a:xfrm>
                <a:off x="5609772" y="3895805"/>
                <a:ext cx="791028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MS PGothic" pitchFamily="34" charset="-128"/>
                  </a:rPr>
                  <a:t>   OR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094CFB5-0E35-4921-9376-419B3C42022C}"/>
                </a:ext>
              </a:extLst>
            </p:cNvPr>
            <p:cNvCxnSpPr>
              <a:stCxn id="37" idx="1"/>
            </p:cNvCxnSpPr>
            <p:nvPr/>
          </p:nvCxnSpPr>
          <p:spPr>
            <a:xfrm flipH="1">
              <a:off x="5551948" y="1545454"/>
              <a:ext cx="632036" cy="58903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112DA7E-14BC-4818-8F32-C01BC0957454}"/>
                </a:ext>
              </a:extLst>
            </p:cNvPr>
            <p:cNvCxnSpPr/>
            <p:nvPr/>
          </p:nvCxnSpPr>
          <p:spPr>
            <a:xfrm flipV="1">
              <a:off x="7324645" y="3930429"/>
              <a:ext cx="0" cy="316362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7" name="Text Placeholder 5">
              <a:extLst>
                <a:ext uri="{FF2B5EF4-FFF2-40B4-BE49-F238E27FC236}">
                  <a16:creationId xmlns:a16="http://schemas.microsoft.com/office/drawing/2014/main" id="{D83D88A1-B012-4AE6-B6DB-17DD5247426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183984" y="1266133"/>
              <a:ext cx="2281304" cy="558641"/>
            </a:xfrm>
            <a:prstGeom prst="roundRect">
              <a:avLst>
                <a:gd name="adj" fmla="val 10982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Font typeface="Wingdings 3" pitchFamily="18" charset="2"/>
                <a:buNone/>
                <a:defRPr lang="en-GB" sz="2400" b="1" kern="1200" baseline="0" dirty="0">
                  <a:solidFill>
                    <a:srgbClr val="333399"/>
                  </a:solidFill>
                  <a:effectLst/>
                  <a:latin typeface="Arial" charset="0"/>
                  <a:ea typeface="ヒラギノ角ゴ Pro W3" pitchFamily="-112" charset="-128"/>
                  <a:cs typeface="+mn-cs"/>
                </a:defRPr>
              </a:lvl1pPr>
              <a:lvl2pPr marL="720000" indent="-288000" algn="l" rtl="0" eaLnBrk="1" fontAlgn="base" hangingPunct="1">
                <a:spcBef>
                  <a:spcPts val="0"/>
                </a:spcBef>
                <a:spcAft>
                  <a:spcPts val="900"/>
                </a:spcAft>
                <a:buClr>
                  <a:srgbClr val="333399"/>
                </a:buClr>
                <a:buFont typeface="Arial" pitchFamily="34" charset="0"/>
                <a:buChar char="–"/>
                <a:defRPr sz="18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90000" indent="-216000" algn="l" rtl="0" eaLnBrk="1" fontAlgn="base" hangingPunct="1">
                <a:spcBef>
                  <a:spcPts val="0"/>
                </a:spcBef>
                <a:spcAft>
                  <a:spcPts val="600"/>
                </a:spcAft>
                <a:buClr>
                  <a:srgbClr val="333399"/>
                </a:buClr>
                <a:buChar char="•"/>
                <a:defRPr sz="16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None/>
                <a:defRPr sz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Tx/>
                <a:buFont typeface="Wingdings 3" pitchFamily="18" charset="2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Creates Environment Variables</a:t>
              </a:r>
              <a:endPara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 Placeholder 5">
              <a:extLst>
                <a:ext uri="{FF2B5EF4-FFF2-40B4-BE49-F238E27FC236}">
                  <a16:creationId xmlns:a16="http://schemas.microsoft.com/office/drawing/2014/main" id="{50ADB2DC-72A0-4A7B-AAD3-0B2C89E5058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603488" y="4189528"/>
              <a:ext cx="2281304" cy="460058"/>
            </a:xfrm>
            <a:prstGeom prst="roundRect">
              <a:avLst>
                <a:gd name="adj" fmla="val 10982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R="0" lvl="0" indent="0" defTabSz="9144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Tx/>
                <a:buFont typeface="Wingdings 3" pitchFamily="18" charset="2"/>
                <a:buNone/>
                <a:tabLst/>
                <a:defRPr kumimoji="0" sz="1400" b="1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 W3" pitchFamily="-112" charset="-128"/>
                  <a:cs typeface="Arial" panose="020B0604020202020204" pitchFamily="34" charset="0"/>
                </a:defRPr>
              </a:lvl1pPr>
              <a:lvl2pPr marL="720000" indent="-288000" fontAlgn="base">
                <a:spcBef>
                  <a:spcPts val="0"/>
                </a:spcBef>
                <a:spcAft>
                  <a:spcPts val="900"/>
                </a:spcAft>
                <a:buClr>
                  <a:srgbClr val="333399"/>
                </a:buClr>
                <a:buFont typeface="Arial" pitchFamily="34" charset="0"/>
                <a:buChar char="–"/>
                <a:defRPr>
                  <a:solidFill>
                    <a:schemeClr val="dk1"/>
                  </a:solidFill>
                </a:defRPr>
              </a:lvl2pPr>
              <a:lvl3pPr marL="990000" indent="-216000" fontAlgn="base">
                <a:spcBef>
                  <a:spcPts val="0"/>
                </a:spcBef>
                <a:spcAft>
                  <a:spcPts val="600"/>
                </a:spcAft>
                <a:buClr>
                  <a:srgbClr val="333399"/>
                </a:buClr>
                <a:buChar char="•"/>
                <a:defRPr sz="1600">
                  <a:solidFill>
                    <a:schemeClr val="dk1"/>
                  </a:solidFill>
                </a:defRPr>
              </a:lvl3pPr>
              <a:lvl4pPr marL="1600200" indent="-228600" fontAlgn="base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dk1"/>
                  </a:solidFill>
                </a:defRPr>
              </a:lvl4pPr>
              <a:lvl5pPr marL="2057400" indent="-228600" fontAlgn="base">
                <a:spcBef>
                  <a:spcPct val="20000"/>
                </a:spcBef>
                <a:spcAft>
                  <a:spcPct val="0"/>
                </a:spcAft>
                <a:buNone/>
                <a:defRPr sz="1200">
                  <a:solidFill>
                    <a:schemeClr val="dk1"/>
                  </a:solidFill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dk1"/>
                  </a:solidFill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dk1"/>
                  </a:solidFill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dk1"/>
                  </a:solidFill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dk1"/>
                  </a:solidFill>
                </a:defRPr>
              </a:lvl9pPr>
            </a:lstStyle>
            <a:p>
              <a:r>
                <a:rPr lang="en-US" dirty="0"/>
                <a:t>Completes the PATH environment variable</a:t>
              </a:r>
              <a:endParaRPr lang="en-GB" dirty="0"/>
            </a:p>
          </p:txBody>
        </p:sp>
        <p:sp>
          <p:nvSpPr>
            <p:cNvPr id="39" name="Text Placeholder 5">
              <a:extLst>
                <a:ext uri="{FF2B5EF4-FFF2-40B4-BE49-F238E27FC236}">
                  <a16:creationId xmlns:a16="http://schemas.microsoft.com/office/drawing/2014/main" id="{37C6B803-EA32-4D55-B24F-AF1C0EEB455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612386" y="5046431"/>
              <a:ext cx="1904272" cy="690086"/>
            </a:xfrm>
            <a:prstGeom prst="roundRect">
              <a:avLst>
                <a:gd name="adj" fmla="val 10982"/>
              </a:avLst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R="0" lvl="0" indent="0" defTabSz="9144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99"/>
                </a:buClr>
                <a:buSzTx/>
                <a:buFont typeface="Wingdings 3" pitchFamily="18" charset="2"/>
                <a:buNone/>
                <a:tabLst/>
                <a:defRPr kumimoji="0" sz="1400" b="1" i="0" u="none" strike="noStrike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ヒラギノ角ゴ Pro W3" pitchFamily="-112" charset="-128"/>
                  <a:cs typeface="Arial" panose="020B0604020202020204" pitchFamily="34" charset="0"/>
                </a:defRPr>
              </a:lvl1pPr>
              <a:lvl2pPr marL="720000" indent="-288000" fontAlgn="base">
                <a:spcBef>
                  <a:spcPts val="0"/>
                </a:spcBef>
                <a:spcAft>
                  <a:spcPts val="900"/>
                </a:spcAft>
                <a:buClr>
                  <a:srgbClr val="333399"/>
                </a:buClr>
                <a:buFont typeface="Arial" pitchFamily="34" charset="0"/>
                <a:buChar char="–"/>
                <a:defRPr>
                  <a:solidFill>
                    <a:schemeClr val="dk1"/>
                  </a:solidFill>
                </a:defRPr>
              </a:lvl2pPr>
              <a:lvl3pPr marL="990000" indent="-216000" fontAlgn="base">
                <a:spcBef>
                  <a:spcPts val="0"/>
                </a:spcBef>
                <a:spcAft>
                  <a:spcPts val="600"/>
                </a:spcAft>
                <a:buClr>
                  <a:srgbClr val="333399"/>
                </a:buClr>
                <a:buChar char="•"/>
                <a:defRPr sz="1600">
                  <a:solidFill>
                    <a:schemeClr val="dk1"/>
                  </a:solidFill>
                </a:defRPr>
              </a:lvl3pPr>
              <a:lvl4pPr marL="1600200" indent="-228600" fontAlgn="base">
                <a:spcBef>
                  <a:spcPct val="20000"/>
                </a:spcBef>
                <a:spcAft>
                  <a:spcPct val="0"/>
                </a:spcAft>
                <a:buNone/>
                <a:defRPr sz="1400">
                  <a:solidFill>
                    <a:schemeClr val="dk1"/>
                  </a:solidFill>
                </a:defRPr>
              </a:lvl4pPr>
              <a:lvl5pPr marL="2057400" indent="-228600" fontAlgn="base">
                <a:spcBef>
                  <a:spcPct val="20000"/>
                </a:spcBef>
                <a:spcAft>
                  <a:spcPct val="0"/>
                </a:spcAft>
                <a:buNone/>
                <a:defRPr sz="1200">
                  <a:solidFill>
                    <a:schemeClr val="dk1"/>
                  </a:solidFill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dk1"/>
                  </a:solidFill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dk1"/>
                  </a:solidFill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dk1"/>
                  </a:solidFill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dk1"/>
                  </a:solidFill>
                </a:defRPr>
              </a:lvl9pPr>
            </a:lstStyle>
            <a:p>
              <a:r>
                <a:rPr lang="en-US" dirty="0"/>
                <a:t>Creates aliases, command history</a:t>
              </a:r>
              <a:r>
                <a:rPr lang="en-US"/>
                <a:t>, and </a:t>
              </a:r>
              <a:r>
                <a:rPr lang="en-US" dirty="0"/>
                <a:t>prompt</a:t>
              </a:r>
              <a:endParaRPr lang="en-GB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383E982-39A0-4A7B-A273-520542A692DF}"/>
                </a:ext>
              </a:extLst>
            </p:cNvPr>
            <p:cNvCxnSpPr>
              <a:endCxn id="30" idx="3"/>
            </p:cNvCxnSpPr>
            <p:nvPr/>
          </p:nvCxnSpPr>
          <p:spPr>
            <a:xfrm flipH="1" flipV="1">
              <a:off x="5551948" y="4928445"/>
              <a:ext cx="1051540" cy="465601"/>
            </a:xfrm>
            <a:prstGeom prst="straightConnector1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  <a:tailEnd type="arrow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13F446F9-3208-43F2-BCC7-63CFA744DBB6}"/>
              </a:ext>
            </a:extLst>
          </p:cNvPr>
          <p:cNvSpPr txBox="1">
            <a:spLocks/>
          </p:cNvSpPr>
          <p:nvPr/>
        </p:nvSpPr>
        <p:spPr bwMode="auto">
          <a:xfrm>
            <a:off x="1293852" y="1052736"/>
            <a:ext cx="2425884" cy="328613"/>
          </a:xfrm>
          <a:prstGeom prst="roundRect">
            <a:avLst>
              <a:gd name="adj" fmla="val 10982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/etc system directory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2D097073-88DB-44E4-9B23-876E3BD214BE}"/>
              </a:ext>
            </a:extLst>
          </p:cNvPr>
          <p:cNvSpPr txBox="1">
            <a:spLocks/>
          </p:cNvSpPr>
          <p:nvPr/>
        </p:nvSpPr>
        <p:spPr bwMode="auto">
          <a:xfrm>
            <a:off x="1293852" y="2708920"/>
            <a:ext cx="2425884" cy="328613"/>
          </a:xfrm>
          <a:prstGeom prst="roundRect">
            <a:avLst>
              <a:gd name="adj" fmla="val 10982"/>
            </a:avLst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Font typeface="Wingdings 3" pitchFamily="18" charset="2"/>
              <a:buNone/>
              <a:defRPr lang="en-GB" sz="2400" b="1" kern="1200" baseline="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  <a:lvl2pPr marL="720000" indent="-288000" algn="l" rtl="0" eaLnBrk="1" fontAlgn="base" hangingPunct="1">
              <a:spcBef>
                <a:spcPts val="0"/>
              </a:spcBef>
              <a:spcAft>
                <a:spcPts val="900"/>
              </a:spcAft>
              <a:buClr>
                <a:srgbClr val="333399"/>
              </a:buClr>
              <a:buFont typeface="Arial" pitchFamily="34" charset="0"/>
              <a:buChar char="–"/>
              <a:defRPr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90000" indent="-216000" algn="l" rtl="0" eaLnBrk="1" fontAlgn="base" hangingPunct="1">
              <a:spcBef>
                <a:spcPts val="0"/>
              </a:spcBef>
              <a:spcAft>
                <a:spcPts val="600"/>
              </a:spcAft>
              <a:buClr>
                <a:srgbClr val="333399"/>
              </a:buClr>
              <a:buChar char="•"/>
              <a:defRPr sz="1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99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Your home directory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5133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8421960" cy="225732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is a character string to which you assign a value.</a:t>
            </a:r>
            <a:b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value assigned could be a number, text, filename, device, or any other type of data.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A variable is a </a:t>
            </a:r>
            <a:r>
              <a:rPr lang="en-US" sz="2000" i="1" kern="0" noProof="0">
                <a:latin typeface="Arial" panose="020B0604020202020204" pitchFamily="34" charset="0"/>
                <a:cs typeface="Arial" panose="020B0604020202020204" pitchFamily="34" charset="0"/>
              </a:rPr>
              <a:t>pointer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to the actual data. The shell enables you to create, assign, and delete variables.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Variable names can contain only letters (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a-z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A-Z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), numbers (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0-9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) or the underscore character (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) and cannot begin with a number.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Once defined, the variable can be used in commands by preceding the variable name with a dollar sign (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) to access the assigned value.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As with everything else in Unix, variable names are case-sensitive.</a:t>
            </a:r>
            <a:endParaRPr lang="en-US" sz="2000" kern="0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Variables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44860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8421960" cy="225732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Local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Local variables 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are present within the current instance of the shell.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They are not available to programs that are started by the shell.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They are set at the command prompt.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Variables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E3F30-D0F7-4F8E-8675-2AA13B3876C1}"/>
              </a:ext>
            </a:extLst>
          </p:cNvPr>
          <p:cNvSpPr/>
          <p:nvPr/>
        </p:nvSpPr>
        <p:spPr>
          <a:xfrm>
            <a:off x="1296000" y="3254861"/>
            <a:ext cx="804036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directory=/home</a:t>
            </a:r>
          </a:p>
          <a:p>
            <a:r>
              <a:rPr lang="en-US" sz="2000" b="1">
                <a:latin typeface="Consolas" pitchFamily="49" charset="0"/>
              </a:rPr>
              <a:t>echo $directory</a:t>
            </a:r>
          </a:p>
          <a:p>
            <a:r>
              <a:rPr lang="en-US" sz="2000" b="1">
                <a:latin typeface="Consolas" pitchFamily="49" charset="0"/>
              </a:rPr>
              <a:t>/home</a:t>
            </a:r>
          </a:p>
          <a:p>
            <a:r>
              <a:rPr lang="en-US" sz="2000" b="1">
                <a:latin typeface="Consolas" pitchFamily="49" charset="0"/>
              </a:rPr>
              <a:t>ls $directory</a:t>
            </a:r>
          </a:p>
          <a:p>
            <a:r>
              <a:rPr lang="en-US" sz="2000" b="1">
                <a:latin typeface="Consolas" pitchFamily="49" charset="0"/>
              </a:rPr>
              <a:t>CyberArk.Test  admin_fdm  admin_scomunity  local  lost+found  nxautomation</a:t>
            </a:r>
            <a:endParaRPr lang="en-US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0572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8782000" cy="1321222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Read-only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Variables can be marked as read-only by using 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readonly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command.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After a variable is marked read-only, its value cannot be changed.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Variables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E3F30-D0F7-4F8E-8675-2AA13B3876C1}"/>
              </a:ext>
            </a:extLst>
          </p:cNvPr>
          <p:cNvSpPr/>
          <p:nvPr/>
        </p:nvSpPr>
        <p:spPr>
          <a:xfrm>
            <a:off x="1285220" y="2652441"/>
            <a:ext cx="804036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readonly var="foo"</a:t>
            </a:r>
          </a:p>
          <a:p>
            <a:r>
              <a:rPr lang="en-US" sz="2000" b="1">
                <a:latin typeface="Consolas" pitchFamily="49" charset="0"/>
              </a:rPr>
              <a:t>var="bar"</a:t>
            </a:r>
          </a:p>
          <a:p>
            <a:r>
              <a:rPr lang="en-US" sz="2000" b="1">
                <a:latin typeface="Consolas" pitchFamily="49" charset="0"/>
              </a:rPr>
              <a:t>-bash: var: readonly variable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59CE598-FDB4-40A6-A30A-9865D6EF8A78}"/>
              </a:ext>
            </a:extLst>
          </p:cNvPr>
          <p:cNvSpPr txBox="1">
            <a:spLocks/>
          </p:cNvSpPr>
          <p:nvPr/>
        </p:nvSpPr>
        <p:spPr>
          <a:xfrm>
            <a:off x="914400" y="4016286"/>
            <a:ext cx="8782000" cy="42082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To display a list of all read-only variables, use 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-p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option: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04F48D-81DF-41BD-BCDC-D7F993FC62E6}"/>
              </a:ext>
            </a:extLst>
          </p:cNvPr>
          <p:cNvSpPr/>
          <p:nvPr/>
        </p:nvSpPr>
        <p:spPr>
          <a:xfrm>
            <a:off x="1285220" y="4509120"/>
            <a:ext cx="804036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readonly -p</a:t>
            </a:r>
          </a:p>
          <a:p>
            <a:r>
              <a:rPr lang="en-US" sz="2000" b="1">
                <a:latin typeface="Consolas" pitchFamily="49" charset="0"/>
              </a:rPr>
              <a:t>declare -r var="foo"</a:t>
            </a:r>
          </a:p>
        </p:txBody>
      </p:sp>
    </p:spTree>
    <p:extLst>
      <p:ext uri="{BB962C8B-B14F-4D97-AF65-F5344CB8AC3E}">
        <p14:creationId xmlns:p14="http://schemas.microsoft.com/office/powerpoint/2010/main" val="205035445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8421960" cy="225732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Environment variables.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environment variable 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is a variable that is available to any child process of the shell.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Some programs need environment variables in order to function correctly.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You can list your environment variables with 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env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printenv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commands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Variables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0811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8782000" cy="1321222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Defining environment variables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You can add your own environment variables to your current session by </a:t>
            </a:r>
            <a:r>
              <a:rPr lang="en-US" sz="2000" i="1" kern="0" noProof="0">
                <a:latin typeface="Arial" panose="020B0604020202020204" pitchFamily="34" charset="0"/>
                <a:cs typeface="Arial" panose="020B0604020202020204" pitchFamily="34" charset="0"/>
              </a:rPr>
              <a:t>defining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the variable and </a:t>
            </a:r>
            <a:r>
              <a:rPr lang="en-US" sz="2000" i="1" kern="0" noProof="0">
                <a:latin typeface="Arial" panose="020B0604020202020204" pitchFamily="34" charset="0"/>
                <a:cs typeface="Arial" panose="020B0604020202020204" pitchFamily="34" charset="0"/>
              </a:rPr>
              <a:t>exporting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it.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By convention, environment variables have names in UPPER CASE. 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Variables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E3F30-D0F7-4F8E-8675-2AA13B3876C1}"/>
              </a:ext>
            </a:extLst>
          </p:cNvPr>
          <p:cNvSpPr/>
          <p:nvPr/>
        </p:nvSpPr>
        <p:spPr>
          <a:xfrm>
            <a:off x="1285220" y="2996952"/>
            <a:ext cx="804036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export COMPANYNAME="FDM Group"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04F48D-81DF-41BD-BCDC-D7F993FC62E6}"/>
              </a:ext>
            </a:extLst>
          </p:cNvPr>
          <p:cNvSpPr/>
          <p:nvPr/>
        </p:nvSpPr>
        <p:spPr>
          <a:xfrm>
            <a:off x="1285220" y="3717032"/>
            <a:ext cx="804036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env</a:t>
            </a:r>
          </a:p>
          <a:p>
            <a:r>
              <a:rPr lang="en-US" sz="2000" b="1">
                <a:latin typeface="Consolas" pitchFamily="49" charset="0"/>
              </a:rPr>
              <a:t>HOME=/home/local/FDMGROUP/first.last</a:t>
            </a:r>
          </a:p>
          <a:p>
            <a:r>
              <a:rPr lang="en-US" sz="2000" b="1">
                <a:latin typeface="Consolas" pitchFamily="49" charset="0"/>
              </a:rPr>
              <a:t>LOGNAME=first.last</a:t>
            </a:r>
          </a:p>
          <a:p>
            <a:r>
              <a:rPr lang="en-US" sz="2000" b="1">
                <a:solidFill>
                  <a:srgbClr val="0070C0"/>
                </a:solidFill>
                <a:latin typeface="Consolas" pitchFamily="49" charset="0"/>
              </a:rPr>
              <a:t>COMPANYNAME=FDM Group</a:t>
            </a:r>
          </a:p>
          <a:p>
            <a:r>
              <a:rPr lang="en-US" sz="2000" b="1">
                <a:solidFill>
                  <a:schemeClr val="tx2"/>
                </a:solidFill>
                <a:latin typeface="Consolas" pitchFamily="49" charset="0"/>
              </a:rPr>
              <a:t>SHELL=/bin/bash</a:t>
            </a:r>
          </a:p>
        </p:txBody>
      </p:sp>
    </p:spTree>
    <p:extLst>
      <p:ext uri="{BB962C8B-B14F-4D97-AF65-F5344CB8AC3E}">
        <p14:creationId xmlns:p14="http://schemas.microsoft.com/office/powerpoint/2010/main" val="2576766977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them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500C9E201B24BA211486359B83E2F" ma:contentTypeVersion="" ma:contentTypeDescription="Create a new document." ma:contentTypeScope="" ma:versionID="bf5f78802629ffd5a29b3d1fef3188fa">
  <xsd:schema xmlns:xsd="http://www.w3.org/2001/XMLSchema" xmlns:xs="http://www.w3.org/2001/XMLSchema" xmlns:p="http://schemas.microsoft.com/office/2006/metadata/properties" xmlns:ns3="68e59d48-7bd7-455e-bc7c-7b8badc05185" targetNamespace="http://schemas.microsoft.com/office/2006/metadata/properties" ma:root="true" ma:fieldsID="efa87a0d7e7b358cb82b7b5cb8e6b981" ns3:_="">
    <xsd:import namespace="68e59d48-7bd7-455e-bc7c-7b8badc05185"/>
    <xsd:element name="properties">
      <xsd:complexType>
        <xsd:sequence>
          <xsd:element name="documentManagement">
            <xsd:complexType>
              <xsd:all>
                <xsd:element ref="ns3:Modu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59d48-7bd7-455e-bc7c-7b8badc05185" elementFormDefault="qualified">
    <xsd:import namespace="http://schemas.microsoft.com/office/2006/documentManagement/types"/>
    <xsd:import namespace="http://schemas.microsoft.com/office/infopath/2007/PartnerControls"/>
    <xsd:element name="Module" ma:index="9" nillable="true" ma:displayName="Module" ma:default="Slides" ma:format="Dropdown" ma:internalName="Module">
      <xsd:simpleType>
        <xsd:restriction base="dms:Choice">
          <xsd:enumeration value="Slides"/>
          <xsd:enumeration value="Exercis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68e59d48-7bd7-455e-bc7c-7b8badc05185">Slides</Module>
  </documentManagement>
</p:properties>
</file>

<file path=customXml/itemProps1.xml><?xml version="1.0" encoding="utf-8"?>
<ds:datastoreItem xmlns:ds="http://schemas.openxmlformats.org/officeDocument/2006/customXml" ds:itemID="{1B2697EA-91E8-4851-B541-61E44533BA96}"/>
</file>

<file path=customXml/itemProps2.xml><?xml version="1.0" encoding="utf-8"?>
<ds:datastoreItem xmlns:ds="http://schemas.openxmlformats.org/officeDocument/2006/customXml" ds:itemID="{B6174928-5739-4DF5-896B-93A9B7F02A5A}"/>
</file>

<file path=customXml/itemProps3.xml><?xml version="1.0" encoding="utf-8"?>
<ds:datastoreItem xmlns:ds="http://schemas.openxmlformats.org/officeDocument/2006/customXml" ds:itemID="{0C23F31E-5961-4D77-91CD-F1240DE0F979}"/>
</file>

<file path=docProps/app.xml><?xml version="1.0" encoding="utf-8"?>
<Properties xmlns="http://schemas.openxmlformats.org/officeDocument/2006/extended-properties" xmlns:vt="http://schemas.openxmlformats.org/officeDocument/2006/docPropsVTypes">
  <Template>FDM theme</Template>
  <TotalTime>0</TotalTime>
  <Words>892</Words>
  <Application>Microsoft Office PowerPoint</Application>
  <PresentationFormat>Widescreen</PresentationFormat>
  <Paragraphs>138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Consolas</vt:lpstr>
      <vt:lpstr>Wingdings</vt:lpstr>
      <vt:lpstr>Wingdings 3</vt:lpstr>
      <vt:lpstr>FDM theme</vt:lpstr>
      <vt:lpstr>Unix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Mark.Lancaster@fdmgroup.com</dc:creator>
  <cp:lastModifiedBy>Mark Lancaster</cp:lastModifiedBy>
  <cp:revision>30</cp:revision>
  <dcterms:created xsi:type="dcterms:W3CDTF">2018-11-01T11:59:05Z</dcterms:created>
  <dcterms:modified xsi:type="dcterms:W3CDTF">2022-03-23T10:39:52Z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eek">
    <vt:lpwstr>03</vt:lpwstr>
  </property>
  <property fmtid="{D5CDD505-2E9C-101B-9397-08002B2CF9AE}" pid="3" name="ContentTypeId">
    <vt:lpwstr>0x010100F45500C9E201B24BA211486359B83E2F</vt:lpwstr>
  </property>
</Properties>
</file>