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4"/>
  </p:notesMasterIdLst>
  <p:sldIdLst>
    <p:sldId id="256" r:id="rId5"/>
    <p:sldId id="257" r:id="rId6"/>
    <p:sldId id="259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6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62" d="100"/>
          <a:sy n="62" d="100"/>
        </p:scale>
        <p:origin x="81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0A427-0B09-4E0B-AC46-6C93DB2BCF7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DB5B9-67BE-41CE-AD4A-ED506BB4C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3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18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90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5847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556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642918"/>
            <a:ext cx="10363200" cy="415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4" y="2438407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439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9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0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5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6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>
                <a:solidFill>
                  <a:schemeClr val="accent1"/>
                </a:solidFill>
              </a:rPr>
              <a:t>Process Control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7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7"/>
            <a:ext cx="10363200" cy="1062368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kill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is used to send signals to processes.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kill -l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lists the signals that can be sent.</a:t>
            </a:r>
          </a:p>
          <a:p>
            <a:pPr marL="342900" lvl="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Signals are numbered. Generally, the lower the number, the ‘stronger’ the signal.</a:t>
            </a:r>
          </a:p>
        </p:txBody>
      </p:sp>
      <p:sp>
        <p:nvSpPr>
          <p:cNvPr id="6" name="Rectangle 5"/>
          <p:cNvSpPr/>
          <p:nvPr/>
        </p:nvSpPr>
        <p:spPr>
          <a:xfrm>
            <a:off x="938398" y="2780928"/>
            <a:ext cx="10198162" cy="329320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1600" b="1">
                <a:solidFill>
                  <a:schemeClr val="tx1"/>
                </a:solidFill>
                <a:latin typeface="Lucida Console" panose="020B0609040504020204" pitchFamily="49" charset="0"/>
              </a:rPr>
              <a:t> 1) SIGHUP       2) SIGINT       3) SIGQUIT      4) SIGILL       5) SIGTRAP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1600" b="1">
                <a:solidFill>
                  <a:schemeClr val="tx1"/>
                </a:solidFill>
                <a:latin typeface="Lucida Console" panose="020B0609040504020204" pitchFamily="49" charset="0"/>
              </a:rPr>
              <a:t> 6) SIGABRT      7) SIGBUS       8) SIGFPE       9) SIGKILL     10) SIGUSR1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1600" b="1">
                <a:solidFill>
                  <a:schemeClr val="tx1"/>
                </a:solidFill>
                <a:latin typeface="Lucida Console" panose="020B0609040504020204" pitchFamily="49" charset="0"/>
              </a:rPr>
              <a:t>11) SIGSEGV     12) SIGUSR2     13) SIGPIPE     14) SIGALRM     15) SIGTERM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1600" b="1">
                <a:solidFill>
                  <a:schemeClr val="tx1"/>
                </a:solidFill>
                <a:latin typeface="Lucida Console" panose="020B0609040504020204" pitchFamily="49" charset="0"/>
              </a:rPr>
              <a:t>16) SIGSTKFLT   17) SIGCHLD     18) SIGCONT     19) SIGSTOP     20) SIGTSTP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1600" b="1">
                <a:solidFill>
                  <a:schemeClr val="tx1"/>
                </a:solidFill>
                <a:latin typeface="Lucida Console" panose="020B0609040504020204" pitchFamily="49" charset="0"/>
              </a:rPr>
              <a:t>21) SIGTTIN     22) SIGTTOU     23) SIGURG      24) SIGXCPU     25) SIGXFSZ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1600" b="1">
                <a:solidFill>
                  <a:schemeClr val="tx1"/>
                </a:solidFill>
                <a:latin typeface="Lucida Console" panose="020B0609040504020204" pitchFamily="49" charset="0"/>
              </a:rPr>
              <a:t>26) SIGVTALRM   27) SIGPROF     28) SIGWINCH    29) SIGIO       30) SIGPWR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1600" b="1">
                <a:solidFill>
                  <a:schemeClr val="tx1"/>
                </a:solidFill>
                <a:latin typeface="Lucida Console" panose="020B0609040504020204" pitchFamily="49" charset="0"/>
              </a:rPr>
              <a:t>31) SIGSYS      34) SIGRTMIN    35) SIGRTMIN+1  36) SIGRTMIN+2  37) SIGRTMIN+3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1600" b="1">
                <a:solidFill>
                  <a:schemeClr val="tx1"/>
                </a:solidFill>
                <a:latin typeface="Lucida Console" panose="020B0609040504020204" pitchFamily="49" charset="0"/>
              </a:rPr>
              <a:t>38) SIGRTMIN+4  39) SIGRTMIN+5  40) SIGRTMIN+6  41) SIGRTMIN+7  42) SIGRTMIN+8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1600" b="1">
                <a:solidFill>
                  <a:schemeClr val="tx1"/>
                </a:solidFill>
                <a:latin typeface="Lucida Console" panose="020B0609040504020204" pitchFamily="49" charset="0"/>
              </a:rPr>
              <a:t>43) SIGRTMIN+9  44) SIGRTMIN+10 45) SIGRTMIN+11 46) SIGRTMIN+12 47) SIGRTMIN+13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1600" b="1">
                <a:solidFill>
                  <a:schemeClr val="tx1"/>
                </a:solidFill>
                <a:latin typeface="Lucida Console" panose="020B0609040504020204" pitchFamily="49" charset="0"/>
              </a:rPr>
              <a:t>48) SIGRTMIN+14 49) SIGRTMIN+15 50) SIGRTMAX-14 51) SIGRTMAX-13 52) SIGRTMAX-12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1600" b="1">
                <a:solidFill>
                  <a:schemeClr val="tx1"/>
                </a:solidFill>
                <a:latin typeface="Lucida Console" panose="020B0609040504020204" pitchFamily="49" charset="0"/>
              </a:rPr>
              <a:t>53) SIGRTMAX-11 54) SIGRTMAX-10 55) SIGRTMAX-9  56) SIGRTMAX-8  57) SIGRTMAX-7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1600" b="1">
                <a:solidFill>
                  <a:schemeClr val="tx1"/>
                </a:solidFill>
                <a:latin typeface="Lucida Console" panose="020B0609040504020204" pitchFamily="49" charset="0"/>
              </a:rPr>
              <a:t>58) SIGRTMAX-6  59) SIGRTMAX-5  60) SIGRTMAX-4  61) SIGRTMAX-3  62) SIGRTMAX-2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GB" sz="1600" b="1">
                <a:solidFill>
                  <a:schemeClr val="tx1"/>
                </a:solidFill>
                <a:latin typeface="Lucida Console" panose="020B0609040504020204" pitchFamily="49" charset="0"/>
              </a:rPr>
              <a:t>63) SIGRTMAX-1  64) SIGRTMAX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The kill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96273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7"/>
            <a:ext cx="9142040" cy="70788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SIGTERM (15)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is the default signal sent by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kill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command. This requests a process to stop running and gives it some time to save all of its progress: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1464" y="2053297"/>
            <a:ext cx="878497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kill </a:t>
            </a:r>
            <a:r>
              <a:rPr lang="en-US" sz="2000" b="1" i="1">
                <a:latin typeface="Consolas" pitchFamily="49" charset="0"/>
              </a:rPr>
              <a:t>PID             - process will be asked to terminate</a:t>
            </a:r>
          </a:p>
          <a:p>
            <a:r>
              <a:rPr lang="en-US" sz="2000" b="1">
                <a:latin typeface="Consolas" pitchFamily="49" charset="0"/>
              </a:rPr>
              <a:t>kill -15 </a:t>
            </a:r>
            <a:r>
              <a:rPr lang="en-US" sz="2000" b="1" i="1">
                <a:latin typeface="Consolas" pitchFamily="49" charset="0"/>
              </a:rPr>
              <a:t>PID         - same as the above</a:t>
            </a:r>
          </a:p>
          <a:p>
            <a:r>
              <a:rPr lang="en-US" sz="2000" b="1">
                <a:latin typeface="Consolas" pitchFamily="49" charset="0"/>
              </a:rPr>
              <a:t>kill -SIGTERM </a:t>
            </a:r>
            <a:r>
              <a:rPr lang="en-US" sz="2000" b="1" i="1">
                <a:latin typeface="Consolas" pitchFamily="49" charset="0"/>
              </a:rPr>
              <a:t>PID    - same as the above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Background Process Control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377ED5-21AB-4404-82A0-D8C0D2A7502F}"/>
              </a:ext>
            </a:extLst>
          </p:cNvPr>
          <p:cNvSpPr txBox="1">
            <a:spLocks/>
          </p:cNvSpPr>
          <p:nvPr/>
        </p:nvSpPr>
        <p:spPr>
          <a:xfrm>
            <a:off x="889267" y="3509427"/>
            <a:ext cx="9142040" cy="70788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SIGKILL (9)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forces the process to stop immediately.</a:t>
            </a:r>
            <a:b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Unsaved progress will be lost: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E16D2-E8D4-4845-80DA-33FB143072F7}"/>
              </a:ext>
            </a:extLst>
          </p:cNvPr>
          <p:cNvSpPr/>
          <p:nvPr/>
        </p:nvSpPr>
        <p:spPr>
          <a:xfrm>
            <a:off x="1246331" y="4233282"/>
            <a:ext cx="8784976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kill -9 </a:t>
            </a:r>
            <a:r>
              <a:rPr lang="en-US" sz="2000" b="1" i="1">
                <a:latin typeface="Consolas" pitchFamily="49" charset="0"/>
              </a:rPr>
              <a:t>PID          - process will be forcefully terminated</a:t>
            </a:r>
          </a:p>
          <a:p>
            <a:r>
              <a:rPr lang="en-US" sz="2000" b="1">
                <a:latin typeface="Consolas" pitchFamily="49" charset="0"/>
              </a:rPr>
              <a:t>kill -SIGKILL </a:t>
            </a:r>
            <a:r>
              <a:rPr lang="en-US" sz="2000" b="1" i="1">
                <a:latin typeface="Consolas" pitchFamily="49" charset="0"/>
              </a:rPr>
              <a:t>PID    - same as the above</a:t>
            </a:r>
          </a:p>
        </p:txBody>
      </p:sp>
    </p:spTree>
    <p:extLst>
      <p:ext uri="{BB962C8B-B14F-4D97-AF65-F5344CB8AC3E}">
        <p14:creationId xmlns:p14="http://schemas.microsoft.com/office/powerpoint/2010/main" val="1716614852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7"/>
            <a:ext cx="9142040" cy="70788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kill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can also pause or restart a process: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1464" y="1713002"/>
            <a:ext cx="878497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kill -19 </a:t>
            </a:r>
            <a:r>
              <a:rPr lang="en-US" sz="2000" b="1" i="1">
                <a:latin typeface="Consolas" pitchFamily="49" charset="0"/>
              </a:rPr>
              <a:t>PID         - stops (pauses) the process</a:t>
            </a:r>
          </a:p>
          <a:p>
            <a:r>
              <a:rPr lang="en-US" sz="2000" b="1">
                <a:latin typeface="Consolas" pitchFamily="49" charset="0"/>
              </a:rPr>
              <a:t>kill -SIGSTOP </a:t>
            </a:r>
            <a:r>
              <a:rPr lang="en-US" sz="2000" b="1" i="1">
                <a:latin typeface="Consolas" pitchFamily="49" charset="0"/>
              </a:rPr>
              <a:t>PID    - same as the above</a:t>
            </a:r>
          </a:p>
          <a:p>
            <a:endParaRPr lang="en-US" sz="2000" b="1" i="1">
              <a:latin typeface="Consolas" pitchFamily="49" charset="0"/>
            </a:endParaRPr>
          </a:p>
          <a:p>
            <a:r>
              <a:rPr lang="en-US" sz="2000" b="1">
                <a:latin typeface="Consolas" pitchFamily="49" charset="0"/>
              </a:rPr>
              <a:t>kill -18 </a:t>
            </a:r>
            <a:r>
              <a:rPr lang="en-US" sz="2000" b="1" i="1">
                <a:latin typeface="Consolas" pitchFamily="49" charset="0"/>
              </a:rPr>
              <a:t>PID         - restarts the process</a:t>
            </a:r>
          </a:p>
          <a:p>
            <a:r>
              <a:rPr lang="en-US" sz="2000" b="1">
                <a:latin typeface="Consolas" pitchFamily="49" charset="0"/>
              </a:rPr>
              <a:t>kill -SIGCONT </a:t>
            </a:r>
            <a:r>
              <a:rPr lang="en-US" sz="2000" b="1" i="1">
                <a:latin typeface="Consolas" pitchFamily="49" charset="0"/>
              </a:rPr>
              <a:t>PID    - same as the above       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Background Process Control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377ED5-21AB-4404-82A0-D8C0D2A7502F}"/>
              </a:ext>
            </a:extLst>
          </p:cNvPr>
          <p:cNvSpPr txBox="1">
            <a:spLocks/>
          </p:cNvSpPr>
          <p:nvPr/>
        </p:nvSpPr>
        <p:spPr>
          <a:xfrm>
            <a:off x="889267" y="3509427"/>
            <a:ext cx="9142040" cy="70788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You can use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kill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with either a Process ID (as above)</a:t>
            </a:r>
            <a:b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or a Job ID.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If using the Job ID, precede it with a percent sign (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E16D2-E8D4-4845-80DA-33FB143072F7}"/>
              </a:ext>
            </a:extLst>
          </p:cNvPr>
          <p:cNvSpPr/>
          <p:nvPr/>
        </p:nvSpPr>
        <p:spPr>
          <a:xfrm>
            <a:off x="1246331" y="4757082"/>
            <a:ext cx="8784976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kill -19 %1</a:t>
            </a:r>
            <a:endParaRPr lang="en-US" sz="2000" b="1" i="1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464279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7"/>
            <a:ext cx="10363200" cy="1062368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killall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sends a signal to all running processes with a specified name.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If no signal name is specified,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SIGTERM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is sent.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Signals can be specified either by name (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-SIGKILL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) or by number (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-9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8438" y="2780928"/>
            <a:ext cx="796591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US" sz="2000" b="1">
                <a:solidFill>
                  <a:schemeClr val="tx1"/>
                </a:solidFill>
                <a:latin typeface="Lucida Console" panose="020B0609040504020204" pitchFamily="49" charset="0"/>
              </a:rPr>
              <a:t>jobs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US" sz="2000" b="1">
                <a:solidFill>
                  <a:schemeClr val="tx1"/>
                </a:solidFill>
                <a:latin typeface="Lucida Console" panose="020B0609040504020204" pitchFamily="49" charset="0"/>
              </a:rPr>
              <a:t>[1]   Running          sleep 1000 &amp;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US" sz="2000" b="1">
                <a:solidFill>
                  <a:schemeClr val="tx1"/>
                </a:solidFill>
                <a:latin typeface="Lucida Console" panose="020B0609040504020204" pitchFamily="49" charset="0"/>
              </a:rPr>
              <a:t>[2]-  Running          sleep 2000 &amp;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US" sz="2000" b="1">
                <a:solidFill>
                  <a:schemeClr val="tx1"/>
                </a:solidFill>
                <a:latin typeface="Lucida Console" panose="020B0609040504020204" pitchFamily="49" charset="0"/>
              </a:rPr>
              <a:t>[3]+  Running          sleep 3000 &amp;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US" sz="2000" b="1">
                <a:solidFill>
                  <a:schemeClr val="accent1"/>
                </a:solidFill>
                <a:latin typeface="Lucida Console" panose="020B0609040504020204" pitchFamily="49" charset="0"/>
              </a:rPr>
              <a:t>killall sleep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US" sz="2000" b="1">
                <a:solidFill>
                  <a:schemeClr val="tx1"/>
                </a:solidFill>
                <a:latin typeface="Lucida Console" panose="020B0609040504020204" pitchFamily="49" charset="0"/>
              </a:rPr>
              <a:t>[1]   Terminated       sleep 1000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US" sz="2000" b="1">
                <a:solidFill>
                  <a:schemeClr val="tx1"/>
                </a:solidFill>
                <a:latin typeface="Lucida Console" panose="020B0609040504020204" pitchFamily="49" charset="0"/>
              </a:rPr>
              <a:t>[2]-  Terminated       sleep 2000</a:t>
            </a:r>
          </a:p>
          <a:p>
            <a:pPr eaLnBrk="0" hangingPunct="0">
              <a:buClr>
                <a:srgbClr val="333399"/>
              </a:buClr>
              <a:buFont typeface="Wingdings 3" pitchFamily="18" charset="2"/>
              <a:buNone/>
              <a:defRPr/>
            </a:pPr>
            <a:r>
              <a:rPr lang="en-US" sz="2000" b="1">
                <a:solidFill>
                  <a:schemeClr val="tx1"/>
                </a:solidFill>
                <a:latin typeface="Lucida Console" panose="020B0609040504020204" pitchFamily="49" charset="0"/>
              </a:rPr>
              <a:t>[3]+  Terminated       sleep 3000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The killall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67156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Process Control - Summary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5C7EF3-FFD0-406E-8E19-71A7B49AF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128374"/>
              </p:ext>
            </p:extLst>
          </p:nvPr>
        </p:nvGraphicFramePr>
        <p:xfrm>
          <a:off x="551384" y="1556792"/>
          <a:ext cx="9721080" cy="24079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0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4888">
                  <a:extLst>
                    <a:ext uri="{9D8B030D-6E8A-4147-A177-3AD203B41FA5}">
                      <a16:colId xmlns:a16="http://schemas.microsoft.com/office/drawing/2014/main" val="3525197027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455861033"/>
                    </a:ext>
                  </a:extLst>
                </a:gridCol>
                <a:gridCol w="1611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7384">
                  <a:extLst>
                    <a:ext uri="{9D8B030D-6E8A-4147-A177-3AD203B41FA5}">
                      <a16:colId xmlns:a16="http://schemas.microsoft.com/office/drawing/2014/main" val="3911045234"/>
                    </a:ext>
                  </a:extLst>
                </a:gridCol>
              </a:tblGrid>
              <a:tr h="655196"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Process</a:t>
                      </a: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type</a:t>
                      </a:r>
                      <a:endParaRPr lang="en-GB" sz="2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to Kill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How to Pause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Continue in</a:t>
                      </a:r>
                    </a:p>
                    <a:p>
                      <a:pPr algn="ctr"/>
                      <a:r>
                        <a:rPr lang="en-GB" sz="2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Foreground</a:t>
                      </a:r>
                      <a:endParaRPr lang="en-GB"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Continue in Background 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E4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196">
                <a:tc>
                  <a:txBody>
                    <a:bodyPr/>
                    <a:lstStyle/>
                    <a:p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Foreground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Ctrl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en-GB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Ctrl+z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baseline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fg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i="1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ID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bg</a:t>
                      </a:r>
                      <a:r>
                        <a:rPr lang="en-GB" sz="20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2000" i="1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Job ID</a:t>
                      </a:r>
                      <a:endParaRPr lang="en-GB" sz="200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kill -</a:t>
                      </a: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 </a:t>
                      </a:r>
                      <a:r>
                        <a:rPr lang="en-GB" sz="20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 ID</a:t>
                      </a:r>
                    </a:p>
                    <a:p>
                      <a:r>
                        <a:rPr lang="en-GB" sz="2000" i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kill -18 </a:t>
                      </a:r>
                      <a:r>
                        <a:rPr lang="en-GB" sz="20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%Job ID</a:t>
                      </a:r>
                      <a:endParaRPr lang="en-GB" sz="2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322">
                <a:tc>
                  <a:txBody>
                    <a:bodyPr/>
                    <a:lstStyle/>
                    <a:p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Background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kill  </a:t>
                      </a:r>
                      <a:r>
                        <a:rPr lang="en-GB" sz="20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 ID</a:t>
                      </a:r>
                    </a:p>
                    <a:p>
                      <a:r>
                        <a:rPr lang="en-GB" sz="2000" i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kill</a:t>
                      </a:r>
                      <a:r>
                        <a:rPr lang="en-GB" sz="20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%Job ID</a:t>
                      </a:r>
                      <a:endParaRPr lang="en-GB" sz="2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kill -</a:t>
                      </a:r>
                      <a:r>
                        <a:rPr lang="en-GB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</a:t>
                      </a:r>
                      <a:r>
                        <a:rPr lang="en-GB" sz="20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 ID</a:t>
                      </a:r>
                    </a:p>
                    <a:p>
                      <a:r>
                        <a:rPr lang="en-GB" sz="2000" i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kill -19 </a:t>
                      </a:r>
                      <a:r>
                        <a:rPr lang="en-GB" sz="2000" i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%Job ID</a:t>
                      </a:r>
                      <a:endParaRPr lang="en-GB" sz="20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r>
                        <a:rPr lang="en-GB" sz="20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 above</a:t>
                      </a:r>
                      <a:endParaRPr lang="en-GB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 as above</a:t>
                      </a:r>
                    </a:p>
                  </a:txBody>
                  <a:tcPr marL="84406" marR="844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55368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7"/>
            <a:ext cx="10363200" cy="1062368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ps -f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displays a full list of all your processes.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jobs -l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displays a long listing of background and stopped processes.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448" y="2295165"/>
            <a:ext cx="864096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ps -f</a:t>
            </a:r>
          </a:p>
          <a:p>
            <a:r>
              <a:rPr lang="en-US" sz="2000" b="1">
                <a:latin typeface="Consolas" pitchFamily="49" charset="0"/>
              </a:rPr>
              <a:t>UID        PID  PPID  C STIME TTY          TIME CMD</a:t>
            </a:r>
          </a:p>
          <a:p>
            <a:r>
              <a:rPr lang="en-US" sz="2000" b="1">
                <a:latin typeface="Consolas" pitchFamily="49" charset="0"/>
              </a:rPr>
              <a:t>FDMGROU+ 11134 11133  0 10:12 pts/0    00:00:00 -bash</a:t>
            </a:r>
          </a:p>
          <a:p>
            <a:r>
              <a:rPr lang="en-US" sz="2000" b="1">
                <a:latin typeface="Consolas" pitchFamily="49" charset="0"/>
              </a:rPr>
              <a:t>FDMGROU+ 18194 11134  0 12:43 pts/0    00:00:00 ps -f</a:t>
            </a:r>
          </a:p>
          <a:p>
            <a:r>
              <a:rPr lang="en-US" sz="2000" b="1">
                <a:latin typeface="Consolas" pitchFamily="49" charset="0"/>
              </a:rPr>
              <a:t>sleep 1000 &amp;</a:t>
            </a:r>
          </a:p>
          <a:p>
            <a:r>
              <a:rPr lang="en-US" sz="2000" b="1">
                <a:latin typeface="Consolas" pitchFamily="49" charset="0"/>
              </a:rPr>
              <a:t>[1] 18196</a:t>
            </a:r>
          </a:p>
          <a:p>
            <a:r>
              <a:rPr lang="en-US" sz="2000" b="1">
                <a:latin typeface="Consolas" pitchFamily="49" charset="0"/>
              </a:rPr>
              <a:t>jobs -l</a:t>
            </a:r>
          </a:p>
          <a:p>
            <a:r>
              <a:rPr lang="en-US" sz="2000" b="1">
                <a:latin typeface="Consolas" pitchFamily="49" charset="0"/>
              </a:rPr>
              <a:t>[1]+ 18196 Running                 sleep 1000 &amp;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Process Monitoring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01063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7"/>
            <a:ext cx="10363200" cy="1062368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ps -e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displays a list of every process in the Unix system.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ps -ef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displays a list every process in full detail:</a:t>
            </a:r>
          </a:p>
        </p:txBody>
      </p:sp>
      <p:sp>
        <p:nvSpPr>
          <p:cNvPr id="6" name="Rectangle 5"/>
          <p:cNvSpPr/>
          <p:nvPr/>
        </p:nvSpPr>
        <p:spPr>
          <a:xfrm>
            <a:off x="1127448" y="2295165"/>
            <a:ext cx="9289032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ps -f</a:t>
            </a:r>
          </a:p>
          <a:p>
            <a:r>
              <a:rPr lang="en-US" sz="2000" b="1">
                <a:latin typeface="Consolas" pitchFamily="49" charset="0"/>
              </a:rPr>
              <a:t>UID        PID  PPID  C STIME TTY          TIME CMD</a:t>
            </a:r>
          </a:p>
          <a:p>
            <a:r>
              <a:rPr lang="en-US" sz="2000" b="1">
                <a:latin typeface="Consolas" pitchFamily="49" charset="0"/>
              </a:rPr>
              <a:t>root         1     0  0 Feb17 ?        00:02:18 /sbin/init</a:t>
            </a:r>
          </a:p>
          <a:p>
            <a:r>
              <a:rPr lang="en-US" sz="2000" b="1">
                <a:latin typeface="Consolas" pitchFamily="49" charset="0"/>
              </a:rPr>
              <a:t>root         2     0  0 Feb17 ?        00:00:00 [kthreadd]</a:t>
            </a:r>
          </a:p>
          <a:p>
            <a:r>
              <a:rPr lang="en-US" sz="2000" b="1">
                <a:latin typeface="Consolas" pitchFamily="49" charset="0"/>
              </a:rPr>
              <a:t>root         3     2  0 Feb17 ?        00:00:00 [rcu_gp]</a:t>
            </a:r>
          </a:p>
          <a:p>
            <a:r>
              <a:rPr lang="en-US" sz="2000" b="1">
                <a:latin typeface="Consolas" pitchFamily="49" charset="0"/>
              </a:rPr>
              <a:t>root         4     2  0 Feb17 ?        00:00:00 [rcu_par_gp]</a:t>
            </a:r>
          </a:p>
          <a:p>
            <a:r>
              <a:rPr lang="en-US" sz="2000" b="1">
                <a:latin typeface="Consolas" pitchFamily="49" charset="0"/>
              </a:rPr>
              <a:t>root         6     2  0 Feb17 ?        00:00:00 [kworker/0:0H-kb]</a:t>
            </a:r>
          </a:p>
          <a:p>
            <a:r>
              <a:rPr lang="en-US" sz="2000" b="1">
                <a:latin typeface="Consolas" pitchFamily="49" charset="0"/>
              </a:rPr>
              <a:t>root         9     2  0 Feb17 ?        00:00:00 [mm_percpu_wq]</a:t>
            </a:r>
          </a:p>
          <a:p>
            <a:r>
              <a:rPr lang="en-US" sz="2000" b="1">
                <a:latin typeface="Consolas" pitchFamily="49" charset="0"/>
              </a:rPr>
              <a:t>root        10     2  0 Feb17 ?        00:00:17 [ksoftirqd/0]</a:t>
            </a:r>
          </a:p>
          <a:p>
            <a:r>
              <a:rPr lang="en-US" sz="2000" b="1">
                <a:latin typeface="Consolas" pitchFamily="49" charset="0"/>
              </a:rPr>
              <a:t>root        11     2  0 Feb17 ?        00:02:04 [rcu_sched]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Process Monitoring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318AD-5E85-402D-BB04-B15046FFD48B}"/>
              </a:ext>
            </a:extLst>
          </p:cNvPr>
          <p:cNvSpPr txBox="1"/>
          <p:nvPr/>
        </p:nvSpPr>
        <p:spPr>
          <a:xfrm>
            <a:off x="7824192" y="5465264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(output truncated)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67559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7"/>
            <a:ext cx="9142040" cy="707886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Since every process in a Unix system has a parent (except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process), it sometimes makes things easier to understand if all processes are displayed in a tree structure using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pstree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71464" y="2420888"/>
            <a:ext cx="8784976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pstree -p 11134</a:t>
            </a:r>
          </a:p>
          <a:p>
            <a:r>
              <a:rPr lang="en-US" sz="2000" b="1">
                <a:latin typeface="Consolas" pitchFamily="49" charset="0"/>
              </a:rPr>
              <a:t>bash(11134)─┬─pstree(16965)</a:t>
            </a:r>
          </a:p>
          <a:p>
            <a:r>
              <a:rPr lang="en-US" sz="2000" b="1">
                <a:latin typeface="Consolas" pitchFamily="49" charset="0"/>
              </a:rPr>
              <a:t>            ├─sleep(16791)</a:t>
            </a:r>
          </a:p>
          <a:p>
            <a:r>
              <a:rPr lang="en-US" sz="2000" b="1">
                <a:latin typeface="Consolas" pitchFamily="49" charset="0"/>
              </a:rPr>
              <a:t>            ├─sleep(16815)</a:t>
            </a:r>
          </a:p>
          <a:p>
            <a:r>
              <a:rPr lang="en-US" sz="2000" b="1">
                <a:latin typeface="Consolas" pitchFamily="49" charset="0"/>
              </a:rPr>
              <a:t>            └─sleep(16821)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The pstree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377ED5-21AB-4404-82A0-D8C0D2A7502F}"/>
              </a:ext>
            </a:extLst>
          </p:cNvPr>
          <p:cNvSpPr txBox="1">
            <a:spLocks/>
          </p:cNvSpPr>
          <p:nvPr/>
        </p:nvSpPr>
        <p:spPr>
          <a:xfrm>
            <a:off x="889267" y="4233282"/>
            <a:ext cx="9142040" cy="70788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In the above example,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11134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is the Process ID of the bash shell.</a:t>
            </a:r>
            <a:b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pstree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process and the three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sleep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processes are child processes of the bash process.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-p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option displays the Process IDs of each process.</a:t>
            </a:r>
          </a:p>
        </p:txBody>
      </p:sp>
    </p:spTree>
    <p:extLst>
      <p:ext uri="{BB962C8B-B14F-4D97-AF65-F5344CB8AC3E}">
        <p14:creationId xmlns:p14="http://schemas.microsoft.com/office/powerpoint/2010/main" val="4220931508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</a:t>
            </a:r>
            <a:r>
              <a:rPr lang="en-GB">
                <a:latin typeface="Arial" panose="020B0604020202020204" pitchFamily="34" charset="0"/>
                <a:ea typeface="MS PGothic" pitchFamily="34" charset="-128"/>
              </a:rPr>
              <a:t>you should </a:t>
            </a:r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8587800" cy="2343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how Unix handles processes.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differences between foreground and background process.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role of a Unix signal.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process control commands to manage your processes and jobs.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process control commands to monitor processes and jobs.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Questions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18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8587800" cy="2343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Explain how Unix handles processes.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differences between foreground and background process.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 the role of a Unix signal.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process control commands to manage your processes and jobs.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process control commands to monitor processes and jobs.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10363200" cy="1323439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A process is an instance of a running command or program.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provides a snapshot of processes running in your current session.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PID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column shows the unique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Process ID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for each process:</a:t>
            </a:r>
          </a:p>
        </p:txBody>
      </p:sp>
      <p:sp>
        <p:nvSpPr>
          <p:cNvPr id="6" name="Rectangle 5"/>
          <p:cNvSpPr/>
          <p:nvPr/>
        </p:nvSpPr>
        <p:spPr>
          <a:xfrm>
            <a:off x="1296000" y="2780928"/>
            <a:ext cx="9600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ps</a:t>
            </a:r>
          </a:p>
          <a:p>
            <a:r>
              <a:rPr lang="en-US" sz="2000" b="1">
                <a:latin typeface="Consolas" pitchFamily="49" charset="0"/>
              </a:rPr>
              <a:t>  PID TTY          TIME CMD</a:t>
            </a:r>
          </a:p>
          <a:p>
            <a:r>
              <a:rPr lang="en-US" sz="2000" b="1">
                <a:latin typeface="Consolas" pitchFamily="49" charset="0"/>
              </a:rPr>
              <a:t>11210 pts/27   00:00:00 bash</a:t>
            </a:r>
          </a:p>
          <a:p>
            <a:r>
              <a:rPr lang="en-US" sz="2000" b="1">
                <a:latin typeface="Consolas" pitchFamily="49" charset="0"/>
              </a:rPr>
              <a:t>11238 pts/27   00:00:00 ps</a:t>
            </a:r>
            <a:endParaRPr lang="en-US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Processes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2791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9214048" cy="3276324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sleep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pauses the execution of the next command for a given number of seconds.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Usually,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sleep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is used within a bash shell script - for example, when retrying a failed operation or inside a loop.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We will use it on the command-line in the following examples to simulate a long-running process.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The sleep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29405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7"/>
            <a:ext cx="10363200" cy="1062368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Processes run in the foreground by default.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foreground process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interrupts your session while it executes.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63552" y="2423389"/>
            <a:ext cx="624016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sleep 1000</a:t>
            </a:r>
          </a:p>
          <a:p>
            <a:endParaRPr lang="en-US" sz="2000" b="1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Foreground Processes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A4586E-C501-4505-B56B-477BBF8CECB6}"/>
              </a:ext>
            </a:extLst>
          </p:cNvPr>
          <p:cNvSpPr/>
          <p:nvPr/>
        </p:nvSpPr>
        <p:spPr>
          <a:xfrm>
            <a:off x="2207568" y="2777332"/>
            <a:ext cx="144016" cy="22571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0C57216-07FE-4041-B0D4-B84B687612C5}"/>
              </a:ext>
            </a:extLst>
          </p:cNvPr>
          <p:cNvSpPr txBox="1">
            <a:spLocks/>
          </p:cNvSpPr>
          <p:nvPr/>
        </p:nvSpPr>
        <p:spPr>
          <a:xfrm>
            <a:off x="914400" y="3316253"/>
            <a:ext cx="10363200" cy="1062368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You have limited use of your keyboard while the process runs.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Ctrl+z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stops (pauses) the foreground process.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Ctrl+c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kills (cancels) the foreground process.</a:t>
            </a:r>
          </a:p>
        </p:txBody>
      </p:sp>
    </p:spTree>
    <p:extLst>
      <p:ext uri="{BB962C8B-B14F-4D97-AF65-F5344CB8AC3E}">
        <p14:creationId xmlns:p14="http://schemas.microsoft.com/office/powerpoint/2010/main" val="401912868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7"/>
            <a:ext cx="10363200" cy="1062368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background process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does not interrupt your session.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at the end of the command allows the process to run in the background.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When you start a background process,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Job ID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(number in square brackets) and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Process ID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of the process will be displayed: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9576" y="3140968"/>
            <a:ext cx="624016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sleep 1000 &amp;</a:t>
            </a:r>
          </a:p>
          <a:p>
            <a:r>
              <a:rPr lang="en-US" sz="2000" b="1">
                <a:latin typeface="Consolas" pitchFamily="49" charset="0"/>
              </a:rPr>
              <a:t>[1] 3131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Background Processes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3595CFC4-D227-4EA3-87A9-558F7DC77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681" y="4242574"/>
            <a:ext cx="8045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60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Job ID</a:t>
            </a:r>
            <a:endParaRPr lang="en-GB" sz="16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86A883-CF48-4266-9D0B-D033A8645C02}"/>
              </a:ext>
            </a:extLst>
          </p:cNvPr>
          <p:cNvCxnSpPr>
            <a:cxnSpLocks/>
          </p:cNvCxnSpPr>
          <p:nvPr/>
        </p:nvCxnSpPr>
        <p:spPr>
          <a:xfrm flipV="1">
            <a:off x="2558957" y="3861048"/>
            <a:ext cx="0" cy="39424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TextBox 4">
            <a:extLst>
              <a:ext uri="{FF2B5EF4-FFF2-40B4-BE49-F238E27FC236}">
                <a16:creationId xmlns:a16="http://schemas.microsoft.com/office/drawing/2014/main" id="{285851D0-F76A-41C3-8AA3-04F3AE20B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9616" y="4581128"/>
            <a:ext cx="12961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60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Process ID</a:t>
            </a:r>
            <a:endParaRPr lang="en-GB" sz="16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CE3FDC-5938-46FF-9E7D-0E2D33E11AB6}"/>
              </a:ext>
            </a:extLst>
          </p:cNvPr>
          <p:cNvCxnSpPr>
            <a:cxnSpLocks/>
          </p:cNvCxnSpPr>
          <p:nvPr/>
        </p:nvCxnSpPr>
        <p:spPr>
          <a:xfrm flipV="1">
            <a:off x="3215680" y="3848854"/>
            <a:ext cx="0" cy="804282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196970143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980728"/>
            <a:ext cx="10363200" cy="50006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will restart a stopped process, bringing it into the foreground.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If you only have one background process, you can use 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on its own.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with the Job ID to target a specific process:</a:t>
            </a:r>
          </a:p>
        </p:txBody>
      </p:sp>
      <p:sp>
        <p:nvSpPr>
          <p:cNvPr id="6" name="Rectangle 5"/>
          <p:cNvSpPr/>
          <p:nvPr/>
        </p:nvSpPr>
        <p:spPr>
          <a:xfrm>
            <a:off x="2279576" y="2456851"/>
            <a:ext cx="624016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sleep 1000</a:t>
            </a:r>
          </a:p>
          <a:p>
            <a:r>
              <a:rPr lang="en-US" sz="2000" b="1">
                <a:latin typeface="Consolas" pitchFamily="49" charset="0"/>
              </a:rPr>
              <a:t>^Z</a:t>
            </a:r>
          </a:p>
          <a:p>
            <a:r>
              <a:rPr lang="en-US" sz="2000" b="1">
                <a:latin typeface="Consolas" pitchFamily="49" charset="0"/>
              </a:rPr>
              <a:t>[1]+  Stopped    sleep 1000</a:t>
            </a:r>
          </a:p>
          <a:p>
            <a:r>
              <a:rPr lang="en-US" sz="2000" b="1">
                <a:latin typeface="Consolas" pitchFamily="49" charset="0"/>
              </a:rPr>
              <a:t>fg 1</a:t>
            </a:r>
          </a:p>
          <a:p>
            <a:r>
              <a:rPr lang="en-US" sz="2000" b="1">
                <a:latin typeface="Consolas" pitchFamily="49" charset="0"/>
              </a:rPr>
              <a:t>sleep 1000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The fg and bg Commands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C15A48-CFEF-43F9-BA8F-C1EAD9E27B16}"/>
              </a:ext>
            </a:extLst>
          </p:cNvPr>
          <p:cNvSpPr txBox="1">
            <a:spLocks/>
          </p:cNvSpPr>
          <p:nvPr/>
        </p:nvSpPr>
        <p:spPr>
          <a:xfrm>
            <a:off x="914400" y="4221088"/>
            <a:ext cx="10363200" cy="50006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bg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will restart a stopped process in the background: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5C667E-C58F-41B4-AD99-4FE8688C0C68}"/>
              </a:ext>
            </a:extLst>
          </p:cNvPr>
          <p:cNvSpPr/>
          <p:nvPr/>
        </p:nvSpPr>
        <p:spPr>
          <a:xfrm>
            <a:off x="2279576" y="4721154"/>
            <a:ext cx="624016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sleep 1000</a:t>
            </a:r>
          </a:p>
          <a:p>
            <a:r>
              <a:rPr lang="en-US" sz="2000" b="1">
                <a:latin typeface="Consolas" pitchFamily="49" charset="0"/>
              </a:rPr>
              <a:t>^Z</a:t>
            </a:r>
          </a:p>
          <a:p>
            <a:r>
              <a:rPr lang="en-US" sz="2000" b="1">
                <a:latin typeface="Consolas" pitchFamily="49" charset="0"/>
              </a:rPr>
              <a:t>[1]+  Stopped    sleep 1000</a:t>
            </a:r>
          </a:p>
          <a:p>
            <a:r>
              <a:rPr lang="en-US" sz="2000" b="1">
                <a:latin typeface="Consolas" pitchFamily="49" charset="0"/>
              </a:rPr>
              <a:t>bg 1</a:t>
            </a:r>
          </a:p>
          <a:p>
            <a:r>
              <a:rPr lang="en-US" sz="2000" b="1">
                <a:latin typeface="Consolas" pitchFamily="49" charset="0"/>
              </a:rPr>
              <a:t>[1]+ sleep 1000 &amp;</a:t>
            </a:r>
          </a:p>
        </p:txBody>
      </p:sp>
    </p:spTree>
    <p:extLst>
      <p:ext uri="{BB962C8B-B14F-4D97-AF65-F5344CB8AC3E}">
        <p14:creationId xmlns:p14="http://schemas.microsoft.com/office/powerpoint/2010/main" val="3890142930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6"/>
            <a:ext cx="9214048" cy="2484236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Processes can communicate with each other by sending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signals.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interrupts a process causing it to stop what it is doing and do something else.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Some signals can be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trapped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, that is the receiving process can decide ahead of time what to do if it receives a certain signal.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Ordinary users cannot interrupt another user’s processes.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Signals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D284B5-2D2C-4248-A59A-36DDBC97F114}"/>
              </a:ext>
            </a:extLst>
          </p:cNvPr>
          <p:cNvGrpSpPr/>
          <p:nvPr/>
        </p:nvGrpSpPr>
        <p:grpSpPr>
          <a:xfrm>
            <a:off x="2063552" y="3696499"/>
            <a:ext cx="7416824" cy="1313001"/>
            <a:chOff x="2063552" y="3696499"/>
            <a:chExt cx="7416824" cy="1313001"/>
          </a:xfrm>
        </p:grpSpPr>
        <p:sp>
          <p:nvSpPr>
            <p:cNvPr id="8" name="Lightning Bolt 7">
              <a:extLst>
                <a:ext uri="{FF2B5EF4-FFF2-40B4-BE49-F238E27FC236}">
                  <a16:creationId xmlns:a16="http://schemas.microsoft.com/office/drawing/2014/main" id="{636E4E58-9413-444A-8CE9-57FA8726B492}"/>
                </a:ext>
              </a:extLst>
            </p:cNvPr>
            <p:cNvSpPr/>
            <p:nvPr/>
          </p:nvSpPr>
          <p:spPr>
            <a:xfrm flipH="1">
              <a:off x="7505211" y="3696499"/>
              <a:ext cx="1975165" cy="727113"/>
            </a:xfrm>
            <a:prstGeom prst="lightningBol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Left 10">
              <a:extLst>
                <a:ext uri="{FF2B5EF4-FFF2-40B4-BE49-F238E27FC236}">
                  <a16:creationId xmlns:a16="http://schemas.microsoft.com/office/drawing/2014/main" id="{281AFB0D-160A-4731-A977-129C752FF636}"/>
                </a:ext>
              </a:extLst>
            </p:cNvPr>
            <p:cNvSpPr/>
            <p:nvPr/>
          </p:nvSpPr>
          <p:spPr>
            <a:xfrm flipH="1">
              <a:off x="5479647" y="4209304"/>
              <a:ext cx="1014985" cy="418354"/>
            </a:xfrm>
            <a:prstGeom prst="lef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row: Left 11">
              <a:extLst>
                <a:ext uri="{FF2B5EF4-FFF2-40B4-BE49-F238E27FC236}">
                  <a16:creationId xmlns:a16="http://schemas.microsoft.com/office/drawing/2014/main" id="{47476DA4-5A59-47E5-953A-432A3D58F3ED}"/>
                </a:ext>
              </a:extLst>
            </p:cNvPr>
            <p:cNvSpPr/>
            <p:nvPr/>
          </p:nvSpPr>
          <p:spPr>
            <a:xfrm flipH="1">
              <a:off x="4443944" y="4209304"/>
              <a:ext cx="1014985" cy="418354"/>
            </a:xfrm>
            <a:prstGeom prst="lef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row: Left 12">
              <a:extLst>
                <a:ext uri="{FF2B5EF4-FFF2-40B4-BE49-F238E27FC236}">
                  <a16:creationId xmlns:a16="http://schemas.microsoft.com/office/drawing/2014/main" id="{8AE4553A-7534-45D5-8712-CCE8D59CC62F}"/>
                </a:ext>
              </a:extLst>
            </p:cNvPr>
            <p:cNvSpPr/>
            <p:nvPr/>
          </p:nvSpPr>
          <p:spPr>
            <a:xfrm flipH="1">
              <a:off x="3401402" y="4226005"/>
              <a:ext cx="1014985" cy="418354"/>
            </a:xfrm>
            <a:prstGeom prst="lef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Arrow: Bent 13">
              <a:extLst>
                <a:ext uri="{FF2B5EF4-FFF2-40B4-BE49-F238E27FC236}">
                  <a16:creationId xmlns:a16="http://schemas.microsoft.com/office/drawing/2014/main" id="{6DAA0324-E411-400C-8B87-047DCB41EF55}"/>
                </a:ext>
              </a:extLst>
            </p:cNvPr>
            <p:cNvSpPr/>
            <p:nvPr/>
          </p:nvSpPr>
          <p:spPr>
            <a:xfrm rot="5400000">
              <a:off x="6681705" y="4185994"/>
              <a:ext cx="730280" cy="916731"/>
            </a:xfrm>
            <a:prstGeom prst="bentArrow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AD0F57-31CF-49BB-AC63-6BCFAAF7EEE9}"/>
                </a:ext>
              </a:extLst>
            </p:cNvPr>
            <p:cNvSpPr/>
            <p:nvPr/>
          </p:nvSpPr>
          <p:spPr>
            <a:xfrm>
              <a:off x="2063552" y="4071625"/>
              <a:ext cx="1211722" cy="727113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8C55C6B-4B84-4CE9-AAF8-63C0A41C349C}"/>
                </a:ext>
              </a:extLst>
            </p:cNvPr>
            <p:cNvSpPr txBox="1"/>
            <p:nvPr/>
          </p:nvSpPr>
          <p:spPr>
            <a:xfrm>
              <a:off x="2164559" y="4149982"/>
              <a:ext cx="9694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Process</a:t>
              </a:r>
            </a:p>
            <a:p>
              <a:pPr algn="ctr"/>
              <a:r>
                <a:rPr lang="en-US" sz="1600" b="1"/>
                <a:t>starts</a:t>
              </a:r>
              <a:endParaRPr lang="en-GB" sz="1600" b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1F9F5F-172F-425F-8781-151072C2AEF4}"/>
                </a:ext>
              </a:extLst>
            </p:cNvPr>
            <p:cNvSpPr txBox="1"/>
            <p:nvPr/>
          </p:nvSpPr>
          <p:spPr>
            <a:xfrm>
              <a:off x="7968208" y="3882534"/>
              <a:ext cx="9694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Signal</a:t>
              </a:r>
              <a:endParaRPr lang="en-GB" sz="1600" b="1"/>
            </a:p>
          </p:txBody>
        </p:sp>
      </p:grpSp>
    </p:spTree>
    <p:extLst>
      <p:ext uri="{BB962C8B-B14F-4D97-AF65-F5344CB8AC3E}">
        <p14:creationId xmlns:p14="http://schemas.microsoft.com/office/powerpoint/2010/main" val="379321291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32797"/>
            <a:ext cx="10363200" cy="1062368"/>
          </a:xfrm>
          <a:prstGeom prst="rect">
            <a:avLst/>
          </a:prstGeom>
        </p:spPr>
        <p:txBody>
          <a:bodyPr/>
          <a:lstStyle/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is a process started by a user.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jobs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 command lists all background and stopped jobs in the current session.</a:t>
            </a:r>
          </a:p>
          <a:p>
            <a:pPr marL="342900" lvl="0" indent="-342900" eaLnBrk="1" hangingPunct="1"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2000" b="1" kern="0">
                <a:latin typeface="Arial" panose="020B0604020202020204" pitchFamily="34" charset="0"/>
                <a:cs typeface="Arial" panose="020B0604020202020204" pitchFamily="34" charset="0"/>
              </a:rPr>
              <a:t> -l </a:t>
            </a:r>
            <a:r>
              <a:rPr lang="en-US" sz="2000" kern="0">
                <a:latin typeface="Arial" panose="020B0604020202020204" pitchFamily="34" charset="0"/>
                <a:cs typeface="Arial" panose="020B0604020202020204" pitchFamily="34" charset="0"/>
              </a:rPr>
              <a:t>option displays the Process ID as well as the Job ID:</a:t>
            </a:r>
          </a:p>
        </p:txBody>
      </p:sp>
      <p:sp>
        <p:nvSpPr>
          <p:cNvPr id="6" name="Rectangle 5"/>
          <p:cNvSpPr/>
          <p:nvPr/>
        </p:nvSpPr>
        <p:spPr>
          <a:xfrm>
            <a:off x="2351584" y="2721114"/>
            <a:ext cx="6240160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Consolas" pitchFamily="49" charset="0"/>
              </a:rPr>
              <a:t>jobs -l</a:t>
            </a:r>
          </a:p>
          <a:p>
            <a:r>
              <a:rPr lang="en-US" sz="2000" b="1">
                <a:latin typeface="Consolas" pitchFamily="49" charset="0"/>
              </a:rPr>
              <a:t>[1]+ 16161 Running      sleep 1000 &amp;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The jobs Command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40CD013D-4C39-4369-A2EF-298863311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689" y="3812164"/>
            <a:ext cx="8045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60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Job ID</a:t>
            </a:r>
            <a:endParaRPr lang="en-GB" sz="16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F73E70-6D24-40FE-A6A9-1A670C9AEDCE}"/>
              </a:ext>
            </a:extLst>
          </p:cNvPr>
          <p:cNvCxnSpPr>
            <a:cxnSpLocks/>
          </p:cNvCxnSpPr>
          <p:nvPr/>
        </p:nvCxnSpPr>
        <p:spPr>
          <a:xfrm flipV="1">
            <a:off x="2630965" y="3417916"/>
            <a:ext cx="0" cy="394248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2" name="TextBox 4">
            <a:extLst>
              <a:ext uri="{FF2B5EF4-FFF2-40B4-BE49-F238E27FC236}">
                <a16:creationId xmlns:a16="http://schemas.microsoft.com/office/drawing/2014/main" id="{6028595E-546E-4738-865F-AA5F5F850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9656" y="4026550"/>
            <a:ext cx="12961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GB" sz="1600">
                <a:solidFill>
                  <a:prstClr val="black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Process ID</a:t>
            </a:r>
            <a:endParaRPr lang="en-GB" sz="1600" dirty="0">
              <a:solidFill>
                <a:prstClr val="black"/>
              </a:solidFill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2CACB26-AF45-4581-B931-660819059353}"/>
              </a:ext>
            </a:extLst>
          </p:cNvPr>
          <p:cNvCxnSpPr>
            <a:cxnSpLocks/>
          </p:cNvCxnSpPr>
          <p:nvPr/>
        </p:nvCxnSpPr>
        <p:spPr>
          <a:xfrm flipV="1">
            <a:off x="3503712" y="3397596"/>
            <a:ext cx="0" cy="679476"/>
          </a:xfrm>
          <a:prstGeom prst="straightConnector1">
            <a:avLst/>
          </a:prstGeom>
          <a:noFill/>
          <a:ln w="25400" cap="flat" cmpd="sng" algn="ctr">
            <a:solidFill>
              <a:srgbClr val="4F81BD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58951439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500C9E201B24BA211486359B83E2F" ma:contentTypeVersion="" ma:contentTypeDescription="Create a new document." ma:contentTypeScope="" ma:versionID="bf5f78802629ffd5a29b3d1fef3188fa">
  <xsd:schema xmlns:xsd="http://www.w3.org/2001/XMLSchema" xmlns:xs="http://www.w3.org/2001/XMLSchema" xmlns:p="http://schemas.microsoft.com/office/2006/metadata/properties" xmlns:ns3="68e59d48-7bd7-455e-bc7c-7b8badc05185" targetNamespace="http://schemas.microsoft.com/office/2006/metadata/properties" ma:root="true" ma:fieldsID="efa87a0d7e7b358cb82b7b5cb8e6b981" ns3:_="">
    <xsd:import namespace="68e59d48-7bd7-455e-bc7c-7b8badc05185"/>
    <xsd:element name="properties">
      <xsd:complexType>
        <xsd:sequence>
          <xsd:element name="documentManagement">
            <xsd:complexType>
              <xsd:all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59d48-7bd7-455e-bc7c-7b8badc05185" elementFormDefault="qualified">
    <xsd:import namespace="http://schemas.microsoft.com/office/2006/documentManagement/types"/>
    <xsd:import namespace="http://schemas.microsoft.com/office/infopath/2007/PartnerControls"/>
    <xsd:element name="Module" ma:index="9" nillable="true" ma:displayName="Module" ma:default="Slides" ma:format="Dropdown" ma:internalName="Module">
      <xsd:simpleType>
        <xsd:restriction base="dms:Choice">
          <xsd:enumeration value="Slides"/>
          <xsd:enumeration value="Exercis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68e59d48-7bd7-455e-bc7c-7b8badc05185">Slides</Modu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B1FBC9-453A-427D-8A9B-5A179C8C34BA}"/>
</file>

<file path=customXml/itemProps2.xml><?xml version="1.0" encoding="utf-8"?>
<ds:datastoreItem xmlns:ds="http://schemas.openxmlformats.org/officeDocument/2006/customXml" ds:itemID="{0C23F31E-5961-4D77-91CD-F1240DE0F979}"/>
</file>

<file path=customXml/itemProps3.xml><?xml version="1.0" encoding="utf-8"?>
<ds:datastoreItem xmlns:ds="http://schemas.openxmlformats.org/officeDocument/2006/customXml" ds:itemID="{B6174928-5739-4DF5-896B-93A9B7F02A5A}"/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0</TotalTime>
  <Words>1530</Words>
  <Application>Microsoft Office PowerPoint</Application>
  <PresentationFormat>Widescreen</PresentationFormat>
  <Paragraphs>197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Black</vt:lpstr>
      <vt:lpstr>Calibri</vt:lpstr>
      <vt:lpstr>Consolas</vt:lpstr>
      <vt:lpstr>Lucida Console</vt:lpstr>
      <vt:lpstr>Wingdings</vt:lpstr>
      <vt:lpstr>Wingdings 3</vt:lpstr>
      <vt:lpstr>FDM theme</vt:lpstr>
      <vt:lpstr>Unix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Mark.Lancaster@fdmgroup.com</dc:creator>
  <cp:lastModifiedBy>Mark Lancaster</cp:lastModifiedBy>
  <cp:revision>34</cp:revision>
  <dcterms:created xsi:type="dcterms:W3CDTF">2018-11-01T11:59:05Z</dcterms:created>
  <dcterms:modified xsi:type="dcterms:W3CDTF">2022-03-23T10:47:13Z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>03</vt:lpwstr>
  </property>
  <property fmtid="{D5CDD505-2E9C-101B-9397-08002B2CF9AE}" pid="3" name="ContentTypeId">
    <vt:lpwstr>0x010100F45500C9E201B24BA211486359B83E2F</vt:lpwstr>
  </property>
</Properties>
</file>