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3"/>
  </p:notesMasterIdLst>
  <p:sldIdLst>
    <p:sldId id="256" r:id="rId5"/>
    <p:sldId id="257" r:id="rId6"/>
    <p:sldId id="259" r:id="rId7"/>
    <p:sldId id="274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2" autoAdjust="0"/>
    <p:restoredTop sz="93792" autoAdjust="0"/>
  </p:normalViewPr>
  <p:slideViewPr>
    <p:cSldViewPr>
      <p:cViewPr varScale="1">
        <p:scale>
          <a:sx n="67" d="100"/>
          <a:sy n="67" d="100"/>
        </p:scale>
        <p:origin x="5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23/03/2022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Vim has six basic modes;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Normal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Command-line</a:t>
            </a:r>
          </a:p>
          <a:p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Ex-mode.</a:t>
            </a:r>
            <a:endParaRPr lang="en-GB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DB5B9-67BE-41CE-AD4A-ED506BB4C21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210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zh-TW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198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 dirty="0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7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1"/>
                </a:solidFill>
              </a:rPr>
              <a:t>Introduction to the vi Editor</a:t>
            </a: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38622"/>
            <a:ext cx="9214048" cy="44386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- Mark text to be copied/cut (character by character)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Mark text to be copied/cut (line by line)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Copy marked text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Cut marked text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Copy the current line</a:t>
            </a:r>
          </a:p>
          <a:p>
            <a:pPr marL="0" indent="0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- Copy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lines into the buffer (where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any number)</a:t>
            </a:r>
          </a:p>
          <a:p>
            <a:pPr marL="0" indent="0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- Same as above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Paste cut/copied text after the cursor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- Paste cut/copied text before the cursor</a:t>
            </a:r>
          </a:p>
          <a:p>
            <a:pPr marL="0" indent="0">
              <a:lnSpc>
                <a:spcPct val="150000"/>
              </a:lnSpc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Copy, Cut &amp; Paste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76204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38622"/>
            <a:ext cx="9214048" cy="44386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Replace single character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- Overtype mode (press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come out of it)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Repeat the previous command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Undo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Ctrl+r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Redo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Forward search for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xxxx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(from current position to end of file)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Reverse search for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xxxx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(from current position to beginning of file)</a:t>
            </a:r>
          </a:p>
          <a:p>
            <a:pPr marL="0" indent="0">
              <a:lnSpc>
                <a:spcPct val="150000"/>
              </a:lnSpc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Other Common Commands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681734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38622"/>
            <a:ext cx="9214048" cy="44386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			- Write out data from the buffer to a file (Save)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:wq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- Write out data and exit (Save and Quit)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:x 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- Write out data and exit (same as previous)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ZZ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		- Write out data and exit (same as previous)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:q 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- Quit editor (as long as no changes have been made)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:q!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- Quit, abandoning any changes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ZQ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				- Quit, abandoning any changes (same as previous)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:w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Write a copy out to a new file name (Save As...)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:w!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- Force write (ignores file permissions provided you own the file)</a:t>
            </a:r>
          </a:p>
          <a:p>
            <a:pPr marL="0" indent="0">
              <a:lnSpc>
                <a:spcPct val="150000"/>
              </a:lnSpc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Saving Your Work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54515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38622"/>
            <a:ext cx="9214048" cy="44386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Examples of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commands in Command-line mode to alter the user environment: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all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- Show all parameters that you can set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nu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- Turn line numbers on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nonu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- Turn line numbers off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cursorline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Display a line under the cursor position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nocursorline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- Turn off the cursor line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mouse=a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Enable mouse for scrolling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and resizing</a:t>
            </a:r>
          </a:p>
          <a:p>
            <a:pPr marL="0" indent="0"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:set mouse=r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	- Disable mouse for scrolling and resizing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:set tabstop=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- Set the tab to indent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spaces (default is 8)</a:t>
            </a:r>
          </a:p>
          <a:p>
            <a:pPr marL="0" indent="0">
              <a:lnSpc>
                <a:spcPct val="150000"/>
              </a:lnSpc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More Advanced Commands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60188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8375" y="1052736"/>
            <a:ext cx="10752717" cy="44386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Examples of commands in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Command-line mode to edit existing text: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:31,51d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Delete lines 31-51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:20,$d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Delete all lines from line 20 to the end of the file 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:%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s/xxxx/yyyy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	- Substitute (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first instance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each line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yyyy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:%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s/xxxx/yyyy/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 Substitute (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%s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 all instances of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xxxx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yyyy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globally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(g)</a:t>
            </a:r>
            <a:b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default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separator in Command-line mode is the forward slash (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), but you can use any non-alphanumeric character (except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</a:pP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:%s#bin/touch#bin/ls#g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- Substitute every instance of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bin/touch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bin/ls</a:t>
            </a:r>
            <a:b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has a command history - to access it, type a colon (:) and then use the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up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down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cursor keys, or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Ctrl+f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to display the command history window. (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twice to close it)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More Advanced Commands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2889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8375" y="1052736"/>
            <a:ext cx="10752717" cy="1296144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By default, when editing script files for example,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highlights different script elements (variables, commands, comments etc.) in different colours.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Some users find these colours distracting or hard to read:</a:t>
            </a:r>
            <a:endParaRPr lang="en-US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Syntax Highlighting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3181EC-C053-4E06-BA55-0B34A0D73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7648" y="2400635"/>
            <a:ext cx="5688632" cy="286492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225BDE-3C16-4090-B693-5B1309591719}"/>
              </a:ext>
            </a:extLst>
          </p:cNvPr>
          <p:cNvSpPr txBox="1">
            <a:spLocks/>
          </p:cNvSpPr>
          <p:nvPr/>
        </p:nvSpPr>
        <p:spPr>
          <a:xfrm>
            <a:off x="698374" y="5301208"/>
            <a:ext cx="10752717" cy="1296144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You can turn syntax highlighting off with the following command:</a:t>
            </a:r>
          </a:p>
          <a:p>
            <a:pPr lvl="1"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:syntax off</a:t>
            </a:r>
            <a:endParaRPr lang="en-US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78951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698400" y="1052736"/>
            <a:ext cx="10366152" cy="2088232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.vimrc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kern="0">
                <a:latin typeface="Arial" panose="020B0604020202020204" pitchFamily="34" charset="0"/>
                <a:cs typeface="Arial" panose="020B0604020202020204" pitchFamily="34" charset="0"/>
              </a:rPr>
              <a:t>vim Runtime Configuration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file is a text file that contains optional settings to initialize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vi/vim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when it starts.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You can create a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.vimrc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file in your home directory and put suitable commands in it that will run every time you open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vi/vim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.vimrc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file content:</a:t>
            </a: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.vimrc File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E85238-2744-45CB-AA46-59309080F211}"/>
              </a:ext>
            </a:extLst>
          </p:cNvPr>
          <p:cNvSpPr/>
          <p:nvPr/>
        </p:nvSpPr>
        <p:spPr>
          <a:xfrm>
            <a:off x="2423592" y="3185681"/>
            <a:ext cx="5785456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set nu</a:t>
            </a:r>
          </a:p>
          <a:p>
            <a:r>
              <a:rPr lang="en-US" sz="2000" b="1">
                <a:latin typeface="Consolas" pitchFamily="49" charset="0"/>
              </a:rPr>
              <a:t>set tabstop=4</a:t>
            </a:r>
          </a:p>
          <a:p>
            <a:r>
              <a:rPr lang="en-US" sz="2000" b="1">
                <a:latin typeface="Consolas" pitchFamily="49" charset="0"/>
              </a:rPr>
              <a:t>set mouse=a</a:t>
            </a:r>
          </a:p>
          <a:p>
            <a:r>
              <a:rPr lang="en-US" sz="2000" b="1">
                <a:latin typeface="Consolas" pitchFamily="49" charset="0"/>
              </a:rPr>
              <a:t>syntax off</a:t>
            </a:r>
            <a:endParaRPr lang="en-GB" sz="2000" b="1" dirty="0">
              <a:latin typeface="Consolas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48C61C4-84D8-4693-9397-1FC44413B9EA}"/>
              </a:ext>
            </a:extLst>
          </p:cNvPr>
          <p:cNvSpPr txBox="1">
            <a:spLocks/>
          </p:cNvSpPr>
          <p:nvPr/>
        </p:nvSpPr>
        <p:spPr>
          <a:xfrm>
            <a:off x="698399" y="4721389"/>
            <a:ext cx="10633629" cy="1083875"/>
          </a:xfrm>
          <a:prstGeom prst="rect">
            <a:avLst/>
          </a:prstGeom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above settings will turn on line numbers, set the tab stop to 4 spaces, enable mouse scrolling and turn off syntax highlighting.</a:t>
            </a:r>
            <a:b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Note that the colon 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is not required.</a:t>
            </a:r>
          </a:p>
          <a:p>
            <a:pPr marL="0" indent="0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29556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3906839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why vi is important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edit files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vi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commands within vi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Customise the vi environment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34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3906839" cy="1881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why vi is important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edit files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vi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commands within vi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Customise the vi environment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078144" cy="4438650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is a visual text editor included by default in all Unix operating systems.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has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six basic modes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of operation, but we will concentrate on the following: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Normal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mode - this is the default mode when vi is first opened. Keystrokes are evaluated as commands and not as text entered in the file you are editing.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Insert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mode - in this mode, keystrokes enter characters into the file you are editing.</a:t>
            </a:r>
          </a:p>
          <a:p>
            <a:pPr marL="800100" lvl="1" indent="-342900">
              <a:spcAft>
                <a:spcPts val="1200"/>
              </a:spcAft>
              <a:buClr>
                <a:schemeClr val="accent1"/>
              </a:buClr>
              <a:buFont typeface="Courier New" panose="02070309020205020404" pitchFamily="49" charset="0"/>
              <a:buChar char="o"/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Command-line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mode 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- has a wide variety of commands and can do things that Normal mode can’t do as easily.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To move from Normal mode to Insert mode, press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To move from Insert mode to Normal mode, press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</a:p>
          <a:p>
            <a:pPr marL="34290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To move from Normal mode to Command-line mode, press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GB" sz="2000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What is vi?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078144" cy="4438650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vim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is short for 'vi improved'. It takes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as its base and adds numerous features.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In the Linux system we are using, both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are symbolic links to the same application (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vim.basic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), so it doesn't matter whether you use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to invoke the editor.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For simplicity, we will continue to refer to the editor as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vi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in these slides.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vi or vim?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21505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8133928" cy="4438650"/>
          </a:xfrm>
          <a:prstGeom prst="rect">
            <a:avLst/>
          </a:prstGeom>
        </p:spPr>
        <p:txBody>
          <a:bodyPr/>
          <a:lstStyle/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Although most users switch to Insert mode by pressing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, there are several more ways: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– Moves to insert mode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I	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– Moves to insert mode (insert at start of line)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– Moves to insert mode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– Moves to insert mode (append at end of line)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– Moves to insert mode (opens up a new line below cursor)</a:t>
            </a:r>
          </a:p>
          <a:p>
            <a:pPr lvl="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defRPr/>
            </a:pP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– Moves to insert mode (opens up a new line above cursor)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Insert Mode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05511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7701880" cy="4438650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To switch to Normal mode, press the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Esc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key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Necessary for text modifications, navigation, cut and paste etc.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There are a large number of commands available - almost all the keys are programmed to do something.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Consult the cheat sheet for a full listing.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Normal Mode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11480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1">
            <a:extLst>
              <a:ext uri="{FF2B5EF4-FFF2-40B4-BE49-F238E27FC236}">
                <a16:creationId xmlns:a16="http://schemas.microsoft.com/office/drawing/2014/main" id="{44333FA4-DF71-4817-9FB0-7C458B05D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764" y="473223"/>
            <a:ext cx="8547565" cy="60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66512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52736"/>
            <a:ext cx="9214048" cy="4438650"/>
          </a:xfrm>
          <a:prstGeom prst="rect">
            <a:avLst/>
          </a:prstGeom>
        </p:spPr>
        <p:txBody>
          <a:bodyPr/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Cursor keys will probably work, but some Unix environments don't recognise these keys, so use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h j k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instead:</a:t>
            </a:r>
            <a:b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3" indent="0">
              <a:buNone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 =</a:t>
            </a:r>
            <a:r>
              <a:rPr lang="en-GB" sz="2000" dirty="0">
                <a:latin typeface="Wingdings" panose="05000000000000000000" pitchFamily="2" charset="2"/>
              </a:rPr>
              <a:t>ç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 =</a:t>
            </a:r>
            <a:r>
              <a:rPr lang="en-GB" dirty="0"/>
              <a:t> </a:t>
            </a:r>
            <a:r>
              <a:rPr lang="en-GB" sz="2000" dirty="0">
                <a:latin typeface="Wingdings" panose="05000000000000000000" pitchFamily="2" charset="2"/>
              </a:rPr>
              <a:t>ê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k =</a:t>
            </a:r>
            <a:r>
              <a:rPr lang="en-GB" dirty="0"/>
              <a:t> </a:t>
            </a:r>
            <a:r>
              <a:rPr lang="en-GB" sz="2000" dirty="0">
                <a:latin typeface="Wingdings" panose="05000000000000000000" pitchFamily="2" charset="2"/>
              </a:rPr>
              <a:t>é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 =</a:t>
            </a:r>
            <a:r>
              <a:rPr lang="en-GB" dirty="0"/>
              <a:t> </a:t>
            </a:r>
            <a:r>
              <a:rPr lang="en-GB" sz="2000" dirty="0">
                <a:latin typeface="Wingdings" panose="05000000000000000000" pitchFamily="2" charset="2"/>
              </a:rPr>
              <a:t>è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:1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		- Go to the first line of the file</a:t>
            </a:r>
          </a:p>
          <a:p>
            <a:pPr marL="0" indent="0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		- Go to the end of the file</a:t>
            </a:r>
          </a:p>
          <a:p>
            <a:pPr marL="0" indent="0"/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		- Go to the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 line of the file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		- Move the cursor to the end of the paragraph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{  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	- Move the cursor to the beginning of the paragraph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		- Go to first line on the screen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		- Go to the last line on the screen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		- Go to the middle line on the screen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^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	- Go to start of the line</a:t>
            </a:r>
          </a:p>
          <a:p>
            <a:pPr marL="0" indent="0"/>
            <a:r>
              <a:rPr lang="en-US" sz="2000" b="1" kern="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2000" kern="0" dirty="0">
                <a:latin typeface="Arial" panose="020B0604020202020204" pitchFamily="34" charset="0"/>
                <a:cs typeface="Arial" panose="020B0604020202020204" pitchFamily="34" charset="0"/>
              </a:rPr>
              <a:t>   		- Go to end of the line</a:t>
            </a:r>
          </a:p>
          <a:p>
            <a:pPr marL="0" indent="0"/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Normal/Command-line Mode - Navigation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25478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438622"/>
            <a:ext cx="9214048" cy="443865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 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Delete a character</a:t>
            </a:r>
          </a:p>
          <a:p>
            <a:pPr marL="0" indent="0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x 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Delete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characters (where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any number)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dw 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Delete a word</a:t>
            </a:r>
          </a:p>
          <a:p>
            <a:pPr marL="0" indent="0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dw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Delete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words</a:t>
            </a:r>
          </a:p>
          <a:p>
            <a:pPr marL="0" indent="0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dd 	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Delete a line</a:t>
            </a:r>
          </a:p>
          <a:p>
            <a:pPr marL="0" indent="0">
              <a:lnSpc>
                <a:spcPct val="150000"/>
              </a:lnSpc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dd 	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– Delete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lines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Deleting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53605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39E7B5-A7C3-4DB5-95DB-5ED2D19DC946}"/>
</file>

<file path=customXml/itemProps2.xml><?xml version="1.0" encoding="utf-8"?>
<ds:datastoreItem xmlns:ds="http://schemas.openxmlformats.org/officeDocument/2006/customXml" ds:itemID="{0C23F31E-5961-4D77-91CD-F1240DE0F979}"/>
</file>

<file path=customXml/itemProps3.xml><?xml version="1.0" encoding="utf-8"?>
<ds:datastoreItem xmlns:ds="http://schemas.openxmlformats.org/officeDocument/2006/customXml" ds:itemID="{B6174928-5739-4DF5-896B-93A9B7F02A5A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1495</Words>
  <Application>Microsoft Office PowerPoint</Application>
  <PresentationFormat>Widescreen</PresentationFormat>
  <Paragraphs>150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Courier New</vt:lpstr>
      <vt:lpstr>Wingdings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40</cp:revision>
  <dcterms:created xsi:type="dcterms:W3CDTF">2018-11-01T11:59:05Z</dcterms:created>
  <dcterms:modified xsi:type="dcterms:W3CDTF">2022-03-23T10:56:03Z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