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notesMasterIdLst>
    <p:notesMasterId r:id="rId10"/>
  </p:notesMasterIdLst>
  <p:sldIdLst>
    <p:sldId id="263" r:id="rId5"/>
    <p:sldId id="258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FD61D-B51A-4146-A61C-5D1D31D73CFD}" type="datetimeFigureOut">
              <a:rPr lang="en-GB" smtClean="0"/>
              <a:t>16/05/2022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7F7-481D-4FBB-872B-CAD62DA8C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21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6504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82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6900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6900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5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2286986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896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291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80281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8405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254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85649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8963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88964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491266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491267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3848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3849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2301875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851634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6555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16222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24800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33378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88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3565624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374" y="2300287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08754" y="3561383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08754" y="2296046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17219" y="3558226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7219" y="2292889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27238" y="354929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27238" y="228395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57455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230921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894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156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0964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348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282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43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2875756"/>
            <a:ext cx="10992198" cy="1106488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8724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334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9431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4249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3085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645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787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686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755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336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2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490" y="2300147"/>
            <a:ext cx="11003136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9768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090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333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263229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Section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8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fld id="{CF8A0185-9EE6-43AC-B83F-2CFE9BEC84C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5177896"/>
      </p:ext>
    </p:extLst>
  </p:cSld>
  <p:clrMapOvr>
    <a:masterClrMapping/>
  </p:clrMapOvr>
  <p:transition spd="slow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094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356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056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8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6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941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3FC6D143-2387-4A1E-96D3-A9467EA4A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0749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196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98FC274D-A48E-42C4-9DC7-F60495390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5662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D1CA8378-3408-439F-8F67-E28774CB5E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80749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5C7ECB63-85CD-4ACC-BEFF-B0D37FA6877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0747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919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60713" y="2301734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28025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4617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28505" y="2301734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28505" y="3679268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8505" y="5062642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8964" y="367926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964" y="5072542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2300147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677681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5061055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202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1"/>
            </a:gs>
            <a:gs pos="80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609252"/>
            <a:ext cx="10992198" cy="11064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428" y="1825624"/>
            <a:ext cx="10992198" cy="44481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6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48" r:id="rId2"/>
    <p:sldLayoutId id="2147483649" r:id="rId3"/>
    <p:sldLayoutId id="2147483661" r:id="rId4"/>
    <p:sldLayoutId id="2147483650" r:id="rId5"/>
    <p:sldLayoutId id="2147483652" r:id="rId6"/>
    <p:sldLayoutId id="2147483749" r:id="rId7"/>
    <p:sldLayoutId id="2147483666" r:id="rId8"/>
    <p:sldLayoutId id="2147483750" r:id="rId9"/>
    <p:sldLayoutId id="2147483670" r:id="rId10"/>
    <p:sldLayoutId id="2147483669" r:id="rId11"/>
    <p:sldLayoutId id="2147483667" r:id="rId12"/>
    <p:sldLayoutId id="2147483736" r:id="rId13"/>
    <p:sldLayoutId id="2147483737" r:id="rId14"/>
    <p:sldLayoutId id="2147483664" r:id="rId15"/>
    <p:sldLayoutId id="2147483740" r:id="rId16"/>
    <p:sldLayoutId id="2147483665" r:id="rId17"/>
    <p:sldLayoutId id="2147483741" r:id="rId18"/>
    <p:sldLayoutId id="2147483651" r:id="rId19"/>
    <p:sldLayoutId id="2147483742" r:id="rId20"/>
    <p:sldLayoutId id="2147483662" r:id="rId21"/>
    <p:sldLayoutId id="2147483743" r:id="rId22"/>
    <p:sldLayoutId id="2147483663" r:id="rId23"/>
    <p:sldLayoutId id="2147483744" r:id="rId24"/>
    <p:sldLayoutId id="2147483668" r:id="rId25"/>
    <p:sldLayoutId id="2147483745" r:id="rId26"/>
    <p:sldLayoutId id="2147483738" r:id="rId27"/>
    <p:sldLayoutId id="2147483746" r:id="rId28"/>
    <p:sldLayoutId id="2147483739" r:id="rId29"/>
    <p:sldLayoutId id="2147483747" r:id="rId30"/>
    <p:sldLayoutId id="2147483751" r:id="rId31"/>
    <p:sldLayoutId id="2147483752" r:id="rId32"/>
    <p:sldLayoutId id="2147483753" r:id="rId33"/>
    <p:sldLayoutId id="2147483755" r:id="rId34"/>
  </p:sldLayoutIdLst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4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Course Overview</a:t>
            </a:r>
          </a:p>
        </p:txBody>
      </p:sp>
    </p:spTree>
    <p:extLst>
      <p:ext uri="{BB962C8B-B14F-4D97-AF65-F5344CB8AC3E}">
        <p14:creationId xmlns:p14="http://schemas.microsoft.com/office/powerpoint/2010/main" val="154447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 dirty="0">
                <a:latin typeface="Arial" panose="020B0604020202020204" pitchFamily="34" charset="0"/>
              </a:rPr>
              <a:t>After completing this course you will be able to: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Module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1150" y="1700808"/>
            <a:ext cx="9628789" cy="3365024"/>
          </a:xfrm>
          <a:prstGeom prst="rect">
            <a:avLst/>
          </a:prstGeom>
          <a:noFill/>
          <a:ln w="158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 a database is and its major components, including tables and relationships.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What the three subsets of SQL – DML, DDL and DCL are used for Best practices</a:t>
            </a:r>
            <a:endParaRPr lang="en-GB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Display data from one or more tables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Filter and manipulate data from tables to produce reports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Write complex queries to extract and process data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Create, alter and remove tables within a database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Add, change and delete data within a database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Data modelling and normalisation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46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Arial Black" panose="020B0A04020102020204" pitchFamily="34" charset="0"/>
              </a:rPr>
              <a:t>Topic areas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343472" y="1844824"/>
            <a:ext cx="7643500" cy="2169825"/>
            <a:chOff x="1021638" y="1520325"/>
            <a:chExt cx="10009112" cy="2169825"/>
          </a:xfrm>
          <a:solidFill>
            <a:srgbClr val="E8E8E8"/>
          </a:solidFill>
        </p:grpSpPr>
        <p:sp>
          <p:nvSpPr>
            <p:cNvPr id="3" name="Rectangle 2"/>
            <p:cNvSpPr/>
            <p:nvPr/>
          </p:nvSpPr>
          <p:spPr>
            <a:xfrm>
              <a:off x="1021638" y="1520325"/>
              <a:ext cx="10009112" cy="2169825"/>
            </a:xfrm>
            <a:prstGeom prst="rect">
              <a:avLst/>
            </a:prstGeom>
            <a:noFill/>
          </p:spPr>
          <p:txBody>
            <a:bodyPr wrap="square" numCol="2">
              <a:spAutoFit/>
            </a:bodyPr>
            <a:lstStyle/>
            <a:p>
              <a:pPr marL="285750" indent="-285750">
                <a:lnSpc>
                  <a:spcPct val="15000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  <a:defRPr/>
              </a:pP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Data Modelling and ERD's</a:t>
              </a:r>
            </a:p>
            <a:p>
              <a:pPr marL="285750" indent="-285750">
                <a:lnSpc>
                  <a:spcPct val="15000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  <a:defRPr/>
              </a:pP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Selecting and Filtering</a:t>
              </a:r>
            </a:p>
            <a:p>
              <a:pPr marL="285750" indent="-285750">
                <a:lnSpc>
                  <a:spcPct val="15000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  <a:defRPr/>
              </a:pP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Joining tables</a:t>
              </a:r>
            </a:p>
            <a:p>
              <a:pPr marL="285750" indent="-285750">
                <a:lnSpc>
                  <a:spcPct val="15000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en-GB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Sub-queries</a:t>
              </a:r>
            </a:p>
            <a:p>
              <a:pPr marL="285750" indent="-285750">
                <a:lnSpc>
                  <a:spcPct val="15000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Aggregate Functions</a:t>
              </a:r>
              <a:endParaRPr lang="en-GB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5938874" y="1520325"/>
              <a:ext cx="4958783" cy="21698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0" indent="-285750">
                <a:lnSpc>
                  <a:spcPct val="15000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en-GB" alt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Set Functions &amp; Errors</a:t>
              </a:r>
            </a:p>
            <a:p>
              <a:pPr marL="285750" lvl="0" indent="-285750">
                <a:lnSpc>
                  <a:spcPct val="15000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Correlated Subqueries</a:t>
              </a:r>
            </a:p>
            <a:p>
              <a:pPr marL="285750" lvl="0" indent="-285750">
                <a:lnSpc>
                  <a:spcPct val="15000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en-GB" alt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Views and In-line views</a:t>
              </a:r>
            </a:p>
            <a:p>
              <a:pPr marL="285750" lvl="0" indent="-285750">
                <a:lnSpc>
                  <a:spcPct val="15000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en-GB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Optimisation &amp; Efficiency</a:t>
              </a:r>
            </a:p>
            <a:p>
              <a:pPr marL="285750" lvl="0" indent="-285750">
                <a:lnSpc>
                  <a:spcPct val="150000"/>
                </a:lnSpc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en-GB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Normalisation</a:t>
              </a:r>
              <a:endParaRPr lang="en-GB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05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>
                <a:latin typeface="Arial Black" panose="020B0A04020102020204" pitchFamily="34" charset="0"/>
              </a:rPr>
              <a:t>Roadmap</a:t>
            </a:r>
          </a:p>
        </p:txBody>
      </p:sp>
      <p:sp>
        <p:nvSpPr>
          <p:cNvPr id="10" name="Rectangle 9"/>
          <p:cNvSpPr/>
          <p:nvPr/>
        </p:nvSpPr>
        <p:spPr>
          <a:xfrm>
            <a:off x="878539" y="2636912"/>
            <a:ext cx="10273553" cy="2400657"/>
          </a:xfrm>
          <a:prstGeom prst="rect">
            <a:avLst/>
          </a:prstGeom>
          <a:noFill/>
          <a:ln w="381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91440" tIns="91440" rIns="91440" bIns="91440" numCol="1" spcCol="1270" anchor="t" anchorCtr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endParaRPr lang="en-GB" altLang="en-US" dirty="0">
              <a:latin typeface="Arial" charset="0"/>
              <a:cs typeface="Arial" charset="0"/>
            </a:endParaRP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altLang="en-US" dirty="0">
                <a:latin typeface="Arial" charset="0"/>
              </a:rPr>
              <a:t>The course will last for one week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altLang="en-US" dirty="0">
                <a:latin typeface="Arial" charset="0"/>
              </a:rPr>
              <a:t>Each day will consist of several modules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altLang="en-US" dirty="0">
                <a:latin typeface="Arial" charset="0"/>
              </a:rPr>
              <a:t>Each module will cover a key area of SQL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altLang="en-US" dirty="0">
                <a:latin typeface="Arial" charset="0"/>
              </a:rPr>
              <a:t>At the end of each module there will be recap questions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altLang="en-US" dirty="0">
                <a:latin typeface="Arial" charset="0"/>
              </a:rPr>
              <a:t>There will be exercises at the end of each module for you to complete</a:t>
            </a:r>
          </a:p>
          <a:p>
            <a:endParaRPr lang="en-GB" altLang="en-US" dirty="0">
              <a:latin typeface="Arial" charset="0"/>
            </a:endParaRPr>
          </a:p>
          <a:p>
            <a:endParaRPr lang="en-GB" altLang="en-US" dirty="0"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1957" y="1052256"/>
            <a:ext cx="36599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course is composed of: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2" name="Rectangle 1"/>
          <p:cNvSpPr/>
          <p:nvPr/>
        </p:nvSpPr>
        <p:spPr>
          <a:xfrm>
            <a:off x="2035616" y="1772816"/>
            <a:ext cx="1980349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Trainer-led sessions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55372" y="1772816"/>
            <a:ext cx="1980349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Exercises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752184" y="1772816"/>
            <a:ext cx="1980349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Exam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49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602112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altLang="en-US" dirty="0">
                <a:latin typeface="Arial" charset="0"/>
              </a:rPr>
              <a:t>Exam details</a:t>
            </a:r>
            <a:endParaRPr lang="en-GB" dirty="0">
              <a:latin typeface="+mn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5C8426-09D0-485A-A20A-504F506B0AB7}"/>
              </a:ext>
            </a:extLst>
          </p:cNvPr>
          <p:cNvSpPr/>
          <p:nvPr/>
        </p:nvSpPr>
        <p:spPr>
          <a:xfrm>
            <a:off x="1177540" y="1700808"/>
            <a:ext cx="10273553" cy="3231654"/>
          </a:xfrm>
          <a:prstGeom prst="rect">
            <a:avLst/>
          </a:prstGeom>
          <a:noFill/>
          <a:ln w="381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0" vert="horz" wrap="square" lIns="91440" tIns="91440" rIns="91440" bIns="91440" numCol="1" spcCol="1270" anchor="t" anchorCtr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endParaRPr lang="en-GB" altLang="en-US" dirty="0">
              <a:latin typeface="Arial" charset="0"/>
              <a:cs typeface="Arial" charset="0"/>
            </a:endParaRP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altLang="en-US" sz="2400" dirty="0">
                <a:latin typeface="Arial" charset="0"/>
              </a:rPr>
              <a:t>Combination Practical &amp; Written Exam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altLang="en-US" sz="2400">
                <a:latin typeface="Arial" charset="0"/>
              </a:rPr>
              <a:t>4 </a:t>
            </a:r>
            <a:r>
              <a:rPr lang="en-GB" altLang="en-US" sz="2400" dirty="0">
                <a:latin typeface="Arial" charset="0"/>
              </a:rPr>
              <a:t>Query-writing Questions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altLang="en-US" sz="2400">
                <a:latin typeface="Arial" charset="0"/>
              </a:rPr>
              <a:t>4 </a:t>
            </a:r>
            <a:r>
              <a:rPr lang="en-GB" altLang="en-US" sz="2400" dirty="0">
                <a:latin typeface="Arial" charset="0"/>
              </a:rPr>
              <a:t>Query-reading Questions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altLang="en-US" sz="2400" dirty="0">
                <a:latin typeface="Arial" charset="0"/>
              </a:rPr>
              <a:t>90 minutes to complete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altLang="en-US" sz="2400" dirty="0">
                <a:latin typeface="Arial" charset="0"/>
              </a:rPr>
              <a:t>Open book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GB" altLang="en-US" sz="2400" dirty="0">
                <a:latin typeface="Arial" charset="0"/>
              </a:rPr>
              <a:t>Pass mark: 75</a:t>
            </a:r>
            <a:r>
              <a:rPr lang="en-GB" altLang="en-US" sz="2400">
                <a:latin typeface="Arial" charset="0"/>
              </a:rPr>
              <a:t>% (60/80)</a:t>
            </a:r>
            <a:endParaRPr lang="en-GB" altLang="en-US" sz="2400" dirty="0">
              <a:latin typeface="Arial" charset="0"/>
            </a:endParaRPr>
          </a:p>
          <a:p>
            <a:endParaRPr lang="en-GB" altLang="en-US" dirty="0">
              <a:latin typeface="Arial" charset="0"/>
            </a:endParaRPr>
          </a:p>
          <a:p>
            <a:endParaRPr lang="en-GB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3473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heme/theme1.xml><?xml version="1.0" encoding="utf-8"?>
<a:theme xmlns:a="http://schemas.openxmlformats.org/drawingml/2006/main" name="FDM PowerPoint Theme Template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<ct:contentTypeSchema ct:_="" ma:_="" ma:contentTypeName="Document" ma:contentTypeID="0x010100A3E73A2E9174C0438253889B8D124CFE" ma:contentTypeVersion="4" ma:contentTypeDescription="Create a new document." ma:contentTypeScope="" ma:versionID="2e6ee19109657929cfaf91d3e09561ea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9e4d8166dce8aa78507d0c1da2875565" ns2:_="" xmlns:xsd="http://www.w3.org/2001/XMLSchema" xmlns:xs="http://www.w3.org/2001/XMLSchema" xmlns:p="http://schemas.microsoft.com/office/2006/metadata/properties" xmlns:ns2="$ListId:Shared Documents;">
<xsd:import namespace="$ListId:Shared Documents;"/>
<xsd:element name="properties">
<xsd:complexType>
<xsd:sequence>
<xsd:element name="documentManagement">
<xsd:complexType>
<xsd:all>
<xsd:element ref="ns2:RestrictedToTheseUsers" minOccurs="0"/>
<xsd:element ref="ns2:Document_x0020_Type" minOccurs="0"/>
<xsd:element ref="ns2:Module" minOccurs="0"/>
</xsd:all>
</xsd:complexType>
</xsd:element>
</xsd:sequence>
</xsd:complexType>
</xsd:element>
</xsd:schema>
<xsd:schema targetNamespace="$ListId:Shared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RestrictedToTheseUsers" ma:index="8" nillable="true" ma:displayName="RestrictedToTheseUsers" ma:list="UserInfo" ma:SearchPeopleOnly="false" ma:SharePointGroup="0" ma:internalName="RestrictedToTheseUsers" ma:readOnly="false" ma:showField="Title">
<xsd:complexType>
<xsd:complexContent>
<xsd:extension base="dms:UserMulti">
<xsd:sequence>
<xsd:element name="UserInfo" minOccurs="0" maxOccurs="unbounded">
<xsd:complexType>
<xsd:sequence>
<xsd:element name="DisplayName" type="xsd:string" minOccurs="0"/>
<xsd:element name="AccountId" type="dms:UserId" minOccurs="0" nillable="true"/>
<xsd:element name="AccountType" type="xsd:string" minOccurs="0"/>
</xsd:sequence>
</xsd:complexType>
</xsd:element>
</xsd:sequence>
</xsd:extension>
</xsd:complexContent>
</xsd:complexType>
</xsd:element>
<xsd:element name="Document_x0020_Type" ma:index="9" nillable="true" ma:displayName="Document Type" ma:format="Dropdown" ma:indexed="true" ma:internalName="Document_x0020_Type" ma:readOnly="false">
<xsd:simpleType>
<xsd:restriction base="dms:Choice">
<xsd:enumeration value="Course Setup"/>
<xsd:enumeration value="Exams"/>
<xsd:enumeration value="Exercises"/>
<xsd:enumeration value="Handouts"/>
<xsd:enumeration value="Manuals"/>
<xsd:enumeration value="Other"/>
<xsd:enumeration value="Projects"/>
<xsd:enumeration value="Recommended Reading"/>
<xsd:enumeration value="Resources"/>
<xsd:enumeration value="Slide Decks"/>
</xsd:restriction>
</xsd:simpleType>
</xsd:element>
<xsd:element name="Module" ma:index="10" nillable="true" ma:displayName="Module" ma:format="Dropdown" ma:indexed="true" ma:internalName="Module">
<xsd:simpleType>
<xsd:restriction base="dms:Choice">
<xsd:enumeration value="Extra questions and schema"/>
<xsd:enumeration value="Query reading exercises"/>
<xsd:enumeration value="Query writing exercises"/>
<xsd:enumeration value="Slides"/>
<xsd:enumeration value="Extra Material - Agent Schema"/>
<xsd:enumeration value="Additional Material"/>
<xsd:enumeration value="Oracle Installation and Live SQL"/>
</xsd:restriction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2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Module xmlns="$ListId:Shared Documents;">Slides</Module><RestrictedToTheseUsers xmlns="$ListId:Shared Documents;"><UserInfo><DisplayName></DisplayName><AccountId xsi:nil="true"></AccountId><AccountType/></UserInfo></RestrictedToTheseUsers><Document_x0020_Type xmlns="$ListId:Shared Documents;">Slide Decks</Document_x0020_Type></documentManagement>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3959B0-DB48-4DA0-896D-5E573C3CDE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$ListId:Shared Documents;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DE1E78-43C8-491B-A155-1CEE6C63C108}">
  <ds:schemaRefs>
    <ds:schemaRef ds:uri="http://schemas.microsoft.com/office/2006/metadata/properties"/>
    <ds:schemaRef ds:uri="http://schemas.microsoft.com/office/infopath/2007/PartnerControls"/>
    <ds:schemaRef ds:uri="$ListId:Shared Documents;"/>
  </ds:schemaRefs>
</ds:datastoreItem>
</file>

<file path=customXml/itemProps3.xml><?xml version="1.0" encoding="utf-8"?>
<ds:datastoreItem xmlns:ds="http://schemas.openxmlformats.org/officeDocument/2006/customXml" ds:itemID="{1B990D4E-216B-4223-82E4-A152CD1EE9F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FDM PowerPoint Theme Template</Template>
  <TotalTime>0</TotalTime>
  <Words>212</Words>
  <Application>Microsoft Office PowerPoint</Application>
  <PresentationFormat>Widescreen</PresentationFormat>
  <Paragraphs>48</Paragraphs>
  <Slides>5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Wingdings</vt:lpstr>
      <vt:lpstr>FDM PowerPoint Theme Template</vt:lpstr>
      <vt:lpstr>SQL</vt:lpstr>
      <vt:lpstr>PowerPoint Presentation</vt:lpstr>
      <vt:lpstr>PowerPoint Presentation</vt:lpstr>
      <vt:lpstr>PowerPoint Presentation</vt:lpstr>
      <vt:lpstr>PowerPoint Presentation</vt:lpstr>
    </vt:vector>
  </TitlesOfParts>
  <Company>FDM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Donatien Kabwe</dc:creator>
  <cp:lastModifiedBy>Mark Lancaster</cp:lastModifiedBy>
  <cp:revision>24</cp:revision>
  <dcterms:created xsi:type="dcterms:W3CDTF">2018-10-30T11:41:52Z</dcterms:created>
  <dcterms:modified xsi:type="dcterms:W3CDTF">2022-05-16T07:48:04Z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0x010100A3E73A2E9174C0438253889B8D124CFE</vt:lpwstr>
  </property>
</Properties>
</file>