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4.xml" ContentType="application/vnd.openxmlformats-officedocument.presentationml.notesSlide+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7.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18.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9.xml" ContentType="application/vnd.openxmlformats-officedocument.presentationml.notesSlide+xml"/>
  <Override PartName="/ppt/tags/tag39.xml" ContentType="application/vnd.openxmlformats-officedocument.presentationml.tags+xml"/>
  <Override PartName="/ppt/notesSlides/notesSlide2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1.xml" ContentType="application/vnd.openxmlformats-officedocument.presentationml.notesSlide+xml"/>
  <Override PartName="/ppt/tags/tag42.xml" ContentType="application/vnd.openxmlformats-officedocument.presentationml.tags+xml"/>
  <Override PartName="/ppt/notesSlides/notesSlide22.xml" ContentType="application/vnd.openxmlformats-officedocument.presentationml.notesSlide+xml"/>
  <Override PartName="/ppt/tags/tag43.xml" ContentType="application/vnd.openxmlformats-officedocument.presentationml.tags+xml"/>
  <Override PartName="/ppt/notesSlides/notesSlide23.xml" ContentType="application/vnd.openxmlformats-officedocument.presentationml.notesSlide+xml"/>
  <Override PartName="/ppt/tags/tag44.xml" ContentType="application/vnd.openxmlformats-officedocument.presentationml.tags+xml"/>
  <Override PartName="/ppt/notesSlides/notesSlide24.xml" ContentType="application/vnd.openxmlformats-officedocument.presentationml.notesSlide+xml"/>
  <Override PartName="/ppt/tags/tag45.xml" ContentType="application/vnd.openxmlformats-officedocument.presentationml.tags+xml"/>
  <Override PartName="/ppt/notesSlides/notesSlide25.xml" ContentType="application/vnd.openxmlformats-officedocument.presentationml.notesSlide+xml"/>
  <Override PartName="/ppt/tags/tag46.xml" ContentType="application/vnd.openxmlformats-officedocument.presentationml.tags+xml"/>
  <Override PartName="/ppt/notesSlides/notesSlide26.xml" ContentType="application/vnd.openxmlformats-officedocument.presentationml.notesSlide+xml"/>
  <Override PartName="/ppt/tags/tag47.xml" ContentType="application/vnd.openxmlformats-officedocument.presentationml.tags+xml"/>
  <Override PartName="/ppt/notesSlides/notesSlide27.xml" ContentType="application/vnd.openxmlformats-officedocument.presentationml.notesSlide+xml"/>
  <Override PartName="/ppt/tags/tag48.xml" ContentType="application/vnd.openxmlformats-officedocument.presentationml.tags+xml"/>
  <Override PartName="/ppt/notesSlides/notesSlide28.xml" ContentType="application/vnd.openxmlformats-officedocument.presentationml.notesSlide+xml"/>
  <Override PartName="/ppt/tags/tag49.xml" ContentType="application/vnd.openxmlformats-officedocument.presentationml.tags+xml"/>
  <Override PartName="/ppt/notesSlides/notesSlide29.xml" ContentType="application/vnd.openxmlformats-officedocument.presentationml.notesSlide+xml"/>
  <Override PartName="/ppt/tags/tag50.xml" ContentType="application/vnd.openxmlformats-officedocument.presentationml.tags+xml"/>
  <Override PartName="/ppt/notesSlides/notesSlide30.xml" ContentType="application/vnd.openxmlformats-officedocument.presentationml.notesSlide+xml"/>
  <Override PartName="/ppt/tags/tag51.xml" ContentType="application/vnd.openxmlformats-officedocument.presentationml.tags+xml"/>
  <Override PartName="/ppt/notesSlides/notesSlide31.xml" ContentType="application/vnd.openxmlformats-officedocument.presentationml.notesSlide+xml"/>
  <Override PartName="/ppt/tags/tag52.xml" ContentType="application/vnd.openxmlformats-officedocument.presentationml.tags+xml"/>
  <Override PartName="/ppt/notesSlides/notesSlide32.xml" ContentType="application/vnd.openxmlformats-officedocument.presentationml.notesSlide+xml"/>
  <Override PartName="/ppt/tags/tag53.xml" ContentType="application/vnd.openxmlformats-officedocument.presentationml.tags+xml"/>
  <Override PartName="/ppt/notesSlides/notesSlide33.xml" ContentType="application/vnd.openxmlformats-officedocument.presentationml.notesSlide+xml"/>
  <Override PartName="/ppt/tags/tag54.xml" ContentType="application/vnd.openxmlformats-officedocument.presentationml.tags+xml"/>
  <Override PartName="/ppt/notesSlides/notesSlide34.xml" ContentType="application/vnd.openxmlformats-officedocument.presentationml.notesSlide+xml"/>
  <Override PartName="/ppt/tags/tag55.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47"/>
  </p:notesMasterIdLst>
  <p:sldIdLst>
    <p:sldId id="294" r:id="rId5"/>
    <p:sldId id="257" r:id="rId6"/>
    <p:sldId id="259" r:id="rId7"/>
    <p:sldId id="260" r:id="rId8"/>
    <p:sldId id="261" r:id="rId9"/>
    <p:sldId id="262" r:id="rId10"/>
    <p:sldId id="263" r:id="rId11"/>
    <p:sldId id="264" r:id="rId12"/>
    <p:sldId id="265" r:id="rId13"/>
    <p:sldId id="266" r:id="rId14"/>
    <p:sldId id="267" r:id="rId15"/>
    <p:sldId id="268" r:id="rId16"/>
    <p:sldId id="300" r:id="rId17"/>
    <p:sldId id="269" r:id="rId18"/>
    <p:sldId id="270" r:id="rId19"/>
    <p:sldId id="271" r:id="rId20"/>
    <p:sldId id="272" r:id="rId21"/>
    <p:sldId id="273" r:id="rId22"/>
    <p:sldId id="274" r:id="rId23"/>
    <p:sldId id="275" r:id="rId24"/>
    <p:sldId id="276" r:id="rId25"/>
    <p:sldId id="277" r:id="rId26"/>
    <p:sldId id="278" r:id="rId27"/>
    <p:sldId id="279" r:id="rId28"/>
    <p:sldId id="295" r:id="rId29"/>
    <p:sldId id="280" r:id="rId30"/>
    <p:sldId id="296" r:id="rId31"/>
    <p:sldId id="281" r:id="rId32"/>
    <p:sldId id="282" r:id="rId33"/>
    <p:sldId id="283" r:id="rId34"/>
    <p:sldId id="284" r:id="rId35"/>
    <p:sldId id="285" r:id="rId36"/>
    <p:sldId id="286" r:id="rId37"/>
    <p:sldId id="287" r:id="rId38"/>
    <p:sldId id="297" r:id="rId39"/>
    <p:sldId id="298" r:id="rId40"/>
    <p:sldId id="299" r:id="rId41"/>
    <p:sldId id="301" r:id="rId42"/>
    <p:sldId id="288" r:id="rId43"/>
    <p:sldId id="289" r:id="rId44"/>
    <p:sldId id="292" r:id="rId45"/>
    <p:sldId id="29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441" autoAdjust="0"/>
  </p:normalViewPr>
  <p:slideViewPr>
    <p:cSldViewPr>
      <p:cViewPr varScale="1">
        <p:scale>
          <a:sx n="60" d="100"/>
          <a:sy n="60" d="100"/>
        </p:scale>
        <p:origin x="96" y="52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B0E2E-FA1B-49E8-81DE-7DA048B075EB}" type="datetimeFigureOut">
              <a:rPr lang="en-GB" smtClean="0"/>
              <a:t>29/06/2021</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BC767-464D-4FBB-8F79-62B6F0DE02BE}" type="slidenum">
              <a:rPr lang="en-GB" smtClean="0"/>
              <a:t>‹#›</a:t>
            </a:fld>
            <a:endParaRPr lang="en-GB" dirty="0"/>
          </a:p>
        </p:txBody>
      </p:sp>
    </p:spTree>
    <p:extLst>
      <p:ext uri="{BB962C8B-B14F-4D97-AF65-F5344CB8AC3E}">
        <p14:creationId xmlns:p14="http://schemas.microsoft.com/office/powerpoint/2010/main" val="429113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14</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15</a:t>
            </a:fld>
            <a:endParaRPr lang="en-US" altLang="zh-TW" dirty="0"/>
          </a:p>
        </p:txBody>
      </p:sp>
    </p:spTree>
    <p:extLst>
      <p:ext uri="{BB962C8B-B14F-4D97-AF65-F5344CB8AC3E}">
        <p14:creationId xmlns:p14="http://schemas.microsoft.com/office/powerpoint/2010/main" val="796698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16</a:t>
            </a:fld>
            <a:endParaRPr lang="en-US" altLang="zh-TW" dirty="0"/>
          </a:p>
        </p:txBody>
      </p:sp>
    </p:spTree>
    <p:extLst>
      <p:ext uri="{BB962C8B-B14F-4D97-AF65-F5344CB8AC3E}">
        <p14:creationId xmlns:p14="http://schemas.microsoft.com/office/powerpoint/2010/main" val="796698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17</a:t>
            </a:fld>
            <a:endParaRPr lang="en-US" altLang="zh-TW" dirty="0"/>
          </a:p>
        </p:txBody>
      </p:sp>
    </p:spTree>
    <p:extLst>
      <p:ext uri="{BB962C8B-B14F-4D97-AF65-F5344CB8AC3E}">
        <p14:creationId xmlns:p14="http://schemas.microsoft.com/office/powerpoint/2010/main" val="796698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19</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20</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21</a:t>
            </a:fld>
            <a:endParaRPr lang="en-US" altLang="zh-TW" dirty="0"/>
          </a:p>
        </p:txBody>
      </p:sp>
    </p:spTree>
    <p:extLst>
      <p:ext uri="{BB962C8B-B14F-4D97-AF65-F5344CB8AC3E}">
        <p14:creationId xmlns:p14="http://schemas.microsoft.com/office/powerpoint/2010/main" val="796698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percentage symbol (%) represents (masks) 0 or more characters.</a:t>
            </a:r>
          </a:p>
          <a:p>
            <a:r>
              <a:rPr lang="en-GB" dirty="0"/>
              <a:t>The underscore symbol (_) represents exactly 1 character.</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23</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25</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en-US" sz="1200" b="1" dirty="0">
                <a:latin typeface="Consolas" panose="020B0609020204030204" pitchFamily="49" charset="0"/>
                <a:ea typeface="ヒラギノ角ゴ Pro W3" pitchFamily="-112" charset="-128"/>
                <a:cs typeface="Consolas" panose="020B0609020204030204" pitchFamily="49" charset="0"/>
              </a:rPr>
              <a:t>DD day MM month YY year HH hour MI minute SS seconds</a:t>
            </a:r>
          </a:p>
          <a:p>
            <a:r>
              <a:rPr lang="en-GB" altLang="en-US" sz="1200" b="1" dirty="0">
                <a:latin typeface="Consolas" panose="020B0609020204030204" pitchFamily="49" charset="0"/>
                <a:ea typeface="ヒラギノ角ゴ Pro W3" pitchFamily="-112" charset="-128"/>
                <a:cs typeface="Consolas" panose="020B0609020204030204" pitchFamily="49" charset="0"/>
              </a:rPr>
              <a:t>CC = century; DAY = full day name; HH = Hour (01-12); AM = AM/PM</a:t>
            </a:r>
          </a:p>
          <a:p>
            <a:r>
              <a:rPr lang="en-GB" altLang="en-US" sz="1200" b="1" dirty="0">
                <a:latin typeface="Consolas" panose="020B0609020204030204" pitchFamily="49" charset="0"/>
                <a:ea typeface="ヒラギノ角ゴ Pro W3" pitchFamily="-112" charset="-128"/>
                <a:cs typeface="Consolas" panose="020B0609020204030204" pitchFamily="49" charset="0"/>
              </a:rPr>
              <a:t>DY = abbreviated day name; MON = abbrev. month name; HH12 = hour (01-12); PM = AM/PM</a:t>
            </a:r>
          </a:p>
          <a:p>
            <a:pPr marL="0" algn="l" defTabSz="914400" rtl="0" eaLnBrk="1" latinLnBrk="0" hangingPunct="1"/>
            <a:r>
              <a:rPr lang="en-GB" sz="1200" b="1" kern="1200" dirty="0">
                <a:solidFill>
                  <a:schemeClr val="tx1"/>
                </a:solidFill>
                <a:latin typeface="Consolas" panose="020B0609020204030204" pitchFamily="49" charset="0"/>
                <a:ea typeface="ヒラギノ角ゴ Pro W3" pitchFamily="-112" charset="-128"/>
              </a:rPr>
              <a:t>MONTH = full month name; HH24 = hour (00-23)</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26</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5</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27</a:t>
            </a:fld>
            <a:endParaRPr lang="en-US" altLang="zh-TW" dirty="0"/>
          </a:p>
        </p:txBody>
      </p:sp>
    </p:spTree>
    <p:extLst>
      <p:ext uri="{BB962C8B-B14F-4D97-AF65-F5344CB8AC3E}">
        <p14:creationId xmlns:p14="http://schemas.microsoft.com/office/powerpoint/2010/main" val="688949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Note: w</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hen filtering by today’s date or a fixed number of days from today’s date</a:t>
            </a:r>
            <a:r>
              <a:rPr lang="en-GB" sz="1800" dirty="0">
                <a:effectLst/>
                <a:latin typeface="Cambria" panose="02040503050406030204" pitchFamily="18" charset="0"/>
                <a:ea typeface="MS Mincho" panose="02020609040205080304" pitchFamily="49" charset="-128"/>
                <a:cs typeface="Times New Roman" panose="02020603050405020304" pitchFamily="18" charset="0"/>
              </a:rPr>
              <a:t> we should work directly with SYSDATE, rather than using TO_CHAR.</a:t>
            </a:r>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28</a:t>
            </a:fld>
            <a:endParaRPr lang="en-US" altLang="zh-TW" dirty="0"/>
          </a:p>
        </p:txBody>
      </p:sp>
    </p:spTree>
    <p:extLst>
      <p:ext uri="{BB962C8B-B14F-4D97-AF65-F5344CB8AC3E}">
        <p14:creationId xmlns:p14="http://schemas.microsoft.com/office/powerpoint/2010/main" val="796698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29</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Note: the above query is </a:t>
            </a:r>
            <a:r>
              <a:rPr lang="en-US" sz="1200" dirty="0">
                <a:effectLst/>
                <a:latin typeface="Cambria" panose="02040503050406030204" pitchFamily="18" charset="0"/>
                <a:ea typeface="MS Mincho" panose="02020609040205080304" pitchFamily="49" charset="-128"/>
                <a:cs typeface="Times New Roman" panose="02020603050405020304" pitchFamily="18" charset="0"/>
              </a:rPr>
              <a:t>filtering by a fixed number of days (7) from today’s date;</a:t>
            </a:r>
            <a:r>
              <a:rPr lang="en-GB" sz="1200" dirty="0">
                <a:effectLst/>
                <a:latin typeface="Cambria" panose="02040503050406030204" pitchFamily="18" charset="0"/>
                <a:ea typeface="MS Mincho" panose="02020609040205080304" pitchFamily="49" charset="-128"/>
                <a:cs typeface="Times New Roman" panose="02020603050405020304" pitchFamily="18" charset="0"/>
              </a:rPr>
              <a:t> we should therefore work directly with SYSDATE, rather than using TO_CHAR.</a:t>
            </a:r>
            <a:endParaRPr lang="en-GB" dirty="0"/>
          </a:p>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30</a:t>
            </a:fld>
            <a:endParaRPr lang="en-US" altLang="zh-TW" dirty="0"/>
          </a:p>
        </p:txBody>
      </p:sp>
    </p:spTree>
    <p:extLst>
      <p:ext uri="{BB962C8B-B14F-4D97-AF65-F5344CB8AC3E}">
        <p14:creationId xmlns:p14="http://schemas.microsoft.com/office/powerpoint/2010/main" val="796698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31</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the case of </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filtering by a range of dates which is not a fixed number of days from today.</a:t>
            </a:r>
            <a:r>
              <a:rPr lang="en-GB" dirty="0"/>
              <a:t> In such cases you should not work directly with SYSDATE; you need to use TO_CHAR function.</a:t>
            </a:r>
          </a:p>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32</a:t>
            </a:fld>
            <a:endParaRPr lang="en-US" altLang="zh-TW" dirty="0"/>
          </a:p>
        </p:txBody>
      </p:sp>
    </p:spTree>
    <p:extLst>
      <p:ext uri="{BB962C8B-B14F-4D97-AF65-F5344CB8AC3E}">
        <p14:creationId xmlns:p14="http://schemas.microsoft.com/office/powerpoint/2010/main" val="796698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33</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en-US" dirty="0"/>
              <a:t>Note the importance of using ADD_MONTHS  to subtract the months from SYSDATE before doing the TO_CHAR</a:t>
            </a:r>
          </a:p>
          <a:p>
            <a:r>
              <a:rPr lang="en-GB" altLang="en-US" dirty="0"/>
              <a:t>NEVER do arithmetic on the results of a TO_CHAR!!</a:t>
            </a:r>
          </a:p>
          <a:p>
            <a:endParaRPr lang="en-GB" altLang="en-US" dirty="0"/>
          </a:p>
          <a:p>
            <a:r>
              <a:rPr lang="en-GB" altLang="en-US" dirty="0"/>
              <a:t>If you’d tried TO_CHAR(SYSDATE,’YYMM’) -1 it would not work in January. For example if the current date is January 2015, then YYMM is 1501. The previous month December 2014 would be 1412. However if you subtract 1 from 1501 you end up with 1500 which is not a month at all. </a:t>
            </a:r>
          </a:p>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34</a:t>
            </a:fld>
            <a:endParaRPr lang="en-US" altLang="zh-TW" dirty="0"/>
          </a:p>
        </p:txBody>
      </p:sp>
    </p:spTree>
    <p:extLst>
      <p:ext uri="{BB962C8B-B14F-4D97-AF65-F5344CB8AC3E}">
        <p14:creationId xmlns:p14="http://schemas.microsoft.com/office/powerpoint/2010/main" val="796698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Note: in order to see meaningful results with the above query, run the ‘update shares_prices’ script, present in LMS</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35</a:t>
            </a:fld>
            <a:endParaRPr lang="en-US" altLang="zh-TW" dirty="0"/>
          </a:p>
        </p:txBody>
      </p:sp>
    </p:spTree>
    <p:extLst>
      <p:ext uri="{BB962C8B-B14F-4D97-AF65-F5344CB8AC3E}">
        <p14:creationId xmlns:p14="http://schemas.microsoft.com/office/powerpoint/2010/main" val="1506001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above query should return 818 records</a:t>
            </a:r>
          </a:p>
          <a:p>
            <a:endParaRPr lang="en-GB" dirty="0"/>
          </a:p>
          <a:p>
            <a:r>
              <a:rPr lang="en-GB" dirty="0"/>
              <a:t>Explain why the following filter will not work:</a:t>
            </a:r>
          </a:p>
          <a:p>
            <a:r>
              <a:rPr lang="en-GB" dirty="0"/>
              <a:t>WHERE time_start = time_end -- incorrect (returns nothing as time will differ even if dates are the same)</a:t>
            </a:r>
          </a:p>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36</a:t>
            </a:fld>
            <a:endParaRPr lang="en-US" altLang="zh-TW" dirty="0"/>
          </a:p>
        </p:txBody>
      </p:sp>
    </p:spTree>
    <p:extLst>
      <p:ext uri="{BB962C8B-B14F-4D97-AF65-F5344CB8AC3E}">
        <p14:creationId xmlns:p14="http://schemas.microsoft.com/office/powerpoint/2010/main" val="625444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6</a:t>
            </a:fld>
            <a:endParaRPr lang="en-US" altLang="zh-TW" dirty="0"/>
          </a:p>
        </p:txBody>
      </p:sp>
    </p:spTree>
    <p:extLst>
      <p:ext uri="{BB962C8B-B14F-4D97-AF65-F5344CB8AC3E}">
        <p14:creationId xmlns:p14="http://schemas.microsoft.com/office/powerpoint/2010/main" val="7966984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first query returns 297 records and does not include shares where time_end is NULL; the second returns 8 records: one for each share_id with time_start = the current date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 why the following filter will not work for the first query:</a:t>
            </a:r>
          </a:p>
          <a:p>
            <a:r>
              <a:rPr lang="en-GB" dirty="0"/>
              <a:t>WHERE time_start != time_end -- incorrect (returns shares that changed their price within the same day as well, as time will differ); returns 1115 records (297+818)</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Explain why the following filter will not work for the second query:</a:t>
            </a:r>
          </a:p>
          <a:p>
            <a:r>
              <a:rPr lang="en-GB" dirty="0"/>
              <a:t>WHERE time_end = NULL  -- incorrect; the = comparison operator cannot be used to compare values with NULL (returns no records)</a:t>
            </a:r>
          </a:p>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37</a:t>
            </a:fld>
            <a:endParaRPr lang="en-US" altLang="zh-TW" dirty="0"/>
          </a:p>
        </p:txBody>
      </p:sp>
    </p:spTree>
    <p:extLst>
      <p:ext uri="{BB962C8B-B14F-4D97-AF65-F5344CB8AC3E}">
        <p14:creationId xmlns:p14="http://schemas.microsoft.com/office/powerpoint/2010/main" val="4277904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38</a:t>
            </a:fld>
            <a:endParaRPr lang="en-US" altLang="zh-TW" dirty="0"/>
          </a:p>
        </p:txBody>
      </p:sp>
    </p:spTree>
    <p:extLst>
      <p:ext uri="{BB962C8B-B14F-4D97-AF65-F5344CB8AC3E}">
        <p14:creationId xmlns:p14="http://schemas.microsoft.com/office/powerpoint/2010/main" val="1614259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In Oracle SQL Developer once you state</a:t>
            </a:r>
            <a:r>
              <a:rPr lang="en-GB" baseline="0" dirty="0"/>
              <a:t> your table(s) in the FROM clause, you can pick (select) columns within the SELECT clause using the IntelliSense facility. Place the cursor in the SELECT clause and press the space bar to display the list of columns of the tables listed in the FROM clause.</a:t>
            </a:r>
          </a:p>
          <a:p>
            <a:r>
              <a:rPr lang="en-GB" baseline="0" dirty="0"/>
              <a:t>The same applies to all other clauses within the SELECT statement, e.g. WHERE, ORDER BY etc.</a:t>
            </a:r>
          </a:p>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39</a:t>
            </a:fld>
            <a:endParaRPr lang="en-US" altLang="zh-TW" dirty="0"/>
          </a:p>
        </p:txBody>
      </p:sp>
    </p:spTree>
    <p:extLst>
      <p:ext uri="{BB962C8B-B14F-4D97-AF65-F5344CB8AC3E}">
        <p14:creationId xmlns:p14="http://schemas.microsoft.com/office/powerpoint/2010/main" val="7966984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42</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7</a:t>
            </a:fld>
            <a:endParaRPr lang="en-US" altLang="zh-TW" dirty="0"/>
          </a:p>
        </p:txBody>
      </p:sp>
    </p:spTree>
    <p:extLst>
      <p:ext uri="{BB962C8B-B14F-4D97-AF65-F5344CB8AC3E}">
        <p14:creationId xmlns:p14="http://schemas.microsoft.com/office/powerpoint/2010/main" val="796698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8</a:t>
            </a:fld>
            <a:endParaRPr lang="en-US" altLang="zh-TW" dirty="0"/>
          </a:p>
        </p:txBody>
      </p:sp>
    </p:spTree>
    <p:extLst>
      <p:ext uri="{BB962C8B-B14F-4D97-AF65-F5344CB8AC3E}">
        <p14:creationId xmlns:p14="http://schemas.microsoft.com/office/powerpoint/2010/main" val="79669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10</a:t>
            </a:fld>
            <a:endParaRPr lang="en-US" altLang="zh-TW" dirty="0"/>
          </a:p>
        </p:txBody>
      </p:sp>
    </p:spTree>
    <p:extLst>
      <p:ext uri="{BB962C8B-B14F-4D97-AF65-F5344CB8AC3E}">
        <p14:creationId xmlns:p14="http://schemas.microsoft.com/office/powerpoint/2010/main" val="796698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11</a:t>
            </a:fld>
            <a:endParaRPr lang="en-US" altLang="zh-TW" dirty="0"/>
          </a:p>
        </p:txBody>
      </p:sp>
    </p:spTree>
    <p:extLst>
      <p:ext uri="{BB962C8B-B14F-4D97-AF65-F5344CB8AC3E}">
        <p14:creationId xmlns:p14="http://schemas.microsoft.com/office/powerpoint/2010/main" val="796698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12</a:t>
            </a:fld>
            <a:endParaRPr lang="en-US" altLang="zh-TW" dirty="0"/>
          </a:p>
        </p:txBody>
      </p:sp>
    </p:spTree>
    <p:extLst>
      <p:ext uri="{BB962C8B-B14F-4D97-AF65-F5344CB8AC3E}">
        <p14:creationId xmlns:p14="http://schemas.microsoft.com/office/powerpoint/2010/main" val="796698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13</a:t>
            </a:fld>
            <a:endParaRPr lang="en-US" altLang="zh-TW" dirty="0"/>
          </a:p>
        </p:txBody>
      </p:sp>
    </p:spTree>
    <p:extLst>
      <p:ext uri="{BB962C8B-B14F-4D97-AF65-F5344CB8AC3E}">
        <p14:creationId xmlns:p14="http://schemas.microsoft.com/office/powerpoint/2010/main" val="83818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dirty="0"/>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79633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dirty="0"/>
              <a:t>Click icon to add picture</a:t>
            </a:r>
            <a:endParaRPr lang="en-GB" dirty="0"/>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dirty="0"/>
              <a:t>Click icon to add picture</a:t>
            </a:r>
            <a:endParaRPr lang="en-GB" dirty="0"/>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dirty="0"/>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731316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5_Section Headings">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a:xfrm>
            <a:off x="8830733" y="6484939"/>
            <a:ext cx="2844800" cy="365125"/>
          </a:xfrm>
          <a:prstGeom prst="rect">
            <a:avLst/>
          </a:prstGeom>
        </p:spPr>
        <p:txBody>
          <a:bodyPr/>
          <a:lstStyle/>
          <a:p>
            <a:fld id="{CF8A0185-9EE6-43AC-B83F-2CFE9BEC84C0}" type="slidenum">
              <a:rPr lang="zh-TW" altLang="en-US" smtClean="0"/>
              <a:pPr/>
              <a:t>‹#›</a:t>
            </a:fld>
            <a:endParaRPr lang="zh-TW" altLang="en-US"/>
          </a:p>
        </p:txBody>
      </p:sp>
    </p:spTree>
    <p:extLst>
      <p:ext uri="{BB962C8B-B14F-4D97-AF65-F5344CB8AC3E}">
        <p14:creationId xmlns:p14="http://schemas.microsoft.com/office/powerpoint/2010/main" val="1586280286"/>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8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731316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9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850880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10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850880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1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850880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850880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3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8508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505644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4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850880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5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731316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6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850880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17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850880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18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850880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19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731316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20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731316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21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850880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22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731316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23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7313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24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850880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25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731316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26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8508807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27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731316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28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850880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29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731316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30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850880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31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850880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32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8956144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35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332617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35"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 id="2147483762" r:id="rId42"/>
    <p:sldLayoutId id="2147483763" r:id="rId43"/>
    <p:sldLayoutId id="2147483764" r:id="rId44"/>
    <p:sldLayoutId id="2147483765" r:id="rId45"/>
    <p:sldLayoutId id="2147483766" r:id="rId46"/>
    <p:sldLayoutId id="2147483767" r:id="rId47"/>
    <p:sldLayoutId id="2147483768" r:id="rId48"/>
    <p:sldLayoutId id="2147483769" r:id="rId49"/>
    <p:sldLayoutId id="2147483770" r:id="rId50"/>
    <p:sldLayoutId id="2147483771" r:id="rId51"/>
    <p:sldLayoutId id="2147483772" r:id="rId52"/>
    <p:sldLayoutId id="2147483773" r:id="rId53"/>
    <p:sldLayoutId id="2147483774" r:id="rId54"/>
    <p:sldLayoutId id="2147483775" r:id="rId55"/>
    <p:sldLayoutId id="2147483776" r:id="rId56"/>
    <p:sldLayoutId id="2147483777" r:id="rId57"/>
    <p:sldLayoutId id="2147483778" r:id="rId58"/>
    <p:sldLayoutId id="2147483781" r:id="rId59"/>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tags" Target="../tags/tag10.xml"/><Relationship Id="rId1" Type="http://schemas.openxmlformats.org/officeDocument/2006/relationships/tags" Target="../tags/tag9.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3.xml"/><Relationship Id="rId7" Type="http://schemas.openxmlformats.org/officeDocument/2006/relationships/notesSlide" Target="../notesSlides/notesSlide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39.xml"/><Relationship Id="rId5" Type="http://schemas.openxmlformats.org/officeDocument/2006/relationships/tags" Target="../tags/tag15.xml"/><Relationship Id="rId4" Type="http://schemas.openxmlformats.org/officeDocument/2006/relationships/tags" Target="../tags/tag14.xml"/><Relationship Id="rId9"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tags" Target="../tags/tag18.xml"/><Relationship Id="rId7" Type="http://schemas.microsoft.com/office/2007/relationships/hdphoto" Target="../media/hdphoto1.wdp"/><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png"/><Relationship Id="rId5" Type="http://schemas.openxmlformats.org/officeDocument/2006/relationships/notesSlide" Target="../notesSlides/notesSlide8.xml"/><Relationship Id="rId4"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tags" Target="../tags/tag20.xml"/><Relationship Id="rId1" Type="http://schemas.openxmlformats.org/officeDocument/2006/relationships/tags" Target="../tags/tag19.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1.xml"/><Relationship Id="rId1" Type="http://schemas.openxmlformats.org/officeDocument/2006/relationships/tags" Target="../tags/tag21.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2.xml"/><Relationship Id="rId1" Type="http://schemas.openxmlformats.org/officeDocument/2006/relationships/tags" Target="../tags/tag22.xml"/><Relationship Id="rId5" Type="http://schemas.microsoft.com/office/2007/relationships/hdphoto" Target="../media/hdphoto1.wdp"/><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3.xml"/><Relationship Id="rId1" Type="http://schemas.openxmlformats.org/officeDocument/2006/relationships/tags" Target="../tags/tag23.xml"/><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4.xml"/><Relationship Id="rId1" Type="http://schemas.openxmlformats.org/officeDocument/2006/relationships/tags" Target="../tags/tag24.xml"/><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25.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tags" Target="../tags/tag27.xml"/><Relationship Id="rId1" Type="http://schemas.openxmlformats.org/officeDocument/2006/relationships/tags" Target="../tags/tag26.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6.xml"/><Relationship Id="rId1" Type="http://schemas.openxmlformats.org/officeDocument/2006/relationships/tags" Target="../tags/tag28.xml"/><Relationship Id="rId5" Type="http://schemas.microsoft.com/office/2007/relationships/hdphoto" Target="../media/hdphoto1.wdp"/><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7.xml"/><Relationship Id="rId1" Type="http://schemas.openxmlformats.org/officeDocument/2006/relationships/tags" Target="../tags/tag29.xml"/><Relationship Id="rId5" Type="http://schemas.microsoft.com/office/2007/relationships/hdphoto" Target="../media/hdphoto1.wdp"/><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30.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tags" Target="../tags/tag33.xml"/><Relationship Id="rId7" Type="http://schemas.microsoft.com/office/2007/relationships/hdphoto" Target="../media/hdphoto1.wdp"/><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png"/><Relationship Id="rId5" Type="http://schemas.openxmlformats.org/officeDocument/2006/relationships/notesSlide" Target="../notesSlides/notesSlide17.xml"/><Relationship Id="rId4"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34.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1.xml"/><Relationship Id="rId1" Type="http://schemas.openxmlformats.org/officeDocument/2006/relationships/tags" Target="../tags/tag35.xml"/><Relationship Id="rId5" Type="http://schemas.microsoft.com/office/2007/relationships/hdphoto" Target="../media/hdphoto1.wdp"/><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tags" Target="../tags/tag38.xml"/><Relationship Id="rId7" Type="http://schemas.microsoft.com/office/2007/relationships/hdphoto" Target="../media/hdphoto1.wdp"/><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png"/><Relationship Id="rId5" Type="http://schemas.openxmlformats.org/officeDocument/2006/relationships/notesSlide" Target="../notesSlides/notesSlide19.xml"/><Relationship Id="rId4"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9.xml"/><Relationship Id="rId1" Type="http://schemas.openxmlformats.org/officeDocument/2006/relationships/tags" Target="../tags/tag39.xml"/><Relationship Id="rId5" Type="http://schemas.microsoft.com/office/2007/relationships/hdphoto" Target="../media/hdphoto1.wdp"/><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tags" Target="../tags/tag41.xml"/><Relationship Id="rId1" Type="http://schemas.openxmlformats.org/officeDocument/2006/relationships/tags" Target="../tags/tag40.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1.xml"/><Relationship Id="rId1" Type="http://schemas.openxmlformats.org/officeDocument/2006/relationships/tags" Target="../tags/tag42.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2.xml"/><Relationship Id="rId5" Type="http://schemas.openxmlformats.org/officeDocument/2006/relationships/image" Target="../media/image2.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2.xml"/><Relationship Id="rId1" Type="http://schemas.openxmlformats.org/officeDocument/2006/relationships/tags" Target="../tags/tag43.xml"/><Relationship Id="rId5" Type="http://schemas.microsoft.com/office/2007/relationships/hdphoto" Target="../media/hdphoto1.wdp"/><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3.xml"/><Relationship Id="rId1" Type="http://schemas.openxmlformats.org/officeDocument/2006/relationships/tags" Target="../tags/tag44.xml"/><Relationship Id="rId5" Type="http://schemas.microsoft.com/office/2007/relationships/hdphoto" Target="../media/hdphoto1.wdp"/><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4.xml"/><Relationship Id="rId1" Type="http://schemas.openxmlformats.org/officeDocument/2006/relationships/tags" Target="../tags/tag45.xml"/><Relationship Id="rId5" Type="http://schemas.microsoft.com/office/2007/relationships/hdphoto" Target="../media/hdphoto1.wdp"/><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5.xml"/><Relationship Id="rId1" Type="http://schemas.openxmlformats.org/officeDocument/2006/relationships/tags" Target="../tags/tag46.xml"/><Relationship Id="rId5" Type="http://schemas.microsoft.com/office/2007/relationships/hdphoto" Target="../media/hdphoto1.wdp"/><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6.xml"/><Relationship Id="rId1" Type="http://schemas.openxmlformats.org/officeDocument/2006/relationships/tags" Target="../tags/tag47.xml"/><Relationship Id="rId5" Type="http://schemas.microsoft.com/office/2007/relationships/hdphoto" Target="../media/hdphoto1.wdp"/><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5.xml"/><Relationship Id="rId1" Type="http://schemas.openxmlformats.org/officeDocument/2006/relationships/tags" Target="../tags/tag48.xml"/><Relationship Id="rId5" Type="http://schemas.microsoft.com/office/2007/relationships/hdphoto" Target="../media/hdphoto1.wdp"/><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6.xml"/><Relationship Id="rId1" Type="http://schemas.openxmlformats.org/officeDocument/2006/relationships/tags" Target="../tags/tag49.xml"/><Relationship Id="rId5" Type="http://schemas.microsoft.com/office/2007/relationships/hdphoto" Target="../media/hdphoto1.wdp"/><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6.xml"/><Relationship Id="rId1" Type="http://schemas.openxmlformats.org/officeDocument/2006/relationships/tags" Target="../tags/tag50.xml"/><Relationship Id="rId5" Type="http://schemas.microsoft.com/office/2007/relationships/hdphoto" Target="../media/hdphoto1.wdp"/><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6.xml"/><Relationship Id="rId1" Type="http://schemas.openxmlformats.org/officeDocument/2006/relationships/tags" Target="../tags/tag51.xml"/><Relationship Id="rId5" Type="http://schemas.microsoft.com/office/2007/relationships/hdphoto" Target="../media/hdphoto1.wdp"/><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7.xml"/><Relationship Id="rId1" Type="http://schemas.openxmlformats.org/officeDocument/2006/relationships/tags" Target="../tags/tag52.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3.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8.xml"/><Relationship Id="rId1" Type="http://schemas.openxmlformats.org/officeDocument/2006/relationships/tags" Target="../tags/tag53.xml"/><Relationship Id="rId5" Type="http://schemas.microsoft.com/office/2007/relationships/hdphoto" Target="../media/hdphoto1.wdp"/><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9.xml"/><Relationship Id="rId1" Type="http://schemas.openxmlformats.org/officeDocument/2006/relationships/tags" Target="../tags/tag54.xml"/><Relationship Id="rId5" Type="http://schemas.microsoft.com/office/2007/relationships/hdphoto" Target="../media/hdphoto1.wdp"/><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2.xml"/><Relationship Id="rId1" Type="http://schemas.openxmlformats.org/officeDocument/2006/relationships/tags" Target="../tags/tag55.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4.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5.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6.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7.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8.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Foundation</a:t>
            </a:r>
          </a:p>
        </p:txBody>
      </p:sp>
      <p:sp>
        <p:nvSpPr>
          <p:cNvPr id="3" name="Text Placeholder 2"/>
          <p:cNvSpPr>
            <a:spLocks noGrp="1"/>
          </p:cNvSpPr>
          <p:nvPr>
            <p:ph type="body" sz="quarter" idx="10"/>
          </p:nvPr>
        </p:nvSpPr>
        <p:spPr/>
        <p:txBody>
          <a:bodyPr/>
          <a:lstStyle/>
          <a:p>
            <a:r>
              <a:rPr lang="en-GB" b="1" dirty="0">
                <a:solidFill>
                  <a:schemeClr val="accent1"/>
                </a:solidFill>
              </a:rPr>
              <a:t>SQL – Selecting and Filtering</a:t>
            </a:r>
          </a:p>
        </p:txBody>
      </p:sp>
    </p:spTree>
    <p:extLst>
      <p:ext uri="{BB962C8B-B14F-4D97-AF65-F5344CB8AC3E}">
        <p14:creationId xmlns:p14="http://schemas.microsoft.com/office/powerpoint/2010/main" val="491284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WHERE Operators</a:t>
            </a:r>
          </a:p>
        </p:txBody>
      </p:sp>
      <p:sp>
        <p:nvSpPr>
          <p:cNvPr id="10" name="Rectangle 2"/>
          <p:cNvSpPr txBox="1">
            <a:spLocks noChangeArrowheads="1"/>
          </p:cNvSpPr>
          <p:nvPr/>
        </p:nvSpPr>
        <p:spPr>
          <a:xfrm>
            <a:off x="443345" y="976919"/>
            <a:ext cx="11352811"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solidFill>
                  <a:schemeClr val="tx1"/>
                </a:solidFill>
                <a:latin typeface="Arial" panose="020B0604020202020204" pitchFamily="34" charset="0"/>
              </a:rPr>
              <a:t>The</a:t>
            </a:r>
            <a:r>
              <a:rPr lang="en-GB" dirty="0">
                <a:latin typeface="Arial" panose="020B0604020202020204" pitchFamily="34" charset="0"/>
              </a:rPr>
              <a:t> WHERE </a:t>
            </a:r>
            <a:r>
              <a:rPr lang="en-GB" dirty="0">
                <a:solidFill>
                  <a:schemeClr val="tx1"/>
                </a:solidFill>
                <a:latin typeface="Arial" panose="020B0604020202020204" pitchFamily="34" charset="0"/>
              </a:rPr>
              <a:t>clause is used to filter rows based on certain conditions.</a:t>
            </a:r>
          </a:p>
        </p:txBody>
      </p:sp>
      <p:sp>
        <p:nvSpPr>
          <p:cNvPr id="6" name="Content Placeholder 4"/>
          <p:cNvSpPr>
            <a:spLocks noGrp="1"/>
          </p:cNvSpPr>
          <p:nvPr>
            <p:ph sz="quarter" idx="4294967295"/>
            <p:custDataLst>
              <p:tags r:id="rId2"/>
            </p:custDataLst>
          </p:nvPr>
        </p:nvSpPr>
        <p:spPr>
          <a:xfrm>
            <a:off x="833401" y="2281273"/>
            <a:ext cx="10479617" cy="576293"/>
          </a:xfrm>
          <a:prstGeom prst="rect">
            <a:avLst/>
          </a:prstGeom>
        </p:spPr>
        <p:txBody>
          <a:bodyPr wrap="square" lIns="72000" tIns="72000" rIns="72000" bIns="72000">
            <a:spAutoFit/>
          </a:bodyPr>
          <a:lstStyle/>
          <a:p>
            <a:pPr marL="0" indent="0" algn="ctr">
              <a:spcBef>
                <a:spcPts val="1200"/>
              </a:spcBef>
              <a:buNone/>
            </a:pPr>
            <a:r>
              <a:rPr lang="en-GB" sz="2800" b="1" dirty="0"/>
              <a:t>=      &gt;     &gt;=     &lt;     &lt;=     &lt;&gt;    !=</a:t>
            </a:r>
          </a:p>
        </p:txBody>
      </p:sp>
      <p:sp>
        <p:nvSpPr>
          <p:cNvPr id="3" name="Rectangle 2"/>
          <p:cNvSpPr/>
          <p:nvPr/>
        </p:nvSpPr>
        <p:spPr>
          <a:xfrm>
            <a:off x="680853" y="3265714"/>
            <a:ext cx="2375065" cy="1235034"/>
          </a:xfrm>
          <a:prstGeom prst="rect">
            <a:avLst/>
          </a:prstGeom>
          <a:solidFill>
            <a:srgbClr val="2EABE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latin typeface="Arial" panose="020B0604020202020204" pitchFamily="34" charset="0"/>
                <a:cs typeface="Arial" panose="020B0604020202020204" pitchFamily="34" charset="0"/>
              </a:rPr>
              <a:t>Comparison Operators</a:t>
            </a:r>
          </a:p>
        </p:txBody>
      </p:sp>
      <p:sp>
        <p:nvSpPr>
          <p:cNvPr id="9" name="Rectangle 8"/>
          <p:cNvSpPr/>
          <p:nvPr/>
        </p:nvSpPr>
        <p:spPr>
          <a:xfrm>
            <a:off x="3580625" y="3329536"/>
            <a:ext cx="5395695" cy="1015663"/>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Example: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broker_id = 2</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Example: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share_amount &lt; 1000</a:t>
            </a:r>
          </a:p>
        </p:txBody>
      </p:sp>
      <p:pic>
        <p:nvPicPr>
          <p:cNvPr id="12" name="Picture 2"/>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797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WHERE Operators</a:t>
            </a:r>
          </a:p>
        </p:txBody>
      </p:sp>
      <p:sp>
        <p:nvSpPr>
          <p:cNvPr id="6" name="Content Placeholder 4"/>
          <p:cNvSpPr>
            <a:spLocks noGrp="1"/>
          </p:cNvSpPr>
          <p:nvPr>
            <p:ph sz="quarter" idx="4294967295"/>
            <p:custDataLst>
              <p:tags r:id="rId2"/>
            </p:custDataLst>
          </p:nvPr>
        </p:nvSpPr>
        <p:spPr>
          <a:xfrm>
            <a:off x="3445972" y="1509372"/>
            <a:ext cx="7146819" cy="422405"/>
          </a:xfrm>
          <a:prstGeom prst="rect">
            <a:avLst/>
          </a:prstGeom>
        </p:spPr>
        <p:txBody>
          <a:bodyPr wrap="square" lIns="72000" tIns="72000" rIns="72000" bIns="72000">
            <a:spAutoFit/>
          </a:bodyPr>
          <a:lstStyle/>
          <a:p>
            <a:pPr>
              <a:spcBef>
                <a:spcPts val="1200"/>
              </a:spcBef>
              <a:buClr>
                <a:schemeClr val="accent1"/>
              </a:buClr>
              <a:buFont typeface="Wingdings" panose="05000000000000000000" pitchFamily="2" charset="2"/>
              <a:buChar char="§"/>
            </a:pPr>
            <a:r>
              <a:rPr lang="en-GB" sz="1800" b="1" dirty="0"/>
              <a:t>IN</a:t>
            </a:r>
            <a:r>
              <a:rPr lang="en-GB" sz="1800" dirty="0"/>
              <a:t> – Compares a value to a literal list of  values.</a:t>
            </a:r>
          </a:p>
        </p:txBody>
      </p:sp>
      <p:sp>
        <p:nvSpPr>
          <p:cNvPr id="3" name="Rectangle 2"/>
          <p:cNvSpPr/>
          <p:nvPr/>
        </p:nvSpPr>
        <p:spPr>
          <a:xfrm>
            <a:off x="680853" y="1509372"/>
            <a:ext cx="2375065" cy="423828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Arial" panose="020B0604020202020204" pitchFamily="34" charset="0"/>
                <a:cs typeface="Arial" panose="020B0604020202020204" pitchFamily="34" charset="0"/>
              </a:rPr>
              <a:t>Logical Operators</a:t>
            </a:r>
          </a:p>
        </p:txBody>
      </p:sp>
      <p:sp>
        <p:nvSpPr>
          <p:cNvPr id="9" name="Rectangle 8"/>
          <p:cNvSpPr/>
          <p:nvPr/>
        </p:nvSpPr>
        <p:spPr>
          <a:xfrm>
            <a:off x="3261756" y="1948096"/>
            <a:ext cx="6362637" cy="400110"/>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Example: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Broker_id </a:t>
            </a: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IN </a:t>
            </a:r>
            <a:r>
              <a:rPr lang="en-GB" altLang="en-US" sz="2000" b="1" dirty="0">
                <a:latin typeface="Consolas" panose="020B0609020204030204" pitchFamily="49" charset="0"/>
                <a:ea typeface="ヒラギノ角ゴ Pro W3" pitchFamily="-112" charset="-128"/>
                <a:cs typeface="Consolas" panose="020B0609020204030204" pitchFamily="49" charset="0"/>
              </a:rPr>
              <a:t>(1,2,3,5,7)</a:t>
            </a:r>
          </a:p>
        </p:txBody>
      </p:sp>
      <p:sp>
        <p:nvSpPr>
          <p:cNvPr id="11" name="Content Placeholder 4"/>
          <p:cNvSpPr>
            <a:spLocks noGrp="1"/>
          </p:cNvSpPr>
          <p:nvPr>
            <p:ph sz="quarter" idx="4294967295"/>
            <p:custDataLst>
              <p:tags r:id="rId3"/>
            </p:custDataLst>
          </p:nvPr>
        </p:nvSpPr>
        <p:spPr>
          <a:xfrm>
            <a:off x="3445971" y="2497526"/>
            <a:ext cx="7146819" cy="699404"/>
          </a:xfrm>
          <a:prstGeom prst="rect">
            <a:avLst/>
          </a:prstGeom>
        </p:spPr>
        <p:txBody>
          <a:bodyPr wrap="square" lIns="72000" tIns="72000" rIns="72000" bIns="72000">
            <a:spAutoFit/>
          </a:bodyPr>
          <a:lstStyle/>
          <a:p>
            <a:pPr>
              <a:spcBef>
                <a:spcPts val="1200"/>
              </a:spcBef>
              <a:buClr>
                <a:schemeClr val="accent1"/>
              </a:buClr>
              <a:buFont typeface="Wingdings" panose="05000000000000000000" pitchFamily="2" charset="2"/>
              <a:buChar char="§"/>
            </a:pPr>
            <a:r>
              <a:rPr lang="en-GB" sz="1800" b="1" dirty="0"/>
              <a:t>BETWEEN</a:t>
            </a:r>
            <a:r>
              <a:rPr lang="en-GB" sz="1800" dirty="0"/>
              <a:t> – Retrieves values that are between a maximum and minimum value.</a:t>
            </a:r>
          </a:p>
        </p:txBody>
      </p:sp>
      <p:sp>
        <p:nvSpPr>
          <p:cNvPr id="12" name="Rectangle 11"/>
          <p:cNvSpPr/>
          <p:nvPr/>
        </p:nvSpPr>
        <p:spPr>
          <a:xfrm>
            <a:off x="3261755" y="3221251"/>
            <a:ext cx="6362638" cy="400110"/>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Example: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Broker_id </a:t>
            </a: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BETWEEN</a:t>
            </a:r>
            <a:r>
              <a:rPr lang="en-GB" altLang="en-US" sz="2000" b="1" dirty="0">
                <a:latin typeface="Consolas" panose="020B0609020204030204" pitchFamily="49" charset="0"/>
                <a:ea typeface="ヒラギノ角ゴ Pro W3" pitchFamily="-112" charset="-128"/>
                <a:cs typeface="Consolas" panose="020B0609020204030204" pitchFamily="49" charset="0"/>
              </a:rPr>
              <a:t> 1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AND</a:t>
            </a:r>
            <a:r>
              <a:rPr lang="en-GB" altLang="en-US" sz="2000" b="1" dirty="0">
                <a:latin typeface="Consolas" panose="020B0609020204030204" pitchFamily="49" charset="0"/>
                <a:ea typeface="ヒラギノ角ゴ Pro W3" pitchFamily="-112" charset="-128"/>
                <a:cs typeface="Consolas" panose="020B0609020204030204" pitchFamily="49" charset="0"/>
              </a:rPr>
              <a:t> 5</a:t>
            </a:r>
          </a:p>
        </p:txBody>
      </p:sp>
      <p:sp>
        <p:nvSpPr>
          <p:cNvPr id="13" name="Content Placeholder 4"/>
          <p:cNvSpPr>
            <a:spLocks noGrp="1"/>
          </p:cNvSpPr>
          <p:nvPr>
            <p:ph sz="quarter" idx="4294967295"/>
            <p:custDataLst>
              <p:tags r:id="rId4"/>
            </p:custDataLst>
          </p:nvPr>
        </p:nvSpPr>
        <p:spPr>
          <a:xfrm>
            <a:off x="3445973" y="3728081"/>
            <a:ext cx="7146819" cy="930236"/>
          </a:xfrm>
          <a:prstGeom prst="rect">
            <a:avLst/>
          </a:prstGeom>
        </p:spPr>
        <p:txBody>
          <a:bodyPr wrap="square" lIns="72000" tIns="72000" rIns="72000" bIns="72000">
            <a:spAutoFit/>
          </a:bodyPr>
          <a:lstStyle/>
          <a:p>
            <a:pPr>
              <a:spcBef>
                <a:spcPts val="1200"/>
              </a:spcBef>
              <a:buClr>
                <a:schemeClr val="accent1"/>
              </a:buClr>
              <a:buFont typeface="Wingdings" panose="05000000000000000000" pitchFamily="2" charset="2"/>
              <a:buChar char="§"/>
            </a:pPr>
            <a:r>
              <a:rPr lang="en-GB" sz="1800" b="1" dirty="0">
                <a:latin typeface="+mn-lt"/>
              </a:rPr>
              <a:t>IS NULL </a:t>
            </a:r>
            <a:r>
              <a:rPr lang="en-GB" sz="1800" dirty="0">
                <a:latin typeface="+mn-lt"/>
              </a:rPr>
              <a:t>– Retrieves null values.</a:t>
            </a:r>
          </a:p>
          <a:p>
            <a:pPr>
              <a:spcBef>
                <a:spcPts val="1200"/>
              </a:spcBef>
              <a:buClr>
                <a:schemeClr val="accent1"/>
              </a:buClr>
              <a:buFont typeface="Wingdings" panose="05000000000000000000" pitchFamily="2" charset="2"/>
              <a:buChar char="§"/>
            </a:pPr>
            <a:endParaRPr lang="en-GB" sz="1800" dirty="0">
              <a:latin typeface="+mn-lt"/>
            </a:endParaRPr>
          </a:p>
        </p:txBody>
      </p:sp>
      <p:sp>
        <p:nvSpPr>
          <p:cNvPr id="14" name="Rectangle 13"/>
          <p:cNvSpPr/>
          <p:nvPr/>
        </p:nvSpPr>
        <p:spPr>
          <a:xfrm>
            <a:off x="3261757" y="4166806"/>
            <a:ext cx="6362635" cy="400110"/>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Example: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name </a:t>
            </a: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IS NULL</a:t>
            </a:r>
          </a:p>
        </p:txBody>
      </p:sp>
      <p:sp>
        <p:nvSpPr>
          <p:cNvPr id="15" name="Content Placeholder 4"/>
          <p:cNvSpPr>
            <a:spLocks noGrp="1"/>
          </p:cNvSpPr>
          <p:nvPr>
            <p:ph sz="quarter" idx="4294967295"/>
            <p:custDataLst>
              <p:tags r:id="rId5"/>
            </p:custDataLst>
          </p:nvPr>
        </p:nvSpPr>
        <p:spPr>
          <a:xfrm>
            <a:off x="3445973" y="4664258"/>
            <a:ext cx="7146819" cy="930236"/>
          </a:xfrm>
          <a:prstGeom prst="rect">
            <a:avLst/>
          </a:prstGeom>
        </p:spPr>
        <p:txBody>
          <a:bodyPr wrap="square" lIns="72000" tIns="72000" rIns="72000" bIns="72000">
            <a:spAutoFit/>
          </a:bodyPr>
          <a:lstStyle/>
          <a:p>
            <a:pPr>
              <a:spcBef>
                <a:spcPts val="1200"/>
              </a:spcBef>
              <a:buClr>
                <a:schemeClr val="accent1"/>
              </a:buClr>
              <a:buFont typeface="Wingdings" panose="05000000000000000000" pitchFamily="2" charset="2"/>
              <a:buChar char="§"/>
            </a:pPr>
            <a:r>
              <a:rPr lang="en-GB" sz="1800" b="1" dirty="0">
                <a:latin typeface="+mn-lt"/>
              </a:rPr>
              <a:t>LIKE</a:t>
            </a:r>
            <a:r>
              <a:rPr lang="en-GB" sz="1800" dirty="0">
                <a:latin typeface="+mn-lt"/>
              </a:rPr>
              <a:t> – Compares the contents of strings.</a:t>
            </a:r>
          </a:p>
          <a:p>
            <a:pPr>
              <a:spcBef>
                <a:spcPts val="1200"/>
              </a:spcBef>
              <a:buClr>
                <a:schemeClr val="accent1"/>
              </a:buClr>
              <a:buFont typeface="Wingdings" panose="05000000000000000000" pitchFamily="2" charset="2"/>
              <a:buChar char="§"/>
            </a:pPr>
            <a:endParaRPr lang="en-GB" sz="1800" dirty="0">
              <a:latin typeface="+mn-lt"/>
            </a:endParaRPr>
          </a:p>
        </p:txBody>
      </p:sp>
      <p:sp>
        <p:nvSpPr>
          <p:cNvPr id="16" name="Rectangle 15"/>
          <p:cNvSpPr/>
          <p:nvPr/>
        </p:nvSpPr>
        <p:spPr>
          <a:xfrm>
            <a:off x="3261757" y="5102983"/>
            <a:ext cx="6362635" cy="400110"/>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Example: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name </a:t>
            </a: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LIKE</a:t>
            </a:r>
            <a:r>
              <a:rPr lang="en-GB" altLang="en-US" sz="2000" b="1" dirty="0">
                <a:latin typeface="Consolas" panose="020B0609020204030204" pitchFamily="49" charset="0"/>
                <a:ea typeface="ヒラギノ角ゴ Pro W3" pitchFamily="-112" charset="-128"/>
                <a:cs typeface="Consolas" panose="020B0609020204030204" pitchFamily="49" charset="0"/>
              </a:rPr>
              <a:t> 'Sm%'</a:t>
            </a:r>
          </a:p>
        </p:txBody>
      </p:sp>
      <p:pic>
        <p:nvPicPr>
          <p:cNvPr id="18" name="Picture 2"/>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314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fade">
                                      <p:cBhvr>
                                        <p:cTn id="2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1" grpId="0" build="p"/>
      <p:bldP spid="13" grpId="0" build="p"/>
      <p:bldP spid="1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WHERE Operators</a:t>
            </a:r>
          </a:p>
        </p:txBody>
      </p:sp>
      <p:sp>
        <p:nvSpPr>
          <p:cNvPr id="6" name="Content Placeholder 4"/>
          <p:cNvSpPr>
            <a:spLocks noGrp="1"/>
          </p:cNvSpPr>
          <p:nvPr>
            <p:ph sz="quarter" idx="4294967295"/>
            <p:custDataLst>
              <p:tags r:id="rId2"/>
            </p:custDataLst>
          </p:nvPr>
        </p:nvSpPr>
        <p:spPr>
          <a:xfrm>
            <a:off x="3445972" y="1319371"/>
            <a:ext cx="8005120" cy="1330346"/>
          </a:xfrm>
          <a:prstGeom prst="rect">
            <a:avLst/>
          </a:prstGeom>
        </p:spPr>
        <p:txBody>
          <a:bodyPr wrap="square" lIns="72000" tIns="72000" rIns="72000" bIns="72000">
            <a:spAutoFit/>
          </a:bodyPr>
          <a:lstStyle/>
          <a:p>
            <a:pPr lvl="1">
              <a:buClr>
                <a:schemeClr val="accent1"/>
              </a:buClr>
              <a:buFont typeface="Wingdings" panose="05000000000000000000" pitchFamily="2" charset="2"/>
              <a:buChar char="§"/>
            </a:pPr>
            <a:r>
              <a:rPr lang="en-GB" altLang="en-US" sz="1800" dirty="0">
                <a:latin typeface="Arial" pitchFamily="34" charset="0"/>
                <a:cs typeface="Arial" pitchFamily="34" charset="0"/>
              </a:rPr>
              <a:t>AND : both conditions must be true for the overall 				result to be true.</a:t>
            </a:r>
          </a:p>
          <a:p>
            <a:pPr lvl="1">
              <a:buClr>
                <a:schemeClr val="accent1"/>
              </a:buClr>
              <a:buFont typeface="Wingdings" panose="05000000000000000000" pitchFamily="2" charset="2"/>
              <a:buChar char="§"/>
            </a:pPr>
            <a:r>
              <a:rPr lang="en-GB" altLang="en-US" sz="1800" dirty="0">
                <a:latin typeface="Arial" pitchFamily="34" charset="0"/>
                <a:cs typeface="Arial" pitchFamily="34" charset="0"/>
              </a:rPr>
              <a:t>OR   : one (or both) of the conditions can be true for 				the overall result to be true.</a:t>
            </a:r>
          </a:p>
        </p:txBody>
      </p:sp>
      <p:sp>
        <p:nvSpPr>
          <p:cNvPr id="3" name="Rectangle 2"/>
          <p:cNvSpPr/>
          <p:nvPr/>
        </p:nvSpPr>
        <p:spPr>
          <a:xfrm>
            <a:off x="680853" y="1319371"/>
            <a:ext cx="2375065" cy="456678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latin typeface="Arial" panose="020B0604020202020204" pitchFamily="34" charset="0"/>
                <a:cs typeface="Arial" panose="020B0604020202020204" pitchFamily="34" charset="0"/>
              </a:rPr>
              <a:t>Boolean Operators</a:t>
            </a:r>
          </a:p>
        </p:txBody>
      </p:sp>
      <p:sp>
        <p:nvSpPr>
          <p:cNvPr id="9" name="Rectangle 8"/>
          <p:cNvSpPr/>
          <p:nvPr/>
        </p:nvSpPr>
        <p:spPr>
          <a:xfrm>
            <a:off x="3261757" y="2671704"/>
            <a:ext cx="6506651" cy="75918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Example: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broker_id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IN</a:t>
            </a:r>
            <a:r>
              <a:rPr lang="en-GB" altLang="en-US" sz="2000" b="1" dirty="0">
                <a:latin typeface="Consolas" panose="020B0609020204030204" pitchFamily="49" charset="0"/>
                <a:ea typeface="ヒラギノ角ゴ Pro W3" pitchFamily="-112" charset="-128"/>
                <a:cs typeface="Consolas" panose="020B0609020204030204" pitchFamily="49" charset="0"/>
              </a:rPr>
              <a:t> (1,2,3,5,7)</a:t>
            </a:r>
          </a:p>
          <a:p>
            <a:pPr eaLnBrk="0" hangingPunct="0">
              <a:spcBef>
                <a:spcPts val="350"/>
              </a:spcBef>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AND	</a:t>
            </a:r>
            <a:r>
              <a:rPr lang="en-GB" altLang="en-US" sz="2000" b="1" dirty="0">
                <a:latin typeface="Consolas" panose="020B0609020204030204" pitchFamily="49" charset="0"/>
                <a:ea typeface="ヒラギノ角ゴ Pro W3" pitchFamily="-112" charset="-128"/>
                <a:cs typeface="Consolas" panose="020B0609020204030204" pitchFamily="49" charset="0"/>
              </a:rPr>
              <a:t>	name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IS NULL	</a:t>
            </a:r>
          </a:p>
        </p:txBody>
      </p:sp>
      <p:sp>
        <p:nvSpPr>
          <p:cNvPr id="13" name="Content Placeholder 4"/>
          <p:cNvSpPr>
            <a:spLocks noGrp="1"/>
          </p:cNvSpPr>
          <p:nvPr>
            <p:ph sz="quarter" idx="4294967295"/>
            <p:custDataLst>
              <p:tags r:id="rId3"/>
            </p:custDataLst>
          </p:nvPr>
        </p:nvSpPr>
        <p:spPr>
          <a:xfrm>
            <a:off x="3556809" y="3592127"/>
            <a:ext cx="7894283" cy="422405"/>
          </a:xfrm>
          <a:prstGeom prst="rect">
            <a:avLst/>
          </a:prstGeom>
        </p:spPr>
        <p:txBody>
          <a:bodyPr wrap="square" lIns="72000" tIns="72000" rIns="72000" bIns="72000">
            <a:spAutoFit/>
          </a:bodyPr>
          <a:lstStyle/>
          <a:p>
            <a:pPr>
              <a:spcBef>
                <a:spcPts val="1200"/>
              </a:spcBef>
              <a:buClr>
                <a:schemeClr val="accent1"/>
              </a:buClr>
              <a:buFont typeface="Wingdings" panose="05000000000000000000" pitchFamily="2" charset="2"/>
              <a:buChar char="§"/>
            </a:pPr>
            <a:r>
              <a:rPr lang="en-GB" sz="1800" dirty="0"/>
              <a:t>NOT : This is a Boolean operator which switches a TRUE result to FALSE:</a:t>
            </a:r>
          </a:p>
        </p:txBody>
      </p:sp>
      <p:sp>
        <p:nvSpPr>
          <p:cNvPr id="14" name="Rectangle 13"/>
          <p:cNvSpPr/>
          <p:nvPr/>
        </p:nvSpPr>
        <p:spPr>
          <a:xfrm>
            <a:off x="3261757" y="4421927"/>
            <a:ext cx="6506651" cy="1220847"/>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Examples: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broker_id </a:t>
            </a: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NOT</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 IN </a:t>
            </a:r>
            <a:r>
              <a:rPr lang="en-GB" altLang="en-US" sz="2000" b="1" dirty="0">
                <a:latin typeface="Consolas" panose="020B0609020204030204" pitchFamily="49" charset="0"/>
                <a:ea typeface="ヒラギノ角ゴ Pro W3" pitchFamily="-112" charset="-128"/>
                <a:cs typeface="Consolas" panose="020B0609020204030204" pitchFamily="49" charset="0"/>
              </a:rPr>
              <a:t>(1,2,3,5,7)</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name </a:t>
            </a: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NOT</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 LIKE </a:t>
            </a:r>
            <a:r>
              <a:rPr lang="en-GB" altLang="en-US" sz="2000" b="1" dirty="0">
                <a:latin typeface="Consolas" panose="020B0609020204030204" pitchFamily="49" charset="0"/>
                <a:ea typeface="ヒラギノ角ゴ Pro W3" pitchFamily="-112" charset="-128"/>
                <a:cs typeface="Consolas" panose="020B0609020204030204" pitchFamily="49" charset="0"/>
              </a:rPr>
              <a:t>'Sm%'</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name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IS </a:t>
            </a: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NOT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NULL</a:t>
            </a:r>
          </a:p>
        </p:txBody>
      </p:sp>
      <p:pic>
        <p:nvPicPr>
          <p:cNvPr id="11" name="Picture 2"/>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2"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68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smtClean="0">
                <a:latin typeface="Arial Black" panose="020B0A04020102020204" pitchFamily="34" charset="0"/>
              </a:rPr>
              <a:t>Arithmetic </a:t>
            </a:r>
            <a:r>
              <a:rPr lang="en-US" dirty="0">
                <a:latin typeface="Arial Black" panose="020B0A04020102020204" pitchFamily="34" charset="0"/>
              </a:rPr>
              <a:t>Operators</a:t>
            </a:r>
          </a:p>
        </p:txBody>
      </p:sp>
      <p:sp>
        <p:nvSpPr>
          <p:cNvPr id="10" name="Rectangle 2"/>
          <p:cNvSpPr txBox="1">
            <a:spLocks noChangeArrowheads="1"/>
          </p:cNvSpPr>
          <p:nvPr/>
        </p:nvSpPr>
        <p:spPr>
          <a:xfrm>
            <a:off x="443345" y="976919"/>
            <a:ext cx="11352811" cy="137651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marL="342900" indent="-342900">
              <a:buFont typeface="Arial" panose="020B0604020202020204" pitchFamily="34" charset="0"/>
              <a:buChar char="•"/>
            </a:pPr>
            <a:r>
              <a:rPr lang="en-GB" dirty="0" smtClean="0">
                <a:solidFill>
                  <a:schemeClr val="tx1"/>
                </a:solidFill>
                <a:latin typeface="Arial" panose="020B0604020202020204" pitchFamily="34" charset="0"/>
              </a:rPr>
              <a:t>Can be used in both </a:t>
            </a:r>
            <a:r>
              <a:rPr lang="en-GB" dirty="0" smtClean="0">
                <a:latin typeface="Arial" panose="020B0604020202020204" pitchFamily="34" charset="0"/>
              </a:rPr>
              <a:t>SELECT </a:t>
            </a:r>
            <a:r>
              <a:rPr lang="en-GB" dirty="0" smtClean="0">
                <a:solidFill>
                  <a:schemeClr val="tx1"/>
                </a:solidFill>
                <a:latin typeface="Arial" panose="020B0604020202020204" pitchFamily="34" charset="0"/>
              </a:rPr>
              <a:t>and </a:t>
            </a:r>
            <a:r>
              <a:rPr lang="en-GB" dirty="0" smtClean="0">
                <a:latin typeface="Arial" panose="020B0604020202020204" pitchFamily="34" charset="0"/>
              </a:rPr>
              <a:t>WHERE </a:t>
            </a:r>
            <a:r>
              <a:rPr lang="en-GB" dirty="0" smtClean="0">
                <a:solidFill>
                  <a:schemeClr val="tx1"/>
                </a:solidFill>
                <a:latin typeface="Arial" panose="020B0604020202020204" pitchFamily="34" charset="0"/>
              </a:rPr>
              <a:t>clauses to display calculated values or to filter </a:t>
            </a:r>
            <a:r>
              <a:rPr lang="en-GB" dirty="0">
                <a:solidFill>
                  <a:schemeClr val="tx1"/>
                </a:solidFill>
                <a:latin typeface="Arial" panose="020B0604020202020204" pitchFamily="34" charset="0"/>
              </a:rPr>
              <a:t>rows based on </a:t>
            </a:r>
            <a:r>
              <a:rPr lang="en-GB" dirty="0" smtClean="0">
                <a:solidFill>
                  <a:schemeClr val="tx1"/>
                </a:solidFill>
                <a:latin typeface="Arial" panose="020B0604020202020204" pitchFamily="34" charset="0"/>
              </a:rPr>
              <a:t>conditions that involve calculations.</a:t>
            </a:r>
          </a:p>
          <a:p>
            <a:endParaRPr lang="en-GB" dirty="0" smtClean="0">
              <a:solidFill>
                <a:schemeClr val="tx1"/>
              </a:solidFill>
              <a:latin typeface="Arial" panose="020B0604020202020204" pitchFamily="34" charset="0"/>
            </a:endParaRPr>
          </a:p>
          <a:p>
            <a:pPr marL="342900" indent="-342900">
              <a:buFont typeface="Arial" panose="020B0604020202020204" pitchFamily="34" charset="0"/>
              <a:buChar char="•"/>
            </a:pPr>
            <a:r>
              <a:rPr lang="en-GB" dirty="0" smtClean="0">
                <a:solidFill>
                  <a:schemeClr val="tx1"/>
                </a:solidFill>
                <a:latin typeface="Arial" panose="020B0604020202020204" pitchFamily="34" charset="0"/>
              </a:rPr>
              <a:t>Can be applied to numeric and date values.</a:t>
            </a:r>
            <a:endParaRPr lang="en-GB" dirty="0">
              <a:solidFill>
                <a:schemeClr val="tx1"/>
              </a:solidFill>
              <a:latin typeface="Arial" panose="020B0604020202020204" pitchFamily="34" charset="0"/>
            </a:endParaRPr>
          </a:p>
        </p:txBody>
      </p:sp>
      <p:sp>
        <p:nvSpPr>
          <p:cNvPr id="6" name="Content Placeholder 4"/>
          <p:cNvSpPr>
            <a:spLocks noGrp="1"/>
          </p:cNvSpPr>
          <p:nvPr>
            <p:ph sz="quarter" idx="4294967295"/>
            <p:custDataLst>
              <p:tags r:id="rId2"/>
            </p:custDataLst>
          </p:nvPr>
        </p:nvSpPr>
        <p:spPr>
          <a:xfrm>
            <a:off x="833401" y="2793701"/>
            <a:ext cx="10479617" cy="576293"/>
          </a:xfrm>
          <a:prstGeom prst="rect">
            <a:avLst/>
          </a:prstGeom>
        </p:spPr>
        <p:txBody>
          <a:bodyPr wrap="square" lIns="72000" tIns="72000" rIns="72000" bIns="72000">
            <a:spAutoFit/>
          </a:bodyPr>
          <a:lstStyle/>
          <a:p>
            <a:pPr marL="0" indent="0" algn="ctr">
              <a:spcBef>
                <a:spcPts val="1200"/>
              </a:spcBef>
              <a:buNone/>
            </a:pPr>
            <a:r>
              <a:rPr lang="en-GB" sz="2800" b="1" dirty="0" smtClean="0"/>
              <a:t>+ (addition)     - (subtraction)    * (multiplication)    / (division)</a:t>
            </a:r>
            <a:endParaRPr lang="en-GB" sz="2800" b="1" dirty="0"/>
          </a:p>
        </p:txBody>
      </p:sp>
      <p:sp>
        <p:nvSpPr>
          <p:cNvPr id="3" name="Rectangle 2"/>
          <p:cNvSpPr/>
          <p:nvPr/>
        </p:nvSpPr>
        <p:spPr>
          <a:xfrm>
            <a:off x="680853" y="3717032"/>
            <a:ext cx="2375065" cy="1235034"/>
          </a:xfrm>
          <a:prstGeom prst="rect">
            <a:avLst/>
          </a:prstGeom>
          <a:solidFill>
            <a:srgbClr val="2EABE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latin typeface="Arial" panose="020B0604020202020204" pitchFamily="34" charset="0"/>
                <a:cs typeface="Arial" panose="020B0604020202020204" pitchFamily="34" charset="0"/>
              </a:rPr>
              <a:t>Arithmetic </a:t>
            </a:r>
            <a:r>
              <a:rPr lang="en-GB" dirty="0">
                <a:latin typeface="Arial" panose="020B0604020202020204" pitchFamily="34" charset="0"/>
                <a:cs typeface="Arial" panose="020B0604020202020204" pitchFamily="34" charset="0"/>
              </a:rPr>
              <a:t>Operators</a:t>
            </a:r>
          </a:p>
        </p:txBody>
      </p:sp>
      <p:sp>
        <p:nvSpPr>
          <p:cNvPr id="9" name="Rectangle 8"/>
          <p:cNvSpPr/>
          <p:nvPr/>
        </p:nvSpPr>
        <p:spPr>
          <a:xfrm>
            <a:off x="3580625" y="3717032"/>
            <a:ext cx="5395695" cy="1323439"/>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Example 1: </a:t>
            </a:r>
            <a:endParaRPr lang="en-GB" altLang="en-US" sz="2000" b="1" dirty="0" smtClean="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solidFill>
                  <a:schemeClr val="accent1"/>
                </a:solidFill>
                <a:latin typeface="Consolas" panose="020B0609020204030204" pitchFamily="49" charset="0"/>
                <a:ea typeface="ヒラギノ角ゴ Pro W3" pitchFamily="-112" charset="-128"/>
                <a:cs typeface="Consolas" panose="020B0609020204030204" pitchFamily="49" charset="0"/>
              </a:rPr>
              <a:t>SELECT </a:t>
            </a:r>
            <a:r>
              <a:rPr lang="en-GB" altLang="en-US" sz="2000" b="1" dirty="0">
                <a:latin typeface="Consolas" panose="020B0609020204030204" pitchFamily="49" charset="0"/>
                <a:ea typeface="ヒラギノ角ゴ Pro W3" pitchFamily="-112" charset="-128"/>
                <a:cs typeface="Consolas" panose="020B0609020204030204" pitchFamily="49" charset="0"/>
              </a:rPr>
              <a:t>product_id,</a:t>
            </a:r>
          </a:p>
          <a:p>
            <a:pPr eaLnBrk="0" hangingPunct="0">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       </a:t>
            </a:r>
            <a:r>
              <a:rPr lang="en-GB" altLang="en-US" sz="2000" b="1" dirty="0">
                <a:latin typeface="Consolas" panose="020B0609020204030204" pitchFamily="49" charset="0"/>
                <a:ea typeface="ヒラギノ角ゴ Pro W3" pitchFamily="-112" charset="-128"/>
                <a:cs typeface="Consolas" panose="020B0609020204030204" pitchFamily="49" charset="0"/>
              </a:rPr>
              <a:t>price * </a:t>
            </a:r>
            <a:r>
              <a:rPr lang="en-GB" altLang="en-US" sz="2000" b="1" dirty="0" smtClean="0">
                <a:latin typeface="Consolas" panose="020B0609020204030204" pitchFamily="49" charset="0"/>
                <a:ea typeface="ヒラギノ角ゴ Pro W3" pitchFamily="-112" charset="-128"/>
                <a:cs typeface="Consolas" panose="020B0609020204030204" pitchFamily="49" charset="0"/>
              </a:rPr>
              <a:t>(1 + 0.20)</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 </a:t>
            </a:r>
            <a:r>
              <a:rPr lang="en-GB" altLang="en-US" sz="2000" b="1" dirty="0" smtClean="0">
                <a:solidFill>
                  <a:schemeClr val="accent1"/>
                </a:solidFill>
                <a:latin typeface="Consolas" panose="020B0609020204030204" pitchFamily="49" charset="0"/>
                <a:ea typeface="ヒラギノ角ゴ Pro W3" pitchFamily="-112" charset="-128"/>
                <a:cs typeface="Consolas" panose="020B0609020204030204" pitchFamily="49" charset="0"/>
              </a:rPr>
              <a:t>  </a:t>
            </a:r>
            <a:r>
              <a:rPr lang="en-GB" altLang="en-US" sz="2000" b="1" dirty="0" smtClean="0">
                <a:latin typeface="Consolas" panose="020B0609020204030204" pitchFamily="49" charset="0"/>
                <a:ea typeface="ヒラギノ角ゴ Pro W3" pitchFamily="-112" charset="-128"/>
                <a:cs typeface="Consolas" panose="020B0609020204030204" pitchFamily="49" charset="0"/>
              </a:rPr>
              <a:t>products</a:t>
            </a: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pic>
        <p:nvPicPr>
          <p:cNvPr id="12" name="Picture 2"/>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dirty="0">
              <a:latin typeface="Arial" panose="020B0604020202020204" pitchFamily="34" charset="0"/>
              <a:cs typeface="Arial" panose="020B0604020202020204" pitchFamily="34" charset="0"/>
            </a:endParaRPr>
          </a:p>
        </p:txBody>
      </p:sp>
      <p:sp>
        <p:nvSpPr>
          <p:cNvPr id="11" name="Rectangle 10"/>
          <p:cNvSpPr/>
          <p:nvPr/>
        </p:nvSpPr>
        <p:spPr>
          <a:xfrm>
            <a:off x="3575720" y="5157192"/>
            <a:ext cx="5395695" cy="1323439"/>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Example 2: </a:t>
            </a:r>
            <a:endParaRPr lang="en-GB" altLang="en-US" sz="2000" b="1" dirty="0" smtClean="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smtClean="0">
                <a:solidFill>
                  <a:schemeClr val="accent1"/>
                </a:solidFill>
                <a:latin typeface="Consolas" panose="020B0609020204030204" pitchFamily="49" charset="0"/>
                <a:ea typeface="ヒラギノ角ゴ Pro W3" pitchFamily="-112" charset="-128"/>
                <a:cs typeface="Consolas" panose="020B0609020204030204" pitchFamily="49" charset="0"/>
              </a:rPr>
              <a:t>SELECT </a:t>
            </a:r>
            <a:r>
              <a:rPr lang="en-GB" altLang="en-US" sz="2000" b="1" dirty="0" smtClean="0">
                <a:latin typeface="Consolas" panose="020B0609020204030204" pitchFamily="49" charset="0"/>
                <a:ea typeface="ヒラギノ角ゴ Pro W3" pitchFamily="-112" charset="-128"/>
                <a:cs typeface="Consolas" panose="020B0609020204030204" pitchFamily="49" charset="0"/>
              </a:rPr>
              <a:t>product_id</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 </a:t>
            </a:r>
            <a:r>
              <a:rPr lang="en-GB" altLang="en-US" sz="2000" b="1" dirty="0" smtClean="0">
                <a:solidFill>
                  <a:schemeClr val="accent1"/>
                </a:solidFill>
                <a:latin typeface="Consolas" panose="020B0609020204030204" pitchFamily="49" charset="0"/>
                <a:ea typeface="ヒラギノ角ゴ Pro W3" pitchFamily="-112" charset="-128"/>
                <a:cs typeface="Consolas" panose="020B0609020204030204" pitchFamily="49" charset="0"/>
              </a:rPr>
              <a:t>  </a:t>
            </a:r>
            <a:r>
              <a:rPr lang="en-GB" altLang="en-US" sz="2000" b="1" dirty="0" smtClean="0">
                <a:latin typeface="Consolas" panose="020B0609020204030204" pitchFamily="49" charset="0"/>
                <a:ea typeface="ヒラギノ角ゴ Pro W3" pitchFamily="-112" charset="-128"/>
                <a:cs typeface="Consolas" panose="020B0609020204030204" pitchFamily="49" charset="0"/>
              </a:rPr>
              <a:t>products</a:t>
            </a:r>
          </a:p>
          <a:p>
            <a:pPr eaLnBrk="0" hangingPunct="0">
              <a:buFont typeface="Arial" pitchFamily="34" charset="0"/>
              <a:buNone/>
            </a:pPr>
            <a:r>
              <a:rPr lang="en-GB" altLang="en-US" sz="2000" b="1" dirty="0" smtClean="0">
                <a:solidFill>
                  <a:schemeClr val="accent1"/>
                </a:solidFill>
                <a:latin typeface="Consolas" panose="020B0609020204030204" pitchFamily="49" charset="0"/>
                <a:ea typeface="ヒラギノ角ゴ Pro W3" pitchFamily="-112" charset="-128"/>
                <a:cs typeface="Consolas" panose="020B0609020204030204" pitchFamily="49" charset="0"/>
              </a:rPr>
              <a:t>WHERE  </a:t>
            </a:r>
            <a:r>
              <a:rPr lang="en-GB" altLang="en-US" sz="2000" b="1" dirty="0" smtClean="0">
                <a:latin typeface="Consolas" panose="020B0609020204030204" pitchFamily="49" charset="0"/>
                <a:ea typeface="ヒラギノ角ゴ Pro W3" pitchFamily="-112" charset="-128"/>
                <a:cs typeface="Consolas" panose="020B0609020204030204" pitchFamily="49" charset="0"/>
              </a:rPr>
              <a:t>price </a:t>
            </a:r>
            <a:r>
              <a:rPr lang="en-GB" altLang="en-US" sz="2000" b="1" dirty="0">
                <a:latin typeface="Consolas" panose="020B0609020204030204" pitchFamily="49" charset="0"/>
                <a:ea typeface="ヒラギノ角ゴ Pro W3" pitchFamily="-112" charset="-128"/>
                <a:cs typeface="Consolas" panose="020B0609020204030204" pitchFamily="49" charset="0"/>
              </a:rPr>
              <a:t>* (1 + 0.20</a:t>
            </a:r>
            <a:r>
              <a:rPr lang="en-GB" altLang="en-US" sz="2000" b="1" dirty="0" smtClean="0">
                <a:latin typeface="Consolas" panose="020B0609020204030204" pitchFamily="49" charset="0"/>
                <a:ea typeface="ヒラギノ角ゴ Pro W3" pitchFamily="-112" charset="-128"/>
                <a:cs typeface="Consolas" panose="020B0609020204030204" pitchFamily="49" charset="0"/>
              </a:rPr>
              <a:t>) &gt; 99.99;</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122047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839416" y="2492128"/>
            <a:ext cx="10492613" cy="1815882"/>
          </a:xfrm>
          <a:prstGeom prst="rect">
            <a:avLst/>
          </a:prstGeom>
          <a:noFill/>
          <a:ln w="38100" cmpd="sng">
            <a:noFill/>
          </a:ln>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GB" altLang="en-US" sz="2800" dirty="0">
                <a:latin typeface="Arial" panose="020B0604020202020204" pitchFamily="34" charset="0"/>
                <a:cs typeface="Arial" panose="020B0604020202020204" pitchFamily="34" charset="0"/>
              </a:rPr>
              <a:t>Display details of all trades which have a share amount greater than 3000 and a price total greater than £200,000. For each trade show trade_id, share_id, broker_id, share_amount &amp; price_total.</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Scenario</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224640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296345" y="3113757"/>
            <a:ext cx="5599313" cy="707886"/>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r>
              <a:rPr lang="en-GB" altLang="en-US" sz="20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WHERE	</a:t>
            </a:r>
            <a:r>
              <a:rPr lang="en-GB" altLang="en-US" sz="2000" b="1" dirty="0">
                <a:latin typeface="Consolas" panose="020B0609020204030204" pitchFamily="49" charset="0"/>
                <a:ea typeface="ヒラギノ角ゴ Pro W3" pitchFamily="-112" charset="-128"/>
                <a:cs typeface="Consolas" panose="020B0609020204030204" pitchFamily="49" charset="0"/>
              </a:rPr>
              <a:t> share_amount &gt; 3000</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WHERE</a:t>
            </a:r>
          </a:p>
        </p:txBody>
      </p:sp>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STEP 1: </a:t>
            </a:r>
            <a:r>
              <a:rPr lang="en-GB" dirty="0">
                <a:solidFill>
                  <a:schemeClr val="tx1"/>
                </a:solidFill>
                <a:latin typeface="Arial" panose="020B0604020202020204" pitchFamily="34" charset="0"/>
              </a:rPr>
              <a:t>The</a:t>
            </a:r>
            <a:r>
              <a:rPr lang="en-GB" dirty="0">
                <a:latin typeface="Arial" panose="020B0604020202020204" pitchFamily="34" charset="0"/>
              </a:rPr>
              <a:t> WHERE </a:t>
            </a:r>
            <a:r>
              <a:rPr lang="en-GB" dirty="0">
                <a:solidFill>
                  <a:schemeClr val="tx1"/>
                </a:solidFill>
                <a:latin typeface="Arial" panose="020B0604020202020204" pitchFamily="34" charset="0"/>
              </a:rPr>
              <a:t>clause with one condition:</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0405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708417" y="2963195"/>
            <a:ext cx="6775169" cy="1015663"/>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r>
              <a:rPr lang="en-GB" altLang="en-US" sz="20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share_amount &gt; 3000</a:t>
            </a:r>
          </a:p>
          <a:p>
            <a:pPr eaLnBrk="0" hangingPunct="0">
              <a:buFont typeface="Arial" pitchFamily="34" charset="0"/>
              <a:buNone/>
            </a:pP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AND	</a:t>
            </a:r>
            <a:r>
              <a:rPr lang="en-GB" altLang="en-US" sz="2000" b="1" dirty="0">
                <a:latin typeface="Consolas" panose="020B0609020204030204" pitchFamily="49" charset="0"/>
                <a:ea typeface="ヒラギノ角ゴ Pro W3" pitchFamily="-112" charset="-128"/>
                <a:cs typeface="Consolas" panose="020B0609020204030204" pitchFamily="49" charset="0"/>
              </a:rPr>
              <a:t>		price_total &gt; 200000;</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WHERE</a:t>
            </a:r>
          </a:p>
        </p:txBody>
      </p:sp>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STEP 2: </a:t>
            </a:r>
            <a:r>
              <a:rPr lang="en-GB" dirty="0">
                <a:solidFill>
                  <a:schemeClr val="tx1"/>
                </a:solidFill>
                <a:latin typeface="Arial" panose="020B0604020202020204" pitchFamily="34" charset="0"/>
              </a:rPr>
              <a:t>The</a:t>
            </a:r>
            <a:r>
              <a:rPr lang="en-GB" dirty="0">
                <a:latin typeface="Arial" panose="020B0604020202020204" pitchFamily="34" charset="0"/>
              </a:rPr>
              <a:t> WHERE </a:t>
            </a:r>
            <a:r>
              <a:rPr lang="en-GB" dirty="0">
                <a:solidFill>
                  <a:schemeClr val="tx1"/>
                </a:solidFill>
                <a:latin typeface="Arial" panose="020B0604020202020204" pitchFamily="34" charset="0"/>
              </a:rPr>
              <a:t>clause with two conditions:</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728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369659" y="2008933"/>
            <a:ext cx="6534653" cy="4093428"/>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 </a:t>
            </a:r>
            <a:r>
              <a:rPr lang="en-GB" altLang="en-US" sz="2000" b="1" dirty="0">
                <a:latin typeface="Consolas" panose="020B0609020204030204" pitchFamily="49" charset="0"/>
                <a:ea typeface="ヒラギノ角ゴ Pro W3" pitchFamily="-112" charset="-128"/>
                <a:cs typeface="Consolas" panose="020B0609020204030204" pitchFamily="49" charset="0"/>
              </a:rPr>
              <a:t> 		trade_id,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broker_id,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share_amount,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price_total</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trades</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share_amount &gt; 3000</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AND	</a:t>
            </a:r>
            <a:r>
              <a:rPr lang="en-GB" altLang="en-US" sz="2000" b="1" dirty="0">
                <a:latin typeface="Consolas" panose="020B0609020204030204" pitchFamily="49" charset="0"/>
                <a:ea typeface="ヒラギノ角ゴ Pro W3" pitchFamily="-112" charset="-128"/>
                <a:cs typeface="Consolas" panose="020B0609020204030204" pitchFamily="49" charset="0"/>
              </a:rPr>
              <a:t>			price_total &gt; 200000 	</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Executable Query – Try it!</a:t>
            </a:r>
          </a:p>
        </p:txBody>
      </p:sp>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The final query. Try it!</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792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ubject 4"/>
          <p:cNvSpPr>
            <a:spLocks noGrp="1"/>
          </p:cNvSpPr>
          <p:nvPr>
            <p:ph type="body" sz="quarter" idx="4294967295"/>
          </p:nvPr>
        </p:nvSpPr>
        <p:spPr>
          <a:xfrm>
            <a:off x="1806188" y="3917086"/>
            <a:ext cx="8559800" cy="503237"/>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Wildcards</a:t>
            </a:r>
          </a:p>
        </p:txBody>
      </p:sp>
      <p:sp>
        <p:nvSpPr>
          <p:cNvPr id="7" name="Subject 3"/>
          <p:cNvSpPr>
            <a:spLocks noGrp="1"/>
          </p:cNvSpPr>
          <p:nvPr>
            <p:ph type="body" sz="quarter" idx="4294967295"/>
          </p:nvPr>
        </p:nvSpPr>
        <p:spPr>
          <a:xfrm>
            <a:off x="1806188" y="3270972"/>
            <a:ext cx="8559800" cy="503238"/>
          </a:xfrm>
          <a:prstGeom prst="rect">
            <a:avLst/>
          </a:prstGeom>
          <a:solidFill>
            <a:srgbClr val="2EABE2"/>
          </a:solidFill>
          <a:ln>
            <a:noFill/>
          </a:ln>
          <a:effectLst/>
        </p:spPr>
        <p:txBody>
          <a:bodyPr anchor="ctr">
            <a:noAutofit/>
          </a:bodyPr>
          <a:lstStyle/>
          <a:p>
            <a:pPr marL="0" indent="0" algn="ctr">
              <a:buNone/>
            </a:pPr>
            <a:r>
              <a:rPr lang="en-GB" sz="2200" b="1" dirty="0">
                <a:solidFill>
                  <a:schemeClr val="bg1"/>
                </a:solidFill>
                <a:latin typeface="Arial"/>
                <a:ea typeface="MS PGothic" pitchFamily="34" charset="-128"/>
                <a:cs typeface="MS PGothic" pitchFamily="34" charset="-128"/>
              </a:rPr>
              <a:t>ORDER BY</a:t>
            </a:r>
          </a:p>
        </p:txBody>
      </p:sp>
      <p:sp>
        <p:nvSpPr>
          <p:cNvPr id="6" name="Subject 1"/>
          <p:cNvSpPr>
            <a:spLocks noGrp="1"/>
          </p:cNvSpPr>
          <p:nvPr>
            <p:ph type="body" sz="quarter" idx="4294967295"/>
          </p:nvPr>
        </p:nvSpPr>
        <p:spPr>
          <a:xfrm>
            <a:off x="1807165" y="2623755"/>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WHERE</a:t>
            </a:r>
          </a:p>
        </p:txBody>
      </p:sp>
      <p:sp>
        <p:nvSpPr>
          <p:cNvPr id="1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Selecting and Filtering</a:t>
            </a:r>
          </a:p>
        </p:txBody>
      </p:sp>
      <p:sp>
        <p:nvSpPr>
          <p:cNvPr id="16" name="Next subject"/>
          <p:cNvSpPr txBox="1">
            <a:spLocks/>
          </p:cNvSpPr>
          <p:nvPr/>
        </p:nvSpPr>
        <p:spPr>
          <a:xfrm>
            <a:off x="1807166" y="1975572"/>
            <a:ext cx="8560777" cy="504000"/>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ctr" eaLnBrk="0" hangingPunct="0">
              <a:spcBef>
                <a:spcPct val="20000"/>
              </a:spcBef>
              <a:defRPr sz="2200">
                <a:solidFill>
                  <a:schemeClr val="tx1">
                    <a:lumMod val="50000"/>
                    <a:lumOff val="50000"/>
                  </a:schemeClr>
                </a:solidFill>
                <a:latin typeface="+mn-lt"/>
                <a:ea typeface="+mn-ea"/>
              </a:defRPr>
            </a:lvl1pPr>
            <a:lvl2pPr marL="285750" indent="-200025" eaLnBrk="0" hangingPunct="0">
              <a:spcBef>
                <a:spcPct val="20000"/>
              </a:spcBef>
              <a:buFont typeface="Arial" pitchFamily="34" charset="0"/>
              <a:buChar char="•"/>
              <a:defRPr sz="1600">
                <a:solidFill>
                  <a:schemeClr val="lt1"/>
                </a:solidFill>
                <a:latin typeface="+mn-lt"/>
                <a:ea typeface="+mn-ea"/>
              </a:defRPr>
            </a:lvl2pPr>
            <a:lvl3pPr marL="442913" indent="-177800" eaLnBrk="0" hangingPunct="0">
              <a:spcBef>
                <a:spcPct val="20000"/>
              </a:spcBef>
              <a:buClr>
                <a:schemeClr val="tx1"/>
              </a:buClr>
              <a:buFont typeface="Arial" pitchFamily="34" charset="0"/>
              <a:buChar char="•"/>
              <a:defRPr sz="1600">
                <a:solidFill>
                  <a:schemeClr val="lt1"/>
                </a:solidFill>
                <a:latin typeface="+mn-lt"/>
                <a:ea typeface="+mn-ea"/>
              </a:defRPr>
            </a:lvl3pPr>
            <a:lvl4pPr marL="1600200" indent="-228600" eaLnBrk="0" hangingPunct="0">
              <a:spcBef>
                <a:spcPct val="20000"/>
              </a:spcBef>
              <a:buFont typeface="Arial" pitchFamily="34" charset="0"/>
              <a:buChar char="–"/>
              <a:defRPr sz="2000">
                <a:solidFill>
                  <a:schemeClr val="lt1"/>
                </a:solidFill>
                <a:latin typeface="+mn-lt"/>
                <a:ea typeface="+mn-ea"/>
              </a:defRPr>
            </a:lvl4pPr>
            <a:lvl5pPr marL="2057400" indent="-228600" eaLnBrk="0" hangingPunct="0">
              <a:spcBef>
                <a:spcPct val="20000"/>
              </a:spcBef>
              <a:buFont typeface="Arial" pitchFamily="34" charset="0"/>
              <a:buChar char="»"/>
              <a:defRPr sz="2000">
                <a:solidFill>
                  <a:schemeClr val="lt1"/>
                </a:solidFill>
                <a:latin typeface="+mn-lt"/>
                <a:ea typeface="+mn-ea"/>
              </a:defRPr>
            </a:lvl5pPr>
            <a:lvl6pPr marL="2514600" indent="-228600" defTabSz="457200">
              <a:spcBef>
                <a:spcPct val="20000"/>
              </a:spcBef>
              <a:buFont typeface="Arial"/>
              <a:buChar char="•"/>
              <a:defRPr sz="2000">
                <a:solidFill>
                  <a:schemeClr val="lt1"/>
                </a:solidFill>
                <a:latin typeface="+mn-lt"/>
                <a:ea typeface="+mn-ea"/>
              </a:defRPr>
            </a:lvl6pPr>
            <a:lvl7pPr marL="2971800" indent="-228600" defTabSz="457200">
              <a:spcBef>
                <a:spcPct val="20000"/>
              </a:spcBef>
              <a:buFont typeface="Arial"/>
              <a:buChar char="•"/>
              <a:defRPr sz="2000">
                <a:solidFill>
                  <a:schemeClr val="lt1"/>
                </a:solidFill>
                <a:latin typeface="+mn-lt"/>
                <a:ea typeface="+mn-ea"/>
              </a:defRPr>
            </a:lvl7pPr>
            <a:lvl8pPr marL="3429000" indent="-228600" defTabSz="457200">
              <a:spcBef>
                <a:spcPct val="20000"/>
              </a:spcBef>
              <a:buFont typeface="Arial"/>
              <a:buChar char="•"/>
              <a:defRPr sz="2000">
                <a:solidFill>
                  <a:schemeClr val="lt1"/>
                </a:solidFill>
                <a:latin typeface="+mn-lt"/>
                <a:ea typeface="+mn-ea"/>
              </a:defRPr>
            </a:lvl8pPr>
            <a:lvl9pPr marL="3886200" indent="-228600" defTabSz="457200">
              <a:spcBef>
                <a:spcPct val="20000"/>
              </a:spcBef>
              <a:buFont typeface="Arial"/>
              <a:buChar char="•"/>
              <a:defRPr sz="2000">
                <a:solidFill>
                  <a:schemeClr val="lt1"/>
                </a:solidFill>
                <a:latin typeface="+mn-lt"/>
                <a:ea typeface="+mn-ea"/>
              </a:defRPr>
            </a:lvl9pPr>
          </a:lstStyle>
          <a:p>
            <a:r>
              <a:rPr lang="en-GB" dirty="0">
                <a:latin typeface="Arial" panose="020B0604020202020204" pitchFamily="34" charset="0"/>
                <a:cs typeface="Arial" panose="020B0604020202020204" pitchFamily="34" charset="0"/>
              </a:rPr>
              <a:t>SELECT</a:t>
            </a:r>
          </a:p>
        </p:txBody>
      </p:sp>
      <p:sp>
        <p:nvSpPr>
          <p:cNvPr id="9" name="Subject 4"/>
          <p:cNvSpPr txBox="1">
            <a:spLocks/>
          </p:cNvSpPr>
          <p:nvPr/>
        </p:nvSpPr>
        <p:spPr>
          <a:xfrm>
            <a:off x="1806188" y="4547449"/>
            <a:ext cx="8559800" cy="503237"/>
          </a:xfrm>
          <a:prstGeom prst="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6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latin typeface="Arial" panose="020B0604020202020204" pitchFamily="34" charset="0"/>
                <a:cs typeface="Arial" panose="020B0604020202020204" pitchFamily="34" charset="0"/>
              </a:rPr>
              <a:t>Dates</a:t>
            </a:r>
          </a:p>
        </p:txBody>
      </p:sp>
      <p:pic>
        <p:nvPicPr>
          <p:cNvPr id="11"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2"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323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ORDER BY</a:t>
            </a:r>
          </a:p>
        </p:txBody>
      </p:sp>
      <p:sp>
        <p:nvSpPr>
          <p:cNvPr id="5"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ORDER BY </a:t>
            </a:r>
            <a:r>
              <a:rPr lang="en-GB" dirty="0">
                <a:solidFill>
                  <a:schemeClr val="tx1"/>
                </a:solidFill>
                <a:latin typeface="Arial" panose="020B0604020202020204" pitchFamily="34" charset="0"/>
              </a:rPr>
              <a:t>is used to sort results of a query by one or more columns</a:t>
            </a:r>
          </a:p>
        </p:txBody>
      </p:sp>
      <p:sp>
        <p:nvSpPr>
          <p:cNvPr id="6" name="Rectangle 5"/>
          <p:cNvSpPr/>
          <p:nvPr/>
        </p:nvSpPr>
        <p:spPr>
          <a:xfrm>
            <a:off x="2708417" y="3933056"/>
            <a:ext cx="6195895" cy="2041585"/>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350"/>
              </a:spcBef>
              <a:spcAft>
                <a:spcPts val="350"/>
              </a:spcAft>
              <a:buFont typeface="Arial" pitchFamily="34" charset="0"/>
              <a:buNone/>
            </a:pP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ORDER BY </a:t>
            </a:r>
            <a:r>
              <a:rPr lang="en-GB" altLang="en-US" sz="2000" b="1" dirty="0">
                <a:latin typeface="Consolas" panose="020B0609020204030204" pitchFamily="49" charset="0"/>
                <a:ea typeface="ヒラギノ角ゴ Pro W3" pitchFamily="-112" charset="-128"/>
                <a:cs typeface="Consolas" panose="020B0609020204030204" pitchFamily="49" charset="0"/>
              </a:rPr>
              <a:t>		share_id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ASC</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broker_id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ASC</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price_total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DESC</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trade_id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ASC</a:t>
            </a: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9" name="Content Placeholder 4"/>
          <p:cNvSpPr txBox="1">
            <a:spLocks/>
          </p:cNvSpPr>
          <p:nvPr>
            <p:custDataLst>
              <p:tags r:id="rId2"/>
            </p:custDataLst>
          </p:nvPr>
        </p:nvSpPr>
        <p:spPr>
          <a:xfrm>
            <a:off x="825614" y="1895978"/>
            <a:ext cx="10463861" cy="1752000"/>
          </a:xfrm>
          <a:prstGeom prst="rect">
            <a:avLst/>
          </a:prstGeom>
        </p:spPr>
        <p:txBody>
          <a:bodyPr wrap="square" lIns="72000" tIns="72000" rIns="72000" bIns="72000">
            <a:sp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Clr>
                <a:schemeClr val="accent1"/>
              </a:buClr>
              <a:buFont typeface="Wingdings" panose="05000000000000000000" pitchFamily="2" charset="2"/>
              <a:buChar char="§"/>
            </a:pPr>
            <a:r>
              <a:rPr lang="en-GB" altLang="en-US" sz="1800" dirty="0">
                <a:latin typeface="Arial" pitchFamily="34" charset="0"/>
                <a:cs typeface="Arial" pitchFamily="34" charset="0"/>
              </a:rPr>
              <a:t>There are two modes</a:t>
            </a:r>
          </a:p>
          <a:p>
            <a:pPr lvl="2">
              <a:buClr>
                <a:schemeClr val="accent1"/>
              </a:buClr>
              <a:buFont typeface="Wingdings" panose="05000000000000000000" pitchFamily="2" charset="2"/>
              <a:buChar char="§"/>
            </a:pPr>
            <a:endParaRPr lang="en-GB" altLang="en-US" sz="1800" dirty="0">
              <a:latin typeface="Arial" pitchFamily="34" charset="0"/>
              <a:cs typeface="Arial" pitchFamily="34" charset="0"/>
            </a:endParaRPr>
          </a:p>
          <a:p>
            <a:pPr lvl="2">
              <a:buClr>
                <a:schemeClr val="accent1"/>
              </a:buClr>
              <a:buFont typeface="Wingdings" panose="05000000000000000000" pitchFamily="2" charset="2"/>
              <a:buChar char="§"/>
            </a:pPr>
            <a:r>
              <a:rPr lang="en-GB" altLang="en-US" sz="1800" dirty="0">
                <a:latin typeface="Arial" pitchFamily="34" charset="0"/>
                <a:cs typeface="Arial" pitchFamily="34" charset="0"/>
              </a:rPr>
              <a:t>ASC = Ascending (default)</a:t>
            </a:r>
          </a:p>
          <a:p>
            <a:pPr lvl="2">
              <a:buClr>
                <a:schemeClr val="accent1"/>
              </a:buClr>
              <a:buFont typeface="Wingdings" panose="05000000000000000000" pitchFamily="2" charset="2"/>
              <a:buChar char="§"/>
            </a:pPr>
            <a:endParaRPr lang="en-GB" altLang="en-US" sz="1800" dirty="0">
              <a:latin typeface="Arial" pitchFamily="34" charset="0"/>
              <a:cs typeface="Arial" pitchFamily="34" charset="0"/>
            </a:endParaRPr>
          </a:p>
          <a:p>
            <a:pPr lvl="2">
              <a:buClr>
                <a:schemeClr val="accent1"/>
              </a:buClr>
              <a:buFont typeface="Wingdings" panose="05000000000000000000" pitchFamily="2" charset="2"/>
              <a:buChar char="§"/>
            </a:pPr>
            <a:r>
              <a:rPr lang="en-GB" altLang="en-US" sz="1800" dirty="0">
                <a:latin typeface="Arial" pitchFamily="34" charset="0"/>
                <a:cs typeface="Arial" pitchFamily="34" charset="0"/>
              </a:rPr>
              <a:t>DESC = Descending</a:t>
            </a:r>
          </a:p>
        </p:txBody>
      </p:sp>
      <p:pic>
        <p:nvPicPr>
          <p:cNvPr id="10" name="Picture 2"/>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109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fade">
                                      <p:cBhvr>
                                        <p:cTn id="1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After completing this module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Objectives</a:t>
            </a:r>
          </a:p>
        </p:txBody>
      </p:sp>
      <p:sp>
        <p:nvSpPr>
          <p:cNvPr id="3" name="Rectangle 2"/>
          <p:cNvSpPr/>
          <p:nvPr/>
        </p:nvSpPr>
        <p:spPr>
          <a:xfrm>
            <a:off x="1296000" y="1772816"/>
            <a:ext cx="6096000" cy="1015663"/>
          </a:xfrm>
          <a:prstGeom prst="rect">
            <a:avLst/>
          </a:prstGeom>
        </p:spPr>
        <p:txBody>
          <a:bodyPr>
            <a:spAutoFit/>
          </a:bodyPr>
          <a:lstStyle/>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Retrieve and view data stored within a table</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Filter data retrieved based on certain conditions</a:t>
            </a: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37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839416" y="2492128"/>
            <a:ext cx="10611677" cy="1815882"/>
          </a:xfrm>
          <a:prstGeom prst="rect">
            <a:avLst/>
          </a:prstGeom>
          <a:noFill/>
          <a:ln w="38100" cmpd="sng">
            <a:noFill/>
          </a:ln>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GB" altLang="en-US" sz="2800" dirty="0">
                <a:latin typeface="Arial" panose="020B0604020202020204" pitchFamily="34" charset="0"/>
                <a:cs typeface="Arial" panose="020B0604020202020204" pitchFamily="34" charset="0"/>
              </a:rPr>
              <a:t>Display</a:t>
            </a:r>
            <a:r>
              <a:rPr lang="en-GB" altLang="en-US" sz="2800" dirty="0">
                <a:solidFill>
                  <a:schemeClr val="tx1"/>
                </a:solidFill>
                <a:latin typeface="Arial" panose="020B0604020202020204" pitchFamily="34" charset="0"/>
                <a:cs typeface="Arial" panose="020B0604020202020204" pitchFamily="34" charset="0"/>
              </a:rPr>
              <a:t> details of all trades which have a share amount greater than 3000 and a price total greater than £200,000. For each trade show trade_id, share_id, broker_id, share_amount &amp; price_total. Sort the retrieved records in descending order by price_total.</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Scenario</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845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119203" y="1039250"/>
            <a:ext cx="6713101" cy="5324535"/>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a:t>
            </a:r>
            <a:r>
              <a:rPr lang="en-GB" altLang="en-US" sz="2000" b="1" dirty="0">
                <a:latin typeface="Consolas" panose="020B0609020204030204" pitchFamily="49" charset="0"/>
                <a:ea typeface="ヒラギノ角ゴ Pro W3" pitchFamily="-112" charset="-128"/>
                <a:cs typeface="Consolas" panose="020B0609020204030204" pitchFamily="49" charset="0"/>
              </a:rPr>
              <a:t> 	trade_id,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broker_id,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share_amount,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price_total</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r>
              <a:rPr lang="en-GB" altLang="en-US" sz="2000" b="1" dirty="0">
                <a:latin typeface="Consolas" panose="020B0609020204030204" pitchFamily="49" charset="0"/>
                <a:ea typeface="ヒラギノ角ゴ Pro W3" pitchFamily="-112" charset="-128"/>
                <a:cs typeface="Consolas" panose="020B0609020204030204" pitchFamily="49" charset="0"/>
              </a:rPr>
              <a:t>	 	trades</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	</a:t>
            </a:r>
            <a:r>
              <a:rPr lang="en-GB" altLang="en-US" sz="2000" b="1" dirty="0">
                <a:latin typeface="Consolas" panose="020B0609020204030204" pitchFamily="49" charset="0"/>
                <a:ea typeface="ヒラギノ角ゴ Pro W3" pitchFamily="-112" charset="-128"/>
                <a:cs typeface="Consolas" panose="020B0609020204030204" pitchFamily="49" charset="0"/>
              </a:rPr>
              <a:t>	share_amount &gt; 3000</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AND	</a:t>
            </a:r>
            <a:r>
              <a:rPr lang="en-GB" altLang="en-US" sz="2000" b="1" dirty="0">
                <a:latin typeface="Consolas" panose="020B0609020204030204" pitchFamily="49" charset="0"/>
                <a:ea typeface="ヒラギノ角ゴ Pro W3" pitchFamily="-112" charset="-128"/>
                <a:cs typeface="Consolas" panose="020B0609020204030204" pitchFamily="49" charset="0"/>
              </a:rPr>
              <a:t>		price_total &gt; 200000</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ORDER BY </a:t>
            </a:r>
            <a:r>
              <a:rPr lang="en-GB" altLang="en-US" sz="2000" b="1" dirty="0">
                <a:latin typeface="Consolas" panose="020B0609020204030204" pitchFamily="49" charset="0"/>
                <a:ea typeface="ヒラギノ角ゴ Pro W3" pitchFamily="-112" charset="-128"/>
                <a:cs typeface="Consolas" panose="020B0609020204030204" pitchFamily="49" charset="0"/>
              </a:rPr>
              <a:t>	share_id,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broker_id,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price_total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DESC</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trade_id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Final Query – Try it!</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21</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9008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ubject 4"/>
          <p:cNvSpPr>
            <a:spLocks noGrp="1"/>
          </p:cNvSpPr>
          <p:nvPr>
            <p:ph type="body" sz="quarter" idx="4294967295"/>
          </p:nvPr>
        </p:nvSpPr>
        <p:spPr>
          <a:xfrm>
            <a:off x="1806188" y="3917086"/>
            <a:ext cx="8559800" cy="503237"/>
          </a:xfrm>
          <a:prstGeom prst="rect">
            <a:avLst/>
          </a:prstGeom>
          <a:solidFill>
            <a:srgbClr val="2EABE2"/>
          </a:solidFill>
          <a:ln>
            <a:noFill/>
          </a:ln>
          <a:effectLst/>
        </p:spPr>
        <p:txBody>
          <a:bodyPr anchor="ctr">
            <a:noAutofit/>
          </a:bodyPr>
          <a:lstStyle/>
          <a:p>
            <a:pPr marL="0" indent="0" algn="ctr">
              <a:buNone/>
            </a:pPr>
            <a:r>
              <a:rPr lang="en-GB" sz="2200" b="1" dirty="0">
                <a:solidFill>
                  <a:schemeClr val="bg1"/>
                </a:solidFill>
                <a:latin typeface="Arial"/>
                <a:ea typeface="MS PGothic" pitchFamily="34" charset="-128"/>
                <a:cs typeface="MS PGothic" pitchFamily="34" charset="-128"/>
              </a:rPr>
              <a:t>Wildcards</a:t>
            </a:r>
          </a:p>
        </p:txBody>
      </p:sp>
      <p:sp>
        <p:nvSpPr>
          <p:cNvPr id="7" name="Subject 3"/>
          <p:cNvSpPr>
            <a:spLocks noGrp="1"/>
          </p:cNvSpPr>
          <p:nvPr>
            <p:ph type="body" sz="quarter" idx="4294967295"/>
          </p:nvPr>
        </p:nvSpPr>
        <p:spPr>
          <a:xfrm>
            <a:off x="1806188" y="3270972"/>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ORDER BY</a:t>
            </a:r>
          </a:p>
        </p:txBody>
      </p:sp>
      <p:sp>
        <p:nvSpPr>
          <p:cNvPr id="6" name="Subject 1"/>
          <p:cNvSpPr>
            <a:spLocks noGrp="1"/>
          </p:cNvSpPr>
          <p:nvPr>
            <p:ph type="body" sz="quarter" idx="4294967295"/>
          </p:nvPr>
        </p:nvSpPr>
        <p:spPr>
          <a:xfrm>
            <a:off x="1807165" y="2623755"/>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WHERE</a:t>
            </a:r>
          </a:p>
        </p:txBody>
      </p:sp>
      <p:sp>
        <p:nvSpPr>
          <p:cNvPr id="1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Selecting and Filtering</a:t>
            </a:r>
          </a:p>
        </p:txBody>
      </p:sp>
      <p:sp>
        <p:nvSpPr>
          <p:cNvPr id="16" name="Next subject"/>
          <p:cNvSpPr txBox="1">
            <a:spLocks/>
          </p:cNvSpPr>
          <p:nvPr/>
        </p:nvSpPr>
        <p:spPr>
          <a:xfrm>
            <a:off x="1807166" y="1975572"/>
            <a:ext cx="8560777" cy="504000"/>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ctr" eaLnBrk="0" hangingPunct="0">
              <a:spcBef>
                <a:spcPct val="20000"/>
              </a:spcBef>
              <a:defRPr sz="2200">
                <a:solidFill>
                  <a:schemeClr val="tx1">
                    <a:lumMod val="50000"/>
                    <a:lumOff val="50000"/>
                  </a:schemeClr>
                </a:solidFill>
                <a:latin typeface="+mn-lt"/>
                <a:ea typeface="+mn-ea"/>
              </a:defRPr>
            </a:lvl1pPr>
            <a:lvl2pPr marL="285750" indent="-200025" eaLnBrk="0" hangingPunct="0">
              <a:spcBef>
                <a:spcPct val="20000"/>
              </a:spcBef>
              <a:buFont typeface="Arial" pitchFamily="34" charset="0"/>
              <a:buChar char="•"/>
              <a:defRPr sz="1600">
                <a:solidFill>
                  <a:schemeClr val="lt1"/>
                </a:solidFill>
                <a:latin typeface="+mn-lt"/>
                <a:ea typeface="+mn-ea"/>
              </a:defRPr>
            </a:lvl2pPr>
            <a:lvl3pPr marL="442913" indent="-177800" eaLnBrk="0" hangingPunct="0">
              <a:spcBef>
                <a:spcPct val="20000"/>
              </a:spcBef>
              <a:buClr>
                <a:schemeClr val="tx1"/>
              </a:buClr>
              <a:buFont typeface="Arial" pitchFamily="34" charset="0"/>
              <a:buChar char="•"/>
              <a:defRPr sz="1600">
                <a:solidFill>
                  <a:schemeClr val="lt1"/>
                </a:solidFill>
                <a:latin typeface="+mn-lt"/>
                <a:ea typeface="+mn-ea"/>
              </a:defRPr>
            </a:lvl3pPr>
            <a:lvl4pPr marL="1600200" indent="-228600" eaLnBrk="0" hangingPunct="0">
              <a:spcBef>
                <a:spcPct val="20000"/>
              </a:spcBef>
              <a:buFont typeface="Arial" pitchFamily="34" charset="0"/>
              <a:buChar char="–"/>
              <a:defRPr sz="2000">
                <a:solidFill>
                  <a:schemeClr val="lt1"/>
                </a:solidFill>
                <a:latin typeface="+mn-lt"/>
                <a:ea typeface="+mn-ea"/>
              </a:defRPr>
            </a:lvl4pPr>
            <a:lvl5pPr marL="2057400" indent="-228600" eaLnBrk="0" hangingPunct="0">
              <a:spcBef>
                <a:spcPct val="20000"/>
              </a:spcBef>
              <a:buFont typeface="Arial" pitchFamily="34" charset="0"/>
              <a:buChar char="»"/>
              <a:defRPr sz="2000">
                <a:solidFill>
                  <a:schemeClr val="lt1"/>
                </a:solidFill>
                <a:latin typeface="+mn-lt"/>
                <a:ea typeface="+mn-ea"/>
              </a:defRPr>
            </a:lvl5pPr>
            <a:lvl6pPr marL="2514600" indent="-228600" defTabSz="457200">
              <a:spcBef>
                <a:spcPct val="20000"/>
              </a:spcBef>
              <a:buFont typeface="Arial"/>
              <a:buChar char="•"/>
              <a:defRPr sz="2000">
                <a:solidFill>
                  <a:schemeClr val="lt1"/>
                </a:solidFill>
                <a:latin typeface="+mn-lt"/>
                <a:ea typeface="+mn-ea"/>
              </a:defRPr>
            </a:lvl6pPr>
            <a:lvl7pPr marL="2971800" indent="-228600" defTabSz="457200">
              <a:spcBef>
                <a:spcPct val="20000"/>
              </a:spcBef>
              <a:buFont typeface="Arial"/>
              <a:buChar char="•"/>
              <a:defRPr sz="2000">
                <a:solidFill>
                  <a:schemeClr val="lt1"/>
                </a:solidFill>
                <a:latin typeface="+mn-lt"/>
                <a:ea typeface="+mn-ea"/>
              </a:defRPr>
            </a:lvl7pPr>
            <a:lvl8pPr marL="3429000" indent="-228600" defTabSz="457200">
              <a:spcBef>
                <a:spcPct val="20000"/>
              </a:spcBef>
              <a:buFont typeface="Arial"/>
              <a:buChar char="•"/>
              <a:defRPr sz="2000">
                <a:solidFill>
                  <a:schemeClr val="lt1"/>
                </a:solidFill>
                <a:latin typeface="+mn-lt"/>
                <a:ea typeface="+mn-ea"/>
              </a:defRPr>
            </a:lvl8pPr>
            <a:lvl9pPr marL="3886200" indent="-228600" defTabSz="457200">
              <a:spcBef>
                <a:spcPct val="20000"/>
              </a:spcBef>
              <a:buFont typeface="Arial"/>
              <a:buChar char="•"/>
              <a:defRPr sz="2000">
                <a:solidFill>
                  <a:schemeClr val="lt1"/>
                </a:solidFill>
                <a:latin typeface="+mn-lt"/>
                <a:ea typeface="+mn-ea"/>
              </a:defRPr>
            </a:lvl9pPr>
          </a:lstStyle>
          <a:p>
            <a:r>
              <a:rPr lang="en-GB" dirty="0">
                <a:latin typeface="Arial" panose="020B0604020202020204" pitchFamily="34" charset="0"/>
                <a:cs typeface="Arial" panose="020B0604020202020204" pitchFamily="34" charset="0"/>
              </a:rPr>
              <a:t>SELECT</a:t>
            </a:r>
          </a:p>
        </p:txBody>
      </p:sp>
      <p:sp>
        <p:nvSpPr>
          <p:cNvPr id="9" name="Subject 4"/>
          <p:cNvSpPr txBox="1">
            <a:spLocks/>
          </p:cNvSpPr>
          <p:nvPr/>
        </p:nvSpPr>
        <p:spPr>
          <a:xfrm>
            <a:off x="1806188" y="4547449"/>
            <a:ext cx="8559800" cy="503237"/>
          </a:xfrm>
          <a:prstGeom prst="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6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latin typeface="Arial" panose="020B0604020202020204" pitchFamily="34" charset="0"/>
                <a:cs typeface="Arial" panose="020B0604020202020204" pitchFamily="34" charset="0"/>
              </a:rPr>
              <a:t>Dates</a:t>
            </a:r>
          </a:p>
        </p:txBody>
      </p:sp>
      <p:pic>
        <p:nvPicPr>
          <p:cNvPr id="11"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2"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22</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055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Wildcards</a:t>
            </a:r>
          </a:p>
        </p:txBody>
      </p:sp>
      <p:sp>
        <p:nvSpPr>
          <p:cNvPr id="5"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String wildcards (Used with LIKE)</a:t>
            </a:r>
          </a:p>
        </p:txBody>
      </p:sp>
      <p:sp>
        <p:nvSpPr>
          <p:cNvPr id="6" name="Rectangle 5"/>
          <p:cNvSpPr/>
          <p:nvPr/>
        </p:nvSpPr>
        <p:spPr>
          <a:xfrm>
            <a:off x="2738182" y="4542584"/>
            <a:ext cx="6775169" cy="1323439"/>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name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LIKE</a:t>
            </a:r>
            <a:r>
              <a:rPr lang="en-GB" altLang="en-US" sz="2000" b="1" dirty="0">
                <a:latin typeface="Consolas" panose="020B0609020204030204" pitchFamily="49" charset="0"/>
                <a:ea typeface="ヒラギノ角ゴ Pro W3" pitchFamily="-112" charset="-128"/>
                <a:cs typeface="Consolas" panose="020B0609020204030204" pitchFamily="49" charset="0"/>
              </a:rPr>
              <a:t> 'T%'</a:t>
            </a:r>
          </a:p>
          <a:p>
            <a:pPr eaLnBrk="0" hangingPunct="0">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OR 	</a:t>
            </a:r>
            <a:r>
              <a:rPr lang="en-GB" altLang="en-US" sz="2000" b="1" dirty="0">
                <a:latin typeface="Consolas" panose="020B0609020204030204" pitchFamily="49" charset="0"/>
                <a:ea typeface="ヒラギノ角ゴ Pro W3" pitchFamily="-112" charset="-128"/>
                <a:cs typeface="Consolas" panose="020B0609020204030204" pitchFamily="49" charset="0"/>
              </a:rPr>
              <a:t>		name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LIKE </a:t>
            </a:r>
            <a:r>
              <a:rPr lang="en-GB" altLang="en-US" sz="2000" b="1" dirty="0">
                <a:latin typeface="Consolas" panose="020B0609020204030204" pitchFamily="49" charset="0"/>
                <a:ea typeface="ヒラギノ角ゴ Pro W3" pitchFamily="-112" charset="-128"/>
                <a:cs typeface="Consolas" panose="020B0609020204030204" pitchFamily="49" charset="0"/>
              </a:rPr>
              <a:t>'_o%'</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9" name="Content Placeholder 4"/>
          <p:cNvSpPr txBox="1">
            <a:spLocks/>
          </p:cNvSpPr>
          <p:nvPr>
            <p:custDataLst>
              <p:tags r:id="rId2"/>
            </p:custDataLst>
          </p:nvPr>
        </p:nvSpPr>
        <p:spPr>
          <a:xfrm>
            <a:off x="3458906" y="2021359"/>
            <a:ext cx="7038881" cy="422405"/>
          </a:xfrm>
          <a:prstGeom prst="rect">
            <a:avLst/>
          </a:prstGeom>
        </p:spPr>
        <p:txBody>
          <a:bodyPr wrap="square" lIns="72000" tIns="72000" rIns="72000" bIns="72000">
            <a:sp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Clr>
                <a:schemeClr val="accent1"/>
              </a:buClr>
              <a:buFont typeface="Wingdings" panose="05000000000000000000" pitchFamily="2" charset="2"/>
              <a:buChar char="§"/>
            </a:pPr>
            <a:r>
              <a:rPr lang="en-GB" altLang="en-US" sz="1800" dirty="0">
                <a:latin typeface="Arial" pitchFamily="34" charset="0"/>
                <a:cs typeface="Arial" pitchFamily="34" charset="0"/>
              </a:rPr>
              <a:t>Represents a string (of any length)</a:t>
            </a:r>
          </a:p>
        </p:txBody>
      </p:sp>
      <p:sp>
        <p:nvSpPr>
          <p:cNvPr id="7" name="Rectangle 6"/>
          <p:cNvSpPr/>
          <p:nvPr/>
        </p:nvSpPr>
        <p:spPr>
          <a:xfrm>
            <a:off x="807524" y="1615044"/>
            <a:ext cx="2375065" cy="1235034"/>
          </a:xfrm>
          <a:prstGeom prst="rect">
            <a:avLst/>
          </a:prstGeom>
          <a:solidFill>
            <a:srgbClr val="2EABE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a:t>%</a:t>
            </a:r>
          </a:p>
        </p:txBody>
      </p:sp>
      <p:sp>
        <p:nvSpPr>
          <p:cNvPr id="10" name="Content Placeholder 4"/>
          <p:cNvSpPr txBox="1">
            <a:spLocks/>
          </p:cNvSpPr>
          <p:nvPr>
            <p:custDataLst>
              <p:tags r:id="rId3"/>
            </p:custDataLst>
          </p:nvPr>
        </p:nvSpPr>
        <p:spPr>
          <a:xfrm>
            <a:off x="3458905" y="3408793"/>
            <a:ext cx="7038881" cy="422405"/>
          </a:xfrm>
          <a:prstGeom prst="rect">
            <a:avLst/>
          </a:prstGeom>
        </p:spPr>
        <p:txBody>
          <a:bodyPr wrap="square" lIns="72000" tIns="72000" rIns="72000" bIns="72000">
            <a:sp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Clr>
                <a:schemeClr val="accent1"/>
              </a:buClr>
              <a:buFont typeface="Wingdings" panose="05000000000000000000" pitchFamily="2" charset="2"/>
              <a:buChar char="§"/>
            </a:pPr>
            <a:r>
              <a:rPr lang="en-GB" altLang="en-US" sz="1800" dirty="0">
                <a:latin typeface="Arial" pitchFamily="34" charset="0"/>
                <a:cs typeface="Arial" pitchFamily="34" charset="0"/>
              </a:rPr>
              <a:t>Represents a single character only</a:t>
            </a:r>
          </a:p>
        </p:txBody>
      </p:sp>
      <p:sp>
        <p:nvSpPr>
          <p:cNvPr id="11" name="Rectangle 10"/>
          <p:cNvSpPr/>
          <p:nvPr/>
        </p:nvSpPr>
        <p:spPr>
          <a:xfrm>
            <a:off x="807522" y="3002478"/>
            <a:ext cx="2375065" cy="1235034"/>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dirty="0"/>
              <a:t>_</a:t>
            </a:r>
          </a:p>
        </p:txBody>
      </p:sp>
      <p:pic>
        <p:nvPicPr>
          <p:cNvPr id="13" name="Picture 2"/>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4"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23</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750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ubject 4"/>
          <p:cNvSpPr>
            <a:spLocks noGrp="1"/>
          </p:cNvSpPr>
          <p:nvPr>
            <p:ph type="body" sz="quarter" idx="4294967295"/>
          </p:nvPr>
        </p:nvSpPr>
        <p:spPr>
          <a:xfrm>
            <a:off x="1806188" y="3917086"/>
            <a:ext cx="8559800" cy="503237"/>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Wildcards</a:t>
            </a:r>
          </a:p>
        </p:txBody>
      </p:sp>
      <p:sp>
        <p:nvSpPr>
          <p:cNvPr id="7" name="Subject 3"/>
          <p:cNvSpPr>
            <a:spLocks noGrp="1"/>
          </p:cNvSpPr>
          <p:nvPr>
            <p:ph type="body" sz="quarter" idx="4294967295"/>
          </p:nvPr>
        </p:nvSpPr>
        <p:spPr>
          <a:xfrm>
            <a:off x="1806188" y="3270972"/>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ORDER BY</a:t>
            </a:r>
          </a:p>
        </p:txBody>
      </p:sp>
      <p:sp>
        <p:nvSpPr>
          <p:cNvPr id="6" name="Subject 1"/>
          <p:cNvSpPr>
            <a:spLocks noGrp="1"/>
          </p:cNvSpPr>
          <p:nvPr>
            <p:ph type="body" sz="quarter" idx="4294967295"/>
          </p:nvPr>
        </p:nvSpPr>
        <p:spPr>
          <a:xfrm>
            <a:off x="1807165" y="2623755"/>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WHERE</a:t>
            </a:r>
          </a:p>
        </p:txBody>
      </p:sp>
      <p:sp>
        <p:nvSpPr>
          <p:cNvPr id="1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Selecting and Filtering</a:t>
            </a:r>
          </a:p>
        </p:txBody>
      </p:sp>
      <p:sp>
        <p:nvSpPr>
          <p:cNvPr id="16" name="Next subject"/>
          <p:cNvSpPr txBox="1">
            <a:spLocks/>
          </p:cNvSpPr>
          <p:nvPr/>
        </p:nvSpPr>
        <p:spPr>
          <a:xfrm>
            <a:off x="1807166" y="1975572"/>
            <a:ext cx="8560777" cy="504000"/>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ctr" eaLnBrk="0" hangingPunct="0">
              <a:spcBef>
                <a:spcPct val="20000"/>
              </a:spcBef>
              <a:defRPr sz="2200">
                <a:solidFill>
                  <a:schemeClr val="tx1">
                    <a:lumMod val="50000"/>
                    <a:lumOff val="50000"/>
                  </a:schemeClr>
                </a:solidFill>
                <a:latin typeface="+mn-lt"/>
                <a:ea typeface="+mn-ea"/>
              </a:defRPr>
            </a:lvl1pPr>
            <a:lvl2pPr marL="285750" indent="-200025" eaLnBrk="0" hangingPunct="0">
              <a:spcBef>
                <a:spcPct val="20000"/>
              </a:spcBef>
              <a:buFont typeface="Arial" pitchFamily="34" charset="0"/>
              <a:buChar char="•"/>
              <a:defRPr sz="1600">
                <a:solidFill>
                  <a:schemeClr val="lt1"/>
                </a:solidFill>
                <a:latin typeface="+mn-lt"/>
                <a:ea typeface="+mn-ea"/>
              </a:defRPr>
            </a:lvl2pPr>
            <a:lvl3pPr marL="442913" indent="-177800" eaLnBrk="0" hangingPunct="0">
              <a:spcBef>
                <a:spcPct val="20000"/>
              </a:spcBef>
              <a:buClr>
                <a:schemeClr val="tx1"/>
              </a:buClr>
              <a:buFont typeface="Arial" pitchFamily="34" charset="0"/>
              <a:buChar char="•"/>
              <a:defRPr sz="1600">
                <a:solidFill>
                  <a:schemeClr val="lt1"/>
                </a:solidFill>
                <a:latin typeface="+mn-lt"/>
                <a:ea typeface="+mn-ea"/>
              </a:defRPr>
            </a:lvl3pPr>
            <a:lvl4pPr marL="1600200" indent="-228600" eaLnBrk="0" hangingPunct="0">
              <a:spcBef>
                <a:spcPct val="20000"/>
              </a:spcBef>
              <a:buFont typeface="Arial" pitchFamily="34" charset="0"/>
              <a:buChar char="–"/>
              <a:defRPr sz="2000">
                <a:solidFill>
                  <a:schemeClr val="lt1"/>
                </a:solidFill>
                <a:latin typeface="+mn-lt"/>
                <a:ea typeface="+mn-ea"/>
              </a:defRPr>
            </a:lvl4pPr>
            <a:lvl5pPr marL="2057400" indent="-228600" eaLnBrk="0" hangingPunct="0">
              <a:spcBef>
                <a:spcPct val="20000"/>
              </a:spcBef>
              <a:buFont typeface="Arial" pitchFamily="34" charset="0"/>
              <a:buChar char="»"/>
              <a:defRPr sz="2000">
                <a:solidFill>
                  <a:schemeClr val="lt1"/>
                </a:solidFill>
                <a:latin typeface="+mn-lt"/>
                <a:ea typeface="+mn-ea"/>
              </a:defRPr>
            </a:lvl5pPr>
            <a:lvl6pPr marL="2514600" indent="-228600" defTabSz="457200">
              <a:spcBef>
                <a:spcPct val="20000"/>
              </a:spcBef>
              <a:buFont typeface="Arial"/>
              <a:buChar char="•"/>
              <a:defRPr sz="2000">
                <a:solidFill>
                  <a:schemeClr val="lt1"/>
                </a:solidFill>
                <a:latin typeface="+mn-lt"/>
                <a:ea typeface="+mn-ea"/>
              </a:defRPr>
            </a:lvl6pPr>
            <a:lvl7pPr marL="2971800" indent="-228600" defTabSz="457200">
              <a:spcBef>
                <a:spcPct val="20000"/>
              </a:spcBef>
              <a:buFont typeface="Arial"/>
              <a:buChar char="•"/>
              <a:defRPr sz="2000">
                <a:solidFill>
                  <a:schemeClr val="lt1"/>
                </a:solidFill>
                <a:latin typeface="+mn-lt"/>
                <a:ea typeface="+mn-ea"/>
              </a:defRPr>
            </a:lvl7pPr>
            <a:lvl8pPr marL="3429000" indent="-228600" defTabSz="457200">
              <a:spcBef>
                <a:spcPct val="20000"/>
              </a:spcBef>
              <a:buFont typeface="Arial"/>
              <a:buChar char="•"/>
              <a:defRPr sz="2000">
                <a:solidFill>
                  <a:schemeClr val="lt1"/>
                </a:solidFill>
                <a:latin typeface="+mn-lt"/>
                <a:ea typeface="+mn-ea"/>
              </a:defRPr>
            </a:lvl8pPr>
            <a:lvl9pPr marL="3886200" indent="-228600" defTabSz="457200">
              <a:spcBef>
                <a:spcPct val="20000"/>
              </a:spcBef>
              <a:buFont typeface="Arial"/>
              <a:buChar char="•"/>
              <a:defRPr sz="2000">
                <a:solidFill>
                  <a:schemeClr val="lt1"/>
                </a:solidFill>
                <a:latin typeface="+mn-lt"/>
                <a:ea typeface="+mn-ea"/>
              </a:defRPr>
            </a:lvl9pPr>
          </a:lstStyle>
          <a:p>
            <a:r>
              <a:rPr lang="en-GB" dirty="0">
                <a:latin typeface="Arial" panose="020B0604020202020204" pitchFamily="34" charset="0"/>
                <a:cs typeface="Arial" panose="020B0604020202020204" pitchFamily="34" charset="0"/>
              </a:rPr>
              <a:t>SELECT</a:t>
            </a:r>
          </a:p>
        </p:txBody>
      </p:sp>
      <p:sp>
        <p:nvSpPr>
          <p:cNvPr id="9" name="Subject 4"/>
          <p:cNvSpPr txBox="1">
            <a:spLocks/>
          </p:cNvSpPr>
          <p:nvPr/>
        </p:nvSpPr>
        <p:spPr>
          <a:xfrm>
            <a:off x="1806188" y="4547449"/>
            <a:ext cx="8559800" cy="503237"/>
          </a:xfrm>
          <a:prstGeom prst="rect">
            <a:avLst/>
          </a:prstGeom>
          <a:solidFill>
            <a:srgbClr val="2EABE2"/>
          </a:solidFill>
          <a:ln>
            <a:noFill/>
          </a:ln>
          <a:effectLst/>
        </p:spPr>
        <p:txBody>
          <a:bodyPr anchor="ctr">
            <a:noAutofit/>
          </a:bodyPr>
          <a:lstStyle>
            <a:defPPr>
              <a:defRPr lang="en-US"/>
            </a:defPPr>
            <a:lvl1pPr marL="342900" indent="-342900" algn="ctr" eaLnBrk="0" hangingPunct="0">
              <a:spcBef>
                <a:spcPct val="20000"/>
              </a:spcBef>
              <a:defRPr sz="2200" b="1">
                <a:solidFill>
                  <a:schemeClr val="bg1"/>
                </a:solidFill>
                <a:latin typeface="Arial"/>
                <a:ea typeface="MS PGothic" pitchFamily="34" charset="-128"/>
                <a:cs typeface="MS PGothic" pitchFamily="34" charset="-128"/>
              </a:defRPr>
            </a:lvl1pPr>
            <a:lvl2pPr marL="285750" indent="-200025" eaLnBrk="0" hangingPunct="0">
              <a:spcBef>
                <a:spcPct val="20000"/>
              </a:spcBef>
              <a:buFont typeface="Arial" pitchFamily="34" charset="0"/>
              <a:buChar char="•"/>
              <a:defRPr sz="1600">
                <a:solidFill>
                  <a:schemeClr val="tx1"/>
                </a:solidFill>
                <a:latin typeface="Arial"/>
                <a:ea typeface="MS PGothic" pitchFamily="34" charset="-128"/>
                <a:cs typeface="Arial"/>
              </a:defRPr>
            </a:lvl2pPr>
            <a:lvl3pPr marL="442913" indent="-177800" eaLnBrk="0" hangingPunct="0">
              <a:spcBef>
                <a:spcPct val="20000"/>
              </a:spcBef>
              <a:buClr>
                <a:schemeClr val="tx1"/>
              </a:buClr>
              <a:buFont typeface="Arial" pitchFamily="34" charset="0"/>
              <a:buChar char="•"/>
              <a:defRPr sz="1600">
                <a:solidFill>
                  <a:schemeClr val="tx1"/>
                </a:solidFill>
                <a:latin typeface="Arial"/>
                <a:ea typeface="Arial" charset="0"/>
                <a:cs typeface="Arial"/>
              </a:defRPr>
            </a:lvl3pPr>
            <a:lvl4pPr marL="1600200" indent="-228600" eaLnBrk="0" hangingPunct="0">
              <a:spcBef>
                <a:spcPct val="20000"/>
              </a:spcBef>
              <a:buFont typeface="Arial" pitchFamily="34" charset="0"/>
              <a:buChar char="–"/>
              <a:defRPr sz="2000">
                <a:solidFill>
                  <a:schemeClr val="tx1"/>
                </a:solidFill>
                <a:ea typeface="Arial" charset="0"/>
                <a:cs typeface="Arial" charset="0"/>
              </a:defRPr>
            </a:lvl4pPr>
            <a:lvl5pPr marL="2057400" indent="-228600" eaLnBrk="0" hangingPunct="0">
              <a:spcBef>
                <a:spcPct val="20000"/>
              </a:spcBef>
              <a:buFont typeface="Arial" pitchFamily="34" charset="0"/>
              <a:buChar char="»"/>
              <a:defRPr sz="2000">
                <a:solidFill>
                  <a:schemeClr val="tx1"/>
                </a:solidFill>
                <a:ea typeface="Arial" charset="0"/>
                <a:cs typeface="Arial" charset="0"/>
              </a:defRPr>
            </a:lvl5pPr>
            <a:lvl6pPr marL="2514600" indent="-228600" defTabSz="457200">
              <a:spcBef>
                <a:spcPct val="20000"/>
              </a:spcBef>
              <a:buFont typeface="Arial"/>
              <a:buChar char="•"/>
              <a:defRPr sz="2000">
                <a:solidFill>
                  <a:schemeClr val="tx1"/>
                </a:solidFill>
              </a:defRPr>
            </a:lvl6pPr>
            <a:lvl7pPr marL="2971800" indent="-228600" defTabSz="457200">
              <a:spcBef>
                <a:spcPct val="20000"/>
              </a:spcBef>
              <a:buFont typeface="Arial"/>
              <a:buChar char="•"/>
              <a:defRPr sz="2000">
                <a:solidFill>
                  <a:schemeClr val="tx1"/>
                </a:solidFill>
              </a:defRPr>
            </a:lvl7pPr>
            <a:lvl8pPr marL="3429000" indent="-228600" defTabSz="457200">
              <a:spcBef>
                <a:spcPct val="20000"/>
              </a:spcBef>
              <a:buFont typeface="Arial"/>
              <a:buChar char="•"/>
              <a:defRPr sz="2000">
                <a:solidFill>
                  <a:schemeClr val="tx1"/>
                </a:solidFill>
              </a:defRPr>
            </a:lvl8pPr>
            <a:lvl9pPr marL="3886200" indent="-228600" defTabSz="457200">
              <a:spcBef>
                <a:spcPct val="20000"/>
              </a:spcBef>
              <a:buFont typeface="Arial"/>
              <a:buChar char="•"/>
              <a:defRPr sz="2000">
                <a:solidFill>
                  <a:schemeClr val="tx1"/>
                </a:solidFill>
              </a:defRPr>
            </a:lvl9pPr>
          </a:lstStyle>
          <a:p>
            <a:r>
              <a:rPr lang="en-GB" dirty="0">
                <a:latin typeface="Arial" panose="020B0604020202020204" pitchFamily="34" charset="0"/>
                <a:cs typeface="Arial" panose="020B0604020202020204" pitchFamily="34" charset="0"/>
              </a:rPr>
              <a:t>Dates</a:t>
            </a:r>
          </a:p>
        </p:txBody>
      </p:sp>
      <p:pic>
        <p:nvPicPr>
          <p:cNvPr id="11"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2"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24</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852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Date data type - Essentials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25</a:t>
            </a:fld>
            <a:endParaRPr lang="zh-TW" altLang="en-US"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E67D4301-903B-402F-B3AB-B78EAB9D2920}"/>
              </a:ext>
            </a:extLst>
          </p:cNvPr>
          <p:cNvSpPr txBox="1"/>
          <p:nvPr/>
        </p:nvSpPr>
        <p:spPr>
          <a:xfrm>
            <a:off x="623392" y="1587564"/>
            <a:ext cx="10729192" cy="3785652"/>
          </a:xfrm>
          <a:prstGeom prst="rect">
            <a:avLst/>
          </a:prstGeom>
          <a:noFill/>
        </p:spPr>
        <p:txBody>
          <a:bodyPr wrap="square" rtlCol="0">
            <a:spAutoFit/>
          </a:bodyPr>
          <a:lstStyle/>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Oracle stores values of Date data type in seven separated fixed-length fields of 7 bytes, each corresponding to century, year, month, day, hour, minute, and second</a:t>
            </a:r>
          </a:p>
          <a:p>
            <a:pPr>
              <a:buClr>
                <a:schemeClr val="accent1"/>
              </a:buClr>
              <a:buSzPct val="100000"/>
            </a:pPr>
            <a:endParaRPr lang="en-GB" altLang="en-US" sz="24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It is important to remember this when working with dates, as it is not as straightforward as working with text or number data types</a:t>
            </a:r>
          </a:p>
          <a:p>
            <a:pPr>
              <a:buClr>
                <a:schemeClr val="accent1"/>
              </a:buClr>
              <a:buSzPct val="100000"/>
            </a:pPr>
            <a:endParaRPr lang="en-GB" altLang="en-US" sz="24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When comparing dates you will often need to specify, through a format string, what parts of the date you wish to retrieve or compare</a:t>
            </a:r>
          </a:p>
          <a:p>
            <a:pPr>
              <a:buClr>
                <a:schemeClr val="accent1"/>
              </a:buClr>
              <a:buSzPct val="100000"/>
            </a:pPr>
            <a:endParaRPr lang="en-GB"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519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26</a:t>
            </a:fld>
            <a:endParaRPr lang="zh-TW" altLang="en-US" sz="14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F04FC25C-93FB-4A5F-849F-E7864AA44254}"/>
              </a:ext>
            </a:extLst>
          </p:cNvPr>
          <p:cNvSpPr/>
          <p:nvPr/>
        </p:nvSpPr>
        <p:spPr>
          <a:xfrm>
            <a:off x="858139" y="1844824"/>
            <a:ext cx="10463861" cy="2451953"/>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	</a:t>
            </a:r>
            <a:r>
              <a:rPr lang="en-GB" altLang="en-US" sz="2000" b="1" dirty="0">
                <a:latin typeface="Consolas" panose="020B0609020204030204" pitchFamily="49" charset="0"/>
                <a:ea typeface="ヒラギノ角ゴ Pro W3" pitchFamily="-112" charset="-128"/>
                <a:cs typeface="Consolas" panose="020B0609020204030204" pitchFamily="49" charset="0"/>
              </a:rPr>
              <a:t>	TO_CHAR(SYSDATE, 'DD-MM-YY HH:MI:SS'),</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TO_CHAR(SYSDATE, 'CC DAY DD/MM/YYYY HH:MI:SS AM'),</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TO_CHAR(SYSDATE, 'CC DY DD/MON/YYYY HH12:MI:SS PM'), </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TO_CHAR(SYSDATE, 'CC DAY DD/MONTH/YYYY HH24:MI:SS')</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r>
              <a:rPr lang="en-GB" altLang="en-US" sz="2000" b="1" dirty="0">
                <a:latin typeface="Consolas" panose="020B0609020204030204" pitchFamily="49" charset="0"/>
                <a:ea typeface="ヒラギノ角ゴ Pro W3" pitchFamily="-112" charset="-128"/>
                <a:cs typeface="Consolas" panose="020B0609020204030204" pitchFamily="49" charset="0"/>
              </a:rPr>
              <a:t>	   	dual</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11" name="Title 2">
            <a:extLst>
              <a:ext uri="{FF2B5EF4-FFF2-40B4-BE49-F238E27FC236}">
                <a16:creationId xmlns:a16="http://schemas.microsoft.com/office/drawing/2014/main" id="{F375ED40-9A29-4433-A1B9-6DF45752E0CD}"/>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Date data type – Introductory Example</a:t>
            </a:r>
          </a:p>
        </p:txBody>
      </p:sp>
      <p:sp>
        <p:nvSpPr>
          <p:cNvPr id="12" name="Content Placeholder 4">
            <a:extLst>
              <a:ext uri="{FF2B5EF4-FFF2-40B4-BE49-F238E27FC236}">
                <a16:creationId xmlns:a16="http://schemas.microsoft.com/office/drawing/2014/main" id="{F0D8BA04-6862-45F9-BE80-9222445F66DE}"/>
              </a:ext>
            </a:extLst>
          </p:cNvPr>
          <p:cNvSpPr txBox="1">
            <a:spLocks/>
          </p:cNvSpPr>
          <p:nvPr>
            <p:custDataLst>
              <p:tags r:id="rId2"/>
            </p:custDataLst>
          </p:nvPr>
        </p:nvSpPr>
        <p:spPr>
          <a:xfrm>
            <a:off x="858140" y="1207902"/>
            <a:ext cx="10463861" cy="422405"/>
          </a:xfrm>
          <a:prstGeom prst="rect">
            <a:avLst/>
          </a:prstGeom>
        </p:spPr>
        <p:txBody>
          <a:bodyPr wrap="square" lIns="72000" tIns="72000" rIns="72000" bIns="72000">
            <a:sp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Clr>
                <a:schemeClr val="accent1"/>
              </a:buClr>
              <a:buSzPct val="100000"/>
              <a:buFont typeface="Wingdings" panose="05000000000000000000" pitchFamily="2" charset="2"/>
              <a:buChar char="§"/>
            </a:pPr>
            <a:r>
              <a:rPr lang="en-GB" altLang="en-US" sz="1800" dirty="0">
                <a:latin typeface="Arial" panose="020B0604020202020204" pitchFamily="34" charset="0"/>
                <a:cs typeface="Arial" panose="020B0604020202020204" pitchFamily="34" charset="0"/>
              </a:rPr>
              <a:t>To illustrate this, type and run the following query:</a:t>
            </a:r>
          </a:p>
        </p:txBody>
      </p:sp>
      <p:sp>
        <p:nvSpPr>
          <p:cNvPr id="13" name="Content Placeholder 4">
            <a:extLst>
              <a:ext uri="{FF2B5EF4-FFF2-40B4-BE49-F238E27FC236}">
                <a16:creationId xmlns:a16="http://schemas.microsoft.com/office/drawing/2014/main" id="{3B8D87E2-B104-467F-8EFB-E415396AAAC1}"/>
              </a:ext>
            </a:extLst>
          </p:cNvPr>
          <p:cNvSpPr txBox="1">
            <a:spLocks/>
          </p:cNvSpPr>
          <p:nvPr>
            <p:custDataLst>
              <p:tags r:id="rId3"/>
            </p:custDataLst>
          </p:nvPr>
        </p:nvSpPr>
        <p:spPr>
          <a:xfrm>
            <a:off x="839416" y="4496345"/>
            <a:ext cx="10463861" cy="2028999"/>
          </a:xfrm>
          <a:prstGeom prst="rect">
            <a:avLst/>
          </a:prstGeom>
        </p:spPr>
        <p:txBody>
          <a:bodyPr wrap="square" lIns="72000" tIns="72000" rIns="72000" bIns="72000">
            <a:sp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Clr>
                <a:schemeClr val="accent1"/>
              </a:buClr>
              <a:buSzPct val="100000"/>
              <a:buFont typeface="Wingdings" panose="05000000000000000000" pitchFamily="2" charset="2"/>
              <a:buChar char="§"/>
            </a:pPr>
            <a:r>
              <a:rPr lang="en-GB" altLang="en-US" sz="1800" dirty="0">
                <a:latin typeface="Arial" panose="020B0604020202020204" pitchFamily="34" charset="0"/>
                <a:cs typeface="Arial" panose="020B0604020202020204" pitchFamily="34" charset="0"/>
              </a:rPr>
              <a:t>SYSDATE function returns the current date &amp; time on your system, </a:t>
            </a:r>
          </a:p>
          <a:p>
            <a:pPr marL="285750" indent="-285750">
              <a:buClr>
                <a:schemeClr val="accent1"/>
              </a:buClr>
              <a:buSzPct val="100000"/>
              <a:buFont typeface="Wingdings" panose="05000000000000000000" pitchFamily="2" charset="2"/>
              <a:buChar char="§"/>
            </a:pPr>
            <a:endParaRPr lang="en-GB" altLang="en-US" sz="18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
            </a:pPr>
            <a:r>
              <a:rPr lang="en-GB" altLang="en-US" sz="1800" dirty="0">
                <a:latin typeface="Arial" panose="020B0604020202020204" pitchFamily="34" charset="0"/>
                <a:cs typeface="Arial" panose="020B0604020202020204" pitchFamily="34" charset="0"/>
              </a:rPr>
              <a:t>TO_CHAR() function here converts a DATE value to a string in a specified date format</a:t>
            </a:r>
          </a:p>
          <a:p>
            <a:pPr marL="285750" indent="-285750">
              <a:buClr>
                <a:schemeClr val="accent1"/>
              </a:buClr>
              <a:buSzPct val="100000"/>
              <a:buFont typeface="Wingdings" panose="05000000000000000000" pitchFamily="2" charset="2"/>
              <a:buChar char="§"/>
            </a:pPr>
            <a:endParaRPr lang="en-GB" altLang="en-US" sz="18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
            </a:pPr>
            <a:r>
              <a:rPr lang="en-GB" sz="1800" dirty="0">
                <a:latin typeface="Arial" panose="020B0604020202020204" pitchFamily="34" charset="0"/>
                <a:cs typeface="Arial" panose="020B0604020202020204" pitchFamily="34" charset="0"/>
              </a:rPr>
              <a:t>The DUAL table is a ‘dummy’ table in Oracle databases, typically used for selecting data from system functions and calculations when you don’t need any data from the database</a:t>
            </a:r>
            <a:endParaRPr lang="en-GB"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770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783632" y="3026700"/>
            <a:ext cx="7200353" cy="523220"/>
          </a:xfrm>
          <a:prstGeom prst="rect">
            <a:avLst/>
          </a:prstGeom>
          <a:noFill/>
          <a:ln w="38100" cmpd="sng">
            <a:noFill/>
          </a:ln>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GB" altLang="en-US" sz="2800" dirty="0">
                <a:latin typeface="Arial" panose="020B0604020202020204" pitchFamily="34" charset="0"/>
                <a:cs typeface="Arial" panose="020B0604020202020204" pitchFamily="34" charset="0"/>
              </a:rPr>
              <a:t>Display a list of all trades made today.</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Scenario</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27</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575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991092" y="1484784"/>
            <a:ext cx="8197956" cy="3272691"/>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	</a:t>
            </a:r>
            <a:r>
              <a:rPr lang="en-GB" altLang="en-US" sz="2000" b="1" dirty="0">
                <a:latin typeface="Consolas" panose="020B0609020204030204" pitchFamily="49" charset="0"/>
                <a:ea typeface="ヒラギノ角ゴ Pro W3" pitchFamily="-112" charset="-128"/>
                <a:cs typeface="Consolas" panose="020B0609020204030204" pitchFamily="49" charset="0"/>
              </a:rPr>
              <a:t>	trade_id,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broker_id,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share_amount,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price_total,</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transaction_time</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r>
              <a:rPr lang="en-GB" altLang="en-US" sz="2000" b="1" dirty="0">
                <a:latin typeface="Consolas" panose="020B0609020204030204" pitchFamily="49" charset="0"/>
                <a:ea typeface="ヒラギノ角ゴ Pro W3" pitchFamily="-112" charset="-128"/>
                <a:cs typeface="Consolas" panose="020B0609020204030204" pitchFamily="49" charset="0"/>
              </a:rPr>
              <a:t>	   	trades</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transaction_time </a:t>
            </a:r>
            <a:r>
              <a:rPr lang="en-GB" altLang="en-US" sz="2000" b="1" dirty="0">
                <a:solidFill>
                  <a:srgbClr val="2EABE2"/>
                </a:solidFill>
                <a:latin typeface="Consolas" panose="020B0609020204030204" pitchFamily="49" charset="0"/>
                <a:ea typeface="ヒラギノ角ゴ Pro W3" pitchFamily="-112" charset="-128"/>
                <a:cs typeface="Consolas" panose="020B0609020204030204" pitchFamily="49" charset="0"/>
              </a:rPr>
              <a:t>LIKE</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rgbClr val="2EABE2"/>
                </a:solidFill>
                <a:latin typeface="Consolas" panose="020B0609020204030204" pitchFamily="49" charset="0"/>
                <a:ea typeface="ヒラギノ角ゴ Pro W3" pitchFamily="-112" charset="-128"/>
                <a:cs typeface="Consolas" panose="020B0609020204030204" pitchFamily="49" charset="0"/>
              </a:rPr>
              <a:t>SYSDATE</a:t>
            </a: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mn-lt"/>
              </a:rPr>
              <a:t>Final Query – Try it!</a:t>
            </a:r>
          </a:p>
        </p:txBody>
      </p:sp>
      <p:sp>
        <p:nvSpPr>
          <p:cNvPr id="5" name="Content Placeholder 4"/>
          <p:cNvSpPr txBox="1">
            <a:spLocks/>
          </p:cNvSpPr>
          <p:nvPr>
            <p:custDataLst>
              <p:tags r:id="rId2"/>
            </p:custDataLst>
          </p:nvPr>
        </p:nvSpPr>
        <p:spPr>
          <a:xfrm>
            <a:off x="858140" y="5041833"/>
            <a:ext cx="10463861" cy="1087203"/>
          </a:xfrm>
          <a:prstGeom prst="rect">
            <a:avLst/>
          </a:prstGeom>
        </p:spPr>
        <p:txBody>
          <a:bodyPr wrap="square" lIns="72000" tIns="72000" rIns="72000" bIns="72000">
            <a:sp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Clr>
                <a:schemeClr val="accent1"/>
              </a:buClr>
              <a:buFont typeface="Wingdings" panose="05000000000000000000" pitchFamily="2" charset="2"/>
              <a:buChar char="§"/>
            </a:pPr>
            <a:r>
              <a:rPr lang="en-GB" altLang="en-US" sz="1800" dirty="0">
                <a:latin typeface="Arial" pitchFamily="34" charset="0"/>
                <a:cs typeface="Arial" pitchFamily="34" charset="0"/>
              </a:rPr>
              <a:t>In this query, try changing LIKE to =</a:t>
            </a:r>
          </a:p>
          <a:p>
            <a:pPr lvl="1">
              <a:buClr>
                <a:schemeClr val="accent1"/>
              </a:buClr>
              <a:buFont typeface="Wingdings" panose="05000000000000000000" pitchFamily="2" charset="2"/>
              <a:buChar char="§"/>
            </a:pPr>
            <a:endParaRPr lang="en-GB" altLang="en-US" sz="1800" dirty="0">
              <a:latin typeface="Arial" pitchFamily="34" charset="0"/>
              <a:cs typeface="Arial" pitchFamily="34" charset="0"/>
            </a:endParaRPr>
          </a:p>
          <a:p>
            <a:pPr lvl="1">
              <a:buClr>
                <a:schemeClr val="accent1"/>
              </a:buClr>
              <a:buFont typeface="Wingdings" panose="05000000000000000000" pitchFamily="2" charset="2"/>
              <a:buChar char="§"/>
            </a:pPr>
            <a:r>
              <a:rPr lang="en-GB" altLang="en-US" sz="1800" dirty="0">
                <a:latin typeface="Arial" pitchFamily="34" charset="0"/>
                <a:cs typeface="Arial" pitchFamily="34" charset="0"/>
              </a:rPr>
              <a:t>What happens? Why?</a:t>
            </a:r>
          </a:p>
        </p:txBody>
      </p:sp>
      <p:pic>
        <p:nvPicPr>
          <p:cNvPr id="9" name="Picture 2"/>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28</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48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325767" y="3053177"/>
            <a:ext cx="9600000" cy="584775"/>
          </a:xfrm>
          <a:prstGeom prst="rect">
            <a:avLst/>
          </a:prstGeom>
          <a:noFill/>
          <a:ln w="38100" cmpd="sng">
            <a:no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altLang="en-US" sz="3200" dirty="0">
                <a:latin typeface="Arial" panose="020B0604020202020204" pitchFamily="34" charset="0"/>
                <a:cs typeface="Arial" panose="020B0604020202020204" pitchFamily="34" charset="0"/>
              </a:rPr>
              <a:t>Display a list of all trades made in the last 7 days.</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Scenario</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29</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276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Trading Platform Database Schema</a:t>
            </a:r>
          </a:p>
        </p:txBody>
      </p:sp>
      <p:pic>
        <p:nvPicPr>
          <p:cNvPr id="6"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7"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45EC115-711E-47AE-8790-0B2DDAA745F3}"/>
              </a:ext>
            </a:extLst>
          </p:cNvPr>
          <p:cNvPicPr>
            <a:picLocks noChangeAspect="1"/>
          </p:cNvPicPr>
          <p:nvPr/>
        </p:nvPicPr>
        <p:blipFill>
          <a:blip r:embed="rId5"/>
          <a:stretch>
            <a:fillRect/>
          </a:stretch>
        </p:blipFill>
        <p:spPr>
          <a:xfrm>
            <a:off x="276225" y="1125438"/>
            <a:ext cx="11639550" cy="4895850"/>
          </a:xfrm>
          <a:prstGeom prst="rect">
            <a:avLst/>
          </a:prstGeom>
        </p:spPr>
      </p:pic>
    </p:spTree>
    <p:extLst>
      <p:ext uri="{BB962C8B-B14F-4D97-AF65-F5344CB8AC3E}">
        <p14:creationId xmlns:p14="http://schemas.microsoft.com/office/powerpoint/2010/main" val="113772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997022" y="1723944"/>
            <a:ext cx="8197956" cy="3683060"/>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 </a:t>
            </a:r>
            <a:r>
              <a:rPr lang="en-GB" altLang="en-US" sz="2000" b="1" dirty="0">
                <a:latin typeface="Consolas" panose="020B0609020204030204" pitchFamily="49" charset="0"/>
                <a:ea typeface="ヒラギノ角ゴ Pro W3" pitchFamily="-112" charset="-128"/>
                <a:cs typeface="Consolas" panose="020B0609020204030204" pitchFamily="49" charset="0"/>
              </a:rPr>
              <a:t>		trade_id,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broker_id,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share_amount,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price_total,</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transaction_time</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r>
              <a:rPr lang="en-GB" altLang="en-US" sz="2000" b="1" dirty="0">
                <a:latin typeface="Consolas" panose="020B0609020204030204" pitchFamily="49" charset="0"/>
                <a:ea typeface="ヒラギノ角ゴ Pro W3" pitchFamily="-112" charset="-128"/>
                <a:cs typeface="Consolas" panose="020B0609020204030204" pitchFamily="49" charset="0"/>
              </a:rPr>
              <a:t>	 		trades</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transaction_time	 </a:t>
            </a:r>
            <a:r>
              <a:rPr lang="en-GB" altLang="en-US" sz="2000" b="1" dirty="0">
                <a:solidFill>
                  <a:srgbClr val="2EABE2"/>
                </a:solidFill>
                <a:latin typeface="Consolas" panose="020B0609020204030204" pitchFamily="49" charset="0"/>
                <a:ea typeface="ヒラギノ角ゴ Pro W3" pitchFamily="-112" charset="-128"/>
                <a:cs typeface="Consolas" panose="020B0609020204030204" pitchFamily="49" charset="0"/>
              </a:rPr>
              <a:t>&gt; SYSDATE - 7</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Final Query – Try it!</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30</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2005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948262" y="3074167"/>
            <a:ext cx="8108178" cy="584775"/>
          </a:xfrm>
          <a:prstGeom prst="rect">
            <a:avLst/>
          </a:prstGeom>
          <a:noFill/>
          <a:ln w="38100" cmpd="sng">
            <a:noFill/>
          </a:ln>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GB" altLang="en-US" sz="3200" dirty="0">
                <a:latin typeface="Arial" panose="020B0604020202020204" pitchFamily="34" charset="0"/>
                <a:cs typeface="Arial" panose="020B0604020202020204" pitchFamily="34" charset="0"/>
              </a:rPr>
              <a:t>Display a list of all trades made this month.</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Scenario</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31</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475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Final Query – Try it!</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32</a:t>
            </a:fld>
            <a:endParaRPr lang="zh-TW" altLang="en-US" sz="14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0E5CAB24-4D26-48D7-BC1F-9B3CDA67342A}"/>
              </a:ext>
            </a:extLst>
          </p:cNvPr>
          <p:cNvSpPr/>
          <p:nvPr/>
        </p:nvSpPr>
        <p:spPr>
          <a:xfrm>
            <a:off x="1997022" y="1723944"/>
            <a:ext cx="8197956" cy="4093428"/>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 </a:t>
            </a:r>
            <a:r>
              <a:rPr lang="en-GB" altLang="en-US" sz="2000" b="1" dirty="0">
                <a:latin typeface="Consolas" panose="020B0609020204030204" pitchFamily="49" charset="0"/>
                <a:ea typeface="ヒラギノ角ゴ Pro W3" pitchFamily="-112" charset="-128"/>
                <a:cs typeface="Consolas" panose="020B0609020204030204" pitchFamily="49" charset="0"/>
              </a:rPr>
              <a:t>	trade_id,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broker_id,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share_amount,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price_total,</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transaction_time</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r>
              <a:rPr lang="en-GB" altLang="en-US" sz="2000" b="1" dirty="0">
                <a:latin typeface="Consolas" panose="020B0609020204030204" pitchFamily="49" charset="0"/>
                <a:ea typeface="ヒラギノ角ゴ Pro W3" pitchFamily="-112" charset="-128"/>
                <a:cs typeface="Consolas" panose="020B0609020204030204" pitchFamily="49" charset="0"/>
              </a:rPr>
              <a:t>	 	trades</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rgbClr val="2EABE2"/>
                </a:solidFill>
                <a:latin typeface="Consolas" panose="020B0609020204030204" pitchFamily="49" charset="0"/>
                <a:ea typeface="ヒラギノ角ゴ Pro W3" pitchFamily="-112" charset="-128"/>
                <a:cs typeface="Consolas" panose="020B0609020204030204" pitchFamily="49" charset="0"/>
              </a:rPr>
              <a:t>TO_CHAR(transaction_time,'YYMM') =  </a:t>
            </a:r>
          </a:p>
          <a:p>
            <a:pPr eaLnBrk="0" hangingPunct="0">
              <a:spcBef>
                <a:spcPts val="350"/>
              </a:spcBef>
              <a:spcAft>
                <a:spcPts val="350"/>
              </a:spcAft>
              <a:buFont typeface="Arial" pitchFamily="34" charset="0"/>
              <a:buNone/>
            </a:pPr>
            <a:r>
              <a:rPr lang="en-GB" altLang="en-US" sz="2000" b="1" dirty="0">
                <a:solidFill>
                  <a:srgbClr val="2EABE2"/>
                </a:solidFill>
                <a:latin typeface="Consolas" panose="020B0609020204030204" pitchFamily="49" charset="0"/>
                <a:ea typeface="ヒラギノ角ゴ Pro W3" pitchFamily="-112" charset="-128"/>
                <a:cs typeface="Consolas" panose="020B0609020204030204" pitchFamily="49" charset="0"/>
              </a:rPr>
              <a:t>	   	    TO_CHAR(SYSDATE,'YYMM')</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Tree>
    <p:extLst>
      <p:ext uri="{BB962C8B-B14F-4D97-AF65-F5344CB8AC3E}">
        <p14:creationId xmlns:p14="http://schemas.microsoft.com/office/powerpoint/2010/main" val="4132406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768242" y="3053175"/>
            <a:ext cx="8154609" cy="584775"/>
          </a:xfrm>
          <a:prstGeom prst="rect">
            <a:avLst/>
          </a:prstGeom>
          <a:noFill/>
          <a:ln w="38100" cmpd="sng">
            <a:noFill/>
          </a:ln>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GB" altLang="en-US" sz="3200" dirty="0">
                <a:latin typeface="Arial" panose="020B0604020202020204" pitchFamily="34" charset="0"/>
                <a:cs typeface="Arial" panose="020B0604020202020204" pitchFamily="34" charset="0"/>
              </a:rPr>
              <a:t>Display a list of all trades made last month.</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Scenario</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33</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420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Final Query – Try it!</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34</a:t>
            </a:fld>
            <a:endParaRPr lang="zh-TW" altLang="en-US" sz="14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E02B566D-9CDA-4BAF-B0EF-D4679CC215FF}"/>
              </a:ext>
            </a:extLst>
          </p:cNvPr>
          <p:cNvSpPr/>
          <p:nvPr/>
        </p:nvSpPr>
        <p:spPr>
          <a:xfrm>
            <a:off x="1985257" y="1484784"/>
            <a:ext cx="8197956" cy="4093428"/>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 </a:t>
            </a:r>
            <a:r>
              <a:rPr lang="en-GB" altLang="en-US" sz="2000" b="1" dirty="0">
                <a:latin typeface="Consolas" panose="020B0609020204030204" pitchFamily="49" charset="0"/>
                <a:ea typeface="ヒラギノ角ゴ Pro W3" pitchFamily="-112" charset="-128"/>
                <a:cs typeface="Consolas" panose="020B0609020204030204" pitchFamily="49" charset="0"/>
              </a:rPr>
              <a:t>		trade_id,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broker_id,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share_amount,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price_total,</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transaction_time</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r>
              <a:rPr lang="en-GB" altLang="en-US" sz="2000" b="1" dirty="0">
                <a:latin typeface="Consolas" panose="020B0609020204030204" pitchFamily="49" charset="0"/>
                <a:ea typeface="ヒラギノ角ゴ Pro W3" pitchFamily="-112" charset="-128"/>
                <a:cs typeface="Consolas" panose="020B0609020204030204" pitchFamily="49" charset="0"/>
              </a:rPr>
              <a:t>		 	trades</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TO_CHAR(transaction_time,'YYMM') = </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TO_CHAR(</a:t>
            </a:r>
            <a:r>
              <a:rPr lang="en-GB" altLang="en-US" sz="2000" b="1" dirty="0">
                <a:solidFill>
                  <a:srgbClr val="2EABE2"/>
                </a:solidFill>
                <a:latin typeface="Consolas" panose="020B0609020204030204" pitchFamily="49" charset="0"/>
                <a:ea typeface="ヒラギノ角ゴ Pro W3" pitchFamily="-112" charset="-128"/>
                <a:cs typeface="Consolas" panose="020B0609020204030204" pitchFamily="49" charset="0"/>
              </a:rPr>
              <a:t>ADD_MONTHS(SYSDATE,-1)</a:t>
            </a:r>
            <a:r>
              <a:rPr lang="en-GB" altLang="en-US" sz="2000" b="1" dirty="0">
                <a:latin typeface="Consolas" panose="020B0609020204030204" pitchFamily="49" charset="0"/>
                <a:ea typeface="ヒラギノ角ゴ Pro W3" pitchFamily="-112" charset="-128"/>
                <a:cs typeface="Consolas" panose="020B0609020204030204" pitchFamily="49" charset="0"/>
              </a:rPr>
              <a:t>,'YYMM') </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p>
        </p:txBody>
      </p:sp>
    </p:spTree>
    <p:extLst>
      <p:ext uri="{BB962C8B-B14F-4D97-AF65-F5344CB8AC3E}">
        <p14:creationId xmlns:p14="http://schemas.microsoft.com/office/powerpoint/2010/main" val="1227804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343471" y="2806953"/>
            <a:ext cx="9001001" cy="1077218"/>
          </a:xfrm>
          <a:prstGeom prst="rect">
            <a:avLst/>
          </a:prstGeom>
          <a:noFill/>
          <a:ln w="38100" cmpd="sng">
            <a:noFill/>
          </a:ln>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GB" altLang="en-US" sz="3200" dirty="0">
                <a:latin typeface="Arial" panose="020B0604020202020204" pitchFamily="34" charset="0"/>
                <a:cs typeface="Arial" panose="020B0604020202020204" pitchFamily="34" charset="0"/>
              </a:rPr>
              <a:t>Display a list of all shares that have changed their price within the same day</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Scenario</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35</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8134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36</a:t>
            </a:fld>
            <a:endParaRPr lang="zh-TW" altLang="en-US" sz="1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843F0E1-ACD6-40C1-9827-724F2DD75CB1}"/>
              </a:ext>
            </a:extLst>
          </p:cNvPr>
          <p:cNvSpPr/>
          <p:nvPr/>
        </p:nvSpPr>
        <p:spPr>
          <a:xfrm>
            <a:off x="1985257" y="2129175"/>
            <a:ext cx="8197956" cy="3683060"/>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 </a:t>
            </a:r>
            <a:r>
              <a:rPr lang="en-GB" altLang="en-US" sz="2000" b="1" dirty="0">
                <a:latin typeface="Consolas" panose="020B0609020204030204" pitchFamily="49" charset="0"/>
                <a:ea typeface="ヒラギノ角ゴ Pro W3" pitchFamily="-112" charset="-128"/>
                <a:cs typeface="Consolas" panose="020B0609020204030204" pitchFamily="49" charset="0"/>
              </a:rPr>
              <a:t>	share_id,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TO_CHAR(time_start, 'DD-MM-YYYY HH24:MI:SS'),</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TO_CHAR(time_end, 'DD-MM-YYYY HH24:MI:SS')</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r>
              <a:rPr lang="en-GB" altLang="en-US" sz="2000" b="1" dirty="0">
                <a:latin typeface="Consolas" panose="020B0609020204030204" pitchFamily="49" charset="0"/>
                <a:ea typeface="ヒラギノ角ゴ Pro W3" pitchFamily="-112" charset="-128"/>
                <a:cs typeface="Consolas" panose="020B0609020204030204" pitchFamily="49" charset="0"/>
              </a:rPr>
              <a:t>		shares_prices</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TO_CHAR(time_start, 'DD-MM-YYYY') =</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TO_CHAR(time_end, 'DD-MM-YYYY')</a:t>
            </a:r>
          </a:p>
          <a:p>
            <a:pPr eaLnBrk="0" hangingPunct="0">
              <a:spcBef>
                <a:spcPts val="350"/>
              </a:spcBef>
              <a:spcAft>
                <a:spcPts val="350"/>
              </a:spcAft>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ORDER BY  </a:t>
            </a:r>
            <a:r>
              <a:rPr lang="en-GB" altLang="en-US" sz="2000" b="1" dirty="0">
                <a:latin typeface="Consolas" panose="020B0609020204030204" pitchFamily="49" charset="0"/>
                <a:ea typeface="ヒラギノ角ゴ Pro W3" pitchFamily="-112" charset="-128"/>
                <a:cs typeface="Consolas" panose="020B0609020204030204" pitchFamily="49" charset="0"/>
              </a:rPr>
              <a:t>share_id,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time_start DESC</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p>
        </p:txBody>
      </p:sp>
      <p:sp>
        <p:nvSpPr>
          <p:cNvPr id="11" name="Title 2">
            <a:extLst>
              <a:ext uri="{FF2B5EF4-FFF2-40B4-BE49-F238E27FC236}">
                <a16:creationId xmlns:a16="http://schemas.microsoft.com/office/drawing/2014/main" id="{46DA3468-C965-415C-A64A-EA9755A997D1}"/>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Final Query – Try it!</a:t>
            </a:r>
          </a:p>
          <a:p>
            <a:endParaRPr lang="en-US" dirty="0">
              <a:latin typeface="Arial Black" panose="020B0A04020102020204" pitchFamily="34" charset="0"/>
            </a:endParaRPr>
          </a:p>
          <a:p>
            <a:r>
              <a:rPr lang="en-US" sz="2000" dirty="0">
                <a:latin typeface="Arial" panose="020B0604020202020204" pitchFamily="34" charset="0"/>
                <a:cs typeface="Arial" panose="020B0604020202020204" pitchFamily="34" charset="0"/>
              </a:rPr>
              <a:t>This is an example of comparing dates from table columns</a:t>
            </a:r>
          </a:p>
        </p:txBody>
      </p:sp>
    </p:spTree>
    <p:extLst>
      <p:ext uri="{BB962C8B-B14F-4D97-AF65-F5344CB8AC3E}">
        <p14:creationId xmlns:p14="http://schemas.microsoft.com/office/powerpoint/2010/main" val="2951501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37</a:t>
            </a:fld>
            <a:endParaRPr lang="zh-TW" altLang="en-US" sz="1400" dirty="0">
              <a:latin typeface="Arial" panose="020B0604020202020204" pitchFamily="34" charset="0"/>
              <a:cs typeface="Arial" panose="020B0604020202020204" pitchFamily="34" charset="0"/>
            </a:endParaRPr>
          </a:p>
        </p:txBody>
      </p:sp>
      <p:sp>
        <p:nvSpPr>
          <p:cNvPr id="8" name="Content Placeholder 6">
            <a:extLst>
              <a:ext uri="{FF2B5EF4-FFF2-40B4-BE49-F238E27FC236}">
                <a16:creationId xmlns:a16="http://schemas.microsoft.com/office/drawing/2014/main" id="{71FF87E1-B9FB-45D2-86CB-8F97D2988D18}"/>
              </a:ext>
            </a:extLst>
          </p:cNvPr>
          <p:cNvSpPr>
            <a:spLocks noGrp="1"/>
          </p:cNvSpPr>
          <p:nvPr>
            <p:ph idx="1"/>
          </p:nvPr>
        </p:nvSpPr>
        <p:spPr>
          <a:xfrm>
            <a:off x="609600" y="1331913"/>
            <a:ext cx="10972800" cy="4525962"/>
          </a:xfrm>
        </p:spPr>
        <p:txBody>
          <a:bodyPr/>
          <a:lstStyle/>
          <a:p>
            <a:pPr>
              <a:buClr>
                <a:schemeClr val="accent1"/>
              </a:buClr>
              <a:buFont typeface="Wingdings" panose="05000000000000000000" pitchFamily="2" charset="2"/>
              <a:buChar char="§"/>
            </a:pPr>
            <a:r>
              <a:rPr lang="en-GB" sz="2400" b="1" dirty="0"/>
              <a:t>Write queries to display the following information</a:t>
            </a:r>
            <a:r>
              <a:rPr lang="en-GB" sz="2400" b="1" dirty="0">
                <a:solidFill>
                  <a:srgbClr val="2EABE2"/>
                </a:solidFill>
              </a:rPr>
              <a:t>:</a:t>
            </a:r>
          </a:p>
          <a:p>
            <a:endParaRPr lang="en-GB" sz="2000" dirty="0">
              <a:solidFill>
                <a:srgbClr val="2EABE2"/>
              </a:solidFill>
            </a:endParaRPr>
          </a:p>
          <a:p>
            <a:endParaRPr lang="en-GB" sz="2000" dirty="0">
              <a:solidFill>
                <a:srgbClr val="2EABE2"/>
              </a:solidFill>
            </a:endParaRPr>
          </a:p>
        </p:txBody>
      </p:sp>
      <p:sp>
        <p:nvSpPr>
          <p:cNvPr id="10" name="Title 2">
            <a:extLst>
              <a:ext uri="{FF2B5EF4-FFF2-40B4-BE49-F238E27FC236}">
                <a16:creationId xmlns:a16="http://schemas.microsoft.com/office/drawing/2014/main" id="{CD675940-08D1-4324-B498-1CF4A58198EA}"/>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Arial Black" panose="020B0A04020102020204" pitchFamily="34" charset="0"/>
                <a:ea typeface="MS PGothic" pitchFamily="34" charset="-128"/>
              </a:rPr>
              <a:t>Examples of comparing dates from table columns – Practice</a:t>
            </a:r>
          </a:p>
        </p:txBody>
      </p:sp>
      <p:sp>
        <p:nvSpPr>
          <p:cNvPr id="12" name="Oval Callout 7">
            <a:extLst>
              <a:ext uri="{FF2B5EF4-FFF2-40B4-BE49-F238E27FC236}">
                <a16:creationId xmlns:a16="http://schemas.microsoft.com/office/drawing/2014/main" id="{5DB41739-8FED-467B-9B8D-332DAB4212A5}"/>
              </a:ext>
            </a:extLst>
          </p:cNvPr>
          <p:cNvSpPr/>
          <p:nvPr/>
        </p:nvSpPr>
        <p:spPr>
          <a:xfrm>
            <a:off x="1470562" y="2600348"/>
            <a:ext cx="3812639" cy="2341106"/>
          </a:xfrm>
          <a:prstGeom prst="wedgeEllipseCallou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kumimoji="0" lang="en-GB" sz="2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List of all shares that </a:t>
            </a:r>
            <a:r>
              <a:rPr lang="en-GB" sz="2400" b="1" dirty="0">
                <a:solidFill>
                  <a:prstClr val="white"/>
                </a:solidFill>
                <a:latin typeface="Arial" panose="020B0604020202020204" pitchFamily="34" charset="0"/>
                <a:cs typeface="Arial" panose="020B0604020202020204" pitchFamily="34" charset="0"/>
              </a:rPr>
              <a:t>have not changed their </a:t>
            </a:r>
            <a:r>
              <a:rPr kumimoji="0" lang="en-GB" sz="2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price within the same day</a:t>
            </a:r>
          </a:p>
        </p:txBody>
      </p:sp>
      <p:sp>
        <p:nvSpPr>
          <p:cNvPr id="13" name="Oval Callout 8">
            <a:extLst>
              <a:ext uri="{FF2B5EF4-FFF2-40B4-BE49-F238E27FC236}">
                <a16:creationId xmlns:a16="http://schemas.microsoft.com/office/drawing/2014/main" id="{6C092602-4D0C-4927-A2AD-F388E337CA2C}"/>
              </a:ext>
            </a:extLst>
          </p:cNvPr>
          <p:cNvSpPr/>
          <p:nvPr/>
        </p:nvSpPr>
        <p:spPr>
          <a:xfrm>
            <a:off x="6359675" y="2521840"/>
            <a:ext cx="4206724" cy="2419615"/>
          </a:xfrm>
          <a:prstGeom prst="wedgeEllipseCallout">
            <a:avLst/>
          </a:prstGeom>
          <a:solidFill>
            <a:srgbClr val="2EAB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GB" sz="2400" b="1" dirty="0">
                <a:solidFill>
                  <a:prstClr val="white"/>
                </a:solidFill>
                <a:latin typeface="Arial" panose="020B0604020202020204" pitchFamily="34" charset="0"/>
                <a:cs typeface="Arial" panose="020B0604020202020204" pitchFamily="34" charset="0"/>
              </a:rPr>
              <a:t>List of all shares that have not changed their price yet (don't have time_end set yet)</a:t>
            </a:r>
            <a:endParaRPr kumimoji="0" lang="en-GB" sz="2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79227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38</a:t>
            </a:fld>
            <a:endParaRPr lang="zh-TW" altLang="en-US" sz="1400" dirty="0">
              <a:latin typeface="Arial" panose="020B0604020202020204" pitchFamily="34" charset="0"/>
              <a:cs typeface="Arial" panose="020B0604020202020204" pitchFamily="34" charset="0"/>
            </a:endParaRPr>
          </a:p>
        </p:txBody>
      </p:sp>
      <p:sp>
        <p:nvSpPr>
          <p:cNvPr id="8" name="Content Placeholder 6">
            <a:extLst>
              <a:ext uri="{FF2B5EF4-FFF2-40B4-BE49-F238E27FC236}">
                <a16:creationId xmlns:a16="http://schemas.microsoft.com/office/drawing/2014/main" id="{71FF87E1-B9FB-45D2-86CB-8F97D2988D18}"/>
              </a:ext>
            </a:extLst>
          </p:cNvPr>
          <p:cNvSpPr>
            <a:spLocks noGrp="1"/>
          </p:cNvSpPr>
          <p:nvPr>
            <p:ph idx="1"/>
          </p:nvPr>
        </p:nvSpPr>
        <p:spPr>
          <a:xfrm>
            <a:off x="609600" y="1331913"/>
            <a:ext cx="10972800" cy="656927"/>
          </a:xfrm>
        </p:spPr>
        <p:txBody>
          <a:bodyPr/>
          <a:lstStyle/>
          <a:p>
            <a:pPr>
              <a:buClr>
                <a:schemeClr val="accent1"/>
              </a:buClr>
              <a:buFont typeface="Wingdings" panose="05000000000000000000" pitchFamily="2" charset="2"/>
              <a:buChar char="§"/>
            </a:pPr>
            <a:r>
              <a:rPr lang="en-GB" sz="2400" b="1" dirty="0" smtClean="0"/>
              <a:t>Display the hire date of employees who were hired more than a year ago</a:t>
            </a:r>
            <a:endParaRPr lang="en-GB" sz="2400" b="1" dirty="0">
              <a:solidFill>
                <a:srgbClr val="2EABE2"/>
              </a:solidFill>
            </a:endParaRPr>
          </a:p>
          <a:p>
            <a:endParaRPr lang="en-GB" sz="2000" dirty="0">
              <a:solidFill>
                <a:srgbClr val="2EABE2"/>
              </a:solidFill>
            </a:endParaRPr>
          </a:p>
          <a:p>
            <a:endParaRPr lang="en-GB" sz="2000" dirty="0">
              <a:solidFill>
                <a:srgbClr val="2EABE2"/>
              </a:solidFill>
            </a:endParaRPr>
          </a:p>
        </p:txBody>
      </p:sp>
      <p:sp>
        <p:nvSpPr>
          <p:cNvPr id="10" name="Title 2">
            <a:extLst>
              <a:ext uri="{FF2B5EF4-FFF2-40B4-BE49-F238E27FC236}">
                <a16:creationId xmlns:a16="http://schemas.microsoft.com/office/drawing/2014/main" id="{CD675940-08D1-4324-B498-1CF4A58198EA}"/>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Arial Black" panose="020B0A04020102020204" pitchFamily="34" charset="0"/>
                <a:ea typeface="MS PGothic" pitchFamily="34" charset="-128"/>
              </a:rPr>
              <a:t>Examples of </a:t>
            </a:r>
            <a:r>
              <a:rPr kumimoji="0" lang="en-GB" sz="2400" b="1" i="0" u="none" strike="noStrike" kern="1200" cap="none" spc="0" normalizeH="0" baseline="0" noProof="0" dirty="0" smtClean="0">
                <a:ln>
                  <a:noFill/>
                </a:ln>
                <a:solidFill>
                  <a:prstClr val="black"/>
                </a:solidFill>
                <a:effectLst/>
                <a:uLnTx/>
                <a:uFillTx/>
                <a:latin typeface="Arial Black" panose="020B0A04020102020204" pitchFamily="34" charset="0"/>
                <a:ea typeface="MS PGothic" pitchFamily="34" charset="-128"/>
              </a:rPr>
              <a:t>arithmetic operators applied to date values</a:t>
            </a:r>
            <a:endParaRPr kumimoji="0" lang="en-GB" sz="2400" b="1" i="0" u="none" strike="noStrike" kern="1200" cap="none" spc="0" normalizeH="0" baseline="0" noProof="0" dirty="0">
              <a:ln>
                <a:noFill/>
              </a:ln>
              <a:solidFill>
                <a:prstClr val="black"/>
              </a:solidFill>
              <a:effectLst/>
              <a:uLnTx/>
              <a:uFillTx/>
              <a:latin typeface="Arial Black" panose="020B0A04020102020204" pitchFamily="34" charset="0"/>
              <a:ea typeface="MS PGothic" pitchFamily="34" charset="-128"/>
            </a:endParaRPr>
          </a:p>
        </p:txBody>
      </p:sp>
      <p:sp>
        <p:nvSpPr>
          <p:cNvPr id="11" name="Rectangle 10">
            <a:extLst>
              <a:ext uri="{FF2B5EF4-FFF2-40B4-BE49-F238E27FC236}">
                <a16:creationId xmlns:a16="http://schemas.microsoft.com/office/drawing/2014/main" id="{5843F0E1-ACD6-40C1-9827-724F2DD75CB1}"/>
              </a:ext>
            </a:extLst>
          </p:cNvPr>
          <p:cNvSpPr/>
          <p:nvPr/>
        </p:nvSpPr>
        <p:spPr>
          <a:xfrm>
            <a:off x="1985257" y="1916832"/>
            <a:ext cx="8197956" cy="2041585"/>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 </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smtClean="0">
                <a:latin typeface="Consolas" panose="020B0609020204030204" pitchFamily="49" charset="0"/>
                <a:ea typeface="ヒラギノ角ゴ Pro W3" pitchFamily="-112" charset="-128"/>
                <a:cs typeface="Consolas" panose="020B0609020204030204" pitchFamily="49" charset="0"/>
              </a:rPr>
              <a:t>employee_name, </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smtClean="0">
                <a:latin typeface="Consolas" panose="020B0609020204030204" pitchFamily="49" charset="0"/>
                <a:ea typeface="ヒラギノ角ゴ Pro W3" pitchFamily="-112" charset="-128"/>
                <a:cs typeface="Consolas" panose="020B0609020204030204" pitchFamily="49" charset="0"/>
              </a:rPr>
              <a:t>         hire_date</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350"/>
              </a:spcBef>
              <a:spcAft>
                <a:spcPts val="350"/>
              </a:spcAft>
              <a:buFont typeface="Arial" pitchFamily="34" charset="0"/>
              <a:buNone/>
            </a:pPr>
            <a:r>
              <a:rPr lang="en-GB" altLang="en-US" sz="2000" b="1" dirty="0" smtClean="0">
                <a:solidFill>
                  <a:schemeClr val="accent1"/>
                </a:solidFill>
                <a:latin typeface="Consolas" panose="020B0609020204030204" pitchFamily="49" charset="0"/>
                <a:ea typeface="ヒラギノ角ゴ Pro W3" pitchFamily="-112" charset="-128"/>
                <a:cs typeface="Consolas" panose="020B0609020204030204" pitchFamily="49" charset="0"/>
              </a:rPr>
              <a:t>FROM</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smtClean="0">
                <a:latin typeface="Consolas" panose="020B0609020204030204" pitchFamily="49" charset="0"/>
                <a:ea typeface="ヒラギノ角ゴ Pro W3" pitchFamily="-112" charset="-128"/>
                <a:cs typeface="Consolas" panose="020B0609020204030204" pitchFamily="49" charset="0"/>
              </a:rPr>
              <a:t>employees</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WHERE</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SYSDATE</a:t>
            </a:r>
            <a:r>
              <a:rPr lang="en-GB" altLang="en-US" sz="2000" b="1" dirty="0">
                <a:latin typeface="Consolas" panose="020B0609020204030204" pitchFamily="49" charset="0"/>
                <a:ea typeface="ヒラギノ角ゴ Pro W3" pitchFamily="-112" charset="-128"/>
                <a:cs typeface="Consolas" panose="020B0609020204030204" pitchFamily="49" charset="0"/>
              </a:rPr>
              <a:t> - hire_date &gt; </a:t>
            </a:r>
            <a:r>
              <a:rPr lang="en-GB" altLang="en-US" sz="2000" b="1" dirty="0" smtClean="0">
                <a:latin typeface="Consolas" panose="020B0609020204030204" pitchFamily="49" charset="0"/>
                <a:ea typeface="ヒラギノ角ゴ Pro W3" pitchFamily="-112" charset="-128"/>
                <a:cs typeface="Consolas" panose="020B0609020204030204" pitchFamily="49" charset="0"/>
              </a:rPr>
              <a:t>365</a:t>
            </a:r>
          </a:p>
          <a:p>
            <a:pPr eaLnBrk="0" hangingPunct="0">
              <a:spcBef>
                <a:spcPts val="350"/>
              </a:spcBef>
              <a:spcAft>
                <a:spcPts val="350"/>
              </a:spcAft>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p:txBody>
      </p:sp>
      <p:sp>
        <p:nvSpPr>
          <p:cNvPr id="14" name="Content Placeholder 6">
            <a:extLst>
              <a:ext uri="{FF2B5EF4-FFF2-40B4-BE49-F238E27FC236}">
                <a16:creationId xmlns:a16="http://schemas.microsoft.com/office/drawing/2014/main" id="{71FF87E1-B9FB-45D2-86CB-8F97D2988D18}"/>
              </a:ext>
            </a:extLst>
          </p:cNvPr>
          <p:cNvSpPr txBox="1">
            <a:spLocks/>
          </p:cNvSpPr>
          <p:nvPr/>
        </p:nvSpPr>
        <p:spPr bwMode="auto">
          <a:xfrm>
            <a:off x="623392" y="4149080"/>
            <a:ext cx="10972800" cy="656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buClr>
              <a:buFont typeface="Wingdings" panose="05000000000000000000" pitchFamily="2" charset="2"/>
              <a:buChar char="§"/>
            </a:pPr>
            <a:r>
              <a:rPr lang="en-GB" sz="2400" b="1" dirty="0" smtClean="0"/>
              <a:t>Work out the age of employees from their date of birth</a:t>
            </a:r>
            <a:endParaRPr lang="en-GB" sz="2400" b="1" dirty="0" smtClean="0">
              <a:solidFill>
                <a:srgbClr val="2EABE2"/>
              </a:solidFill>
            </a:endParaRPr>
          </a:p>
          <a:p>
            <a:endParaRPr lang="en-GB" sz="2000" dirty="0" smtClean="0">
              <a:solidFill>
                <a:srgbClr val="2EABE2"/>
              </a:solidFill>
            </a:endParaRPr>
          </a:p>
          <a:p>
            <a:endParaRPr lang="en-GB" sz="2000" dirty="0">
              <a:solidFill>
                <a:srgbClr val="2EABE2"/>
              </a:solidFill>
            </a:endParaRPr>
          </a:p>
        </p:txBody>
      </p:sp>
      <p:sp>
        <p:nvSpPr>
          <p:cNvPr id="15" name="Rectangle 14">
            <a:extLst>
              <a:ext uri="{FF2B5EF4-FFF2-40B4-BE49-F238E27FC236}">
                <a16:creationId xmlns:a16="http://schemas.microsoft.com/office/drawing/2014/main" id="{5843F0E1-ACD6-40C1-9827-724F2DD75CB1}"/>
              </a:ext>
            </a:extLst>
          </p:cNvPr>
          <p:cNvSpPr/>
          <p:nvPr/>
        </p:nvSpPr>
        <p:spPr>
          <a:xfrm>
            <a:off x="1999049" y="4946342"/>
            <a:ext cx="8197956" cy="1631216"/>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 </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smtClean="0">
                <a:latin typeface="Consolas" panose="020B0609020204030204" pitchFamily="49" charset="0"/>
                <a:ea typeface="ヒラギノ角ゴ Pro W3" pitchFamily="-112" charset="-128"/>
                <a:cs typeface="Consolas" panose="020B0609020204030204" pitchFamily="49" charset="0"/>
              </a:rPr>
              <a:t>employee_name,</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smtClean="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SYSDATE</a:t>
            </a:r>
            <a:r>
              <a:rPr lang="en-GB" altLang="en-US" sz="2000" b="1" dirty="0" smtClean="0">
                <a:latin typeface="Consolas" panose="020B0609020204030204" pitchFamily="49" charset="0"/>
                <a:ea typeface="ヒラギノ角ゴ Pro W3" pitchFamily="-112" charset="-128"/>
                <a:cs typeface="Consolas" panose="020B0609020204030204" pitchFamily="49" charset="0"/>
              </a:rPr>
              <a:t> – birth_date) / 365.25</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smtClean="0">
                <a:solidFill>
                  <a:schemeClr val="accent1"/>
                </a:solidFill>
                <a:latin typeface="Consolas" panose="020B0609020204030204" pitchFamily="49" charset="0"/>
                <a:ea typeface="ヒラギノ角ゴ Pro W3" pitchFamily="-112" charset="-128"/>
                <a:cs typeface="Consolas" panose="020B0609020204030204" pitchFamily="49" charset="0"/>
              </a:rPr>
              <a:t>FROM</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smtClean="0">
                <a:latin typeface="Consolas" panose="020B0609020204030204" pitchFamily="49" charset="0"/>
                <a:ea typeface="ヒラギノ角ゴ Pro W3" pitchFamily="-112" charset="-128"/>
                <a:cs typeface="Consolas" panose="020B0609020204030204" pitchFamily="49" charset="0"/>
              </a:rPr>
              <a:t>employees</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smtClean="0">
                <a:latin typeface="Consolas" panose="020B0609020204030204" pitchFamily="49" charset="0"/>
                <a:ea typeface="ヒラギノ角ゴ Pro W3" pitchFamily="-112" charset="-128"/>
                <a:cs typeface="Consolas" panose="020B0609020204030204" pitchFamily="49" charset="0"/>
              </a:rPr>
              <a:t>;</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1612889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Thinking Points</a:t>
            </a:r>
          </a:p>
        </p:txBody>
      </p:sp>
      <p:sp>
        <p:nvSpPr>
          <p:cNvPr id="5" name="Cloud Callout 4"/>
          <p:cNvSpPr/>
          <p:nvPr/>
        </p:nvSpPr>
        <p:spPr>
          <a:xfrm>
            <a:off x="3400012" y="989512"/>
            <a:ext cx="4605177" cy="2178082"/>
          </a:xfrm>
          <a:prstGeom prst="cloudCallout">
            <a:avLst>
              <a:gd name="adj1" fmla="val 41500"/>
              <a:gd name="adj2" fmla="val 65162"/>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The query was built in stages - Several intermediate executable queries</a:t>
            </a:r>
          </a:p>
        </p:txBody>
      </p:sp>
      <p:sp>
        <p:nvSpPr>
          <p:cNvPr id="6" name="Rectangle 2"/>
          <p:cNvSpPr txBox="1">
            <a:spLocks noChangeArrowheads="1"/>
          </p:cNvSpPr>
          <p:nvPr/>
        </p:nvSpPr>
        <p:spPr>
          <a:xfrm>
            <a:off x="576000" y="3827001"/>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Sometimes it is better to build a query in the following way:</a:t>
            </a:r>
          </a:p>
        </p:txBody>
      </p:sp>
      <p:sp>
        <p:nvSpPr>
          <p:cNvPr id="9" name="Rectangle 8"/>
          <p:cNvSpPr/>
          <p:nvPr/>
        </p:nvSpPr>
        <p:spPr>
          <a:xfrm>
            <a:off x="855024" y="4464291"/>
            <a:ext cx="2544987" cy="19254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latin typeface="Arial" panose="020B0604020202020204" pitchFamily="34" charset="0"/>
                <a:cs typeface="Arial" panose="020B0604020202020204" pitchFamily="34" charset="0"/>
              </a:rPr>
              <a:t>FROM</a:t>
            </a:r>
          </a:p>
          <a:p>
            <a:pPr algn="ctr"/>
            <a:r>
              <a:rPr lang="en-GB" dirty="0">
                <a:latin typeface="Arial" panose="020B0604020202020204" pitchFamily="34" charset="0"/>
                <a:cs typeface="Arial" panose="020B0604020202020204" pitchFamily="34" charset="0"/>
              </a:rPr>
              <a:t>Choose your data sources first</a:t>
            </a:r>
          </a:p>
        </p:txBody>
      </p:sp>
      <p:sp>
        <p:nvSpPr>
          <p:cNvPr id="10" name="Rectangle 9"/>
          <p:cNvSpPr/>
          <p:nvPr/>
        </p:nvSpPr>
        <p:spPr>
          <a:xfrm>
            <a:off x="3498384" y="4464291"/>
            <a:ext cx="2544987" cy="19254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latin typeface="Arial" panose="020B0604020202020204" pitchFamily="34" charset="0"/>
                <a:cs typeface="Arial" panose="020B0604020202020204" pitchFamily="34" charset="0"/>
              </a:rPr>
              <a:t>SELECT</a:t>
            </a:r>
            <a:r>
              <a:rPr lang="en-GB" dirty="0">
                <a:latin typeface="Arial" panose="020B0604020202020204" pitchFamily="34" charset="0"/>
                <a:cs typeface="Arial" panose="020B0604020202020204" pitchFamily="34" charset="0"/>
              </a:rPr>
              <a:t> </a:t>
            </a:r>
          </a:p>
          <a:p>
            <a:pPr algn="ctr"/>
            <a:r>
              <a:rPr lang="en-GB" dirty="0">
                <a:latin typeface="Arial" panose="020B0604020202020204" pitchFamily="34" charset="0"/>
                <a:cs typeface="Arial" panose="020B0604020202020204" pitchFamily="34" charset="0"/>
              </a:rPr>
              <a:t>Choose the relevant columns</a:t>
            </a:r>
          </a:p>
        </p:txBody>
      </p:sp>
      <p:sp>
        <p:nvSpPr>
          <p:cNvPr id="11" name="Rectangle 10"/>
          <p:cNvSpPr/>
          <p:nvPr/>
        </p:nvSpPr>
        <p:spPr>
          <a:xfrm>
            <a:off x="6141744" y="4464291"/>
            <a:ext cx="2544987" cy="19254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latin typeface="Arial" panose="020B0604020202020204" pitchFamily="34" charset="0"/>
                <a:cs typeface="Arial" panose="020B0604020202020204" pitchFamily="34" charset="0"/>
              </a:rPr>
              <a:t>Filter</a:t>
            </a:r>
            <a:endParaRPr lang="en-GB" b="1" dirty="0">
              <a:latin typeface="Arial" panose="020B0604020202020204" pitchFamily="34" charset="0"/>
              <a:cs typeface="Arial" panose="020B0604020202020204" pitchFamily="34" charset="0"/>
            </a:endParaRPr>
          </a:p>
          <a:p>
            <a:pPr algn="ctr"/>
            <a:r>
              <a:rPr lang="en-GB" dirty="0">
                <a:latin typeface="Arial" panose="020B0604020202020204" pitchFamily="34" charset="0"/>
                <a:cs typeface="Arial" panose="020B0604020202020204" pitchFamily="34" charset="0"/>
              </a:rPr>
              <a:t>Only  the rows </a:t>
            </a:r>
          </a:p>
        </p:txBody>
      </p:sp>
      <p:sp>
        <p:nvSpPr>
          <p:cNvPr id="12" name="Rectangle 11"/>
          <p:cNvSpPr/>
          <p:nvPr/>
        </p:nvSpPr>
        <p:spPr>
          <a:xfrm>
            <a:off x="8785103" y="4464291"/>
            <a:ext cx="2544987" cy="19254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latin typeface="Arial" panose="020B0604020202020204" pitchFamily="34" charset="0"/>
                <a:cs typeface="Arial" panose="020B0604020202020204" pitchFamily="34" charset="0"/>
              </a:rPr>
              <a:t>ORDER BY </a:t>
            </a:r>
            <a:r>
              <a:rPr lang="en-GB" dirty="0">
                <a:latin typeface="Arial" panose="020B0604020202020204" pitchFamily="34" charset="0"/>
                <a:cs typeface="Arial" panose="020B0604020202020204" pitchFamily="34" charset="0"/>
              </a:rPr>
              <a:t>Important for business purposes and interpreting data</a:t>
            </a:r>
          </a:p>
        </p:txBody>
      </p:sp>
      <p:pic>
        <p:nvPicPr>
          <p:cNvPr id="1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5"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39</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422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ubject 4"/>
          <p:cNvSpPr>
            <a:spLocks noGrp="1"/>
          </p:cNvSpPr>
          <p:nvPr>
            <p:ph type="body" sz="quarter" idx="4294967295"/>
          </p:nvPr>
        </p:nvSpPr>
        <p:spPr>
          <a:xfrm>
            <a:off x="1806188" y="3917086"/>
            <a:ext cx="8559800" cy="503237"/>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Wildcards</a:t>
            </a:r>
          </a:p>
        </p:txBody>
      </p:sp>
      <p:sp>
        <p:nvSpPr>
          <p:cNvPr id="7" name="Subject 3"/>
          <p:cNvSpPr>
            <a:spLocks noGrp="1"/>
          </p:cNvSpPr>
          <p:nvPr>
            <p:ph type="body" sz="quarter" idx="4294967295"/>
          </p:nvPr>
        </p:nvSpPr>
        <p:spPr>
          <a:xfrm>
            <a:off x="1806188" y="3270972"/>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ORDER BY</a:t>
            </a:r>
          </a:p>
        </p:txBody>
      </p:sp>
      <p:sp>
        <p:nvSpPr>
          <p:cNvPr id="6" name="Subject 1"/>
          <p:cNvSpPr>
            <a:spLocks noGrp="1"/>
          </p:cNvSpPr>
          <p:nvPr>
            <p:ph type="body" sz="quarter" idx="4294967295"/>
          </p:nvPr>
        </p:nvSpPr>
        <p:spPr>
          <a:xfrm>
            <a:off x="1807165" y="2623755"/>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WHERE</a:t>
            </a:r>
          </a:p>
        </p:txBody>
      </p:sp>
      <p:sp>
        <p:nvSpPr>
          <p:cNvPr id="1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Selecting and Filtering</a:t>
            </a:r>
          </a:p>
        </p:txBody>
      </p:sp>
      <p:sp>
        <p:nvSpPr>
          <p:cNvPr id="16" name="Next subject"/>
          <p:cNvSpPr txBox="1">
            <a:spLocks/>
          </p:cNvSpPr>
          <p:nvPr/>
        </p:nvSpPr>
        <p:spPr>
          <a:xfrm>
            <a:off x="1807166" y="1975572"/>
            <a:ext cx="8560777" cy="504000"/>
          </a:xfrm>
          <a:prstGeom prst="rect">
            <a:avLst/>
          </a:prstGeom>
          <a:solidFill>
            <a:srgbClr val="2EABE2"/>
          </a:solidFill>
          <a:ln>
            <a:noFill/>
          </a:ln>
          <a:effectLst/>
        </p:spPr>
        <p:txBody>
          <a:bodyPr anchor="ctr">
            <a:no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200" b="1" dirty="0">
                <a:solidFill>
                  <a:schemeClr val="bg1"/>
                </a:solidFill>
              </a:rPr>
              <a:t>SELECT</a:t>
            </a:r>
          </a:p>
        </p:txBody>
      </p:sp>
      <p:sp>
        <p:nvSpPr>
          <p:cNvPr id="9" name="Subject 4"/>
          <p:cNvSpPr txBox="1">
            <a:spLocks/>
          </p:cNvSpPr>
          <p:nvPr/>
        </p:nvSpPr>
        <p:spPr>
          <a:xfrm>
            <a:off x="1806188" y="4547449"/>
            <a:ext cx="8559800" cy="503237"/>
          </a:xfrm>
          <a:prstGeom prst="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6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latin typeface="Arial" panose="020B0604020202020204" pitchFamily="34" charset="0"/>
                <a:cs typeface="Arial" panose="020B0604020202020204" pitchFamily="34" charset="0"/>
              </a:rPr>
              <a:t>Dates</a:t>
            </a:r>
          </a:p>
        </p:txBody>
      </p:sp>
      <p:pic>
        <p:nvPicPr>
          <p:cNvPr id="11"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2"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880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6"/>
          <p:cNvSpPr txBox="1">
            <a:spLocks/>
          </p:cNvSpPr>
          <p:nvPr/>
        </p:nvSpPr>
        <p:spPr>
          <a:xfrm>
            <a:off x="1524001" y="3581400"/>
            <a:ext cx="10496551" cy="3276600"/>
          </a:xfrm>
          <a:prstGeom prst="rect">
            <a:avLst/>
          </a:prstGeom>
        </p:spPr>
        <p:txBody>
          <a:bodyPr vert="horz" lIns="91440" tIns="45720" rIns="91440" bIns="45720" rtlCol="0">
            <a:normAutofit/>
          </a:bodyPr>
          <a:lstStyle/>
          <a:p>
            <a:pPr marL="174625" marR="0" lvl="0" indent="-174625" algn="l" defTabSz="914400" rtl="0" eaLnBrk="0" fontAlgn="auto" latinLnBrk="0" hangingPunct="0">
              <a:lnSpc>
                <a:spcPct val="100000"/>
              </a:lnSpc>
              <a:spcBef>
                <a:spcPct val="60000"/>
              </a:spcBef>
              <a:spcAft>
                <a:spcPts val="0"/>
              </a:spcAft>
              <a:buClr>
                <a:schemeClr val="bg2"/>
              </a:buClr>
              <a:buSzTx/>
              <a:buFont typeface="Wingdings" pitchFamily="2" charset="2"/>
              <a:buNone/>
              <a:tabLst/>
              <a:defRPr/>
            </a:pPr>
            <a:endParaRPr kumimoji="0" lang="en-GB"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Review</a:t>
            </a:r>
          </a:p>
        </p:txBody>
      </p:sp>
      <p:sp>
        <p:nvSpPr>
          <p:cNvPr id="22" name="Oval Callout 21"/>
          <p:cNvSpPr/>
          <p:nvPr/>
        </p:nvSpPr>
        <p:spPr>
          <a:xfrm>
            <a:off x="1949307" y="1413279"/>
            <a:ext cx="3484837" cy="1498365"/>
          </a:xfrm>
          <a:prstGeom prst="wedgeEllipseCallou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What are the core building blocks of a SELECT query?</a:t>
            </a:r>
          </a:p>
        </p:txBody>
      </p:sp>
      <p:sp>
        <p:nvSpPr>
          <p:cNvPr id="23" name="Oval Callout 22"/>
          <p:cNvSpPr/>
          <p:nvPr/>
        </p:nvSpPr>
        <p:spPr>
          <a:xfrm>
            <a:off x="1949307" y="3988706"/>
            <a:ext cx="3411317" cy="1498365"/>
          </a:xfrm>
          <a:prstGeom prst="wedgeEllipseCallou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What different filter operators are there?</a:t>
            </a:r>
          </a:p>
        </p:txBody>
      </p:sp>
      <p:sp>
        <p:nvSpPr>
          <p:cNvPr id="25" name="Oval Callout 24"/>
          <p:cNvSpPr/>
          <p:nvPr/>
        </p:nvSpPr>
        <p:spPr>
          <a:xfrm>
            <a:off x="6772275" y="1413279"/>
            <a:ext cx="3411317" cy="1498365"/>
          </a:xfrm>
          <a:prstGeom prst="wedgeEllipseCallou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What is a filter?</a:t>
            </a:r>
          </a:p>
        </p:txBody>
      </p:sp>
      <p:sp>
        <p:nvSpPr>
          <p:cNvPr id="19" name="Oval Callout 18"/>
          <p:cNvSpPr/>
          <p:nvPr/>
        </p:nvSpPr>
        <p:spPr>
          <a:xfrm>
            <a:off x="6698755" y="3988706"/>
            <a:ext cx="3484837" cy="1498365"/>
          </a:xfrm>
          <a:prstGeom prst="wedgeEllipseCallou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What implications does ORDER BY have on the data?</a:t>
            </a:r>
          </a:p>
        </p:txBody>
      </p:sp>
      <p:pic>
        <p:nvPicPr>
          <p:cNvPr id="10"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40</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98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6"/>
          <p:cNvSpPr txBox="1">
            <a:spLocks/>
          </p:cNvSpPr>
          <p:nvPr/>
        </p:nvSpPr>
        <p:spPr>
          <a:xfrm>
            <a:off x="1524001" y="3581400"/>
            <a:ext cx="10496551" cy="3276600"/>
          </a:xfrm>
          <a:prstGeom prst="rect">
            <a:avLst/>
          </a:prstGeom>
        </p:spPr>
        <p:txBody>
          <a:bodyPr vert="horz" lIns="91440" tIns="45720" rIns="91440" bIns="45720" rtlCol="0">
            <a:normAutofit/>
          </a:bodyPr>
          <a:lstStyle/>
          <a:p>
            <a:pPr marL="174625" marR="0" lvl="0" indent="-174625" algn="l" defTabSz="914400" rtl="0" eaLnBrk="0" fontAlgn="auto" latinLnBrk="0" hangingPunct="0">
              <a:lnSpc>
                <a:spcPct val="100000"/>
              </a:lnSpc>
              <a:spcBef>
                <a:spcPct val="60000"/>
              </a:spcBef>
              <a:spcAft>
                <a:spcPts val="0"/>
              </a:spcAft>
              <a:buClr>
                <a:schemeClr val="bg2"/>
              </a:buClr>
              <a:buSzTx/>
              <a:buFont typeface="Wingdings" pitchFamily="2" charset="2"/>
              <a:buNone/>
              <a:tabLst/>
              <a:defRPr/>
            </a:pPr>
            <a:endParaRPr kumimoji="0" lang="en-GB"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Questions</a:t>
            </a:r>
          </a:p>
        </p:txBody>
      </p:sp>
      <p:grpSp>
        <p:nvGrpSpPr>
          <p:cNvPr id="9" name="Group 8">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10"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grpSp>
      <p:pic>
        <p:nvPicPr>
          <p:cNvPr id="12"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41</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376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You should now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Objectives</a:t>
            </a:r>
          </a:p>
        </p:txBody>
      </p:sp>
      <p:sp>
        <p:nvSpPr>
          <p:cNvPr id="3" name="Rectangle 2"/>
          <p:cNvSpPr/>
          <p:nvPr/>
        </p:nvSpPr>
        <p:spPr>
          <a:xfrm>
            <a:off x="1296000" y="1772816"/>
            <a:ext cx="6096000" cy="1015663"/>
          </a:xfrm>
          <a:prstGeom prst="rect">
            <a:avLst/>
          </a:prstGeom>
        </p:spPr>
        <p:txBody>
          <a:bodyPr>
            <a:spAutoFit/>
          </a:bodyPr>
          <a:lstStyle/>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Retrieve and view data stored within a table</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Filter data retrieved based on certain conditions</a:t>
            </a: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42</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053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027394" y="2327974"/>
            <a:ext cx="10181173" cy="1815882"/>
          </a:xfrm>
          <a:prstGeom prst="rect">
            <a:avLst/>
          </a:prstGeom>
          <a:noFill/>
          <a:ln w="38100" cmpd="sng">
            <a:noFill/>
          </a:ln>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GB" altLang="en-US" sz="2800" dirty="0">
                <a:latin typeface="Arial" panose="020B0604020202020204" pitchFamily="34" charset="0"/>
                <a:cs typeface="Arial" panose="020B0604020202020204" pitchFamily="34" charset="0"/>
              </a:rPr>
              <a:t>Display details of all trades which have a share amount greater than 3000 and a price total greater than £200,000. For each trade show trade_id, share_id, broker_id, share_amount &amp; price_total.</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Scenario</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284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550858" y="2202133"/>
            <a:ext cx="5090285" cy="2451953"/>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a:t>
            </a:r>
            <a:r>
              <a:rPr lang="en-GB" altLang="en-US" sz="2000" b="1" dirty="0">
                <a:latin typeface="Consolas" panose="020B0609020204030204" pitchFamily="49" charset="0"/>
                <a:ea typeface="ヒラギノ角ゴ Pro W3" pitchFamily="-112" charset="-128"/>
                <a:cs typeface="Consolas" panose="020B0609020204030204" pitchFamily="49" charset="0"/>
              </a:rPr>
              <a:t>  trade_id,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broker_id,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share_amount,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price_total</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SELECT</a:t>
            </a:r>
          </a:p>
        </p:txBody>
      </p:sp>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STEP 1: </a:t>
            </a:r>
            <a:r>
              <a:rPr lang="en-GB" dirty="0">
                <a:solidFill>
                  <a:schemeClr val="accent1"/>
                </a:solidFill>
                <a:latin typeface="Arial" panose="020B0604020202020204" pitchFamily="34" charset="0"/>
              </a:rPr>
              <a:t>Select </a:t>
            </a:r>
            <a:r>
              <a:rPr lang="en-GB" dirty="0">
                <a:solidFill>
                  <a:schemeClr val="tx1"/>
                </a:solidFill>
                <a:latin typeface="Arial" panose="020B0604020202020204" pitchFamily="34" charset="0"/>
              </a:rPr>
              <a:t>the columns to include in the results:</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003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580624" y="2938405"/>
            <a:ext cx="5090285" cy="1015663"/>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a:t>
            </a:r>
            <a:r>
              <a:rPr lang="en-GB" altLang="en-US" sz="20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FROM</a:t>
            </a:r>
            <a:r>
              <a:rPr lang="en-GB" altLang="en-US" sz="2000" b="1" dirty="0">
                <a:latin typeface="Consolas" panose="020B0609020204030204" pitchFamily="49" charset="0"/>
                <a:ea typeface="ヒラギノ角ゴ Pro W3" pitchFamily="-112" charset="-128"/>
                <a:cs typeface="Consolas" panose="020B0609020204030204" pitchFamily="49" charset="0"/>
              </a:rPr>
              <a:t> 	trades</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FROM</a:t>
            </a:r>
          </a:p>
        </p:txBody>
      </p:sp>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STEP 2: </a:t>
            </a:r>
            <a:r>
              <a:rPr lang="en-GB" dirty="0">
                <a:solidFill>
                  <a:schemeClr val="tx1"/>
                </a:solidFill>
                <a:latin typeface="Arial" panose="020B0604020202020204" pitchFamily="34" charset="0"/>
              </a:rPr>
              <a:t>Choose which table to select the data </a:t>
            </a:r>
            <a:r>
              <a:rPr lang="en-GB" dirty="0">
                <a:solidFill>
                  <a:schemeClr val="accent1"/>
                </a:solidFill>
                <a:latin typeface="Arial" panose="020B0604020202020204" pitchFamily="34" charset="0"/>
              </a:rPr>
              <a:t>from </a:t>
            </a:r>
            <a:r>
              <a:rPr lang="en-GB" dirty="0">
                <a:solidFill>
                  <a:schemeClr val="tx1"/>
                </a:solidFill>
                <a:latin typeface="Arial" panose="020B0604020202020204" pitchFamily="34" charset="0"/>
              </a:rPr>
              <a:t>:</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246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580624" y="1940906"/>
            <a:ext cx="5090285" cy="3272691"/>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a:t>
            </a:r>
            <a:r>
              <a:rPr lang="en-GB" altLang="en-US" sz="2000" b="1" dirty="0">
                <a:latin typeface="Consolas" panose="020B0609020204030204" pitchFamily="49" charset="0"/>
                <a:ea typeface="ヒラギノ角ゴ Pro W3" pitchFamily="-112" charset="-128"/>
                <a:cs typeface="Consolas" panose="020B0609020204030204" pitchFamily="49" charset="0"/>
              </a:rPr>
              <a:t>  trade_id,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broker_id,</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share_amount,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price_total</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trades</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Executable Query – Try it!</a:t>
            </a:r>
          </a:p>
        </p:txBody>
      </p:sp>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The final query. Try it!</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662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ubject 4"/>
          <p:cNvSpPr>
            <a:spLocks noGrp="1"/>
          </p:cNvSpPr>
          <p:nvPr>
            <p:ph type="body" sz="quarter" idx="4294967295"/>
          </p:nvPr>
        </p:nvSpPr>
        <p:spPr>
          <a:xfrm>
            <a:off x="1806188" y="3917086"/>
            <a:ext cx="8559800" cy="503237"/>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Wildcards</a:t>
            </a:r>
          </a:p>
        </p:txBody>
      </p:sp>
      <p:sp>
        <p:nvSpPr>
          <p:cNvPr id="7" name="Subject 3"/>
          <p:cNvSpPr>
            <a:spLocks noGrp="1"/>
          </p:cNvSpPr>
          <p:nvPr>
            <p:ph type="body" sz="quarter" idx="4294967295"/>
          </p:nvPr>
        </p:nvSpPr>
        <p:spPr>
          <a:xfrm>
            <a:off x="1806188" y="3270972"/>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ORDER BY</a:t>
            </a:r>
          </a:p>
        </p:txBody>
      </p:sp>
      <p:sp>
        <p:nvSpPr>
          <p:cNvPr id="6" name="Subject 1"/>
          <p:cNvSpPr>
            <a:spLocks noGrp="1"/>
          </p:cNvSpPr>
          <p:nvPr>
            <p:ph type="body" sz="quarter" idx="4294967295"/>
          </p:nvPr>
        </p:nvSpPr>
        <p:spPr>
          <a:xfrm>
            <a:off x="1807165" y="2623755"/>
            <a:ext cx="8559800" cy="503238"/>
          </a:xfrm>
          <a:prstGeom prst="rect">
            <a:avLst/>
          </a:prstGeom>
          <a:solidFill>
            <a:srgbClr val="2EABE2"/>
          </a:solidFill>
          <a:ln>
            <a:noFill/>
          </a:ln>
          <a:effectLst/>
        </p:spPr>
        <p:txBody>
          <a:bodyPr anchor="ctr">
            <a:noAutofit/>
          </a:bodyPr>
          <a:lstStyle/>
          <a:p>
            <a:pPr marL="0" indent="0" algn="ctr">
              <a:buNone/>
            </a:pPr>
            <a:r>
              <a:rPr lang="en-GB" sz="2200" b="1" dirty="0">
                <a:solidFill>
                  <a:schemeClr val="bg1"/>
                </a:solidFill>
                <a:latin typeface="Arial"/>
                <a:ea typeface="MS PGothic" pitchFamily="34" charset="-128"/>
                <a:cs typeface="MS PGothic" pitchFamily="34" charset="-128"/>
              </a:rPr>
              <a:t>WHERE</a:t>
            </a:r>
          </a:p>
        </p:txBody>
      </p:sp>
      <p:sp>
        <p:nvSpPr>
          <p:cNvPr id="1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Selecting and Filtering</a:t>
            </a:r>
          </a:p>
        </p:txBody>
      </p:sp>
      <p:sp>
        <p:nvSpPr>
          <p:cNvPr id="16" name="Next subject"/>
          <p:cNvSpPr txBox="1">
            <a:spLocks/>
          </p:cNvSpPr>
          <p:nvPr/>
        </p:nvSpPr>
        <p:spPr>
          <a:xfrm>
            <a:off x="1807166" y="1975572"/>
            <a:ext cx="8560777" cy="504000"/>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ctr" eaLnBrk="0" hangingPunct="0">
              <a:spcBef>
                <a:spcPct val="20000"/>
              </a:spcBef>
              <a:defRPr sz="2200">
                <a:solidFill>
                  <a:schemeClr val="tx1">
                    <a:lumMod val="50000"/>
                    <a:lumOff val="50000"/>
                  </a:schemeClr>
                </a:solidFill>
                <a:latin typeface="+mn-lt"/>
                <a:ea typeface="+mn-ea"/>
              </a:defRPr>
            </a:lvl1pPr>
            <a:lvl2pPr marL="285750" indent="-200025" eaLnBrk="0" hangingPunct="0">
              <a:spcBef>
                <a:spcPct val="20000"/>
              </a:spcBef>
              <a:buFont typeface="Arial" pitchFamily="34" charset="0"/>
              <a:buChar char="•"/>
              <a:defRPr sz="1600">
                <a:solidFill>
                  <a:schemeClr val="lt1"/>
                </a:solidFill>
                <a:latin typeface="+mn-lt"/>
                <a:ea typeface="+mn-ea"/>
              </a:defRPr>
            </a:lvl2pPr>
            <a:lvl3pPr marL="442913" indent="-177800" eaLnBrk="0" hangingPunct="0">
              <a:spcBef>
                <a:spcPct val="20000"/>
              </a:spcBef>
              <a:buClr>
                <a:schemeClr val="tx1"/>
              </a:buClr>
              <a:buFont typeface="Arial" pitchFamily="34" charset="0"/>
              <a:buChar char="•"/>
              <a:defRPr sz="1600">
                <a:solidFill>
                  <a:schemeClr val="lt1"/>
                </a:solidFill>
                <a:latin typeface="+mn-lt"/>
                <a:ea typeface="+mn-ea"/>
              </a:defRPr>
            </a:lvl3pPr>
            <a:lvl4pPr marL="1600200" indent="-228600" eaLnBrk="0" hangingPunct="0">
              <a:spcBef>
                <a:spcPct val="20000"/>
              </a:spcBef>
              <a:buFont typeface="Arial" pitchFamily="34" charset="0"/>
              <a:buChar char="–"/>
              <a:defRPr sz="2000">
                <a:solidFill>
                  <a:schemeClr val="lt1"/>
                </a:solidFill>
                <a:latin typeface="+mn-lt"/>
                <a:ea typeface="+mn-ea"/>
              </a:defRPr>
            </a:lvl4pPr>
            <a:lvl5pPr marL="2057400" indent="-228600" eaLnBrk="0" hangingPunct="0">
              <a:spcBef>
                <a:spcPct val="20000"/>
              </a:spcBef>
              <a:buFont typeface="Arial" pitchFamily="34" charset="0"/>
              <a:buChar char="»"/>
              <a:defRPr sz="2000">
                <a:solidFill>
                  <a:schemeClr val="lt1"/>
                </a:solidFill>
                <a:latin typeface="+mn-lt"/>
                <a:ea typeface="+mn-ea"/>
              </a:defRPr>
            </a:lvl5pPr>
            <a:lvl6pPr marL="2514600" indent="-228600" defTabSz="457200">
              <a:spcBef>
                <a:spcPct val="20000"/>
              </a:spcBef>
              <a:buFont typeface="Arial"/>
              <a:buChar char="•"/>
              <a:defRPr sz="2000">
                <a:solidFill>
                  <a:schemeClr val="lt1"/>
                </a:solidFill>
                <a:latin typeface="+mn-lt"/>
                <a:ea typeface="+mn-ea"/>
              </a:defRPr>
            </a:lvl6pPr>
            <a:lvl7pPr marL="2971800" indent="-228600" defTabSz="457200">
              <a:spcBef>
                <a:spcPct val="20000"/>
              </a:spcBef>
              <a:buFont typeface="Arial"/>
              <a:buChar char="•"/>
              <a:defRPr sz="2000">
                <a:solidFill>
                  <a:schemeClr val="lt1"/>
                </a:solidFill>
                <a:latin typeface="+mn-lt"/>
                <a:ea typeface="+mn-ea"/>
              </a:defRPr>
            </a:lvl7pPr>
            <a:lvl8pPr marL="3429000" indent="-228600" defTabSz="457200">
              <a:spcBef>
                <a:spcPct val="20000"/>
              </a:spcBef>
              <a:buFont typeface="Arial"/>
              <a:buChar char="•"/>
              <a:defRPr sz="2000">
                <a:solidFill>
                  <a:schemeClr val="lt1"/>
                </a:solidFill>
                <a:latin typeface="+mn-lt"/>
                <a:ea typeface="+mn-ea"/>
              </a:defRPr>
            </a:lvl8pPr>
            <a:lvl9pPr marL="3886200" indent="-228600" defTabSz="457200">
              <a:spcBef>
                <a:spcPct val="20000"/>
              </a:spcBef>
              <a:buFont typeface="Arial"/>
              <a:buChar char="•"/>
              <a:defRPr sz="2000">
                <a:solidFill>
                  <a:schemeClr val="lt1"/>
                </a:solidFill>
                <a:latin typeface="+mn-lt"/>
                <a:ea typeface="+mn-ea"/>
              </a:defRPr>
            </a:lvl9pPr>
          </a:lstStyle>
          <a:p>
            <a:r>
              <a:rPr lang="en-GB" dirty="0">
                <a:latin typeface="Arial" panose="020B0604020202020204" pitchFamily="34" charset="0"/>
                <a:cs typeface="Arial" panose="020B0604020202020204" pitchFamily="34" charset="0"/>
              </a:rPr>
              <a:t>SELECT</a:t>
            </a:r>
          </a:p>
        </p:txBody>
      </p:sp>
      <p:sp>
        <p:nvSpPr>
          <p:cNvPr id="9" name="Subject 4"/>
          <p:cNvSpPr txBox="1">
            <a:spLocks/>
          </p:cNvSpPr>
          <p:nvPr/>
        </p:nvSpPr>
        <p:spPr>
          <a:xfrm>
            <a:off x="1806188" y="4547449"/>
            <a:ext cx="8559800" cy="503237"/>
          </a:xfrm>
          <a:prstGeom prst="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6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latin typeface="Arial" panose="020B0604020202020204" pitchFamily="34" charset="0"/>
                <a:cs typeface="Arial" panose="020B0604020202020204" pitchFamily="34" charset="0"/>
              </a:rPr>
              <a:t>Dates</a:t>
            </a:r>
          </a:p>
        </p:txBody>
      </p:sp>
      <p:pic>
        <p:nvPicPr>
          <p:cNvPr id="11"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2"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548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13.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14.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15.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7.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18.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1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0.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2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7.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2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2.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33.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3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7.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38.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3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1.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4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them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ct:contentTypeSchema ct:_="" ma:_="" ma:contentTypeName="Document" ma:contentTypeID="0x010100A3E73A2E9174C0438253889B8D124CFE" ma:contentTypeVersion="4" ma:contentTypeDescription="Create a new document." ma:contentTypeScope="" ma:versionID="2e6ee19109657929cfaf91d3e09561ea" xmlns:ct="http://schemas.microsoft.com/office/2006/metadata/contentType" xmlns:ma="http://schemas.microsoft.com/office/2006/metadata/properties/metaAttributes">
<xsd:schema targetNamespace="http://schemas.microsoft.com/office/2006/metadata/properties" ma:root="true" ma:fieldsID="9e4d8166dce8aa78507d0c1da2875565" ns2:_="" xmlns:xsd="http://www.w3.org/2001/XMLSchema" xmlns:xs="http://www.w3.org/2001/XMLSchema" xmlns:p="http://schemas.microsoft.com/office/2006/metadata/properties" xmlns:ns2="$ListId:Shared Documents;">
<xsd:import namespace="$ListId:Shared Documents;"/>
<xsd:element name="properties">
<xsd:complexType>
<xsd:sequence>
<xsd:element name="documentManagement">
<xsd:complexType>
<xsd:all>
<xsd:element ref="ns2:RestrictedToTheseUsers" minOccurs="0"/>
<xsd:element ref="ns2:Document_x0020_Type" minOccurs="0"/>
<xsd:element ref="ns2:Module"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Type" ma:index="9" nillable="true" ma:displayName="Document Type" ma:format="Dropdown" ma:indexed="true" ma:internalName="Document_x0020_Type" ma:readOnly="fals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0" nillable="true" ma:displayName="Module" ma:format="Dropdown" ma:indexed="true" ma:internalName="Module">
<xsd:simpleType>
<xsd:restriction base="dms:Choice">
<xsd:enumeration value="Extra questions and schema"/>
<xsd:enumeration value="Query reading exercises"/>
<xsd:enumeration value="Query writing exercises"/>
<xsd:enumeration value="Slides"/>
<xsd:enumeration value="Extra Material - Agent Schema"/>
<xsd:enumeration value="Additional Material"/>
<xsd:enumeration value="Oracle Installation and Live SQL"/>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p:properties xmlns:p="http://schemas.microsoft.com/office/2006/metadata/properties" xmlns:xsi="http://www.w3.org/2001/XMLSchema-instance" xmlns:pc="http://schemas.microsoft.com/office/infopath/2007/PartnerControls"><documentManagement><Document_x0020_Type xmlns="$ListId:Shared Documents;">Slide Decks</Document_x0020_Type><RestrictedToTheseUsers xmlns="$ListId:Shared Documents;"><UserInfo><DisplayName></DisplayName><AccountId xsi:nil="true"></AccountId><AccountType/></UserInfo></RestrictedToTheseUsers><Module xmlns="$ListId:Shared Documents;">Slides</Module></documentManagement></p:properties>
</file>

<file path=customXml/itemProps1.xml><?xml version="1.0" encoding="utf-8"?>
<ds:datastoreItem xmlns:ds="http://schemas.openxmlformats.org/officeDocument/2006/customXml" ds:itemID="{4BE8612C-C232-4CCE-AAB1-272369A4771B}"/>
</file>

<file path=customXml/itemProps2.xml><?xml version="1.0" encoding="utf-8"?>
<ds:datastoreItem xmlns:ds="http://schemas.openxmlformats.org/officeDocument/2006/customXml" ds:itemID="{1FC726ED-D182-4B53-8CA2-2DD0348F16EA}"/>
</file>

<file path=customXml/itemProps3.xml><?xml version="1.0" encoding="utf-8"?>
<ds:datastoreItem xmlns:ds="http://schemas.openxmlformats.org/officeDocument/2006/customXml" ds:itemID="{EAEE06BC-C96A-493E-9D0E-8E01B8DC2ED9}"/>
</file>

<file path=docProps/app.xml><?xml version="1.0" encoding="utf-8"?>
<Properties xmlns="http://schemas.openxmlformats.org/officeDocument/2006/extended-properties" xmlns:vt="http://schemas.openxmlformats.org/officeDocument/2006/docPropsVTypes">
  <Template>FDM theme</Template>
  <TotalTime>589</TotalTime>
  <Words>2266</Words>
  <Application>Microsoft Office PowerPoint</Application>
  <PresentationFormat>Widescreen</PresentationFormat>
  <Paragraphs>387</Paragraphs>
  <Slides>42</Slides>
  <Notes>35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ＭＳ Ｐゴシック</vt:lpstr>
      <vt:lpstr>ＭＳ Ｐゴシック</vt:lpstr>
      <vt:lpstr>Arial</vt:lpstr>
      <vt:lpstr>Arial Black</vt:lpstr>
      <vt:lpstr>Calibri</vt:lpstr>
      <vt:lpstr>Cambria</vt:lpstr>
      <vt:lpstr>Consolas</vt:lpstr>
      <vt:lpstr>MS Mincho</vt:lpstr>
      <vt:lpstr>新細明體</vt:lpstr>
      <vt:lpstr>Times New Roman</vt:lpstr>
      <vt:lpstr>Wingdings</vt:lpstr>
      <vt:lpstr>ヒラギノ角ゴ Pro W3</vt:lpstr>
      <vt:lpstr>FDM theme</vt:lpstr>
      <vt:lpstr>Foundation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dc:title>
  <dc:creator>Donatien Kabwe</dc:creator>
  <cp:lastModifiedBy>Nikola Ignjatovic</cp:lastModifiedBy>
  <cp:revision>55</cp:revision>
  <dcterms:created xsi:type="dcterms:W3CDTF">2018-10-31T14:46:27Z</dcterms:created>
  <dcterms:modified xsi:type="dcterms:W3CDTF">2021-06-29T13:07:00Z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0x010100A3E73A2E9174C0438253889B8D124CFE</vt:lpwstr>
  </property>
</Properties>
</file>