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DFB10-38AF-44CB-8074-D9E429980000}" vWet="6" dt="2022-06-22T11:06:10.688"/>
    <p1510:client id="{BE882849-4958-184F-B7F3-42AC2D4F7AF3}" v="2" dt="2022-06-22T11:06:12.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Swinburn" userId="bbe502e4-e4b4-4d2c-8534-fdba65c2efcc" providerId="ADAL" clId="{BE882849-4958-184F-B7F3-42AC2D4F7AF3}"/>
    <pc:docChg chg="modSld">
      <pc:chgData name="Leo Swinburn" userId="bbe502e4-e4b4-4d2c-8534-fdba65c2efcc" providerId="ADAL" clId="{BE882849-4958-184F-B7F3-42AC2D4F7AF3}" dt="2022-06-22T11:06:09.519" v="0"/>
      <pc:docMkLst>
        <pc:docMk/>
      </pc:docMkLst>
      <pc:sldChg chg="modSp">
        <pc:chgData name="Leo Swinburn" userId="bbe502e4-e4b4-4d2c-8534-fdba65c2efcc" providerId="ADAL" clId="{BE882849-4958-184F-B7F3-42AC2D4F7AF3}" dt="2022-06-22T11:06:09.519" v="0"/>
        <pc:sldMkLst>
          <pc:docMk/>
          <pc:sldMk cId="516012158" sldId="264"/>
        </pc:sldMkLst>
        <pc:spChg chg="mod">
          <ac:chgData name="Leo Swinburn" userId="bbe502e4-e4b4-4d2c-8534-fdba65c2efcc" providerId="ADAL" clId="{BE882849-4958-184F-B7F3-42AC2D4F7AF3}" dt="2022-06-22T11:06:09.519" v="0"/>
          <ac:spMkLst>
            <pc:docMk/>
            <pc:sldMk cId="516012158" sldId="264"/>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7F3EE4-95EC-469B-A105-FAFDA7A3363A}" type="datetimeFigureOut">
              <a:rPr lang="en-GB" smtClean="0"/>
              <a:t>22/06/2022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5DD9A-B0B1-4068-9D3C-72AB0058E61F}" type="slidenum">
              <a:rPr lang="en-GB" smtClean="0"/>
              <a:t>‹#›</a:t>
            </a:fld>
            <a:endParaRPr lang="en-GB"/>
          </a:p>
        </p:txBody>
      </p:sp>
    </p:spTree>
    <p:extLst>
      <p:ext uri="{BB962C8B-B14F-4D97-AF65-F5344CB8AC3E}">
        <p14:creationId xmlns:p14="http://schemas.microsoft.com/office/powerpoint/2010/main" val="145065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a:t>
            </a:fld>
            <a:endParaRPr lang="en-US" altLang="zh-TW">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although </a:t>
            </a:r>
            <a:r>
              <a:rPr lang="en-GB" sz="1200" b="0" i="0" u="none" strike="noStrike" kern="1200">
                <a:solidFill>
                  <a:schemeClr val="tx1"/>
                </a:solidFill>
                <a:effectLst/>
                <a:latin typeface="+mn-lt"/>
                <a:ea typeface="+mn-ea"/>
                <a:cs typeface="+mn-cs"/>
              </a:rPr>
              <a:t>a subquery usually appears within the WHERE clause of another SQL SELECT statement, it can also appear anywhere where an expression is allowed, that is, within the SELECT, FROM and HAVING clauses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a:solidFill>
                  <a:schemeClr val="tx1"/>
                </a:solidFill>
                <a:effectLst/>
                <a:latin typeface="+mn-lt"/>
                <a:ea typeface="+mn-ea"/>
                <a:cs typeface="+mn-cs"/>
              </a:rPr>
              <a:t>In this module, we are going to look into subqueries that appear within the WHERE clause only. Later in Module 11 you will see examples of subqueries within the HAVING clause, and in Module 15 you will see examples where subqueries appear within the FROM clause. Examples of subqueries that appear within the SELECT clause will not be covered in this course, nor will examples of subqueries appearing within other subqueries, INSERT, UPDATE and DELETE statements.</a:t>
            </a: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3</a:t>
            </a:fld>
            <a:endParaRPr lang="en-US" altLang="zh-TW">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11</a:t>
            </a:fld>
            <a:endParaRPr lang="en-US" altLang="zh-TW">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pPr>
                <a:defRPr/>
              </a:pPr>
              <a:t>‹#›</a:t>
            </a:fld>
            <a:endParaRPr lang="zh-TW" altLang="en-US"/>
          </a:p>
        </p:txBody>
      </p:sp>
    </p:spTree>
    <p:extLst>
      <p:ext uri="{BB962C8B-B14F-4D97-AF65-F5344CB8AC3E}">
        <p14:creationId xmlns:p14="http://schemas.microsoft.com/office/powerpoint/2010/main" val="1476656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pPr>
                <a:defRPr/>
              </a:pPr>
              <a:t>‹#›</a:t>
            </a:fld>
            <a:endParaRPr lang="zh-TW" altLang="en-US"/>
          </a:p>
        </p:txBody>
      </p:sp>
    </p:spTree>
    <p:extLst>
      <p:ext uri="{BB962C8B-B14F-4D97-AF65-F5344CB8AC3E}">
        <p14:creationId xmlns:p14="http://schemas.microsoft.com/office/powerpoint/2010/main" val="8313624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42918"/>
            <a:ext cx="10363200" cy="415498"/>
          </a:xfrm>
        </p:spPr>
        <p:txBody>
          <a:bodyPr/>
          <a:lstStyle>
            <a:lvl1pPr>
              <a:defRPr/>
            </a:lvl1pPr>
          </a:lstStyle>
          <a:p>
            <a:r>
              <a:rPr lang="en-US"/>
              <a:t>Click to add title</a:t>
            </a:r>
            <a:endParaRPr lang="en-GB"/>
          </a:p>
        </p:txBody>
      </p:sp>
      <p:sp>
        <p:nvSpPr>
          <p:cNvPr id="8" name="Text Placeholder 7"/>
          <p:cNvSpPr>
            <a:spLocks noGrp="1"/>
          </p:cNvSpPr>
          <p:nvPr>
            <p:ph type="body" sz="quarter" idx="13" hasCustomPrompt="1"/>
          </p:nvPr>
        </p:nvSpPr>
        <p:spPr>
          <a:xfrm>
            <a:off x="926124" y="2438407"/>
            <a:ext cx="10363569"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a:t>Insert 'bubble' text here...</a:t>
            </a:r>
          </a:p>
          <a:p>
            <a:pPr lvl="0"/>
            <a:endParaRPr lang="en-GB"/>
          </a:p>
          <a:p>
            <a:pPr lvl="0"/>
            <a:endParaRPr lang="en-GB"/>
          </a:p>
          <a:p>
            <a:pPr lvl="0"/>
            <a:endParaRPr lang="en-GB"/>
          </a:p>
          <a:p>
            <a:pPr lvl="0"/>
            <a:endParaRPr lang="en-GB"/>
          </a:p>
        </p:txBody>
      </p:sp>
      <p:sp>
        <p:nvSpPr>
          <p:cNvPr id="3" name="Slide Number Placeholder 2"/>
          <p:cNvSpPr>
            <a:spLocks noGrp="1"/>
          </p:cNvSpPr>
          <p:nvPr>
            <p:ph type="sldNum" sz="quarter" idx="14"/>
          </p:nvPr>
        </p:nvSpPr>
        <p:spPr>
          <a:xfrm>
            <a:off x="8830733" y="6484939"/>
            <a:ext cx="2844800" cy="365125"/>
          </a:xfrm>
          <a:prstGeom prst="rect">
            <a:avLst/>
          </a:prstGeom>
        </p:spPr>
        <p:txBody>
          <a:bodyPr/>
          <a:lstStyle/>
          <a:p>
            <a:fld id="{6FABC43E-362F-47C7-AE5F-E86AE3749A26}" type="slidenum">
              <a:rPr lang="en-US" smtClean="0"/>
              <a:pPr/>
              <a:t>‹#›</a:t>
            </a:fld>
            <a:endParaRPr lang="en-US"/>
          </a:p>
        </p:txBody>
      </p:sp>
    </p:spTree>
    <p:extLst>
      <p:ext uri="{BB962C8B-B14F-4D97-AF65-F5344CB8AC3E}">
        <p14:creationId xmlns:p14="http://schemas.microsoft.com/office/powerpoint/2010/main" val="1473118174"/>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zh-TW" altLang="en-US" sz="1800">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zh-TW" altLang="en-US" sz="1800">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zh-TW" altLang="en-US" sz="1800">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zh-TW" altLang="en-US" sz="1800">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F6434C94-1786-4BBB-8200-900F54DC265A}" type="slidenum">
              <a:rPr lang="zh-TW" altLang="en-US"/>
              <a:pPr>
                <a:defRPr/>
              </a:pPr>
              <a:t>‹#›</a:t>
            </a:fld>
            <a:endParaRPr lang="zh-TW" altLang="en-US"/>
          </a:p>
        </p:txBody>
      </p:sp>
    </p:spTree>
    <p:extLst>
      <p:ext uri="{BB962C8B-B14F-4D97-AF65-F5344CB8AC3E}">
        <p14:creationId xmlns:p14="http://schemas.microsoft.com/office/powerpoint/2010/main" val="2869174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3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407637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3" r:id="rId33"/>
    <p:sldLayoutId id="2147483754" r:id="rId34"/>
    <p:sldLayoutId id="2147483755" r:id="rId35"/>
    <p:sldLayoutId id="2147483758" r:id="rId36"/>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tags" Target="../tags/tag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tags" Target="../tags/tag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tags" Target="../tags/tag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tags" Target="../tags/tag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tags" Target="../tags/tag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tags" Target="../tags/tag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Foundation</a:t>
            </a:r>
          </a:p>
        </p:txBody>
      </p:sp>
      <p:sp>
        <p:nvSpPr>
          <p:cNvPr id="3" name="Text Placeholder 2"/>
          <p:cNvSpPr>
            <a:spLocks noGrp="1"/>
          </p:cNvSpPr>
          <p:nvPr>
            <p:ph type="body" sz="quarter" idx="10"/>
          </p:nvPr>
        </p:nvSpPr>
        <p:spPr/>
        <p:txBody>
          <a:bodyPr/>
          <a:lstStyle/>
          <a:p>
            <a:r>
              <a:rPr lang="en-GB" b="1">
                <a:solidFill>
                  <a:schemeClr val="accent1"/>
                </a:solidFill>
              </a:rPr>
              <a:t>SQL – Sub queries – Part 1</a:t>
            </a:r>
          </a:p>
        </p:txBody>
      </p:sp>
    </p:spTree>
    <p:extLst>
      <p:ext uri="{BB962C8B-B14F-4D97-AF65-F5344CB8AC3E}">
        <p14:creationId xmlns:p14="http://schemas.microsoft.com/office/powerpoint/2010/main" val="288863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4272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You should now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Module Objectives</a:t>
            </a:r>
          </a:p>
        </p:txBody>
      </p:sp>
      <p:sp>
        <p:nvSpPr>
          <p:cNvPr id="3" name="Rectangle 2"/>
          <p:cNvSpPr/>
          <p:nvPr/>
        </p:nvSpPr>
        <p:spPr>
          <a:xfrm>
            <a:off x="1127448" y="1849458"/>
            <a:ext cx="6096000" cy="1015663"/>
          </a:xfrm>
          <a:prstGeom prst="rect">
            <a:avLst/>
          </a:prstGeom>
        </p:spPr>
        <p:txBody>
          <a:bodyPr>
            <a:spAutoFit/>
          </a:bodyPr>
          <a:lstStyle/>
          <a:p>
            <a:pPr marL="342900" indent="-342900">
              <a:buClr>
                <a:schemeClr val="accent1"/>
              </a:buClr>
              <a:buFont typeface="Wingdings" panose="05000000000000000000" pitchFamily="2" charset="2"/>
              <a:buChar char="q"/>
            </a:pPr>
            <a:r>
              <a:rPr lang="en-GB" altLang="en-US" sz="2000">
                <a:solidFill>
                  <a:prstClr val="black"/>
                </a:solidFill>
                <a:latin typeface="Arial" panose="020B0604020202020204" pitchFamily="34" charset="0"/>
                <a:cs typeface="Arial" panose="020B0604020202020204" pitchFamily="34" charset="0"/>
              </a:rPr>
              <a:t>Understand the structure of a subquery</a:t>
            </a:r>
          </a:p>
          <a:p>
            <a:pPr marL="342900" indent="-342900">
              <a:buClr>
                <a:schemeClr val="accent1"/>
              </a:buClr>
              <a:buFont typeface="Wingdings" panose="05000000000000000000" pitchFamily="2" charset="2"/>
              <a:buChar char="q"/>
            </a:pPr>
            <a:endParaRPr lang="en-GB" altLang="en-US" sz="2000">
              <a:solidFill>
                <a:prstClr val="black"/>
              </a:solidFill>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q"/>
            </a:pPr>
            <a:r>
              <a:rPr lang="en-GB" altLang="en-US" sz="2000">
                <a:solidFill>
                  <a:prstClr val="black"/>
                </a:solidFill>
                <a:latin typeface="Arial" panose="020B0604020202020204" pitchFamily="34" charset="0"/>
                <a:cs typeface="Arial" panose="020B0604020202020204" pitchFamily="34" charset="0"/>
              </a:rPr>
              <a:t>Write simple subqueries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811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Module Objectives</a:t>
            </a:r>
          </a:p>
        </p:txBody>
      </p:sp>
      <p:sp>
        <p:nvSpPr>
          <p:cNvPr id="3" name="Rectangle 2"/>
          <p:cNvSpPr/>
          <p:nvPr/>
        </p:nvSpPr>
        <p:spPr>
          <a:xfrm>
            <a:off x="1127448" y="1849458"/>
            <a:ext cx="8064896" cy="1015663"/>
          </a:xfrm>
          <a:prstGeom prst="rect">
            <a:avLst/>
          </a:prstGeom>
        </p:spPr>
        <p:txBody>
          <a:bodyPr wrap="square">
            <a:spAutoFit/>
          </a:bodyPr>
          <a:lstStyle/>
          <a:p>
            <a:pPr marL="342900" indent="-342900">
              <a:buClr>
                <a:schemeClr val="accent1"/>
              </a:buClr>
              <a:buFont typeface="Wingdings" panose="05000000000000000000" pitchFamily="2" charset="2"/>
              <a:buChar char="q"/>
            </a:pPr>
            <a:r>
              <a:rPr lang="en-GB" altLang="en-US" sz="2000">
                <a:solidFill>
                  <a:prstClr val="black"/>
                </a:solidFill>
                <a:latin typeface="Arial" panose="020B0604020202020204" pitchFamily="34" charset="0"/>
                <a:cs typeface="Arial" panose="020B0604020202020204" pitchFamily="34" charset="0"/>
              </a:rPr>
              <a:t>Understand the structure of a subquery</a:t>
            </a:r>
          </a:p>
          <a:p>
            <a:pPr marL="342900" indent="-342900">
              <a:buClr>
                <a:schemeClr val="accent1"/>
              </a:buClr>
              <a:buFont typeface="Wingdings" panose="05000000000000000000" pitchFamily="2" charset="2"/>
              <a:buChar char="q"/>
            </a:pPr>
            <a:endParaRPr lang="en-GB" altLang="en-US" sz="2000">
              <a:solidFill>
                <a:prstClr val="black"/>
              </a:solidFill>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q"/>
            </a:pPr>
            <a:r>
              <a:rPr lang="en-GB" altLang="en-US" sz="2000">
                <a:solidFill>
                  <a:prstClr val="black"/>
                </a:solidFill>
                <a:latin typeface="Arial" panose="020B0604020202020204" pitchFamily="34" charset="0"/>
                <a:cs typeface="Arial" panose="020B0604020202020204" pitchFamily="34" charset="0"/>
              </a:rPr>
              <a:t>Write simple subqueries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671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a:t>
            </a:r>
          </a:p>
        </p:txBody>
      </p:sp>
      <p:sp>
        <p:nvSpPr>
          <p:cNvPr id="5" name="Rectangle 2"/>
          <p:cNvSpPr txBox="1">
            <a:spLocks noChangeArrowheads="1"/>
          </p:cNvSpPr>
          <p:nvPr/>
        </p:nvSpPr>
        <p:spPr>
          <a:xfrm>
            <a:off x="757744" y="3212510"/>
            <a:ext cx="10991885" cy="1007181"/>
          </a:xfrm>
          <a:prstGeom prst="rect">
            <a:avLst/>
          </a:prstGeom>
        </p:spPr>
        <p:txBody>
          <a:bodyPr vert="horz" wrap="square" lIns="72000" tIns="72000" rIns="72000" bIns="72000" rtlCol="0" anchor="t">
            <a:spAutoFit/>
          </a:bodyPr>
          <a:lstStyle/>
          <a:p>
            <a:r>
              <a:rPr lang="en-GB" sz="2800" b="1">
                <a:latin typeface="Arial" panose="020B0604020202020204" pitchFamily="34" charset="0"/>
                <a:cs typeface="Arial" panose="020B0604020202020204" pitchFamily="34" charset="0"/>
              </a:rPr>
              <a:t>A sub-query is a query that is nested inside a SELECT, INSERT, UPDATE, or DELETE statement, or inside another subquery</a:t>
            </a:r>
          </a:p>
        </p:txBody>
      </p:sp>
      <p:pic>
        <p:nvPicPr>
          <p:cNvPr id="8"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598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343472" y="3140968"/>
            <a:ext cx="9647497" cy="5232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lstStyle/>
          <a:p>
            <a:r>
              <a:rPr lang="en-GB" sz="2800" b="0">
                <a:solidFill>
                  <a:schemeClr val="tx1"/>
                </a:solidFill>
              </a:rPr>
              <a:t>Display the names of brokers who've made a trade.</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 – Scenario</a:t>
            </a:r>
          </a:p>
        </p:txBody>
      </p:sp>
      <p:pic>
        <p:nvPicPr>
          <p:cNvPr id="7"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468523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32796"/>
            <a:ext cx="10363200" cy="4438650"/>
          </a:xfrm>
          <a:prstGeom prst="rect">
            <a:avLst/>
          </a:prstGeom>
        </p:spPr>
        <p:txBody>
          <a:bodyPr/>
          <a:lstStyle/>
          <a:p>
            <a:pPr marR="0" lvl="0" algn="l" defTabSz="914400" rtl="0" eaLnBrk="1" fontAlgn="base" latinLnBrk="0" hangingPunct="1">
              <a:lnSpc>
                <a:spcPct val="100000"/>
              </a:lnSpc>
              <a:spcBef>
                <a:spcPts val="0"/>
              </a:spcBef>
              <a:spcAft>
                <a:spcPts val="1200"/>
              </a:spcAft>
              <a:buSzTx/>
              <a:tabLst/>
              <a:defRPr/>
            </a:pPr>
            <a:r>
              <a:rPr kumimoji="0" lang="en-GB" sz="2000" b="1" i="0" u="none" strike="noStrike" kern="0" cap="none" spc="0" normalizeH="0" baseline="0" noProof="0">
                <a:ln>
                  <a:noFill/>
                </a:ln>
                <a:solidFill>
                  <a:schemeClr val="tx2"/>
                </a:solidFill>
                <a:effectLst/>
                <a:uLnTx/>
                <a:uFillTx/>
                <a:latin typeface="Arial" panose="020B0604020202020204" pitchFamily="34" charset="0"/>
                <a:cs typeface="Arial" panose="020B0604020202020204" pitchFamily="34" charset="0"/>
              </a:rPr>
              <a:t>Break down the problem and identify the different queries</a:t>
            </a:r>
          </a:p>
          <a:p>
            <a:pPr marR="0" lvl="0" algn="l" defTabSz="914400" rtl="0" eaLnBrk="1" fontAlgn="base" latinLnBrk="0" hangingPunct="1">
              <a:lnSpc>
                <a:spcPct val="100000"/>
              </a:lnSpc>
              <a:spcBef>
                <a:spcPts val="0"/>
              </a:spcBef>
              <a:spcAft>
                <a:spcPts val="1200"/>
              </a:spcAft>
              <a:buSzTx/>
              <a:tabLst/>
              <a:defRPr/>
            </a:pPr>
            <a:endParaRPr kumimoji="0" lang="en-GB" sz="2000" b="1" i="0" u="none" strike="noStrike" kern="0" cap="none" spc="0" normalizeH="0" baseline="0" noProof="0">
              <a:ln>
                <a:noFill/>
              </a:ln>
              <a:solidFill>
                <a:srgbClr val="2EABE2"/>
              </a:solidFill>
              <a:effectLst/>
              <a:uLnTx/>
              <a:uFillTx/>
              <a:latin typeface="Arial" panose="020B0604020202020204" pitchFamily="34" charset="0"/>
              <a:cs typeface="Arial" panose="020B0604020202020204" pitchFamily="34" charset="0"/>
            </a:endParaRPr>
          </a:p>
          <a:p>
            <a:pPr marL="342900" lvl="0" indent="-342900" eaLnBrk="1" hangingPunct="1">
              <a:spcBef>
                <a:spcPts val="0"/>
              </a:spcBef>
              <a:spcAft>
                <a:spcPts val="1200"/>
              </a:spcAft>
              <a:buClr>
                <a:schemeClr val="accent1"/>
              </a:buClr>
              <a:buFont typeface="Wingdings" panose="05000000000000000000" pitchFamily="2" charset="2"/>
              <a:buChar char="§"/>
              <a:defRPr/>
            </a:pPr>
            <a:r>
              <a:rPr lang="en-GB" sz="2000" kern="0">
                <a:latin typeface="Arial" panose="020B0604020202020204" pitchFamily="34" charset="0"/>
                <a:cs typeface="Arial" panose="020B0604020202020204" pitchFamily="34" charset="0"/>
              </a:rPr>
              <a:t>Write a query to find the ids of brokers who’ve made a trade: i.e. those broker ids which appear in the trades table. This will form our </a:t>
            </a:r>
            <a:r>
              <a:rPr lang="en-GB" sz="2000" b="1" i="1" kern="0">
                <a:latin typeface="Arial" panose="020B0604020202020204" pitchFamily="34" charset="0"/>
                <a:cs typeface="Arial" panose="020B0604020202020204" pitchFamily="34" charset="0"/>
              </a:rPr>
              <a:t>sub-query</a:t>
            </a:r>
            <a:r>
              <a:rPr lang="en-GB" sz="2000" kern="0">
                <a:latin typeface="Arial" panose="020B0604020202020204" pitchFamily="34" charset="0"/>
                <a:cs typeface="Arial" panose="020B0604020202020204" pitchFamily="34" charset="0"/>
              </a:rPr>
              <a:t>.</a:t>
            </a:r>
          </a:p>
        </p:txBody>
      </p:sp>
      <p:sp>
        <p:nvSpPr>
          <p:cNvPr id="6" name="Rectangle 5"/>
          <p:cNvSpPr/>
          <p:nvPr/>
        </p:nvSpPr>
        <p:spPr>
          <a:xfrm>
            <a:off x="1296000" y="3478017"/>
            <a:ext cx="9600000" cy="193899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200000"/>
              </a:lnSpc>
            </a:pPr>
            <a:r>
              <a:rPr lang="en-GB" sz="2000" b="1">
                <a:solidFill>
                  <a:schemeClr val="accent1"/>
                </a:solidFill>
                <a:latin typeface="Consolas" panose="020B0609020204030204" pitchFamily="49" charset="0"/>
                <a:cs typeface="Consolas" panose="020B0609020204030204" pitchFamily="49" charset="0"/>
              </a:rPr>
              <a:t>SELECT </a:t>
            </a:r>
            <a:r>
              <a:rPr lang="en-GB" sz="2000" b="1">
                <a:latin typeface="Consolas" panose="020B0609020204030204" pitchFamily="49" charset="0"/>
                <a:cs typeface="Consolas" panose="020B0609020204030204" pitchFamily="49" charset="0"/>
              </a:rPr>
              <a:t> 	</a:t>
            </a:r>
            <a:r>
              <a:rPr lang="en-GB" sz="2000" b="1" err="1">
                <a:latin typeface="Consolas" panose="020B0609020204030204" pitchFamily="49" charset="0"/>
                <a:cs typeface="Consolas" panose="020B0609020204030204" pitchFamily="49" charset="0"/>
              </a:rPr>
              <a:t>broker_id</a:t>
            </a:r>
            <a:endParaRPr lang="en-GB" sz="2000" b="1">
              <a:latin typeface="Consolas" panose="020B0609020204030204" pitchFamily="49" charset="0"/>
              <a:cs typeface="Consolas" panose="020B0609020204030204" pitchFamily="49" charset="0"/>
            </a:endParaRPr>
          </a:p>
          <a:p>
            <a:pPr>
              <a:lnSpc>
                <a:spcPct val="200000"/>
              </a:lnSpc>
            </a:pPr>
            <a:r>
              <a:rPr lang="en-GB" sz="2000" b="1">
                <a:solidFill>
                  <a:schemeClr val="accent1"/>
                </a:solidFill>
                <a:latin typeface="Consolas" panose="020B0609020204030204" pitchFamily="49" charset="0"/>
                <a:cs typeface="Consolas" panose="020B0609020204030204" pitchFamily="49" charset="0"/>
              </a:rPr>
              <a:t>FROM</a:t>
            </a:r>
            <a:r>
              <a:rPr lang="en-GB" sz="2000" b="1">
                <a:latin typeface="Consolas" panose="020B0609020204030204" pitchFamily="49" charset="0"/>
                <a:cs typeface="Consolas" panose="020B0609020204030204" pitchFamily="49" charset="0"/>
              </a:rPr>
              <a:t>		trades</a:t>
            </a:r>
          </a:p>
          <a:p>
            <a:pPr>
              <a:lnSpc>
                <a:spcPct val="200000"/>
              </a:lnSpc>
            </a:pPr>
            <a:r>
              <a:rPr lang="en-GB" sz="2000" b="1">
                <a:latin typeface="Consolas" panose="020B0609020204030204" pitchFamily="49" charset="0"/>
                <a:cs typeface="Consolas" panose="020B0609020204030204" pitchFamily="49" charset="0"/>
              </a:rPr>
              <a:t>;</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 – Scenario – Try it!</a:t>
            </a: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21925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43682"/>
            <a:ext cx="10363200" cy="4438650"/>
          </a:xfrm>
          <a:prstGeom prst="rect">
            <a:avLst/>
          </a:prstGeom>
        </p:spPr>
        <p:txBody>
          <a:bodyPr/>
          <a:lstStyle/>
          <a:p>
            <a:pPr marR="0" lvl="0" algn="l" defTabSz="914400" rtl="0" eaLnBrk="1" fontAlgn="base" latinLnBrk="0" hangingPunct="1">
              <a:lnSpc>
                <a:spcPct val="100000"/>
              </a:lnSpc>
              <a:spcBef>
                <a:spcPts val="0"/>
              </a:spcBef>
              <a:spcAft>
                <a:spcPts val="1200"/>
              </a:spcAft>
              <a:buSzTx/>
              <a:tabLst/>
              <a:defRPr/>
            </a:pPr>
            <a:r>
              <a:rPr kumimoji="0" lang="en-GB" sz="2000" b="1" i="0" u="none" strike="noStrike" kern="0" cap="none" spc="0" normalizeH="0" baseline="0" noProof="0">
                <a:ln>
                  <a:noFill/>
                </a:ln>
                <a:effectLst/>
                <a:uLnTx/>
                <a:uFillTx/>
                <a:latin typeface="Arial" panose="020B0604020202020204" pitchFamily="34" charset="0"/>
                <a:cs typeface="Arial" panose="020B0604020202020204" pitchFamily="34" charset="0"/>
              </a:rPr>
              <a:t>Build the main query next</a:t>
            </a:r>
          </a:p>
          <a:p>
            <a:pPr marR="0" lvl="0" algn="l" defTabSz="914400" rtl="0" eaLnBrk="1" fontAlgn="base" latinLnBrk="0" hangingPunct="1">
              <a:lnSpc>
                <a:spcPct val="100000"/>
              </a:lnSpc>
              <a:spcBef>
                <a:spcPts val="0"/>
              </a:spcBef>
              <a:spcAft>
                <a:spcPts val="1200"/>
              </a:spcAft>
              <a:buSzTx/>
              <a:tabLst/>
              <a:defRPr/>
            </a:pPr>
            <a:endParaRPr kumimoji="0" lang="en-GB" sz="2000" b="1" i="0" u="none" strike="noStrike" kern="0" cap="none" spc="0" normalizeH="0" baseline="0" noProof="0">
              <a:ln>
                <a:noFill/>
              </a:ln>
              <a:effectLst/>
              <a:uLnTx/>
              <a:uFillTx/>
              <a:latin typeface="Arial" panose="020B0604020202020204" pitchFamily="34" charset="0"/>
              <a:cs typeface="Arial" panose="020B0604020202020204" pitchFamily="34" charset="0"/>
            </a:endParaRPr>
          </a:p>
          <a:p>
            <a:pPr marL="285750" marR="0" lvl="0" indent="-28575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GB" sz="2000" kern="0" noProof="0">
                <a:latin typeface="Arial" panose="020B0604020202020204" pitchFamily="34" charset="0"/>
                <a:cs typeface="Arial" panose="020B0604020202020204" pitchFamily="34" charset="0"/>
              </a:rPr>
              <a:t>Write a query to show the names of all brokers</a:t>
            </a:r>
            <a:endParaRPr kumimoji="0" lang="en-GB" sz="2000" i="0" u="none" strike="noStrike" kern="0" cap="none" spc="0" normalizeH="0" baseline="0" noProof="0">
              <a:ln>
                <a:noFill/>
              </a:ln>
              <a:effectLst/>
              <a:uLnTx/>
              <a:uFillTx/>
              <a:latin typeface="Arial" panose="020B0604020202020204" pitchFamily="34" charset="0"/>
              <a:cs typeface="Arial" panose="020B0604020202020204" pitchFamily="34" charset="0"/>
            </a:endParaRPr>
          </a:p>
        </p:txBody>
      </p:sp>
      <p:sp>
        <p:nvSpPr>
          <p:cNvPr id="10" name="Rectangle 9"/>
          <p:cNvSpPr/>
          <p:nvPr/>
        </p:nvSpPr>
        <p:spPr>
          <a:xfrm>
            <a:off x="1296000" y="3463007"/>
            <a:ext cx="9600000" cy="193899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200000"/>
              </a:lnSpc>
            </a:pPr>
            <a:r>
              <a:rPr lang="en-GB" sz="2000" b="1">
                <a:solidFill>
                  <a:schemeClr val="accent1"/>
                </a:solidFill>
                <a:latin typeface="Consolas" pitchFamily="49" charset="0"/>
              </a:rPr>
              <a:t>SELECT</a:t>
            </a:r>
            <a:r>
              <a:rPr lang="en-GB" sz="2000">
                <a:latin typeface="Consolas" pitchFamily="49" charset="0"/>
              </a:rPr>
              <a:t> </a:t>
            </a:r>
            <a:r>
              <a:rPr lang="en-GB" sz="2000" b="1" err="1">
                <a:latin typeface="Consolas" pitchFamily="49" charset="0"/>
              </a:rPr>
              <a:t>first_name</a:t>
            </a:r>
            <a:r>
              <a:rPr lang="en-GB" sz="2000" b="1">
                <a:latin typeface="Consolas" pitchFamily="49" charset="0"/>
              </a:rPr>
              <a:t>||' '||</a:t>
            </a:r>
            <a:r>
              <a:rPr lang="en-GB" sz="2000" b="1" err="1">
                <a:latin typeface="Consolas" pitchFamily="49" charset="0"/>
              </a:rPr>
              <a:t>last_name</a:t>
            </a:r>
            <a:r>
              <a:rPr lang="en-GB" sz="2000" b="1">
                <a:latin typeface="Consolas" pitchFamily="49" charset="0"/>
              </a:rPr>
              <a:t> AS broker</a:t>
            </a:r>
          </a:p>
          <a:p>
            <a:pPr>
              <a:lnSpc>
                <a:spcPct val="200000"/>
              </a:lnSpc>
            </a:pPr>
            <a:r>
              <a:rPr lang="en-GB" sz="2000" b="1">
                <a:solidFill>
                  <a:schemeClr val="accent1"/>
                </a:solidFill>
                <a:latin typeface="Consolas" pitchFamily="49" charset="0"/>
              </a:rPr>
              <a:t>FROM</a:t>
            </a:r>
            <a:r>
              <a:rPr lang="en-GB" sz="2000" b="1">
                <a:latin typeface="Consolas" pitchFamily="49" charset="0"/>
              </a:rPr>
              <a:t>   brokers</a:t>
            </a:r>
          </a:p>
          <a:p>
            <a:pPr>
              <a:lnSpc>
                <a:spcPct val="200000"/>
              </a:lnSpc>
            </a:pPr>
            <a:r>
              <a:rPr lang="en-GB" sz="2000" b="1">
                <a:latin typeface="Consolas" pitchFamily="49" charset="0"/>
              </a:rPr>
              <a:t>;</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 – Scenario</a:t>
            </a: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92921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76350"/>
            <a:ext cx="10363200" cy="4438650"/>
          </a:xfrm>
          <a:prstGeom prst="rect">
            <a:avLst/>
          </a:prstGeom>
        </p:spPr>
        <p:txBody>
          <a:bodyPr/>
          <a:lstStyle/>
          <a:p>
            <a:pPr marR="0" lvl="0" algn="l" defTabSz="914400" rtl="0" eaLnBrk="1" fontAlgn="base" latinLnBrk="0" hangingPunct="1">
              <a:lnSpc>
                <a:spcPct val="100000"/>
              </a:lnSpc>
              <a:spcBef>
                <a:spcPts val="0"/>
              </a:spcBef>
              <a:spcAft>
                <a:spcPts val="1200"/>
              </a:spcAft>
              <a:buClr>
                <a:srgbClr val="333399"/>
              </a:buClr>
              <a:buSzTx/>
              <a:tabLst/>
              <a:defRPr/>
            </a:pPr>
            <a:r>
              <a:rPr kumimoji="0" lang="en-GB" sz="2000" b="1" i="0" u="none" strike="noStrike" kern="0" cap="none" spc="0" normalizeH="0" baseline="0" noProof="0">
                <a:ln>
                  <a:noFill/>
                </a:ln>
                <a:effectLst/>
                <a:uLnTx/>
                <a:uFillTx/>
                <a:latin typeface="Arial" panose="020B0604020202020204" pitchFamily="34" charset="0"/>
                <a:cs typeface="Arial" panose="020B0604020202020204" pitchFamily="34" charset="0"/>
              </a:rPr>
              <a:t>Merge the two queries with a WHERE clause:</a:t>
            </a:r>
          </a:p>
        </p:txBody>
      </p:sp>
      <p:sp>
        <p:nvSpPr>
          <p:cNvPr id="6" name="Rectangle 5"/>
          <p:cNvSpPr/>
          <p:nvPr/>
        </p:nvSpPr>
        <p:spPr>
          <a:xfrm>
            <a:off x="1296000" y="1912263"/>
            <a:ext cx="9600000" cy="419788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solidFill>
                  <a:schemeClr val="accent1"/>
                </a:solidFill>
                <a:latin typeface="Consolas" pitchFamily="49" charset="0"/>
              </a:rPr>
              <a:t>SELECT</a:t>
            </a:r>
            <a:r>
              <a:rPr lang="en-GB" sz="2000" b="1">
                <a:latin typeface="Consolas" pitchFamily="49" charset="0"/>
              </a:rPr>
              <a:t> </a:t>
            </a:r>
            <a:r>
              <a:rPr lang="en-GB" sz="2000" b="1" err="1">
                <a:latin typeface="Consolas" pitchFamily="49" charset="0"/>
              </a:rPr>
              <a:t>first_name</a:t>
            </a:r>
            <a:r>
              <a:rPr lang="en-GB" sz="2000" b="1">
                <a:latin typeface="Consolas" pitchFamily="49" charset="0"/>
              </a:rPr>
              <a:t>||' '||</a:t>
            </a:r>
            <a:r>
              <a:rPr lang="en-GB" sz="2000" b="1" err="1">
                <a:latin typeface="Consolas" pitchFamily="49" charset="0"/>
              </a:rPr>
              <a:t>last_name</a:t>
            </a:r>
            <a:r>
              <a:rPr lang="en-GB" sz="2000" b="1">
                <a:latin typeface="Consolas" pitchFamily="49" charset="0"/>
              </a:rPr>
              <a:t> AS broker</a:t>
            </a:r>
          </a:p>
          <a:p>
            <a:pPr>
              <a:lnSpc>
                <a:spcPct val="150000"/>
              </a:lnSpc>
            </a:pPr>
            <a:r>
              <a:rPr lang="en-GB" sz="2000" b="1">
                <a:solidFill>
                  <a:schemeClr val="accent1"/>
                </a:solidFill>
                <a:latin typeface="Consolas" pitchFamily="49" charset="0"/>
              </a:rPr>
              <a:t>FROM </a:t>
            </a:r>
            <a:r>
              <a:rPr lang="en-GB" sz="2000" b="1">
                <a:latin typeface="Consolas" pitchFamily="49" charset="0"/>
              </a:rPr>
              <a:t>  brokers</a:t>
            </a:r>
          </a:p>
          <a:p>
            <a:pPr>
              <a:lnSpc>
                <a:spcPct val="150000"/>
              </a:lnSpc>
            </a:pPr>
            <a:r>
              <a:rPr lang="en-GB" sz="2000" b="1">
                <a:solidFill>
                  <a:schemeClr val="accent1"/>
                </a:solidFill>
                <a:latin typeface="Consolas" pitchFamily="49" charset="0"/>
              </a:rPr>
              <a:t>WHERE</a:t>
            </a:r>
            <a:r>
              <a:rPr lang="en-GB" sz="2000" b="1">
                <a:latin typeface="Consolas" pitchFamily="49" charset="0"/>
              </a:rPr>
              <a:t>  </a:t>
            </a:r>
            <a:r>
              <a:rPr lang="en-GB" sz="2000" b="1" err="1">
                <a:latin typeface="Consolas" pitchFamily="49" charset="0"/>
              </a:rPr>
              <a:t>broker_id</a:t>
            </a:r>
            <a:r>
              <a:rPr lang="en-GB" sz="2000" b="1">
                <a:latin typeface="Consolas" pitchFamily="49" charset="0"/>
              </a:rPr>
              <a:t> IN</a:t>
            </a:r>
          </a:p>
          <a:p>
            <a:pPr>
              <a:lnSpc>
                <a:spcPct val="150000"/>
              </a:lnSpc>
            </a:pPr>
            <a:endParaRPr lang="en-GB" sz="2000" b="1">
              <a:latin typeface="Consolas" pitchFamily="49" charset="0"/>
            </a:endParaRPr>
          </a:p>
          <a:p>
            <a:pPr>
              <a:lnSpc>
                <a:spcPct val="150000"/>
              </a:lnSpc>
            </a:pPr>
            <a:r>
              <a:rPr lang="en-GB" sz="2000" b="1">
                <a:latin typeface="Consolas" pitchFamily="49" charset="0"/>
              </a:rPr>
              <a:t>(</a:t>
            </a:r>
          </a:p>
          <a:p>
            <a:pPr>
              <a:lnSpc>
                <a:spcPct val="150000"/>
              </a:lnSpc>
            </a:pPr>
            <a:r>
              <a:rPr lang="en-GB" sz="2000" b="1">
                <a:solidFill>
                  <a:schemeClr val="accent1"/>
                </a:solidFill>
                <a:latin typeface="Consolas" panose="020B0609020204030204" pitchFamily="49" charset="0"/>
                <a:cs typeface="Consolas" panose="020B0609020204030204" pitchFamily="49" charset="0"/>
              </a:rPr>
              <a:t>SELECT</a:t>
            </a:r>
            <a:r>
              <a:rPr lang="en-GB" sz="2000" b="1">
                <a:latin typeface="Consolas" panose="020B0609020204030204" pitchFamily="49" charset="0"/>
                <a:cs typeface="Consolas" panose="020B0609020204030204" pitchFamily="49" charset="0"/>
              </a:rPr>
              <a:t>  	</a:t>
            </a:r>
            <a:r>
              <a:rPr lang="en-GB" sz="2000" b="1" err="1">
                <a:latin typeface="Consolas" panose="020B0609020204030204" pitchFamily="49" charset="0"/>
                <a:cs typeface="Consolas" panose="020B0609020204030204" pitchFamily="49" charset="0"/>
              </a:rPr>
              <a:t>broker_id</a:t>
            </a:r>
            <a:endParaRPr lang="en-GB" sz="2000" b="1">
              <a:latin typeface="Consolas" panose="020B0609020204030204" pitchFamily="49" charset="0"/>
              <a:cs typeface="Consolas" panose="020B0609020204030204" pitchFamily="49" charset="0"/>
            </a:endParaRPr>
          </a:p>
          <a:p>
            <a:pPr>
              <a:lnSpc>
                <a:spcPct val="150000"/>
              </a:lnSpc>
            </a:pPr>
            <a:r>
              <a:rPr lang="en-GB" sz="2000" b="1">
                <a:solidFill>
                  <a:schemeClr val="accent1"/>
                </a:solidFill>
                <a:latin typeface="Consolas" panose="020B0609020204030204" pitchFamily="49" charset="0"/>
                <a:cs typeface="Consolas" panose="020B0609020204030204" pitchFamily="49" charset="0"/>
              </a:rPr>
              <a:t>FROM</a:t>
            </a:r>
            <a:r>
              <a:rPr lang="en-GB" sz="2000" b="1">
                <a:latin typeface="Consolas" panose="020B0609020204030204" pitchFamily="49" charset="0"/>
                <a:cs typeface="Consolas" panose="020B0609020204030204" pitchFamily="49" charset="0"/>
              </a:rPr>
              <a:t>		trades</a:t>
            </a:r>
          </a:p>
          <a:p>
            <a:pPr>
              <a:lnSpc>
                <a:spcPct val="150000"/>
              </a:lnSpc>
            </a:pPr>
            <a:r>
              <a:rPr lang="en-GB" sz="2000" b="1">
                <a:latin typeface="Consolas" pitchFamily="49" charset="0"/>
              </a:rPr>
              <a:t>)</a:t>
            </a:r>
          </a:p>
          <a:p>
            <a:pPr>
              <a:lnSpc>
                <a:spcPct val="150000"/>
              </a:lnSpc>
            </a:pPr>
            <a:r>
              <a:rPr lang="en-GB" sz="2000" b="1">
                <a:latin typeface="Consolas" pitchFamily="49" charset="0"/>
              </a:rPr>
              <a:t>;</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 – Scenario – Try it!</a:t>
            </a: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03632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579" y="2276872"/>
            <a:ext cx="8031936" cy="1809055"/>
          </a:xfrm>
        </p:spPr>
        <p:txBody>
          <a:bodyPr/>
          <a:lstStyle/>
          <a:p>
            <a:pPr>
              <a:buClr>
                <a:schemeClr val="accent1"/>
              </a:buClr>
              <a:buFont typeface="Wingdings" panose="05000000000000000000" pitchFamily="2" charset="2"/>
              <a:buChar char="§"/>
            </a:pPr>
            <a:r>
              <a:rPr lang="en-GB" sz="2400" b="1"/>
              <a:t>Replace IN with =</a:t>
            </a:r>
          </a:p>
          <a:p>
            <a:pPr>
              <a:buClr>
                <a:schemeClr val="accent1"/>
              </a:buClr>
              <a:buFont typeface="Wingdings" panose="05000000000000000000" pitchFamily="2" charset="2"/>
              <a:buChar char="§"/>
            </a:pPr>
            <a:endParaRPr lang="en-GB" sz="2400" b="1"/>
          </a:p>
          <a:p>
            <a:pPr>
              <a:buClr>
                <a:schemeClr val="accent1"/>
              </a:buClr>
              <a:buFont typeface="Wingdings" panose="05000000000000000000" pitchFamily="2" charset="2"/>
              <a:buChar char="§"/>
            </a:pPr>
            <a:r>
              <a:rPr lang="en-GB" sz="2400" b="1"/>
              <a:t>Does the query still work?</a:t>
            </a:r>
          </a:p>
          <a:p>
            <a:pPr>
              <a:buClr>
                <a:schemeClr val="accent1"/>
              </a:buClr>
              <a:buFont typeface="Wingdings" panose="05000000000000000000" pitchFamily="2" charset="2"/>
              <a:buChar char="§"/>
            </a:pPr>
            <a:endParaRPr lang="en-GB" sz="2400" b="1"/>
          </a:p>
          <a:p>
            <a:pPr>
              <a:buClr>
                <a:schemeClr val="accent1"/>
              </a:buClr>
              <a:buFont typeface="Wingdings" panose="05000000000000000000" pitchFamily="2" charset="2"/>
              <a:buChar char="§"/>
            </a:pPr>
            <a:r>
              <a:rPr lang="en-GB" sz="2400" b="1"/>
              <a:t>Why are we  NOT able to use = in this query?</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 – Thinking Points</a:t>
            </a:r>
          </a:p>
        </p:txBody>
      </p:sp>
      <p:pic>
        <p:nvPicPr>
          <p:cNvPr id="7"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77000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6"/>
          <p:cNvSpPr>
            <a:spLocks noGrp="1"/>
          </p:cNvSpPr>
          <p:nvPr>
            <p:ph idx="1"/>
          </p:nvPr>
        </p:nvSpPr>
        <p:spPr/>
        <p:txBody>
          <a:bodyPr/>
          <a:lstStyle/>
          <a:p>
            <a:pPr>
              <a:buClr>
                <a:schemeClr val="accent1"/>
              </a:buClr>
              <a:buFont typeface="Wingdings" panose="05000000000000000000" pitchFamily="2" charset="2"/>
              <a:buChar char="§"/>
            </a:pPr>
            <a:r>
              <a:rPr lang="en-GB" sz="2400" b="1"/>
              <a:t>Write queries to display the following information</a:t>
            </a:r>
            <a:r>
              <a:rPr lang="en-GB" sz="2400" b="1">
                <a:solidFill>
                  <a:srgbClr val="2EABE2"/>
                </a:solidFill>
              </a:rPr>
              <a:t>:</a:t>
            </a:r>
          </a:p>
          <a:p>
            <a:endParaRPr lang="en-GB" sz="2000">
              <a:solidFill>
                <a:srgbClr val="2EABE2"/>
              </a:solidFill>
            </a:endParaRPr>
          </a:p>
          <a:p>
            <a:endParaRPr lang="en-GB" sz="2000">
              <a:solidFill>
                <a:srgbClr val="2EABE2"/>
              </a:solidFill>
            </a:endParaRPr>
          </a:p>
        </p:txBody>
      </p:sp>
      <p:sp>
        <p:nvSpPr>
          <p:cNvPr id="8" name="Oval Callout 7"/>
          <p:cNvSpPr/>
          <p:nvPr/>
        </p:nvSpPr>
        <p:spPr>
          <a:xfrm>
            <a:off x="1470562" y="2600348"/>
            <a:ext cx="3812639" cy="2341106"/>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a:latin typeface="Arial" panose="020B0604020202020204" pitchFamily="34" charset="0"/>
                <a:cs typeface="Arial" panose="020B0604020202020204" pitchFamily="34" charset="0"/>
              </a:rPr>
              <a:t>The names of currencies which are not used to price a share</a:t>
            </a:r>
          </a:p>
        </p:txBody>
      </p:sp>
      <p:sp>
        <p:nvSpPr>
          <p:cNvPr id="9" name="Oval Callout 8"/>
          <p:cNvSpPr/>
          <p:nvPr/>
        </p:nvSpPr>
        <p:spPr>
          <a:xfrm>
            <a:off x="6359675" y="2521840"/>
            <a:ext cx="4206724" cy="2419615"/>
          </a:xfrm>
          <a:prstGeom prst="wedgeEllipseCallout">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a:latin typeface="Arial" panose="020B0604020202020204" pitchFamily="34" charset="0"/>
                <a:cs typeface="Arial" panose="020B0604020202020204" pitchFamily="34" charset="0"/>
              </a:rPr>
              <a:t>The names of companies which have issued shares</a:t>
            </a:r>
          </a:p>
        </p:txBody>
      </p:sp>
      <p:sp>
        <p:nvSpPr>
          <p:cNvPr id="10"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Sub-queries – Practice</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012158"/>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A3E73A2E9174C0438253889B8D124CFE" ma:contentTypeVersion="4" ma:contentTypeDescription="Create a new document." ma:contentTypeScope="" ma:versionID="2e6ee19109657929cfaf91d3e09561ea" xmlns:ct="http://schemas.microsoft.com/office/2006/metadata/contentType" xmlns:ma="http://schemas.microsoft.com/office/2006/metadata/properties/metaAttributes">
<xsd:schema targetNamespace="http://schemas.microsoft.com/office/2006/metadata/properties" ma:root="true" ma:fieldsID="9e4d8166dce8aa78507d0c1da2875565"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Type" ma:index="9"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0" nillable="true" ma:displayName="Module" ma:format="Dropdown" ma:indexed="true" ma:internalName="Module">
<xsd:simpleType>
<xsd:restriction base="dms:Choice">
<xsd:enumeration value="Extra questions and schema"/>
<xsd:enumeration value="Query reading exercises"/>
<xsd:enumeration value="Query writing exercises"/>
<xsd:enumeration value="Slides"/>
<xsd:enumeration value="Extra Material - Agent Schema"/>
<xsd:enumeration value="Additional Material"/>
<xsd:enumeration value="Oracle Installation and Live 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p:properties xmlns:p="http://schemas.microsoft.com/office/2006/metadata/properties" xmlns:xsi="http://www.w3.org/2001/XMLSchema-instance" xmlns:pc="http://schemas.microsoft.com/office/infopath/2007/PartnerControls"><documentManagement><Module xmlns="$ListId:Shared Documents;">Slides</Module><RestrictedToTheseUsers xmlns="$ListId:Shared Documents;"><UserInfo><DisplayName></DisplayName><AccountId xsi:nil="true"></AccountId><AccountType/></UserInfo></RestrictedToTheseUsers><Document_x0020_Type xmlns="$ListId:Shared Documents;">Slide Decks</Document_x0020_Type></documentManagement></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F4E067-D14E-4E6B-BE8B-E1A4E937DEA5}">
  <ds:schemaRefs>
    <ds:schemaRef ds:uri="$ListId:Shared Document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E12A9C1-4932-4CDB-A65A-05308EF1C68C}">
  <ds:schemaRefs>
    <ds:schemaRef ds:uri="$ListId:Shared Document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FABEB5B-7DDE-44CA-ACC6-6F2B1EC56D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theme</Template>
  <Application>Microsoft Office PowerPoint</Application>
  <PresentationFormat>Widescreen</PresentationFormat>
  <Slides>11</Slides>
  <Notes>4</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FDM theme</vt:lpstr>
      <vt:lpstr>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Donatien Kabwe</dc:creator>
  <cp:revision>1</cp:revision>
  <dcterms:created xsi:type="dcterms:W3CDTF">2018-11-01T10:54:20Z</dcterms:created>
  <dcterms:modified xsi:type="dcterms:W3CDTF">2022-06-22T11:06:40Z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03</vt:lpwstr>
  </property>
  <property fmtid="{D5CDD505-2E9C-101B-9397-08002B2CF9AE}" pid="3" name="ContentTypeId">
    <vt:lpwstr>0x010100A3E73A2E9174C0438253889B8D124CFE</vt:lpwstr>
  </property>
</Properties>
</file>