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tags/tag5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0A427-0B09-4E0B-AC46-6C93DB2BCF71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DB5B9-67BE-41CE-AD4A-ED506BB4C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3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=""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=""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=""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=""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=""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=""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=""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=""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3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=""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=""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=""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=""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=""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=""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=""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=""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=""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=""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=""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=""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=""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=""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=""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=""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=""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=""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=""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=""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=""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=""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=""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=""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=""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=""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=""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=""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=""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=""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=""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=""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=""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=""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=""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=""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=""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=""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=""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=""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=""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=""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=""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=""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=""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=""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=""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=""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=""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=""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=""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=""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=""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=""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=""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=""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=""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55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642918"/>
            <a:ext cx="10363200" cy="415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4" y="2438407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3439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zh-TW" altLang="en-US" sz="1800">
              <a:solidFill>
                <a:srgbClr val="FFFFFF"/>
              </a:solidFill>
              <a:ea typeface="MS PGothic" pitchFamily="34" charset="-128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10780184" y="77788"/>
            <a:ext cx="861483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hangingPunct="1">
                <a:defRPr/>
              </a:pPr>
              <a:endParaRPr lang="zh-TW" altLang="en-US" sz="180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hangingPunct="1">
                <a:defRPr/>
              </a:pPr>
              <a:endParaRPr lang="zh-TW" altLang="en-US" sz="180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hangingPunct="1">
                <a:defRPr/>
              </a:pPr>
              <a:endParaRPr lang="zh-TW" altLang="en-US" sz="180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609600" y="6484938"/>
            <a:ext cx="109728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41351"/>
            <a:ext cx="10972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609600" y="1331913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34C94-1786-4BBB-8200-900F54DC26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032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88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=""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=""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=""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=""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=""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=""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=""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=""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=""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=""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=""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=""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=""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=""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=""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=""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=""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=""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3" r:id="rId33"/>
    <p:sldLayoutId id="2147483754" r:id="rId34"/>
    <p:sldLayoutId id="2147483757" r:id="rId35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Foundation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SQL – Sub queries – Part 2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7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 smtClean="0">
                <a:latin typeface="Arial" panose="020B0604020202020204" pitchFamily="34" charset="0"/>
                <a:ea typeface="MS PGothic" pitchFamily="34" charset="-128"/>
              </a:rPr>
              <a:t>You should now be </a:t>
            </a:r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472" y="1830015"/>
            <a:ext cx="6082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subqueries containing aggregate functions.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7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After completing this module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472" y="1830015"/>
            <a:ext cx="6082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subqueries containing aggregate functions.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62877" y="2996952"/>
            <a:ext cx="10369152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GB" sz="2800" b="0" dirty="0">
                <a:solidFill>
                  <a:schemeClr val="tx1"/>
                </a:solidFill>
              </a:rPr>
              <a:t>Display the </a:t>
            </a:r>
            <a:r>
              <a:rPr lang="en-GB" sz="2800" b="0" dirty="0" err="1">
                <a:solidFill>
                  <a:schemeClr val="tx1"/>
                </a:solidFill>
              </a:rPr>
              <a:t>broker_id</a:t>
            </a:r>
            <a:r>
              <a:rPr lang="en-GB" sz="2800" b="0" dirty="0">
                <a:solidFill>
                  <a:schemeClr val="tx1"/>
                </a:solidFill>
              </a:rPr>
              <a:t> which made the trade with the largest </a:t>
            </a:r>
            <a:r>
              <a:rPr lang="en-GB" sz="2800" b="0" dirty="0" err="1">
                <a:solidFill>
                  <a:schemeClr val="tx1"/>
                </a:solidFill>
              </a:rPr>
              <a:t>share_amount</a:t>
            </a:r>
            <a:r>
              <a:rPr lang="en-GB" sz="2800" b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Sub-queries – Scenario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513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10363200" cy="443865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Break down the problem and identify the different queries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GB" sz="2000" kern="0" dirty="0">
                <a:latin typeface="Arial" panose="020B0604020202020204" pitchFamily="34" charset="0"/>
                <a:cs typeface="Arial" panose="020B0604020202020204" pitchFamily="34" charset="0"/>
              </a:rPr>
              <a:t>Write a query to find the largest share </a:t>
            </a:r>
            <a:r>
              <a:rPr lang="en-GB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6000" y="2969007"/>
            <a:ext cx="9600000" cy="96622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SELECT</a:t>
            </a:r>
            <a:r>
              <a:rPr lang="en-GB" sz="2000" b="1" dirty="0">
                <a:latin typeface="Consolas" pitchFamily="49" charset="0"/>
              </a:rPr>
              <a:t>  </a:t>
            </a:r>
            <a:r>
              <a:rPr lang="en-GB" sz="2000" b="1" dirty="0">
                <a:solidFill>
                  <a:schemeClr val="accent2"/>
                </a:solidFill>
                <a:latin typeface="Consolas" pitchFamily="49" charset="0"/>
              </a:rPr>
              <a:t>MAX</a:t>
            </a:r>
            <a:r>
              <a:rPr lang="en-GB" sz="2000" b="1" dirty="0">
                <a:latin typeface="Consolas" pitchFamily="49" charset="0"/>
              </a:rPr>
              <a:t>(</a:t>
            </a:r>
            <a:r>
              <a:rPr lang="en-GB" sz="2000" b="1" dirty="0" err="1">
                <a:latin typeface="Consolas" pitchFamily="49" charset="0"/>
              </a:rPr>
              <a:t>share_amount</a:t>
            </a:r>
            <a:r>
              <a:rPr lang="en-GB" sz="2000" b="1" dirty="0">
                <a:latin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FROM</a:t>
            </a:r>
            <a:r>
              <a:rPr lang="en-GB" sz="2000" b="1" dirty="0">
                <a:latin typeface="Consolas" pitchFamily="49" charset="0"/>
              </a:rPr>
              <a:t>    trades;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Sub-queries – Solution – Try it!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279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10363200" cy="443865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Build the main query 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Select all of the broker ids from the trades table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6000" y="2982651"/>
            <a:ext cx="9600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SELECT</a:t>
            </a:r>
            <a:r>
              <a:rPr lang="en-GB" sz="2000" b="1" dirty="0">
                <a:latin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</a:rPr>
              <a:t>broker_id</a:t>
            </a:r>
            <a:endParaRPr lang="en-GB" sz="2000" b="1" dirty="0"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FROM</a:t>
            </a:r>
            <a:r>
              <a:rPr lang="en-GB" sz="2000" b="1" dirty="0">
                <a:latin typeface="Consolas" pitchFamily="49" charset="0"/>
              </a:rPr>
              <a:t>   </a:t>
            </a:r>
            <a:r>
              <a:rPr lang="en-GB" sz="2000" b="1" dirty="0" smtClean="0">
                <a:latin typeface="Consolas" pitchFamily="49" charset="0"/>
              </a:rPr>
              <a:t>trades</a:t>
            </a:r>
            <a:endParaRPr lang="en-GB" sz="2000" b="1" dirty="0"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 smtClean="0">
                <a:latin typeface="Consolas" pitchFamily="49" charset="0"/>
              </a:rPr>
              <a:t>;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Sub-queries – Solution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354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76350"/>
            <a:ext cx="10363200" cy="443865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Merge the two queries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6000" y="1786783"/>
            <a:ext cx="960000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SELECT</a:t>
            </a:r>
            <a:r>
              <a:rPr lang="en-GB" sz="2000" b="1" dirty="0">
                <a:latin typeface="Consolas" pitchFamily="49" charset="0"/>
              </a:rPr>
              <a:t> </a:t>
            </a:r>
            <a:r>
              <a:rPr lang="en-GB" sz="2000" b="1" dirty="0" err="1" smtClean="0">
                <a:latin typeface="Consolas" pitchFamily="49" charset="0"/>
              </a:rPr>
              <a:t>broker_id</a:t>
            </a:r>
            <a:endParaRPr lang="en-GB" sz="2000" b="1" dirty="0"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FROM</a:t>
            </a:r>
            <a:r>
              <a:rPr lang="en-GB" sz="2000" b="1" dirty="0">
                <a:latin typeface="Consolas" pitchFamily="49" charset="0"/>
              </a:rPr>
              <a:t>   </a:t>
            </a:r>
            <a:r>
              <a:rPr lang="en-GB" sz="2000" b="1" dirty="0" smtClean="0">
                <a:latin typeface="Consolas" pitchFamily="49" charset="0"/>
              </a:rPr>
              <a:t>trades</a:t>
            </a:r>
            <a:endParaRPr lang="en-GB" sz="2000" b="1" dirty="0"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WHERE</a:t>
            </a:r>
            <a:r>
              <a:rPr lang="en-GB" sz="2000" b="1" dirty="0">
                <a:latin typeface="Consolas" pitchFamily="49" charset="0"/>
              </a:rPr>
              <a:t>  </a:t>
            </a:r>
            <a:r>
              <a:rPr lang="en-GB" sz="2000" b="1" dirty="0" err="1" smtClean="0">
                <a:latin typeface="Consolas" pitchFamily="49" charset="0"/>
              </a:rPr>
              <a:t>share_amount</a:t>
            </a:r>
            <a:r>
              <a:rPr lang="en-GB" sz="2000" b="1" dirty="0" smtClean="0">
                <a:latin typeface="Consolas" pitchFamily="49" charset="0"/>
              </a:rPr>
              <a:t> </a:t>
            </a:r>
            <a:r>
              <a:rPr lang="en-GB" sz="2000" b="1" dirty="0">
                <a:latin typeface="Consolas" pitchFamily="49" charset="0"/>
              </a:rPr>
              <a:t>= </a:t>
            </a:r>
          </a:p>
          <a:p>
            <a:pPr>
              <a:lnSpc>
                <a:spcPct val="150000"/>
              </a:lnSpc>
            </a:pPr>
            <a:endParaRPr lang="en-GB" sz="2000" b="1" dirty="0" smtClean="0"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 smtClean="0">
                <a:latin typeface="Consolas" pitchFamily="49" charset="0"/>
              </a:rPr>
              <a:t>(</a:t>
            </a:r>
            <a:endParaRPr lang="en-GB" sz="2000" b="1" dirty="0"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onsolas" pitchFamily="49" charset="0"/>
              </a:rPr>
              <a:t>   </a:t>
            </a: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SELECT </a:t>
            </a:r>
            <a:r>
              <a:rPr lang="en-GB" sz="2000" b="1" dirty="0" smtClean="0">
                <a:solidFill>
                  <a:schemeClr val="accent1"/>
                </a:solidFill>
                <a:latin typeface="Consolas" pitchFamily="49" charset="0"/>
              </a:rPr>
              <a:t>MAX</a:t>
            </a:r>
            <a:r>
              <a:rPr lang="en-GB" sz="2000" b="1" dirty="0" smtClean="0">
                <a:latin typeface="Consolas" pitchFamily="49" charset="0"/>
              </a:rPr>
              <a:t>(</a:t>
            </a:r>
            <a:r>
              <a:rPr lang="en-GB" sz="2000" b="1" dirty="0" err="1" smtClean="0">
                <a:latin typeface="Consolas" pitchFamily="49" charset="0"/>
              </a:rPr>
              <a:t>share_amount</a:t>
            </a:r>
            <a:r>
              <a:rPr lang="en-GB" sz="2000" b="1" dirty="0">
                <a:latin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Consolas" pitchFamily="49" charset="0"/>
              </a:rPr>
              <a:t>  </a:t>
            </a: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 FROM  </a:t>
            </a:r>
            <a:r>
              <a:rPr lang="en-GB" sz="2000" b="1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</a:rPr>
              <a:t>trades</a:t>
            </a:r>
            <a:endParaRPr lang="en-GB" sz="2000" b="1" dirty="0"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 smtClean="0">
                <a:latin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000" b="1" dirty="0" smtClean="0">
                <a:latin typeface="Consolas" pitchFamily="49" charset="0"/>
              </a:rPr>
              <a:t>;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Sub-queries – Solution – Try it!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71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628800"/>
            <a:ext cx="10972800" cy="1881063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Replace = with </a:t>
            </a:r>
            <a:r>
              <a:rPr lang="en-GB" sz="2400" dirty="0" smtClean="0"/>
              <a:t>IN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Does the query still work</a:t>
            </a:r>
            <a:r>
              <a:rPr lang="en-GB" sz="2400" dirty="0" smtClean="0"/>
              <a:t>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/>
              <a:t>Why are we able to use = in this query?</a:t>
            </a:r>
          </a:p>
        </p:txBody>
      </p:sp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Sub-queries – Thinking Points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68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>
            <a:off x="1470562" y="2600348"/>
            <a:ext cx="3812639" cy="2341106"/>
          </a:xfrm>
          <a:prstGeom prst="wedgeEllipseCallou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broker id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which made the earliest trade.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359675" y="2521840"/>
            <a:ext cx="4206724" cy="2419615"/>
          </a:xfrm>
          <a:prstGeom prst="wedgeEllipseCallou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start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with the highest share price for any share.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1" y="1186543"/>
            <a:ext cx="1072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Write queries which display the following information</a:t>
            </a:r>
            <a:r>
              <a:rPr lang="en-GB" sz="2400" b="1" dirty="0" smtClean="0">
                <a:solidFill>
                  <a:srgbClr val="2EA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2400" b="1" dirty="0">
              <a:solidFill>
                <a:srgbClr val="2EAB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Sub-queries – Practice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579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Questions</a:t>
            </a:r>
            <a:endParaRPr lang="en-GB" dirty="0">
              <a:latin typeface="Arial Black" panose="020B0A040201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10" name="Freeform 89">
              <a:extLst>
                <a:ext uri="{FF2B5EF4-FFF2-40B4-BE49-F238E27FC236}">
                  <a16:creationId xmlns:a16="http://schemas.microsoft.com/office/drawing/2014/main" xmlns="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xmlns="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them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Module xmlns="$ListId:Shared Documents;">Slides</Module><RestrictedToTheseUsers xmlns="$ListId:Shared Documents;"><UserInfo><DisplayName></DisplayName><AccountId xsi:nil="true"></AccountId><AccountType/></UserInfo></RestrictedToTheseUsers><Document_x0020_Type xmlns="$ListId:Shared Documents;">Slide Decks</Document_x0020_Type></documentManagement>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ct:contentTypeSchema ct:_="" ma:_="" ma:contentTypeName="Document" ma:contentTypeID="0x010100A3E73A2E9174C0438253889B8D124CFE" ma:contentTypeVersion="4" ma:contentTypeDescription="Create a new document." ma:contentTypeScope="" ma:versionID="2e6ee19109657929cfaf91d3e09561ea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9e4d8166dce8aa78507d0c1da2875565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Document_x0020_Type" ma:index="9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0" nillable="true" ma:displayName="Module" ma:format="Dropdown" ma:indexed="true" ma:internalName="Module">
<xsd:simpleType>
<xsd:restriction base="dms:Choice">
<xsd:enumeration value="Extra questions and schema"/>
<xsd:enumeration value="Query reading exercises"/>
<xsd:enumeration value="Query writing exercises"/>
<xsd:enumeration value="Slides"/>
<xsd:enumeration value="Extra Material - Agent Schema"/>
<xsd:enumeration value="Additional Material"/>
<xsd:enumeration value="Oracle Installation and Live 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0C23F31E-5961-4D77-91CD-F1240DE0F979}"/>
</file>

<file path=customXml/itemProps2.xml><?xml version="1.0" encoding="utf-8"?>
<ds:datastoreItem xmlns:ds="http://schemas.openxmlformats.org/officeDocument/2006/customXml" ds:itemID="{B6174928-5739-4DF5-896B-93A9B7F02A5A}"/>
</file>

<file path=customXml/itemProps3.xml><?xml version="1.0" encoding="utf-8"?>
<ds:datastoreItem xmlns:ds="http://schemas.openxmlformats.org/officeDocument/2006/customXml" ds:itemID="{3D03364E-50AB-43FC-AB3C-9EFA4AE17E4C}"/>
</file>

<file path=docProps/app.xml><?xml version="1.0" encoding="utf-8"?>
<Properties xmlns="http://schemas.openxmlformats.org/officeDocument/2006/extended-properties" xmlns:vt="http://schemas.openxmlformats.org/officeDocument/2006/docPropsVTypes">
  <Template>FDM theme</Template>
  <TotalTime>67</TotalTime>
  <Words>207</Words>
  <Application>Microsoft Office PowerPoint</Application>
  <PresentationFormat>Custom</PresentationFormat>
  <Paragraphs>54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FDM theme</vt:lpstr>
      <vt:lpstr>Foundation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Donatien Kabwe</dc:creator>
  <cp:lastModifiedBy>Donatien Kabwe</cp:lastModifiedBy>
  <cp:revision>10</cp:revision>
  <dcterms:created xsi:type="dcterms:W3CDTF">2018-11-01T11:59:05Z</dcterms:created>
  <dcterms:modified xsi:type="dcterms:W3CDTF">2018-11-07T14:58:18Z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eek">
    <vt:lpwstr>03</vt:lpwstr>
  </property>
  <property fmtid="{D5CDD505-2E9C-101B-9397-08002B2CF9AE}" pid="3" name="ContentTypeId">
    <vt:lpwstr>0x010100A3E73A2E9174C0438253889B8D124CFE</vt:lpwstr>
  </property>
</Properties>
</file>