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9" autoAdjust="0"/>
  </p:normalViewPr>
  <p:slideViewPr>
    <p:cSldViewPr>
      <p:cViewPr varScale="1">
        <p:scale>
          <a:sx n="37" d="100"/>
          <a:sy n="37" d="100"/>
        </p:scale>
        <p:origin x="11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ia Ellington" userId="233e8645-4ee7-4760-808b-b54e6199eb2c" providerId="ADAL" clId="{980229E9-4823-4576-9E7B-52F3AB0D4D1F}"/>
    <pc:docChg chg="modSld">
      <pc:chgData name="Efia Ellington" userId="233e8645-4ee7-4760-808b-b54e6199eb2c" providerId="ADAL" clId="{980229E9-4823-4576-9E7B-52F3AB0D4D1F}" dt="2022-06-22T10:05:06.567" v="0" actId="1036"/>
      <pc:docMkLst>
        <pc:docMk/>
      </pc:docMkLst>
      <pc:sldChg chg="modSp mod">
        <pc:chgData name="Efia Ellington" userId="233e8645-4ee7-4760-808b-b54e6199eb2c" providerId="ADAL" clId="{980229E9-4823-4576-9E7B-52F3AB0D4D1F}" dt="2022-06-22T10:05:06.567" v="0" actId="1036"/>
        <pc:sldMkLst>
          <pc:docMk/>
          <pc:sldMk cId="3020713776" sldId="258"/>
        </pc:sldMkLst>
        <pc:spChg chg="mod">
          <ac:chgData name="Efia Ellington" userId="233e8645-4ee7-4760-808b-b54e6199eb2c" providerId="ADAL" clId="{980229E9-4823-4576-9E7B-52F3AB0D4D1F}" dt="2022-06-22T10:05:06.567" v="0" actId="1036"/>
          <ac:spMkLst>
            <pc:docMk/>
            <pc:sldMk cId="3020713776" sldId="25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861D1-E7DC-4921-A9BB-4ED65B1F4668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1CC-E6FB-40FA-8D2F-F856F263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1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endParaRPr lang="en-GB" altLang="en-US" dirty="0"/>
          </a:p>
          <a:p>
            <a:pPr defTabSz="914400"/>
            <a:endParaRPr lang="en-GB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endParaRPr lang="en-GB" altLang="en-US" dirty="0"/>
          </a:p>
          <a:p>
            <a:pPr defTabSz="914400"/>
            <a:endParaRPr lang="en-GB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/>
              <a:t>Note that HAVING can appear before or after the GROUP BY, but it must appear before the ORDER BY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/>
              <a:t>Note that HAVING can appear before or after the GROUP BY, but it must appear before the ORDER BY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/>
              <a:t>Note that HAVING can appear before or after the GROUP BY, but it must appear before the ORDER BY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Note that the aggregate function doesn’t need to appear in the SELECT if it appears within the HAVING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altLang="en-US" dirty="0"/>
              <a:t>Note that HAVING and WHERE could appear within the same query – HAVING to filer on an aggregate column and WHERE to filter on a non aggregate column.</a:t>
            </a:r>
          </a:p>
          <a:p>
            <a:pPr defTabSz="914400" eaLnBrk="1" hangingPunct="1"/>
            <a:endParaRPr lang="en-GB" altLang="en-US" dirty="0"/>
          </a:p>
          <a:p>
            <a:pPr defTabSz="914400" eaLnBrk="1" hangingPunct="1"/>
            <a:endParaRPr lang="en-GB" altLang="en-US" dirty="0"/>
          </a:p>
          <a:p>
            <a:pPr defTabSz="914400"/>
            <a:endParaRPr lang="en-GB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415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415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12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12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12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415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129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4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12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4150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129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410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7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3" r:id="rId43"/>
    <p:sldLayoutId id="2147483766" r:id="rId4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SQL – Filtering Aggregates</a:t>
            </a:r>
          </a:p>
        </p:txBody>
      </p:sp>
    </p:spTree>
    <p:extLst>
      <p:ext uri="{BB962C8B-B14F-4D97-AF65-F5344CB8AC3E}">
        <p14:creationId xmlns:p14="http://schemas.microsoft.com/office/powerpoint/2010/main" val="130016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1700808"/>
            <a:ext cx="9600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b="1" dirty="0">
                <a:latin typeface="Consolas" pitchFamily="49" charset="0"/>
              </a:rPr>
              <a:t>    </a:t>
            </a:r>
            <a:r>
              <a:rPr lang="en-GB" sz="2000" b="1" dirty="0" err="1">
                <a:latin typeface="Consolas" pitchFamily="49" charset="0"/>
              </a:rPr>
              <a:t>broker_id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b="1" dirty="0">
                <a:latin typeface="Consolas" pitchFamily="49" charset="0"/>
              </a:rPr>
              <a:t>      trades</a:t>
            </a:r>
          </a:p>
          <a:p>
            <a:pPr>
              <a:lnSpc>
                <a:spcPct val="200000"/>
              </a:lnSpc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WHERE</a:t>
            </a:r>
            <a:r>
              <a:rPr lang="en-GB" sz="2000" b="1" dirty="0">
                <a:latin typeface="Consolas" pitchFamily="49" charset="0"/>
              </a:rPr>
              <a:t>     </a:t>
            </a:r>
            <a:r>
              <a:rPr lang="en-GB" sz="2000" b="1" dirty="0" err="1">
                <a:latin typeface="Consolas" pitchFamily="49" charset="0"/>
              </a:rPr>
              <a:t>transaction_time</a:t>
            </a:r>
            <a:r>
              <a:rPr lang="en-GB" sz="2000" b="1" dirty="0">
                <a:latin typeface="Consolas" pitchFamily="49" charset="0"/>
              </a:rPr>
              <a:t> &gt; SYSDATE - 90</a:t>
            </a:r>
          </a:p>
          <a:p>
            <a:pPr>
              <a:lnSpc>
                <a:spcPct val="200000"/>
              </a:lnSpc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GROUP BY  </a:t>
            </a:r>
            <a:r>
              <a:rPr lang="en-GB" sz="2000" b="1" dirty="0" err="1">
                <a:latin typeface="Consolas" pitchFamily="49" charset="0"/>
              </a:rPr>
              <a:t>broker_id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HAVING</a:t>
            </a:r>
            <a:r>
              <a:rPr lang="en-GB" sz="2000" b="1" dirty="0">
                <a:latin typeface="Consolas" pitchFamily="49" charset="0"/>
              </a:rPr>
              <a:t>    </a:t>
            </a: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AVG</a:t>
            </a:r>
            <a:r>
              <a:rPr lang="en-GB" sz="2000" b="1" dirty="0">
                <a:latin typeface="Consolas" pitchFamily="49" charset="0"/>
              </a:rPr>
              <a:t>(</a:t>
            </a:r>
            <a:r>
              <a:rPr lang="en-GB" sz="2000" b="1" dirty="0" err="1">
                <a:latin typeface="Consolas" pitchFamily="49" charset="0"/>
              </a:rPr>
              <a:t>share_amount</a:t>
            </a:r>
            <a:r>
              <a:rPr lang="en-GB" sz="2000" b="1" dirty="0">
                <a:latin typeface="Consolas" pitchFamily="49" charset="0"/>
              </a:rPr>
              <a:t>) &gt; 10000;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&amp; WHERE in the same query - 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2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440" y="2923015"/>
            <a:ext cx="10395653" cy="954107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Display ID’s of brokers whose average share amount is greater than the average for all brokers.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with a subquery - Scenario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1473645"/>
            <a:ext cx="9600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b="1" dirty="0">
                <a:latin typeface="Consolas" pitchFamily="49" charset="0"/>
              </a:rPr>
              <a:t>    </a:t>
            </a:r>
            <a:r>
              <a:rPr lang="en-GB" b="1" dirty="0" err="1">
                <a:latin typeface="Consolas" pitchFamily="49" charset="0"/>
              </a:rPr>
              <a:t>broker_id</a:t>
            </a:r>
            <a:endParaRPr lang="en-GB" b="1" dirty="0">
              <a:latin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b="1" dirty="0">
                <a:latin typeface="Consolas" pitchFamily="49" charset="0"/>
              </a:rPr>
              <a:t>      trades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GROUP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BY</a:t>
            </a:r>
            <a:r>
              <a:rPr lang="en-GB" b="1" dirty="0">
                <a:latin typeface="Consolas" pitchFamily="49" charset="0"/>
              </a:rPr>
              <a:t>  </a:t>
            </a:r>
            <a:r>
              <a:rPr lang="en-GB" b="1" dirty="0" err="1">
                <a:latin typeface="Consolas" pitchFamily="49" charset="0"/>
              </a:rPr>
              <a:t>broker_id</a:t>
            </a:r>
            <a:endParaRPr lang="en-GB" b="1" dirty="0">
              <a:latin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HAVING</a:t>
            </a:r>
            <a:r>
              <a:rPr lang="en-GB" b="1" dirty="0">
                <a:latin typeface="Consolas" pitchFamily="49" charset="0"/>
              </a:rPr>
              <a:t>    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AVG</a:t>
            </a:r>
            <a:r>
              <a:rPr lang="en-GB" b="1" dirty="0">
                <a:latin typeface="Consolas" pitchFamily="49" charset="0"/>
              </a:rPr>
              <a:t>(</a:t>
            </a:r>
            <a:r>
              <a:rPr lang="en-GB" b="1" dirty="0" err="1">
                <a:latin typeface="Consolas" pitchFamily="49" charset="0"/>
              </a:rPr>
              <a:t>share_amount</a:t>
            </a:r>
            <a:r>
              <a:rPr lang="en-GB" b="1" dirty="0">
                <a:latin typeface="Consolas" pitchFamily="49" charset="0"/>
              </a:rPr>
              <a:t>) &gt;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latin typeface="Consolas" pitchFamily="49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latin typeface="Consolas" pitchFamily="49" charset="0"/>
              </a:rPr>
              <a:t>(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latin typeface="Consolas" pitchFamily="49" charset="0"/>
              </a:rPr>
              <a:t>  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 SELECT   AVG</a:t>
            </a:r>
            <a:r>
              <a:rPr lang="en-GB" b="1" dirty="0">
                <a:latin typeface="Consolas" pitchFamily="49" charset="0"/>
              </a:rPr>
              <a:t>(</a:t>
            </a:r>
            <a:r>
              <a:rPr lang="en-GB" b="1" dirty="0" err="1">
                <a:latin typeface="Consolas" pitchFamily="49" charset="0"/>
              </a:rPr>
              <a:t>share_amount</a:t>
            </a:r>
            <a:r>
              <a:rPr lang="en-GB" b="1" dirty="0">
                <a:latin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latin typeface="Consolas" pitchFamily="49" charset="0"/>
              </a:rPr>
              <a:t>   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b="1" dirty="0">
                <a:latin typeface="Consolas" pitchFamily="49" charset="0"/>
              </a:rPr>
              <a:t>     trades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latin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GB" b="1" dirty="0">
                <a:latin typeface="Consolas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with a subquery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4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5767" y="2861460"/>
            <a:ext cx="9600000" cy="1077218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defRPr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Display the full name of the broker(s) who made the most trades.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with a subquery (advanced) - Scenario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1984" y="1340768"/>
            <a:ext cx="9600000" cy="49654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b="1" dirty="0">
                <a:latin typeface="Consolas" pitchFamily="49" charset="0"/>
              </a:rPr>
              <a:t> 		</a:t>
            </a:r>
            <a:r>
              <a:rPr lang="en-GB" b="1" dirty="0" err="1">
                <a:latin typeface="Consolas" pitchFamily="49" charset="0"/>
              </a:rPr>
              <a:t>b.first_name</a:t>
            </a:r>
            <a:r>
              <a:rPr lang="en-GB" b="1" dirty="0">
                <a:latin typeface="Consolas" pitchFamily="49" charset="0"/>
              </a:rPr>
              <a:t> || ' ' || </a:t>
            </a:r>
            <a:r>
              <a:rPr lang="en-GB" b="1" dirty="0" err="1">
                <a:latin typeface="Consolas" pitchFamily="49" charset="0"/>
              </a:rPr>
              <a:t>b.last_name</a:t>
            </a:r>
            <a:r>
              <a:rPr lang="en-GB" b="1" dirty="0">
                <a:latin typeface="Consolas" pitchFamily="49" charset="0"/>
              </a:rPr>
              <a:t> AS broker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b="1" dirty="0">
                <a:latin typeface="Consolas" pitchFamily="49" charset="0"/>
              </a:rPr>
              <a:t>   		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latin typeface="Consolas" pitchFamily="49" charset="0"/>
              </a:rPr>
              <a:t>			trades t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INNER JOIN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latin typeface="Consolas" pitchFamily="49" charset="0"/>
              </a:rPr>
              <a:t>			brokers b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ON</a:t>
            </a:r>
            <a:r>
              <a:rPr lang="en-GB" b="1" dirty="0">
                <a:latin typeface="Consolas" pitchFamily="49" charset="0"/>
              </a:rPr>
              <a:t>    		</a:t>
            </a:r>
            <a:r>
              <a:rPr lang="en-GB" b="1" dirty="0" err="1">
                <a:latin typeface="Consolas" pitchFamily="49" charset="0"/>
              </a:rPr>
              <a:t>t.broker_id</a:t>
            </a:r>
            <a:r>
              <a:rPr lang="en-GB" b="1" dirty="0">
                <a:latin typeface="Consolas" pitchFamily="49" charset="0"/>
              </a:rPr>
              <a:t> = </a:t>
            </a:r>
            <a:r>
              <a:rPr lang="en-GB" b="1" dirty="0" err="1">
                <a:latin typeface="Consolas" pitchFamily="49" charset="0"/>
              </a:rPr>
              <a:t>b.broker_id</a:t>
            </a:r>
            <a:endParaRPr lang="en-GB" b="1" dirty="0">
              <a:latin typeface="Consolas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GROUP BY </a:t>
            </a:r>
            <a:r>
              <a:rPr lang="en-GB" b="1" dirty="0">
                <a:latin typeface="Consolas" pitchFamily="49" charset="0"/>
              </a:rPr>
              <a:t>	 </a:t>
            </a:r>
            <a:r>
              <a:rPr lang="en-GB" b="1" dirty="0" err="1">
                <a:latin typeface="Consolas" pitchFamily="49" charset="0"/>
              </a:rPr>
              <a:t>b.first_name</a:t>
            </a:r>
            <a:r>
              <a:rPr lang="en-GB" b="1" dirty="0">
                <a:latin typeface="Consolas" pitchFamily="49" charset="0"/>
              </a:rPr>
              <a:t> || ' ' || </a:t>
            </a:r>
            <a:r>
              <a:rPr lang="en-GB" b="1" dirty="0" err="1">
                <a:latin typeface="Consolas" pitchFamily="49" charset="0"/>
              </a:rPr>
              <a:t>b.last_name</a:t>
            </a:r>
            <a:endParaRPr lang="en-GB" b="1" dirty="0">
              <a:latin typeface="Consolas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HAVING</a:t>
            </a:r>
            <a:r>
              <a:rPr lang="en-GB" b="1" dirty="0">
                <a:latin typeface="Consolas" pitchFamily="49" charset="0"/>
              </a:rPr>
              <a:t> 		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COUNT</a:t>
            </a:r>
            <a:r>
              <a:rPr lang="en-GB" b="1" dirty="0">
                <a:latin typeface="Consolas" pitchFamily="49" charset="0"/>
              </a:rPr>
              <a:t>(*) = 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endParaRPr lang="en-GB" b="1" dirty="0">
              <a:latin typeface="Consolas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latin typeface="Consolas" pitchFamily="49" charset="0"/>
              </a:rPr>
              <a:t>	(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	SELECT</a:t>
            </a:r>
            <a:r>
              <a:rPr lang="en-GB" b="1" dirty="0">
                <a:latin typeface="Consolas" pitchFamily="49" charset="0"/>
              </a:rPr>
              <a:t> 		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MAX</a:t>
            </a:r>
            <a:r>
              <a:rPr lang="en-GB" b="1" dirty="0">
                <a:latin typeface="Consolas" pitchFamily="49" charset="0"/>
              </a:rPr>
              <a:t>(</a:t>
            </a: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COUNT</a:t>
            </a:r>
            <a:r>
              <a:rPr lang="en-GB" b="1" dirty="0">
                <a:latin typeface="Consolas" pitchFamily="49" charset="0"/>
              </a:rPr>
              <a:t>(*))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	FROM </a:t>
            </a:r>
            <a:r>
              <a:rPr lang="en-GB" b="1" dirty="0">
                <a:latin typeface="Consolas" pitchFamily="49" charset="0"/>
              </a:rPr>
              <a:t>  		trades 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solidFill>
                  <a:schemeClr val="accent1"/>
                </a:solidFill>
                <a:latin typeface="Consolas" pitchFamily="49" charset="0"/>
              </a:rPr>
              <a:t>	GROUP BY </a:t>
            </a:r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broker_id</a:t>
            </a:r>
            <a:endParaRPr lang="en-GB" b="1" dirty="0">
              <a:latin typeface="Consolas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latin typeface="Consolas" pitchFamily="49" charset="0"/>
              </a:rPr>
              <a:t>	)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GB" b="1" dirty="0">
                <a:latin typeface="Consolas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with a subquery (advanced) - 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4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Review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1949307" y="1413279"/>
            <a:ext cx="3484837" cy="1498365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What’s the difference between WHERE and HAVING?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1825091" y="3886201"/>
            <a:ext cx="3609052" cy="1600870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Can you use HAVING without GROUP BY?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6772275" y="1413279"/>
            <a:ext cx="3411317" cy="1498365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Can you have WHERE &amp; HAVING in the same query?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6444344" y="3886201"/>
            <a:ext cx="3739249" cy="1600870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Which should come first in a query: WHERE or HAVING?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You should now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128" y="1900863"/>
            <a:ext cx="7241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filter the output of a query with </a:t>
            </a:r>
            <a:r>
              <a:rPr lang="en-GB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128" y="1900863"/>
            <a:ext cx="7241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filter the output of a query with </a:t>
            </a:r>
            <a:r>
              <a:rPr lang="en-GB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3392" y="2978949"/>
            <a:ext cx="10513168" cy="954107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 all broker ids whose average share amount is greater than 10,000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- Scenario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1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2513567"/>
            <a:ext cx="9600000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broker_id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</a:t>
            </a: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share_amount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</a:t>
            </a: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avg_share_amount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trades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GROUP 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broker_id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- solution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000" y="1589315"/>
            <a:ext cx="9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Start by finding the average share amount for each broker</a:t>
            </a:r>
            <a:r>
              <a:rPr lang="en-GB" sz="2000" b="1" dirty="0">
                <a:solidFill>
                  <a:srgbClr val="3099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2708920"/>
            <a:ext cx="960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broker_id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</a:t>
            </a: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share_amount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</a:t>
            </a: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AS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avg_share_amount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trades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GROUP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broker_id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2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HAVING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>
                <a:solidFill>
                  <a:schemeClr val="accent2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share_amount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&gt; 10000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- solution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000" y="1589314"/>
            <a:ext cx="9600000" cy="101566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to filter the output of the </a:t>
            </a:r>
            <a:r>
              <a:rPr lang="en-GB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 we only see brokers with an average greater than 10,000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2513567"/>
            <a:ext cx="9600000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broker_id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	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trades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GROUP 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broker_id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HAVING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share_amount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&gt; 10,000</a:t>
            </a:r>
          </a:p>
          <a:p>
            <a:pPr eaLnBrk="0" hangingPunct="0">
              <a:lnSpc>
                <a:spcPct val="15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- solution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000" y="1491342"/>
            <a:ext cx="96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Our scenario only asked for a list of brokers whose average share amount was above 10,000 – it didn’t ask for their average share amounts.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992" y="5445224"/>
            <a:ext cx="9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When we use </a:t>
            </a:r>
            <a:r>
              <a:rPr lang="en-GB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we can remove the aggregate function from the </a:t>
            </a:r>
            <a:r>
              <a:rPr lang="en-GB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if we don’t need to see it.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5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6000" y="975601"/>
            <a:ext cx="6885931" cy="453183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Things to Remember: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971476" y="1772816"/>
            <a:ext cx="10479617" cy="1530401"/>
          </a:xfrm>
          <a:prstGeom prst="rect">
            <a:avLst/>
          </a:prstGeom>
        </p:spPr>
        <p:txBody>
          <a:bodyPr wrap="square" lIns="72000" tIns="72000" rIns="72000" bIns="72000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accent1"/>
                </a:solidFill>
              </a:rPr>
              <a:t>HAVING</a:t>
            </a:r>
            <a:r>
              <a:rPr lang="en-GB" sz="2000" dirty="0"/>
              <a:t> is used to filter on aggregated columns where </a:t>
            </a:r>
            <a:r>
              <a:rPr lang="en-GB" sz="2000" b="1" dirty="0">
                <a:solidFill>
                  <a:schemeClr val="accent1"/>
                </a:solidFill>
              </a:rPr>
              <a:t>GROUP BY </a:t>
            </a:r>
            <a:r>
              <a:rPr lang="en-GB" sz="2000" dirty="0"/>
              <a:t>is being used</a:t>
            </a:r>
          </a:p>
          <a:p>
            <a:pPr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accent1"/>
                </a:solidFill>
              </a:rPr>
              <a:t>HAVING</a:t>
            </a:r>
            <a:r>
              <a:rPr lang="en-GB" sz="2000" dirty="0"/>
              <a:t> must be used instead of </a:t>
            </a:r>
            <a:r>
              <a:rPr lang="en-GB" sz="2000" b="1" dirty="0">
                <a:solidFill>
                  <a:schemeClr val="accent1"/>
                </a:solidFill>
              </a:rPr>
              <a:t>WHERE</a:t>
            </a:r>
            <a:r>
              <a:rPr lang="en-GB" sz="2000" dirty="0"/>
              <a:t> for aggregated columns</a:t>
            </a:r>
          </a:p>
          <a:p>
            <a:pPr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Note : You cannot use column aliases in the </a:t>
            </a:r>
            <a:r>
              <a:rPr lang="en-GB" sz="2000" b="1" dirty="0">
                <a:solidFill>
                  <a:schemeClr val="accent1"/>
                </a:solidFill>
              </a:rPr>
              <a:t>HAVING</a:t>
            </a:r>
            <a:r>
              <a:rPr lang="en-GB" sz="2000" dirty="0"/>
              <a:t> clause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- Practice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5999" y="975601"/>
            <a:ext cx="10977372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Write queries which give the following information: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157625" y="2401456"/>
            <a:ext cx="4507345" cy="2669309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share_ids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with an average share price of less than 100.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359673" y="2521838"/>
            <a:ext cx="4507200" cy="2671200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broker_ids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which have made 10 or more trades.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7408" y="2923015"/>
            <a:ext cx="10513168" cy="954107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 all broker ids whose average share amount in the last 90 days is greater than 10,000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HAVING and WHERE in the same query – Scenario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W24IB7FZYs6T7AikBaU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Slides</Module><RestrictedToTheseUsers xmlns="$ListId:Shared Documents;"><UserInfo><DisplayName></DisplayName><AccountId xsi:nil="true"></AccountId><AccountType/></UserInfo></RestrictedToTheseUsers><Document_x0020_Type xmlns="$ListId:Shared Documents;">Slide Decks</Document_x0020_Typ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A3E73A2E9174C0438253889B8D124CFE" ma:contentTypeVersion="4" ma:contentTypeDescription="Create a new document." ma:contentTypeScope="" ma:versionID="2e6ee19109657929cfaf91d3e09561ea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e4d8166dce8aa78507d0c1da2875565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Document_x0020_Type" ma:index="9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Extra questions and schema"/>
<xsd:enumeration value="Query reading exercises"/>
<xsd:enumeration value="Query writing exercises"/>
<xsd:enumeration value="Slides"/>
<xsd:enumeration value="Extra Material - Agent Schema"/>
<xsd:enumeration value="Additional Material"/>
<xsd:enumeration value="Oracle Installation and Live 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A8F6CDBB-42E7-4077-B12C-FA04ED2ED88E}">
  <ds:schemaRefs>
    <ds:schemaRef ds:uri="http://purl.org/dc/terms/"/>
    <ds:schemaRef ds:uri="http://purl.org/dc/dcmitype/"/>
    <ds:schemaRef ds:uri="$ListId:Shared Documents;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4471B25-3C35-484D-81C1-49A83C00EA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F81D9-E2B4-42E6-94DF-5395C0DA8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1153</TotalTime>
  <Words>767</Words>
  <Application>Microsoft Office PowerPoint</Application>
  <PresentationFormat>Widescreen</PresentationFormat>
  <Paragraphs>124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FDM theme</vt:lpstr>
      <vt:lpstr>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Donatien Kabwe</dc:creator>
  <cp:lastModifiedBy>Efia Ellington</cp:lastModifiedBy>
  <cp:revision>15</cp:revision>
  <dcterms:created xsi:type="dcterms:W3CDTF">2018-11-01T12:12:27Z</dcterms:created>
  <dcterms:modified xsi:type="dcterms:W3CDTF">2022-06-22T10:05:15Z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02</vt:lpwstr>
  </property>
  <property fmtid="{D5CDD505-2E9C-101B-9397-08002B2CF9AE}" pid="3" name="ContentTypeId">
    <vt:lpwstr>0x010100A3E73A2E9174C0438253889B8D124CFE</vt:lpwstr>
  </property>
</Properties>
</file>