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3" r:id="rId13"/>
    <p:sldId id="275" r:id="rId14"/>
    <p:sldId id="264" r:id="rId15"/>
    <p:sldId id="265" r:id="rId16"/>
    <p:sldId id="266" r:id="rId17"/>
    <p:sldId id="267" r:id="rId18"/>
    <p:sldId id="268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 varScale="1">
        <p:scale>
          <a:sx n="100" d="100"/>
          <a:sy n="100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B908-8680-48DE-AEE6-72BE9B3B10A7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FD77-608C-4CA8-B61D-829C63B8E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6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80EE7-D0E6-49CC-BC5E-7510905E8CFE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6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80EE7-D0E6-49CC-BC5E-7510905E8CFE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69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/>
              <a:t>Note that the self join can use an inner join or an outer join – the main thing is that one table is joined to itself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script is called ‘employees table </a:t>
            </a:r>
            <a:r>
              <a:rPr lang="en-GB" altLang="en-US" dirty="0" err="1"/>
              <a:t>setup.sql</a:t>
            </a:r>
            <a:r>
              <a:rPr lang="en-GB" altLang="en-US" dirty="0"/>
              <a:t>’ and can be found in the “Slides” folder in the course materials on the LMS.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DFD77-608C-4CA8-B61D-829C63B8EB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8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</a:t>
            </a:r>
            <a:r>
              <a:rPr lang="en-GB" dirty="0"/>
              <a:t>: the use of aliases with self joins is mandatory, not just a convenience. Without an alias it would not be possible to create and reference another instance of the same table.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80EE7-D0E6-49CC-BC5E-7510905E8CF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69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504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80EE7-D0E6-49CC-BC5E-7510905E8CFE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69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86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71480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86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86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86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77BBA-406A-4CC1-824E-35B5C2A942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628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E221-0808-4A76-8FE9-DDD6373993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2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E221-0808-4A76-8FE9-DDD6373993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E221-0808-4A76-8FE9-DDD6373993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2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E221-0808-4A76-8FE9-DDD6373993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2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450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5" r:id="rId4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microsoft.com/office/2007/relationships/hdphoto" Target="../media/hdphoto1.wdp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SQL – Joining Tables – Part 2</a:t>
            </a:r>
          </a:p>
        </p:txBody>
      </p:sp>
    </p:spTree>
    <p:extLst>
      <p:ext uri="{BB962C8B-B14F-4D97-AF65-F5344CB8AC3E}">
        <p14:creationId xmlns:p14="http://schemas.microsoft.com/office/powerpoint/2010/main" val="38152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Self Joins – Further Practice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5999" y="975601"/>
            <a:ext cx="10977372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Write queries which give the following information: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157625" y="2401456"/>
            <a:ext cx="4507345" cy="2669309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a list of all bosses' names and the names of any employee they may manage. 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359673" y="2521838"/>
            <a:ext cx="4507200" cy="2671200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a list showing only  bosses that do not manage any employees.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ject 1"/>
          <p:cNvSpPr>
            <a:spLocks noGrp="1"/>
          </p:cNvSpPr>
          <p:nvPr>
            <p:ph type="body" sz="quarter" idx="4294967295"/>
          </p:nvPr>
        </p:nvSpPr>
        <p:spPr>
          <a:xfrm>
            <a:off x="1808143" y="3483722"/>
            <a:ext cx="8559800" cy="503238"/>
          </a:xfrm>
          <a:prstGeom prst="rect">
            <a:avLst/>
          </a:prstGeom>
          <a:solidFill>
            <a:srgbClr val="2EABE2"/>
          </a:solidFill>
          <a:ln>
            <a:noFill/>
          </a:ln>
          <a:effectLst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2200" b="1" dirty="0">
                <a:solidFill>
                  <a:schemeClr val="bg1"/>
                </a:solidFill>
                <a:latin typeface="Arial"/>
                <a:ea typeface="MS PGothic" pitchFamily="34" charset="-128"/>
                <a:cs typeface="MS PGothic" pitchFamily="34" charset="-128"/>
              </a:rPr>
              <a:t>Cartesian Join</a:t>
            </a:r>
          </a:p>
        </p:txBody>
      </p:sp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Joining Tables</a:t>
            </a:r>
          </a:p>
        </p:txBody>
      </p:sp>
      <p:sp>
        <p:nvSpPr>
          <p:cNvPr id="16" name="Next subject"/>
          <p:cNvSpPr txBox="1">
            <a:spLocks/>
          </p:cNvSpPr>
          <p:nvPr/>
        </p:nvSpPr>
        <p:spPr>
          <a:xfrm>
            <a:off x="1808144" y="2835539"/>
            <a:ext cx="8560777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eaLnBrk="0" hangingPunct="0">
              <a:spcBef>
                <a:spcPct val="20000"/>
              </a:spcBef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  <a:lvl2pPr marL="285750" indent="-200025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2pPr>
            <a:lvl3pPr marL="442913" indent="-1778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Self Join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dirty="0">
                <a:latin typeface="Arial Black" panose="020B0A04020102020204" pitchFamily="34" charset="0"/>
              </a:rPr>
              <a:t>A brief history of joins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4484" y="1340768"/>
            <a:ext cx="11099533" cy="3561726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371475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The words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JOIN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and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 ON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did not appear in the original SQL syntax. Cartesian joins were used instead. </a:t>
            </a:r>
          </a:p>
          <a:p>
            <a:pPr marL="371475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INNER JOIN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&amp;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OUTER JOIN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were introduced in 1992. </a:t>
            </a:r>
          </a:p>
          <a:p>
            <a:pPr marL="371475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On site you may still find some people using the old fashioned syntax, so it’s important to be aware of it. </a:t>
            </a:r>
          </a:p>
          <a:p>
            <a:pPr marL="371475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At FDM we teach you the current best practice, so you should only use the new syntax when writing queries during this course.</a:t>
            </a: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2320" y="1678312"/>
            <a:ext cx="10463861" cy="422405"/>
          </a:xfrm>
          <a:prstGeom prst="rect">
            <a:avLst/>
          </a:prstGeom>
        </p:spPr>
        <p:txBody>
          <a:bodyPr wrap="square" lIns="72000" tIns="72000" rIns="72000" bIns="72000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alt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130" y="4309707"/>
            <a:ext cx="1046386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GB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b.broker_id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</a:t>
            </a:r>
            <a:r>
              <a:rPr lang="en-GB" altLang="en-US" sz="2000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se.stock_ex_id</a:t>
            </a:r>
            <a:endParaRPr lang="en-GB" altLang="en-US" sz="2000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	brokers b </a:t>
            </a:r>
            <a:r>
              <a:rPr lang="en-GB" alt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CROSS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JOIN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stock_exchanges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se;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Cartesian Join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14484" y="1002188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Returns a Cartesian product of rows within the tables</a:t>
            </a: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3511" y="1433872"/>
            <a:ext cx="10463861" cy="754804"/>
          </a:xfrm>
          <a:prstGeom prst="rect">
            <a:avLst/>
          </a:prstGeom>
        </p:spPr>
        <p:txBody>
          <a:bodyPr wrap="square" lIns="72000" tIns="72000" rIns="72000" bIns="72000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Arial" pitchFamily="34" charset="0"/>
                <a:cs typeface="Arial" pitchFamily="34" charset="0"/>
              </a:rPr>
              <a:t>Combines each row in the first table with each row from the second table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Arial" pitchFamily="34" charset="0"/>
                <a:cs typeface="Arial" pitchFamily="34" charset="0"/>
              </a:rPr>
              <a:t>Useful for producing test data to achieve maximum combinations of different rows in several tables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743200" y="5259503"/>
            <a:ext cx="2920751" cy="1055914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does this query return?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516914" y="5259503"/>
            <a:ext cx="3035469" cy="1055914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How many rows are there?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1129" y="3902559"/>
            <a:ext cx="1048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009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syntax of a Cartesian Join. Use </a:t>
            </a:r>
            <a:r>
              <a:rPr lang="en-GB" altLang="en-US" sz="2000" b="1" dirty="0">
                <a:solidFill>
                  <a:srgbClr val="009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JOIN</a:t>
            </a:r>
            <a:r>
              <a:rPr lang="en-GB" altLang="en-US" sz="2000" dirty="0">
                <a:solidFill>
                  <a:srgbClr val="009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keywords</a:t>
            </a:r>
            <a:endParaRPr lang="en-GB" altLang="en-US" sz="2000" b="1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129" y="2540118"/>
            <a:ext cx="1048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syntax of a Cartesian Join. Do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1129" y="2947266"/>
            <a:ext cx="1048148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err="1">
                <a:latin typeface="Consolas" pitchFamily="49" charset="0"/>
              </a:rPr>
              <a:t>b.broker_id</a:t>
            </a:r>
            <a:r>
              <a:rPr lang="en-GB" sz="2000" dirty="0">
                <a:latin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</a:rPr>
              <a:t>se.stock_ex_id</a:t>
            </a:r>
            <a:endParaRPr lang="en-GB" sz="2000" dirty="0">
              <a:latin typeface="Consolas" pitchFamily="49" charset="0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 </a:t>
            </a:r>
            <a:r>
              <a:rPr lang="en-GB" sz="2000" dirty="0">
                <a:latin typeface="Consolas" pitchFamily="49" charset="0"/>
              </a:rPr>
              <a:t> 	brokers b, </a:t>
            </a:r>
            <a:r>
              <a:rPr lang="en-GB" sz="2000" dirty="0" err="1">
                <a:latin typeface="Consolas" pitchFamily="49" charset="0"/>
              </a:rPr>
              <a:t>stock_exchanges</a:t>
            </a:r>
            <a:r>
              <a:rPr lang="en-GB" sz="2000" dirty="0">
                <a:latin typeface="Consolas" pitchFamily="49" charset="0"/>
              </a:rPr>
              <a:t> se;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124" y="1711240"/>
            <a:ext cx="901775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dirty="0">
                <a:latin typeface="Consolas" pitchFamily="49" charset="0"/>
              </a:rPr>
              <a:t>		</a:t>
            </a:r>
            <a:r>
              <a:rPr lang="en-GB" sz="2000" dirty="0" err="1">
                <a:latin typeface="Consolas" pitchFamily="49" charset="0"/>
              </a:rPr>
              <a:t>b.broker_id</a:t>
            </a:r>
            <a:r>
              <a:rPr lang="en-GB" sz="2000" dirty="0"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GB" sz="2000" dirty="0">
                <a:latin typeface="Consolas" pitchFamily="49" charset="0"/>
              </a:rPr>
              <a:t>      	 	</a:t>
            </a:r>
            <a:r>
              <a:rPr lang="en-GB" sz="2000" dirty="0" err="1">
                <a:latin typeface="Consolas" pitchFamily="49" charset="0"/>
              </a:rPr>
              <a:t>t.trade_id</a:t>
            </a:r>
            <a:endParaRPr lang="en-GB" sz="2000" dirty="0">
              <a:latin typeface="Consolas" pitchFamily="49" charset="0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dirty="0">
                <a:latin typeface="Consolas" pitchFamily="49" charset="0"/>
              </a:rPr>
              <a:t>  		brokers b, trades t</a:t>
            </a: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WHERE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</a:rPr>
              <a:t> 	</a:t>
            </a:r>
            <a:r>
              <a:rPr lang="en-GB" sz="2000" dirty="0" err="1">
                <a:latin typeface="Consolas" pitchFamily="49" charset="0"/>
              </a:rPr>
              <a:t>b.broker_id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t.broker_id</a:t>
            </a:r>
            <a:r>
              <a:rPr lang="en-GB" sz="2000" dirty="0">
                <a:latin typeface="Consolas" pitchFamily="49" charset="0"/>
              </a:rPr>
              <a:t>;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Joining tables: Old syntax vs. New 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7927" y="3954788"/>
            <a:ext cx="901775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err="1">
                <a:latin typeface="Consolas" pitchFamily="49" charset="0"/>
              </a:rPr>
              <a:t>b.broker_id</a:t>
            </a:r>
            <a:r>
              <a:rPr lang="en-GB" sz="2000" dirty="0"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GB" sz="2000" dirty="0">
                <a:latin typeface="Consolas" pitchFamily="49" charset="0"/>
              </a:rPr>
              <a:t>       	</a:t>
            </a:r>
            <a:r>
              <a:rPr lang="en-GB" sz="2000" dirty="0" err="1">
                <a:latin typeface="Consolas" pitchFamily="49" charset="0"/>
              </a:rPr>
              <a:t>t.trade_id</a:t>
            </a:r>
            <a:endParaRPr lang="en-GB" sz="2000" dirty="0">
              <a:latin typeface="Consolas" pitchFamily="49" charset="0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dirty="0">
                <a:latin typeface="Consolas" pitchFamily="49" charset="0"/>
              </a:rPr>
              <a:t>    	brokers b</a:t>
            </a: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INNER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JOIN</a:t>
            </a:r>
            <a:r>
              <a:rPr lang="en-GB" sz="2000" dirty="0">
                <a:solidFill>
                  <a:schemeClr val="accent1"/>
                </a:solidFill>
                <a:latin typeface="Consolas" pitchFamily="49" charset="0"/>
              </a:rPr>
              <a:t> </a:t>
            </a:r>
          </a:p>
          <a:p>
            <a:pPr>
              <a:defRPr/>
            </a:pPr>
            <a:r>
              <a:rPr lang="en-GB" sz="2000" dirty="0">
                <a:latin typeface="Consolas" pitchFamily="49" charset="0"/>
              </a:rPr>
              <a:t>		 	trades t</a:t>
            </a:r>
          </a:p>
          <a:p>
            <a:pP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ON</a:t>
            </a:r>
            <a:r>
              <a:rPr lang="en-GB" sz="2000" dirty="0">
                <a:latin typeface="Consolas" pitchFamily="49" charset="0"/>
              </a:rPr>
              <a:t>		  	</a:t>
            </a:r>
            <a:r>
              <a:rPr lang="en-GB" sz="2000" dirty="0" err="1">
                <a:latin typeface="Consolas" pitchFamily="49" charset="0"/>
              </a:rPr>
              <a:t>b.broker_id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t.broker_id</a:t>
            </a:r>
            <a:r>
              <a:rPr lang="en-GB" sz="2000" dirty="0">
                <a:latin typeface="Consolas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7927" y="1277273"/>
            <a:ext cx="9017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syntax. Do 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it, but you may still see it in some old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7124" y="3520822"/>
            <a:ext cx="902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009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syntax. Best practice approach</a:t>
            </a:r>
            <a:endParaRPr lang="en-GB" altLang="en-US" sz="2000" b="1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Review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1949307" y="1413279"/>
            <a:ext cx="3484837" cy="1498365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a self join?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1404177" y="3692857"/>
            <a:ext cx="4441369" cy="2090057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use a Cartesian join to join 3 tables which each have 100 rows, how many rows would be returned?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6772275" y="1413279"/>
            <a:ext cx="3411317" cy="1498365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When would you use a self join?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6444344" y="3886201"/>
            <a:ext cx="3739249" cy="1600870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a Cartesian join?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You should now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3000" y="2060848"/>
            <a:ext cx="685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Describe the purpose of and implement advanced joins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3000" y="2060848"/>
            <a:ext cx="6856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Describe the purpose of and implement advanced joins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ject 1"/>
          <p:cNvSpPr>
            <a:spLocks noGrp="1"/>
          </p:cNvSpPr>
          <p:nvPr>
            <p:ph type="body" sz="quarter" idx="4294967295"/>
          </p:nvPr>
        </p:nvSpPr>
        <p:spPr>
          <a:xfrm>
            <a:off x="1808143" y="3483722"/>
            <a:ext cx="8559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Join</a:t>
            </a:r>
          </a:p>
        </p:txBody>
      </p:sp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Joining Tables</a:t>
            </a:r>
          </a:p>
        </p:txBody>
      </p:sp>
      <p:sp>
        <p:nvSpPr>
          <p:cNvPr id="16" name="Next subject"/>
          <p:cNvSpPr txBox="1">
            <a:spLocks/>
          </p:cNvSpPr>
          <p:nvPr/>
        </p:nvSpPr>
        <p:spPr>
          <a:xfrm>
            <a:off x="1808144" y="2835539"/>
            <a:ext cx="8560777" cy="504000"/>
          </a:xfrm>
          <a:prstGeom prst="rect">
            <a:avLst/>
          </a:prstGeom>
          <a:solidFill>
            <a:srgbClr val="2EABE2"/>
          </a:solidFill>
          <a:ln>
            <a:noFill/>
          </a:ln>
          <a:effectLst/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b="1" dirty="0">
                <a:solidFill>
                  <a:schemeClr val="bg1"/>
                </a:solidFill>
              </a:rPr>
              <a:t>Self Join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1074891"/>
            <a:ext cx="11099533" cy="137651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 table is joined to itself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For example: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An employee table containing a list of employees and their corresponding managers who are also employees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Self Joins</a:t>
            </a: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2528902" y="3025555"/>
            <a:ext cx="7134197" cy="3157537"/>
            <a:chOff x="2398991" y="3377903"/>
            <a:chExt cx="5119080" cy="2798778"/>
          </a:xfrm>
        </p:grpSpPr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4479926" y="3755231"/>
              <a:ext cx="949305" cy="2043112"/>
            </a:xfrm>
            <a:custGeom>
              <a:avLst/>
              <a:gdLst>
                <a:gd name="T0" fmla="*/ 358775 w 711200"/>
                <a:gd name="T1" fmla="*/ 0 h 1857375"/>
                <a:gd name="T2" fmla="*/ 200025 w 711200"/>
                <a:gd name="T3" fmla="*/ 200025 h 1857375"/>
                <a:gd name="T4" fmla="*/ 107950 w 711200"/>
                <a:gd name="T5" fmla="*/ 409575 h 1857375"/>
                <a:gd name="T6" fmla="*/ 47625 w 711200"/>
                <a:gd name="T7" fmla="*/ 603250 h 1857375"/>
                <a:gd name="T8" fmla="*/ 0 w 711200"/>
                <a:gd name="T9" fmla="*/ 863600 h 1857375"/>
                <a:gd name="T10" fmla="*/ 12700 w 711200"/>
                <a:gd name="T11" fmla="*/ 1104900 h 1857375"/>
                <a:gd name="T12" fmla="*/ 69850 w 711200"/>
                <a:gd name="T13" fmla="*/ 1365250 h 1857375"/>
                <a:gd name="T14" fmla="*/ 171450 w 711200"/>
                <a:gd name="T15" fmla="*/ 1577975 h 1857375"/>
                <a:gd name="T16" fmla="*/ 282575 w 711200"/>
                <a:gd name="T17" fmla="*/ 1771650 h 1857375"/>
                <a:gd name="T18" fmla="*/ 361950 w 711200"/>
                <a:gd name="T19" fmla="*/ 1857375 h 1857375"/>
                <a:gd name="T20" fmla="*/ 473075 w 711200"/>
                <a:gd name="T21" fmla="*/ 1717675 h 1857375"/>
                <a:gd name="T22" fmla="*/ 581025 w 711200"/>
                <a:gd name="T23" fmla="*/ 1530350 h 1857375"/>
                <a:gd name="T24" fmla="*/ 676275 w 711200"/>
                <a:gd name="T25" fmla="*/ 1279525 h 1857375"/>
                <a:gd name="T26" fmla="*/ 711200 w 711200"/>
                <a:gd name="T27" fmla="*/ 1038225 h 1857375"/>
                <a:gd name="T28" fmla="*/ 704850 w 711200"/>
                <a:gd name="T29" fmla="*/ 803275 h 1857375"/>
                <a:gd name="T30" fmla="*/ 669925 w 711200"/>
                <a:gd name="T31" fmla="*/ 574675 h 1857375"/>
                <a:gd name="T32" fmla="*/ 596900 w 711200"/>
                <a:gd name="T33" fmla="*/ 365125 h 1857375"/>
                <a:gd name="T34" fmla="*/ 520700 w 711200"/>
                <a:gd name="T35" fmla="*/ 212725 h 1857375"/>
                <a:gd name="T36" fmla="*/ 428625 w 711200"/>
                <a:gd name="T37" fmla="*/ 73025 h 1857375"/>
                <a:gd name="T38" fmla="*/ 358775 w 711200"/>
                <a:gd name="T39" fmla="*/ 0 h 18573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1200" h="1857375">
                  <a:moveTo>
                    <a:pt x="358775" y="0"/>
                  </a:moveTo>
                  <a:lnTo>
                    <a:pt x="200025" y="200025"/>
                  </a:lnTo>
                  <a:lnTo>
                    <a:pt x="107950" y="409575"/>
                  </a:lnTo>
                  <a:lnTo>
                    <a:pt x="47625" y="603250"/>
                  </a:lnTo>
                  <a:lnTo>
                    <a:pt x="0" y="863600"/>
                  </a:lnTo>
                  <a:lnTo>
                    <a:pt x="12700" y="1104900"/>
                  </a:lnTo>
                  <a:lnTo>
                    <a:pt x="69850" y="1365250"/>
                  </a:lnTo>
                  <a:lnTo>
                    <a:pt x="171450" y="1577975"/>
                  </a:lnTo>
                  <a:lnTo>
                    <a:pt x="282575" y="1771650"/>
                  </a:lnTo>
                  <a:lnTo>
                    <a:pt x="361950" y="1857375"/>
                  </a:lnTo>
                  <a:lnTo>
                    <a:pt x="473075" y="1717675"/>
                  </a:lnTo>
                  <a:lnTo>
                    <a:pt x="581025" y="1530350"/>
                  </a:lnTo>
                  <a:lnTo>
                    <a:pt x="676275" y="1279525"/>
                  </a:lnTo>
                  <a:lnTo>
                    <a:pt x="711200" y="1038225"/>
                  </a:lnTo>
                  <a:lnTo>
                    <a:pt x="704850" y="803275"/>
                  </a:lnTo>
                  <a:lnTo>
                    <a:pt x="669925" y="574675"/>
                  </a:lnTo>
                  <a:lnTo>
                    <a:pt x="596900" y="365125"/>
                  </a:lnTo>
                  <a:lnTo>
                    <a:pt x="520700" y="212725"/>
                  </a:lnTo>
                  <a:lnTo>
                    <a:pt x="428625" y="73025"/>
                  </a:lnTo>
                  <a:lnTo>
                    <a:pt x="358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398991" y="3377903"/>
              <a:ext cx="5119080" cy="2798778"/>
              <a:chOff x="2398991" y="3377903"/>
              <a:chExt cx="5119080" cy="2798778"/>
            </a:xfrm>
          </p:grpSpPr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398991" y="3377903"/>
                <a:ext cx="3030240" cy="2796990"/>
                <a:chOff x="1753511" y="3377903"/>
                <a:chExt cx="3030240" cy="2796990"/>
              </a:xfrm>
            </p:grpSpPr>
            <p:sp>
              <p:nvSpPr>
                <p:cNvPr id="23" name="Oval 14"/>
                <p:cNvSpPr>
                  <a:spLocks noChangeArrowheads="1"/>
                </p:cNvSpPr>
                <p:nvPr/>
              </p:nvSpPr>
              <p:spPr bwMode="auto">
                <a:xfrm>
                  <a:off x="1753511" y="3377903"/>
                  <a:ext cx="3030240" cy="2796990"/>
                </a:xfrm>
                <a:prstGeom prst="ellipse">
                  <a:avLst/>
                </a:prstGeom>
                <a:noFill/>
                <a:ln w="762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9pPr>
                </a:lstStyle>
                <a:p>
                  <a:pPr defTabSz="914400">
                    <a:spcBef>
                      <a:spcPct val="0"/>
                    </a:spcBef>
                  </a:pPr>
                  <a:endParaRPr lang="en-GB" altLang="en-US" sz="2400"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24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705307" y="4586570"/>
                  <a:ext cx="997528" cy="40921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GB" altLang="en-US" sz="2400" b="1" dirty="0">
                      <a:solidFill>
                        <a:schemeClr val="accent1"/>
                      </a:solidFill>
                      <a:cs typeface="Arial" panose="020B0604020202020204" pitchFamily="34" charset="0"/>
                    </a:rPr>
                    <a:t>Table1</a:t>
                  </a:r>
                </a:p>
              </p:txBody>
            </p:sp>
          </p:grp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4487831" y="3379691"/>
                <a:ext cx="3030240" cy="2796990"/>
                <a:chOff x="5133311" y="3379691"/>
                <a:chExt cx="3030240" cy="2796990"/>
              </a:xfrm>
            </p:grpSpPr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5133311" y="3379691"/>
                  <a:ext cx="3030240" cy="2796990"/>
                </a:xfrm>
                <a:prstGeom prst="ellipse">
                  <a:avLst/>
                </a:prstGeom>
                <a:noFill/>
                <a:ln w="762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9pPr>
                </a:lstStyle>
                <a:p>
                  <a:pPr defTabSz="914400">
                    <a:spcBef>
                      <a:spcPct val="0"/>
                    </a:spcBef>
                  </a:pPr>
                  <a:endParaRPr lang="en-GB" altLang="en-US" sz="2400"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2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157874" y="4576921"/>
                  <a:ext cx="1008859" cy="40921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GB" altLang="en-US" sz="2400" b="1" dirty="0">
                      <a:solidFill>
                        <a:schemeClr val="accent1"/>
                      </a:solidFill>
                      <a:cs typeface="Arial" panose="020B0604020202020204" pitchFamily="34" charset="0"/>
                    </a:rPr>
                    <a:t>Table1</a:t>
                  </a:r>
                </a:p>
              </p:txBody>
            </p:sp>
          </p:grpSp>
        </p:grp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Scenario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683922"/>
            <a:ext cx="7006214" cy="218487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19992" y="4869160"/>
            <a:ext cx="10463861" cy="453183"/>
          </a:xfrm>
          <a:prstGeom prst="rect">
            <a:avLst/>
          </a:prstGeom>
        </p:spPr>
        <p:txBody>
          <a:bodyPr wrap="square" lIns="72000" tIns="72000" rIns="72000" bIns="72000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Arial" pitchFamily="34" charset="0"/>
                <a:cs typeface="Arial" pitchFamily="34" charset="0"/>
              </a:rPr>
              <a:t>Your trainer will give you a script to create and populate the Employees table.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5400" y="3138459"/>
            <a:ext cx="10585176" cy="523220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 a list of employee names and the names of their bosses. 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Self Joins – Scenario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1" y="2708920"/>
            <a:ext cx="10730772" cy="204658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Self Joins – Solution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4484" y="1196752"/>
            <a:ext cx="11099533" cy="884070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</a:rPr>
              <a:t>Use aliases to create two instances of the employees table.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</a:rPr>
              <a:t>Join the instances using an inner join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999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7124" y="1844824"/>
            <a:ext cx="90177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GB" altLang="en-US" sz="2000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e1.name </a:t>
            </a:r>
            <a:r>
              <a:rPr lang="en-GB" alt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employee,</a:t>
            </a:r>
          </a:p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  	e2.name </a:t>
            </a:r>
            <a:r>
              <a:rPr lang="en-GB" altLang="en-US" sz="2000" b="1" dirty="0">
                <a:solidFill>
                  <a:schemeClr val="tx2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boss</a:t>
            </a:r>
          </a:p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	employees e1 </a:t>
            </a:r>
          </a:p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INNER JOIN </a:t>
            </a:r>
          </a:p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employees e2</a:t>
            </a:r>
          </a:p>
          <a:p>
            <a:pPr eaLnBrk="0" hangingPunct="0">
              <a:lnSpc>
                <a:spcPct val="200000"/>
              </a:lnSpc>
              <a:buFont typeface="Arial" pitchFamily="34" charset="0"/>
              <a:buNone/>
            </a:pPr>
            <a:r>
              <a:rPr lang="en-GB" altLang="en-US" sz="2000" b="1" dirty="0">
                <a:solidFill>
                  <a:schemeClr val="accent1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ON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 	e1.boss_id = e2.employee_id;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Self Joins - Solution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Self Joins - Practice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5999" y="975601"/>
            <a:ext cx="10977372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Write queries which give the following information: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157625" y="2401456"/>
            <a:ext cx="4507345" cy="2669309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a list of all employee names and the names of any bosses they may have.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359673" y="2521838"/>
            <a:ext cx="4507200" cy="2671200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a list showing only  employees without a boss.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W24IB7FZYs6T7AikBaU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W24IB7FZYs6T7AikBaU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W24IB7FZYs6T7AikBaU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5F5F81-FFE6-4F3D-B27C-C1AA2701C3D3}"/>
</file>

<file path=customXml/itemProps2.xml><?xml version="1.0" encoding="utf-8"?>
<ds:datastoreItem xmlns:ds="http://schemas.openxmlformats.org/officeDocument/2006/customXml" ds:itemID="{F56BC886-C0E7-444A-B54A-BE55CD8C26B1}"/>
</file>

<file path=customXml/itemProps3.xml><?xml version="1.0" encoding="utf-8"?>
<ds:datastoreItem xmlns:ds="http://schemas.openxmlformats.org/officeDocument/2006/customXml" ds:itemID="{AF7E638B-686D-47D0-ADCA-3B4F7CF63671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68</TotalTime>
  <Words>757</Words>
  <Application>Microsoft Office PowerPoint</Application>
  <PresentationFormat>Widescreen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FDM theme</vt:lpstr>
      <vt:lpstr>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Donatien Kabwe</dc:creator>
  <cp:lastModifiedBy>Nikola</cp:lastModifiedBy>
  <cp:revision>13</cp:revision>
  <dcterms:created xsi:type="dcterms:W3CDTF">2018-11-01T13:42:39Z</dcterms:created>
  <dcterms:modified xsi:type="dcterms:W3CDTF">2021-03-24T10:21:32Z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02</vt:lpwstr>
  </property>
  <property fmtid="{D5CDD505-2E9C-101B-9397-08002B2CF9AE}" pid="3" name="ContentTypeId">
    <vt:lpwstr>0x010100A3E73A2E9174C0438253889B8D124CFE</vt:lpwstr>
  </property>
</Properties>
</file>