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notesSlides/notesSlide14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7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C9560-C9EB-4202-9347-F866B492ECB5}" type="datetimeFigureOut">
              <a:rPr lang="en-GB" smtClean="0"/>
              <a:t>06/03/2019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FBDDF-2C9B-4C77-9B0E-0840A3271B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1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2979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0466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642918"/>
            <a:ext cx="10363200" cy="415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4" y="2438407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 smtClean="0"/>
              <a:t>Insert 'bubble' text here...</a:t>
            </a:r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  <a:p>
            <a:pPr lvl="0"/>
            <a:endParaRPr lang="en-GB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220947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0837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54778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85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0373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  <p:sldLayoutId id="2147483754" r:id="rId34"/>
    <p:sldLayoutId id="2147483755" r:id="rId35"/>
    <p:sldLayoutId id="2147483756" r:id="rId36"/>
    <p:sldLayoutId id="2147483757" r:id="rId37"/>
    <p:sldLayoutId id="2147483758" r:id="rId38"/>
    <p:sldLayoutId id="2147483759" r:id="rId39"/>
    <p:sldLayoutId id="2147483760" r:id="rId40"/>
    <p:sldLayoutId id="2147483761" r:id="rId41"/>
    <p:sldLayoutId id="2147483763" r:id="rId42"/>
    <p:sldLayoutId id="2147483764" r:id="rId43"/>
    <p:sldLayoutId id="2147483765" r:id="rId44"/>
    <p:sldLayoutId id="2147483766" r:id="rId45"/>
    <p:sldLayoutId id="2147483767" r:id="rId46"/>
    <p:sldLayoutId id="2147483768" r:id="rId47"/>
    <p:sldLayoutId id="2147483769" r:id="rId48"/>
    <p:sldLayoutId id="2147483771" r:id="rId49"/>
    <p:sldLayoutId id="2147483773" r:id="rId5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9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microsoft.com/office/2007/relationships/hdphoto" Target="../media/hdphoto1.wdp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0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1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1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microsoft.com/office/2007/relationships/hdphoto" Target="../media/hdphoto1.wdp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3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4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5.xml"/><Relationship Id="rId1" Type="http://schemas.openxmlformats.org/officeDocument/2006/relationships/tags" Target="../tags/tag1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6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7.xml"/><Relationship Id="rId1" Type="http://schemas.openxmlformats.org/officeDocument/2006/relationships/tags" Target="../tags/tag1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8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8.xml"/><Relationship Id="rId1" Type="http://schemas.openxmlformats.org/officeDocument/2006/relationships/tags" Target="../tags/tag1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50.xml"/><Relationship Id="rId1" Type="http://schemas.openxmlformats.org/officeDocument/2006/relationships/tags" Target="../tags/tag2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9.xml"/><Relationship Id="rId1" Type="http://schemas.openxmlformats.org/officeDocument/2006/relationships/tags" Target="../tags/tag2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6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6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Foundation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/>
                </a:solidFill>
              </a:rPr>
              <a:t>SQL – Optimisation and Efficiency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85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Efficiencies – Indexes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1704" y="1772815"/>
            <a:ext cx="81570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endParaRPr lang="en-GB" sz="20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accent1"/>
              </a:buClr>
            </a:pPr>
            <a:endParaRPr lang="en-GB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 index is a way to know the location of a value on the disk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Indexes are loaded into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9945" y="2178332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31704" y="4022958"/>
            <a:ext cx="3048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Faster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</a:p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Faster Filtering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89945" y="3777848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Efficiencies – Indexes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86973" y="1905506"/>
            <a:ext cx="1068856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400" u="sng" dirty="0">
                <a:solidFill>
                  <a:srgbClr val="2EA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  <a:p>
            <a:pPr>
              <a:spcBef>
                <a:spcPct val="50000"/>
              </a:spcBef>
              <a:buNone/>
            </a:pPr>
            <a:r>
              <a:rPr lang="en-US" sz="2400" b="1" dirty="0">
                <a:solidFill>
                  <a:srgbClr val="2EA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index</a:t>
            </a:r>
          </a:p>
          <a:p>
            <a:pPr>
              <a:spcBef>
                <a:spcPct val="50000"/>
              </a:spcBef>
              <a:buNone/>
            </a:pPr>
            <a:endParaRPr lang="en-US" sz="2000" dirty="0"/>
          </a:p>
          <a:p>
            <a:pPr>
              <a:spcBef>
                <a:spcPct val="50000"/>
              </a:spcBef>
              <a:buNone/>
            </a:pPr>
            <a:endParaRPr lang="en-US" sz="2000" dirty="0"/>
          </a:p>
          <a:p>
            <a:pPr>
              <a:spcBef>
                <a:spcPct val="50000"/>
              </a:spcBef>
              <a:buNone/>
            </a:pPr>
            <a:endParaRPr lang="en-US" sz="2000" dirty="0"/>
          </a:p>
          <a:p>
            <a:pPr>
              <a:spcBef>
                <a:spcPct val="50000"/>
              </a:spcBef>
              <a:buNone/>
            </a:pPr>
            <a:endParaRPr lang="en-US" sz="2000" dirty="0"/>
          </a:p>
          <a:p>
            <a:endParaRPr lang="en-GB" sz="2000" dirty="0">
              <a:solidFill>
                <a:srgbClr val="2EABE2"/>
              </a:solidFill>
            </a:endParaRPr>
          </a:p>
        </p:txBody>
      </p:sp>
      <p:pic>
        <p:nvPicPr>
          <p:cNvPr id="5" name="Picture 4" descr="no_inde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86972" y="2915553"/>
            <a:ext cx="9927771" cy="357190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softEdge rad="127000"/>
          </a:effectLst>
        </p:spPr>
      </p:pic>
      <p:sp>
        <p:nvSpPr>
          <p:cNvPr id="7" name="Rectangle 6"/>
          <p:cNvSpPr/>
          <p:nvPr/>
        </p:nvSpPr>
        <p:spPr bwMode="auto">
          <a:xfrm>
            <a:off x="10343239" y="2915553"/>
            <a:ext cx="571504" cy="3571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8" name="Up Arrow 7"/>
          <p:cNvSpPr/>
          <p:nvPr/>
        </p:nvSpPr>
        <p:spPr bwMode="auto">
          <a:xfrm>
            <a:off x="10438489" y="3425779"/>
            <a:ext cx="381003" cy="571504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pic>
        <p:nvPicPr>
          <p:cNvPr id="9" name="Picture 8" descr="with_inde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86972" y="4857760"/>
            <a:ext cx="9927771" cy="571504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  <a:softEdge rad="127000"/>
          </a:effectLst>
        </p:spPr>
      </p:pic>
      <p:sp>
        <p:nvSpPr>
          <p:cNvPr id="10" name="Rectangle 9"/>
          <p:cNvSpPr/>
          <p:nvPr/>
        </p:nvSpPr>
        <p:spPr bwMode="auto">
          <a:xfrm>
            <a:off x="10533740" y="4857760"/>
            <a:ext cx="381003" cy="5715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1" name="Up Arrow 10"/>
          <p:cNvSpPr/>
          <p:nvPr/>
        </p:nvSpPr>
        <p:spPr bwMode="auto">
          <a:xfrm>
            <a:off x="10533740" y="5572140"/>
            <a:ext cx="381003" cy="571504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14581" y="4157305"/>
            <a:ext cx="1735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sz="2400" b="1" dirty="0">
                <a:solidFill>
                  <a:srgbClr val="2EA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index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21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Efficiencies – Table size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531" y="968066"/>
            <a:ext cx="106885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b="1" u="sng" dirty="0" smtClean="0">
                <a:solidFill>
                  <a:srgbClr val="2EA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endParaRPr lang="en-GB" sz="2400" b="1" u="sng" dirty="0">
              <a:solidFill>
                <a:srgbClr val="2EAB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solidFill>
                <a:srgbClr val="2EAB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2036" y="1779357"/>
            <a:ext cx="47070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rgbClr val="009FE3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needed</a:t>
            </a:r>
          </a:p>
          <a:p>
            <a:pPr marL="800100" lvl="1" indent="-342900">
              <a:buClr>
                <a:srgbClr val="009FE3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times needed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2036" y="2980914"/>
            <a:ext cx="46547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rgbClr val="009FE3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needed</a:t>
            </a:r>
          </a:p>
          <a:p>
            <a:pPr marL="800100" lvl="1" indent="-342900">
              <a:buClr>
                <a:srgbClr val="009FE3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time for update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492036" y="4064368"/>
            <a:ext cx="5110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GB" sz="2400" dirty="0">
              <a:solidFill>
                <a:srgbClr val="2EAB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rgbClr val="009FE3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index, cost can skyrocket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2036" y="5521965"/>
            <a:ext cx="6624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Clr>
                <a:srgbClr val="009FE3"/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be written differently depending on size</a:t>
            </a:r>
          </a:p>
        </p:txBody>
      </p:sp>
      <p:sp>
        <p:nvSpPr>
          <p:cNvPr id="9" name="Rectangle 8"/>
          <p:cNvSpPr/>
          <p:nvPr/>
        </p:nvSpPr>
        <p:spPr>
          <a:xfrm>
            <a:off x="1127448" y="1779357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27448" y="2980914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27448" y="4160477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27448" y="5348873"/>
            <a:ext cx="2592288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endParaRPr lang="en-GB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69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Efficiencies – Joins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1265" y="1217753"/>
            <a:ext cx="1068856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endParaRPr lang="en-US" dirty="0"/>
          </a:p>
          <a:p>
            <a:pPr>
              <a:spcBef>
                <a:spcPct val="50000"/>
              </a:spcBef>
              <a:buNone/>
            </a:pPr>
            <a:endParaRPr lang="en-US" dirty="0"/>
          </a:p>
          <a:p>
            <a:endParaRPr lang="en-GB" dirty="0">
              <a:solidFill>
                <a:srgbClr val="2EABE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1264" y="1515836"/>
            <a:ext cx="11226800" cy="443865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r>
              <a:rPr kumimoji="0" lang="en-GB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Different Joins have different efficiencies</a:t>
            </a:r>
            <a:endParaRPr kumimoji="0" lang="en-GB" sz="2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264" y="2449289"/>
            <a:ext cx="54034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>
                <a:latin typeface="Arial Black" panose="020B0A04020102020204" pitchFamily="34" charset="0"/>
                <a:cs typeface="Arial" panose="020B0604020202020204" pitchFamily="34" charset="0"/>
              </a:rPr>
              <a:t>Query A</a:t>
            </a:r>
            <a:endParaRPr lang="en-GB" sz="22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75625" y="2449289"/>
            <a:ext cx="5565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 smtClean="0">
                <a:latin typeface="Arial Black" panose="020B0A04020102020204" pitchFamily="34" charset="0"/>
              </a:rPr>
              <a:t>Query B</a:t>
            </a:r>
            <a:endParaRPr lang="en-GB" sz="2200" dirty="0">
              <a:latin typeface="Arial Black" panose="020B0A040201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1264" y="2903325"/>
            <a:ext cx="5090285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SELECT</a:t>
            </a:r>
          </a:p>
          <a:p>
            <a:r>
              <a:rPr lang="en-GB" sz="2000" dirty="0">
                <a:latin typeface="Consolas" pitchFamily="49" charset="0"/>
              </a:rPr>
              <a:t>  </a:t>
            </a:r>
            <a:r>
              <a:rPr lang="en-GB" sz="2000" dirty="0" err="1">
                <a:latin typeface="Consolas" pitchFamily="49" charset="0"/>
              </a:rPr>
              <a:t>s.share_id</a:t>
            </a:r>
            <a:r>
              <a:rPr lang="en-GB" sz="2000" dirty="0">
                <a:latin typeface="Consolas" pitchFamily="49" charset="0"/>
              </a:rPr>
              <a:t>,</a:t>
            </a:r>
          </a:p>
          <a:p>
            <a:r>
              <a:rPr lang="en-GB" sz="2000" dirty="0">
                <a:latin typeface="Consolas" pitchFamily="49" charset="0"/>
              </a:rPr>
              <a:t>  </a:t>
            </a:r>
            <a:r>
              <a:rPr lang="en-GB" sz="2000" dirty="0" err="1">
                <a:latin typeface="Consolas" pitchFamily="49" charset="0"/>
              </a:rPr>
              <a:t>sp.price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FROM</a:t>
            </a:r>
          </a:p>
          <a:p>
            <a:r>
              <a:rPr lang="en-GB" sz="2000" dirty="0">
                <a:latin typeface="Consolas" pitchFamily="49" charset="0"/>
              </a:rPr>
              <a:t>    shares s</a:t>
            </a:r>
          </a:p>
          <a:p>
            <a:r>
              <a:rPr lang="en-GB" sz="2000" dirty="0">
                <a:latin typeface="Consolas" pitchFamily="49" charset="0"/>
              </a:rPr>
              <a:t>  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</a:rPr>
              <a:t>INNER JOIN</a:t>
            </a:r>
          </a:p>
          <a:p>
            <a:r>
              <a:rPr lang="en-GB" sz="2000" dirty="0">
                <a:latin typeface="Consolas" pitchFamily="49" charset="0"/>
              </a:rPr>
              <a:t>    </a:t>
            </a:r>
            <a:r>
              <a:rPr lang="en-GB" sz="2000" dirty="0" err="1">
                <a:latin typeface="Consolas" pitchFamily="49" charset="0"/>
              </a:rPr>
              <a:t>shares_prices</a:t>
            </a:r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</a:rPr>
              <a:t>sp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  </a:t>
            </a: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ON</a:t>
            </a:r>
          </a:p>
          <a:p>
            <a:r>
              <a:rPr lang="en-GB" sz="2000" dirty="0">
                <a:latin typeface="Consolas" pitchFamily="49" charset="0"/>
              </a:rPr>
              <a:t>    </a:t>
            </a:r>
            <a:r>
              <a:rPr lang="en-GB" sz="2000" dirty="0" err="1">
                <a:latin typeface="Consolas" pitchFamily="49" charset="0"/>
              </a:rPr>
              <a:t>sp.share_id</a:t>
            </a:r>
            <a:r>
              <a:rPr lang="en-GB" sz="2000" dirty="0">
                <a:latin typeface="Consolas" pitchFamily="49" charset="0"/>
              </a:rPr>
              <a:t> = </a:t>
            </a:r>
            <a:r>
              <a:rPr lang="en-GB" sz="2000" dirty="0" err="1">
                <a:latin typeface="Consolas" pitchFamily="49" charset="0"/>
              </a:rPr>
              <a:t>s.share_id</a:t>
            </a:r>
            <a:endParaRPr lang="en-GB" sz="2000" dirty="0">
              <a:latin typeface="Consolas" pitchFamily="49" charset="0"/>
            </a:endParaRPr>
          </a:p>
          <a:p>
            <a:r>
              <a:rPr lang="en-GB" sz="2000" dirty="0">
                <a:latin typeface="Consolas" pitchFamily="49" charset="0"/>
              </a:rPr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60807" y="2893818"/>
            <a:ext cx="5090285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>
              <a:buClr>
                <a:srgbClr val="333399"/>
              </a:buClr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SELECT</a:t>
            </a:r>
          </a:p>
          <a:p>
            <a:pPr lvl="0">
              <a:buClr>
                <a:srgbClr val="333399"/>
              </a:buClr>
              <a:defRPr/>
            </a:pPr>
            <a:r>
              <a:rPr lang="en-GB" sz="2000" dirty="0">
                <a:latin typeface="Consolas" pitchFamily="49" charset="0"/>
              </a:rPr>
              <a:t>  </a:t>
            </a:r>
            <a:r>
              <a:rPr lang="en-GB" sz="2000" dirty="0" err="1">
                <a:latin typeface="Consolas" pitchFamily="49" charset="0"/>
              </a:rPr>
              <a:t>s.share_id</a:t>
            </a:r>
            <a:r>
              <a:rPr lang="en-GB" sz="2000" dirty="0">
                <a:latin typeface="Consolas" pitchFamily="49" charset="0"/>
              </a:rPr>
              <a:t>,</a:t>
            </a:r>
          </a:p>
          <a:p>
            <a:pPr lvl="0">
              <a:buClr>
                <a:srgbClr val="333399"/>
              </a:buClr>
              <a:defRPr/>
            </a:pPr>
            <a:r>
              <a:rPr lang="en-GB" sz="2000" dirty="0">
                <a:latin typeface="Consolas" pitchFamily="49" charset="0"/>
              </a:rPr>
              <a:t>  </a:t>
            </a:r>
            <a:r>
              <a:rPr lang="en-GB" sz="2000" dirty="0" err="1">
                <a:latin typeface="Consolas" pitchFamily="49" charset="0"/>
              </a:rPr>
              <a:t>sp.price</a:t>
            </a:r>
            <a:endParaRPr lang="en-GB" sz="2000" dirty="0">
              <a:latin typeface="Consolas" pitchFamily="49" charset="0"/>
            </a:endParaRPr>
          </a:p>
          <a:p>
            <a:pPr lvl="0">
              <a:buClr>
                <a:srgbClr val="333399"/>
              </a:buClr>
              <a:defRPr/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FROM</a:t>
            </a:r>
          </a:p>
          <a:p>
            <a:pPr lvl="0">
              <a:buClr>
                <a:srgbClr val="333399"/>
              </a:buClr>
              <a:defRPr/>
            </a:pPr>
            <a:r>
              <a:rPr lang="en-GB" sz="2000" dirty="0">
                <a:latin typeface="Consolas" pitchFamily="49" charset="0"/>
              </a:rPr>
              <a:t>    shares s</a:t>
            </a:r>
          </a:p>
          <a:p>
            <a:pPr lvl="0">
              <a:buClr>
                <a:srgbClr val="333399"/>
              </a:buClr>
            </a:pPr>
            <a:r>
              <a:rPr lang="en-GB" sz="2000" dirty="0">
                <a:solidFill>
                  <a:srgbClr val="333399"/>
                </a:solidFill>
                <a:latin typeface="Consolas" pitchFamily="49" charset="0"/>
              </a:rPr>
              <a:t>  </a:t>
            </a:r>
            <a:r>
              <a:rPr lang="en-GB" sz="2000" b="1" dirty="0">
                <a:solidFill>
                  <a:srgbClr val="FF0000"/>
                </a:solidFill>
                <a:latin typeface="Lucida Console" pitchFamily="49" charset="0"/>
              </a:rPr>
              <a:t>LEFT OUTER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</a:rPr>
              <a:t> JOIN</a:t>
            </a:r>
          </a:p>
          <a:p>
            <a:pPr lvl="0">
              <a:buClr>
                <a:srgbClr val="333399"/>
              </a:buClr>
              <a:defRPr/>
            </a:pPr>
            <a:r>
              <a:rPr lang="en-GB" sz="2000" dirty="0">
                <a:latin typeface="Consolas" pitchFamily="49" charset="0"/>
              </a:rPr>
              <a:t>    </a:t>
            </a:r>
            <a:r>
              <a:rPr lang="en-GB" sz="2000" dirty="0" err="1">
                <a:latin typeface="Consolas" pitchFamily="49" charset="0"/>
              </a:rPr>
              <a:t>shares_prices</a:t>
            </a:r>
            <a:r>
              <a:rPr lang="en-GB" sz="2000" dirty="0">
                <a:latin typeface="Consolas" pitchFamily="49" charset="0"/>
              </a:rPr>
              <a:t> </a:t>
            </a:r>
            <a:r>
              <a:rPr lang="en-GB" sz="2000" dirty="0" err="1">
                <a:latin typeface="Consolas" pitchFamily="49" charset="0"/>
              </a:rPr>
              <a:t>sp</a:t>
            </a:r>
            <a:endParaRPr lang="en-GB" sz="2000" dirty="0">
              <a:latin typeface="Consolas" pitchFamily="49" charset="0"/>
            </a:endParaRPr>
          </a:p>
          <a:p>
            <a:pPr lvl="0">
              <a:buClr>
                <a:srgbClr val="333399"/>
              </a:buClr>
              <a:defRPr/>
            </a:pPr>
            <a:r>
              <a:rPr lang="en-GB" sz="2000" dirty="0">
                <a:latin typeface="Consolas" pitchFamily="49" charset="0"/>
              </a:rPr>
              <a:t>  </a:t>
            </a: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ON</a:t>
            </a:r>
          </a:p>
          <a:p>
            <a:pPr lvl="0">
              <a:buClr>
                <a:srgbClr val="333399"/>
              </a:buClr>
              <a:defRPr/>
            </a:pPr>
            <a:r>
              <a:rPr lang="en-GB" sz="2000" dirty="0">
                <a:latin typeface="Consolas" pitchFamily="49" charset="0"/>
              </a:rPr>
              <a:t>    </a:t>
            </a:r>
            <a:r>
              <a:rPr lang="en-GB" sz="2000" dirty="0" err="1">
                <a:latin typeface="Consolas" pitchFamily="49" charset="0"/>
              </a:rPr>
              <a:t>sp.share_id</a:t>
            </a:r>
            <a:r>
              <a:rPr lang="en-GB" sz="2000" dirty="0">
                <a:latin typeface="Consolas" pitchFamily="49" charset="0"/>
              </a:rPr>
              <a:t> = </a:t>
            </a:r>
            <a:r>
              <a:rPr lang="en-GB" sz="2000" dirty="0" err="1">
                <a:latin typeface="Consolas" pitchFamily="49" charset="0"/>
              </a:rPr>
              <a:t>s.share_id</a:t>
            </a:r>
            <a:endParaRPr lang="en-GB" sz="2000" dirty="0">
              <a:latin typeface="Consolas" pitchFamily="49" charset="0"/>
            </a:endParaRPr>
          </a:p>
          <a:p>
            <a:pPr lvl="0">
              <a:buClr>
                <a:srgbClr val="333399"/>
              </a:buClr>
              <a:defRPr/>
            </a:pPr>
            <a:r>
              <a:rPr lang="en-GB" sz="2000" dirty="0">
                <a:latin typeface="Consolas" pitchFamily="49" charset="0"/>
              </a:rPr>
              <a:t>;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00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Efficiencies – Joins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59428" y="1382493"/>
            <a:ext cx="2237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Query A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9428" y="3895555"/>
            <a:ext cx="1400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Query B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queryB_explain_plan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4920" y="4528613"/>
            <a:ext cx="9099279" cy="1676552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softEdge rad="127000"/>
          </a:effectLst>
        </p:spPr>
      </p:pic>
      <p:pic>
        <p:nvPicPr>
          <p:cNvPr id="9" name="Picture 8" descr="queryA_explain_plan.bmp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003" y="1965548"/>
            <a:ext cx="9099278" cy="1673095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softEdge rad="127000"/>
          </a:effectLst>
        </p:spPr>
      </p:pic>
      <p:sp>
        <p:nvSpPr>
          <p:cNvPr id="11" name="TextBox 10"/>
          <p:cNvSpPr txBox="1"/>
          <p:nvPr/>
        </p:nvSpPr>
        <p:spPr>
          <a:xfrm>
            <a:off x="9495601" y="2552167"/>
            <a:ext cx="2230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Total cost = 3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95601" y="5153174"/>
            <a:ext cx="1955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Total cost = 5</a:t>
            </a: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714884" y="1931064"/>
            <a:ext cx="580509" cy="1673095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751052" y="4532070"/>
            <a:ext cx="508171" cy="1673095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37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Efficiencies – Rows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1265" y="1217753"/>
            <a:ext cx="1068856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Rows in a result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Aggregate functions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Scalar functions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Ordering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u="sng" dirty="0">
              <a:solidFill>
                <a:srgbClr val="2EAB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  <a:p>
            <a:pPr>
              <a:buNone/>
            </a:pP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>
                <a:solidFill>
                  <a:srgbClr val="2EA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rows returned means more processing time for each operation</a:t>
            </a:r>
          </a:p>
          <a:p>
            <a:pPr>
              <a:spcBef>
                <a:spcPct val="50000"/>
              </a:spcBef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2EAB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18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Efficiencies – Memory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1265" y="1217753"/>
            <a:ext cx="1068856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Needed for every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Joins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Grouping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Sorting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2EAB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  <a:p>
            <a:pPr>
              <a:buNone/>
            </a:pPr>
            <a:endParaRPr lang="en-GB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Slows </a:t>
            </a:r>
            <a:r>
              <a:rPr lang="en-GB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 processes as more steps are </a:t>
            </a:r>
            <a:r>
              <a:rPr lang="en-GB" sz="28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added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is processed in chunks</a:t>
            </a:r>
          </a:p>
          <a:p>
            <a:pPr>
              <a:spcBef>
                <a:spcPct val="50000"/>
              </a:spcBef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2EAB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Efficiencies – I/O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1265" y="1217752"/>
            <a:ext cx="1068856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</a:p>
          <a:p>
            <a:endParaRPr lang="en-GB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Reading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datasets from the disk rather than from memory</a:t>
            </a:r>
          </a:p>
          <a:p>
            <a:endParaRPr lang="en-GB" sz="2800" dirty="0">
              <a:solidFill>
                <a:srgbClr val="2EAB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  <a:p>
            <a:pPr>
              <a:buNone/>
            </a:pPr>
            <a:endParaRPr lang="en-GB" sz="2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Slowest form of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processing time for decisions</a:t>
            </a:r>
          </a:p>
          <a:p>
            <a:pPr>
              <a:spcBef>
                <a:spcPct val="50000"/>
              </a:spcBef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2EAB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Efficiencies – I/O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1265" y="1217753"/>
            <a:ext cx="1068856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Logical </a:t>
            </a: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</a:p>
          <a:p>
            <a:endParaRPr lang="en-GB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to decide where to read </a:t>
            </a: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2EAB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  <a:p>
            <a:pPr>
              <a:buNone/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Fastest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More processing time for decisions</a:t>
            </a:r>
          </a:p>
          <a:p>
            <a:pPr>
              <a:spcBef>
                <a:spcPct val="50000"/>
              </a:spcBef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solidFill>
                <a:srgbClr val="2EAB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4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ject 3"/>
          <p:cNvSpPr>
            <a:spLocks noGrp="1"/>
          </p:cNvSpPr>
          <p:nvPr>
            <p:ph type="body" sz="quarter" idx="4294967295"/>
          </p:nvPr>
        </p:nvSpPr>
        <p:spPr>
          <a:xfrm>
            <a:off x="1806188" y="3270972"/>
            <a:ext cx="8559800" cy="503238"/>
          </a:xfrm>
          <a:prstGeom prst="rect">
            <a:avLst/>
          </a:prstGeom>
          <a:solidFill>
            <a:srgbClr val="2EABE2"/>
          </a:solidFill>
          <a:ln>
            <a:noFill/>
          </a:ln>
          <a:effectLst/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GB" sz="2200" b="1" dirty="0" smtClean="0">
                <a:solidFill>
                  <a:schemeClr val="bg1"/>
                </a:solidFill>
              </a:rPr>
              <a:t>Indexes</a:t>
            </a:r>
            <a:endParaRPr lang="en-GB" sz="2200" b="1" dirty="0">
              <a:solidFill>
                <a:schemeClr val="bg1"/>
              </a:solidFill>
              <a:latin typeface="Arial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6" name="Subject 1"/>
          <p:cNvSpPr>
            <a:spLocks noGrp="1"/>
          </p:cNvSpPr>
          <p:nvPr>
            <p:ph type="body" sz="quarter" idx="4294967295"/>
          </p:nvPr>
        </p:nvSpPr>
        <p:spPr>
          <a:xfrm>
            <a:off x="1807165" y="2623755"/>
            <a:ext cx="8559800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Efficiencies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latin typeface="Arial Black" panose="020B0A04020102020204" pitchFamily="34" charset="0"/>
              </a:rPr>
              <a:t>Optimisation and Efficiency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6" name="Next subject"/>
          <p:cNvSpPr txBox="1">
            <a:spLocks/>
          </p:cNvSpPr>
          <p:nvPr/>
        </p:nvSpPr>
        <p:spPr>
          <a:xfrm>
            <a:off x="1807166" y="1975572"/>
            <a:ext cx="8560777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ctr" eaLnBrk="0" hangingPunct="0">
              <a:spcBef>
                <a:spcPct val="20000"/>
              </a:spcBef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  <a:lvl2pPr marL="285750" indent="-200025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lt1"/>
                </a:solidFill>
                <a:latin typeface="+mn-lt"/>
                <a:ea typeface="+mn-ea"/>
              </a:defRPr>
            </a:lvl2pPr>
            <a:lvl3pPr marL="442913" indent="-1778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dirty="0" smtClean="0"/>
              <a:t>Explain plan</a:t>
            </a:r>
            <a:endParaRPr lang="en-GB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2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7015" y="1772816"/>
            <a:ext cx="95770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Explain the role and function of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optimisation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Implement common optimisation techniques designed to enhance query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Demonstrate how to improve responsiveness on regularly run queries through the use of indexes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Indexes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1265" y="1217753"/>
            <a:ext cx="1068856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endParaRPr lang="en-US" dirty="0"/>
          </a:p>
          <a:p>
            <a:pPr>
              <a:spcBef>
                <a:spcPct val="50000"/>
              </a:spcBef>
              <a:buNone/>
            </a:pPr>
            <a:endParaRPr lang="en-US" dirty="0"/>
          </a:p>
          <a:p>
            <a:endParaRPr lang="en-GB" dirty="0">
              <a:solidFill>
                <a:srgbClr val="2EABE2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1264" y="1217752"/>
            <a:ext cx="11226800" cy="4736734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2200" kern="0" dirty="0"/>
              <a:t>Map between values in a column and their position in the table (on </a:t>
            </a:r>
            <a:r>
              <a:rPr lang="en-GB" sz="2200" kern="0" dirty="0" smtClean="0"/>
              <a:t>disk)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2200" kern="0" dirty="0" smtClean="0"/>
              <a:t>Avoids </a:t>
            </a:r>
            <a:r>
              <a:rPr lang="en-GB" sz="2200" kern="0" dirty="0"/>
              <a:t>having to read everything within the </a:t>
            </a:r>
            <a:r>
              <a:rPr lang="en-GB" sz="2200" kern="0" dirty="0" smtClean="0"/>
              <a:t>table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GB" sz="2200" kern="0" dirty="0" smtClean="0"/>
              <a:t>Can </a:t>
            </a:r>
            <a:r>
              <a:rPr lang="en-GB" sz="2200" kern="0" dirty="0"/>
              <a:t>jump straight to the relevant record(s)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333399"/>
              </a:buClr>
              <a:buSzTx/>
              <a:tabLst/>
              <a:defRPr/>
            </a:pPr>
            <a:endParaRPr kumimoji="0" lang="en-GB" sz="2200" b="0" i="0" u="none" strike="noStrike" kern="0" cap="none" spc="0" normalizeH="0" baseline="0" noProof="0" dirty="0">
              <a:ln>
                <a:noFill/>
              </a:ln>
              <a:solidFill>
                <a:srgbClr val="2EABE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1624" y="3302351"/>
            <a:ext cx="5090285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CREATE INDEX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nsolas" pitchFamily="49" charset="0"/>
              </a:rPr>
              <a:t>	</a:t>
            </a:r>
            <a:r>
              <a:rPr lang="en-GB" sz="2000" dirty="0" err="1">
                <a:latin typeface="Consolas" pitchFamily="49" charset="0"/>
              </a:rPr>
              <a:t>p$country</a:t>
            </a:r>
            <a:endParaRPr lang="en-GB" sz="2000" dirty="0">
              <a:latin typeface="Consolas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2000" b="1" dirty="0">
                <a:solidFill>
                  <a:schemeClr val="accent1"/>
                </a:solidFill>
                <a:latin typeface="Consolas" pitchFamily="49" charset="0"/>
              </a:rPr>
              <a:t>ON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nsolas" pitchFamily="49" charset="0"/>
              </a:rPr>
              <a:t>	places(country)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Consolas" pitchFamily="49" charset="0"/>
              </a:rPr>
              <a:t>;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0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Questions</a:t>
            </a:r>
            <a:endParaRPr lang="en-GB" dirty="0">
              <a:latin typeface="Arial Black" panose="020B0A040201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50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latin typeface="Arial Black" panose="020B0A04020102020204" pitchFamily="34" charset="0"/>
              </a:rPr>
              <a:t>Review</a:t>
            </a:r>
            <a:endParaRPr lang="en-GB" dirty="0">
              <a:latin typeface="Arial Black" panose="020B0A04020102020204" pitchFamily="34" charset="0"/>
            </a:endParaRPr>
          </a:p>
        </p:txBody>
      </p:sp>
      <p:sp>
        <p:nvSpPr>
          <p:cNvPr id="22" name="Oval Callout 21"/>
          <p:cNvSpPr/>
          <p:nvPr/>
        </p:nvSpPr>
        <p:spPr>
          <a:xfrm>
            <a:off x="1404177" y="1413279"/>
            <a:ext cx="4029967" cy="1727689"/>
          </a:xfrm>
          <a:prstGeom prst="wedgeEllipseCallou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optimisation?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Callout 22"/>
          <p:cNvSpPr/>
          <p:nvPr/>
        </p:nvSpPr>
        <p:spPr>
          <a:xfrm>
            <a:off x="1404177" y="3692857"/>
            <a:ext cx="4441369" cy="2090057"/>
          </a:xfrm>
          <a:prstGeom prst="wedgeEllipseCallout">
            <a:avLst/>
          </a:prstGeom>
          <a:solidFill>
            <a:srgbClr val="2EA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do you measure optimisation on?</a:t>
            </a:r>
          </a:p>
          <a:p>
            <a:pPr algn="ctr"/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Callout 24"/>
          <p:cNvSpPr/>
          <p:nvPr/>
        </p:nvSpPr>
        <p:spPr>
          <a:xfrm>
            <a:off x="6444345" y="1413279"/>
            <a:ext cx="3739248" cy="1727689"/>
          </a:xfrm>
          <a:prstGeom prst="wedgeEllipseCallout">
            <a:avLst/>
          </a:prstGeom>
          <a:solidFill>
            <a:srgbClr val="2EABE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tools are available?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Callout 18"/>
          <p:cNvSpPr/>
          <p:nvPr/>
        </p:nvSpPr>
        <p:spPr>
          <a:xfrm>
            <a:off x="6444344" y="3692858"/>
            <a:ext cx="3739249" cy="2090056"/>
          </a:xfrm>
          <a:prstGeom prst="wedgeEllipseCallou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are indexes?</a:t>
            </a:r>
          </a:p>
          <a:p>
            <a:pPr algn="ctr"/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1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4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 smtClean="0">
                <a:latin typeface="Arial" panose="020B0604020202020204" pitchFamily="34" charset="0"/>
                <a:ea typeface="MS PGothic" pitchFamily="34" charset="-128"/>
              </a:rPr>
              <a:t>You should now be able </a:t>
            </a:r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57015" y="1772816"/>
            <a:ext cx="95770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Explain the role and function of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optimisation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Implement common optimisation techniques designed to enhance query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efficiency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Demonstrate how to improve responsiveness on regularly run queries through the use of indexes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3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ject 3"/>
          <p:cNvSpPr>
            <a:spLocks noGrp="1"/>
          </p:cNvSpPr>
          <p:nvPr>
            <p:ph type="body" sz="quarter" idx="4294967295"/>
          </p:nvPr>
        </p:nvSpPr>
        <p:spPr>
          <a:xfrm>
            <a:off x="1806188" y="3270972"/>
            <a:ext cx="8559800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ject 1"/>
          <p:cNvSpPr>
            <a:spLocks noGrp="1"/>
          </p:cNvSpPr>
          <p:nvPr>
            <p:ph type="body" sz="quarter" idx="4294967295"/>
          </p:nvPr>
        </p:nvSpPr>
        <p:spPr>
          <a:xfrm>
            <a:off x="1807165" y="2623755"/>
            <a:ext cx="8559800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Efficiencies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latin typeface="Arial Black" panose="020B0A04020102020204" pitchFamily="34" charset="0"/>
              </a:rPr>
              <a:t>Optimisation and Efficiency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6" name="Next subject"/>
          <p:cNvSpPr txBox="1">
            <a:spLocks/>
          </p:cNvSpPr>
          <p:nvPr/>
        </p:nvSpPr>
        <p:spPr>
          <a:xfrm>
            <a:off x="1807166" y="1975572"/>
            <a:ext cx="8560777" cy="504000"/>
          </a:xfrm>
          <a:prstGeom prst="rect">
            <a:avLst/>
          </a:prstGeom>
          <a:solidFill>
            <a:srgbClr val="2EABE2"/>
          </a:solidFill>
          <a:ln>
            <a:noFill/>
          </a:ln>
          <a:effectLst/>
        </p:spPr>
        <p:txBody>
          <a:bodyPr anchor="ctr"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MS PGothic" pitchFamily="34" charset="-128"/>
              </a:defRPr>
            </a:lvl1pPr>
            <a:lvl2pPr marL="285750" indent="-2000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MS PGothic" pitchFamily="34" charset="-128"/>
                <a:cs typeface="Arial"/>
              </a:defRPr>
            </a:lvl2pPr>
            <a:lvl3pPr marL="442913" indent="-1778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Arial"/>
                <a:ea typeface="Arial" charset="0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200" b="1" dirty="0" smtClean="0">
                <a:solidFill>
                  <a:schemeClr val="bg1"/>
                </a:solidFill>
              </a:rPr>
              <a:t>Explain Plan</a:t>
            </a:r>
            <a:endParaRPr lang="en-GB" sz="2200" b="1" dirty="0">
              <a:solidFill>
                <a:schemeClr val="bg1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8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What makes a good query?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71464" y="1849237"/>
            <a:ext cx="4016304" cy="3161617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Processing?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Memory?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Length?</a:t>
            </a: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45546" y="1849238"/>
            <a:ext cx="35628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Readability?</a:t>
            </a:r>
          </a:p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"Cost"?</a:t>
            </a:r>
          </a:p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Types of Join?</a:t>
            </a:r>
          </a:p>
          <a:p>
            <a:pPr marL="457200" lvl="0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1464" y="4487634"/>
            <a:ext cx="4076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lvl="0" indent="-5143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Something else ... ?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Explain plan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9416" y="1029863"/>
            <a:ext cx="10991885" cy="5131387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Specific to Oracle SQL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analysis of how the query would be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executed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evaluate the cost of the query based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─"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─"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marL="1257300" lvl="2" indent="-342900">
              <a:buClr>
                <a:schemeClr val="accent1"/>
              </a:buClr>
              <a:buFont typeface="Arial" panose="020B0604020202020204" pitchFamily="34" charset="0"/>
              <a:buChar char="─"/>
            </a:pP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and/or </a:t>
            </a:r>
            <a:r>
              <a:rPr lang="en-GB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Not an absolute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One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of many indicators to help 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optimise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Makes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more sense the more you use it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b="1" dirty="0">
              <a:solidFill>
                <a:srgbClr val="2EABE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62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Explain plan – How to run one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 descr="explain_plan_ico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42697" y="2830963"/>
            <a:ext cx="6953299" cy="1112819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softEdge rad="127000"/>
          </a:effectLst>
        </p:spPr>
      </p:pic>
      <p:sp>
        <p:nvSpPr>
          <p:cNvPr id="8" name="Rectangle 7"/>
          <p:cNvSpPr/>
          <p:nvPr/>
        </p:nvSpPr>
        <p:spPr bwMode="auto">
          <a:xfrm>
            <a:off x="6019347" y="3229401"/>
            <a:ext cx="952507" cy="71438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7162355" y="3372277"/>
            <a:ext cx="1333509" cy="428628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9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Explain plan – Result screen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42772" r="58625" b="16666"/>
          <a:stretch/>
        </p:blipFill>
        <p:spPr bwMode="auto">
          <a:xfrm>
            <a:off x="1085324" y="1454474"/>
            <a:ext cx="9742200" cy="4832047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>
            <a:reflection stA="0" endPos="65000" dist="50800" dir="5400000" sy="-100000" algn="bl" rotWithShape="0"/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9948903" y="1850220"/>
            <a:ext cx="381003" cy="386478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42772" r="58625" b="16666"/>
          <a:stretch/>
        </p:blipFill>
        <p:spPr bwMode="auto">
          <a:xfrm>
            <a:off x="1085324" y="1454474"/>
            <a:ext cx="9742200" cy="4832047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1197961" y="3213668"/>
            <a:ext cx="9290528" cy="17859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197961" y="4733925"/>
            <a:ext cx="9290528" cy="27622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97960" y="5412921"/>
            <a:ext cx="9290529" cy="26534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-112" charset="-128"/>
            </a:endParaRPr>
          </a:p>
        </p:txBody>
      </p:sp>
      <p:sp>
        <p:nvSpPr>
          <p:cNvPr id="11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smtClean="0">
                <a:solidFill>
                  <a:prstClr val="black"/>
                </a:solidFill>
                <a:latin typeface="Arial Black" panose="020B0A04020102020204" pitchFamily="34" charset="0"/>
              </a:rPr>
              <a:t>Explain plan – Result screen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0911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ject 3"/>
          <p:cNvSpPr>
            <a:spLocks noGrp="1"/>
          </p:cNvSpPr>
          <p:nvPr>
            <p:ph type="body" sz="quarter" idx="4294967295"/>
          </p:nvPr>
        </p:nvSpPr>
        <p:spPr>
          <a:xfrm>
            <a:off x="1806188" y="3270972"/>
            <a:ext cx="8559800" cy="503238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Indexes</a:t>
            </a:r>
            <a:endParaRPr lang="en-GB" sz="2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ject 1"/>
          <p:cNvSpPr>
            <a:spLocks noGrp="1"/>
          </p:cNvSpPr>
          <p:nvPr>
            <p:ph type="body" sz="quarter" idx="4294967295"/>
          </p:nvPr>
        </p:nvSpPr>
        <p:spPr>
          <a:xfrm>
            <a:off x="1807165" y="2623755"/>
            <a:ext cx="8559800" cy="503238"/>
          </a:xfrm>
          <a:prstGeom prst="rect">
            <a:avLst/>
          </a:prstGeom>
          <a:solidFill>
            <a:srgbClr val="2EABE2"/>
          </a:solidFill>
          <a:ln>
            <a:noFill/>
          </a:ln>
          <a:effectLst/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GB" sz="2200" b="1" dirty="0" smtClean="0">
                <a:solidFill>
                  <a:schemeClr val="bg1"/>
                </a:solidFill>
              </a:rPr>
              <a:t>Efficiencies</a:t>
            </a:r>
            <a:endParaRPr lang="en-GB" sz="2200" b="1" dirty="0">
              <a:solidFill>
                <a:schemeClr val="bg1"/>
              </a:solidFill>
              <a:latin typeface="Arial"/>
              <a:ea typeface="MS PGothic" pitchFamily="34" charset="-128"/>
              <a:cs typeface="MS PGothic" pitchFamily="34" charset="-128"/>
            </a:endParaRPr>
          </a:p>
        </p:txBody>
      </p:sp>
      <p:sp>
        <p:nvSpPr>
          <p:cNvPr id="1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latin typeface="Arial Black" panose="020B0A04020102020204" pitchFamily="34" charset="0"/>
              </a:rPr>
              <a:t>Optimisation and Efficiency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6" name="Next subject"/>
          <p:cNvSpPr txBox="1">
            <a:spLocks/>
          </p:cNvSpPr>
          <p:nvPr/>
        </p:nvSpPr>
        <p:spPr>
          <a:xfrm>
            <a:off x="1807166" y="1975572"/>
            <a:ext cx="8560777" cy="50400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342900" indent="-342900" algn="ctr" eaLnBrk="0" hangingPunct="0">
              <a:spcBef>
                <a:spcPct val="20000"/>
              </a:spcBef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  <a:lvl2pPr marL="285750" indent="-200025" eaLnBrk="0" hangingPunct="0">
              <a:spcBef>
                <a:spcPct val="20000"/>
              </a:spcBef>
              <a:buFont typeface="Arial" pitchFamily="34" charset="0"/>
              <a:buChar char="•"/>
              <a:defRPr sz="1600">
                <a:solidFill>
                  <a:schemeClr val="lt1"/>
                </a:solidFill>
                <a:latin typeface="+mn-lt"/>
                <a:ea typeface="+mn-ea"/>
              </a:defRPr>
            </a:lvl2pPr>
            <a:lvl3pPr marL="442913" indent="-177800" eaLnBrk="0" hangingPunct="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lt1"/>
                </a:solidFill>
                <a:latin typeface="+mn-lt"/>
                <a:ea typeface="+mn-ea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lt1"/>
                </a:solidFill>
                <a:latin typeface="+mn-lt"/>
                <a:ea typeface="+mn-ea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lt1"/>
                </a:solidFill>
                <a:latin typeface="+mn-lt"/>
                <a:ea typeface="+mn-ea"/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Explain plan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A3E73A2E9174C0438253889B8D124CFE" ma:contentTypeVersion="4" ma:contentTypeDescription="Create a new document." ma:contentTypeScope="" ma:versionID="2e6ee19109657929cfaf91d3e09561ea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9e4d8166dce8aa78507d0c1da2875565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Document_x0020_Type" ma:index="9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0" nillable="true" ma:displayName="Module" ma:format="Dropdown" ma:indexed="true" ma:internalName="Module">
<xsd:simpleType>
<xsd:restriction base="dms:Choice">
<xsd:enumeration value="Extra questions and schema"/>
<xsd:enumeration value="Query reading exercises"/>
<xsd:enumeration value="Query writing exercises"/>
<xsd:enumeration value="Slides"/>
<xsd:enumeration value="Extra Material - Agent Schema"/>
<xsd:enumeration value="Additional Material"/>
<xsd:enumeration value="Oracle Installation and Live 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Module xmlns="$ListId:Shared Documents;">Slides</Module><RestrictedToTheseUsers xmlns="$ListId:Shared Documents;"><UserInfo><DisplayName></DisplayName><AccountId xsi:nil="true"></AccountId><AccountType/></UserInfo></RestrictedToTheseUsers><Document_x0020_Type xmlns="$ListId:Shared Documents;">Slide Decks</Document_x0020_Typ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888E8B-D3B5-45B0-85FE-6B162C9D049C}"/>
</file>

<file path=customXml/itemProps2.xml><?xml version="1.0" encoding="utf-8"?>
<ds:datastoreItem xmlns:ds="http://schemas.openxmlformats.org/officeDocument/2006/customXml" ds:itemID="{F35A367E-EB0E-4363-9767-99652310668B}"/>
</file>

<file path=customXml/itemProps3.xml><?xml version="1.0" encoding="utf-8"?>
<ds:datastoreItem xmlns:ds="http://schemas.openxmlformats.org/officeDocument/2006/customXml" ds:itemID="{337AB49C-5B90-4E86-B04B-AB6CF24BA2A6}"/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74</TotalTime>
  <Words>537</Words>
  <Application>Microsoft Office PowerPoint</Application>
  <PresentationFormat>Widescreen</PresentationFormat>
  <Paragraphs>220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ＭＳ Ｐゴシック</vt:lpstr>
      <vt:lpstr>ＭＳ Ｐゴシック</vt:lpstr>
      <vt:lpstr>Arial</vt:lpstr>
      <vt:lpstr>Arial Black</vt:lpstr>
      <vt:lpstr>Calibri</vt:lpstr>
      <vt:lpstr>Consolas</vt:lpstr>
      <vt:lpstr>Lucida Console</vt:lpstr>
      <vt:lpstr>新細明體</vt:lpstr>
      <vt:lpstr>Wingdings</vt:lpstr>
      <vt:lpstr>ヒラギノ角ゴ Pro W3</vt:lpstr>
      <vt:lpstr>FDM theme</vt:lpstr>
      <vt:lpstr>Foundation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Donatien Kabwe</dc:creator>
  <cp:lastModifiedBy>Kristian Soukup</cp:lastModifiedBy>
  <cp:revision>10</cp:revision>
  <dcterms:created xsi:type="dcterms:W3CDTF">2018-11-01T15:09:11Z</dcterms:created>
  <dcterms:modified xsi:type="dcterms:W3CDTF">2019-03-06T00:36:59Z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>03</vt:lpwstr>
  </property>
  <property fmtid="{D5CDD505-2E9C-101B-9397-08002B2CF9AE}" pid="3" name="ContentTypeId">
    <vt:lpwstr>0x010100A3E73A2E9174C0438253889B8D124CFE</vt:lpwstr>
  </property>
</Properties>
</file>