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heme/themeOverride1.xml" ContentType="application/vnd.openxmlformats-officedocument.themeOverr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tags/tag14.xml" ContentType="application/vnd.openxmlformats-officedocument.presentationml.tags+xml"/>
  <Override PartName="/ppt/notesSlides/notesSlide12.xml" ContentType="application/vnd.openxmlformats-officedocument.presentationml.notesSlide+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tags/tag26.xml" ContentType="application/vnd.openxmlformats-officedocument.presentationml.tags+xml"/>
  <Override PartName="/ppt/notesSlides/notesSlide24.xml" ContentType="application/vnd.openxmlformats-officedocument.presentationml.notesSlide+xml"/>
  <Override PartName="/ppt/tags/tag27.xml" ContentType="application/vnd.openxmlformats-officedocument.presentationml.tags+xml"/>
  <Override PartName="/ppt/notesSlides/notesSlide25.xml" ContentType="application/vnd.openxmlformats-officedocument.presentationml.notesSlide+xml"/>
  <Override PartName="/ppt/tags/tag28.xml" ContentType="application/vnd.openxmlformats-officedocument.presentationml.tags+xml"/>
  <Override PartName="/ppt/notesSlides/notesSlide26.xml" ContentType="application/vnd.openxmlformats-officedocument.presentationml.notesSlide+xml"/>
  <Override PartName="/ppt/tags/tag29.xml" ContentType="application/vnd.openxmlformats-officedocument.presentationml.tag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35"/>
  </p:notesMasterIdLst>
  <p:sldIdLst>
    <p:sldId id="256" r:id="rId5"/>
    <p:sldId id="257" r:id="rId6"/>
    <p:sldId id="258" r:id="rId7"/>
    <p:sldId id="283" r:id="rId8"/>
    <p:sldId id="260" r:id="rId9"/>
    <p:sldId id="261" r:id="rId10"/>
    <p:sldId id="262" r:id="rId11"/>
    <p:sldId id="273" r:id="rId12"/>
    <p:sldId id="274" r:id="rId13"/>
    <p:sldId id="275" r:id="rId14"/>
    <p:sldId id="276" r:id="rId15"/>
    <p:sldId id="286" r:id="rId16"/>
    <p:sldId id="263" r:id="rId17"/>
    <p:sldId id="264" r:id="rId18"/>
    <p:sldId id="287" r:id="rId19"/>
    <p:sldId id="265" r:id="rId20"/>
    <p:sldId id="288" r:id="rId21"/>
    <p:sldId id="267" r:id="rId22"/>
    <p:sldId id="285" r:id="rId23"/>
    <p:sldId id="277" r:id="rId24"/>
    <p:sldId id="279" r:id="rId25"/>
    <p:sldId id="282" r:id="rId26"/>
    <p:sldId id="280" r:id="rId27"/>
    <p:sldId id="281" r:id="rId28"/>
    <p:sldId id="259" r:id="rId29"/>
    <p:sldId id="278" r:id="rId30"/>
    <p:sldId id="284" r:id="rId31"/>
    <p:sldId id="268" r:id="rId32"/>
    <p:sldId id="271" r:id="rId33"/>
    <p:sldId id="27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76263" autoAdjust="0"/>
  </p:normalViewPr>
  <p:slideViewPr>
    <p:cSldViewPr>
      <p:cViewPr varScale="1">
        <p:scale>
          <a:sx n="51" d="100"/>
          <a:sy n="51" d="100"/>
        </p:scale>
        <p:origin x="1132" y="4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8481F1-A0F2-4C77-AA42-3FC56E31C1D4}" type="datetimeFigureOut">
              <a:rPr lang="en-GB" smtClean="0"/>
              <a:t>23/06/2022</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769009-C4C7-4759-8D88-34F4D2418F14}" type="slidenum">
              <a:rPr lang="en-GB" smtClean="0"/>
              <a:t>‹#›</a:t>
            </a:fld>
            <a:endParaRPr lang="en-GB" dirty="0"/>
          </a:p>
        </p:txBody>
      </p:sp>
    </p:spTree>
    <p:extLst>
      <p:ext uri="{BB962C8B-B14F-4D97-AF65-F5344CB8AC3E}">
        <p14:creationId xmlns:p14="http://schemas.microsoft.com/office/powerpoint/2010/main" val="112100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2</a:t>
            </a:fld>
            <a:endParaRPr lang="en-US" altLang="zh-TW" dirty="0">
              <a:solidFill>
                <a:prstClr val="black"/>
              </a:solidFill>
            </a:endParaRPr>
          </a:p>
        </p:txBody>
      </p:sp>
    </p:spTree>
    <p:extLst>
      <p:ext uri="{BB962C8B-B14F-4D97-AF65-F5344CB8AC3E}">
        <p14:creationId xmlns:p14="http://schemas.microsoft.com/office/powerpoint/2010/main" val="641673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13</a:t>
            </a:fld>
            <a:endParaRPr lang="en-US" altLang="zh-TW" dirty="0">
              <a:solidFill>
                <a:prstClr val="black"/>
              </a:solidFill>
            </a:endParaRPr>
          </a:p>
        </p:txBody>
      </p:sp>
    </p:spTree>
    <p:extLst>
      <p:ext uri="{BB962C8B-B14F-4D97-AF65-F5344CB8AC3E}">
        <p14:creationId xmlns:p14="http://schemas.microsoft.com/office/powerpoint/2010/main" val="641673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14</a:t>
            </a:fld>
            <a:endParaRPr lang="en-US" altLang="zh-TW" dirty="0">
              <a:solidFill>
                <a:prstClr val="black"/>
              </a:solidFill>
            </a:endParaRPr>
          </a:p>
        </p:txBody>
      </p:sp>
    </p:spTree>
    <p:extLst>
      <p:ext uri="{BB962C8B-B14F-4D97-AF65-F5344CB8AC3E}">
        <p14:creationId xmlns:p14="http://schemas.microsoft.com/office/powerpoint/2010/main" val="641673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15</a:t>
            </a:fld>
            <a:endParaRPr lang="en-US" altLang="zh-TW" dirty="0">
              <a:solidFill>
                <a:prstClr val="black"/>
              </a:solidFill>
            </a:endParaRPr>
          </a:p>
        </p:txBody>
      </p:sp>
    </p:spTree>
    <p:extLst>
      <p:ext uri="{BB962C8B-B14F-4D97-AF65-F5344CB8AC3E}">
        <p14:creationId xmlns:p14="http://schemas.microsoft.com/office/powerpoint/2010/main" val="3468170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16</a:t>
            </a:fld>
            <a:endParaRPr lang="en-US" altLang="zh-TW" dirty="0">
              <a:solidFill>
                <a:prstClr val="black"/>
              </a:solidFill>
            </a:endParaRPr>
          </a:p>
        </p:txBody>
      </p:sp>
    </p:spTree>
    <p:extLst>
      <p:ext uri="{BB962C8B-B14F-4D97-AF65-F5344CB8AC3E}">
        <p14:creationId xmlns:p14="http://schemas.microsoft.com/office/powerpoint/2010/main" val="641673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t>Notice that this time we need to alias the in-line view in order to reference it in the ON clause and join it to the other table (brokers).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GB" dirty="0"/>
          </a:p>
          <a:p>
            <a:pPr marL="0" marR="0" indent="0" algn="l" defTabSz="914400" rtl="0" eaLnBrk="1" fontAlgn="base" latinLnBrk="0" hangingPunct="1">
              <a:lnSpc>
                <a:spcPct val="100000"/>
              </a:lnSpc>
              <a:spcBef>
                <a:spcPct val="30000"/>
              </a:spcBef>
              <a:spcAft>
                <a:spcPct val="0"/>
              </a:spcAft>
              <a:buClrTx/>
              <a:buSzTx/>
              <a:buFontTx/>
              <a:buNone/>
              <a:tabLst/>
              <a:defRPr/>
            </a:pPr>
            <a:r>
              <a:rPr lang="en-GB" dirty="0"/>
              <a:t>Note: this query too can be done without the use of an in-line view. You could do it using the UNION set function, where the first query is the one from slide 23, and the second one should return all brokers that have not made any trade in this quarter. The second query can be done using a subquery or through an outer join, and in both cases should display the SUM(0) as total, as these brokers have not made any trade.</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17</a:t>
            </a:fld>
            <a:endParaRPr lang="en-US" altLang="zh-TW" dirty="0">
              <a:solidFill>
                <a:prstClr val="black"/>
              </a:solidFill>
            </a:endParaRPr>
          </a:p>
        </p:txBody>
      </p:sp>
    </p:spTree>
    <p:extLst>
      <p:ext uri="{BB962C8B-B14F-4D97-AF65-F5344CB8AC3E}">
        <p14:creationId xmlns:p14="http://schemas.microsoft.com/office/powerpoint/2010/main" val="4050980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18</a:t>
            </a:fld>
            <a:endParaRPr lang="en-US" altLang="zh-TW" dirty="0">
              <a:solidFill>
                <a:prstClr val="black"/>
              </a:solidFill>
            </a:endParaRPr>
          </a:p>
        </p:txBody>
      </p:sp>
    </p:spTree>
    <p:extLst>
      <p:ext uri="{BB962C8B-B14F-4D97-AF65-F5344CB8AC3E}">
        <p14:creationId xmlns:p14="http://schemas.microsoft.com/office/powerpoint/2010/main" val="641673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ltLang="en-US" dirty="0"/>
          </a:p>
        </p:txBody>
      </p:sp>
    </p:spTree>
    <p:extLst>
      <p:ext uri="{BB962C8B-B14F-4D97-AF65-F5344CB8AC3E}">
        <p14:creationId xmlns:p14="http://schemas.microsoft.com/office/powerpoint/2010/main" val="3648957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Note</a:t>
            </a:r>
            <a:r>
              <a:rPr lang="en-GB" sz="1200" kern="1200" dirty="0">
                <a:solidFill>
                  <a:schemeClr val="tx1"/>
                </a:solidFill>
                <a:effectLst/>
                <a:latin typeface="+mn-lt"/>
                <a:ea typeface="+mn-ea"/>
                <a:cs typeface="+mn-cs"/>
              </a:rPr>
              <a:t>: In case of inserts, updates and deletes on a view, the inserted/updated data goes into the view’s base table; deleted data are removed from the view’s base table.</a:t>
            </a:r>
          </a:p>
          <a:p>
            <a:r>
              <a:rPr lang="en-GB" sz="1200" kern="1200" dirty="0">
                <a:solidFill>
                  <a:schemeClr val="tx1"/>
                </a:solidFill>
                <a:effectLst/>
                <a:latin typeface="+mn-lt"/>
                <a:ea typeface="+mn-ea"/>
                <a:cs typeface="+mn-cs"/>
              </a:rPr>
              <a:t>You cannot insert rows into a view, update rows of a view or delete rows from a view, if the view’s defining query contains any of these constructs: JOIN clause, set operator, GROUP BY clause or DISTINCT operator</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20</a:t>
            </a:fld>
            <a:endParaRPr lang="en-US" altLang="zh-TW" dirty="0">
              <a:solidFill>
                <a:prstClr val="black"/>
              </a:solidFill>
            </a:endParaRPr>
          </a:p>
        </p:txBody>
      </p:sp>
    </p:spTree>
    <p:extLst>
      <p:ext uri="{BB962C8B-B14F-4D97-AF65-F5344CB8AC3E}">
        <p14:creationId xmlns:p14="http://schemas.microsoft.com/office/powerpoint/2010/main" val="791734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21</a:t>
            </a:fld>
            <a:endParaRPr lang="en-US" altLang="zh-TW" dirty="0">
              <a:solidFill>
                <a:prstClr val="black"/>
              </a:solidFill>
            </a:endParaRPr>
          </a:p>
        </p:txBody>
      </p:sp>
    </p:spTree>
    <p:extLst>
      <p:ext uri="{BB962C8B-B14F-4D97-AF65-F5344CB8AC3E}">
        <p14:creationId xmlns:p14="http://schemas.microsoft.com/office/powerpoint/2010/main" val="315191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22</a:t>
            </a:fld>
            <a:endParaRPr lang="en-US" altLang="zh-TW" dirty="0">
              <a:solidFill>
                <a:prstClr val="black"/>
              </a:solidFill>
            </a:endParaRPr>
          </a:p>
        </p:txBody>
      </p:sp>
    </p:spTree>
    <p:extLst>
      <p:ext uri="{BB962C8B-B14F-4D97-AF65-F5344CB8AC3E}">
        <p14:creationId xmlns:p14="http://schemas.microsoft.com/office/powerpoint/2010/main" val="1671108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Note: all in-line views can always be created as views and referenced by their names in the FROM clause, rather then through the whole SELECT statement defining the in-line view.</a:t>
            </a:r>
          </a:p>
          <a:p>
            <a:r>
              <a:rPr lang="en-GB" b="1" dirty="0"/>
              <a:t>In your exam you should however not do this. </a:t>
            </a:r>
          </a:p>
          <a:p>
            <a:r>
              <a:rPr lang="en-GB" b="1" dirty="0"/>
              <a:t>Do not create views and reference them by their names in the FROM clause as you will be penalised. </a:t>
            </a:r>
          </a:p>
          <a:p>
            <a:r>
              <a:rPr lang="en-GB" b="1" dirty="0"/>
              <a:t>In your exam always embed the in-line view within the FROM clause of the outer query.</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3</a:t>
            </a:fld>
            <a:endParaRPr lang="en-US" altLang="zh-TW" dirty="0">
              <a:solidFill>
                <a:prstClr val="black"/>
              </a:solidFill>
            </a:endParaRPr>
          </a:p>
        </p:txBody>
      </p:sp>
    </p:spTree>
    <p:extLst>
      <p:ext uri="{BB962C8B-B14F-4D97-AF65-F5344CB8AC3E}">
        <p14:creationId xmlns:p14="http://schemas.microsoft.com/office/powerpoint/2010/main" val="641673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1" dirty="0"/>
              <a:t>Note</a:t>
            </a:r>
            <a:r>
              <a:rPr lang="en-GB" dirty="0"/>
              <a:t>: </a:t>
            </a:r>
            <a:r>
              <a:rPr lang="en-GB" altLang="en-US" sz="1200" dirty="0">
                <a:latin typeface="Arial" panose="020B0604020202020204" pitchFamily="34" charset="0"/>
                <a:cs typeface="Arial" panose="020B0604020202020204" pitchFamily="34" charset="0"/>
              </a:rPr>
              <a:t>Without the OR REPLACE option, the view cannot be recreated if it already exists. It would have to be dropped and then recreated. </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23</a:t>
            </a:fld>
            <a:endParaRPr lang="en-US" altLang="zh-TW" dirty="0">
              <a:solidFill>
                <a:prstClr val="black"/>
              </a:solidFill>
            </a:endParaRPr>
          </a:p>
        </p:txBody>
      </p:sp>
    </p:spTree>
    <p:extLst>
      <p:ext uri="{BB962C8B-B14F-4D97-AF65-F5344CB8AC3E}">
        <p14:creationId xmlns:p14="http://schemas.microsoft.com/office/powerpoint/2010/main" val="789113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24</a:t>
            </a:fld>
            <a:endParaRPr lang="en-US" altLang="zh-TW" dirty="0">
              <a:solidFill>
                <a:prstClr val="black"/>
              </a:solidFill>
            </a:endParaRPr>
          </a:p>
        </p:txBody>
      </p:sp>
    </p:spTree>
    <p:extLst>
      <p:ext uri="{BB962C8B-B14F-4D97-AF65-F5344CB8AC3E}">
        <p14:creationId xmlns:p14="http://schemas.microsoft.com/office/powerpoint/2010/main" val="10853412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Note: the query showing this information requires 7 tables (and 6 joins). Apart from shares_prices and broker_stock_ex, all other tables from the trading platform schema must be used.</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25</a:t>
            </a:fld>
            <a:endParaRPr lang="en-US" altLang="zh-TW" dirty="0">
              <a:solidFill>
                <a:prstClr val="black"/>
              </a:solidFill>
            </a:endParaRPr>
          </a:p>
        </p:txBody>
      </p:sp>
    </p:spTree>
    <p:extLst>
      <p:ext uri="{BB962C8B-B14F-4D97-AF65-F5344CB8AC3E}">
        <p14:creationId xmlns:p14="http://schemas.microsoft.com/office/powerpoint/2010/main" val="641673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 in order to be referenced in other queries, columns in the view definition must have an alias in the following cases: </a:t>
            </a:r>
          </a:p>
          <a:p>
            <a:pPr marL="171450" indent="-171450">
              <a:buFont typeface="Arial" panose="020B0604020202020204" pitchFamily="34" charset="0"/>
              <a:buChar char="•"/>
            </a:pPr>
            <a:r>
              <a:rPr lang="en-GB" dirty="0"/>
              <a:t>When columns(s) are preceded by a table alias or a table name, </a:t>
            </a:r>
          </a:p>
          <a:p>
            <a:pPr marL="171450" indent="-171450">
              <a:buFont typeface="Arial" panose="020B0604020202020204" pitchFamily="34" charset="0"/>
              <a:buChar char="•"/>
            </a:pPr>
            <a:r>
              <a:rPr lang="en-GB" dirty="0"/>
              <a:t>When a function is applied to a column </a:t>
            </a:r>
          </a:p>
          <a:p>
            <a:pPr marL="171450" indent="-171450">
              <a:buFont typeface="Arial" panose="020B0604020202020204" pitchFamily="34" charset="0"/>
              <a:buChar char="•"/>
            </a:pPr>
            <a:r>
              <a:rPr lang="en-GB" dirty="0"/>
              <a:t>When column(s) are part of a formula</a:t>
            </a:r>
          </a:p>
          <a:p>
            <a:pPr marL="171450" indent="-171450">
              <a:buFont typeface="Arial" panose="020B0604020202020204" pitchFamily="34" charset="0"/>
              <a:buChar char="•"/>
            </a:pPr>
            <a:r>
              <a:rPr lang="en-GB" dirty="0"/>
              <a:t>When columns are concatenated together</a:t>
            </a:r>
          </a:p>
          <a:p>
            <a:pPr marL="0" indent="0">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26</a:t>
            </a:fld>
            <a:endParaRPr lang="en-US" altLang="zh-TW" dirty="0">
              <a:solidFill>
                <a:prstClr val="black"/>
              </a:solidFill>
            </a:endParaRPr>
          </a:p>
        </p:txBody>
      </p:sp>
    </p:spTree>
    <p:extLst>
      <p:ext uri="{BB962C8B-B14F-4D97-AF65-F5344CB8AC3E}">
        <p14:creationId xmlns:p14="http://schemas.microsoft.com/office/powerpoint/2010/main" val="3172591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 column aliases from the view’s definition must be used in other queries involving the view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As an exercise, use the </a:t>
            </a:r>
            <a:r>
              <a:rPr lang="en-GB" altLang="en-US" sz="1200" b="0" dirty="0">
                <a:solidFill>
                  <a:prstClr val="black"/>
                </a:solidFill>
                <a:latin typeface="Consolas" panose="020B0609020204030204" pitchFamily="49" charset="0"/>
                <a:cs typeface="Consolas" panose="020B0609020204030204" pitchFamily="49" charset="0"/>
              </a:rPr>
              <a:t>trade_full_details</a:t>
            </a:r>
            <a:r>
              <a:rPr lang="en-GB" altLang="en-US" sz="1200" b="1" dirty="0">
                <a:solidFill>
                  <a:prstClr val="black"/>
                </a:solidFill>
                <a:latin typeface="Consolas" panose="020B0609020204030204" pitchFamily="49" charset="0"/>
                <a:cs typeface="Consolas" panose="020B0609020204030204" pitchFamily="49" charset="0"/>
              </a:rPr>
              <a:t> </a:t>
            </a:r>
            <a:r>
              <a:rPr lang="en-GB" dirty="0"/>
              <a:t>view to display trade details for a specific </a:t>
            </a:r>
          </a:p>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share, </a:t>
            </a:r>
          </a:p>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stock exchange</a:t>
            </a:r>
          </a:p>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city</a:t>
            </a:r>
          </a:p>
          <a:p>
            <a:pPr marL="171450" indent="-171450">
              <a:buFont typeface="Arial" panose="020B0604020202020204" pitchFamily="34" charset="0"/>
              <a:buChar char="•"/>
            </a:pPr>
            <a:r>
              <a:rPr lang="en-GB" sz="1200" dirty="0">
                <a:latin typeface="Arial" panose="020B0604020202020204" pitchFamily="34" charset="0"/>
                <a:cs typeface="Arial" panose="020B0604020202020204" pitchFamily="34" charset="0"/>
              </a:rPr>
              <a:t>country</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27</a:t>
            </a:fld>
            <a:endParaRPr lang="en-US" altLang="zh-TW" dirty="0">
              <a:solidFill>
                <a:prstClr val="black"/>
              </a:solidFill>
            </a:endParaRPr>
          </a:p>
        </p:txBody>
      </p:sp>
    </p:spTree>
    <p:extLst>
      <p:ext uri="{BB962C8B-B14F-4D97-AF65-F5344CB8AC3E}">
        <p14:creationId xmlns:p14="http://schemas.microsoft.com/office/powerpoint/2010/main" val="36520105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30</a:t>
            </a:fld>
            <a:endParaRPr lang="en-US" altLang="zh-TW" dirty="0">
              <a:solidFill>
                <a:prstClr val="black"/>
              </a:solidFill>
            </a:endParaRPr>
          </a:p>
        </p:txBody>
      </p:sp>
    </p:spTree>
    <p:extLst>
      <p:ext uri="{BB962C8B-B14F-4D97-AF65-F5344CB8AC3E}">
        <p14:creationId xmlns:p14="http://schemas.microsoft.com/office/powerpoint/2010/main" val="641673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4</a:t>
            </a:fld>
            <a:endParaRPr lang="en-US" altLang="zh-TW" dirty="0">
              <a:solidFill>
                <a:prstClr val="black"/>
              </a:solidFill>
            </a:endParaRPr>
          </a:p>
        </p:txBody>
      </p:sp>
    </p:spTree>
    <p:extLst>
      <p:ext uri="{BB962C8B-B14F-4D97-AF65-F5344CB8AC3E}">
        <p14:creationId xmlns:p14="http://schemas.microsoft.com/office/powerpoint/2010/main" val="273052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5</a:t>
            </a:fld>
            <a:endParaRPr lang="en-US" altLang="zh-TW" dirty="0">
              <a:solidFill>
                <a:prstClr val="black"/>
              </a:solidFill>
            </a:endParaRPr>
          </a:p>
        </p:txBody>
      </p:sp>
    </p:spTree>
    <p:extLst>
      <p:ext uri="{BB962C8B-B14F-4D97-AF65-F5344CB8AC3E}">
        <p14:creationId xmlns:p14="http://schemas.microsoft.com/office/powerpoint/2010/main" val="641673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Note that this could</a:t>
            </a:r>
            <a:r>
              <a:rPr lang="en-GB" baseline="0" dirty="0"/>
              <a:t> have been done much more easily by using MAX(COUNT(share_id)) instead of an inline view. </a:t>
            </a:r>
          </a:p>
          <a:p>
            <a:r>
              <a:rPr lang="en-GB" baseline="0"/>
              <a:t>Note also the </a:t>
            </a:r>
            <a:r>
              <a:rPr lang="en-GB" baseline="0" dirty="0"/>
              <a:t>importance of aliasing the aggregate column in the inline view – if you don’t do this the outer select statement won’t work.</a:t>
            </a:r>
            <a:endParaRPr lang="en-GB" dirty="0"/>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6</a:t>
            </a:fld>
            <a:endParaRPr lang="en-US" altLang="zh-TW" dirty="0">
              <a:solidFill>
                <a:prstClr val="black"/>
              </a:solidFill>
            </a:endParaRPr>
          </a:p>
        </p:txBody>
      </p:sp>
    </p:spTree>
    <p:extLst>
      <p:ext uri="{BB962C8B-B14F-4D97-AF65-F5344CB8AC3E}">
        <p14:creationId xmlns:p14="http://schemas.microsoft.com/office/powerpoint/2010/main" val="641673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Note: brokers can trade one share many times. The above query is not interested in how many times each share has been traded. Instead, it aims to remove duplicated shares and show the number of </a:t>
            </a:r>
            <a:r>
              <a:rPr lang="en-GB" b="1" dirty="0"/>
              <a:t>different</a:t>
            </a:r>
            <a:r>
              <a:rPr lang="en-GB" dirty="0"/>
              <a:t> shares traded by each broker.</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8</a:t>
            </a:fld>
            <a:endParaRPr lang="en-US" altLang="zh-TW" dirty="0">
              <a:solidFill>
                <a:prstClr val="black"/>
              </a:solidFill>
            </a:endParaRPr>
          </a:p>
        </p:txBody>
      </p:sp>
    </p:spTree>
    <p:extLst>
      <p:ext uri="{BB962C8B-B14F-4D97-AF65-F5344CB8AC3E}">
        <p14:creationId xmlns:p14="http://schemas.microsoft.com/office/powerpoint/2010/main" val="238572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9</a:t>
            </a:fld>
            <a:endParaRPr lang="en-US" altLang="zh-TW" dirty="0">
              <a:solidFill>
                <a:prstClr val="black"/>
              </a:solidFill>
            </a:endParaRPr>
          </a:p>
        </p:txBody>
      </p:sp>
    </p:spTree>
    <p:extLst>
      <p:ext uri="{BB962C8B-B14F-4D97-AF65-F5344CB8AC3E}">
        <p14:creationId xmlns:p14="http://schemas.microsoft.com/office/powerpoint/2010/main" val="3901945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Note: the keyword DISTINCT in the above query applies to both broker_id and share_id. It will return all different (broker_id, share_id) pairs.</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10</a:t>
            </a:fld>
            <a:endParaRPr lang="en-US" altLang="zh-TW" dirty="0">
              <a:solidFill>
                <a:prstClr val="black"/>
              </a:solidFill>
            </a:endParaRPr>
          </a:p>
        </p:txBody>
      </p:sp>
    </p:spTree>
    <p:extLst>
      <p:ext uri="{BB962C8B-B14F-4D97-AF65-F5344CB8AC3E}">
        <p14:creationId xmlns:p14="http://schemas.microsoft.com/office/powerpoint/2010/main" val="1220345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Note: share_id in the sub-query (in-line view) does not need to be aliased, as it is not preceded by a table alias, no function is applied to it, it is not part of a formula, and is not obtained by concatenating two or more columns. </a:t>
            </a:r>
          </a:p>
          <a:p>
            <a:r>
              <a:rPr lang="en-GB" dirty="0"/>
              <a:t>In this case, the in-line view acts as a table with two columns: broker_id and share_id. The outer query applies the COUNT aggregate function to the view’s second column (share_id).</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11</a:t>
            </a:fld>
            <a:endParaRPr lang="en-US" altLang="zh-TW" dirty="0">
              <a:solidFill>
                <a:prstClr val="black"/>
              </a:solidFill>
            </a:endParaRPr>
          </a:p>
        </p:txBody>
      </p:sp>
    </p:spTree>
    <p:extLst>
      <p:ext uri="{BB962C8B-B14F-4D97-AF65-F5344CB8AC3E}">
        <p14:creationId xmlns:p14="http://schemas.microsoft.com/office/powerpoint/2010/main" val="797492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dirty="0"/>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79633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dirty="0"/>
              <a:t>Click icon to add picture</a:t>
            </a:r>
            <a:endParaRPr lang="en-GB" dirty="0"/>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dirty="0"/>
              <a:t>Click icon to add picture</a:t>
            </a:r>
            <a:endParaRPr lang="en-GB" dirty="0"/>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dirty="0"/>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pPr>
                <a:defRPr/>
              </a:pPr>
              <a:t>‹#›</a:t>
            </a:fld>
            <a:endParaRPr lang="zh-TW" altLang="en-US" dirty="0"/>
          </a:p>
        </p:txBody>
      </p:sp>
    </p:spTree>
    <p:extLst>
      <p:ext uri="{BB962C8B-B14F-4D97-AF65-F5344CB8AC3E}">
        <p14:creationId xmlns:p14="http://schemas.microsoft.com/office/powerpoint/2010/main" val="28184658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8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54778"/>
            <a:ext cx="2844800" cy="365125"/>
          </a:xfrm>
          <a:prstGeom prst="rect">
            <a:avLst/>
          </a:prstGeom>
        </p:spPr>
        <p:txBody>
          <a:bodyPr/>
          <a:lstStyle/>
          <a:p>
            <a:pPr>
              <a:defRPr/>
            </a:pPr>
            <a:fld id="{51CB66A9-0355-481E-B709-72F5CA5C743B}" type="slidenum">
              <a:rPr lang="zh-TW" altLang="en-US" smtClean="0"/>
              <a:pPr>
                <a:defRPr/>
              </a:pPr>
              <a:t>‹#›</a:t>
            </a:fld>
            <a:endParaRPr lang="zh-TW" altLang="en-US" dirty="0"/>
          </a:p>
        </p:txBody>
      </p:sp>
    </p:spTree>
    <p:extLst>
      <p:ext uri="{BB962C8B-B14F-4D97-AF65-F5344CB8AC3E}">
        <p14:creationId xmlns:p14="http://schemas.microsoft.com/office/powerpoint/2010/main" val="36256695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9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54778"/>
            <a:ext cx="2844800" cy="365125"/>
          </a:xfrm>
          <a:prstGeom prst="rect">
            <a:avLst/>
          </a:prstGeom>
        </p:spPr>
        <p:txBody>
          <a:bodyPr/>
          <a:lstStyle/>
          <a:p>
            <a:pPr>
              <a:defRPr/>
            </a:pPr>
            <a:fld id="{51CB66A9-0355-481E-B709-72F5CA5C743B}" type="slidenum">
              <a:rPr lang="zh-TW" altLang="en-US" smtClean="0"/>
              <a:pPr>
                <a:defRPr/>
              </a:pPr>
              <a:t>‹#›</a:t>
            </a:fld>
            <a:endParaRPr lang="zh-TW" altLang="en-US" dirty="0"/>
          </a:p>
        </p:txBody>
      </p:sp>
    </p:spTree>
    <p:extLst>
      <p:ext uri="{BB962C8B-B14F-4D97-AF65-F5344CB8AC3E}">
        <p14:creationId xmlns:p14="http://schemas.microsoft.com/office/powerpoint/2010/main" val="6050007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10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54778"/>
            <a:ext cx="2844800" cy="365125"/>
          </a:xfrm>
          <a:prstGeom prst="rect">
            <a:avLst/>
          </a:prstGeom>
        </p:spPr>
        <p:txBody>
          <a:bodyPr/>
          <a:lstStyle/>
          <a:p>
            <a:pPr>
              <a:defRPr/>
            </a:pPr>
            <a:fld id="{51CB66A9-0355-481E-B709-72F5CA5C743B}" type="slidenum">
              <a:rPr lang="zh-TW" altLang="en-US" smtClean="0"/>
              <a:pPr>
                <a:defRPr/>
              </a:pPr>
              <a:t>‹#›</a:t>
            </a:fld>
            <a:endParaRPr lang="zh-TW" altLang="en-US" dirty="0"/>
          </a:p>
        </p:txBody>
      </p:sp>
    </p:spTree>
    <p:extLst>
      <p:ext uri="{BB962C8B-B14F-4D97-AF65-F5344CB8AC3E}">
        <p14:creationId xmlns:p14="http://schemas.microsoft.com/office/powerpoint/2010/main" val="36256695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11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54778"/>
            <a:ext cx="2844800" cy="365125"/>
          </a:xfrm>
          <a:prstGeom prst="rect">
            <a:avLst/>
          </a:prstGeom>
        </p:spPr>
        <p:txBody>
          <a:bodyPr/>
          <a:lstStyle/>
          <a:p>
            <a:pPr>
              <a:defRPr/>
            </a:pPr>
            <a:fld id="{51CB66A9-0355-481E-B709-72F5CA5C743B}" type="slidenum">
              <a:rPr lang="zh-TW" altLang="en-US" smtClean="0"/>
              <a:pPr>
                <a:defRPr/>
              </a:pPr>
              <a:t>‹#›</a:t>
            </a:fld>
            <a:endParaRPr lang="zh-TW" altLang="en-US" dirty="0"/>
          </a:p>
        </p:txBody>
      </p:sp>
    </p:spTree>
    <p:extLst>
      <p:ext uri="{BB962C8B-B14F-4D97-AF65-F5344CB8AC3E}">
        <p14:creationId xmlns:p14="http://schemas.microsoft.com/office/powerpoint/2010/main" val="36256695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Title and Content">
    <p:spTree>
      <p:nvGrpSpPr>
        <p:cNvPr id="1" name=""/>
        <p:cNvGrpSpPr/>
        <p:nvPr/>
      </p:nvGrpSpPr>
      <p:grpSpPr>
        <a:xfrm>
          <a:off x="0" y="0"/>
          <a:ext cx="0" cy="0"/>
          <a:chOff x="0" y="0"/>
          <a:chExt cx="0" cy="0"/>
        </a:xfrm>
      </p:grpSpPr>
      <p:sp>
        <p:nvSpPr>
          <p:cNvPr id="4" name="Rectangle 3"/>
          <p:cNvSpPr/>
          <p:nvPr/>
        </p:nvSpPr>
        <p:spPr>
          <a:xfrm>
            <a:off x="0" y="3"/>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a:solidFill>
                <a:srgbClr val="FFFFFF"/>
              </a:solidFill>
              <a:latin typeface="Arial" pitchFamily="34" charset="0"/>
            </a:endParaRPr>
          </a:p>
        </p:txBody>
      </p:sp>
      <p:grpSp>
        <p:nvGrpSpPr>
          <p:cNvPr id="5" name="Group 9"/>
          <p:cNvGrpSpPr>
            <a:grpSpLocks/>
          </p:cNvGrpSpPr>
          <p:nvPr/>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a:solidFill>
                  <a:srgbClr val="FFFFFF"/>
                </a:solidFill>
                <a:latin typeface="Arial" pitchFamily="34" charset="0"/>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a:solidFill>
                  <a:srgbClr val="FFFFFF"/>
                </a:solidFill>
                <a:latin typeface="Arial" pitchFamily="34" charset="0"/>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lvl1pPr eaLnBrk="0" hangingPunct="0">
                <a:defRPr sz="2400">
                  <a:solidFill>
                    <a:schemeClr val="tx1"/>
                  </a:solidFill>
                  <a:latin typeface="Calibri" pitchFamily="34" charset="0"/>
                  <a:ea typeface="MS PGothic" pitchFamily="34" charset="-128"/>
                </a:defRPr>
              </a:lvl1pPr>
              <a:lvl2pPr marL="742950" indent="-285750" eaLnBrk="0" hangingPunct="0">
                <a:defRPr sz="2400">
                  <a:solidFill>
                    <a:schemeClr val="tx1"/>
                  </a:solidFill>
                  <a:latin typeface="Calibri" pitchFamily="34" charset="0"/>
                  <a:ea typeface="MS PGothic" pitchFamily="34" charset="-128"/>
                </a:defRPr>
              </a:lvl2pPr>
              <a:lvl3pPr marL="1143000" indent="-228600" eaLnBrk="0" hangingPunct="0">
                <a:defRPr sz="2400">
                  <a:solidFill>
                    <a:schemeClr val="tx1"/>
                  </a:solidFill>
                  <a:latin typeface="Calibri" pitchFamily="34" charset="0"/>
                  <a:ea typeface="MS PGothic" pitchFamily="34" charset="-128"/>
                </a:defRPr>
              </a:lvl3pPr>
              <a:lvl4pPr marL="1600200" indent="-228600" eaLnBrk="0" hangingPunct="0">
                <a:defRPr sz="2400">
                  <a:solidFill>
                    <a:schemeClr val="tx1"/>
                  </a:solidFill>
                  <a:latin typeface="Calibri" pitchFamily="34" charset="0"/>
                  <a:ea typeface="MS PGothic" pitchFamily="34" charset="-128"/>
                </a:defRPr>
              </a:lvl4pPr>
              <a:lvl5pPr marL="2057400" indent="-228600" eaLnBrk="0" hangingPunct="0">
                <a:defRPr sz="2400">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Calibri" pitchFamily="34" charset="0"/>
                  <a:ea typeface="MS PGothic" pitchFamily="34" charset="-128"/>
                </a:defRPr>
              </a:lvl9pPr>
            </a:lstStyle>
            <a:p>
              <a:pPr algn="ctr" eaLnBrk="1" hangingPunct="1">
                <a:defRPr/>
              </a:pPr>
              <a:endParaRPr lang="zh-TW" altLang="en-US" sz="1800">
                <a:solidFill>
                  <a:srgbClr val="FFFFFF"/>
                </a:solidFill>
                <a:latin typeface="Arial" pitchFamily="34" charset="0"/>
              </a:endParaRPr>
            </a:p>
          </p:txBody>
        </p:sp>
      </p:grpSp>
      <p:cxnSp>
        <p:nvCxnSpPr>
          <p:cNvPr id="11" name="Straight Connector 10"/>
          <p:cNvCxnSpPr/>
          <p:nvPr/>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3"/>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US" altLang="zh-TW"/>
              <a:t>Click to edit Master title style</a:t>
            </a:r>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p:txBody>
      </p:sp>
      <p:sp>
        <p:nvSpPr>
          <p:cNvPr id="12" name="Slide Number Placeholder 1"/>
          <p:cNvSpPr>
            <a:spLocks noGrp="1"/>
          </p:cNvSpPr>
          <p:nvPr>
            <p:ph type="sldNum" sz="quarter" idx="10"/>
          </p:nvPr>
        </p:nvSpPr>
        <p:spPr>
          <a:xfrm>
            <a:off x="8830733" y="6454778"/>
            <a:ext cx="2844800" cy="365125"/>
          </a:xfrm>
          <a:prstGeom prst="rect">
            <a:avLst/>
          </a:prstGeom>
        </p:spPr>
        <p:txBody>
          <a:bodyPr/>
          <a:lstStyle>
            <a:lvl1pPr>
              <a:defRPr smtClean="0"/>
            </a:lvl1pPr>
          </a:lstStyle>
          <a:p>
            <a:fld id="{6FABC43E-362F-47C7-AE5F-E86AE3749A26}" type="slidenum">
              <a:rPr lang="en-US" smtClean="0"/>
              <a:pPr/>
              <a:t>‹#›</a:t>
            </a:fld>
            <a:endParaRPr lang="en-US" dirty="0"/>
          </a:p>
        </p:txBody>
      </p:sp>
    </p:spTree>
    <p:extLst>
      <p:ext uri="{BB962C8B-B14F-4D97-AF65-F5344CB8AC3E}">
        <p14:creationId xmlns:p14="http://schemas.microsoft.com/office/powerpoint/2010/main" val="21194200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54778"/>
            <a:ext cx="2844800" cy="365125"/>
          </a:xfrm>
          <a:prstGeom prst="rect">
            <a:avLst/>
          </a:prstGeom>
        </p:spPr>
        <p:txBody>
          <a:bodyPr/>
          <a:lstStyle/>
          <a:p>
            <a:pPr>
              <a:defRPr/>
            </a:pPr>
            <a:fld id="{51CB66A9-0355-481E-B709-72F5CA5C743B}" type="slidenum">
              <a:rPr lang="zh-TW" altLang="en-US" smtClean="0"/>
              <a:pPr>
                <a:defRPr/>
              </a:pPr>
              <a:t>‹#›</a:t>
            </a:fld>
            <a:endParaRPr lang="zh-TW" altLang="en-US" dirty="0"/>
          </a:p>
        </p:txBody>
      </p:sp>
    </p:spTree>
    <p:extLst>
      <p:ext uri="{BB962C8B-B14F-4D97-AF65-F5344CB8AC3E}">
        <p14:creationId xmlns:p14="http://schemas.microsoft.com/office/powerpoint/2010/main" val="6050007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3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54778"/>
            <a:ext cx="2844800" cy="365125"/>
          </a:xfrm>
          <a:prstGeom prst="rect">
            <a:avLst/>
          </a:prstGeom>
        </p:spPr>
        <p:txBody>
          <a:bodyPr/>
          <a:lstStyle/>
          <a:p>
            <a:pPr>
              <a:defRPr/>
            </a:pPr>
            <a:fld id="{51CB66A9-0355-481E-B709-72F5CA5C743B}" type="slidenum">
              <a:rPr lang="zh-TW" altLang="en-US" smtClean="0"/>
              <a:pPr>
                <a:defRPr/>
              </a:pPr>
              <a:t>‹#›</a:t>
            </a:fld>
            <a:endParaRPr lang="zh-TW" altLang="en-US" dirty="0"/>
          </a:p>
        </p:txBody>
      </p:sp>
    </p:spTree>
    <p:extLst>
      <p:ext uri="{BB962C8B-B14F-4D97-AF65-F5344CB8AC3E}">
        <p14:creationId xmlns:p14="http://schemas.microsoft.com/office/powerpoint/2010/main" val="3625669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505644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4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54778"/>
            <a:ext cx="2844800" cy="365125"/>
          </a:xfrm>
          <a:prstGeom prst="rect">
            <a:avLst/>
          </a:prstGeom>
        </p:spPr>
        <p:txBody>
          <a:bodyPr/>
          <a:lstStyle/>
          <a:p>
            <a:pPr>
              <a:defRPr/>
            </a:pPr>
            <a:fld id="{51CB66A9-0355-481E-B709-72F5CA5C743B}" type="slidenum">
              <a:rPr lang="zh-TW" altLang="en-US" smtClean="0"/>
              <a:pPr>
                <a:defRPr/>
              </a:pPr>
              <a:t>‹#›</a:t>
            </a:fld>
            <a:endParaRPr lang="zh-TW" altLang="en-US" dirty="0"/>
          </a:p>
        </p:txBody>
      </p:sp>
    </p:spTree>
    <p:extLst>
      <p:ext uri="{BB962C8B-B14F-4D97-AF65-F5344CB8AC3E}">
        <p14:creationId xmlns:p14="http://schemas.microsoft.com/office/powerpoint/2010/main" val="6050007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6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54778"/>
            <a:ext cx="2844800" cy="365125"/>
          </a:xfrm>
          <a:prstGeom prst="rect">
            <a:avLst/>
          </a:prstGeom>
        </p:spPr>
        <p:txBody>
          <a:bodyPr/>
          <a:lstStyle/>
          <a:p>
            <a:pPr>
              <a:defRPr/>
            </a:pPr>
            <a:fld id="{51CB66A9-0355-481E-B709-72F5CA5C743B}" type="slidenum">
              <a:rPr lang="zh-TW" altLang="en-US" smtClean="0"/>
              <a:pPr>
                <a:defRPr/>
              </a:pPr>
              <a:t>‹#›</a:t>
            </a:fld>
            <a:endParaRPr lang="zh-TW" altLang="en-US" dirty="0"/>
          </a:p>
        </p:txBody>
      </p:sp>
    </p:spTree>
    <p:extLst>
      <p:ext uri="{BB962C8B-B14F-4D97-AF65-F5344CB8AC3E}">
        <p14:creationId xmlns:p14="http://schemas.microsoft.com/office/powerpoint/2010/main" val="6050007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7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54778"/>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9417902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9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467412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35"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2" r:id="rId41"/>
    <p:sldLayoutId id="2147483763" r:id="rId42"/>
    <p:sldLayoutId id="2147483766" r:id="rId43"/>
  </p:sldLayoutIdLst>
  <p:hf sldNum="0" hdr="0" ftr="0" dt="0"/>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9.xml"/><Relationship Id="rId1" Type="http://schemas.openxmlformats.org/officeDocument/2006/relationships/themeOverride" Target="../theme/themeOverride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5.xml"/><Relationship Id="rId1" Type="http://schemas.openxmlformats.org/officeDocument/2006/relationships/tags" Target="../tags/tag10.xml"/><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7.xml"/><Relationship Id="rId1" Type="http://schemas.openxmlformats.org/officeDocument/2006/relationships/tags" Target="../tags/tag1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8.xml"/><Relationship Id="rId1" Type="http://schemas.openxmlformats.org/officeDocument/2006/relationships/tags" Target="../tags/tag12.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9.xml"/><Relationship Id="rId1" Type="http://schemas.openxmlformats.org/officeDocument/2006/relationships/tags" Target="../tags/tag13.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9.xml"/><Relationship Id="rId1" Type="http://schemas.openxmlformats.org/officeDocument/2006/relationships/tags" Target="../tags/tag14.xml"/><Relationship Id="rId5" Type="http://schemas.microsoft.com/office/2007/relationships/hdphoto" Target="../media/hdphoto1.wdp"/><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0.xml"/><Relationship Id="rId1" Type="http://schemas.openxmlformats.org/officeDocument/2006/relationships/tags" Target="../tags/tag15.xml"/><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9.xml"/><Relationship Id="rId1" Type="http://schemas.openxmlformats.org/officeDocument/2006/relationships/tags" Target="../tags/tag16.xml"/><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1.xml"/><Relationship Id="rId1" Type="http://schemas.openxmlformats.org/officeDocument/2006/relationships/tags" Target="../tags/tag17.xml"/><Relationship Id="rId5" Type="http://schemas.microsoft.com/office/2007/relationships/hdphoto" Target="../media/hdphoto1.wdp"/><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2.xml"/><Relationship Id="rId1" Type="http://schemas.openxmlformats.org/officeDocument/2006/relationships/tags" Target="../tags/tag18.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9.xml"/><Relationship Id="rId1" Type="http://schemas.openxmlformats.org/officeDocument/2006/relationships/tags" Target="../tags/tag19.xml"/><Relationship Id="rId5" Type="http://schemas.microsoft.com/office/2007/relationships/hdphoto" Target="../media/hdphoto1.wdp"/><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9.xml"/><Relationship Id="rId1" Type="http://schemas.openxmlformats.org/officeDocument/2006/relationships/tags" Target="../tags/tag20.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9.xml"/><Relationship Id="rId1" Type="http://schemas.openxmlformats.org/officeDocument/2006/relationships/tags" Target="../tags/tag21.xml"/><Relationship Id="rId5" Type="http://schemas.microsoft.com/office/2007/relationships/hdphoto" Target="../media/hdphoto1.wdp"/><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9.xml"/><Relationship Id="rId1" Type="http://schemas.openxmlformats.org/officeDocument/2006/relationships/tags" Target="../tags/tag22.xml"/><Relationship Id="rId5" Type="http://schemas.microsoft.com/office/2007/relationships/hdphoto" Target="../media/hdphoto1.wdp"/><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9.xml"/><Relationship Id="rId1" Type="http://schemas.openxmlformats.org/officeDocument/2006/relationships/tags" Target="../tags/tag23.xml"/><Relationship Id="rId5" Type="http://schemas.microsoft.com/office/2007/relationships/hdphoto" Target="../media/hdphoto1.wdp"/><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4.xml"/><Relationship Id="rId1" Type="http://schemas.openxmlformats.org/officeDocument/2006/relationships/tags" Target="../tags/tag24.xml"/><Relationship Id="rId5" Type="http://schemas.microsoft.com/office/2007/relationships/hdphoto" Target="../media/hdphoto1.wdp"/><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9.xml"/><Relationship Id="rId1" Type="http://schemas.openxmlformats.org/officeDocument/2006/relationships/tags" Target="../tags/tag25.xml"/><Relationship Id="rId5" Type="http://schemas.microsoft.com/office/2007/relationships/hdphoto" Target="../media/hdphoto1.wdp"/><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9.xml"/><Relationship Id="rId1" Type="http://schemas.openxmlformats.org/officeDocument/2006/relationships/tags" Target="../tags/tag26.xml"/><Relationship Id="rId5" Type="http://schemas.microsoft.com/office/2007/relationships/hdphoto" Target="../media/hdphoto1.wdp"/><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2.xml"/><Relationship Id="rId1" Type="http://schemas.openxmlformats.org/officeDocument/2006/relationships/tags" Target="../tags/tag27.xml"/><Relationship Id="rId5" Type="http://schemas.microsoft.com/office/2007/relationships/hdphoto" Target="../media/hdphoto1.wdp"/><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3.xml"/><Relationship Id="rId1" Type="http://schemas.openxmlformats.org/officeDocument/2006/relationships/tags" Target="../tags/tag28.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3.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2.xml"/><Relationship Id="rId1" Type="http://schemas.openxmlformats.org/officeDocument/2006/relationships/tags" Target="../tags/tag29.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4.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5.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6.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7.xml"/><Relationship Id="rId1" Type="http://schemas.openxmlformats.org/officeDocument/2006/relationships/tags" Target="../tags/tag6.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8.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5.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Foundation</a:t>
            </a:r>
          </a:p>
        </p:txBody>
      </p:sp>
      <p:sp>
        <p:nvSpPr>
          <p:cNvPr id="3" name="Text Placeholder 2"/>
          <p:cNvSpPr>
            <a:spLocks noGrp="1"/>
          </p:cNvSpPr>
          <p:nvPr>
            <p:ph type="body" sz="quarter" idx="10"/>
          </p:nvPr>
        </p:nvSpPr>
        <p:spPr/>
        <p:txBody>
          <a:bodyPr/>
          <a:lstStyle/>
          <a:p>
            <a:r>
              <a:rPr lang="en-GB" b="1" dirty="0">
                <a:solidFill>
                  <a:schemeClr val="accent1"/>
                </a:solidFill>
              </a:rPr>
              <a:t>SQL – Inline Views and Views</a:t>
            </a:r>
          </a:p>
        </p:txBody>
      </p:sp>
    </p:spTree>
    <p:extLst>
      <p:ext uri="{BB962C8B-B14F-4D97-AF65-F5344CB8AC3E}">
        <p14:creationId xmlns:p14="http://schemas.microsoft.com/office/powerpoint/2010/main" val="1342715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7" name="Rectangle 6"/>
          <p:cNvSpPr/>
          <p:nvPr/>
        </p:nvSpPr>
        <p:spPr>
          <a:xfrm>
            <a:off x="1296000" y="1948651"/>
            <a:ext cx="9600000" cy="2466637"/>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defTabSz="457200">
              <a:lnSpc>
                <a:spcPct val="200000"/>
              </a:lnSpc>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SELECT</a:t>
            </a:r>
            <a:r>
              <a:rPr lang="en-GB" altLang="en-US" sz="2000" b="1" dirty="0">
                <a:solidFill>
                  <a:prstClr val="black"/>
                </a:solidFill>
                <a:latin typeface="Consolas" panose="020B0609020204030204" pitchFamily="49" charset="0"/>
                <a:cs typeface="Consolas" panose="020B0609020204030204" pitchFamily="49" charset="0"/>
              </a:rPr>
              <a:t>   DISTINCT broker_id,</a:t>
            </a:r>
          </a:p>
          <a:p>
            <a:pPr defTabSz="457200">
              <a:lnSpc>
                <a:spcPct val="200000"/>
              </a:lnSpc>
              <a:buFont typeface="Arial" pitchFamily="34" charset="0"/>
              <a:buNone/>
            </a:pPr>
            <a:r>
              <a:rPr lang="en-GB" altLang="en-US" sz="2000" b="1" dirty="0">
                <a:solidFill>
                  <a:prstClr val="black"/>
                </a:solidFill>
                <a:latin typeface="Consolas" panose="020B0609020204030204" pitchFamily="49" charset="0"/>
                <a:cs typeface="Consolas" panose="020B0609020204030204" pitchFamily="49" charset="0"/>
              </a:rPr>
              <a:t>                  share_id</a:t>
            </a:r>
          </a:p>
          <a:p>
            <a:pPr defTabSz="457200">
              <a:lnSpc>
                <a:spcPct val="200000"/>
              </a:lnSpc>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FROM</a:t>
            </a:r>
            <a:r>
              <a:rPr lang="en-GB" altLang="en-US" sz="2000" b="1" dirty="0">
                <a:solidFill>
                  <a:prstClr val="black"/>
                </a:solidFill>
                <a:latin typeface="Consolas" panose="020B0609020204030204" pitchFamily="49" charset="0"/>
                <a:cs typeface="Consolas" panose="020B0609020204030204" pitchFamily="49" charset="0"/>
              </a:rPr>
              <a:t>     trades</a:t>
            </a:r>
          </a:p>
          <a:p>
            <a:pPr defTabSz="457200">
              <a:lnSpc>
                <a:spcPct val="200000"/>
              </a:lnSpc>
              <a:buFont typeface="Arial" pitchFamily="34" charset="0"/>
              <a:buNone/>
            </a:pPr>
            <a:r>
              <a:rPr lang="en-GB" altLang="en-US" sz="2000" b="1" dirty="0">
                <a:solidFill>
                  <a:prstClr val="black"/>
                </a:solidFill>
                <a:latin typeface="Consolas" panose="020B0609020204030204" pitchFamily="49" charset="0"/>
                <a:cs typeface="Consolas" panose="020B0609020204030204" pitchFamily="49" charset="0"/>
              </a:rPr>
              <a:t>;</a:t>
            </a:r>
          </a:p>
        </p:txBody>
      </p:sp>
      <p:sp>
        <p:nvSpPr>
          <p:cNvPr id="6" name="Title 2"/>
          <p:cNvSpPr txBox="1">
            <a:spLocks/>
          </p:cNvSpPr>
          <p:nvPr>
            <p:custDataLst>
              <p:tags r:id="rId2"/>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In-line views – Step 2</a:t>
            </a:r>
          </a:p>
        </p:txBody>
      </p:sp>
      <p:sp>
        <p:nvSpPr>
          <p:cNvPr id="5" name="Rectangle 2"/>
          <p:cNvSpPr txBox="1">
            <a:spLocks noChangeArrowheads="1"/>
          </p:cNvSpPr>
          <p:nvPr/>
        </p:nvSpPr>
        <p:spPr>
          <a:xfrm>
            <a:off x="576000" y="976919"/>
            <a:ext cx="10991885" cy="760959"/>
          </a:xfrm>
          <a:prstGeom prst="rect">
            <a:avLst/>
          </a:prstGeom>
        </p:spPr>
        <p:txBody>
          <a:bodyPr vert="horz" wrap="square" lIns="72000" tIns="72000" rIns="72000" bIns="72000" rtlCol="0" anchor="t">
            <a:spAutoFit/>
          </a:bodyPr>
          <a:lstStyle/>
          <a:p>
            <a:r>
              <a:rPr lang="en-GB" sz="2000" b="1" dirty="0">
                <a:solidFill>
                  <a:srgbClr val="2EABE2"/>
                </a:solidFill>
                <a:latin typeface="Arial" panose="020B0604020202020204" pitchFamily="34" charset="0"/>
                <a:cs typeface="Arial" panose="020B0604020202020204" pitchFamily="34" charset="0"/>
              </a:rPr>
              <a:t>Next construct a query to display the list of broker ids with different shares traded by each broker.</a:t>
            </a:r>
          </a:p>
        </p:txBody>
      </p:sp>
      <p:pic>
        <p:nvPicPr>
          <p:cNvPr id="9" name="Picture 2"/>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4913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296000" y="1948651"/>
            <a:ext cx="9600000" cy="4313297"/>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200000"/>
              </a:lnSpc>
            </a:pPr>
            <a:r>
              <a:rPr lang="en-GB" altLang="en-US" sz="2000" b="1" dirty="0">
                <a:solidFill>
                  <a:schemeClr val="accent1"/>
                </a:solidFill>
                <a:latin typeface="Consolas" panose="020B0609020204030204" pitchFamily="49" charset="0"/>
                <a:cs typeface="Consolas" panose="020B0609020204030204" pitchFamily="49" charset="0"/>
              </a:rPr>
              <a:t>SELECT </a:t>
            </a:r>
            <a:r>
              <a:rPr lang="en-GB" altLang="en-US" sz="2000" b="1" dirty="0">
                <a:solidFill>
                  <a:prstClr val="black"/>
                </a:solidFill>
                <a:latin typeface="Consolas" panose="020B0609020204030204" pitchFamily="49" charset="0"/>
              </a:rPr>
              <a:t>broker_id,</a:t>
            </a:r>
          </a:p>
          <a:p>
            <a:pPr>
              <a:lnSpc>
                <a:spcPct val="200000"/>
              </a:lnSpc>
            </a:pPr>
            <a:r>
              <a:rPr lang="en-GB" altLang="en-US" sz="2000" b="1" dirty="0">
                <a:solidFill>
                  <a:prstClr val="black"/>
                </a:solidFill>
                <a:latin typeface="Consolas" panose="020B0609020204030204" pitchFamily="49" charset="0"/>
              </a:rPr>
              <a:t>       </a:t>
            </a:r>
            <a:r>
              <a:rPr lang="en-GB" altLang="en-US" sz="2000" b="1" dirty="0">
                <a:solidFill>
                  <a:schemeClr val="accent1"/>
                </a:solidFill>
                <a:latin typeface="Consolas" panose="020B0609020204030204" pitchFamily="49" charset="0"/>
              </a:rPr>
              <a:t>COUNT</a:t>
            </a:r>
            <a:r>
              <a:rPr lang="en-GB" altLang="en-US" sz="2000" b="1" dirty="0">
                <a:solidFill>
                  <a:prstClr val="black"/>
                </a:solidFill>
                <a:latin typeface="Consolas" panose="020B0609020204030204" pitchFamily="49" charset="0"/>
              </a:rPr>
              <a:t>(share_id) </a:t>
            </a:r>
            <a:r>
              <a:rPr lang="en-GB" altLang="en-US" sz="2000" b="1" dirty="0">
                <a:solidFill>
                  <a:schemeClr val="accent1"/>
                </a:solidFill>
                <a:latin typeface="Consolas" panose="020B0609020204030204" pitchFamily="49" charset="0"/>
              </a:rPr>
              <a:t>AS</a:t>
            </a:r>
            <a:r>
              <a:rPr lang="en-GB" altLang="en-US" sz="2000" b="1" dirty="0">
                <a:solidFill>
                  <a:prstClr val="black"/>
                </a:solidFill>
                <a:latin typeface="Consolas" panose="020B0609020204030204" pitchFamily="49" charset="0"/>
              </a:rPr>
              <a:t> "No of Different Shares"</a:t>
            </a:r>
          </a:p>
          <a:p>
            <a:pPr defTabSz="457200">
              <a:lnSpc>
                <a:spcPct val="200000"/>
              </a:lnSpc>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FROM </a:t>
            </a:r>
            <a:r>
              <a:rPr lang="en-GB" altLang="en-US" sz="2000" b="1" dirty="0">
                <a:latin typeface="Consolas" panose="020B0609020204030204" pitchFamily="49" charset="0"/>
                <a:cs typeface="Consolas" panose="020B0609020204030204" pitchFamily="49" charset="0"/>
              </a:rPr>
              <a:t>(</a:t>
            </a:r>
            <a:r>
              <a:rPr lang="en-GB" altLang="en-US" sz="2000" b="1" dirty="0">
                <a:solidFill>
                  <a:schemeClr val="accent1"/>
                </a:solidFill>
                <a:latin typeface="Consolas" panose="020B0609020204030204" pitchFamily="49" charset="0"/>
                <a:cs typeface="Consolas" panose="020B0609020204030204" pitchFamily="49" charset="0"/>
              </a:rPr>
              <a:t>SELECT</a:t>
            </a:r>
            <a:r>
              <a:rPr lang="en-GB" altLang="en-US" sz="2000" b="1" dirty="0">
                <a:solidFill>
                  <a:prstClr val="black"/>
                </a:solidFill>
                <a:latin typeface="Consolas" panose="020B0609020204030204" pitchFamily="49" charset="0"/>
                <a:cs typeface="Consolas" panose="020B0609020204030204" pitchFamily="49" charset="0"/>
              </a:rPr>
              <a:t> DISTINCT broker_id,</a:t>
            </a:r>
          </a:p>
          <a:p>
            <a:pPr defTabSz="457200">
              <a:lnSpc>
                <a:spcPct val="200000"/>
              </a:lnSpc>
              <a:buFont typeface="Arial" pitchFamily="34" charset="0"/>
              <a:buNone/>
            </a:pPr>
            <a:r>
              <a:rPr lang="en-GB" altLang="en-US" sz="2000" b="1" dirty="0">
                <a:solidFill>
                  <a:prstClr val="black"/>
                </a:solidFill>
                <a:latin typeface="Consolas" panose="020B0609020204030204" pitchFamily="49" charset="0"/>
                <a:cs typeface="Consolas" panose="020B0609020204030204" pitchFamily="49" charset="0"/>
              </a:rPr>
              <a:t>                      share_id</a:t>
            </a:r>
          </a:p>
          <a:p>
            <a:pPr defTabSz="457200">
              <a:lnSpc>
                <a:spcPct val="200000"/>
              </a:lnSpc>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      FROM</a:t>
            </a:r>
            <a:r>
              <a:rPr lang="en-GB" altLang="en-US" sz="2000" b="1" dirty="0">
                <a:solidFill>
                  <a:prstClr val="black"/>
                </a:solidFill>
                <a:latin typeface="Consolas" panose="020B0609020204030204" pitchFamily="49" charset="0"/>
                <a:cs typeface="Consolas" panose="020B0609020204030204" pitchFamily="49" charset="0"/>
              </a:rPr>
              <a:t>   trades)</a:t>
            </a:r>
          </a:p>
          <a:p>
            <a:pPr>
              <a:lnSpc>
                <a:spcPct val="200000"/>
              </a:lnSpc>
            </a:pPr>
            <a:r>
              <a:rPr lang="en-GB" altLang="en-US" sz="2000" b="1" dirty="0">
                <a:solidFill>
                  <a:schemeClr val="accent1"/>
                </a:solidFill>
                <a:latin typeface="Consolas" panose="020B0609020204030204" pitchFamily="49" charset="0"/>
              </a:rPr>
              <a:t>GROUP BY </a:t>
            </a:r>
            <a:r>
              <a:rPr lang="en-GB" altLang="en-US" sz="2000" b="1" dirty="0">
                <a:solidFill>
                  <a:prstClr val="black"/>
                </a:solidFill>
                <a:latin typeface="Consolas" panose="020B0609020204030204" pitchFamily="49" charset="0"/>
                <a:cs typeface="Consolas" panose="020B0609020204030204" pitchFamily="49" charset="0"/>
              </a:rPr>
              <a:t>broker_id</a:t>
            </a:r>
          </a:p>
          <a:p>
            <a:pPr>
              <a:lnSpc>
                <a:spcPct val="200000"/>
              </a:lnSpc>
            </a:pPr>
            <a:r>
              <a:rPr lang="en-GB" altLang="en-US" sz="2000" b="1" dirty="0">
                <a:solidFill>
                  <a:schemeClr val="accent1"/>
                </a:solidFill>
                <a:latin typeface="Consolas" panose="020B0609020204030204" pitchFamily="49" charset="0"/>
              </a:rPr>
              <a:t>ORDER BY </a:t>
            </a:r>
            <a:r>
              <a:rPr lang="en-GB" altLang="en-US" sz="2000" b="1" dirty="0">
                <a:solidFill>
                  <a:prstClr val="black"/>
                </a:solidFill>
                <a:latin typeface="Consolas" panose="020B0609020204030204" pitchFamily="49" charset="0"/>
                <a:cs typeface="Consolas" panose="020B0609020204030204" pitchFamily="49" charset="0"/>
              </a:rPr>
              <a:t>broker_id;</a:t>
            </a:r>
          </a:p>
        </p:txBody>
      </p:sp>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In-line views – Step 3 (Solution)</a:t>
            </a:r>
          </a:p>
        </p:txBody>
      </p:sp>
      <p:sp>
        <p:nvSpPr>
          <p:cNvPr id="5" name="Rectangle 2"/>
          <p:cNvSpPr txBox="1">
            <a:spLocks noChangeArrowheads="1"/>
          </p:cNvSpPr>
          <p:nvPr/>
        </p:nvSpPr>
        <p:spPr>
          <a:xfrm>
            <a:off x="576000" y="976919"/>
            <a:ext cx="10991885" cy="760959"/>
          </a:xfrm>
          <a:prstGeom prst="rect">
            <a:avLst/>
          </a:prstGeom>
        </p:spPr>
        <p:txBody>
          <a:bodyPr vert="horz" wrap="square" lIns="72000" tIns="72000" rIns="72000" bIns="72000" rtlCol="0" anchor="t">
            <a:spAutoFit/>
          </a:bodyPr>
          <a:lstStyle/>
          <a:p>
            <a:r>
              <a:rPr lang="en-GB" sz="2000" b="1" dirty="0">
                <a:solidFill>
                  <a:srgbClr val="2EABE2"/>
                </a:solidFill>
                <a:latin typeface="Arial" panose="020B0604020202020204" pitchFamily="34" charset="0"/>
                <a:cs typeface="Arial" panose="020B0604020202020204" pitchFamily="34" charset="0"/>
              </a:rPr>
              <a:t>Finally construct a query to display the number of different shares traded by each broker: the query from step 2 is used as a table (in-line view).</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0553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val Callout 4"/>
          <p:cNvSpPr/>
          <p:nvPr/>
        </p:nvSpPr>
        <p:spPr>
          <a:xfrm>
            <a:off x="1470562" y="2492610"/>
            <a:ext cx="4193390" cy="2952614"/>
          </a:xfrm>
          <a:prstGeom prst="wedgeEllipseCallou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400" b="1" dirty="0">
                <a:latin typeface="Arial" panose="020B0604020202020204" pitchFamily="34" charset="0"/>
                <a:cs typeface="Arial" panose="020B0604020202020204" pitchFamily="34" charset="0"/>
              </a:rPr>
              <a:t>Display broker ids with the number of different stock exchanges they traded in by each broker id</a:t>
            </a:r>
          </a:p>
        </p:txBody>
      </p:sp>
      <p:sp>
        <p:nvSpPr>
          <p:cNvPr id="6" name="Oval Callout 5"/>
          <p:cNvSpPr/>
          <p:nvPr/>
        </p:nvSpPr>
        <p:spPr>
          <a:xfrm>
            <a:off x="6096000" y="2492610"/>
            <a:ext cx="4704877" cy="2880606"/>
          </a:xfrm>
          <a:prstGeom prst="wedgeEllipseCallout">
            <a:avLst/>
          </a:prstGeom>
          <a:solidFill>
            <a:srgbClr val="2EAB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400" b="1" dirty="0">
                <a:latin typeface="Arial" panose="020B0604020202020204" pitchFamily="34" charset="0"/>
                <a:cs typeface="Arial" panose="020B0604020202020204" pitchFamily="34" charset="0"/>
              </a:rPr>
              <a:t>Display shares with the number of different stock exchanges where share was traded for each share</a:t>
            </a:r>
          </a:p>
        </p:txBody>
      </p:sp>
      <p:sp>
        <p:nvSpPr>
          <p:cNvPr id="8" name="TextBox 7"/>
          <p:cNvSpPr txBox="1"/>
          <p:nvPr/>
        </p:nvSpPr>
        <p:spPr>
          <a:xfrm>
            <a:off x="609601" y="1186543"/>
            <a:ext cx="10726057" cy="400110"/>
          </a:xfrm>
          <a:prstGeom prst="rect">
            <a:avLst/>
          </a:prstGeom>
          <a:noFill/>
        </p:spPr>
        <p:txBody>
          <a:bodyPr wrap="square" rtlCol="0">
            <a:spAutoFit/>
          </a:bodyPr>
          <a:lstStyle/>
          <a:p>
            <a:r>
              <a:rPr lang="en-GB" sz="2000" b="1" dirty="0">
                <a:solidFill>
                  <a:srgbClr val="2EABE2"/>
                </a:solidFill>
                <a:latin typeface="Arial" panose="020B0604020202020204" pitchFamily="34" charset="0"/>
                <a:cs typeface="Arial" panose="020B0604020202020204" pitchFamily="34" charset="0"/>
              </a:rPr>
              <a:t>Use an inline view to display the following information:</a:t>
            </a:r>
          </a:p>
        </p:txBody>
      </p:sp>
      <p:sp>
        <p:nvSpPr>
          <p:cNvPr id="9"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In-line views – Practice</a:t>
            </a:r>
          </a:p>
        </p:txBody>
      </p:sp>
      <p:pic>
        <p:nvPicPr>
          <p:cNvPr id="10"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04593157"/>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839416" y="2707571"/>
            <a:ext cx="10086351" cy="1384995"/>
          </a:xfrm>
          <a:prstGeom prst="rect">
            <a:avLst/>
          </a:prstGeom>
          <a:noFill/>
          <a:ln w="38100" cmpd="sng">
            <a:noFill/>
          </a:ln>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defTabSz="457200" eaLnBrk="1" hangingPunct="1"/>
            <a:r>
              <a:rPr lang="en-GB" altLang="en-US" sz="2800" dirty="0">
                <a:solidFill>
                  <a:prstClr val="black"/>
                </a:solidFill>
                <a:latin typeface="Arial" panose="020B0604020202020204" pitchFamily="34" charset="0"/>
                <a:cs typeface="Arial" panose="020B0604020202020204" pitchFamily="34" charset="0"/>
              </a:rPr>
              <a:t>Display the total value of shares traded for this quarter for every broker. Display broker’s names and include brokers who have never made any trade.</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In-Line Views – Advanced Scenario </a:t>
            </a:r>
          </a:p>
        </p:txBody>
      </p:sp>
      <p:sp>
        <p:nvSpPr>
          <p:cNvPr id="5" name="Rectangle 2"/>
          <p:cNvSpPr txBox="1">
            <a:spLocks noChangeArrowheads="1"/>
          </p:cNvSpPr>
          <p:nvPr/>
        </p:nvSpPr>
        <p:spPr>
          <a:xfrm>
            <a:off x="576000" y="976919"/>
            <a:ext cx="10991885" cy="453183"/>
          </a:xfrm>
          <a:prstGeom prst="rect">
            <a:avLst/>
          </a:prstGeom>
        </p:spPr>
        <p:txBody>
          <a:bodyPr vert="horz" wrap="square" lIns="72000" tIns="72000" rIns="72000" bIns="72000" rtlCol="0" anchor="t">
            <a:spAutoFit/>
          </a:bodyPr>
          <a:lstStyle/>
          <a:p>
            <a:r>
              <a:rPr lang="en-GB" sz="2000" b="1" dirty="0">
                <a:solidFill>
                  <a:srgbClr val="2EABE2"/>
                </a:solidFill>
                <a:latin typeface="Arial" panose="020B0604020202020204" pitchFamily="34" charset="0"/>
                <a:cs typeface="Arial" panose="020B0604020202020204" pitchFamily="34" charset="0"/>
              </a:rPr>
              <a:t>In the next scenario we’ll see that in-line views can be aliased and joined to tables.</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393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296000" y="1948650"/>
            <a:ext cx="9600000" cy="4247317"/>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defTabSz="457200">
              <a:spcBef>
                <a:spcPts val="300"/>
              </a:spcBef>
              <a:spcAft>
                <a:spcPts val="300"/>
              </a:spcAft>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SELECT</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b.first_name||' '||b.last_name </a:t>
            </a:r>
            <a:r>
              <a:rPr lang="en-GB" altLang="en-US" sz="2000" b="1" dirty="0">
                <a:solidFill>
                  <a:schemeClr val="accent1"/>
                </a:solidFill>
                <a:latin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broker,</a:t>
            </a:r>
          </a:p>
          <a:p>
            <a:pPr defTabSz="457200">
              <a:spcBef>
                <a:spcPts val="300"/>
              </a:spcBef>
              <a:spcAft>
                <a:spcPts val="300"/>
              </a:spcAft>
              <a:buFont typeface="Arial" pitchFamily="34" charset="0"/>
              <a:buNone/>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cs typeface="Consolas" panose="020B0609020204030204" pitchFamily="49" charset="0"/>
              </a:rPr>
              <a:t>SUM</a:t>
            </a:r>
            <a:r>
              <a:rPr lang="en-GB" altLang="en-US" sz="2000" b="1" dirty="0">
                <a:solidFill>
                  <a:prstClr val="black"/>
                </a:solidFill>
                <a:latin typeface="Consolas" panose="020B0609020204030204" pitchFamily="49" charset="0"/>
                <a:cs typeface="Consolas" panose="020B0609020204030204" pitchFamily="49" charset="0"/>
              </a:rPr>
              <a:t>(t.price_total) </a:t>
            </a:r>
            <a:r>
              <a:rPr lang="en-GB" altLang="en-US" sz="2000" b="1" dirty="0">
                <a:solidFill>
                  <a:schemeClr val="accent1"/>
                </a:solidFill>
                <a:latin typeface="Consolas" panose="020B0609020204030204" pitchFamily="49" charset="0"/>
                <a:cs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total</a:t>
            </a:r>
          </a:p>
          <a:p>
            <a:pPr defTabSz="457200">
              <a:spcBef>
                <a:spcPts val="300"/>
              </a:spcBef>
              <a:spcAft>
                <a:spcPts val="300"/>
              </a:spcAft>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FROM</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brokers b</a:t>
            </a:r>
          </a:p>
          <a:p>
            <a:pPr>
              <a:spcBef>
                <a:spcPts val="300"/>
              </a:spcBef>
              <a:spcAft>
                <a:spcPts val="300"/>
              </a:spcAft>
            </a:pPr>
            <a:r>
              <a:rPr lang="en-GB" altLang="en-US" sz="2000" b="1" dirty="0">
                <a:solidFill>
                  <a:schemeClr val="accent1"/>
                </a:solidFill>
                <a:latin typeface="Consolas" panose="020B0609020204030204" pitchFamily="49" charset="0"/>
              </a:rPr>
              <a:t>LEFT OUTER JOIN</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trades t</a:t>
            </a:r>
          </a:p>
          <a:p>
            <a:pPr>
              <a:spcBef>
                <a:spcPts val="300"/>
              </a:spcBef>
              <a:spcAft>
                <a:spcPts val="300"/>
              </a:spcAft>
            </a:pPr>
            <a:r>
              <a:rPr lang="en-GB" altLang="en-US" sz="2000" b="1" dirty="0">
                <a:solidFill>
                  <a:schemeClr val="accent1"/>
                </a:solidFill>
                <a:latin typeface="Consolas" panose="020B0609020204030204" pitchFamily="49" charset="0"/>
              </a:rPr>
              <a:t>ON</a:t>
            </a:r>
            <a:r>
              <a:rPr lang="en-GB" altLang="en-US" sz="2000" b="1" dirty="0">
                <a:solidFill>
                  <a:prstClr val="black"/>
                </a:solidFill>
                <a:latin typeface="Consolas" panose="020B0609020204030204" pitchFamily="49" charset="0"/>
                <a:cs typeface="Consolas" panose="020B0609020204030204" pitchFamily="49" charset="0"/>
              </a:rPr>
              <a:t> t.broker_id = b.broker_id</a:t>
            </a:r>
          </a:p>
          <a:p>
            <a:pPr defTabSz="457200">
              <a:spcBef>
                <a:spcPts val="300"/>
              </a:spcBef>
              <a:spcAft>
                <a:spcPts val="300"/>
              </a:spcAft>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GROUP BY</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b.first_name||' '||b.last_name </a:t>
            </a:r>
          </a:p>
          <a:p>
            <a:pPr defTabSz="457200">
              <a:spcBef>
                <a:spcPts val="300"/>
              </a:spcBef>
              <a:spcAft>
                <a:spcPts val="300"/>
              </a:spcAft>
              <a:buFont typeface="Arial" pitchFamily="34" charset="0"/>
              <a:buNone/>
            </a:pPr>
            <a:r>
              <a:rPr lang="en-GB" altLang="en-US" sz="2000" b="1" dirty="0">
                <a:solidFill>
                  <a:prstClr val="black"/>
                </a:solidFill>
                <a:latin typeface="Consolas" panose="020B0609020204030204" pitchFamily="49" charset="0"/>
                <a:cs typeface="Consolas" panose="020B0609020204030204" pitchFamily="49" charset="0"/>
              </a:rPr>
              <a:t>;</a:t>
            </a:r>
          </a:p>
        </p:txBody>
      </p:sp>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In-line views – Step 1</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dirty="0">
              <a:latin typeface="Arial" panose="020B0604020202020204" pitchFamily="34" charset="0"/>
              <a:cs typeface="Arial" panose="020B0604020202020204" pitchFamily="34" charset="0"/>
            </a:endParaRPr>
          </a:p>
        </p:txBody>
      </p:sp>
      <p:sp>
        <p:nvSpPr>
          <p:cNvPr id="8" name="Rectangle 2">
            <a:extLst>
              <a:ext uri="{FF2B5EF4-FFF2-40B4-BE49-F238E27FC236}">
                <a16:creationId xmlns:a16="http://schemas.microsoft.com/office/drawing/2014/main" id="{47D1ABF1-3E01-4337-A638-9304194C5495}"/>
              </a:ext>
            </a:extLst>
          </p:cNvPr>
          <p:cNvSpPr txBox="1">
            <a:spLocks noChangeArrowheads="1"/>
          </p:cNvSpPr>
          <p:nvPr/>
        </p:nvSpPr>
        <p:spPr>
          <a:xfrm>
            <a:off x="576000" y="976919"/>
            <a:ext cx="10991885" cy="760959"/>
          </a:xfrm>
          <a:prstGeom prst="rect">
            <a:avLst/>
          </a:prstGeom>
        </p:spPr>
        <p:txBody>
          <a:bodyPr vert="horz" wrap="square" lIns="72000" tIns="72000" rIns="72000" bIns="72000" rtlCol="0" anchor="t">
            <a:spAutoFit/>
          </a:bodyPr>
          <a:lstStyle/>
          <a:p>
            <a:r>
              <a:rPr lang="en-GB" sz="2000" b="1" dirty="0">
                <a:solidFill>
                  <a:srgbClr val="2EABE2"/>
                </a:solidFill>
                <a:latin typeface="Arial" panose="020B0604020202020204" pitchFamily="34" charset="0"/>
                <a:cs typeface="Arial" panose="020B0604020202020204" pitchFamily="34" charset="0"/>
              </a:rPr>
              <a:t>First of all construct the query to display the total amount traded by all brokers including those who’ve never made a trade.</a:t>
            </a:r>
          </a:p>
        </p:txBody>
      </p:sp>
    </p:spTree>
    <p:extLst>
      <p:ext uri="{BB962C8B-B14F-4D97-AF65-F5344CB8AC3E}">
        <p14:creationId xmlns:p14="http://schemas.microsoft.com/office/powerpoint/2010/main" val="358718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296000" y="1484784"/>
            <a:ext cx="9600000" cy="5016758"/>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defTabSz="457200">
              <a:spcBef>
                <a:spcPts val="300"/>
              </a:spcBef>
              <a:spcAft>
                <a:spcPts val="300"/>
              </a:spcAft>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SELECT</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b.first_name||' '||b.last_name </a:t>
            </a:r>
            <a:r>
              <a:rPr lang="en-GB" altLang="en-US" sz="2000" b="1" dirty="0">
                <a:solidFill>
                  <a:schemeClr val="accent1"/>
                </a:solidFill>
                <a:latin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broker,</a:t>
            </a:r>
          </a:p>
          <a:p>
            <a:pPr defTabSz="457200">
              <a:spcBef>
                <a:spcPts val="300"/>
              </a:spcBef>
              <a:spcAft>
                <a:spcPts val="300"/>
              </a:spcAft>
              <a:buFont typeface="Arial" pitchFamily="34" charset="0"/>
              <a:buNone/>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cs typeface="Consolas" panose="020B0609020204030204" pitchFamily="49" charset="0"/>
              </a:rPr>
              <a:t>SUM</a:t>
            </a:r>
            <a:r>
              <a:rPr lang="en-GB" altLang="en-US" sz="2000" b="1" dirty="0">
                <a:solidFill>
                  <a:prstClr val="black"/>
                </a:solidFill>
                <a:latin typeface="Consolas" panose="020B0609020204030204" pitchFamily="49" charset="0"/>
                <a:cs typeface="Consolas" panose="020B0609020204030204" pitchFamily="49" charset="0"/>
              </a:rPr>
              <a:t>(price_total) </a:t>
            </a:r>
            <a:r>
              <a:rPr lang="en-GB" altLang="en-US" sz="2000" b="1" dirty="0">
                <a:solidFill>
                  <a:schemeClr val="accent1"/>
                </a:solidFill>
                <a:latin typeface="Consolas" panose="020B0609020204030204" pitchFamily="49" charset="0"/>
                <a:cs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total</a:t>
            </a:r>
          </a:p>
          <a:p>
            <a:pPr defTabSz="457200">
              <a:spcBef>
                <a:spcPts val="300"/>
              </a:spcBef>
              <a:spcAft>
                <a:spcPts val="300"/>
              </a:spcAft>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FROM</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brokers b</a:t>
            </a:r>
          </a:p>
          <a:p>
            <a:pPr>
              <a:spcBef>
                <a:spcPts val="300"/>
              </a:spcBef>
              <a:spcAft>
                <a:spcPts val="300"/>
              </a:spcAft>
            </a:pPr>
            <a:r>
              <a:rPr lang="en-GB" altLang="en-US" sz="2000" b="1" dirty="0">
                <a:solidFill>
                  <a:schemeClr val="accent1"/>
                </a:solidFill>
                <a:latin typeface="Consolas" panose="020B0609020204030204" pitchFamily="49" charset="0"/>
              </a:rPr>
              <a:t>LEFT OUTER JOIN</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trades t</a:t>
            </a:r>
          </a:p>
          <a:p>
            <a:pPr>
              <a:spcBef>
                <a:spcPts val="300"/>
              </a:spcBef>
              <a:spcAft>
                <a:spcPts val="300"/>
              </a:spcAft>
            </a:pPr>
            <a:r>
              <a:rPr lang="en-GB" altLang="en-US" sz="2000" b="1" dirty="0">
                <a:solidFill>
                  <a:schemeClr val="accent1"/>
                </a:solidFill>
                <a:latin typeface="Consolas" panose="020B0609020204030204" pitchFamily="49" charset="0"/>
              </a:rPr>
              <a:t>ON</a:t>
            </a:r>
            <a:r>
              <a:rPr lang="en-GB" altLang="en-US" sz="2000" b="1" dirty="0">
                <a:solidFill>
                  <a:prstClr val="black"/>
                </a:solidFill>
                <a:latin typeface="Consolas" panose="020B0609020204030204" pitchFamily="49" charset="0"/>
                <a:cs typeface="Consolas" panose="020B0609020204030204" pitchFamily="49" charset="0"/>
              </a:rPr>
              <a:t> t.broker_id = b.broker_id</a:t>
            </a:r>
          </a:p>
          <a:p>
            <a:pPr defTabSz="457200">
              <a:spcBef>
                <a:spcPts val="300"/>
              </a:spcBef>
              <a:spcAft>
                <a:spcPts val="300"/>
              </a:spcAft>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WHERE</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cs typeface="Consolas" panose="020B0609020204030204" pitchFamily="49" charset="0"/>
              </a:rPr>
              <a:t>TO_CHAR</a:t>
            </a:r>
            <a:r>
              <a:rPr lang="en-GB" altLang="en-US" sz="2000" b="1" dirty="0">
                <a:solidFill>
                  <a:prstClr val="black"/>
                </a:solidFill>
                <a:latin typeface="Consolas" panose="020B0609020204030204" pitchFamily="49" charset="0"/>
                <a:cs typeface="Consolas" panose="020B0609020204030204" pitchFamily="49" charset="0"/>
              </a:rPr>
              <a:t>(t.transaction_time,'YYQ') = </a:t>
            </a:r>
            <a:r>
              <a:rPr lang="en-GB" altLang="en-US" sz="2000" b="1" dirty="0">
                <a:solidFill>
                  <a:schemeClr val="accent1"/>
                </a:solidFill>
                <a:latin typeface="Consolas" panose="020B0609020204030204" pitchFamily="49" charset="0"/>
                <a:cs typeface="Consolas" panose="020B0609020204030204" pitchFamily="49" charset="0"/>
              </a:rPr>
              <a:t>TO_CHAR</a:t>
            </a:r>
            <a:r>
              <a:rPr lang="en-GB" altLang="en-US" sz="2000" b="1" dirty="0">
                <a:solidFill>
                  <a:prstClr val="black"/>
                </a:solidFill>
                <a:latin typeface="Consolas" panose="020B0609020204030204" pitchFamily="49" charset="0"/>
                <a:cs typeface="Consolas" panose="020B0609020204030204" pitchFamily="49" charset="0"/>
              </a:rPr>
              <a:t>(</a:t>
            </a:r>
            <a:r>
              <a:rPr lang="en-GB" altLang="en-US" sz="2000" b="1" dirty="0">
                <a:solidFill>
                  <a:schemeClr val="accent1"/>
                </a:solidFill>
                <a:latin typeface="Consolas" panose="020B0609020204030204" pitchFamily="49" charset="0"/>
                <a:cs typeface="Consolas" panose="020B0609020204030204" pitchFamily="49" charset="0"/>
              </a:rPr>
              <a:t>SYSDATE</a:t>
            </a:r>
            <a:r>
              <a:rPr lang="en-GB" altLang="en-US" sz="2000" b="1" dirty="0">
                <a:solidFill>
                  <a:prstClr val="black"/>
                </a:solidFill>
                <a:latin typeface="Consolas" panose="020B0609020204030204" pitchFamily="49" charset="0"/>
                <a:cs typeface="Consolas" panose="020B0609020204030204" pitchFamily="49" charset="0"/>
              </a:rPr>
              <a:t>,'YYQ')</a:t>
            </a:r>
          </a:p>
          <a:p>
            <a:pPr defTabSz="457200">
              <a:spcBef>
                <a:spcPts val="300"/>
              </a:spcBef>
              <a:spcAft>
                <a:spcPts val="300"/>
              </a:spcAft>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GROUP BY</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b.first_name||' '||b.last_name</a:t>
            </a:r>
          </a:p>
          <a:p>
            <a:pPr defTabSz="457200">
              <a:spcBef>
                <a:spcPts val="300"/>
              </a:spcBef>
              <a:spcAft>
                <a:spcPts val="300"/>
              </a:spcAft>
              <a:buFont typeface="Arial" pitchFamily="34" charset="0"/>
              <a:buNone/>
            </a:pPr>
            <a:r>
              <a:rPr lang="en-GB" altLang="en-US" sz="2000" b="1" dirty="0">
                <a:solidFill>
                  <a:prstClr val="black"/>
                </a:solidFill>
                <a:latin typeface="Consolas" panose="020B0609020204030204" pitchFamily="49" charset="0"/>
                <a:cs typeface="Consolas" panose="020B0609020204030204" pitchFamily="49" charset="0"/>
              </a:rPr>
              <a:t>;</a:t>
            </a:r>
          </a:p>
        </p:txBody>
      </p:sp>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In-line views – Step 2</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dirty="0">
              <a:latin typeface="Arial" panose="020B0604020202020204" pitchFamily="34" charset="0"/>
              <a:cs typeface="Arial" panose="020B0604020202020204" pitchFamily="34" charset="0"/>
            </a:endParaRPr>
          </a:p>
        </p:txBody>
      </p:sp>
      <p:sp>
        <p:nvSpPr>
          <p:cNvPr id="8" name="Rectangle 2">
            <a:extLst>
              <a:ext uri="{FF2B5EF4-FFF2-40B4-BE49-F238E27FC236}">
                <a16:creationId xmlns:a16="http://schemas.microsoft.com/office/drawing/2014/main" id="{CFC6C306-445F-4AFF-8AAA-85CFC24E352A}"/>
              </a:ext>
            </a:extLst>
          </p:cNvPr>
          <p:cNvSpPr txBox="1">
            <a:spLocks noChangeArrowheads="1"/>
          </p:cNvSpPr>
          <p:nvPr/>
        </p:nvSpPr>
        <p:spPr>
          <a:xfrm>
            <a:off x="576000" y="980728"/>
            <a:ext cx="10991885" cy="453183"/>
          </a:xfrm>
          <a:prstGeom prst="rect">
            <a:avLst/>
          </a:prstGeom>
        </p:spPr>
        <p:txBody>
          <a:bodyPr vert="horz" wrap="square" lIns="72000" tIns="72000" rIns="72000" bIns="72000" rtlCol="0" anchor="t">
            <a:spAutoFit/>
          </a:bodyPr>
          <a:lstStyle/>
          <a:p>
            <a:r>
              <a:rPr lang="en-GB" sz="2000" b="1" dirty="0">
                <a:solidFill>
                  <a:srgbClr val="2EABE2"/>
                </a:solidFill>
                <a:latin typeface="Arial" panose="020B0604020202020204" pitchFamily="34" charset="0"/>
                <a:cs typeface="Arial" panose="020B0604020202020204" pitchFamily="34" charset="0"/>
              </a:rPr>
              <a:t>Then include the where clause to restrict trades to the ones made in this quarter.</a:t>
            </a:r>
          </a:p>
        </p:txBody>
      </p:sp>
    </p:spTree>
    <p:extLst>
      <p:ext uri="{BB962C8B-B14F-4D97-AF65-F5344CB8AC3E}">
        <p14:creationId xmlns:p14="http://schemas.microsoft.com/office/powerpoint/2010/main" val="254326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In-line Views – Step 2</a:t>
            </a:r>
          </a:p>
        </p:txBody>
      </p:sp>
      <p:sp>
        <p:nvSpPr>
          <p:cNvPr id="5" name="Rectangle 2"/>
          <p:cNvSpPr txBox="1">
            <a:spLocks noChangeArrowheads="1"/>
          </p:cNvSpPr>
          <p:nvPr/>
        </p:nvSpPr>
        <p:spPr>
          <a:xfrm>
            <a:off x="576000" y="976919"/>
            <a:ext cx="10991885" cy="453183"/>
          </a:xfrm>
          <a:prstGeom prst="rect">
            <a:avLst/>
          </a:prstGeom>
        </p:spPr>
        <p:txBody>
          <a:bodyPr vert="horz" wrap="square" lIns="72000" tIns="72000" rIns="72000" bIns="72000" rtlCol="0" anchor="t">
            <a:spAutoFit/>
          </a:bodyPr>
          <a:lstStyle/>
          <a:p>
            <a:r>
              <a:rPr lang="en-GB" sz="2000" b="1" dirty="0">
                <a:solidFill>
                  <a:srgbClr val="2EABE2"/>
                </a:solidFill>
                <a:latin typeface="Arial" panose="020B0604020202020204" pitchFamily="34" charset="0"/>
                <a:cs typeface="Arial" panose="020B0604020202020204" pitchFamily="34" charset="0"/>
              </a:rPr>
              <a:t>This is not adequate.</a:t>
            </a:r>
          </a:p>
        </p:txBody>
      </p:sp>
      <p:sp>
        <p:nvSpPr>
          <p:cNvPr id="9" name="Rectangle 2"/>
          <p:cNvSpPr txBox="1">
            <a:spLocks noChangeArrowheads="1"/>
          </p:cNvSpPr>
          <p:nvPr/>
        </p:nvSpPr>
        <p:spPr>
          <a:xfrm>
            <a:off x="576000" y="3429000"/>
            <a:ext cx="11352648" cy="3223172"/>
          </a:xfrm>
          <a:prstGeom prst="rect">
            <a:avLst/>
          </a:prstGeom>
        </p:spPr>
        <p:txBody>
          <a:bodyPr vert="horz" wrap="square" lIns="72000" tIns="72000" rIns="72000" bIns="72000" rtlCol="0" anchor="t">
            <a:spAutoFit/>
          </a:bodyPr>
          <a:lstStyle/>
          <a:p>
            <a:pPr marL="342900" indent="-342900">
              <a:buClr>
                <a:schemeClr val="accent1"/>
              </a:buClr>
              <a:buFont typeface="Wingdings" panose="05000000000000000000" pitchFamily="2" charset="2"/>
              <a:buChar char="§"/>
            </a:pPr>
            <a:r>
              <a:rPr lang="en-GB" sz="2000" dirty="0">
                <a:latin typeface="Arial" panose="020B0604020202020204" pitchFamily="34" charset="0"/>
                <a:cs typeface="Arial" panose="020B0604020202020204" pitchFamily="34" charset="0"/>
              </a:rPr>
              <a:t>The LEFT OUTER JOIN is retrieving all brokers, the WHERE clause is then removing the ones that haven't made any trade in this quarter. </a:t>
            </a:r>
          </a:p>
          <a:p>
            <a:pPr>
              <a:buClr>
                <a:schemeClr val="accent1"/>
              </a:buClr>
            </a:pPr>
            <a:endParaRPr lang="en-GB" sz="2000" dirty="0">
              <a:latin typeface="Arial" panose="020B0604020202020204" pitchFamily="34" charset="0"/>
              <a:cs typeface="Arial" panose="020B0604020202020204" pitchFamily="34" charset="0"/>
            </a:endParaRPr>
          </a:p>
          <a:p>
            <a:pPr marL="342900" indent="-342900">
              <a:buClr>
                <a:schemeClr val="accent1"/>
              </a:buClr>
              <a:buFont typeface="Wingdings" panose="05000000000000000000" pitchFamily="2" charset="2"/>
              <a:buChar char="§"/>
            </a:pPr>
            <a:r>
              <a:rPr lang="en-GB" sz="2000" dirty="0">
                <a:latin typeface="Arial" panose="020B0604020202020204" pitchFamily="34" charset="0"/>
                <a:cs typeface="Arial" panose="020B0604020202020204" pitchFamily="34" charset="0"/>
              </a:rPr>
              <a:t>The issue is in the sequence of events with the WHERE being executed after the OUTER JOIN. </a:t>
            </a:r>
          </a:p>
          <a:p>
            <a:pPr>
              <a:buClr>
                <a:schemeClr val="accent1"/>
              </a:buClr>
            </a:pPr>
            <a:endParaRPr lang="en-GB" sz="2000" dirty="0">
              <a:latin typeface="Arial" panose="020B0604020202020204" pitchFamily="34" charset="0"/>
              <a:cs typeface="Arial" panose="020B0604020202020204" pitchFamily="34" charset="0"/>
            </a:endParaRPr>
          </a:p>
          <a:p>
            <a:pPr marL="342900" indent="-342900">
              <a:buClr>
                <a:schemeClr val="accent1"/>
              </a:buClr>
              <a:buFont typeface="Wingdings" panose="05000000000000000000" pitchFamily="2" charset="2"/>
              <a:buChar char="§"/>
            </a:pPr>
            <a:r>
              <a:rPr lang="en-GB" sz="2000" dirty="0">
                <a:latin typeface="Arial" panose="020B0604020202020204" pitchFamily="34" charset="0"/>
                <a:cs typeface="Arial" panose="020B0604020202020204" pitchFamily="34" charset="0"/>
              </a:rPr>
              <a:t>Notice also that the total amount traded for each of the brokers who have made a trade in this quarter is less than with the previous query.</a:t>
            </a:r>
          </a:p>
          <a:p>
            <a:pPr>
              <a:buClr>
                <a:schemeClr val="accent1"/>
              </a:buClr>
            </a:pPr>
            <a:endParaRPr lang="en-GB" sz="2000" dirty="0">
              <a:latin typeface="Arial" panose="020B0604020202020204" pitchFamily="34" charset="0"/>
              <a:cs typeface="Arial" panose="020B0604020202020204" pitchFamily="34" charset="0"/>
            </a:endParaRPr>
          </a:p>
          <a:p>
            <a:pPr marL="342900" indent="-342900">
              <a:buClr>
                <a:schemeClr val="accent1"/>
              </a:buClr>
              <a:buFont typeface="Wingdings" panose="05000000000000000000" pitchFamily="2" charset="2"/>
              <a:buChar char="§"/>
            </a:pPr>
            <a:r>
              <a:rPr lang="en-GB" sz="2000" dirty="0">
                <a:latin typeface="Arial" panose="020B0604020202020204" pitchFamily="34" charset="0"/>
                <a:cs typeface="Arial" panose="020B0604020202020204" pitchFamily="34" charset="0"/>
              </a:rPr>
              <a:t>This is because the second query looks at trades made in this quarter only.</a:t>
            </a:r>
          </a:p>
          <a:p>
            <a:pPr marL="342900" indent="-342900">
              <a:buClr>
                <a:schemeClr val="accent1"/>
              </a:buClr>
              <a:buFont typeface="Wingdings" panose="05000000000000000000" pitchFamily="2" charset="2"/>
              <a:buChar char="§"/>
            </a:pPr>
            <a:endParaRPr lang="en-GB" sz="2000" dirty="0">
              <a:latin typeface="Arial" panose="020B0604020202020204" pitchFamily="34" charset="0"/>
              <a:cs typeface="Arial" panose="020B0604020202020204" pitchFamily="34" charset="0"/>
            </a:endParaRPr>
          </a:p>
        </p:txBody>
      </p:sp>
      <p:sp>
        <p:nvSpPr>
          <p:cNvPr id="7" name="Oval Callout 6"/>
          <p:cNvSpPr/>
          <p:nvPr/>
        </p:nvSpPr>
        <p:spPr>
          <a:xfrm>
            <a:off x="3348715" y="1412776"/>
            <a:ext cx="3683389" cy="1728192"/>
          </a:xfrm>
          <a:prstGeom prst="wedgeEllipseCallou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4400" b="1" dirty="0">
                <a:latin typeface="Arial" panose="020B0604020202020204" pitchFamily="34" charset="0"/>
                <a:cs typeface="Arial" panose="020B0604020202020204" pitchFamily="34" charset="0"/>
              </a:rPr>
              <a:t>Why?</a:t>
            </a:r>
          </a:p>
        </p:txBody>
      </p:sp>
      <p:pic>
        <p:nvPicPr>
          <p:cNvPr id="11"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2"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243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296000" y="1729546"/>
            <a:ext cx="9600000" cy="4939814"/>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defTabSz="457200">
              <a:spcBef>
                <a:spcPts val="300"/>
              </a:spcBef>
              <a:spcAft>
                <a:spcPts val="300"/>
              </a:spcAft>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SELECT</a:t>
            </a:r>
            <a:r>
              <a:rPr lang="en-GB" altLang="en-US" sz="2000" b="1" dirty="0">
                <a:solidFill>
                  <a:prstClr val="black"/>
                </a:solidFill>
                <a:latin typeface="Consolas" panose="020B0609020204030204" pitchFamily="49" charset="0"/>
                <a:cs typeface="Consolas" panose="020B0609020204030204" pitchFamily="49" charset="0"/>
              </a:rPr>
              <a:t>	b.first_name||' '||b.last_name </a:t>
            </a:r>
            <a:r>
              <a:rPr lang="en-GB" altLang="en-US" sz="2000" b="1" dirty="0">
                <a:solidFill>
                  <a:schemeClr val="accent1"/>
                </a:solidFill>
                <a:latin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broker,</a:t>
            </a:r>
          </a:p>
          <a:p>
            <a:pPr defTabSz="457200">
              <a:spcBef>
                <a:spcPts val="300"/>
              </a:spcBef>
              <a:spcAft>
                <a:spcPts val="300"/>
              </a:spcAft>
              <a:buFont typeface="Arial" pitchFamily="34" charset="0"/>
              <a:buNone/>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cs typeface="Consolas" panose="020B0609020204030204" pitchFamily="49" charset="0"/>
              </a:rPr>
              <a:t>SUM</a:t>
            </a:r>
            <a:r>
              <a:rPr lang="en-GB" altLang="en-US" sz="2000" b="1" dirty="0">
                <a:solidFill>
                  <a:prstClr val="black"/>
                </a:solidFill>
                <a:latin typeface="Consolas" panose="020B0609020204030204" pitchFamily="49" charset="0"/>
                <a:cs typeface="Consolas" panose="020B0609020204030204" pitchFamily="49" charset="0"/>
              </a:rPr>
              <a:t>(q.price_total) </a:t>
            </a:r>
            <a:r>
              <a:rPr lang="en-GB" altLang="en-US" sz="2000" b="1" dirty="0">
                <a:solidFill>
                  <a:schemeClr val="accent1"/>
                </a:solidFill>
                <a:latin typeface="Consolas" panose="020B0609020204030204" pitchFamily="49" charset="0"/>
                <a:cs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total</a:t>
            </a:r>
          </a:p>
          <a:p>
            <a:pPr defTabSz="457200">
              <a:spcBef>
                <a:spcPts val="300"/>
              </a:spcBef>
              <a:spcAft>
                <a:spcPts val="300"/>
              </a:spcAft>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FROM</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brokers b</a:t>
            </a:r>
          </a:p>
          <a:p>
            <a:pPr>
              <a:spcBef>
                <a:spcPts val="300"/>
              </a:spcBef>
              <a:spcAft>
                <a:spcPts val="300"/>
              </a:spcAft>
            </a:pPr>
            <a:r>
              <a:rPr lang="en-GB" altLang="en-US" sz="2000" b="1" dirty="0">
                <a:solidFill>
                  <a:schemeClr val="accent1"/>
                </a:solidFill>
                <a:latin typeface="Consolas" panose="020B0609020204030204" pitchFamily="49" charset="0"/>
              </a:rPr>
              <a:t>LEFT OUTER JOIN</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 </a:t>
            </a:r>
            <a:r>
              <a:rPr lang="en-GB" altLang="en-US" sz="2000" b="1" dirty="0">
                <a:solidFill>
                  <a:schemeClr val="accent1"/>
                </a:solidFill>
                <a:latin typeface="Consolas" panose="020B0609020204030204" pitchFamily="49" charset="0"/>
              </a:rPr>
              <a:t>SELECT</a:t>
            </a:r>
            <a:r>
              <a:rPr lang="en-GB" altLang="en-US" sz="2000" b="1" dirty="0">
                <a:solidFill>
                  <a:prstClr val="black"/>
                </a:solidFill>
                <a:latin typeface="Consolas" panose="020B0609020204030204" pitchFamily="49" charset="0"/>
                <a:cs typeface="Consolas" panose="020B0609020204030204" pitchFamily="49" charset="0"/>
              </a:rPr>
              <a:t> broker_id, price_total</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rPr>
              <a:t>FROM</a:t>
            </a:r>
            <a:r>
              <a:rPr lang="en-GB" altLang="en-US" sz="2000" b="1" dirty="0">
                <a:solidFill>
                  <a:prstClr val="black"/>
                </a:solidFill>
                <a:latin typeface="Consolas" panose="020B0609020204030204" pitchFamily="49" charset="0"/>
                <a:cs typeface="Consolas" panose="020B0609020204030204" pitchFamily="49" charset="0"/>
              </a:rPr>
              <a:t>   trades</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rPr>
              <a:t>WHERE</a:t>
            </a: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cs typeface="Consolas" panose="020B0609020204030204" pitchFamily="49" charset="0"/>
              </a:rPr>
              <a:t>TO_CHAR</a:t>
            </a:r>
            <a:r>
              <a:rPr lang="en-GB" altLang="en-US" sz="2000" b="1" dirty="0">
                <a:solidFill>
                  <a:prstClr val="black"/>
                </a:solidFill>
                <a:latin typeface="Consolas" panose="020B0609020204030204" pitchFamily="49" charset="0"/>
                <a:cs typeface="Consolas" panose="020B0609020204030204" pitchFamily="49" charset="0"/>
              </a:rPr>
              <a:t>(transaction_time,'YYQ') = </a:t>
            </a:r>
            <a:r>
              <a:rPr lang="en-GB" altLang="en-US" sz="2000" b="1" dirty="0">
                <a:solidFill>
                  <a:schemeClr val="accent1"/>
                </a:solidFill>
                <a:latin typeface="Consolas" panose="020B0609020204030204" pitchFamily="49" charset="0"/>
                <a:cs typeface="Consolas" panose="020B0609020204030204" pitchFamily="49" charset="0"/>
              </a:rPr>
              <a:t>TO_CHAR</a:t>
            </a:r>
            <a:r>
              <a:rPr lang="en-GB" altLang="en-US" sz="2000" b="1" dirty="0">
                <a:solidFill>
                  <a:prstClr val="black"/>
                </a:solidFill>
                <a:latin typeface="Consolas" panose="020B0609020204030204" pitchFamily="49" charset="0"/>
                <a:cs typeface="Consolas" panose="020B0609020204030204" pitchFamily="49" charset="0"/>
              </a:rPr>
              <a:t>(</a:t>
            </a:r>
            <a:r>
              <a:rPr lang="en-GB" altLang="en-US" sz="2000" b="1" dirty="0">
                <a:solidFill>
                  <a:schemeClr val="accent1"/>
                </a:solidFill>
                <a:latin typeface="Consolas" panose="020B0609020204030204" pitchFamily="49" charset="0"/>
                <a:cs typeface="Consolas" panose="020B0609020204030204" pitchFamily="49" charset="0"/>
              </a:rPr>
              <a:t>SYSDATE</a:t>
            </a:r>
            <a:r>
              <a:rPr lang="en-GB" altLang="en-US" sz="2000" b="1" dirty="0">
                <a:solidFill>
                  <a:prstClr val="black"/>
                </a:solidFill>
                <a:latin typeface="Consolas" panose="020B0609020204030204" pitchFamily="49" charset="0"/>
                <a:cs typeface="Consolas" panose="020B0609020204030204" pitchFamily="49" charset="0"/>
              </a:rPr>
              <a:t>,'YYQ')</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 q</a:t>
            </a:r>
            <a:br>
              <a:rPr lang="en-GB" altLang="en-US" sz="2000" b="1" dirty="0">
                <a:solidFill>
                  <a:prstClr val="black"/>
                </a:solidFill>
                <a:latin typeface="Consolas" panose="020B0609020204030204" pitchFamily="49" charset="0"/>
                <a:cs typeface="Consolas" panose="020B0609020204030204" pitchFamily="49" charset="0"/>
              </a:rPr>
            </a:br>
            <a:r>
              <a:rPr lang="en-GB" altLang="en-US" sz="2000" b="1" dirty="0">
                <a:solidFill>
                  <a:schemeClr val="accent1"/>
                </a:solidFill>
                <a:latin typeface="Consolas" panose="020B0609020204030204" pitchFamily="49" charset="0"/>
              </a:rPr>
              <a:t>ON</a:t>
            </a:r>
            <a:r>
              <a:rPr lang="en-GB" altLang="en-US" sz="2000" b="1" dirty="0">
                <a:solidFill>
                  <a:prstClr val="black"/>
                </a:solidFill>
                <a:latin typeface="Consolas" panose="020B0609020204030204" pitchFamily="49" charset="0"/>
                <a:cs typeface="Consolas" panose="020B0609020204030204" pitchFamily="49" charset="0"/>
              </a:rPr>
              <a:t> q.broker_id = b.broker_id</a:t>
            </a:r>
          </a:p>
          <a:p>
            <a:pPr defTabSz="457200">
              <a:spcBef>
                <a:spcPts val="300"/>
              </a:spcBef>
              <a:spcAft>
                <a:spcPts val="300"/>
              </a:spcAft>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GROUP BY</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b.first_name||' '||b.last_name</a:t>
            </a:r>
          </a:p>
          <a:p>
            <a:pPr defTabSz="457200">
              <a:spcBef>
                <a:spcPts val="300"/>
              </a:spcBef>
              <a:spcAft>
                <a:spcPts val="300"/>
              </a:spcAft>
              <a:buFont typeface="Arial" pitchFamily="34" charset="0"/>
              <a:buNone/>
            </a:pPr>
            <a:r>
              <a:rPr lang="en-GB" altLang="en-US" sz="2000" b="1" dirty="0">
                <a:solidFill>
                  <a:prstClr val="black"/>
                </a:solidFill>
                <a:latin typeface="Consolas" panose="020B0609020204030204" pitchFamily="49" charset="0"/>
                <a:cs typeface="Consolas" panose="020B0609020204030204" pitchFamily="49" charset="0"/>
              </a:rPr>
              <a:t>;</a:t>
            </a:r>
          </a:p>
        </p:txBody>
      </p:sp>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In-line views – Step 2</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dirty="0">
              <a:latin typeface="Arial" panose="020B0604020202020204" pitchFamily="34" charset="0"/>
              <a:cs typeface="Arial" panose="020B0604020202020204" pitchFamily="34" charset="0"/>
            </a:endParaRPr>
          </a:p>
        </p:txBody>
      </p:sp>
      <p:sp>
        <p:nvSpPr>
          <p:cNvPr id="8" name="Rectangle 2">
            <a:extLst>
              <a:ext uri="{FF2B5EF4-FFF2-40B4-BE49-F238E27FC236}">
                <a16:creationId xmlns:a16="http://schemas.microsoft.com/office/drawing/2014/main" id="{CFC6C306-445F-4AFF-8AAA-85CFC24E352A}"/>
              </a:ext>
            </a:extLst>
          </p:cNvPr>
          <p:cNvSpPr txBox="1">
            <a:spLocks noChangeArrowheads="1"/>
          </p:cNvSpPr>
          <p:nvPr/>
        </p:nvSpPr>
        <p:spPr>
          <a:xfrm>
            <a:off x="576000" y="980728"/>
            <a:ext cx="11424656" cy="760959"/>
          </a:xfrm>
          <a:prstGeom prst="rect">
            <a:avLst/>
          </a:prstGeom>
        </p:spPr>
        <p:txBody>
          <a:bodyPr vert="horz" wrap="square" lIns="72000" tIns="72000" rIns="72000" bIns="72000" rtlCol="0" anchor="t">
            <a:spAutoFit/>
          </a:bodyPr>
          <a:lstStyle/>
          <a:p>
            <a:r>
              <a:rPr lang="en-GB" sz="2000" b="1" dirty="0">
                <a:solidFill>
                  <a:srgbClr val="2EABE2"/>
                </a:solidFill>
                <a:latin typeface="Arial" panose="020B0604020202020204" pitchFamily="34" charset="0"/>
                <a:cs typeface="Arial" panose="020B0604020202020204" pitchFamily="34" charset="0"/>
              </a:rPr>
              <a:t>To fix this we need the WHERE clause to run before the join. </a:t>
            </a:r>
          </a:p>
          <a:p>
            <a:r>
              <a:rPr lang="en-GB" sz="2000" b="1" dirty="0">
                <a:solidFill>
                  <a:srgbClr val="2EABE2"/>
                </a:solidFill>
                <a:latin typeface="Arial" panose="020B0604020202020204" pitchFamily="34" charset="0"/>
                <a:cs typeface="Arial" panose="020B0604020202020204" pitchFamily="34" charset="0"/>
              </a:rPr>
              <a:t>Solution: the query with the WHERE clause will be an in-line view replacing the trades table</a:t>
            </a:r>
          </a:p>
        </p:txBody>
      </p:sp>
    </p:spTree>
    <p:extLst>
      <p:ext uri="{BB962C8B-B14F-4D97-AF65-F5344CB8AC3E}">
        <p14:creationId xmlns:p14="http://schemas.microsoft.com/office/powerpoint/2010/main" val="359173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Thinking Point</a:t>
            </a:r>
          </a:p>
        </p:txBody>
      </p:sp>
      <p:sp>
        <p:nvSpPr>
          <p:cNvPr id="7" name="Cloud Callout 6"/>
          <p:cNvSpPr/>
          <p:nvPr/>
        </p:nvSpPr>
        <p:spPr>
          <a:xfrm>
            <a:off x="3494921" y="1894114"/>
            <a:ext cx="5202161" cy="2732315"/>
          </a:xfrm>
          <a:prstGeom prst="cloudCallout">
            <a:avLst>
              <a:gd name="adj1" fmla="val -28924"/>
              <a:gd name="adj2" fmla="val 74452"/>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latin typeface="Arial" panose="020B0604020202020204" pitchFamily="34" charset="0"/>
                <a:cs typeface="Arial" panose="020B0604020202020204" pitchFamily="34" charset="0"/>
              </a:rPr>
              <a:t>Sub-queries and in-line views should be able to run separately</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3146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6"/>
          <p:cNvSpPr txBox="1">
            <a:spLocks/>
          </p:cNvSpPr>
          <p:nvPr/>
        </p:nvSpPr>
        <p:spPr>
          <a:xfrm>
            <a:off x="1524001" y="3581400"/>
            <a:ext cx="10496551" cy="3276600"/>
          </a:xfrm>
          <a:prstGeom prst="rect">
            <a:avLst/>
          </a:prstGeom>
        </p:spPr>
        <p:txBody>
          <a:bodyPr vert="horz" lIns="91440" tIns="45720" rIns="91440" bIns="45720" rtlCol="0">
            <a:normAutofit/>
          </a:bodyPr>
          <a:lstStyle/>
          <a:p>
            <a:pPr marL="174625" marR="0" lvl="0" indent="-174625" algn="l" defTabSz="914400" rtl="0" eaLnBrk="0" fontAlgn="auto" latinLnBrk="0" hangingPunct="0">
              <a:lnSpc>
                <a:spcPct val="100000"/>
              </a:lnSpc>
              <a:spcBef>
                <a:spcPct val="60000"/>
              </a:spcBef>
              <a:spcAft>
                <a:spcPts val="0"/>
              </a:spcAft>
              <a:buClr>
                <a:schemeClr val="bg2"/>
              </a:buClr>
              <a:buSzTx/>
              <a:buFont typeface="Wingdings" pitchFamily="2" charset="2"/>
              <a:buNone/>
              <a:tabLst/>
              <a:defRPr/>
            </a:pPr>
            <a:endParaRPr kumimoji="0" lang="en-GB"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Review – In-line views</a:t>
            </a:r>
          </a:p>
        </p:txBody>
      </p:sp>
      <p:sp>
        <p:nvSpPr>
          <p:cNvPr id="22" name="Oval Callout 21"/>
          <p:cNvSpPr/>
          <p:nvPr/>
        </p:nvSpPr>
        <p:spPr>
          <a:xfrm>
            <a:off x="1524000" y="1733863"/>
            <a:ext cx="3484837" cy="1498365"/>
          </a:xfrm>
          <a:prstGeom prst="wedgeEllipseCallou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latin typeface="Arial" panose="020B0604020202020204" pitchFamily="34" charset="0"/>
                <a:cs typeface="Arial" panose="020B0604020202020204" pitchFamily="34" charset="0"/>
              </a:rPr>
              <a:t>What is an In-line View?</a:t>
            </a:r>
          </a:p>
        </p:txBody>
      </p:sp>
      <p:sp>
        <p:nvSpPr>
          <p:cNvPr id="25" name="Oval Callout 24"/>
          <p:cNvSpPr/>
          <p:nvPr/>
        </p:nvSpPr>
        <p:spPr>
          <a:xfrm>
            <a:off x="6772275" y="1733863"/>
            <a:ext cx="3411317" cy="1498365"/>
          </a:xfrm>
          <a:prstGeom prst="wedgeEllipseCallout">
            <a:avLst/>
          </a:prstGeom>
          <a:solidFill>
            <a:srgbClr val="2EAB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latin typeface="Arial" panose="020B0604020202020204" pitchFamily="34" charset="0"/>
                <a:cs typeface="Arial" panose="020B0604020202020204" pitchFamily="34" charset="0"/>
              </a:rPr>
              <a:t>Where does it appear?</a:t>
            </a:r>
          </a:p>
        </p:txBody>
      </p:sp>
      <p:sp>
        <p:nvSpPr>
          <p:cNvPr id="8" name="Oval Callout 7"/>
          <p:cNvSpPr/>
          <p:nvPr/>
        </p:nvSpPr>
        <p:spPr>
          <a:xfrm>
            <a:off x="3266419" y="3430660"/>
            <a:ext cx="4993661" cy="2101461"/>
          </a:xfrm>
          <a:prstGeom prst="wedgeEllipseCallou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latin typeface="Arial" panose="020B0604020202020204" pitchFamily="34" charset="0"/>
                <a:cs typeface="Arial" panose="020B0604020202020204" pitchFamily="34" charset="0"/>
              </a:rPr>
              <a:t>What must you give your in-line view when joining to another table?</a:t>
            </a:r>
          </a:p>
        </p:txBody>
      </p:sp>
      <p:pic>
        <p:nvPicPr>
          <p:cNvPr id="10"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09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defTabSz="457200" eaLnBrk="1" hangingPunct="1"/>
            <a:r>
              <a:rPr lang="en-GB" dirty="0">
                <a:latin typeface="Arial" panose="020B0604020202020204" pitchFamily="34" charset="0"/>
                <a:ea typeface="MS PGothic" pitchFamily="34" charset="-128"/>
              </a:rPr>
              <a:t>After completing this module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Module Objectives</a:t>
            </a:r>
          </a:p>
        </p:txBody>
      </p:sp>
      <p:sp>
        <p:nvSpPr>
          <p:cNvPr id="3" name="Rectangle 2"/>
          <p:cNvSpPr/>
          <p:nvPr/>
        </p:nvSpPr>
        <p:spPr>
          <a:xfrm>
            <a:off x="1178560" y="1748135"/>
            <a:ext cx="6096000" cy="2862322"/>
          </a:xfrm>
          <a:prstGeom prst="rect">
            <a:avLst/>
          </a:prstGeom>
        </p:spPr>
        <p:txBody>
          <a:bodyPr>
            <a:spAutoFit/>
          </a:bodyPr>
          <a:lstStyle/>
          <a:p>
            <a:pPr marL="285750" indent="-285750">
              <a:buClr>
                <a:schemeClr val="accent1"/>
              </a:buClr>
              <a:buFont typeface="Wingdings" panose="05000000000000000000" pitchFamily="2" charset="2"/>
              <a:buChar char="q"/>
            </a:pPr>
            <a:r>
              <a:rPr lang="en-GB" altLang="en-US" sz="2000" dirty="0">
                <a:solidFill>
                  <a:prstClr val="black"/>
                </a:solidFill>
                <a:latin typeface="Arial" panose="020B0604020202020204" pitchFamily="34" charset="0"/>
                <a:cs typeface="Arial" panose="020B0604020202020204" pitchFamily="34" charset="0"/>
              </a:rPr>
              <a:t>Explain the concept of using In-Line Views</a:t>
            </a:r>
          </a:p>
          <a:p>
            <a:pPr marL="285750" indent="-285750">
              <a:buClr>
                <a:schemeClr val="accent1"/>
              </a:buClr>
              <a:buFont typeface="Wingdings" panose="05000000000000000000" pitchFamily="2" charset="2"/>
              <a:buChar char="q"/>
            </a:pPr>
            <a:endParaRPr lang="en-GB" altLang="en-US" sz="2000" dirty="0">
              <a:solidFill>
                <a:prstClr val="black"/>
              </a:solidFill>
              <a:latin typeface="Arial" panose="020B0604020202020204" pitchFamily="34" charset="0"/>
              <a:cs typeface="Arial" panose="020B0604020202020204" pitchFamily="34" charset="0"/>
            </a:endParaRPr>
          </a:p>
          <a:p>
            <a:pPr marL="285750" indent="-285750">
              <a:buClr>
                <a:schemeClr val="accent1"/>
              </a:buClr>
              <a:buFont typeface="Wingdings" panose="05000000000000000000" pitchFamily="2" charset="2"/>
              <a:buChar char="q"/>
            </a:pPr>
            <a:r>
              <a:rPr lang="en-GB" altLang="en-US" sz="2000" dirty="0">
                <a:solidFill>
                  <a:prstClr val="black"/>
                </a:solidFill>
                <a:latin typeface="Arial" panose="020B0604020202020204" pitchFamily="34" charset="0"/>
                <a:cs typeface="Arial" panose="020B0604020202020204" pitchFamily="34" charset="0"/>
              </a:rPr>
              <a:t>Join an In-line View with another table</a:t>
            </a:r>
          </a:p>
          <a:p>
            <a:pPr marL="285750" indent="-285750">
              <a:buClr>
                <a:schemeClr val="accent1"/>
              </a:buClr>
              <a:buFont typeface="Wingdings" panose="05000000000000000000" pitchFamily="2" charset="2"/>
              <a:buChar char="q"/>
            </a:pPr>
            <a:endParaRPr lang="en-GB" altLang="en-US" sz="2000" dirty="0">
              <a:solidFill>
                <a:prstClr val="black"/>
              </a:solidFill>
              <a:latin typeface="Arial" panose="020B0604020202020204" pitchFamily="34" charset="0"/>
              <a:cs typeface="Arial" panose="020B0604020202020204" pitchFamily="34" charset="0"/>
            </a:endParaRPr>
          </a:p>
          <a:p>
            <a:pPr marL="285750" indent="-285750">
              <a:buClr>
                <a:schemeClr val="accent1"/>
              </a:buClr>
              <a:buFont typeface="Wingdings" panose="05000000000000000000" pitchFamily="2" charset="2"/>
              <a:buChar char="q"/>
            </a:pPr>
            <a:r>
              <a:rPr lang="en-GB" altLang="en-US" sz="2000" dirty="0">
                <a:solidFill>
                  <a:prstClr val="black"/>
                </a:solidFill>
                <a:latin typeface="Arial" panose="020B0604020202020204" pitchFamily="34" charset="0"/>
                <a:cs typeface="Arial" panose="020B0604020202020204" pitchFamily="34" charset="0"/>
              </a:rPr>
              <a:t>Explain the concept of using Views</a:t>
            </a:r>
          </a:p>
          <a:p>
            <a:pPr marL="285750" indent="-285750">
              <a:buClr>
                <a:schemeClr val="accent1"/>
              </a:buClr>
              <a:buFont typeface="Wingdings" panose="05000000000000000000" pitchFamily="2" charset="2"/>
              <a:buChar char="q"/>
            </a:pPr>
            <a:endParaRPr lang="en-GB" altLang="en-US" sz="2000" dirty="0">
              <a:solidFill>
                <a:prstClr val="black"/>
              </a:solidFill>
              <a:latin typeface="Arial" panose="020B0604020202020204" pitchFamily="34" charset="0"/>
              <a:cs typeface="Arial" panose="020B0604020202020204" pitchFamily="34" charset="0"/>
            </a:endParaRPr>
          </a:p>
          <a:p>
            <a:pPr marL="285750" indent="-285750">
              <a:buClr>
                <a:schemeClr val="accent1"/>
              </a:buClr>
              <a:buFont typeface="Wingdings" panose="05000000000000000000" pitchFamily="2" charset="2"/>
              <a:buChar char="q"/>
            </a:pPr>
            <a:r>
              <a:rPr lang="en-GB" altLang="en-US" sz="2000" dirty="0">
                <a:solidFill>
                  <a:prstClr val="black"/>
                </a:solidFill>
                <a:latin typeface="Arial" panose="020B0604020202020204" pitchFamily="34" charset="0"/>
                <a:cs typeface="Arial" panose="020B0604020202020204" pitchFamily="34" charset="0"/>
              </a:rPr>
              <a:t>Create a view to hide data complexity and re-use it multiple times to filter out different information</a:t>
            </a:r>
          </a:p>
          <a:p>
            <a:pPr>
              <a:buClr>
                <a:schemeClr val="accent1"/>
              </a:buClr>
            </a:pPr>
            <a:endParaRPr lang="en-GB" altLang="en-US" sz="2000" dirty="0">
              <a:solidFill>
                <a:prstClr val="black"/>
              </a:solidFill>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511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What is a View?</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5064433-DCE3-45D5-9B31-5683658C1D2C}"/>
              </a:ext>
            </a:extLst>
          </p:cNvPr>
          <p:cNvSpPr txBox="1"/>
          <p:nvPr/>
        </p:nvSpPr>
        <p:spPr>
          <a:xfrm>
            <a:off x="551383" y="1317171"/>
            <a:ext cx="10899709" cy="677108"/>
          </a:xfrm>
          <a:prstGeom prst="rect">
            <a:avLst/>
          </a:prstGeom>
          <a:noFill/>
        </p:spPr>
        <p:txBody>
          <a:bodyPr wrap="square" rtlCol="0">
            <a:spAutoFit/>
          </a:bodyPr>
          <a:lstStyle/>
          <a:p>
            <a:endParaRPr lang="en-GB" sz="2000"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
        <p:nvSpPr>
          <p:cNvPr id="12" name="TextBox 9">
            <a:extLst>
              <a:ext uri="{FF2B5EF4-FFF2-40B4-BE49-F238E27FC236}">
                <a16:creationId xmlns:a16="http://schemas.microsoft.com/office/drawing/2014/main" id="{E67D4301-903B-402F-B3AB-B78EAB9D2920}"/>
              </a:ext>
            </a:extLst>
          </p:cNvPr>
          <p:cNvSpPr txBox="1"/>
          <p:nvPr/>
        </p:nvSpPr>
        <p:spPr>
          <a:xfrm>
            <a:off x="731404" y="1443548"/>
            <a:ext cx="10729192" cy="489364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A view is a virtual table that allows you to access data from other tables and views. </a:t>
            </a:r>
          </a:p>
          <a:p>
            <a:pPr>
              <a:buClr>
                <a:schemeClr val="accent1"/>
              </a:buClr>
              <a:buSzPct val="100000"/>
            </a:pPr>
            <a:endParaRPr lang="en-GB" altLang="en-US" sz="24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A view contains no data itself and therefore does not require additional storage. </a:t>
            </a:r>
          </a:p>
          <a:p>
            <a:pPr>
              <a:buClr>
                <a:schemeClr val="accent1"/>
              </a:buClr>
              <a:buSzPct val="100000"/>
            </a:pPr>
            <a:endParaRPr lang="en-GB" altLang="en-US" sz="24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The tables upon which a view is based are called base tables.</a:t>
            </a:r>
          </a:p>
          <a:p>
            <a:pPr marL="285750" indent="-285750">
              <a:buClr>
                <a:schemeClr val="accent1"/>
              </a:buClr>
              <a:buSzPct val="100000"/>
              <a:buFont typeface="Wingdings" panose="05000000000000000000" pitchFamily="2" charset="2"/>
              <a:buChar char="§"/>
            </a:pPr>
            <a:endParaRPr lang="en-GB" altLang="en-US" sz="24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A view is constructed using SELECT statement that involves one or more columns from one or more tables.</a:t>
            </a:r>
          </a:p>
          <a:p>
            <a:pPr marL="285750" indent="-285750">
              <a:buClr>
                <a:schemeClr val="accent1"/>
              </a:buClr>
              <a:buSzPct val="100000"/>
              <a:buFont typeface="Wingdings" panose="05000000000000000000" pitchFamily="2" charset="2"/>
              <a:buChar char="§"/>
            </a:pPr>
            <a:endParaRPr lang="en-GB" altLang="en-US" sz="24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Once created, view acts as a table and can be used accordingly in other SELECT, INSERT, UPDATE and DELETE statements</a:t>
            </a:r>
          </a:p>
        </p:txBody>
      </p:sp>
    </p:spTree>
    <p:extLst>
      <p:ext uri="{BB962C8B-B14F-4D97-AF65-F5344CB8AC3E}">
        <p14:creationId xmlns:p14="http://schemas.microsoft.com/office/powerpoint/2010/main" val="45373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What is a view?</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21</a:t>
            </a:fld>
            <a:endParaRPr lang="zh-TW" altLang="en-US" sz="1400" dirty="0">
              <a:latin typeface="Arial" panose="020B0604020202020204" pitchFamily="34" charset="0"/>
              <a:cs typeface="Arial" panose="020B0604020202020204" pitchFamily="34" charset="0"/>
            </a:endParaRPr>
          </a:p>
        </p:txBody>
      </p:sp>
      <p:sp>
        <p:nvSpPr>
          <p:cNvPr id="8" name="TextBox 9">
            <a:extLst>
              <a:ext uri="{FF2B5EF4-FFF2-40B4-BE49-F238E27FC236}">
                <a16:creationId xmlns:a16="http://schemas.microsoft.com/office/drawing/2014/main" id="{BF0FF5B4-3BF2-4734-A2EF-7BFD5ED59A43}"/>
              </a:ext>
            </a:extLst>
          </p:cNvPr>
          <p:cNvSpPr txBox="1"/>
          <p:nvPr/>
        </p:nvSpPr>
        <p:spPr>
          <a:xfrm>
            <a:off x="731404" y="5013176"/>
            <a:ext cx="10729192" cy="15696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The image above illustrates the process of creating a view from columns 1 and 3 of table 1 and column 2 of table 2</a:t>
            </a:r>
          </a:p>
          <a:p>
            <a:pPr>
              <a:buClr>
                <a:schemeClr val="accent1"/>
              </a:buClr>
              <a:buSzPct val="100000"/>
            </a:pPr>
            <a:endParaRPr lang="en-GB" altLang="en-US" sz="24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Views are sometimes referred to as ‘virtual tables’</a:t>
            </a:r>
          </a:p>
        </p:txBody>
      </p:sp>
      <p:pic>
        <p:nvPicPr>
          <p:cNvPr id="12" name="Picture 11">
            <a:extLst>
              <a:ext uri="{FF2B5EF4-FFF2-40B4-BE49-F238E27FC236}">
                <a16:creationId xmlns:a16="http://schemas.microsoft.com/office/drawing/2014/main" id="{6CB579E2-2D1F-41C2-A26F-00DC955B0157}"/>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429333" y="1052736"/>
            <a:ext cx="9333333" cy="3838095"/>
          </a:xfrm>
          <a:prstGeom prst="rect">
            <a:avLst/>
          </a:prstGeom>
        </p:spPr>
      </p:pic>
    </p:spTree>
    <p:extLst>
      <p:ext uri="{BB962C8B-B14F-4D97-AF65-F5344CB8AC3E}">
        <p14:creationId xmlns:p14="http://schemas.microsoft.com/office/powerpoint/2010/main" val="402193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Why views are useful?</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22</a:t>
            </a:fld>
            <a:endParaRPr lang="zh-TW" altLang="en-US" sz="1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5064433-DCE3-45D5-9B31-5683658C1D2C}"/>
              </a:ext>
            </a:extLst>
          </p:cNvPr>
          <p:cNvSpPr txBox="1"/>
          <p:nvPr/>
        </p:nvSpPr>
        <p:spPr>
          <a:xfrm>
            <a:off x="551383" y="1317171"/>
            <a:ext cx="10899709" cy="677108"/>
          </a:xfrm>
          <a:prstGeom prst="rect">
            <a:avLst/>
          </a:prstGeom>
          <a:noFill/>
        </p:spPr>
        <p:txBody>
          <a:bodyPr wrap="square" rtlCol="0">
            <a:spAutoFit/>
          </a:bodyPr>
          <a:lstStyle/>
          <a:p>
            <a:endParaRPr lang="en-GB" sz="2000"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
        <p:nvSpPr>
          <p:cNvPr id="12" name="TextBox 9">
            <a:extLst>
              <a:ext uri="{FF2B5EF4-FFF2-40B4-BE49-F238E27FC236}">
                <a16:creationId xmlns:a16="http://schemas.microsoft.com/office/drawing/2014/main" id="{E67D4301-903B-402F-B3AB-B78EAB9D2920}"/>
              </a:ext>
            </a:extLst>
          </p:cNvPr>
          <p:cNvSpPr txBox="1"/>
          <p:nvPr/>
        </p:nvSpPr>
        <p:spPr>
          <a:xfrm>
            <a:off x="731404" y="1052736"/>
            <a:ext cx="10729192" cy="550920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Clr>
                <a:schemeClr val="accent1"/>
              </a:buClr>
              <a:buSzPct val="100000"/>
              <a:buFont typeface="Wingdings" panose="05000000000000000000" pitchFamily="2" charset="2"/>
              <a:buChar char="§"/>
            </a:pPr>
            <a:r>
              <a:rPr lang="en-GB" altLang="en-US" sz="2200" dirty="0">
                <a:latin typeface="Arial" panose="020B0604020202020204" pitchFamily="34" charset="0"/>
                <a:cs typeface="Arial" panose="020B0604020202020204" pitchFamily="34" charset="0"/>
              </a:rPr>
              <a:t>To hide data complexity. For example, a view may be used to act as one table when actually several tables are used to construct the result.</a:t>
            </a:r>
          </a:p>
          <a:p>
            <a:pPr marL="285750" indent="-285750">
              <a:buClr>
                <a:schemeClr val="accent1"/>
              </a:buClr>
              <a:buSzPct val="100000"/>
              <a:buFont typeface="Wingdings" panose="05000000000000000000" pitchFamily="2" charset="2"/>
              <a:buChar char="§"/>
            </a:pPr>
            <a:endParaRPr lang="en-GB" altLang="en-US" sz="22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
            </a:pPr>
            <a:r>
              <a:rPr lang="en-GB" altLang="en-US" sz="2200" dirty="0">
                <a:latin typeface="Arial" panose="020B0604020202020204" pitchFamily="34" charset="0"/>
                <a:cs typeface="Arial" panose="020B0604020202020204" pitchFamily="34" charset="0"/>
              </a:rPr>
              <a:t>To re-use the same view any time you wish to filter out information from it by a different condition.</a:t>
            </a:r>
          </a:p>
          <a:p>
            <a:pPr>
              <a:buClr>
                <a:schemeClr val="accent1"/>
              </a:buClr>
              <a:buSzPct val="100000"/>
            </a:pPr>
            <a:endParaRPr lang="en-GB" altLang="en-US" sz="22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
            </a:pPr>
            <a:r>
              <a:rPr lang="en-GB" altLang="en-US" sz="2200" dirty="0">
                <a:latin typeface="Arial" panose="020B0604020202020204" pitchFamily="34" charset="0"/>
                <a:cs typeface="Arial" panose="020B0604020202020204" pitchFamily="34" charset="0"/>
              </a:rPr>
              <a:t>To use information from another database schema in your current database schema</a:t>
            </a:r>
          </a:p>
          <a:p>
            <a:pPr marL="285750" indent="-285750">
              <a:buClr>
                <a:schemeClr val="accent1"/>
              </a:buClr>
              <a:buSzPct val="100000"/>
              <a:buFont typeface="Wingdings" panose="05000000000000000000" pitchFamily="2" charset="2"/>
              <a:buChar char="§"/>
            </a:pPr>
            <a:endParaRPr lang="en-GB" altLang="en-US" sz="22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
            </a:pPr>
            <a:r>
              <a:rPr lang="en-GB" altLang="en-US" sz="2200" dirty="0">
                <a:latin typeface="Arial" panose="020B0604020202020204" pitchFamily="34" charset="0"/>
                <a:cs typeface="Arial" panose="020B0604020202020204" pitchFamily="34" charset="0"/>
              </a:rPr>
              <a:t>To present data from another perspective. For example, views provide a means of renaming columns without actually changing the base table’s definition.</a:t>
            </a:r>
          </a:p>
          <a:p>
            <a:pPr marL="285750" indent="-285750">
              <a:buClr>
                <a:schemeClr val="accent1"/>
              </a:buClr>
              <a:buSzPct val="100000"/>
              <a:buFont typeface="Wingdings" panose="05000000000000000000" pitchFamily="2" charset="2"/>
              <a:buChar char="§"/>
            </a:pPr>
            <a:endParaRPr lang="en-GB" altLang="en-US" sz="22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
            </a:pPr>
            <a:r>
              <a:rPr lang="en-GB" altLang="en-US" sz="2200" dirty="0">
                <a:latin typeface="Arial" panose="020B0604020202020204" pitchFamily="34" charset="0"/>
                <a:cs typeface="Arial" panose="020B0604020202020204" pitchFamily="34" charset="0"/>
              </a:rPr>
              <a:t>To provide an additional level of table security, by restricting access to a predetermined set of rows and/or columns of a base table</a:t>
            </a:r>
          </a:p>
          <a:p>
            <a:pPr marL="285750" indent="-285750">
              <a:buClr>
                <a:schemeClr val="accent1"/>
              </a:buClr>
              <a:buSzPct val="100000"/>
              <a:buFont typeface="Wingdings" panose="05000000000000000000" pitchFamily="2" charset="2"/>
              <a:buChar char="§"/>
            </a:pPr>
            <a:endParaRPr lang="en-GB" altLang="en-US" sz="22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
            </a:pPr>
            <a:r>
              <a:rPr lang="en-GB" altLang="en-US" sz="2200" dirty="0">
                <a:latin typeface="Arial" panose="020B0604020202020204" pitchFamily="34" charset="0"/>
                <a:cs typeface="Arial" panose="020B0604020202020204" pitchFamily="34" charset="0"/>
              </a:rPr>
              <a:t>Some tasks cannot be done without views</a:t>
            </a:r>
          </a:p>
        </p:txBody>
      </p:sp>
    </p:spTree>
    <p:extLst>
      <p:ext uri="{BB962C8B-B14F-4D97-AF65-F5344CB8AC3E}">
        <p14:creationId xmlns:p14="http://schemas.microsoft.com/office/powerpoint/2010/main" val="3399522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Creating a View</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23</a:t>
            </a:fld>
            <a:endParaRPr lang="zh-TW" altLang="en-US" sz="1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5064433-DCE3-45D5-9B31-5683658C1D2C}"/>
              </a:ext>
            </a:extLst>
          </p:cNvPr>
          <p:cNvSpPr txBox="1"/>
          <p:nvPr/>
        </p:nvSpPr>
        <p:spPr>
          <a:xfrm>
            <a:off x="551383" y="1317171"/>
            <a:ext cx="10899709" cy="677108"/>
          </a:xfrm>
          <a:prstGeom prst="rect">
            <a:avLst/>
          </a:prstGeom>
          <a:noFill/>
        </p:spPr>
        <p:txBody>
          <a:bodyPr wrap="square" rtlCol="0">
            <a:spAutoFit/>
          </a:bodyPr>
          <a:lstStyle/>
          <a:p>
            <a:endParaRPr lang="en-GB" sz="2000"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
        <p:nvSpPr>
          <p:cNvPr id="12" name="TextBox 9">
            <a:extLst>
              <a:ext uri="{FF2B5EF4-FFF2-40B4-BE49-F238E27FC236}">
                <a16:creationId xmlns:a16="http://schemas.microsoft.com/office/drawing/2014/main" id="{E67D4301-903B-402F-B3AB-B78EAB9D2920}"/>
              </a:ext>
            </a:extLst>
          </p:cNvPr>
          <p:cNvSpPr txBox="1"/>
          <p:nvPr/>
        </p:nvSpPr>
        <p:spPr>
          <a:xfrm>
            <a:off x="731404" y="1196752"/>
            <a:ext cx="10729192"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The simplest way of creating a view is:</a:t>
            </a:r>
          </a:p>
        </p:txBody>
      </p:sp>
      <p:sp>
        <p:nvSpPr>
          <p:cNvPr id="7" name="Rectangle 6">
            <a:extLst>
              <a:ext uri="{FF2B5EF4-FFF2-40B4-BE49-F238E27FC236}">
                <a16:creationId xmlns:a16="http://schemas.microsoft.com/office/drawing/2014/main" id="{E2DD19E1-19FB-43B2-9322-EEBBF40D949E}"/>
              </a:ext>
            </a:extLst>
          </p:cNvPr>
          <p:cNvSpPr/>
          <p:nvPr/>
        </p:nvSpPr>
        <p:spPr>
          <a:xfrm>
            <a:off x="1176520" y="1806501"/>
            <a:ext cx="9600000" cy="1015663"/>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buClr>
                <a:schemeClr val="accent1"/>
              </a:buClr>
              <a:buSzPct val="100000"/>
            </a:pPr>
            <a:r>
              <a:rPr lang="en-GB" altLang="en-US" sz="2000" b="1" dirty="0">
                <a:latin typeface="Consolas" panose="020B0609020204030204" pitchFamily="49" charset="0"/>
                <a:ea typeface="ヒラギノ角ゴ Pro W3" pitchFamily="-112" charset="-128"/>
              </a:rPr>
              <a:t>CREATE VIEW &lt;view_name&gt; AS</a:t>
            </a:r>
          </a:p>
          <a:p>
            <a:pPr>
              <a:buClr>
                <a:schemeClr val="accent1"/>
              </a:buClr>
              <a:buSzPct val="100000"/>
            </a:pPr>
            <a:r>
              <a:rPr lang="en-GB" altLang="en-US" sz="2000" b="1" dirty="0">
                <a:latin typeface="Consolas" panose="020B0609020204030204" pitchFamily="49" charset="0"/>
                <a:ea typeface="ヒラギノ角ゴ Pro W3" pitchFamily="-112" charset="-128"/>
              </a:rPr>
              <a:t>&lt;SELECT SQL_statement&gt;;</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p:txBody>
      </p:sp>
      <p:sp>
        <p:nvSpPr>
          <p:cNvPr id="11" name="TextBox 9">
            <a:extLst>
              <a:ext uri="{FF2B5EF4-FFF2-40B4-BE49-F238E27FC236}">
                <a16:creationId xmlns:a16="http://schemas.microsoft.com/office/drawing/2014/main" id="{65A9F89D-9AAC-4CE7-A601-69D721124C93}"/>
              </a:ext>
            </a:extLst>
          </p:cNvPr>
          <p:cNvSpPr txBox="1"/>
          <p:nvPr/>
        </p:nvSpPr>
        <p:spPr>
          <a:xfrm>
            <a:off x="734750" y="3112639"/>
            <a:ext cx="10729192"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The recommended way of creating a view is:</a:t>
            </a:r>
          </a:p>
        </p:txBody>
      </p:sp>
      <p:sp>
        <p:nvSpPr>
          <p:cNvPr id="13" name="Rectangle 12">
            <a:extLst>
              <a:ext uri="{FF2B5EF4-FFF2-40B4-BE49-F238E27FC236}">
                <a16:creationId xmlns:a16="http://schemas.microsoft.com/office/drawing/2014/main" id="{6FDF7E31-5B49-4A47-AEC5-EFE0A836136C}"/>
              </a:ext>
            </a:extLst>
          </p:cNvPr>
          <p:cNvSpPr/>
          <p:nvPr/>
        </p:nvSpPr>
        <p:spPr>
          <a:xfrm>
            <a:off x="1179866" y="3722388"/>
            <a:ext cx="9600000" cy="1015663"/>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buClr>
                <a:schemeClr val="accent1"/>
              </a:buClr>
              <a:buSzPct val="100000"/>
            </a:pPr>
            <a:r>
              <a:rPr lang="en-GB" altLang="en-US" sz="2000" b="1" dirty="0">
                <a:latin typeface="Consolas" panose="020B0609020204030204" pitchFamily="49" charset="0"/>
                <a:ea typeface="ヒラギノ角ゴ Pro W3" pitchFamily="-112" charset="-128"/>
              </a:rPr>
              <a:t>CREATE OR REPLACE VIEW &lt;view_name&gt; AS</a:t>
            </a:r>
          </a:p>
          <a:p>
            <a:pPr>
              <a:buClr>
                <a:schemeClr val="accent1"/>
              </a:buClr>
              <a:buSzPct val="100000"/>
            </a:pPr>
            <a:r>
              <a:rPr lang="en-GB" altLang="en-US" sz="2000" b="1" dirty="0">
                <a:latin typeface="Consolas" panose="020B0609020204030204" pitchFamily="49" charset="0"/>
                <a:ea typeface="ヒラギノ角ゴ Pro W3" pitchFamily="-112" charset="-128"/>
              </a:rPr>
              <a:t>&lt;SELECT SQL_statement&gt;;</a:t>
            </a:r>
          </a:p>
          <a:p>
            <a:pPr eaLnBrk="0" hangingPunct="0">
              <a:buFont typeface="Arial" pitchFamily="34" charset="0"/>
              <a:buNone/>
            </a:pPr>
            <a:endParaRPr lang="en-GB" altLang="en-US" sz="2000" b="1" dirty="0">
              <a:latin typeface="Consolas" panose="020B0609020204030204" pitchFamily="49" charset="0"/>
              <a:ea typeface="ヒラギノ角ゴ Pro W3" pitchFamily="-112" charset="-128"/>
              <a:cs typeface="Consolas" panose="020B0609020204030204" pitchFamily="49" charset="0"/>
            </a:endParaRPr>
          </a:p>
        </p:txBody>
      </p:sp>
      <p:sp>
        <p:nvSpPr>
          <p:cNvPr id="14" name="TextBox 9">
            <a:extLst>
              <a:ext uri="{FF2B5EF4-FFF2-40B4-BE49-F238E27FC236}">
                <a16:creationId xmlns:a16="http://schemas.microsoft.com/office/drawing/2014/main" id="{85ED705C-68D2-4C9A-9CB7-54713BFF5B77}"/>
              </a:ext>
            </a:extLst>
          </p:cNvPr>
          <p:cNvSpPr txBox="1"/>
          <p:nvPr/>
        </p:nvSpPr>
        <p:spPr>
          <a:xfrm>
            <a:off x="740189" y="5110167"/>
            <a:ext cx="10729192" cy="120032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The optional OR REPLACE clause recreates the view if it already exists. With the OR REPLACE option you can recreate an existing view after changing its definition without having to drop the view first.</a:t>
            </a:r>
          </a:p>
        </p:txBody>
      </p:sp>
    </p:spTree>
    <p:extLst>
      <p:ext uri="{BB962C8B-B14F-4D97-AF65-F5344CB8AC3E}">
        <p14:creationId xmlns:p14="http://schemas.microsoft.com/office/powerpoint/2010/main" val="347946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Removing a View</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24</a:t>
            </a:fld>
            <a:endParaRPr lang="zh-TW" altLang="en-US" sz="1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5064433-DCE3-45D5-9B31-5683658C1D2C}"/>
              </a:ext>
            </a:extLst>
          </p:cNvPr>
          <p:cNvSpPr txBox="1"/>
          <p:nvPr/>
        </p:nvSpPr>
        <p:spPr>
          <a:xfrm>
            <a:off x="551383" y="1317171"/>
            <a:ext cx="10899709" cy="677108"/>
          </a:xfrm>
          <a:prstGeom prst="rect">
            <a:avLst/>
          </a:prstGeom>
          <a:noFill/>
        </p:spPr>
        <p:txBody>
          <a:bodyPr wrap="square" rtlCol="0">
            <a:spAutoFit/>
          </a:bodyPr>
          <a:lstStyle/>
          <a:p>
            <a:endParaRPr lang="en-GB" sz="2000"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
        <p:nvSpPr>
          <p:cNvPr id="12" name="TextBox 9">
            <a:extLst>
              <a:ext uri="{FF2B5EF4-FFF2-40B4-BE49-F238E27FC236}">
                <a16:creationId xmlns:a16="http://schemas.microsoft.com/office/drawing/2014/main" id="{E67D4301-903B-402F-B3AB-B78EAB9D2920}"/>
              </a:ext>
            </a:extLst>
          </p:cNvPr>
          <p:cNvSpPr txBox="1"/>
          <p:nvPr/>
        </p:nvSpPr>
        <p:spPr>
          <a:xfrm>
            <a:off x="731404" y="1196752"/>
            <a:ext cx="10729192" cy="46166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Views can be removed from the database with the following SQL statement:</a:t>
            </a:r>
          </a:p>
        </p:txBody>
      </p:sp>
      <p:sp>
        <p:nvSpPr>
          <p:cNvPr id="7" name="Rectangle 6">
            <a:extLst>
              <a:ext uri="{FF2B5EF4-FFF2-40B4-BE49-F238E27FC236}">
                <a16:creationId xmlns:a16="http://schemas.microsoft.com/office/drawing/2014/main" id="{E2DD19E1-19FB-43B2-9322-EEBBF40D949E}"/>
              </a:ext>
            </a:extLst>
          </p:cNvPr>
          <p:cNvSpPr/>
          <p:nvPr/>
        </p:nvSpPr>
        <p:spPr>
          <a:xfrm>
            <a:off x="1176520" y="1806501"/>
            <a:ext cx="9600000" cy="400110"/>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buClr>
                <a:schemeClr val="accent1"/>
              </a:buClr>
              <a:buSzPct val="100000"/>
            </a:pPr>
            <a:r>
              <a:rPr lang="en-GB" altLang="en-US" sz="2000" b="1" dirty="0">
                <a:latin typeface="Consolas" panose="020B0609020204030204" pitchFamily="49" charset="0"/>
                <a:ea typeface="ヒラギノ角ゴ Pro W3" pitchFamily="-112" charset="-128"/>
              </a:rPr>
              <a:t>DROP VIEW &lt;view_name&gt;;</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p:txBody>
      </p:sp>
      <p:sp>
        <p:nvSpPr>
          <p:cNvPr id="11" name="TextBox 9">
            <a:extLst>
              <a:ext uri="{FF2B5EF4-FFF2-40B4-BE49-F238E27FC236}">
                <a16:creationId xmlns:a16="http://schemas.microsoft.com/office/drawing/2014/main" id="{65A9F89D-9AAC-4CE7-A601-69D721124C93}"/>
              </a:ext>
            </a:extLst>
          </p:cNvPr>
          <p:cNvSpPr txBox="1"/>
          <p:nvPr/>
        </p:nvSpPr>
        <p:spPr>
          <a:xfrm>
            <a:off x="734750" y="3112639"/>
            <a:ext cx="10729192" cy="267765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In realty users want to see entities' names, not their ids in the output.</a:t>
            </a:r>
          </a:p>
          <a:p>
            <a:pPr>
              <a:buClr>
                <a:schemeClr val="accent1"/>
              </a:buClr>
              <a:buSzPct val="100000"/>
            </a:pPr>
            <a:endParaRPr lang="en-GB" altLang="en-US" sz="24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The problem is, queries that provide such information often include many tables and can be rather complex.</a:t>
            </a:r>
          </a:p>
          <a:p>
            <a:pPr>
              <a:buClr>
                <a:schemeClr val="accent1"/>
              </a:buClr>
              <a:buSzPct val="100000"/>
            </a:pPr>
            <a:endParaRPr lang="en-GB" altLang="en-US" sz="24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
            </a:pPr>
            <a:r>
              <a:rPr lang="en-GB" altLang="en-US" sz="2400" dirty="0">
                <a:latin typeface="Arial" panose="020B0604020202020204" pitchFamily="34" charset="0"/>
                <a:cs typeface="Arial" panose="020B0604020202020204" pitchFamily="34" charset="0"/>
              </a:rPr>
              <a:t>It makes sense to save such a query as a view, and then treat it as table in other queries to filter information according to specific needs.</a:t>
            </a:r>
          </a:p>
        </p:txBody>
      </p:sp>
    </p:spTree>
    <p:extLst>
      <p:ext uri="{BB962C8B-B14F-4D97-AF65-F5344CB8AC3E}">
        <p14:creationId xmlns:p14="http://schemas.microsoft.com/office/powerpoint/2010/main" val="33001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623392" y="1543432"/>
            <a:ext cx="10827701" cy="2677656"/>
          </a:xfrm>
          <a:prstGeom prst="rect">
            <a:avLst/>
          </a:prstGeom>
          <a:noFill/>
          <a:ln w="38100" cmpd="sng">
            <a:noFill/>
          </a:ln>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GB" altLang="en-US" sz="2800" dirty="0">
                <a:solidFill>
                  <a:prstClr val="black"/>
                </a:solidFill>
                <a:latin typeface="Arial" panose="020B0604020202020204" pitchFamily="34" charset="0"/>
                <a:cs typeface="Arial" panose="020B0604020202020204" pitchFamily="34" charset="0"/>
              </a:rPr>
              <a:t>Display all trade details, but instead of broker_ids display brokers’ full names, instead of stock_ex_ids display the names of stock exchanges. </a:t>
            </a:r>
          </a:p>
          <a:p>
            <a:r>
              <a:rPr lang="en-GB" altLang="en-US" sz="2800" dirty="0">
                <a:solidFill>
                  <a:prstClr val="black"/>
                </a:solidFill>
                <a:latin typeface="Arial" panose="020B0604020202020204" pitchFamily="34" charset="0"/>
                <a:cs typeface="Arial" panose="020B0604020202020204" pitchFamily="34" charset="0"/>
              </a:rPr>
              <a:t>In addition, include the currency name used in each trade_id, the name of company that bought the share, and the city and country where the company is based.</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Views – Scenario </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25</a:t>
            </a:fld>
            <a:endParaRPr lang="zh-TW" altLang="en-US" sz="14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369911A4-B044-4AB3-A673-A4D27E2EFF06}"/>
              </a:ext>
            </a:extLst>
          </p:cNvPr>
          <p:cNvSpPr/>
          <p:nvPr/>
        </p:nvSpPr>
        <p:spPr>
          <a:xfrm>
            <a:off x="623392" y="4509120"/>
            <a:ext cx="10827701" cy="954107"/>
          </a:xfrm>
          <a:prstGeom prst="rect">
            <a:avLst/>
          </a:prstGeom>
          <a:noFill/>
          <a:ln w="38100" cmpd="sng">
            <a:noFill/>
          </a:ln>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GB" sz="2800" dirty="0">
                <a:latin typeface="Arial" panose="020B0604020202020204" pitchFamily="34" charset="0"/>
                <a:cs typeface="Arial" panose="020B0604020202020204" pitchFamily="34" charset="0"/>
              </a:rPr>
              <a:t>Use the above query to filter the rows we need (i.e. by a specific company, or broker, or share, or stock exchange, or city, and so on)</a:t>
            </a:r>
          </a:p>
        </p:txBody>
      </p:sp>
    </p:spTree>
    <p:extLst>
      <p:ext uri="{BB962C8B-B14F-4D97-AF65-F5344CB8AC3E}">
        <p14:creationId xmlns:p14="http://schemas.microsoft.com/office/powerpoint/2010/main" val="106144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78860" y="1052736"/>
            <a:ext cx="6382212" cy="5170646"/>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spcBef>
                <a:spcPts val="300"/>
              </a:spcBef>
              <a:spcAft>
                <a:spcPts val="300"/>
              </a:spcAft>
            </a:pPr>
            <a:r>
              <a:rPr lang="en-GB" altLang="en-US" sz="2000" b="1" dirty="0">
                <a:solidFill>
                  <a:schemeClr val="accent1"/>
                </a:solidFill>
                <a:latin typeface="Consolas" panose="020B0609020204030204" pitchFamily="49" charset="0"/>
                <a:cs typeface="Consolas" panose="020B0609020204030204" pitchFamily="49" charset="0"/>
              </a:rPr>
              <a:t>CREATE OR REPLACE VIEW </a:t>
            </a:r>
            <a:r>
              <a:rPr lang="en-GB" altLang="en-US" sz="2000" b="1" dirty="0">
                <a:solidFill>
                  <a:prstClr val="black"/>
                </a:solidFill>
                <a:latin typeface="Consolas" panose="020B0609020204030204" pitchFamily="49" charset="0"/>
                <a:cs typeface="Consolas" panose="020B0609020204030204" pitchFamily="49" charset="0"/>
              </a:rPr>
              <a:t>trade_full_details </a:t>
            </a:r>
            <a:r>
              <a:rPr lang="en-GB" altLang="en-US" sz="2000" b="1" dirty="0">
                <a:solidFill>
                  <a:schemeClr val="accent1"/>
                </a:solidFill>
                <a:latin typeface="Consolas" panose="020B0609020204030204" pitchFamily="49" charset="0"/>
              </a:rPr>
              <a:t>AS</a:t>
            </a:r>
            <a:br>
              <a:rPr lang="en-GB" altLang="en-US" sz="2000" b="1" dirty="0">
                <a:solidFill>
                  <a:schemeClr val="accent1"/>
                </a:solidFill>
                <a:latin typeface="Consolas" panose="020B0609020204030204" pitchFamily="49" charset="0"/>
                <a:cs typeface="Consolas" panose="020B0609020204030204" pitchFamily="49" charset="0"/>
              </a:rPr>
            </a:br>
            <a:r>
              <a:rPr lang="en-GB" altLang="en-US" sz="2000" b="1" dirty="0">
                <a:solidFill>
                  <a:schemeClr val="accent1"/>
                </a:solidFill>
                <a:latin typeface="Consolas" panose="020B0609020204030204" pitchFamily="49" charset="0"/>
                <a:cs typeface="Consolas" panose="020B0609020204030204" pitchFamily="49" charset="0"/>
              </a:rPr>
              <a:t>SELECT</a:t>
            </a:r>
            <a:r>
              <a:rPr lang="en-GB" altLang="en-US" sz="2000" b="1" dirty="0">
                <a:solidFill>
                  <a:prstClr val="black"/>
                </a:solidFill>
                <a:latin typeface="Consolas" panose="020B0609020204030204" pitchFamily="49" charset="0"/>
                <a:cs typeface="Consolas" panose="020B0609020204030204" pitchFamily="49" charset="0"/>
              </a:rPr>
              <a:t>	t.trade_id </a:t>
            </a:r>
            <a:r>
              <a:rPr lang="en-GB" altLang="en-US" sz="2000" b="1" dirty="0">
                <a:solidFill>
                  <a:schemeClr val="accent1"/>
                </a:solidFill>
                <a:latin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"Trade",</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b.first_name || ' ' ||  b.last_name </a:t>
            </a:r>
            <a:r>
              <a:rPr lang="en-GB" altLang="en-US" sz="2000" b="1" dirty="0">
                <a:solidFill>
                  <a:schemeClr val="accent1"/>
                </a:solidFill>
                <a:latin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"Broker",</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t.transaction_time </a:t>
            </a:r>
            <a:r>
              <a:rPr lang="en-GB" altLang="en-US" sz="2000" b="1" dirty="0">
                <a:solidFill>
                  <a:schemeClr val="accent1"/>
                </a:solidFill>
                <a:latin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"Transaction Time",</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t.share_id </a:t>
            </a:r>
            <a:r>
              <a:rPr lang="en-GB" altLang="en-US" sz="2000" b="1" dirty="0">
                <a:solidFill>
                  <a:schemeClr val="accent1"/>
                </a:solidFill>
                <a:latin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"Share",</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t.share_amount </a:t>
            </a:r>
            <a:r>
              <a:rPr lang="en-GB" altLang="en-US" sz="2000" b="1" dirty="0">
                <a:solidFill>
                  <a:schemeClr val="accent1"/>
                </a:solidFill>
                <a:latin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"Share Amount",</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t.price_total </a:t>
            </a:r>
            <a:r>
              <a:rPr lang="en-GB" altLang="en-US" sz="2000" b="1" dirty="0">
                <a:solidFill>
                  <a:schemeClr val="accent1"/>
                </a:solidFill>
                <a:latin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"Price Total",</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se.name </a:t>
            </a:r>
            <a:r>
              <a:rPr lang="en-GB" altLang="en-US" sz="2000" b="1" dirty="0">
                <a:solidFill>
                  <a:schemeClr val="accent1"/>
                </a:solidFill>
                <a:latin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"Stock Exchange",</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cu.name </a:t>
            </a:r>
            <a:r>
              <a:rPr lang="en-GB" altLang="en-US" sz="2000" b="1" dirty="0">
                <a:solidFill>
                  <a:schemeClr val="accent1"/>
                </a:solidFill>
                <a:latin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"Currency",</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c.name </a:t>
            </a:r>
            <a:r>
              <a:rPr lang="en-GB" altLang="en-US" sz="2000" b="1" dirty="0">
                <a:solidFill>
                  <a:schemeClr val="accent1"/>
                </a:solidFill>
                <a:latin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"Company",</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p.city </a:t>
            </a:r>
            <a:r>
              <a:rPr lang="en-GB" altLang="en-US" sz="2000" b="1" dirty="0">
                <a:solidFill>
                  <a:schemeClr val="accent1"/>
                </a:solidFill>
                <a:latin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"City",</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p.country </a:t>
            </a:r>
            <a:r>
              <a:rPr lang="en-GB" altLang="en-US" sz="2000" b="1" dirty="0">
                <a:solidFill>
                  <a:schemeClr val="accent1"/>
                </a:solidFill>
                <a:latin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"Country"</a:t>
            </a:r>
          </a:p>
        </p:txBody>
      </p:sp>
      <p:sp>
        <p:nvSpPr>
          <p:cNvPr id="6" name="Title 2"/>
          <p:cNvSpPr txBox="1">
            <a:spLocks/>
          </p:cNvSpPr>
          <p:nvPr>
            <p:custDataLst>
              <p:tags r:id="rId1"/>
            </p:custDataLst>
          </p:nvPr>
        </p:nvSpPr>
        <p:spPr>
          <a:xfrm>
            <a:off x="240000" y="336646"/>
            <a:ext cx="11688647"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Step 1: Create a View to assemble the necessary information</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26</a:t>
            </a:fld>
            <a:endParaRPr lang="zh-TW" altLang="en-US" sz="1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2D8D3EE1-36A7-4B87-8544-F3B5EC3D6ECC}"/>
              </a:ext>
            </a:extLst>
          </p:cNvPr>
          <p:cNvSpPr/>
          <p:nvPr/>
        </p:nvSpPr>
        <p:spPr>
          <a:xfrm>
            <a:off x="6533080" y="1052737"/>
            <a:ext cx="5571116" cy="5401479"/>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spcBef>
                <a:spcPts val="300"/>
              </a:spcBef>
              <a:spcAft>
                <a:spcPts val="300"/>
              </a:spcAft>
            </a:pPr>
            <a:r>
              <a:rPr lang="en-GB" altLang="en-US" sz="2000" b="1" dirty="0">
                <a:solidFill>
                  <a:schemeClr val="accent1"/>
                </a:solidFill>
                <a:latin typeface="Consolas" panose="020B0609020204030204" pitchFamily="49" charset="0"/>
                <a:cs typeface="Consolas" panose="020B0609020204030204" pitchFamily="49" charset="0"/>
              </a:rPr>
              <a:t>FROM </a:t>
            </a:r>
            <a:r>
              <a:rPr lang="en-GB" altLang="en-US" sz="2000" b="1" dirty="0">
                <a:solidFill>
                  <a:prstClr val="black"/>
                </a:solidFill>
                <a:latin typeface="Consolas" panose="020B0609020204030204" pitchFamily="49" charset="0"/>
                <a:cs typeface="Consolas" panose="020B0609020204030204" pitchFamily="49" charset="0"/>
              </a:rPr>
              <a:t>trades t</a:t>
            </a:r>
          </a:p>
          <a:p>
            <a:pPr defTabSz="457200">
              <a:spcBef>
                <a:spcPts val="300"/>
              </a:spcBef>
              <a:spcAft>
                <a:spcPts val="300"/>
              </a:spcAft>
              <a:buFont typeface="Arial" pitchFamily="34" charset="0"/>
              <a:buNone/>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rPr>
              <a:t>INNER JOIN </a:t>
            </a:r>
            <a:r>
              <a:rPr lang="en-GB" altLang="en-US" sz="2000" b="1" dirty="0">
                <a:solidFill>
                  <a:prstClr val="black"/>
                </a:solidFill>
                <a:latin typeface="Consolas" panose="020B0609020204030204" pitchFamily="49" charset="0"/>
                <a:cs typeface="Consolas" panose="020B0609020204030204" pitchFamily="49" charset="0"/>
              </a:rPr>
              <a:t>shares s</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rPr>
              <a:t>ON</a:t>
            </a:r>
            <a:r>
              <a:rPr lang="en-GB" altLang="en-US" sz="2000" b="1" dirty="0">
                <a:solidFill>
                  <a:prstClr val="black"/>
                </a:solidFill>
                <a:latin typeface="Consolas" panose="020B0609020204030204" pitchFamily="49" charset="0"/>
                <a:cs typeface="Consolas" panose="020B0609020204030204" pitchFamily="49" charset="0"/>
              </a:rPr>
              <a:t> s.share_id = t.share_id</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rPr>
              <a:t>INNER JOIN </a:t>
            </a:r>
            <a:r>
              <a:rPr lang="en-GB" altLang="en-US" sz="2000" b="1" dirty="0">
                <a:solidFill>
                  <a:prstClr val="black"/>
                </a:solidFill>
                <a:latin typeface="Consolas" panose="020B0609020204030204" pitchFamily="49" charset="0"/>
                <a:cs typeface="Consolas" panose="020B0609020204030204" pitchFamily="49" charset="0"/>
              </a:rPr>
              <a:t>brokers b</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rPr>
              <a:t>ON</a:t>
            </a:r>
            <a:r>
              <a:rPr lang="en-GB" altLang="en-US" sz="2000" b="1" dirty="0">
                <a:solidFill>
                  <a:prstClr val="black"/>
                </a:solidFill>
                <a:latin typeface="Consolas" panose="020B0609020204030204" pitchFamily="49" charset="0"/>
                <a:cs typeface="Consolas" panose="020B0609020204030204" pitchFamily="49" charset="0"/>
              </a:rPr>
              <a:t> b.broker_id = t.broker_id</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rPr>
              <a:t>INNER JOIN </a:t>
            </a:r>
            <a:r>
              <a:rPr lang="en-GB" altLang="en-US" sz="2000" b="1" dirty="0">
                <a:solidFill>
                  <a:prstClr val="black"/>
                </a:solidFill>
                <a:latin typeface="Consolas" panose="020B0609020204030204" pitchFamily="49" charset="0"/>
                <a:cs typeface="Consolas" panose="020B0609020204030204" pitchFamily="49" charset="0"/>
              </a:rPr>
              <a:t>stock_exchanges se</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rPr>
              <a:t>ON</a:t>
            </a:r>
            <a:r>
              <a:rPr lang="en-GB" altLang="en-US" sz="2000" b="1" dirty="0">
                <a:solidFill>
                  <a:prstClr val="black"/>
                </a:solidFill>
                <a:latin typeface="Consolas" panose="020B0609020204030204" pitchFamily="49" charset="0"/>
                <a:cs typeface="Consolas" panose="020B0609020204030204" pitchFamily="49" charset="0"/>
              </a:rPr>
              <a:t> se.stock_ex_id = t.stock_ex_id</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rPr>
              <a:t>INNER JOIN </a:t>
            </a:r>
            <a:r>
              <a:rPr lang="en-GB" altLang="en-US" sz="2000" b="1" dirty="0">
                <a:solidFill>
                  <a:prstClr val="black"/>
                </a:solidFill>
                <a:latin typeface="Consolas" panose="020B0609020204030204" pitchFamily="49" charset="0"/>
                <a:cs typeface="Consolas" panose="020B0609020204030204" pitchFamily="49" charset="0"/>
              </a:rPr>
              <a:t>currencies cu</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rPr>
              <a:t>ON</a:t>
            </a:r>
            <a:r>
              <a:rPr lang="en-GB" altLang="en-US" sz="2000" b="1" dirty="0">
                <a:solidFill>
                  <a:prstClr val="black"/>
                </a:solidFill>
                <a:latin typeface="Consolas" panose="020B0609020204030204" pitchFamily="49" charset="0"/>
                <a:cs typeface="Consolas" panose="020B0609020204030204" pitchFamily="49" charset="0"/>
              </a:rPr>
              <a:t> cu.currency_id = s.currency_id</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rPr>
              <a:t>INNER JOIN </a:t>
            </a:r>
            <a:r>
              <a:rPr lang="en-GB" altLang="en-US" sz="2000" b="1" dirty="0">
                <a:solidFill>
                  <a:prstClr val="black"/>
                </a:solidFill>
                <a:latin typeface="Consolas" panose="020B0609020204030204" pitchFamily="49" charset="0"/>
                <a:cs typeface="Consolas" panose="020B0609020204030204" pitchFamily="49" charset="0"/>
              </a:rPr>
              <a:t>companies c</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rPr>
              <a:t>ON</a:t>
            </a:r>
            <a:r>
              <a:rPr lang="en-GB" altLang="en-US" sz="2000" b="1" dirty="0">
                <a:solidFill>
                  <a:prstClr val="black"/>
                </a:solidFill>
                <a:latin typeface="Consolas" panose="020B0609020204030204" pitchFamily="49" charset="0"/>
                <a:cs typeface="Consolas" panose="020B0609020204030204" pitchFamily="49" charset="0"/>
              </a:rPr>
              <a:t> c.company_id = s.company_id</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rPr>
              <a:t>INNER JOIN </a:t>
            </a:r>
            <a:r>
              <a:rPr lang="en-GB" altLang="en-US" sz="2000" b="1" dirty="0">
                <a:solidFill>
                  <a:prstClr val="black"/>
                </a:solidFill>
                <a:latin typeface="Consolas" panose="020B0609020204030204" pitchFamily="49" charset="0"/>
                <a:cs typeface="Consolas" panose="020B0609020204030204" pitchFamily="49" charset="0"/>
              </a:rPr>
              <a:t>places p</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rPr>
              <a:t>ON</a:t>
            </a:r>
            <a:r>
              <a:rPr lang="en-GB" altLang="en-US" sz="2000" b="1" dirty="0">
                <a:solidFill>
                  <a:prstClr val="black"/>
                </a:solidFill>
                <a:latin typeface="Consolas" panose="020B0609020204030204" pitchFamily="49" charset="0"/>
                <a:cs typeface="Consolas" panose="020B0609020204030204" pitchFamily="49" charset="0"/>
              </a:rPr>
              <a:t> p.place_id = c.place_id</a:t>
            </a:r>
            <a:endParaRPr lang="en-GB" altLang="en-US" sz="2000" b="1" dirty="0">
              <a:solidFill>
                <a:schemeClr val="accent1"/>
              </a:solidFill>
              <a:latin typeface="Consolas" panose="020B0609020204030204" pitchFamily="49" charset="0"/>
              <a:cs typeface="Consolas" panose="020B0609020204030204" pitchFamily="49" charset="0"/>
            </a:endParaRP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83754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407367" y="692696"/>
            <a:ext cx="5256585" cy="5786199"/>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defTabSz="457200">
              <a:spcBef>
                <a:spcPts val="300"/>
              </a:spcBef>
              <a:spcAft>
                <a:spcPts val="300"/>
              </a:spcAft>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SELECT</a:t>
            </a:r>
            <a:r>
              <a:rPr lang="en-GB" altLang="en-US" sz="2000" b="1" dirty="0">
                <a:solidFill>
                  <a:prstClr val="black"/>
                </a:solidFill>
                <a:latin typeface="Consolas" panose="020B0609020204030204" pitchFamily="49" charset="0"/>
                <a:cs typeface="Consolas" panose="020B0609020204030204" pitchFamily="49" charset="0"/>
              </a:rPr>
              <a:t>	"Trade",</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"Broker",</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"Transaction Time",</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"Share",</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"Share Amount",</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"Price Total",</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"Stock Exchange",</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"Currency",</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"Company",</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"City",</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"Country"</a:t>
            </a:r>
          </a:p>
          <a:p>
            <a:pPr>
              <a:spcBef>
                <a:spcPts val="300"/>
              </a:spcBef>
              <a:spcAft>
                <a:spcPts val="300"/>
              </a:spcAft>
            </a:pPr>
            <a:r>
              <a:rPr lang="en-GB" altLang="en-US" sz="2000" b="1" dirty="0">
                <a:solidFill>
                  <a:schemeClr val="accent1"/>
                </a:solidFill>
                <a:latin typeface="Consolas" panose="020B0609020204030204" pitchFamily="49" charset="0"/>
                <a:cs typeface="Consolas" panose="020B0609020204030204" pitchFamily="49" charset="0"/>
              </a:rPr>
              <a:t>FROM </a:t>
            </a:r>
            <a:r>
              <a:rPr lang="en-GB" altLang="en-US" sz="2000" b="1" dirty="0">
                <a:solidFill>
                  <a:prstClr val="black"/>
                </a:solidFill>
                <a:latin typeface="Consolas" panose="020B0609020204030204" pitchFamily="49" charset="0"/>
                <a:cs typeface="Consolas" panose="020B0609020204030204" pitchFamily="49" charset="0"/>
              </a:rPr>
              <a:t>trade_full_details</a:t>
            </a:r>
          </a:p>
          <a:p>
            <a:pPr>
              <a:spcBef>
                <a:spcPts val="300"/>
              </a:spcBef>
              <a:spcAft>
                <a:spcPts val="300"/>
              </a:spcAft>
            </a:pPr>
            <a:r>
              <a:rPr lang="en-GB" altLang="en-US" sz="2000" b="1" dirty="0">
                <a:solidFill>
                  <a:schemeClr val="accent1"/>
                </a:solidFill>
                <a:latin typeface="Consolas" panose="020B0609020204030204" pitchFamily="49" charset="0"/>
                <a:cs typeface="Consolas" panose="020B0609020204030204" pitchFamily="49" charset="0"/>
              </a:rPr>
              <a:t>WHERE </a:t>
            </a:r>
            <a:r>
              <a:rPr lang="en-GB" altLang="en-US" sz="2000" b="1" dirty="0">
                <a:solidFill>
                  <a:prstClr val="black"/>
                </a:solidFill>
                <a:latin typeface="Consolas" panose="020B0609020204030204" pitchFamily="49" charset="0"/>
                <a:cs typeface="Consolas" panose="020B0609020204030204" pitchFamily="49" charset="0"/>
              </a:rPr>
              <a:t>"Company" = 'IBM'</a:t>
            </a:r>
          </a:p>
          <a:p>
            <a:pPr>
              <a:spcBef>
                <a:spcPts val="300"/>
              </a:spcBef>
              <a:spcAft>
                <a:spcPts val="300"/>
              </a:spcAft>
            </a:pPr>
            <a:r>
              <a:rPr lang="en-GB" altLang="en-US" sz="2000" b="1" dirty="0">
                <a:solidFill>
                  <a:schemeClr val="accent1"/>
                </a:solidFill>
                <a:latin typeface="Consolas" panose="020B0609020204030204" pitchFamily="49" charset="0"/>
              </a:rPr>
              <a:t>ORDER</a:t>
            </a: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rPr>
              <a:t>BY</a:t>
            </a:r>
            <a:r>
              <a:rPr lang="en-GB" altLang="en-US" sz="2000" b="1" dirty="0">
                <a:solidFill>
                  <a:prstClr val="black"/>
                </a:solidFill>
                <a:latin typeface="Consolas" panose="020B0609020204030204" pitchFamily="49" charset="0"/>
                <a:cs typeface="Consolas" panose="020B0609020204030204" pitchFamily="49" charset="0"/>
              </a:rPr>
              <a:t> "Trade"</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a:t>
            </a:r>
          </a:p>
        </p:txBody>
      </p:sp>
      <p:sp>
        <p:nvSpPr>
          <p:cNvPr id="6" name="Title 2"/>
          <p:cNvSpPr txBox="1">
            <a:spLocks/>
          </p:cNvSpPr>
          <p:nvPr>
            <p:custDataLst>
              <p:tags r:id="rId1"/>
            </p:custDataLst>
          </p:nvPr>
        </p:nvSpPr>
        <p:spPr>
          <a:xfrm>
            <a:off x="240000" y="188640"/>
            <a:ext cx="11688647"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Step 2: Use the View to filter out what you need</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27</a:t>
            </a:fld>
            <a:endParaRPr lang="zh-TW" altLang="en-US" sz="14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3FAD6A20-E2B8-4410-A940-F323DDE87500}"/>
              </a:ext>
            </a:extLst>
          </p:cNvPr>
          <p:cNvSpPr/>
          <p:nvPr/>
        </p:nvSpPr>
        <p:spPr>
          <a:xfrm>
            <a:off x="6095161" y="686763"/>
            <a:ext cx="5256585" cy="5786199"/>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defTabSz="457200">
              <a:spcBef>
                <a:spcPts val="300"/>
              </a:spcBef>
              <a:spcAft>
                <a:spcPts val="300"/>
              </a:spcAft>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SELECT</a:t>
            </a:r>
            <a:r>
              <a:rPr lang="en-GB" altLang="en-US" sz="2000" b="1" dirty="0">
                <a:solidFill>
                  <a:prstClr val="black"/>
                </a:solidFill>
                <a:latin typeface="Consolas" panose="020B0609020204030204" pitchFamily="49" charset="0"/>
                <a:cs typeface="Consolas" panose="020B0609020204030204" pitchFamily="49" charset="0"/>
              </a:rPr>
              <a:t>	"Trade",</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"Broker",</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"Transaction Time",</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"Share",</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"Share Amount",</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"Price Total",</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"Stock Exchange",</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"Currency",</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"Company",</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"City",</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       "Country"</a:t>
            </a:r>
          </a:p>
          <a:p>
            <a:pPr>
              <a:spcBef>
                <a:spcPts val="300"/>
              </a:spcBef>
              <a:spcAft>
                <a:spcPts val="300"/>
              </a:spcAft>
            </a:pPr>
            <a:r>
              <a:rPr lang="en-GB" altLang="en-US" sz="2000" b="1" dirty="0">
                <a:solidFill>
                  <a:schemeClr val="accent1"/>
                </a:solidFill>
                <a:latin typeface="Consolas" panose="020B0609020204030204" pitchFamily="49" charset="0"/>
                <a:cs typeface="Consolas" panose="020B0609020204030204" pitchFamily="49" charset="0"/>
              </a:rPr>
              <a:t>FROM </a:t>
            </a:r>
            <a:r>
              <a:rPr lang="en-GB" altLang="en-US" sz="2000" b="1" dirty="0">
                <a:solidFill>
                  <a:prstClr val="black"/>
                </a:solidFill>
                <a:latin typeface="Consolas" panose="020B0609020204030204" pitchFamily="49" charset="0"/>
                <a:cs typeface="Consolas" panose="020B0609020204030204" pitchFamily="49" charset="0"/>
              </a:rPr>
              <a:t>trade_full_details</a:t>
            </a:r>
          </a:p>
          <a:p>
            <a:pPr>
              <a:spcBef>
                <a:spcPts val="300"/>
              </a:spcBef>
              <a:spcAft>
                <a:spcPts val="300"/>
              </a:spcAft>
            </a:pPr>
            <a:r>
              <a:rPr lang="en-GB" altLang="en-US" sz="2000" b="1" dirty="0">
                <a:solidFill>
                  <a:schemeClr val="accent1"/>
                </a:solidFill>
                <a:latin typeface="Consolas" panose="020B0609020204030204" pitchFamily="49" charset="0"/>
                <a:cs typeface="Consolas" panose="020B0609020204030204" pitchFamily="49" charset="0"/>
              </a:rPr>
              <a:t>WHERE </a:t>
            </a:r>
            <a:r>
              <a:rPr lang="en-GB" altLang="en-US" sz="2000" b="1" dirty="0">
                <a:solidFill>
                  <a:prstClr val="black"/>
                </a:solidFill>
                <a:latin typeface="Consolas" panose="020B0609020204030204" pitchFamily="49" charset="0"/>
                <a:cs typeface="Consolas" panose="020B0609020204030204" pitchFamily="49" charset="0"/>
              </a:rPr>
              <a:t>"Broker" = 'John Smith'</a:t>
            </a:r>
          </a:p>
          <a:p>
            <a:pPr>
              <a:spcBef>
                <a:spcPts val="300"/>
              </a:spcBef>
              <a:spcAft>
                <a:spcPts val="300"/>
              </a:spcAft>
            </a:pPr>
            <a:r>
              <a:rPr lang="en-GB" altLang="en-US" sz="2000" b="1" dirty="0">
                <a:solidFill>
                  <a:schemeClr val="accent1"/>
                </a:solidFill>
                <a:latin typeface="Consolas" panose="020B0609020204030204" pitchFamily="49" charset="0"/>
              </a:rPr>
              <a:t>ORDER</a:t>
            </a: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rPr>
              <a:t>BY</a:t>
            </a:r>
            <a:r>
              <a:rPr lang="en-GB" altLang="en-US" sz="2000" b="1" dirty="0">
                <a:solidFill>
                  <a:prstClr val="black"/>
                </a:solidFill>
                <a:latin typeface="Consolas" panose="020B0609020204030204" pitchFamily="49" charset="0"/>
                <a:cs typeface="Consolas" panose="020B0609020204030204" pitchFamily="49" charset="0"/>
              </a:rPr>
              <a:t> "Trade"</a:t>
            </a:r>
          </a:p>
          <a:p>
            <a:pPr>
              <a:spcBef>
                <a:spcPts val="300"/>
              </a:spcBef>
              <a:spcAft>
                <a:spcPts val="300"/>
              </a:spcAft>
            </a:pPr>
            <a:r>
              <a:rPr lang="en-GB" altLang="en-US" sz="2000" b="1" dirty="0">
                <a:solidFill>
                  <a:prstClr val="black"/>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65456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6"/>
          <p:cNvSpPr txBox="1">
            <a:spLocks/>
          </p:cNvSpPr>
          <p:nvPr/>
        </p:nvSpPr>
        <p:spPr>
          <a:xfrm>
            <a:off x="1524001" y="3581400"/>
            <a:ext cx="10496551" cy="3276600"/>
          </a:xfrm>
          <a:prstGeom prst="rect">
            <a:avLst/>
          </a:prstGeom>
        </p:spPr>
        <p:txBody>
          <a:bodyPr vert="horz" lIns="91440" tIns="45720" rIns="91440" bIns="45720" rtlCol="0">
            <a:normAutofit/>
          </a:bodyPr>
          <a:lstStyle/>
          <a:p>
            <a:pPr marL="174625" marR="0" lvl="0" indent="-174625" algn="l" defTabSz="914400" rtl="0" eaLnBrk="0" fontAlgn="auto" latinLnBrk="0" hangingPunct="0">
              <a:lnSpc>
                <a:spcPct val="100000"/>
              </a:lnSpc>
              <a:spcBef>
                <a:spcPct val="60000"/>
              </a:spcBef>
              <a:spcAft>
                <a:spcPts val="0"/>
              </a:spcAft>
              <a:buClr>
                <a:schemeClr val="bg2"/>
              </a:buClr>
              <a:buSzTx/>
              <a:buFont typeface="Wingdings" pitchFamily="2" charset="2"/>
              <a:buNone/>
              <a:tabLst/>
              <a:defRPr/>
            </a:pPr>
            <a:endParaRPr kumimoji="0" lang="en-GB"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Review - Views</a:t>
            </a:r>
          </a:p>
        </p:txBody>
      </p:sp>
      <p:sp>
        <p:nvSpPr>
          <p:cNvPr id="22" name="Oval Callout 21"/>
          <p:cNvSpPr/>
          <p:nvPr/>
        </p:nvSpPr>
        <p:spPr>
          <a:xfrm>
            <a:off x="1524000" y="1733863"/>
            <a:ext cx="3484837" cy="1498365"/>
          </a:xfrm>
          <a:prstGeom prst="wedgeEllipseCallou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latin typeface="Arial" panose="020B0604020202020204" pitchFamily="34" charset="0"/>
                <a:cs typeface="Arial" panose="020B0604020202020204" pitchFamily="34" charset="0"/>
              </a:rPr>
              <a:t>What is a View?</a:t>
            </a:r>
          </a:p>
        </p:txBody>
      </p:sp>
      <p:sp>
        <p:nvSpPr>
          <p:cNvPr id="25" name="Oval Callout 24"/>
          <p:cNvSpPr/>
          <p:nvPr/>
        </p:nvSpPr>
        <p:spPr>
          <a:xfrm>
            <a:off x="6772275" y="1733863"/>
            <a:ext cx="3411317" cy="1498365"/>
          </a:xfrm>
          <a:prstGeom prst="wedgeEllipseCallout">
            <a:avLst/>
          </a:prstGeom>
          <a:solidFill>
            <a:srgbClr val="2EAB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latin typeface="Arial" panose="020B0604020202020204" pitchFamily="34" charset="0"/>
                <a:cs typeface="Arial" panose="020B0604020202020204" pitchFamily="34" charset="0"/>
              </a:rPr>
              <a:t>In what SQL statements can it be used?</a:t>
            </a:r>
          </a:p>
        </p:txBody>
      </p:sp>
      <p:sp>
        <p:nvSpPr>
          <p:cNvPr id="8" name="Oval Callout 7"/>
          <p:cNvSpPr/>
          <p:nvPr/>
        </p:nvSpPr>
        <p:spPr>
          <a:xfrm>
            <a:off x="3266419" y="3559787"/>
            <a:ext cx="4993661" cy="2101461"/>
          </a:xfrm>
          <a:prstGeom prst="wedgeEllipseCallou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latin typeface="Arial" panose="020B0604020202020204" pitchFamily="34" charset="0"/>
                <a:cs typeface="Arial" panose="020B0604020202020204" pitchFamily="34" charset="0"/>
              </a:rPr>
              <a:t>What generally must be done in the view definition so that you can use its columns in other queries?</a:t>
            </a:r>
          </a:p>
        </p:txBody>
      </p:sp>
      <p:pic>
        <p:nvPicPr>
          <p:cNvPr id="10"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28</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327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6"/>
          <p:cNvSpPr txBox="1">
            <a:spLocks/>
          </p:cNvSpPr>
          <p:nvPr/>
        </p:nvSpPr>
        <p:spPr>
          <a:xfrm>
            <a:off x="1524001" y="3581400"/>
            <a:ext cx="10496551" cy="3276600"/>
          </a:xfrm>
          <a:prstGeom prst="rect">
            <a:avLst/>
          </a:prstGeom>
        </p:spPr>
        <p:txBody>
          <a:bodyPr vert="horz" lIns="91440" tIns="45720" rIns="91440" bIns="45720" rtlCol="0">
            <a:normAutofit/>
          </a:bodyPr>
          <a:lstStyle/>
          <a:p>
            <a:pPr marL="174625" marR="0" lvl="0" indent="-174625" algn="l" defTabSz="914400" rtl="0" eaLnBrk="0" fontAlgn="auto" latinLnBrk="0" hangingPunct="0">
              <a:lnSpc>
                <a:spcPct val="100000"/>
              </a:lnSpc>
              <a:spcBef>
                <a:spcPct val="60000"/>
              </a:spcBef>
              <a:spcAft>
                <a:spcPts val="0"/>
              </a:spcAft>
              <a:buClr>
                <a:schemeClr val="bg2"/>
              </a:buClr>
              <a:buSzTx/>
              <a:buFont typeface="Wingdings" pitchFamily="2" charset="2"/>
              <a:buNone/>
              <a:tabLst/>
              <a:defRPr/>
            </a:pPr>
            <a:endParaRPr kumimoji="0" lang="en-GB"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Questions</a:t>
            </a:r>
          </a:p>
        </p:txBody>
      </p:sp>
      <p:grpSp>
        <p:nvGrpSpPr>
          <p:cNvPr id="9" name="Group 8">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10"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grpSp>
      <p:pic>
        <p:nvPicPr>
          <p:cNvPr id="12"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29</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35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In-line views</a:t>
            </a:r>
          </a:p>
        </p:txBody>
      </p:sp>
      <p:sp>
        <p:nvSpPr>
          <p:cNvPr id="5" name="Rectangle 2"/>
          <p:cNvSpPr txBox="1">
            <a:spLocks noChangeArrowheads="1"/>
          </p:cNvSpPr>
          <p:nvPr/>
        </p:nvSpPr>
        <p:spPr>
          <a:xfrm>
            <a:off x="576000" y="976919"/>
            <a:ext cx="10991885" cy="1068736"/>
          </a:xfrm>
          <a:prstGeom prst="rect">
            <a:avLst/>
          </a:prstGeom>
        </p:spPr>
        <p:txBody>
          <a:bodyPr vert="horz" wrap="square" lIns="72000" tIns="72000" rIns="72000" bIns="72000" rtlCol="0" anchor="t">
            <a:spAutoFit/>
          </a:bodyPr>
          <a:lstStyle/>
          <a:p>
            <a:r>
              <a:rPr lang="en-GB" sz="2000" b="1" dirty="0">
                <a:solidFill>
                  <a:srgbClr val="2EABE2"/>
                </a:solidFill>
                <a:latin typeface="Arial" panose="020B0604020202020204" pitchFamily="34" charset="0"/>
                <a:cs typeface="Arial" panose="020B0604020202020204" pitchFamily="34" charset="0"/>
              </a:rPr>
              <a:t>In-line views appear in a queries FROM section</a:t>
            </a:r>
          </a:p>
          <a:p>
            <a:endParaRPr lang="en-GB" sz="2000" b="1" dirty="0">
              <a:solidFill>
                <a:srgbClr val="2EABE2"/>
              </a:solidFill>
              <a:latin typeface="Arial" panose="020B0604020202020204" pitchFamily="34" charset="0"/>
              <a:cs typeface="Arial" panose="020B0604020202020204" pitchFamily="34" charset="0"/>
            </a:endParaRPr>
          </a:p>
          <a:p>
            <a:r>
              <a:rPr lang="en-GB" sz="2000" b="1" dirty="0">
                <a:solidFill>
                  <a:srgbClr val="2EABE2"/>
                </a:solidFill>
                <a:latin typeface="Arial" panose="020B0604020202020204" pitchFamily="34" charset="0"/>
                <a:cs typeface="Arial" panose="020B0604020202020204" pitchFamily="34" charset="0"/>
              </a:rPr>
              <a:t>In-line views are sometimes referred to as ‘temporary tables’</a:t>
            </a:r>
          </a:p>
        </p:txBody>
      </p:sp>
      <p:sp>
        <p:nvSpPr>
          <p:cNvPr id="9" name="Oval 8"/>
          <p:cNvSpPr/>
          <p:nvPr/>
        </p:nvSpPr>
        <p:spPr>
          <a:xfrm>
            <a:off x="4025428" y="2715986"/>
            <a:ext cx="4093029" cy="1839686"/>
          </a:xfrm>
          <a:prstGeom prst="ellipse">
            <a:avLst/>
          </a:prstGeom>
          <a:solidFill>
            <a:schemeClr val="accent1"/>
          </a:solidFill>
          <a:ln>
            <a:noFill/>
          </a:ln>
          <a:effectLst/>
          <a:scene3d>
            <a:camera prst="orthographicFront"/>
            <a:lightRig rig="threePt" dir="t"/>
          </a:scene3d>
          <a:sp3d prstMaterial="dkEdge"/>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3200" b="1" dirty="0">
                <a:latin typeface="Arial" panose="020B0604020202020204" pitchFamily="34" charset="0"/>
                <a:cs typeface="Arial" panose="020B0604020202020204" pitchFamily="34" charset="0"/>
              </a:rPr>
              <a:t>FROM</a:t>
            </a:r>
          </a:p>
        </p:txBody>
      </p:sp>
      <p:pic>
        <p:nvPicPr>
          <p:cNvPr id="8"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491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defTabSz="457200" eaLnBrk="1" hangingPunct="1"/>
            <a:r>
              <a:rPr lang="en-GB" dirty="0">
                <a:latin typeface="Arial" panose="020B0604020202020204" pitchFamily="34" charset="0"/>
                <a:ea typeface="MS PGothic" pitchFamily="34" charset="-128"/>
              </a:rPr>
              <a:t>You should now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Module Objectives</a:t>
            </a: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30</a:t>
            </a:fld>
            <a:endParaRPr lang="zh-TW" altLang="en-US" sz="14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F80BB2C-BB5F-40DD-B036-939A785F719F}"/>
              </a:ext>
            </a:extLst>
          </p:cNvPr>
          <p:cNvSpPr/>
          <p:nvPr/>
        </p:nvSpPr>
        <p:spPr>
          <a:xfrm>
            <a:off x="1178560" y="1748135"/>
            <a:ext cx="6096000" cy="2554545"/>
          </a:xfrm>
          <a:prstGeom prst="rect">
            <a:avLst/>
          </a:prstGeom>
        </p:spPr>
        <p:txBody>
          <a:bodyPr>
            <a:spAutoFit/>
          </a:bodyPr>
          <a:lstStyle/>
          <a:p>
            <a:pPr marL="285750" indent="-285750">
              <a:buClr>
                <a:schemeClr val="accent1"/>
              </a:buClr>
              <a:buFont typeface="Wingdings" panose="05000000000000000000" pitchFamily="2" charset="2"/>
              <a:buChar char="q"/>
            </a:pPr>
            <a:r>
              <a:rPr lang="en-GB" altLang="en-US" sz="2000" dirty="0">
                <a:solidFill>
                  <a:prstClr val="black"/>
                </a:solidFill>
                <a:latin typeface="Arial" panose="020B0604020202020204" pitchFamily="34" charset="0"/>
                <a:cs typeface="Arial" panose="020B0604020202020204" pitchFamily="34" charset="0"/>
              </a:rPr>
              <a:t>Explain the concept of using In-Line Views</a:t>
            </a:r>
          </a:p>
          <a:p>
            <a:pPr marL="285750" indent="-285750">
              <a:buClr>
                <a:schemeClr val="accent1"/>
              </a:buClr>
              <a:buFont typeface="Wingdings" panose="05000000000000000000" pitchFamily="2" charset="2"/>
              <a:buChar char="q"/>
            </a:pPr>
            <a:endParaRPr lang="en-GB" altLang="en-US" sz="2000" dirty="0">
              <a:solidFill>
                <a:prstClr val="black"/>
              </a:solidFill>
              <a:latin typeface="Arial" panose="020B0604020202020204" pitchFamily="34" charset="0"/>
              <a:cs typeface="Arial" panose="020B0604020202020204" pitchFamily="34" charset="0"/>
            </a:endParaRPr>
          </a:p>
          <a:p>
            <a:pPr marL="285750" indent="-285750">
              <a:buClr>
                <a:schemeClr val="accent1"/>
              </a:buClr>
              <a:buFont typeface="Wingdings" panose="05000000000000000000" pitchFamily="2" charset="2"/>
              <a:buChar char="q"/>
            </a:pPr>
            <a:r>
              <a:rPr lang="en-GB" altLang="en-US" sz="2000" dirty="0">
                <a:solidFill>
                  <a:prstClr val="black"/>
                </a:solidFill>
                <a:latin typeface="Arial" panose="020B0604020202020204" pitchFamily="34" charset="0"/>
                <a:cs typeface="Arial" panose="020B0604020202020204" pitchFamily="34" charset="0"/>
              </a:rPr>
              <a:t>Join an In-line View with another table</a:t>
            </a:r>
          </a:p>
          <a:p>
            <a:pPr marL="285750" indent="-285750">
              <a:buClr>
                <a:schemeClr val="accent1"/>
              </a:buClr>
              <a:buFont typeface="Wingdings" panose="05000000000000000000" pitchFamily="2" charset="2"/>
              <a:buChar char="q"/>
            </a:pPr>
            <a:endParaRPr lang="en-GB" altLang="en-US" sz="2000" dirty="0">
              <a:solidFill>
                <a:prstClr val="black"/>
              </a:solidFill>
              <a:latin typeface="Arial" panose="020B0604020202020204" pitchFamily="34" charset="0"/>
              <a:cs typeface="Arial" panose="020B0604020202020204" pitchFamily="34" charset="0"/>
            </a:endParaRPr>
          </a:p>
          <a:p>
            <a:pPr marL="285750" indent="-285750">
              <a:buClr>
                <a:schemeClr val="accent1"/>
              </a:buClr>
              <a:buFont typeface="Wingdings" panose="05000000000000000000" pitchFamily="2" charset="2"/>
              <a:buChar char="q"/>
            </a:pPr>
            <a:r>
              <a:rPr lang="en-GB" altLang="en-US" sz="2000" dirty="0">
                <a:solidFill>
                  <a:prstClr val="black"/>
                </a:solidFill>
                <a:latin typeface="Arial" panose="020B0604020202020204" pitchFamily="34" charset="0"/>
                <a:cs typeface="Arial" panose="020B0604020202020204" pitchFamily="34" charset="0"/>
              </a:rPr>
              <a:t>Explain the concept of using Views</a:t>
            </a:r>
          </a:p>
          <a:p>
            <a:pPr marL="285750" indent="-285750">
              <a:buClr>
                <a:schemeClr val="accent1"/>
              </a:buClr>
              <a:buFont typeface="Wingdings" panose="05000000000000000000" pitchFamily="2" charset="2"/>
              <a:buChar char="q"/>
            </a:pPr>
            <a:endParaRPr lang="en-GB" altLang="en-US" sz="2000" dirty="0">
              <a:solidFill>
                <a:prstClr val="black"/>
              </a:solidFill>
              <a:latin typeface="Arial" panose="020B0604020202020204" pitchFamily="34" charset="0"/>
              <a:cs typeface="Arial" panose="020B0604020202020204" pitchFamily="34" charset="0"/>
            </a:endParaRPr>
          </a:p>
          <a:p>
            <a:pPr marL="285750" indent="-285750">
              <a:buClr>
                <a:schemeClr val="accent1"/>
              </a:buClr>
              <a:buFont typeface="Wingdings" panose="05000000000000000000" pitchFamily="2" charset="2"/>
              <a:buChar char="q"/>
            </a:pPr>
            <a:r>
              <a:rPr lang="en-GB" altLang="en-US" sz="2000" dirty="0">
                <a:solidFill>
                  <a:prstClr val="black"/>
                </a:solidFill>
                <a:latin typeface="Arial" panose="020B0604020202020204" pitchFamily="34" charset="0"/>
                <a:cs typeface="Arial" panose="020B0604020202020204" pitchFamily="34" charset="0"/>
              </a:rPr>
              <a:t>Create a view to hide data complexity and re-use it multiple times to filter out different information</a:t>
            </a:r>
          </a:p>
        </p:txBody>
      </p:sp>
    </p:spTree>
    <p:extLst>
      <p:ext uri="{BB962C8B-B14F-4D97-AF65-F5344CB8AC3E}">
        <p14:creationId xmlns:p14="http://schemas.microsoft.com/office/powerpoint/2010/main" val="9777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623392" y="2923015"/>
            <a:ext cx="10827701" cy="954107"/>
          </a:xfrm>
          <a:prstGeom prst="rect">
            <a:avLst/>
          </a:prstGeom>
          <a:noFill/>
          <a:ln w="38100" cmpd="sng">
            <a:noFill/>
          </a:ln>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defTabSz="457200" eaLnBrk="1" hangingPunct="1"/>
            <a:r>
              <a:rPr lang="en-GB" altLang="en-US" sz="2800" dirty="0">
                <a:solidFill>
                  <a:prstClr val="black"/>
                </a:solidFill>
                <a:latin typeface="Arial" panose="020B0604020202020204" pitchFamily="34" charset="0"/>
                <a:cs typeface="Arial" panose="020B0604020202020204" pitchFamily="34" charset="0"/>
              </a:rPr>
              <a:t>Display the highest number of times a single share has been traded.</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In-line Views – Simple Scenario </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97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296000" y="1948651"/>
            <a:ext cx="9600000" cy="2554545"/>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defTabSz="457200">
              <a:lnSpc>
                <a:spcPct val="200000"/>
              </a:lnSpc>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SELECT</a:t>
            </a:r>
            <a:r>
              <a:rPr lang="en-GB" altLang="en-US" sz="2000" b="1" dirty="0">
                <a:solidFill>
                  <a:prstClr val="black"/>
                </a:solidFill>
                <a:latin typeface="Consolas" panose="020B0609020204030204" pitchFamily="49" charset="0"/>
                <a:cs typeface="Consolas" panose="020B0609020204030204" pitchFamily="49" charset="0"/>
              </a:rPr>
              <a:t>   share_id,</a:t>
            </a:r>
          </a:p>
          <a:p>
            <a:pPr defTabSz="457200">
              <a:lnSpc>
                <a:spcPct val="200000"/>
              </a:lnSpc>
              <a:buFont typeface="Arial" pitchFamily="34" charset="0"/>
              <a:buNone/>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cs typeface="Consolas" panose="020B0609020204030204" pitchFamily="49" charset="0"/>
              </a:rPr>
              <a:t>COUNT</a:t>
            </a:r>
            <a:r>
              <a:rPr lang="en-GB" altLang="en-US" sz="2000" b="1" dirty="0">
                <a:solidFill>
                  <a:prstClr val="black"/>
                </a:solidFill>
                <a:latin typeface="Consolas" panose="020B0609020204030204" pitchFamily="49" charset="0"/>
                <a:cs typeface="Consolas" panose="020B0609020204030204" pitchFamily="49" charset="0"/>
              </a:rPr>
              <a:t>(share_id) </a:t>
            </a:r>
            <a:r>
              <a:rPr lang="en-GB" altLang="en-US" sz="2000" b="1" dirty="0">
                <a:solidFill>
                  <a:schemeClr val="accent1"/>
                </a:solidFill>
                <a:latin typeface="Consolas" panose="020B0609020204030204" pitchFamily="49" charset="0"/>
                <a:cs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times_traded</a:t>
            </a:r>
          </a:p>
          <a:p>
            <a:pPr defTabSz="457200">
              <a:lnSpc>
                <a:spcPct val="200000"/>
              </a:lnSpc>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FROM</a:t>
            </a:r>
            <a:r>
              <a:rPr lang="en-GB" altLang="en-US" sz="2000" b="1" dirty="0">
                <a:solidFill>
                  <a:prstClr val="black"/>
                </a:solidFill>
                <a:latin typeface="Consolas" panose="020B0609020204030204" pitchFamily="49" charset="0"/>
                <a:cs typeface="Consolas" panose="020B0609020204030204" pitchFamily="49" charset="0"/>
              </a:rPr>
              <a:t>     trades</a:t>
            </a:r>
          </a:p>
          <a:p>
            <a:pPr defTabSz="457200">
              <a:lnSpc>
                <a:spcPct val="200000"/>
              </a:lnSpc>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GROUP BY </a:t>
            </a:r>
            <a:r>
              <a:rPr lang="en-GB" altLang="en-US" sz="2000" b="1" dirty="0">
                <a:solidFill>
                  <a:prstClr val="black"/>
                </a:solidFill>
                <a:latin typeface="Consolas" panose="020B0609020204030204" pitchFamily="49" charset="0"/>
                <a:cs typeface="Consolas" panose="020B0609020204030204" pitchFamily="49" charset="0"/>
              </a:rPr>
              <a:t>share_id;</a:t>
            </a:r>
          </a:p>
        </p:txBody>
      </p:sp>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In-line views – Step 1</a:t>
            </a:r>
          </a:p>
        </p:txBody>
      </p:sp>
      <p:sp>
        <p:nvSpPr>
          <p:cNvPr id="5" name="Rectangle 2"/>
          <p:cNvSpPr txBox="1">
            <a:spLocks noChangeArrowheads="1"/>
          </p:cNvSpPr>
          <p:nvPr/>
        </p:nvSpPr>
        <p:spPr>
          <a:xfrm>
            <a:off x="576000" y="976919"/>
            <a:ext cx="10991885" cy="453183"/>
          </a:xfrm>
          <a:prstGeom prst="rect">
            <a:avLst/>
          </a:prstGeom>
        </p:spPr>
        <p:txBody>
          <a:bodyPr vert="horz" wrap="square" lIns="72000" tIns="72000" rIns="72000" bIns="72000" rtlCol="0" anchor="t">
            <a:spAutoFit/>
          </a:bodyPr>
          <a:lstStyle/>
          <a:p>
            <a:r>
              <a:rPr lang="en-GB" sz="2000" b="1" dirty="0">
                <a:solidFill>
                  <a:srgbClr val="2EABE2"/>
                </a:solidFill>
                <a:latin typeface="Arial" panose="020B0604020202020204" pitchFamily="34" charset="0"/>
                <a:cs typeface="Arial" panose="020B0604020202020204" pitchFamily="34" charset="0"/>
              </a:rPr>
              <a:t>First of all construct a query to display the amount of times each share has been traded.</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0238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271942" y="1700808"/>
            <a:ext cx="9600000" cy="3736216"/>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defTabSz="457200">
              <a:lnSpc>
                <a:spcPct val="150000"/>
              </a:lnSpc>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SELECT</a:t>
            </a: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cs typeface="Consolas" panose="020B0609020204030204" pitchFamily="49" charset="0"/>
              </a:rPr>
              <a:t>MAX</a:t>
            </a:r>
            <a:r>
              <a:rPr lang="en-GB" altLang="en-US" sz="2000" b="1" dirty="0">
                <a:solidFill>
                  <a:prstClr val="black"/>
                </a:solidFill>
                <a:latin typeface="Consolas" panose="020B0609020204030204" pitchFamily="49" charset="0"/>
                <a:cs typeface="Consolas" panose="020B0609020204030204" pitchFamily="49" charset="0"/>
              </a:rPr>
              <a:t>(times_traded)</a:t>
            </a:r>
          </a:p>
          <a:p>
            <a:pPr defTabSz="457200">
              <a:lnSpc>
                <a:spcPct val="150000"/>
              </a:lnSpc>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FROM</a:t>
            </a:r>
          </a:p>
          <a:p>
            <a:pPr defTabSz="457200">
              <a:lnSpc>
                <a:spcPct val="150000"/>
              </a:lnSpc>
              <a:buFont typeface="Arial" pitchFamily="34" charset="0"/>
              <a:buNone/>
            </a:pPr>
            <a:r>
              <a:rPr lang="en-GB" altLang="en-US" sz="2000" b="1" dirty="0">
                <a:solidFill>
                  <a:prstClr val="black"/>
                </a:solidFill>
                <a:latin typeface="Consolas" panose="020B0609020204030204" pitchFamily="49" charset="0"/>
                <a:cs typeface="Consolas" panose="020B0609020204030204" pitchFamily="49" charset="0"/>
              </a:rPr>
              <a:t>(</a:t>
            </a:r>
          </a:p>
          <a:p>
            <a:pPr defTabSz="457200">
              <a:lnSpc>
                <a:spcPct val="150000"/>
              </a:lnSpc>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SELECT</a:t>
            </a:r>
            <a:r>
              <a:rPr lang="en-GB" altLang="en-US" sz="2000" b="1" dirty="0">
                <a:solidFill>
                  <a:prstClr val="black"/>
                </a:solidFill>
                <a:latin typeface="Consolas" panose="020B0609020204030204" pitchFamily="49" charset="0"/>
                <a:cs typeface="Consolas" panose="020B0609020204030204" pitchFamily="49" charset="0"/>
              </a:rPr>
              <a:t>   share_id,</a:t>
            </a:r>
          </a:p>
          <a:p>
            <a:pPr defTabSz="457200">
              <a:lnSpc>
                <a:spcPct val="150000"/>
              </a:lnSpc>
              <a:buFont typeface="Arial" pitchFamily="34" charset="0"/>
              <a:buNone/>
            </a:pPr>
            <a:r>
              <a:rPr lang="en-GB" altLang="en-US" sz="2000" b="1" dirty="0">
                <a:solidFill>
                  <a:prstClr val="black"/>
                </a:solidFill>
                <a:latin typeface="Consolas" panose="020B0609020204030204" pitchFamily="49" charset="0"/>
                <a:cs typeface="Consolas" panose="020B0609020204030204" pitchFamily="49" charset="0"/>
              </a:rPr>
              <a:t>         </a:t>
            </a:r>
            <a:r>
              <a:rPr lang="en-GB" altLang="en-US" sz="2000" b="1" dirty="0">
                <a:solidFill>
                  <a:schemeClr val="accent1"/>
                </a:solidFill>
                <a:latin typeface="Consolas" panose="020B0609020204030204" pitchFamily="49" charset="0"/>
                <a:cs typeface="Consolas" panose="020B0609020204030204" pitchFamily="49" charset="0"/>
              </a:rPr>
              <a:t>COUNT</a:t>
            </a:r>
            <a:r>
              <a:rPr lang="en-GB" altLang="en-US" sz="2000" b="1" dirty="0">
                <a:solidFill>
                  <a:prstClr val="black"/>
                </a:solidFill>
                <a:latin typeface="Consolas" panose="020B0609020204030204" pitchFamily="49" charset="0"/>
                <a:cs typeface="Consolas" panose="020B0609020204030204" pitchFamily="49" charset="0"/>
              </a:rPr>
              <a:t>(share_id) </a:t>
            </a:r>
            <a:r>
              <a:rPr lang="en-GB" altLang="en-US" sz="2000" b="1" dirty="0">
                <a:solidFill>
                  <a:schemeClr val="accent1"/>
                </a:solidFill>
                <a:latin typeface="Consolas" panose="020B0609020204030204" pitchFamily="49" charset="0"/>
                <a:cs typeface="Consolas" panose="020B0609020204030204" pitchFamily="49" charset="0"/>
              </a:rPr>
              <a:t>AS</a:t>
            </a:r>
            <a:r>
              <a:rPr lang="en-GB" altLang="en-US" sz="2000" b="1" dirty="0">
                <a:solidFill>
                  <a:prstClr val="black"/>
                </a:solidFill>
                <a:latin typeface="Consolas" panose="020B0609020204030204" pitchFamily="49" charset="0"/>
                <a:cs typeface="Consolas" panose="020B0609020204030204" pitchFamily="49" charset="0"/>
              </a:rPr>
              <a:t> times_traded</a:t>
            </a:r>
          </a:p>
          <a:p>
            <a:pPr defTabSz="457200">
              <a:lnSpc>
                <a:spcPct val="150000"/>
              </a:lnSpc>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FROM</a:t>
            </a:r>
            <a:r>
              <a:rPr lang="en-GB" altLang="en-US" sz="2000" b="1" dirty="0">
                <a:solidFill>
                  <a:prstClr val="black"/>
                </a:solidFill>
                <a:latin typeface="Consolas" panose="020B0609020204030204" pitchFamily="49" charset="0"/>
                <a:cs typeface="Consolas" panose="020B0609020204030204" pitchFamily="49" charset="0"/>
              </a:rPr>
              <a:t>     trades</a:t>
            </a:r>
          </a:p>
          <a:p>
            <a:pPr defTabSz="457200">
              <a:lnSpc>
                <a:spcPct val="150000"/>
              </a:lnSpc>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GROUP BY </a:t>
            </a:r>
            <a:r>
              <a:rPr lang="en-GB" altLang="en-US" sz="2000" b="1" dirty="0">
                <a:solidFill>
                  <a:prstClr val="black"/>
                </a:solidFill>
                <a:latin typeface="Consolas" panose="020B0609020204030204" pitchFamily="49" charset="0"/>
                <a:cs typeface="Consolas" panose="020B0609020204030204" pitchFamily="49" charset="0"/>
              </a:rPr>
              <a:t>share_id</a:t>
            </a:r>
          </a:p>
          <a:p>
            <a:pPr defTabSz="457200">
              <a:lnSpc>
                <a:spcPct val="150000"/>
              </a:lnSpc>
              <a:buFont typeface="Arial" pitchFamily="34" charset="0"/>
              <a:buNone/>
            </a:pPr>
            <a:r>
              <a:rPr lang="en-GB" altLang="en-US" sz="2000" b="1" dirty="0">
                <a:solidFill>
                  <a:prstClr val="black"/>
                </a:solidFill>
                <a:latin typeface="Consolas" panose="020B0609020204030204" pitchFamily="49" charset="0"/>
                <a:cs typeface="Consolas" panose="020B0609020204030204" pitchFamily="49" charset="0"/>
              </a:rPr>
              <a:t>);</a:t>
            </a:r>
          </a:p>
        </p:txBody>
      </p:sp>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In-line views – Step 2 (Solution)</a:t>
            </a:r>
          </a:p>
        </p:txBody>
      </p:sp>
      <p:sp>
        <p:nvSpPr>
          <p:cNvPr id="5" name="Rectangle 2"/>
          <p:cNvSpPr txBox="1">
            <a:spLocks noChangeArrowheads="1"/>
          </p:cNvSpPr>
          <p:nvPr/>
        </p:nvSpPr>
        <p:spPr>
          <a:xfrm>
            <a:off x="576000" y="976919"/>
            <a:ext cx="10991885" cy="453183"/>
          </a:xfrm>
          <a:prstGeom prst="rect">
            <a:avLst/>
          </a:prstGeom>
        </p:spPr>
        <p:txBody>
          <a:bodyPr vert="horz" wrap="square" lIns="72000" tIns="72000" rIns="72000" bIns="72000" rtlCol="0" anchor="t">
            <a:spAutoFit/>
          </a:bodyPr>
          <a:lstStyle/>
          <a:p>
            <a:r>
              <a:rPr lang="en-GB" sz="2000" b="1" dirty="0">
                <a:solidFill>
                  <a:srgbClr val="2EABE2"/>
                </a:solidFill>
                <a:latin typeface="Arial" panose="020B0604020202020204" pitchFamily="34" charset="0"/>
                <a:cs typeface="Arial" panose="020B0604020202020204" pitchFamily="34" charset="0"/>
              </a:rPr>
              <a:t>Now select the highest amount from your initial query.</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206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val Callout 4"/>
          <p:cNvSpPr/>
          <p:nvPr/>
        </p:nvSpPr>
        <p:spPr>
          <a:xfrm>
            <a:off x="1470562" y="2600348"/>
            <a:ext cx="3812639" cy="2341106"/>
          </a:xfrm>
          <a:prstGeom prst="wedgeEllipseCallou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400" b="1" dirty="0">
                <a:latin typeface="Arial" panose="020B0604020202020204" pitchFamily="34" charset="0"/>
                <a:cs typeface="Arial" panose="020B0604020202020204" pitchFamily="34" charset="0"/>
              </a:rPr>
              <a:t>The average number of trades made by a single broker.</a:t>
            </a:r>
          </a:p>
        </p:txBody>
      </p:sp>
      <p:sp>
        <p:nvSpPr>
          <p:cNvPr id="6" name="Oval Callout 5"/>
          <p:cNvSpPr/>
          <p:nvPr/>
        </p:nvSpPr>
        <p:spPr>
          <a:xfrm>
            <a:off x="6359674" y="2521840"/>
            <a:ext cx="4416845" cy="2419615"/>
          </a:xfrm>
          <a:prstGeom prst="wedgeEllipseCallout">
            <a:avLst/>
          </a:prstGeom>
          <a:solidFill>
            <a:srgbClr val="2EAB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400" dirty="0">
                <a:latin typeface="Arial Black" panose="020B0A04020102020204" pitchFamily="34" charset="0"/>
              </a:rPr>
              <a:t>The highest average share price for a single share.</a:t>
            </a:r>
          </a:p>
        </p:txBody>
      </p:sp>
      <p:sp>
        <p:nvSpPr>
          <p:cNvPr id="8" name="TextBox 7"/>
          <p:cNvSpPr txBox="1"/>
          <p:nvPr/>
        </p:nvSpPr>
        <p:spPr>
          <a:xfrm>
            <a:off x="609601" y="1186543"/>
            <a:ext cx="10726057" cy="400110"/>
          </a:xfrm>
          <a:prstGeom prst="rect">
            <a:avLst/>
          </a:prstGeom>
          <a:noFill/>
        </p:spPr>
        <p:txBody>
          <a:bodyPr wrap="square" rtlCol="0">
            <a:spAutoFit/>
          </a:bodyPr>
          <a:lstStyle/>
          <a:p>
            <a:r>
              <a:rPr lang="en-GB" sz="2000" b="1" dirty="0">
                <a:solidFill>
                  <a:srgbClr val="2EABE2"/>
                </a:solidFill>
                <a:latin typeface="Arial" panose="020B0604020202020204" pitchFamily="34" charset="0"/>
                <a:cs typeface="Arial" panose="020B0604020202020204" pitchFamily="34" charset="0"/>
              </a:rPr>
              <a:t>Use an inline view to display the following information:</a:t>
            </a:r>
          </a:p>
        </p:txBody>
      </p:sp>
      <p:sp>
        <p:nvSpPr>
          <p:cNvPr id="9"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In-line views – Practice</a:t>
            </a:r>
          </a:p>
        </p:txBody>
      </p:sp>
      <p:pic>
        <p:nvPicPr>
          <p:cNvPr id="10"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8267678"/>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839416" y="2923015"/>
            <a:ext cx="10086351" cy="954107"/>
          </a:xfrm>
          <a:prstGeom prst="rect">
            <a:avLst/>
          </a:prstGeom>
          <a:noFill/>
          <a:ln w="38100" cmpd="sng">
            <a:noFill/>
          </a:ln>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GB" altLang="en-US" sz="2800" dirty="0">
                <a:solidFill>
                  <a:prstClr val="black"/>
                </a:solidFill>
                <a:latin typeface="Arial" panose="020B0604020202020204" pitchFamily="34" charset="0"/>
                <a:cs typeface="Arial" panose="020B0604020202020204" pitchFamily="34" charset="0"/>
              </a:rPr>
              <a:t>Display broker ids with the number of different shares traded by each broker id</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In-Line Views – Advanced Scenario </a:t>
            </a:r>
          </a:p>
        </p:txBody>
      </p:sp>
      <p:sp>
        <p:nvSpPr>
          <p:cNvPr id="5" name="Rectangle 2"/>
          <p:cNvSpPr txBox="1">
            <a:spLocks noChangeArrowheads="1"/>
          </p:cNvSpPr>
          <p:nvPr/>
        </p:nvSpPr>
        <p:spPr>
          <a:xfrm>
            <a:off x="576000" y="976919"/>
            <a:ext cx="10991885" cy="453183"/>
          </a:xfrm>
          <a:prstGeom prst="rect">
            <a:avLst/>
          </a:prstGeom>
        </p:spPr>
        <p:txBody>
          <a:bodyPr vert="horz" wrap="square" lIns="72000" tIns="72000" rIns="72000" bIns="72000" rtlCol="0" anchor="t">
            <a:spAutoFit/>
          </a:bodyPr>
          <a:lstStyle/>
          <a:p>
            <a:r>
              <a:rPr lang="en-GB" sz="2000" b="1" dirty="0">
                <a:solidFill>
                  <a:srgbClr val="2EABE2"/>
                </a:solidFill>
                <a:latin typeface="Arial" panose="020B0604020202020204" pitchFamily="34" charset="0"/>
                <a:cs typeface="Arial" panose="020B0604020202020204" pitchFamily="34" charset="0"/>
              </a:rPr>
              <a:t>In the next scenario we’ll see that in-line views have their own use.</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1805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296000" y="1948651"/>
            <a:ext cx="9600000" cy="2466637"/>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defTabSz="457200">
              <a:lnSpc>
                <a:spcPct val="200000"/>
              </a:lnSpc>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SELECT</a:t>
            </a:r>
            <a:r>
              <a:rPr lang="en-GB" altLang="en-US" sz="2000" b="1" dirty="0">
                <a:solidFill>
                  <a:prstClr val="black"/>
                </a:solidFill>
                <a:latin typeface="Consolas" panose="020B0609020204030204" pitchFamily="49" charset="0"/>
                <a:cs typeface="Consolas" panose="020B0609020204030204" pitchFamily="49" charset="0"/>
              </a:rPr>
              <a:t>   broker_id,</a:t>
            </a:r>
          </a:p>
          <a:p>
            <a:pPr defTabSz="457200">
              <a:lnSpc>
                <a:spcPct val="200000"/>
              </a:lnSpc>
              <a:buFont typeface="Arial" pitchFamily="34" charset="0"/>
              <a:buNone/>
            </a:pPr>
            <a:r>
              <a:rPr lang="en-GB" altLang="en-US" sz="2000" b="1" dirty="0">
                <a:solidFill>
                  <a:prstClr val="black"/>
                </a:solidFill>
                <a:latin typeface="Consolas" panose="020B0609020204030204" pitchFamily="49" charset="0"/>
                <a:cs typeface="Consolas" panose="020B0609020204030204" pitchFamily="49" charset="0"/>
              </a:rPr>
              <a:t>         share_id</a:t>
            </a:r>
          </a:p>
          <a:p>
            <a:pPr defTabSz="457200">
              <a:lnSpc>
                <a:spcPct val="200000"/>
              </a:lnSpc>
              <a:buFont typeface="Arial" pitchFamily="34" charset="0"/>
              <a:buNone/>
            </a:pPr>
            <a:r>
              <a:rPr lang="en-GB" altLang="en-US" sz="2000" b="1" dirty="0">
                <a:solidFill>
                  <a:schemeClr val="accent1"/>
                </a:solidFill>
                <a:latin typeface="Consolas" panose="020B0609020204030204" pitchFamily="49" charset="0"/>
                <a:cs typeface="Consolas" panose="020B0609020204030204" pitchFamily="49" charset="0"/>
              </a:rPr>
              <a:t>FROM</a:t>
            </a:r>
            <a:r>
              <a:rPr lang="en-GB" altLang="en-US" sz="2000" b="1" dirty="0">
                <a:solidFill>
                  <a:prstClr val="black"/>
                </a:solidFill>
                <a:latin typeface="Consolas" panose="020B0609020204030204" pitchFamily="49" charset="0"/>
                <a:cs typeface="Consolas" panose="020B0609020204030204" pitchFamily="49" charset="0"/>
              </a:rPr>
              <a:t>     trades</a:t>
            </a:r>
          </a:p>
          <a:p>
            <a:pPr defTabSz="457200">
              <a:lnSpc>
                <a:spcPct val="200000"/>
              </a:lnSpc>
              <a:buFont typeface="Arial" pitchFamily="34" charset="0"/>
              <a:buNone/>
            </a:pPr>
            <a:r>
              <a:rPr lang="en-GB" altLang="en-US" sz="2000" b="1" dirty="0">
                <a:solidFill>
                  <a:prstClr val="black"/>
                </a:solidFill>
                <a:latin typeface="Consolas" panose="020B0609020204030204" pitchFamily="49" charset="0"/>
                <a:cs typeface="Consolas" panose="020B0609020204030204" pitchFamily="49" charset="0"/>
              </a:rPr>
              <a:t>;</a:t>
            </a:r>
          </a:p>
        </p:txBody>
      </p:sp>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In-line views – Step 1</a:t>
            </a:r>
          </a:p>
        </p:txBody>
      </p:sp>
      <p:sp>
        <p:nvSpPr>
          <p:cNvPr id="5" name="Rectangle 2"/>
          <p:cNvSpPr txBox="1">
            <a:spLocks noChangeArrowheads="1"/>
          </p:cNvSpPr>
          <p:nvPr/>
        </p:nvSpPr>
        <p:spPr>
          <a:xfrm>
            <a:off x="576000" y="976919"/>
            <a:ext cx="10991885" cy="453183"/>
          </a:xfrm>
          <a:prstGeom prst="rect">
            <a:avLst/>
          </a:prstGeom>
        </p:spPr>
        <p:txBody>
          <a:bodyPr vert="horz" wrap="square" lIns="72000" tIns="72000" rIns="72000" bIns="72000" rtlCol="0" anchor="t">
            <a:spAutoFit/>
          </a:bodyPr>
          <a:lstStyle/>
          <a:p>
            <a:r>
              <a:rPr lang="en-GB" sz="2000" b="1" dirty="0">
                <a:solidFill>
                  <a:srgbClr val="2EABE2"/>
                </a:solidFill>
                <a:latin typeface="Arial" panose="020B0604020202020204" pitchFamily="34" charset="0"/>
                <a:cs typeface="Arial" panose="020B0604020202020204" pitchFamily="34" charset="0"/>
              </a:rPr>
              <a:t>First of all construct a query to display the list of broker ids with shares traded.</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25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them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p:properties xmlns:p="http://schemas.microsoft.com/office/2006/metadata/properties" xmlns:xsi="http://www.w3.org/2001/XMLSchema-instance" xmlns:pc="http://schemas.microsoft.com/office/infopath/2007/PartnerControls"><documentManagement><Module xmlns="$ListId:Shared Documents;">Slides</Module><RestrictedToTheseUsers xmlns="$ListId:Shared Documents;"><UserInfo><DisplayName></DisplayName><AccountId xsi:nil="true"></AccountId><AccountType/></UserInfo></RestrictedToTheseUsers><Document_x0020_Type xmlns="$ListId:Shared Documents;">Slide Decks</Document_x0020_Type></documentManagement></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ct:contentTypeSchema ct:_="" ma:_="" ma:contentTypeName="Document" ma:contentTypeID="0x010100A3E73A2E9174C0438253889B8D124CFE" ma:contentTypeVersion="4" ma:contentTypeDescription="Create a new document." ma:contentTypeScope="" ma:versionID="2e6ee19109657929cfaf91d3e09561ea" xmlns:ct="http://schemas.microsoft.com/office/2006/metadata/contentType" xmlns:ma="http://schemas.microsoft.com/office/2006/metadata/properties/metaAttributes">
<xsd:schema targetNamespace="http://schemas.microsoft.com/office/2006/metadata/properties" ma:root="true" ma:fieldsID="9e4d8166dce8aa78507d0c1da2875565" ns2:_="" xmlns:xsd="http://www.w3.org/2001/XMLSchema" xmlns:xs="http://www.w3.org/2001/XMLSchema" xmlns:p="http://schemas.microsoft.com/office/2006/metadata/properties" xmlns:ns2="$ListId:Shared Documents;">
<xsd:import namespace="$ListId:Shared Documents;"/>
<xsd:element name="properties">
<xsd:complexType>
<xsd:sequence>
<xsd:element name="documentManagement">
<xsd:complexType>
<xsd:all>
<xsd:element ref="ns2:RestrictedToTheseUsers" minOccurs="0"/>
<xsd:element ref="ns2:Document_x0020_Type" minOccurs="0"/>
<xsd:element ref="ns2:Module"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Type" ma:index="9" nillable="true" ma:displayName="Document Type" ma:format="Dropdown" ma:indexed="true" ma:internalName="Document_x0020_Type" ma:readOnly="fals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0" nillable="true" ma:displayName="Module" ma:format="Dropdown" ma:indexed="true" ma:internalName="Module">
<xsd:simpleType>
<xsd:restriction base="dms:Choice">
<xsd:enumeration value="Extra questions and schema"/>
<xsd:enumeration value="Query reading exercises"/>
<xsd:enumeration value="Query writing exercises"/>
<xsd:enumeration value="Slides"/>
<xsd:enumeration value="Extra Material - Agent Schema"/>
<xsd:enumeration value="Additional Material"/>
<xsd:enumeration value="Oracle Installation and Live SQL"/>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Props1.xml><?xml version="1.0" encoding="utf-8"?>
<ds:datastoreItem xmlns:ds="http://schemas.openxmlformats.org/officeDocument/2006/customXml" ds:itemID="{8EF46DD9-8009-4ED3-9DC7-CE29722280AB}">
  <ds:schemaRefs>
    <ds:schemaRef ds:uri="http://schemas.microsoft.com/office/infopath/2007/PartnerControls"/>
    <ds:schemaRef ds:uri="http://purl.org/dc/elements/1.1/"/>
    <ds:schemaRef ds:uri="http://schemas.microsoft.com/office/2006/metadata/properties"/>
    <ds:schemaRef ds:uri="$ListId:Shared Documents;"/>
    <ds:schemaRef ds:uri="http://schemas.microsoft.com/office/2006/documentManagement/types"/>
    <ds:schemaRef ds:uri="http://schemas.openxmlformats.org/package/2006/metadata/core-properties"/>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82403F8A-BDD5-4678-9614-B1B72CBC3B2E}">
  <ds:schemaRefs>
    <ds:schemaRef ds:uri="http://schemas.microsoft.com/sharepoint/v3/contenttype/forms"/>
  </ds:schemaRefs>
</ds:datastoreItem>
</file>

<file path=customXml/itemProps3.xml><?xml version="1.0" encoding="utf-8"?>
<ds:datastoreItem xmlns:ds="http://schemas.openxmlformats.org/officeDocument/2006/customXml" ds:itemID="{44DE9855-218B-4895-8716-96945CD050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933</TotalTime>
  <Words>2250</Words>
  <Application>Microsoft Office PowerPoint</Application>
  <PresentationFormat>Widescreen</PresentationFormat>
  <Paragraphs>327</Paragraphs>
  <Slides>30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Black</vt:lpstr>
      <vt:lpstr>Calibri</vt:lpstr>
      <vt:lpstr>Consolas</vt:lpstr>
      <vt:lpstr>Wingdings</vt:lpstr>
      <vt:lpstr>FDM theme</vt:lpstr>
      <vt:lpstr>Foundation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dc:title>
  <dc:creator>Donatien Kabwe</dc:creator>
  <cp:lastModifiedBy>Christine Lockwood</cp:lastModifiedBy>
  <cp:revision>72</cp:revision>
  <dcterms:created xsi:type="dcterms:W3CDTF">2018-11-02T09:56:22Z</dcterms:created>
  <dcterms:modified xsi:type="dcterms:W3CDTF">2022-06-23T10:50:56Z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eek">
    <vt:lpwstr>03</vt:lpwstr>
  </property>
  <property fmtid="{D5CDD505-2E9C-101B-9397-08002B2CF9AE}" pid="3" name="ContentTypeId">
    <vt:lpwstr>0x010100A3E73A2E9174C0438253889B8D124CFE</vt:lpwstr>
  </property>
</Properties>
</file>