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1"/>
  </p:notesMasterIdLst>
  <p:handoutMasterIdLst>
    <p:handoutMasterId r:id="rId42"/>
  </p:handoutMasterIdLst>
  <p:sldIdLst>
    <p:sldId id="259" r:id="rId6"/>
    <p:sldId id="274" r:id="rId7"/>
    <p:sldId id="324" r:id="rId8"/>
    <p:sldId id="281" r:id="rId9"/>
    <p:sldId id="325" r:id="rId10"/>
    <p:sldId id="300" r:id="rId11"/>
    <p:sldId id="336" r:id="rId12"/>
    <p:sldId id="326" r:id="rId13"/>
    <p:sldId id="296" r:id="rId14"/>
    <p:sldId id="327" r:id="rId15"/>
    <p:sldId id="276" r:id="rId16"/>
    <p:sldId id="297" r:id="rId17"/>
    <p:sldId id="328" r:id="rId18"/>
    <p:sldId id="316" r:id="rId19"/>
    <p:sldId id="283" r:id="rId20"/>
    <p:sldId id="329" r:id="rId21"/>
    <p:sldId id="282" r:id="rId22"/>
    <p:sldId id="317" r:id="rId23"/>
    <p:sldId id="330" r:id="rId24"/>
    <p:sldId id="318" r:id="rId25"/>
    <p:sldId id="311" r:id="rId26"/>
    <p:sldId id="331" r:id="rId27"/>
    <p:sldId id="319" r:id="rId28"/>
    <p:sldId id="320" r:id="rId29"/>
    <p:sldId id="332" r:id="rId30"/>
    <p:sldId id="314" r:id="rId31"/>
    <p:sldId id="315" r:id="rId32"/>
    <p:sldId id="333" r:id="rId33"/>
    <p:sldId id="322" r:id="rId34"/>
    <p:sldId id="294" r:id="rId35"/>
    <p:sldId id="334" r:id="rId36"/>
    <p:sldId id="309" r:id="rId37"/>
    <p:sldId id="335" r:id="rId38"/>
    <p:sldId id="323" r:id="rId39"/>
    <p:sldId id="307" r:id="rId40"/>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041"/>
    <a:srgbClr val="2EABE2"/>
    <a:srgbClr val="9EC23C"/>
    <a:srgbClr val="522E91"/>
    <a:srgbClr val="01AF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73543" autoAdjust="0"/>
  </p:normalViewPr>
  <p:slideViewPr>
    <p:cSldViewPr>
      <p:cViewPr varScale="1">
        <p:scale>
          <a:sx n="97" d="100"/>
          <a:sy n="97" d="100"/>
        </p:scale>
        <p:origin x="2154" y="78"/>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A038E4-51A8-494F-B5E5-ABBE62D28327}" type="doc">
      <dgm:prSet loTypeId="urn:microsoft.com/office/officeart/2005/8/layout/venn1" loCatId="relationship" qsTypeId="urn:microsoft.com/office/officeart/2005/8/quickstyle/simple1" qsCatId="simple" csTypeId="urn:microsoft.com/office/officeart/2005/8/colors/colorful5" csCatId="colorful" phldr="1"/>
      <dgm:spPr/>
    </dgm:pt>
    <dgm:pt modelId="{4C0E51EE-465A-49E9-9F6D-04D4AED4968F}">
      <dgm:prSet phldrT="[Text]" custT="1"/>
      <dgm:spPr>
        <a:solidFill>
          <a:srgbClr val="2D9AD9">
            <a:alpha val="50000"/>
          </a:srgbClr>
        </a:solidFill>
        <a:scene3d>
          <a:camera prst="orthographicFront"/>
          <a:lightRig rig="threePt" dir="t"/>
        </a:scene3d>
        <a:sp3d prstMaterial="dkEdge">
          <a:bevelT/>
        </a:sp3d>
      </dgm:spPr>
      <dgm:t>
        <a:bodyPr/>
        <a:lstStyle/>
        <a:p>
          <a:r>
            <a:rPr lang="en-GB" sz="1800" b="1" dirty="0" smtClean="0">
              <a:latin typeface="+mj-lt"/>
            </a:rPr>
            <a:t>Tools</a:t>
          </a:r>
        </a:p>
        <a:p>
          <a:endParaRPr lang="en-GB" sz="1800" b="1" dirty="0">
            <a:latin typeface="+mj-lt"/>
          </a:endParaRPr>
        </a:p>
      </dgm:t>
    </dgm:pt>
    <dgm:pt modelId="{B6B5AB32-2F9F-47D6-A4A0-6731CC07B843}" type="parTrans" cxnId="{9E591921-A5EB-4272-8B00-BBAFC95127FF}">
      <dgm:prSet/>
      <dgm:spPr/>
      <dgm:t>
        <a:bodyPr/>
        <a:lstStyle/>
        <a:p>
          <a:endParaRPr lang="en-GB">
            <a:solidFill>
              <a:srgbClr val="002060"/>
            </a:solidFill>
          </a:endParaRPr>
        </a:p>
      </dgm:t>
    </dgm:pt>
    <dgm:pt modelId="{A9CE6501-68AC-48EA-B7BE-B8BC737D5FC7}" type="sibTrans" cxnId="{9E591921-A5EB-4272-8B00-BBAFC95127FF}">
      <dgm:prSet/>
      <dgm:spPr/>
      <dgm:t>
        <a:bodyPr/>
        <a:lstStyle/>
        <a:p>
          <a:endParaRPr lang="en-GB">
            <a:solidFill>
              <a:srgbClr val="002060"/>
            </a:solidFill>
          </a:endParaRPr>
        </a:p>
      </dgm:t>
    </dgm:pt>
    <dgm:pt modelId="{262A77E8-78F9-4557-B894-FCC37F4D5E9F}">
      <dgm:prSet phldrT="[Text]" custT="1"/>
      <dgm:spPr>
        <a:solidFill>
          <a:srgbClr val="8EBD42">
            <a:alpha val="50000"/>
          </a:srgbClr>
        </a:solidFill>
        <a:scene3d>
          <a:camera prst="orthographicFront"/>
          <a:lightRig rig="threePt" dir="t"/>
        </a:scene3d>
        <a:sp3d prstMaterial="dkEdge">
          <a:bevelT/>
        </a:sp3d>
      </dgm:spPr>
      <dgm:t>
        <a:bodyPr/>
        <a:lstStyle/>
        <a:p>
          <a:endParaRPr lang="en-GB" sz="1800" b="1" dirty="0" smtClean="0">
            <a:latin typeface="+mj-lt"/>
          </a:endParaRPr>
        </a:p>
        <a:p>
          <a:endParaRPr lang="en-GB" sz="1800" b="1" dirty="0" smtClean="0">
            <a:latin typeface="+mj-lt"/>
          </a:endParaRPr>
        </a:p>
        <a:p>
          <a:endParaRPr lang="en-GB" sz="1800" b="1" dirty="0" smtClean="0">
            <a:latin typeface="+mj-lt"/>
          </a:endParaRPr>
        </a:p>
        <a:p>
          <a:endParaRPr lang="en-GB" sz="1800" b="1" dirty="0" smtClean="0">
            <a:latin typeface="+mj-lt"/>
          </a:endParaRPr>
        </a:p>
        <a:p>
          <a:r>
            <a:rPr lang="en-GB" sz="1800" b="1" dirty="0" smtClean="0">
              <a:latin typeface="+mj-lt"/>
            </a:rPr>
            <a:t>Knowledge</a:t>
          </a:r>
          <a:endParaRPr lang="en-GB" sz="1800" b="1" dirty="0">
            <a:latin typeface="+mj-lt"/>
          </a:endParaRPr>
        </a:p>
      </dgm:t>
    </dgm:pt>
    <dgm:pt modelId="{ADEDF9C0-17F4-4F1E-975C-960ECF5687EE}" type="parTrans" cxnId="{CE8DF257-9E73-46AB-9132-18C8809DCE45}">
      <dgm:prSet/>
      <dgm:spPr/>
      <dgm:t>
        <a:bodyPr/>
        <a:lstStyle/>
        <a:p>
          <a:endParaRPr lang="en-GB">
            <a:solidFill>
              <a:srgbClr val="002060"/>
            </a:solidFill>
          </a:endParaRPr>
        </a:p>
      </dgm:t>
    </dgm:pt>
    <dgm:pt modelId="{D4C871E9-7454-49A4-8B83-920C68AD5374}" type="sibTrans" cxnId="{CE8DF257-9E73-46AB-9132-18C8809DCE45}">
      <dgm:prSet/>
      <dgm:spPr/>
      <dgm:t>
        <a:bodyPr/>
        <a:lstStyle/>
        <a:p>
          <a:endParaRPr lang="en-GB">
            <a:solidFill>
              <a:srgbClr val="002060"/>
            </a:solidFill>
          </a:endParaRPr>
        </a:p>
      </dgm:t>
    </dgm:pt>
    <dgm:pt modelId="{1E2E47B3-08DC-4AA1-AACA-5E26FF9F1C54}">
      <dgm:prSet phldrT="[Text]" custT="1"/>
      <dgm:spPr>
        <a:solidFill>
          <a:srgbClr val="522E91">
            <a:alpha val="50000"/>
          </a:srgbClr>
        </a:solidFill>
        <a:scene3d>
          <a:camera prst="orthographicFront"/>
          <a:lightRig rig="threePt" dir="t"/>
        </a:scene3d>
        <a:sp3d prstMaterial="dkEdge">
          <a:bevelT/>
        </a:sp3d>
      </dgm:spPr>
      <dgm:t>
        <a:bodyPr/>
        <a:lstStyle/>
        <a:p>
          <a:r>
            <a:rPr lang="en-GB" sz="1800" b="1" dirty="0" smtClean="0">
              <a:latin typeface="+mj-lt"/>
            </a:rPr>
            <a:t>Compatibility</a:t>
          </a:r>
          <a:endParaRPr lang="en-GB" sz="1800" b="1" dirty="0">
            <a:latin typeface="+mj-lt"/>
          </a:endParaRPr>
        </a:p>
      </dgm:t>
    </dgm:pt>
    <dgm:pt modelId="{550233E1-D79C-4B64-8DBC-29F2807E022E}" type="parTrans" cxnId="{2C724651-1A03-46FE-97B5-7C4765DD176A}">
      <dgm:prSet/>
      <dgm:spPr/>
      <dgm:t>
        <a:bodyPr/>
        <a:lstStyle/>
        <a:p>
          <a:endParaRPr lang="en-GB">
            <a:solidFill>
              <a:srgbClr val="002060"/>
            </a:solidFill>
          </a:endParaRPr>
        </a:p>
      </dgm:t>
    </dgm:pt>
    <dgm:pt modelId="{4F2C9472-1FC1-469C-93D8-ECC165768B44}" type="sibTrans" cxnId="{2C724651-1A03-46FE-97B5-7C4765DD176A}">
      <dgm:prSet/>
      <dgm:spPr/>
      <dgm:t>
        <a:bodyPr/>
        <a:lstStyle/>
        <a:p>
          <a:endParaRPr lang="en-GB">
            <a:solidFill>
              <a:srgbClr val="002060"/>
            </a:solidFill>
          </a:endParaRPr>
        </a:p>
      </dgm:t>
    </dgm:pt>
    <dgm:pt modelId="{5C95BD62-026B-4E8B-BE6A-839332F4AD3B}">
      <dgm:prSet phldrT="[Text]" custT="1"/>
      <dgm:spPr>
        <a:solidFill>
          <a:srgbClr val="FAB041">
            <a:alpha val="50000"/>
          </a:srgbClr>
        </a:solidFill>
        <a:scene3d>
          <a:camera prst="orthographicFront"/>
          <a:lightRig rig="threePt" dir="t"/>
        </a:scene3d>
        <a:sp3d prstMaterial="dkEdge">
          <a:bevelT/>
        </a:sp3d>
      </dgm:spPr>
      <dgm:t>
        <a:bodyPr/>
        <a:lstStyle/>
        <a:p>
          <a:r>
            <a:rPr lang="en-GB" sz="1800" b="1" dirty="0" smtClean="0">
              <a:latin typeface="+mj-lt"/>
            </a:rPr>
            <a:t>Diversity</a:t>
          </a:r>
        </a:p>
        <a:p>
          <a:endParaRPr lang="en-GB" sz="1800" b="1" dirty="0" smtClean="0">
            <a:latin typeface="+mj-lt"/>
          </a:endParaRPr>
        </a:p>
        <a:p>
          <a:endParaRPr lang="en-GB" sz="1800" b="1" dirty="0" smtClean="0">
            <a:latin typeface="+mj-lt"/>
          </a:endParaRPr>
        </a:p>
        <a:p>
          <a:endParaRPr lang="en-GB" sz="1800" b="1" dirty="0" smtClean="0">
            <a:latin typeface="+mj-lt"/>
          </a:endParaRPr>
        </a:p>
        <a:p>
          <a:endParaRPr lang="en-GB" sz="1800" b="1" dirty="0">
            <a:latin typeface="+mj-lt"/>
          </a:endParaRPr>
        </a:p>
      </dgm:t>
    </dgm:pt>
    <dgm:pt modelId="{87F9DCD5-62CC-4A16-ABFD-97E9147CFDB9}" type="parTrans" cxnId="{38042E6B-78CF-43AD-B043-60C03EC22619}">
      <dgm:prSet/>
      <dgm:spPr/>
      <dgm:t>
        <a:bodyPr/>
        <a:lstStyle/>
        <a:p>
          <a:endParaRPr lang="en-GB"/>
        </a:p>
      </dgm:t>
    </dgm:pt>
    <dgm:pt modelId="{5A958D35-89DD-4312-BF2F-C567BA6F6A3F}" type="sibTrans" cxnId="{38042E6B-78CF-43AD-B043-60C03EC22619}">
      <dgm:prSet/>
      <dgm:spPr/>
      <dgm:t>
        <a:bodyPr/>
        <a:lstStyle/>
        <a:p>
          <a:endParaRPr lang="en-GB"/>
        </a:p>
      </dgm:t>
    </dgm:pt>
    <dgm:pt modelId="{67F51F59-F025-4345-8D10-BC73BCE0C327}" type="pres">
      <dgm:prSet presAssocID="{94A038E4-51A8-494F-B5E5-ABBE62D28327}" presName="compositeShape" presStyleCnt="0">
        <dgm:presLayoutVars>
          <dgm:chMax val="7"/>
          <dgm:dir/>
          <dgm:resizeHandles val="exact"/>
        </dgm:presLayoutVars>
      </dgm:prSet>
      <dgm:spPr/>
    </dgm:pt>
    <dgm:pt modelId="{F364C1A5-CD77-4474-AB65-A4ECBE901AD5}" type="pres">
      <dgm:prSet presAssocID="{4C0E51EE-465A-49E9-9F6D-04D4AED4968F}" presName="circ1" presStyleLbl="vennNode1" presStyleIdx="0" presStyleCnt="4" custScaleX="134622" custScaleY="134101" custLinFactNeighborX="23574" custLinFactNeighborY="18674"/>
      <dgm:spPr/>
      <dgm:t>
        <a:bodyPr/>
        <a:lstStyle/>
        <a:p>
          <a:endParaRPr lang="en-GB"/>
        </a:p>
      </dgm:t>
    </dgm:pt>
    <dgm:pt modelId="{AE3704EF-93EA-4A04-84C3-8AE5F137F819}" type="pres">
      <dgm:prSet presAssocID="{4C0E51EE-465A-49E9-9F6D-04D4AED4968F}" presName="circ1Tx" presStyleLbl="revTx" presStyleIdx="0" presStyleCnt="0">
        <dgm:presLayoutVars>
          <dgm:chMax val="0"/>
          <dgm:chPref val="0"/>
          <dgm:bulletEnabled val="1"/>
        </dgm:presLayoutVars>
      </dgm:prSet>
      <dgm:spPr/>
      <dgm:t>
        <a:bodyPr/>
        <a:lstStyle/>
        <a:p>
          <a:endParaRPr lang="en-GB"/>
        </a:p>
      </dgm:t>
    </dgm:pt>
    <dgm:pt modelId="{5ED8065B-53D9-490D-B20B-B095940DAACD}" type="pres">
      <dgm:prSet presAssocID="{262A77E8-78F9-4557-B894-FCC37F4D5E9F}" presName="circ2" presStyleLbl="vennNode1" presStyleIdx="1" presStyleCnt="4" custScaleX="134172" custScaleY="131666" custLinFactNeighborX="-20882" custLinFactNeighborY="29615"/>
      <dgm:spPr/>
      <dgm:t>
        <a:bodyPr/>
        <a:lstStyle/>
        <a:p>
          <a:endParaRPr lang="en-GB"/>
        </a:p>
      </dgm:t>
    </dgm:pt>
    <dgm:pt modelId="{69122BC4-5434-418B-A791-AAD537B2A451}" type="pres">
      <dgm:prSet presAssocID="{262A77E8-78F9-4557-B894-FCC37F4D5E9F}" presName="circ2Tx" presStyleLbl="revTx" presStyleIdx="0" presStyleCnt="0">
        <dgm:presLayoutVars>
          <dgm:chMax val="0"/>
          <dgm:chPref val="0"/>
          <dgm:bulletEnabled val="1"/>
        </dgm:presLayoutVars>
      </dgm:prSet>
      <dgm:spPr/>
      <dgm:t>
        <a:bodyPr/>
        <a:lstStyle/>
        <a:p>
          <a:endParaRPr lang="en-GB"/>
        </a:p>
      </dgm:t>
    </dgm:pt>
    <dgm:pt modelId="{D1DDE0F1-391D-447E-947D-E86E316DFC6A}" type="pres">
      <dgm:prSet presAssocID="{1E2E47B3-08DC-4AA1-AACA-5E26FF9F1C54}" presName="circ3" presStyleLbl="vennNode1" presStyleIdx="2" presStyleCnt="4" custScaleX="135576" custScaleY="131277" custLinFactNeighborX="-66164" custLinFactNeighborY="-11663"/>
      <dgm:spPr/>
      <dgm:t>
        <a:bodyPr/>
        <a:lstStyle/>
        <a:p>
          <a:endParaRPr lang="en-GB"/>
        </a:p>
      </dgm:t>
    </dgm:pt>
    <dgm:pt modelId="{E1CC712F-04EA-45A5-83AD-47097A86E952}" type="pres">
      <dgm:prSet presAssocID="{1E2E47B3-08DC-4AA1-AACA-5E26FF9F1C54}" presName="circ3Tx" presStyleLbl="revTx" presStyleIdx="0" presStyleCnt="0">
        <dgm:presLayoutVars>
          <dgm:chMax val="0"/>
          <dgm:chPref val="0"/>
          <dgm:bulletEnabled val="1"/>
        </dgm:presLayoutVars>
      </dgm:prSet>
      <dgm:spPr/>
      <dgm:t>
        <a:bodyPr/>
        <a:lstStyle/>
        <a:p>
          <a:endParaRPr lang="en-GB"/>
        </a:p>
      </dgm:t>
    </dgm:pt>
    <dgm:pt modelId="{D6F06045-A8E8-40D1-910E-851A08EFE31D}" type="pres">
      <dgm:prSet presAssocID="{5C95BD62-026B-4E8B-BE6A-839332F4AD3B}" presName="circ4" presStyleLbl="vennNode1" presStyleIdx="3" presStyleCnt="4" custScaleX="133345" custScaleY="134573" custLinFactNeighborX="-23652" custLinFactNeighborY="-25321"/>
      <dgm:spPr/>
      <dgm:t>
        <a:bodyPr/>
        <a:lstStyle/>
        <a:p>
          <a:endParaRPr lang="en-GB"/>
        </a:p>
      </dgm:t>
    </dgm:pt>
    <dgm:pt modelId="{498DB447-063D-413E-BA1E-BA942F7A30E2}" type="pres">
      <dgm:prSet presAssocID="{5C95BD62-026B-4E8B-BE6A-839332F4AD3B}" presName="circ4Tx" presStyleLbl="revTx" presStyleIdx="0" presStyleCnt="0">
        <dgm:presLayoutVars>
          <dgm:chMax val="0"/>
          <dgm:chPref val="0"/>
          <dgm:bulletEnabled val="1"/>
        </dgm:presLayoutVars>
      </dgm:prSet>
      <dgm:spPr/>
      <dgm:t>
        <a:bodyPr/>
        <a:lstStyle/>
        <a:p>
          <a:endParaRPr lang="en-GB"/>
        </a:p>
      </dgm:t>
    </dgm:pt>
  </dgm:ptLst>
  <dgm:cxnLst>
    <dgm:cxn modelId="{68B2144A-0D38-4F93-A428-75013081AA24}" type="presOf" srcId="{5C95BD62-026B-4E8B-BE6A-839332F4AD3B}" destId="{498DB447-063D-413E-BA1E-BA942F7A30E2}" srcOrd="0" destOrd="0" presId="urn:microsoft.com/office/officeart/2005/8/layout/venn1"/>
    <dgm:cxn modelId="{5DAC2DE8-D890-48D4-949A-69588B823A43}" type="presOf" srcId="{94A038E4-51A8-494F-B5E5-ABBE62D28327}" destId="{67F51F59-F025-4345-8D10-BC73BCE0C327}" srcOrd="0" destOrd="0" presId="urn:microsoft.com/office/officeart/2005/8/layout/venn1"/>
    <dgm:cxn modelId="{ECA7A686-5C1E-46D3-9181-BC3A897C5EE7}" type="presOf" srcId="{5C95BD62-026B-4E8B-BE6A-839332F4AD3B}" destId="{D6F06045-A8E8-40D1-910E-851A08EFE31D}" srcOrd="1" destOrd="0" presId="urn:microsoft.com/office/officeart/2005/8/layout/venn1"/>
    <dgm:cxn modelId="{2C724651-1A03-46FE-97B5-7C4765DD176A}" srcId="{94A038E4-51A8-494F-B5E5-ABBE62D28327}" destId="{1E2E47B3-08DC-4AA1-AACA-5E26FF9F1C54}" srcOrd="2" destOrd="0" parTransId="{550233E1-D79C-4B64-8DBC-29F2807E022E}" sibTransId="{4F2C9472-1FC1-469C-93D8-ECC165768B44}"/>
    <dgm:cxn modelId="{5445D792-C308-4B49-8AF9-00D7BAA0CAB5}" type="presOf" srcId="{1E2E47B3-08DC-4AA1-AACA-5E26FF9F1C54}" destId="{D1DDE0F1-391D-447E-947D-E86E316DFC6A}" srcOrd="1" destOrd="0" presId="urn:microsoft.com/office/officeart/2005/8/layout/venn1"/>
    <dgm:cxn modelId="{38042E6B-78CF-43AD-B043-60C03EC22619}" srcId="{94A038E4-51A8-494F-B5E5-ABBE62D28327}" destId="{5C95BD62-026B-4E8B-BE6A-839332F4AD3B}" srcOrd="3" destOrd="0" parTransId="{87F9DCD5-62CC-4A16-ABFD-97E9147CFDB9}" sibTransId="{5A958D35-89DD-4312-BF2F-C567BA6F6A3F}"/>
    <dgm:cxn modelId="{079E2548-8F55-441F-9E1C-3687F826A045}" type="presOf" srcId="{262A77E8-78F9-4557-B894-FCC37F4D5E9F}" destId="{5ED8065B-53D9-490D-B20B-B095940DAACD}" srcOrd="1" destOrd="0" presId="urn:microsoft.com/office/officeart/2005/8/layout/venn1"/>
    <dgm:cxn modelId="{24CF5F8F-D6F5-4B46-A8E6-DE6AF258D9B8}" type="presOf" srcId="{4C0E51EE-465A-49E9-9F6D-04D4AED4968F}" destId="{AE3704EF-93EA-4A04-84C3-8AE5F137F819}" srcOrd="0" destOrd="0" presId="urn:microsoft.com/office/officeart/2005/8/layout/venn1"/>
    <dgm:cxn modelId="{9E591921-A5EB-4272-8B00-BBAFC95127FF}" srcId="{94A038E4-51A8-494F-B5E5-ABBE62D28327}" destId="{4C0E51EE-465A-49E9-9F6D-04D4AED4968F}" srcOrd="0" destOrd="0" parTransId="{B6B5AB32-2F9F-47D6-A4A0-6731CC07B843}" sibTransId="{A9CE6501-68AC-48EA-B7BE-B8BC737D5FC7}"/>
    <dgm:cxn modelId="{2FA4060D-5FB4-400A-9050-B58CD9FE464E}" type="presOf" srcId="{4C0E51EE-465A-49E9-9F6D-04D4AED4968F}" destId="{F364C1A5-CD77-4474-AB65-A4ECBE901AD5}" srcOrd="1" destOrd="0" presId="urn:microsoft.com/office/officeart/2005/8/layout/venn1"/>
    <dgm:cxn modelId="{CE8DF257-9E73-46AB-9132-18C8809DCE45}" srcId="{94A038E4-51A8-494F-B5E5-ABBE62D28327}" destId="{262A77E8-78F9-4557-B894-FCC37F4D5E9F}" srcOrd="1" destOrd="0" parTransId="{ADEDF9C0-17F4-4F1E-975C-960ECF5687EE}" sibTransId="{D4C871E9-7454-49A4-8B83-920C68AD5374}"/>
    <dgm:cxn modelId="{DBB16B2C-29D9-43BE-BBDA-C582085A8995}" type="presOf" srcId="{262A77E8-78F9-4557-B894-FCC37F4D5E9F}" destId="{69122BC4-5434-418B-A791-AAD537B2A451}" srcOrd="0" destOrd="0" presId="urn:microsoft.com/office/officeart/2005/8/layout/venn1"/>
    <dgm:cxn modelId="{9E11910F-0D24-440B-984F-9C69257D018E}" type="presOf" srcId="{1E2E47B3-08DC-4AA1-AACA-5E26FF9F1C54}" destId="{E1CC712F-04EA-45A5-83AD-47097A86E952}" srcOrd="0" destOrd="0" presId="urn:microsoft.com/office/officeart/2005/8/layout/venn1"/>
    <dgm:cxn modelId="{6021BD52-9937-4C7B-B12C-C7EBBE1328A7}" type="presParOf" srcId="{67F51F59-F025-4345-8D10-BC73BCE0C327}" destId="{F364C1A5-CD77-4474-AB65-A4ECBE901AD5}" srcOrd="0" destOrd="0" presId="urn:microsoft.com/office/officeart/2005/8/layout/venn1"/>
    <dgm:cxn modelId="{FD63BF53-B3C0-41AF-882E-0C71C90C360C}" type="presParOf" srcId="{67F51F59-F025-4345-8D10-BC73BCE0C327}" destId="{AE3704EF-93EA-4A04-84C3-8AE5F137F819}" srcOrd="1" destOrd="0" presId="urn:microsoft.com/office/officeart/2005/8/layout/venn1"/>
    <dgm:cxn modelId="{1538351A-DCD8-446A-86BB-9542B6DA3E88}" type="presParOf" srcId="{67F51F59-F025-4345-8D10-BC73BCE0C327}" destId="{5ED8065B-53D9-490D-B20B-B095940DAACD}" srcOrd="2" destOrd="0" presId="urn:microsoft.com/office/officeart/2005/8/layout/venn1"/>
    <dgm:cxn modelId="{F0CA7567-3317-45D8-804F-8815432C92E7}" type="presParOf" srcId="{67F51F59-F025-4345-8D10-BC73BCE0C327}" destId="{69122BC4-5434-418B-A791-AAD537B2A451}" srcOrd="3" destOrd="0" presId="urn:microsoft.com/office/officeart/2005/8/layout/venn1"/>
    <dgm:cxn modelId="{53BD68F1-0510-47B5-8C8D-79808C7B1E2E}" type="presParOf" srcId="{67F51F59-F025-4345-8D10-BC73BCE0C327}" destId="{D1DDE0F1-391D-447E-947D-E86E316DFC6A}" srcOrd="4" destOrd="0" presId="urn:microsoft.com/office/officeart/2005/8/layout/venn1"/>
    <dgm:cxn modelId="{AFED7760-4B94-442E-BEB5-170F4FD41AC8}" type="presParOf" srcId="{67F51F59-F025-4345-8D10-BC73BCE0C327}" destId="{E1CC712F-04EA-45A5-83AD-47097A86E952}" srcOrd="5" destOrd="0" presId="urn:microsoft.com/office/officeart/2005/8/layout/venn1"/>
    <dgm:cxn modelId="{704AB355-A6C7-4568-A853-4FB143414092}" type="presParOf" srcId="{67F51F59-F025-4345-8D10-BC73BCE0C327}" destId="{D6F06045-A8E8-40D1-910E-851A08EFE31D}" srcOrd="6" destOrd="0" presId="urn:microsoft.com/office/officeart/2005/8/layout/venn1"/>
    <dgm:cxn modelId="{51A19753-1A75-4AE2-A8A3-BE9AA9F3CD1F}" type="presParOf" srcId="{67F51F59-F025-4345-8D10-BC73BCE0C327}" destId="{498DB447-063D-413E-BA1E-BA942F7A30E2}" srcOrd="7"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C1A5-CD77-4474-AB65-A4ECBE901AD5}">
      <dsp:nvSpPr>
        <dsp:cNvPr id="0" name=""/>
        <dsp:cNvSpPr/>
      </dsp:nvSpPr>
      <dsp:spPr>
        <a:xfrm>
          <a:off x="3528397" y="108010"/>
          <a:ext cx="3419236" cy="3406004"/>
        </a:xfrm>
        <a:prstGeom prst="ellipse">
          <a:avLst/>
        </a:prstGeom>
        <a:solidFill>
          <a:srgbClr val="2D9AD9">
            <a:alpha val="50000"/>
          </a:srgb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dkEdge">
          <a:bevelT/>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GB" sz="1800" b="1" kern="1200" dirty="0" smtClean="0">
              <a:latin typeface="+mj-lt"/>
            </a:rPr>
            <a:t>Tools</a:t>
          </a:r>
        </a:p>
        <a:p>
          <a:pPr lvl="0" algn="ctr" defTabSz="800100">
            <a:lnSpc>
              <a:spcPct val="90000"/>
            </a:lnSpc>
            <a:spcBef>
              <a:spcPct val="0"/>
            </a:spcBef>
            <a:spcAft>
              <a:spcPct val="35000"/>
            </a:spcAft>
          </a:pPr>
          <a:endParaRPr lang="en-GB" sz="1800" b="1" kern="1200" dirty="0">
            <a:latin typeface="+mj-lt"/>
          </a:endParaRPr>
        </a:p>
      </dsp:txBody>
      <dsp:txXfrm>
        <a:off x="3922924" y="566510"/>
        <a:ext cx="2630182" cy="1080751"/>
      </dsp:txXfrm>
    </dsp:sp>
    <dsp:sp modelId="{5ED8065B-53D9-490D-B20B-B095940DAACD}">
      <dsp:nvSpPr>
        <dsp:cNvPr id="0" name=""/>
        <dsp:cNvSpPr/>
      </dsp:nvSpPr>
      <dsp:spPr>
        <a:xfrm>
          <a:off x="3528391" y="1540226"/>
          <a:ext cx="3407807" cy="3344157"/>
        </a:xfrm>
        <a:prstGeom prst="ellipse">
          <a:avLst/>
        </a:prstGeom>
        <a:solidFill>
          <a:srgbClr val="8EBD42">
            <a:alpha val="50000"/>
          </a:srgb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dkEdge">
          <a:bevelT/>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GB" sz="1800" b="1" kern="1200" dirty="0" smtClean="0">
            <a:latin typeface="+mj-lt"/>
          </a:endParaRPr>
        </a:p>
        <a:p>
          <a:pPr lvl="0" algn="ctr" defTabSz="800100">
            <a:lnSpc>
              <a:spcPct val="90000"/>
            </a:lnSpc>
            <a:spcBef>
              <a:spcPct val="0"/>
            </a:spcBef>
            <a:spcAft>
              <a:spcPct val="35000"/>
            </a:spcAft>
          </a:pPr>
          <a:endParaRPr lang="en-GB" sz="1800" b="1" kern="1200" dirty="0" smtClean="0">
            <a:latin typeface="+mj-lt"/>
          </a:endParaRPr>
        </a:p>
        <a:p>
          <a:pPr lvl="0" algn="ctr" defTabSz="800100">
            <a:lnSpc>
              <a:spcPct val="90000"/>
            </a:lnSpc>
            <a:spcBef>
              <a:spcPct val="0"/>
            </a:spcBef>
            <a:spcAft>
              <a:spcPct val="35000"/>
            </a:spcAft>
          </a:pPr>
          <a:endParaRPr lang="en-GB" sz="1800" b="1" kern="1200" dirty="0" smtClean="0">
            <a:latin typeface="+mj-lt"/>
          </a:endParaRPr>
        </a:p>
        <a:p>
          <a:pPr lvl="0" algn="ctr" defTabSz="800100">
            <a:lnSpc>
              <a:spcPct val="90000"/>
            </a:lnSpc>
            <a:spcBef>
              <a:spcPct val="0"/>
            </a:spcBef>
            <a:spcAft>
              <a:spcPct val="35000"/>
            </a:spcAft>
          </a:pPr>
          <a:endParaRPr lang="en-GB" sz="1800" b="1" kern="1200" dirty="0" smtClean="0">
            <a:latin typeface="+mj-lt"/>
          </a:endParaRPr>
        </a:p>
        <a:p>
          <a:pPr lvl="0" algn="ctr" defTabSz="800100">
            <a:lnSpc>
              <a:spcPct val="90000"/>
            </a:lnSpc>
            <a:spcBef>
              <a:spcPct val="0"/>
            </a:spcBef>
            <a:spcAft>
              <a:spcPct val="35000"/>
            </a:spcAft>
          </a:pPr>
          <a:r>
            <a:rPr lang="en-GB" sz="1800" b="1" kern="1200" dirty="0" smtClean="0">
              <a:latin typeface="+mj-lt"/>
            </a:rPr>
            <a:t>Knowledge</a:t>
          </a:r>
          <a:endParaRPr lang="en-GB" sz="1800" b="1" kern="1200" dirty="0">
            <a:latin typeface="+mj-lt"/>
          </a:endParaRPr>
        </a:p>
      </dsp:txBody>
      <dsp:txXfrm>
        <a:off x="5363364" y="1926090"/>
        <a:ext cx="1310695" cy="2572429"/>
      </dsp:txXfrm>
    </dsp:sp>
    <dsp:sp modelId="{D1DDE0F1-391D-447E-947D-E86E316DFC6A}">
      <dsp:nvSpPr>
        <dsp:cNvPr id="0" name=""/>
        <dsp:cNvSpPr/>
      </dsp:nvSpPr>
      <dsp:spPr>
        <a:xfrm>
          <a:off x="1237045" y="1620166"/>
          <a:ext cx="3443467" cy="3334277"/>
        </a:xfrm>
        <a:prstGeom prst="ellipse">
          <a:avLst/>
        </a:prstGeom>
        <a:solidFill>
          <a:srgbClr val="522E91">
            <a:alpha val="50000"/>
          </a:srgb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dkEdge">
          <a:bevelT/>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GB" sz="1800" b="1" kern="1200" dirty="0" smtClean="0">
              <a:latin typeface="+mj-lt"/>
            </a:rPr>
            <a:t>Compatibility</a:t>
          </a:r>
          <a:endParaRPr lang="en-GB" sz="1800" b="1" kern="1200" dirty="0">
            <a:latin typeface="+mj-lt"/>
          </a:endParaRPr>
        </a:p>
      </dsp:txBody>
      <dsp:txXfrm>
        <a:off x="1634368" y="3447607"/>
        <a:ext cx="2648820" cy="1057992"/>
      </dsp:txXfrm>
    </dsp:sp>
    <dsp:sp modelId="{D6F06045-A8E8-40D1-910E-851A08EFE31D}">
      <dsp:nvSpPr>
        <dsp:cNvPr id="0" name=""/>
        <dsp:cNvSpPr/>
      </dsp:nvSpPr>
      <dsp:spPr>
        <a:xfrm>
          <a:off x="1221722" y="108004"/>
          <a:ext cx="3386802" cy="3417992"/>
        </a:xfrm>
        <a:prstGeom prst="ellipse">
          <a:avLst/>
        </a:prstGeom>
        <a:solidFill>
          <a:srgbClr val="FAB041">
            <a:alpha val="50000"/>
          </a:srgbClr>
        </a:solidFill>
        <a:ln w="25400" cap="flat" cmpd="sng" algn="ctr">
          <a:solidFill>
            <a:schemeClr val="lt1">
              <a:hueOff val="0"/>
              <a:satOff val="0"/>
              <a:lumOff val="0"/>
              <a:alphaOff val="0"/>
            </a:schemeClr>
          </a:solidFill>
          <a:prstDash val="solid"/>
        </a:ln>
        <a:effectLst/>
        <a:scene3d>
          <a:camera prst="orthographicFront"/>
          <a:lightRig rig="threePt" dir="t"/>
        </a:scene3d>
        <a:sp3d prstMaterial="dkEdge">
          <a:bevelT/>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GB" sz="1800" b="1" kern="1200" dirty="0" smtClean="0">
              <a:latin typeface="+mj-lt"/>
            </a:rPr>
            <a:t>Diversity</a:t>
          </a:r>
        </a:p>
        <a:p>
          <a:pPr lvl="0" algn="ctr" defTabSz="800100">
            <a:lnSpc>
              <a:spcPct val="90000"/>
            </a:lnSpc>
            <a:spcBef>
              <a:spcPct val="0"/>
            </a:spcBef>
            <a:spcAft>
              <a:spcPct val="35000"/>
            </a:spcAft>
          </a:pPr>
          <a:endParaRPr lang="en-GB" sz="1800" b="1" kern="1200" dirty="0" smtClean="0">
            <a:latin typeface="+mj-lt"/>
          </a:endParaRPr>
        </a:p>
        <a:p>
          <a:pPr lvl="0" algn="ctr" defTabSz="800100">
            <a:lnSpc>
              <a:spcPct val="90000"/>
            </a:lnSpc>
            <a:spcBef>
              <a:spcPct val="0"/>
            </a:spcBef>
            <a:spcAft>
              <a:spcPct val="35000"/>
            </a:spcAft>
          </a:pPr>
          <a:endParaRPr lang="en-GB" sz="1800" b="1" kern="1200" dirty="0" smtClean="0">
            <a:latin typeface="+mj-lt"/>
          </a:endParaRPr>
        </a:p>
        <a:p>
          <a:pPr lvl="0" algn="ctr" defTabSz="800100">
            <a:lnSpc>
              <a:spcPct val="90000"/>
            </a:lnSpc>
            <a:spcBef>
              <a:spcPct val="0"/>
            </a:spcBef>
            <a:spcAft>
              <a:spcPct val="35000"/>
            </a:spcAft>
          </a:pPr>
          <a:endParaRPr lang="en-GB" sz="1800" b="1" kern="1200" dirty="0" smtClean="0">
            <a:latin typeface="+mj-lt"/>
          </a:endParaRPr>
        </a:p>
        <a:p>
          <a:pPr lvl="0" algn="ctr" defTabSz="800100">
            <a:lnSpc>
              <a:spcPct val="90000"/>
            </a:lnSpc>
            <a:spcBef>
              <a:spcPct val="0"/>
            </a:spcBef>
            <a:spcAft>
              <a:spcPct val="35000"/>
            </a:spcAft>
          </a:pPr>
          <a:endParaRPr lang="en-GB" sz="1800" b="1" kern="1200" dirty="0">
            <a:latin typeface="+mj-lt"/>
          </a:endParaRPr>
        </a:p>
      </dsp:txBody>
      <dsp:txXfrm>
        <a:off x="1482246" y="502388"/>
        <a:ext cx="1302616" cy="262922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660A8348-350A-45CE-BB9F-F9794DB687D5}" type="datetimeFigureOut">
              <a:rPr lang="en-GB" smtClean="0"/>
              <a:t>18/06/2021</a:t>
            </a:fld>
            <a:endParaRPr lang="en-GB"/>
          </a:p>
        </p:txBody>
      </p:sp>
      <p:sp>
        <p:nvSpPr>
          <p:cNvPr id="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A43F7261-9228-444F-8539-41937ED0D7FA}" type="slidenum">
              <a:rPr lang="en-GB" smtClean="0"/>
              <a:t>‹#›</a:t>
            </a:fld>
            <a:endParaRPr lang="en-GB"/>
          </a:p>
        </p:txBody>
      </p:sp>
    </p:spTree>
    <p:extLst>
      <p:ext uri="{BB962C8B-B14F-4D97-AF65-F5344CB8AC3E}">
        <p14:creationId xmlns:p14="http://schemas.microsoft.com/office/powerpoint/2010/main" val="1354971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817DFBA6-0AA3-4D54-9136-E74BEC386ED6}" type="datetimeFigureOut">
              <a:rPr lang="en-GB" smtClean="0"/>
              <a:t>18/06/2021</a:t>
            </a:fld>
            <a:endParaRPr lang="en-GB"/>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4E011099-7DC6-487A-8FAC-68388F89E721}" type="slidenum">
              <a:rPr lang="en-GB" smtClean="0"/>
              <a:t>‹#›</a:t>
            </a:fld>
            <a:endParaRPr lang="en-GB"/>
          </a:p>
        </p:txBody>
      </p:sp>
    </p:spTree>
    <p:extLst>
      <p:ext uri="{BB962C8B-B14F-4D97-AF65-F5344CB8AC3E}">
        <p14:creationId xmlns:p14="http://schemas.microsoft.com/office/powerpoint/2010/main" val="2905863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11</a:t>
            </a:fld>
            <a:endParaRPr lang="en-GB"/>
          </a:p>
        </p:txBody>
      </p:sp>
    </p:spTree>
    <p:extLst>
      <p:ext uri="{BB962C8B-B14F-4D97-AF65-F5344CB8AC3E}">
        <p14:creationId xmlns:p14="http://schemas.microsoft.com/office/powerpoint/2010/main" val="2238670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12</a:t>
            </a:fld>
            <a:endParaRPr lang="en-GB"/>
          </a:p>
        </p:txBody>
      </p:sp>
    </p:spTree>
    <p:extLst>
      <p:ext uri="{BB962C8B-B14F-4D97-AF65-F5344CB8AC3E}">
        <p14:creationId xmlns:p14="http://schemas.microsoft.com/office/powerpoint/2010/main" val="3797867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13</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14</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smtClean="0">
              <a:solidFill>
                <a:schemeClr val="bg1"/>
              </a:solidFill>
            </a:endParaRPr>
          </a:p>
          <a:p>
            <a:endParaRPr lang="en-GB" b="1" dirty="0">
              <a:solidFill>
                <a:schemeClr val="bg1"/>
              </a:solidFill>
            </a:endParaRPr>
          </a:p>
        </p:txBody>
      </p:sp>
      <p:sp>
        <p:nvSpPr>
          <p:cNvPr id="4" name="Slide Number Placeholder 3"/>
          <p:cNvSpPr>
            <a:spLocks noGrp="1"/>
          </p:cNvSpPr>
          <p:nvPr>
            <p:ph type="sldNum" sz="quarter" idx="10"/>
          </p:nvPr>
        </p:nvSpPr>
        <p:spPr/>
        <p:txBody>
          <a:bodyPr/>
          <a:lstStyle/>
          <a:p>
            <a:fld id="{4E011099-7DC6-487A-8FAC-68388F89E721}" type="slidenum">
              <a:rPr lang="en-GB" smtClean="0"/>
              <a:t>15</a:t>
            </a:fld>
            <a:endParaRPr lang="en-GB"/>
          </a:p>
        </p:txBody>
      </p:sp>
    </p:spTree>
    <p:extLst>
      <p:ext uri="{BB962C8B-B14F-4D97-AF65-F5344CB8AC3E}">
        <p14:creationId xmlns:p14="http://schemas.microsoft.com/office/powerpoint/2010/main" val="2265828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16</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PREDICTIVE</a:t>
            </a:r>
            <a:r>
              <a:rPr lang="en-GB" baseline="0" dirty="0" smtClean="0"/>
              <a:t> =</a:t>
            </a:r>
          </a:p>
          <a:p>
            <a:r>
              <a:rPr lang="en-GB" baseline="0" dirty="0" smtClean="0"/>
              <a:t>	</a:t>
            </a:r>
          </a:p>
          <a:p>
            <a:r>
              <a:rPr lang="en-GB" baseline="0" dirty="0" smtClean="0"/>
              <a:t>	</a:t>
            </a:r>
            <a:r>
              <a:rPr lang="en-GB" b="1" baseline="0" dirty="0" smtClean="0"/>
              <a:t>- WHAT?</a:t>
            </a:r>
          </a:p>
          <a:p>
            <a:r>
              <a:rPr lang="en-GB" b="1" baseline="0" dirty="0" smtClean="0"/>
              <a:t>	- WHEN?</a:t>
            </a:r>
          </a:p>
          <a:p>
            <a:r>
              <a:rPr lang="en-GB" b="1" baseline="0" dirty="0" smtClean="0"/>
              <a:t>	- WHY?</a:t>
            </a:r>
          </a:p>
          <a:p>
            <a:endParaRPr lang="en-GB" b="1" baseline="0" dirty="0" smtClean="0"/>
          </a:p>
          <a:p>
            <a:r>
              <a:rPr lang="en-GB" b="0" baseline="0" dirty="0" smtClean="0"/>
              <a:t>PRESCRIPTIVE – </a:t>
            </a:r>
          </a:p>
          <a:p>
            <a:endParaRPr lang="en-GB" b="0" baseline="0" dirty="0" smtClean="0"/>
          </a:p>
          <a:p>
            <a:r>
              <a:rPr lang="en-GB" b="0" baseline="0" dirty="0" smtClean="0"/>
              <a:t>	- </a:t>
            </a:r>
            <a:r>
              <a:rPr lang="en-GB" b="1" baseline="0" dirty="0" smtClean="0"/>
              <a:t>WHAT?</a:t>
            </a:r>
          </a:p>
          <a:p>
            <a:r>
              <a:rPr lang="en-GB" b="1" baseline="0" dirty="0" smtClean="0"/>
              <a:t>	- WHEN?</a:t>
            </a:r>
          </a:p>
          <a:p>
            <a:r>
              <a:rPr lang="en-GB" b="1" baseline="0" dirty="0" smtClean="0"/>
              <a:t>	- WHY?</a:t>
            </a:r>
          </a:p>
          <a:p>
            <a:r>
              <a:rPr lang="en-GB" b="1" baseline="0" dirty="0" smtClean="0"/>
              <a:t>	- HOW WILL WE BENEFIT from predictions?</a:t>
            </a:r>
          </a:p>
          <a:p>
            <a:r>
              <a:rPr lang="en-GB" b="1" baseline="0" dirty="0" smtClean="0"/>
              <a:t>	- IMPACT on other things?</a:t>
            </a:r>
            <a:endParaRPr lang="en-GB" b="0" baseline="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17</a:t>
            </a:fld>
            <a:endParaRPr lang="en-GB"/>
          </a:p>
        </p:txBody>
      </p:sp>
    </p:spTree>
    <p:extLst>
      <p:ext uri="{BB962C8B-B14F-4D97-AF65-F5344CB8AC3E}">
        <p14:creationId xmlns:p14="http://schemas.microsoft.com/office/powerpoint/2010/main" val="512148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18</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19</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Aim for the</a:t>
            </a:r>
            <a:r>
              <a:rPr lang="en-GB" baseline="0" dirty="0" smtClean="0"/>
              <a:t> class to give ~5</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20</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3</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TOOLS – DELIVERY OF END</a:t>
            </a:r>
            <a:r>
              <a:rPr lang="en-GB" baseline="0" dirty="0" smtClean="0"/>
              <a:t> USER TOOLS – INC. SELF SERVICE REPORTING/ANALYSIS</a:t>
            </a:r>
          </a:p>
          <a:p>
            <a:endParaRPr lang="en-GB" baseline="0" dirty="0" smtClean="0"/>
          </a:p>
          <a:p>
            <a:r>
              <a:rPr lang="en-GB" baseline="0" dirty="0" smtClean="0"/>
              <a:t>COMPATIBILITY – REPORTING/ANALYSIS ACROSS MULTIPLE SYSTEMS</a:t>
            </a:r>
          </a:p>
          <a:p>
            <a:endParaRPr lang="en-GB" baseline="0" dirty="0" smtClean="0"/>
          </a:p>
          <a:p>
            <a:r>
              <a:rPr lang="en-GB" baseline="0" dirty="0" smtClean="0"/>
              <a:t>KNOWLEDGE – UNLOCKING LOST DATA WITHIN DIPARATE DATABASES/SYSTEMS</a:t>
            </a:r>
          </a:p>
          <a:p>
            <a:endParaRPr lang="en-GB" baseline="0" dirty="0" smtClean="0"/>
          </a:p>
          <a:p>
            <a:r>
              <a:rPr lang="en-GB" baseline="0" dirty="0" smtClean="0"/>
              <a:t>DIVERSITY – CATERING FOR ALL USERS NEEDS – DESKTOP, MOBILE, TABLET, ETC…</a:t>
            </a:r>
          </a:p>
          <a:p>
            <a:endParaRPr lang="en-GB" baseline="0" dirty="0" smtClean="0"/>
          </a:p>
          <a:p>
            <a:pPr lvl="1"/>
            <a:endParaRPr lang="en-GB" sz="1800" dirty="0" smtClean="0"/>
          </a:p>
          <a:p>
            <a:r>
              <a:rPr lang="en-GB" dirty="0" smtClean="0"/>
              <a:t>6 v’s of Data Science: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Volume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Variety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Velocity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Veracity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Vulnerability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Value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21</a:t>
            </a:fld>
            <a:endParaRPr lang="en-GB"/>
          </a:p>
        </p:txBody>
      </p:sp>
    </p:spTree>
    <p:extLst>
      <p:ext uri="{BB962C8B-B14F-4D97-AF65-F5344CB8AC3E}">
        <p14:creationId xmlns:p14="http://schemas.microsoft.com/office/powerpoint/2010/main" val="2405901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22</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23</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MS PGothic" pitchFamily="34" charset="-128"/>
              </a:defRPr>
            </a:lvl1pPr>
            <a:lvl2pPr marL="770722" indent="-296431" eaLnBrk="0" hangingPunct="0">
              <a:spcBef>
                <a:spcPct val="30000"/>
              </a:spcBef>
              <a:defRPr sz="1200">
                <a:solidFill>
                  <a:schemeClr val="tx1"/>
                </a:solidFill>
                <a:latin typeface="Calibri" pitchFamily="34" charset="0"/>
                <a:ea typeface="MS PGothic" pitchFamily="34" charset="-128"/>
              </a:defRPr>
            </a:lvl2pPr>
            <a:lvl3pPr marL="1185726" indent="-237146" eaLnBrk="0" hangingPunct="0">
              <a:spcBef>
                <a:spcPct val="30000"/>
              </a:spcBef>
              <a:defRPr sz="1200">
                <a:solidFill>
                  <a:schemeClr val="tx1"/>
                </a:solidFill>
                <a:latin typeface="Calibri" pitchFamily="34" charset="0"/>
                <a:ea typeface="MS PGothic" pitchFamily="34" charset="-128"/>
              </a:defRPr>
            </a:lvl3pPr>
            <a:lvl4pPr marL="1660017" indent="-237146" eaLnBrk="0" hangingPunct="0">
              <a:spcBef>
                <a:spcPct val="30000"/>
              </a:spcBef>
              <a:defRPr sz="1200">
                <a:solidFill>
                  <a:schemeClr val="tx1"/>
                </a:solidFill>
                <a:latin typeface="Calibri" pitchFamily="34" charset="0"/>
                <a:ea typeface="MS PGothic" pitchFamily="34" charset="-128"/>
              </a:defRPr>
            </a:lvl4pPr>
            <a:lvl5pPr marL="2134307" indent="-237146" eaLnBrk="0" hangingPunct="0">
              <a:spcBef>
                <a:spcPct val="30000"/>
              </a:spcBef>
              <a:defRPr sz="1200">
                <a:solidFill>
                  <a:schemeClr val="tx1"/>
                </a:solidFill>
                <a:latin typeface="Calibri" pitchFamily="34" charset="0"/>
                <a:ea typeface="MS PGothic" pitchFamily="34" charset="-128"/>
              </a:defRPr>
            </a:lvl5pPr>
            <a:lvl6pPr marL="2608598" indent="-237146" defTabSz="474290" eaLnBrk="0" fontAlgn="base" hangingPunct="0">
              <a:spcBef>
                <a:spcPct val="30000"/>
              </a:spcBef>
              <a:spcAft>
                <a:spcPct val="0"/>
              </a:spcAft>
              <a:defRPr sz="1200">
                <a:solidFill>
                  <a:schemeClr val="tx1"/>
                </a:solidFill>
                <a:latin typeface="Calibri" pitchFamily="34" charset="0"/>
                <a:ea typeface="MS PGothic" pitchFamily="34" charset="-128"/>
              </a:defRPr>
            </a:lvl6pPr>
            <a:lvl7pPr marL="3082888" indent="-237146" defTabSz="47429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557178" indent="-237146" defTabSz="474290" eaLnBrk="0" fontAlgn="base" hangingPunct="0">
              <a:spcBef>
                <a:spcPct val="30000"/>
              </a:spcBef>
              <a:spcAft>
                <a:spcPct val="0"/>
              </a:spcAft>
              <a:defRPr sz="1200">
                <a:solidFill>
                  <a:schemeClr val="tx1"/>
                </a:solidFill>
                <a:latin typeface="Calibri" pitchFamily="34" charset="0"/>
                <a:ea typeface="MS PGothic" pitchFamily="34" charset="-128"/>
              </a:defRPr>
            </a:lvl8pPr>
            <a:lvl9pPr marL="4031469" indent="-237146" defTabSz="47429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eaLnBrk="1" hangingPunct="1">
              <a:spcBef>
                <a:spcPct val="0"/>
              </a:spcBef>
            </a:pPr>
            <a:r>
              <a:rPr lang="en-GB" altLang="en-US" smtClean="0"/>
              <a:t>Effective Communication Workshop  v2.0</a:t>
            </a:r>
          </a:p>
        </p:txBody>
      </p:sp>
      <p:sp>
        <p:nvSpPr>
          <p:cNvPr id="4403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MS PGothic" pitchFamily="34" charset="-128"/>
              </a:defRPr>
            </a:lvl1pPr>
            <a:lvl2pPr marL="770722" indent="-296431" eaLnBrk="0" hangingPunct="0">
              <a:spcBef>
                <a:spcPct val="30000"/>
              </a:spcBef>
              <a:defRPr sz="1200">
                <a:solidFill>
                  <a:schemeClr val="tx1"/>
                </a:solidFill>
                <a:latin typeface="Calibri" pitchFamily="34" charset="0"/>
                <a:ea typeface="MS PGothic" pitchFamily="34" charset="-128"/>
              </a:defRPr>
            </a:lvl2pPr>
            <a:lvl3pPr marL="1185726" indent="-237146" eaLnBrk="0" hangingPunct="0">
              <a:spcBef>
                <a:spcPct val="30000"/>
              </a:spcBef>
              <a:defRPr sz="1200">
                <a:solidFill>
                  <a:schemeClr val="tx1"/>
                </a:solidFill>
                <a:latin typeface="Calibri" pitchFamily="34" charset="0"/>
                <a:ea typeface="MS PGothic" pitchFamily="34" charset="-128"/>
              </a:defRPr>
            </a:lvl3pPr>
            <a:lvl4pPr marL="1660017" indent="-237146" eaLnBrk="0" hangingPunct="0">
              <a:spcBef>
                <a:spcPct val="30000"/>
              </a:spcBef>
              <a:defRPr sz="1200">
                <a:solidFill>
                  <a:schemeClr val="tx1"/>
                </a:solidFill>
                <a:latin typeface="Calibri" pitchFamily="34" charset="0"/>
                <a:ea typeface="MS PGothic" pitchFamily="34" charset="-128"/>
              </a:defRPr>
            </a:lvl4pPr>
            <a:lvl5pPr marL="2134307" indent="-237146" eaLnBrk="0" hangingPunct="0">
              <a:spcBef>
                <a:spcPct val="30000"/>
              </a:spcBef>
              <a:defRPr sz="1200">
                <a:solidFill>
                  <a:schemeClr val="tx1"/>
                </a:solidFill>
                <a:latin typeface="Calibri" pitchFamily="34" charset="0"/>
                <a:ea typeface="MS PGothic" pitchFamily="34" charset="-128"/>
              </a:defRPr>
            </a:lvl5pPr>
            <a:lvl6pPr marL="2608598" indent="-237146" defTabSz="474290" eaLnBrk="0" fontAlgn="base" hangingPunct="0">
              <a:spcBef>
                <a:spcPct val="30000"/>
              </a:spcBef>
              <a:spcAft>
                <a:spcPct val="0"/>
              </a:spcAft>
              <a:defRPr sz="1200">
                <a:solidFill>
                  <a:schemeClr val="tx1"/>
                </a:solidFill>
                <a:latin typeface="Calibri" pitchFamily="34" charset="0"/>
                <a:ea typeface="MS PGothic" pitchFamily="34" charset="-128"/>
              </a:defRPr>
            </a:lvl6pPr>
            <a:lvl7pPr marL="3082888" indent="-237146" defTabSz="47429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557178" indent="-237146" defTabSz="474290" eaLnBrk="0" fontAlgn="base" hangingPunct="0">
              <a:spcBef>
                <a:spcPct val="30000"/>
              </a:spcBef>
              <a:spcAft>
                <a:spcPct val="0"/>
              </a:spcAft>
              <a:defRPr sz="1200">
                <a:solidFill>
                  <a:schemeClr val="tx1"/>
                </a:solidFill>
                <a:latin typeface="Calibri" pitchFamily="34" charset="0"/>
                <a:ea typeface="MS PGothic" pitchFamily="34" charset="-128"/>
              </a:defRPr>
            </a:lvl8pPr>
            <a:lvl9pPr marL="4031469" indent="-237146" defTabSz="47429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eaLnBrk="1" hangingPunct="1">
              <a:spcBef>
                <a:spcPct val="0"/>
              </a:spcBef>
            </a:pPr>
            <a:fld id="{ED51FD29-B2E2-415F-A4FD-8D36A2A984B0}" type="slidenum">
              <a:rPr lang="en-US" altLang="en-US" smtClean="0"/>
              <a:pPr eaLnBrk="1" hangingPunct="1">
                <a:spcBef>
                  <a:spcPct val="0"/>
                </a:spcBef>
              </a:pPr>
              <a:t>24</a:t>
            </a:fld>
            <a:endParaRPr lang="en-US" altLang="en-US" smtClean="0"/>
          </a:p>
        </p:txBody>
      </p:sp>
      <p:sp>
        <p:nvSpPr>
          <p:cNvPr id="44036" name="Rectangle 7"/>
          <p:cNvSpPr txBox="1">
            <a:spLocks noGrp="1" noChangeArrowheads="1"/>
          </p:cNvSpPr>
          <p:nvPr/>
        </p:nvSpPr>
        <p:spPr bwMode="auto">
          <a:xfrm>
            <a:off x="3815374" y="9372997"/>
            <a:ext cx="2920389" cy="49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8584" tIns="49290" rIns="98584" bIns="49290" anchor="b"/>
          <a:lstStyle>
            <a:lvl1pPr defTabSz="876300" eaLnBrk="0" hangingPunct="0">
              <a:spcBef>
                <a:spcPct val="30000"/>
              </a:spcBef>
              <a:defRPr sz="1200">
                <a:solidFill>
                  <a:schemeClr val="tx1"/>
                </a:solidFill>
                <a:latin typeface="Calibri" pitchFamily="34" charset="0"/>
                <a:ea typeface="MS PGothic" pitchFamily="34" charset="-128"/>
              </a:defRPr>
            </a:lvl1pPr>
            <a:lvl2pPr marL="742950" indent="-285750" defTabSz="876300" eaLnBrk="0" hangingPunct="0">
              <a:spcBef>
                <a:spcPct val="30000"/>
              </a:spcBef>
              <a:defRPr sz="1200">
                <a:solidFill>
                  <a:schemeClr val="tx1"/>
                </a:solidFill>
                <a:latin typeface="Calibri" pitchFamily="34" charset="0"/>
                <a:ea typeface="MS PGothic" pitchFamily="34" charset="-128"/>
              </a:defRPr>
            </a:lvl2pPr>
            <a:lvl3pPr marL="1143000" indent="-228600" defTabSz="876300" eaLnBrk="0" hangingPunct="0">
              <a:spcBef>
                <a:spcPct val="30000"/>
              </a:spcBef>
              <a:defRPr sz="1200">
                <a:solidFill>
                  <a:schemeClr val="tx1"/>
                </a:solidFill>
                <a:latin typeface="Calibri" pitchFamily="34" charset="0"/>
                <a:ea typeface="MS PGothic" pitchFamily="34" charset="-128"/>
              </a:defRPr>
            </a:lvl3pPr>
            <a:lvl4pPr marL="1600200" indent="-228600" defTabSz="876300" eaLnBrk="0" hangingPunct="0">
              <a:spcBef>
                <a:spcPct val="30000"/>
              </a:spcBef>
              <a:defRPr sz="1200">
                <a:solidFill>
                  <a:schemeClr val="tx1"/>
                </a:solidFill>
                <a:latin typeface="Calibri" pitchFamily="34" charset="0"/>
                <a:ea typeface="MS PGothic" pitchFamily="34" charset="-128"/>
              </a:defRPr>
            </a:lvl4pPr>
            <a:lvl5pPr marL="2057400" indent="-228600" defTabSz="876300" eaLnBrk="0" hangingPunct="0">
              <a:spcBef>
                <a:spcPct val="30000"/>
              </a:spcBef>
              <a:defRPr sz="1200">
                <a:solidFill>
                  <a:schemeClr val="tx1"/>
                </a:solidFill>
                <a:latin typeface="Calibri" pitchFamily="34" charset="0"/>
                <a:ea typeface="MS PGothic" pitchFamily="34" charset="-128"/>
              </a:defRPr>
            </a:lvl5pPr>
            <a:lvl6pPr marL="2514600" indent="-228600" defTabSz="876300" eaLnBrk="0" fontAlgn="base" hangingPunct="0">
              <a:spcBef>
                <a:spcPct val="30000"/>
              </a:spcBef>
              <a:spcAft>
                <a:spcPct val="0"/>
              </a:spcAft>
              <a:defRPr sz="1200">
                <a:solidFill>
                  <a:schemeClr val="tx1"/>
                </a:solidFill>
                <a:latin typeface="Calibri" pitchFamily="34" charset="0"/>
                <a:ea typeface="MS PGothic" pitchFamily="34" charset="-128"/>
              </a:defRPr>
            </a:lvl6pPr>
            <a:lvl7pPr marL="2971800" indent="-228600" defTabSz="876300" eaLnBrk="0" fontAlgn="base" hangingPunct="0">
              <a:spcBef>
                <a:spcPct val="30000"/>
              </a:spcBef>
              <a:spcAft>
                <a:spcPct val="0"/>
              </a:spcAft>
              <a:defRPr sz="1200">
                <a:solidFill>
                  <a:schemeClr val="tx1"/>
                </a:solidFill>
                <a:latin typeface="Calibri" pitchFamily="34" charset="0"/>
                <a:ea typeface="MS PGothic" pitchFamily="34" charset="-128"/>
              </a:defRPr>
            </a:lvl7pPr>
            <a:lvl8pPr marL="3429000" indent="-228600" defTabSz="876300" eaLnBrk="0" fontAlgn="base" hangingPunct="0">
              <a:spcBef>
                <a:spcPct val="30000"/>
              </a:spcBef>
              <a:spcAft>
                <a:spcPct val="0"/>
              </a:spcAft>
              <a:defRPr sz="1200">
                <a:solidFill>
                  <a:schemeClr val="tx1"/>
                </a:solidFill>
                <a:latin typeface="Calibri" pitchFamily="34" charset="0"/>
                <a:ea typeface="MS PGothic" pitchFamily="34" charset="-128"/>
              </a:defRPr>
            </a:lvl8pPr>
            <a:lvl9pPr marL="3886200" indent="-228600" defTabSz="876300" eaLnBrk="0" fontAlgn="base" hangingPunct="0">
              <a:spcBef>
                <a:spcPct val="30000"/>
              </a:spcBef>
              <a:spcAft>
                <a:spcPct val="0"/>
              </a:spcAft>
              <a:defRPr sz="1200">
                <a:solidFill>
                  <a:schemeClr val="tx1"/>
                </a:solidFill>
                <a:latin typeface="Calibri" pitchFamily="34" charset="0"/>
                <a:ea typeface="MS PGothic" pitchFamily="34" charset="-128"/>
              </a:defRPr>
            </a:lvl9pPr>
          </a:lstStyle>
          <a:p>
            <a:pPr algn="r" eaLnBrk="1" hangingPunct="1">
              <a:spcBef>
                <a:spcPct val="0"/>
              </a:spcBef>
            </a:pPr>
            <a:fld id="{746D805A-706A-4563-896A-9D98AB38AA59}" type="slidenum">
              <a:rPr lang="en-US" altLang="en-US" sz="1300">
                <a:solidFill>
                  <a:srgbClr val="000000"/>
                </a:solidFill>
                <a:latin typeface="Times New Roman" pitchFamily="18" charset="0"/>
              </a:rPr>
              <a:pPr algn="r" eaLnBrk="1" hangingPunct="1">
                <a:spcBef>
                  <a:spcPct val="0"/>
                </a:spcBef>
              </a:pPr>
              <a:t>24</a:t>
            </a:fld>
            <a:endParaRPr lang="en-US" altLang="en-US" sz="1300">
              <a:solidFill>
                <a:srgbClr val="000000"/>
              </a:solidFill>
              <a:latin typeface="Times New Roman" pitchFamily="18" charset="0"/>
            </a:endParaRPr>
          </a:p>
        </p:txBody>
      </p:sp>
      <p:sp>
        <p:nvSpPr>
          <p:cNvPr id="4403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8" name="Rectangle 3"/>
          <p:cNvSpPr>
            <a:spLocks noGrp="1" noChangeArrowheads="1"/>
          </p:cNvSpPr>
          <p:nvPr>
            <p:ph type="body" idx="1"/>
          </p:nvPr>
        </p:nvSpPr>
        <p:spPr bwMode="auto">
          <a:xfrm>
            <a:off x="896543" y="4686499"/>
            <a:ext cx="4942678" cy="44398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584" tIns="49290" rIns="98584" bIns="49290" numCol="1" anchor="t" anchorCtr="0" compatLnSpc="1">
            <a:prstTxWarp prst="textNoShape">
              <a:avLst/>
            </a:prstTxWarp>
          </a:bodyPr>
          <a:lstStyle/>
          <a:p>
            <a:r>
              <a:rPr lang="en-GB" altLang="en-US" i="1" dirty="0" smtClean="0">
                <a:latin typeface="Arial" pitchFamily="34" charset="0"/>
              </a:rPr>
              <a:t>https://academy.microsoft.com/en-us/professional-program/tracks/data-science/	Training</a:t>
            </a:r>
          </a:p>
          <a:p>
            <a:r>
              <a:rPr lang="en-GB" altLang="en-US" i="1" dirty="0" smtClean="0">
                <a:latin typeface="Arial" pitchFamily="34" charset="0"/>
              </a:rPr>
              <a:t>https://www.ibm.com/analytics/data-science				Platform</a:t>
            </a:r>
          </a:p>
          <a:p>
            <a:r>
              <a:rPr lang="en-GB" altLang="en-US" i="1" dirty="0" smtClean="0">
                <a:latin typeface="Arial" pitchFamily="34" charset="0"/>
              </a:rPr>
              <a:t>https://www.cloudera.com/products/data-science-and-engineering/data-science-workbench.html 	Integrated</a:t>
            </a:r>
            <a:r>
              <a:rPr lang="en-GB" altLang="en-US" i="1" baseline="0" dirty="0" smtClean="0">
                <a:latin typeface="Arial" pitchFamily="34" charset="0"/>
              </a:rPr>
              <a:t> Workbench</a:t>
            </a:r>
          </a:p>
          <a:p>
            <a:r>
              <a:rPr lang="en-GB" altLang="en-US" i="1" dirty="0" smtClean="0">
                <a:latin typeface="Arial" pitchFamily="34" charset="0"/>
              </a:rPr>
              <a:t>https://hortonworks.com/services/training/class/applying-data-science-using-apache-hadoop/ 	Integrated</a:t>
            </a:r>
            <a:r>
              <a:rPr lang="en-GB" altLang="en-US" i="1" baseline="0" dirty="0" smtClean="0">
                <a:latin typeface="Arial" pitchFamily="34" charset="0"/>
              </a:rPr>
              <a:t> Workbench and Training</a:t>
            </a:r>
          </a:p>
          <a:p>
            <a:r>
              <a:rPr lang="en-GB" altLang="en-US" i="1" dirty="0" smtClean="0">
                <a:latin typeface="Arial" pitchFamily="34" charset="0"/>
              </a:rPr>
              <a:t>https://httpd.apache.org/					Open</a:t>
            </a:r>
            <a:r>
              <a:rPr lang="en-GB" altLang="en-US" i="1" baseline="0" dirty="0" smtClean="0">
                <a:latin typeface="Arial" pitchFamily="34" charset="0"/>
              </a:rPr>
              <a:t> source DS Applications</a:t>
            </a:r>
            <a:endParaRPr lang="en-GB" altLang="en-US" i="1" dirty="0"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25</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HDFS is the “secret sauce” that enables Hadoop to store huge files. It’s a scalable file system that distributes and stores data across all machines in a Hadoop cluster.</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MapReduce is the system used to efficiently process the large amount of data Hadoop stores in HDFS.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MapReduce jobs are often written in Java. But not everyone using Hadoop knows Java—the preferred syntax is SQL, which is essentially the “lingua franca” between all programming languages in the BI/big data space.</a:t>
            </a:r>
          </a:p>
          <a:p>
            <a:r>
              <a:rPr lang="en-GB" sz="1200" b="0" i="0" kern="1200" dirty="0" smtClean="0">
                <a:solidFill>
                  <a:schemeClr val="tx1"/>
                </a:solidFill>
                <a:effectLst/>
                <a:latin typeface="+mn-lt"/>
                <a:ea typeface="+mn-ea"/>
                <a:cs typeface="+mn-cs"/>
              </a:rPr>
              <a:t>Hive allows users who aren’t familiar with programming to access and </a:t>
            </a:r>
            <a:r>
              <a:rPr lang="en-GB" sz="1200" b="0" i="0" kern="1200" dirty="0" err="1" smtClean="0">
                <a:solidFill>
                  <a:schemeClr val="tx1"/>
                </a:solidFill>
                <a:effectLst/>
                <a:latin typeface="+mn-lt"/>
                <a:ea typeface="+mn-ea"/>
                <a:cs typeface="+mn-cs"/>
              </a:rPr>
              <a:t>analyze</a:t>
            </a:r>
            <a:r>
              <a:rPr lang="en-GB" sz="1200" b="0" i="0" kern="1200" dirty="0" smtClean="0">
                <a:solidFill>
                  <a:schemeClr val="tx1"/>
                </a:solidFill>
                <a:effectLst/>
                <a:latin typeface="+mn-lt"/>
                <a:ea typeface="+mn-ea"/>
                <a:cs typeface="+mn-cs"/>
              </a:rPr>
              <a:t> big data in a less technical way, using a SQL-like syntax called Hive Query Language (</a:t>
            </a:r>
            <a:r>
              <a:rPr lang="en-GB" sz="1200" b="0" i="0" kern="1200" dirty="0" err="1" smtClean="0">
                <a:solidFill>
                  <a:schemeClr val="tx1"/>
                </a:solidFill>
                <a:effectLst/>
                <a:latin typeface="+mn-lt"/>
                <a:ea typeface="+mn-ea"/>
                <a:cs typeface="+mn-cs"/>
              </a:rPr>
              <a:t>HiveQL</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HiveQL</a:t>
            </a:r>
            <a:r>
              <a:rPr lang="en-GB" sz="1200" b="0" i="0" kern="1200" dirty="0" smtClean="0">
                <a:solidFill>
                  <a:schemeClr val="tx1"/>
                </a:solidFill>
                <a:effectLst/>
                <a:latin typeface="+mn-lt"/>
                <a:ea typeface="+mn-ea"/>
                <a:cs typeface="+mn-cs"/>
              </a:rPr>
              <a:t> is used to create programs that run just like MapReduce would on a cluster.</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Like Hive and Impala, Pig is a high-level platform used for creating MapReduce programs more easily. The programming language Pig uses is called Pig Latin, and it allows you to extract, transform and load (ETL) data at a very high level—meaning something that would require several hundred lines of Java code can be expressed in, say, 10 lines of Pig.</a:t>
            </a:r>
          </a:p>
          <a:p>
            <a:r>
              <a:rPr lang="en-GB" sz="1200" b="0" i="0" kern="1200" dirty="0" smtClean="0">
                <a:solidFill>
                  <a:schemeClr val="tx1"/>
                </a:solidFill>
                <a:effectLst/>
                <a:latin typeface="+mn-lt"/>
                <a:ea typeface="+mn-ea"/>
                <a:cs typeface="+mn-cs"/>
              </a:rPr>
              <a:t>While Hive and Impala require data to be more structured in order to be </a:t>
            </a:r>
            <a:r>
              <a:rPr lang="en-GB" sz="1200" b="0" i="0" kern="1200" dirty="0" err="1" smtClean="0">
                <a:solidFill>
                  <a:schemeClr val="tx1"/>
                </a:solidFill>
                <a:effectLst/>
                <a:latin typeface="+mn-lt"/>
                <a:ea typeface="+mn-ea"/>
                <a:cs typeface="+mn-cs"/>
              </a:rPr>
              <a:t>analyzed</a:t>
            </a:r>
            <a:r>
              <a:rPr lang="en-GB" sz="1200" b="0" i="0" kern="1200" dirty="0" smtClean="0">
                <a:solidFill>
                  <a:schemeClr val="tx1"/>
                </a:solidFill>
                <a:effectLst/>
                <a:latin typeface="+mn-lt"/>
                <a:ea typeface="+mn-ea"/>
                <a:cs typeface="+mn-cs"/>
              </a:rPr>
              <a:t>, Pig allows you to work with unstructured data. In other words, while Hive and Impala are essentially query engines used for more straightforward analysis, Pig’s ETL capability means it can perform “grunt work” on unstructured data, cleaning it up and organizing it so that queries can be run against it.</a:t>
            </a:r>
          </a:p>
          <a:p>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26</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HDFS is the “secret sauce” that enables Hadoop to store huge files. It’s a scalable file system that distributes and stores data across all machines in a Hadoop cluster.</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MapReduce is the system used to efficiently process the large amount of data Hadoop stores in HDFS.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MapReduce jobs are often written in Java. But not everyone using Hadoop knows Java—the preferred syntax is SQL, which is essentially the “lingua franca” between all programming languages in the BI/big data space.</a:t>
            </a:r>
          </a:p>
          <a:p>
            <a:r>
              <a:rPr lang="en-GB" sz="1200" b="0" i="0" kern="1200" dirty="0" smtClean="0">
                <a:solidFill>
                  <a:schemeClr val="tx1"/>
                </a:solidFill>
                <a:effectLst/>
                <a:latin typeface="+mn-lt"/>
                <a:ea typeface="+mn-ea"/>
                <a:cs typeface="+mn-cs"/>
              </a:rPr>
              <a:t>Hive allows users who aren’t familiar with programming to access and </a:t>
            </a:r>
            <a:r>
              <a:rPr lang="en-GB" sz="1200" b="0" i="0" kern="1200" dirty="0" err="1" smtClean="0">
                <a:solidFill>
                  <a:schemeClr val="tx1"/>
                </a:solidFill>
                <a:effectLst/>
                <a:latin typeface="+mn-lt"/>
                <a:ea typeface="+mn-ea"/>
                <a:cs typeface="+mn-cs"/>
              </a:rPr>
              <a:t>analyze</a:t>
            </a:r>
            <a:r>
              <a:rPr lang="en-GB" sz="1200" b="0" i="0" kern="1200" dirty="0" smtClean="0">
                <a:solidFill>
                  <a:schemeClr val="tx1"/>
                </a:solidFill>
                <a:effectLst/>
                <a:latin typeface="+mn-lt"/>
                <a:ea typeface="+mn-ea"/>
                <a:cs typeface="+mn-cs"/>
              </a:rPr>
              <a:t> big data in a less technical way, using a SQL-like syntax called Hive Query Language (</a:t>
            </a:r>
            <a:r>
              <a:rPr lang="en-GB" sz="1200" b="0" i="0" kern="1200" dirty="0" err="1" smtClean="0">
                <a:solidFill>
                  <a:schemeClr val="tx1"/>
                </a:solidFill>
                <a:effectLst/>
                <a:latin typeface="+mn-lt"/>
                <a:ea typeface="+mn-ea"/>
                <a:cs typeface="+mn-cs"/>
              </a:rPr>
              <a:t>HiveQL</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HiveQL</a:t>
            </a:r>
            <a:r>
              <a:rPr lang="en-GB" sz="1200" b="0" i="0" kern="1200" dirty="0" smtClean="0">
                <a:solidFill>
                  <a:schemeClr val="tx1"/>
                </a:solidFill>
                <a:effectLst/>
                <a:latin typeface="+mn-lt"/>
                <a:ea typeface="+mn-ea"/>
                <a:cs typeface="+mn-cs"/>
              </a:rPr>
              <a:t> is used to create programs that run just like MapReduce would on a cluster.</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Like Hive and Impala, Pig is a high-level platform used for creating MapReduce programs more easily. The programming language Pig uses is called Pig Latin, and it allows you to extract, transform and load (ETL) data at a very high level—meaning something that would require several hundred lines of Java code can be expressed in, say, 10 lines of Pig.</a:t>
            </a:r>
          </a:p>
          <a:p>
            <a:r>
              <a:rPr lang="en-GB" sz="1200" b="0" i="0" kern="1200" dirty="0" smtClean="0">
                <a:solidFill>
                  <a:schemeClr val="tx1"/>
                </a:solidFill>
                <a:effectLst/>
                <a:latin typeface="+mn-lt"/>
                <a:ea typeface="+mn-ea"/>
                <a:cs typeface="+mn-cs"/>
              </a:rPr>
              <a:t>While Hive and Impala require data to be more structured in order to be </a:t>
            </a:r>
            <a:r>
              <a:rPr lang="en-GB" sz="1200" b="0" i="0" kern="1200" dirty="0" err="1" smtClean="0">
                <a:solidFill>
                  <a:schemeClr val="tx1"/>
                </a:solidFill>
                <a:effectLst/>
                <a:latin typeface="+mn-lt"/>
                <a:ea typeface="+mn-ea"/>
                <a:cs typeface="+mn-cs"/>
              </a:rPr>
              <a:t>analyzed</a:t>
            </a:r>
            <a:r>
              <a:rPr lang="en-GB" sz="1200" b="0" i="0" kern="1200" dirty="0" smtClean="0">
                <a:solidFill>
                  <a:schemeClr val="tx1"/>
                </a:solidFill>
                <a:effectLst/>
                <a:latin typeface="+mn-lt"/>
                <a:ea typeface="+mn-ea"/>
                <a:cs typeface="+mn-cs"/>
              </a:rPr>
              <a:t>, Pig allows you to work with unstructured data. In other words, while Hive and Impala are essentially query engines used for more straightforward analysis, Pig’s ETL capability means it can perform “grunt work” on unstructured data, cleaning it up and organizing it so that queries can be run against it.</a:t>
            </a:r>
          </a:p>
          <a:p>
            <a:endParaRPr lang="en-GB"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27</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28</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Get them talking in groups of 2 or 3, get them to write their answer on A2 paper or a whiteboard</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29</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Cloud Deployment: Services held on the cloud</a:t>
            </a:r>
            <a:r>
              <a:rPr lang="en-GB" baseline="0" dirty="0" smtClean="0"/>
              <a:t> =&gt;</a:t>
            </a:r>
            <a:r>
              <a:rPr lang="en-GB" dirty="0" smtClean="0"/>
              <a:t> access, maintenance, environment taken care of </a:t>
            </a:r>
          </a:p>
          <a:p>
            <a:r>
              <a:rPr lang="en-GB" dirty="0" smtClean="0"/>
              <a:t>Big</a:t>
            </a:r>
            <a:r>
              <a:rPr lang="en-GB" baseline="0" dirty="0" smtClean="0"/>
              <a:t> Insights: Big data =&gt; big insights, by combining internal and external data, the big picture is made</a:t>
            </a:r>
          </a:p>
          <a:p>
            <a:r>
              <a:rPr lang="en-GB" baseline="0" dirty="0" smtClean="0"/>
              <a:t>Context Driven Visualisations: show the data for the end users, answering the business question</a:t>
            </a:r>
          </a:p>
          <a:p>
            <a:r>
              <a:rPr lang="en-GB" baseline="0" dirty="0" smtClean="0"/>
              <a:t>Nodes, Networks and Ecosystems: Clusters make the world go faster</a:t>
            </a:r>
          </a:p>
          <a:p>
            <a:r>
              <a:rPr lang="en-GB" baseline="0" dirty="0" smtClean="0"/>
              <a:t>Geospatial Augmentation: car windscreen example</a:t>
            </a:r>
          </a:p>
          <a:p>
            <a:r>
              <a:rPr lang="en-GB" baseline="0" dirty="0" smtClean="0"/>
              <a:t>Augmented Intelligence: computer + human = unbeatable</a:t>
            </a:r>
          </a:p>
          <a:p>
            <a:r>
              <a:rPr lang="en-GB" baseline="0" dirty="0" smtClean="0"/>
              <a:t>Elastic Open Environments: easily modified environments, links with cloud </a:t>
            </a:r>
            <a:r>
              <a:rPr lang="en-GB" baseline="0" dirty="0" err="1" smtClean="0"/>
              <a:t>deploymnet</a:t>
            </a:r>
            <a:endParaRPr lang="en-GB" baseline="0" dirty="0" smtClean="0"/>
          </a:p>
          <a:p>
            <a:r>
              <a:rPr lang="en-GB" baseline="0" dirty="0" smtClean="0"/>
              <a:t>Freemium Community: many programs that can do the job are (becoming) free</a:t>
            </a:r>
          </a:p>
        </p:txBody>
      </p:sp>
      <p:sp>
        <p:nvSpPr>
          <p:cNvPr id="4" name="Slide Number Placeholder 3"/>
          <p:cNvSpPr>
            <a:spLocks noGrp="1"/>
          </p:cNvSpPr>
          <p:nvPr>
            <p:ph type="sldNum" sz="quarter" idx="10"/>
          </p:nvPr>
        </p:nvSpPr>
        <p:spPr/>
        <p:txBody>
          <a:bodyPr/>
          <a:lstStyle/>
          <a:p>
            <a:fld id="{4E011099-7DC6-487A-8FAC-68388F89E721}" type="slidenum">
              <a:rPr lang="en-GB" smtClean="0"/>
              <a:t>30</a:t>
            </a:fld>
            <a:endParaRPr lang="en-GB"/>
          </a:p>
        </p:txBody>
      </p:sp>
    </p:spTree>
    <p:extLst>
      <p:ext uri="{BB962C8B-B14F-4D97-AF65-F5344CB8AC3E}">
        <p14:creationId xmlns:p14="http://schemas.microsoft.com/office/powerpoint/2010/main" val="391772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were exiled to a Desert Island for a Year…</a:t>
            </a:r>
          </a:p>
          <a:p>
            <a:endParaRPr lang="en-GB" dirty="0" smtClean="0"/>
          </a:p>
          <a:p>
            <a:r>
              <a:rPr lang="en-GB" dirty="0" smtClean="0"/>
              <a:t>Other</a:t>
            </a:r>
            <a:r>
              <a:rPr lang="en-GB" baseline="0" dirty="0" smtClean="0"/>
              <a:t> than essentials, you can only take:</a:t>
            </a:r>
          </a:p>
          <a:p>
            <a:endParaRPr lang="en-GB" baseline="0" dirty="0" smtClean="0"/>
          </a:p>
          <a:p>
            <a:r>
              <a:rPr lang="en-GB" baseline="0" dirty="0" smtClean="0"/>
              <a:t>	1 Piece of Music.</a:t>
            </a:r>
          </a:p>
          <a:p>
            <a:r>
              <a:rPr lang="en-GB" baseline="0" dirty="0" smtClean="0"/>
              <a:t>	1 Book.</a:t>
            </a:r>
          </a:p>
          <a:p>
            <a:r>
              <a:rPr lang="en-GB" baseline="0" dirty="0" smtClean="0"/>
              <a:t>	1 Luxury Item.</a:t>
            </a:r>
          </a:p>
          <a:p>
            <a:endParaRPr lang="en-GB" baseline="0" dirty="0" smtClean="0"/>
          </a:p>
          <a:p>
            <a:r>
              <a:rPr lang="en-GB" baseline="0" dirty="0" smtClean="0"/>
              <a:t>What would you take?</a:t>
            </a:r>
            <a:endParaRPr lang="en-GB"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4</a:t>
            </a:fld>
            <a:endParaRPr lang="en-GB"/>
          </a:p>
        </p:txBody>
      </p:sp>
    </p:spTree>
    <p:extLst>
      <p:ext uri="{BB962C8B-B14F-4D97-AF65-F5344CB8AC3E}">
        <p14:creationId xmlns:p14="http://schemas.microsoft.com/office/powerpoint/2010/main" val="1887418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31</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33</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34</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E011099-7DC6-487A-8FAC-68388F89E721}" type="slidenum">
              <a:rPr lang="en-GB" smtClean="0"/>
              <a:t>35</a:t>
            </a:fld>
            <a:endParaRPr lang="en-GB"/>
          </a:p>
        </p:txBody>
      </p:sp>
    </p:spTree>
    <p:extLst>
      <p:ext uri="{BB962C8B-B14F-4D97-AF65-F5344CB8AC3E}">
        <p14:creationId xmlns:p14="http://schemas.microsoft.com/office/powerpoint/2010/main" val="888219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5</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a:t>
            </a:r>
            <a:r>
              <a:rPr lang="en-GB" baseline="0" dirty="0" smtClean="0"/>
              <a:t> to pathway.</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6</a:t>
            </a:fld>
            <a:endParaRPr lang="en-GB"/>
          </a:p>
        </p:txBody>
      </p:sp>
    </p:spTree>
    <p:extLst>
      <p:ext uri="{BB962C8B-B14F-4D97-AF65-F5344CB8AC3E}">
        <p14:creationId xmlns:p14="http://schemas.microsoft.com/office/powerpoint/2010/main" val="1071349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a:t>
            </a:r>
            <a:r>
              <a:rPr lang="en-GB" baseline="0" dirty="0" smtClean="0"/>
              <a:t> to pathway.</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7</a:t>
            </a:fld>
            <a:endParaRPr lang="en-GB"/>
          </a:p>
        </p:txBody>
      </p:sp>
    </p:spTree>
    <p:extLst>
      <p:ext uri="{BB962C8B-B14F-4D97-AF65-F5344CB8AC3E}">
        <p14:creationId xmlns:p14="http://schemas.microsoft.com/office/powerpoint/2010/main" val="64012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8</a:t>
            </a:fld>
            <a:endParaRPr lang="en-GB"/>
          </a:p>
        </p:txBody>
      </p:sp>
    </p:spTree>
    <p:extLst>
      <p:ext uri="{BB962C8B-B14F-4D97-AF65-F5344CB8AC3E}">
        <p14:creationId xmlns:p14="http://schemas.microsoft.com/office/powerpoint/2010/main" val="1313460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4E011099-7DC6-487A-8FAC-68388F89E721}" type="slidenum">
              <a:rPr lang="en-GB" smtClean="0"/>
              <a:t>9</a:t>
            </a:fld>
            <a:endParaRPr lang="en-GB"/>
          </a:p>
        </p:txBody>
      </p:sp>
    </p:spTree>
    <p:extLst>
      <p:ext uri="{BB962C8B-B14F-4D97-AF65-F5344CB8AC3E}">
        <p14:creationId xmlns:p14="http://schemas.microsoft.com/office/powerpoint/2010/main" val="1773101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400" dirty="0" smtClean="0"/>
              <a:t>Meet &amp; Greet!</a:t>
            </a:r>
          </a:p>
          <a:p>
            <a:pPr lvl="1"/>
            <a:r>
              <a:rPr lang="en-GB" sz="1400" dirty="0" smtClean="0"/>
              <a:t>Timelines</a:t>
            </a:r>
          </a:p>
          <a:p>
            <a:pPr lvl="1"/>
            <a:r>
              <a:rPr lang="en-GB" sz="1400" dirty="0" smtClean="0"/>
              <a:t>What is Data Science (DS)?</a:t>
            </a:r>
          </a:p>
          <a:p>
            <a:pPr lvl="1"/>
            <a:r>
              <a:rPr lang="en-GB" sz="1400" dirty="0" smtClean="0"/>
              <a:t>History of DS</a:t>
            </a:r>
          </a:p>
          <a:p>
            <a:pPr lvl="1"/>
            <a:endParaRPr lang="en-GB" sz="1400" dirty="0" smtClean="0"/>
          </a:p>
          <a:p>
            <a:pPr lvl="1"/>
            <a:r>
              <a:rPr lang="en-GB" sz="1400" dirty="0" smtClean="0"/>
              <a:t>DS and Big Data?</a:t>
            </a:r>
          </a:p>
          <a:p>
            <a:pPr lvl="1"/>
            <a:r>
              <a:rPr lang="en-GB" sz="1400" dirty="0" smtClean="0"/>
              <a:t>How does DS differ from BI?</a:t>
            </a:r>
          </a:p>
          <a:p>
            <a:pPr lvl="1"/>
            <a:r>
              <a:rPr lang="en-GB" sz="1400" dirty="0" smtClean="0"/>
              <a:t>Key Challenges facing DS Implementations</a:t>
            </a:r>
          </a:p>
          <a:p>
            <a:pPr lvl="1"/>
            <a:r>
              <a:rPr lang="en-GB" sz="1400" dirty="0" smtClean="0"/>
              <a:t>DS Market Players</a:t>
            </a:r>
          </a:p>
          <a:p>
            <a:pPr lvl="1"/>
            <a:endParaRPr lang="en-GB" sz="1400" dirty="0" smtClean="0"/>
          </a:p>
          <a:p>
            <a:pPr lvl="1"/>
            <a:r>
              <a:rPr lang="en-GB" sz="1400" dirty="0" smtClean="0"/>
              <a:t>The Hadoop Ecosystem</a:t>
            </a:r>
          </a:p>
          <a:p>
            <a:pPr lvl="1"/>
            <a:r>
              <a:rPr lang="en-GB" sz="1400" dirty="0" smtClean="0"/>
              <a:t>Future DS Trends</a:t>
            </a:r>
          </a:p>
          <a:p>
            <a:pPr lvl="1"/>
            <a:r>
              <a:rPr lang="en-GB" sz="1400" dirty="0" smtClean="0"/>
              <a:t>Q&amp;A</a:t>
            </a:r>
          </a:p>
          <a:p>
            <a:pPr>
              <a:buFont typeface="Arial" panose="020B0604020202020204" pitchFamily="34" charset="0"/>
              <a:buChar char="•"/>
            </a:pPr>
            <a:endParaRPr lang="en-GB" sz="1400" dirty="0" smtClean="0"/>
          </a:p>
          <a:p>
            <a:pPr>
              <a:buFont typeface="Arial" panose="020B0604020202020204" pitchFamily="34" charset="0"/>
              <a:buChar char="•"/>
            </a:pPr>
            <a:endParaRPr lang="en-GB" sz="1400" dirty="0" smtClean="0"/>
          </a:p>
          <a:p>
            <a:pPr lvl="1"/>
            <a:r>
              <a:rPr lang="en-GB" sz="1400" dirty="0" smtClean="0"/>
              <a:t>What is Data Science? - Exercise</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10</a:t>
            </a:fld>
            <a:endParaRPr lang="en-GB"/>
          </a:p>
        </p:txBody>
      </p:sp>
    </p:spTree>
    <p:extLst>
      <p:ext uri="{BB962C8B-B14F-4D97-AF65-F5344CB8AC3E}">
        <p14:creationId xmlns:p14="http://schemas.microsoft.com/office/powerpoint/2010/main" val="131346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18/06/2021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38635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18/06/2021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7006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18/06/2021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72361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142544" y="6498839"/>
            <a:ext cx="1661737"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www.fdmgroup.com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6359529"/>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8"/>
          <p:cNvGrpSpPr>
            <a:grpSpLocks/>
          </p:cNvGrpSpPr>
          <p:nvPr userDrawn="1"/>
        </p:nvGrpSpPr>
        <p:grpSpPr bwMode="auto">
          <a:xfrm>
            <a:off x="6000753" y="2008188"/>
            <a:ext cx="2697163" cy="762000"/>
            <a:chOff x="5282347" y="2359163"/>
            <a:chExt cx="3415237" cy="964722"/>
          </a:xfrm>
        </p:grpSpPr>
        <p:sp>
          <p:nvSpPr>
            <p:cNvPr id="6" name="Oval 5"/>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pic>
        <p:nvPicPr>
          <p:cNvPr id="9"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30"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7474818" y="6448425"/>
            <a:ext cx="1354858" cy="292388"/>
          </a:xfrm>
          <a:prstGeom prst="rect">
            <a:avLst/>
          </a:prstGeom>
          <a:noFill/>
          <a:ln>
            <a:noFill/>
          </a:ln>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300" b="1" dirty="0" smtClean="0">
                <a:solidFill>
                  <a:prstClr val="white"/>
                </a:solidFill>
                <a:latin typeface="Arial" charset="0"/>
                <a:cs typeface="Arial" charset="0"/>
              </a:rPr>
              <a:t>fdmgroup.com</a:t>
            </a:r>
          </a:p>
        </p:txBody>
      </p:sp>
    </p:spTree>
    <p:extLst>
      <p:ext uri="{BB962C8B-B14F-4D97-AF65-F5344CB8AC3E}">
        <p14:creationId xmlns:p14="http://schemas.microsoft.com/office/powerpoint/2010/main" val="1254552315"/>
      </p:ext>
    </p:extLst>
  </p:cSld>
  <p:clrMapOvr>
    <a:masterClrMapping/>
  </p:clrMapOvr>
  <p:transition spd="slow">
    <p:strip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142544" y="6498839"/>
            <a:ext cx="1661737"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www.fdmgroup.com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6359529"/>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8"/>
          <p:cNvGrpSpPr>
            <a:grpSpLocks/>
          </p:cNvGrpSpPr>
          <p:nvPr userDrawn="1"/>
        </p:nvGrpSpPr>
        <p:grpSpPr bwMode="auto">
          <a:xfrm>
            <a:off x="6000753" y="2008188"/>
            <a:ext cx="2697163" cy="762000"/>
            <a:chOff x="5282347" y="2359163"/>
            <a:chExt cx="3415237" cy="964722"/>
          </a:xfrm>
        </p:grpSpPr>
        <p:sp>
          <p:nvSpPr>
            <p:cNvPr id="6" name="Oval 5"/>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pic>
        <p:nvPicPr>
          <p:cNvPr id="9"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30"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7474818" y="6448425"/>
            <a:ext cx="1354858" cy="292388"/>
          </a:xfrm>
          <a:prstGeom prst="rect">
            <a:avLst/>
          </a:prstGeom>
          <a:noFill/>
          <a:ln>
            <a:noFill/>
          </a:ln>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300" b="1" dirty="0" smtClean="0">
                <a:solidFill>
                  <a:prstClr val="white"/>
                </a:solidFill>
                <a:latin typeface="Arial" charset="0"/>
                <a:cs typeface="Arial" charset="0"/>
              </a:rPr>
              <a:t>fdmgroup.com</a:t>
            </a:r>
          </a:p>
        </p:txBody>
      </p:sp>
    </p:spTree>
    <p:extLst>
      <p:ext uri="{BB962C8B-B14F-4D97-AF65-F5344CB8AC3E}">
        <p14:creationId xmlns:p14="http://schemas.microsoft.com/office/powerpoint/2010/main" val="299839689"/>
      </p:ext>
    </p:extLst>
  </p:cSld>
  <p:clrMapOvr>
    <a:masterClrMapping/>
  </p:clrMapOvr>
  <p:transition spd="slow">
    <p:strip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5" name="Straight Connector 4"/>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7" name="Group 9"/>
          <p:cNvGrpSpPr>
            <a:grpSpLocks/>
          </p:cNvGrpSpPr>
          <p:nvPr userDrawn="1"/>
        </p:nvGrpSpPr>
        <p:grpSpPr bwMode="auto">
          <a:xfrm>
            <a:off x="8085139" y="77788"/>
            <a:ext cx="646112" cy="182562"/>
            <a:chOff x="5282347" y="2359163"/>
            <a:chExt cx="3415237" cy="964722"/>
          </a:xfrm>
        </p:grpSpPr>
        <p:sp>
          <p:nvSpPr>
            <p:cNvPr id="8" name="Oval 7"/>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9" name="Oval 8"/>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Content Placeholder 2"/>
          <p:cNvSpPr>
            <a:spLocks noGrp="1"/>
          </p:cNvSpPr>
          <p:nvPr>
            <p:ph idx="1"/>
          </p:nvPr>
        </p:nvSpPr>
        <p:spPr>
          <a:xfrm>
            <a:off x="457200" y="1334936"/>
            <a:ext cx="8229600" cy="4525963"/>
          </a:xfrm>
        </p:spPr>
        <p:txBody>
          <a:bodyPr/>
          <a:lstStyle>
            <a:lvl1pPr>
              <a:defRPr sz="1200" b="0"/>
            </a:lvl1pPr>
            <a:lvl2pPr>
              <a:defRPr sz="1200"/>
            </a:lvl2pPr>
            <a:lvl3pPr>
              <a:defRPr sz="1200"/>
            </a:lvl3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3"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94882C9C-E8A8-4DCC-A9DD-8B46B7E6C669}"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785809025"/>
      </p:ext>
    </p:extLst>
  </p:cSld>
  <p:clrMapOvr>
    <a:masterClrMapping/>
  </p:clrMapOvr>
  <p:transition spd="slow">
    <p:strip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Content Placeholder 2"/>
          <p:cNvSpPr>
            <a:spLocks noGrp="1"/>
          </p:cNvSpPr>
          <p:nvPr>
            <p:ph sz="half" idx="1"/>
          </p:nvPr>
        </p:nvSpPr>
        <p:spPr>
          <a:xfrm>
            <a:off x="457200" y="1329769"/>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4" name="Content Placeholder 3"/>
          <p:cNvSpPr>
            <a:spLocks noGrp="1"/>
          </p:cNvSpPr>
          <p:nvPr>
            <p:ph sz="half" idx="2"/>
          </p:nvPr>
        </p:nvSpPr>
        <p:spPr>
          <a:xfrm>
            <a:off x="4648200" y="1329769"/>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9"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380A269D-2C86-44F8-9A36-28D8172C8FF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943724956"/>
      </p:ext>
    </p:extLst>
  </p:cSld>
  <p:clrMapOvr>
    <a:masterClrMapping/>
  </p:clrMapOvr>
  <p:transition spd="slow">
    <p:strip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8" name="Straight Connector 7"/>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10" name="Group 14"/>
          <p:cNvGrpSpPr>
            <a:grpSpLocks/>
          </p:cNvGrpSpPr>
          <p:nvPr userDrawn="1"/>
        </p:nvGrpSpPr>
        <p:grpSpPr bwMode="auto">
          <a:xfrm>
            <a:off x="8085139" y="77788"/>
            <a:ext cx="646112" cy="182562"/>
            <a:chOff x="5282347" y="2359163"/>
            <a:chExt cx="3415237" cy="964722"/>
          </a:xfrm>
        </p:grpSpPr>
        <p:sp>
          <p:nvSpPr>
            <p:cNvPr id="11" name="Oval 10"/>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2" name="Oval 11"/>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3" name="Oval 12"/>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4" name="Straight Connector 13"/>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3" name="Text Placeholder 2"/>
          <p:cNvSpPr>
            <a:spLocks noGrp="1"/>
          </p:cNvSpPr>
          <p:nvPr>
            <p:ph type="body" idx="1"/>
          </p:nvPr>
        </p:nvSpPr>
        <p:spPr>
          <a:xfrm>
            <a:off x="457203" y="1329391"/>
            <a:ext cx="4040188"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3" y="1692676"/>
            <a:ext cx="4040188"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5" name="Text Placeholder 4"/>
          <p:cNvSpPr>
            <a:spLocks noGrp="1"/>
          </p:cNvSpPr>
          <p:nvPr>
            <p:ph type="body" sz="quarter" idx="3"/>
          </p:nvPr>
        </p:nvSpPr>
        <p:spPr>
          <a:xfrm>
            <a:off x="4645030" y="1329391"/>
            <a:ext cx="4041775"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30" y="1692676"/>
            <a:ext cx="4041775"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16"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7"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D5B31675-4124-4B7C-8A77-4E0B7416F6E1}"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4040788212"/>
      </p:ext>
    </p:extLst>
  </p:cSld>
  <p:clrMapOvr>
    <a:masterClrMapping/>
  </p:clrMapOvr>
  <p:transition spd="slow">
    <p:strip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4" name="Straight Connector 3"/>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6" name="Group 9"/>
          <p:cNvGrpSpPr>
            <a:grpSpLocks/>
          </p:cNvGrpSpPr>
          <p:nvPr userDrawn="1"/>
        </p:nvGrpSpPr>
        <p:grpSpPr bwMode="auto">
          <a:xfrm>
            <a:off x="8085139" y="77788"/>
            <a:ext cx="646112" cy="182562"/>
            <a:chOff x="5282347" y="2359163"/>
            <a:chExt cx="3415237" cy="964722"/>
          </a:xfrm>
        </p:grpSpPr>
        <p:sp>
          <p:nvSpPr>
            <p:cNvPr id="7" name="Oval 6"/>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9" name="Oval 8"/>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7" name="Title 1"/>
          <p:cNvSpPr>
            <a:spLocks noGrp="1"/>
          </p:cNvSpPr>
          <p:nvPr>
            <p:ph type="title"/>
          </p:nvPr>
        </p:nvSpPr>
        <p:spPr>
          <a:xfrm>
            <a:off x="457200" y="639027"/>
            <a:ext cx="8229600" cy="415498"/>
          </a:xfrm>
        </p:spPr>
        <p:txBody>
          <a:bodyPr/>
          <a:lstStyle>
            <a:lvl1pPr>
              <a:defRPr sz="2400"/>
            </a:lvl1pPr>
          </a:lstStyle>
          <a:p>
            <a:r>
              <a:rPr lang="en-GB" dirty="0" smtClean="0"/>
              <a:t>Click to edit Master title style</a:t>
            </a:r>
            <a:endParaRPr lang="en-US" dirty="0"/>
          </a:p>
        </p:txBody>
      </p:sp>
      <p:sp>
        <p:nvSpPr>
          <p:cNvPr id="12"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9DA993EC-32AE-49AE-9718-522D99C694E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3593895025"/>
      </p:ext>
    </p:extLst>
  </p:cSld>
  <p:clrMapOvr>
    <a:masterClrMapping/>
  </p:clrMapOvr>
  <p:transition spd="slow">
    <p:strip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9"/>
          <p:cNvGrpSpPr>
            <a:grpSpLocks/>
          </p:cNvGrpSpPr>
          <p:nvPr userDrawn="1"/>
        </p:nvGrpSpPr>
        <p:grpSpPr bwMode="auto">
          <a:xfrm>
            <a:off x="8085139"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9" name="Straight Connector 8"/>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1"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B1534609-4A30-47A2-ACF2-8E17A71DF24E}"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1685928906"/>
      </p:ext>
    </p:extLst>
  </p:cSld>
  <p:clrMapOvr>
    <a:masterClrMapping/>
  </p:clrMapOvr>
  <p:transition spd="slow">
    <p:strip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2" name="Title 1"/>
          <p:cNvSpPr>
            <a:spLocks noGrp="1"/>
          </p:cNvSpPr>
          <p:nvPr>
            <p:ph type="title"/>
          </p:nvPr>
        </p:nvSpPr>
        <p:spPr>
          <a:xfrm>
            <a:off x="457205" y="666404"/>
            <a:ext cx="3008313" cy="661720"/>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3575054" y="666406"/>
            <a:ext cx="5111751" cy="5263730"/>
          </a:xfrm>
        </p:spPr>
        <p:txBody>
          <a:bodyPr/>
          <a:lstStyle>
            <a:lvl1pPr>
              <a:defRPr sz="2000" b="1"/>
            </a:lvl1pPr>
            <a:lvl2pPr>
              <a:defRPr sz="12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GB" dirty="0" smtClean="0"/>
              <a:t>Click to edit Master text styles</a:t>
            </a:r>
          </a:p>
          <a:p>
            <a:pPr lvl="1"/>
            <a:endParaRPr lang="en-GB" dirty="0" smtClean="0"/>
          </a:p>
          <a:p>
            <a:pPr lvl="1"/>
            <a:r>
              <a:rPr lang="en-GB" dirty="0" smtClean="0"/>
              <a:t>Second level</a:t>
            </a:r>
          </a:p>
          <a:p>
            <a:pPr lvl="2"/>
            <a:r>
              <a:rPr lang="en-GB" dirty="0" smtClean="0"/>
              <a:t>Third level</a:t>
            </a:r>
            <a:endParaRPr lang="en-US" dirty="0"/>
          </a:p>
        </p:txBody>
      </p:sp>
      <p:sp>
        <p:nvSpPr>
          <p:cNvPr id="4" name="Text Placeholder 3"/>
          <p:cNvSpPr>
            <a:spLocks noGrp="1"/>
          </p:cNvSpPr>
          <p:nvPr>
            <p:ph type="body" sz="half" idx="2"/>
          </p:nvPr>
        </p:nvSpPr>
        <p:spPr>
          <a:xfrm>
            <a:off x="457205" y="1828455"/>
            <a:ext cx="3008313" cy="4101680"/>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2BC763BD-5DAC-4AA7-8ED8-2EE9524E37CF}"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87053976"/>
      </p:ext>
    </p:extLst>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18/06/2021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4051621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2" name="Title 1"/>
          <p:cNvSpPr>
            <a:spLocks noGrp="1"/>
          </p:cNvSpPr>
          <p:nvPr>
            <p:ph type="title"/>
          </p:nvPr>
        </p:nvSpPr>
        <p:spPr>
          <a:xfrm>
            <a:off x="1792288" y="4953163"/>
            <a:ext cx="5486400" cy="261610"/>
          </a:xfrm>
        </p:spPr>
        <p:txBody>
          <a:bodyPr anchor="ctr"/>
          <a:lstStyle>
            <a:lvl1pPr algn="l">
              <a:defRPr sz="14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smtClean="0"/>
              <a:t>Click to edit Master text styles</a:t>
            </a:r>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AC6D8910-35A7-4B42-A48C-0FE9373AAEB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3595481290"/>
      </p:ext>
    </p:extLst>
  </p:cSld>
  <p:clrMapOvr>
    <a:masterClrMapping/>
  </p:clrMapOvr>
  <p:transition spd="slow">
    <p:strip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310738210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365599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940E78-600A-462C-BACE-949DB542FB98}" type="datetimeFigureOut">
              <a:rPr lang="en-GB" smtClean="0"/>
              <a:t>18/06/2021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3712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7940E78-600A-462C-BACE-949DB542FB98}" type="datetimeFigureOut">
              <a:rPr lang="en-GB" smtClean="0"/>
              <a:t>18/06/2021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68094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7940E78-600A-462C-BACE-949DB542FB98}" type="datetimeFigureOut">
              <a:rPr lang="en-GB" smtClean="0"/>
              <a:t>18/06/2021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67738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7940E78-600A-462C-BACE-949DB542FB98}" type="datetimeFigureOut">
              <a:rPr lang="en-GB" smtClean="0"/>
              <a:t>18/06/2021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55187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40E78-600A-462C-BACE-949DB542FB98}" type="datetimeFigureOut">
              <a:rPr lang="en-GB" smtClean="0"/>
              <a:t>18/06/2021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68541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40E78-600A-462C-BACE-949DB542FB98}" type="datetimeFigureOut">
              <a:rPr lang="en-GB" smtClean="0"/>
              <a:t>18/06/2021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4476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940E78-600A-462C-BACE-949DB542FB98}" type="datetimeFigureOut">
              <a:rPr lang="en-GB" smtClean="0"/>
              <a:t>18/06/2021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140072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40E78-600A-462C-BACE-949DB542FB98}" type="datetimeFigureOut">
              <a:rPr lang="en-GB" smtClean="0"/>
              <a:t>18/06/2021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8294F-6406-4BDA-BFD6-978A2ADAAC06}" type="slidenum">
              <a:rPr lang="en-GB" smtClean="0"/>
              <a:t>‹#›</a:t>
            </a:fld>
            <a:endParaRPr lang="en-GB"/>
          </a:p>
        </p:txBody>
      </p:sp>
    </p:spTree>
    <p:extLst>
      <p:ext uri="{BB962C8B-B14F-4D97-AF65-F5344CB8AC3E}">
        <p14:creationId xmlns:p14="http://schemas.microsoft.com/office/powerpoint/2010/main" val="7147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en-US" smtClean="0"/>
              <a:t>Click to edit Master title style</a:t>
            </a:r>
            <a:endParaRPr lang="en-US" altLang="en-US" smtClean="0"/>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endParaRPr lang="en-GB" altLang="en-US" smtClean="0"/>
          </a:p>
          <a:p>
            <a:pPr lvl="1"/>
            <a:r>
              <a:rPr lang="en-GB" altLang="en-US" smtClean="0"/>
              <a:t>Second level</a:t>
            </a:r>
          </a:p>
          <a:p>
            <a:pPr lvl="2"/>
            <a:r>
              <a:rPr lang="en-GB" altLang="en-US" smtClean="0"/>
              <a:t>Third level</a:t>
            </a:r>
            <a:endParaRPr lang="en-US" altLang="en-US" smtClean="0"/>
          </a:p>
        </p:txBody>
      </p:sp>
      <p:sp>
        <p:nvSpPr>
          <p:cNvPr id="9" name="TextBox 8"/>
          <p:cNvSpPr txBox="1">
            <a:spLocks noChangeArrowheads="1"/>
          </p:cNvSpPr>
          <p:nvPr userDrawn="1"/>
        </p:nvSpPr>
        <p:spPr bwMode="auto">
          <a:xfrm>
            <a:off x="7540795" y="6498839"/>
            <a:ext cx="1263486" cy="276999"/>
          </a:xfrm>
          <a:prstGeom prst="rect">
            <a:avLst/>
          </a:prstGeom>
          <a:noFill/>
          <a:ln>
            <a:noFill/>
          </a:ln>
          <a:extLst/>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4"/>
          </p:nvPr>
        </p:nvSpPr>
        <p:spPr>
          <a:xfrm>
            <a:off x="457200" y="6560880"/>
            <a:ext cx="2133600" cy="184666"/>
          </a:xfrm>
          <a:prstGeom prst="rect">
            <a:avLst/>
          </a:prstGeom>
        </p:spPr>
        <p:txBody>
          <a:bodyPr vert="horz" wrap="square" lIns="0" tIns="0" rIns="0" bIns="0" numCol="1" anchor="ctr" anchorCtr="0" compatLnSpc="1">
            <a:prstTxWarp prst="textNoShape">
              <a:avLst/>
            </a:prstTxWarp>
            <a:spAutoFit/>
          </a:bodyPr>
          <a:lstStyle>
            <a:lvl1pPr>
              <a:defRPr sz="1200">
                <a:latin typeface="Arial" pitchFamily="34" charset="0"/>
              </a:defRPr>
            </a:lvl1pPr>
          </a:lstStyle>
          <a:p>
            <a:pPr defTabSz="457200" fontAlgn="base">
              <a:spcBef>
                <a:spcPct val="0"/>
              </a:spcBef>
              <a:spcAft>
                <a:spcPct val="0"/>
              </a:spcAft>
              <a:defRPr/>
            </a:pPr>
            <a:r>
              <a:rPr lang="en-US" dirty="0">
                <a:solidFill>
                  <a:prstClr val="black"/>
                </a:solidFill>
                <a:ea typeface="MS PGothic" pitchFamily="34" charset="-128"/>
              </a:rPr>
              <a:t>Page </a:t>
            </a:r>
            <a:fld id="{7BF3DEA5-504C-442C-A4FB-720F699CF9C5}" type="slidenum">
              <a:rPr lang="en-US" b="1">
                <a:solidFill>
                  <a:prstClr val="black"/>
                </a:solidFill>
                <a:ea typeface="MS PGothic" pitchFamily="34" charset="-128"/>
              </a:rPr>
              <a:pPr defTabSz="457200" fontAlgn="base">
                <a:spcBef>
                  <a:spcPct val="0"/>
                </a:spcBef>
                <a:spcAft>
                  <a:spcPct val="0"/>
                </a:spcAft>
                <a:defRPr/>
              </a:pPr>
              <a:t>‹#›</a:t>
            </a:fld>
            <a:endParaRPr lang="en-US" b="1" dirty="0">
              <a:solidFill>
                <a:prstClr val="black"/>
              </a:solidFill>
              <a:ea typeface="MS PGothic" pitchFamily="34" charset="-128"/>
            </a:endParaRPr>
          </a:p>
        </p:txBody>
      </p:sp>
      <p:sp>
        <p:nvSpPr>
          <p:cNvPr id="14" name="Footer Placeholder 13"/>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charset="0"/>
                <a:ea typeface="ＭＳ Ｐゴシック" charset="0"/>
                <a:cs typeface="ＭＳ Ｐゴシック" charset="0"/>
              </a:defRPr>
            </a:lvl1pPr>
          </a:lstStyle>
          <a:p>
            <a:pPr defTabSz="457200" fontAlgn="base">
              <a:spcBef>
                <a:spcPct val="0"/>
              </a:spcBef>
              <a:spcAft>
                <a:spcPct val="0"/>
              </a:spcAft>
              <a:defRPr/>
            </a:pPr>
            <a:endParaRPr lang="en-US" dirty="0">
              <a:solidFill>
                <a:prstClr val="black">
                  <a:tint val="75000"/>
                </a:prstClr>
              </a:solidFill>
            </a:endParaRPr>
          </a:p>
        </p:txBody>
      </p:sp>
    </p:spTree>
    <p:extLst>
      <p:ext uri="{BB962C8B-B14F-4D97-AF65-F5344CB8AC3E}">
        <p14:creationId xmlns:p14="http://schemas.microsoft.com/office/powerpoint/2010/main" val="3840479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Lst>
  <p:transition spd="slow">
    <p:strips/>
  </p:transition>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2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1.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1.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1.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1.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04350" y="3988776"/>
            <a:ext cx="277511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3400" dirty="0" smtClean="0">
                <a:latin typeface="Arial" panose="020B0604020202020204" pitchFamily="34" charset="0"/>
                <a:cs typeface="Arial" panose="020B0604020202020204" pitchFamily="34" charset="0"/>
              </a:rPr>
              <a:t>Data Science</a:t>
            </a:r>
            <a:endParaRPr lang="en-US" altLang="en-US" sz="3400" dirty="0">
              <a:latin typeface="Arial" panose="020B0604020202020204" pitchFamily="34" charset="0"/>
              <a:cs typeface="Arial" panose="020B0604020202020204" pitchFamily="34" charset="0"/>
            </a:endParaRPr>
          </a:p>
        </p:txBody>
      </p:sp>
      <p:sp>
        <p:nvSpPr>
          <p:cNvPr id="5" name="TextBox 2"/>
          <p:cNvSpPr txBox="1">
            <a:spLocks noChangeArrowheads="1"/>
          </p:cNvSpPr>
          <p:nvPr/>
        </p:nvSpPr>
        <p:spPr bwMode="auto">
          <a:xfrm>
            <a:off x="394203" y="4725144"/>
            <a:ext cx="69304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defRPr sz="1200">
                <a:solidFill>
                  <a:schemeClr val="tx1"/>
                </a:solidFill>
                <a:latin typeface="Arial" charset="0"/>
                <a:ea typeface="MS PGothic" pitchFamily="34" charset="-128"/>
              </a:defRPr>
            </a:lvl1pPr>
            <a:lvl2pPr marL="37931725" indent="-37474525" eaLnBrk="0" hangingPunct="0">
              <a:spcBef>
                <a:spcPct val="20000"/>
              </a:spcBef>
              <a:buClr>
                <a:srgbClr val="3099D9"/>
              </a:buClr>
              <a:buFont typeface="Arial" charset="0"/>
              <a:buChar char="•"/>
              <a:defRPr sz="1200">
                <a:solidFill>
                  <a:schemeClr val="tx1"/>
                </a:solidFill>
                <a:latin typeface="Arial" charset="0"/>
                <a:ea typeface="MS PGothic" pitchFamily="34" charset="-128"/>
              </a:defRPr>
            </a:lvl2pPr>
            <a:lvl3pPr marL="442913" indent="-177800" eaLnBrk="0" hangingPunct="0">
              <a:spcBef>
                <a:spcPct val="20000"/>
              </a:spcBef>
              <a:buClr>
                <a:srgbClr val="E78426"/>
              </a:buClr>
              <a:buFont typeface="Arial" charset="0"/>
              <a:buChar char="•"/>
              <a:defRPr sz="1200">
                <a:solidFill>
                  <a:schemeClr val="tx1"/>
                </a:solidFill>
                <a:latin typeface="Arial" charset="0"/>
                <a:ea typeface="MS PGothic" pitchFamily="34" charset="-128"/>
              </a:defRPr>
            </a:lvl3pPr>
            <a:lvl4pPr marL="1600200" indent="-228600" eaLnBrk="0" hangingPunct="0">
              <a:spcBef>
                <a:spcPct val="20000"/>
              </a:spcBef>
              <a:buFont typeface="Arial" charset="0"/>
              <a:buChar char="–"/>
              <a:defRPr sz="2000">
                <a:solidFill>
                  <a:schemeClr val="tx1"/>
                </a:solidFill>
                <a:latin typeface="Arial" charset="0"/>
                <a:ea typeface="MS PGothic" pitchFamily="34" charset="-128"/>
              </a:defRPr>
            </a:lvl4pPr>
            <a:lvl5pPr marL="2057400" indent="-228600" eaLnBrk="0" hangingPunct="0">
              <a:spcBef>
                <a:spcPct val="20000"/>
              </a:spcBef>
              <a:buFont typeface="Arial" charset="0"/>
              <a:buChar char="»"/>
              <a:defRPr sz="2000">
                <a:solidFill>
                  <a:schemeClr val="tx1"/>
                </a:solidFill>
                <a:latin typeface="Arial" charset="0"/>
                <a:ea typeface="MS PGothic"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9pPr>
          </a:lstStyle>
          <a:p>
            <a:pPr eaLnBrk="1" hangingPunct="1">
              <a:spcBef>
                <a:spcPct val="0"/>
              </a:spcBef>
            </a:pPr>
            <a:r>
              <a:rPr lang="en-US" altLang="zh-TW" sz="2400" b="1" dirty="0" smtClean="0">
                <a:solidFill>
                  <a:srgbClr val="2EABE2"/>
                </a:solidFill>
                <a:latin typeface="Arial" pitchFamily="34" charset="0"/>
                <a:cs typeface="Arial" pitchFamily="34" charset="0"/>
              </a:rPr>
              <a:t>Introduction </a:t>
            </a:r>
            <a:r>
              <a:rPr lang="en-US" altLang="zh-TW" sz="2400" b="1" dirty="0">
                <a:solidFill>
                  <a:srgbClr val="2EABE2"/>
                </a:solidFill>
                <a:latin typeface="Arial" pitchFamily="34" charset="0"/>
                <a:cs typeface="Arial" pitchFamily="34" charset="0"/>
              </a:rPr>
              <a:t>to Data Science</a:t>
            </a:r>
            <a:endParaRPr lang="en-US" altLang="en-US" sz="2400" b="1" dirty="0" smtClean="0">
              <a:latin typeface="Calibri" pitchFamily="34" charset="0"/>
              <a:cs typeface="Arial" charset="0"/>
            </a:endParaRPr>
          </a:p>
        </p:txBody>
      </p:sp>
    </p:spTree>
    <p:extLst>
      <p:ext uri="{BB962C8B-B14F-4D97-AF65-F5344CB8AC3E}">
        <p14:creationId xmlns:p14="http://schemas.microsoft.com/office/powerpoint/2010/main" val="1676291382"/>
      </p:ext>
    </p:extLst>
  </p:cSld>
  <p:clrMapOvr>
    <a:masterClrMapping/>
  </p:clrMapOvr>
  <p:transition spd="slow">
    <p:strip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10</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31" name="Text Placeholder 4"/>
          <p:cNvSpPr txBox="1">
            <a:spLocks/>
          </p:cNvSpPr>
          <p:nvPr/>
        </p:nvSpPr>
        <p:spPr>
          <a:xfrm>
            <a:off x="1404690" y="2521662"/>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History of DS</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11</a:t>
            </a:fld>
            <a:endParaRPr lang="en-US" b="1" dirty="0">
              <a:solidFill>
                <a:prstClr val="black"/>
              </a:solidFill>
            </a:endParaRPr>
          </a:p>
        </p:txBody>
      </p:sp>
      <p:sp>
        <p:nvSpPr>
          <p:cNvPr id="2" name="Title 1"/>
          <p:cNvSpPr>
            <a:spLocks noGrp="1"/>
          </p:cNvSpPr>
          <p:nvPr>
            <p:ph type="title"/>
          </p:nvPr>
        </p:nvSpPr>
        <p:spPr>
          <a:xfrm>
            <a:off x="457200" y="639027"/>
            <a:ext cx="8229600" cy="415498"/>
          </a:xfrm>
        </p:spPr>
        <p:txBody>
          <a:bodyPr/>
          <a:lstStyle/>
          <a:p>
            <a:r>
              <a:rPr lang="en-GB" dirty="0" smtClean="0"/>
              <a:t>Short History of DS</a:t>
            </a:r>
            <a:endParaRPr lang="en-GB" dirty="0"/>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400" dirty="0"/>
          </a:p>
        </p:txBody>
      </p:sp>
      <p:sp>
        <p:nvSpPr>
          <p:cNvPr id="10" name="Content Placeholder 1"/>
          <p:cNvSpPr txBox="1">
            <a:spLocks/>
          </p:cNvSpPr>
          <p:nvPr/>
        </p:nvSpPr>
        <p:spPr bwMode="auto">
          <a:xfrm>
            <a:off x="395536" y="1415328"/>
            <a:ext cx="8138864" cy="4821984"/>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dirty="0">
                <a:solidFill>
                  <a:srgbClr val="2EABE2"/>
                </a:solidFill>
              </a:rPr>
              <a:t>In </a:t>
            </a:r>
            <a:r>
              <a:rPr lang="en-US" sz="1800" b="1" dirty="0" smtClean="0">
                <a:solidFill>
                  <a:srgbClr val="2EABE2"/>
                </a:solidFill>
              </a:rPr>
              <a:t>1974</a:t>
            </a:r>
            <a:r>
              <a:rPr lang="en-US" sz="1800" dirty="0" smtClean="0"/>
              <a:t> 		Peter </a:t>
            </a:r>
            <a:r>
              <a:rPr lang="en-US" sz="1800" dirty="0" err="1"/>
              <a:t>Naur</a:t>
            </a:r>
            <a:r>
              <a:rPr lang="en-US" sz="1800" dirty="0"/>
              <a:t> </a:t>
            </a:r>
            <a:r>
              <a:rPr lang="en-US" sz="1800" dirty="0" smtClean="0"/>
              <a:t>defined “Data Science” repeatedly throughout his work 			on computer methods.</a:t>
            </a:r>
          </a:p>
          <a:p>
            <a:pPr algn="ctr"/>
            <a:r>
              <a:rPr lang="en-US" sz="1800" dirty="0"/>
              <a:t>	</a:t>
            </a:r>
            <a:r>
              <a:rPr lang="en-US" sz="1800" dirty="0" smtClean="0"/>
              <a:t>			</a:t>
            </a:r>
            <a:r>
              <a:rPr lang="en-US" sz="1400" dirty="0" smtClean="0"/>
              <a:t>“</a:t>
            </a:r>
            <a:r>
              <a:rPr lang="en-US" sz="1400" dirty="0"/>
              <a:t>The science of dealing with data, once they have been established, while the relation </a:t>
            </a:r>
            <a:r>
              <a:rPr lang="en-US" sz="1400" dirty="0" smtClean="0"/>
              <a:t>of </a:t>
            </a:r>
            <a:r>
              <a:rPr lang="en-US" sz="1400" dirty="0"/>
              <a:t>the data to what they represent is </a:t>
            </a:r>
            <a:r>
              <a:rPr lang="en-US" sz="1400" dirty="0" smtClean="0"/>
              <a:t>delegated to </a:t>
            </a:r>
            <a:r>
              <a:rPr lang="en-US" sz="1400" dirty="0"/>
              <a:t>other fields and sciences</a:t>
            </a:r>
            <a:r>
              <a:rPr lang="en-US" sz="1400" dirty="0" smtClean="0"/>
              <a:t>.”</a:t>
            </a:r>
          </a:p>
          <a:p>
            <a:endParaRPr lang="en-US" sz="1800" dirty="0"/>
          </a:p>
          <a:p>
            <a:r>
              <a:rPr lang="en-US" sz="1800" b="1" dirty="0" smtClean="0">
                <a:solidFill>
                  <a:srgbClr val="2EABE2"/>
                </a:solidFill>
              </a:rPr>
              <a:t>1975-1999</a:t>
            </a:r>
            <a:r>
              <a:rPr lang="en-US" sz="1800" dirty="0" smtClean="0"/>
              <a:t> 	Early signs of the relationship between statistics and computing 			started to develop. Knowledge discovery and data mining 					became key areas of research.</a:t>
            </a:r>
          </a:p>
          <a:p>
            <a:endParaRPr lang="en-GB" sz="1800" dirty="0"/>
          </a:p>
          <a:p>
            <a:r>
              <a:rPr lang="en-US" sz="1800" b="1" dirty="0" smtClean="0">
                <a:solidFill>
                  <a:srgbClr val="2EABE2"/>
                </a:solidFill>
              </a:rPr>
              <a:t>In 1999</a:t>
            </a:r>
            <a:r>
              <a:rPr lang="en-US" sz="1800" dirty="0" smtClean="0"/>
              <a:t> 		Jacob </a:t>
            </a:r>
            <a:r>
              <a:rPr lang="en-US" sz="1800" dirty="0" err="1"/>
              <a:t>Zahavi</a:t>
            </a:r>
            <a:r>
              <a:rPr lang="en-US" sz="1800" dirty="0"/>
              <a:t> </a:t>
            </a:r>
            <a:r>
              <a:rPr lang="en-US" sz="1800" dirty="0" smtClean="0"/>
              <a:t>suggested </a:t>
            </a:r>
            <a:r>
              <a:rPr lang="en-US" sz="1800" dirty="0"/>
              <a:t>the need for new tools to </a:t>
            </a:r>
            <a:r>
              <a:rPr lang="en-US" sz="1800" dirty="0" smtClean="0"/>
              <a:t>be developed to 			handle the </a:t>
            </a:r>
            <a:r>
              <a:rPr lang="en-US" sz="1800" dirty="0"/>
              <a:t>massive amounts of information available to </a:t>
            </a:r>
            <a:r>
              <a:rPr lang="en-US" sz="1800" dirty="0" smtClean="0"/>
              <a:t>					businesses. </a:t>
            </a:r>
          </a:p>
          <a:p>
            <a:endParaRPr lang="en-US" sz="1800" dirty="0"/>
          </a:p>
          <a:p>
            <a:r>
              <a:rPr lang="en-US" sz="1800" b="1" dirty="0">
                <a:solidFill>
                  <a:srgbClr val="2EABE2"/>
                </a:solidFill>
              </a:rPr>
              <a:t>In </a:t>
            </a:r>
            <a:r>
              <a:rPr lang="en-US" sz="1800" b="1" dirty="0" smtClean="0">
                <a:solidFill>
                  <a:srgbClr val="2EABE2"/>
                </a:solidFill>
              </a:rPr>
              <a:t>2001</a:t>
            </a:r>
            <a:r>
              <a:rPr lang="en-US" sz="1800" dirty="0" smtClean="0"/>
              <a:t> 		Software-as-a-Service </a:t>
            </a:r>
            <a:r>
              <a:rPr lang="en-US" sz="1800" dirty="0"/>
              <a:t>(SaaS) </a:t>
            </a:r>
            <a:r>
              <a:rPr lang="en-US" sz="1800" dirty="0" smtClean="0"/>
              <a:t>was </a:t>
            </a:r>
            <a:r>
              <a:rPr lang="en-US" sz="1800" dirty="0"/>
              <a:t>created</a:t>
            </a:r>
            <a:r>
              <a:rPr lang="en-US" sz="1800" dirty="0" smtClean="0"/>
              <a:t>. The earliest stage of 			cloud computing.</a:t>
            </a:r>
          </a:p>
          <a:p>
            <a:endParaRPr lang="en-GB" sz="1400" dirty="0"/>
          </a:p>
        </p:txBody>
      </p:sp>
    </p:spTree>
    <p:extLst>
      <p:ext uri="{BB962C8B-B14F-4D97-AF65-F5344CB8AC3E}">
        <p14:creationId xmlns:p14="http://schemas.microsoft.com/office/powerpoint/2010/main" val="2705045310"/>
      </p:ext>
    </p:extLst>
  </p:cSld>
  <p:clrMapOvr>
    <a:masterClrMapping/>
  </p:clrMapOvr>
  <p:transition spd="slow">
    <p:strip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12</a:t>
            </a:fld>
            <a:endParaRPr lang="en-US" b="1" dirty="0">
              <a:solidFill>
                <a:prstClr val="black"/>
              </a:solidFill>
            </a:endParaRPr>
          </a:p>
        </p:txBody>
      </p:sp>
      <p:sp>
        <p:nvSpPr>
          <p:cNvPr id="2" name="Title 1"/>
          <p:cNvSpPr>
            <a:spLocks noGrp="1"/>
          </p:cNvSpPr>
          <p:nvPr>
            <p:ph type="title"/>
          </p:nvPr>
        </p:nvSpPr>
        <p:spPr>
          <a:xfrm>
            <a:off x="457200" y="639027"/>
            <a:ext cx="8229600" cy="415498"/>
          </a:xfrm>
        </p:spPr>
        <p:txBody>
          <a:bodyPr/>
          <a:lstStyle/>
          <a:p>
            <a:r>
              <a:rPr lang="en-GB" dirty="0" smtClean="0"/>
              <a:t>Short History of DS</a:t>
            </a:r>
            <a:endParaRPr lang="en-GB" dirty="0"/>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400" dirty="0"/>
          </a:p>
        </p:txBody>
      </p:sp>
      <p:sp>
        <p:nvSpPr>
          <p:cNvPr id="10" name="Content Placeholder 1"/>
          <p:cNvSpPr txBox="1">
            <a:spLocks/>
          </p:cNvSpPr>
          <p:nvPr/>
        </p:nvSpPr>
        <p:spPr bwMode="auto">
          <a:xfrm>
            <a:off x="241248" y="1124744"/>
            <a:ext cx="8496944" cy="5112568"/>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dirty="0">
                <a:solidFill>
                  <a:srgbClr val="2EABE2"/>
                </a:solidFill>
              </a:rPr>
              <a:t>In </a:t>
            </a:r>
            <a:r>
              <a:rPr lang="en-US" sz="1800" b="1" dirty="0" smtClean="0">
                <a:solidFill>
                  <a:srgbClr val="2EABE2"/>
                </a:solidFill>
              </a:rPr>
              <a:t>2006</a:t>
            </a:r>
            <a:r>
              <a:rPr lang="en-US" sz="1800" dirty="0" smtClean="0">
                <a:solidFill>
                  <a:srgbClr val="2EABE2"/>
                </a:solidFill>
              </a:rPr>
              <a:t> 		</a:t>
            </a:r>
            <a:r>
              <a:rPr lang="en-US" sz="1800" dirty="0" smtClean="0"/>
              <a:t>Hadoop </a:t>
            </a:r>
            <a:r>
              <a:rPr lang="en-US" sz="1800" dirty="0"/>
              <a:t>0.1.0, an open-source, non-relational database, was </a:t>
            </a:r>
            <a:r>
              <a:rPr lang="en-US" sz="1800" dirty="0" smtClean="0"/>
              <a:t>born. 				Hadoop has become the industry standard environment for all things 			data science.</a:t>
            </a:r>
          </a:p>
          <a:p>
            <a:endParaRPr lang="en-GB" sz="1800" dirty="0"/>
          </a:p>
          <a:p>
            <a:r>
              <a:rPr lang="en-US" sz="1800" b="1" dirty="0">
                <a:solidFill>
                  <a:srgbClr val="2EABE2"/>
                </a:solidFill>
              </a:rPr>
              <a:t>In </a:t>
            </a:r>
            <a:r>
              <a:rPr lang="en-US" sz="1800" b="1" dirty="0" smtClean="0">
                <a:solidFill>
                  <a:srgbClr val="2EABE2"/>
                </a:solidFill>
              </a:rPr>
              <a:t>2008</a:t>
            </a:r>
            <a:r>
              <a:rPr lang="en-US" sz="1800" dirty="0" smtClean="0">
                <a:solidFill>
                  <a:srgbClr val="2EABE2"/>
                </a:solidFill>
              </a:rPr>
              <a:t> 		</a:t>
            </a:r>
            <a:r>
              <a:rPr lang="en-US" sz="1800" dirty="0" smtClean="0"/>
              <a:t>The </a:t>
            </a:r>
            <a:r>
              <a:rPr lang="en-US" sz="1800" dirty="0"/>
              <a:t>title, “Data Scientist” became a </a:t>
            </a:r>
            <a:r>
              <a:rPr lang="en-US" sz="1800" dirty="0" smtClean="0"/>
              <a:t>buzzword. DJ </a:t>
            </a:r>
            <a:r>
              <a:rPr lang="en-US" sz="1800" dirty="0" err="1"/>
              <a:t>Patil</a:t>
            </a:r>
            <a:r>
              <a:rPr lang="en-US" sz="1800" dirty="0"/>
              <a:t> </a:t>
            </a:r>
            <a:r>
              <a:rPr lang="en-US" sz="1800" dirty="0" smtClean="0"/>
              <a:t>of LinkedIn 				and </a:t>
            </a:r>
            <a:r>
              <a:rPr lang="en-US" sz="1800" dirty="0"/>
              <a:t>Jeff </a:t>
            </a:r>
            <a:r>
              <a:rPr lang="en-US" sz="1800" dirty="0" err="1"/>
              <a:t>Hammerbacher</a:t>
            </a:r>
            <a:r>
              <a:rPr lang="en-US" sz="1800" dirty="0"/>
              <a:t>, of </a:t>
            </a:r>
            <a:r>
              <a:rPr lang="en-US" sz="1800" dirty="0" smtClean="0"/>
              <a:t>Facebook</a:t>
            </a:r>
            <a:r>
              <a:rPr lang="en-US" sz="1800" dirty="0"/>
              <a:t>, </a:t>
            </a:r>
            <a:r>
              <a:rPr lang="en-US" sz="1800" dirty="0" smtClean="0"/>
              <a:t>selected the word to describe 			their teams work and are therefore credited for its use today.</a:t>
            </a:r>
          </a:p>
          <a:p>
            <a:endParaRPr lang="en-US" sz="1800" dirty="0"/>
          </a:p>
          <a:p>
            <a:r>
              <a:rPr lang="en-US" sz="1800" b="1" dirty="0">
                <a:solidFill>
                  <a:srgbClr val="2EABE2"/>
                </a:solidFill>
              </a:rPr>
              <a:t>In </a:t>
            </a:r>
            <a:r>
              <a:rPr lang="en-US" sz="1800" b="1" dirty="0" smtClean="0">
                <a:solidFill>
                  <a:srgbClr val="2EABE2"/>
                </a:solidFill>
              </a:rPr>
              <a:t>2011</a:t>
            </a:r>
            <a:r>
              <a:rPr lang="en-US" sz="1800" dirty="0" smtClean="0">
                <a:solidFill>
                  <a:srgbClr val="2EABE2"/>
                </a:solidFill>
              </a:rPr>
              <a:t> 		</a:t>
            </a:r>
            <a:r>
              <a:rPr lang="en-US" sz="1800" dirty="0" smtClean="0"/>
              <a:t>Job </a:t>
            </a:r>
            <a:r>
              <a:rPr lang="en-US" sz="1800" dirty="0"/>
              <a:t>listings for Data Scientists increased by </a:t>
            </a:r>
            <a:r>
              <a:rPr lang="en-US" sz="1800" b="1" dirty="0"/>
              <a:t>15,000%. </a:t>
            </a:r>
            <a:endParaRPr lang="en-US" sz="1800" b="1" dirty="0" smtClean="0"/>
          </a:p>
          <a:p>
            <a:endParaRPr lang="en-GB" sz="1800" dirty="0"/>
          </a:p>
          <a:p>
            <a:pPr marL="0" indent="0"/>
            <a:r>
              <a:rPr lang="en-GB" sz="1800" b="1" dirty="0" smtClean="0">
                <a:solidFill>
                  <a:srgbClr val="2EABE2"/>
                </a:solidFill>
              </a:rPr>
              <a:t>In 2013</a:t>
            </a:r>
            <a:r>
              <a:rPr lang="en-GB" sz="1800" dirty="0" smtClean="0">
                <a:solidFill>
                  <a:srgbClr val="2EABE2"/>
                </a:solidFill>
              </a:rPr>
              <a:t> 		</a:t>
            </a:r>
            <a:r>
              <a:rPr lang="en-GB" sz="1800" dirty="0" smtClean="0"/>
              <a:t>IBM </a:t>
            </a:r>
            <a:r>
              <a:rPr lang="en-GB" sz="1800" dirty="0"/>
              <a:t>shared statistics that showed </a:t>
            </a:r>
            <a:r>
              <a:rPr lang="en-GB" sz="1800" b="1" dirty="0"/>
              <a:t>90% of the world’s data </a:t>
            </a:r>
            <a:r>
              <a:rPr lang="en-GB" sz="1800" dirty="0"/>
              <a:t>had </a:t>
            </a:r>
            <a:r>
              <a:rPr lang="en-GB" sz="1800" dirty="0" smtClean="0"/>
              <a:t>been 			created in the last two years.</a:t>
            </a:r>
          </a:p>
          <a:p>
            <a:pPr marL="0" indent="0"/>
            <a:endParaRPr lang="en-GB" sz="1400" dirty="0" smtClean="0"/>
          </a:p>
          <a:p>
            <a:pPr marL="0" indent="0"/>
            <a:endParaRPr lang="en-GB" sz="1400" dirty="0" smtClean="0"/>
          </a:p>
        </p:txBody>
      </p:sp>
      <p:grpSp>
        <p:nvGrpSpPr>
          <p:cNvPr id="26" name="Group 25"/>
          <p:cNvGrpSpPr/>
          <p:nvPr/>
        </p:nvGrpSpPr>
        <p:grpSpPr>
          <a:xfrm>
            <a:off x="5148064" y="4615819"/>
            <a:ext cx="2693306" cy="1403897"/>
            <a:chOff x="3382398" y="4725145"/>
            <a:chExt cx="2593268" cy="1225281"/>
          </a:xfrm>
        </p:grpSpPr>
        <p:cxnSp>
          <p:nvCxnSpPr>
            <p:cNvPr id="7" name="Elbow Connector 6"/>
            <p:cNvCxnSpPr/>
            <p:nvPr/>
          </p:nvCxnSpPr>
          <p:spPr>
            <a:xfrm>
              <a:off x="3382398" y="4725145"/>
              <a:ext cx="2593268" cy="1224136"/>
            </a:xfrm>
            <a:prstGeom prst="bentConnector3">
              <a:avLst>
                <a:gd name="adj1" fmla="val -9"/>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8" name="Freeform 17"/>
            <p:cNvSpPr/>
            <p:nvPr/>
          </p:nvSpPr>
          <p:spPr>
            <a:xfrm>
              <a:off x="3406788" y="4725146"/>
              <a:ext cx="2568877" cy="1225280"/>
            </a:xfrm>
            <a:custGeom>
              <a:avLst/>
              <a:gdLst>
                <a:gd name="connsiteX0" fmla="*/ 0 w 5609230"/>
                <a:gd name="connsiteY0" fmla="*/ 1201003 h 1201003"/>
                <a:gd name="connsiteX1" fmla="*/ 3875965 w 5609230"/>
                <a:gd name="connsiteY1" fmla="*/ 846161 h 1201003"/>
                <a:gd name="connsiteX2" fmla="*/ 5609230 w 5609230"/>
                <a:gd name="connsiteY2" fmla="*/ 0 h 1201003"/>
              </a:gdLst>
              <a:ahLst/>
              <a:cxnLst>
                <a:cxn ang="0">
                  <a:pos x="connsiteX0" y="connsiteY0"/>
                </a:cxn>
                <a:cxn ang="0">
                  <a:pos x="connsiteX1" y="connsiteY1"/>
                </a:cxn>
                <a:cxn ang="0">
                  <a:pos x="connsiteX2" y="connsiteY2"/>
                </a:cxn>
              </a:cxnLst>
              <a:rect l="l" t="t" r="r" b="b"/>
              <a:pathLst>
                <a:path w="5609230" h="1201003">
                  <a:moveTo>
                    <a:pt x="0" y="1201003"/>
                  </a:moveTo>
                  <a:cubicBezTo>
                    <a:pt x="1470546" y="1123665"/>
                    <a:pt x="2941093" y="1046328"/>
                    <a:pt x="3875965" y="846161"/>
                  </a:cubicBezTo>
                  <a:cubicBezTo>
                    <a:pt x="4810837" y="645994"/>
                    <a:pt x="5329451" y="145576"/>
                    <a:pt x="5609230" y="0"/>
                  </a:cubicBez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20" name="Straight Connector 19"/>
            <p:cNvCxnSpPr/>
            <p:nvPr/>
          </p:nvCxnSpPr>
          <p:spPr>
            <a:xfrm flipH="1">
              <a:off x="3413217" y="5775398"/>
              <a:ext cx="2562449" cy="36004"/>
            </a:xfrm>
            <a:prstGeom prst="line">
              <a:avLst/>
            </a:prstGeom>
            <a:ln w="12700">
              <a:prstDash val="sysDash"/>
            </a:ln>
            <a:effectLst/>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rot="16200000">
            <a:off x="4391763" y="5192979"/>
            <a:ext cx="1060808" cy="307777"/>
          </a:xfrm>
          <a:prstGeom prst="rect">
            <a:avLst/>
          </a:prstGeom>
          <a:noFill/>
        </p:spPr>
        <p:txBody>
          <a:bodyPr wrap="square" rtlCol="0">
            <a:spAutoFit/>
          </a:bodyPr>
          <a:lstStyle/>
          <a:p>
            <a:r>
              <a:rPr lang="en-GB" sz="1400" dirty="0" smtClean="0"/>
              <a:t>Data</a:t>
            </a:r>
            <a:endParaRPr lang="en-GB" sz="1400" dirty="0"/>
          </a:p>
        </p:txBody>
      </p:sp>
      <p:sp>
        <p:nvSpPr>
          <p:cNvPr id="28" name="TextBox 27"/>
          <p:cNvSpPr txBox="1"/>
          <p:nvPr/>
        </p:nvSpPr>
        <p:spPr>
          <a:xfrm>
            <a:off x="5028399" y="6021288"/>
            <a:ext cx="767737" cy="307777"/>
          </a:xfrm>
          <a:prstGeom prst="rect">
            <a:avLst/>
          </a:prstGeom>
          <a:noFill/>
        </p:spPr>
        <p:txBody>
          <a:bodyPr wrap="square" rtlCol="0">
            <a:spAutoFit/>
          </a:bodyPr>
          <a:lstStyle/>
          <a:p>
            <a:r>
              <a:rPr lang="en-GB" sz="1400" dirty="0" smtClean="0"/>
              <a:t>2009</a:t>
            </a:r>
            <a:endParaRPr lang="en-GB" sz="1400" dirty="0"/>
          </a:p>
        </p:txBody>
      </p:sp>
      <p:sp>
        <p:nvSpPr>
          <p:cNvPr id="30" name="TextBox 29"/>
          <p:cNvSpPr txBox="1"/>
          <p:nvPr/>
        </p:nvSpPr>
        <p:spPr>
          <a:xfrm>
            <a:off x="6300192" y="6093296"/>
            <a:ext cx="767737" cy="307777"/>
          </a:xfrm>
          <a:prstGeom prst="rect">
            <a:avLst/>
          </a:prstGeom>
          <a:noFill/>
        </p:spPr>
        <p:txBody>
          <a:bodyPr wrap="square" rtlCol="0">
            <a:spAutoFit/>
          </a:bodyPr>
          <a:lstStyle/>
          <a:p>
            <a:r>
              <a:rPr lang="en-GB" sz="1400" dirty="0" smtClean="0"/>
              <a:t>2014</a:t>
            </a:r>
            <a:endParaRPr lang="en-GB" sz="1400" dirty="0"/>
          </a:p>
        </p:txBody>
      </p:sp>
      <p:sp>
        <p:nvSpPr>
          <p:cNvPr id="32" name="TextBox 31"/>
          <p:cNvSpPr txBox="1"/>
          <p:nvPr/>
        </p:nvSpPr>
        <p:spPr>
          <a:xfrm>
            <a:off x="7332655" y="6093296"/>
            <a:ext cx="767737" cy="307777"/>
          </a:xfrm>
          <a:prstGeom prst="rect">
            <a:avLst/>
          </a:prstGeom>
          <a:noFill/>
        </p:spPr>
        <p:txBody>
          <a:bodyPr wrap="square" rtlCol="0">
            <a:spAutoFit/>
          </a:bodyPr>
          <a:lstStyle/>
          <a:p>
            <a:r>
              <a:rPr lang="en-GB" sz="1400" dirty="0" smtClean="0"/>
              <a:t>2018</a:t>
            </a:r>
            <a:endParaRPr lang="en-GB" sz="1400" dirty="0"/>
          </a:p>
        </p:txBody>
      </p:sp>
    </p:spTree>
    <p:extLst>
      <p:ext uri="{BB962C8B-B14F-4D97-AF65-F5344CB8AC3E}">
        <p14:creationId xmlns:p14="http://schemas.microsoft.com/office/powerpoint/2010/main" val="2987307751"/>
      </p:ext>
    </p:extLst>
  </p:cSld>
  <p:clrMapOvr>
    <a:masterClrMapping/>
  </p:clrMapOvr>
  <p:transition spd="slow">
    <p:strip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13</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30" name="Text Placeholder 4"/>
          <p:cNvSpPr txBox="1">
            <a:spLocks/>
          </p:cNvSpPr>
          <p:nvPr/>
        </p:nvSpPr>
        <p:spPr>
          <a:xfrm>
            <a:off x="1404690" y="2954689"/>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DS and Big Data?</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5164448" cy="760959"/>
          </a:xfrm>
          <a:prstGeom prst="rect">
            <a:avLst/>
          </a:prstGeom>
        </p:spPr>
        <p:txBody>
          <a:bodyPr vert="horz" lIns="72000" tIns="72000" rIns="72000" bIns="72000" rtlCol="0" anchor="t">
            <a:spAutoFit/>
          </a:bodyPr>
          <a:lstStyle/>
          <a:p>
            <a:r>
              <a:rPr lang="en-GB" sz="2000" b="1" dirty="0" smtClean="0">
                <a:solidFill>
                  <a:srgbClr val="2D98D9"/>
                </a:solidFill>
                <a:cs typeface="Arial" panose="020B0604020202020204" pitchFamily="34" charset="0"/>
              </a:rPr>
              <a:t>How </a:t>
            </a:r>
            <a:r>
              <a:rPr lang="en-GB" sz="2000" b="1" dirty="0">
                <a:solidFill>
                  <a:srgbClr val="2D98D9"/>
                </a:solidFill>
                <a:cs typeface="Arial" panose="020B0604020202020204" pitchFamily="34" charset="0"/>
              </a:rPr>
              <a:t>do you think DS is used?</a:t>
            </a:r>
          </a:p>
          <a:p>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14</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Exercise 1</a:t>
            </a:r>
            <a:endParaRPr lang="en-GB" dirty="0">
              <a:latin typeface="+mn-lt"/>
            </a:endParaRPr>
          </a:p>
        </p:txBody>
      </p:sp>
      <p:sp>
        <p:nvSpPr>
          <p:cNvPr id="8" name="Rounded Rectangle 4"/>
          <p:cNvSpPr/>
          <p:nvPr/>
        </p:nvSpPr>
        <p:spPr>
          <a:xfrm>
            <a:off x="948474" y="2491164"/>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smtClean="0">
                <a:solidFill>
                  <a:sysClr val="windowText" lastClr="000000"/>
                </a:solidFill>
              </a:rPr>
              <a:t>Discussion </a:t>
            </a:r>
            <a:r>
              <a:rPr lang="en-GB" dirty="0">
                <a:solidFill>
                  <a:sysClr val="windowText" lastClr="000000"/>
                </a:solidFill>
              </a:rPr>
              <a:t>&amp; Feedback</a:t>
            </a:r>
            <a:r>
              <a:rPr lang="en-GB" altLang="en-US" dirty="0" smtClean="0"/>
              <a:t>.</a:t>
            </a:r>
            <a:endParaRPr lang="en-GB" altLang="en-US" dirty="0"/>
          </a:p>
          <a:p>
            <a:pPr lvl="2"/>
            <a:endParaRPr lang="en-GB" altLang="en-US" dirty="0"/>
          </a:p>
          <a:p>
            <a:pPr lvl="2"/>
            <a:endParaRPr lang="en-GB" altLang="en-US" dirty="0"/>
          </a:p>
        </p:txBody>
      </p:sp>
      <p:sp>
        <p:nvSpPr>
          <p:cNvPr id="9" name="Next subject"/>
          <p:cNvSpPr txBox="1">
            <a:spLocks/>
          </p:cNvSpPr>
          <p:nvPr/>
        </p:nvSpPr>
        <p:spPr>
          <a:xfrm>
            <a:off x="2910111" y="1498860"/>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15 </a:t>
            </a:r>
            <a:r>
              <a:rPr lang="en-GB" b="1" dirty="0"/>
              <a:t>minutes.</a:t>
            </a:r>
          </a:p>
        </p:txBody>
      </p:sp>
    </p:spTree>
    <p:extLst>
      <p:ext uri="{BB962C8B-B14F-4D97-AF65-F5344CB8AC3E}">
        <p14:creationId xmlns:p14="http://schemas.microsoft.com/office/powerpoint/2010/main" val="2180328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7172" y="639028"/>
            <a:ext cx="8229600" cy="415498"/>
          </a:xfrm>
        </p:spPr>
        <p:txBody>
          <a:bodyPr/>
          <a:lstStyle/>
          <a:p>
            <a:pPr marL="285750" indent="-285750"/>
            <a:r>
              <a:rPr lang="en-GB" dirty="0" smtClean="0"/>
              <a:t>DS and Big Data?</a:t>
            </a:r>
            <a:endParaRPr lang="en-GB" dirty="0"/>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15</a:t>
            </a:fld>
            <a:endParaRPr lang="en-US" b="1" dirty="0">
              <a:solidFill>
                <a:prstClr val="black"/>
              </a:solidFill>
            </a:endParaRPr>
          </a:p>
        </p:txBody>
      </p:sp>
      <p:sp>
        <p:nvSpPr>
          <p:cNvPr id="158" name="TextBox 157"/>
          <p:cNvSpPr txBox="1">
            <a:spLocks noChangeArrowheads="1"/>
          </p:cNvSpPr>
          <p:nvPr/>
        </p:nvSpPr>
        <p:spPr bwMode="auto">
          <a:xfrm>
            <a:off x="7540867" y="6498861"/>
            <a:ext cx="1263409" cy="276961"/>
          </a:xfrm>
          <a:prstGeom prst="rect">
            <a:avLst/>
          </a:prstGeom>
          <a:noFill/>
          <a:ln>
            <a:noFill/>
          </a:ln>
          <a:extLst/>
        </p:spPr>
        <p:txBody>
          <a:bodyPr wrap="none" lIns="91401" tIns="45701" rIns="91401" bIns="45701"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004"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59" name="TextBox 158"/>
          <p:cNvSpPr txBox="1">
            <a:spLocks noChangeArrowheads="1"/>
          </p:cNvSpPr>
          <p:nvPr/>
        </p:nvSpPr>
        <p:spPr bwMode="auto">
          <a:xfrm>
            <a:off x="7540867" y="6502035"/>
            <a:ext cx="1263409" cy="276961"/>
          </a:xfrm>
          <a:prstGeom prst="rect">
            <a:avLst/>
          </a:prstGeom>
          <a:noFill/>
          <a:ln>
            <a:noFill/>
          </a:ln>
          <a:extLst/>
        </p:spPr>
        <p:txBody>
          <a:bodyPr wrap="none" lIns="91401" tIns="45701" rIns="91401" bIns="45701"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004"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09" name="Content Placeholder 1"/>
          <p:cNvSpPr txBox="1">
            <a:spLocks/>
          </p:cNvSpPr>
          <p:nvPr/>
        </p:nvSpPr>
        <p:spPr bwMode="auto">
          <a:xfrm>
            <a:off x="467544" y="1124744"/>
            <a:ext cx="8136904" cy="483599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sz="1800" dirty="0" smtClean="0"/>
              <a:t>Although often used interchangeably, they have very different meanings</a:t>
            </a:r>
            <a:r>
              <a:rPr lang="en-GB" sz="2000" dirty="0" smtClean="0"/>
              <a:t>. </a:t>
            </a:r>
          </a:p>
          <a:p>
            <a:pPr marL="0" indent="0"/>
            <a:endParaRPr lang="en-GB" sz="2000" b="1" dirty="0">
              <a:solidFill>
                <a:srgbClr val="2EABE2"/>
              </a:solidFill>
            </a:endParaRPr>
          </a:p>
          <a:p>
            <a:pPr marL="0" indent="0"/>
            <a:r>
              <a:rPr lang="en-GB" sz="2000" b="1" dirty="0" smtClean="0">
                <a:solidFill>
                  <a:srgbClr val="2EABE2"/>
                </a:solidFill>
              </a:rPr>
              <a:t>Big Data:</a:t>
            </a:r>
          </a:p>
          <a:p>
            <a:pPr marL="0" indent="0"/>
            <a:endParaRPr lang="en-GB" sz="2000" b="1" dirty="0" smtClean="0">
              <a:solidFill>
                <a:srgbClr val="2EABE2"/>
              </a:solidFill>
            </a:endParaRPr>
          </a:p>
          <a:p>
            <a:pPr marL="0" indent="0"/>
            <a:endParaRPr lang="en-GB" sz="2000" b="1" dirty="0" smtClean="0">
              <a:solidFill>
                <a:srgbClr val="2EABE2"/>
              </a:solidFill>
            </a:endParaRPr>
          </a:p>
          <a:p>
            <a:pPr marL="0" indent="0"/>
            <a:endParaRPr lang="en-GB" sz="2000" b="1" dirty="0">
              <a:solidFill>
                <a:srgbClr val="2EABE2"/>
              </a:solidFill>
            </a:endParaRPr>
          </a:p>
          <a:p>
            <a:pPr marL="0" indent="0"/>
            <a:r>
              <a:rPr lang="en-GB" sz="2000" b="1" dirty="0" smtClean="0">
                <a:solidFill>
                  <a:srgbClr val="2EABE2"/>
                </a:solidFill>
              </a:rPr>
              <a:t>Data Science:</a:t>
            </a:r>
          </a:p>
          <a:p>
            <a:pPr marL="0" indent="0"/>
            <a:endParaRPr lang="en-GB" sz="2000" b="1" dirty="0">
              <a:solidFill>
                <a:srgbClr val="2EABE2"/>
              </a:solidFill>
            </a:endParaRPr>
          </a:p>
          <a:p>
            <a:pPr marL="0" indent="0"/>
            <a:endParaRPr lang="en-GB" sz="2000" b="1" dirty="0" smtClean="0">
              <a:solidFill>
                <a:srgbClr val="2EABE2"/>
              </a:solidFill>
            </a:endParaRPr>
          </a:p>
          <a:p>
            <a:pPr marL="0" indent="0"/>
            <a:endParaRPr lang="en-GB" sz="2000" b="1" dirty="0" smtClean="0">
              <a:solidFill>
                <a:srgbClr val="2EABE2"/>
              </a:solidFill>
            </a:endParaRPr>
          </a:p>
          <a:p>
            <a:pPr marL="0" indent="0"/>
            <a:endParaRPr lang="en-GB" sz="2000" b="1" dirty="0" smtClean="0">
              <a:solidFill>
                <a:srgbClr val="2EABE2"/>
              </a:solidFill>
            </a:endParaRPr>
          </a:p>
          <a:p>
            <a:pPr marL="0" indent="0"/>
            <a:r>
              <a:rPr lang="en-GB" sz="2000" b="1" dirty="0" smtClean="0">
                <a:solidFill>
                  <a:srgbClr val="2EABE2"/>
                </a:solidFill>
              </a:rPr>
              <a:t>The Difference:</a:t>
            </a:r>
          </a:p>
          <a:p>
            <a:pPr marL="0" indent="0"/>
            <a:endParaRPr lang="en-GB" sz="2000" b="1" dirty="0">
              <a:solidFill>
                <a:srgbClr val="2EABE2"/>
              </a:solidFill>
            </a:endParaRPr>
          </a:p>
        </p:txBody>
      </p:sp>
      <p:sp>
        <p:nvSpPr>
          <p:cNvPr id="10" name="Rounded Rectangle 9"/>
          <p:cNvSpPr/>
          <p:nvPr/>
        </p:nvSpPr>
        <p:spPr>
          <a:xfrm>
            <a:off x="463254" y="2276872"/>
            <a:ext cx="8082902" cy="817245"/>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dirty="0" smtClean="0">
                <a:solidFill>
                  <a:schemeClr val="tx1"/>
                </a:solidFill>
              </a:rPr>
              <a:t>The </a:t>
            </a:r>
            <a:r>
              <a:rPr lang="en-GB" dirty="0">
                <a:solidFill>
                  <a:schemeClr val="tx1"/>
                </a:solidFill>
              </a:rPr>
              <a:t>large scale collection and management of </a:t>
            </a:r>
            <a:r>
              <a:rPr lang="en-GB" b="1" dirty="0" smtClean="0">
                <a:solidFill>
                  <a:schemeClr val="tx1"/>
                </a:solidFill>
              </a:rPr>
              <a:t>STRUCTURED, SEMI-STRUCTURED</a:t>
            </a:r>
            <a:r>
              <a:rPr lang="en-GB" dirty="0" smtClean="0">
                <a:solidFill>
                  <a:schemeClr val="tx1"/>
                </a:solidFill>
              </a:rPr>
              <a:t> </a:t>
            </a:r>
            <a:r>
              <a:rPr lang="en-GB" dirty="0">
                <a:solidFill>
                  <a:schemeClr val="tx1"/>
                </a:solidFill>
              </a:rPr>
              <a:t>and </a:t>
            </a:r>
            <a:r>
              <a:rPr lang="en-GB" b="1" dirty="0">
                <a:solidFill>
                  <a:schemeClr val="tx1"/>
                </a:solidFill>
              </a:rPr>
              <a:t>UNSTRUCTURED</a:t>
            </a:r>
            <a:r>
              <a:rPr lang="en-GB" dirty="0">
                <a:solidFill>
                  <a:schemeClr val="tx1"/>
                </a:solidFill>
              </a:rPr>
              <a:t> data</a:t>
            </a:r>
            <a:r>
              <a:rPr lang="en-GB" dirty="0" smtClean="0">
                <a:solidFill>
                  <a:schemeClr val="tx1"/>
                </a:solidFill>
              </a:rPr>
              <a:t>.</a:t>
            </a:r>
            <a:endParaRPr lang="en-GB" b="1" dirty="0">
              <a:solidFill>
                <a:schemeClr val="tx1"/>
              </a:solidFill>
            </a:endParaRPr>
          </a:p>
        </p:txBody>
      </p:sp>
      <p:sp>
        <p:nvSpPr>
          <p:cNvPr id="12" name="Rounded Rectangle 11"/>
          <p:cNvSpPr/>
          <p:nvPr/>
        </p:nvSpPr>
        <p:spPr>
          <a:xfrm>
            <a:off x="467544" y="3788598"/>
            <a:ext cx="8082902" cy="1123712"/>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dirty="0">
                <a:solidFill>
                  <a:schemeClr val="tx1"/>
                </a:solidFill>
              </a:rPr>
              <a:t>The expertise required to expose insight from</a:t>
            </a:r>
            <a:r>
              <a:rPr lang="en-GB" b="1" dirty="0">
                <a:solidFill>
                  <a:schemeClr val="tx1"/>
                </a:solidFill>
              </a:rPr>
              <a:t> RAW DATA, </a:t>
            </a:r>
            <a:r>
              <a:rPr lang="en-GB" dirty="0">
                <a:solidFill>
                  <a:schemeClr val="tx1"/>
                </a:solidFill>
              </a:rPr>
              <a:t>and then build operational systems to utilize that value. In order to provide social or commercial </a:t>
            </a:r>
            <a:r>
              <a:rPr lang="en-GB" b="1" dirty="0">
                <a:solidFill>
                  <a:schemeClr val="tx1"/>
                </a:solidFill>
              </a:rPr>
              <a:t>INSIGHT. </a:t>
            </a:r>
          </a:p>
        </p:txBody>
      </p:sp>
      <p:sp>
        <p:nvSpPr>
          <p:cNvPr id="13" name="Rounded Rectangle 12"/>
          <p:cNvSpPr/>
          <p:nvPr/>
        </p:nvSpPr>
        <p:spPr>
          <a:xfrm>
            <a:off x="521546" y="5510510"/>
            <a:ext cx="8082902" cy="510778"/>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b="1" dirty="0">
                <a:solidFill>
                  <a:schemeClr val="tx1"/>
                </a:solidFill>
              </a:rPr>
              <a:t>COLLECTION </a:t>
            </a:r>
            <a:r>
              <a:rPr lang="en-GB" dirty="0">
                <a:solidFill>
                  <a:schemeClr val="tx1"/>
                </a:solidFill>
              </a:rPr>
              <a:t>alone does not mean </a:t>
            </a:r>
            <a:r>
              <a:rPr lang="en-GB" b="1" dirty="0">
                <a:solidFill>
                  <a:schemeClr val="tx1"/>
                </a:solidFill>
              </a:rPr>
              <a:t>DISCOVERY!</a:t>
            </a:r>
          </a:p>
        </p:txBody>
      </p:sp>
    </p:spTree>
    <p:extLst>
      <p:ext uri="{BB962C8B-B14F-4D97-AF65-F5344CB8AC3E}">
        <p14:creationId xmlns:p14="http://schemas.microsoft.com/office/powerpoint/2010/main" val="1913844130"/>
      </p:ext>
    </p:extLst>
  </p:cSld>
  <p:clrMapOvr>
    <a:masterClrMapping/>
  </p:clrMapOvr>
  <p:transition spd="slow">
    <p:strip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16</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29" name="Text Placeholder 4"/>
          <p:cNvSpPr txBox="1">
            <a:spLocks/>
          </p:cNvSpPr>
          <p:nvPr/>
        </p:nvSpPr>
        <p:spPr>
          <a:xfrm>
            <a:off x="1404565" y="3386878"/>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How does DS differ from BI?</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7172" y="639028"/>
            <a:ext cx="8229600" cy="415479"/>
          </a:xfrm>
        </p:spPr>
        <p:txBody>
          <a:bodyPr/>
          <a:lstStyle/>
          <a:p>
            <a:pPr marL="285750" indent="-285750"/>
            <a:r>
              <a:rPr lang="en-GB" dirty="0"/>
              <a:t>How does </a:t>
            </a:r>
            <a:r>
              <a:rPr lang="en-GB" dirty="0" smtClean="0"/>
              <a:t>DS differ </a:t>
            </a:r>
            <a:r>
              <a:rPr lang="en-GB" dirty="0"/>
              <a:t>from </a:t>
            </a:r>
            <a:r>
              <a:rPr lang="en-GB" dirty="0" smtClean="0"/>
              <a:t>Business Intelligence (BI)?</a:t>
            </a:r>
            <a:endParaRPr lang="en-GB" dirty="0"/>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17</a:t>
            </a:fld>
            <a:endParaRPr lang="en-US" b="1" dirty="0">
              <a:solidFill>
                <a:prstClr val="black"/>
              </a:solidFill>
            </a:endParaRPr>
          </a:p>
        </p:txBody>
      </p:sp>
      <p:sp>
        <p:nvSpPr>
          <p:cNvPr id="158" name="TextBox 157"/>
          <p:cNvSpPr txBox="1">
            <a:spLocks noChangeArrowheads="1"/>
          </p:cNvSpPr>
          <p:nvPr/>
        </p:nvSpPr>
        <p:spPr bwMode="auto">
          <a:xfrm>
            <a:off x="7540867" y="6498861"/>
            <a:ext cx="1263409" cy="276961"/>
          </a:xfrm>
          <a:prstGeom prst="rect">
            <a:avLst/>
          </a:prstGeom>
          <a:noFill/>
          <a:ln>
            <a:noFill/>
          </a:ln>
          <a:extLst/>
        </p:spPr>
        <p:txBody>
          <a:bodyPr wrap="none" lIns="91401" tIns="45701" rIns="91401" bIns="45701"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004"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59" name="TextBox 158"/>
          <p:cNvSpPr txBox="1">
            <a:spLocks noChangeArrowheads="1"/>
          </p:cNvSpPr>
          <p:nvPr/>
        </p:nvSpPr>
        <p:spPr bwMode="auto">
          <a:xfrm>
            <a:off x="7540867" y="6502035"/>
            <a:ext cx="1263409" cy="276961"/>
          </a:xfrm>
          <a:prstGeom prst="rect">
            <a:avLst/>
          </a:prstGeom>
          <a:noFill/>
          <a:ln>
            <a:noFill/>
          </a:ln>
          <a:extLst/>
        </p:spPr>
        <p:txBody>
          <a:bodyPr wrap="none" lIns="91401" tIns="45701" rIns="91401" bIns="45701"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004"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09" name="Content Placeholder 1"/>
          <p:cNvSpPr txBox="1">
            <a:spLocks/>
          </p:cNvSpPr>
          <p:nvPr/>
        </p:nvSpPr>
        <p:spPr bwMode="auto">
          <a:xfrm>
            <a:off x="583814" y="1196752"/>
            <a:ext cx="7876618"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sz="2000" b="1" dirty="0" smtClean="0">
                <a:solidFill>
                  <a:srgbClr val="2EABE2"/>
                </a:solidFill>
              </a:rPr>
              <a:t>BI:</a:t>
            </a:r>
          </a:p>
          <a:p>
            <a:pPr marL="0" indent="0"/>
            <a:endParaRPr lang="en-GB" sz="1800" b="1" dirty="0"/>
          </a:p>
          <a:p>
            <a:pPr marL="0" indent="0"/>
            <a:endParaRPr lang="en-GB" sz="1800" b="1" dirty="0" smtClean="0"/>
          </a:p>
          <a:p>
            <a:pPr marL="0" indent="0"/>
            <a:endParaRPr lang="en-GB" sz="1800" b="1" dirty="0"/>
          </a:p>
          <a:p>
            <a:pPr marL="0" indent="0"/>
            <a:endParaRPr lang="en-GB" sz="1800" b="1" dirty="0" smtClean="0"/>
          </a:p>
          <a:p>
            <a:pPr marL="0" indent="0"/>
            <a:r>
              <a:rPr lang="en-GB" sz="2000" b="1" dirty="0" smtClean="0">
                <a:solidFill>
                  <a:srgbClr val="2EABE2"/>
                </a:solidFill>
              </a:rPr>
              <a:t>The difference:</a:t>
            </a:r>
          </a:p>
          <a:p>
            <a:pPr marL="0" indent="0"/>
            <a:endParaRPr lang="en-GB" sz="2000" b="1" dirty="0" smtClean="0">
              <a:solidFill>
                <a:srgbClr val="2EABE2"/>
              </a:solidFill>
            </a:endParaRPr>
          </a:p>
          <a:p>
            <a:pPr marL="0" indent="0"/>
            <a:endParaRPr lang="en-GB" sz="1800" b="1" dirty="0"/>
          </a:p>
          <a:p>
            <a:pPr marL="0" indent="0"/>
            <a:r>
              <a:rPr lang="en-GB" sz="1800" dirty="0" smtClean="0"/>
              <a:t> </a:t>
            </a:r>
          </a:p>
          <a:p>
            <a:pPr marL="0" indent="0"/>
            <a:endParaRPr lang="en-GB" sz="1800" dirty="0"/>
          </a:p>
          <a:p>
            <a:pPr marL="0" indent="0"/>
            <a:endParaRPr lang="en-GB" sz="1800" dirty="0" smtClean="0"/>
          </a:p>
          <a:p>
            <a:pPr marL="0" indent="0"/>
            <a:r>
              <a:rPr lang="en-GB" sz="1800" dirty="0" smtClean="0"/>
              <a:t>These </a:t>
            </a:r>
            <a:r>
              <a:rPr lang="en-GB" sz="1800" dirty="0"/>
              <a:t>traditional systems are </a:t>
            </a:r>
            <a:r>
              <a:rPr lang="en-GB" sz="1800" dirty="0" smtClean="0"/>
              <a:t>now being </a:t>
            </a:r>
            <a:r>
              <a:rPr lang="en-GB" sz="1800" dirty="0"/>
              <a:t>complimented with emerging technologies (Hadoop, In-memory databases</a:t>
            </a:r>
            <a:r>
              <a:rPr lang="en-GB" sz="1800" dirty="0" smtClean="0"/>
              <a:t>, Data Science platforms) </a:t>
            </a:r>
            <a:r>
              <a:rPr lang="en-GB" sz="1800" dirty="0"/>
              <a:t>to support big and fast data analytics</a:t>
            </a:r>
            <a:r>
              <a:rPr lang="en-GB" sz="1800" dirty="0" smtClean="0"/>
              <a:t>. Taking analytics to the next level!</a:t>
            </a:r>
            <a:endParaRPr lang="en-GB" sz="1800" b="1" dirty="0" smtClean="0"/>
          </a:p>
          <a:p>
            <a:pPr marL="0" indent="0"/>
            <a:endParaRPr lang="en-GB" sz="400" dirty="0"/>
          </a:p>
          <a:p>
            <a:pPr marL="0" indent="0"/>
            <a:endParaRPr lang="en-GB" sz="1400" dirty="0" smtClean="0"/>
          </a:p>
          <a:p>
            <a:pPr marL="0" indent="0"/>
            <a:endParaRPr lang="en-GB" sz="1400" dirty="0"/>
          </a:p>
          <a:p>
            <a:pPr marL="0" indent="0"/>
            <a:endParaRPr lang="en-GB" sz="1400" dirty="0" smtClean="0"/>
          </a:p>
          <a:p>
            <a:pPr marL="0" indent="0"/>
            <a:endParaRPr lang="en-GB" sz="1400" dirty="0"/>
          </a:p>
          <a:p>
            <a:pPr marL="0" indent="0"/>
            <a:endParaRPr lang="en-GB" sz="1000" dirty="0">
              <a:solidFill>
                <a:srgbClr val="002060"/>
              </a:solidFill>
            </a:endParaRPr>
          </a:p>
          <a:p>
            <a:pPr marL="0" indent="0"/>
            <a:endParaRPr lang="en-GB" sz="1400" dirty="0" smtClean="0"/>
          </a:p>
        </p:txBody>
      </p:sp>
      <p:sp>
        <p:nvSpPr>
          <p:cNvPr id="9" name="Rounded Rectangle 8"/>
          <p:cNvSpPr/>
          <p:nvPr/>
        </p:nvSpPr>
        <p:spPr>
          <a:xfrm>
            <a:off x="480672" y="1700808"/>
            <a:ext cx="8082902" cy="510778"/>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dirty="0">
                <a:solidFill>
                  <a:schemeClr val="tx1"/>
                </a:solidFill>
              </a:rPr>
              <a:t>Analysis on structured data to provide </a:t>
            </a:r>
            <a:r>
              <a:rPr lang="en-GB" b="1" dirty="0">
                <a:solidFill>
                  <a:schemeClr val="tx1"/>
                </a:solidFill>
              </a:rPr>
              <a:t>PREDICTIVE </a:t>
            </a:r>
            <a:r>
              <a:rPr lang="en-GB" dirty="0">
                <a:solidFill>
                  <a:schemeClr val="tx1"/>
                </a:solidFill>
              </a:rPr>
              <a:t>analysis</a:t>
            </a:r>
            <a:r>
              <a:rPr lang="en-GB" b="1" dirty="0">
                <a:solidFill>
                  <a:schemeClr val="tx1"/>
                </a:solidFill>
              </a:rPr>
              <a:t>.</a:t>
            </a:r>
          </a:p>
        </p:txBody>
      </p:sp>
      <p:sp>
        <p:nvSpPr>
          <p:cNvPr id="10" name="Rounded Rectangle 9"/>
          <p:cNvSpPr/>
          <p:nvPr/>
        </p:nvSpPr>
        <p:spPr>
          <a:xfrm>
            <a:off x="480672" y="3333108"/>
            <a:ext cx="8082902" cy="1123712"/>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dirty="0"/>
              <a:t>It is generally said that BI is backwards looking and data science is forward looking.  BI is greatly embedded into </a:t>
            </a:r>
            <a:r>
              <a:rPr lang="en-GB" dirty="0" smtClean="0"/>
              <a:t>enterprise wide reporting, </a:t>
            </a:r>
            <a:r>
              <a:rPr lang="en-GB" dirty="0"/>
              <a:t>and traditional Databases or Warehouse’s aren’t going away anytime soon. </a:t>
            </a:r>
            <a:endParaRPr lang="en-GB" b="1" dirty="0">
              <a:solidFill>
                <a:schemeClr val="tx1"/>
              </a:solidFill>
            </a:endParaRPr>
          </a:p>
        </p:txBody>
      </p:sp>
    </p:spTree>
    <p:extLst>
      <p:ext uri="{BB962C8B-B14F-4D97-AF65-F5344CB8AC3E}">
        <p14:creationId xmlns:p14="http://schemas.microsoft.com/office/powerpoint/2010/main" val="276024243"/>
      </p:ext>
    </p:extLst>
  </p:cSld>
  <p:clrMapOvr>
    <a:masterClrMapping/>
  </p:clrMapOvr>
  <p:transition spd="slow">
    <p:strip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p>
            <a:r>
              <a:rPr lang="en-GB" sz="2000" b="1" dirty="0">
                <a:solidFill>
                  <a:srgbClr val="2D98D9"/>
                </a:solidFill>
                <a:cs typeface="Arial" panose="020B0604020202020204" pitchFamily="34" charset="0"/>
              </a:rPr>
              <a:t>How would you market DS to “X”</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18</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Exercise 2</a:t>
            </a:r>
            <a:endParaRPr lang="en-GB" dirty="0">
              <a:latin typeface="+mn-lt"/>
            </a:endParaRPr>
          </a:p>
        </p:txBody>
      </p:sp>
      <p:sp>
        <p:nvSpPr>
          <p:cNvPr id="8" name="Rounded Rectangle 4"/>
          <p:cNvSpPr/>
          <p:nvPr/>
        </p:nvSpPr>
        <p:spPr>
          <a:xfrm>
            <a:off x="948474" y="2491164"/>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a:solidFill>
                  <a:sysClr val="windowText" lastClr="000000"/>
                </a:solidFill>
              </a:rPr>
              <a:t>Discussion &amp; present </a:t>
            </a:r>
            <a:r>
              <a:rPr lang="en-GB" dirty="0" smtClean="0">
                <a:solidFill>
                  <a:sysClr val="windowText" lastClr="000000"/>
                </a:solidFill>
              </a:rPr>
              <a:t>back</a:t>
            </a:r>
            <a:endParaRPr lang="en-GB" altLang="en-US" dirty="0"/>
          </a:p>
          <a:p>
            <a:pPr lvl="2"/>
            <a:endParaRPr lang="en-GB" altLang="en-US" dirty="0"/>
          </a:p>
          <a:p>
            <a:pPr lvl="2"/>
            <a:endParaRPr lang="en-GB" altLang="en-US" dirty="0"/>
          </a:p>
        </p:txBody>
      </p:sp>
      <p:sp>
        <p:nvSpPr>
          <p:cNvPr id="9" name="Next subject"/>
          <p:cNvSpPr txBox="1">
            <a:spLocks/>
          </p:cNvSpPr>
          <p:nvPr/>
        </p:nvSpPr>
        <p:spPr>
          <a:xfrm>
            <a:off x="2910111" y="1498860"/>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30 </a:t>
            </a:r>
            <a:r>
              <a:rPr lang="en-GB" b="1" dirty="0"/>
              <a:t>minutes.</a:t>
            </a:r>
          </a:p>
        </p:txBody>
      </p:sp>
      <p:grpSp>
        <p:nvGrpSpPr>
          <p:cNvPr id="11" name="Group 10"/>
          <p:cNvGrpSpPr/>
          <p:nvPr/>
        </p:nvGrpSpPr>
        <p:grpSpPr>
          <a:xfrm>
            <a:off x="2483768" y="4793845"/>
            <a:ext cx="1728192" cy="713466"/>
            <a:chOff x="625534" y="931"/>
            <a:chExt cx="1189110" cy="713466"/>
          </a:xfrm>
          <a:solidFill>
            <a:srgbClr val="8EC23C"/>
          </a:solidFill>
        </p:grpSpPr>
        <p:sp>
          <p:nvSpPr>
            <p:cNvPr id="12" name="Rectangle 11"/>
            <p:cNvSpPr/>
            <p:nvPr/>
          </p:nvSpPr>
          <p:spPr>
            <a:xfrm>
              <a:off x="625534" y="931"/>
              <a:ext cx="1189110" cy="713466"/>
            </a:xfrm>
            <a:prstGeom prst="rect">
              <a:avLst/>
            </a:prstGeom>
            <a:grpFill/>
            <a:ln w="9525" cap="flat" cmpd="sng" algn="ctr">
              <a:noFill/>
              <a:prstDash val="solid"/>
            </a:ln>
            <a:effectLst/>
            <a:scene3d>
              <a:camera prst="orthographicFront"/>
              <a:lightRig rig="threePt" dir="t"/>
            </a:scene3d>
            <a:sp3d prstMaterial="dkEdge">
              <a:bevelT w="38100" h="12700"/>
            </a:sp3d>
          </p:spPr>
        </p:sp>
        <p:sp>
          <p:nvSpPr>
            <p:cNvPr id="13" name="Rectangle 12"/>
            <p:cNvSpPr/>
            <p:nvPr/>
          </p:nvSpPr>
          <p:spPr>
            <a:xfrm>
              <a:off x="625534" y="931"/>
              <a:ext cx="1189110" cy="713466"/>
            </a:xfrm>
            <a:prstGeom prst="rect">
              <a:avLst/>
            </a:prstGeom>
            <a:grpFill/>
            <a:ln w="9525" cap="flat" cmpd="sng" algn="ctr">
              <a:noFill/>
              <a:prstDash val="solid"/>
            </a:ln>
            <a:effectLst/>
            <a:scene3d>
              <a:camera prst="orthographicFront"/>
              <a:lightRig rig="threePt" dir="t"/>
            </a:scene3d>
            <a:sp3d prstMaterial="dkEdge">
              <a:bevelT w="38100" h="12700"/>
            </a:sp3d>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n-GB" sz="1800" b="1" i="0" u="none" strike="noStrike" kern="0" cap="none" spc="0" normalizeH="0" baseline="0" noProof="0" dirty="0" smtClean="0">
                  <a:ln>
                    <a:noFill/>
                  </a:ln>
                  <a:solidFill>
                    <a:prstClr val="white"/>
                  </a:solidFill>
                  <a:effectLst/>
                  <a:uLnTx/>
                  <a:uFillTx/>
                  <a:latin typeface="Arial"/>
                  <a:ea typeface="+mn-ea"/>
                  <a:cs typeface="+mn-cs"/>
                </a:rPr>
                <a:t>Client</a:t>
              </a:r>
            </a:p>
          </p:txBody>
        </p:sp>
      </p:grpSp>
      <p:grpSp>
        <p:nvGrpSpPr>
          <p:cNvPr id="14" name="Group 13"/>
          <p:cNvGrpSpPr/>
          <p:nvPr/>
        </p:nvGrpSpPr>
        <p:grpSpPr>
          <a:xfrm>
            <a:off x="2483768" y="3857741"/>
            <a:ext cx="1728192" cy="713466"/>
            <a:chOff x="625534" y="833308"/>
            <a:chExt cx="1189110" cy="713466"/>
          </a:xfrm>
          <a:solidFill>
            <a:srgbClr val="FAB041"/>
          </a:solidFill>
        </p:grpSpPr>
        <p:sp>
          <p:nvSpPr>
            <p:cNvPr id="15" name="Rectangle 14"/>
            <p:cNvSpPr/>
            <p:nvPr/>
          </p:nvSpPr>
          <p:spPr>
            <a:xfrm>
              <a:off x="625534" y="833308"/>
              <a:ext cx="1189110" cy="713466"/>
            </a:xfrm>
            <a:prstGeom prst="rect">
              <a:avLst/>
            </a:prstGeom>
            <a:grpFill/>
            <a:ln w="9525" cap="flat" cmpd="sng" algn="ctr">
              <a:noFill/>
              <a:prstDash val="solid"/>
            </a:ln>
            <a:effectLst/>
            <a:scene3d>
              <a:camera prst="orthographicFront"/>
              <a:lightRig rig="threePt" dir="t"/>
            </a:scene3d>
            <a:sp3d prstMaterial="dkEdge">
              <a:bevelT w="38100" h="12700"/>
            </a:sp3d>
          </p:spPr>
        </p:sp>
        <p:sp>
          <p:nvSpPr>
            <p:cNvPr id="16" name="Rectangle 15"/>
            <p:cNvSpPr/>
            <p:nvPr/>
          </p:nvSpPr>
          <p:spPr>
            <a:xfrm>
              <a:off x="625534" y="833308"/>
              <a:ext cx="1189110" cy="713466"/>
            </a:xfrm>
            <a:prstGeom prst="rect">
              <a:avLst/>
            </a:prstGeom>
            <a:grpFill/>
            <a:ln w="9525" cap="flat" cmpd="sng" algn="ctr">
              <a:noFill/>
              <a:prstDash val="solid"/>
            </a:ln>
            <a:effectLst/>
            <a:scene3d>
              <a:camera prst="orthographicFront"/>
              <a:lightRig rig="threePt" dir="t"/>
            </a:scene3d>
            <a:sp3d prstMaterial="dkEdge">
              <a:bevelT w="38100" h="12700"/>
            </a:sp3d>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lang="en-GB" b="1" kern="0" dirty="0" smtClean="0">
                  <a:solidFill>
                    <a:prstClr val="white"/>
                  </a:solidFill>
                  <a:latin typeface="Arial"/>
                </a:rPr>
                <a:t>Parent</a:t>
              </a:r>
              <a:endParaRPr kumimoji="0" lang="en-GB" sz="1800" b="1" i="0" u="none" strike="noStrike" kern="0" cap="none" spc="0" normalizeH="0" baseline="0" noProof="0" dirty="0" smtClean="0">
                <a:ln>
                  <a:noFill/>
                </a:ln>
                <a:solidFill>
                  <a:prstClr val="white"/>
                </a:solidFill>
                <a:effectLst/>
                <a:uLnTx/>
                <a:uFillTx/>
                <a:latin typeface="Arial"/>
                <a:ea typeface="+mn-ea"/>
                <a:cs typeface="+mn-cs"/>
              </a:endParaRPr>
            </a:p>
          </p:txBody>
        </p:sp>
      </p:grpSp>
      <p:grpSp>
        <p:nvGrpSpPr>
          <p:cNvPr id="17" name="Group 16"/>
          <p:cNvGrpSpPr/>
          <p:nvPr/>
        </p:nvGrpSpPr>
        <p:grpSpPr>
          <a:xfrm>
            <a:off x="4540723" y="3857741"/>
            <a:ext cx="1728192" cy="713466"/>
            <a:chOff x="625534" y="1665686"/>
            <a:chExt cx="1189110" cy="713466"/>
          </a:xfrm>
          <a:solidFill>
            <a:srgbClr val="00B0F0"/>
          </a:solidFill>
        </p:grpSpPr>
        <p:sp>
          <p:nvSpPr>
            <p:cNvPr id="18" name="Rectangle 17"/>
            <p:cNvSpPr/>
            <p:nvPr/>
          </p:nvSpPr>
          <p:spPr>
            <a:xfrm>
              <a:off x="625534" y="1665686"/>
              <a:ext cx="1189110" cy="713466"/>
            </a:xfrm>
            <a:prstGeom prst="rect">
              <a:avLst/>
            </a:prstGeom>
            <a:grpFill/>
            <a:ln w="9525" cap="flat" cmpd="sng" algn="ctr">
              <a:solidFill>
                <a:srgbClr val="4BACC6">
                  <a:shade val="60000"/>
                  <a:satMod val="300000"/>
                </a:srgbClr>
              </a:solidFill>
              <a:prstDash val="solid"/>
            </a:ln>
            <a:effectLst>
              <a:glow rad="70000">
                <a:srgbClr val="4BACC6">
                  <a:tint val="30000"/>
                  <a:shade val="95000"/>
                  <a:satMod val="300000"/>
                  <a:alpha val="50000"/>
                </a:srgbClr>
              </a:glow>
            </a:effectLst>
            <a:scene3d>
              <a:camera prst="orthographicFront"/>
              <a:lightRig rig="threePt" dir="t"/>
            </a:scene3d>
            <a:sp3d prstMaterial="dkEdge">
              <a:bevelT w="38100" h="12700"/>
            </a:sp3d>
          </p:spPr>
        </p:sp>
        <p:sp>
          <p:nvSpPr>
            <p:cNvPr id="19" name="Rectangle 18"/>
            <p:cNvSpPr/>
            <p:nvPr/>
          </p:nvSpPr>
          <p:spPr>
            <a:xfrm>
              <a:off x="625534" y="1665686"/>
              <a:ext cx="1189110" cy="713466"/>
            </a:xfrm>
            <a:prstGeom prst="rect">
              <a:avLst/>
            </a:prstGeom>
            <a:solidFill>
              <a:srgbClr val="2EABE2"/>
            </a:solidFill>
            <a:ln>
              <a:noFill/>
            </a:ln>
            <a:effectLst/>
            <a:scene3d>
              <a:camera prst="orthographicFront"/>
              <a:lightRig rig="threePt" dir="t"/>
            </a:scene3d>
            <a:sp3d prstMaterial="dkEdge">
              <a:bevelT w="38100" h="12700"/>
            </a:sp3d>
          </p:spPr>
          <p:txBody>
            <a:bodyPr spcFirstLastPara="0" vert="horz" wrap="square" lIns="83820" tIns="83820" rIns="83820" bIns="83820" numCol="1" spcCol="1270" anchor="ctr" anchorCtr="0">
              <a:noAutofit/>
            </a:bodyPr>
            <a:lstStyle/>
            <a:p>
              <a:pPr marL="0" marR="0" lvl="0" indent="0" algn="ctr" defTabSz="977900" eaLnBrk="1" fontAlgn="base" latinLnBrk="0" hangingPunct="1">
                <a:lnSpc>
                  <a:spcPct val="90000"/>
                </a:lnSpc>
                <a:spcBef>
                  <a:spcPct val="0"/>
                </a:spcBef>
                <a:spcAft>
                  <a:spcPct val="35000"/>
                </a:spcAft>
                <a:buClrTx/>
                <a:buSzTx/>
                <a:buFontTx/>
                <a:buNone/>
                <a:tabLst/>
                <a:defRPr/>
              </a:pPr>
              <a:r>
                <a:rPr kumimoji="0" lang="en-GB" sz="1800" b="1" i="0" u="none" strike="noStrike" kern="0" cap="none" spc="0" normalizeH="0" baseline="0" noProof="0" dirty="0" smtClean="0">
                  <a:ln>
                    <a:noFill/>
                  </a:ln>
                  <a:solidFill>
                    <a:prstClr val="white"/>
                  </a:solidFill>
                  <a:effectLst/>
                  <a:uLnTx/>
                  <a:uFillTx/>
                  <a:latin typeface="Arial"/>
                  <a:ea typeface="+mn-ea"/>
                  <a:cs typeface="Arial" panose="020B0604020202020204" pitchFamily="34" charset="0"/>
                </a:rPr>
                <a:t>Peer</a:t>
              </a:r>
            </a:p>
          </p:txBody>
        </p:sp>
      </p:grpSp>
      <p:grpSp>
        <p:nvGrpSpPr>
          <p:cNvPr id="20" name="Group 19"/>
          <p:cNvGrpSpPr/>
          <p:nvPr/>
        </p:nvGrpSpPr>
        <p:grpSpPr>
          <a:xfrm>
            <a:off x="4540723" y="4793845"/>
            <a:ext cx="1728192" cy="713466"/>
            <a:chOff x="625534" y="1665686"/>
            <a:chExt cx="1189110" cy="713466"/>
          </a:xfrm>
          <a:solidFill>
            <a:srgbClr val="522E91"/>
          </a:solidFill>
        </p:grpSpPr>
        <p:sp>
          <p:nvSpPr>
            <p:cNvPr id="21" name="Rectangle 20"/>
            <p:cNvSpPr/>
            <p:nvPr/>
          </p:nvSpPr>
          <p:spPr>
            <a:xfrm>
              <a:off x="625534" y="1665686"/>
              <a:ext cx="1189110" cy="713466"/>
            </a:xfrm>
            <a:prstGeom prst="rect">
              <a:avLst/>
            </a:prstGeom>
            <a:grpFill/>
            <a:ln w="9525" cap="flat" cmpd="sng" algn="ctr">
              <a:noFill/>
              <a:prstDash val="solid"/>
            </a:ln>
            <a:effectLst/>
            <a:scene3d>
              <a:camera prst="orthographicFront"/>
              <a:lightRig rig="threePt" dir="t"/>
            </a:scene3d>
            <a:sp3d prstMaterial="dkEdge">
              <a:bevelT w="38100" h="12700"/>
            </a:sp3d>
          </p:spPr>
        </p:sp>
        <p:sp>
          <p:nvSpPr>
            <p:cNvPr id="22" name="Rectangle 21"/>
            <p:cNvSpPr/>
            <p:nvPr/>
          </p:nvSpPr>
          <p:spPr>
            <a:xfrm>
              <a:off x="625534" y="1665686"/>
              <a:ext cx="1189110" cy="713466"/>
            </a:xfrm>
            <a:prstGeom prst="rect">
              <a:avLst/>
            </a:prstGeom>
            <a:grpFill/>
            <a:ln w="9525" cap="flat" cmpd="sng" algn="ctr">
              <a:noFill/>
              <a:prstDash val="solid"/>
            </a:ln>
            <a:effectLst/>
            <a:scene3d>
              <a:camera prst="orthographicFront"/>
              <a:lightRig rig="threePt" dir="t"/>
            </a:scene3d>
            <a:sp3d prstMaterial="dkEdge">
              <a:bevelT w="38100" h="12700"/>
            </a:sp3d>
          </p:spPr>
          <p:txBody>
            <a:bodyPr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en-GB" sz="1800" b="1" i="0" u="none" strike="noStrike" kern="0" cap="none" spc="0" normalizeH="0" baseline="0" noProof="0" dirty="0" smtClean="0">
                  <a:ln>
                    <a:noFill/>
                  </a:ln>
                  <a:solidFill>
                    <a:prstClr val="white"/>
                  </a:solidFill>
                  <a:effectLst/>
                  <a:uLnTx/>
                  <a:uFillTx/>
                  <a:latin typeface="Arial"/>
                  <a:ea typeface="+mn-ea"/>
                  <a:cs typeface="Arial" panose="020B0604020202020204" pitchFamily="34" charset="0"/>
                </a:rPr>
                <a:t>Grandparent</a:t>
              </a:r>
            </a:p>
          </p:txBody>
        </p:sp>
      </p:grpSp>
    </p:spTree>
    <p:extLst>
      <p:ext uri="{BB962C8B-B14F-4D97-AF65-F5344CB8AC3E}">
        <p14:creationId xmlns:p14="http://schemas.microsoft.com/office/powerpoint/2010/main" val="599986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19</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28" name="Text Placeholder 4"/>
          <p:cNvSpPr txBox="1">
            <a:spLocks/>
          </p:cNvSpPr>
          <p:nvPr/>
        </p:nvSpPr>
        <p:spPr bwMode="auto">
          <a:xfrm>
            <a:off x="1403648" y="3817806"/>
            <a:ext cx="6419850" cy="319522"/>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1600" b="1" dirty="0"/>
              <a:t>Key Challenges facing DS Implementations</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28" name="Text Placeholder 4"/>
          <p:cNvSpPr txBox="1">
            <a:spLocks/>
          </p:cNvSpPr>
          <p:nvPr/>
        </p:nvSpPr>
        <p:spPr bwMode="auto">
          <a:xfrm>
            <a:off x="1403648" y="3817806"/>
            <a:ext cx="6419850" cy="319522"/>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1600" b="1" dirty="0"/>
              <a:t>Key Challenges facing DS Implementations</a:t>
            </a:r>
          </a:p>
        </p:txBody>
      </p:sp>
      <p:sp>
        <p:nvSpPr>
          <p:cNvPr id="29" name="Text Placeholder 4"/>
          <p:cNvSpPr txBox="1">
            <a:spLocks/>
          </p:cNvSpPr>
          <p:nvPr/>
        </p:nvSpPr>
        <p:spPr>
          <a:xfrm>
            <a:off x="1404565" y="3386878"/>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How does DS differ from BI?</a:t>
            </a:r>
          </a:p>
        </p:txBody>
      </p:sp>
      <p:sp>
        <p:nvSpPr>
          <p:cNvPr id="30" name="Text Placeholder 4"/>
          <p:cNvSpPr txBox="1">
            <a:spLocks/>
          </p:cNvSpPr>
          <p:nvPr/>
        </p:nvSpPr>
        <p:spPr>
          <a:xfrm>
            <a:off x="1404690" y="2954689"/>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DS and Big Data?</a:t>
            </a:r>
          </a:p>
        </p:txBody>
      </p:sp>
      <p:sp>
        <p:nvSpPr>
          <p:cNvPr id="31" name="Text Placeholder 4"/>
          <p:cNvSpPr txBox="1">
            <a:spLocks/>
          </p:cNvSpPr>
          <p:nvPr/>
        </p:nvSpPr>
        <p:spPr>
          <a:xfrm>
            <a:off x="1404690" y="2521662"/>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History of DS</a:t>
            </a:r>
          </a:p>
        </p:txBody>
      </p:sp>
      <p:sp>
        <p:nvSpPr>
          <p:cNvPr id="32" name="Text Placeholder 4"/>
          <p:cNvSpPr txBox="1">
            <a:spLocks/>
          </p:cNvSpPr>
          <p:nvPr/>
        </p:nvSpPr>
        <p:spPr>
          <a:xfrm>
            <a:off x="1404565" y="2089614"/>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What is Data Science (DS)?</a:t>
            </a:r>
          </a:p>
        </p:txBody>
      </p:sp>
      <p:sp>
        <p:nvSpPr>
          <p:cNvPr id="33" name="Text Placeholder 4"/>
          <p:cNvSpPr txBox="1">
            <a:spLocks/>
          </p:cNvSpPr>
          <p:nvPr/>
        </p:nvSpPr>
        <p:spPr>
          <a:xfrm>
            <a:off x="1404690" y="1196752"/>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sz="1600" b="1" dirty="0"/>
              <a:t>Meet &amp; Greet!</a:t>
            </a:r>
          </a:p>
        </p:txBody>
      </p:sp>
      <p:sp>
        <p:nvSpPr>
          <p:cNvPr id="34" name="Text Placeholder 4"/>
          <p:cNvSpPr txBox="1">
            <a:spLocks/>
          </p:cNvSpPr>
          <p:nvPr/>
        </p:nvSpPr>
        <p:spPr>
          <a:xfrm>
            <a:off x="1404690" y="1657566"/>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Timelines</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
        <p:nvSpPr>
          <p:cNvPr id="58" name="Text Placeholder 4"/>
          <p:cNvSpPr txBox="1">
            <a:spLocks/>
          </p:cNvSpPr>
          <p:nvPr/>
        </p:nvSpPr>
        <p:spPr>
          <a:xfrm>
            <a:off x="1415223" y="5979457"/>
            <a:ext cx="6420583" cy="329863"/>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What is Data Science? - Exercise</a:t>
            </a:r>
          </a:p>
        </p:txBody>
      </p:sp>
      <p:sp>
        <p:nvSpPr>
          <p:cNvPr id="59" name="Text Placeholder 4"/>
          <p:cNvSpPr txBox="1">
            <a:spLocks/>
          </p:cNvSpPr>
          <p:nvPr/>
        </p:nvSpPr>
        <p:spPr>
          <a:xfrm>
            <a:off x="1415223" y="5547269"/>
            <a:ext cx="6420583" cy="329863"/>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Q&amp;A</a:t>
            </a:r>
          </a:p>
        </p:txBody>
      </p:sp>
      <p:sp>
        <p:nvSpPr>
          <p:cNvPr id="60" name="Text Placeholder 4"/>
          <p:cNvSpPr txBox="1">
            <a:spLocks/>
          </p:cNvSpPr>
          <p:nvPr/>
        </p:nvSpPr>
        <p:spPr>
          <a:xfrm>
            <a:off x="1415098" y="5115080"/>
            <a:ext cx="6420583" cy="329863"/>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Future DS Trends</a:t>
            </a:r>
          </a:p>
        </p:txBody>
      </p:sp>
      <p:sp>
        <p:nvSpPr>
          <p:cNvPr id="61" name="Text Placeholder 4"/>
          <p:cNvSpPr txBox="1">
            <a:spLocks/>
          </p:cNvSpPr>
          <p:nvPr/>
        </p:nvSpPr>
        <p:spPr>
          <a:xfrm>
            <a:off x="1415223" y="4250843"/>
            <a:ext cx="6420583" cy="329863"/>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sz="1600" b="1" dirty="0"/>
              <a:t>DS Market Players</a:t>
            </a:r>
          </a:p>
        </p:txBody>
      </p:sp>
      <p:sp>
        <p:nvSpPr>
          <p:cNvPr id="62" name="Text Placeholder 4"/>
          <p:cNvSpPr txBox="1">
            <a:spLocks/>
          </p:cNvSpPr>
          <p:nvPr/>
        </p:nvSpPr>
        <p:spPr>
          <a:xfrm>
            <a:off x="1415223" y="4682891"/>
            <a:ext cx="6420583" cy="329863"/>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The Hadoop Ecosystem</a:t>
            </a:r>
          </a:p>
        </p:txBody>
      </p:sp>
    </p:spTree>
    <p:extLst>
      <p:ext uri="{BB962C8B-B14F-4D97-AF65-F5344CB8AC3E}">
        <p14:creationId xmlns:p14="http://schemas.microsoft.com/office/powerpoint/2010/main" val="482131821"/>
      </p:ext>
    </p:extLst>
  </p:cSld>
  <p:clrMapOvr>
    <a:masterClrMapping/>
  </p:clrMapOvr>
  <p:transition spd="slow">
    <p:strip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637224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Key Challenges facing DS Implementations?</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20</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Exercise 3</a:t>
            </a:r>
            <a:endParaRPr lang="en-GB" dirty="0">
              <a:latin typeface="+mn-lt"/>
            </a:endParaRPr>
          </a:p>
        </p:txBody>
      </p:sp>
      <p:sp>
        <p:nvSpPr>
          <p:cNvPr id="8" name="Rounded Rectangle 4"/>
          <p:cNvSpPr/>
          <p:nvPr/>
        </p:nvSpPr>
        <p:spPr>
          <a:xfrm>
            <a:off x="948474" y="2491164"/>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a:solidFill>
                  <a:sysClr val="windowText" lastClr="000000"/>
                </a:solidFill>
              </a:rPr>
              <a:t>Discussion &amp; F</a:t>
            </a:r>
            <a:r>
              <a:rPr lang="en-GB" dirty="0" smtClean="0">
                <a:solidFill>
                  <a:sysClr val="windowText" lastClr="000000"/>
                </a:solidFill>
              </a:rPr>
              <a:t>eedback  </a:t>
            </a:r>
            <a:endParaRPr lang="en-GB" altLang="en-US" dirty="0"/>
          </a:p>
          <a:p>
            <a:pPr lvl="2"/>
            <a:endParaRPr lang="en-GB" altLang="en-US" dirty="0"/>
          </a:p>
          <a:p>
            <a:pPr lvl="2"/>
            <a:endParaRPr lang="en-GB" altLang="en-US" dirty="0"/>
          </a:p>
        </p:txBody>
      </p:sp>
      <p:sp>
        <p:nvSpPr>
          <p:cNvPr id="9" name="Next subject"/>
          <p:cNvSpPr txBox="1">
            <a:spLocks/>
          </p:cNvSpPr>
          <p:nvPr/>
        </p:nvSpPr>
        <p:spPr>
          <a:xfrm>
            <a:off x="2910111" y="1498860"/>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15 </a:t>
            </a:r>
            <a:r>
              <a:rPr lang="en-GB" b="1" dirty="0"/>
              <a:t>minutes.</a:t>
            </a:r>
          </a:p>
        </p:txBody>
      </p:sp>
    </p:spTree>
    <p:extLst>
      <p:ext uri="{BB962C8B-B14F-4D97-AF65-F5344CB8AC3E}">
        <p14:creationId xmlns:p14="http://schemas.microsoft.com/office/powerpoint/2010/main" val="9294198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21</a:t>
            </a:fld>
            <a:endParaRPr lang="en-US" b="1" dirty="0">
              <a:solidFill>
                <a:prstClr val="black"/>
              </a:solidFill>
            </a:endParaRPr>
          </a:p>
        </p:txBody>
      </p:sp>
      <p:sp>
        <p:nvSpPr>
          <p:cNvPr id="2" name="Title 1"/>
          <p:cNvSpPr>
            <a:spLocks noGrp="1"/>
          </p:cNvSpPr>
          <p:nvPr>
            <p:ph type="title"/>
          </p:nvPr>
        </p:nvSpPr>
        <p:spPr>
          <a:xfrm>
            <a:off x="395536" y="639027"/>
            <a:ext cx="8229600" cy="415498"/>
          </a:xfrm>
        </p:spPr>
        <p:txBody>
          <a:bodyPr/>
          <a:lstStyle/>
          <a:p>
            <a:r>
              <a:rPr lang="en-GB" dirty="0" smtClean="0"/>
              <a:t>Key Challenges facing DS Implementations?</a:t>
            </a:r>
            <a:endParaRPr lang="en-GB" dirty="0"/>
          </a:p>
        </p:txBody>
      </p:sp>
      <p:graphicFrame>
        <p:nvGraphicFramePr>
          <p:cNvPr id="12" name="Diagram 11"/>
          <p:cNvGraphicFramePr/>
          <p:nvPr>
            <p:extLst>
              <p:ext uri="{D42A27DB-BD31-4B8C-83A1-F6EECF244321}">
                <p14:modId xmlns:p14="http://schemas.microsoft.com/office/powerpoint/2010/main" val="1215424908"/>
              </p:ext>
            </p:extLst>
          </p:nvPr>
        </p:nvGraphicFramePr>
        <p:xfrm>
          <a:off x="179512" y="1268761"/>
          <a:ext cx="9289032" cy="4884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p>
            <a:r>
              <a:rPr lang="en-GB" sz="2000" b="1" dirty="0" smtClean="0">
                <a:solidFill>
                  <a:srgbClr val="2D98D9"/>
                </a:solidFill>
                <a:latin typeface="+mj-lt"/>
                <a:cs typeface="Arial" panose="020B0604020202020204" pitchFamily="34" charset="0"/>
              </a:rPr>
              <a:t>Challenges</a:t>
            </a:r>
            <a:endParaRPr lang="en-GB" sz="2000" b="1" dirty="0">
              <a:solidFill>
                <a:srgbClr val="2D98D9"/>
              </a:solidFill>
              <a:latin typeface="+mj-lt"/>
              <a:cs typeface="Arial" panose="020B0604020202020204" pitchFamily="34" charset="0"/>
            </a:endParaRPr>
          </a:p>
        </p:txBody>
      </p:sp>
    </p:spTree>
    <p:extLst>
      <p:ext uri="{BB962C8B-B14F-4D97-AF65-F5344CB8AC3E}">
        <p14:creationId xmlns:p14="http://schemas.microsoft.com/office/powerpoint/2010/main" val="3238691840"/>
      </p:ext>
    </p:extLst>
  </p:cSld>
  <p:clrMapOvr>
    <a:masterClrMapping/>
  </p:clrMapOvr>
  <p:transition spd="slow">
    <p:strip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22</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
        <p:nvSpPr>
          <p:cNvPr id="61" name="Text Placeholder 4"/>
          <p:cNvSpPr txBox="1">
            <a:spLocks/>
          </p:cNvSpPr>
          <p:nvPr/>
        </p:nvSpPr>
        <p:spPr>
          <a:xfrm>
            <a:off x="1415223" y="4250843"/>
            <a:ext cx="6420583" cy="329863"/>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sz="1600" b="1" dirty="0"/>
              <a:t>DS Market Players</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637224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DS Market Players?</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23</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Exercise 4</a:t>
            </a:r>
            <a:endParaRPr lang="en-GB" dirty="0">
              <a:latin typeface="+mn-lt"/>
            </a:endParaRPr>
          </a:p>
        </p:txBody>
      </p:sp>
      <p:sp>
        <p:nvSpPr>
          <p:cNvPr id="8" name="Rounded Rectangle 4"/>
          <p:cNvSpPr/>
          <p:nvPr/>
        </p:nvSpPr>
        <p:spPr>
          <a:xfrm>
            <a:off x="948474" y="2491164"/>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a:solidFill>
                  <a:sysClr val="windowText" lastClr="000000"/>
                </a:solidFill>
              </a:rPr>
              <a:t>Discussion &amp; F</a:t>
            </a:r>
            <a:r>
              <a:rPr lang="en-GB" dirty="0" smtClean="0">
                <a:solidFill>
                  <a:sysClr val="windowText" lastClr="000000"/>
                </a:solidFill>
              </a:rPr>
              <a:t>eedback  </a:t>
            </a:r>
            <a:endParaRPr lang="en-GB" altLang="en-US" dirty="0"/>
          </a:p>
          <a:p>
            <a:pPr lvl="2"/>
            <a:endParaRPr lang="en-GB" altLang="en-US" dirty="0"/>
          </a:p>
          <a:p>
            <a:pPr lvl="2"/>
            <a:endParaRPr lang="en-GB" altLang="en-US" dirty="0"/>
          </a:p>
        </p:txBody>
      </p:sp>
      <p:sp>
        <p:nvSpPr>
          <p:cNvPr id="9" name="Next subject"/>
          <p:cNvSpPr txBox="1">
            <a:spLocks/>
          </p:cNvSpPr>
          <p:nvPr/>
        </p:nvSpPr>
        <p:spPr>
          <a:xfrm>
            <a:off x="2910111" y="1498860"/>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15 </a:t>
            </a:r>
            <a:r>
              <a:rPr lang="en-GB" b="1" dirty="0"/>
              <a:t>minutes.</a:t>
            </a:r>
          </a:p>
        </p:txBody>
      </p:sp>
    </p:spTree>
    <p:extLst>
      <p:ext uri="{BB962C8B-B14F-4D97-AF65-F5344CB8AC3E}">
        <p14:creationId xmlns:p14="http://schemas.microsoft.com/office/powerpoint/2010/main" val="3156516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6444206" y="1807371"/>
            <a:ext cx="2520281" cy="1808266"/>
          </a:xfrm>
          <a:prstGeom prst="ellipse">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Horton Works</a:t>
            </a:r>
            <a:endParaRPr lang="en-GB" dirty="0"/>
          </a:p>
        </p:txBody>
      </p:sp>
      <p:sp>
        <p:nvSpPr>
          <p:cNvPr id="20" name="Oval 19"/>
          <p:cNvSpPr/>
          <p:nvPr/>
        </p:nvSpPr>
        <p:spPr>
          <a:xfrm>
            <a:off x="3347864" y="2533919"/>
            <a:ext cx="2870027" cy="2060576"/>
          </a:xfrm>
          <a:prstGeom prst="ellipse">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Apache</a:t>
            </a:r>
            <a:endParaRPr lang="en-GB" dirty="0"/>
          </a:p>
        </p:txBody>
      </p:sp>
      <p:sp>
        <p:nvSpPr>
          <p:cNvPr id="19" name="Oval 18"/>
          <p:cNvSpPr/>
          <p:nvPr/>
        </p:nvSpPr>
        <p:spPr>
          <a:xfrm>
            <a:off x="6839348" y="4266725"/>
            <a:ext cx="1748971" cy="1388367"/>
          </a:xfrm>
          <a:prstGeom prst="ellipse">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IBM</a:t>
            </a:r>
            <a:endParaRPr lang="en-GB" dirty="0"/>
          </a:p>
        </p:txBody>
      </p:sp>
      <p:sp>
        <p:nvSpPr>
          <p:cNvPr id="24"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p>
            <a:r>
              <a:rPr lang="en-GB" sz="2000" b="1" dirty="0" smtClean="0">
                <a:solidFill>
                  <a:srgbClr val="2D98D9"/>
                </a:solidFill>
                <a:latin typeface="+mn-lt"/>
                <a:cs typeface="Arial" panose="020B0604020202020204" pitchFamily="34" charset="0"/>
              </a:rPr>
              <a:t>Items title</a:t>
            </a:r>
            <a:endParaRPr lang="en-GB" sz="2000" b="1" dirty="0">
              <a:solidFill>
                <a:srgbClr val="2D98D9"/>
              </a:solidFill>
              <a:latin typeface="+mn-lt"/>
              <a:cs typeface="Arial" panose="020B0604020202020204" pitchFamily="34" charset="0"/>
            </a:endParaRPr>
          </a:p>
        </p:txBody>
      </p:sp>
      <p:sp>
        <p:nvSpPr>
          <p:cNvPr id="11" name="Oval 10"/>
          <p:cNvSpPr/>
          <p:nvPr/>
        </p:nvSpPr>
        <p:spPr>
          <a:xfrm>
            <a:off x="620126" y="1787971"/>
            <a:ext cx="1947523" cy="1583433"/>
          </a:xfrm>
          <a:prstGeom prst="ellipse">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Microsoft</a:t>
            </a:r>
            <a:endParaRPr lang="en-GB" dirty="0"/>
          </a:p>
        </p:txBody>
      </p:sp>
      <p:sp>
        <p:nvSpPr>
          <p:cNvPr id="13" name="Oval 12"/>
          <p:cNvSpPr/>
          <p:nvPr/>
        </p:nvSpPr>
        <p:spPr>
          <a:xfrm>
            <a:off x="1593887" y="4266725"/>
            <a:ext cx="2131726" cy="1743394"/>
          </a:xfrm>
          <a:prstGeom prst="ellipse">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Cloudera</a:t>
            </a:r>
            <a:endParaRPr lang="en-GB" dirty="0"/>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24</a:t>
            </a:fld>
            <a:endParaRPr lang="zh-TW" altLang="en-US" dirty="0"/>
          </a:p>
        </p:txBody>
      </p:sp>
      <p:sp>
        <p:nvSpPr>
          <p:cNvPr id="15"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DS Market Players</a:t>
            </a:r>
            <a:endParaRPr lang="en-GB" dirty="0">
              <a:latin typeface="+mn-lt"/>
            </a:endParaRPr>
          </a:p>
        </p:txBody>
      </p:sp>
    </p:spTree>
    <p:extLst>
      <p:ext uri="{BB962C8B-B14F-4D97-AF65-F5344CB8AC3E}">
        <p14:creationId xmlns:p14="http://schemas.microsoft.com/office/powerpoint/2010/main" val="235629523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25</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
        <p:nvSpPr>
          <p:cNvPr id="62" name="Text Placeholder 4"/>
          <p:cNvSpPr txBox="1">
            <a:spLocks/>
          </p:cNvSpPr>
          <p:nvPr/>
        </p:nvSpPr>
        <p:spPr>
          <a:xfrm>
            <a:off x="1415223" y="4682891"/>
            <a:ext cx="6420583" cy="329863"/>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The Hadoop Ecosystem</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26</a:t>
            </a:fld>
            <a:endParaRPr lang="en-US" b="1" dirty="0">
              <a:solidFill>
                <a:prstClr val="black"/>
              </a:solidFill>
            </a:endParaRPr>
          </a:p>
        </p:txBody>
      </p:sp>
      <p:sp>
        <p:nvSpPr>
          <p:cNvPr id="2" name="Title 1"/>
          <p:cNvSpPr>
            <a:spLocks noGrp="1"/>
          </p:cNvSpPr>
          <p:nvPr>
            <p:ph type="title"/>
          </p:nvPr>
        </p:nvSpPr>
        <p:spPr>
          <a:xfrm>
            <a:off x="457200" y="639027"/>
            <a:ext cx="8229600" cy="415498"/>
          </a:xfrm>
        </p:spPr>
        <p:txBody>
          <a:bodyPr/>
          <a:lstStyle/>
          <a:p>
            <a:r>
              <a:rPr lang="en-GB" dirty="0" smtClean="0"/>
              <a:t>Apache Hadoop</a:t>
            </a:r>
            <a:endParaRPr lang="en-GB" dirty="0"/>
          </a:p>
        </p:txBody>
      </p:sp>
      <p:grpSp>
        <p:nvGrpSpPr>
          <p:cNvPr id="11" name="Group 10"/>
          <p:cNvGrpSpPr/>
          <p:nvPr/>
        </p:nvGrpSpPr>
        <p:grpSpPr>
          <a:xfrm>
            <a:off x="1980309" y="2603169"/>
            <a:ext cx="5005690" cy="2980419"/>
            <a:chOff x="2501405" y="2930385"/>
            <a:chExt cx="4123957" cy="1966866"/>
          </a:xfrm>
        </p:grpSpPr>
        <p:sp>
          <p:nvSpPr>
            <p:cNvPr id="12" name="Rectangle 11"/>
            <p:cNvSpPr/>
            <p:nvPr/>
          </p:nvSpPr>
          <p:spPr>
            <a:xfrm>
              <a:off x="2501405" y="2930385"/>
              <a:ext cx="4123957" cy="196686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lstStyle/>
            <a:p>
              <a:r>
                <a:rPr lang="en-GB" sz="2000" b="1" dirty="0" smtClean="0">
                  <a:solidFill>
                    <a:schemeClr val="tx1"/>
                  </a:solidFill>
                </a:rPr>
                <a:t>Hadoop</a:t>
              </a:r>
              <a:endParaRPr lang="en-GB" sz="2000" b="1" dirty="0">
                <a:solidFill>
                  <a:schemeClr val="tx1"/>
                </a:solidFill>
              </a:endParaRPr>
            </a:p>
          </p:txBody>
        </p:sp>
        <p:sp>
          <p:nvSpPr>
            <p:cNvPr id="13" name="Rectangle 12"/>
            <p:cNvSpPr/>
            <p:nvPr/>
          </p:nvSpPr>
          <p:spPr>
            <a:xfrm>
              <a:off x="2613529" y="4101074"/>
              <a:ext cx="2966583" cy="7003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smtClean="0">
                  <a:solidFill>
                    <a:schemeClr val="tx1"/>
                  </a:solidFill>
                </a:rPr>
                <a:t>HDFS</a:t>
              </a:r>
            </a:p>
            <a:p>
              <a:pPr algn="ctr"/>
              <a:r>
                <a:rPr lang="en-GB" sz="1600" dirty="0" smtClean="0">
                  <a:solidFill>
                    <a:schemeClr val="tx1"/>
                  </a:solidFill>
                </a:rPr>
                <a:t> (Hadoop Distributed File System)</a:t>
              </a:r>
              <a:endParaRPr lang="en-GB" sz="1600" dirty="0">
                <a:solidFill>
                  <a:schemeClr val="tx1"/>
                </a:solidFill>
              </a:endParaRPr>
            </a:p>
          </p:txBody>
        </p:sp>
        <p:sp>
          <p:nvSpPr>
            <p:cNvPr id="14" name="Rectangle 13"/>
            <p:cNvSpPr/>
            <p:nvPr/>
          </p:nvSpPr>
          <p:spPr>
            <a:xfrm>
              <a:off x="2623014" y="3309117"/>
              <a:ext cx="3884192" cy="6327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smtClean="0">
                  <a:solidFill>
                    <a:schemeClr val="tx1"/>
                  </a:solidFill>
                </a:rPr>
                <a:t>MapReduce/ YARN</a:t>
              </a:r>
            </a:p>
            <a:p>
              <a:pPr algn="ctr"/>
              <a:r>
                <a:rPr lang="en-GB" sz="1600" dirty="0" smtClean="0">
                  <a:solidFill>
                    <a:schemeClr val="tx1"/>
                  </a:solidFill>
                </a:rPr>
                <a:t>(Distributed Processing Framework)</a:t>
              </a:r>
              <a:endParaRPr lang="en-GB" sz="1600" dirty="0">
                <a:solidFill>
                  <a:schemeClr val="tx1"/>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2756" y="4021863"/>
              <a:ext cx="785731" cy="793665"/>
            </a:xfrm>
            <a:prstGeom prst="rect">
              <a:avLst/>
            </a:prstGeom>
          </p:spPr>
        </p:pic>
      </p:grpSp>
      <p:sp>
        <p:nvSpPr>
          <p:cNvPr id="16" name="TextBox 15"/>
          <p:cNvSpPr txBox="1"/>
          <p:nvPr/>
        </p:nvSpPr>
        <p:spPr>
          <a:xfrm>
            <a:off x="395536" y="1340768"/>
            <a:ext cx="8424936" cy="800219"/>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GB" dirty="0"/>
              <a:t>4</a:t>
            </a:r>
            <a:r>
              <a:rPr lang="en-GB" dirty="0" smtClean="0"/>
              <a:t> Core Parts</a:t>
            </a:r>
          </a:p>
          <a:p>
            <a:pPr marL="285750" indent="-285750">
              <a:spcBef>
                <a:spcPts val="1200"/>
              </a:spcBef>
              <a:buFont typeface="Arial" panose="020B0604020202020204" pitchFamily="34" charset="0"/>
              <a:buChar char="•"/>
            </a:pPr>
            <a:r>
              <a:rPr lang="en-GB" dirty="0" smtClean="0"/>
              <a:t>The heart of all data science concepts &amp; tools</a:t>
            </a:r>
            <a:endParaRPr lang="en-GB" dirty="0"/>
          </a:p>
        </p:txBody>
      </p:sp>
    </p:spTree>
    <p:extLst>
      <p:ext uri="{BB962C8B-B14F-4D97-AF65-F5344CB8AC3E}">
        <p14:creationId xmlns:p14="http://schemas.microsoft.com/office/powerpoint/2010/main" val="1901144841"/>
      </p:ext>
    </p:extLst>
  </p:cSld>
  <p:clrMapOvr>
    <a:masterClrMapping/>
  </p:clrMapOvr>
  <p:transition spd="slow">
    <p:strip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60880"/>
            <a:ext cx="1436254" cy="12192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27</a:t>
            </a:fld>
            <a:endParaRPr lang="en-US" b="1" dirty="0">
              <a:solidFill>
                <a:prstClr val="black"/>
              </a:solidFill>
            </a:endParaRPr>
          </a:p>
        </p:txBody>
      </p:sp>
      <p:sp>
        <p:nvSpPr>
          <p:cNvPr id="2" name="Title 1"/>
          <p:cNvSpPr>
            <a:spLocks noGrp="1"/>
          </p:cNvSpPr>
          <p:nvPr>
            <p:ph type="title"/>
          </p:nvPr>
        </p:nvSpPr>
        <p:spPr>
          <a:xfrm>
            <a:off x="457200" y="639027"/>
            <a:ext cx="8229600" cy="415498"/>
          </a:xfrm>
        </p:spPr>
        <p:txBody>
          <a:bodyPr/>
          <a:lstStyle/>
          <a:p>
            <a:r>
              <a:rPr lang="en-GB" dirty="0" smtClean="0"/>
              <a:t>The Hadoop Ecosystem</a:t>
            </a:r>
            <a:endParaRPr lang="en-GB" dirty="0"/>
          </a:p>
        </p:txBody>
      </p:sp>
      <p:grpSp>
        <p:nvGrpSpPr>
          <p:cNvPr id="26" name="Group 25"/>
          <p:cNvGrpSpPr/>
          <p:nvPr/>
        </p:nvGrpSpPr>
        <p:grpSpPr>
          <a:xfrm>
            <a:off x="2699792" y="2614262"/>
            <a:ext cx="4123957" cy="1966866"/>
            <a:chOff x="2501405" y="2930385"/>
            <a:chExt cx="4123957" cy="1966866"/>
          </a:xfrm>
        </p:grpSpPr>
        <p:sp>
          <p:nvSpPr>
            <p:cNvPr id="3" name="Rectangle 2"/>
            <p:cNvSpPr/>
            <p:nvPr/>
          </p:nvSpPr>
          <p:spPr>
            <a:xfrm>
              <a:off x="2501405" y="2930385"/>
              <a:ext cx="4123957" cy="196686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lstStyle/>
            <a:p>
              <a:r>
                <a:rPr lang="en-GB" b="1" dirty="0" smtClean="0">
                  <a:solidFill>
                    <a:schemeClr val="tx1"/>
                  </a:solidFill>
                </a:rPr>
                <a:t>Hadoop</a:t>
              </a:r>
              <a:endParaRPr lang="en-GB" b="1" dirty="0">
                <a:solidFill>
                  <a:schemeClr val="tx1"/>
                </a:solidFill>
              </a:endParaRPr>
            </a:p>
          </p:txBody>
        </p:sp>
        <p:sp>
          <p:nvSpPr>
            <p:cNvPr id="6" name="Rectangle 5"/>
            <p:cNvSpPr/>
            <p:nvPr/>
          </p:nvSpPr>
          <p:spPr>
            <a:xfrm>
              <a:off x="2613529" y="4101074"/>
              <a:ext cx="2966583" cy="7003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1"/>
                  </a:solidFill>
                </a:rPr>
                <a:t>HDFS</a:t>
              </a:r>
            </a:p>
            <a:p>
              <a:pPr algn="ctr"/>
              <a:r>
                <a:rPr lang="en-GB" sz="1400" dirty="0" smtClean="0">
                  <a:solidFill>
                    <a:schemeClr val="tx1"/>
                  </a:solidFill>
                </a:rPr>
                <a:t> (Hadoop Distributed File System)</a:t>
              </a:r>
              <a:endParaRPr lang="en-GB" sz="1400" dirty="0">
                <a:solidFill>
                  <a:schemeClr val="tx1"/>
                </a:solidFill>
              </a:endParaRPr>
            </a:p>
          </p:txBody>
        </p:sp>
        <p:sp>
          <p:nvSpPr>
            <p:cNvPr id="7" name="Rectangle 6"/>
            <p:cNvSpPr/>
            <p:nvPr/>
          </p:nvSpPr>
          <p:spPr>
            <a:xfrm>
              <a:off x="2623014" y="3309117"/>
              <a:ext cx="3884192" cy="6327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1"/>
                  </a:solidFill>
                </a:rPr>
                <a:t>MapReduce/ YARN</a:t>
              </a:r>
            </a:p>
            <a:p>
              <a:pPr algn="ctr"/>
              <a:r>
                <a:rPr lang="en-GB" sz="1400" dirty="0" smtClean="0">
                  <a:solidFill>
                    <a:schemeClr val="tx1"/>
                  </a:solidFill>
                </a:rPr>
                <a:t>(Distributed Processing Framework)</a:t>
              </a:r>
              <a:endParaRPr lang="en-GB" sz="1400" dirty="0">
                <a:solidFill>
                  <a:schemeClr val="tx1"/>
                </a:solidFill>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2756" y="4021863"/>
              <a:ext cx="785731" cy="793665"/>
            </a:xfrm>
            <a:prstGeom prst="rect">
              <a:avLst/>
            </a:prstGeom>
          </p:spPr>
        </p:pic>
      </p:grpSp>
      <p:sp>
        <p:nvSpPr>
          <p:cNvPr id="27" name="Rounded Rectangular Callout 26"/>
          <p:cNvSpPr/>
          <p:nvPr/>
        </p:nvSpPr>
        <p:spPr>
          <a:xfrm>
            <a:off x="3396774" y="1484784"/>
            <a:ext cx="1810279" cy="720081"/>
          </a:xfrm>
          <a:prstGeom prst="wedgeRoundRectCallout">
            <a:avLst>
              <a:gd name="adj1" fmla="val 994"/>
              <a:gd name="adj2" fmla="val 107500"/>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OOZIE</a:t>
            </a:r>
            <a:endParaRPr lang="en-GB" dirty="0"/>
          </a:p>
        </p:txBody>
      </p:sp>
      <p:sp>
        <p:nvSpPr>
          <p:cNvPr id="28" name="Rounded Rectangular Callout 27"/>
          <p:cNvSpPr/>
          <p:nvPr/>
        </p:nvSpPr>
        <p:spPr>
          <a:xfrm>
            <a:off x="889513" y="1483737"/>
            <a:ext cx="1810279" cy="721128"/>
          </a:xfrm>
          <a:prstGeom prst="wedgeRoundRectCallout">
            <a:avLst>
              <a:gd name="adj1" fmla="val 49726"/>
              <a:gd name="adj2" fmla="val 112500"/>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SPARK</a:t>
            </a:r>
            <a:endParaRPr lang="en-GB" dirty="0"/>
          </a:p>
        </p:txBody>
      </p:sp>
      <p:sp>
        <p:nvSpPr>
          <p:cNvPr id="29" name="Rounded Rectangular Callout 28"/>
          <p:cNvSpPr/>
          <p:nvPr/>
        </p:nvSpPr>
        <p:spPr>
          <a:xfrm>
            <a:off x="5881143" y="1484784"/>
            <a:ext cx="1810279" cy="720081"/>
          </a:xfrm>
          <a:prstGeom prst="wedgeRoundRectCallout">
            <a:avLst>
              <a:gd name="adj1" fmla="val 994"/>
              <a:gd name="adj2" fmla="val 107500"/>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ZOOKEEPER</a:t>
            </a:r>
            <a:endParaRPr lang="en-GB" dirty="0"/>
          </a:p>
        </p:txBody>
      </p:sp>
      <p:sp>
        <p:nvSpPr>
          <p:cNvPr id="30" name="Rounded Rectangular Callout 29"/>
          <p:cNvSpPr/>
          <p:nvPr/>
        </p:nvSpPr>
        <p:spPr>
          <a:xfrm>
            <a:off x="7164288" y="3237655"/>
            <a:ext cx="1809210" cy="720080"/>
          </a:xfrm>
          <a:prstGeom prst="wedgeRoundRectCallout">
            <a:avLst>
              <a:gd name="adj1" fmla="val -68774"/>
              <a:gd name="adj2" fmla="val 20194"/>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FLUME</a:t>
            </a:r>
            <a:endParaRPr lang="en-GB" dirty="0"/>
          </a:p>
        </p:txBody>
      </p:sp>
      <p:sp>
        <p:nvSpPr>
          <p:cNvPr id="31" name="Rounded Rectangular Callout 30"/>
          <p:cNvSpPr/>
          <p:nvPr/>
        </p:nvSpPr>
        <p:spPr>
          <a:xfrm>
            <a:off x="3396774" y="5072979"/>
            <a:ext cx="1810279" cy="720081"/>
          </a:xfrm>
          <a:prstGeom prst="wedgeRoundRectCallout">
            <a:avLst>
              <a:gd name="adj1" fmla="val 1748"/>
              <a:gd name="adj2" fmla="val -118042"/>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HIVE</a:t>
            </a:r>
            <a:endParaRPr lang="en-GB" dirty="0"/>
          </a:p>
        </p:txBody>
      </p:sp>
      <p:sp>
        <p:nvSpPr>
          <p:cNvPr id="32" name="Rounded Rectangular Callout 31"/>
          <p:cNvSpPr/>
          <p:nvPr/>
        </p:nvSpPr>
        <p:spPr>
          <a:xfrm>
            <a:off x="5975938" y="5102847"/>
            <a:ext cx="1620688" cy="721668"/>
          </a:xfrm>
          <a:prstGeom prst="wedgeRoundRectCallout">
            <a:avLst>
              <a:gd name="adj1" fmla="val 884"/>
              <a:gd name="adj2" fmla="val -123893"/>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SQOOP</a:t>
            </a:r>
            <a:endParaRPr lang="en-GB" dirty="0"/>
          </a:p>
        </p:txBody>
      </p:sp>
      <p:sp>
        <p:nvSpPr>
          <p:cNvPr id="33" name="Rounded Rectangular Callout 32"/>
          <p:cNvSpPr/>
          <p:nvPr/>
        </p:nvSpPr>
        <p:spPr>
          <a:xfrm>
            <a:off x="889512" y="5102847"/>
            <a:ext cx="1810279" cy="720081"/>
          </a:xfrm>
          <a:prstGeom prst="wedgeRoundRectCallout">
            <a:avLst>
              <a:gd name="adj1" fmla="val 51505"/>
              <a:gd name="adj2" fmla="val -118041"/>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MAHOUT</a:t>
            </a:r>
            <a:endParaRPr lang="en-GB" dirty="0"/>
          </a:p>
        </p:txBody>
      </p:sp>
      <p:sp>
        <p:nvSpPr>
          <p:cNvPr id="34" name="Rounded Rectangular Callout 33"/>
          <p:cNvSpPr/>
          <p:nvPr/>
        </p:nvSpPr>
        <p:spPr>
          <a:xfrm>
            <a:off x="395536" y="3237655"/>
            <a:ext cx="1809210" cy="720080"/>
          </a:xfrm>
          <a:prstGeom prst="wedgeRoundRectCallout">
            <a:avLst>
              <a:gd name="adj1" fmla="val 79790"/>
              <a:gd name="adj2" fmla="val 17983"/>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smtClean="0"/>
              <a:t>PIG</a:t>
            </a:r>
            <a:endParaRPr lang="en-GB" dirty="0"/>
          </a:p>
        </p:txBody>
      </p:sp>
    </p:spTree>
    <p:extLst>
      <p:ext uri="{BB962C8B-B14F-4D97-AF65-F5344CB8AC3E}">
        <p14:creationId xmlns:p14="http://schemas.microsoft.com/office/powerpoint/2010/main" val="3983545988"/>
      </p:ext>
    </p:extLst>
  </p:cSld>
  <p:clrMapOvr>
    <a:masterClrMapping/>
  </p:clrMapOvr>
  <p:transition spd="slow">
    <p:strip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28</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
        <p:nvSpPr>
          <p:cNvPr id="60" name="Text Placeholder 4"/>
          <p:cNvSpPr txBox="1">
            <a:spLocks/>
          </p:cNvSpPr>
          <p:nvPr/>
        </p:nvSpPr>
        <p:spPr>
          <a:xfrm>
            <a:off x="1415098" y="5115080"/>
            <a:ext cx="6420583" cy="329863"/>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Future DS Trends</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637224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DS Future Trends</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29</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Exercise 5</a:t>
            </a:r>
            <a:endParaRPr lang="en-GB" dirty="0">
              <a:latin typeface="+mn-lt"/>
            </a:endParaRPr>
          </a:p>
        </p:txBody>
      </p:sp>
      <p:sp>
        <p:nvSpPr>
          <p:cNvPr id="8" name="Rounded Rectangle 4"/>
          <p:cNvSpPr/>
          <p:nvPr/>
        </p:nvSpPr>
        <p:spPr>
          <a:xfrm>
            <a:off x="948474" y="2491164"/>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a:solidFill>
                  <a:sysClr val="windowText" lastClr="000000"/>
                </a:solidFill>
              </a:rPr>
              <a:t>Discussion &amp; F</a:t>
            </a:r>
            <a:r>
              <a:rPr lang="en-GB" dirty="0" smtClean="0">
                <a:solidFill>
                  <a:sysClr val="windowText" lastClr="000000"/>
                </a:solidFill>
              </a:rPr>
              <a:t>eedback  </a:t>
            </a:r>
            <a:endParaRPr lang="en-GB" altLang="en-US" dirty="0"/>
          </a:p>
          <a:p>
            <a:pPr lvl="2"/>
            <a:endParaRPr lang="en-GB" altLang="en-US" dirty="0"/>
          </a:p>
          <a:p>
            <a:pPr lvl="2"/>
            <a:endParaRPr lang="en-GB" altLang="en-US" dirty="0"/>
          </a:p>
        </p:txBody>
      </p:sp>
      <p:sp>
        <p:nvSpPr>
          <p:cNvPr id="9" name="Next subject"/>
          <p:cNvSpPr txBox="1">
            <a:spLocks/>
          </p:cNvSpPr>
          <p:nvPr/>
        </p:nvSpPr>
        <p:spPr>
          <a:xfrm>
            <a:off x="2910111" y="1498860"/>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15 </a:t>
            </a:r>
            <a:r>
              <a:rPr lang="en-GB" b="1" dirty="0"/>
              <a:t>minutes.</a:t>
            </a:r>
          </a:p>
        </p:txBody>
      </p:sp>
    </p:spTree>
    <p:extLst>
      <p:ext uri="{BB962C8B-B14F-4D97-AF65-F5344CB8AC3E}">
        <p14:creationId xmlns:p14="http://schemas.microsoft.com/office/powerpoint/2010/main" val="1348093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33" name="Text Placeholder 4"/>
          <p:cNvSpPr txBox="1">
            <a:spLocks/>
          </p:cNvSpPr>
          <p:nvPr/>
        </p:nvSpPr>
        <p:spPr>
          <a:xfrm>
            <a:off x="1404690" y="1196752"/>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sz="1600" b="1" dirty="0"/>
              <a:t>Meet &amp; Greet!</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30</a:t>
            </a:fld>
            <a:endParaRPr lang="en-US" b="1" dirty="0">
              <a:solidFill>
                <a:prstClr val="black"/>
              </a:solidFill>
            </a:endParaRPr>
          </a:p>
        </p:txBody>
      </p:sp>
      <p:sp>
        <p:nvSpPr>
          <p:cNvPr id="2" name="Title 1"/>
          <p:cNvSpPr>
            <a:spLocks noGrp="1"/>
          </p:cNvSpPr>
          <p:nvPr>
            <p:ph type="title"/>
          </p:nvPr>
        </p:nvSpPr>
        <p:spPr>
          <a:xfrm>
            <a:off x="457200" y="639027"/>
            <a:ext cx="8229600" cy="415498"/>
          </a:xfrm>
        </p:spPr>
        <p:txBody>
          <a:bodyPr/>
          <a:lstStyle/>
          <a:p>
            <a:r>
              <a:rPr lang="en-GB" dirty="0" smtClean="0"/>
              <a:t>DS Future Trends</a:t>
            </a:r>
            <a:endParaRPr lang="en-GB" dirty="0"/>
          </a:p>
        </p:txBody>
      </p:sp>
      <p:sp>
        <p:nvSpPr>
          <p:cNvPr id="3" name="Oval 2"/>
          <p:cNvSpPr/>
          <p:nvPr/>
        </p:nvSpPr>
        <p:spPr>
          <a:xfrm>
            <a:off x="42804" y="5145124"/>
            <a:ext cx="2779437" cy="1132685"/>
          </a:xfrm>
          <a:prstGeom prst="ellipse">
            <a:avLst/>
          </a:prstGeom>
          <a:solidFill>
            <a:srgbClr val="2EABE2"/>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Context Driven Visualisation</a:t>
            </a:r>
            <a:endParaRPr lang="en-GB" dirty="0"/>
          </a:p>
        </p:txBody>
      </p:sp>
      <p:sp>
        <p:nvSpPr>
          <p:cNvPr id="10" name="Oval 9"/>
          <p:cNvSpPr/>
          <p:nvPr/>
        </p:nvSpPr>
        <p:spPr>
          <a:xfrm>
            <a:off x="6324803" y="1803603"/>
            <a:ext cx="2779437" cy="1132685"/>
          </a:xfrm>
          <a:prstGeom prst="ellipse">
            <a:avLst/>
          </a:prstGeom>
          <a:solidFill>
            <a:srgbClr val="9EC23C"/>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Augmented Intelligence</a:t>
            </a:r>
            <a:endParaRPr lang="en-GB" dirty="0"/>
          </a:p>
        </p:txBody>
      </p:sp>
      <p:sp>
        <p:nvSpPr>
          <p:cNvPr id="14" name="Oval 13"/>
          <p:cNvSpPr/>
          <p:nvPr/>
        </p:nvSpPr>
        <p:spPr>
          <a:xfrm>
            <a:off x="2109470" y="4013460"/>
            <a:ext cx="2779437" cy="1132685"/>
          </a:xfrm>
          <a:prstGeom prst="ellipse">
            <a:avLst/>
          </a:prstGeom>
          <a:solidFill>
            <a:srgbClr val="9EC23C"/>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Nodes, Networks and Ecosystems</a:t>
            </a:r>
            <a:endParaRPr lang="en-GB" dirty="0"/>
          </a:p>
        </p:txBody>
      </p:sp>
      <p:sp>
        <p:nvSpPr>
          <p:cNvPr id="15" name="Oval 14"/>
          <p:cNvSpPr/>
          <p:nvPr/>
        </p:nvSpPr>
        <p:spPr>
          <a:xfrm>
            <a:off x="2109470" y="1803604"/>
            <a:ext cx="2779437" cy="1132685"/>
          </a:xfrm>
          <a:prstGeom prst="ellipse">
            <a:avLst/>
          </a:prstGeom>
          <a:solidFill>
            <a:srgbClr val="2EABE2"/>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Cloud Deployment</a:t>
            </a:r>
            <a:endParaRPr lang="en-GB" dirty="0"/>
          </a:p>
        </p:txBody>
      </p:sp>
      <p:sp>
        <p:nvSpPr>
          <p:cNvPr id="16" name="Oval 15"/>
          <p:cNvSpPr/>
          <p:nvPr/>
        </p:nvSpPr>
        <p:spPr>
          <a:xfrm>
            <a:off x="6324804" y="4005064"/>
            <a:ext cx="2779437" cy="1132685"/>
          </a:xfrm>
          <a:prstGeom prst="ellipse">
            <a:avLst/>
          </a:prstGeom>
          <a:solidFill>
            <a:srgbClr val="7030A0"/>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Freemium Commodity</a:t>
            </a:r>
            <a:endParaRPr lang="en-GB" dirty="0"/>
          </a:p>
        </p:txBody>
      </p:sp>
      <p:sp>
        <p:nvSpPr>
          <p:cNvPr id="19" name="Oval 18"/>
          <p:cNvSpPr/>
          <p:nvPr/>
        </p:nvSpPr>
        <p:spPr>
          <a:xfrm>
            <a:off x="4262399" y="2800371"/>
            <a:ext cx="2779437" cy="1132685"/>
          </a:xfrm>
          <a:prstGeom prst="ellipse">
            <a:avLst/>
          </a:prstGeom>
          <a:solidFill>
            <a:srgbClr val="FAB04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Geospatial Augmentation</a:t>
            </a:r>
            <a:endParaRPr lang="en-GB" dirty="0"/>
          </a:p>
        </p:txBody>
      </p:sp>
      <p:sp>
        <p:nvSpPr>
          <p:cNvPr id="20" name="Oval 19"/>
          <p:cNvSpPr/>
          <p:nvPr/>
        </p:nvSpPr>
        <p:spPr>
          <a:xfrm>
            <a:off x="4262400" y="5145124"/>
            <a:ext cx="2779437" cy="1132685"/>
          </a:xfrm>
          <a:prstGeom prst="ellipse">
            <a:avLst/>
          </a:prstGeom>
          <a:solidFill>
            <a:srgbClr val="FAB04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Elastic </a:t>
            </a:r>
            <a:r>
              <a:rPr lang="en-GB" dirty="0"/>
              <a:t>O</a:t>
            </a:r>
            <a:r>
              <a:rPr lang="en-GB" dirty="0" smtClean="0"/>
              <a:t>pen Environments</a:t>
            </a:r>
            <a:endParaRPr lang="en-GB" dirty="0"/>
          </a:p>
        </p:txBody>
      </p:sp>
      <p:sp>
        <p:nvSpPr>
          <p:cNvPr id="22" name="Oval 21"/>
          <p:cNvSpPr/>
          <p:nvPr/>
        </p:nvSpPr>
        <p:spPr>
          <a:xfrm>
            <a:off x="42804" y="2800371"/>
            <a:ext cx="2779437" cy="1132685"/>
          </a:xfrm>
          <a:prstGeom prst="ellipse">
            <a:avLst/>
          </a:prstGeom>
          <a:solidFill>
            <a:srgbClr val="522E91"/>
          </a:solidFill>
          <a:ln>
            <a:noFill/>
          </a:ln>
          <a:effectLst/>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Big Insights</a:t>
            </a:r>
            <a:endParaRPr lang="en-GB" dirty="0"/>
          </a:p>
        </p:txBody>
      </p:sp>
    </p:spTree>
    <p:extLst>
      <p:ext uri="{BB962C8B-B14F-4D97-AF65-F5344CB8AC3E}">
        <p14:creationId xmlns:p14="http://schemas.microsoft.com/office/powerpoint/2010/main" val="3424178564"/>
      </p:ext>
    </p:extLst>
  </p:cSld>
  <p:clrMapOvr>
    <a:masterClrMapping/>
  </p:clrMapOvr>
  <p:transition spd="slow">
    <p:strips/>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31</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
        <p:nvSpPr>
          <p:cNvPr id="59" name="Text Placeholder 4"/>
          <p:cNvSpPr txBox="1">
            <a:spLocks/>
          </p:cNvSpPr>
          <p:nvPr/>
        </p:nvSpPr>
        <p:spPr>
          <a:xfrm>
            <a:off x="1415223" y="5547269"/>
            <a:ext cx="6420583" cy="329863"/>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Q&amp;A</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32</a:t>
            </a:fld>
            <a:endParaRPr lang="en-US" b="1" dirty="0">
              <a:solidFill>
                <a:prstClr val="black"/>
              </a:solidFill>
            </a:endParaRPr>
          </a:p>
        </p:txBody>
      </p:sp>
      <p:sp>
        <p:nvSpPr>
          <p:cNvPr id="2" name="Title 1"/>
          <p:cNvSpPr>
            <a:spLocks noGrp="1"/>
          </p:cNvSpPr>
          <p:nvPr>
            <p:ph type="title"/>
          </p:nvPr>
        </p:nvSpPr>
        <p:spPr>
          <a:xfrm>
            <a:off x="457200" y="639027"/>
            <a:ext cx="8229600" cy="415498"/>
          </a:xfrm>
        </p:spPr>
        <p:txBody>
          <a:bodyPr/>
          <a:lstStyle/>
          <a:p>
            <a:r>
              <a:rPr lang="en-GB" dirty="0" smtClean="0">
                <a:latin typeface="Calibri" panose="020F0502020204030204" pitchFamily="34" charset="0"/>
              </a:rPr>
              <a:t>Questions?</a:t>
            </a:r>
            <a:endParaRPr lang="en-GB" dirty="0">
              <a:latin typeface="Calibri" panose="020F0502020204030204" pitchFamily="34" charset="0"/>
            </a:endParaRPr>
          </a:p>
        </p:txBody>
      </p:sp>
      <p:sp>
        <p:nvSpPr>
          <p:cNvPr id="6" name="Content Placeholder 1"/>
          <p:cNvSpPr txBox="1">
            <a:spLocks/>
          </p:cNvSpPr>
          <p:nvPr/>
        </p:nvSpPr>
        <p:spPr bwMode="auto">
          <a:xfrm>
            <a:off x="609600" y="1487336"/>
            <a:ext cx="8138864" cy="4749976"/>
          </a:xfrm>
          <a:prstGeom prst="rect">
            <a:avLst/>
          </a:prstGeom>
          <a:noFill/>
          <a:ln>
            <a:noFill/>
          </a:ln>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400" dirty="0"/>
          </a:p>
        </p:txBody>
      </p:sp>
      <p:sp>
        <p:nvSpPr>
          <p:cNvPr id="8" name="Oval Callout 7"/>
          <p:cNvSpPr/>
          <p:nvPr/>
        </p:nvSpPr>
        <p:spPr>
          <a:xfrm>
            <a:off x="3059832" y="2335973"/>
            <a:ext cx="3024336" cy="2016224"/>
          </a:xfrm>
          <a:prstGeom prst="wedgeEllipseCallout">
            <a:avLst/>
          </a:prstGeom>
          <a:solidFill>
            <a:srgbClr val="FAB04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9600" dirty="0" smtClean="0">
                <a:solidFill>
                  <a:sysClr val="windowText" lastClr="000000"/>
                </a:solidFill>
                <a:latin typeface="Calibri" panose="020F0502020204030204" pitchFamily="34" charset="0"/>
              </a:rPr>
              <a:t>?</a:t>
            </a:r>
            <a:endParaRPr lang="en-GB" sz="9600" dirty="0">
              <a:solidFill>
                <a:sysClr val="windowText" lastClr="000000"/>
              </a:solidFill>
              <a:latin typeface="Calibri" panose="020F0502020204030204" pitchFamily="34" charset="0"/>
            </a:endParaRPr>
          </a:p>
        </p:txBody>
      </p:sp>
    </p:spTree>
    <p:extLst>
      <p:ext uri="{BB962C8B-B14F-4D97-AF65-F5344CB8AC3E}">
        <p14:creationId xmlns:p14="http://schemas.microsoft.com/office/powerpoint/2010/main" val="1957185601"/>
      </p:ext>
    </p:extLst>
  </p:cSld>
  <p:clrMapOvr>
    <a:masterClrMapping/>
  </p:clrMapOvr>
  <p:transition spd="slow">
    <p:strip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33</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
        <p:nvSpPr>
          <p:cNvPr id="58" name="Text Placeholder 4"/>
          <p:cNvSpPr txBox="1">
            <a:spLocks/>
          </p:cNvSpPr>
          <p:nvPr/>
        </p:nvSpPr>
        <p:spPr>
          <a:xfrm>
            <a:off x="1415223" y="5979457"/>
            <a:ext cx="6420583" cy="329863"/>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What is Data Science? - Exercise</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637224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What is Data Science Exercise</a:t>
            </a:r>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34</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mn-lt"/>
              </a:rPr>
              <a:t>Exercise 6</a:t>
            </a:r>
            <a:endParaRPr lang="en-GB" dirty="0">
              <a:latin typeface="+mn-lt"/>
            </a:endParaRPr>
          </a:p>
        </p:txBody>
      </p:sp>
      <p:sp>
        <p:nvSpPr>
          <p:cNvPr id="8" name="Rounded Rectangle 4"/>
          <p:cNvSpPr/>
          <p:nvPr/>
        </p:nvSpPr>
        <p:spPr>
          <a:xfrm>
            <a:off x="948474" y="2420888"/>
            <a:ext cx="7200000" cy="3473291"/>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lvl="2"/>
            <a:r>
              <a:rPr lang="en-GB" altLang="en-US" dirty="0"/>
              <a:t>5 – 6 slides – 10-15 minute presentations</a:t>
            </a:r>
          </a:p>
          <a:p>
            <a:pPr lvl="2"/>
            <a:endParaRPr lang="en-GB" altLang="en-US" dirty="0"/>
          </a:p>
          <a:p>
            <a:pPr lvl="2"/>
            <a:r>
              <a:rPr lang="en-GB" altLang="en-US" dirty="0"/>
              <a:t>What is DS?</a:t>
            </a:r>
          </a:p>
          <a:p>
            <a:pPr lvl="2"/>
            <a:endParaRPr lang="en-GB" altLang="en-US" dirty="0"/>
          </a:p>
          <a:p>
            <a:pPr lvl="2"/>
            <a:r>
              <a:rPr lang="en-GB" altLang="en-US" dirty="0"/>
              <a:t>Who uses DS?</a:t>
            </a:r>
          </a:p>
          <a:p>
            <a:pPr lvl="2"/>
            <a:endParaRPr lang="en-GB" altLang="en-US" dirty="0"/>
          </a:p>
          <a:p>
            <a:pPr lvl="2"/>
            <a:r>
              <a:rPr lang="en-GB" altLang="en-US" dirty="0"/>
              <a:t>Challenges facing DS?</a:t>
            </a:r>
          </a:p>
          <a:p>
            <a:pPr lvl="2"/>
            <a:endParaRPr lang="en-GB" altLang="en-US" dirty="0"/>
          </a:p>
          <a:p>
            <a:pPr lvl="2"/>
            <a:r>
              <a:rPr lang="en-GB" altLang="en-US" dirty="0"/>
              <a:t>DS Vendors?</a:t>
            </a:r>
          </a:p>
          <a:p>
            <a:pPr lvl="2"/>
            <a:endParaRPr lang="en-GB" altLang="en-US" dirty="0"/>
          </a:p>
          <a:p>
            <a:pPr lvl="2"/>
            <a:r>
              <a:rPr lang="en-GB" altLang="en-US" dirty="0"/>
              <a:t>Differences between 2 Vendors?</a:t>
            </a:r>
          </a:p>
        </p:txBody>
      </p:sp>
      <p:sp>
        <p:nvSpPr>
          <p:cNvPr id="9" name="Next subject"/>
          <p:cNvSpPr txBox="1">
            <a:spLocks/>
          </p:cNvSpPr>
          <p:nvPr/>
        </p:nvSpPr>
        <p:spPr>
          <a:xfrm>
            <a:off x="2483768" y="1498860"/>
            <a:ext cx="3816424"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a:t>
            </a:r>
            <a:r>
              <a:rPr lang="en-GB" b="1" dirty="0" smtClean="0"/>
              <a:t>– Afternoon Session.</a:t>
            </a:r>
            <a:endParaRPr lang="en-GB" b="1" dirty="0"/>
          </a:p>
        </p:txBody>
      </p:sp>
    </p:spTree>
    <p:extLst>
      <p:ext uri="{BB962C8B-B14F-4D97-AF65-F5344CB8AC3E}">
        <p14:creationId xmlns:p14="http://schemas.microsoft.com/office/powerpoint/2010/main" val="41737340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35</a:t>
            </a:fld>
            <a:endParaRPr lang="en-US" b="1" dirty="0">
              <a:solidFill>
                <a:prstClr val="black"/>
              </a:solidFill>
            </a:endParaRPr>
          </a:p>
        </p:txBody>
      </p:sp>
      <p:sp>
        <p:nvSpPr>
          <p:cNvPr id="2" name="Title 1"/>
          <p:cNvSpPr>
            <a:spLocks noGrp="1"/>
          </p:cNvSpPr>
          <p:nvPr>
            <p:ph type="title"/>
          </p:nvPr>
        </p:nvSpPr>
        <p:spPr>
          <a:xfrm>
            <a:off x="457200" y="639027"/>
            <a:ext cx="8229600" cy="415498"/>
          </a:xfrm>
        </p:spPr>
        <p:txBody>
          <a:bodyPr/>
          <a:lstStyle/>
          <a:p>
            <a:r>
              <a:rPr lang="en-GB" dirty="0" smtClean="0"/>
              <a:t>Learning Outcomes</a:t>
            </a:r>
            <a:endParaRPr lang="en-GB" dirty="0"/>
          </a:p>
        </p:txBody>
      </p:sp>
      <p:sp>
        <p:nvSpPr>
          <p:cNvPr id="5" name="Text Placeholder 5"/>
          <p:cNvSpPr txBox="1">
            <a:spLocks/>
          </p:cNvSpPr>
          <p:nvPr/>
        </p:nvSpPr>
        <p:spPr bwMode="auto">
          <a:xfrm>
            <a:off x="1354275" y="2066826"/>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smtClean="0">
                <a:solidFill>
                  <a:schemeClr val="tx1">
                    <a:lumMod val="50000"/>
                    <a:lumOff val="50000"/>
                  </a:schemeClr>
                </a:solidFill>
              </a:rPr>
              <a:t>Subject 2</a:t>
            </a:r>
            <a:endParaRPr lang="en-GB" sz="1600" dirty="0">
              <a:solidFill>
                <a:schemeClr val="tx1">
                  <a:lumMod val="50000"/>
                  <a:lumOff val="50000"/>
                </a:schemeClr>
              </a:solidFill>
            </a:endParaRPr>
          </a:p>
        </p:txBody>
      </p:sp>
      <p:sp>
        <p:nvSpPr>
          <p:cNvPr id="7" name="Text Placeholder 5"/>
          <p:cNvSpPr txBox="1">
            <a:spLocks/>
          </p:cNvSpPr>
          <p:nvPr/>
        </p:nvSpPr>
        <p:spPr bwMode="auto">
          <a:xfrm>
            <a:off x="1365850" y="5305326"/>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smtClean="0">
                <a:solidFill>
                  <a:schemeClr val="tx1">
                    <a:lumMod val="50000"/>
                    <a:lumOff val="50000"/>
                  </a:schemeClr>
                </a:solidFill>
              </a:rPr>
              <a:t>Subject 7</a:t>
            </a:r>
            <a:endParaRPr lang="en-GB" sz="1600" dirty="0">
              <a:solidFill>
                <a:schemeClr val="tx1">
                  <a:lumMod val="50000"/>
                  <a:lumOff val="50000"/>
                </a:schemeClr>
              </a:solidFill>
            </a:endParaRPr>
          </a:p>
        </p:txBody>
      </p:sp>
      <p:sp>
        <p:nvSpPr>
          <p:cNvPr id="8" name="Text Placeholder 5"/>
          <p:cNvSpPr txBox="1">
            <a:spLocks/>
          </p:cNvSpPr>
          <p:nvPr/>
        </p:nvSpPr>
        <p:spPr bwMode="auto">
          <a:xfrm>
            <a:off x="1354275" y="4657626"/>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smtClean="0">
                <a:solidFill>
                  <a:schemeClr val="tx1">
                    <a:lumMod val="50000"/>
                    <a:lumOff val="50000"/>
                  </a:schemeClr>
                </a:solidFill>
              </a:rPr>
              <a:t>Subject 6</a:t>
            </a:r>
            <a:endParaRPr lang="en-GB" sz="1600" dirty="0">
              <a:solidFill>
                <a:schemeClr val="tx1">
                  <a:lumMod val="50000"/>
                  <a:lumOff val="50000"/>
                </a:schemeClr>
              </a:solidFill>
            </a:endParaRPr>
          </a:p>
        </p:txBody>
      </p:sp>
      <p:sp>
        <p:nvSpPr>
          <p:cNvPr id="9" name="Text Placeholder 5"/>
          <p:cNvSpPr txBox="1">
            <a:spLocks/>
          </p:cNvSpPr>
          <p:nvPr/>
        </p:nvSpPr>
        <p:spPr bwMode="auto">
          <a:xfrm>
            <a:off x="1354275" y="4009926"/>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smtClean="0">
                <a:solidFill>
                  <a:schemeClr val="tx1">
                    <a:lumMod val="50000"/>
                    <a:lumOff val="50000"/>
                  </a:schemeClr>
                </a:solidFill>
              </a:rPr>
              <a:t>Subject 5</a:t>
            </a:r>
            <a:endParaRPr lang="en-GB" sz="1600" dirty="0">
              <a:solidFill>
                <a:schemeClr val="tx1">
                  <a:lumMod val="50000"/>
                  <a:lumOff val="50000"/>
                </a:schemeClr>
              </a:solidFill>
            </a:endParaRPr>
          </a:p>
        </p:txBody>
      </p:sp>
      <p:sp>
        <p:nvSpPr>
          <p:cNvPr id="10" name="Text Placeholder 5"/>
          <p:cNvSpPr txBox="1">
            <a:spLocks/>
          </p:cNvSpPr>
          <p:nvPr/>
        </p:nvSpPr>
        <p:spPr bwMode="auto">
          <a:xfrm>
            <a:off x="1354275" y="1412776"/>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smtClean="0">
                <a:solidFill>
                  <a:schemeClr val="tx1">
                    <a:lumMod val="50000"/>
                    <a:lumOff val="50000"/>
                  </a:schemeClr>
                </a:solidFill>
              </a:rPr>
              <a:t>Subject 1</a:t>
            </a:r>
            <a:endParaRPr lang="en-GB" sz="1600" dirty="0">
              <a:solidFill>
                <a:schemeClr val="tx1">
                  <a:lumMod val="50000"/>
                  <a:lumOff val="50000"/>
                </a:schemeClr>
              </a:solidFill>
            </a:endParaRPr>
          </a:p>
        </p:txBody>
      </p:sp>
      <p:sp>
        <p:nvSpPr>
          <p:cNvPr id="11" name="Text Placeholder 5"/>
          <p:cNvSpPr txBox="1">
            <a:spLocks/>
          </p:cNvSpPr>
          <p:nvPr/>
        </p:nvSpPr>
        <p:spPr bwMode="auto">
          <a:xfrm>
            <a:off x="1354275" y="2714526"/>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smtClean="0">
                <a:solidFill>
                  <a:schemeClr val="tx1">
                    <a:lumMod val="50000"/>
                    <a:lumOff val="50000"/>
                  </a:schemeClr>
                </a:solidFill>
              </a:rPr>
              <a:t>Subject 3</a:t>
            </a:r>
            <a:endParaRPr lang="en-GB" sz="1600" dirty="0">
              <a:solidFill>
                <a:schemeClr val="tx1">
                  <a:lumMod val="50000"/>
                  <a:lumOff val="50000"/>
                </a:schemeClr>
              </a:solidFill>
            </a:endParaRPr>
          </a:p>
        </p:txBody>
      </p:sp>
      <p:sp>
        <p:nvSpPr>
          <p:cNvPr id="12" name="Text Placeholder 5"/>
          <p:cNvSpPr txBox="1">
            <a:spLocks/>
          </p:cNvSpPr>
          <p:nvPr/>
        </p:nvSpPr>
        <p:spPr bwMode="auto">
          <a:xfrm>
            <a:off x="1354275" y="3362226"/>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smtClean="0">
                <a:solidFill>
                  <a:schemeClr val="tx1">
                    <a:lumMod val="50000"/>
                    <a:lumOff val="50000"/>
                  </a:schemeClr>
                </a:solidFill>
              </a:rPr>
              <a:t>Subject 4</a:t>
            </a:r>
            <a:endParaRPr lang="en-GB" sz="1600" dirty="0">
              <a:solidFill>
                <a:schemeClr val="tx1">
                  <a:lumMod val="50000"/>
                  <a:lumOff val="50000"/>
                </a:schemeClr>
              </a:solidFill>
            </a:endParaRPr>
          </a:p>
        </p:txBody>
      </p:sp>
      <p:sp>
        <p:nvSpPr>
          <p:cNvPr id="13" name="Text Placeholder 4"/>
          <p:cNvSpPr txBox="1">
            <a:spLocks/>
          </p:cNvSpPr>
          <p:nvPr/>
        </p:nvSpPr>
        <p:spPr bwMode="auto">
          <a:xfrm>
            <a:off x="1354275" y="5305326"/>
            <a:ext cx="6419850" cy="50482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1600" b="1" dirty="0"/>
              <a:t>Describe Key Aspects of the Hadoop Ecosystem </a:t>
            </a:r>
          </a:p>
        </p:txBody>
      </p:sp>
      <p:sp>
        <p:nvSpPr>
          <p:cNvPr id="14" name="Text Placeholder 4"/>
          <p:cNvSpPr txBox="1">
            <a:spLocks/>
          </p:cNvSpPr>
          <p:nvPr/>
        </p:nvSpPr>
        <p:spPr>
          <a:xfrm>
            <a:off x="1355192" y="4659179"/>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Discuss Key DS Market Players</a:t>
            </a:r>
          </a:p>
        </p:txBody>
      </p:sp>
      <p:sp>
        <p:nvSpPr>
          <p:cNvPr id="15" name="Text Placeholder 4"/>
          <p:cNvSpPr txBox="1">
            <a:spLocks/>
          </p:cNvSpPr>
          <p:nvPr/>
        </p:nvSpPr>
        <p:spPr>
          <a:xfrm>
            <a:off x="1355317" y="4011338"/>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Describe Key Challenges Facing DS Implementations</a:t>
            </a:r>
          </a:p>
        </p:txBody>
      </p:sp>
      <p:sp>
        <p:nvSpPr>
          <p:cNvPr id="16" name="Text Placeholder 4"/>
          <p:cNvSpPr txBox="1">
            <a:spLocks/>
          </p:cNvSpPr>
          <p:nvPr/>
        </p:nvSpPr>
        <p:spPr>
          <a:xfrm>
            <a:off x="1355317" y="3363497"/>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Explain How DS Differs From BI</a:t>
            </a:r>
          </a:p>
        </p:txBody>
      </p:sp>
      <p:sp>
        <p:nvSpPr>
          <p:cNvPr id="17" name="Text Placeholder 4"/>
          <p:cNvSpPr txBox="1">
            <a:spLocks/>
          </p:cNvSpPr>
          <p:nvPr/>
        </p:nvSpPr>
        <p:spPr>
          <a:xfrm>
            <a:off x="1355192" y="2715656"/>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Explain the Differences Between and the Relations of DS and Big </a:t>
            </a:r>
            <a:r>
              <a:rPr lang="en-GB" sz="1600" b="1" dirty="0" smtClean="0"/>
              <a:t>Data</a:t>
            </a:r>
            <a:endParaRPr lang="en-GB" sz="1600" b="1" dirty="0"/>
          </a:p>
        </p:txBody>
      </p:sp>
      <p:sp>
        <p:nvSpPr>
          <p:cNvPr id="18" name="Text Placeholder 4"/>
          <p:cNvSpPr txBox="1">
            <a:spLocks/>
          </p:cNvSpPr>
          <p:nvPr/>
        </p:nvSpPr>
        <p:spPr>
          <a:xfrm>
            <a:off x="1355317" y="1413765"/>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Explain What Data Science (DS) is</a:t>
            </a:r>
          </a:p>
        </p:txBody>
      </p:sp>
      <p:sp>
        <p:nvSpPr>
          <p:cNvPr id="19" name="Text Placeholder 4"/>
          <p:cNvSpPr txBox="1">
            <a:spLocks/>
          </p:cNvSpPr>
          <p:nvPr/>
        </p:nvSpPr>
        <p:spPr>
          <a:xfrm>
            <a:off x="1355317" y="2067815"/>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Provide an Overview of the History of DS</a:t>
            </a:r>
          </a:p>
        </p:txBody>
      </p:sp>
      <p:sp>
        <p:nvSpPr>
          <p:cNvPr id="20"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p>
            <a:r>
              <a:rPr lang="en-GB" sz="2000" b="1" dirty="0">
                <a:solidFill>
                  <a:srgbClr val="2D98D9"/>
                </a:solidFill>
                <a:cs typeface="Arial" panose="020B0604020202020204" pitchFamily="34" charset="0"/>
              </a:rPr>
              <a:t>You should now be able to:</a:t>
            </a:r>
          </a:p>
        </p:txBody>
      </p:sp>
      <p:sp>
        <p:nvSpPr>
          <p:cNvPr id="21" name="Text Placeholder 4"/>
          <p:cNvSpPr txBox="1">
            <a:spLocks/>
          </p:cNvSpPr>
          <p:nvPr/>
        </p:nvSpPr>
        <p:spPr bwMode="auto">
          <a:xfrm>
            <a:off x="1365850" y="5962551"/>
            <a:ext cx="6419850" cy="50482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1600" b="1" dirty="0"/>
              <a:t>Discuss Future DS Trends</a:t>
            </a:r>
          </a:p>
        </p:txBody>
      </p:sp>
    </p:spTree>
    <p:extLst>
      <p:ext uri="{BB962C8B-B14F-4D97-AF65-F5344CB8AC3E}">
        <p14:creationId xmlns:p14="http://schemas.microsoft.com/office/powerpoint/2010/main" val="558093322"/>
      </p:ext>
    </p:extLst>
  </p:cSld>
  <p:clrMapOvr>
    <a:masterClrMapping/>
  </p:clrMapOvr>
  <p:transition spd="slow">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7172" y="639028"/>
            <a:ext cx="8229600" cy="415479"/>
          </a:xfrm>
        </p:spPr>
        <p:txBody>
          <a:bodyPr/>
          <a:lstStyle/>
          <a:p>
            <a:r>
              <a:rPr lang="en-GB" dirty="0" smtClean="0"/>
              <a:t>Meet &amp; Greet</a:t>
            </a:r>
            <a:endParaRPr lang="en-GB" dirty="0"/>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4</a:t>
            </a:fld>
            <a:endParaRPr lang="en-US" b="1" dirty="0">
              <a:solidFill>
                <a:prstClr val="black"/>
              </a:solidFill>
            </a:endParaRPr>
          </a:p>
        </p:txBody>
      </p:sp>
      <p:sp>
        <p:nvSpPr>
          <p:cNvPr id="158" name="TextBox 157"/>
          <p:cNvSpPr txBox="1">
            <a:spLocks noChangeArrowheads="1"/>
          </p:cNvSpPr>
          <p:nvPr/>
        </p:nvSpPr>
        <p:spPr bwMode="auto">
          <a:xfrm>
            <a:off x="7540867" y="6498861"/>
            <a:ext cx="1263409" cy="276961"/>
          </a:xfrm>
          <a:prstGeom prst="rect">
            <a:avLst/>
          </a:prstGeom>
          <a:noFill/>
          <a:ln>
            <a:noFill/>
          </a:ln>
          <a:extLst/>
        </p:spPr>
        <p:txBody>
          <a:bodyPr wrap="none" lIns="91401" tIns="45701" rIns="91401" bIns="45701"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004"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59" name="TextBox 158"/>
          <p:cNvSpPr txBox="1">
            <a:spLocks noChangeArrowheads="1"/>
          </p:cNvSpPr>
          <p:nvPr/>
        </p:nvSpPr>
        <p:spPr bwMode="auto">
          <a:xfrm>
            <a:off x="7540867" y="6502035"/>
            <a:ext cx="1263409" cy="276961"/>
          </a:xfrm>
          <a:prstGeom prst="rect">
            <a:avLst/>
          </a:prstGeom>
          <a:noFill/>
          <a:ln>
            <a:noFill/>
          </a:ln>
          <a:extLst/>
        </p:spPr>
        <p:txBody>
          <a:bodyPr wrap="none" lIns="91401" tIns="45701" rIns="91401" bIns="45701"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004"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8" name="Content Placeholder 1"/>
          <p:cNvSpPr txBox="1">
            <a:spLocks/>
          </p:cNvSpPr>
          <p:nvPr/>
        </p:nvSpPr>
        <p:spPr bwMode="auto">
          <a:xfrm>
            <a:off x="2834803" y="1487336"/>
            <a:ext cx="3548787" cy="410190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0">
            <a:schemeClr val="accent6"/>
          </a:lnRef>
          <a:fillRef idx="3">
            <a:schemeClr val="accent6"/>
          </a:fillRef>
          <a:effectRef idx="3">
            <a:schemeClr val="accent6"/>
          </a:effectRef>
          <a:fontRef idx="minor">
            <a:schemeClr val="lt1"/>
          </a:fontRef>
        </p:style>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Font typeface="Arial" panose="020B0604020202020204" pitchFamily="34" charset="0"/>
              <a:buChar char="•"/>
            </a:pPr>
            <a:endParaRPr lang="en-GB" sz="2000" dirty="0" smtClean="0">
              <a:solidFill>
                <a:sysClr val="windowText" lastClr="000000"/>
              </a:solidFill>
            </a:endParaRPr>
          </a:p>
          <a:p>
            <a:pPr algn="ctr">
              <a:buFont typeface="Arial" panose="020B0604020202020204" pitchFamily="34" charset="0"/>
              <a:buChar char="•"/>
            </a:pPr>
            <a:r>
              <a:rPr lang="en-GB" sz="2000" dirty="0" smtClean="0">
                <a:solidFill>
                  <a:sysClr val="windowText" lastClr="000000"/>
                </a:solidFill>
              </a:rPr>
              <a:t>Who </a:t>
            </a:r>
            <a:r>
              <a:rPr lang="en-GB" sz="2000" dirty="0">
                <a:solidFill>
                  <a:sysClr val="windowText" lastClr="000000"/>
                </a:solidFill>
              </a:rPr>
              <a:t>you are?</a:t>
            </a:r>
          </a:p>
          <a:p>
            <a:pPr algn="ctr">
              <a:buFont typeface="Arial" panose="020B0604020202020204" pitchFamily="34" charset="0"/>
              <a:buChar char="•"/>
            </a:pPr>
            <a:endParaRPr lang="en-GB" sz="2000" dirty="0">
              <a:solidFill>
                <a:sysClr val="windowText" lastClr="000000"/>
              </a:solidFill>
            </a:endParaRPr>
          </a:p>
          <a:p>
            <a:pPr algn="ctr">
              <a:buFont typeface="Arial" panose="020B0604020202020204" pitchFamily="34" charset="0"/>
              <a:buChar char="•"/>
            </a:pPr>
            <a:r>
              <a:rPr lang="en-GB" sz="2000" dirty="0" smtClean="0">
                <a:solidFill>
                  <a:sysClr val="windowText" lastClr="000000"/>
                </a:solidFill>
              </a:rPr>
              <a:t>What were  you doing before FDM?</a:t>
            </a:r>
            <a:endParaRPr lang="en-GB" sz="2000" dirty="0" smtClean="0">
              <a:solidFill>
                <a:sysClr val="windowText" lastClr="000000"/>
              </a:solidFill>
            </a:endParaRPr>
          </a:p>
          <a:p>
            <a:pPr marL="0" indent="0" algn="ctr"/>
            <a:r>
              <a:rPr lang="en-GB" sz="2000" dirty="0" smtClean="0">
                <a:solidFill>
                  <a:sysClr val="windowText" lastClr="000000"/>
                </a:solidFill>
              </a:rPr>
              <a:t> </a:t>
            </a:r>
            <a:endParaRPr lang="en-GB" sz="2000" dirty="0">
              <a:solidFill>
                <a:sysClr val="windowText" lastClr="000000"/>
              </a:solidFill>
            </a:endParaRPr>
          </a:p>
          <a:p>
            <a:pPr algn="ctr">
              <a:buFont typeface="Arial" panose="020B0604020202020204" pitchFamily="34" charset="0"/>
              <a:buChar char="•"/>
            </a:pPr>
            <a:r>
              <a:rPr lang="en-GB" sz="2000" dirty="0" smtClean="0">
                <a:solidFill>
                  <a:sysClr val="windowText" lastClr="000000"/>
                </a:solidFill>
              </a:rPr>
              <a:t>Hobbies</a:t>
            </a:r>
            <a:r>
              <a:rPr lang="en-GB" sz="2000" dirty="0">
                <a:solidFill>
                  <a:sysClr val="windowText" lastClr="000000"/>
                </a:solidFill>
              </a:rPr>
              <a:t>?</a:t>
            </a:r>
          </a:p>
          <a:p>
            <a:pPr algn="ctr">
              <a:buFont typeface="Arial" panose="020B0604020202020204" pitchFamily="34" charset="0"/>
              <a:buChar char="•"/>
            </a:pPr>
            <a:endParaRPr lang="en-GB" sz="2000" dirty="0">
              <a:solidFill>
                <a:sysClr val="windowText" lastClr="000000"/>
              </a:solidFill>
            </a:endParaRPr>
          </a:p>
          <a:p>
            <a:pPr algn="ctr">
              <a:buFont typeface="Arial" panose="020B0604020202020204" pitchFamily="34" charset="0"/>
              <a:buChar char="•"/>
            </a:pPr>
            <a:r>
              <a:rPr lang="en-GB" sz="2000" dirty="0" smtClean="0">
                <a:solidFill>
                  <a:sysClr val="windowText" lastClr="000000"/>
                </a:solidFill>
              </a:rPr>
              <a:t>FDM Experiences so far?</a:t>
            </a:r>
            <a:endParaRPr lang="en-GB" sz="2000" dirty="0" smtClean="0">
              <a:solidFill>
                <a:sysClr val="windowText" lastClr="000000"/>
              </a:solidFill>
            </a:endParaRPr>
          </a:p>
          <a:p>
            <a:pPr algn="ctr">
              <a:buFont typeface="Arial" panose="020B0604020202020204" pitchFamily="34" charset="0"/>
              <a:buChar char="•"/>
            </a:pPr>
            <a:endParaRPr lang="en-GB" sz="2000" dirty="0">
              <a:solidFill>
                <a:sysClr val="windowText" lastClr="000000"/>
              </a:solidFill>
            </a:endParaRPr>
          </a:p>
          <a:p>
            <a:pPr marL="0" indent="0" algn="ctr"/>
            <a:endParaRPr lang="en-GB" sz="2000" dirty="0" smtClean="0">
              <a:solidFill>
                <a:sysClr val="windowText" lastClr="000000"/>
              </a:solidFill>
            </a:endParaRPr>
          </a:p>
        </p:txBody>
      </p:sp>
    </p:spTree>
    <p:extLst>
      <p:ext uri="{BB962C8B-B14F-4D97-AF65-F5344CB8AC3E}">
        <p14:creationId xmlns:p14="http://schemas.microsoft.com/office/powerpoint/2010/main" val="3881209736"/>
      </p:ext>
    </p:extLst>
  </p:cSld>
  <p:clrMapOvr>
    <a:masterClrMapping/>
  </p:clrMapOvr>
  <p:transition spd="slow">
    <p:strip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5</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34" name="Text Placeholder 4"/>
          <p:cNvSpPr txBox="1">
            <a:spLocks/>
          </p:cNvSpPr>
          <p:nvPr/>
        </p:nvSpPr>
        <p:spPr>
          <a:xfrm>
            <a:off x="1404690" y="1657566"/>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Timelines</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73416" y="620688"/>
            <a:ext cx="8229600" cy="415498"/>
          </a:xfrm>
        </p:spPr>
        <p:txBody>
          <a:bodyPr/>
          <a:lstStyle/>
          <a:p>
            <a:r>
              <a:rPr lang="en-GB" dirty="0" smtClean="0"/>
              <a:t>Course Content</a:t>
            </a:r>
            <a:endParaRPr lang="en-GB" dirty="0"/>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6</a:t>
            </a:fld>
            <a:endParaRPr lang="en-US" b="1" dirty="0">
              <a:solidFill>
                <a:prstClr val="black"/>
              </a:solidFill>
            </a:endParaRPr>
          </a:p>
        </p:txBody>
      </p:sp>
      <p:sp>
        <p:nvSpPr>
          <p:cNvPr id="2" name="Rounded Rectangle 1"/>
          <p:cNvSpPr/>
          <p:nvPr/>
        </p:nvSpPr>
        <p:spPr>
          <a:xfrm>
            <a:off x="3136906" y="4509120"/>
            <a:ext cx="2782833" cy="348519"/>
          </a:xfrm>
          <a:prstGeom prst="roundRect">
            <a:avLst/>
          </a:prstGeom>
          <a:solidFill>
            <a:srgbClr val="9EC23C"/>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smtClean="0"/>
              <a:t>0.6 Weeks</a:t>
            </a:r>
            <a:endParaRPr lang="en-GB" sz="1600" b="1" dirty="0"/>
          </a:p>
        </p:txBody>
      </p:sp>
      <p:sp>
        <p:nvSpPr>
          <p:cNvPr id="115" name="Rounded Rectangle 114"/>
          <p:cNvSpPr/>
          <p:nvPr/>
        </p:nvSpPr>
        <p:spPr>
          <a:xfrm>
            <a:off x="273415" y="4509120"/>
            <a:ext cx="2782833" cy="348519"/>
          </a:xfrm>
          <a:prstGeom prst="roundRect">
            <a:avLst/>
          </a:prstGeom>
          <a:solidFill>
            <a:srgbClr val="9EC23C"/>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smtClean="0"/>
              <a:t>0.8 Weeks</a:t>
            </a:r>
            <a:endParaRPr lang="en-GB" sz="1600" b="1" dirty="0"/>
          </a:p>
        </p:txBody>
      </p:sp>
      <p:sp>
        <p:nvSpPr>
          <p:cNvPr id="116" name="Rounded Rectangle 115"/>
          <p:cNvSpPr/>
          <p:nvPr/>
        </p:nvSpPr>
        <p:spPr>
          <a:xfrm>
            <a:off x="3987447" y="1715258"/>
            <a:ext cx="4857572" cy="348519"/>
          </a:xfrm>
          <a:prstGeom prst="roundRect">
            <a:avLst/>
          </a:prstGeom>
          <a:solidFill>
            <a:srgbClr val="9EC23C"/>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smtClean="0"/>
              <a:t>1.6 Weeks</a:t>
            </a:r>
            <a:endParaRPr lang="en-GB" sz="1600" b="1" dirty="0"/>
          </a:p>
        </p:txBody>
      </p:sp>
      <p:sp>
        <p:nvSpPr>
          <p:cNvPr id="117" name="Rounded Rectangle 116"/>
          <p:cNvSpPr/>
          <p:nvPr/>
        </p:nvSpPr>
        <p:spPr>
          <a:xfrm>
            <a:off x="1566947" y="1715258"/>
            <a:ext cx="2289841" cy="348519"/>
          </a:xfrm>
          <a:prstGeom prst="roundRect">
            <a:avLst/>
          </a:prstGeom>
          <a:solidFill>
            <a:srgbClr val="9EC23C"/>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smtClean="0"/>
              <a:t>0.8 Weeks</a:t>
            </a:r>
            <a:endParaRPr lang="en-GB" sz="1600" b="1" dirty="0"/>
          </a:p>
        </p:txBody>
      </p:sp>
      <p:sp>
        <p:nvSpPr>
          <p:cNvPr id="118" name="Rounded Rectangle 117"/>
          <p:cNvSpPr/>
          <p:nvPr/>
        </p:nvSpPr>
        <p:spPr>
          <a:xfrm>
            <a:off x="229098" y="1715258"/>
            <a:ext cx="1251966" cy="348519"/>
          </a:xfrm>
          <a:prstGeom prst="roundRect">
            <a:avLst/>
          </a:prstGeom>
          <a:solidFill>
            <a:srgbClr val="9EC23C"/>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smtClean="0"/>
              <a:t>0.2 Weeks</a:t>
            </a:r>
            <a:endParaRPr lang="en-GB" sz="1600" b="1" dirty="0"/>
          </a:p>
        </p:txBody>
      </p:sp>
      <p:sp>
        <p:nvSpPr>
          <p:cNvPr id="88" name="Rounded Rectangle 87"/>
          <p:cNvSpPr/>
          <p:nvPr/>
        </p:nvSpPr>
        <p:spPr>
          <a:xfrm>
            <a:off x="3131840" y="4926718"/>
            <a:ext cx="2794096" cy="575196"/>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63152" tIns="31577" rIns="63152" bIns="31577" spcCol="0" rtlCol="0" anchor="ctr"/>
          <a:lstStyle/>
          <a:p>
            <a:pPr algn="ctr"/>
            <a:r>
              <a:rPr lang="en-GB" sz="1600" b="1" dirty="0" smtClean="0">
                <a:solidFill>
                  <a:schemeClr val="bg1"/>
                </a:solidFill>
                <a:latin typeface="Calibri" panose="020F0502020204030204" pitchFamily="34" charset="0"/>
              </a:rPr>
              <a:t>Big Data Statistical Analysis</a:t>
            </a:r>
            <a:endParaRPr lang="en-GB" sz="1600" b="1" dirty="0">
              <a:solidFill>
                <a:schemeClr val="bg1"/>
              </a:solidFill>
              <a:latin typeface="Calibri" panose="020F0502020204030204" pitchFamily="34" charset="0"/>
            </a:endParaRPr>
          </a:p>
        </p:txBody>
      </p:sp>
      <p:sp>
        <p:nvSpPr>
          <p:cNvPr id="109" name="Rounded Rectangle 108"/>
          <p:cNvSpPr/>
          <p:nvPr/>
        </p:nvSpPr>
        <p:spPr>
          <a:xfrm>
            <a:off x="266208" y="4912835"/>
            <a:ext cx="2794096" cy="575196"/>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63152" tIns="31577" rIns="63152" bIns="31577" spcCol="0" rtlCol="0" anchor="ctr"/>
          <a:lstStyle/>
          <a:p>
            <a:pPr algn="ctr"/>
            <a:r>
              <a:rPr lang="en-GB" sz="1600" b="1" dirty="0" smtClean="0">
                <a:solidFill>
                  <a:schemeClr val="bg1"/>
                </a:solidFill>
                <a:latin typeface="Calibri" panose="020F0502020204030204" pitchFamily="34" charset="0"/>
              </a:rPr>
              <a:t>In-Memory DEDPQ</a:t>
            </a:r>
            <a:endParaRPr lang="en-GB" sz="1600" b="1" dirty="0">
              <a:solidFill>
                <a:schemeClr val="bg1"/>
              </a:solidFill>
              <a:latin typeface="Calibri" panose="020F0502020204030204" pitchFamily="34" charset="0"/>
            </a:endParaRPr>
          </a:p>
        </p:txBody>
      </p:sp>
      <p:sp>
        <p:nvSpPr>
          <p:cNvPr id="110" name="Rounded Rectangle 109"/>
          <p:cNvSpPr/>
          <p:nvPr/>
        </p:nvSpPr>
        <p:spPr>
          <a:xfrm>
            <a:off x="3987448" y="2132856"/>
            <a:ext cx="4857572" cy="575196"/>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63152" tIns="31577" rIns="63152" bIns="31577" spcCol="0" rtlCol="0" anchor="ctr"/>
          <a:lstStyle/>
          <a:p>
            <a:pPr algn="ctr"/>
            <a:r>
              <a:rPr lang="en-GB" sz="1600" b="1" dirty="0" smtClean="0">
                <a:solidFill>
                  <a:schemeClr val="bg1"/>
                </a:solidFill>
                <a:latin typeface="Calibri" panose="020F0502020204030204" pitchFamily="34" charset="0"/>
              </a:rPr>
              <a:t>Distributed Environments Data Processing and Querying (DEDPQ)</a:t>
            </a:r>
            <a:endParaRPr lang="en-GB" sz="1600" b="1" dirty="0">
              <a:solidFill>
                <a:schemeClr val="bg1"/>
              </a:solidFill>
              <a:latin typeface="Calibri" panose="020F0502020204030204" pitchFamily="34" charset="0"/>
            </a:endParaRPr>
          </a:p>
        </p:txBody>
      </p:sp>
      <p:sp>
        <p:nvSpPr>
          <p:cNvPr id="111" name="Rounded Rectangle 110"/>
          <p:cNvSpPr/>
          <p:nvPr/>
        </p:nvSpPr>
        <p:spPr>
          <a:xfrm>
            <a:off x="1518409" y="2132856"/>
            <a:ext cx="2386919" cy="575196"/>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63152" tIns="31577" rIns="63152" bIns="31577" spcCol="0" rtlCol="0" anchor="ctr"/>
          <a:lstStyle/>
          <a:p>
            <a:pPr algn="ctr"/>
            <a:r>
              <a:rPr lang="en-GB" sz="1600" b="1" dirty="0" smtClean="0">
                <a:solidFill>
                  <a:schemeClr val="bg1"/>
                </a:solidFill>
                <a:latin typeface="Calibri" panose="020F0502020204030204" pitchFamily="34" charset="0"/>
              </a:rPr>
              <a:t>Data Ingestion</a:t>
            </a:r>
            <a:endParaRPr lang="en-GB" sz="1600" b="1" dirty="0">
              <a:solidFill>
                <a:schemeClr val="bg1"/>
              </a:solidFill>
              <a:latin typeface="Calibri" panose="020F0502020204030204" pitchFamily="34" charset="0"/>
            </a:endParaRPr>
          </a:p>
        </p:txBody>
      </p:sp>
      <p:sp>
        <p:nvSpPr>
          <p:cNvPr id="113" name="Rounded Rectangle 112"/>
          <p:cNvSpPr/>
          <p:nvPr/>
        </p:nvSpPr>
        <p:spPr>
          <a:xfrm>
            <a:off x="224031" y="2132856"/>
            <a:ext cx="1257033" cy="575196"/>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63152" tIns="31577" rIns="63152" bIns="31577" spcCol="0" rtlCol="0" anchor="ctr"/>
          <a:lstStyle/>
          <a:p>
            <a:pPr algn="ctr"/>
            <a:r>
              <a:rPr lang="en-GB" sz="1600" b="1" dirty="0" smtClean="0">
                <a:solidFill>
                  <a:schemeClr val="bg1"/>
                </a:solidFill>
                <a:latin typeface="Calibri" panose="020F0502020204030204" pitchFamily="34" charset="0"/>
              </a:rPr>
              <a:t>Intro to </a:t>
            </a:r>
            <a:r>
              <a:rPr lang="en-GB" sz="1600" b="1" dirty="0">
                <a:solidFill>
                  <a:schemeClr val="bg1"/>
                </a:solidFill>
                <a:latin typeface="Calibri" panose="020F0502020204030204" pitchFamily="34" charset="0"/>
              </a:rPr>
              <a:t> </a:t>
            </a:r>
            <a:r>
              <a:rPr lang="en-GB" sz="1600" b="1" dirty="0" smtClean="0">
                <a:solidFill>
                  <a:schemeClr val="bg1"/>
                </a:solidFill>
                <a:latin typeface="Calibri" panose="020F0502020204030204" pitchFamily="34" charset="0"/>
              </a:rPr>
              <a:t>DS</a:t>
            </a:r>
            <a:endParaRPr lang="en-GB" sz="1600" b="1" dirty="0">
              <a:solidFill>
                <a:schemeClr val="bg1"/>
              </a:solidFill>
              <a:latin typeface="Calibri" panose="020F0502020204030204" pitchFamily="34" charset="0"/>
            </a:endParaRPr>
          </a:p>
        </p:txBody>
      </p:sp>
      <p:sp>
        <p:nvSpPr>
          <p:cNvPr id="47" name="Rounded Rectangle 46"/>
          <p:cNvSpPr/>
          <p:nvPr/>
        </p:nvSpPr>
        <p:spPr>
          <a:xfrm>
            <a:off x="6078336" y="4509119"/>
            <a:ext cx="2782833" cy="348519"/>
          </a:xfrm>
          <a:prstGeom prst="roundRect">
            <a:avLst/>
          </a:prstGeom>
          <a:solidFill>
            <a:srgbClr val="9EC23C"/>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b="1" dirty="0"/>
              <a:t>1</a:t>
            </a:r>
            <a:r>
              <a:rPr lang="en-GB" sz="1600" b="1" dirty="0" smtClean="0"/>
              <a:t> Week</a:t>
            </a:r>
            <a:endParaRPr lang="en-GB" sz="1600" b="1" dirty="0"/>
          </a:p>
        </p:txBody>
      </p:sp>
      <p:sp>
        <p:nvSpPr>
          <p:cNvPr id="48" name="Rounded Rectangle 47"/>
          <p:cNvSpPr/>
          <p:nvPr/>
        </p:nvSpPr>
        <p:spPr>
          <a:xfrm>
            <a:off x="6073270" y="4926717"/>
            <a:ext cx="2794096" cy="575196"/>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63152" tIns="31577" rIns="63152" bIns="31577" spcCol="0" rtlCol="0" anchor="ctr"/>
          <a:lstStyle/>
          <a:p>
            <a:pPr algn="ctr"/>
            <a:r>
              <a:rPr lang="en-GB" sz="1600" b="1" dirty="0" smtClean="0">
                <a:solidFill>
                  <a:schemeClr val="bg1"/>
                </a:solidFill>
                <a:latin typeface="Calibri" panose="020F0502020204030204" pitchFamily="34" charset="0"/>
              </a:rPr>
              <a:t>Big Data End to End Final Project</a:t>
            </a:r>
            <a:endParaRPr lang="en-GB" sz="1600" b="1" dirty="0">
              <a:solidFill>
                <a:schemeClr val="bg1"/>
              </a:solidFill>
              <a:latin typeface="Calibri" panose="020F0502020204030204" pitchFamily="34" charset="0"/>
            </a:endParaRPr>
          </a:p>
        </p:txBody>
      </p:sp>
    </p:spTree>
    <p:extLst>
      <p:ext uri="{BB962C8B-B14F-4D97-AF65-F5344CB8AC3E}">
        <p14:creationId xmlns:p14="http://schemas.microsoft.com/office/powerpoint/2010/main" val="1561006692"/>
      </p:ext>
    </p:extLst>
  </p:cSld>
  <p:clrMapOvr>
    <a:masterClrMapping/>
  </p:clrMapOvr>
  <p:transition spd="slow">
    <p:strip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12" y="612111"/>
            <a:ext cx="8229600" cy="415498"/>
          </a:xfrm>
        </p:spPr>
        <p:txBody>
          <a:bodyPr/>
          <a:lstStyle/>
          <a:p>
            <a:r>
              <a:rPr lang="en-GB" dirty="0" smtClean="0"/>
              <a:t>Course Content</a:t>
            </a:r>
            <a:endParaRPr lang="en-GB" dirty="0"/>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7</a:t>
            </a:fld>
            <a:endParaRPr lang="en-US" b="1" dirty="0">
              <a:solidFill>
                <a:prstClr val="black"/>
              </a:solidFill>
            </a:endParaRPr>
          </a:p>
        </p:txBody>
      </p:sp>
      <p:sp>
        <p:nvSpPr>
          <p:cNvPr id="5" name="TextBox 4"/>
          <p:cNvSpPr txBox="1"/>
          <p:nvPr/>
        </p:nvSpPr>
        <p:spPr>
          <a:xfrm>
            <a:off x="107504" y="1039985"/>
            <a:ext cx="3290472" cy="5632311"/>
          </a:xfrm>
          <a:prstGeom prst="rect">
            <a:avLst/>
          </a:prstGeom>
          <a:noFill/>
        </p:spPr>
        <p:txBody>
          <a:bodyPr wrap="square" rtlCol="0">
            <a:spAutoFit/>
          </a:bodyPr>
          <a:lstStyle/>
          <a:p>
            <a:r>
              <a:rPr lang="en-GB" dirty="0" smtClean="0">
                <a:solidFill>
                  <a:schemeClr val="tx2"/>
                </a:solidFill>
              </a:rPr>
              <a:t>Week 1</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Big Data and its </a:t>
            </a:r>
            <a:r>
              <a:rPr lang="en-GB" dirty="0" smtClean="0"/>
              <a:t>challenges</a:t>
            </a:r>
          </a:p>
          <a:p>
            <a:pPr marL="285750" indent="-285750">
              <a:buFont typeface="Arial" panose="020B0604020202020204" pitchFamily="34" charset="0"/>
              <a:buChar char="•"/>
            </a:pPr>
            <a:r>
              <a:rPr lang="en-GB" dirty="0" smtClean="0"/>
              <a:t>Hadoop </a:t>
            </a:r>
            <a:r>
              <a:rPr lang="en-GB" dirty="0"/>
              <a:t>cluster and its architecture </a:t>
            </a:r>
            <a:endParaRPr lang="en-GB" dirty="0" smtClean="0"/>
          </a:p>
          <a:p>
            <a:pPr marL="285750" indent="-285750">
              <a:buFont typeface="Arial" panose="020B0604020202020204" pitchFamily="34" charset="0"/>
              <a:buChar char="•"/>
            </a:pPr>
            <a:r>
              <a:rPr lang="en-GB" dirty="0" smtClean="0"/>
              <a:t>YARN </a:t>
            </a:r>
          </a:p>
          <a:p>
            <a:pPr marL="285750" indent="-285750">
              <a:buFont typeface="Arial" panose="020B0604020202020204" pitchFamily="34" charset="0"/>
              <a:buChar char="•"/>
            </a:pPr>
            <a:r>
              <a:rPr lang="en-GB" dirty="0" err="1" smtClean="0"/>
              <a:t>MapReduce</a:t>
            </a:r>
            <a:r>
              <a:rPr lang="en-GB" dirty="0" smtClean="0"/>
              <a:t> </a:t>
            </a:r>
            <a:r>
              <a:rPr lang="en-GB" dirty="0"/>
              <a:t>principles</a:t>
            </a:r>
          </a:p>
          <a:p>
            <a:pPr marL="285750" indent="-285750">
              <a:buFont typeface="Arial" panose="020B0604020202020204" pitchFamily="34" charset="0"/>
              <a:buChar char="•"/>
            </a:pPr>
            <a:r>
              <a:rPr lang="en-GB" dirty="0" smtClean="0"/>
              <a:t>HDFS</a:t>
            </a:r>
            <a:r>
              <a:rPr lang="en-GB" dirty="0"/>
              <a:t>, data blocks, racks, replication </a:t>
            </a:r>
            <a:endParaRPr lang="en-GB" dirty="0" smtClean="0"/>
          </a:p>
          <a:p>
            <a:pPr marL="285750" indent="-285750">
              <a:buFont typeface="Arial" panose="020B0604020202020204" pitchFamily="34" charset="0"/>
              <a:buChar char="•"/>
            </a:pPr>
            <a:r>
              <a:rPr lang="en-GB" dirty="0" smtClean="0"/>
              <a:t>HDFS </a:t>
            </a:r>
            <a:r>
              <a:rPr lang="en-GB" dirty="0"/>
              <a:t>commands </a:t>
            </a:r>
            <a:endParaRPr lang="en-GB" dirty="0" smtClean="0"/>
          </a:p>
          <a:p>
            <a:pPr marL="285750" indent="-285750">
              <a:buFont typeface="Arial" panose="020B0604020202020204" pitchFamily="34" charset="0"/>
              <a:buChar char="•"/>
            </a:pPr>
            <a:r>
              <a:rPr lang="en-GB" dirty="0" smtClean="0"/>
              <a:t>Structured </a:t>
            </a:r>
            <a:r>
              <a:rPr lang="en-GB" dirty="0"/>
              <a:t>and unstructured Hadoop file formats </a:t>
            </a:r>
            <a:endParaRPr lang="en-GB" dirty="0" smtClean="0"/>
          </a:p>
          <a:p>
            <a:pPr marL="285750" indent="-285750">
              <a:buFont typeface="Arial" panose="020B0604020202020204" pitchFamily="34" charset="0"/>
              <a:buChar char="•"/>
            </a:pPr>
            <a:r>
              <a:rPr lang="en-GB" dirty="0" smtClean="0"/>
              <a:t>Managed </a:t>
            </a:r>
            <a:r>
              <a:rPr lang="en-GB" dirty="0"/>
              <a:t>and external Hive tables </a:t>
            </a:r>
            <a:endParaRPr lang="en-GB" dirty="0" smtClean="0"/>
          </a:p>
          <a:p>
            <a:pPr marL="285750" indent="-285750">
              <a:buFont typeface="Arial" panose="020B0604020202020204" pitchFamily="34" charset="0"/>
              <a:buChar char="•"/>
            </a:pPr>
            <a:r>
              <a:rPr lang="en-GB" dirty="0" smtClean="0"/>
              <a:t>Hive </a:t>
            </a:r>
            <a:r>
              <a:rPr lang="en-GB" dirty="0"/>
              <a:t>partitions </a:t>
            </a:r>
            <a:endParaRPr lang="en-GB" dirty="0" smtClean="0"/>
          </a:p>
          <a:p>
            <a:pPr marL="285750" indent="-285750">
              <a:buFont typeface="Arial" panose="020B0604020202020204" pitchFamily="34" charset="0"/>
              <a:buChar char="•"/>
            </a:pPr>
            <a:r>
              <a:rPr lang="en-GB" dirty="0" smtClean="0"/>
              <a:t>Hive </a:t>
            </a:r>
            <a:r>
              <a:rPr lang="en-GB" dirty="0"/>
              <a:t>data types </a:t>
            </a:r>
            <a:endParaRPr lang="en-GB" dirty="0" smtClean="0"/>
          </a:p>
          <a:p>
            <a:pPr marL="285750" indent="-285750">
              <a:buFont typeface="Arial" panose="020B0604020202020204" pitchFamily="34" charset="0"/>
              <a:buChar char="•"/>
            </a:pPr>
            <a:r>
              <a:rPr lang="en-GB" dirty="0" smtClean="0"/>
              <a:t>Hive </a:t>
            </a:r>
            <a:r>
              <a:rPr lang="en-GB" dirty="0"/>
              <a:t>DDL commands </a:t>
            </a:r>
            <a:endParaRPr lang="en-GB" dirty="0" smtClean="0"/>
          </a:p>
          <a:p>
            <a:pPr marL="285750" indent="-285750">
              <a:buFont typeface="Arial" panose="020B0604020202020204" pitchFamily="34" charset="0"/>
              <a:buChar char="•"/>
            </a:pPr>
            <a:r>
              <a:rPr lang="en-GB" dirty="0" smtClean="0"/>
              <a:t>Hive </a:t>
            </a:r>
            <a:r>
              <a:rPr lang="en-GB" dirty="0"/>
              <a:t>DML commands</a:t>
            </a:r>
          </a:p>
          <a:p>
            <a:endParaRPr lang="en-GB" dirty="0"/>
          </a:p>
        </p:txBody>
      </p:sp>
      <p:sp>
        <p:nvSpPr>
          <p:cNvPr id="6" name="TextBox 5"/>
          <p:cNvSpPr txBox="1"/>
          <p:nvPr/>
        </p:nvSpPr>
        <p:spPr>
          <a:xfrm>
            <a:off x="3413887" y="1027609"/>
            <a:ext cx="3456384" cy="5355312"/>
          </a:xfrm>
          <a:prstGeom prst="rect">
            <a:avLst/>
          </a:prstGeom>
          <a:noFill/>
        </p:spPr>
        <p:txBody>
          <a:bodyPr wrap="square" rtlCol="0">
            <a:spAutoFit/>
          </a:bodyPr>
          <a:lstStyle/>
          <a:p>
            <a:r>
              <a:rPr lang="en-GB" dirty="0" smtClean="0">
                <a:solidFill>
                  <a:schemeClr val="tx2"/>
                </a:solidFill>
              </a:rPr>
              <a:t>Week 2</a:t>
            </a:r>
          </a:p>
          <a:p>
            <a:endParaRPr lang="en-GB" dirty="0" smtClean="0"/>
          </a:p>
          <a:p>
            <a:pPr marL="285750" indent="-285750">
              <a:buFont typeface="Arial" panose="020B0604020202020204" pitchFamily="34" charset="0"/>
              <a:buChar char="•"/>
            </a:pPr>
            <a:r>
              <a:rPr lang="en-GB" dirty="0" smtClean="0"/>
              <a:t>Spark </a:t>
            </a:r>
            <a:r>
              <a:rPr lang="en-GB" dirty="0"/>
              <a:t>architecture </a:t>
            </a:r>
            <a:endParaRPr lang="en-GB" dirty="0" smtClean="0"/>
          </a:p>
          <a:p>
            <a:pPr marL="285750" indent="-285750">
              <a:buFont typeface="Arial" panose="020B0604020202020204" pitchFamily="34" charset="0"/>
              <a:buChar char="•"/>
            </a:pPr>
            <a:r>
              <a:rPr lang="en-GB" dirty="0" smtClean="0"/>
              <a:t>Spark </a:t>
            </a:r>
            <a:r>
              <a:rPr lang="en-GB" dirty="0"/>
              <a:t>context </a:t>
            </a:r>
            <a:endParaRPr lang="en-GB" dirty="0" smtClean="0"/>
          </a:p>
          <a:p>
            <a:pPr marL="285750" indent="-285750">
              <a:buFont typeface="Arial" panose="020B0604020202020204" pitchFamily="34" charset="0"/>
              <a:buChar char="•"/>
            </a:pPr>
            <a:r>
              <a:rPr lang="en-GB" dirty="0" err="1" smtClean="0"/>
              <a:t>Databricks</a:t>
            </a:r>
            <a:r>
              <a:rPr lang="en-GB" dirty="0" smtClean="0"/>
              <a:t> </a:t>
            </a:r>
            <a:r>
              <a:rPr lang="en-GB" dirty="0"/>
              <a:t>notebooks </a:t>
            </a:r>
            <a:endParaRPr lang="en-GB" dirty="0" smtClean="0"/>
          </a:p>
          <a:p>
            <a:pPr marL="285750" indent="-285750">
              <a:buFont typeface="Arial" panose="020B0604020202020204" pitchFamily="34" charset="0"/>
              <a:buChar char="•"/>
            </a:pPr>
            <a:r>
              <a:rPr lang="en-GB" dirty="0" smtClean="0"/>
              <a:t>Magic </a:t>
            </a:r>
            <a:r>
              <a:rPr lang="en-GB" dirty="0"/>
              <a:t>commands in </a:t>
            </a:r>
            <a:r>
              <a:rPr lang="en-GB" dirty="0" err="1"/>
              <a:t>Databricks</a:t>
            </a:r>
            <a:r>
              <a:rPr lang="en-GB" dirty="0"/>
              <a:t> </a:t>
            </a:r>
            <a:endParaRPr lang="en-GB" dirty="0" smtClean="0"/>
          </a:p>
          <a:p>
            <a:pPr marL="285750" indent="-285750">
              <a:buFont typeface="Arial" panose="020B0604020202020204" pitchFamily="34" charset="0"/>
              <a:buChar char="•"/>
            </a:pPr>
            <a:r>
              <a:rPr lang="en-GB" dirty="0" smtClean="0"/>
              <a:t>Resilient </a:t>
            </a:r>
            <a:r>
              <a:rPr lang="en-GB" dirty="0"/>
              <a:t>distributed datasets (RDD) and their properties </a:t>
            </a:r>
            <a:endParaRPr lang="en-GB" dirty="0" smtClean="0"/>
          </a:p>
          <a:p>
            <a:pPr marL="285750" indent="-285750">
              <a:buFont typeface="Arial" panose="020B0604020202020204" pitchFamily="34" charset="0"/>
              <a:buChar char="•"/>
            </a:pPr>
            <a:r>
              <a:rPr lang="en-GB" dirty="0" smtClean="0"/>
              <a:t>RDD </a:t>
            </a:r>
            <a:r>
              <a:rPr lang="en-GB" dirty="0"/>
              <a:t>transformations </a:t>
            </a:r>
            <a:endParaRPr lang="en-GB" dirty="0" smtClean="0"/>
          </a:p>
          <a:p>
            <a:pPr marL="285750" indent="-285750">
              <a:buFont typeface="Arial" panose="020B0604020202020204" pitchFamily="34" charset="0"/>
              <a:buChar char="•"/>
            </a:pPr>
            <a:r>
              <a:rPr lang="en-GB" dirty="0" err="1" smtClean="0"/>
              <a:t>Dataframes</a:t>
            </a:r>
            <a:r>
              <a:rPr lang="en-GB" dirty="0" smtClean="0"/>
              <a:t> </a:t>
            </a:r>
          </a:p>
          <a:p>
            <a:pPr marL="285750" indent="-285750">
              <a:buFont typeface="Arial" panose="020B0604020202020204" pitchFamily="34" charset="0"/>
              <a:buChar char="•"/>
            </a:pPr>
            <a:r>
              <a:rPr lang="en-GB" dirty="0" smtClean="0"/>
              <a:t>Data </a:t>
            </a:r>
            <a:r>
              <a:rPr lang="en-GB" dirty="0"/>
              <a:t>types and Spark schema </a:t>
            </a:r>
            <a:endParaRPr lang="en-GB" dirty="0" smtClean="0"/>
          </a:p>
          <a:p>
            <a:pPr marL="285750" indent="-285750">
              <a:buFont typeface="Arial" panose="020B0604020202020204" pitchFamily="34" charset="0"/>
              <a:buChar char="•"/>
            </a:pPr>
            <a:r>
              <a:rPr lang="en-GB" dirty="0" smtClean="0"/>
              <a:t>Data </a:t>
            </a:r>
            <a:r>
              <a:rPr lang="en-GB" dirty="0"/>
              <a:t>ingestion using </a:t>
            </a:r>
            <a:r>
              <a:rPr lang="en-GB" dirty="0" err="1"/>
              <a:t>PySpark</a:t>
            </a:r>
            <a:r>
              <a:rPr lang="en-GB" dirty="0"/>
              <a:t> and Hive commands </a:t>
            </a:r>
            <a:endParaRPr lang="en-GB" dirty="0" smtClean="0"/>
          </a:p>
          <a:p>
            <a:pPr marL="285750" indent="-285750">
              <a:buFont typeface="Arial" panose="020B0604020202020204" pitchFamily="34" charset="0"/>
              <a:buChar char="•"/>
            </a:pPr>
            <a:r>
              <a:rPr lang="en-GB" dirty="0" err="1" smtClean="0"/>
              <a:t>Dataframe</a:t>
            </a:r>
            <a:r>
              <a:rPr lang="en-GB" dirty="0" smtClean="0"/>
              <a:t> </a:t>
            </a:r>
            <a:r>
              <a:rPr lang="en-GB" dirty="0"/>
              <a:t>transformations </a:t>
            </a:r>
            <a:endParaRPr lang="en-GB" dirty="0" smtClean="0"/>
          </a:p>
          <a:p>
            <a:pPr marL="285750" indent="-285750">
              <a:buFont typeface="Arial" panose="020B0604020202020204" pitchFamily="34" charset="0"/>
              <a:buChar char="•"/>
            </a:pPr>
            <a:r>
              <a:rPr lang="en-GB" dirty="0" smtClean="0"/>
              <a:t>Data </a:t>
            </a:r>
            <a:r>
              <a:rPr lang="en-GB" dirty="0"/>
              <a:t>visualization with </a:t>
            </a:r>
            <a:r>
              <a:rPr lang="en-GB" dirty="0" err="1"/>
              <a:t>Databricks</a:t>
            </a:r>
            <a:endParaRPr lang="en-GB" dirty="0"/>
          </a:p>
        </p:txBody>
      </p:sp>
      <p:sp>
        <p:nvSpPr>
          <p:cNvPr id="7" name="TextBox 6"/>
          <p:cNvSpPr txBox="1"/>
          <p:nvPr/>
        </p:nvSpPr>
        <p:spPr>
          <a:xfrm>
            <a:off x="6804248" y="1039985"/>
            <a:ext cx="2339752" cy="2862322"/>
          </a:xfrm>
          <a:prstGeom prst="rect">
            <a:avLst/>
          </a:prstGeom>
          <a:noFill/>
        </p:spPr>
        <p:txBody>
          <a:bodyPr wrap="square" rtlCol="0">
            <a:spAutoFit/>
          </a:bodyPr>
          <a:lstStyle/>
          <a:p>
            <a:r>
              <a:rPr lang="en-GB" dirty="0" smtClean="0">
                <a:solidFill>
                  <a:schemeClr val="tx2"/>
                </a:solidFill>
              </a:rPr>
              <a:t>Week 3</a:t>
            </a:r>
          </a:p>
          <a:p>
            <a:endParaRPr lang="en-GB" dirty="0"/>
          </a:p>
          <a:p>
            <a:r>
              <a:rPr lang="en-GB" dirty="0"/>
              <a:t>End to End Final </a:t>
            </a:r>
            <a:r>
              <a:rPr lang="en-GB" dirty="0" smtClean="0"/>
              <a:t>Project</a:t>
            </a:r>
          </a:p>
          <a:p>
            <a:endParaRPr lang="en-GB" dirty="0"/>
          </a:p>
          <a:p>
            <a:pPr marL="285750" indent="-285750">
              <a:buFont typeface="Arial" panose="020B0604020202020204" pitchFamily="34" charset="0"/>
              <a:buChar char="•"/>
            </a:pPr>
            <a:r>
              <a:rPr lang="en-GB" dirty="0"/>
              <a:t>Data </a:t>
            </a:r>
            <a:r>
              <a:rPr lang="en-GB" dirty="0" smtClean="0"/>
              <a:t>ingestion</a:t>
            </a:r>
          </a:p>
          <a:p>
            <a:pPr marL="285750" indent="-285750">
              <a:buFont typeface="Arial" panose="020B0604020202020204" pitchFamily="34" charset="0"/>
              <a:buChar char="•"/>
            </a:pPr>
            <a:r>
              <a:rPr lang="en-GB" dirty="0" smtClean="0"/>
              <a:t>Data </a:t>
            </a:r>
            <a:r>
              <a:rPr lang="en-GB" dirty="0"/>
              <a:t>transformation </a:t>
            </a:r>
            <a:endParaRPr lang="en-GB" dirty="0" smtClean="0"/>
          </a:p>
          <a:p>
            <a:pPr marL="285750" indent="-285750">
              <a:buFont typeface="Arial" panose="020B0604020202020204" pitchFamily="34" charset="0"/>
              <a:buChar char="•"/>
            </a:pPr>
            <a:r>
              <a:rPr lang="en-GB" dirty="0" smtClean="0"/>
              <a:t>Data </a:t>
            </a:r>
            <a:r>
              <a:rPr lang="en-GB" dirty="0"/>
              <a:t>visualization and analytics</a:t>
            </a:r>
            <a:endParaRPr lang="en-GB" dirty="0"/>
          </a:p>
        </p:txBody>
      </p:sp>
    </p:spTree>
    <p:extLst>
      <p:ext uri="{BB962C8B-B14F-4D97-AF65-F5344CB8AC3E}">
        <p14:creationId xmlns:p14="http://schemas.microsoft.com/office/powerpoint/2010/main" val="2320731740"/>
      </p:ext>
    </p:extLst>
  </p:cSld>
  <p:clrMapOvr>
    <a:masterClrMapping/>
  </p:clrMapOvr>
  <p:transition spd="slow">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57200" y="6543710"/>
            <a:ext cx="2133600" cy="184666"/>
          </a:xfrm>
        </p:spPr>
        <p:txBody>
          <a:bodyPr/>
          <a:lstStyle/>
          <a:p>
            <a:pPr>
              <a:defRPr/>
            </a:pPr>
            <a:r>
              <a:rPr lang="en-US" smtClean="0">
                <a:solidFill>
                  <a:prstClr val="black"/>
                </a:solidFill>
              </a:rPr>
              <a:t>Page </a:t>
            </a:r>
            <a:fld id="{94882C9C-E8A8-4DCC-A9DD-8B46B7E6C669}" type="slidenum">
              <a:rPr lang="en-US" b="1" smtClean="0">
                <a:solidFill>
                  <a:prstClr val="black"/>
                </a:solidFill>
              </a:rPr>
              <a:pPr>
                <a:defRPr/>
              </a:pPr>
              <a:t>8</a:t>
            </a:fld>
            <a:endParaRPr lang="en-US" b="1" dirty="0">
              <a:solidFill>
                <a:prstClr val="black"/>
              </a:solidFill>
            </a:endParaRPr>
          </a:p>
        </p:txBody>
      </p:sp>
      <p:sp>
        <p:nvSpPr>
          <p:cNvPr id="2" name="Title 1"/>
          <p:cNvSpPr>
            <a:spLocks noGrp="1"/>
          </p:cNvSpPr>
          <p:nvPr>
            <p:ph type="title"/>
          </p:nvPr>
        </p:nvSpPr>
        <p:spPr>
          <a:xfrm>
            <a:off x="539552" y="620688"/>
            <a:ext cx="8229600" cy="415498"/>
          </a:xfrm>
        </p:spPr>
        <p:txBody>
          <a:bodyPr/>
          <a:lstStyle/>
          <a:p>
            <a:r>
              <a:rPr lang="en-GB" dirty="0" smtClean="0"/>
              <a:t>Agenda</a:t>
            </a:r>
            <a:endParaRPr lang="en-GB" dirty="0"/>
          </a:p>
        </p:txBody>
      </p:sp>
      <p:sp>
        <p:nvSpPr>
          <p:cNvPr id="21" name="Text Placeholder 5"/>
          <p:cNvSpPr txBox="1">
            <a:spLocks/>
          </p:cNvSpPr>
          <p:nvPr/>
        </p:nvSpPr>
        <p:spPr bwMode="auto">
          <a:xfrm>
            <a:off x="1380935" y="1657566"/>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Timelines</a:t>
            </a:r>
          </a:p>
        </p:txBody>
      </p:sp>
      <p:sp>
        <p:nvSpPr>
          <p:cNvPr id="22" name="Text Placeholder 5"/>
          <p:cNvSpPr txBox="1">
            <a:spLocks/>
          </p:cNvSpPr>
          <p:nvPr/>
        </p:nvSpPr>
        <p:spPr bwMode="auto">
          <a:xfrm>
            <a:off x="1392510" y="3817806"/>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Key Challenges facing DS Implementations</a:t>
            </a:r>
          </a:p>
        </p:txBody>
      </p:sp>
      <p:sp>
        <p:nvSpPr>
          <p:cNvPr id="23" name="Text Placeholder 5"/>
          <p:cNvSpPr txBox="1">
            <a:spLocks/>
          </p:cNvSpPr>
          <p:nvPr/>
        </p:nvSpPr>
        <p:spPr bwMode="auto">
          <a:xfrm>
            <a:off x="1380935" y="3385758"/>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How does DS differ from BI?</a:t>
            </a:r>
          </a:p>
        </p:txBody>
      </p:sp>
      <p:sp>
        <p:nvSpPr>
          <p:cNvPr id="24" name="Text Placeholder 5"/>
          <p:cNvSpPr txBox="1">
            <a:spLocks/>
          </p:cNvSpPr>
          <p:nvPr/>
        </p:nvSpPr>
        <p:spPr bwMode="auto">
          <a:xfrm>
            <a:off x="1380935" y="2953710"/>
            <a:ext cx="6419850" cy="319522"/>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DS and Big Data?</a:t>
            </a:r>
          </a:p>
        </p:txBody>
      </p:sp>
      <p:sp>
        <p:nvSpPr>
          <p:cNvPr id="25" name="Text Placeholder 5"/>
          <p:cNvSpPr txBox="1">
            <a:spLocks/>
          </p:cNvSpPr>
          <p:nvPr/>
        </p:nvSpPr>
        <p:spPr bwMode="auto">
          <a:xfrm>
            <a:off x="1380935" y="119675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Meet &amp; Greet!</a:t>
            </a:r>
          </a:p>
        </p:txBody>
      </p:sp>
      <p:sp>
        <p:nvSpPr>
          <p:cNvPr id="26" name="Text Placeholder 5"/>
          <p:cNvSpPr txBox="1">
            <a:spLocks/>
          </p:cNvSpPr>
          <p:nvPr/>
        </p:nvSpPr>
        <p:spPr bwMode="auto">
          <a:xfrm>
            <a:off x="1380935" y="2089614"/>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(DS)?</a:t>
            </a:r>
          </a:p>
        </p:txBody>
      </p:sp>
      <p:sp>
        <p:nvSpPr>
          <p:cNvPr id="27" name="Text Placeholder 5"/>
          <p:cNvSpPr txBox="1">
            <a:spLocks/>
          </p:cNvSpPr>
          <p:nvPr/>
        </p:nvSpPr>
        <p:spPr bwMode="auto">
          <a:xfrm>
            <a:off x="1380935" y="2521662"/>
            <a:ext cx="6419850" cy="318516"/>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History of DS</a:t>
            </a:r>
          </a:p>
        </p:txBody>
      </p:sp>
      <p:sp>
        <p:nvSpPr>
          <p:cNvPr id="32" name="Text Placeholder 4"/>
          <p:cNvSpPr txBox="1">
            <a:spLocks/>
          </p:cNvSpPr>
          <p:nvPr/>
        </p:nvSpPr>
        <p:spPr>
          <a:xfrm>
            <a:off x="1404565" y="2089614"/>
            <a:ext cx="6420583" cy="319001"/>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What is Data Science (DS)?</a:t>
            </a:r>
          </a:p>
        </p:txBody>
      </p:sp>
      <p:sp>
        <p:nvSpPr>
          <p:cNvPr id="49" name="Text Placeholder 5"/>
          <p:cNvSpPr txBox="1">
            <a:spLocks/>
          </p:cNvSpPr>
          <p:nvPr/>
        </p:nvSpPr>
        <p:spPr bwMode="auto">
          <a:xfrm>
            <a:off x="1391468" y="4681902"/>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The Hadoop Ecosystem</a:t>
            </a:r>
          </a:p>
        </p:txBody>
      </p:sp>
      <p:sp>
        <p:nvSpPr>
          <p:cNvPr id="52" name="Text Placeholder 5"/>
          <p:cNvSpPr txBox="1">
            <a:spLocks/>
          </p:cNvSpPr>
          <p:nvPr/>
        </p:nvSpPr>
        <p:spPr bwMode="auto">
          <a:xfrm>
            <a:off x="1391468" y="5978046"/>
            <a:ext cx="6419850" cy="330403"/>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What is Data Science? - Exercise</a:t>
            </a:r>
          </a:p>
        </p:txBody>
      </p:sp>
      <p:sp>
        <p:nvSpPr>
          <p:cNvPr id="53" name="Text Placeholder 5"/>
          <p:cNvSpPr txBox="1">
            <a:spLocks/>
          </p:cNvSpPr>
          <p:nvPr/>
        </p:nvSpPr>
        <p:spPr bwMode="auto">
          <a:xfrm>
            <a:off x="1391468" y="4249854"/>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US" sz="1600" dirty="0">
                <a:solidFill>
                  <a:schemeClr val="tx1">
                    <a:lumMod val="50000"/>
                    <a:lumOff val="50000"/>
                  </a:schemeClr>
                </a:solidFill>
              </a:rPr>
              <a:t>DS Market Players</a:t>
            </a:r>
          </a:p>
        </p:txBody>
      </p:sp>
      <p:sp>
        <p:nvSpPr>
          <p:cNvPr id="54" name="Text Placeholder 5"/>
          <p:cNvSpPr txBox="1">
            <a:spLocks/>
          </p:cNvSpPr>
          <p:nvPr/>
        </p:nvSpPr>
        <p:spPr bwMode="auto">
          <a:xfrm>
            <a:off x="1391468" y="5113950"/>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Future DS Trends</a:t>
            </a:r>
          </a:p>
        </p:txBody>
      </p:sp>
      <p:sp>
        <p:nvSpPr>
          <p:cNvPr id="55" name="Text Placeholder 5"/>
          <p:cNvSpPr txBox="1">
            <a:spLocks/>
          </p:cNvSpPr>
          <p:nvPr/>
        </p:nvSpPr>
        <p:spPr bwMode="auto">
          <a:xfrm>
            <a:off x="1391468" y="5545998"/>
            <a:ext cx="6419850" cy="329364"/>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1600" dirty="0">
                <a:solidFill>
                  <a:schemeClr val="tx1">
                    <a:lumMod val="50000"/>
                    <a:lumOff val="50000"/>
                  </a:schemeClr>
                </a:solidFill>
              </a:rPr>
              <a:t>Q&amp;A</a:t>
            </a:r>
          </a:p>
        </p:txBody>
      </p:sp>
    </p:spTree>
    <p:extLst>
      <p:ext uri="{BB962C8B-B14F-4D97-AF65-F5344CB8AC3E}">
        <p14:creationId xmlns:p14="http://schemas.microsoft.com/office/powerpoint/2010/main" val="1162791421"/>
      </p:ext>
    </p:extLst>
  </p:cSld>
  <p:clrMapOvr>
    <a:masterClrMapping/>
  </p:clrMapOvr>
  <p:transition spd="slow">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9188" y="620688"/>
            <a:ext cx="8229600" cy="3000821"/>
          </a:xfrm>
        </p:spPr>
        <p:txBody>
          <a:bodyPr/>
          <a:lstStyle/>
          <a:p>
            <a:r>
              <a:rPr lang="en-GB" dirty="0"/>
              <a:t>What is </a:t>
            </a:r>
            <a:r>
              <a:rPr lang="en-GB" dirty="0" smtClean="0"/>
              <a:t>Data Science(DS)?</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a:t>Why </a:t>
            </a:r>
            <a:r>
              <a:rPr lang="en-GB" dirty="0" smtClean="0"/>
              <a:t>DS?</a:t>
            </a:r>
            <a:r>
              <a:rPr lang="en-GB" dirty="0"/>
              <a:t/>
            </a:r>
            <a:br>
              <a:rPr lang="en-GB" dirty="0"/>
            </a:br>
            <a:r>
              <a:rPr lang="en-GB" dirty="0"/>
              <a:t> </a:t>
            </a:r>
          </a:p>
        </p:txBody>
      </p:sp>
      <p:sp>
        <p:nvSpPr>
          <p:cNvPr id="4" name="Slide Number Placeholder 3"/>
          <p:cNvSpPr>
            <a:spLocks noGrp="1"/>
          </p:cNvSpPr>
          <p:nvPr>
            <p:ph type="sldNum" sz="quarter" idx="10"/>
          </p:nvPr>
        </p:nvSpPr>
        <p:spPr/>
        <p:txBody>
          <a:bodyPr/>
          <a:lstStyle/>
          <a:p>
            <a:pPr>
              <a:defRPr/>
            </a:pPr>
            <a:r>
              <a:rPr lang="en-US" dirty="0" smtClean="0">
                <a:solidFill>
                  <a:prstClr val="black"/>
                </a:solidFill>
              </a:rPr>
              <a:t>Page </a:t>
            </a:r>
            <a:fld id="{94882C9C-E8A8-4DCC-A9DD-8B46B7E6C669}" type="slidenum">
              <a:rPr lang="en-US" b="1" smtClean="0">
                <a:solidFill>
                  <a:prstClr val="black"/>
                </a:solidFill>
              </a:rPr>
              <a:pPr>
                <a:defRPr/>
              </a:pPr>
              <a:t>9</a:t>
            </a:fld>
            <a:endParaRPr lang="en-US" b="1" dirty="0">
              <a:solidFill>
                <a:prstClr val="black"/>
              </a:solidFill>
            </a:endParaRPr>
          </a:p>
        </p:txBody>
      </p:sp>
      <p:sp>
        <p:nvSpPr>
          <p:cNvPr id="158" name="TextBox 157"/>
          <p:cNvSpPr txBox="1">
            <a:spLocks noChangeArrowheads="1"/>
          </p:cNvSpPr>
          <p:nvPr/>
        </p:nvSpPr>
        <p:spPr bwMode="auto">
          <a:xfrm>
            <a:off x="7540867" y="6498861"/>
            <a:ext cx="1263409" cy="276961"/>
          </a:xfrm>
          <a:prstGeom prst="rect">
            <a:avLst/>
          </a:prstGeom>
          <a:noFill/>
          <a:ln>
            <a:noFill/>
          </a:ln>
          <a:extLst/>
        </p:spPr>
        <p:txBody>
          <a:bodyPr wrap="none" lIns="91401" tIns="45701" rIns="91401" bIns="45701"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004"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159" name="TextBox 158"/>
          <p:cNvSpPr txBox="1">
            <a:spLocks noChangeArrowheads="1"/>
          </p:cNvSpPr>
          <p:nvPr/>
        </p:nvSpPr>
        <p:spPr bwMode="auto">
          <a:xfrm>
            <a:off x="7540867" y="6502035"/>
            <a:ext cx="1263409" cy="276961"/>
          </a:xfrm>
          <a:prstGeom prst="rect">
            <a:avLst/>
          </a:prstGeom>
          <a:noFill/>
          <a:ln>
            <a:noFill/>
          </a:ln>
          <a:extLst/>
        </p:spPr>
        <p:txBody>
          <a:bodyPr wrap="none" lIns="91401" tIns="45701" rIns="91401" bIns="45701"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004" eaLnBrk="1" fontAlgn="base" hangingPunct="1">
              <a:spcBef>
                <a:spcPct val="0"/>
              </a:spcBef>
              <a:spcAft>
                <a:spcPct val="0"/>
              </a:spcAft>
              <a:defRPr/>
            </a:pPr>
            <a:r>
              <a:rPr lang="en-US" sz="1200" b="1" dirty="0" smtClean="0">
                <a:solidFill>
                  <a:prstClr val="black"/>
                </a:solidFill>
                <a:latin typeface="Arial" charset="0"/>
                <a:cs typeface="Arial" charset="0"/>
              </a:rPr>
              <a:t>fdmgroup.com</a:t>
            </a:r>
          </a:p>
        </p:txBody>
      </p:sp>
      <p:sp>
        <p:nvSpPr>
          <p:cNvPr id="6" name="Rounded Rectangle 5"/>
          <p:cNvSpPr/>
          <p:nvPr/>
        </p:nvSpPr>
        <p:spPr>
          <a:xfrm>
            <a:off x="1819083" y="5661248"/>
            <a:ext cx="1437640" cy="504056"/>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1"/>
                </a:solidFill>
              </a:rPr>
              <a:t>Big Data </a:t>
            </a:r>
            <a:endParaRPr lang="en-GB" dirty="0">
              <a:solidFill>
                <a:schemeClr val="tx1"/>
              </a:solidFill>
            </a:endParaRPr>
          </a:p>
        </p:txBody>
      </p:sp>
      <p:sp>
        <p:nvSpPr>
          <p:cNvPr id="12" name="Rounded Rectangle 11"/>
          <p:cNvSpPr/>
          <p:nvPr/>
        </p:nvSpPr>
        <p:spPr>
          <a:xfrm>
            <a:off x="3728555" y="5661248"/>
            <a:ext cx="1437640" cy="504056"/>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1"/>
                </a:solidFill>
              </a:rPr>
              <a:t>Process</a:t>
            </a:r>
            <a:endParaRPr lang="en-GB" dirty="0">
              <a:solidFill>
                <a:schemeClr val="tx1"/>
              </a:solidFill>
            </a:endParaRPr>
          </a:p>
        </p:txBody>
      </p:sp>
      <p:sp>
        <p:nvSpPr>
          <p:cNvPr id="13" name="Rounded Rectangle 12"/>
          <p:cNvSpPr/>
          <p:nvPr/>
        </p:nvSpPr>
        <p:spPr>
          <a:xfrm>
            <a:off x="5638027" y="5661248"/>
            <a:ext cx="1437640" cy="504056"/>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tx1"/>
                </a:solidFill>
              </a:rPr>
              <a:t>Insight</a:t>
            </a:r>
            <a:endParaRPr lang="en-GB" dirty="0">
              <a:solidFill>
                <a:schemeClr val="tx1"/>
              </a:solidFill>
            </a:endParaRPr>
          </a:p>
        </p:txBody>
      </p:sp>
      <p:cxnSp>
        <p:nvCxnSpPr>
          <p:cNvPr id="9" name="Straight Arrow Connector 8"/>
          <p:cNvCxnSpPr>
            <a:stCxn id="6" idx="3"/>
            <a:endCxn id="12" idx="1"/>
          </p:cNvCxnSpPr>
          <p:nvPr/>
        </p:nvCxnSpPr>
        <p:spPr>
          <a:xfrm>
            <a:off x="3256723" y="5913276"/>
            <a:ext cx="47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2" idx="3"/>
            <a:endCxn id="13" idx="1"/>
          </p:cNvCxnSpPr>
          <p:nvPr/>
        </p:nvCxnSpPr>
        <p:spPr>
          <a:xfrm>
            <a:off x="5166195" y="5913276"/>
            <a:ext cx="4718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427082" y="1412776"/>
            <a:ext cx="7621089" cy="936104"/>
          </a:xfrm>
          <a:prstGeom prst="roundRect">
            <a:avLst/>
          </a:prstGeom>
          <a:solidFill>
            <a:srgbClr val="9EC23C"/>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2000" dirty="0" smtClean="0">
                <a:solidFill>
                  <a:schemeClr val="tx1"/>
                </a:solidFill>
              </a:rPr>
              <a:t>Data Science is the practice of analysing structured and unstructured big data sets to drive commercial and social insight. </a:t>
            </a:r>
            <a:endParaRPr lang="en-GB" sz="2000" dirty="0">
              <a:solidFill>
                <a:schemeClr val="tx1"/>
              </a:solidFill>
            </a:endParaRPr>
          </a:p>
        </p:txBody>
      </p:sp>
      <p:sp>
        <p:nvSpPr>
          <p:cNvPr id="15" name="Rounded Rectangle 14"/>
          <p:cNvSpPr/>
          <p:nvPr/>
        </p:nvSpPr>
        <p:spPr>
          <a:xfrm>
            <a:off x="427082" y="3573016"/>
            <a:ext cx="7634707" cy="1656184"/>
          </a:xfrm>
          <a:prstGeom prst="roundRect">
            <a:avLst/>
          </a:prstGeom>
          <a:solidFill>
            <a:srgbClr val="9EC23C"/>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2000" dirty="0" smtClean="0">
                <a:solidFill>
                  <a:schemeClr val="tx1"/>
                </a:solidFill>
              </a:rPr>
              <a:t>We have entered the ‘data age’ where </a:t>
            </a:r>
            <a:r>
              <a:rPr lang="en-GB" sz="2000" dirty="0">
                <a:solidFill>
                  <a:schemeClr val="tx1"/>
                </a:solidFill>
              </a:rPr>
              <a:t>a</a:t>
            </a:r>
            <a:r>
              <a:rPr lang="en-GB" sz="2000" dirty="0" smtClean="0">
                <a:solidFill>
                  <a:schemeClr val="tx1"/>
                </a:solidFill>
              </a:rPr>
              <a:t>n almost infinite amount of data now exists. However very few individuals have the required knowledge &amp; technical skillset required to expose the value from the data. </a:t>
            </a:r>
            <a:endParaRPr lang="en-GB" sz="2000" dirty="0">
              <a:solidFill>
                <a:schemeClr val="tx1"/>
              </a:solidFill>
            </a:endParaRPr>
          </a:p>
        </p:txBody>
      </p:sp>
    </p:spTree>
    <p:extLst>
      <p:ext uri="{BB962C8B-B14F-4D97-AF65-F5344CB8AC3E}">
        <p14:creationId xmlns:p14="http://schemas.microsoft.com/office/powerpoint/2010/main" val="235753998"/>
      </p:ext>
    </p:extLst>
  </p:cSld>
  <p:clrMapOvr>
    <a:masterClrMapping/>
  </p:clrMapOvr>
  <p:transition spd="slow">
    <p:strips/>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E84CDB8DA1B2D4FB412AD9113E50F5A" ma:contentTypeVersion="" ma:contentTypeDescription="Create a new document." ma:contentTypeScope="" ma:versionID="e40f3c5e5bbf166eba96cc978444212a">
  <xsd:schema xmlns:xsd="http://www.w3.org/2001/XMLSchema" xmlns:xs="http://www.w3.org/2001/XMLSchema" xmlns:p="http://schemas.microsoft.com/office/2006/metadata/properties" xmlns:ns3="c43e90cf-65af-417b-bc7c-e52e683de365" targetNamespace="http://schemas.microsoft.com/office/2006/metadata/properties" ma:root="true" ma:fieldsID="0e935c5993a91e778ad7c62c0bdefc8b" ns3:_="">
    <xsd:import namespace="c43e90cf-65af-417b-bc7c-e52e683de36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90cf-65af-417b-bc7c-e52e683de365" elementFormDefault="qualified">
    <xsd:import namespace="http://schemas.microsoft.com/office/2006/documentManagement/types"/>
    <xsd:import namespace="http://schemas.microsoft.com/office/infopath/2007/PartnerControls"/>
    <xsd:element name="Module" ma:index="9" nillable="true" ma:displayName="Module" ma:default="01. Introduction To Data Science" ma:format="Dropdown" ma:internalName="Module">
      <xsd:simpleType>
        <xsd:restriction base="dms:Choice">
          <xsd:enumeration value="01. Introduction To Data Science"/>
          <xsd:enumeration value="02. HDFS"/>
          <xsd:enumeration value="03. HIVE"/>
          <xsd:enumeration value="04. PIG"/>
          <xsd:enumeration value="05. SPARK"/>
          <xsd:enumeration value="06. R Programming"/>
          <xsd:enumeration value="07. Projects"/>
          <xsd:enumeration value="08. Python for Data Science"/>
          <xsd:enumeration value="09. SQOOP"/>
          <xsd:enumeration value="10. PARQUET"/>
          <xsd:enumeration value="11. KAFKA"/>
          <xsd:enumeration value="12. IMPAL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odule xmlns="c43e90cf-65af-417b-bc7c-e52e683de365">01. Introduction To Data Science</Module>
  </documentManagement>
</p:properties>
</file>

<file path=customXml/itemProps1.xml><?xml version="1.0" encoding="utf-8"?>
<ds:datastoreItem xmlns:ds="http://schemas.openxmlformats.org/officeDocument/2006/customXml" ds:itemID="{B46643D7-4489-4102-9A46-473F63BE5A1D}">
  <ds:schemaRefs>
    <ds:schemaRef ds:uri="http://schemas.microsoft.com/sharepoint/v3/contenttype/forms"/>
  </ds:schemaRefs>
</ds:datastoreItem>
</file>

<file path=customXml/itemProps2.xml><?xml version="1.0" encoding="utf-8"?>
<ds:datastoreItem xmlns:ds="http://schemas.openxmlformats.org/officeDocument/2006/customXml" ds:itemID="{B7F1A016-7D98-4957-A962-134255E9BE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3e90cf-65af-417b-bc7c-e52e683de3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383D4B-8EF5-4165-ABDF-3B39EDEA204A}">
  <ds:schemaRefs>
    <ds:schemaRef ds:uri="http://schemas.openxmlformats.org/package/2006/metadata/core-properties"/>
    <ds:schemaRef ds:uri="http://purl.org/dc/elements/1.1/"/>
    <ds:schemaRef ds:uri="http://schemas.microsoft.com/office/infopath/2007/PartnerControls"/>
    <ds:schemaRef ds:uri="http://purl.org/dc/terms/"/>
    <ds:schemaRef ds:uri="http://schemas.microsoft.com/office/2006/documentManagement/types"/>
    <ds:schemaRef ds:uri="http://schemas.microsoft.com/office/2006/metadata/properties"/>
    <ds:schemaRef ds:uri="http://purl.org/dc/dcmitype/"/>
    <ds:schemaRef ds:uri="c43e90cf-65af-417b-bc7c-e52e683de36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10600</TotalTime>
  <Words>3404</Words>
  <Application>Microsoft Office PowerPoint</Application>
  <PresentationFormat>On-screen Show (4:3)</PresentationFormat>
  <Paragraphs>781</Paragraphs>
  <Slides>35</Slides>
  <Notes>33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微軟正黑體</vt:lpstr>
      <vt:lpstr>MS PGothic</vt:lpstr>
      <vt:lpstr>MS PGothic</vt:lpstr>
      <vt:lpstr>Arial</vt:lpstr>
      <vt:lpstr>Calibri</vt:lpstr>
      <vt:lpstr>新細明體</vt:lpstr>
      <vt:lpstr>Times New Roman</vt:lpstr>
      <vt:lpstr>Office Theme</vt:lpstr>
      <vt:lpstr>1_Office Theme</vt:lpstr>
      <vt:lpstr>PowerPoint Presentation</vt:lpstr>
      <vt:lpstr>Agenda</vt:lpstr>
      <vt:lpstr>Agenda</vt:lpstr>
      <vt:lpstr>Meet &amp; Greet</vt:lpstr>
      <vt:lpstr>Agenda</vt:lpstr>
      <vt:lpstr>Course Content</vt:lpstr>
      <vt:lpstr>Course Content</vt:lpstr>
      <vt:lpstr>Agenda</vt:lpstr>
      <vt:lpstr>What is Data Science(DS)?      Why DS?  </vt:lpstr>
      <vt:lpstr>Agenda</vt:lpstr>
      <vt:lpstr>Short History of DS</vt:lpstr>
      <vt:lpstr>Short History of DS</vt:lpstr>
      <vt:lpstr>Agenda</vt:lpstr>
      <vt:lpstr>PowerPoint Presentation</vt:lpstr>
      <vt:lpstr>DS and Big Data?</vt:lpstr>
      <vt:lpstr>Agenda</vt:lpstr>
      <vt:lpstr>How does DS differ from Business Intelligence (BI)?</vt:lpstr>
      <vt:lpstr>PowerPoint Presentation</vt:lpstr>
      <vt:lpstr>Agenda</vt:lpstr>
      <vt:lpstr>PowerPoint Presentation</vt:lpstr>
      <vt:lpstr>Key Challenges facing DS Implementations?</vt:lpstr>
      <vt:lpstr>Agenda</vt:lpstr>
      <vt:lpstr>PowerPoint Presentation</vt:lpstr>
      <vt:lpstr>PowerPoint Presentation</vt:lpstr>
      <vt:lpstr>Agenda</vt:lpstr>
      <vt:lpstr>Apache Hadoop</vt:lpstr>
      <vt:lpstr>The Hadoop Ecosystem</vt:lpstr>
      <vt:lpstr>Agenda</vt:lpstr>
      <vt:lpstr>PowerPoint Presentation</vt:lpstr>
      <vt:lpstr>DS Future Trends</vt:lpstr>
      <vt:lpstr>Agenda</vt:lpstr>
      <vt:lpstr>Questions?</vt:lpstr>
      <vt:lpstr>Agenda</vt:lpstr>
      <vt:lpstr>PowerPoint Presentation</vt:lpstr>
      <vt:lpstr>Learning Outcomes</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 Brown</dc:creator>
  <cp:lastModifiedBy>Tai Wai Cheung</cp:lastModifiedBy>
  <cp:revision>365</cp:revision>
  <cp:lastPrinted>2015-10-26T08:18:22Z</cp:lastPrinted>
  <dcterms:created xsi:type="dcterms:W3CDTF">2015-09-25T08:37:51Z</dcterms:created>
  <dcterms:modified xsi:type="dcterms:W3CDTF">2021-06-18T09:52:29Z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0x0101001E84CDB8DA1B2D4FB412AD9113E50F5A</vt:lpwstr>
  </property>
</Properties>
</file>