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4"/>
  </p:notesMasterIdLst>
  <p:handoutMasterIdLst>
    <p:handoutMasterId r:id="rId35"/>
  </p:handoutMasterIdLst>
  <p:sldIdLst>
    <p:sldId id="259" r:id="rId6"/>
    <p:sldId id="274" r:id="rId7"/>
    <p:sldId id="330" r:id="rId8"/>
    <p:sldId id="331" r:id="rId9"/>
    <p:sldId id="309" r:id="rId10"/>
    <p:sldId id="332" r:id="rId11"/>
    <p:sldId id="313" r:id="rId12"/>
    <p:sldId id="314" r:id="rId13"/>
    <p:sldId id="315" r:id="rId14"/>
    <p:sldId id="316" r:id="rId15"/>
    <p:sldId id="317" r:id="rId16"/>
    <p:sldId id="328" r:id="rId17"/>
    <p:sldId id="318" r:id="rId18"/>
    <p:sldId id="319" r:id="rId19"/>
    <p:sldId id="324" r:id="rId20"/>
    <p:sldId id="333" r:id="rId21"/>
    <p:sldId id="322" r:id="rId22"/>
    <p:sldId id="329" r:id="rId23"/>
    <p:sldId id="325" r:id="rId24"/>
    <p:sldId id="321" r:id="rId25"/>
    <p:sldId id="337" r:id="rId26"/>
    <p:sldId id="335" r:id="rId27"/>
    <p:sldId id="308" r:id="rId28"/>
    <p:sldId id="326" r:id="rId29"/>
    <p:sldId id="334" r:id="rId30"/>
    <p:sldId id="336" r:id="rId31"/>
    <p:sldId id="307" r:id="rId32"/>
    <p:sldId id="338" r:id="rId33"/>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BE2"/>
    <a:srgbClr val="FAB041"/>
    <a:srgbClr val="1C01BF"/>
    <a:srgbClr val="0F06BA"/>
    <a:srgbClr val="01AF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2" autoAdjust="0"/>
    <p:restoredTop sz="82590" autoAdjust="0"/>
  </p:normalViewPr>
  <p:slideViewPr>
    <p:cSldViewPr>
      <p:cViewPr varScale="1">
        <p:scale>
          <a:sx n="89" d="100"/>
          <a:sy n="89" d="100"/>
        </p:scale>
        <p:origin x="720" y="84"/>
      </p:cViewPr>
      <p:guideLst>
        <p:guide orient="horz" pos="2160"/>
        <p:guide pos="2880"/>
      </p:guideLst>
    </p:cSldViewPr>
  </p:slideViewPr>
  <p:notesTextViewPr>
    <p:cViewPr>
      <p:scale>
        <a:sx n="1" d="1"/>
        <a:sy n="1" d="1"/>
      </p:scale>
      <p:origin x="0" y="-3246"/>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2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FAB99-DC93-40E0-B9F9-53C2BADD1345}" type="doc">
      <dgm:prSet loTypeId="urn:microsoft.com/office/officeart/2005/8/layout/vList5" loCatId="list" qsTypeId="urn:microsoft.com/office/officeart/2005/8/quickstyle/simple4" qsCatId="simple" csTypeId="urn:microsoft.com/office/officeart/2005/8/colors/colorful1#28" csCatId="colorful" phldr="1"/>
      <dgm:spPr/>
      <dgm:t>
        <a:bodyPr/>
        <a:lstStyle/>
        <a:p>
          <a:endParaRPr lang="en-GB"/>
        </a:p>
      </dgm:t>
    </dgm:pt>
    <dgm:pt modelId="{0BA2DBAD-760A-46E7-AE7C-31FF1E9807F1}">
      <dgm:prSet phldrT="[Text]" custT="1">
        <dgm:style>
          <a:lnRef idx="1">
            <a:schemeClr val="accent3"/>
          </a:lnRef>
          <a:fillRef idx="3">
            <a:schemeClr val="accent3"/>
          </a:fillRef>
          <a:effectRef idx="2">
            <a:schemeClr val="accent3"/>
          </a:effectRef>
          <a:fontRef idx="minor">
            <a:schemeClr val="lt1"/>
          </a:fontRef>
        </dgm:style>
      </dgm:prSet>
      <dgm:spPr>
        <a:solidFill>
          <a:srgbClr val="9EC23C"/>
        </a:solidFill>
        <a:ln>
          <a:noFill/>
        </a:ln>
        <a:effectLst/>
        <a:scene3d>
          <a:camera prst="orthographicFront"/>
          <a:lightRig rig="threePt" dir="t"/>
        </a:scene3d>
        <a:sp3d prstMaterial="dkEdge">
          <a:bevelT w="38100" h="12700"/>
        </a:sp3d>
      </dgm:spPr>
      <dgm:t>
        <a:bodyPr/>
        <a:lstStyle/>
        <a:p>
          <a:r>
            <a:rPr lang="en-GB" sz="1800" b="1" dirty="0" smtClean="0">
              <a:latin typeface="+mn-lt"/>
            </a:rPr>
            <a:t>Where does the source data reside?</a:t>
          </a:r>
        </a:p>
      </dgm:t>
    </dgm:pt>
    <dgm:pt modelId="{2ACECCF0-EFBB-4382-A314-3A4C81AFBBCD}" type="parTrans" cxnId="{7D085D9A-593B-4F4A-8CFE-6DCAB5C62150}">
      <dgm:prSet/>
      <dgm:spPr/>
      <dgm:t>
        <a:bodyPr/>
        <a:lstStyle/>
        <a:p>
          <a:endParaRPr lang="en-GB" sz="1800">
            <a:latin typeface="+mn-lt"/>
          </a:endParaRPr>
        </a:p>
      </dgm:t>
    </dgm:pt>
    <dgm:pt modelId="{0D75F704-043B-488D-9F61-A7BFF9AB4D52}" type="sibTrans" cxnId="{7D085D9A-593B-4F4A-8CFE-6DCAB5C62150}">
      <dgm:prSet/>
      <dgm:spPr/>
      <dgm:t>
        <a:bodyPr/>
        <a:lstStyle/>
        <a:p>
          <a:endParaRPr lang="en-GB" sz="1800">
            <a:latin typeface="+mn-lt"/>
          </a:endParaRPr>
        </a:p>
      </dgm:t>
    </dgm:pt>
    <dgm:pt modelId="{505DBAC0-6BB4-421C-853A-1BEBBC59FA0D}">
      <dgm:prSet phldrT="[Text]" custT="1"/>
      <dgm:spPr>
        <a:solidFill>
          <a:schemeClr val="bg1">
            <a:lumMod val="95000"/>
            <a:alpha val="90000"/>
          </a:schemeClr>
        </a:solidFill>
      </dgm:spPr>
      <dgm:t>
        <a:bodyPr/>
        <a:lstStyle/>
        <a:p>
          <a:r>
            <a:rPr lang="en-GB" sz="1800" dirty="0" smtClean="0">
              <a:latin typeface="+mn-lt"/>
            </a:rPr>
            <a:t>Local system</a:t>
          </a:r>
          <a:endParaRPr lang="en-GB" sz="1800" dirty="0">
            <a:latin typeface="+mn-lt"/>
          </a:endParaRPr>
        </a:p>
      </dgm:t>
    </dgm:pt>
    <dgm:pt modelId="{BD1CDBD4-EDC3-444E-97CC-7FE763DEFFD5}" type="parTrans" cxnId="{EC0E4721-845A-4E98-B8CE-F6AE52DFFADF}">
      <dgm:prSet/>
      <dgm:spPr/>
      <dgm:t>
        <a:bodyPr/>
        <a:lstStyle/>
        <a:p>
          <a:endParaRPr lang="en-GB" sz="1800">
            <a:latin typeface="+mn-lt"/>
          </a:endParaRPr>
        </a:p>
      </dgm:t>
    </dgm:pt>
    <dgm:pt modelId="{EFA92DFA-93C0-43D6-9175-98F6B39264F0}" type="sibTrans" cxnId="{EC0E4721-845A-4E98-B8CE-F6AE52DFFADF}">
      <dgm:prSet/>
      <dgm:spPr/>
      <dgm:t>
        <a:bodyPr/>
        <a:lstStyle/>
        <a:p>
          <a:endParaRPr lang="en-GB" sz="1800">
            <a:latin typeface="+mn-lt"/>
          </a:endParaRPr>
        </a:p>
      </dgm:t>
    </dgm:pt>
    <dgm:pt modelId="{1E86E1BF-61CA-45D4-90C6-A0E634AAFAEB}">
      <dgm:prSet phldrT="[Text]" custT="1">
        <dgm:style>
          <a:lnRef idx="1">
            <a:schemeClr val="accent6"/>
          </a:lnRef>
          <a:fillRef idx="3">
            <a:schemeClr val="accent6"/>
          </a:fillRef>
          <a:effectRef idx="2">
            <a:schemeClr val="accent6"/>
          </a:effectRef>
          <a:fontRef idx="minor">
            <a:schemeClr val="lt1"/>
          </a:fontRef>
        </dgm:style>
      </dgm:prSet>
      <dgm:spPr>
        <a:solidFill>
          <a:srgbClr val="FAB041"/>
        </a:solidFill>
        <a:ln>
          <a:noFill/>
        </a:ln>
        <a:effectLst/>
        <a:scene3d>
          <a:camera prst="orthographicFront"/>
          <a:lightRig rig="threePt" dir="t"/>
        </a:scene3d>
        <a:sp3d prstMaterial="dkEdge">
          <a:bevelT w="38100" h="12700"/>
        </a:sp3d>
      </dgm:spPr>
      <dgm:t>
        <a:bodyPr/>
        <a:lstStyle/>
        <a:p>
          <a:r>
            <a:rPr lang="en-GB" sz="1800" b="1" dirty="0" smtClean="0">
              <a:latin typeface="+mn-lt"/>
            </a:rPr>
            <a:t>How will it be received?</a:t>
          </a:r>
        </a:p>
      </dgm:t>
    </dgm:pt>
    <dgm:pt modelId="{FF2EA5FA-FCDA-4D59-B939-D915D4210F9C}" type="parTrans" cxnId="{A26D1A3C-F763-4AB9-BE8D-E3507D4CFB03}">
      <dgm:prSet/>
      <dgm:spPr/>
      <dgm:t>
        <a:bodyPr/>
        <a:lstStyle/>
        <a:p>
          <a:endParaRPr lang="en-GB" sz="1800">
            <a:latin typeface="+mn-lt"/>
          </a:endParaRPr>
        </a:p>
      </dgm:t>
    </dgm:pt>
    <dgm:pt modelId="{1309AD9C-3B54-4A23-90BC-8627D4C2614B}" type="sibTrans" cxnId="{A26D1A3C-F763-4AB9-BE8D-E3507D4CFB03}">
      <dgm:prSet/>
      <dgm:spPr/>
      <dgm:t>
        <a:bodyPr/>
        <a:lstStyle/>
        <a:p>
          <a:endParaRPr lang="en-GB" sz="1800">
            <a:latin typeface="+mn-lt"/>
          </a:endParaRPr>
        </a:p>
      </dgm:t>
    </dgm:pt>
    <dgm:pt modelId="{3AA07F0C-74AC-4F60-BEDF-2C958E7E1A44}">
      <dgm:prSet phldrT="[Text]" custT="1"/>
      <dgm:spPr>
        <a:solidFill>
          <a:schemeClr val="bg1">
            <a:lumMod val="95000"/>
            <a:alpha val="90000"/>
          </a:schemeClr>
        </a:solidFill>
      </dgm:spPr>
      <dgm:t>
        <a:bodyPr/>
        <a:lstStyle/>
        <a:p>
          <a:endParaRPr lang="en-GB" sz="1800" dirty="0">
            <a:latin typeface="+mn-lt"/>
          </a:endParaRPr>
        </a:p>
      </dgm:t>
    </dgm:pt>
    <dgm:pt modelId="{75C8C812-9085-4B5B-84D1-717C524A211F}" type="parTrans" cxnId="{6D49F2F0-2E37-4B17-8402-A292B50C6662}">
      <dgm:prSet/>
      <dgm:spPr/>
      <dgm:t>
        <a:bodyPr/>
        <a:lstStyle/>
        <a:p>
          <a:endParaRPr lang="en-GB" sz="1800">
            <a:latin typeface="+mn-lt"/>
          </a:endParaRPr>
        </a:p>
      </dgm:t>
    </dgm:pt>
    <dgm:pt modelId="{A0546750-E223-4838-B5FB-0647C8912AD0}" type="sibTrans" cxnId="{6D49F2F0-2E37-4B17-8402-A292B50C6662}">
      <dgm:prSet/>
      <dgm:spPr/>
      <dgm:t>
        <a:bodyPr/>
        <a:lstStyle/>
        <a:p>
          <a:endParaRPr lang="en-GB" sz="1800">
            <a:latin typeface="+mn-lt"/>
          </a:endParaRPr>
        </a:p>
      </dgm:t>
    </dgm:pt>
    <dgm:pt modelId="{2C722C78-CA3A-4C15-BC14-A9E900B7DB32}">
      <dgm:prSet phldrT="[Text]" custT="1">
        <dgm:style>
          <a:lnRef idx="1">
            <a:schemeClr val="accent5"/>
          </a:lnRef>
          <a:fillRef idx="3">
            <a:schemeClr val="accent5"/>
          </a:fillRef>
          <a:effectRef idx="2">
            <a:schemeClr val="accent5"/>
          </a:effectRef>
          <a:fontRef idx="minor">
            <a:schemeClr val="lt1"/>
          </a:fontRef>
        </dgm:style>
      </dgm:prSet>
      <dgm:spPr>
        <a:solidFill>
          <a:srgbClr val="2EABE2"/>
        </a:solidFill>
        <a:ln>
          <a:noFill/>
        </a:ln>
        <a:effectLst/>
        <a:scene3d>
          <a:camera prst="orthographicFront"/>
          <a:lightRig rig="threePt" dir="t"/>
        </a:scene3d>
        <a:sp3d prstMaterial="dkEdge">
          <a:bevelT w="38100" h="12700"/>
        </a:sp3d>
      </dgm:spPr>
      <dgm:t>
        <a:bodyPr/>
        <a:lstStyle/>
        <a:p>
          <a:r>
            <a:rPr lang="en-GB" sz="1800" b="1" dirty="0" smtClean="0">
              <a:latin typeface="+mn-lt"/>
            </a:rPr>
            <a:t>Format</a:t>
          </a:r>
        </a:p>
      </dgm:t>
    </dgm:pt>
    <dgm:pt modelId="{F63D94C7-2697-4BBA-8CB6-F4C5355B67C0}" type="parTrans" cxnId="{56213DC6-9C7C-481F-83E3-D4BEC0B318C4}">
      <dgm:prSet/>
      <dgm:spPr/>
      <dgm:t>
        <a:bodyPr/>
        <a:lstStyle/>
        <a:p>
          <a:endParaRPr lang="en-GB" sz="1800">
            <a:latin typeface="+mn-lt"/>
          </a:endParaRPr>
        </a:p>
      </dgm:t>
    </dgm:pt>
    <dgm:pt modelId="{84FA550F-F600-4D74-93B4-5FB4335D19D9}" type="sibTrans" cxnId="{56213DC6-9C7C-481F-83E3-D4BEC0B318C4}">
      <dgm:prSet/>
      <dgm:spPr/>
      <dgm:t>
        <a:bodyPr/>
        <a:lstStyle/>
        <a:p>
          <a:endParaRPr lang="en-GB" sz="1800">
            <a:latin typeface="+mn-lt"/>
          </a:endParaRPr>
        </a:p>
      </dgm:t>
    </dgm:pt>
    <dgm:pt modelId="{DF182675-79B5-4365-AB00-081EA197A120}">
      <dgm:prSet phldrT="[Text]" custT="1"/>
      <dgm:spPr>
        <a:solidFill>
          <a:schemeClr val="bg1">
            <a:lumMod val="95000"/>
            <a:alpha val="90000"/>
          </a:schemeClr>
        </a:solidFill>
      </dgm:spPr>
      <dgm:t>
        <a:bodyPr/>
        <a:lstStyle/>
        <a:p>
          <a:endParaRPr lang="en-GB" sz="1800" dirty="0">
            <a:latin typeface="+mn-lt"/>
          </a:endParaRPr>
        </a:p>
      </dgm:t>
    </dgm:pt>
    <dgm:pt modelId="{354C05E7-C608-42F8-A344-3F3AC9244899}" type="parTrans" cxnId="{7A8C8A45-7BBB-417F-87F2-BD09FCF4F405}">
      <dgm:prSet/>
      <dgm:spPr/>
      <dgm:t>
        <a:bodyPr/>
        <a:lstStyle/>
        <a:p>
          <a:endParaRPr lang="en-GB" sz="1800">
            <a:latin typeface="+mn-lt"/>
          </a:endParaRPr>
        </a:p>
      </dgm:t>
    </dgm:pt>
    <dgm:pt modelId="{457F2E96-A103-450B-83D6-44C097C4A1D7}" type="sibTrans" cxnId="{7A8C8A45-7BBB-417F-87F2-BD09FCF4F405}">
      <dgm:prSet/>
      <dgm:spPr/>
      <dgm:t>
        <a:bodyPr/>
        <a:lstStyle/>
        <a:p>
          <a:endParaRPr lang="en-GB" sz="1800">
            <a:latin typeface="+mn-lt"/>
          </a:endParaRPr>
        </a:p>
      </dgm:t>
    </dgm:pt>
    <dgm:pt modelId="{4B8DE31E-AA39-4E14-9988-7D066E4B42BC}">
      <dgm:prSet phldrT="[Text]" custT="1">
        <dgm:style>
          <a:lnRef idx="1">
            <a:schemeClr val="dk1"/>
          </a:lnRef>
          <a:fillRef idx="3">
            <a:schemeClr val="dk1"/>
          </a:fillRef>
          <a:effectRef idx="2">
            <a:schemeClr val="dk1"/>
          </a:effectRef>
          <a:fontRef idx="minor">
            <a:schemeClr val="lt1"/>
          </a:fontRef>
        </dgm:style>
      </dgm:prSet>
      <dgm:spPr>
        <a:solidFill>
          <a:srgbClr val="522E91"/>
        </a:solidFill>
        <a:ln>
          <a:noFill/>
        </a:ln>
        <a:effectLst/>
        <a:scene3d>
          <a:camera prst="orthographicFront"/>
          <a:lightRig rig="threePt" dir="t"/>
        </a:scene3d>
        <a:sp3d prstMaterial="dkEdge">
          <a:bevelT w="38100" h="12700"/>
        </a:sp3d>
      </dgm:spPr>
      <dgm:t>
        <a:bodyPr/>
        <a:lstStyle/>
        <a:p>
          <a:r>
            <a:rPr lang="en-GB" sz="1800" b="1" dirty="0" smtClean="0">
              <a:latin typeface="+mn-lt"/>
            </a:rPr>
            <a:t>Data Quality</a:t>
          </a:r>
        </a:p>
      </dgm:t>
    </dgm:pt>
    <dgm:pt modelId="{059CBD2B-A16C-4198-A178-BDB350128682}" type="parTrans" cxnId="{F951098F-6404-4EC7-93EA-044EA0FD0C84}">
      <dgm:prSet/>
      <dgm:spPr/>
      <dgm:t>
        <a:bodyPr/>
        <a:lstStyle/>
        <a:p>
          <a:endParaRPr lang="en-GB" sz="1800">
            <a:latin typeface="+mn-lt"/>
          </a:endParaRPr>
        </a:p>
      </dgm:t>
    </dgm:pt>
    <dgm:pt modelId="{2A59CB7A-B2CB-4EF6-A91A-38B05A0BD5A1}" type="sibTrans" cxnId="{F951098F-6404-4EC7-93EA-044EA0FD0C84}">
      <dgm:prSet/>
      <dgm:spPr/>
      <dgm:t>
        <a:bodyPr/>
        <a:lstStyle/>
        <a:p>
          <a:endParaRPr lang="en-GB" sz="1800">
            <a:latin typeface="+mn-lt"/>
          </a:endParaRPr>
        </a:p>
      </dgm:t>
    </dgm:pt>
    <dgm:pt modelId="{B5C5CD6C-A252-481A-9C87-226D4265EC7D}">
      <dgm:prSet phldrT="[Text]" custT="1"/>
      <dgm:spPr>
        <a:solidFill>
          <a:schemeClr val="bg1">
            <a:lumMod val="95000"/>
            <a:alpha val="90000"/>
          </a:schemeClr>
        </a:solidFill>
      </dgm:spPr>
      <dgm:t>
        <a:bodyPr/>
        <a:lstStyle/>
        <a:p>
          <a:endParaRPr lang="en-GB" sz="1800" dirty="0">
            <a:latin typeface="+mn-lt"/>
          </a:endParaRPr>
        </a:p>
      </dgm:t>
    </dgm:pt>
    <dgm:pt modelId="{2814D3F1-2AC4-42C5-BA9F-8BEA38D8FFDD}" type="parTrans" cxnId="{915439EE-5D3F-4F1C-A132-54CF84F20195}">
      <dgm:prSet/>
      <dgm:spPr/>
      <dgm:t>
        <a:bodyPr/>
        <a:lstStyle/>
        <a:p>
          <a:endParaRPr lang="en-GB" sz="1800">
            <a:latin typeface="+mn-lt"/>
          </a:endParaRPr>
        </a:p>
      </dgm:t>
    </dgm:pt>
    <dgm:pt modelId="{D12B3680-E28D-48E0-9FE3-88E8A95369EC}" type="sibTrans" cxnId="{915439EE-5D3F-4F1C-A132-54CF84F20195}">
      <dgm:prSet/>
      <dgm:spPr/>
      <dgm:t>
        <a:bodyPr/>
        <a:lstStyle/>
        <a:p>
          <a:endParaRPr lang="en-GB" sz="1800">
            <a:latin typeface="+mn-lt"/>
          </a:endParaRPr>
        </a:p>
      </dgm:t>
    </dgm:pt>
    <dgm:pt modelId="{9B84D928-C8B9-4C21-9BA4-46848A772692}">
      <dgm:prSet custT="1"/>
      <dgm:spPr/>
      <dgm:t>
        <a:bodyPr/>
        <a:lstStyle/>
        <a:p>
          <a:r>
            <a:rPr lang="en-GB" sz="1800" dirty="0" smtClean="0">
              <a:latin typeface="+mn-lt"/>
            </a:rPr>
            <a:t>Cloud based</a:t>
          </a:r>
        </a:p>
      </dgm:t>
    </dgm:pt>
    <dgm:pt modelId="{22CE650C-6CB8-4A8C-9856-594F97BDE610}" type="parTrans" cxnId="{64045D72-5F61-4586-88D1-1E6556C012DB}">
      <dgm:prSet/>
      <dgm:spPr/>
      <dgm:t>
        <a:bodyPr/>
        <a:lstStyle/>
        <a:p>
          <a:endParaRPr lang="en-GB"/>
        </a:p>
      </dgm:t>
    </dgm:pt>
    <dgm:pt modelId="{ACC940DE-CA1C-46EB-A317-E642AF8B04B6}" type="sibTrans" cxnId="{64045D72-5F61-4586-88D1-1E6556C012DB}">
      <dgm:prSet/>
      <dgm:spPr/>
      <dgm:t>
        <a:bodyPr/>
        <a:lstStyle/>
        <a:p>
          <a:endParaRPr lang="en-GB"/>
        </a:p>
      </dgm:t>
    </dgm:pt>
    <dgm:pt modelId="{20820FF0-79C6-4D7B-9BF6-56642CB766E6}">
      <dgm:prSet custT="1"/>
      <dgm:spPr/>
      <dgm:t>
        <a:bodyPr/>
        <a:lstStyle/>
        <a:p>
          <a:r>
            <a:rPr lang="en-GB" sz="1800" dirty="0">
              <a:latin typeface="+mn-lt"/>
            </a:rPr>
            <a:t>Stream or Batch</a:t>
          </a:r>
        </a:p>
      </dgm:t>
    </dgm:pt>
    <dgm:pt modelId="{3F5E1604-C202-4995-9795-A927A87D8AC6}" type="parTrans" cxnId="{F0F56FC8-B467-4FF3-AD27-466E17DA28B8}">
      <dgm:prSet/>
      <dgm:spPr/>
      <dgm:t>
        <a:bodyPr/>
        <a:lstStyle/>
        <a:p>
          <a:endParaRPr lang="en-GB"/>
        </a:p>
      </dgm:t>
    </dgm:pt>
    <dgm:pt modelId="{D1C51818-DC8D-4472-8CCB-BBBD58F95BCE}" type="sibTrans" cxnId="{F0F56FC8-B467-4FF3-AD27-466E17DA28B8}">
      <dgm:prSet/>
      <dgm:spPr/>
      <dgm:t>
        <a:bodyPr/>
        <a:lstStyle/>
        <a:p>
          <a:endParaRPr lang="en-GB"/>
        </a:p>
      </dgm:t>
    </dgm:pt>
    <dgm:pt modelId="{A46A079E-8CEC-475F-8329-9FF06B95A9D2}">
      <dgm:prSet custT="1"/>
      <dgm:spPr/>
      <dgm:t>
        <a:bodyPr/>
        <a:lstStyle/>
        <a:p>
          <a:r>
            <a:rPr lang="en-GB" sz="1800" dirty="0">
              <a:latin typeface="+mn-lt"/>
            </a:rPr>
            <a:t>If batch, how often?</a:t>
          </a:r>
        </a:p>
      </dgm:t>
    </dgm:pt>
    <dgm:pt modelId="{92467407-F2B7-4EC5-A265-2294DBA4F719}" type="parTrans" cxnId="{FD717FCF-8D0A-4A23-9C21-3FB9E416D408}">
      <dgm:prSet/>
      <dgm:spPr/>
      <dgm:t>
        <a:bodyPr/>
        <a:lstStyle/>
        <a:p>
          <a:endParaRPr lang="en-GB"/>
        </a:p>
      </dgm:t>
    </dgm:pt>
    <dgm:pt modelId="{3F7287A3-E3FE-4700-BF3E-F6742AA025BC}" type="sibTrans" cxnId="{FD717FCF-8D0A-4A23-9C21-3FB9E416D408}">
      <dgm:prSet/>
      <dgm:spPr/>
      <dgm:t>
        <a:bodyPr/>
        <a:lstStyle/>
        <a:p>
          <a:endParaRPr lang="en-GB"/>
        </a:p>
      </dgm:t>
    </dgm:pt>
    <dgm:pt modelId="{EF701817-55C1-45FD-9FFC-77433CFB9F56}">
      <dgm:prSet custT="1"/>
      <dgm:spPr/>
      <dgm:t>
        <a:bodyPr/>
        <a:lstStyle/>
        <a:p>
          <a:endParaRPr lang="en-GB" sz="1800" dirty="0">
            <a:latin typeface="+mn-lt"/>
          </a:endParaRPr>
        </a:p>
      </dgm:t>
    </dgm:pt>
    <dgm:pt modelId="{924AD5BB-9720-49F8-8976-FADFC52E897E}" type="parTrans" cxnId="{A9CE2080-97DD-4BEF-B8E0-21F25887423A}">
      <dgm:prSet/>
      <dgm:spPr/>
      <dgm:t>
        <a:bodyPr/>
        <a:lstStyle/>
        <a:p>
          <a:endParaRPr lang="en-GB"/>
        </a:p>
      </dgm:t>
    </dgm:pt>
    <dgm:pt modelId="{CD39AF3A-E411-4A28-BA1E-2FC6DCD8EBEE}" type="sibTrans" cxnId="{A9CE2080-97DD-4BEF-B8E0-21F25887423A}">
      <dgm:prSet/>
      <dgm:spPr/>
      <dgm:t>
        <a:bodyPr/>
        <a:lstStyle/>
        <a:p>
          <a:endParaRPr lang="en-GB"/>
        </a:p>
      </dgm:t>
    </dgm:pt>
    <dgm:pt modelId="{EFDB83F8-FA23-443D-A12D-1CF05647EAD2}">
      <dgm:prSet custT="1"/>
      <dgm:spPr/>
      <dgm:t>
        <a:bodyPr/>
        <a:lstStyle/>
        <a:p>
          <a:r>
            <a:rPr lang="en-GB" sz="1800" dirty="0">
              <a:latin typeface="+mn-lt"/>
            </a:rPr>
            <a:t>Structured/ Un-structured</a:t>
          </a:r>
        </a:p>
      </dgm:t>
    </dgm:pt>
    <dgm:pt modelId="{6B3562B7-D591-40CE-96EE-BBA88F47275C}" type="parTrans" cxnId="{6C74CE2A-28C6-4E14-8672-50DF6EAE8AF4}">
      <dgm:prSet/>
      <dgm:spPr/>
      <dgm:t>
        <a:bodyPr/>
        <a:lstStyle/>
        <a:p>
          <a:endParaRPr lang="en-GB"/>
        </a:p>
      </dgm:t>
    </dgm:pt>
    <dgm:pt modelId="{17BF7DC3-1DD0-4F26-BCBD-3309B6E83F93}" type="sibTrans" cxnId="{6C74CE2A-28C6-4E14-8672-50DF6EAE8AF4}">
      <dgm:prSet/>
      <dgm:spPr/>
      <dgm:t>
        <a:bodyPr/>
        <a:lstStyle/>
        <a:p>
          <a:endParaRPr lang="en-GB"/>
        </a:p>
      </dgm:t>
    </dgm:pt>
    <dgm:pt modelId="{1429B6B7-91FA-459A-B73D-25E32CF99B98}">
      <dgm:prSet custT="1"/>
      <dgm:spPr/>
      <dgm:t>
        <a:bodyPr/>
        <a:lstStyle/>
        <a:p>
          <a:r>
            <a:rPr lang="fr-FR" sz="1800" dirty="0" smtClean="0">
              <a:latin typeface="+mn-lt"/>
            </a:rPr>
            <a:t>Flat Files</a:t>
          </a:r>
          <a:r>
            <a:rPr lang="fr-FR" sz="1800" dirty="0">
              <a:latin typeface="+mn-lt"/>
            </a:rPr>
            <a:t>, </a:t>
          </a:r>
          <a:r>
            <a:rPr lang="fr-FR" sz="1800" dirty="0" smtClean="0">
              <a:latin typeface="+mn-lt"/>
            </a:rPr>
            <a:t>Database Connections</a:t>
          </a:r>
          <a:r>
            <a:rPr lang="fr-FR" sz="1800" dirty="0">
              <a:latin typeface="+mn-lt"/>
            </a:rPr>
            <a:t>, </a:t>
          </a:r>
          <a:r>
            <a:rPr lang="fr-FR" sz="1800" dirty="0" smtClean="0">
              <a:latin typeface="+mn-lt"/>
            </a:rPr>
            <a:t>Documents</a:t>
          </a:r>
          <a:r>
            <a:rPr lang="fr-FR" sz="1800" dirty="0">
              <a:latin typeface="+mn-lt"/>
            </a:rPr>
            <a:t>, </a:t>
          </a:r>
          <a:r>
            <a:rPr lang="fr-FR" sz="1800" dirty="0" smtClean="0">
              <a:latin typeface="+mn-lt"/>
            </a:rPr>
            <a:t>Images </a:t>
          </a:r>
          <a:endParaRPr lang="en-GB" sz="1800" dirty="0">
            <a:latin typeface="+mn-lt"/>
          </a:endParaRPr>
        </a:p>
      </dgm:t>
    </dgm:pt>
    <dgm:pt modelId="{480A2177-1126-47DB-9581-E7961F83C8DB}" type="parTrans" cxnId="{11399477-8AA4-4852-875E-77DB336C6A97}">
      <dgm:prSet/>
      <dgm:spPr/>
      <dgm:t>
        <a:bodyPr/>
        <a:lstStyle/>
        <a:p>
          <a:endParaRPr lang="en-GB"/>
        </a:p>
      </dgm:t>
    </dgm:pt>
    <dgm:pt modelId="{C795ED26-E5BA-44BD-9CFC-8381FFDA4694}" type="sibTrans" cxnId="{11399477-8AA4-4852-875E-77DB336C6A97}">
      <dgm:prSet/>
      <dgm:spPr/>
      <dgm:t>
        <a:bodyPr/>
        <a:lstStyle/>
        <a:p>
          <a:endParaRPr lang="en-GB"/>
        </a:p>
      </dgm:t>
    </dgm:pt>
    <dgm:pt modelId="{BF212454-050E-417D-B3DC-26FD6272FD38}">
      <dgm:prSet custT="1"/>
      <dgm:spPr/>
      <dgm:t>
        <a:bodyPr/>
        <a:lstStyle/>
        <a:p>
          <a:endParaRPr lang="en-GB" sz="1800" dirty="0">
            <a:latin typeface="+mn-lt"/>
          </a:endParaRPr>
        </a:p>
      </dgm:t>
    </dgm:pt>
    <dgm:pt modelId="{58D16C69-BE60-444D-947B-7217D9441D06}" type="parTrans" cxnId="{4CE3ECED-1F08-48C6-82AF-2D5ABD1350E4}">
      <dgm:prSet/>
      <dgm:spPr/>
      <dgm:t>
        <a:bodyPr/>
        <a:lstStyle/>
        <a:p>
          <a:endParaRPr lang="en-GB"/>
        </a:p>
      </dgm:t>
    </dgm:pt>
    <dgm:pt modelId="{8664931C-481F-4E85-BA8A-9BD72FCEFD4D}" type="sibTrans" cxnId="{4CE3ECED-1F08-48C6-82AF-2D5ABD1350E4}">
      <dgm:prSet/>
      <dgm:spPr/>
      <dgm:t>
        <a:bodyPr/>
        <a:lstStyle/>
        <a:p>
          <a:endParaRPr lang="en-GB"/>
        </a:p>
      </dgm:t>
    </dgm:pt>
    <dgm:pt modelId="{975E7708-B982-4F98-A287-DE8765EB5B3C}">
      <dgm:prSet custT="1"/>
      <dgm:spPr/>
      <dgm:t>
        <a:bodyPr/>
        <a:lstStyle/>
        <a:p>
          <a:r>
            <a:rPr lang="en-GB" sz="1800" dirty="0">
              <a:latin typeface="+mn-lt"/>
            </a:rPr>
            <a:t>How much work is going to be required to analyse the data?</a:t>
          </a:r>
        </a:p>
      </dgm:t>
    </dgm:pt>
    <dgm:pt modelId="{107F3F4D-420A-4A52-8E91-2B95E00431B0}" type="parTrans" cxnId="{0D5E77F3-35CA-4B1D-A3BC-F383410FB78E}">
      <dgm:prSet/>
      <dgm:spPr/>
      <dgm:t>
        <a:bodyPr/>
        <a:lstStyle/>
        <a:p>
          <a:endParaRPr lang="en-GB"/>
        </a:p>
      </dgm:t>
    </dgm:pt>
    <dgm:pt modelId="{EE1E8E73-5FC2-4788-9E26-B47F1B1C40D8}" type="sibTrans" cxnId="{0D5E77F3-35CA-4B1D-A3BC-F383410FB78E}">
      <dgm:prSet/>
      <dgm:spPr/>
      <dgm:t>
        <a:bodyPr/>
        <a:lstStyle/>
        <a:p>
          <a:endParaRPr lang="en-GB"/>
        </a:p>
      </dgm:t>
    </dgm:pt>
    <dgm:pt modelId="{E2BD2F1D-380B-4C2F-9CCA-1B25F98373BA}">
      <dgm:prSet custT="1"/>
      <dgm:spPr/>
      <dgm:t>
        <a:bodyPr/>
        <a:lstStyle/>
        <a:p>
          <a:endParaRPr lang="en-GB" sz="1800" dirty="0">
            <a:latin typeface="+mn-lt"/>
          </a:endParaRPr>
        </a:p>
      </dgm:t>
    </dgm:pt>
    <dgm:pt modelId="{F0AB2EBE-80FE-4ECC-832A-3B08FB333042}" type="parTrans" cxnId="{F433EDFB-8FCF-4BEC-AA56-E329BC5864E4}">
      <dgm:prSet/>
      <dgm:spPr/>
      <dgm:t>
        <a:bodyPr/>
        <a:lstStyle/>
        <a:p>
          <a:endParaRPr lang="en-GB"/>
        </a:p>
      </dgm:t>
    </dgm:pt>
    <dgm:pt modelId="{1EAF9F48-01DE-4F27-95AF-A3DF6F018167}" type="sibTrans" cxnId="{F433EDFB-8FCF-4BEC-AA56-E329BC5864E4}">
      <dgm:prSet/>
      <dgm:spPr/>
      <dgm:t>
        <a:bodyPr/>
        <a:lstStyle/>
        <a:p>
          <a:endParaRPr lang="en-GB"/>
        </a:p>
      </dgm:t>
    </dgm:pt>
    <dgm:pt modelId="{447240EF-1AA2-4114-ACAB-01EE55BD5185}" type="pres">
      <dgm:prSet presAssocID="{025FAB99-DC93-40E0-B9F9-53C2BADD1345}" presName="Name0" presStyleCnt="0">
        <dgm:presLayoutVars>
          <dgm:dir/>
          <dgm:animLvl val="lvl"/>
          <dgm:resizeHandles val="exact"/>
        </dgm:presLayoutVars>
      </dgm:prSet>
      <dgm:spPr/>
      <dgm:t>
        <a:bodyPr/>
        <a:lstStyle/>
        <a:p>
          <a:endParaRPr lang="en-GB"/>
        </a:p>
      </dgm:t>
    </dgm:pt>
    <dgm:pt modelId="{318964C2-9438-4CBD-8415-52CF967A86D7}" type="pres">
      <dgm:prSet presAssocID="{0BA2DBAD-760A-46E7-AE7C-31FF1E9807F1}" presName="linNode" presStyleCnt="0"/>
      <dgm:spPr/>
    </dgm:pt>
    <dgm:pt modelId="{3FA5DC50-4818-4DEA-AC24-84E3A6F33858}" type="pres">
      <dgm:prSet presAssocID="{0BA2DBAD-760A-46E7-AE7C-31FF1E9807F1}" presName="parentText" presStyleLbl="node1" presStyleIdx="0" presStyleCnt="4" custScaleX="71460" custScaleY="46991" custLinFactNeighborX="-5190">
        <dgm:presLayoutVars>
          <dgm:chMax val="1"/>
          <dgm:bulletEnabled val="1"/>
        </dgm:presLayoutVars>
      </dgm:prSet>
      <dgm:spPr/>
      <dgm:t>
        <a:bodyPr/>
        <a:lstStyle/>
        <a:p>
          <a:endParaRPr lang="en-GB"/>
        </a:p>
      </dgm:t>
    </dgm:pt>
    <dgm:pt modelId="{C95DB0FF-9853-44DE-9E47-410431DE4DAF}" type="pres">
      <dgm:prSet presAssocID="{0BA2DBAD-760A-46E7-AE7C-31FF1E9807F1}" presName="descendantText" presStyleLbl="alignAccFollowNode1" presStyleIdx="0" presStyleCnt="4" custScaleX="114319" custScaleY="46991" custLinFactNeighborX="1849">
        <dgm:presLayoutVars>
          <dgm:bulletEnabled val="1"/>
        </dgm:presLayoutVars>
      </dgm:prSet>
      <dgm:spPr/>
      <dgm:t>
        <a:bodyPr/>
        <a:lstStyle/>
        <a:p>
          <a:endParaRPr lang="en-GB"/>
        </a:p>
      </dgm:t>
    </dgm:pt>
    <dgm:pt modelId="{83EA0AA1-65E9-4E29-819B-0A38D781E27A}" type="pres">
      <dgm:prSet presAssocID="{0D75F704-043B-488D-9F61-A7BFF9AB4D52}" presName="sp" presStyleCnt="0"/>
      <dgm:spPr/>
    </dgm:pt>
    <dgm:pt modelId="{600ABFEF-C963-440E-8DFF-BBB734DF6945}" type="pres">
      <dgm:prSet presAssocID="{1E86E1BF-61CA-45D4-90C6-A0E634AAFAEB}" presName="linNode" presStyleCnt="0"/>
      <dgm:spPr/>
    </dgm:pt>
    <dgm:pt modelId="{5DC6B7C2-C318-43C4-A4D8-D784D1FE9FFA}" type="pres">
      <dgm:prSet presAssocID="{1E86E1BF-61CA-45D4-90C6-A0E634AAFAEB}" presName="parentText" presStyleLbl="node1" presStyleIdx="1" presStyleCnt="4" custScaleX="71460" custScaleY="46991" custLinFactNeighborX="-5190">
        <dgm:presLayoutVars>
          <dgm:chMax val="1"/>
          <dgm:bulletEnabled val="1"/>
        </dgm:presLayoutVars>
      </dgm:prSet>
      <dgm:spPr/>
      <dgm:t>
        <a:bodyPr/>
        <a:lstStyle/>
        <a:p>
          <a:endParaRPr lang="en-GB"/>
        </a:p>
      </dgm:t>
    </dgm:pt>
    <dgm:pt modelId="{412B7863-45FB-4806-9C10-679FF9D140B4}" type="pres">
      <dgm:prSet presAssocID="{1E86E1BF-61CA-45D4-90C6-A0E634AAFAEB}" presName="descendantText" presStyleLbl="alignAccFollowNode1" presStyleIdx="1" presStyleCnt="4" custScaleX="114319" custScaleY="46991" custLinFactNeighborX="2149">
        <dgm:presLayoutVars>
          <dgm:bulletEnabled val="1"/>
        </dgm:presLayoutVars>
      </dgm:prSet>
      <dgm:spPr/>
      <dgm:t>
        <a:bodyPr/>
        <a:lstStyle/>
        <a:p>
          <a:endParaRPr lang="en-GB"/>
        </a:p>
      </dgm:t>
    </dgm:pt>
    <dgm:pt modelId="{B91C96C7-A5DF-489B-85E6-BB2F078ED756}" type="pres">
      <dgm:prSet presAssocID="{1309AD9C-3B54-4A23-90BC-8627D4C2614B}" presName="sp" presStyleCnt="0"/>
      <dgm:spPr/>
    </dgm:pt>
    <dgm:pt modelId="{581422EC-4246-4695-A476-EF3D02A70C0E}" type="pres">
      <dgm:prSet presAssocID="{2C722C78-CA3A-4C15-BC14-A9E900B7DB32}" presName="linNode" presStyleCnt="0"/>
      <dgm:spPr/>
    </dgm:pt>
    <dgm:pt modelId="{9C6B4D40-BE45-43F4-BD45-BDBB7B548649}" type="pres">
      <dgm:prSet presAssocID="{2C722C78-CA3A-4C15-BC14-A9E900B7DB32}" presName="parentText" presStyleLbl="node1" presStyleIdx="2" presStyleCnt="4" custScaleX="71460" custScaleY="46991" custLinFactNeighborX="-743">
        <dgm:presLayoutVars>
          <dgm:chMax val="1"/>
          <dgm:bulletEnabled val="1"/>
        </dgm:presLayoutVars>
      </dgm:prSet>
      <dgm:spPr/>
      <dgm:t>
        <a:bodyPr/>
        <a:lstStyle/>
        <a:p>
          <a:endParaRPr lang="en-GB"/>
        </a:p>
      </dgm:t>
    </dgm:pt>
    <dgm:pt modelId="{B3177C8B-F79C-4E22-A26E-9CB8D3D0F429}" type="pres">
      <dgm:prSet presAssocID="{2C722C78-CA3A-4C15-BC14-A9E900B7DB32}" presName="descendantText" presStyleLbl="alignAccFollowNode1" presStyleIdx="2" presStyleCnt="4" custScaleX="114319" custScaleY="46991" custLinFactNeighborX="2149">
        <dgm:presLayoutVars>
          <dgm:bulletEnabled val="1"/>
        </dgm:presLayoutVars>
      </dgm:prSet>
      <dgm:spPr/>
      <dgm:t>
        <a:bodyPr/>
        <a:lstStyle/>
        <a:p>
          <a:endParaRPr lang="en-GB"/>
        </a:p>
      </dgm:t>
    </dgm:pt>
    <dgm:pt modelId="{BE430E5B-09F4-44BD-87D7-85CA7C437E09}" type="pres">
      <dgm:prSet presAssocID="{84FA550F-F600-4D74-93B4-5FB4335D19D9}" presName="sp" presStyleCnt="0"/>
      <dgm:spPr/>
    </dgm:pt>
    <dgm:pt modelId="{B0DE4264-2A15-49DE-9BFD-02B54DE9DAE2}" type="pres">
      <dgm:prSet presAssocID="{4B8DE31E-AA39-4E14-9988-7D066E4B42BC}" presName="linNode" presStyleCnt="0"/>
      <dgm:spPr/>
    </dgm:pt>
    <dgm:pt modelId="{63CE33A5-9980-419F-A9F6-7B864740F2B3}" type="pres">
      <dgm:prSet presAssocID="{4B8DE31E-AA39-4E14-9988-7D066E4B42BC}" presName="parentText" presStyleLbl="node1" presStyleIdx="3" presStyleCnt="4" custScaleX="71460" custScaleY="46991" custLinFactNeighborX="-5190">
        <dgm:presLayoutVars>
          <dgm:chMax val="1"/>
          <dgm:bulletEnabled val="1"/>
        </dgm:presLayoutVars>
      </dgm:prSet>
      <dgm:spPr/>
      <dgm:t>
        <a:bodyPr/>
        <a:lstStyle/>
        <a:p>
          <a:endParaRPr lang="en-GB"/>
        </a:p>
      </dgm:t>
    </dgm:pt>
    <dgm:pt modelId="{E9211CE8-60FE-4AB1-8BF0-BB0BB2F5C3E7}" type="pres">
      <dgm:prSet presAssocID="{4B8DE31E-AA39-4E14-9988-7D066E4B42BC}" presName="descendantText" presStyleLbl="alignAccFollowNode1" presStyleIdx="3" presStyleCnt="4" custScaleX="114319" custScaleY="46991" custLinFactNeighborX="928" custLinFactNeighborY="-1999">
        <dgm:presLayoutVars>
          <dgm:bulletEnabled val="1"/>
        </dgm:presLayoutVars>
      </dgm:prSet>
      <dgm:spPr/>
      <dgm:t>
        <a:bodyPr/>
        <a:lstStyle/>
        <a:p>
          <a:endParaRPr lang="en-GB"/>
        </a:p>
      </dgm:t>
    </dgm:pt>
  </dgm:ptLst>
  <dgm:cxnLst>
    <dgm:cxn modelId="{18D1A0BE-1821-4A44-B63B-67D1DB728E9A}" type="presOf" srcId="{B5C5CD6C-A252-481A-9C87-226D4265EC7D}" destId="{E9211CE8-60FE-4AB1-8BF0-BB0BB2F5C3E7}" srcOrd="0" destOrd="0" presId="urn:microsoft.com/office/officeart/2005/8/layout/vList5"/>
    <dgm:cxn modelId="{6D49F2F0-2E37-4B17-8402-A292B50C6662}" srcId="{1E86E1BF-61CA-45D4-90C6-A0E634AAFAEB}" destId="{3AA07F0C-74AC-4F60-BEDF-2C958E7E1A44}" srcOrd="0" destOrd="0" parTransId="{75C8C812-9085-4B5B-84D1-717C524A211F}" sibTransId="{A0546750-E223-4838-B5FB-0647C8912AD0}"/>
    <dgm:cxn modelId="{0D5E77F3-35CA-4B1D-A3BC-F383410FB78E}" srcId="{4B8DE31E-AA39-4E14-9988-7D066E4B42BC}" destId="{975E7708-B982-4F98-A287-DE8765EB5B3C}" srcOrd="1" destOrd="0" parTransId="{107F3F4D-420A-4A52-8E91-2B95E00431B0}" sibTransId="{EE1E8E73-5FC2-4788-9E26-B47F1B1C40D8}"/>
    <dgm:cxn modelId="{B64212C2-678B-4044-B68A-F3287DCCA197}" type="presOf" srcId="{505DBAC0-6BB4-421C-853A-1BEBBC59FA0D}" destId="{C95DB0FF-9853-44DE-9E47-410431DE4DAF}" srcOrd="0" destOrd="0" presId="urn:microsoft.com/office/officeart/2005/8/layout/vList5"/>
    <dgm:cxn modelId="{7A8C8A45-7BBB-417F-87F2-BD09FCF4F405}" srcId="{2C722C78-CA3A-4C15-BC14-A9E900B7DB32}" destId="{DF182675-79B5-4365-AB00-081EA197A120}" srcOrd="0" destOrd="0" parTransId="{354C05E7-C608-42F8-A344-3F3AC9244899}" sibTransId="{457F2E96-A103-450B-83D6-44C097C4A1D7}"/>
    <dgm:cxn modelId="{2C98DB0D-6B27-46C3-8357-F5845B908978}" type="presOf" srcId="{1429B6B7-91FA-459A-B73D-25E32CF99B98}" destId="{B3177C8B-F79C-4E22-A26E-9CB8D3D0F429}" srcOrd="0" destOrd="2" presId="urn:microsoft.com/office/officeart/2005/8/layout/vList5"/>
    <dgm:cxn modelId="{2EF9B25E-C64A-474C-A120-7373B6294507}" type="presOf" srcId="{9B84D928-C8B9-4C21-9BA4-46848A772692}" destId="{C95DB0FF-9853-44DE-9E47-410431DE4DAF}" srcOrd="0" destOrd="1" presId="urn:microsoft.com/office/officeart/2005/8/layout/vList5"/>
    <dgm:cxn modelId="{BB67E7E5-A27E-4292-8152-221AAA363D01}" type="presOf" srcId="{025FAB99-DC93-40E0-B9F9-53C2BADD1345}" destId="{447240EF-1AA2-4114-ACAB-01EE55BD5185}" srcOrd="0" destOrd="0" presId="urn:microsoft.com/office/officeart/2005/8/layout/vList5"/>
    <dgm:cxn modelId="{FD717FCF-8D0A-4A23-9C21-3FB9E416D408}" srcId="{1E86E1BF-61CA-45D4-90C6-A0E634AAFAEB}" destId="{A46A079E-8CEC-475F-8329-9FF06B95A9D2}" srcOrd="2" destOrd="0" parTransId="{92467407-F2B7-4EC5-A265-2294DBA4F719}" sibTransId="{3F7287A3-E3FE-4700-BF3E-F6742AA025BC}"/>
    <dgm:cxn modelId="{F951098F-6404-4EC7-93EA-044EA0FD0C84}" srcId="{025FAB99-DC93-40E0-B9F9-53C2BADD1345}" destId="{4B8DE31E-AA39-4E14-9988-7D066E4B42BC}" srcOrd="3" destOrd="0" parTransId="{059CBD2B-A16C-4198-A178-BDB350128682}" sibTransId="{2A59CB7A-B2CB-4EF6-A91A-38B05A0BD5A1}"/>
    <dgm:cxn modelId="{E3D71D9F-791B-4526-8C17-9AC50BF592CE}" type="presOf" srcId="{975E7708-B982-4F98-A287-DE8765EB5B3C}" destId="{E9211CE8-60FE-4AB1-8BF0-BB0BB2F5C3E7}" srcOrd="0" destOrd="1" presId="urn:microsoft.com/office/officeart/2005/8/layout/vList5"/>
    <dgm:cxn modelId="{56213DC6-9C7C-481F-83E3-D4BEC0B318C4}" srcId="{025FAB99-DC93-40E0-B9F9-53C2BADD1345}" destId="{2C722C78-CA3A-4C15-BC14-A9E900B7DB32}" srcOrd="2" destOrd="0" parTransId="{F63D94C7-2697-4BBA-8CB6-F4C5355B67C0}" sibTransId="{84FA550F-F600-4D74-93B4-5FB4335D19D9}"/>
    <dgm:cxn modelId="{617C4436-8227-4E3C-81A4-3047F3518AC0}" type="presOf" srcId="{BF212454-050E-417D-B3DC-26FD6272FD38}" destId="{B3177C8B-F79C-4E22-A26E-9CB8D3D0F429}" srcOrd="0" destOrd="3" presId="urn:microsoft.com/office/officeart/2005/8/layout/vList5"/>
    <dgm:cxn modelId="{F0F56FC8-B467-4FF3-AD27-466E17DA28B8}" srcId="{1E86E1BF-61CA-45D4-90C6-A0E634AAFAEB}" destId="{20820FF0-79C6-4D7B-9BF6-56642CB766E6}" srcOrd="1" destOrd="0" parTransId="{3F5E1604-C202-4995-9795-A927A87D8AC6}" sibTransId="{D1C51818-DC8D-4472-8CCB-BBBD58F95BCE}"/>
    <dgm:cxn modelId="{6C74CE2A-28C6-4E14-8672-50DF6EAE8AF4}" srcId="{2C722C78-CA3A-4C15-BC14-A9E900B7DB32}" destId="{EFDB83F8-FA23-443D-A12D-1CF05647EAD2}" srcOrd="1" destOrd="0" parTransId="{6B3562B7-D591-40CE-96EE-BBA88F47275C}" sibTransId="{17BF7DC3-1DD0-4F26-BCBD-3309B6E83F93}"/>
    <dgm:cxn modelId="{B85156BD-FD8F-433D-BD5A-2134C31CD285}" type="presOf" srcId="{1E86E1BF-61CA-45D4-90C6-A0E634AAFAEB}" destId="{5DC6B7C2-C318-43C4-A4D8-D784D1FE9FFA}" srcOrd="0" destOrd="0" presId="urn:microsoft.com/office/officeart/2005/8/layout/vList5"/>
    <dgm:cxn modelId="{1F716205-B01A-46B3-93AE-20255BE8E484}" type="presOf" srcId="{4B8DE31E-AA39-4E14-9988-7D066E4B42BC}" destId="{63CE33A5-9980-419F-A9F6-7B864740F2B3}" srcOrd="0" destOrd="0" presId="urn:microsoft.com/office/officeart/2005/8/layout/vList5"/>
    <dgm:cxn modelId="{A26D1A3C-F763-4AB9-BE8D-E3507D4CFB03}" srcId="{025FAB99-DC93-40E0-B9F9-53C2BADD1345}" destId="{1E86E1BF-61CA-45D4-90C6-A0E634AAFAEB}" srcOrd="1" destOrd="0" parTransId="{FF2EA5FA-FCDA-4D59-B939-D915D4210F9C}" sibTransId="{1309AD9C-3B54-4A23-90BC-8627D4C2614B}"/>
    <dgm:cxn modelId="{F433EDFB-8FCF-4BEC-AA56-E329BC5864E4}" srcId="{4B8DE31E-AA39-4E14-9988-7D066E4B42BC}" destId="{E2BD2F1D-380B-4C2F-9CCA-1B25F98373BA}" srcOrd="2" destOrd="0" parTransId="{F0AB2EBE-80FE-4ECC-832A-3B08FB333042}" sibTransId="{1EAF9F48-01DE-4F27-95AF-A3DF6F018167}"/>
    <dgm:cxn modelId="{DC726890-7D5A-4885-BCA9-B496F6A5012E}" type="presOf" srcId="{3AA07F0C-74AC-4F60-BEDF-2C958E7E1A44}" destId="{412B7863-45FB-4806-9C10-679FF9D140B4}" srcOrd="0" destOrd="0" presId="urn:microsoft.com/office/officeart/2005/8/layout/vList5"/>
    <dgm:cxn modelId="{3F31759C-F2E5-4C01-90FB-A025FF1531F7}" type="presOf" srcId="{0BA2DBAD-760A-46E7-AE7C-31FF1E9807F1}" destId="{3FA5DC50-4818-4DEA-AC24-84E3A6F33858}" srcOrd="0" destOrd="0" presId="urn:microsoft.com/office/officeart/2005/8/layout/vList5"/>
    <dgm:cxn modelId="{11399477-8AA4-4852-875E-77DB336C6A97}" srcId="{2C722C78-CA3A-4C15-BC14-A9E900B7DB32}" destId="{1429B6B7-91FA-459A-B73D-25E32CF99B98}" srcOrd="2" destOrd="0" parTransId="{480A2177-1126-47DB-9581-E7961F83C8DB}" sibTransId="{C795ED26-E5BA-44BD-9CFC-8381FFDA4694}"/>
    <dgm:cxn modelId="{49FB7D7F-4E86-4B25-B8F2-35E020CEE3EC}" type="presOf" srcId="{DF182675-79B5-4365-AB00-081EA197A120}" destId="{B3177C8B-F79C-4E22-A26E-9CB8D3D0F429}" srcOrd="0" destOrd="0" presId="urn:microsoft.com/office/officeart/2005/8/layout/vList5"/>
    <dgm:cxn modelId="{2DDAEF4A-A709-45AA-AC54-CF293DC22803}" type="presOf" srcId="{20820FF0-79C6-4D7B-9BF6-56642CB766E6}" destId="{412B7863-45FB-4806-9C10-679FF9D140B4}" srcOrd="0" destOrd="1" presId="urn:microsoft.com/office/officeart/2005/8/layout/vList5"/>
    <dgm:cxn modelId="{3DC867DC-3F74-493B-9D57-6E273EBA2A99}" type="presOf" srcId="{EFDB83F8-FA23-443D-A12D-1CF05647EAD2}" destId="{B3177C8B-F79C-4E22-A26E-9CB8D3D0F429}" srcOrd="0" destOrd="1" presId="urn:microsoft.com/office/officeart/2005/8/layout/vList5"/>
    <dgm:cxn modelId="{64045D72-5F61-4586-88D1-1E6556C012DB}" srcId="{0BA2DBAD-760A-46E7-AE7C-31FF1E9807F1}" destId="{9B84D928-C8B9-4C21-9BA4-46848A772692}" srcOrd="1" destOrd="0" parTransId="{22CE650C-6CB8-4A8C-9856-594F97BDE610}" sibTransId="{ACC940DE-CA1C-46EB-A317-E642AF8B04B6}"/>
    <dgm:cxn modelId="{D98C4657-D47F-420B-BA9B-D5987EE195D9}" type="presOf" srcId="{A46A079E-8CEC-475F-8329-9FF06B95A9D2}" destId="{412B7863-45FB-4806-9C10-679FF9D140B4}" srcOrd="0" destOrd="2" presId="urn:microsoft.com/office/officeart/2005/8/layout/vList5"/>
    <dgm:cxn modelId="{EC0E4721-845A-4E98-B8CE-F6AE52DFFADF}" srcId="{0BA2DBAD-760A-46E7-AE7C-31FF1E9807F1}" destId="{505DBAC0-6BB4-421C-853A-1BEBBC59FA0D}" srcOrd="0" destOrd="0" parTransId="{BD1CDBD4-EDC3-444E-97CC-7FE763DEFFD5}" sibTransId="{EFA92DFA-93C0-43D6-9175-98F6B39264F0}"/>
    <dgm:cxn modelId="{915439EE-5D3F-4F1C-A132-54CF84F20195}" srcId="{4B8DE31E-AA39-4E14-9988-7D066E4B42BC}" destId="{B5C5CD6C-A252-481A-9C87-226D4265EC7D}" srcOrd="0" destOrd="0" parTransId="{2814D3F1-2AC4-42C5-BA9F-8BEA38D8FFDD}" sibTransId="{D12B3680-E28D-48E0-9FE3-88E8A95369EC}"/>
    <dgm:cxn modelId="{9BF1E403-2B61-4030-914C-C1539B2529B1}" type="presOf" srcId="{2C722C78-CA3A-4C15-BC14-A9E900B7DB32}" destId="{9C6B4D40-BE45-43F4-BD45-BDBB7B548649}" srcOrd="0" destOrd="0" presId="urn:microsoft.com/office/officeart/2005/8/layout/vList5"/>
    <dgm:cxn modelId="{74D1D67B-33D4-4D57-99D2-E737D8C17B00}" type="presOf" srcId="{E2BD2F1D-380B-4C2F-9CCA-1B25F98373BA}" destId="{E9211CE8-60FE-4AB1-8BF0-BB0BB2F5C3E7}" srcOrd="0" destOrd="2" presId="urn:microsoft.com/office/officeart/2005/8/layout/vList5"/>
    <dgm:cxn modelId="{C8999E1C-69FD-40AB-91D5-FA92626218C7}" type="presOf" srcId="{EF701817-55C1-45FD-9FFC-77433CFB9F56}" destId="{412B7863-45FB-4806-9C10-679FF9D140B4}" srcOrd="0" destOrd="3" presId="urn:microsoft.com/office/officeart/2005/8/layout/vList5"/>
    <dgm:cxn modelId="{A9CE2080-97DD-4BEF-B8E0-21F25887423A}" srcId="{1E86E1BF-61CA-45D4-90C6-A0E634AAFAEB}" destId="{EF701817-55C1-45FD-9FFC-77433CFB9F56}" srcOrd="3" destOrd="0" parTransId="{924AD5BB-9720-49F8-8976-FADFC52E897E}" sibTransId="{CD39AF3A-E411-4A28-BA1E-2FC6DCD8EBEE}"/>
    <dgm:cxn modelId="{7D085D9A-593B-4F4A-8CFE-6DCAB5C62150}" srcId="{025FAB99-DC93-40E0-B9F9-53C2BADD1345}" destId="{0BA2DBAD-760A-46E7-AE7C-31FF1E9807F1}" srcOrd="0" destOrd="0" parTransId="{2ACECCF0-EFBB-4382-A314-3A4C81AFBBCD}" sibTransId="{0D75F704-043B-488D-9F61-A7BFF9AB4D52}"/>
    <dgm:cxn modelId="{4CE3ECED-1F08-48C6-82AF-2D5ABD1350E4}" srcId="{2C722C78-CA3A-4C15-BC14-A9E900B7DB32}" destId="{BF212454-050E-417D-B3DC-26FD6272FD38}" srcOrd="3" destOrd="0" parTransId="{58D16C69-BE60-444D-947B-7217D9441D06}" sibTransId="{8664931C-481F-4E85-BA8A-9BD72FCEFD4D}"/>
    <dgm:cxn modelId="{E97C276A-5648-45E7-B11F-AE078518C9B6}" type="presParOf" srcId="{447240EF-1AA2-4114-ACAB-01EE55BD5185}" destId="{318964C2-9438-4CBD-8415-52CF967A86D7}" srcOrd="0" destOrd="0" presId="urn:microsoft.com/office/officeart/2005/8/layout/vList5"/>
    <dgm:cxn modelId="{EA378ED6-C638-4962-9E0E-BF6CBF81B090}" type="presParOf" srcId="{318964C2-9438-4CBD-8415-52CF967A86D7}" destId="{3FA5DC50-4818-4DEA-AC24-84E3A6F33858}" srcOrd="0" destOrd="0" presId="urn:microsoft.com/office/officeart/2005/8/layout/vList5"/>
    <dgm:cxn modelId="{D6CD65CD-3DD8-4384-8328-118056B19281}" type="presParOf" srcId="{318964C2-9438-4CBD-8415-52CF967A86D7}" destId="{C95DB0FF-9853-44DE-9E47-410431DE4DAF}" srcOrd="1" destOrd="0" presId="urn:microsoft.com/office/officeart/2005/8/layout/vList5"/>
    <dgm:cxn modelId="{FC9DB605-133C-406A-81D6-0273F2817F35}" type="presParOf" srcId="{447240EF-1AA2-4114-ACAB-01EE55BD5185}" destId="{83EA0AA1-65E9-4E29-819B-0A38D781E27A}" srcOrd="1" destOrd="0" presId="urn:microsoft.com/office/officeart/2005/8/layout/vList5"/>
    <dgm:cxn modelId="{3A65A9EF-0A17-44C3-ADF6-0AF7AF33AD3E}" type="presParOf" srcId="{447240EF-1AA2-4114-ACAB-01EE55BD5185}" destId="{600ABFEF-C963-440E-8DFF-BBB734DF6945}" srcOrd="2" destOrd="0" presId="urn:microsoft.com/office/officeart/2005/8/layout/vList5"/>
    <dgm:cxn modelId="{0EDF2A82-1FE0-4359-8093-2AE30420FB33}" type="presParOf" srcId="{600ABFEF-C963-440E-8DFF-BBB734DF6945}" destId="{5DC6B7C2-C318-43C4-A4D8-D784D1FE9FFA}" srcOrd="0" destOrd="0" presId="urn:microsoft.com/office/officeart/2005/8/layout/vList5"/>
    <dgm:cxn modelId="{86DC1489-60AB-4796-801C-82128091A710}" type="presParOf" srcId="{600ABFEF-C963-440E-8DFF-BBB734DF6945}" destId="{412B7863-45FB-4806-9C10-679FF9D140B4}" srcOrd="1" destOrd="0" presId="urn:microsoft.com/office/officeart/2005/8/layout/vList5"/>
    <dgm:cxn modelId="{5E34E1BD-4E2D-4BE3-9448-30F4DD65B2E2}" type="presParOf" srcId="{447240EF-1AA2-4114-ACAB-01EE55BD5185}" destId="{B91C96C7-A5DF-489B-85E6-BB2F078ED756}" srcOrd="3" destOrd="0" presId="urn:microsoft.com/office/officeart/2005/8/layout/vList5"/>
    <dgm:cxn modelId="{06A316A0-0E15-4B3B-BB56-79F59E2DC051}" type="presParOf" srcId="{447240EF-1AA2-4114-ACAB-01EE55BD5185}" destId="{581422EC-4246-4695-A476-EF3D02A70C0E}" srcOrd="4" destOrd="0" presId="urn:microsoft.com/office/officeart/2005/8/layout/vList5"/>
    <dgm:cxn modelId="{ABA3B488-D4EA-48DB-8B43-EA39C2B403E5}" type="presParOf" srcId="{581422EC-4246-4695-A476-EF3D02A70C0E}" destId="{9C6B4D40-BE45-43F4-BD45-BDBB7B548649}" srcOrd="0" destOrd="0" presId="urn:microsoft.com/office/officeart/2005/8/layout/vList5"/>
    <dgm:cxn modelId="{05E22F90-8FE9-41A6-A254-6DDBCD51539F}" type="presParOf" srcId="{581422EC-4246-4695-A476-EF3D02A70C0E}" destId="{B3177C8B-F79C-4E22-A26E-9CB8D3D0F429}" srcOrd="1" destOrd="0" presId="urn:microsoft.com/office/officeart/2005/8/layout/vList5"/>
    <dgm:cxn modelId="{EE7827D0-3C2B-4CE7-80E4-9B117642EBDC}" type="presParOf" srcId="{447240EF-1AA2-4114-ACAB-01EE55BD5185}" destId="{BE430E5B-09F4-44BD-87D7-85CA7C437E09}" srcOrd="5" destOrd="0" presId="urn:microsoft.com/office/officeart/2005/8/layout/vList5"/>
    <dgm:cxn modelId="{8C67F83C-E00B-4756-9A5D-07449854B017}" type="presParOf" srcId="{447240EF-1AA2-4114-ACAB-01EE55BD5185}" destId="{B0DE4264-2A15-49DE-9BFD-02B54DE9DAE2}" srcOrd="6" destOrd="0" presId="urn:microsoft.com/office/officeart/2005/8/layout/vList5"/>
    <dgm:cxn modelId="{FA9BD7C8-CA0E-4FBF-ABCA-50CC4C2F123F}" type="presParOf" srcId="{B0DE4264-2A15-49DE-9BFD-02B54DE9DAE2}" destId="{63CE33A5-9980-419F-A9F6-7B864740F2B3}" srcOrd="0" destOrd="0" presId="urn:microsoft.com/office/officeart/2005/8/layout/vList5"/>
    <dgm:cxn modelId="{67D4D4D1-0B79-450E-8EBC-D55954910C98}" type="presParOf" srcId="{B0DE4264-2A15-49DE-9BFD-02B54DE9DAE2}" destId="{E9211CE8-60FE-4AB1-8BF0-BB0BB2F5C3E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DB0FF-9853-44DE-9E47-410431DE4DAF}">
      <dsp:nvSpPr>
        <dsp:cNvPr id="0" name=""/>
        <dsp:cNvSpPr/>
      </dsp:nvSpPr>
      <dsp:spPr>
        <a:xfrm rot="5400000">
          <a:off x="5124800" y="-2730024"/>
          <a:ext cx="671726" cy="6299873"/>
        </a:xfrm>
        <a:prstGeom prst="round2SameRect">
          <a:avLst/>
        </a:prstGeom>
        <a:solidFill>
          <a:schemeClr val="bg1">
            <a:lumMod val="95000"/>
            <a:alpha val="9000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latin typeface="+mn-lt"/>
            </a:rPr>
            <a:t>Local system</a:t>
          </a:r>
          <a:endParaRPr lang="en-GB" sz="1800" kern="1200" dirty="0">
            <a:latin typeface="+mn-lt"/>
          </a:endParaRPr>
        </a:p>
        <a:p>
          <a:pPr marL="171450" lvl="1" indent="-171450" algn="l" defTabSz="800100">
            <a:lnSpc>
              <a:spcPct val="90000"/>
            </a:lnSpc>
            <a:spcBef>
              <a:spcPct val="0"/>
            </a:spcBef>
            <a:spcAft>
              <a:spcPct val="15000"/>
            </a:spcAft>
            <a:buChar char="••"/>
          </a:pPr>
          <a:r>
            <a:rPr lang="en-GB" sz="1800" kern="1200" dirty="0" smtClean="0">
              <a:latin typeface="+mn-lt"/>
            </a:rPr>
            <a:t>Cloud based</a:t>
          </a:r>
        </a:p>
      </dsp:txBody>
      <dsp:txXfrm rot="-5400000">
        <a:off x="2310727" y="116840"/>
        <a:ext cx="6267082" cy="606144"/>
      </dsp:txXfrm>
    </dsp:sp>
    <dsp:sp modelId="{3FA5DC50-4818-4DEA-AC24-84E3A6F33858}">
      <dsp:nvSpPr>
        <dsp:cNvPr id="0" name=""/>
        <dsp:cNvSpPr/>
      </dsp:nvSpPr>
      <dsp:spPr>
        <a:xfrm>
          <a:off x="0" y="82"/>
          <a:ext cx="2215128" cy="839658"/>
        </a:xfrm>
        <a:prstGeom prst="roundRect">
          <a:avLst/>
        </a:prstGeom>
        <a:solidFill>
          <a:srgbClr val="9EC23C"/>
        </a:solidFill>
        <a:ln w="9525" cap="flat" cmpd="sng" algn="ctr">
          <a:noFill/>
          <a:prstDash val="solid"/>
        </a:ln>
        <a:effectLst/>
        <a:scene3d>
          <a:camera prst="orthographicFront"/>
          <a:lightRig rig="threePt" dir="t"/>
        </a:scene3d>
        <a:sp3d prstMaterial="dkEdge">
          <a:bevelT w="38100" h="12700"/>
        </a:sp3d>
      </dsp:spPr>
      <dsp:style>
        <a:lnRef idx="1">
          <a:schemeClr val="accent3"/>
        </a:lnRef>
        <a:fillRef idx="3">
          <a:schemeClr val="accent3"/>
        </a:fillRef>
        <a:effectRef idx="2">
          <a:schemeClr val="accent3"/>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smtClean="0">
              <a:latin typeface="+mn-lt"/>
            </a:rPr>
            <a:t>Where does the source data reside?</a:t>
          </a:r>
        </a:p>
      </dsp:txBody>
      <dsp:txXfrm>
        <a:off x="40989" y="41071"/>
        <a:ext cx="2133150" cy="757680"/>
      </dsp:txXfrm>
    </dsp:sp>
    <dsp:sp modelId="{412B7863-45FB-4806-9C10-679FF9D140B4}">
      <dsp:nvSpPr>
        <dsp:cNvPr id="0" name=""/>
        <dsp:cNvSpPr/>
      </dsp:nvSpPr>
      <dsp:spPr>
        <a:xfrm rot="5400000">
          <a:off x="5124800" y="-1801024"/>
          <a:ext cx="671726" cy="6299873"/>
        </a:xfrm>
        <a:prstGeom prst="round2SameRect">
          <a:avLst/>
        </a:prstGeom>
        <a:solidFill>
          <a:schemeClr val="bg1">
            <a:lumMod val="95000"/>
            <a:alpha val="9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latin typeface="+mn-lt"/>
          </a:endParaRPr>
        </a:p>
        <a:p>
          <a:pPr marL="171450" lvl="1" indent="-171450" algn="l" defTabSz="800100">
            <a:lnSpc>
              <a:spcPct val="90000"/>
            </a:lnSpc>
            <a:spcBef>
              <a:spcPct val="0"/>
            </a:spcBef>
            <a:spcAft>
              <a:spcPct val="15000"/>
            </a:spcAft>
            <a:buChar char="••"/>
          </a:pPr>
          <a:r>
            <a:rPr lang="en-GB" sz="1800" kern="1200" dirty="0">
              <a:latin typeface="+mn-lt"/>
            </a:rPr>
            <a:t>Stream or Batch</a:t>
          </a:r>
        </a:p>
        <a:p>
          <a:pPr marL="171450" lvl="1" indent="-171450" algn="l" defTabSz="800100">
            <a:lnSpc>
              <a:spcPct val="90000"/>
            </a:lnSpc>
            <a:spcBef>
              <a:spcPct val="0"/>
            </a:spcBef>
            <a:spcAft>
              <a:spcPct val="15000"/>
            </a:spcAft>
            <a:buChar char="••"/>
          </a:pPr>
          <a:r>
            <a:rPr lang="en-GB" sz="1800" kern="1200" dirty="0">
              <a:latin typeface="+mn-lt"/>
            </a:rPr>
            <a:t>If batch, how often?</a:t>
          </a:r>
        </a:p>
        <a:p>
          <a:pPr marL="171450" lvl="1" indent="-171450" algn="l" defTabSz="800100">
            <a:lnSpc>
              <a:spcPct val="90000"/>
            </a:lnSpc>
            <a:spcBef>
              <a:spcPct val="0"/>
            </a:spcBef>
            <a:spcAft>
              <a:spcPct val="15000"/>
            </a:spcAft>
            <a:buChar char="••"/>
          </a:pPr>
          <a:endParaRPr lang="en-GB" sz="1800" kern="1200" dirty="0">
            <a:latin typeface="+mn-lt"/>
          </a:endParaRPr>
        </a:p>
      </dsp:txBody>
      <dsp:txXfrm rot="-5400000">
        <a:off x="2310727" y="1045840"/>
        <a:ext cx="6267082" cy="606144"/>
      </dsp:txXfrm>
    </dsp:sp>
    <dsp:sp modelId="{5DC6B7C2-C318-43C4-A4D8-D784D1FE9FFA}">
      <dsp:nvSpPr>
        <dsp:cNvPr id="0" name=""/>
        <dsp:cNvSpPr/>
      </dsp:nvSpPr>
      <dsp:spPr>
        <a:xfrm>
          <a:off x="0" y="929083"/>
          <a:ext cx="2215128" cy="839658"/>
        </a:xfrm>
        <a:prstGeom prst="roundRect">
          <a:avLst/>
        </a:prstGeom>
        <a:solidFill>
          <a:srgbClr val="FAB041"/>
        </a:solidFill>
        <a:ln w="9525" cap="flat" cmpd="sng" algn="ctr">
          <a:noFill/>
          <a:prstDash val="solid"/>
        </a:ln>
        <a:effectLst/>
        <a:scene3d>
          <a:camera prst="orthographicFront"/>
          <a:lightRig rig="threePt" dir="t"/>
        </a:scene3d>
        <a:sp3d prstMaterial="dkEdge">
          <a:bevelT w="38100" h="12700"/>
        </a:sp3d>
      </dsp:spPr>
      <dsp:style>
        <a:lnRef idx="1">
          <a:schemeClr val="accent6"/>
        </a:lnRef>
        <a:fillRef idx="3">
          <a:schemeClr val="accent6"/>
        </a:fillRef>
        <a:effectRef idx="2">
          <a:schemeClr val="accent6"/>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smtClean="0">
              <a:latin typeface="+mn-lt"/>
            </a:rPr>
            <a:t>How will it be received?</a:t>
          </a:r>
        </a:p>
      </dsp:txBody>
      <dsp:txXfrm>
        <a:off x="40989" y="970072"/>
        <a:ext cx="2133150" cy="757680"/>
      </dsp:txXfrm>
    </dsp:sp>
    <dsp:sp modelId="{B3177C8B-F79C-4E22-A26E-9CB8D3D0F429}">
      <dsp:nvSpPr>
        <dsp:cNvPr id="0" name=""/>
        <dsp:cNvSpPr/>
      </dsp:nvSpPr>
      <dsp:spPr>
        <a:xfrm rot="5400000">
          <a:off x="5124800" y="-872023"/>
          <a:ext cx="671726" cy="6299873"/>
        </a:xfrm>
        <a:prstGeom prst="round2SameRect">
          <a:avLst/>
        </a:prstGeom>
        <a:solidFill>
          <a:schemeClr val="bg1">
            <a:lumMod val="95000"/>
            <a:alpha val="9000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latin typeface="+mn-lt"/>
          </a:endParaRPr>
        </a:p>
        <a:p>
          <a:pPr marL="171450" lvl="1" indent="-171450" algn="l" defTabSz="800100">
            <a:lnSpc>
              <a:spcPct val="90000"/>
            </a:lnSpc>
            <a:spcBef>
              <a:spcPct val="0"/>
            </a:spcBef>
            <a:spcAft>
              <a:spcPct val="15000"/>
            </a:spcAft>
            <a:buChar char="••"/>
          </a:pPr>
          <a:r>
            <a:rPr lang="en-GB" sz="1800" kern="1200" dirty="0">
              <a:latin typeface="+mn-lt"/>
            </a:rPr>
            <a:t>Structured/ Un-structured</a:t>
          </a:r>
        </a:p>
        <a:p>
          <a:pPr marL="171450" lvl="1" indent="-171450" algn="l" defTabSz="800100">
            <a:lnSpc>
              <a:spcPct val="90000"/>
            </a:lnSpc>
            <a:spcBef>
              <a:spcPct val="0"/>
            </a:spcBef>
            <a:spcAft>
              <a:spcPct val="15000"/>
            </a:spcAft>
            <a:buChar char="••"/>
          </a:pPr>
          <a:r>
            <a:rPr lang="fr-FR" sz="1800" kern="1200" dirty="0" smtClean="0">
              <a:latin typeface="+mn-lt"/>
            </a:rPr>
            <a:t>Flat Files</a:t>
          </a:r>
          <a:r>
            <a:rPr lang="fr-FR" sz="1800" kern="1200" dirty="0">
              <a:latin typeface="+mn-lt"/>
            </a:rPr>
            <a:t>, </a:t>
          </a:r>
          <a:r>
            <a:rPr lang="fr-FR" sz="1800" kern="1200" dirty="0" smtClean="0">
              <a:latin typeface="+mn-lt"/>
            </a:rPr>
            <a:t>Database Connections</a:t>
          </a:r>
          <a:r>
            <a:rPr lang="fr-FR" sz="1800" kern="1200" dirty="0">
              <a:latin typeface="+mn-lt"/>
            </a:rPr>
            <a:t>, </a:t>
          </a:r>
          <a:r>
            <a:rPr lang="fr-FR" sz="1800" kern="1200" dirty="0" smtClean="0">
              <a:latin typeface="+mn-lt"/>
            </a:rPr>
            <a:t>Documents</a:t>
          </a:r>
          <a:r>
            <a:rPr lang="fr-FR" sz="1800" kern="1200" dirty="0">
              <a:latin typeface="+mn-lt"/>
            </a:rPr>
            <a:t>, </a:t>
          </a:r>
          <a:r>
            <a:rPr lang="fr-FR" sz="1800" kern="1200" dirty="0" smtClean="0">
              <a:latin typeface="+mn-lt"/>
            </a:rPr>
            <a:t>Images </a:t>
          </a:r>
          <a:endParaRPr lang="en-GB" sz="1800" kern="1200" dirty="0">
            <a:latin typeface="+mn-lt"/>
          </a:endParaRPr>
        </a:p>
        <a:p>
          <a:pPr marL="171450" lvl="1" indent="-171450" algn="l" defTabSz="800100">
            <a:lnSpc>
              <a:spcPct val="90000"/>
            </a:lnSpc>
            <a:spcBef>
              <a:spcPct val="0"/>
            </a:spcBef>
            <a:spcAft>
              <a:spcPct val="15000"/>
            </a:spcAft>
            <a:buChar char="••"/>
          </a:pPr>
          <a:endParaRPr lang="en-GB" sz="1800" kern="1200" dirty="0">
            <a:latin typeface="+mn-lt"/>
          </a:endParaRPr>
        </a:p>
      </dsp:txBody>
      <dsp:txXfrm rot="-5400000">
        <a:off x="2310727" y="1974841"/>
        <a:ext cx="6267082" cy="606144"/>
      </dsp:txXfrm>
    </dsp:sp>
    <dsp:sp modelId="{9C6B4D40-BE45-43F4-BD45-BDBB7B548649}">
      <dsp:nvSpPr>
        <dsp:cNvPr id="0" name=""/>
        <dsp:cNvSpPr/>
      </dsp:nvSpPr>
      <dsp:spPr>
        <a:xfrm>
          <a:off x="6854" y="1858083"/>
          <a:ext cx="2215128" cy="839658"/>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smtClean="0">
              <a:latin typeface="+mn-lt"/>
            </a:rPr>
            <a:t>Format</a:t>
          </a:r>
        </a:p>
      </dsp:txBody>
      <dsp:txXfrm>
        <a:off x="47843" y="1899072"/>
        <a:ext cx="2133150" cy="757680"/>
      </dsp:txXfrm>
    </dsp:sp>
    <dsp:sp modelId="{E9211CE8-60FE-4AB1-8BF0-BB0BB2F5C3E7}">
      <dsp:nvSpPr>
        <dsp:cNvPr id="0" name=""/>
        <dsp:cNvSpPr/>
      </dsp:nvSpPr>
      <dsp:spPr>
        <a:xfrm rot="5400000">
          <a:off x="5105767" y="28401"/>
          <a:ext cx="671726" cy="6299873"/>
        </a:xfrm>
        <a:prstGeom prst="round2SameRect">
          <a:avLst/>
        </a:prstGeom>
        <a:solidFill>
          <a:schemeClr val="bg1">
            <a:lumMod val="95000"/>
            <a:alpha val="9000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latin typeface="+mn-lt"/>
          </a:endParaRPr>
        </a:p>
        <a:p>
          <a:pPr marL="171450" lvl="1" indent="-171450" algn="l" defTabSz="800100">
            <a:lnSpc>
              <a:spcPct val="90000"/>
            </a:lnSpc>
            <a:spcBef>
              <a:spcPct val="0"/>
            </a:spcBef>
            <a:spcAft>
              <a:spcPct val="15000"/>
            </a:spcAft>
            <a:buChar char="••"/>
          </a:pPr>
          <a:r>
            <a:rPr lang="en-GB" sz="1800" kern="1200" dirty="0">
              <a:latin typeface="+mn-lt"/>
            </a:rPr>
            <a:t>How much work is going to be required to analyse the data?</a:t>
          </a:r>
        </a:p>
        <a:p>
          <a:pPr marL="171450" lvl="1" indent="-171450" algn="l" defTabSz="800100">
            <a:lnSpc>
              <a:spcPct val="90000"/>
            </a:lnSpc>
            <a:spcBef>
              <a:spcPct val="0"/>
            </a:spcBef>
            <a:spcAft>
              <a:spcPct val="15000"/>
            </a:spcAft>
            <a:buChar char="••"/>
          </a:pPr>
          <a:endParaRPr lang="en-GB" sz="1800" kern="1200" dirty="0">
            <a:latin typeface="+mn-lt"/>
          </a:endParaRPr>
        </a:p>
      </dsp:txBody>
      <dsp:txXfrm rot="-5400000">
        <a:off x="2291694" y="2875266"/>
        <a:ext cx="6267082" cy="606144"/>
      </dsp:txXfrm>
    </dsp:sp>
    <dsp:sp modelId="{63CE33A5-9980-419F-A9F6-7B864740F2B3}">
      <dsp:nvSpPr>
        <dsp:cNvPr id="0" name=""/>
        <dsp:cNvSpPr/>
      </dsp:nvSpPr>
      <dsp:spPr>
        <a:xfrm>
          <a:off x="0" y="2787084"/>
          <a:ext cx="2215128" cy="839658"/>
        </a:xfrm>
        <a:prstGeom prst="roundRect">
          <a:avLst/>
        </a:prstGeom>
        <a:solidFill>
          <a:srgbClr val="522E91"/>
        </a:solidFill>
        <a:ln w="9525" cap="flat" cmpd="sng" algn="ctr">
          <a:noFill/>
          <a:prstDash val="solid"/>
        </a:ln>
        <a:effectLst/>
        <a:scene3d>
          <a:camera prst="orthographicFront"/>
          <a:lightRig rig="threePt" dir="t"/>
        </a:scene3d>
        <a:sp3d prstMaterial="dkEdge">
          <a:bevelT w="38100" h="12700"/>
        </a:sp3d>
      </dsp:spPr>
      <dsp:style>
        <a:lnRef idx="1">
          <a:schemeClr val="dk1"/>
        </a:lnRef>
        <a:fillRef idx="3">
          <a:schemeClr val="dk1"/>
        </a:fillRef>
        <a:effectRef idx="2">
          <a:schemeClr val="dk1"/>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smtClean="0">
              <a:latin typeface="+mn-lt"/>
            </a:rPr>
            <a:t>Data Quality</a:t>
          </a:r>
        </a:p>
      </dsp:txBody>
      <dsp:txXfrm>
        <a:off x="40989" y="2828073"/>
        <a:ext cx="2133150" cy="7576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660A8348-350A-45CE-BB9F-F9794DB687D5}" type="datetimeFigureOut">
              <a:rPr lang="en-GB" smtClean="0"/>
              <a:t>05/03/2018</a:t>
            </a:fld>
            <a:endParaRPr lang="en-GB" dirty="0"/>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A43F7261-9228-444F-8539-41937ED0D7FA}" type="slidenum">
              <a:rPr lang="en-GB" smtClean="0"/>
              <a:t>‹#›</a:t>
            </a:fld>
            <a:endParaRPr lang="en-GB" dirty="0"/>
          </a:p>
        </p:txBody>
      </p:sp>
    </p:spTree>
    <p:extLst>
      <p:ext uri="{BB962C8B-B14F-4D97-AF65-F5344CB8AC3E}">
        <p14:creationId xmlns:p14="http://schemas.microsoft.com/office/powerpoint/2010/main" val="1354971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817DFBA6-0AA3-4D54-9136-E74BEC386ED6}" type="datetimeFigureOut">
              <a:rPr lang="en-GB" smtClean="0"/>
              <a:t>05/03/2018</a:t>
            </a:fld>
            <a:endParaRPr lang="en-GB" dirty="0"/>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4E011099-7DC6-487A-8FAC-68388F89E721}" type="slidenum">
              <a:rPr lang="en-GB" smtClean="0"/>
              <a:t>‹#›</a:t>
            </a:fld>
            <a:endParaRPr lang="en-GB" dirty="0"/>
          </a:p>
        </p:txBody>
      </p:sp>
    </p:spTree>
    <p:extLst>
      <p:ext uri="{BB962C8B-B14F-4D97-AF65-F5344CB8AC3E}">
        <p14:creationId xmlns:p14="http://schemas.microsoft.com/office/powerpoint/2010/main" val="2905863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mputersciencesource.wordpress.com/2009/11/21/year-2-operating-systems-synchronis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bradhedlund.com/2011/09/10/understanding-hadoop-clusters-and-the-networ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http://www.datascienceglossary.org/</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a:t>
            </a:fld>
            <a:endParaRPr lang="en-GB" dirty="0"/>
          </a:p>
        </p:txBody>
      </p:sp>
    </p:spTree>
    <p:extLst>
      <p:ext uri="{BB962C8B-B14F-4D97-AF65-F5344CB8AC3E}">
        <p14:creationId xmlns:p14="http://schemas.microsoft.com/office/powerpoint/2010/main" val="2245674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smtClean="0">
                <a:solidFill>
                  <a:schemeClr val="tx1"/>
                </a:solidFill>
                <a:effectLst/>
                <a:latin typeface="+mn-lt"/>
                <a:ea typeface="+mn-ea"/>
                <a:cs typeface="+mn-cs"/>
              </a:rPr>
              <a:t>Challenge No.1 – Heterogeneity</a:t>
            </a:r>
            <a:endParaRPr lang="en-GB" sz="1200" b="0" i="0" u="none" strike="noStrike"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Heterogeneity – “Describes a system consisting of multiple distinct components”</a:t>
            </a:r>
          </a:p>
          <a:p>
            <a:r>
              <a:rPr lang="en-GB" sz="1200" b="0" i="0" kern="1200" dirty="0" smtClean="0">
                <a:solidFill>
                  <a:schemeClr val="tx1"/>
                </a:solidFill>
                <a:effectLst/>
                <a:latin typeface="+mn-lt"/>
                <a:ea typeface="+mn-ea"/>
                <a:cs typeface="+mn-cs"/>
              </a:rPr>
              <a:t>Of course heterogeneity applies to pretty much anything which is made up of many different items or objects including Food! (Okay so that might be a bad analogy but you get the idea)</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Anyway, in many systems in order to overcome heterogeneity a software layer known as </a:t>
            </a:r>
            <a:r>
              <a:rPr lang="en-GB" sz="1200" b="1" i="0" u="sng" kern="1200" dirty="0" smtClean="0">
                <a:solidFill>
                  <a:schemeClr val="tx1"/>
                </a:solidFill>
                <a:effectLst/>
                <a:latin typeface="+mn-lt"/>
                <a:ea typeface="+mn-ea"/>
                <a:cs typeface="+mn-cs"/>
              </a:rPr>
              <a:t>Middleware</a:t>
            </a:r>
            <a:r>
              <a:rPr lang="en-GB" sz="1200" b="0" i="0" kern="1200" dirty="0" smtClean="0">
                <a:solidFill>
                  <a:schemeClr val="tx1"/>
                </a:solidFill>
                <a:effectLst/>
                <a:latin typeface="+mn-lt"/>
                <a:ea typeface="+mn-ea"/>
                <a:cs typeface="+mn-cs"/>
              </a:rPr>
              <a:t> is often used to hide the differences amongst the components underlying layers.</a:t>
            </a:r>
          </a:p>
          <a:p>
            <a:r>
              <a:rPr lang="en-GB" sz="1200" b="1" i="0" u="none" strike="noStrike" kern="1200" dirty="0" smtClean="0">
                <a:solidFill>
                  <a:schemeClr val="tx1"/>
                </a:solidFill>
                <a:effectLst/>
                <a:latin typeface="+mn-lt"/>
                <a:ea typeface="+mn-ea"/>
                <a:cs typeface="+mn-cs"/>
              </a:rPr>
              <a:t>Challenge No.2 – Openness</a:t>
            </a:r>
            <a:endParaRPr lang="en-GB" sz="1200" b="0" i="0" u="none" strike="noStrike"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Openness –“Property of each subsystem to be open for interaction with other systems”</a:t>
            </a:r>
          </a:p>
          <a:p>
            <a:r>
              <a:rPr lang="en-GB" sz="1200" b="0" i="0" kern="1200" dirty="0" smtClean="0">
                <a:solidFill>
                  <a:schemeClr val="tx1"/>
                </a:solidFill>
                <a:effectLst/>
                <a:latin typeface="+mn-lt"/>
                <a:ea typeface="+mn-ea"/>
                <a:cs typeface="+mn-cs"/>
              </a:rPr>
              <a:t>So once something has been published it cannot be taken back or reversed. Furthermore in open distributed systems there is often no central authority, as different systems may have their own intermediary.</a:t>
            </a:r>
          </a:p>
          <a:p>
            <a:r>
              <a:rPr lang="en-GB" sz="1200" b="1" i="0" u="none" strike="noStrike" kern="1200" dirty="0" smtClean="0">
                <a:solidFill>
                  <a:schemeClr val="tx1"/>
                </a:solidFill>
                <a:effectLst/>
                <a:latin typeface="+mn-lt"/>
                <a:ea typeface="+mn-ea"/>
                <a:cs typeface="+mn-cs"/>
              </a:rPr>
              <a:t>Challenge No.3 – Security</a:t>
            </a:r>
            <a:endParaRPr lang="en-GB" sz="1200" b="0" i="0" u="none" strike="noStrike"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issues surrounding security are those of</a:t>
            </a:r>
          </a:p>
          <a:p>
            <a:r>
              <a:rPr lang="en-GB" sz="1200" b="0" i="0" kern="1200" dirty="0" smtClean="0">
                <a:solidFill>
                  <a:schemeClr val="tx1"/>
                </a:solidFill>
                <a:effectLst/>
                <a:latin typeface="+mn-lt"/>
                <a:ea typeface="+mn-ea"/>
                <a:cs typeface="+mn-cs"/>
              </a:rPr>
              <a:t>Confidentiality</a:t>
            </a:r>
          </a:p>
          <a:p>
            <a:r>
              <a:rPr lang="en-GB" sz="1200" b="0" i="0" kern="1200" dirty="0" smtClean="0">
                <a:solidFill>
                  <a:schemeClr val="tx1"/>
                </a:solidFill>
                <a:effectLst/>
                <a:latin typeface="+mn-lt"/>
                <a:ea typeface="+mn-ea"/>
                <a:cs typeface="+mn-cs"/>
              </a:rPr>
              <a:t>Integration</a:t>
            </a:r>
          </a:p>
          <a:p>
            <a:r>
              <a:rPr lang="en-GB" sz="1200" b="0" i="0" kern="1200" dirty="0" smtClean="0">
                <a:solidFill>
                  <a:schemeClr val="tx1"/>
                </a:solidFill>
                <a:effectLst/>
                <a:latin typeface="+mn-lt"/>
                <a:ea typeface="+mn-ea"/>
                <a:cs typeface="+mn-cs"/>
              </a:rPr>
              <a:t>Availability</a:t>
            </a:r>
          </a:p>
          <a:p>
            <a:r>
              <a:rPr lang="en-GB" sz="1200" b="0" i="0" kern="1200" dirty="0" smtClean="0">
                <a:solidFill>
                  <a:schemeClr val="tx1"/>
                </a:solidFill>
                <a:effectLst/>
                <a:latin typeface="+mn-lt"/>
                <a:ea typeface="+mn-ea"/>
                <a:cs typeface="+mn-cs"/>
              </a:rPr>
              <a:t>To combat these issues encryption techniques such as those of cryptography can help but they are still not absolute. Denial of Service attacks can still occur, where a server or service is bombarded with false requests usually by botnets (zombie computers).</a:t>
            </a:r>
          </a:p>
          <a:p>
            <a:r>
              <a:rPr lang="en-GB" sz="1200" b="1" i="0" u="none" strike="noStrike" kern="1200" dirty="0" smtClean="0">
                <a:solidFill>
                  <a:schemeClr val="tx1"/>
                </a:solidFill>
                <a:effectLst/>
                <a:latin typeface="+mn-lt"/>
                <a:ea typeface="+mn-ea"/>
                <a:cs typeface="+mn-cs"/>
              </a:rPr>
              <a:t>Challenge No.4 – Scalability</a:t>
            </a:r>
            <a:endParaRPr lang="en-GB" sz="1200" b="0" i="0" u="none" strike="noStrike"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What is scalability?! Okay so basically a system is described as scalable if:</a:t>
            </a:r>
          </a:p>
          <a:p>
            <a:r>
              <a:rPr lang="en-GB" sz="1200" b="0" i="0" kern="1200" dirty="0" smtClean="0">
                <a:solidFill>
                  <a:schemeClr val="tx1"/>
                </a:solidFill>
                <a:effectLst/>
                <a:latin typeface="+mn-lt"/>
                <a:ea typeface="+mn-ea"/>
                <a:cs typeface="+mn-cs"/>
              </a:rPr>
              <a:t>“As the system, number of resources, or users increase the performance of the system is not lost and remains effective in accomplishing its goals”</a:t>
            </a:r>
          </a:p>
          <a:p>
            <a:r>
              <a:rPr lang="en-GB" sz="1200" b="0" i="0" kern="1200" dirty="0" smtClean="0">
                <a:solidFill>
                  <a:schemeClr val="tx1"/>
                </a:solidFill>
                <a:effectLst/>
                <a:latin typeface="+mn-lt"/>
                <a:ea typeface="+mn-ea"/>
                <a:cs typeface="+mn-cs"/>
              </a:rPr>
              <a:t>That’s a fairly self explanatory description, but there are a number of important issues that arise as a result of increasing scalability, such as increase in cost and physical resources. It is also important to avoid performance bottlenecks by using caching and replication.</a:t>
            </a:r>
          </a:p>
          <a:p>
            <a:r>
              <a:rPr lang="en-GB" sz="1200" b="1" i="0" u="none" strike="noStrike" kern="1200" dirty="0" smtClean="0">
                <a:solidFill>
                  <a:schemeClr val="tx1"/>
                </a:solidFill>
                <a:effectLst/>
                <a:latin typeface="+mn-lt"/>
                <a:ea typeface="+mn-ea"/>
                <a:cs typeface="+mn-cs"/>
              </a:rPr>
              <a:t>Challenge No.5 – Fault handling</a:t>
            </a:r>
            <a:endParaRPr lang="en-GB" sz="1200" b="0" i="0" u="none" strike="noStrike"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Failures are inevitable in any system; some components may stop functioning while others continue running normally. So naturally we need a way to:</a:t>
            </a:r>
          </a:p>
          <a:p>
            <a:r>
              <a:rPr lang="en-GB" sz="1200" b="0" i="0" kern="1200" dirty="0" smtClean="0">
                <a:solidFill>
                  <a:schemeClr val="tx1"/>
                </a:solidFill>
                <a:effectLst/>
                <a:latin typeface="+mn-lt"/>
                <a:ea typeface="+mn-ea"/>
                <a:cs typeface="+mn-cs"/>
              </a:rPr>
              <a:t>Detect Failures – Various mechanisms can be employed such as checksums.</a:t>
            </a:r>
          </a:p>
          <a:p>
            <a:r>
              <a:rPr lang="en-GB" sz="1200" b="0" i="0" kern="1200" dirty="0" smtClean="0">
                <a:solidFill>
                  <a:schemeClr val="tx1"/>
                </a:solidFill>
                <a:effectLst/>
                <a:latin typeface="+mn-lt"/>
                <a:ea typeface="+mn-ea"/>
                <a:cs typeface="+mn-cs"/>
              </a:rPr>
              <a:t>Mask Failures – retransmit upon failure to receive acknowledgement</a:t>
            </a:r>
          </a:p>
          <a:p>
            <a:r>
              <a:rPr lang="en-GB" sz="1200" b="0" i="0" kern="1200" dirty="0" smtClean="0">
                <a:solidFill>
                  <a:schemeClr val="tx1"/>
                </a:solidFill>
                <a:effectLst/>
                <a:latin typeface="+mn-lt"/>
                <a:ea typeface="+mn-ea"/>
                <a:cs typeface="+mn-cs"/>
              </a:rPr>
              <a:t>Recover from failures – if a server crashes roll back to previous state</a:t>
            </a:r>
          </a:p>
          <a:p>
            <a:r>
              <a:rPr lang="en-GB" sz="1200" b="0" i="0" kern="1200" dirty="0" smtClean="0">
                <a:solidFill>
                  <a:schemeClr val="tx1"/>
                </a:solidFill>
                <a:effectLst/>
                <a:latin typeface="+mn-lt"/>
                <a:ea typeface="+mn-ea"/>
                <a:cs typeface="+mn-cs"/>
              </a:rPr>
              <a:t>Build Redundancy – Redundancy is the best way to deal with failures. It is achieved by replicating data so that if one sub system crashes another may still be able to provide the required information.</a:t>
            </a:r>
          </a:p>
          <a:p>
            <a:r>
              <a:rPr lang="en-GB" sz="1200" b="1" i="0" u="none" strike="noStrike" kern="1200" dirty="0" smtClean="0">
                <a:solidFill>
                  <a:schemeClr val="tx1"/>
                </a:solidFill>
                <a:effectLst/>
                <a:latin typeface="+mn-lt"/>
                <a:ea typeface="+mn-ea"/>
                <a:cs typeface="+mn-cs"/>
              </a:rPr>
              <a:t>Challenge No.6 – Concurrency</a:t>
            </a:r>
            <a:endParaRPr lang="en-GB" sz="1200" b="0" i="0" u="none" strike="noStrike"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Concurrency issues arise when several clients attempt to request a shared resource at the same time. This is problematic as the outcome of any such data may depend on the execution order, and so synchronisation is </a:t>
            </a:r>
            <a:r>
              <a:rPr lang="en-GB" sz="1200" b="0" i="0" kern="1200" dirty="0" err="1" smtClean="0">
                <a:solidFill>
                  <a:schemeClr val="tx1"/>
                </a:solidFill>
                <a:effectLst/>
                <a:latin typeface="+mn-lt"/>
                <a:ea typeface="+mn-ea"/>
                <a:cs typeface="+mn-cs"/>
              </a:rPr>
              <a:t>required.</a:t>
            </a:r>
            <a:r>
              <a:rPr lang="en-GB" sz="1200" b="0" i="0" u="none" strike="noStrike" kern="1200" dirty="0" err="1" smtClean="0">
                <a:solidFill>
                  <a:schemeClr val="tx1"/>
                </a:solidFill>
                <a:effectLst/>
                <a:latin typeface="+mn-lt"/>
                <a:ea typeface="+mn-ea"/>
                <a:cs typeface="+mn-cs"/>
                <a:hlinkClick r:id="rId3"/>
              </a:rPr>
              <a:t>Click</a:t>
            </a:r>
            <a:r>
              <a:rPr lang="en-GB" sz="1200" b="0" i="0" u="none" strike="noStrike" kern="1200" dirty="0" smtClean="0">
                <a:solidFill>
                  <a:schemeClr val="tx1"/>
                </a:solidFill>
                <a:effectLst/>
                <a:latin typeface="+mn-lt"/>
                <a:ea typeface="+mn-ea"/>
                <a:cs typeface="+mn-cs"/>
                <a:hlinkClick r:id="rId3"/>
              </a:rPr>
              <a:t> here</a:t>
            </a:r>
            <a:r>
              <a:rPr lang="en-GB" sz="1200" b="0" i="0" kern="1200" dirty="0" smtClean="0">
                <a:solidFill>
                  <a:schemeClr val="tx1"/>
                </a:solidFill>
                <a:effectLst/>
                <a:latin typeface="+mn-lt"/>
                <a:ea typeface="+mn-ea"/>
                <a:cs typeface="+mn-cs"/>
              </a:rPr>
              <a:t> to find out more about synchronisation</a:t>
            </a:r>
          </a:p>
          <a:p>
            <a:r>
              <a:rPr lang="en-GB" sz="1200" b="1" i="0" u="none" strike="noStrike" kern="1200" dirty="0" smtClean="0">
                <a:solidFill>
                  <a:schemeClr val="tx1"/>
                </a:solidFill>
                <a:effectLst/>
                <a:latin typeface="+mn-lt"/>
                <a:ea typeface="+mn-ea"/>
                <a:cs typeface="+mn-cs"/>
              </a:rPr>
              <a:t>Challenge No.7 – Transparency</a:t>
            </a:r>
            <a:endParaRPr lang="en-GB" sz="1200" b="0" i="0" u="none" strike="noStrike"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 distributed system must be able to offer transparency to its users. As a user of a distributed system you do not care if we are using 20 or 100’s of machines, so we hide this information, presenting the structure as a normal centralized system.</a:t>
            </a:r>
          </a:p>
          <a:p>
            <a:r>
              <a:rPr lang="en-GB" sz="1200" b="0" i="0" kern="1200" dirty="0" smtClean="0">
                <a:solidFill>
                  <a:schemeClr val="tx1"/>
                </a:solidFill>
                <a:effectLst/>
                <a:latin typeface="+mn-lt"/>
                <a:ea typeface="+mn-ea"/>
                <a:cs typeface="+mn-cs"/>
              </a:rPr>
              <a:t>Access Transparency – where resources are accessed in a uniform manner regardless of location</a:t>
            </a:r>
          </a:p>
          <a:p>
            <a:r>
              <a:rPr lang="en-GB" sz="1200" b="0" i="0" kern="1200" dirty="0" smtClean="0">
                <a:solidFill>
                  <a:schemeClr val="tx1"/>
                </a:solidFill>
                <a:effectLst/>
                <a:latin typeface="+mn-lt"/>
                <a:ea typeface="+mn-ea"/>
                <a:cs typeface="+mn-cs"/>
              </a:rPr>
              <a:t>Location Transparency – the physical location of a resource is hidden from the user</a:t>
            </a:r>
          </a:p>
          <a:p>
            <a:r>
              <a:rPr lang="en-GB" sz="1200" b="0" i="0" kern="1200" dirty="0" smtClean="0">
                <a:solidFill>
                  <a:schemeClr val="tx1"/>
                </a:solidFill>
                <a:effectLst/>
                <a:latin typeface="+mn-lt"/>
                <a:ea typeface="+mn-ea"/>
                <a:cs typeface="+mn-cs"/>
              </a:rPr>
              <a:t>Failure Transparency – Always try and Hide failures from users (see challenge </a:t>
            </a:r>
            <a:r>
              <a:rPr lang="en-GB" sz="1200" b="0" i="0" kern="1200" smtClean="0">
                <a:solidFill>
                  <a:schemeClr val="tx1"/>
                </a:solidFill>
                <a:effectLst/>
                <a:latin typeface="+mn-lt"/>
                <a:ea typeface="+mn-ea"/>
                <a:cs typeface="+mn-cs"/>
              </a:rPr>
              <a:t>No.5)</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E011099-7DC6-487A-8FAC-68388F89E721}" type="slidenum">
              <a:rPr lang="en-GB" smtClean="0"/>
              <a:t>15</a:t>
            </a:fld>
            <a:endParaRPr lang="en-GB" dirty="0"/>
          </a:p>
        </p:txBody>
      </p:sp>
    </p:spTree>
    <p:extLst>
      <p:ext uri="{BB962C8B-B14F-4D97-AF65-F5344CB8AC3E}">
        <p14:creationId xmlns:p14="http://schemas.microsoft.com/office/powerpoint/2010/main" val="1516292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2000" dirty="0" smtClean="0"/>
              <a:t>Previous Day Recap</a:t>
            </a:r>
          </a:p>
          <a:p>
            <a:pPr marL="0" indent="0"/>
            <a:endParaRPr lang="en-GB" sz="2000" dirty="0" smtClean="0"/>
          </a:p>
          <a:p>
            <a:pPr>
              <a:buFont typeface="Arial" panose="020B0604020202020204" pitchFamily="34" charset="0"/>
              <a:buChar char="•"/>
            </a:pPr>
            <a:r>
              <a:rPr lang="en-GB" sz="2000" dirty="0" smtClean="0"/>
              <a:t>Distributed Computing</a:t>
            </a:r>
          </a:p>
          <a:p>
            <a:pPr lvl="2"/>
            <a:r>
              <a:rPr lang="en-GB" sz="2000" dirty="0" smtClean="0"/>
              <a:t>Concept</a:t>
            </a:r>
          </a:p>
          <a:p>
            <a:pPr lvl="2"/>
            <a:r>
              <a:rPr lang="en-GB" sz="2000" dirty="0" smtClean="0"/>
              <a:t>Demo</a:t>
            </a:r>
          </a:p>
          <a:p>
            <a:pPr marL="265113" lvl="2" indent="0">
              <a:buNone/>
            </a:pPr>
            <a:r>
              <a:rPr lang="en-GB" sz="2000" dirty="0" smtClean="0"/>
              <a:t>	</a:t>
            </a:r>
          </a:p>
          <a:p>
            <a:pPr>
              <a:buFont typeface="Arial" panose="020B0604020202020204" pitchFamily="34" charset="0"/>
              <a:buChar char="•"/>
            </a:pPr>
            <a:r>
              <a:rPr lang="en-GB" sz="2000" dirty="0" smtClean="0"/>
              <a:t>The Hadoop Cluster Ecosystem</a:t>
            </a:r>
          </a:p>
          <a:p>
            <a:pPr>
              <a:buFont typeface="Arial" panose="020B0604020202020204" pitchFamily="34" charset="0"/>
              <a:buChar char="•"/>
            </a:pPr>
            <a:endParaRPr lang="en-GB" sz="2000" dirty="0" smtClean="0"/>
          </a:p>
          <a:p>
            <a:pPr>
              <a:buFont typeface="Arial" panose="020B0604020202020204" pitchFamily="34" charset="0"/>
              <a:buChar char="•"/>
            </a:pPr>
            <a:r>
              <a:rPr lang="en-GB" sz="2000" dirty="0" smtClean="0"/>
              <a:t>What is Data Ingestion?</a:t>
            </a:r>
          </a:p>
          <a:p>
            <a:pPr marL="0" indent="0"/>
            <a:endParaRPr lang="en-GB" sz="2000" dirty="0" smtClean="0"/>
          </a:p>
          <a:p>
            <a:pPr>
              <a:buFont typeface="Arial" panose="020B0604020202020204" pitchFamily="34" charset="0"/>
              <a:buChar char="•"/>
            </a:pPr>
            <a:r>
              <a:rPr lang="en-GB" sz="2000" dirty="0" smtClean="0"/>
              <a:t>Q&amp;A</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16</a:t>
            </a:fld>
            <a:endParaRPr lang="en-GB" dirty="0"/>
          </a:p>
        </p:txBody>
      </p:sp>
    </p:spTree>
    <p:extLst>
      <p:ext uri="{BB962C8B-B14F-4D97-AF65-F5344CB8AC3E}">
        <p14:creationId xmlns:p14="http://schemas.microsoft.com/office/powerpoint/2010/main" val="2873220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HDFS, YARN &amp; MapReduce – Will be revisited later in the course</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17</a:t>
            </a:fld>
            <a:endParaRPr lang="en-GB" dirty="0"/>
          </a:p>
        </p:txBody>
      </p:sp>
    </p:spTree>
    <p:extLst>
      <p:ext uri="{BB962C8B-B14F-4D97-AF65-F5344CB8AC3E}">
        <p14:creationId xmlns:p14="http://schemas.microsoft.com/office/powerpoint/2010/main" val="3857621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Masters:</a:t>
            </a:r>
          </a:p>
          <a:p>
            <a:endParaRPr lang="en-GB" dirty="0" smtClean="0"/>
          </a:p>
          <a:p>
            <a:r>
              <a:rPr lang="en-GB" dirty="0" smtClean="0"/>
              <a:t>Storage</a:t>
            </a:r>
            <a:r>
              <a:rPr lang="en-GB" baseline="0" dirty="0" smtClean="0"/>
              <a:t> (HDFS) - (Name Node, Secondary Name Node)</a:t>
            </a:r>
          </a:p>
          <a:p>
            <a:r>
              <a:rPr lang="en-GB" baseline="0" dirty="0" smtClean="0"/>
              <a:t>Processing (MapReduce) – (Job Tracker)</a:t>
            </a:r>
          </a:p>
          <a:p>
            <a:endParaRPr lang="en-GB" baseline="0" dirty="0" smtClean="0"/>
          </a:p>
          <a:p>
            <a:r>
              <a:rPr lang="en-GB" baseline="0" dirty="0" smtClean="0"/>
              <a:t>Slaves:</a:t>
            </a:r>
          </a:p>
          <a:p>
            <a:endParaRPr lang="en-GB" baseline="0" dirty="0" smtClean="0"/>
          </a:p>
          <a:p>
            <a:r>
              <a:rPr lang="en-GB" baseline="0" dirty="0" smtClean="0"/>
              <a:t>Data Node &amp; task Tracker (Exist on the same machines)</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Images Courtesy of: </a:t>
            </a:r>
            <a:r>
              <a:rPr lang="en-GB" i="1" dirty="0" smtClean="0">
                <a:hlinkClick r:id="rId3"/>
              </a:rPr>
              <a:t>Brad Hedlund</a:t>
            </a:r>
            <a:endParaRPr lang="en-GB"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18</a:t>
            </a:fld>
            <a:endParaRPr lang="en-GB" dirty="0"/>
          </a:p>
        </p:txBody>
      </p:sp>
    </p:spTree>
    <p:extLst>
      <p:ext uri="{BB962C8B-B14F-4D97-AF65-F5344CB8AC3E}">
        <p14:creationId xmlns:p14="http://schemas.microsoft.com/office/powerpoint/2010/main" val="1204166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smtClean="0"/>
          </a:p>
          <a:p>
            <a:endParaRPr lang="en-GB" sz="1200" b="1" dirty="0" smtClean="0"/>
          </a:p>
          <a:p>
            <a:endParaRPr lang="en-GB" sz="1200"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19</a:t>
            </a:fld>
            <a:endParaRPr lang="en-GB" dirty="0"/>
          </a:p>
        </p:txBody>
      </p:sp>
    </p:spTree>
    <p:extLst>
      <p:ext uri="{BB962C8B-B14F-4D97-AF65-F5344CB8AC3E}">
        <p14:creationId xmlns:p14="http://schemas.microsoft.com/office/powerpoint/2010/main" val="2620543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 tasks but no duplication</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20</a:t>
            </a:fld>
            <a:endParaRPr lang="en-GB" dirty="0"/>
          </a:p>
        </p:txBody>
      </p:sp>
    </p:spTree>
    <p:extLst>
      <p:ext uri="{BB962C8B-B14F-4D97-AF65-F5344CB8AC3E}">
        <p14:creationId xmlns:p14="http://schemas.microsoft.com/office/powerpoint/2010/main" val="2400754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21</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2000" dirty="0" smtClean="0"/>
              <a:t>Previous Day Recap</a:t>
            </a:r>
          </a:p>
          <a:p>
            <a:pPr marL="0" indent="0"/>
            <a:endParaRPr lang="en-GB" sz="2000" dirty="0" smtClean="0"/>
          </a:p>
          <a:p>
            <a:pPr>
              <a:buFont typeface="Arial" panose="020B0604020202020204" pitchFamily="34" charset="0"/>
              <a:buChar char="•"/>
            </a:pPr>
            <a:r>
              <a:rPr lang="en-GB" sz="2000" dirty="0" smtClean="0"/>
              <a:t>Distributed Computing</a:t>
            </a:r>
          </a:p>
          <a:p>
            <a:pPr lvl="2"/>
            <a:r>
              <a:rPr lang="en-GB" sz="2000" dirty="0" smtClean="0"/>
              <a:t>Concept</a:t>
            </a:r>
          </a:p>
          <a:p>
            <a:pPr lvl="2"/>
            <a:r>
              <a:rPr lang="en-GB" sz="2000" dirty="0" smtClean="0"/>
              <a:t>Demo</a:t>
            </a:r>
          </a:p>
          <a:p>
            <a:pPr marL="265113" lvl="2" indent="0">
              <a:buNone/>
            </a:pPr>
            <a:r>
              <a:rPr lang="en-GB" sz="2000" dirty="0" smtClean="0"/>
              <a:t>	</a:t>
            </a:r>
          </a:p>
          <a:p>
            <a:pPr>
              <a:buFont typeface="Arial" panose="020B0604020202020204" pitchFamily="34" charset="0"/>
              <a:buChar char="•"/>
            </a:pPr>
            <a:r>
              <a:rPr lang="en-GB" sz="2000" dirty="0" smtClean="0"/>
              <a:t>The Hadoop Cluster Ecosystem</a:t>
            </a:r>
          </a:p>
          <a:p>
            <a:pPr>
              <a:buFont typeface="Arial" panose="020B0604020202020204" pitchFamily="34" charset="0"/>
              <a:buChar char="•"/>
            </a:pPr>
            <a:endParaRPr lang="en-GB" sz="2000" dirty="0" smtClean="0"/>
          </a:p>
          <a:p>
            <a:pPr>
              <a:buFont typeface="Arial" panose="020B0604020202020204" pitchFamily="34" charset="0"/>
              <a:buChar char="•"/>
            </a:pPr>
            <a:r>
              <a:rPr lang="en-GB" sz="2000" dirty="0" smtClean="0"/>
              <a:t>What is Data Ingestion?</a:t>
            </a:r>
          </a:p>
          <a:p>
            <a:pPr marL="0" indent="0"/>
            <a:endParaRPr lang="en-GB" sz="2000" dirty="0" smtClean="0"/>
          </a:p>
          <a:p>
            <a:pPr>
              <a:buFont typeface="Arial" panose="020B0604020202020204" pitchFamily="34" charset="0"/>
              <a:buChar char="•"/>
            </a:pPr>
            <a:r>
              <a:rPr lang="en-GB" sz="2000" dirty="0" smtClean="0"/>
              <a:t>Q&amp;A</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22</a:t>
            </a:fld>
            <a:endParaRPr lang="en-GB" dirty="0"/>
          </a:p>
        </p:txBody>
      </p:sp>
    </p:spTree>
    <p:extLst>
      <p:ext uri="{BB962C8B-B14F-4D97-AF65-F5344CB8AC3E}">
        <p14:creationId xmlns:p14="http://schemas.microsoft.com/office/powerpoint/2010/main" val="2873220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23</a:t>
            </a:fld>
            <a:endParaRPr lang="en-GB" dirty="0"/>
          </a:p>
        </p:txBody>
      </p:sp>
    </p:spTree>
    <p:extLst>
      <p:ext uri="{BB962C8B-B14F-4D97-AF65-F5344CB8AC3E}">
        <p14:creationId xmlns:p14="http://schemas.microsoft.com/office/powerpoint/2010/main" val="2461544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GB" sz="1600" dirty="0" smtClean="0"/>
          </a:p>
          <a:p>
            <a:pPr lvl="2"/>
            <a:endParaRPr lang="en-GB" sz="1600" dirty="0" smtClean="0"/>
          </a:p>
          <a:p>
            <a:pPr marL="100013" lvl="2" indent="0">
              <a:buNone/>
            </a:pPr>
            <a:endParaRPr lang="en-GB" sz="1600" dirty="0" smtClean="0"/>
          </a:p>
          <a:p>
            <a:pPr lvl="1"/>
            <a:endParaRPr lang="en-GB" sz="1600"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24</a:t>
            </a:fld>
            <a:endParaRPr lang="en-GB" dirty="0"/>
          </a:p>
        </p:txBody>
      </p:sp>
    </p:spTree>
    <p:extLst>
      <p:ext uri="{BB962C8B-B14F-4D97-AF65-F5344CB8AC3E}">
        <p14:creationId xmlns:p14="http://schemas.microsoft.com/office/powerpoint/2010/main" val="70584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2000" dirty="0" smtClean="0"/>
              <a:t>Previous Day Recap</a:t>
            </a:r>
          </a:p>
          <a:p>
            <a:pPr marL="0" indent="0"/>
            <a:endParaRPr lang="en-GB" sz="2000" dirty="0" smtClean="0"/>
          </a:p>
          <a:p>
            <a:pPr>
              <a:buFont typeface="Arial" panose="020B0604020202020204" pitchFamily="34" charset="0"/>
              <a:buChar char="•"/>
            </a:pPr>
            <a:r>
              <a:rPr lang="en-GB" sz="2000" dirty="0" smtClean="0"/>
              <a:t>Distributed Computing</a:t>
            </a:r>
          </a:p>
          <a:p>
            <a:pPr lvl="2"/>
            <a:r>
              <a:rPr lang="en-GB" sz="2000" dirty="0" smtClean="0"/>
              <a:t>Concept</a:t>
            </a:r>
          </a:p>
          <a:p>
            <a:pPr lvl="2"/>
            <a:r>
              <a:rPr lang="en-GB" sz="2000" dirty="0" smtClean="0"/>
              <a:t>Demo</a:t>
            </a:r>
          </a:p>
          <a:p>
            <a:pPr marL="265113" lvl="2" indent="0">
              <a:buNone/>
            </a:pPr>
            <a:r>
              <a:rPr lang="en-GB" sz="2000" dirty="0" smtClean="0"/>
              <a:t>	</a:t>
            </a:r>
          </a:p>
          <a:p>
            <a:pPr>
              <a:buFont typeface="Arial" panose="020B0604020202020204" pitchFamily="34" charset="0"/>
              <a:buChar char="•"/>
            </a:pPr>
            <a:r>
              <a:rPr lang="en-GB" sz="2000" dirty="0" smtClean="0"/>
              <a:t>The Hadoop Cluster Ecosystem</a:t>
            </a:r>
          </a:p>
          <a:p>
            <a:pPr>
              <a:buFont typeface="Arial" panose="020B0604020202020204" pitchFamily="34" charset="0"/>
              <a:buChar char="•"/>
            </a:pPr>
            <a:endParaRPr lang="en-GB" sz="2000" dirty="0" smtClean="0"/>
          </a:p>
          <a:p>
            <a:pPr>
              <a:buFont typeface="Arial" panose="020B0604020202020204" pitchFamily="34" charset="0"/>
              <a:buChar char="•"/>
            </a:pPr>
            <a:r>
              <a:rPr lang="en-GB" sz="2000" dirty="0" smtClean="0"/>
              <a:t>What is Data Ingestion?</a:t>
            </a:r>
          </a:p>
          <a:p>
            <a:pPr marL="0" indent="0"/>
            <a:endParaRPr lang="en-GB" sz="2000" dirty="0" smtClean="0"/>
          </a:p>
          <a:p>
            <a:pPr>
              <a:buFont typeface="Arial" panose="020B0604020202020204" pitchFamily="34" charset="0"/>
              <a:buChar char="•"/>
            </a:pPr>
            <a:r>
              <a:rPr lang="en-GB" sz="2000" dirty="0" smtClean="0"/>
              <a:t>Q&amp;A</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a:t>
            </a:fld>
            <a:endParaRPr lang="en-GB" dirty="0"/>
          </a:p>
        </p:txBody>
      </p:sp>
    </p:spTree>
    <p:extLst>
      <p:ext uri="{BB962C8B-B14F-4D97-AF65-F5344CB8AC3E}">
        <p14:creationId xmlns:p14="http://schemas.microsoft.com/office/powerpoint/2010/main" val="2873220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25</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2000" dirty="0" smtClean="0"/>
              <a:t>Previous Day Recap</a:t>
            </a:r>
          </a:p>
          <a:p>
            <a:pPr marL="0" indent="0"/>
            <a:endParaRPr lang="en-GB" sz="2000" dirty="0" smtClean="0"/>
          </a:p>
          <a:p>
            <a:pPr>
              <a:buFont typeface="Arial" panose="020B0604020202020204" pitchFamily="34" charset="0"/>
              <a:buChar char="•"/>
            </a:pPr>
            <a:r>
              <a:rPr lang="en-GB" sz="2000" dirty="0" smtClean="0"/>
              <a:t>Distributed Computing</a:t>
            </a:r>
          </a:p>
          <a:p>
            <a:pPr lvl="2"/>
            <a:r>
              <a:rPr lang="en-GB" sz="2000" dirty="0" smtClean="0"/>
              <a:t>Concept</a:t>
            </a:r>
          </a:p>
          <a:p>
            <a:pPr lvl="2"/>
            <a:r>
              <a:rPr lang="en-GB" sz="2000" dirty="0" smtClean="0"/>
              <a:t>Demo</a:t>
            </a:r>
          </a:p>
          <a:p>
            <a:pPr marL="265113" lvl="2" indent="0">
              <a:buNone/>
            </a:pPr>
            <a:r>
              <a:rPr lang="en-GB" sz="2000" dirty="0" smtClean="0"/>
              <a:t>	</a:t>
            </a:r>
          </a:p>
          <a:p>
            <a:pPr>
              <a:buFont typeface="Arial" panose="020B0604020202020204" pitchFamily="34" charset="0"/>
              <a:buChar char="•"/>
            </a:pPr>
            <a:r>
              <a:rPr lang="en-GB" sz="2000" dirty="0" smtClean="0"/>
              <a:t>The Hadoop Cluster Ecosystem</a:t>
            </a:r>
          </a:p>
          <a:p>
            <a:pPr>
              <a:buFont typeface="Arial" panose="020B0604020202020204" pitchFamily="34" charset="0"/>
              <a:buChar char="•"/>
            </a:pPr>
            <a:endParaRPr lang="en-GB" sz="2000" dirty="0" smtClean="0"/>
          </a:p>
          <a:p>
            <a:pPr>
              <a:buFont typeface="Arial" panose="020B0604020202020204" pitchFamily="34" charset="0"/>
              <a:buChar char="•"/>
            </a:pPr>
            <a:r>
              <a:rPr lang="en-GB" sz="2000" dirty="0" smtClean="0"/>
              <a:t>What is Data Ingestion?</a:t>
            </a:r>
          </a:p>
          <a:p>
            <a:pPr marL="0" indent="0"/>
            <a:endParaRPr lang="en-GB" sz="2000" dirty="0" smtClean="0"/>
          </a:p>
          <a:p>
            <a:pPr>
              <a:buFont typeface="Arial" panose="020B0604020202020204" pitchFamily="34" charset="0"/>
              <a:buChar char="•"/>
            </a:pPr>
            <a:r>
              <a:rPr lang="en-GB" sz="2000" dirty="0" smtClean="0"/>
              <a:t>Q&amp;A</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26</a:t>
            </a:fld>
            <a:endParaRPr lang="en-GB" dirty="0"/>
          </a:p>
        </p:txBody>
      </p:sp>
    </p:spTree>
    <p:extLst>
      <p:ext uri="{BB962C8B-B14F-4D97-AF65-F5344CB8AC3E}">
        <p14:creationId xmlns:p14="http://schemas.microsoft.com/office/powerpoint/2010/main" val="2873220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Ask</a:t>
            </a:r>
            <a:r>
              <a:rPr lang="en-GB" sz="1400" baseline="0" dirty="0" smtClean="0"/>
              <a:t> class to expand on these points?</a:t>
            </a:r>
          </a:p>
          <a:p>
            <a:pPr lvl="1"/>
            <a:endParaRPr lang="en-GB" sz="1400" dirty="0" smtClean="0"/>
          </a:p>
          <a:p>
            <a:pPr lvl="1"/>
            <a:r>
              <a:rPr lang="en-GB" sz="1400" dirty="0" smtClean="0"/>
              <a:t>Distributed Computing Core Concepts – (A team will out perform</a:t>
            </a:r>
            <a:r>
              <a:rPr lang="en-GB" sz="1400" baseline="0" dirty="0" smtClean="0"/>
              <a:t> one star, scalability)</a:t>
            </a:r>
            <a:endParaRPr lang="en-GB" sz="1400" dirty="0" smtClean="0"/>
          </a:p>
          <a:p>
            <a:pPr marL="85725" lvl="1" indent="0">
              <a:buNone/>
            </a:pPr>
            <a:endParaRPr lang="en-GB" sz="1400" dirty="0" smtClean="0"/>
          </a:p>
          <a:p>
            <a:pPr lvl="1"/>
            <a:r>
              <a:rPr lang="en-GB" sz="1400" dirty="0" smtClean="0"/>
              <a:t>Hadoop Cluster Fundamentals – (Distributed</a:t>
            </a:r>
            <a:r>
              <a:rPr lang="en-GB" sz="1400" baseline="0" dirty="0" smtClean="0"/>
              <a:t> data processing, distributed data storage, master nodes, slave nodes)</a:t>
            </a:r>
            <a:endParaRPr lang="en-GB" sz="1400" dirty="0" smtClean="0"/>
          </a:p>
          <a:p>
            <a:pPr marL="85725" lvl="1" indent="0">
              <a:buNone/>
            </a:pPr>
            <a:endParaRPr lang="en-GB" sz="1400" dirty="0" smtClean="0"/>
          </a:p>
          <a:p>
            <a:pPr lvl="1"/>
            <a:r>
              <a:rPr lang="en-GB" sz="1400" dirty="0" smtClean="0"/>
              <a:t>What is Data Ingestion? – (Consuming</a:t>
            </a:r>
            <a:r>
              <a:rPr lang="en-GB" sz="1400" baseline="0" dirty="0" smtClean="0"/>
              <a:t> data for use or storage, Stream or Batch, Other considerations)</a:t>
            </a:r>
            <a:endParaRPr lang="en-GB" sz="1400"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27</a:t>
            </a:fld>
            <a:endParaRPr lang="en-GB" dirty="0"/>
          </a:p>
        </p:txBody>
      </p:sp>
    </p:spTree>
    <p:extLst>
      <p:ext uri="{BB962C8B-B14F-4D97-AF65-F5344CB8AC3E}">
        <p14:creationId xmlns:p14="http://schemas.microsoft.com/office/powerpoint/2010/main" val="3395792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28</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2000" dirty="0" smtClean="0"/>
              <a:t>Previous Day Recap</a:t>
            </a:r>
          </a:p>
          <a:p>
            <a:pPr marL="0" indent="0"/>
            <a:endParaRPr lang="en-GB" sz="2000" dirty="0" smtClean="0"/>
          </a:p>
          <a:p>
            <a:pPr>
              <a:buFont typeface="Arial" panose="020B0604020202020204" pitchFamily="34" charset="0"/>
              <a:buChar char="•"/>
            </a:pPr>
            <a:r>
              <a:rPr lang="en-GB" sz="2000" dirty="0" smtClean="0"/>
              <a:t>Distributed Computing</a:t>
            </a:r>
          </a:p>
          <a:p>
            <a:pPr lvl="2"/>
            <a:r>
              <a:rPr lang="en-GB" sz="2000" dirty="0" smtClean="0"/>
              <a:t>Concept</a:t>
            </a:r>
          </a:p>
          <a:p>
            <a:pPr lvl="2"/>
            <a:r>
              <a:rPr lang="en-GB" sz="2000" dirty="0" smtClean="0"/>
              <a:t>Demo</a:t>
            </a:r>
          </a:p>
          <a:p>
            <a:pPr marL="265113" lvl="2" indent="0">
              <a:buNone/>
            </a:pPr>
            <a:r>
              <a:rPr lang="en-GB" sz="2000" dirty="0" smtClean="0"/>
              <a:t>	</a:t>
            </a:r>
          </a:p>
          <a:p>
            <a:pPr>
              <a:buFont typeface="Arial" panose="020B0604020202020204" pitchFamily="34" charset="0"/>
              <a:buChar char="•"/>
            </a:pPr>
            <a:r>
              <a:rPr lang="en-GB" sz="2000" dirty="0" smtClean="0"/>
              <a:t>The Hadoop Cluster Ecosystem</a:t>
            </a:r>
          </a:p>
          <a:p>
            <a:pPr>
              <a:buFont typeface="Arial" panose="020B0604020202020204" pitchFamily="34" charset="0"/>
              <a:buChar char="•"/>
            </a:pPr>
            <a:endParaRPr lang="en-GB" sz="2000" dirty="0" smtClean="0"/>
          </a:p>
          <a:p>
            <a:pPr>
              <a:buFont typeface="Arial" panose="020B0604020202020204" pitchFamily="34" charset="0"/>
              <a:buChar char="•"/>
            </a:pPr>
            <a:r>
              <a:rPr lang="en-GB" sz="2000" dirty="0" smtClean="0"/>
              <a:t>What is Data Ingestion?</a:t>
            </a:r>
          </a:p>
          <a:p>
            <a:pPr marL="0" indent="0"/>
            <a:endParaRPr lang="en-GB" sz="2000" dirty="0" smtClean="0"/>
          </a:p>
          <a:p>
            <a:pPr>
              <a:buFont typeface="Arial" panose="020B0604020202020204" pitchFamily="34" charset="0"/>
              <a:buChar char="•"/>
            </a:pPr>
            <a:r>
              <a:rPr lang="en-GB" sz="2000" dirty="0" smtClean="0"/>
              <a:t>Q&amp;A</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a:t>
            </a:fld>
            <a:endParaRPr lang="en-GB" dirty="0"/>
          </a:p>
        </p:txBody>
      </p:sp>
    </p:spTree>
    <p:extLst>
      <p:ext uri="{BB962C8B-B14F-4D97-AF65-F5344CB8AC3E}">
        <p14:creationId xmlns:p14="http://schemas.microsoft.com/office/powerpoint/2010/main" val="2873220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sz="2000" dirty="0" smtClean="0"/>
              <a:t>Previous Day Recap</a:t>
            </a:r>
          </a:p>
          <a:p>
            <a:pPr marL="0" indent="0"/>
            <a:endParaRPr lang="en-GB" sz="2000" dirty="0" smtClean="0"/>
          </a:p>
          <a:p>
            <a:pPr>
              <a:buFont typeface="Arial" panose="020B0604020202020204" pitchFamily="34" charset="0"/>
              <a:buChar char="•"/>
            </a:pPr>
            <a:r>
              <a:rPr lang="en-GB" sz="2000" dirty="0" smtClean="0"/>
              <a:t>Distributed Computing</a:t>
            </a:r>
          </a:p>
          <a:p>
            <a:pPr lvl="2"/>
            <a:r>
              <a:rPr lang="en-GB" sz="2000" dirty="0" smtClean="0"/>
              <a:t>Concept</a:t>
            </a:r>
          </a:p>
          <a:p>
            <a:pPr lvl="2"/>
            <a:r>
              <a:rPr lang="en-GB" sz="2000" dirty="0" smtClean="0"/>
              <a:t>Demo</a:t>
            </a:r>
          </a:p>
          <a:p>
            <a:pPr marL="265113" lvl="2" indent="0">
              <a:buNone/>
            </a:pPr>
            <a:r>
              <a:rPr lang="en-GB" sz="2000" dirty="0" smtClean="0"/>
              <a:t>	</a:t>
            </a:r>
          </a:p>
          <a:p>
            <a:pPr>
              <a:buFont typeface="Arial" panose="020B0604020202020204" pitchFamily="34" charset="0"/>
              <a:buChar char="•"/>
            </a:pPr>
            <a:r>
              <a:rPr lang="en-GB" sz="2000" dirty="0" smtClean="0"/>
              <a:t>The Hadoop Cluster Ecosystem</a:t>
            </a:r>
          </a:p>
          <a:p>
            <a:pPr>
              <a:buFont typeface="Arial" panose="020B0604020202020204" pitchFamily="34" charset="0"/>
              <a:buChar char="•"/>
            </a:pPr>
            <a:endParaRPr lang="en-GB" sz="2000" dirty="0" smtClean="0"/>
          </a:p>
          <a:p>
            <a:pPr>
              <a:buFont typeface="Arial" panose="020B0604020202020204" pitchFamily="34" charset="0"/>
              <a:buChar char="•"/>
            </a:pPr>
            <a:r>
              <a:rPr lang="en-GB" sz="2000" dirty="0" smtClean="0"/>
              <a:t>What is Data Ingestion?</a:t>
            </a:r>
          </a:p>
          <a:p>
            <a:pPr marL="0" indent="0"/>
            <a:endParaRPr lang="en-GB" sz="2000" dirty="0" smtClean="0"/>
          </a:p>
          <a:p>
            <a:pPr>
              <a:buFont typeface="Arial" panose="020B0604020202020204" pitchFamily="34" charset="0"/>
              <a:buChar char="•"/>
            </a:pPr>
            <a:r>
              <a:rPr lang="en-GB" sz="2000" dirty="0" smtClean="0"/>
              <a:t>Q&amp;A</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4</a:t>
            </a:fld>
            <a:endParaRPr lang="en-GB" dirty="0"/>
          </a:p>
        </p:txBody>
      </p:sp>
    </p:spTree>
    <p:extLst>
      <p:ext uri="{BB962C8B-B14F-4D97-AF65-F5344CB8AC3E}">
        <p14:creationId xmlns:p14="http://schemas.microsoft.com/office/powerpoint/2010/main" val="2873220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5</a:t>
            </a:fld>
            <a:endParaRPr lang="en-GB" dirty="0"/>
          </a:p>
        </p:txBody>
      </p:sp>
    </p:spTree>
    <p:extLst>
      <p:ext uri="{BB962C8B-B14F-4D97-AF65-F5344CB8AC3E}">
        <p14:creationId xmlns:p14="http://schemas.microsoft.com/office/powerpoint/2010/main" val="1882279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7</a:t>
            </a:fld>
            <a:endParaRPr lang="en-GB" dirty="0"/>
          </a:p>
        </p:txBody>
      </p:sp>
    </p:spTree>
    <p:extLst>
      <p:ext uri="{BB962C8B-B14F-4D97-AF65-F5344CB8AC3E}">
        <p14:creationId xmlns:p14="http://schemas.microsoft.com/office/powerpoint/2010/main" val="1924709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13</a:t>
            </a:fld>
            <a:endParaRPr lang="en-GB" dirty="0"/>
          </a:p>
        </p:txBody>
      </p:sp>
    </p:spTree>
    <p:extLst>
      <p:ext uri="{BB962C8B-B14F-4D97-AF65-F5344CB8AC3E}">
        <p14:creationId xmlns:p14="http://schemas.microsoft.com/office/powerpoint/2010/main" val="761828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that there</a:t>
            </a:r>
            <a:r>
              <a:rPr lang="en-GB" baseline="0" dirty="0" smtClean="0"/>
              <a:t> is a balance/ tipping point.</a:t>
            </a:r>
          </a:p>
          <a:p>
            <a:endParaRPr lang="en-GB" baseline="0" dirty="0" smtClean="0"/>
          </a:p>
          <a:p>
            <a:r>
              <a:rPr lang="en-GB" baseline="0" dirty="0" smtClean="0"/>
              <a:t>Obviously one super computer is more powerful than 10 Raspberry Pi’s…. But what about 1000?</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14</a:t>
            </a:fld>
            <a:endParaRPr lang="en-GB" dirty="0"/>
          </a:p>
        </p:txBody>
      </p:sp>
    </p:spTree>
    <p:extLst>
      <p:ext uri="{BB962C8B-B14F-4D97-AF65-F5344CB8AC3E}">
        <p14:creationId xmlns:p14="http://schemas.microsoft.com/office/powerpoint/2010/main" val="240075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338635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7006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272361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smtClean="0">
                <a:solidFill>
                  <a:prstClr val="white"/>
                </a:solidFill>
                <a:latin typeface="Arial" charset="0"/>
                <a:cs typeface="Arial" charset="0"/>
              </a:rPr>
              <a:t>fdmgroup.com</a:t>
            </a:r>
          </a:p>
        </p:txBody>
      </p:sp>
    </p:spTree>
    <p:extLst>
      <p:ext uri="{BB962C8B-B14F-4D97-AF65-F5344CB8AC3E}">
        <p14:creationId xmlns:p14="http://schemas.microsoft.com/office/powerpoint/2010/main" val="1254552315"/>
      </p:ext>
    </p:extLst>
  </p:cSld>
  <p:clrMapOvr>
    <a:masterClrMapping/>
  </p:clrMapOvr>
  <p:transition spd="slow">
    <p:strip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smtClean="0">
                <a:solidFill>
                  <a:prstClr val="white"/>
                </a:solidFill>
                <a:latin typeface="Arial" charset="0"/>
                <a:cs typeface="Arial" charset="0"/>
              </a:rPr>
              <a:t>fdmgroup.com</a:t>
            </a:r>
          </a:p>
        </p:txBody>
      </p:sp>
    </p:spTree>
    <p:extLst>
      <p:ext uri="{BB962C8B-B14F-4D97-AF65-F5344CB8AC3E}">
        <p14:creationId xmlns:p14="http://schemas.microsoft.com/office/powerpoint/2010/main" val="299839689"/>
      </p:ext>
    </p:extLst>
  </p:cSld>
  <p:clrMapOvr>
    <a:masterClrMapping/>
  </p:clrMapOvr>
  <p:transition spd="slow">
    <p:strip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5" name="Straight Connector 4"/>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7" name="Group 9"/>
          <p:cNvGrpSpPr>
            <a:grpSpLocks/>
          </p:cNvGrpSpPr>
          <p:nvPr userDrawn="1"/>
        </p:nvGrpSpPr>
        <p:grpSpPr bwMode="auto">
          <a:xfrm>
            <a:off x="8085139" y="77788"/>
            <a:ext cx="646112" cy="182562"/>
            <a:chOff x="5282347" y="2359163"/>
            <a:chExt cx="3415237" cy="964722"/>
          </a:xfrm>
        </p:grpSpPr>
        <p:sp>
          <p:nvSpPr>
            <p:cNvPr id="8" name="Oval 7"/>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Content Placeholder 2"/>
          <p:cNvSpPr>
            <a:spLocks noGrp="1"/>
          </p:cNvSpPr>
          <p:nvPr>
            <p:ph idx="1"/>
          </p:nvPr>
        </p:nvSpPr>
        <p:spPr>
          <a:xfrm>
            <a:off x="457200" y="1334936"/>
            <a:ext cx="8229600" cy="4525963"/>
          </a:xfrm>
        </p:spPr>
        <p:txBody>
          <a:bodyPr/>
          <a:lstStyle>
            <a:lvl1pPr>
              <a:defRPr sz="1200" b="0"/>
            </a:lvl1pPr>
            <a:lvl2pPr>
              <a:defRPr sz="1200"/>
            </a:lvl2pPr>
            <a:lvl3pPr>
              <a:defRPr sz="1200"/>
            </a:lvl3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3"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4882C9C-E8A8-4DCC-A9DD-8B46B7E6C669}"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785809025"/>
      </p:ext>
    </p:extLst>
  </p:cSld>
  <p:clrMapOvr>
    <a:masterClrMapping/>
  </p:clrMapOvr>
  <p:transition spd="slow">
    <p:strip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Content Placeholder 2"/>
          <p:cNvSpPr>
            <a:spLocks noGrp="1"/>
          </p:cNvSpPr>
          <p:nvPr>
            <p:ph sz="half" idx="1"/>
          </p:nvPr>
        </p:nvSpPr>
        <p:spPr>
          <a:xfrm>
            <a:off x="457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4" name="Content Placeholder 3"/>
          <p:cNvSpPr>
            <a:spLocks noGrp="1"/>
          </p:cNvSpPr>
          <p:nvPr>
            <p:ph sz="half" idx="2"/>
          </p:nvPr>
        </p:nvSpPr>
        <p:spPr>
          <a:xfrm>
            <a:off x="4648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9"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380A269D-2C86-44F8-9A36-28D8172C8FF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943724956"/>
      </p:ext>
    </p:extLst>
  </p:cSld>
  <p:clrMapOvr>
    <a:masterClrMapping/>
  </p:clrMapOvr>
  <p:transition spd="slow">
    <p:strip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8" name="Straight Connector 7"/>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10" name="Group 14"/>
          <p:cNvGrpSpPr>
            <a:grpSpLocks/>
          </p:cNvGrpSpPr>
          <p:nvPr userDrawn="1"/>
        </p:nvGrpSpPr>
        <p:grpSpPr bwMode="auto">
          <a:xfrm>
            <a:off x="8085139" y="77788"/>
            <a:ext cx="646112" cy="182562"/>
            <a:chOff x="5282347" y="2359163"/>
            <a:chExt cx="3415237" cy="964722"/>
          </a:xfrm>
        </p:grpSpPr>
        <p:sp>
          <p:nvSpPr>
            <p:cNvPr id="11" name="Oval 10"/>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2" name="Oval 11"/>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3" name="Oval 12"/>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4" name="Straight Connector 1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Text Placeholder 2"/>
          <p:cNvSpPr>
            <a:spLocks noGrp="1"/>
          </p:cNvSpPr>
          <p:nvPr>
            <p:ph type="body" idx="1"/>
          </p:nvPr>
        </p:nvSpPr>
        <p:spPr>
          <a:xfrm>
            <a:off x="457203" y="1329391"/>
            <a:ext cx="4040188"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3" y="1692676"/>
            <a:ext cx="4040188"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5" name="Text Placeholder 4"/>
          <p:cNvSpPr>
            <a:spLocks noGrp="1"/>
          </p:cNvSpPr>
          <p:nvPr>
            <p:ph type="body" sz="quarter" idx="3"/>
          </p:nvPr>
        </p:nvSpPr>
        <p:spPr>
          <a:xfrm>
            <a:off x="4645030" y="1329391"/>
            <a:ext cx="4041775"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30" y="1692676"/>
            <a:ext cx="4041775"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6"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7"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D5B31675-4124-4B7C-8A77-4E0B7416F6E1}"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4040788212"/>
      </p:ext>
    </p:extLst>
  </p:cSld>
  <p:clrMapOvr>
    <a:masterClrMapping/>
  </p:clrMapOvr>
  <p:transition spd="slow">
    <p:strip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4" name="Straight Connector 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6" name="Group 9"/>
          <p:cNvGrpSpPr>
            <a:grpSpLocks/>
          </p:cNvGrpSpPr>
          <p:nvPr userDrawn="1"/>
        </p:nvGrpSpPr>
        <p:grpSpPr bwMode="auto">
          <a:xfrm>
            <a:off x="8085139" y="77788"/>
            <a:ext cx="646112" cy="182562"/>
            <a:chOff x="5282347" y="2359163"/>
            <a:chExt cx="3415237" cy="964722"/>
          </a:xfrm>
        </p:grpSpPr>
        <p:sp>
          <p:nvSpPr>
            <p:cNvPr id="7" name="Oval 6"/>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7"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2"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DA993EC-32AE-49AE-9718-522D99C694E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3895025"/>
      </p:ext>
    </p:extLst>
  </p:cSld>
  <p:clrMapOvr>
    <a:masterClrMapping/>
  </p:clrMapOvr>
  <p:transition spd="slow">
    <p:strip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9"/>
          <p:cNvGrpSpPr>
            <a:grpSpLocks/>
          </p:cNvGrpSpPr>
          <p:nvPr userDrawn="1"/>
        </p:nvGrpSpPr>
        <p:grpSpPr bwMode="auto">
          <a:xfrm>
            <a:off x="8085139"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9" name="Straight Connector 8"/>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1"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B1534609-4A30-47A2-ACF2-8E17A71DF24E}"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1685928906"/>
      </p:ext>
    </p:extLst>
  </p:cSld>
  <p:clrMapOvr>
    <a:masterClrMapping/>
  </p:clrMapOvr>
  <p:transition spd="slow">
    <p:strip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2" name="Title 1"/>
          <p:cNvSpPr>
            <a:spLocks noGrp="1"/>
          </p:cNvSpPr>
          <p:nvPr>
            <p:ph type="title"/>
          </p:nvPr>
        </p:nvSpPr>
        <p:spPr>
          <a:xfrm>
            <a:off x="457205" y="666404"/>
            <a:ext cx="3008313" cy="661720"/>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4" y="666406"/>
            <a:ext cx="5111751" cy="5263730"/>
          </a:xfrm>
        </p:spPr>
        <p:txBody>
          <a:bodyPr/>
          <a:lstStyle>
            <a:lvl1pPr>
              <a:defRPr sz="2000" b="1"/>
            </a:lvl1pPr>
            <a:lvl2pPr>
              <a:defRPr sz="12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4" name="Text Placeholder 3"/>
          <p:cNvSpPr>
            <a:spLocks noGrp="1"/>
          </p:cNvSpPr>
          <p:nvPr>
            <p:ph type="body" sz="half" idx="2"/>
          </p:nvPr>
        </p:nvSpPr>
        <p:spPr>
          <a:xfrm>
            <a:off x="457205" y="1828455"/>
            <a:ext cx="3008313" cy="4101680"/>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2BC763BD-5DAC-4AA7-8ED8-2EE9524E37CF}"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87053976"/>
      </p:ext>
    </p:extLst>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4051621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2" name="Title 1"/>
          <p:cNvSpPr>
            <a:spLocks noGrp="1"/>
          </p:cNvSpPr>
          <p:nvPr>
            <p:ph type="title"/>
          </p:nvPr>
        </p:nvSpPr>
        <p:spPr>
          <a:xfrm>
            <a:off x="1792288" y="4953163"/>
            <a:ext cx="5486400" cy="261610"/>
          </a:xfrm>
        </p:spPr>
        <p:txBody>
          <a:bodyPr anchor="ctr"/>
          <a:lstStyle>
            <a:lvl1pPr algn="l">
              <a:defRPr sz="14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AC6D8910-35A7-4B42-A48C-0FE9373AAEB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5481290"/>
      </p:ext>
    </p:extLst>
  </p:cSld>
  <p:clrMapOvr>
    <a:masterClrMapping/>
  </p:clrMapOvr>
  <p:transition spd="slow">
    <p:strip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1316431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33712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68094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67738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255187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268541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34476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05/03/2018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dirty="0"/>
          </a:p>
        </p:txBody>
      </p:sp>
    </p:spTree>
    <p:extLst>
      <p:ext uri="{BB962C8B-B14F-4D97-AF65-F5344CB8AC3E}">
        <p14:creationId xmlns:p14="http://schemas.microsoft.com/office/powerpoint/2010/main" val="140072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40E78-600A-462C-BACE-949DB542FB98}" type="datetimeFigureOut">
              <a:rPr lang="en-GB" smtClean="0"/>
              <a:t>05/03/2018</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8294F-6406-4BDA-BFD6-978A2ADAAC06}" type="slidenum">
              <a:rPr lang="en-GB" smtClean="0"/>
              <a:t>‹#›</a:t>
            </a:fld>
            <a:endParaRPr lang="en-GB" dirty="0"/>
          </a:p>
        </p:txBody>
      </p:sp>
    </p:spTree>
    <p:extLst>
      <p:ext uri="{BB962C8B-B14F-4D97-AF65-F5344CB8AC3E}">
        <p14:creationId xmlns:p14="http://schemas.microsoft.com/office/powerpoint/2010/main" val="7147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endParaRPr lang="en-GB" altLang="en-US" smtClean="0"/>
          </a:p>
          <a:p>
            <a:pPr lvl="1"/>
            <a:r>
              <a:rPr lang="en-GB" altLang="en-US" smtClean="0"/>
              <a:t>Second level</a:t>
            </a:r>
          </a:p>
          <a:p>
            <a:pPr lvl="2"/>
            <a:r>
              <a:rPr lang="en-GB" altLang="en-US" smtClean="0"/>
              <a:t>Third level</a:t>
            </a:r>
            <a:endParaRPr lang="en-US" altLang="en-US" smtClean="0"/>
          </a:p>
        </p:txBody>
      </p:sp>
      <p:sp>
        <p:nvSpPr>
          <p:cNvPr id="9" name="TextBox 8"/>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4"/>
          </p:nvPr>
        </p:nvSpPr>
        <p:spPr>
          <a:xfrm>
            <a:off x="457200" y="6560880"/>
            <a:ext cx="2133600" cy="184666"/>
          </a:xfrm>
          <a:prstGeom prst="rect">
            <a:avLst/>
          </a:prstGeom>
        </p:spPr>
        <p:txBody>
          <a:bodyPr vert="horz" wrap="square" lIns="0" tIns="0" rIns="0" bIns="0" numCol="1" anchor="ctr" anchorCtr="0" compatLnSpc="1">
            <a:prstTxWarp prst="textNoShape">
              <a:avLst/>
            </a:prstTxWarp>
            <a:spAutoFit/>
          </a:bodyPr>
          <a:lstStyle>
            <a:lvl1pPr>
              <a:defRPr sz="1200">
                <a:latin typeface="Arial" pitchFamily="34" charset="0"/>
              </a:defRPr>
            </a:lvl1pPr>
          </a:lstStyle>
          <a:p>
            <a:pPr defTabSz="457200" fontAlgn="base">
              <a:spcBef>
                <a:spcPct val="0"/>
              </a:spcBef>
              <a:spcAft>
                <a:spcPct val="0"/>
              </a:spcAft>
              <a:defRPr/>
            </a:pPr>
            <a:r>
              <a:rPr lang="en-US" dirty="0">
                <a:solidFill>
                  <a:prstClr val="black"/>
                </a:solidFill>
                <a:ea typeface="MS PGothic" pitchFamily="34" charset="-128"/>
              </a:rPr>
              <a:t>Page </a:t>
            </a:r>
            <a:fld id="{7BF3DEA5-504C-442C-A4FB-720F699CF9C5}" type="slidenum">
              <a:rPr lang="en-US" b="1">
                <a:solidFill>
                  <a:prstClr val="black"/>
                </a:solidFill>
                <a:ea typeface="MS PGothic" pitchFamily="34" charset="-128"/>
              </a:rPr>
              <a:pPr defTabSz="457200" fontAlgn="base">
                <a:spcBef>
                  <a:spcPct val="0"/>
                </a:spcBef>
                <a:spcAft>
                  <a:spcPct val="0"/>
                </a:spcAft>
                <a:defRPr/>
              </a:pPr>
              <a:t>‹#›</a:t>
            </a:fld>
            <a:endParaRPr lang="en-US" b="1" dirty="0">
              <a:solidFill>
                <a:prstClr val="black"/>
              </a:solidFill>
              <a:ea typeface="MS PGothic" pitchFamily="34" charset="-128"/>
            </a:endParaRPr>
          </a:p>
        </p:txBody>
      </p:sp>
      <p:sp>
        <p:nvSpPr>
          <p:cNvPr id="14" name="Footer Placeholder 13"/>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charset="0"/>
                <a:ea typeface="ＭＳ Ｐゴシック" charset="0"/>
                <a:cs typeface="ＭＳ Ｐゴシック" charset="0"/>
              </a:defRPr>
            </a:lvl1pPr>
          </a:lstStyle>
          <a:p>
            <a:pPr defTabSz="457200" fontAlgn="base">
              <a:spcBef>
                <a:spcPct val="0"/>
              </a:spcBef>
              <a:spcAft>
                <a:spcPct val="0"/>
              </a:spcAft>
              <a:defRPr/>
            </a:pPr>
            <a:endParaRPr lang="en-US" dirty="0">
              <a:solidFill>
                <a:prstClr val="black">
                  <a:tint val="75000"/>
                </a:prstClr>
              </a:solidFill>
            </a:endParaRPr>
          </a:p>
        </p:txBody>
      </p:sp>
    </p:spTree>
    <p:extLst>
      <p:ext uri="{BB962C8B-B14F-4D97-AF65-F5344CB8AC3E}">
        <p14:creationId xmlns:p14="http://schemas.microsoft.com/office/powerpoint/2010/main" val="3840479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Lst>
  <p:transition spd="slow">
    <p:strips/>
  </p:transition>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2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14.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77822" y="3965575"/>
            <a:ext cx="277511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3400" dirty="0" smtClean="0">
                <a:latin typeface="Arial" panose="020B0604020202020204" pitchFamily="34" charset="0"/>
                <a:cs typeface="Arial" panose="020B0604020202020204" pitchFamily="34" charset="0"/>
              </a:rPr>
              <a:t>Data Science</a:t>
            </a:r>
            <a:endParaRPr lang="en-US" altLang="en-US" sz="3400" dirty="0">
              <a:latin typeface="Arial" panose="020B0604020202020204" pitchFamily="34" charset="0"/>
              <a:cs typeface="Arial" panose="020B0604020202020204" pitchFamily="34" charset="0"/>
            </a:endParaRPr>
          </a:p>
        </p:txBody>
      </p:sp>
      <p:sp>
        <p:nvSpPr>
          <p:cNvPr id="5" name="TextBox 2"/>
          <p:cNvSpPr txBox="1">
            <a:spLocks noChangeArrowheads="1"/>
          </p:cNvSpPr>
          <p:nvPr/>
        </p:nvSpPr>
        <p:spPr bwMode="auto">
          <a:xfrm>
            <a:off x="377822" y="4581128"/>
            <a:ext cx="85146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defRPr sz="1200">
                <a:solidFill>
                  <a:schemeClr val="tx1"/>
                </a:solidFill>
                <a:latin typeface="Arial" charset="0"/>
                <a:ea typeface="MS PGothic" pitchFamily="34" charset="-128"/>
              </a:defRPr>
            </a:lvl1pPr>
            <a:lvl2pPr marL="37931725" indent="-37474525" eaLnBrk="0" hangingPunct="0">
              <a:spcBef>
                <a:spcPct val="20000"/>
              </a:spcBef>
              <a:buClr>
                <a:srgbClr val="3099D9"/>
              </a:buClr>
              <a:buFont typeface="Arial" charset="0"/>
              <a:buChar char="•"/>
              <a:defRPr sz="1200">
                <a:solidFill>
                  <a:schemeClr val="tx1"/>
                </a:solidFill>
                <a:latin typeface="Arial" charset="0"/>
                <a:ea typeface="MS PGothic" pitchFamily="34" charset="-128"/>
              </a:defRPr>
            </a:lvl2pPr>
            <a:lvl3pPr marL="442913" indent="-177800" eaLnBrk="0" hangingPunct="0">
              <a:spcBef>
                <a:spcPct val="20000"/>
              </a:spcBef>
              <a:buClr>
                <a:srgbClr val="E78426"/>
              </a:buClr>
              <a:buFont typeface="Arial" charset="0"/>
              <a:buChar char="•"/>
              <a:defRPr sz="1200">
                <a:solidFill>
                  <a:schemeClr val="tx1"/>
                </a:solidFill>
                <a:latin typeface="Arial" charset="0"/>
                <a:ea typeface="MS PGothic" pitchFamily="34" charset="-128"/>
              </a:defRPr>
            </a:lvl3pPr>
            <a:lvl4pPr marL="1600200" indent="-228600" eaLnBrk="0" hangingPunct="0">
              <a:spcBef>
                <a:spcPct val="20000"/>
              </a:spcBef>
              <a:buFont typeface="Arial" charset="0"/>
              <a:buChar char="–"/>
              <a:defRPr sz="2000">
                <a:solidFill>
                  <a:schemeClr val="tx1"/>
                </a:solidFill>
                <a:latin typeface="Arial" charset="0"/>
                <a:ea typeface="MS PGothic" pitchFamily="34" charset="-128"/>
              </a:defRPr>
            </a:lvl4pPr>
            <a:lvl5pPr marL="2057400" indent="-228600" eaLnBrk="0" hangingPunct="0">
              <a:spcBef>
                <a:spcPct val="20000"/>
              </a:spcBef>
              <a:buFont typeface="Arial" charset="0"/>
              <a:buChar char="»"/>
              <a:defRPr sz="2000">
                <a:solidFill>
                  <a:schemeClr val="tx1"/>
                </a:solidFill>
                <a:latin typeface="Arial" charset="0"/>
                <a:ea typeface="MS PGothic"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9pPr>
          </a:lstStyle>
          <a:p>
            <a:pPr eaLnBrk="1" hangingPunct="1">
              <a:spcBef>
                <a:spcPct val="0"/>
              </a:spcBef>
            </a:pPr>
            <a:r>
              <a:rPr lang="en-US" altLang="en-US" sz="2400" b="1" dirty="0" smtClean="0">
                <a:solidFill>
                  <a:srgbClr val="2EABE2"/>
                </a:solidFill>
                <a:latin typeface="Arial" panose="020B0604020202020204" pitchFamily="34" charset="0"/>
                <a:cs typeface="Arial" panose="020B0604020202020204" pitchFamily="34" charset="0"/>
              </a:rPr>
              <a:t>Introduction to Distributed Computing, </a:t>
            </a:r>
          </a:p>
          <a:p>
            <a:pPr eaLnBrk="1" hangingPunct="1">
              <a:spcBef>
                <a:spcPct val="0"/>
              </a:spcBef>
            </a:pPr>
            <a:r>
              <a:rPr lang="en-US" altLang="en-US" sz="2400" b="1" dirty="0" smtClean="0">
                <a:solidFill>
                  <a:srgbClr val="2EABE2"/>
                </a:solidFill>
                <a:latin typeface="Arial" panose="020B0604020202020204" pitchFamily="34" charset="0"/>
                <a:cs typeface="Arial" panose="020B0604020202020204" pitchFamily="34" charset="0"/>
              </a:rPr>
              <a:t>Hadoop Clusters and Data Ingestion</a:t>
            </a:r>
          </a:p>
        </p:txBody>
      </p:sp>
    </p:spTree>
    <p:extLst>
      <p:ext uri="{BB962C8B-B14F-4D97-AF65-F5344CB8AC3E}">
        <p14:creationId xmlns:p14="http://schemas.microsoft.com/office/powerpoint/2010/main" val="1676291382"/>
      </p:ext>
    </p:extLst>
  </p:cSld>
  <p:clrMapOvr>
    <a:masterClrMapping/>
  </p:clrMapOvr>
  <p:transition spd="slow">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10</a:t>
            </a:fld>
            <a:endParaRPr lang="en-US" b="1" dirty="0">
              <a:solidFill>
                <a:prstClr val="black"/>
              </a:solidFill>
            </a:endParaRPr>
          </a:p>
        </p:txBody>
      </p:sp>
      <p:sp>
        <p:nvSpPr>
          <p:cNvPr id="5" name="TextBox 4"/>
          <p:cNvSpPr txBox="1"/>
          <p:nvPr/>
        </p:nvSpPr>
        <p:spPr>
          <a:xfrm>
            <a:off x="539552" y="5013176"/>
            <a:ext cx="8136904" cy="369332"/>
          </a:xfrm>
          <a:prstGeom prst="rect">
            <a:avLst/>
          </a:prstGeom>
          <a:noFill/>
        </p:spPr>
        <p:txBody>
          <a:bodyPr wrap="square" rtlCol="0">
            <a:spAutoFit/>
          </a:bodyPr>
          <a:lstStyle/>
          <a:p>
            <a:r>
              <a:rPr lang="en-GB" dirty="0" smtClean="0"/>
              <a:t>An increase in data will have an effect on performance.</a:t>
            </a:r>
            <a:endParaRPr lang="en-GB" dirty="0"/>
          </a:p>
        </p:txBody>
      </p:sp>
      <p:sp>
        <p:nvSpPr>
          <p:cNvPr id="11" name="TextBox 10"/>
          <p:cNvSpPr txBox="1"/>
          <p:nvPr/>
        </p:nvSpPr>
        <p:spPr>
          <a:xfrm>
            <a:off x="3776400" y="1957810"/>
            <a:ext cx="1710823" cy="307777"/>
          </a:xfrm>
          <a:prstGeom prst="rect">
            <a:avLst/>
          </a:prstGeom>
          <a:noFill/>
        </p:spPr>
        <p:txBody>
          <a:bodyPr wrap="square" rtlCol="0">
            <a:spAutoFit/>
          </a:bodyPr>
          <a:lstStyle/>
          <a:p>
            <a:r>
              <a:rPr lang="en-GB" sz="1400" dirty="0"/>
              <a:t>5</a:t>
            </a:r>
            <a:r>
              <a:rPr lang="en-GB" sz="1400" dirty="0" smtClean="0"/>
              <a:t>GHz Clock Speed</a:t>
            </a:r>
            <a:endParaRPr lang="en-GB" sz="14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756" y="2716750"/>
            <a:ext cx="19240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487" y="2319716"/>
            <a:ext cx="992650" cy="2326522"/>
          </a:xfrm>
          <a:prstGeom prst="rect">
            <a:avLst/>
          </a:prstGeom>
        </p:spPr>
      </p:pic>
      <p:pic>
        <p:nvPicPr>
          <p:cNvPr id="1027" name="Picture 3" descr="C:\Users\Adam.Kershaw\AppData\Local\Microsoft\Windows\Temporary Internet Files\Content.IE5\R0VVQIKY\AX11-factory[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5811"/>
          <a:stretch/>
        </p:blipFill>
        <p:spPr bwMode="auto">
          <a:xfrm rot="7459229">
            <a:off x="4991796" y="1977429"/>
            <a:ext cx="1618262" cy="5763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Adam.Kershaw\AppData\Local\Microsoft\Windows\Temporary Internet Files\Content.IE5\R0VVQIKY\AX11-factory[1].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65811"/>
          <a:stretch/>
        </p:blipFill>
        <p:spPr bwMode="auto">
          <a:xfrm rot="7459229">
            <a:off x="6285048" y="1750790"/>
            <a:ext cx="829416" cy="2953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Adam.Kershaw\AppData\Local\Microsoft\Windows\Temporary Internet Files\Content.IE5\R0VVQIKY\AX11-factory[1].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65811"/>
          <a:stretch/>
        </p:blipFill>
        <p:spPr bwMode="auto">
          <a:xfrm rot="7459229">
            <a:off x="6261647" y="1111304"/>
            <a:ext cx="1158894" cy="412720"/>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rot="774651">
            <a:off x="985205" y="2092471"/>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17" name="Right Arrow 16"/>
          <p:cNvSpPr/>
          <p:nvPr/>
        </p:nvSpPr>
        <p:spPr>
          <a:xfrm rot="21185405">
            <a:off x="910979" y="3578543"/>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18" name="Right Arrow 17"/>
          <p:cNvSpPr/>
          <p:nvPr/>
        </p:nvSpPr>
        <p:spPr>
          <a:xfrm>
            <a:off x="5212268" y="3212976"/>
            <a:ext cx="1487487" cy="419486"/>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p:txBody>
      </p:sp>
      <p:sp>
        <p:nvSpPr>
          <p:cNvPr id="13" name="Title 1"/>
          <p:cNvSpPr>
            <a:spLocks noGrp="1"/>
          </p:cNvSpPr>
          <p:nvPr>
            <p:ph type="title"/>
          </p:nvPr>
        </p:nvSpPr>
        <p:spPr>
          <a:xfrm>
            <a:off x="617908" y="637907"/>
            <a:ext cx="8229600" cy="415498"/>
          </a:xfrm>
        </p:spPr>
        <p:txBody>
          <a:bodyPr/>
          <a:lstStyle/>
          <a:p>
            <a:pPr algn="ctr"/>
            <a:r>
              <a:rPr lang="en-GB" dirty="0" smtClean="0"/>
              <a:t>Why do we need Distributed Computing?</a:t>
            </a:r>
            <a:endParaRPr lang="en-GB" dirty="0"/>
          </a:p>
        </p:txBody>
      </p:sp>
    </p:spTree>
    <p:extLst>
      <p:ext uri="{BB962C8B-B14F-4D97-AF65-F5344CB8AC3E}">
        <p14:creationId xmlns:p14="http://schemas.microsoft.com/office/powerpoint/2010/main" val="2562812550"/>
      </p:ext>
    </p:extLst>
  </p:cSld>
  <p:clrMapOvr>
    <a:masterClrMapping/>
  </p:clrMapOvr>
  <p:transition spd="slow">
    <p:strip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335" y="2944671"/>
            <a:ext cx="19240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11</a:t>
            </a:fld>
            <a:endParaRPr lang="en-US" b="1" dirty="0">
              <a:solidFill>
                <a:prstClr val="black"/>
              </a:solidFill>
            </a:endParaRPr>
          </a:p>
        </p:txBody>
      </p:sp>
      <p:sp>
        <p:nvSpPr>
          <p:cNvPr id="5" name="Multiply 4"/>
          <p:cNvSpPr/>
          <p:nvPr/>
        </p:nvSpPr>
        <p:spPr>
          <a:xfrm>
            <a:off x="6054182" y="3050572"/>
            <a:ext cx="895064" cy="937147"/>
          </a:xfrm>
          <a:prstGeom prst="mathMultiply">
            <a:avLst>
              <a:gd name="adj1" fmla="val 160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6" name="Rounded Rectangle 5" descr="................................................................................................................................................................................................................................................................................................................................................."/>
          <p:cNvSpPr/>
          <p:nvPr/>
        </p:nvSpPr>
        <p:spPr>
          <a:xfrm>
            <a:off x="6948264" y="2987438"/>
            <a:ext cx="1728192" cy="1152717"/>
          </a:xfrm>
          <a:prstGeom prst="roundRect">
            <a:avLst/>
          </a:prstGeom>
          <a:solidFill>
            <a:srgbClr val="1C01BF"/>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endParaRPr lang="en-GB"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2950" y="3062852"/>
            <a:ext cx="1684214" cy="1002433"/>
          </a:xfrm>
          <a:prstGeom prst="rect">
            <a:avLst/>
          </a:prstGeom>
        </p:spPr>
      </p:pic>
      <p:sp>
        <p:nvSpPr>
          <p:cNvPr id="15" name="TextBox 14"/>
          <p:cNvSpPr txBox="1"/>
          <p:nvPr/>
        </p:nvSpPr>
        <p:spPr>
          <a:xfrm>
            <a:off x="4355976" y="4861520"/>
            <a:ext cx="4032448" cy="646331"/>
          </a:xfrm>
          <a:prstGeom prst="rect">
            <a:avLst/>
          </a:prstGeom>
          <a:noFill/>
        </p:spPr>
        <p:txBody>
          <a:bodyPr wrap="square" rtlCol="0">
            <a:spAutoFit/>
          </a:bodyPr>
          <a:lstStyle/>
          <a:p>
            <a:r>
              <a:rPr lang="en-GB" dirty="0" smtClean="0"/>
              <a:t>Even the most powerful super computers will eventually crash! </a:t>
            </a:r>
            <a:endParaRPr lang="en-GB"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335059" y="2385956"/>
            <a:ext cx="1029425" cy="2412715"/>
          </a:xfrm>
          <a:prstGeom prst="rect">
            <a:avLst/>
          </a:prstGeom>
        </p:spPr>
      </p:pic>
      <p:sp>
        <p:nvSpPr>
          <p:cNvPr id="7" name="Right Arrow 6"/>
          <p:cNvSpPr/>
          <p:nvPr/>
        </p:nvSpPr>
        <p:spPr>
          <a:xfrm>
            <a:off x="251520" y="2997146"/>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11" name="Title 1"/>
          <p:cNvSpPr>
            <a:spLocks noGrp="1"/>
          </p:cNvSpPr>
          <p:nvPr>
            <p:ph type="title"/>
          </p:nvPr>
        </p:nvSpPr>
        <p:spPr>
          <a:xfrm>
            <a:off x="617908" y="637907"/>
            <a:ext cx="8229600" cy="415498"/>
          </a:xfrm>
        </p:spPr>
        <p:txBody>
          <a:bodyPr/>
          <a:lstStyle/>
          <a:p>
            <a:pPr algn="ctr"/>
            <a:r>
              <a:rPr lang="en-GB" dirty="0" smtClean="0"/>
              <a:t>Why do we need Distributed Computing?</a:t>
            </a:r>
            <a:endParaRPr lang="en-GB" dirty="0"/>
          </a:p>
        </p:txBody>
      </p:sp>
      <p:sp>
        <p:nvSpPr>
          <p:cNvPr id="12" name="Right Arrow 11"/>
          <p:cNvSpPr/>
          <p:nvPr/>
        </p:nvSpPr>
        <p:spPr>
          <a:xfrm rot="938930">
            <a:off x="848562" y="1987850"/>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14" name="Right Arrow 13"/>
          <p:cNvSpPr/>
          <p:nvPr/>
        </p:nvSpPr>
        <p:spPr>
          <a:xfrm rot="20410754">
            <a:off x="844694" y="4096157"/>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Tree>
    <p:extLst>
      <p:ext uri="{BB962C8B-B14F-4D97-AF65-F5344CB8AC3E}">
        <p14:creationId xmlns:p14="http://schemas.microsoft.com/office/powerpoint/2010/main" val="2223730930"/>
      </p:ext>
    </p:extLst>
  </p:cSld>
  <p:clrMapOvr>
    <a:masterClrMapping/>
  </p:clrMapOvr>
  <p:transition spd="slow">
    <p:strip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8700" y="2271040"/>
            <a:ext cx="8229600" cy="2814144"/>
          </a:xfrm>
        </p:spPr>
        <p:txBody>
          <a:bodyPr/>
          <a:lstStyle/>
          <a:p>
            <a:pPr>
              <a:buFont typeface="Arial" panose="020B0604020202020204" pitchFamily="34" charset="0"/>
              <a:buChar char="•"/>
            </a:pPr>
            <a:r>
              <a:rPr lang="en-GB" sz="1800" dirty="0" smtClean="0"/>
              <a:t>Here, a team of machines, are set up to work together to complete tasks.  </a:t>
            </a:r>
          </a:p>
          <a:p>
            <a:pPr>
              <a:buFont typeface="Arial" panose="020B0604020202020204" pitchFamily="34" charset="0"/>
              <a:buChar char="•"/>
            </a:pPr>
            <a:endParaRPr lang="en-GB" sz="1800" dirty="0" smtClean="0"/>
          </a:p>
          <a:p>
            <a:pPr>
              <a:buFont typeface="Arial" panose="020B0604020202020204" pitchFamily="34" charset="0"/>
              <a:buChar char="•"/>
            </a:pPr>
            <a:endParaRPr lang="en-GB" sz="1800" dirty="0"/>
          </a:p>
          <a:p>
            <a:pPr>
              <a:buFont typeface="Arial" panose="020B0604020202020204" pitchFamily="34" charset="0"/>
              <a:buChar char="•"/>
            </a:pPr>
            <a:r>
              <a:rPr lang="en-GB" sz="1800" dirty="0" smtClean="0"/>
              <a:t>This team of machines is known as a cluster.</a:t>
            </a:r>
          </a:p>
          <a:p>
            <a:pPr>
              <a:buFont typeface="Arial" panose="020B0604020202020204" pitchFamily="34" charset="0"/>
              <a:buChar char="•"/>
            </a:pPr>
            <a:endParaRPr lang="en-GB" sz="1800" dirty="0" smtClean="0"/>
          </a:p>
          <a:p>
            <a:pPr>
              <a:buFont typeface="Arial" panose="020B0604020202020204" pitchFamily="34" charset="0"/>
              <a:buChar char="•"/>
            </a:pPr>
            <a:endParaRPr lang="en-GB" sz="1800" dirty="0"/>
          </a:p>
          <a:p>
            <a:pPr>
              <a:buFont typeface="Arial" panose="020B0604020202020204" pitchFamily="34" charset="0"/>
              <a:buChar char="•"/>
            </a:pPr>
            <a:r>
              <a:rPr lang="en-GB" sz="1800" dirty="0" smtClean="0"/>
              <a:t>Each individual machine is known as a node.</a:t>
            </a:r>
          </a:p>
          <a:p>
            <a:pPr marL="0" indent="0"/>
            <a:endParaRPr lang="en-GB" sz="1800" dirty="0" smtClean="0"/>
          </a:p>
          <a:p>
            <a:pPr marL="0" indent="0"/>
            <a:endParaRPr lang="en-GB" sz="1800" dirty="0"/>
          </a:p>
          <a:p>
            <a:pPr>
              <a:buFont typeface="Arial" panose="020B0604020202020204" pitchFamily="34" charset="0"/>
              <a:buChar char="•"/>
            </a:pPr>
            <a:r>
              <a:rPr lang="en-GB" sz="1800" dirty="0" smtClean="0"/>
              <a:t>Clusters size can vary from 2 nodes to hundreds of thousands of nodes, and distributed computing systems can contain hundreds or thousands of clusters.</a:t>
            </a:r>
            <a:endParaRPr lang="en-GB" sz="1800" dirty="0"/>
          </a:p>
        </p:txBody>
      </p:sp>
      <p:sp>
        <p:nvSpPr>
          <p:cNvPr id="3" name="Title 2"/>
          <p:cNvSpPr>
            <a:spLocks noGrp="1"/>
          </p:cNvSpPr>
          <p:nvPr>
            <p:ph type="title"/>
          </p:nvPr>
        </p:nvSpPr>
        <p:spPr>
          <a:xfrm>
            <a:off x="457200" y="1418873"/>
            <a:ext cx="8229600" cy="353943"/>
          </a:xfrm>
        </p:spPr>
        <p:txBody>
          <a:bodyPr/>
          <a:lstStyle/>
          <a:p>
            <a:r>
              <a:rPr lang="en-GB" sz="2000" b="0" dirty="0" smtClean="0">
                <a:solidFill>
                  <a:srgbClr val="2EABE2"/>
                </a:solidFill>
              </a:rPr>
              <a:t>Solution = Distributed Computing </a:t>
            </a:r>
            <a:endParaRPr lang="en-GB" sz="2000" b="0" dirty="0">
              <a:solidFill>
                <a:srgbClr val="2EABE2"/>
              </a:solidFill>
            </a:endParaRPr>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12</a:t>
            </a:fld>
            <a:endParaRPr lang="en-US" b="1" dirty="0">
              <a:solidFill>
                <a:prstClr val="black"/>
              </a:solidFill>
            </a:endParaRPr>
          </a:p>
        </p:txBody>
      </p:sp>
      <p:grpSp>
        <p:nvGrpSpPr>
          <p:cNvPr id="17" name="Group 16"/>
          <p:cNvGrpSpPr/>
          <p:nvPr/>
        </p:nvGrpSpPr>
        <p:grpSpPr>
          <a:xfrm>
            <a:off x="6012160" y="2849148"/>
            <a:ext cx="2160240" cy="2167816"/>
            <a:chOff x="3347864" y="3933056"/>
            <a:chExt cx="2160240" cy="2167816"/>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7864" y="3933056"/>
              <a:ext cx="432048" cy="1012612"/>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2312" y="3933056"/>
              <a:ext cx="432048" cy="1012612"/>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3933056"/>
              <a:ext cx="432048" cy="1012612"/>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3933056"/>
              <a:ext cx="432048" cy="1012612"/>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7864" y="5088260"/>
              <a:ext cx="432048" cy="1012612"/>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2312" y="5088260"/>
              <a:ext cx="432048" cy="1012612"/>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3122" y="5088260"/>
              <a:ext cx="432048" cy="1012612"/>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5088260"/>
              <a:ext cx="432048" cy="1012612"/>
            </a:xfrm>
            <a:prstGeom prst="rect">
              <a:avLst/>
            </a:prstGeom>
          </p:spPr>
        </p:pic>
        <p:cxnSp>
          <p:nvCxnSpPr>
            <p:cNvPr id="14" name="Straight Connector 13"/>
            <p:cNvCxnSpPr/>
            <p:nvPr/>
          </p:nvCxnSpPr>
          <p:spPr>
            <a:xfrm>
              <a:off x="3347864" y="4974851"/>
              <a:ext cx="21602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itle 1"/>
          <p:cNvSpPr txBox="1">
            <a:spLocks/>
          </p:cNvSpPr>
          <p:nvPr/>
        </p:nvSpPr>
        <p:spPr bwMode="auto">
          <a:xfrm>
            <a:off x="617908" y="637907"/>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dirty="0" smtClean="0"/>
              <a:t>Why do we need Distributed Computing?</a:t>
            </a:r>
            <a:endParaRPr lang="en-GB" dirty="0"/>
          </a:p>
        </p:txBody>
      </p:sp>
    </p:spTree>
    <p:extLst>
      <p:ext uri="{BB962C8B-B14F-4D97-AF65-F5344CB8AC3E}">
        <p14:creationId xmlns:p14="http://schemas.microsoft.com/office/powerpoint/2010/main" val="4236843251"/>
      </p:ext>
    </p:extLst>
  </p:cSld>
  <p:clrMapOvr>
    <a:masterClrMapping/>
  </p:clrMapOvr>
  <p:transition spd="slow">
    <p:strip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13</a:t>
            </a:fld>
            <a:endParaRPr lang="en-US" b="1" dirty="0">
              <a:solidFill>
                <a:prstClr val="black"/>
              </a:solidFill>
            </a:endParaRPr>
          </a:p>
        </p:txBody>
      </p:sp>
      <p:sp>
        <p:nvSpPr>
          <p:cNvPr id="2" name="Title 1"/>
          <p:cNvSpPr>
            <a:spLocks noGrp="1"/>
          </p:cNvSpPr>
          <p:nvPr>
            <p:ph type="title"/>
          </p:nvPr>
        </p:nvSpPr>
        <p:spPr>
          <a:xfrm>
            <a:off x="516864" y="1133903"/>
            <a:ext cx="8229600" cy="353943"/>
          </a:xfrm>
        </p:spPr>
        <p:txBody>
          <a:bodyPr/>
          <a:lstStyle/>
          <a:p>
            <a:pPr algn="ctr"/>
            <a:r>
              <a:rPr lang="en-GB" sz="2000" b="0" dirty="0" smtClean="0">
                <a:solidFill>
                  <a:srgbClr val="2EABE2"/>
                </a:solidFill>
              </a:rPr>
              <a:t>Clusters = Performance &amp; Efficiency Improvements!</a:t>
            </a:r>
            <a:endParaRPr lang="en-GB" sz="2000" b="0" dirty="0">
              <a:solidFill>
                <a:srgbClr val="2EABE2"/>
              </a:solidFill>
            </a:endParaRPr>
          </a:p>
        </p:txBody>
      </p:sp>
      <p:sp>
        <p:nvSpPr>
          <p:cNvPr id="21" name="TextBox 20"/>
          <p:cNvSpPr txBox="1"/>
          <p:nvPr/>
        </p:nvSpPr>
        <p:spPr>
          <a:xfrm>
            <a:off x="2215687" y="5229200"/>
            <a:ext cx="6906922" cy="646331"/>
          </a:xfrm>
          <a:prstGeom prst="rect">
            <a:avLst/>
          </a:prstGeom>
          <a:noFill/>
        </p:spPr>
        <p:txBody>
          <a:bodyPr wrap="square" rtlCol="0">
            <a:spAutoFit/>
          </a:bodyPr>
          <a:lstStyle/>
          <a:p>
            <a:r>
              <a:rPr lang="en-GB" dirty="0" smtClean="0"/>
              <a:t>A team (cluster) of computers working together is more effective than one “star” computer.</a:t>
            </a:r>
            <a:endParaRPr lang="en-GB" dirty="0"/>
          </a:p>
        </p:txBody>
      </p:sp>
      <p:sp>
        <p:nvSpPr>
          <p:cNvPr id="3" name="TextBox 2"/>
          <p:cNvSpPr txBox="1"/>
          <p:nvPr/>
        </p:nvSpPr>
        <p:spPr>
          <a:xfrm>
            <a:off x="4211776" y="1873909"/>
            <a:ext cx="2543355" cy="307777"/>
          </a:xfrm>
          <a:prstGeom prst="rect">
            <a:avLst/>
          </a:prstGeom>
          <a:noFill/>
        </p:spPr>
        <p:txBody>
          <a:bodyPr wrap="square" rtlCol="0">
            <a:spAutoFit/>
          </a:bodyPr>
          <a:lstStyle/>
          <a:p>
            <a:r>
              <a:rPr lang="en-GB" sz="1400" dirty="0" smtClean="0"/>
              <a:t>20GHz Clock Speed</a:t>
            </a:r>
            <a:endParaRPr lang="en-GB" sz="14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090" y="2651459"/>
            <a:ext cx="195262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4092942" y="2254444"/>
            <a:ext cx="1991226" cy="2199136"/>
            <a:chOff x="3347864" y="3933056"/>
            <a:chExt cx="2160240" cy="2167816"/>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864" y="3933056"/>
              <a:ext cx="432048" cy="1012612"/>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312" y="3933056"/>
              <a:ext cx="432048" cy="1012612"/>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992" y="3933056"/>
              <a:ext cx="432048" cy="1012612"/>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933056"/>
              <a:ext cx="432048" cy="1012612"/>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864" y="5088260"/>
              <a:ext cx="432048" cy="101261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312" y="5088260"/>
              <a:ext cx="432048" cy="1012612"/>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3122" y="5088260"/>
              <a:ext cx="432048" cy="1012612"/>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5088260"/>
              <a:ext cx="432048" cy="1012612"/>
            </a:xfrm>
            <a:prstGeom prst="rect">
              <a:avLst/>
            </a:prstGeom>
          </p:spPr>
        </p:pic>
        <p:cxnSp>
          <p:nvCxnSpPr>
            <p:cNvPr id="22" name="Straight Connector 21"/>
            <p:cNvCxnSpPr/>
            <p:nvPr/>
          </p:nvCxnSpPr>
          <p:spPr>
            <a:xfrm>
              <a:off x="3347864" y="4974851"/>
              <a:ext cx="21602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3" name="Right Arrow 22"/>
          <p:cNvSpPr/>
          <p:nvPr/>
        </p:nvSpPr>
        <p:spPr>
          <a:xfrm>
            <a:off x="323528" y="2708172"/>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24" name="Right Arrow 23"/>
          <p:cNvSpPr/>
          <p:nvPr/>
        </p:nvSpPr>
        <p:spPr>
          <a:xfrm rot="20509051">
            <a:off x="861381" y="3891168"/>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26" name="Right Arrow 25"/>
          <p:cNvSpPr/>
          <p:nvPr/>
        </p:nvSpPr>
        <p:spPr>
          <a:xfrm rot="894508">
            <a:off x="952402" y="1699513"/>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27" name="Right Arrow 26"/>
          <p:cNvSpPr/>
          <p:nvPr/>
        </p:nvSpPr>
        <p:spPr>
          <a:xfrm>
            <a:off x="6165684" y="3088161"/>
            <a:ext cx="934406" cy="387050"/>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p:txBody>
      </p:sp>
      <p:sp>
        <p:nvSpPr>
          <p:cNvPr id="25" name="Title 1"/>
          <p:cNvSpPr txBox="1">
            <a:spLocks/>
          </p:cNvSpPr>
          <p:nvPr/>
        </p:nvSpPr>
        <p:spPr bwMode="auto">
          <a:xfrm>
            <a:off x="617908" y="637907"/>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dirty="0" smtClean="0"/>
              <a:t>Why do we need Distributed Computing?</a:t>
            </a:r>
            <a:endParaRPr lang="en-GB" dirty="0"/>
          </a:p>
        </p:txBody>
      </p:sp>
    </p:spTree>
    <p:extLst>
      <p:ext uri="{BB962C8B-B14F-4D97-AF65-F5344CB8AC3E}">
        <p14:creationId xmlns:p14="http://schemas.microsoft.com/office/powerpoint/2010/main" val="1550696611"/>
      </p:ext>
    </p:extLst>
  </p:cSld>
  <p:clrMapOvr>
    <a:masterClrMapping/>
  </p:clrMapOvr>
  <p:transition spd="slow">
    <p:strip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14</a:t>
            </a:fld>
            <a:endParaRPr lang="en-US" b="1" dirty="0">
              <a:solidFill>
                <a:prstClr val="black"/>
              </a:solidFill>
            </a:endParaRPr>
          </a:p>
        </p:txBody>
      </p:sp>
      <p:sp>
        <p:nvSpPr>
          <p:cNvPr id="2" name="Title 1"/>
          <p:cNvSpPr>
            <a:spLocks noGrp="1"/>
          </p:cNvSpPr>
          <p:nvPr>
            <p:ph type="title"/>
          </p:nvPr>
        </p:nvSpPr>
        <p:spPr>
          <a:xfrm>
            <a:off x="528579" y="1052736"/>
            <a:ext cx="8229600" cy="353943"/>
          </a:xfrm>
        </p:spPr>
        <p:txBody>
          <a:bodyPr/>
          <a:lstStyle/>
          <a:p>
            <a:pPr algn="ctr"/>
            <a:r>
              <a:rPr lang="en-GB" sz="2000" b="0" dirty="0" smtClean="0">
                <a:solidFill>
                  <a:srgbClr val="2EABE2"/>
                </a:solidFill>
              </a:rPr>
              <a:t>Performance is not the only bonus…. Scalability!</a:t>
            </a:r>
            <a:endParaRPr lang="en-GB" sz="2000" b="0" dirty="0">
              <a:solidFill>
                <a:srgbClr val="2EABE2"/>
              </a:solidFill>
            </a:endParaRPr>
          </a:p>
        </p:txBody>
      </p:sp>
      <p:sp>
        <p:nvSpPr>
          <p:cNvPr id="3" name="TextBox 2"/>
          <p:cNvSpPr txBox="1"/>
          <p:nvPr/>
        </p:nvSpPr>
        <p:spPr>
          <a:xfrm>
            <a:off x="406430" y="5445224"/>
            <a:ext cx="8473898" cy="923330"/>
          </a:xfrm>
          <a:prstGeom prst="rect">
            <a:avLst/>
          </a:prstGeom>
          <a:noFill/>
        </p:spPr>
        <p:txBody>
          <a:bodyPr wrap="square" rtlCol="0">
            <a:spAutoFit/>
          </a:bodyPr>
          <a:lstStyle/>
          <a:p>
            <a:r>
              <a:rPr lang="en-GB" dirty="0" smtClean="0"/>
              <a:t>An increase in data or required processing power, is no longer a problem. </a:t>
            </a:r>
          </a:p>
          <a:p>
            <a:endParaRPr lang="en-GB" dirty="0"/>
          </a:p>
          <a:p>
            <a:r>
              <a:rPr lang="en-GB" dirty="0" smtClean="0"/>
              <a:t>Just ‘scale-up’ the server by adding more nodes.</a:t>
            </a:r>
          </a:p>
        </p:txBody>
      </p:sp>
      <p:cxnSp>
        <p:nvCxnSpPr>
          <p:cNvPr id="9" name="Straight Connector 8"/>
          <p:cNvCxnSpPr/>
          <p:nvPr/>
        </p:nvCxnSpPr>
        <p:spPr>
          <a:xfrm>
            <a:off x="4165109" y="3405399"/>
            <a:ext cx="15973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323528" y="1437470"/>
            <a:ext cx="8556800" cy="3697362"/>
            <a:chOff x="323528" y="1437470"/>
            <a:chExt cx="8556800" cy="3697362"/>
          </a:xfrm>
        </p:grpSpPr>
        <p:pic>
          <p:nvPicPr>
            <p:cNvPr id="35" name="Picture 34"/>
            <p:cNvPicPr>
              <a:picLocks noChangeAspect="1"/>
            </p:cNvPicPr>
            <p:nvPr/>
          </p:nvPicPr>
          <p:blipFill rotWithShape="1">
            <a:blip r:embed="rId3" cstate="print">
              <a:extLst>
                <a:ext uri="{28A0092B-C50C-407E-A947-70E740481C1C}">
                  <a14:useLocalDpi xmlns:a14="http://schemas.microsoft.com/office/drawing/2010/main" val="0"/>
                </a:ext>
              </a:extLst>
            </a:blip>
            <a:srcRect l="6665" t="14025" r="6411" b="32028"/>
            <a:stretch/>
          </p:blipFill>
          <p:spPr>
            <a:xfrm>
              <a:off x="6877356" y="2649041"/>
              <a:ext cx="2002972" cy="1243086"/>
            </a:xfrm>
            <a:prstGeom prst="rect">
              <a:avLst/>
            </a:prstGeom>
          </p:spPr>
        </p:pic>
        <p:grpSp>
          <p:nvGrpSpPr>
            <p:cNvPr id="17" name="Group 16"/>
            <p:cNvGrpSpPr/>
            <p:nvPr/>
          </p:nvGrpSpPr>
          <p:grpSpPr>
            <a:xfrm>
              <a:off x="4165109" y="1709229"/>
              <a:ext cx="1597306" cy="1661510"/>
              <a:chOff x="3347864" y="3933056"/>
              <a:chExt cx="2160240" cy="2167816"/>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864" y="3933056"/>
                <a:ext cx="432048" cy="1012612"/>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312" y="3933056"/>
                <a:ext cx="432048" cy="1012612"/>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992" y="3933056"/>
                <a:ext cx="432048" cy="1012612"/>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933056"/>
                <a:ext cx="432048" cy="101261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864" y="5088260"/>
                <a:ext cx="432048" cy="1012612"/>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312" y="5088260"/>
                <a:ext cx="432048" cy="1012612"/>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3122" y="5088260"/>
                <a:ext cx="432048" cy="1012612"/>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5088260"/>
                <a:ext cx="432048" cy="1012612"/>
              </a:xfrm>
              <a:prstGeom prst="rect">
                <a:avLst/>
              </a:prstGeom>
            </p:spPr>
          </p:pic>
          <p:cxnSp>
            <p:nvCxnSpPr>
              <p:cNvPr id="32" name="Straight Connector 31"/>
              <p:cNvCxnSpPr/>
              <p:nvPr/>
            </p:nvCxnSpPr>
            <p:spPr>
              <a:xfrm>
                <a:off x="3347864" y="4974851"/>
                <a:ext cx="21602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4165109" y="3473322"/>
              <a:ext cx="1597306" cy="1661510"/>
              <a:chOff x="3347864" y="3933056"/>
              <a:chExt cx="2160240" cy="2167816"/>
            </a:xfrm>
          </p:grpSpPr>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864" y="3933056"/>
                <a:ext cx="432048" cy="1012612"/>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312" y="3933056"/>
                <a:ext cx="432048" cy="1012612"/>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992" y="3933056"/>
                <a:ext cx="432048" cy="1012612"/>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933056"/>
                <a:ext cx="432048" cy="1012612"/>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864" y="5088260"/>
                <a:ext cx="432048" cy="1012612"/>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312" y="5088260"/>
                <a:ext cx="432048" cy="1012612"/>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3122" y="5088260"/>
                <a:ext cx="432048" cy="1012612"/>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5088260"/>
                <a:ext cx="432048" cy="1012612"/>
              </a:xfrm>
              <a:prstGeom prst="rect">
                <a:avLst/>
              </a:prstGeom>
            </p:spPr>
          </p:pic>
          <p:cxnSp>
            <p:nvCxnSpPr>
              <p:cNvPr id="53" name="Straight Connector 52"/>
              <p:cNvCxnSpPr/>
              <p:nvPr/>
            </p:nvCxnSpPr>
            <p:spPr>
              <a:xfrm>
                <a:off x="3347864" y="4974851"/>
                <a:ext cx="21602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4" name="Right Arrow 53"/>
            <p:cNvSpPr/>
            <p:nvPr/>
          </p:nvSpPr>
          <p:spPr>
            <a:xfrm>
              <a:off x="323528" y="2708172"/>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55" name="Right Arrow 54"/>
            <p:cNvSpPr/>
            <p:nvPr/>
          </p:nvSpPr>
          <p:spPr>
            <a:xfrm rot="20509051">
              <a:off x="846730" y="3932652"/>
              <a:ext cx="3212694"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56" name="Right Arrow 55"/>
            <p:cNvSpPr/>
            <p:nvPr/>
          </p:nvSpPr>
          <p:spPr>
            <a:xfrm rot="1459638">
              <a:off x="969301" y="1437470"/>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grpSp>
      <p:sp>
        <p:nvSpPr>
          <p:cNvPr id="58" name="Right Arrow 57"/>
          <p:cNvSpPr/>
          <p:nvPr/>
        </p:nvSpPr>
        <p:spPr>
          <a:xfrm>
            <a:off x="5942950" y="3096153"/>
            <a:ext cx="934406" cy="387050"/>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p:txBody>
      </p:sp>
      <p:sp>
        <p:nvSpPr>
          <p:cNvPr id="33" name="Title 1"/>
          <p:cNvSpPr txBox="1">
            <a:spLocks/>
          </p:cNvSpPr>
          <p:nvPr/>
        </p:nvSpPr>
        <p:spPr bwMode="auto">
          <a:xfrm>
            <a:off x="617908" y="637907"/>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dirty="0" smtClean="0"/>
              <a:t>Why do we need Distributed Computing?</a:t>
            </a:r>
            <a:endParaRPr lang="en-GB" dirty="0"/>
          </a:p>
        </p:txBody>
      </p:sp>
    </p:spTree>
    <p:extLst>
      <p:ext uri="{BB962C8B-B14F-4D97-AF65-F5344CB8AC3E}">
        <p14:creationId xmlns:p14="http://schemas.microsoft.com/office/powerpoint/2010/main" val="2289216580"/>
      </p:ext>
    </p:extLst>
  </p:cSld>
  <p:clrMapOvr>
    <a:masterClrMapping/>
  </p:clrMapOvr>
  <p:transition spd="slow">
    <p:strip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endParaRPr lang="en-GB" sz="1600" dirty="0" smtClean="0"/>
          </a:p>
          <a:p>
            <a:pPr>
              <a:buFont typeface="Arial" panose="020B0604020202020204" pitchFamily="34" charset="0"/>
              <a:buChar char="•"/>
            </a:pPr>
            <a:r>
              <a:rPr lang="en-GB" sz="1800" dirty="0" smtClean="0"/>
              <a:t>Complexity</a:t>
            </a:r>
          </a:p>
          <a:p>
            <a:pPr marL="0" indent="0"/>
            <a:endParaRPr lang="en-GB" sz="1800" dirty="0" smtClean="0"/>
          </a:p>
          <a:p>
            <a:pPr>
              <a:buFont typeface="Arial" panose="020B0604020202020204" pitchFamily="34" charset="0"/>
              <a:buChar char="•"/>
            </a:pPr>
            <a:r>
              <a:rPr lang="en-GB" sz="1800" dirty="0" smtClean="0"/>
              <a:t>Immediate Cost	</a:t>
            </a:r>
          </a:p>
          <a:p>
            <a:pPr lvl="2"/>
            <a:r>
              <a:rPr lang="en-GB" sz="1800" dirty="0" smtClean="0"/>
              <a:t>Start up costs, a large amount of hardware is required</a:t>
            </a:r>
          </a:p>
          <a:p>
            <a:pPr marL="0" indent="0"/>
            <a:endParaRPr lang="en-GB" sz="1800" dirty="0" smtClean="0"/>
          </a:p>
          <a:p>
            <a:pPr>
              <a:buFont typeface="Arial" panose="020B0604020202020204" pitchFamily="34" charset="0"/>
              <a:buChar char="•"/>
            </a:pPr>
            <a:r>
              <a:rPr lang="en-GB" sz="1800" dirty="0" smtClean="0"/>
              <a:t>More expertise required</a:t>
            </a:r>
          </a:p>
          <a:p>
            <a:pPr marL="0" indent="0"/>
            <a:endParaRPr lang="en-GB" sz="1800" dirty="0" smtClean="0"/>
          </a:p>
          <a:p>
            <a:pPr>
              <a:buFont typeface="Arial" panose="020B0604020202020204" pitchFamily="34" charset="0"/>
              <a:buChar char="•"/>
            </a:pPr>
            <a:r>
              <a:rPr lang="en-GB" sz="1800" dirty="0" smtClean="0"/>
              <a:t>Security</a:t>
            </a:r>
          </a:p>
          <a:p>
            <a:pPr>
              <a:buFont typeface="Arial" panose="020B0604020202020204" pitchFamily="34" charset="0"/>
              <a:buChar char="•"/>
            </a:pPr>
            <a:endParaRPr lang="en-GB" sz="1800" dirty="0"/>
          </a:p>
          <a:p>
            <a:pPr>
              <a:buFont typeface="Arial" panose="020B0604020202020204" pitchFamily="34" charset="0"/>
              <a:buChar char="•"/>
            </a:pPr>
            <a:r>
              <a:rPr lang="en-GB" sz="1800" dirty="0" smtClean="0"/>
              <a:t>Time-Scale</a:t>
            </a:r>
          </a:p>
          <a:p>
            <a:pPr lvl="2"/>
            <a:r>
              <a:rPr lang="en-GB" sz="1800" dirty="0" smtClean="0"/>
              <a:t>May take awhile to set up</a:t>
            </a:r>
          </a:p>
          <a:p>
            <a:pPr>
              <a:buFont typeface="Arial" panose="020B0604020202020204" pitchFamily="34" charset="0"/>
              <a:buChar char="•"/>
            </a:pPr>
            <a:endParaRPr lang="en-GB" dirty="0"/>
          </a:p>
        </p:txBody>
      </p:sp>
      <p:sp>
        <p:nvSpPr>
          <p:cNvPr id="3" name="Title 2"/>
          <p:cNvSpPr>
            <a:spLocks noGrp="1"/>
          </p:cNvSpPr>
          <p:nvPr>
            <p:ph type="title"/>
          </p:nvPr>
        </p:nvSpPr>
        <p:spPr>
          <a:xfrm>
            <a:off x="457200" y="1069286"/>
            <a:ext cx="8229600" cy="353943"/>
          </a:xfrm>
        </p:spPr>
        <p:txBody>
          <a:bodyPr/>
          <a:lstStyle/>
          <a:p>
            <a:pPr algn="ctr"/>
            <a:r>
              <a:rPr lang="en-GB" sz="2000" b="0" dirty="0" smtClean="0">
                <a:solidFill>
                  <a:srgbClr val="2EABE2"/>
                </a:solidFill>
              </a:rPr>
              <a:t>Some Disadvantages:</a:t>
            </a:r>
            <a:endParaRPr lang="en-GB" sz="2000" b="0" dirty="0">
              <a:solidFill>
                <a:srgbClr val="2EABE2"/>
              </a:solidFill>
            </a:endParaRPr>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15</a:t>
            </a:fld>
            <a:endParaRPr lang="en-US" b="1" dirty="0">
              <a:solidFill>
                <a:prstClr val="black"/>
              </a:solidFill>
            </a:endParaRPr>
          </a:p>
        </p:txBody>
      </p:sp>
      <p:sp>
        <p:nvSpPr>
          <p:cNvPr id="5" name="Title 1"/>
          <p:cNvSpPr txBox="1">
            <a:spLocks/>
          </p:cNvSpPr>
          <p:nvPr/>
        </p:nvSpPr>
        <p:spPr bwMode="auto">
          <a:xfrm>
            <a:off x="617908" y="637907"/>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dirty="0" smtClean="0"/>
              <a:t>Why do we need Distributed Computing?</a:t>
            </a:r>
            <a:endParaRPr lang="en-GB" dirty="0"/>
          </a:p>
        </p:txBody>
      </p:sp>
    </p:spTree>
    <p:extLst>
      <p:ext uri="{BB962C8B-B14F-4D97-AF65-F5344CB8AC3E}">
        <p14:creationId xmlns:p14="http://schemas.microsoft.com/office/powerpoint/2010/main" val="1858059178"/>
      </p:ext>
    </p:extLst>
  </p:cSld>
  <p:clrMapOvr>
    <a:masterClrMapping/>
  </p:clrMapOvr>
  <p:transition spd="slow">
    <p:strip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16</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489248" y="1328548"/>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endParaRPr lang="en-GB" sz="1400" dirty="0" smtClean="0"/>
          </a:p>
        </p:txBody>
      </p:sp>
      <p:sp>
        <p:nvSpPr>
          <p:cNvPr id="5" name="Text Placeholder 5"/>
          <p:cNvSpPr txBox="1">
            <a:spLocks/>
          </p:cNvSpPr>
          <p:nvPr/>
        </p:nvSpPr>
        <p:spPr bwMode="auto">
          <a:xfrm>
            <a:off x="1354275"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Distributed Computing</a:t>
            </a:r>
          </a:p>
        </p:txBody>
      </p:sp>
      <p:sp>
        <p:nvSpPr>
          <p:cNvPr id="9" name="Text Placeholder 5"/>
          <p:cNvSpPr txBox="1">
            <a:spLocks/>
          </p:cNvSpPr>
          <p:nvPr/>
        </p:nvSpPr>
        <p:spPr bwMode="auto">
          <a:xfrm>
            <a:off x="1354275"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
        <p:nvSpPr>
          <p:cNvPr id="10" name="Text Placeholder 5"/>
          <p:cNvSpPr txBox="1">
            <a:spLocks/>
          </p:cNvSpPr>
          <p:nvPr/>
        </p:nvSpPr>
        <p:spPr bwMode="auto">
          <a:xfrm>
            <a:off x="1354275"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354275"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Subject 3</a:t>
            </a:r>
            <a:endParaRPr lang="en-GB" sz="2200" dirty="0">
              <a:solidFill>
                <a:schemeClr val="tx1">
                  <a:lumMod val="50000"/>
                  <a:lumOff val="50000"/>
                </a:schemeClr>
              </a:solidFill>
            </a:endParaRPr>
          </a:p>
        </p:txBody>
      </p:sp>
      <p:sp>
        <p:nvSpPr>
          <p:cNvPr id="12" name="Text Placeholder 5"/>
          <p:cNvSpPr txBox="1">
            <a:spLocks/>
          </p:cNvSpPr>
          <p:nvPr/>
        </p:nvSpPr>
        <p:spPr bwMode="auto">
          <a:xfrm>
            <a:off x="1354275"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Data Ingestion</a:t>
            </a:r>
          </a:p>
        </p:txBody>
      </p:sp>
      <p:sp>
        <p:nvSpPr>
          <p:cNvPr id="17" name="Text Placeholder 4"/>
          <p:cNvSpPr txBox="1">
            <a:spLocks/>
          </p:cNvSpPr>
          <p:nvPr/>
        </p:nvSpPr>
        <p:spPr>
          <a:xfrm>
            <a:off x="1355192" y="2626855"/>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The Hadoop Cluster Ecosystem</a:t>
            </a:r>
            <a:endParaRPr lang="en-GB" sz="2200" b="1" dirty="0"/>
          </a:p>
        </p:txBody>
      </p:sp>
    </p:spTree>
    <p:extLst>
      <p:ext uri="{BB962C8B-B14F-4D97-AF65-F5344CB8AC3E}">
        <p14:creationId xmlns:p14="http://schemas.microsoft.com/office/powerpoint/2010/main" val="2872212460"/>
      </p:ext>
    </p:extLst>
  </p:cSld>
  <p:clrMapOvr>
    <a:masterClrMapping/>
  </p:clrMapOvr>
  <p:transition spd="slow">
    <p:strip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31" y="1320954"/>
            <a:ext cx="8229600" cy="4525963"/>
          </a:xfrm>
        </p:spPr>
        <p:txBody>
          <a:bodyPr/>
          <a:lstStyle/>
          <a:p>
            <a:pPr marL="0" indent="0"/>
            <a:r>
              <a:rPr lang="en-GB" sz="2000" b="1" dirty="0" smtClean="0">
                <a:solidFill>
                  <a:srgbClr val="2EABE2"/>
                </a:solidFill>
              </a:rPr>
              <a:t>Hadoop</a:t>
            </a:r>
            <a:r>
              <a:rPr lang="en-GB" sz="1800" b="1" dirty="0" smtClean="0">
                <a:solidFill>
                  <a:srgbClr val="2EABE2"/>
                </a:solidFill>
              </a:rPr>
              <a:t>:</a:t>
            </a:r>
          </a:p>
          <a:p>
            <a:pPr marL="0" indent="0"/>
            <a:endParaRPr lang="en-GB" dirty="0" smtClean="0"/>
          </a:p>
          <a:p>
            <a:pPr>
              <a:buFont typeface="Arial" panose="020B0604020202020204" pitchFamily="34" charset="0"/>
              <a:buChar char="•"/>
            </a:pPr>
            <a:endParaRPr lang="en-GB" dirty="0" smtClean="0"/>
          </a:p>
          <a:p>
            <a:pPr marL="0" indent="0"/>
            <a:endParaRPr lang="en-GB" sz="1600" dirty="0"/>
          </a:p>
          <a:p>
            <a:pPr>
              <a:buFont typeface="Arial" panose="020B0604020202020204" pitchFamily="34" charset="0"/>
              <a:buChar char="•"/>
            </a:pPr>
            <a:endParaRPr lang="en-GB" sz="1600" dirty="0" smtClean="0"/>
          </a:p>
          <a:p>
            <a:pPr>
              <a:buFont typeface="Arial" panose="020B0604020202020204" pitchFamily="34" charset="0"/>
              <a:buChar char="•"/>
            </a:pPr>
            <a:endParaRPr lang="en-GB" sz="1600" dirty="0"/>
          </a:p>
          <a:p>
            <a:pPr marL="0" indent="0"/>
            <a:endParaRPr lang="en-GB" sz="1600" dirty="0" smtClean="0"/>
          </a:p>
          <a:p>
            <a:pPr>
              <a:buFont typeface="Arial" panose="020B0604020202020204" pitchFamily="34" charset="0"/>
              <a:buChar char="•"/>
            </a:pPr>
            <a:endParaRPr lang="en-GB" sz="1600" dirty="0" smtClean="0"/>
          </a:p>
          <a:p>
            <a:pPr>
              <a:buFont typeface="Arial" panose="020B0604020202020204" pitchFamily="34" charset="0"/>
              <a:buChar char="•"/>
            </a:pPr>
            <a:endParaRPr lang="en-GB" sz="1600" dirty="0" smtClean="0"/>
          </a:p>
          <a:p>
            <a:pPr>
              <a:buFont typeface="Arial" panose="020B0604020202020204" pitchFamily="34" charset="0"/>
              <a:buChar char="•"/>
            </a:pPr>
            <a:r>
              <a:rPr lang="en-GB" sz="1800" dirty="0" smtClean="0"/>
              <a:t>The </a:t>
            </a:r>
            <a:r>
              <a:rPr lang="en-GB" sz="1800" dirty="0"/>
              <a:t>H</a:t>
            </a:r>
            <a:r>
              <a:rPr lang="en-GB" sz="1800" dirty="0" smtClean="0"/>
              <a:t>adoop platform has been developed to store and analyse large amount of big data, in a </a:t>
            </a:r>
            <a:r>
              <a:rPr lang="en-GB" sz="1800" b="1" dirty="0" smtClean="0"/>
              <a:t>DISTRIBUTED COMPUTING</a:t>
            </a:r>
            <a:r>
              <a:rPr lang="en-GB" sz="1800" dirty="0" smtClean="0"/>
              <a:t> environment (Hadoop Cluster).</a:t>
            </a:r>
          </a:p>
          <a:p>
            <a:pPr marL="0" indent="0"/>
            <a:endParaRPr lang="en-GB" sz="1800" dirty="0" smtClean="0"/>
          </a:p>
          <a:p>
            <a:pPr>
              <a:buFont typeface="Arial" panose="020B0604020202020204" pitchFamily="34" charset="0"/>
              <a:buChar char="•"/>
            </a:pPr>
            <a:r>
              <a:rPr lang="en-GB" sz="1800" dirty="0" smtClean="0"/>
              <a:t>Hadoop clusters typically consist of a small number of master nodes and many slave nodes.</a:t>
            </a:r>
            <a:endParaRPr lang="en-GB" sz="1800" dirty="0"/>
          </a:p>
          <a:p>
            <a:pPr>
              <a:buFont typeface="Arial" panose="020B0604020202020204" pitchFamily="34" charset="0"/>
              <a:buChar char="•"/>
            </a:pPr>
            <a:endParaRPr lang="en-GB" sz="1600" dirty="0" smtClean="0"/>
          </a:p>
          <a:p>
            <a:pPr marL="0" indent="0"/>
            <a:endParaRPr lang="en-GB" sz="1600" dirty="0" smtClean="0"/>
          </a:p>
          <a:p>
            <a:pPr marL="285750" indent="-285750">
              <a:buFont typeface="Arial" panose="020B0604020202020204" pitchFamily="34" charset="0"/>
              <a:buChar char="•"/>
            </a:pPr>
            <a:endParaRPr lang="en-GB" sz="1600" dirty="0" smtClean="0"/>
          </a:p>
          <a:p>
            <a:pPr>
              <a:buFont typeface="Arial" panose="020B0604020202020204" pitchFamily="34" charset="0"/>
              <a:buChar char="•"/>
            </a:pPr>
            <a:endParaRPr lang="en-GB" dirty="0" smtClean="0"/>
          </a:p>
          <a:p>
            <a:pPr>
              <a:buFont typeface="Arial" panose="020B0604020202020204" pitchFamily="34" charset="0"/>
              <a:buChar char="•"/>
            </a:pPr>
            <a:endParaRPr lang="en-GB" sz="1600" dirty="0"/>
          </a:p>
          <a:p>
            <a:pPr>
              <a:buFont typeface="Arial" panose="020B0604020202020204" pitchFamily="34" charset="0"/>
              <a:buChar char="•"/>
            </a:pPr>
            <a:endParaRPr lang="en-GB" sz="1600" dirty="0" smtClean="0"/>
          </a:p>
          <a:p>
            <a:pPr>
              <a:buFont typeface="Arial" panose="020B0604020202020204" pitchFamily="34" charset="0"/>
              <a:buChar char="•"/>
            </a:pPr>
            <a:endParaRPr lang="en-GB" sz="1600" dirty="0"/>
          </a:p>
          <a:p>
            <a:pPr marL="0" indent="0"/>
            <a:endParaRPr lang="en-GB" sz="1600" dirty="0" smtClean="0"/>
          </a:p>
          <a:p>
            <a:pPr>
              <a:buFont typeface="Arial" panose="020B0604020202020204" pitchFamily="34" charset="0"/>
              <a:buChar char="•"/>
            </a:pPr>
            <a:endParaRPr lang="en-GB" dirty="0" smtClean="0"/>
          </a:p>
          <a:p>
            <a:pPr>
              <a:buFont typeface="Arial" panose="020B0604020202020204" pitchFamily="34" charset="0"/>
              <a:buChar char="•"/>
            </a:pPr>
            <a:endParaRPr lang="en-GB" dirty="0"/>
          </a:p>
        </p:txBody>
      </p:sp>
      <p:sp>
        <p:nvSpPr>
          <p:cNvPr id="3" name="Title 2"/>
          <p:cNvSpPr>
            <a:spLocks noGrp="1"/>
          </p:cNvSpPr>
          <p:nvPr>
            <p:ph type="title"/>
          </p:nvPr>
        </p:nvSpPr>
        <p:spPr/>
        <p:txBody>
          <a:bodyPr/>
          <a:lstStyle/>
          <a:p>
            <a:r>
              <a:rPr lang="en-GB" dirty="0" smtClean="0"/>
              <a:t>Distributed Computing and Hadoop Clusters</a:t>
            </a:r>
            <a:endParaRPr lang="en-GB" dirty="0"/>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17</a:t>
            </a:fld>
            <a:endParaRPr lang="en-US" b="1" dirty="0">
              <a:solidFill>
                <a:prstClr val="black"/>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25981">
            <a:off x="3344798" y="5166621"/>
            <a:ext cx="1184118" cy="1196079"/>
          </a:xfrm>
          <a:prstGeom prst="rect">
            <a:avLst/>
          </a:prstGeom>
        </p:spPr>
      </p:pic>
      <p:sp>
        <p:nvSpPr>
          <p:cNvPr id="7" name="Oval Callout 6"/>
          <p:cNvSpPr/>
          <p:nvPr/>
        </p:nvSpPr>
        <p:spPr>
          <a:xfrm>
            <a:off x="4929902" y="5062339"/>
            <a:ext cx="4104456" cy="1296144"/>
          </a:xfrm>
          <a:prstGeom prst="wedgeEllipseCallout">
            <a:avLst>
              <a:gd name="adj1" fmla="val -59990"/>
              <a:gd name="adj2" fmla="val -23013"/>
            </a:avLst>
          </a:prstGeom>
          <a:solidFill>
            <a:srgbClr val="FAB041"/>
          </a:solidFill>
        </p:spPr>
        <p:style>
          <a:lnRef idx="1">
            <a:schemeClr val="dk1"/>
          </a:lnRef>
          <a:fillRef idx="2">
            <a:schemeClr val="dk1"/>
          </a:fillRef>
          <a:effectRef idx="1">
            <a:schemeClr val="dk1"/>
          </a:effectRef>
          <a:fontRef idx="minor">
            <a:schemeClr val="dk1"/>
          </a:fontRef>
        </p:style>
        <p:txBody>
          <a:bodyPr rtlCol="0" anchor="ctr"/>
          <a:lstStyle/>
          <a:p>
            <a:r>
              <a:rPr lang="en-GB" sz="1600" dirty="0" smtClean="0"/>
              <a:t>Did you know?</a:t>
            </a:r>
          </a:p>
          <a:p>
            <a:endParaRPr lang="en-GB" sz="1600" dirty="0" smtClean="0"/>
          </a:p>
          <a:p>
            <a:r>
              <a:rPr lang="en-GB" sz="1200" dirty="0" smtClean="0"/>
              <a:t>Hadoop’s name &amp; logo originate from the creator’s son’s toy elephant!</a:t>
            </a:r>
            <a:endParaRPr lang="en-GB" sz="1200" dirty="0"/>
          </a:p>
        </p:txBody>
      </p:sp>
      <p:sp>
        <p:nvSpPr>
          <p:cNvPr id="8" name="Rounded Rectangle 7"/>
          <p:cNvSpPr/>
          <p:nvPr/>
        </p:nvSpPr>
        <p:spPr>
          <a:xfrm>
            <a:off x="467544" y="1673919"/>
            <a:ext cx="8280920" cy="2043113"/>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US" altLang="en-US" dirty="0"/>
              <a:t>An open-source distributed processing platform. Hadoop has three core components:</a:t>
            </a:r>
          </a:p>
          <a:p>
            <a:endParaRPr lang="en-US" altLang="en-US" dirty="0"/>
          </a:p>
          <a:p>
            <a:r>
              <a:rPr lang="en-US" altLang="en-US" dirty="0"/>
              <a:t>Hadoop Distributed File System (HDFS™): A distributed file system</a:t>
            </a:r>
          </a:p>
          <a:p>
            <a:r>
              <a:rPr lang="en-US" altLang="en-US" dirty="0"/>
              <a:t>Hadoop YARN: Job scheduling and cluster resource management.</a:t>
            </a:r>
          </a:p>
          <a:p>
            <a:r>
              <a:rPr lang="en-US" altLang="en-US" dirty="0"/>
              <a:t>Hadoop MapReduce: System for parallel processing of large data sets</a:t>
            </a:r>
            <a:r>
              <a:rPr lang="en-US" altLang="en-US" dirty="0" smtClean="0"/>
              <a:t>.</a:t>
            </a:r>
            <a:endParaRPr lang="en-US" altLang="en-US" dirty="0"/>
          </a:p>
        </p:txBody>
      </p:sp>
    </p:spTree>
    <p:extLst>
      <p:ext uri="{BB962C8B-B14F-4D97-AF65-F5344CB8AC3E}">
        <p14:creationId xmlns:p14="http://schemas.microsoft.com/office/powerpoint/2010/main" val="3875430024"/>
      </p:ext>
    </p:extLst>
  </p:cSld>
  <p:clrMapOvr>
    <a:masterClrMapping/>
  </p:clrMapOvr>
  <p:transition spd="slow">
    <p:strip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8864" y="1051496"/>
            <a:ext cx="8229600" cy="353943"/>
          </a:xfrm>
        </p:spPr>
        <p:txBody>
          <a:bodyPr/>
          <a:lstStyle/>
          <a:p>
            <a:r>
              <a:rPr lang="en-GB" sz="2000" b="0" dirty="0" smtClean="0">
                <a:solidFill>
                  <a:srgbClr val="2EABE2"/>
                </a:solidFill>
              </a:rPr>
              <a:t>Example: Hadoop Cluster</a:t>
            </a:r>
            <a:endParaRPr lang="en-GB" sz="2000" b="0" dirty="0">
              <a:solidFill>
                <a:srgbClr val="2EABE2"/>
              </a:solidFill>
            </a:endParaRPr>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18</a:t>
            </a:fld>
            <a:endParaRPr lang="en-US" b="1" dirty="0">
              <a:solidFill>
                <a:prstClr val="black"/>
              </a:solidFill>
            </a:endParaRPr>
          </a:p>
        </p:txBody>
      </p:sp>
      <p:sp>
        <p:nvSpPr>
          <p:cNvPr id="45" name="tower"/>
          <p:cNvSpPr>
            <a:spLocks noEditPoints="1" noChangeArrowheads="1"/>
          </p:cNvSpPr>
          <p:nvPr/>
        </p:nvSpPr>
        <p:spPr bwMode="auto">
          <a:xfrm>
            <a:off x="3001790" y="1969318"/>
            <a:ext cx="822078" cy="123368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accent4">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7" name="tower"/>
          <p:cNvSpPr>
            <a:spLocks noEditPoints="1" noChangeArrowheads="1"/>
          </p:cNvSpPr>
          <p:nvPr/>
        </p:nvSpPr>
        <p:spPr bwMode="auto">
          <a:xfrm>
            <a:off x="5481211" y="1941860"/>
            <a:ext cx="760860" cy="126114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accent4">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51" name="Group 50"/>
          <p:cNvGrpSpPr/>
          <p:nvPr/>
        </p:nvGrpSpPr>
        <p:grpSpPr>
          <a:xfrm>
            <a:off x="2918548" y="3868592"/>
            <a:ext cx="5418565" cy="1874335"/>
            <a:chOff x="1337702" y="3695475"/>
            <a:chExt cx="6500487" cy="2039908"/>
          </a:xfrm>
        </p:grpSpPr>
        <p:grpSp>
          <p:nvGrpSpPr>
            <p:cNvPr id="5" name="Group 4"/>
            <p:cNvGrpSpPr/>
            <p:nvPr/>
          </p:nvGrpSpPr>
          <p:grpSpPr>
            <a:xfrm>
              <a:off x="1337702" y="4781346"/>
              <a:ext cx="1874491" cy="954037"/>
              <a:chOff x="1547665" y="3789040"/>
              <a:chExt cx="1874491" cy="954037"/>
            </a:xfrm>
          </p:grpSpPr>
          <p:sp>
            <p:nvSpPr>
              <p:cNvPr id="7" name="tower"/>
              <p:cNvSpPr>
                <a:spLocks noEditPoints="1" noChangeArrowheads="1"/>
              </p:cNvSpPr>
              <p:nvPr/>
            </p:nvSpPr>
            <p:spPr bwMode="auto">
              <a:xfrm>
                <a:off x="1547665"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tower"/>
              <p:cNvSpPr>
                <a:spLocks noEditPoints="1" noChangeArrowheads="1"/>
              </p:cNvSpPr>
              <p:nvPr/>
            </p:nvSpPr>
            <p:spPr bwMode="auto">
              <a:xfrm>
                <a:off x="197971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tower"/>
              <p:cNvSpPr>
                <a:spLocks noEditPoints="1" noChangeArrowheads="1"/>
              </p:cNvSpPr>
              <p:nvPr/>
            </p:nvSpPr>
            <p:spPr bwMode="auto">
              <a:xfrm>
                <a:off x="2409578"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tower"/>
              <p:cNvSpPr>
                <a:spLocks noEditPoints="1" noChangeArrowheads="1"/>
              </p:cNvSpPr>
              <p:nvPr/>
            </p:nvSpPr>
            <p:spPr bwMode="auto">
              <a:xfrm>
                <a:off x="284609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3" name="Group 12"/>
            <p:cNvGrpSpPr/>
            <p:nvPr/>
          </p:nvGrpSpPr>
          <p:grpSpPr>
            <a:xfrm>
              <a:off x="3287526" y="4781346"/>
              <a:ext cx="1874491" cy="954037"/>
              <a:chOff x="1547665" y="3789040"/>
              <a:chExt cx="1874491" cy="954037"/>
            </a:xfrm>
          </p:grpSpPr>
          <p:sp>
            <p:nvSpPr>
              <p:cNvPr id="14" name="tower"/>
              <p:cNvSpPr>
                <a:spLocks noEditPoints="1" noChangeArrowheads="1"/>
              </p:cNvSpPr>
              <p:nvPr/>
            </p:nvSpPr>
            <p:spPr bwMode="auto">
              <a:xfrm>
                <a:off x="1547665"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5" name="tower"/>
              <p:cNvSpPr>
                <a:spLocks noEditPoints="1" noChangeArrowheads="1"/>
              </p:cNvSpPr>
              <p:nvPr/>
            </p:nvSpPr>
            <p:spPr bwMode="auto">
              <a:xfrm>
                <a:off x="197971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tower"/>
              <p:cNvSpPr>
                <a:spLocks noEditPoints="1" noChangeArrowheads="1"/>
              </p:cNvSpPr>
              <p:nvPr/>
            </p:nvSpPr>
            <p:spPr bwMode="auto">
              <a:xfrm>
                <a:off x="2409578"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tower"/>
              <p:cNvSpPr>
                <a:spLocks noEditPoints="1" noChangeArrowheads="1"/>
              </p:cNvSpPr>
              <p:nvPr/>
            </p:nvSpPr>
            <p:spPr bwMode="auto">
              <a:xfrm>
                <a:off x="284609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8" name="Group 17"/>
            <p:cNvGrpSpPr/>
            <p:nvPr/>
          </p:nvGrpSpPr>
          <p:grpSpPr>
            <a:xfrm>
              <a:off x="5963698" y="4781346"/>
              <a:ext cx="1874491" cy="954037"/>
              <a:chOff x="2274477" y="3789040"/>
              <a:chExt cx="1874491" cy="954037"/>
            </a:xfrm>
          </p:grpSpPr>
          <p:sp>
            <p:nvSpPr>
              <p:cNvPr id="19" name="tower"/>
              <p:cNvSpPr>
                <a:spLocks noEditPoints="1" noChangeArrowheads="1"/>
              </p:cNvSpPr>
              <p:nvPr/>
            </p:nvSpPr>
            <p:spPr bwMode="auto">
              <a:xfrm>
                <a:off x="2274477" y="3789040"/>
                <a:ext cx="576063"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tower"/>
              <p:cNvSpPr>
                <a:spLocks noEditPoints="1" noChangeArrowheads="1"/>
              </p:cNvSpPr>
              <p:nvPr/>
            </p:nvSpPr>
            <p:spPr bwMode="auto">
              <a:xfrm>
                <a:off x="2706524"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tower"/>
              <p:cNvSpPr>
                <a:spLocks noEditPoints="1" noChangeArrowheads="1"/>
              </p:cNvSpPr>
              <p:nvPr/>
            </p:nvSpPr>
            <p:spPr bwMode="auto">
              <a:xfrm>
                <a:off x="3136390" y="3789040"/>
                <a:ext cx="576063"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tower"/>
              <p:cNvSpPr>
                <a:spLocks noEditPoints="1" noChangeArrowheads="1"/>
              </p:cNvSpPr>
              <p:nvPr/>
            </p:nvSpPr>
            <p:spPr bwMode="auto">
              <a:xfrm>
                <a:off x="3572904"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28" name="Group 27"/>
            <p:cNvGrpSpPr/>
            <p:nvPr/>
          </p:nvGrpSpPr>
          <p:grpSpPr>
            <a:xfrm>
              <a:off x="1337702" y="3695476"/>
              <a:ext cx="1874491" cy="954037"/>
              <a:chOff x="1547665" y="3789040"/>
              <a:chExt cx="1874491" cy="954037"/>
            </a:xfrm>
          </p:grpSpPr>
          <p:sp>
            <p:nvSpPr>
              <p:cNvPr id="29" name="tower"/>
              <p:cNvSpPr>
                <a:spLocks noEditPoints="1" noChangeArrowheads="1"/>
              </p:cNvSpPr>
              <p:nvPr/>
            </p:nvSpPr>
            <p:spPr bwMode="auto">
              <a:xfrm>
                <a:off x="1547665"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0" name="tower"/>
              <p:cNvSpPr>
                <a:spLocks noEditPoints="1" noChangeArrowheads="1"/>
              </p:cNvSpPr>
              <p:nvPr/>
            </p:nvSpPr>
            <p:spPr bwMode="auto">
              <a:xfrm>
                <a:off x="197971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1" name="tower"/>
              <p:cNvSpPr>
                <a:spLocks noEditPoints="1" noChangeArrowheads="1"/>
              </p:cNvSpPr>
              <p:nvPr/>
            </p:nvSpPr>
            <p:spPr bwMode="auto">
              <a:xfrm>
                <a:off x="2409578"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2" name="tower"/>
              <p:cNvSpPr>
                <a:spLocks noEditPoints="1" noChangeArrowheads="1"/>
              </p:cNvSpPr>
              <p:nvPr/>
            </p:nvSpPr>
            <p:spPr bwMode="auto">
              <a:xfrm>
                <a:off x="284609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33" name="Group 32"/>
            <p:cNvGrpSpPr/>
            <p:nvPr/>
          </p:nvGrpSpPr>
          <p:grpSpPr>
            <a:xfrm>
              <a:off x="3287526" y="3695477"/>
              <a:ext cx="1874491" cy="954037"/>
              <a:chOff x="1547665" y="3789040"/>
              <a:chExt cx="1874491" cy="954037"/>
            </a:xfrm>
          </p:grpSpPr>
          <p:sp>
            <p:nvSpPr>
              <p:cNvPr id="34" name="tower"/>
              <p:cNvSpPr>
                <a:spLocks noEditPoints="1" noChangeArrowheads="1"/>
              </p:cNvSpPr>
              <p:nvPr/>
            </p:nvSpPr>
            <p:spPr bwMode="auto">
              <a:xfrm>
                <a:off x="1547665"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5" name="tower"/>
              <p:cNvSpPr>
                <a:spLocks noEditPoints="1" noChangeArrowheads="1"/>
              </p:cNvSpPr>
              <p:nvPr/>
            </p:nvSpPr>
            <p:spPr bwMode="auto">
              <a:xfrm>
                <a:off x="197971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6" name="tower"/>
              <p:cNvSpPr>
                <a:spLocks noEditPoints="1" noChangeArrowheads="1"/>
              </p:cNvSpPr>
              <p:nvPr/>
            </p:nvSpPr>
            <p:spPr bwMode="auto">
              <a:xfrm>
                <a:off x="2409578"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tower"/>
              <p:cNvSpPr>
                <a:spLocks noEditPoints="1" noChangeArrowheads="1"/>
              </p:cNvSpPr>
              <p:nvPr/>
            </p:nvSpPr>
            <p:spPr bwMode="auto">
              <a:xfrm>
                <a:off x="284609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38" name="Group 37"/>
            <p:cNvGrpSpPr/>
            <p:nvPr/>
          </p:nvGrpSpPr>
          <p:grpSpPr>
            <a:xfrm>
              <a:off x="5963698" y="3695475"/>
              <a:ext cx="1874491" cy="954037"/>
              <a:chOff x="2274477" y="3789040"/>
              <a:chExt cx="1874491" cy="954037"/>
            </a:xfrm>
          </p:grpSpPr>
          <p:sp>
            <p:nvSpPr>
              <p:cNvPr id="39" name="tower"/>
              <p:cNvSpPr>
                <a:spLocks noEditPoints="1" noChangeArrowheads="1"/>
              </p:cNvSpPr>
              <p:nvPr/>
            </p:nvSpPr>
            <p:spPr bwMode="auto">
              <a:xfrm>
                <a:off x="2274477" y="3789040"/>
                <a:ext cx="576065"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0" name="tower"/>
              <p:cNvSpPr>
                <a:spLocks noEditPoints="1" noChangeArrowheads="1"/>
              </p:cNvSpPr>
              <p:nvPr/>
            </p:nvSpPr>
            <p:spPr bwMode="auto">
              <a:xfrm>
                <a:off x="2706525" y="3789040"/>
                <a:ext cx="576065"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1" name="tower"/>
              <p:cNvSpPr>
                <a:spLocks noEditPoints="1" noChangeArrowheads="1"/>
              </p:cNvSpPr>
              <p:nvPr/>
            </p:nvSpPr>
            <p:spPr bwMode="auto">
              <a:xfrm>
                <a:off x="3136390" y="3789040"/>
                <a:ext cx="576065"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2" name="tower"/>
              <p:cNvSpPr>
                <a:spLocks noEditPoints="1" noChangeArrowheads="1"/>
              </p:cNvSpPr>
              <p:nvPr/>
            </p:nvSpPr>
            <p:spPr bwMode="auto">
              <a:xfrm>
                <a:off x="3572905" y="3789040"/>
                <a:ext cx="576063"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cxnSp>
          <p:nvCxnSpPr>
            <p:cNvPr id="48" name="Straight Connector 47"/>
            <p:cNvCxnSpPr/>
            <p:nvPr/>
          </p:nvCxnSpPr>
          <p:spPr>
            <a:xfrm>
              <a:off x="1337702" y="4723652"/>
              <a:ext cx="6500487"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2" name="Rectangle 51"/>
          <p:cNvSpPr/>
          <p:nvPr/>
        </p:nvSpPr>
        <p:spPr>
          <a:xfrm>
            <a:off x="2796207" y="3429000"/>
            <a:ext cx="5952257" cy="2376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GB" u="sng" dirty="0" smtClean="0">
                <a:solidFill>
                  <a:schemeClr val="tx1"/>
                </a:solidFill>
              </a:rPr>
              <a:t>Slave Nodes – (Data Nodes &amp; Task Trackers</a:t>
            </a:r>
            <a:r>
              <a:rPr lang="en-GB" dirty="0" smtClean="0">
                <a:solidFill>
                  <a:schemeClr val="tx1"/>
                </a:solidFill>
              </a:rPr>
              <a:t>)</a:t>
            </a:r>
            <a:endParaRPr lang="en-GB" dirty="0">
              <a:solidFill>
                <a:schemeClr val="tx1"/>
              </a:solidFill>
            </a:endParaRPr>
          </a:p>
        </p:txBody>
      </p:sp>
      <p:sp>
        <p:nvSpPr>
          <p:cNvPr id="53" name="Rectangle 52"/>
          <p:cNvSpPr/>
          <p:nvPr/>
        </p:nvSpPr>
        <p:spPr>
          <a:xfrm>
            <a:off x="2796207" y="1592459"/>
            <a:ext cx="5256583" cy="172819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GB" u="sng" dirty="0" smtClean="0">
                <a:solidFill>
                  <a:schemeClr val="tx1"/>
                </a:solidFill>
              </a:rPr>
              <a:t>Master Nodes</a:t>
            </a:r>
            <a:endParaRPr lang="en-GB" u="sng" dirty="0">
              <a:solidFill>
                <a:schemeClr val="tx1"/>
              </a:solidFill>
            </a:endParaRPr>
          </a:p>
        </p:txBody>
      </p:sp>
      <p:sp>
        <p:nvSpPr>
          <p:cNvPr id="54" name="TextBox 53"/>
          <p:cNvSpPr txBox="1"/>
          <p:nvPr/>
        </p:nvSpPr>
        <p:spPr>
          <a:xfrm>
            <a:off x="3811286" y="1971672"/>
            <a:ext cx="1418968" cy="1292662"/>
          </a:xfrm>
          <a:prstGeom prst="rect">
            <a:avLst/>
          </a:prstGeom>
          <a:noFill/>
        </p:spPr>
        <p:txBody>
          <a:bodyPr wrap="square" rtlCol="0">
            <a:spAutoFit/>
          </a:bodyPr>
          <a:lstStyle/>
          <a:p>
            <a:r>
              <a:rPr lang="en-GB" sz="1400" u="sng" dirty="0" smtClean="0"/>
              <a:t>Name Node</a:t>
            </a:r>
          </a:p>
          <a:p>
            <a:pPr marL="285750" indent="-285750">
              <a:buFont typeface="Wingdings"/>
              <a:buChar char="ß"/>
            </a:pPr>
            <a:endParaRPr lang="en-GB" sz="1400" dirty="0"/>
          </a:p>
          <a:p>
            <a:r>
              <a:rPr lang="en-GB" sz="1200" dirty="0" smtClean="0"/>
              <a:t>(Distributed Storage </a:t>
            </a:r>
          </a:p>
          <a:p>
            <a:r>
              <a:rPr lang="en-GB" sz="1200" dirty="0" smtClean="0"/>
              <a:t>Manager)</a:t>
            </a:r>
          </a:p>
          <a:p>
            <a:endParaRPr lang="en-GB" sz="1400" dirty="0" smtClean="0"/>
          </a:p>
        </p:txBody>
      </p:sp>
      <p:sp>
        <p:nvSpPr>
          <p:cNvPr id="56" name="TextBox 55"/>
          <p:cNvSpPr txBox="1"/>
          <p:nvPr/>
        </p:nvSpPr>
        <p:spPr>
          <a:xfrm>
            <a:off x="6335729" y="1981968"/>
            <a:ext cx="1418968" cy="1077218"/>
          </a:xfrm>
          <a:prstGeom prst="rect">
            <a:avLst/>
          </a:prstGeom>
          <a:noFill/>
        </p:spPr>
        <p:txBody>
          <a:bodyPr wrap="square" rtlCol="0">
            <a:spAutoFit/>
          </a:bodyPr>
          <a:lstStyle/>
          <a:p>
            <a:r>
              <a:rPr lang="en-GB" sz="1400" u="sng" dirty="0" smtClean="0"/>
              <a:t>Job Tracker</a:t>
            </a:r>
          </a:p>
          <a:p>
            <a:pPr marL="285750" indent="-285750">
              <a:buFont typeface="Wingdings"/>
              <a:buChar char="ß"/>
            </a:pPr>
            <a:endParaRPr lang="en-GB" sz="1400" dirty="0"/>
          </a:p>
          <a:p>
            <a:r>
              <a:rPr lang="en-GB" sz="1200" dirty="0" smtClean="0"/>
              <a:t>(Distributed Processing Manager)</a:t>
            </a:r>
            <a:endParaRPr lang="en-GB" sz="1200" dirty="0"/>
          </a:p>
        </p:txBody>
      </p:sp>
      <p:cxnSp>
        <p:nvCxnSpPr>
          <p:cNvPr id="57" name="Elbow Connector 56"/>
          <p:cNvCxnSpPr/>
          <p:nvPr/>
        </p:nvCxnSpPr>
        <p:spPr>
          <a:xfrm>
            <a:off x="2606131" y="1592459"/>
            <a:ext cx="5682282" cy="4350471"/>
          </a:xfrm>
          <a:prstGeom prst="bentConnector3">
            <a:avLst>
              <a:gd name="adj1" fmla="val 383"/>
            </a:avLst>
          </a:prstGeom>
        </p:spPr>
        <p:style>
          <a:lnRef idx="2">
            <a:schemeClr val="accent1"/>
          </a:lnRef>
          <a:fillRef idx="0">
            <a:schemeClr val="accent1"/>
          </a:fillRef>
          <a:effectRef idx="1">
            <a:schemeClr val="accent1"/>
          </a:effectRef>
          <a:fontRef idx="minor">
            <a:schemeClr val="tx1"/>
          </a:fontRef>
        </p:style>
      </p:cxnSp>
      <p:sp>
        <p:nvSpPr>
          <p:cNvPr id="8198" name="Rectangle 8197"/>
          <p:cNvSpPr/>
          <p:nvPr/>
        </p:nvSpPr>
        <p:spPr>
          <a:xfrm>
            <a:off x="2796207" y="3429000"/>
            <a:ext cx="5664225" cy="23762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3080" name="Picture 8"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656" y="1962023"/>
            <a:ext cx="1223245" cy="1207469"/>
          </a:xfrm>
          <a:prstGeom prst="rect">
            <a:avLst/>
          </a:prstGeom>
          <a:noFill/>
          <a:extLst>
            <a:ext uri="{909E8E84-426E-40DD-AFC4-6F175D3DCCD1}">
              <a14:hiddenFill xmlns:a14="http://schemas.microsoft.com/office/drawing/2010/main">
                <a:solidFill>
                  <a:srgbClr val="FFFFFF"/>
                </a:solidFill>
              </a14:hiddenFill>
            </a:ext>
          </a:extLst>
        </p:spPr>
      </p:pic>
      <p:sp>
        <p:nvSpPr>
          <p:cNvPr id="8199" name="Right Arrow 8198"/>
          <p:cNvSpPr/>
          <p:nvPr/>
        </p:nvSpPr>
        <p:spPr>
          <a:xfrm>
            <a:off x="2194175" y="2199549"/>
            <a:ext cx="623117" cy="2523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6" name="Right Arrow 75"/>
          <p:cNvSpPr/>
          <p:nvPr/>
        </p:nvSpPr>
        <p:spPr>
          <a:xfrm rot="10800000">
            <a:off x="2187634" y="2637594"/>
            <a:ext cx="623117" cy="2523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200" name="TextBox 8199"/>
          <p:cNvSpPr txBox="1"/>
          <p:nvPr/>
        </p:nvSpPr>
        <p:spPr>
          <a:xfrm>
            <a:off x="971599" y="1572192"/>
            <a:ext cx="864096" cy="369332"/>
          </a:xfrm>
          <a:prstGeom prst="rect">
            <a:avLst/>
          </a:prstGeom>
          <a:noFill/>
        </p:spPr>
        <p:txBody>
          <a:bodyPr wrap="square" rtlCol="0">
            <a:spAutoFit/>
          </a:bodyPr>
          <a:lstStyle/>
          <a:p>
            <a:r>
              <a:rPr lang="en-GB" u="sng" dirty="0" smtClean="0"/>
              <a:t>Client</a:t>
            </a:r>
            <a:endParaRPr lang="en-GB" u="sng" dirty="0"/>
          </a:p>
        </p:txBody>
      </p:sp>
      <p:grpSp>
        <p:nvGrpSpPr>
          <p:cNvPr id="8202" name="Group 8201"/>
          <p:cNvGrpSpPr/>
          <p:nvPr/>
        </p:nvGrpSpPr>
        <p:grpSpPr>
          <a:xfrm>
            <a:off x="6174934" y="5168903"/>
            <a:ext cx="554093" cy="135727"/>
            <a:chOff x="323528" y="4605858"/>
            <a:chExt cx="717848" cy="76469"/>
          </a:xfrm>
        </p:grpSpPr>
        <p:sp>
          <p:nvSpPr>
            <p:cNvPr id="8201" name="Oval 8200"/>
            <p:cNvSpPr/>
            <p:nvPr/>
          </p:nvSpPr>
          <p:spPr>
            <a:xfrm>
              <a:off x="323528" y="4605858"/>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9" name="Oval 78"/>
            <p:cNvSpPr/>
            <p:nvPr/>
          </p:nvSpPr>
          <p:spPr>
            <a:xfrm>
              <a:off x="611560" y="4605860"/>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0" name="Oval 79"/>
            <p:cNvSpPr/>
            <p:nvPr/>
          </p:nvSpPr>
          <p:spPr>
            <a:xfrm>
              <a:off x="897360" y="4605859"/>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grpSp>
        <p:nvGrpSpPr>
          <p:cNvPr id="82" name="Group 81"/>
          <p:cNvGrpSpPr/>
          <p:nvPr/>
        </p:nvGrpSpPr>
        <p:grpSpPr>
          <a:xfrm>
            <a:off x="6165289" y="4248878"/>
            <a:ext cx="554093" cy="135727"/>
            <a:chOff x="323528" y="4605858"/>
            <a:chExt cx="717848" cy="76469"/>
          </a:xfrm>
        </p:grpSpPr>
        <p:sp>
          <p:nvSpPr>
            <p:cNvPr id="83" name="Oval 82"/>
            <p:cNvSpPr/>
            <p:nvPr/>
          </p:nvSpPr>
          <p:spPr>
            <a:xfrm>
              <a:off x="323528" y="4605858"/>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4" name="Oval 83"/>
            <p:cNvSpPr/>
            <p:nvPr/>
          </p:nvSpPr>
          <p:spPr>
            <a:xfrm>
              <a:off x="611560" y="4605860"/>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5" name="Oval 84"/>
            <p:cNvSpPr/>
            <p:nvPr/>
          </p:nvSpPr>
          <p:spPr>
            <a:xfrm>
              <a:off x="897360" y="4605859"/>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sp>
        <p:nvSpPr>
          <p:cNvPr id="8208" name="TextBox 8207"/>
          <p:cNvSpPr txBox="1"/>
          <p:nvPr/>
        </p:nvSpPr>
        <p:spPr>
          <a:xfrm>
            <a:off x="2937202"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92" name="TextBox 91"/>
          <p:cNvSpPr txBox="1"/>
          <p:nvPr/>
        </p:nvSpPr>
        <p:spPr>
          <a:xfrm>
            <a:off x="3246533" y="4186245"/>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93" name="TextBox 92"/>
          <p:cNvSpPr txBox="1"/>
          <p:nvPr/>
        </p:nvSpPr>
        <p:spPr>
          <a:xfrm>
            <a:off x="3616154"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94" name="TextBox 93"/>
          <p:cNvSpPr txBox="1"/>
          <p:nvPr/>
        </p:nvSpPr>
        <p:spPr>
          <a:xfrm>
            <a:off x="3967315"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95" name="TextBox 94"/>
          <p:cNvSpPr txBox="1"/>
          <p:nvPr/>
        </p:nvSpPr>
        <p:spPr>
          <a:xfrm>
            <a:off x="4554877"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96" name="TextBox 95"/>
          <p:cNvSpPr txBox="1"/>
          <p:nvPr/>
        </p:nvSpPr>
        <p:spPr>
          <a:xfrm>
            <a:off x="4913228"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97" name="TextBox 96"/>
          <p:cNvSpPr txBox="1"/>
          <p:nvPr/>
        </p:nvSpPr>
        <p:spPr>
          <a:xfrm>
            <a:off x="5281136"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98" name="TextBox 97"/>
          <p:cNvSpPr txBox="1"/>
          <p:nvPr/>
        </p:nvSpPr>
        <p:spPr>
          <a:xfrm>
            <a:off x="5626169"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99" name="TextBox 98"/>
          <p:cNvSpPr txBox="1"/>
          <p:nvPr/>
        </p:nvSpPr>
        <p:spPr>
          <a:xfrm>
            <a:off x="6783848"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00" name="TextBox 99"/>
          <p:cNvSpPr txBox="1"/>
          <p:nvPr/>
        </p:nvSpPr>
        <p:spPr>
          <a:xfrm>
            <a:off x="7134745"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01" name="TextBox 100"/>
          <p:cNvSpPr txBox="1"/>
          <p:nvPr/>
        </p:nvSpPr>
        <p:spPr>
          <a:xfrm>
            <a:off x="7493066" y="4169157"/>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02" name="TextBox 101"/>
          <p:cNvSpPr txBox="1"/>
          <p:nvPr/>
        </p:nvSpPr>
        <p:spPr>
          <a:xfrm>
            <a:off x="7880938" y="418894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16" name="TextBox 115"/>
          <p:cNvSpPr txBox="1"/>
          <p:nvPr/>
        </p:nvSpPr>
        <p:spPr>
          <a:xfrm>
            <a:off x="2915816"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17" name="TextBox 116"/>
          <p:cNvSpPr txBox="1"/>
          <p:nvPr/>
        </p:nvSpPr>
        <p:spPr>
          <a:xfrm>
            <a:off x="3225147" y="5227657"/>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18" name="TextBox 117"/>
          <p:cNvSpPr txBox="1"/>
          <p:nvPr/>
        </p:nvSpPr>
        <p:spPr>
          <a:xfrm>
            <a:off x="3594768"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19" name="TextBox 118"/>
          <p:cNvSpPr txBox="1"/>
          <p:nvPr/>
        </p:nvSpPr>
        <p:spPr>
          <a:xfrm>
            <a:off x="3945929"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20" name="TextBox 119"/>
          <p:cNvSpPr txBox="1"/>
          <p:nvPr/>
        </p:nvSpPr>
        <p:spPr>
          <a:xfrm>
            <a:off x="4533491"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21" name="TextBox 120"/>
          <p:cNvSpPr txBox="1"/>
          <p:nvPr/>
        </p:nvSpPr>
        <p:spPr>
          <a:xfrm>
            <a:off x="4891842"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22" name="TextBox 121"/>
          <p:cNvSpPr txBox="1"/>
          <p:nvPr/>
        </p:nvSpPr>
        <p:spPr>
          <a:xfrm>
            <a:off x="5259750"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23" name="TextBox 122"/>
          <p:cNvSpPr txBox="1"/>
          <p:nvPr/>
        </p:nvSpPr>
        <p:spPr>
          <a:xfrm>
            <a:off x="5604783"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24" name="TextBox 123"/>
          <p:cNvSpPr txBox="1"/>
          <p:nvPr/>
        </p:nvSpPr>
        <p:spPr>
          <a:xfrm>
            <a:off x="6762462"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25" name="TextBox 124"/>
          <p:cNvSpPr txBox="1"/>
          <p:nvPr/>
        </p:nvSpPr>
        <p:spPr>
          <a:xfrm>
            <a:off x="7113359"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26" name="TextBox 125"/>
          <p:cNvSpPr txBox="1"/>
          <p:nvPr/>
        </p:nvSpPr>
        <p:spPr>
          <a:xfrm>
            <a:off x="7471680" y="5210569"/>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127" name="TextBox 126"/>
          <p:cNvSpPr txBox="1"/>
          <p:nvPr/>
        </p:nvSpPr>
        <p:spPr>
          <a:xfrm>
            <a:off x="7859552" y="5230361"/>
            <a:ext cx="470945" cy="430887"/>
          </a:xfrm>
          <a:prstGeom prst="rect">
            <a:avLst/>
          </a:prstGeom>
          <a:noFill/>
        </p:spPr>
        <p:txBody>
          <a:bodyPr wrap="square" rtlCol="0">
            <a:spAutoFit/>
          </a:bodyPr>
          <a:lstStyle/>
          <a:p>
            <a:r>
              <a:rPr lang="en-GB" sz="1100" dirty="0" smtClean="0"/>
              <a:t>DN</a:t>
            </a:r>
          </a:p>
          <a:p>
            <a:r>
              <a:rPr lang="en-GB" sz="1100" dirty="0" smtClean="0"/>
              <a:t>TT</a:t>
            </a:r>
            <a:endParaRPr lang="en-GB" sz="1100" dirty="0"/>
          </a:p>
        </p:txBody>
      </p:sp>
      <p:sp>
        <p:nvSpPr>
          <p:cNvPr id="81" name="Title 2"/>
          <p:cNvSpPr txBox="1">
            <a:spLocks/>
          </p:cNvSpPr>
          <p:nvPr/>
        </p:nvSpPr>
        <p:spPr bwMode="auto">
          <a:xfrm>
            <a:off x="446856" y="637238"/>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Distributed Computing and Hadoop Clusters</a:t>
            </a:r>
            <a:endParaRPr lang="en-GB" dirty="0"/>
          </a:p>
        </p:txBody>
      </p:sp>
    </p:spTree>
    <p:extLst>
      <p:ext uri="{BB962C8B-B14F-4D97-AF65-F5344CB8AC3E}">
        <p14:creationId xmlns:p14="http://schemas.microsoft.com/office/powerpoint/2010/main" val="1180816864"/>
      </p:ext>
    </p:extLst>
  </p:cSld>
  <p:clrMapOvr>
    <a:masterClrMapping/>
  </p:clrMapOvr>
  <p:transition spd="slow">
    <p:strip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26072" y="4954893"/>
            <a:ext cx="6059016" cy="337156"/>
          </a:xfrm>
        </p:spPr>
        <p:txBody>
          <a:bodyPr/>
          <a:lstStyle/>
          <a:p>
            <a:pPr marL="0" indent="0"/>
            <a:r>
              <a:rPr lang="en-GB" sz="1800" dirty="0" smtClean="0"/>
              <a:t>Hadoop </a:t>
            </a:r>
            <a:r>
              <a:rPr lang="en-GB" sz="1800" dirty="0"/>
              <a:t>has been built to detect and handle failures</a:t>
            </a:r>
            <a:r>
              <a:rPr lang="en-GB" sz="1600" dirty="0"/>
              <a:t>.</a:t>
            </a:r>
          </a:p>
        </p:txBody>
      </p:sp>
      <p:sp>
        <p:nvSpPr>
          <p:cNvPr id="3" name="Title 2"/>
          <p:cNvSpPr>
            <a:spLocks noGrp="1"/>
          </p:cNvSpPr>
          <p:nvPr>
            <p:ph type="title"/>
          </p:nvPr>
        </p:nvSpPr>
        <p:spPr>
          <a:xfrm>
            <a:off x="457200" y="1130841"/>
            <a:ext cx="8229600" cy="353943"/>
          </a:xfrm>
        </p:spPr>
        <p:txBody>
          <a:bodyPr/>
          <a:lstStyle/>
          <a:p>
            <a:r>
              <a:rPr lang="en-GB" sz="2000" dirty="0" smtClean="0">
                <a:solidFill>
                  <a:srgbClr val="2EABE2"/>
                </a:solidFill>
              </a:rPr>
              <a:t>Why use a Hadoop Cluster?</a:t>
            </a:r>
            <a:endParaRPr lang="en-GB" sz="2000" dirty="0">
              <a:solidFill>
                <a:srgbClr val="2EABE2"/>
              </a:solidFill>
            </a:endParaRPr>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19</a:t>
            </a:fld>
            <a:endParaRPr lang="en-US" b="1" dirty="0">
              <a:solidFill>
                <a:prstClr val="black"/>
              </a:solidFill>
            </a:endParaRPr>
          </a:p>
        </p:txBody>
      </p:sp>
      <p:sp>
        <p:nvSpPr>
          <p:cNvPr id="5" name="Title 2"/>
          <p:cNvSpPr txBox="1">
            <a:spLocks/>
          </p:cNvSpPr>
          <p:nvPr/>
        </p:nvSpPr>
        <p:spPr bwMode="auto">
          <a:xfrm>
            <a:off x="446856" y="637238"/>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Distributed Computing and Hadoop Clusters</a:t>
            </a:r>
            <a:endParaRPr lang="en-GB" dirty="0"/>
          </a:p>
        </p:txBody>
      </p:sp>
      <p:grpSp>
        <p:nvGrpSpPr>
          <p:cNvPr id="6" name="Group 5"/>
          <p:cNvGrpSpPr/>
          <p:nvPr/>
        </p:nvGrpSpPr>
        <p:grpSpPr>
          <a:xfrm>
            <a:off x="594292" y="1672092"/>
            <a:ext cx="1961484" cy="713466"/>
            <a:chOff x="625534" y="931"/>
            <a:chExt cx="1189110" cy="713466"/>
          </a:xfrm>
          <a:solidFill>
            <a:srgbClr val="8EC23C"/>
          </a:solidFill>
        </p:grpSpPr>
        <p:sp>
          <p:nvSpPr>
            <p:cNvPr id="7" name="Rectangle 6"/>
            <p:cNvSpPr/>
            <p:nvPr/>
          </p:nvSpPr>
          <p:spPr>
            <a:xfrm>
              <a:off x="625534" y="931"/>
              <a:ext cx="1189110" cy="713466"/>
            </a:xfrm>
            <a:prstGeom prst="rect">
              <a:avLst/>
            </a:prstGeom>
            <a:grp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25534" y="931"/>
              <a:ext cx="1189110" cy="713466"/>
            </a:xfrm>
            <a:prstGeom prst="rect">
              <a:avLst/>
            </a:prstGeom>
            <a:grp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b="1" dirty="0"/>
                <a:t>Performance Increase:</a:t>
              </a:r>
            </a:p>
          </p:txBody>
        </p:sp>
      </p:grpSp>
      <p:grpSp>
        <p:nvGrpSpPr>
          <p:cNvPr id="9" name="Group 8"/>
          <p:cNvGrpSpPr/>
          <p:nvPr/>
        </p:nvGrpSpPr>
        <p:grpSpPr>
          <a:xfrm>
            <a:off x="620126" y="2752392"/>
            <a:ext cx="1935650" cy="713466"/>
            <a:chOff x="625534" y="833308"/>
            <a:chExt cx="1935650" cy="713466"/>
          </a:xfrm>
          <a:solidFill>
            <a:srgbClr val="FAB041"/>
          </a:solidFill>
        </p:grpSpPr>
        <p:sp>
          <p:nvSpPr>
            <p:cNvPr id="10" name="Rectangle 9"/>
            <p:cNvSpPr/>
            <p:nvPr/>
          </p:nvSpPr>
          <p:spPr>
            <a:xfrm>
              <a:off x="625534" y="833308"/>
              <a:ext cx="1189110" cy="713466"/>
            </a:xfrm>
            <a:prstGeom prst="rect">
              <a:avLst/>
            </a:prstGeom>
            <a:grp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625534" y="833308"/>
              <a:ext cx="1935650" cy="713466"/>
            </a:xfrm>
            <a:prstGeom prst="rect">
              <a:avLst/>
            </a:prstGeom>
            <a:grp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b="1" dirty="0"/>
                <a:t>Scalable </a:t>
              </a:r>
              <a:r>
                <a:rPr lang="en-GB" b="1" dirty="0" smtClean="0"/>
                <a:t>Solution</a:t>
              </a:r>
              <a:r>
                <a:rPr lang="en-GB" b="1" dirty="0"/>
                <a:t>:</a:t>
              </a:r>
            </a:p>
          </p:txBody>
        </p:sp>
      </p:grpSp>
      <p:grpSp>
        <p:nvGrpSpPr>
          <p:cNvPr id="12" name="Group 11"/>
          <p:cNvGrpSpPr/>
          <p:nvPr/>
        </p:nvGrpSpPr>
        <p:grpSpPr>
          <a:xfrm>
            <a:off x="611514" y="3832692"/>
            <a:ext cx="1944262" cy="713466"/>
            <a:chOff x="625534" y="1665686"/>
            <a:chExt cx="1189110" cy="713466"/>
          </a:xfrm>
          <a:solidFill>
            <a:srgbClr val="00B0F0"/>
          </a:solidFill>
        </p:grpSpPr>
        <p:sp>
          <p:nvSpPr>
            <p:cNvPr id="13" name="Rectangle 12"/>
            <p:cNvSpPr/>
            <p:nvPr/>
          </p:nvSpPr>
          <p:spPr>
            <a:xfrm>
              <a:off x="625534" y="1665686"/>
              <a:ext cx="1189110" cy="713466"/>
            </a:xfrm>
            <a:prstGeom prst="rect">
              <a:avLst/>
            </a:prstGeom>
            <a:grpFill/>
            <a:scene3d>
              <a:camera prst="orthographicFront"/>
              <a:lightRig rig="threePt" dir="t"/>
            </a:scene3d>
            <a:sp3d prstMaterial="dkEdge">
              <a:bevelT w="38100" h="12700"/>
            </a:sp3d>
          </p:spPr>
          <p:style>
            <a:lnRef idx="1">
              <a:schemeClr val="accent5"/>
            </a:lnRef>
            <a:fillRef idx="3">
              <a:schemeClr val="accent5"/>
            </a:fillRef>
            <a:effectRef idx="2">
              <a:schemeClr val="accent5"/>
            </a:effectRef>
            <a:fontRef idx="minor">
              <a:schemeClr val="lt1"/>
            </a:fontRef>
          </p:style>
        </p:sp>
        <p:sp>
          <p:nvSpPr>
            <p:cNvPr id="14" name="Rectangle 13"/>
            <p:cNvSpPr/>
            <p:nvPr/>
          </p:nvSpPr>
          <p:spPr>
            <a:xfrm>
              <a:off x="625534" y="1665686"/>
              <a:ext cx="1189110" cy="713466"/>
            </a:xfrm>
            <a:prstGeom prst="rect">
              <a:avLst/>
            </a:prstGeom>
            <a:solidFill>
              <a:srgbClr val="2EABE2"/>
            </a:solidFill>
            <a:scene3d>
              <a:camera prst="orthographicFront"/>
              <a:lightRig rig="threePt" dir="t"/>
            </a:scene3d>
            <a:sp3d prstMaterial="dkEdge">
              <a:bevelT w="38100" h="12700"/>
            </a:sp3d>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b="1" dirty="0">
                  <a:latin typeface="Arial" panose="020B0604020202020204" pitchFamily="34" charset="0"/>
                  <a:cs typeface="Arial" panose="020B0604020202020204" pitchFamily="34" charset="0"/>
                </a:rPr>
                <a:t>Affordability:</a:t>
              </a:r>
            </a:p>
          </p:txBody>
        </p:sp>
      </p:grpSp>
      <p:grpSp>
        <p:nvGrpSpPr>
          <p:cNvPr id="15" name="Group 14"/>
          <p:cNvGrpSpPr/>
          <p:nvPr/>
        </p:nvGrpSpPr>
        <p:grpSpPr>
          <a:xfrm>
            <a:off x="602902" y="4912992"/>
            <a:ext cx="1952873" cy="713466"/>
            <a:chOff x="625534" y="1665686"/>
            <a:chExt cx="1189110" cy="713466"/>
          </a:xfrm>
          <a:solidFill>
            <a:srgbClr val="522E91"/>
          </a:solidFill>
        </p:grpSpPr>
        <p:sp>
          <p:nvSpPr>
            <p:cNvPr id="16" name="Rectangle 15"/>
            <p:cNvSpPr/>
            <p:nvPr/>
          </p:nvSpPr>
          <p:spPr>
            <a:xfrm>
              <a:off x="625534" y="1665686"/>
              <a:ext cx="1189110" cy="713466"/>
            </a:xfrm>
            <a:prstGeom prst="rect">
              <a:avLst/>
            </a:prstGeom>
            <a:grp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sp>
        <p:sp>
          <p:nvSpPr>
            <p:cNvPr id="17" name="Rectangle 16"/>
            <p:cNvSpPr/>
            <p:nvPr/>
          </p:nvSpPr>
          <p:spPr>
            <a:xfrm>
              <a:off x="625534" y="1665686"/>
              <a:ext cx="1189110" cy="713466"/>
            </a:xfrm>
            <a:prstGeom prst="rect">
              <a:avLst/>
            </a:prstGeom>
            <a:grp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r>
                <a:rPr lang="en-GB" b="1" dirty="0"/>
                <a:t>Fault Tolerance:</a:t>
              </a:r>
            </a:p>
          </p:txBody>
        </p:sp>
      </p:grpSp>
      <p:sp>
        <p:nvSpPr>
          <p:cNvPr id="18" name="Content Placeholder 1"/>
          <p:cNvSpPr txBox="1">
            <a:spLocks/>
          </p:cNvSpPr>
          <p:nvPr/>
        </p:nvSpPr>
        <p:spPr bwMode="auto">
          <a:xfrm>
            <a:off x="2626072" y="3832692"/>
            <a:ext cx="6059016" cy="895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smtClean="0"/>
              <a:t>Hadoop is open source, and can run on everyday hardware. Meaning setting up and running a Hadoop cluster is relatively cost effective!</a:t>
            </a:r>
          </a:p>
          <a:p>
            <a:pPr marL="0" indent="0"/>
            <a:endParaRPr lang="en-GB" sz="1800" dirty="0" smtClean="0"/>
          </a:p>
        </p:txBody>
      </p:sp>
      <p:sp>
        <p:nvSpPr>
          <p:cNvPr id="19" name="Content Placeholder 1"/>
          <p:cNvSpPr txBox="1">
            <a:spLocks/>
          </p:cNvSpPr>
          <p:nvPr/>
        </p:nvSpPr>
        <p:spPr bwMode="auto">
          <a:xfrm>
            <a:off x="2657400" y="2711651"/>
            <a:ext cx="6059016" cy="55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smtClean="0"/>
              <a:t>A Hadoop cluster is easily scalable. If performance is taking a hit… just add more slave nodes to the cluster.</a:t>
            </a:r>
          </a:p>
        </p:txBody>
      </p:sp>
      <p:sp>
        <p:nvSpPr>
          <p:cNvPr id="20" name="Content Placeholder 1"/>
          <p:cNvSpPr txBox="1">
            <a:spLocks/>
          </p:cNvSpPr>
          <p:nvPr/>
        </p:nvSpPr>
        <p:spPr bwMode="auto">
          <a:xfrm>
            <a:off x="2657400" y="1672092"/>
            <a:ext cx="6059016" cy="89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smtClean="0"/>
              <a:t>The distributed environment of a Hadoop cluster, allows the processing power of many computers to be used in union. </a:t>
            </a:r>
          </a:p>
        </p:txBody>
      </p:sp>
    </p:spTree>
    <p:extLst>
      <p:ext uri="{BB962C8B-B14F-4D97-AF65-F5344CB8AC3E}">
        <p14:creationId xmlns:p14="http://schemas.microsoft.com/office/powerpoint/2010/main" val="983024266"/>
      </p:ext>
    </p:extLst>
  </p:cSld>
  <p:clrMapOvr>
    <a:masterClrMapping/>
  </p:clrMapOvr>
  <p:transition spd="slow">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2</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489248" y="1328548"/>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endParaRPr lang="en-GB" sz="1400" dirty="0" smtClean="0"/>
          </a:p>
        </p:txBody>
      </p:sp>
      <p:sp>
        <p:nvSpPr>
          <p:cNvPr id="5" name="Text Placeholder 5"/>
          <p:cNvSpPr txBox="1">
            <a:spLocks/>
          </p:cNvSpPr>
          <p:nvPr/>
        </p:nvSpPr>
        <p:spPr bwMode="auto">
          <a:xfrm>
            <a:off x="1354275"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Subject 2</a:t>
            </a:r>
            <a:endParaRPr lang="en-GB" sz="2200" dirty="0">
              <a:solidFill>
                <a:schemeClr val="tx1">
                  <a:lumMod val="50000"/>
                  <a:lumOff val="50000"/>
                </a:schemeClr>
              </a:solidFill>
            </a:endParaRPr>
          </a:p>
        </p:txBody>
      </p:sp>
      <p:sp>
        <p:nvSpPr>
          <p:cNvPr id="9" name="Text Placeholder 5"/>
          <p:cNvSpPr txBox="1">
            <a:spLocks/>
          </p:cNvSpPr>
          <p:nvPr/>
        </p:nvSpPr>
        <p:spPr bwMode="auto">
          <a:xfrm>
            <a:off x="1354275"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Subject 5</a:t>
            </a:r>
            <a:endParaRPr lang="en-GB" sz="2200" dirty="0">
              <a:solidFill>
                <a:schemeClr val="tx1">
                  <a:lumMod val="50000"/>
                  <a:lumOff val="50000"/>
                </a:schemeClr>
              </a:solidFill>
            </a:endParaRPr>
          </a:p>
        </p:txBody>
      </p:sp>
      <p:sp>
        <p:nvSpPr>
          <p:cNvPr id="10" name="Text Placeholder 5"/>
          <p:cNvSpPr txBox="1">
            <a:spLocks/>
          </p:cNvSpPr>
          <p:nvPr/>
        </p:nvSpPr>
        <p:spPr bwMode="auto">
          <a:xfrm>
            <a:off x="1354275"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smtClean="0">
                <a:solidFill>
                  <a:schemeClr val="tx1">
                    <a:lumMod val="50000"/>
                    <a:lumOff val="50000"/>
                  </a:schemeClr>
                </a:solidFill>
              </a:rPr>
              <a:t>Subject 1</a:t>
            </a:r>
            <a:endParaRPr lang="en-GB" sz="2200" dirty="0">
              <a:solidFill>
                <a:schemeClr val="tx1">
                  <a:lumMod val="50000"/>
                  <a:lumOff val="50000"/>
                </a:schemeClr>
              </a:solidFill>
            </a:endParaRPr>
          </a:p>
        </p:txBody>
      </p:sp>
      <p:sp>
        <p:nvSpPr>
          <p:cNvPr id="11" name="Text Placeholder 5"/>
          <p:cNvSpPr txBox="1">
            <a:spLocks/>
          </p:cNvSpPr>
          <p:nvPr/>
        </p:nvSpPr>
        <p:spPr bwMode="auto">
          <a:xfrm>
            <a:off x="1354275"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Subject 3</a:t>
            </a:r>
            <a:endParaRPr lang="en-GB" sz="2200" dirty="0">
              <a:solidFill>
                <a:schemeClr val="tx1">
                  <a:lumMod val="50000"/>
                  <a:lumOff val="50000"/>
                </a:schemeClr>
              </a:solidFill>
            </a:endParaRPr>
          </a:p>
        </p:txBody>
      </p:sp>
      <p:sp>
        <p:nvSpPr>
          <p:cNvPr id="12" name="Text Placeholder 5"/>
          <p:cNvSpPr txBox="1">
            <a:spLocks/>
          </p:cNvSpPr>
          <p:nvPr/>
        </p:nvSpPr>
        <p:spPr bwMode="auto">
          <a:xfrm>
            <a:off x="1354275"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Subject 4</a:t>
            </a:r>
            <a:endParaRPr lang="en-GB" sz="2200" dirty="0">
              <a:solidFill>
                <a:schemeClr val="tx1">
                  <a:lumMod val="50000"/>
                  <a:lumOff val="50000"/>
                </a:schemeClr>
              </a:solidFill>
            </a:endParaRPr>
          </a:p>
        </p:txBody>
      </p:sp>
      <p:sp>
        <p:nvSpPr>
          <p:cNvPr id="15" name="Text Placeholder 4"/>
          <p:cNvSpPr txBox="1">
            <a:spLocks/>
          </p:cNvSpPr>
          <p:nvPr/>
        </p:nvSpPr>
        <p:spPr>
          <a:xfrm>
            <a:off x="1355317" y="3922537"/>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Q&amp;A</a:t>
            </a:r>
            <a:endParaRPr lang="en-GB" sz="2200" b="1" dirty="0"/>
          </a:p>
        </p:txBody>
      </p:sp>
      <p:sp>
        <p:nvSpPr>
          <p:cNvPr id="16" name="Text Placeholder 4"/>
          <p:cNvSpPr txBox="1">
            <a:spLocks/>
          </p:cNvSpPr>
          <p:nvPr/>
        </p:nvSpPr>
        <p:spPr>
          <a:xfrm>
            <a:off x="1355317" y="3274696"/>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What Is Data Ingestion</a:t>
            </a:r>
            <a:endParaRPr lang="en-GB" sz="2200" b="1" dirty="0"/>
          </a:p>
        </p:txBody>
      </p:sp>
      <p:sp>
        <p:nvSpPr>
          <p:cNvPr id="17" name="Text Placeholder 4"/>
          <p:cNvSpPr txBox="1">
            <a:spLocks/>
          </p:cNvSpPr>
          <p:nvPr/>
        </p:nvSpPr>
        <p:spPr>
          <a:xfrm>
            <a:off x="1355192" y="2626855"/>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The Hadoop Cluster Ecosystem</a:t>
            </a:r>
            <a:endParaRPr lang="en-GB" sz="2200" b="1" dirty="0"/>
          </a:p>
        </p:txBody>
      </p:sp>
      <p:sp>
        <p:nvSpPr>
          <p:cNvPr id="18" name="Text Placeholder 4"/>
          <p:cNvSpPr txBox="1">
            <a:spLocks/>
          </p:cNvSpPr>
          <p:nvPr/>
        </p:nvSpPr>
        <p:spPr>
          <a:xfrm>
            <a:off x="1355317" y="132496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sz="2200" b="1" dirty="0" smtClean="0"/>
              <a:t>Previous Day Recap</a:t>
            </a:r>
            <a:endParaRPr lang="en-GB" sz="2200" b="1" dirty="0"/>
          </a:p>
        </p:txBody>
      </p:sp>
      <p:sp>
        <p:nvSpPr>
          <p:cNvPr id="19" name="Text Placeholder 4"/>
          <p:cNvSpPr txBox="1">
            <a:spLocks/>
          </p:cNvSpPr>
          <p:nvPr/>
        </p:nvSpPr>
        <p:spPr>
          <a:xfrm>
            <a:off x="1355317" y="197901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Distributed Computing</a:t>
            </a:r>
            <a:endParaRPr lang="en-GB" sz="2200" b="1" dirty="0"/>
          </a:p>
        </p:txBody>
      </p:sp>
    </p:spTree>
    <p:extLst>
      <p:ext uri="{BB962C8B-B14F-4D97-AF65-F5344CB8AC3E}">
        <p14:creationId xmlns:p14="http://schemas.microsoft.com/office/powerpoint/2010/main" val="482131821"/>
      </p:ext>
    </p:extLst>
  </p:cSld>
  <p:clrMapOvr>
    <a:masterClrMapping/>
  </p:clrMapOvr>
  <p:transition spd="slow">
    <p:strip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20</a:t>
            </a:fld>
            <a:endParaRPr lang="en-US" b="1" dirty="0">
              <a:solidFill>
                <a:prstClr val="black"/>
              </a:solidFill>
            </a:endParaRPr>
          </a:p>
        </p:txBody>
      </p:sp>
      <p:sp>
        <p:nvSpPr>
          <p:cNvPr id="2" name="Title 1"/>
          <p:cNvSpPr>
            <a:spLocks noGrp="1"/>
          </p:cNvSpPr>
          <p:nvPr>
            <p:ph type="title"/>
          </p:nvPr>
        </p:nvSpPr>
        <p:spPr>
          <a:xfrm>
            <a:off x="446856" y="1058833"/>
            <a:ext cx="8229600" cy="353943"/>
          </a:xfrm>
        </p:spPr>
        <p:txBody>
          <a:bodyPr/>
          <a:lstStyle/>
          <a:p>
            <a:r>
              <a:rPr lang="en-GB" sz="2000" b="0" dirty="0" smtClean="0">
                <a:solidFill>
                  <a:srgbClr val="2EABE2"/>
                </a:solidFill>
              </a:rPr>
              <a:t>Fault Tolerance - Explained</a:t>
            </a:r>
            <a:endParaRPr lang="en-GB" sz="2000" b="0" dirty="0">
              <a:solidFill>
                <a:srgbClr val="2EABE2"/>
              </a:solidFill>
            </a:endParaRPr>
          </a:p>
        </p:txBody>
      </p:sp>
      <p:sp>
        <p:nvSpPr>
          <p:cNvPr id="3" name="TextBox 2"/>
          <p:cNvSpPr txBox="1"/>
          <p:nvPr/>
        </p:nvSpPr>
        <p:spPr>
          <a:xfrm>
            <a:off x="209395" y="4725144"/>
            <a:ext cx="8886282" cy="1754326"/>
          </a:xfrm>
          <a:prstGeom prst="rect">
            <a:avLst/>
          </a:prstGeom>
          <a:noFill/>
        </p:spPr>
        <p:txBody>
          <a:bodyPr wrap="square" rtlCol="0">
            <a:spAutoFit/>
          </a:bodyPr>
          <a:lstStyle/>
          <a:p>
            <a:r>
              <a:rPr lang="en-GB" dirty="0" smtClean="0"/>
              <a:t>Data &amp; Tasks are replicated, across the </a:t>
            </a:r>
            <a:r>
              <a:rPr lang="en-GB" dirty="0"/>
              <a:t>H</a:t>
            </a:r>
            <a:r>
              <a:rPr lang="en-GB" dirty="0" smtClean="0"/>
              <a:t>adoop cluster nodes in case of failure.</a:t>
            </a:r>
            <a:r>
              <a:rPr lang="en-GB" dirty="0"/>
              <a:t> </a:t>
            </a:r>
            <a:endParaRPr lang="en-GB" dirty="0" smtClean="0"/>
          </a:p>
          <a:p>
            <a:endParaRPr lang="en-GB" dirty="0"/>
          </a:p>
          <a:p>
            <a:r>
              <a:rPr lang="en-GB" dirty="0" smtClean="0"/>
              <a:t>This means than if any machine goes down, the cluster will still carry on as normal!</a:t>
            </a:r>
          </a:p>
          <a:p>
            <a:endParaRPr lang="en-GB" dirty="0"/>
          </a:p>
          <a:p>
            <a:r>
              <a:rPr lang="en-GB" dirty="0" smtClean="0"/>
              <a:t>Despite multiple versions of the same data or tasks co-existing inside the cluster at the same time, Hadoop is smart enough to avoid duplicate results/ outputs.</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6665" t="14025" r="6411" b="32028"/>
          <a:stretch/>
        </p:blipFill>
        <p:spPr>
          <a:xfrm>
            <a:off x="7141028" y="2204259"/>
            <a:ext cx="1905490" cy="1243086"/>
          </a:xfrm>
          <a:prstGeom prst="rect">
            <a:avLst/>
          </a:prstGeom>
        </p:spPr>
      </p:pic>
      <p:cxnSp>
        <p:nvCxnSpPr>
          <p:cNvPr id="30" name="Straight Connector 29"/>
          <p:cNvCxnSpPr/>
          <p:nvPr/>
        </p:nvCxnSpPr>
        <p:spPr>
          <a:xfrm>
            <a:off x="5214613" y="2029856"/>
            <a:ext cx="1382476" cy="1957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Right Arrow 9"/>
          <p:cNvSpPr/>
          <p:nvPr/>
        </p:nvSpPr>
        <p:spPr>
          <a:xfrm>
            <a:off x="209395" y="2440706"/>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11" name="Right Arrow 10"/>
          <p:cNvSpPr/>
          <p:nvPr/>
        </p:nvSpPr>
        <p:spPr>
          <a:xfrm rot="20509051">
            <a:off x="825479" y="3469639"/>
            <a:ext cx="3212694"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12" name="Right Arrow 11"/>
          <p:cNvSpPr/>
          <p:nvPr/>
        </p:nvSpPr>
        <p:spPr>
          <a:xfrm rot="718531">
            <a:off x="882890" y="1493909"/>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grpSp>
        <p:nvGrpSpPr>
          <p:cNvPr id="32" name="Group 31"/>
          <p:cNvGrpSpPr/>
          <p:nvPr/>
        </p:nvGrpSpPr>
        <p:grpSpPr>
          <a:xfrm>
            <a:off x="4951175" y="1297357"/>
            <a:ext cx="2030412" cy="3338582"/>
            <a:chOff x="3785222" y="1340966"/>
            <a:chExt cx="2406472" cy="3629235"/>
          </a:xfrm>
        </p:grpSpPr>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5109" y="1340966"/>
              <a:ext cx="319461" cy="776111"/>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7256" y="1340966"/>
              <a:ext cx="319461" cy="776111"/>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7006" y="1340966"/>
              <a:ext cx="319461" cy="776111"/>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43908" y="1535424"/>
              <a:ext cx="319461" cy="776111"/>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5109" y="2226365"/>
              <a:ext cx="319461" cy="776111"/>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7256" y="2226365"/>
              <a:ext cx="319461" cy="776111"/>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6714" y="2226365"/>
              <a:ext cx="319461" cy="776111"/>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6299" y="2226365"/>
              <a:ext cx="319461" cy="776111"/>
            </a:xfrm>
            <a:prstGeom prst="rect">
              <a:avLst/>
            </a:prstGeom>
          </p:spPr>
        </p:pic>
        <p:grpSp>
          <p:nvGrpSpPr>
            <p:cNvPr id="9" name="Group 8"/>
            <p:cNvGrpSpPr/>
            <p:nvPr/>
          </p:nvGrpSpPr>
          <p:grpSpPr>
            <a:xfrm>
              <a:off x="4082817" y="3105059"/>
              <a:ext cx="1679598" cy="1661510"/>
              <a:chOff x="3236570" y="3933056"/>
              <a:chExt cx="2271534" cy="2167816"/>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864" y="3933056"/>
                <a:ext cx="432048" cy="1012612"/>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312" y="3933056"/>
                <a:ext cx="432048" cy="1012612"/>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992" y="3933056"/>
                <a:ext cx="432048" cy="1012612"/>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3933056"/>
                <a:ext cx="432048" cy="101261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312" y="5088260"/>
                <a:ext cx="432048" cy="1012612"/>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3122" y="5088260"/>
                <a:ext cx="432048" cy="1012612"/>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056" y="5088260"/>
                <a:ext cx="432048" cy="1012612"/>
              </a:xfrm>
              <a:prstGeom prst="rect">
                <a:avLst/>
              </a:prstGeom>
            </p:spPr>
          </p:pic>
          <p:cxnSp>
            <p:nvCxnSpPr>
              <p:cNvPr id="21" name="Straight Connector 20"/>
              <p:cNvCxnSpPr/>
              <p:nvPr/>
            </p:nvCxnSpPr>
            <p:spPr>
              <a:xfrm>
                <a:off x="3236570" y="4974851"/>
                <a:ext cx="227153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4013547" y="4218783"/>
              <a:ext cx="319461" cy="776111"/>
            </a:xfrm>
            <a:prstGeom prst="rect">
              <a:avLst/>
            </a:prstGeom>
          </p:spPr>
        </p:pic>
        <p:sp>
          <p:nvSpPr>
            <p:cNvPr id="5" name="Multiply 4"/>
            <p:cNvSpPr/>
            <p:nvPr/>
          </p:nvSpPr>
          <p:spPr>
            <a:xfrm>
              <a:off x="5444319" y="1539366"/>
              <a:ext cx="648072" cy="726727"/>
            </a:xfrm>
            <a:prstGeom prst="mathMultiply">
              <a:avLst>
                <a:gd name="adj1" fmla="val 1372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33" name="Multiply 32"/>
            <p:cNvSpPr/>
            <p:nvPr/>
          </p:nvSpPr>
          <p:spPr>
            <a:xfrm>
              <a:off x="3849239" y="4243474"/>
              <a:ext cx="648071" cy="726727"/>
            </a:xfrm>
            <a:prstGeom prst="mathMultiply">
              <a:avLst>
                <a:gd name="adj1" fmla="val 1372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grpSp>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2208" y="1814131"/>
            <a:ext cx="360040" cy="953674"/>
          </a:xfrm>
          <a:prstGeom prst="rect">
            <a:avLst/>
          </a:prstGeom>
        </p:spPr>
      </p:pic>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2208" y="2902321"/>
            <a:ext cx="360040" cy="953674"/>
          </a:xfrm>
          <a:prstGeom prst="rect">
            <a:avLst/>
          </a:prstGeom>
        </p:spPr>
      </p:pic>
      <p:cxnSp>
        <p:nvCxnSpPr>
          <p:cNvPr id="39" name="Straight Connector 38"/>
          <p:cNvCxnSpPr/>
          <p:nvPr/>
        </p:nvCxnSpPr>
        <p:spPr>
          <a:xfrm>
            <a:off x="5214613" y="2825802"/>
            <a:ext cx="1439560" cy="413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5202265" y="2049427"/>
            <a:ext cx="0" cy="16052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466291" y="2280778"/>
            <a:ext cx="735974" cy="54502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4466291" y="2825802"/>
            <a:ext cx="735974" cy="53581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ight Arrow 51"/>
          <p:cNvSpPr/>
          <p:nvPr/>
        </p:nvSpPr>
        <p:spPr>
          <a:xfrm>
            <a:off x="6625832" y="2714203"/>
            <a:ext cx="543939" cy="264553"/>
          </a:xfrm>
          <a:prstGeom prst="rightArrow">
            <a:avLst>
              <a:gd name="adj1" fmla="val 24412"/>
              <a:gd name="adj2" fmla="val 50000"/>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p:txBody>
      </p:sp>
      <p:sp>
        <p:nvSpPr>
          <p:cNvPr id="51" name="TextBox 50"/>
          <p:cNvSpPr txBox="1"/>
          <p:nvPr/>
        </p:nvSpPr>
        <p:spPr>
          <a:xfrm>
            <a:off x="3884578" y="1479868"/>
            <a:ext cx="1107910" cy="307777"/>
          </a:xfrm>
          <a:prstGeom prst="rect">
            <a:avLst/>
          </a:prstGeom>
          <a:noFill/>
        </p:spPr>
        <p:txBody>
          <a:bodyPr wrap="square" rtlCol="0">
            <a:spAutoFit/>
          </a:bodyPr>
          <a:lstStyle/>
          <a:p>
            <a:r>
              <a:rPr lang="en-GB" sz="1400" u="sng" dirty="0" smtClean="0"/>
              <a:t>Masters</a:t>
            </a:r>
            <a:endParaRPr lang="en-GB" sz="1400" u="sng" dirty="0"/>
          </a:p>
        </p:txBody>
      </p:sp>
      <p:sp>
        <p:nvSpPr>
          <p:cNvPr id="54" name="TextBox 53"/>
          <p:cNvSpPr txBox="1"/>
          <p:nvPr/>
        </p:nvSpPr>
        <p:spPr>
          <a:xfrm>
            <a:off x="5579473" y="989580"/>
            <a:ext cx="1107910" cy="307777"/>
          </a:xfrm>
          <a:prstGeom prst="rect">
            <a:avLst/>
          </a:prstGeom>
          <a:noFill/>
        </p:spPr>
        <p:txBody>
          <a:bodyPr wrap="square" rtlCol="0">
            <a:spAutoFit/>
          </a:bodyPr>
          <a:lstStyle/>
          <a:p>
            <a:r>
              <a:rPr lang="en-GB" sz="1400" u="sng" dirty="0" smtClean="0"/>
              <a:t>Slaves</a:t>
            </a:r>
            <a:endParaRPr lang="en-GB" sz="1400" u="sng" dirty="0"/>
          </a:p>
        </p:txBody>
      </p:sp>
      <p:sp>
        <p:nvSpPr>
          <p:cNvPr id="40" name="Title 2"/>
          <p:cNvSpPr txBox="1">
            <a:spLocks/>
          </p:cNvSpPr>
          <p:nvPr/>
        </p:nvSpPr>
        <p:spPr bwMode="auto">
          <a:xfrm>
            <a:off x="446856" y="623518"/>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Distributed Computing and Hadoop Clusters</a:t>
            </a:r>
            <a:endParaRPr lang="en-GB" dirty="0"/>
          </a:p>
        </p:txBody>
      </p:sp>
    </p:spTree>
    <p:extLst>
      <p:ext uri="{BB962C8B-B14F-4D97-AF65-F5344CB8AC3E}">
        <p14:creationId xmlns:p14="http://schemas.microsoft.com/office/powerpoint/2010/main" val="3494135795"/>
      </p:ext>
    </p:extLst>
  </p:cSld>
  <p:clrMapOvr>
    <a:masterClrMapping/>
  </p:clrMapOvr>
  <p:transition spd="slow">
    <p:strip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1541270"/>
            <a:ext cx="5164448" cy="453183"/>
          </a:xfrm>
          <a:prstGeom prst="rect">
            <a:avLst/>
          </a:prstGeom>
        </p:spPr>
        <p:txBody>
          <a:bodyPr vert="horz" lIns="72000" tIns="72000" rIns="72000" bIns="72000" rtlCol="0" anchor="t">
            <a:spAutoFit/>
          </a:bodyPr>
          <a:lstStyle/>
          <a:p>
            <a:r>
              <a:rPr lang="en-GB" sz="2000" b="1" dirty="0">
                <a:solidFill>
                  <a:srgbClr val="2D98D9"/>
                </a:solidFill>
                <a:cs typeface="Arial" panose="020B0604020202020204" pitchFamily="34" charset="0"/>
              </a:rPr>
              <a:t>Why do we need Distributed Computing?</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21</a:t>
            </a:fld>
            <a:endParaRPr lang="zh-TW" altLang="en-US" dirty="0"/>
          </a:p>
        </p:txBody>
      </p:sp>
      <p:sp>
        <p:nvSpPr>
          <p:cNvPr id="6" name="Title 2"/>
          <p:cNvSpPr txBox="1">
            <a:spLocks/>
          </p:cNvSpPr>
          <p:nvPr>
            <p:custDataLst>
              <p:tags r:id="rId1"/>
            </p:custDataLst>
          </p:nvPr>
        </p:nvSpPr>
        <p:spPr>
          <a:xfrm>
            <a:off x="412153" y="1032352"/>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2</a:t>
            </a:r>
            <a:endParaRPr lang="en-GB" dirty="0">
              <a:latin typeface="+mn-lt"/>
            </a:endParaRPr>
          </a:p>
        </p:txBody>
      </p:sp>
      <p:sp>
        <p:nvSpPr>
          <p:cNvPr id="8" name="Rounded Rectangle 4"/>
          <p:cNvSpPr/>
          <p:nvPr/>
        </p:nvSpPr>
        <p:spPr>
          <a:xfrm>
            <a:off x="948474" y="2708920"/>
            <a:ext cx="7200000" cy="3166824"/>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endParaRPr lang="en-GB" dirty="0">
              <a:solidFill>
                <a:sysClr val="windowText" lastClr="000000"/>
              </a:solidFill>
            </a:endParaRPr>
          </a:p>
          <a:p>
            <a:r>
              <a:rPr lang="en-GB" dirty="0">
                <a:solidFill>
                  <a:sysClr val="windowText" lastClr="000000"/>
                </a:solidFill>
              </a:rPr>
              <a:t>-15 Minute presentation to the group.</a:t>
            </a:r>
          </a:p>
          <a:p>
            <a:endParaRPr lang="en-GB" dirty="0">
              <a:solidFill>
                <a:sysClr val="windowText" lastClr="000000"/>
              </a:solidFill>
            </a:endParaRPr>
          </a:p>
          <a:p>
            <a:r>
              <a:rPr lang="en-GB" dirty="0">
                <a:solidFill>
                  <a:sysClr val="windowText" lastClr="000000"/>
                </a:solidFill>
              </a:rPr>
              <a:t>Contents:</a:t>
            </a:r>
          </a:p>
          <a:p>
            <a:endParaRPr lang="en-GB" dirty="0">
              <a:solidFill>
                <a:sysClr val="windowText" lastClr="000000"/>
              </a:solidFill>
            </a:endParaRPr>
          </a:p>
          <a:p>
            <a:r>
              <a:rPr lang="en-GB" dirty="0">
                <a:solidFill>
                  <a:sysClr val="windowText" lastClr="000000"/>
                </a:solidFill>
              </a:rPr>
              <a:t>-What is distributed computing? When is it useful?</a:t>
            </a:r>
          </a:p>
          <a:p>
            <a:r>
              <a:rPr lang="en-GB" dirty="0">
                <a:solidFill>
                  <a:sysClr val="windowText" lastClr="000000"/>
                </a:solidFill>
              </a:rPr>
              <a:t>-High level description of a Hadoop cluster</a:t>
            </a:r>
          </a:p>
          <a:p>
            <a:endParaRPr lang="en-GB" dirty="0">
              <a:solidFill>
                <a:sysClr val="windowText" lastClr="000000"/>
              </a:solidFill>
            </a:endParaRPr>
          </a:p>
          <a:p>
            <a:r>
              <a:rPr lang="en-GB" dirty="0">
                <a:solidFill>
                  <a:sysClr val="windowText" lastClr="000000"/>
                </a:solidFill>
              </a:rPr>
              <a:t>-Research real-world use cases for Hadoop clusters, which companies/ organisations are using hadoop and why? (Pick 2</a:t>
            </a:r>
            <a:r>
              <a:rPr lang="en-GB" dirty="0" smtClean="0">
                <a:solidFill>
                  <a:sysClr val="windowText" lastClr="000000"/>
                </a:solidFill>
              </a:rPr>
              <a:t>)</a:t>
            </a:r>
            <a:endParaRPr lang="en-GB" dirty="0">
              <a:solidFill>
                <a:sysClr val="windowText" lastClr="000000"/>
              </a:solidFill>
            </a:endParaRPr>
          </a:p>
        </p:txBody>
      </p:sp>
      <p:sp>
        <p:nvSpPr>
          <p:cNvPr id="9" name="Next subject"/>
          <p:cNvSpPr txBox="1">
            <a:spLocks/>
          </p:cNvSpPr>
          <p:nvPr/>
        </p:nvSpPr>
        <p:spPr>
          <a:xfrm>
            <a:off x="2910111" y="206321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- 4</a:t>
            </a:r>
            <a:r>
              <a:rPr lang="en-GB" b="1" dirty="0" smtClean="0"/>
              <a:t>5 </a:t>
            </a:r>
            <a:r>
              <a:rPr lang="en-GB" b="1" dirty="0"/>
              <a:t>minutes.</a:t>
            </a:r>
          </a:p>
        </p:txBody>
      </p:sp>
      <p:sp>
        <p:nvSpPr>
          <p:cNvPr id="12" name="Title 2"/>
          <p:cNvSpPr txBox="1">
            <a:spLocks/>
          </p:cNvSpPr>
          <p:nvPr/>
        </p:nvSpPr>
        <p:spPr bwMode="auto">
          <a:xfrm>
            <a:off x="446856" y="623518"/>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Distributed Computing and Hadoop Clusters</a:t>
            </a:r>
            <a:endParaRPr lang="en-GB" dirty="0"/>
          </a:p>
        </p:txBody>
      </p:sp>
    </p:spTree>
    <p:extLst>
      <p:ext uri="{BB962C8B-B14F-4D97-AF65-F5344CB8AC3E}">
        <p14:creationId xmlns:p14="http://schemas.microsoft.com/office/powerpoint/2010/main" val="3288212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22</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489248" y="1328548"/>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endParaRPr lang="en-GB" sz="1400" dirty="0" smtClean="0"/>
          </a:p>
        </p:txBody>
      </p:sp>
      <p:sp>
        <p:nvSpPr>
          <p:cNvPr id="5" name="Text Placeholder 5"/>
          <p:cNvSpPr txBox="1">
            <a:spLocks/>
          </p:cNvSpPr>
          <p:nvPr/>
        </p:nvSpPr>
        <p:spPr bwMode="auto">
          <a:xfrm>
            <a:off x="1354275"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Distributed Computing</a:t>
            </a:r>
          </a:p>
        </p:txBody>
      </p:sp>
      <p:sp>
        <p:nvSpPr>
          <p:cNvPr id="9" name="Text Placeholder 5"/>
          <p:cNvSpPr txBox="1">
            <a:spLocks/>
          </p:cNvSpPr>
          <p:nvPr/>
        </p:nvSpPr>
        <p:spPr bwMode="auto">
          <a:xfrm>
            <a:off x="1354275"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
        <p:nvSpPr>
          <p:cNvPr id="10" name="Text Placeholder 5"/>
          <p:cNvSpPr txBox="1">
            <a:spLocks/>
          </p:cNvSpPr>
          <p:nvPr/>
        </p:nvSpPr>
        <p:spPr bwMode="auto">
          <a:xfrm>
            <a:off x="1354275"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354275"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The Hadoop Cluster Ecosystem</a:t>
            </a:r>
          </a:p>
        </p:txBody>
      </p:sp>
      <p:sp>
        <p:nvSpPr>
          <p:cNvPr id="12" name="Text Placeholder 5"/>
          <p:cNvSpPr txBox="1">
            <a:spLocks/>
          </p:cNvSpPr>
          <p:nvPr/>
        </p:nvSpPr>
        <p:spPr bwMode="auto">
          <a:xfrm>
            <a:off x="1354275"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Subject 4</a:t>
            </a:r>
            <a:endParaRPr lang="en-GB" sz="2200" dirty="0">
              <a:solidFill>
                <a:schemeClr val="tx1">
                  <a:lumMod val="50000"/>
                  <a:lumOff val="50000"/>
                </a:schemeClr>
              </a:solidFill>
            </a:endParaRPr>
          </a:p>
        </p:txBody>
      </p:sp>
      <p:sp>
        <p:nvSpPr>
          <p:cNvPr id="16" name="Text Placeholder 4"/>
          <p:cNvSpPr txBox="1">
            <a:spLocks/>
          </p:cNvSpPr>
          <p:nvPr/>
        </p:nvSpPr>
        <p:spPr>
          <a:xfrm>
            <a:off x="1355317" y="3274696"/>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What Is Data Ingestion</a:t>
            </a:r>
            <a:endParaRPr lang="en-GB" sz="2200" b="1" dirty="0"/>
          </a:p>
        </p:txBody>
      </p:sp>
    </p:spTree>
    <p:extLst>
      <p:ext uri="{BB962C8B-B14F-4D97-AF65-F5344CB8AC3E}">
        <p14:creationId xmlns:p14="http://schemas.microsoft.com/office/powerpoint/2010/main" val="944328260"/>
      </p:ext>
    </p:extLst>
  </p:cSld>
  <p:clrMapOvr>
    <a:masterClrMapping/>
  </p:clrMapOvr>
  <p:transition spd="slow">
    <p:strip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23</a:t>
            </a:fld>
            <a:endParaRPr lang="en-US" b="1" dirty="0">
              <a:solidFill>
                <a:prstClr val="black"/>
              </a:solidFill>
            </a:endParaRPr>
          </a:p>
        </p:txBody>
      </p:sp>
      <p:sp>
        <p:nvSpPr>
          <p:cNvPr id="2" name="Title 1"/>
          <p:cNvSpPr>
            <a:spLocks noGrp="1"/>
          </p:cNvSpPr>
          <p:nvPr>
            <p:ph type="title"/>
          </p:nvPr>
        </p:nvSpPr>
        <p:spPr/>
        <p:txBody>
          <a:bodyPr/>
          <a:lstStyle/>
          <a:p>
            <a:r>
              <a:rPr lang="en-GB" dirty="0" smtClean="0"/>
              <a:t>Hungry for Data? What is Data Ingestion?</a:t>
            </a:r>
            <a:endParaRPr lang="en-GB" dirty="0"/>
          </a:p>
        </p:txBody>
      </p:sp>
      <p:sp>
        <p:nvSpPr>
          <p:cNvPr id="6" name="Content Placeholder 1"/>
          <p:cNvSpPr txBox="1">
            <a:spLocks/>
          </p:cNvSpPr>
          <p:nvPr/>
        </p:nvSpPr>
        <p:spPr bwMode="auto">
          <a:xfrm>
            <a:off x="467544" y="1472381"/>
            <a:ext cx="8280920" cy="4749976"/>
          </a:xfrm>
          <a:prstGeom prst="rect">
            <a:avLst/>
          </a:prstGeom>
          <a:noFill/>
          <a:ln>
            <a:noFill/>
          </a:ln>
          <a:extLst/>
        </p:spPr>
        <p:txBody>
          <a:bodyPr vert="horz" wrap="non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2000" dirty="0" smtClean="0">
                <a:solidFill>
                  <a:srgbClr val="2EABE2"/>
                </a:solidFill>
              </a:rPr>
              <a:t>Data Ingestion:</a:t>
            </a:r>
          </a:p>
          <a:p>
            <a:pPr marL="0" indent="0"/>
            <a:endParaRPr lang="en-GB" sz="1800" b="1" dirty="0"/>
          </a:p>
          <a:p>
            <a:pPr marL="0" indent="0"/>
            <a:endParaRPr lang="en-GB" sz="1800" b="1" dirty="0" smtClean="0"/>
          </a:p>
          <a:p>
            <a:pPr marL="0" indent="0"/>
            <a:endParaRPr lang="en-GB" sz="1800" b="1" dirty="0" smtClean="0"/>
          </a:p>
          <a:p>
            <a:pPr marL="0" indent="0"/>
            <a:endParaRPr lang="en-GB" sz="1800" b="1" dirty="0" smtClean="0"/>
          </a:p>
          <a:p>
            <a:pPr marL="0" indent="0"/>
            <a:endParaRPr lang="en-GB" sz="1800" b="1" dirty="0"/>
          </a:p>
          <a:p>
            <a:pPr marL="0" indent="0"/>
            <a:endParaRPr lang="en-GB" sz="1800" b="1" dirty="0" smtClean="0"/>
          </a:p>
          <a:p>
            <a:pPr marL="0" indent="0"/>
            <a:endParaRPr lang="en-GB" sz="1800" b="1" dirty="0" smtClean="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Data Ingestion can occur in real-time, this is known as ‘data streaming’ </a:t>
            </a:r>
          </a:p>
          <a:p>
            <a:pPr marL="0" indent="0"/>
            <a:r>
              <a:rPr lang="en-GB" sz="1800" dirty="0"/>
              <a:t>	</a:t>
            </a:r>
            <a:r>
              <a:rPr lang="en-GB" sz="1800" dirty="0" smtClean="0"/>
              <a:t>or it can be done in batches.</a:t>
            </a:r>
          </a:p>
          <a:p>
            <a:pPr marL="0" indent="0"/>
            <a:endParaRPr lang="en-GB" sz="1800" dirty="0"/>
          </a:p>
          <a:p>
            <a:pPr marL="285750" indent="-285750">
              <a:buFont typeface="Arial" panose="020B0604020202020204" pitchFamily="34" charset="0"/>
              <a:buChar char="•"/>
            </a:pPr>
            <a:r>
              <a:rPr lang="en-GB" sz="1800" dirty="0" smtClean="0"/>
              <a:t>It can be very challenging process to ‘ingest’ big data from various sources in </a:t>
            </a:r>
          </a:p>
          <a:p>
            <a:pPr marL="0" indent="0"/>
            <a:r>
              <a:rPr lang="en-GB" sz="1800" dirty="0"/>
              <a:t>	</a:t>
            </a:r>
            <a:r>
              <a:rPr lang="en-GB" sz="1800" dirty="0" smtClean="0"/>
              <a:t>an efficient way.</a:t>
            </a:r>
          </a:p>
          <a:p>
            <a:pPr marL="0" indent="0"/>
            <a:endParaRPr lang="en-GB" sz="1800" dirty="0" smtClean="0"/>
          </a:p>
          <a:p>
            <a:pPr marL="0" indent="0"/>
            <a:endParaRPr lang="en-GB" sz="1800" dirty="0"/>
          </a:p>
          <a:p>
            <a:pPr marL="0" indent="0"/>
            <a:endParaRPr lang="en-GB" sz="1800" dirty="0" smtClean="0"/>
          </a:p>
        </p:txBody>
      </p:sp>
      <p:sp>
        <p:nvSpPr>
          <p:cNvPr id="7" name="Rounded Rectangle 6"/>
          <p:cNvSpPr/>
          <p:nvPr/>
        </p:nvSpPr>
        <p:spPr>
          <a:xfrm>
            <a:off x="611560" y="1961951"/>
            <a:ext cx="8136904" cy="2043113"/>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The process of obtaining and importing data for immediate use or storage.</a:t>
            </a:r>
          </a:p>
          <a:p>
            <a:endParaRPr lang="en-GB" altLang="en-US" dirty="0"/>
          </a:p>
          <a:p>
            <a:r>
              <a:rPr lang="en-GB" altLang="en-US" dirty="0"/>
              <a:t>Ingesting Data into Hadoop, is no different. </a:t>
            </a:r>
          </a:p>
          <a:p>
            <a:endParaRPr lang="en-GB" altLang="en-US" dirty="0"/>
          </a:p>
          <a:p>
            <a:r>
              <a:rPr lang="en-GB" altLang="en-US" dirty="0"/>
              <a:t>Before any ‘data science’ can take place, data must be ingested into the Hadoop distributed file system (HDFS).</a:t>
            </a:r>
          </a:p>
        </p:txBody>
      </p:sp>
    </p:spTree>
    <p:extLst>
      <p:ext uri="{BB962C8B-B14F-4D97-AF65-F5344CB8AC3E}">
        <p14:creationId xmlns:p14="http://schemas.microsoft.com/office/powerpoint/2010/main" val="3253455664"/>
      </p:ext>
    </p:extLst>
  </p:cSld>
  <p:clrMapOvr>
    <a:masterClrMapping/>
  </p:clrMapOvr>
  <p:transition spd="slow">
    <p:strip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4784"/>
            <a:ext cx="8229600" cy="4376115"/>
          </a:xfrm>
        </p:spPr>
        <p:txBody>
          <a:bodyPr/>
          <a:lstStyle/>
          <a:p>
            <a:pPr marL="265113" lvl="2" indent="0">
              <a:buNone/>
            </a:pPr>
            <a:endParaRPr lang="en-GB" sz="1600" dirty="0" smtClean="0"/>
          </a:p>
          <a:p>
            <a:pPr marL="0" indent="0"/>
            <a:r>
              <a:rPr lang="en-GB" sz="1600" dirty="0" smtClean="0"/>
              <a:t>		</a:t>
            </a:r>
          </a:p>
          <a:p>
            <a:pPr marL="0" indent="0"/>
            <a:endParaRPr lang="en-GB" dirty="0"/>
          </a:p>
        </p:txBody>
      </p:sp>
      <p:sp>
        <p:nvSpPr>
          <p:cNvPr id="3" name="Title 2"/>
          <p:cNvSpPr>
            <a:spLocks noGrp="1"/>
          </p:cNvSpPr>
          <p:nvPr>
            <p:ph type="title"/>
          </p:nvPr>
        </p:nvSpPr>
        <p:spPr>
          <a:xfrm>
            <a:off x="457200" y="1276018"/>
            <a:ext cx="8229600" cy="353943"/>
          </a:xfrm>
        </p:spPr>
        <p:txBody>
          <a:bodyPr/>
          <a:lstStyle/>
          <a:p>
            <a:r>
              <a:rPr lang="en-GB" sz="2000" b="0" dirty="0" smtClean="0">
                <a:solidFill>
                  <a:srgbClr val="2EABE2"/>
                </a:solidFill>
              </a:rPr>
              <a:t>Data Ingestion Considerations – What goes in, must come out!</a:t>
            </a:r>
            <a:endParaRPr lang="en-GB" sz="2000" b="0" dirty="0">
              <a:solidFill>
                <a:srgbClr val="2EABE2"/>
              </a:solidFill>
            </a:endParaRPr>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24</a:t>
            </a:fld>
            <a:endParaRPr lang="en-US" b="1" dirty="0">
              <a:solidFill>
                <a:prstClr val="black"/>
              </a:solidFill>
            </a:endParaRPr>
          </a:p>
        </p:txBody>
      </p:sp>
      <p:sp>
        <p:nvSpPr>
          <p:cNvPr id="5" name="Title 1"/>
          <p:cNvSpPr txBox="1">
            <a:spLocks/>
          </p:cNvSpPr>
          <p:nvPr/>
        </p:nvSpPr>
        <p:spPr bwMode="auto">
          <a:xfrm>
            <a:off x="457200" y="639027"/>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What is Data Ingestion?</a:t>
            </a:r>
            <a:endParaRPr lang="en-GB" dirty="0"/>
          </a:p>
        </p:txBody>
      </p:sp>
      <p:graphicFrame>
        <p:nvGraphicFramePr>
          <p:cNvPr id="9" name="Content Placeholder 3"/>
          <p:cNvGraphicFramePr>
            <a:graphicFrameLocks/>
          </p:cNvGraphicFramePr>
          <p:nvPr>
            <p:custDataLst>
              <p:tags r:id="rId1"/>
            </p:custDataLst>
            <p:extLst>
              <p:ext uri="{D42A27DB-BD31-4B8C-83A1-F6EECF244321}">
                <p14:modId xmlns:p14="http://schemas.microsoft.com/office/powerpoint/2010/main" val="3629616740"/>
              </p:ext>
            </p:extLst>
          </p:nvPr>
        </p:nvGraphicFramePr>
        <p:xfrm>
          <a:off x="285751" y="2132856"/>
          <a:ext cx="8610600" cy="3626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2475461"/>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3FA5DC50-4818-4DEA-AC24-84E3A6F3385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C95DB0FF-9853-44DE-9E47-410431DE4DA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graphicEl>
                                              <a:dgm id="{5DC6B7C2-C318-43C4-A4D8-D784D1FE9FF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graphicEl>
                                              <a:dgm id="{412B7863-45FB-4806-9C10-679FF9D140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graphicEl>
                                              <a:dgm id="{9C6B4D40-BE45-43F4-BD45-BDBB7B54864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graphicEl>
                                              <a:dgm id="{B3177C8B-F79C-4E22-A26E-9CB8D3D0F42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graphicEl>
                                              <a:dgm id="{63CE33A5-9980-419F-A9F6-7B864740F2B3}"/>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graphicEl>
                                              <a:dgm id="{E9211CE8-60FE-4AB1-8BF0-BB0BB2F5C3E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1541270"/>
            <a:ext cx="5164448" cy="453183"/>
          </a:xfrm>
          <a:prstGeom prst="rect">
            <a:avLst/>
          </a:prstGeom>
        </p:spPr>
        <p:txBody>
          <a:bodyPr vert="horz" lIns="72000" tIns="72000" rIns="72000" bIns="72000" rtlCol="0" anchor="t">
            <a:spAutoFit/>
          </a:bodyPr>
          <a:lstStyle/>
          <a:p>
            <a:r>
              <a:rPr lang="en-GB" sz="2000" b="1" dirty="0" smtClean="0">
                <a:solidFill>
                  <a:srgbClr val="2D98D9"/>
                </a:solidFill>
                <a:cs typeface="Arial" panose="020B0604020202020204" pitchFamily="34" charset="0"/>
              </a:rPr>
              <a:t>What Is Data Ingestion</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25</a:t>
            </a:fld>
            <a:endParaRPr lang="zh-TW" altLang="en-US" dirty="0"/>
          </a:p>
        </p:txBody>
      </p:sp>
      <p:sp>
        <p:nvSpPr>
          <p:cNvPr id="6" name="Title 2"/>
          <p:cNvSpPr txBox="1">
            <a:spLocks/>
          </p:cNvSpPr>
          <p:nvPr>
            <p:custDataLst>
              <p:tags r:id="rId1"/>
            </p:custDataLst>
          </p:nvPr>
        </p:nvSpPr>
        <p:spPr>
          <a:xfrm>
            <a:off x="180000" y="1032352"/>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3</a:t>
            </a:r>
            <a:endParaRPr lang="en-GB" dirty="0">
              <a:latin typeface="+mn-lt"/>
            </a:endParaRPr>
          </a:p>
        </p:txBody>
      </p:sp>
      <p:sp>
        <p:nvSpPr>
          <p:cNvPr id="8" name="Rounded Rectangle 4"/>
          <p:cNvSpPr/>
          <p:nvPr/>
        </p:nvSpPr>
        <p:spPr>
          <a:xfrm>
            <a:off x="948474" y="3475088"/>
            <a:ext cx="7200000" cy="1634490"/>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smtClean="0">
                <a:solidFill>
                  <a:sysClr val="windowText" lastClr="000000"/>
                </a:solidFill>
              </a:rPr>
              <a:t>In groups, research and  prepare a team presentation about Data ingestion.</a:t>
            </a:r>
          </a:p>
          <a:p>
            <a:endParaRPr lang="en-GB" dirty="0" smtClean="0">
              <a:solidFill>
                <a:sysClr val="windowText" lastClr="000000"/>
              </a:solidFill>
            </a:endParaRPr>
          </a:p>
          <a:p>
            <a:r>
              <a:rPr lang="en-GB" dirty="0" smtClean="0">
                <a:solidFill>
                  <a:sysClr val="windowText" lastClr="000000"/>
                </a:solidFill>
              </a:rPr>
              <a:t>On the board, not PowerPoint.</a:t>
            </a:r>
            <a:endParaRPr lang="en-GB" dirty="0">
              <a:solidFill>
                <a:sysClr val="windowText" lastClr="000000"/>
              </a:solidFill>
            </a:endParaRPr>
          </a:p>
          <a:p>
            <a:endParaRPr lang="en-GB" dirty="0">
              <a:solidFill>
                <a:sysClr val="windowText" lastClr="000000"/>
              </a:solidFill>
            </a:endParaRPr>
          </a:p>
        </p:txBody>
      </p:sp>
      <p:sp>
        <p:nvSpPr>
          <p:cNvPr id="9" name="Next subject"/>
          <p:cNvSpPr txBox="1">
            <a:spLocks/>
          </p:cNvSpPr>
          <p:nvPr/>
        </p:nvSpPr>
        <p:spPr>
          <a:xfrm>
            <a:off x="2910111" y="206321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30 </a:t>
            </a:r>
            <a:r>
              <a:rPr lang="en-GB" b="1" dirty="0"/>
              <a:t>minutes.</a:t>
            </a:r>
          </a:p>
        </p:txBody>
      </p:sp>
      <p:sp>
        <p:nvSpPr>
          <p:cNvPr id="12" name="Title 2"/>
          <p:cNvSpPr txBox="1">
            <a:spLocks/>
          </p:cNvSpPr>
          <p:nvPr/>
        </p:nvSpPr>
        <p:spPr bwMode="auto">
          <a:xfrm>
            <a:off x="446856" y="623518"/>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Data Ingestion</a:t>
            </a:r>
            <a:endParaRPr lang="en-GB" dirty="0"/>
          </a:p>
        </p:txBody>
      </p:sp>
    </p:spTree>
    <p:extLst>
      <p:ext uri="{BB962C8B-B14F-4D97-AF65-F5344CB8AC3E}">
        <p14:creationId xmlns:p14="http://schemas.microsoft.com/office/powerpoint/2010/main" val="1518456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26</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489248" y="1328548"/>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endParaRPr lang="en-GB" sz="1400" dirty="0" smtClean="0"/>
          </a:p>
        </p:txBody>
      </p:sp>
      <p:sp>
        <p:nvSpPr>
          <p:cNvPr id="5" name="Text Placeholder 5"/>
          <p:cNvSpPr txBox="1">
            <a:spLocks/>
          </p:cNvSpPr>
          <p:nvPr/>
        </p:nvSpPr>
        <p:spPr bwMode="auto">
          <a:xfrm>
            <a:off x="1354275"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Distributed Computing</a:t>
            </a:r>
          </a:p>
        </p:txBody>
      </p:sp>
      <p:sp>
        <p:nvSpPr>
          <p:cNvPr id="9" name="Text Placeholder 5"/>
          <p:cNvSpPr txBox="1">
            <a:spLocks/>
          </p:cNvSpPr>
          <p:nvPr/>
        </p:nvSpPr>
        <p:spPr bwMode="auto">
          <a:xfrm>
            <a:off x="1354275"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Subject 5</a:t>
            </a:r>
            <a:endParaRPr lang="en-GB" sz="2200" dirty="0">
              <a:solidFill>
                <a:schemeClr val="tx1">
                  <a:lumMod val="50000"/>
                  <a:lumOff val="50000"/>
                </a:schemeClr>
              </a:solidFill>
            </a:endParaRPr>
          </a:p>
        </p:txBody>
      </p:sp>
      <p:sp>
        <p:nvSpPr>
          <p:cNvPr id="10" name="Text Placeholder 5"/>
          <p:cNvSpPr txBox="1">
            <a:spLocks/>
          </p:cNvSpPr>
          <p:nvPr/>
        </p:nvSpPr>
        <p:spPr bwMode="auto">
          <a:xfrm>
            <a:off x="1354275"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354275"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The Hadoop Cluster Ecosystem</a:t>
            </a:r>
          </a:p>
        </p:txBody>
      </p:sp>
      <p:sp>
        <p:nvSpPr>
          <p:cNvPr id="12" name="Text Placeholder 5"/>
          <p:cNvSpPr txBox="1">
            <a:spLocks/>
          </p:cNvSpPr>
          <p:nvPr/>
        </p:nvSpPr>
        <p:spPr bwMode="auto">
          <a:xfrm>
            <a:off x="1354275"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Data Ingestion</a:t>
            </a:r>
          </a:p>
        </p:txBody>
      </p:sp>
      <p:sp>
        <p:nvSpPr>
          <p:cNvPr id="15" name="Text Placeholder 4"/>
          <p:cNvSpPr txBox="1">
            <a:spLocks/>
          </p:cNvSpPr>
          <p:nvPr/>
        </p:nvSpPr>
        <p:spPr>
          <a:xfrm>
            <a:off x="1355317" y="3922537"/>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Q&amp;A</a:t>
            </a:r>
            <a:endParaRPr lang="en-GB" sz="2200" b="1" dirty="0"/>
          </a:p>
        </p:txBody>
      </p:sp>
    </p:spTree>
    <p:extLst>
      <p:ext uri="{BB962C8B-B14F-4D97-AF65-F5344CB8AC3E}">
        <p14:creationId xmlns:p14="http://schemas.microsoft.com/office/powerpoint/2010/main" val="3664806159"/>
      </p:ext>
    </p:extLst>
  </p:cSld>
  <p:clrMapOvr>
    <a:masterClrMapping/>
  </p:clrMapOvr>
  <p:transition spd="slow">
    <p:strip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27</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smtClean="0"/>
              <a:t>Learning Outcomes:</a:t>
            </a:r>
            <a:endParaRPr lang="en-GB" dirty="0"/>
          </a:p>
        </p:txBody>
      </p:sp>
      <p:sp>
        <p:nvSpPr>
          <p:cNvPr id="6" name="Content Placeholder 1"/>
          <p:cNvSpPr txBox="1">
            <a:spLocks/>
          </p:cNvSpPr>
          <p:nvPr/>
        </p:nvSpPr>
        <p:spPr bwMode="auto">
          <a:xfrm>
            <a:off x="395536" y="1487336"/>
            <a:ext cx="8352928" cy="4101904"/>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r>
              <a:rPr lang="en-GB" sz="2000" dirty="0" smtClean="0">
                <a:solidFill>
                  <a:srgbClr val="2EABE2"/>
                </a:solidFill>
              </a:rPr>
              <a:t>You should now be able to:</a:t>
            </a:r>
          </a:p>
          <a:p>
            <a:pPr lvl="1"/>
            <a:endParaRPr lang="en-GB" sz="1800" dirty="0"/>
          </a:p>
          <a:p>
            <a:pPr lvl="1"/>
            <a:endParaRPr lang="en-GB" sz="1800" dirty="0"/>
          </a:p>
          <a:p>
            <a:pPr marL="85725" lvl="1" indent="0">
              <a:buNone/>
            </a:pPr>
            <a:endParaRPr lang="en-GB" sz="1800" dirty="0" smtClean="0"/>
          </a:p>
          <a:p>
            <a:pPr marL="85725" lvl="1" indent="0">
              <a:buNone/>
            </a:pPr>
            <a:endParaRPr lang="en-GB" sz="1800" dirty="0" smtClean="0"/>
          </a:p>
        </p:txBody>
      </p:sp>
      <p:sp>
        <p:nvSpPr>
          <p:cNvPr id="5" name="Text Placeholder 5"/>
          <p:cNvSpPr txBox="1">
            <a:spLocks/>
          </p:cNvSpPr>
          <p:nvPr/>
        </p:nvSpPr>
        <p:spPr bwMode="auto">
          <a:xfrm>
            <a:off x="1354275" y="2642890"/>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smtClean="0">
                <a:solidFill>
                  <a:schemeClr val="tx1">
                    <a:lumMod val="50000"/>
                    <a:lumOff val="50000"/>
                  </a:schemeClr>
                </a:solidFill>
              </a:rPr>
              <a:t>Subject 2</a:t>
            </a:r>
            <a:endParaRPr lang="en-GB" sz="1600" dirty="0">
              <a:solidFill>
                <a:schemeClr val="tx1">
                  <a:lumMod val="50000"/>
                  <a:lumOff val="50000"/>
                </a:schemeClr>
              </a:solidFill>
            </a:endParaRPr>
          </a:p>
        </p:txBody>
      </p:sp>
      <p:sp>
        <p:nvSpPr>
          <p:cNvPr id="10" name="Text Placeholder 5"/>
          <p:cNvSpPr txBox="1">
            <a:spLocks/>
          </p:cNvSpPr>
          <p:nvPr/>
        </p:nvSpPr>
        <p:spPr bwMode="auto">
          <a:xfrm>
            <a:off x="1354275" y="1988840"/>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smtClean="0">
                <a:solidFill>
                  <a:schemeClr val="tx1">
                    <a:lumMod val="50000"/>
                    <a:lumOff val="50000"/>
                  </a:schemeClr>
                </a:solidFill>
              </a:rPr>
              <a:t>Subject 1</a:t>
            </a:r>
            <a:endParaRPr lang="en-GB" sz="1600" dirty="0">
              <a:solidFill>
                <a:schemeClr val="tx1">
                  <a:lumMod val="50000"/>
                  <a:lumOff val="50000"/>
                </a:schemeClr>
              </a:solidFill>
            </a:endParaRPr>
          </a:p>
        </p:txBody>
      </p:sp>
      <p:sp>
        <p:nvSpPr>
          <p:cNvPr id="11" name="Text Placeholder 5"/>
          <p:cNvSpPr txBox="1">
            <a:spLocks/>
          </p:cNvSpPr>
          <p:nvPr/>
        </p:nvSpPr>
        <p:spPr bwMode="auto">
          <a:xfrm>
            <a:off x="1354275" y="3290590"/>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smtClean="0">
                <a:solidFill>
                  <a:schemeClr val="tx1">
                    <a:lumMod val="50000"/>
                    <a:lumOff val="50000"/>
                  </a:schemeClr>
                </a:solidFill>
              </a:rPr>
              <a:t>Subject 3</a:t>
            </a:r>
            <a:endParaRPr lang="en-GB" sz="1600" dirty="0">
              <a:solidFill>
                <a:schemeClr val="tx1">
                  <a:lumMod val="50000"/>
                  <a:lumOff val="50000"/>
                </a:schemeClr>
              </a:solidFill>
            </a:endParaRPr>
          </a:p>
        </p:txBody>
      </p:sp>
      <p:sp>
        <p:nvSpPr>
          <p:cNvPr id="12" name="Text Placeholder 5"/>
          <p:cNvSpPr txBox="1">
            <a:spLocks/>
          </p:cNvSpPr>
          <p:nvPr/>
        </p:nvSpPr>
        <p:spPr bwMode="auto">
          <a:xfrm>
            <a:off x="1354275" y="3938290"/>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smtClean="0">
                <a:solidFill>
                  <a:schemeClr val="tx1">
                    <a:lumMod val="50000"/>
                    <a:lumOff val="50000"/>
                  </a:schemeClr>
                </a:solidFill>
              </a:rPr>
              <a:t>Subject 4</a:t>
            </a:r>
            <a:endParaRPr lang="en-GB" sz="1600" dirty="0">
              <a:solidFill>
                <a:schemeClr val="tx1">
                  <a:lumMod val="50000"/>
                  <a:lumOff val="50000"/>
                </a:schemeClr>
              </a:solidFill>
            </a:endParaRPr>
          </a:p>
        </p:txBody>
      </p:sp>
      <p:sp>
        <p:nvSpPr>
          <p:cNvPr id="16" name="Text Placeholder 4"/>
          <p:cNvSpPr txBox="1">
            <a:spLocks/>
          </p:cNvSpPr>
          <p:nvPr/>
        </p:nvSpPr>
        <p:spPr>
          <a:xfrm>
            <a:off x="1355317" y="3939561"/>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Explain Data Ingestion Principles and Considerations?</a:t>
            </a:r>
          </a:p>
        </p:txBody>
      </p:sp>
      <p:sp>
        <p:nvSpPr>
          <p:cNvPr id="17" name="Text Placeholder 4"/>
          <p:cNvSpPr txBox="1">
            <a:spLocks/>
          </p:cNvSpPr>
          <p:nvPr/>
        </p:nvSpPr>
        <p:spPr>
          <a:xfrm>
            <a:off x="1355192" y="3291720"/>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Discuss Hadoop Cluster Fundamentals</a:t>
            </a:r>
          </a:p>
        </p:txBody>
      </p:sp>
      <p:sp>
        <p:nvSpPr>
          <p:cNvPr id="18" name="Text Placeholder 4"/>
          <p:cNvSpPr txBox="1">
            <a:spLocks/>
          </p:cNvSpPr>
          <p:nvPr/>
        </p:nvSpPr>
        <p:spPr>
          <a:xfrm>
            <a:off x="1355317" y="1989829"/>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Describe Distributed Computing Core Concepts</a:t>
            </a:r>
          </a:p>
        </p:txBody>
      </p:sp>
      <p:sp>
        <p:nvSpPr>
          <p:cNvPr id="19" name="Text Placeholder 4"/>
          <p:cNvSpPr txBox="1">
            <a:spLocks/>
          </p:cNvSpPr>
          <p:nvPr/>
        </p:nvSpPr>
        <p:spPr>
          <a:xfrm>
            <a:off x="1355317" y="2643879"/>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Explain the Advantages and Disadvantages of Distributed computing</a:t>
            </a:r>
          </a:p>
        </p:txBody>
      </p:sp>
    </p:spTree>
    <p:extLst>
      <p:ext uri="{BB962C8B-B14F-4D97-AF65-F5344CB8AC3E}">
        <p14:creationId xmlns:p14="http://schemas.microsoft.com/office/powerpoint/2010/main" val="558093322"/>
      </p:ext>
    </p:extLst>
  </p:cSld>
  <p:clrMapOvr>
    <a:masterClrMapping/>
  </p:clrMapOvr>
  <p:transition spd="slow">
    <p:strip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1541270"/>
            <a:ext cx="8532488" cy="453183"/>
          </a:xfrm>
          <a:prstGeom prst="rect">
            <a:avLst/>
          </a:prstGeom>
        </p:spPr>
        <p:txBody>
          <a:bodyPr vert="horz" wrap="square" lIns="72000" tIns="72000" rIns="72000" bIns="72000" rtlCol="0" anchor="t">
            <a:spAutoFit/>
          </a:bodyPr>
          <a:lstStyle/>
          <a:p>
            <a:r>
              <a:rPr lang="en-GB" sz="2000" b="1" dirty="0" smtClean="0">
                <a:solidFill>
                  <a:srgbClr val="2D98D9"/>
                </a:solidFill>
                <a:cs typeface="Arial" panose="020B0604020202020204" pitchFamily="34" charset="0"/>
              </a:rPr>
              <a:t>Intro to Data Science Examples and Exercises Workbook</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28</a:t>
            </a:fld>
            <a:endParaRPr lang="zh-TW" altLang="en-US" dirty="0"/>
          </a:p>
        </p:txBody>
      </p:sp>
      <p:sp>
        <p:nvSpPr>
          <p:cNvPr id="6" name="Title 2"/>
          <p:cNvSpPr txBox="1">
            <a:spLocks/>
          </p:cNvSpPr>
          <p:nvPr>
            <p:custDataLst>
              <p:tags r:id="rId1"/>
            </p:custDataLst>
          </p:nvPr>
        </p:nvSpPr>
        <p:spPr>
          <a:xfrm>
            <a:off x="180000" y="1032352"/>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4</a:t>
            </a:r>
            <a:endParaRPr lang="en-GB" dirty="0">
              <a:latin typeface="+mn-lt"/>
            </a:endParaRPr>
          </a:p>
        </p:txBody>
      </p:sp>
      <p:sp>
        <p:nvSpPr>
          <p:cNvPr id="8" name="Rounded Rectangle 4"/>
          <p:cNvSpPr/>
          <p:nvPr/>
        </p:nvSpPr>
        <p:spPr>
          <a:xfrm>
            <a:off x="948474" y="3628321"/>
            <a:ext cx="7200000" cy="1328023"/>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smtClean="0">
                <a:solidFill>
                  <a:sysClr val="windowText" lastClr="000000"/>
                </a:solidFill>
              </a:rPr>
              <a:t>You should now be in a position to </a:t>
            </a:r>
            <a:r>
              <a:rPr lang="en-GB" dirty="0">
                <a:solidFill>
                  <a:sysClr val="windowText" lastClr="000000"/>
                </a:solidFill>
              </a:rPr>
              <a:t>complete </a:t>
            </a:r>
            <a:r>
              <a:rPr lang="en-GB" dirty="0" smtClean="0">
                <a:solidFill>
                  <a:sysClr val="windowText" lastClr="000000"/>
                </a:solidFill>
              </a:rPr>
              <a:t>the “Intro </a:t>
            </a:r>
            <a:r>
              <a:rPr lang="en-GB" dirty="0">
                <a:solidFill>
                  <a:sysClr val="windowText" lastClr="000000"/>
                </a:solidFill>
              </a:rPr>
              <a:t>to Data Science </a:t>
            </a:r>
            <a:r>
              <a:rPr lang="en-GB" dirty="0" smtClean="0">
                <a:solidFill>
                  <a:sysClr val="windowText" lastClr="000000"/>
                </a:solidFill>
              </a:rPr>
              <a:t>Workbook” Sections 1 and 2.</a:t>
            </a:r>
            <a:endParaRPr lang="en-GB" dirty="0">
              <a:solidFill>
                <a:sysClr val="windowText" lastClr="000000"/>
              </a:solidFill>
            </a:endParaRPr>
          </a:p>
          <a:p>
            <a:r>
              <a:rPr lang="en-GB" dirty="0" smtClean="0">
                <a:solidFill>
                  <a:sysClr val="windowText" lastClr="000000"/>
                </a:solidFill>
              </a:rPr>
              <a:t> </a:t>
            </a:r>
            <a:endParaRPr lang="en-GB" dirty="0">
              <a:solidFill>
                <a:sysClr val="windowText" lastClr="000000"/>
              </a:solidFill>
            </a:endParaRPr>
          </a:p>
          <a:p>
            <a:endParaRPr lang="en-GB" dirty="0">
              <a:solidFill>
                <a:sysClr val="windowText" lastClr="000000"/>
              </a:solidFill>
            </a:endParaRPr>
          </a:p>
        </p:txBody>
      </p:sp>
      <p:sp>
        <p:nvSpPr>
          <p:cNvPr id="9" name="Next subject"/>
          <p:cNvSpPr txBox="1">
            <a:spLocks/>
          </p:cNvSpPr>
          <p:nvPr/>
        </p:nvSpPr>
        <p:spPr>
          <a:xfrm>
            <a:off x="2910111" y="206321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Remainder</a:t>
            </a:r>
            <a:endParaRPr lang="en-GB" b="1" dirty="0"/>
          </a:p>
        </p:txBody>
      </p:sp>
      <p:sp>
        <p:nvSpPr>
          <p:cNvPr id="12" name="Title 2"/>
          <p:cNvSpPr txBox="1">
            <a:spLocks/>
          </p:cNvSpPr>
          <p:nvPr/>
        </p:nvSpPr>
        <p:spPr bwMode="auto">
          <a:xfrm>
            <a:off x="446856" y="623518"/>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Data Ingestion</a:t>
            </a:r>
            <a:endParaRPr lang="en-GB" dirty="0"/>
          </a:p>
        </p:txBody>
      </p:sp>
    </p:spTree>
    <p:extLst>
      <p:ext uri="{BB962C8B-B14F-4D97-AF65-F5344CB8AC3E}">
        <p14:creationId xmlns:p14="http://schemas.microsoft.com/office/powerpoint/2010/main" val="1545820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3</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489248" y="1328548"/>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endParaRPr lang="en-GB" sz="1400" dirty="0" smtClean="0"/>
          </a:p>
        </p:txBody>
      </p:sp>
      <p:sp>
        <p:nvSpPr>
          <p:cNvPr id="5" name="Text Placeholder 5"/>
          <p:cNvSpPr txBox="1">
            <a:spLocks/>
          </p:cNvSpPr>
          <p:nvPr/>
        </p:nvSpPr>
        <p:spPr bwMode="auto">
          <a:xfrm>
            <a:off x="1354275"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Distributed Computing</a:t>
            </a:r>
            <a:endParaRPr lang="en-GB" sz="2200" dirty="0">
              <a:solidFill>
                <a:schemeClr val="tx1">
                  <a:lumMod val="50000"/>
                  <a:lumOff val="50000"/>
                </a:schemeClr>
              </a:solidFill>
            </a:endParaRPr>
          </a:p>
        </p:txBody>
      </p:sp>
      <p:sp>
        <p:nvSpPr>
          <p:cNvPr id="9" name="Text Placeholder 5"/>
          <p:cNvSpPr txBox="1">
            <a:spLocks/>
          </p:cNvSpPr>
          <p:nvPr/>
        </p:nvSpPr>
        <p:spPr bwMode="auto">
          <a:xfrm>
            <a:off x="1354275"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Q&amp;A</a:t>
            </a:r>
            <a:endParaRPr lang="en-GB" sz="2200" dirty="0">
              <a:solidFill>
                <a:schemeClr val="tx1">
                  <a:lumMod val="50000"/>
                  <a:lumOff val="50000"/>
                </a:schemeClr>
              </a:solidFill>
            </a:endParaRPr>
          </a:p>
        </p:txBody>
      </p:sp>
      <p:sp>
        <p:nvSpPr>
          <p:cNvPr id="10" name="Text Placeholder 5"/>
          <p:cNvSpPr txBox="1">
            <a:spLocks/>
          </p:cNvSpPr>
          <p:nvPr/>
        </p:nvSpPr>
        <p:spPr bwMode="auto">
          <a:xfrm>
            <a:off x="1354275"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smtClean="0">
                <a:solidFill>
                  <a:schemeClr val="tx1">
                    <a:lumMod val="50000"/>
                    <a:lumOff val="50000"/>
                  </a:schemeClr>
                </a:solidFill>
              </a:rPr>
              <a:t>Subject 1</a:t>
            </a:r>
            <a:endParaRPr lang="en-GB" sz="2200" dirty="0">
              <a:solidFill>
                <a:schemeClr val="tx1">
                  <a:lumMod val="50000"/>
                  <a:lumOff val="50000"/>
                </a:schemeClr>
              </a:solidFill>
            </a:endParaRPr>
          </a:p>
        </p:txBody>
      </p:sp>
      <p:sp>
        <p:nvSpPr>
          <p:cNvPr id="11" name="Text Placeholder 5"/>
          <p:cNvSpPr txBox="1">
            <a:spLocks/>
          </p:cNvSpPr>
          <p:nvPr/>
        </p:nvSpPr>
        <p:spPr bwMode="auto">
          <a:xfrm>
            <a:off x="1354275"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The Hadoop Cluster Ecosystem</a:t>
            </a:r>
            <a:endParaRPr lang="en-GB" sz="2200" dirty="0">
              <a:solidFill>
                <a:schemeClr val="tx1">
                  <a:lumMod val="50000"/>
                  <a:lumOff val="50000"/>
                </a:schemeClr>
              </a:solidFill>
            </a:endParaRPr>
          </a:p>
        </p:txBody>
      </p:sp>
      <p:sp>
        <p:nvSpPr>
          <p:cNvPr id="12" name="Text Placeholder 5"/>
          <p:cNvSpPr txBox="1">
            <a:spLocks/>
          </p:cNvSpPr>
          <p:nvPr/>
        </p:nvSpPr>
        <p:spPr bwMode="auto">
          <a:xfrm>
            <a:off x="1354275"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What is Data Ingestion</a:t>
            </a:r>
            <a:endParaRPr lang="en-GB" sz="2200" dirty="0">
              <a:solidFill>
                <a:schemeClr val="tx1">
                  <a:lumMod val="50000"/>
                  <a:lumOff val="50000"/>
                </a:schemeClr>
              </a:solidFill>
            </a:endParaRPr>
          </a:p>
        </p:txBody>
      </p:sp>
      <p:sp>
        <p:nvSpPr>
          <p:cNvPr id="18" name="Text Placeholder 4"/>
          <p:cNvSpPr txBox="1">
            <a:spLocks/>
          </p:cNvSpPr>
          <p:nvPr/>
        </p:nvSpPr>
        <p:spPr>
          <a:xfrm>
            <a:off x="1355317" y="132496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sz="2200" b="1" dirty="0" smtClean="0"/>
              <a:t>Previous Day Recap</a:t>
            </a:r>
            <a:endParaRPr lang="en-GB" sz="2200" b="1" dirty="0"/>
          </a:p>
        </p:txBody>
      </p:sp>
    </p:spTree>
    <p:extLst>
      <p:ext uri="{BB962C8B-B14F-4D97-AF65-F5344CB8AC3E}">
        <p14:creationId xmlns:p14="http://schemas.microsoft.com/office/powerpoint/2010/main" val="3206501237"/>
      </p:ext>
    </p:extLst>
  </p:cSld>
  <p:clrMapOvr>
    <a:masterClrMapping/>
  </p:clrMapOvr>
  <p:transition spd="slow">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4</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489248" y="1328548"/>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endParaRPr lang="en-GB" sz="1400" dirty="0" smtClean="0"/>
          </a:p>
        </p:txBody>
      </p:sp>
      <p:sp>
        <p:nvSpPr>
          <p:cNvPr id="5" name="Text Placeholder 5"/>
          <p:cNvSpPr txBox="1">
            <a:spLocks/>
          </p:cNvSpPr>
          <p:nvPr/>
        </p:nvSpPr>
        <p:spPr bwMode="auto">
          <a:xfrm>
            <a:off x="1354275"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smtClean="0">
                <a:solidFill>
                  <a:schemeClr val="tx1">
                    <a:lumMod val="50000"/>
                    <a:lumOff val="50000"/>
                  </a:schemeClr>
                </a:solidFill>
              </a:rPr>
              <a:t>Subject 2</a:t>
            </a:r>
            <a:endParaRPr lang="en-GB" sz="2200" dirty="0">
              <a:solidFill>
                <a:schemeClr val="tx1">
                  <a:lumMod val="50000"/>
                  <a:lumOff val="50000"/>
                </a:schemeClr>
              </a:solidFill>
            </a:endParaRPr>
          </a:p>
        </p:txBody>
      </p:sp>
      <p:sp>
        <p:nvSpPr>
          <p:cNvPr id="9" name="Text Placeholder 5"/>
          <p:cNvSpPr txBox="1">
            <a:spLocks/>
          </p:cNvSpPr>
          <p:nvPr/>
        </p:nvSpPr>
        <p:spPr bwMode="auto">
          <a:xfrm>
            <a:off x="1354275"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
        <p:nvSpPr>
          <p:cNvPr id="10" name="Text Placeholder 5"/>
          <p:cNvSpPr txBox="1">
            <a:spLocks/>
          </p:cNvSpPr>
          <p:nvPr/>
        </p:nvSpPr>
        <p:spPr bwMode="auto">
          <a:xfrm>
            <a:off x="1354275"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354275"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The Hadoop Cluster Ecosystem</a:t>
            </a:r>
          </a:p>
        </p:txBody>
      </p:sp>
      <p:sp>
        <p:nvSpPr>
          <p:cNvPr id="12" name="Text Placeholder 5"/>
          <p:cNvSpPr txBox="1">
            <a:spLocks/>
          </p:cNvSpPr>
          <p:nvPr/>
        </p:nvSpPr>
        <p:spPr bwMode="auto">
          <a:xfrm>
            <a:off x="1354275"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 Data Ingestion</a:t>
            </a:r>
          </a:p>
        </p:txBody>
      </p:sp>
      <p:sp>
        <p:nvSpPr>
          <p:cNvPr id="19" name="Text Placeholder 4"/>
          <p:cNvSpPr txBox="1">
            <a:spLocks/>
          </p:cNvSpPr>
          <p:nvPr/>
        </p:nvSpPr>
        <p:spPr>
          <a:xfrm>
            <a:off x="1355317" y="197901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Distributed Computing</a:t>
            </a:r>
            <a:endParaRPr lang="en-GB" sz="2200" b="1" dirty="0"/>
          </a:p>
        </p:txBody>
      </p:sp>
    </p:spTree>
    <p:extLst>
      <p:ext uri="{BB962C8B-B14F-4D97-AF65-F5344CB8AC3E}">
        <p14:creationId xmlns:p14="http://schemas.microsoft.com/office/powerpoint/2010/main" val="3641614914"/>
      </p:ext>
    </p:extLst>
  </p:cSld>
  <p:clrMapOvr>
    <a:masterClrMapping/>
  </p:clrMapOvr>
  <p:transition spd="slow">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5</a:t>
            </a:fld>
            <a:endParaRPr lang="en-US" b="1" dirty="0">
              <a:solidFill>
                <a:prstClr val="black"/>
              </a:solidFill>
            </a:endParaRPr>
          </a:p>
        </p:txBody>
      </p:sp>
      <p:sp>
        <p:nvSpPr>
          <p:cNvPr id="2" name="Title 1"/>
          <p:cNvSpPr>
            <a:spLocks noGrp="1"/>
          </p:cNvSpPr>
          <p:nvPr>
            <p:ph type="title"/>
          </p:nvPr>
        </p:nvSpPr>
        <p:spPr>
          <a:xfrm>
            <a:off x="107504" y="639027"/>
            <a:ext cx="8928992" cy="784830"/>
          </a:xfrm>
        </p:spPr>
        <p:txBody>
          <a:bodyPr/>
          <a:lstStyle/>
          <a:p>
            <a:pPr algn="ctr"/>
            <a:r>
              <a:rPr lang="en-GB" dirty="0" smtClean="0"/>
              <a:t>The Work of One, the Power of </a:t>
            </a:r>
            <a:r>
              <a:rPr lang="en-GB" dirty="0"/>
              <a:t>M</a:t>
            </a:r>
            <a:r>
              <a:rPr lang="en-GB" dirty="0" smtClean="0"/>
              <a:t>any</a:t>
            </a:r>
            <a:br>
              <a:rPr lang="en-GB" dirty="0" smtClean="0"/>
            </a:br>
            <a:r>
              <a:rPr lang="en-GB" dirty="0" smtClean="0"/>
              <a:t> Distributed Computing</a:t>
            </a:r>
            <a:endParaRPr lang="en-GB" dirty="0"/>
          </a:p>
        </p:txBody>
      </p:sp>
      <p:pic>
        <p:nvPicPr>
          <p:cNvPr id="4098" name="Picture 2" descr="C:\Program Files\Microsoft Office\MEDIA\CAGCAT10\j0240719.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166" y="4678529"/>
            <a:ext cx="992692" cy="1558783"/>
          </a:xfrm>
          <a:prstGeom prst="rect">
            <a:avLst/>
          </a:prstGeom>
          <a:noFill/>
          <a:extLst>
            <a:ext uri="{909E8E84-426E-40DD-AFC4-6F175D3DCCD1}">
              <a14:hiddenFill xmlns:a14="http://schemas.microsoft.com/office/drawing/2010/main">
                <a:solidFill>
                  <a:srgbClr val="FFFFFF"/>
                </a:solidFill>
              </a14:hiddenFill>
            </a:ext>
          </a:extLst>
        </p:spPr>
      </p:pic>
      <p:sp>
        <p:nvSpPr>
          <p:cNvPr id="34" name="Oval Callout 33"/>
          <p:cNvSpPr/>
          <p:nvPr/>
        </p:nvSpPr>
        <p:spPr>
          <a:xfrm>
            <a:off x="1999680" y="4077072"/>
            <a:ext cx="1584176" cy="728290"/>
          </a:xfrm>
          <a:prstGeom prst="wedgeEllipseCallout">
            <a:avLst>
              <a:gd name="adj1" fmla="val -66889"/>
              <a:gd name="adj2" fmla="val 6424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solidFill>
                  <a:schemeClr val="tx1"/>
                </a:solidFill>
              </a:rPr>
              <a:t>I’m smarter than all of you!</a:t>
            </a:r>
            <a:endParaRPr lang="en-GB" sz="1400" dirty="0">
              <a:solidFill>
                <a:schemeClr val="tx1"/>
              </a:solidFill>
            </a:endParaRPr>
          </a:p>
        </p:txBody>
      </p:sp>
      <p:pic>
        <p:nvPicPr>
          <p:cNvPr id="4100" name="Picture 4" descr="C:\Users\Adam.Kershaw\AppData\Local\Microsoft\Windows\Temporary Internet Files\Content.IE5\TFGD9VQ6\goldfish_stock_by_naveenvverma-d3kty1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4128" y="4678529"/>
            <a:ext cx="2550359" cy="1700240"/>
          </a:xfrm>
          <a:prstGeom prst="rect">
            <a:avLst/>
          </a:prstGeom>
          <a:noFill/>
          <a:extLst>
            <a:ext uri="{909E8E84-426E-40DD-AFC4-6F175D3DCCD1}">
              <a14:hiddenFill xmlns:a14="http://schemas.microsoft.com/office/drawing/2010/main">
                <a:solidFill>
                  <a:srgbClr val="FFFFFF"/>
                </a:solidFill>
              </a14:hiddenFill>
            </a:ext>
          </a:extLst>
        </p:spPr>
      </p:pic>
      <p:sp>
        <p:nvSpPr>
          <p:cNvPr id="42" name="Oval Callout 41"/>
          <p:cNvSpPr/>
          <p:nvPr/>
        </p:nvSpPr>
        <p:spPr>
          <a:xfrm>
            <a:off x="5074865" y="3894906"/>
            <a:ext cx="1578817" cy="720080"/>
          </a:xfrm>
          <a:prstGeom prst="wedgeEllipseCallout">
            <a:avLst>
              <a:gd name="adj1" fmla="val 73281"/>
              <a:gd name="adj2" fmla="val 71318"/>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solidFill>
                  <a:schemeClr val="tx1"/>
                </a:solidFill>
              </a:rPr>
              <a:t>Not if we work as a team!</a:t>
            </a:r>
            <a:endParaRPr lang="en-GB" sz="1400" dirty="0">
              <a:solidFill>
                <a:schemeClr val="tx1"/>
              </a:solidFill>
            </a:endParaRPr>
          </a:p>
        </p:txBody>
      </p:sp>
      <p:sp>
        <p:nvSpPr>
          <p:cNvPr id="9" name="Rounded Rectangle 8"/>
          <p:cNvSpPr/>
          <p:nvPr/>
        </p:nvSpPr>
        <p:spPr>
          <a:xfrm>
            <a:off x="827584" y="1988840"/>
            <a:ext cx="7200000" cy="1123712"/>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Distributed computing is a model in which components of a software system are shared among multiple computers to improve </a:t>
            </a:r>
            <a:r>
              <a:rPr lang="en-GB" altLang="en-US" b="1" dirty="0"/>
              <a:t>EFFICIENCY</a:t>
            </a:r>
            <a:r>
              <a:rPr lang="en-GB" altLang="en-US" dirty="0"/>
              <a:t> and </a:t>
            </a:r>
            <a:r>
              <a:rPr lang="en-GB" altLang="en-US" b="1" dirty="0"/>
              <a:t>PERFORMANCE</a:t>
            </a:r>
            <a:r>
              <a:rPr lang="en-GB" altLang="en-US" dirty="0"/>
              <a:t>.</a:t>
            </a:r>
            <a:r>
              <a:rPr lang="en-GB" altLang="en-US" i="1" dirty="0"/>
              <a:t> </a:t>
            </a:r>
          </a:p>
        </p:txBody>
      </p:sp>
    </p:spTree>
    <p:extLst>
      <p:ext uri="{BB962C8B-B14F-4D97-AF65-F5344CB8AC3E}">
        <p14:creationId xmlns:p14="http://schemas.microsoft.com/office/powerpoint/2010/main" val="3253455664"/>
      </p:ext>
    </p:extLst>
  </p:cSld>
  <p:clrMapOvr>
    <a:masterClrMapping/>
  </p:clrMapOvr>
  <p:transition spd="slow">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a:solidFill>
                  <a:srgbClr val="2D98D9"/>
                </a:solidFill>
                <a:cs typeface="Arial" panose="020B0604020202020204" pitchFamily="34" charset="0"/>
              </a:rPr>
              <a:t>Why do we need Distributed Computing?</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6</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1</a:t>
            </a:r>
            <a:endParaRPr lang="en-GB" dirty="0">
              <a:latin typeface="+mn-lt"/>
            </a:endParaRPr>
          </a:p>
        </p:txBody>
      </p:sp>
      <p:sp>
        <p:nvSpPr>
          <p:cNvPr id="8" name="Rounded Rectangle 4"/>
          <p:cNvSpPr/>
          <p:nvPr/>
        </p:nvSpPr>
        <p:spPr>
          <a:xfrm>
            <a:off x="948474" y="2491164"/>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smtClean="0">
                <a:solidFill>
                  <a:sysClr val="windowText" lastClr="000000"/>
                </a:solidFill>
              </a:rPr>
              <a:t>Discussion </a:t>
            </a:r>
            <a:r>
              <a:rPr lang="en-GB" dirty="0">
                <a:solidFill>
                  <a:sysClr val="windowText" lastClr="000000"/>
                </a:solidFill>
              </a:rPr>
              <a:t>&amp; Feedback</a:t>
            </a:r>
            <a:r>
              <a:rPr lang="en-GB" altLang="en-US" dirty="0" smtClean="0"/>
              <a:t>.</a:t>
            </a:r>
            <a:endParaRPr lang="en-GB" altLang="en-US" dirty="0"/>
          </a:p>
          <a:p>
            <a:pPr lvl="2"/>
            <a:endParaRPr lang="en-GB" altLang="en-US" dirty="0"/>
          </a:p>
          <a:p>
            <a:pPr lvl="2"/>
            <a:endParaRPr lang="en-GB" altLang="en-US" dirty="0"/>
          </a:p>
        </p:txBody>
      </p:sp>
      <p:sp>
        <p:nvSpPr>
          <p:cNvPr id="9" name="Next subject"/>
          <p:cNvSpPr txBox="1">
            <a:spLocks/>
          </p:cNvSpPr>
          <p:nvPr/>
        </p:nvSpPr>
        <p:spPr>
          <a:xfrm>
            <a:off x="2910111" y="1498860"/>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15 </a:t>
            </a:r>
            <a:r>
              <a:rPr lang="en-GB" b="1" dirty="0"/>
              <a:t>minutes.</a:t>
            </a:r>
          </a:p>
        </p:txBody>
      </p:sp>
      <p:sp>
        <p:nvSpPr>
          <p:cNvPr id="7" name="Title 1"/>
          <p:cNvSpPr txBox="1">
            <a:spLocks/>
          </p:cNvSpPr>
          <p:nvPr/>
        </p:nvSpPr>
        <p:spPr>
          <a:xfrm>
            <a:off x="107504" y="195898"/>
            <a:ext cx="8928992" cy="784830"/>
          </a:xfrm>
          <a:prstGeom prst="rect">
            <a:avLst/>
          </a:prstGeom>
        </p:spPr>
        <p:txBody>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dirty="0" smtClean="0"/>
              <a:t> Distributed Computing</a:t>
            </a:r>
            <a:endParaRPr lang="en-GB" dirty="0"/>
          </a:p>
        </p:txBody>
      </p:sp>
    </p:spTree>
    <p:extLst>
      <p:ext uri="{BB962C8B-B14F-4D97-AF65-F5344CB8AC3E}">
        <p14:creationId xmlns:p14="http://schemas.microsoft.com/office/powerpoint/2010/main" val="3773414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7</a:t>
            </a:fld>
            <a:endParaRPr lang="en-US" b="1" dirty="0">
              <a:solidFill>
                <a:prstClr val="black"/>
              </a:solidFill>
            </a:endParaRPr>
          </a:p>
        </p:txBody>
      </p:sp>
      <p:sp>
        <p:nvSpPr>
          <p:cNvPr id="2" name="Title 1"/>
          <p:cNvSpPr>
            <a:spLocks noGrp="1"/>
          </p:cNvSpPr>
          <p:nvPr>
            <p:ph type="title"/>
          </p:nvPr>
        </p:nvSpPr>
        <p:spPr>
          <a:xfrm>
            <a:off x="617908" y="637907"/>
            <a:ext cx="8229600" cy="415498"/>
          </a:xfrm>
        </p:spPr>
        <p:txBody>
          <a:bodyPr/>
          <a:lstStyle/>
          <a:p>
            <a:pPr algn="ctr"/>
            <a:r>
              <a:rPr lang="en-GB" dirty="0" smtClean="0"/>
              <a:t>Why do we need Distributed Computing?</a:t>
            </a:r>
            <a:endParaRPr lang="en-GB" dirty="0"/>
          </a:p>
        </p:txBody>
      </p:sp>
      <p:sp>
        <p:nvSpPr>
          <p:cNvPr id="8" name="TextBox 7"/>
          <p:cNvSpPr txBox="1"/>
          <p:nvPr/>
        </p:nvSpPr>
        <p:spPr>
          <a:xfrm>
            <a:off x="4185306" y="4847318"/>
            <a:ext cx="1057551" cy="369332"/>
          </a:xfrm>
          <a:prstGeom prst="rect">
            <a:avLst/>
          </a:prstGeom>
          <a:noFill/>
        </p:spPr>
        <p:txBody>
          <a:bodyPr wrap="square" rtlCol="0">
            <a:spAutoFit/>
          </a:bodyPr>
          <a:lstStyle/>
          <a:p>
            <a:r>
              <a:rPr lang="en-GB" dirty="0" smtClean="0"/>
              <a:t>Server</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36" y="1964339"/>
            <a:ext cx="1236131" cy="2897181"/>
          </a:xfrm>
          <a:prstGeom prst="rect">
            <a:avLst/>
          </a:prstGeom>
        </p:spPr>
      </p:pic>
    </p:spTree>
    <p:extLst>
      <p:ext uri="{BB962C8B-B14F-4D97-AF65-F5344CB8AC3E}">
        <p14:creationId xmlns:p14="http://schemas.microsoft.com/office/powerpoint/2010/main" val="1343088326"/>
      </p:ext>
    </p:extLst>
  </p:cSld>
  <p:clrMapOvr>
    <a:masterClrMapping/>
  </p:clrMapOvr>
  <p:transition spd="slow">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8</a:t>
            </a:fld>
            <a:endParaRPr lang="en-US" b="1" dirty="0">
              <a:solidFill>
                <a:prstClr val="black"/>
              </a:solidFill>
            </a:endParaRPr>
          </a:p>
        </p:txBody>
      </p:sp>
      <p:sp>
        <p:nvSpPr>
          <p:cNvPr id="10" name="TextBox 9"/>
          <p:cNvSpPr txBox="1"/>
          <p:nvPr/>
        </p:nvSpPr>
        <p:spPr>
          <a:xfrm>
            <a:off x="1619672" y="2680051"/>
            <a:ext cx="1512168" cy="369332"/>
          </a:xfrm>
          <a:prstGeom prst="rect">
            <a:avLst/>
          </a:prstGeom>
          <a:noFill/>
        </p:spPr>
        <p:txBody>
          <a:bodyPr wrap="square" rtlCol="0">
            <a:spAutoFit/>
          </a:bodyPr>
          <a:lstStyle/>
          <a:p>
            <a:r>
              <a:rPr lang="en-GB" dirty="0" smtClean="0"/>
              <a:t>Data Stream</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7002" y="1978540"/>
            <a:ext cx="1236131" cy="2897181"/>
          </a:xfrm>
          <a:prstGeom prst="rect">
            <a:avLst/>
          </a:prstGeom>
        </p:spPr>
      </p:pic>
      <p:sp>
        <p:nvSpPr>
          <p:cNvPr id="8" name="Right Arrow 7"/>
          <p:cNvSpPr/>
          <p:nvPr/>
        </p:nvSpPr>
        <p:spPr>
          <a:xfrm>
            <a:off x="1010882" y="2864717"/>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7" name="Title 1"/>
          <p:cNvSpPr>
            <a:spLocks noGrp="1"/>
          </p:cNvSpPr>
          <p:nvPr>
            <p:ph type="title"/>
          </p:nvPr>
        </p:nvSpPr>
        <p:spPr>
          <a:xfrm>
            <a:off x="617908" y="637907"/>
            <a:ext cx="8229600" cy="415498"/>
          </a:xfrm>
        </p:spPr>
        <p:txBody>
          <a:bodyPr/>
          <a:lstStyle/>
          <a:p>
            <a:pPr algn="ctr"/>
            <a:r>
              <a:rPr lang="en-GB" dirty="0" smtClean="0"/>
              <a:t>Why do we need Distributed Computing?</a:t>
            </a:r>
            <a:endParaRPr lang="en-GB" dirty="0"/>
          </a:p>
        </p:txBody>
      </p:sp>
    </p:spTree>
    <p:extLst>
      <p:ext uri="{BB962C8B-B14F-4D97-AF65-F5344CB8AC3E}">
        <p14:creationId xmlns:p14="http://schemas.microsoft.com/office/powerpoint/2010/main" val="3164611225"/>
      </p:ext>
    </p:extLst>
  </p:cSld>
  <p:clrMapOvr>
    <a:masterClrMapping/>
  </p:clrMapOvr>
  <p:transition spd="slow">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9</a:t>
            </a:fld>
            <a:endParaRPr lang="en-US" b="1" dirty="0">
              <a:solidFill>
                <a:prstClr val="black"/>
              </a:solidFill>
            </a:endParaRPr>
          </a:p>
        </p:txBody>
      </p:sp>
      <p:sp>
        <p:nvSpPr>
          <p:cNvPr id="9" name="TextBox 8"/>
          <p:cNvSpPr txBox="1"/>
          <p:nvPr/>
        </p:nvSpPr>
        <p:spPr>
          <a:xfrm>
            <a:off x="6384479" y="2250739"/>
            <a:ext cx="2304256" cy="646331"/>
          </a:xfrm>
          <a:prstGeom prst="rect">
            <a:avLst/>
          </a:prstGeom>
          <a:noFill/>
        </p:spPr>
        <p:txBody>
          <a:bodyPr wrap="square" rtlCol="0">
            <a:spAutoFit/>
          </a:bodyPr>
          <a:lstStyle/>
          <a:p>
            <a:pPr algn="ctr"/>
            <a:r>
              <a:rPr lang="en-GB" dirty="0" smtClean="0"/>
              <a:t>Operational System</a:t>
            </a:r>
          </a:p>
          <a:p>
            <a:pPr algn="ctr"/>
            <a:r>
              <a:rPr lang="en-GB" dirty="0" smtClean="0"/>
              <a:t>(Client)</a:t>
            </a:r>
            <a:endParaRPr lang="en-GB" dirty="0"/>
          </a:p>
        </p:txBody>
      </p:sp>
      <p:sp>
        <p:nvSpPr>
          <p:cNvPr id="10" name="TextBox 9"/>
          <p:cNvSpPr txBox="1"/>
          <p:nvPr/>
        </p:nvSpPr>
        <p:spPr>
          <a:xfrm>
            <a:off x="3537812" y="2102255"/>
            <a:ext cx="1802801" cy="307777"/>
          </a:xfrm>
          <a:prstGeom prst="rect">
            <a:avLst/>
          </a:prstGeom>
          <a:noFill/>
        </p:spPr>
        <p:txBody>
          <a:bodyPr wrap="square" rtlCol="0">
            <a:spAutoFit/>
          </a:bodyPr>
          <a:lstStyle/>
          <a:p>
            <a:r>
              <a:rPr lang="en-GB" sz="1400" dirty="0" smtClean="0"/>
              <a:t>10GHz Clock Speed</a:t>
            </a:r>
            <a:endParaRPr lang="en-GB" sz="14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9997" y="2957585"/>
            <a:ext cx="192405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157" y="2410032"/>
            <a:ext cx="982109" cy="2301818"/>
          </a:xfrm>
          <a:prstGeom prst="rect">
            <a:avLst/>
          </a:prstGeom>
        </p:spPr>
      </p:pic>
      <p:sp>
        <p:nvSpPr>
          <p:cNvPr id="12" name="Right Arrow 11"/>
          <p:cNvSpPr/>
          <p:nvPr/>
        </p:nvSpPr>
        <p:spPr>
          <a:xfrm>
            <a:off x="745364" y="3051850"/>
            <a:ext cx="3168352" cy="112482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t>11101010001111010101011010100101010111100011001111000111</a:t>
            </a:r>
            <a:endParaRPr lang="en-GB" sz="1400" dirty="0"/>
          </a:p>
        </p:txBody>
      </p:sp>
      <p:sp>
        <p:nvSpPr>
          <p:cNvPr id="13" name="Right Arrow 12"/>
          <p:cNvSpPr/>
          <p:nvPr/>
        </p:nvSpPr>
        <p:spPr>
          <a:xfrm>
            <a:off x="5015690" y="3439308"/>
            <a:ext cx="1537895" cy="349908"/>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p:txBody>
      </p:sp>
      <p:sp>
        <p:nvSpPr>
          <p:cNvPr id="14" name="Title 1"/>
          <p:cNvSpPr>
            <a:spLocks noGrp="1"/>
          </p:cNvSpPr>
          <p:nvPr>
            <p:ph type="title"/>
          </p:nvPr>
        </p:nvSpPr>
        <p:spPr>
          <a:xfrm>
            <a:off x="617908" y="637907"/>
            <a:ext cx="8229600" cy="415498"/>
          </a:xfrm>
        </p:spPr>
        <p:txBody>
          <a:bodyPr/>
          <a:lstStyle/>
          <a:p>
            <a:pPr algn="ctr"/>
            <a:r>
              <a:rPr lang="en-GB" dirty="0" smtClean="0"/>
              <a:t>Why do we need Distributed Computing?</a:t>
            </a:r>
            <a:endParaRPr lang="en-GB" dirty="0"/>
          </a:p>
        </p:txBody>
      </p:sp>
    </p:spTree>
    <p:extLst>
      <p:ext uri="{BB962C8B-B14F-4D97-AF65-F5344CB8AC3E}">
        <p14:creationId xmlns:p14="http://schemas.microsoft.com/office/powerpoint/2010/main" val="1204941923"/>
      </p:ext>
    </p:extLst>
  </p:cSld>
  <p:clrMapOvr>
    <a:masterClrMapping/>
  </p:clrMapOvr>
  <p:transition spd="slow">
    <p:strips/>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JKgWtaGUwrTWxdJqwrNYRW"/>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c43e90cf-65af-417b-bc7c-e52e683de365">01. Introduction To Data Science</Modu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e40f3c5e5bbf166eba96cc978444212a">
  <xsd:schema xmlns:xsd="http://www.w3.org/2001/XMLSchema" xmlns:xs="http://www.w3.org/2001/XMLSchema" xmlns:p="http://schemas.microsoft.com/office/2006/metadata/properties" xmlns:ns3="c43e90cf-65af-417b-bc7c-e52e683de365" targetNamespace="http://schemas.microsoft.com/office/2006/metadata/properties" ma:root="true" ma:fieldsID="0e935c5993a91e778ad7c62c0bdefc8b"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9C8CD-45C6-40A7-BC81-615ABDBC55DB}"/>
</file>

<file path=customXml/itemProps2.xml><?xml version="1.0" encoding="utf-8"?>
<ds:datastoreItem xmlns:ds="http://schemas.openxmlformats.org/officeDocument/2006/customXml" ds:itemID="{BBCA0DCD-3CF2-417C-8D05-465163F74DC7}"/>
</file>

<file path=customXml/itemProps3.xml><?xml version="1.0" encoding="utf-8"?>
<ds:datastoreItem xmlns:ds="http://schemas.openxmlformats.org/officeDocument/2006/customXml" ds:itemID="{A6E1C34B-9701-4BAC-91F1-15215AD15D2F}"/>
</file>

<file path=docProps/app.xml><?xml version="1.0" encoding="utf-8"?>
<Properties xmlns="http://schemas.openxmlformats.org/officeDocument/2006/extended-properties" xmlns:vt="http://schemas.openxmlformats.org/officeDocument/2006/docPropsVTypes">
  <TotalTime>9992</TotalTime>
  <Words>1372</Words>
  <Application>Microsoft Office PowerPoint</Application>
  <PresentationFormat>On-screen Show (4:3)</PresentationFormat>
  <Paragraphs>477</Paragraphs>
  <Slides>28</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微軟正黑體</vt:lpstr>
      <vt:lpstr>ＭＳ Ｐゴシック</vt:lpstr>
      <vt:lpstr>ＭＳ Ｐゴシック</vt:lpstr>
      <vt:lpstr>Arial</vt:lpstr>
      <vt:lpstr>Calibri</vt:lpstr>
      <vt:lpstr>新細明體</vt:lpstr>
      <vt:lpstr>Wingdings</vt:lpstr>
      <vt:lpstr>Office Theme</vt:lpstr>
      <vt:lpstr>1_Office Theme</vt:lpstr>
      <vt:lpstr>PowerPoint Presentation</vt:lpstr>
      <vt:lpstr>Agenda</vt:lpstr>
      <vt:lpstr>Agenda</vt:lpstr>
      <vt:lpstr>Agenda</vt:lpstr>
      <vt:lpstr>The Work of One, the Power of Many  Distributed Computing</vt:lpstr>
      <vt:lpstr>PowerPoint Presentation</vt:lpstr>
      <vt:lpstr>Why do we need Distributed Computing?</vt:lpstr>
      <vt:lpstr>Why do we need Distributed Computing?</vt:lpstr>
      <vt:lpstr>Why do we need Distributed Computing?</vt:lpstr>
      <vt:lpstr>Why do we need Distributed Computing?</vt:lpstr>
      <vt:lpstr>Why do we need Distributed Computing?</vt:lpstr>
      <vt:lpstr>Solution = Distributed Computing </vt:lpstr>
      <vt:lpstr>Clusters = Performance &amp; Efficiency Improvements!</vt:lpstr>
      <vt:lpstr>Performance is not the only bonus…. Scalability!</vt:lpstr>
      <vt:lpstr>Some Disadvantages:</vt:lpstr>
      <vt:lpstr>Agenda</vt:lpstr>
      <vt:lpstr>Distributed Computing and Hadoop Clusters</vt:lpstr>
      <vt:lpstr>Example: Hadoop Cluster</vt:lpstr>
      <vt:lpstr>Why use a Hadoop Cluster?</vt:lpstr>
      <vt:lpstr>Fault Tolerance - Explained</vt:lpstr>
      <vt:lpstr>PowerPoint Presentation</vt:lpstr>
      <vt:lpstr>Agenda</vt:lpstr>
      <vt:lpstr>Hungry for Data? What is Data Ingestion?</vt:lpstr>
      <vt:lpstr>Data Ingestion Considerations – What goes in, must come out!</vt:lpstr>
      <vt:lpstr>PowerPoint Presentation</vt:lpstr>
      <vt:lpstr>Agenda</vt:lpstr>
      <vt:lpstr>Learning Outcomes:</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Kershaw; Stuart Brown</dc:creator>
  <cp:lastModifiedBy>Stuart Brown</cp:lastModifiedBy>
  <cp:revision>383</cp:revision>
  <cp:lastPrinted>2015-10-26T08:18:22Z</cp:lastPrinted>
  <dcterms:created xsi:type="dcterms:W3CDTF">2015-09-25T08:37:51Z</dcterms:created>
  <dcterms:modified xsi:type="dcterms:W3CDTF">2018-03-05T10:14:30Z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