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7"/>
  </p:notesMasterIdLst>
  <p:handoutMasterIdLst>
    <p:handoutMasterId r:id="rId48"/>
  </p:handoutMasterIdLst>
  <p:sldIdLst>
    <p:sldId id="378" r:id="rId6"/>
    <p:sldId id="274" r:id="rId7"/>
    <p:sldId id="379" r:id="rId8"/>
    <p:sldId id="380" r:id="rId9"/>
    <p:sldId id="308" r:id="rId10"/>
    <p:sldId id="365" r:id="rId11"/>
    <p:sldId id="366" r:id="rId12"/>
    <p:sldId id="377" r:id="rId13"/>
    <p:sldId id="381" r:id="rId14"/>
    <p:sldId id="309" r:id="rId15"/>
    <p:sldId id="321" r:id="rId16"/>
    <p:sldId id="382" r:id="rId17"/>
    <p:sldId id="349" r:id="rId18"/>
    <p:sldId id="350" r:id="rId19"/>
    <p:sldId id="363" r:id="rId20"/>
    <p:sldId id="351" r:id="rId21"/>
    <p:sldId id="352" r:id="rId22"/>
    <p:sldId id="353" r:id="rId23"/>
    <p:sldId id="354" r:id="rId24"/>
    <p:sldId id="383" r:id="rId25"/>
    <p:sldId id="355" r:id="rId26"/>
    <p:sldId id="356" r:id="rId27"/>
    <p:sldId id="384" r:id="rId28"/>
    <p:sldId id="385" r:id="rId29"/>
    <p:sldId id="386" r:id="rId30"/>
    <p:sldId id="367" r:id="rId31"/>
    <p:sldId id="312" r:id="rId32"/>
    <p:sldId id="314" r:id="rId33"/>
    <p:sldId id="315" r:id="rId34"/>
    <p:sldId id="316" r:id="rId35"/>
    <p:sldId id="318" r:id="rId36"/>
    <p:sldId id="317" r:id="rId37"/>
    <p:sldId id="320" r:id="rId38"/>
    <p:sldId id="319" r:id="rId39"/>
    <p:sldId id="348" r:id="rId40"/>
    <p:sldId id="390" r:id="rId41"/>
    <p:sldId id="387" r:id="rId42"/>
    <p:sldId id="364" r:id="rId43"/>
    <p:sldId id="388" r:id="rId44"/>
    <p:sldId id="389" r:id="rId45"/>
    <p:sldId id="307" r:id="rId46"/>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BE2"/>
    <a:srgbClr val="01AF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88810" autoAdjust="0"/>
  </p:normalViewPr>
  <p:slideViewPr>
    <p:cSldViewPr>
      <p:cViewPr varScale="1">
        <p:scale>
          <a:sx n="96" d="100"/>
          <a:sy n="96" d="100"/>
        </p:scale>
        <p:origin x="516" y="78"/>
      </p:cViewPr>
      <p:guideLst>
        <p:guide orient="horz" pos="2160"/>
        <p:guide pos="2880"/>
      </p:guideLst>
    </p:cSldViewPr>
  </p:slideViewPr>
  <p:notesTextViewPr>
    <p:cViewPr>
      <p:scale>
        <a:sx n="1" d="1"/>
        <a:sy n="1" d="1"/>
      </p:scale>
      <p:origin x="0" y="0"/>
    </p:cViewPr>
  </p:notesTextViewPr>
  <p:sorterViewPr>
    <p:cViewPr>
      <p:scale>
        <a:sx n="75" d="100"/>
        <a:sy n="75" d="100"/>
      </p:scale>
      <p:origin x="0" y="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2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5FAB99-DC93-40E0-B9F9-53C2BADD1345}" type="doc">
      <dgm:prSet loTypeId="urn:microsoft.com/office/officeart/2005/8/layout/vList5" loCatId="list" qsTypeId="urn:microsoft.com/office/officeart/2005/8/quickstyle/simple4" qsCatId="simple" csTypeId="urn:microsoft.com/office/officeart/2005/8/colors/colorful1#28" csCatId="colorful" phldr="1"/>
      <dgm:spPr/>
      <dgm:t>
        <a:bodyPr/>
        <a:lstStyle/>
        <a:p>
          <a:endParaRPr lang="en-GB"/>
        </a:p>
      </dgm:t>
    </dgm:pt>
    <dgm:pt modelId="{0BA2DBAD-760A-46E7-AE7C-31FF1E9807F1}">
      <dgm:prSet phldrT="[Text]" custT="1">
        <dgm:style>
          <a:lnRef idx="1">
            <a:schemeClr val="accent3"/>
          </a:lnRef>
          <a:fillRef idx="3">
            <a:schemeClr val="accent3"/>
          </a:fillRef>
          <a:effectRef idx="2">
            <a:schemeClr val="accent3"/>
          </a:effectRef>
          <a:fontRef idx="minor">
            <a:schemeClr val="lt1"/>
          </a:fontRef>
        </dgm:style>
      </dgm:prSet>
      <dgm:spPr>
        <a:solidFill>
          <a:srgbClr val="9EC23C"/>
        </a:solidFill>
        <a:ln>
          <a:noFill/>
        </a:ln>
        <a:effectLst/>
        <a:scene3d>
          <a:camera prst="orthographicFront"/>
          <a:lightRig rig="threePt" dir="t"/>
        </a:scene3d>
        <a:sp3d prstMaterial="dkEdge">
          <a:bevelT w="38100" h="12700"/>
        </a:sp3d>
      </dgm:spPr>
      <dgm:t>
        <a:bodyPr/>
        <a:lstStyle/>
        <a:p>
          <a:r>
            <a:rPr lang="en-GB" sz="1800" b="1" dirty="0" smtClean="0">
              <a:latin typeface="+mn-lt"/>
            </a:rPr>
            <a:t>Fault Tolerance:</a:t>
          </a:r>
          <a:endParaRPr lang="en-GB" sz="1800" b="1" dirty="0">
            <a:latin typeface="+mn-lt"/>
          </a:endParaRPr>
        </a:p>
      </dgm:t>
    </dgm:pt>
    <dgm:pt modelId="{2ACECCF0-EFBB-4382-A314-3A4C81AFBBCD}" type="parTrans" cxnId="{7D085D9A-593B-4F4A-8CFE-6DCAB5C62150}">
      <dgm:prSet/>
      <dgm:spPr/>
      <dgm:t>
        <a:bodyPr/>
        <a:lstStyle/>
        <a:p>
          <a:endParaRPr lang="en-GB" sz="1800">
            <a:latin typeface="+mn-lt"/>
          </a:endParaRPr>
        </a:p>
      </dgm:t>
    </dgm:pt>
    <dgm:pt modelId="{0D75F704-043B-488D-9F61-A7BFF9AB4D52}" type="sibTrans" cxnId="{7D085D9A-593B-4F4A-8CFE-6DCAB5C62150}">
      <dgm:prSet/>
      <dgm:spPr/>
      <dgm:t>
        <a:bodyPr/>
        <a:lstStyle/>
        <a:p>
          <a:endParaRPr lang="en-GB" sz="1800">
            <a:latin typeface="+mn-lt"/>
          </a:endParaRPr>
        </a:p>
      </dgm:t>
    </dgm:pt>
    <dgm:pt modelId="{505DBAC0-6BB4-421C-853A-1BEBBC59FA0D}">
      <dgm:prSet phldrT="[Text]" custT="1"/>
      <dgm:spPr>
        <a:solidFill>
          <a:schemeClr val="bg1">
            <a:lumMod val="95000"/>
            <a:alpha val="90000"/>
          </a:schemeClr>
        </a:solidFill>
      </dgm:spPr>
      <dgm:t>
        <a:bodyPr/>
        <a:lstStyle/>
        <a:p>
          <a:r>
            <a:rPr lang="en-GB" sz="1800" dirty="0" smtClean="0"/>
            <a:t>The </a:t>
          </a:r>
          <a:r>
            <a:rPr lang="en-GB" sz="1800" b="1" dirty="0" smtClean="0">
              <a:solidFill>
                <a:srgbClr val="2EABE2"/>
              </a:solidFill>
            </a:rPr>
            <a:t>NameNode</a:t>
          </a:r>
          <a:r>
            <a:rPr lang="en-GB" sz="1800" dirty="0" smtClean="0">
              <a:solidFill>
                <a:srgbClr val="2EABE2"/>
              </a:solidFill>
            </a:rPr>
            <a:t> </a:t>
          </a:r>
          <a:r>
            <a:rPr lang="en-GB" sz="1800" dirty="0" smtClean="0"/>
            <a:t>instructs data files to be split into blocks, each of which are </a:t>
          </a:r>
          <a:r>
            <a:rPr lang="en-GB" sz="1800" b="1" dirty="0" smtClean="0">
              <a:solidFill>
                <a:srgbClr val="2EABE2"/>
              </a:solidFill>
            </a:rPr>
            <a:t>Replicated</a:t>
          </a:r>
          <a:r>
            <a:rPr lang="en-GB" sz="1800" b="1" dirty="0" smtClean="0"/>
            <a:t> </a:t>
          </a:r>
          <a:r>
            <a:rPr lang="en-GB" sz="1800" b="1" dirty="0" smtClean="0">
              <a:solidFill>
                <a:srgbClr val="2EABE2"/>
              </a:solidFill>
            </a:rPr>
            <a:t>Three</a:t>
          </a:r>
          <a:r>
            <a:rPr lang="en-GB" sz="1800" b="1" dirty="0" smtClean="0"/>
            <a:t> </a:t>
          </a:r>
          <a:r>
            <a:rPr lang="en-GB" sz="1800" dirty="0" smtClean="0"/>
            <a:t>times and stored on machines across the cluster. </a:t>
          </a:r>
          <a:endParaRPr lang="en-GB" sz="1800" dirty="0">
            <a:latin typeface="+mn-lt"/>
          </a:endParaRPr>
        </a:p>
      </dgm:t>
    </dgm:pt>
    <dgm:pt modelId="{BD1CDBD4-EDC3-444E-97CC-7FE763DEFFD5}" type="parTrans" cxnId="{EC0E4721-845A-4E98-B8CE-F6AE52DFFADF}">
      <dgm:prSet/>
      <dgm:spPr/>
      <dgm:t>
        <a:bodyPr/>
        <a:lstStyle/>
        <a:p>
          <a:endParaRPr lang="en-GB" sz="1800">
            <a:latin typeface="+mn-lt"/>
          </a:endParaRPr>
        </a:p>
      </dgm:t>
    </dgm:pt>
    <dgm:pt modelId="{EFA92DFA-93C0-43D6-9175-98F6B39264F0}" type="sibTrans" cxnId="{EC0E4721-845A-4E98-B8CE-F6AE52DFFADF}">
      <dgm:prSet/>
      <dgm:spPr/>
      <dgm:t>
        <a:bodyPr/>
        <a:lstStyle/>
        <a:p>
          <a:endParaRPr lang="en-GB" sz="1800">
            <a:latin typeface="+mn-lt"/>
          </a:endParaRPr>
        </a:p>
      </dgm:t>
    </dgm:pt>
    <dgm:pt modelId="{1E86E1BF-61CA-45D4-90C6-A0E634AAFAEB}">
      <dgm:prSet phldrT="[Text]" custT="1">
        <dgm:style>
          <a:lnRef idx="1">
            <a:schemeClr val="accent6"/>
          </a:lnRef>
          <a:fillRef idx="3">
            <a:schemeClr val="accent6"/>
          </a:fillRef>
          <a:effectRef idx="2">
            <a:schemeClr val="accent6"/>
          </a:effectRef>
          <a:fontRef idx="minor">
            <a:schemeClr val="lt1"/>
          </a:fontRef>
        </dgm:style>
      </dgm:prSet>
      <dgm:spPr>
        <a:solidFill>
          <a:srgbClr val="FAB041"/>
        </a:solidFill>
        <a:ln>
          <a:noFill/>
        </a:ln>
        <a:effectLst/>
        <a:scene3d>
          <a:camera prst="orthographicFront"/>
          <a:lightRig rig="threePt" dir="t"/>
        </a:scene3d>
        <a:sp3d prstMaterial="dkEdge">
          <a:bevelT w="38100" h="12700"/>
        </a:sp3d>
      </dgm:spPr>
      <dgm:t>
        <a:bodyPr/>
        <a:lstStyle/>
        <a:p>
          <a:r>
            <a:rPr lang="en-GB" sz="1800" b="1" dirty="0" smtClean="0">
              <a:latin typeface="+mn-lt"/>
            </a:rPr>
            <a:t>DataNode:</a:t>
          </a:r>
          <a:endParaRPr lang="en-GB" sz="1800" b="1" dirty="0">
            <a:latin typeface="+mn-lt"/>
          </a:endParaRPr>
        </a:p>
      </dgm:t>
    </dgm:pt>
    <dgm:pt modelId="{FF2EA5FA-FCDA-4D59-B939-D915D4210F9C}" type="parTrans" cxnId="{A26D1A3C-F763-4AB9-BE8D-E3507D4CFB03}">
      <dgm:prSet/>
      <dgm:spPr/>
      <dgm:t>
        <a:bodyPr/>
        <a:lstStyle/>
        <a:p>
          <a:endParaRPr lang="en-GB" sz="1800">
            <a:latin typeface="+mn-lt"/>
          </a:endParaRPr>
        </a:p>
      </dgm:t>
    </dgm:pt>
    <dgm:pt modelId="{1309AD9C-3B54-4A23-90BC-8627D4C2614B}" type="sibTrans" cxnId="{A26D1A3C-F763-4AB9-BE8D-E3507D4CFB03}">
      <dgm:prSet/>
      <dgm:spPr/>
      <dgm:t>
        <a:bodyPr/>
        <a:lstStyle/>
        <a:p>
          <a:endParaRPr lang="en-GB" sz="1800">
            <a:latin typeface="+mn-lt"/>
          </a:endParaRPr>
        </a:p>
      </dgm:t>
    </dgm:pt>
    <dgm:pt modelId="{3AA07F0C-74AC-4F60-BEDF-2C958E7E1A44}">
      <dgm:prSet phldrT="[Text]" custT="1"/>
      <dgm:spPr>
        <a:solidFill>
          <a:schemeClr val="bg1">
            <a:lumMod val="95000"/>
            <a:alpha val="90000"/>
          </a:schemeClr>
        </a:solidFill>
      </dgm:spPr>
      <dgm:t>
        <a:bodyPr/>
        <a:lstStyle/>
        <a:p>
          <a:r>
            <a:rPr lang="en-GB" sz="1800" dirty="0" smtClean="0">
              <a:latin typeface="+mn-lt"/>
            </a:rPr>
            <a:t>Stores the files</a:t>
          </a:r>
          <a:endParaRPr lang="en-GB" sz="1800" dirty="0">
            <a:latin typeface="+mn-lt"/>
          </a:endParaRPr>
        </a:p>
      </dgm:t>
    </dgm:pt>
    <dgm:pt modelId="{75C8C812-9085-4B5B-84D1-717C524A211F}" type="parTrans" cxnId="{6D49F2F0-2E37-4B17-8402-A292B50C6662}">
      <dgm:prSet/>
      <dgm:spPr/>
      <dgm:t>
        <a:bodyPr/>
        <a:lstStyle/>
        <a:p>
          <a:endParaRPr lang="en-GB" sz="1800">
            <a:latin typeface="+mn-lt"/>
          </a:endParaRPr>
        </a:p>
      </dgm:t>
    </dgm:pt>
    <dgm:pt modelId="{A0546750-E223-4838-B5FB-0647C8912AD0}" type="sibTrans" cxnId="{6D49F2F0-2E37-4B17-8402-A292B50C6662}">
      <dgm:prSet/>
      <dgm:spPr/>
      <dgm:t>
        <a:bodyPr/>
        <a:lstStyle/>
        <a:p>
          <a:endParaRPr lang="en-GB" sz="1800">
            <a:latin typeface="+mn-lt"/>
          </a:endParaRPr>
        </a:p>
      </dgm:t>
    </dgm:pt>
    <dgm:pt modelId="{2C722C78-CA3A-4C15-BC14-A9E900B7DB32}">
      <dgm:prSet phldrT="[Text]" custT="1">
        <dgm:style>
          <a:lnRef idx="1">
            <a:schemeClr val="accent5"/>
          </a:lnRef>
          <a:fillRef idx="3">
            <a:schemeClr val="accent5"/>
          </a:fillRef>
          <a:effectRef idx="2">
            <a:schemeClr val="accent5"/>
          </a:effectRef>
          <a:fontRef idx="minor">
            <a:schemeClr val="lt1"/>
          </a:fontRef>
        </dgm:style>
      </dgm:prSet>
      <dgm:spPr>
        <a:solidFill>
          <a:srgbClr val="2EABE2"/>
        </a:solidFill>
        <a:ln>
          <a:noFill/>
        </a:ln>
        <a:effectLst/>
        <a:scene3d>
          <a:camera prst="orthographicFront"/>
          <a:lightRig rig="threePt" dir="t"/>
        </a:scene3d>
        <a:sp3d prstMaterial="dkEdge">
          <a:bevelT w="38100" h="12700"/>
        </a:sp3d>
      </dgm:spPr>
      <dgm:t>
        <a:bodyPr/>
        <a:lstStyle/>
        <a:p>
          <a:r>
            <a:rPr lang="en-GB" sz="1800" b="1" dirty="0" smtClean="0">
              <a:latin typeface="+mn-lt"/>
            </a:rPr>
            <a:t>NameNode: </a:t>
          </a:r>
          <a:endParaRPr lang="en-GB" sz="1800" b="1" dirty="0">
            <a:latin typeface="+mn-lt"/>
          </a:endParaRPr>
        </a:p>
      </dgm:t>
    </dgm:pt>
    <dgm:pt modelId="{F63D94C7-2697-4BBA-8CB6-F4C5355B67C0}" type="parTrans" cxnId="{56213DC6-9C7C-481F-83E3-D4BEC0B318C4}">
      <dgm:prSet/>
      <dgm:spPr/>
      <dgm:t>
        <a:bodyPr/>
        <a:lstStyle/>
        <a:p>
          <a:endParaRPr lang="en-GB" sz="1800">
            <a:latin typeface="+mn-lt"/>
          </a:endParaRPr>
        </a:p>
      </dgm:t>
    </dgm:pt>
    <dgm:pt modelId="{84FA550F-F600-4D74-93B4-5FB4335D19D9}" type="sibTrans" cxnId="{56213DC6-9C7C-481F-83E3-D4BEC0B318C4}">
      <dgm:prSet/>
      <dgm:spPr/>
      <dgm:t>
        <a:bodyPr/>
        <a:lstStyle/>
        <a:p>
          <a:endParaRPr lang="en-GB" sz="1800">
            <a:latin typeface="+mn-lt"/>
          </a:endParaRPr>
        </a:p>
      </dgm:t>
    </dgm:pt>
    <dgm:pt modelId="{DF182675-79B5-4365-AB00-081EA197A120}">
      <dgm:prSet phldrT="[Text]" custT="1"/>
      <dgm:spPr>
        <a:solidFill>
          <a:schemeClr val="bg1">
            <a:lumMod val="95000"/>
            <a:alpha val="90000"/>
          </a:schemeClr>
        </a:solidFill>
      </dgm:spPr>
      <dgm:t>
        <a:bodyPr/>
        <a:lstStyle/>
        <a:p>
          <a:r>
            <a:rPr lang="en-GB" sz="1800" smtClean="0">
              <a:latin typeface="+mn-lt"/>
            </a:rPr>
            <a:t>Tracks and directs the storage of files on the cluster</a:t>
          </a:r>
          <a:endParaRPr lang="en-GB" sz="1800" dirty="0">
            <a:latin typeface="+mn-lt"/>
          </a:endParaRPr>
        </a:p>
      </dgm:t>
    </dgm:pt>
    <dgm:pt modelId="{354C05E7-C608-42F8-A344-3F3AC9244899}" type="parTrans" cxnId="{7A8C8A45-7BBB-417F-87F2-BD09FCF4F405}">
      <dgm:prSet/>
      <dgm:spPr/>
      <dgm:t>
        <a:bodyPr/>
        <a:lstStyle/>
        <a:p>
          <a:endParaRPr lang="en-GB" sz="1800">
            <a:latin typeface="+mn-lt"/>
          </a:endParaRPr>
        </a:p>
      </dgm:t>
    </dgm:pt>
    <dgm:pt modelId="{457F2E96-A103-450B-83D6-44C097C4A1D7}" type="sibTrans" cxnId="{7A8C8A45-7BBB-417F-87F2-BD09FCF4F405}">
      <dgm:prSet/>
      <dgm:spPr/>
      <dgm:t>
        <a:bodyPr/>
        <a:lstStyle/>
        <a:p>
          <a:endParaRPr lang="en-GB" sz="1800">
            <a:latin typeface="+mn-lt"/>
          </a:endParaRPr>
        </a:p>
      </dgm:t>
    </dgm:pt>
    <dgm:pt modelId="{4A9E0C59-8841-494F-8168-13B81C581747}">
      <dgm:prSet custT="1"/>
      <dgm:spPr/>
      <dgm:t>
        <a:bodyPr/>
        <a:lstStyle/>
        <a:p>
          <a:r>
            <a:rPr lang="en-GB" sz="1800" dirty="0">
              <a:latin typeface="+mn-lt"/>
            </a:rPr>
            <a:t>Runs on </a:t>
          </a:r>
          <a:r>
            <a:rPr lang="en-GB" sz="1800" dirty="0" smtClean="0">
              <a:latin typeface="+mn-lt"/>
            </a:rPr>
            <a:t>“</a:t>
          </a:r>
          <a:r>
            <a:rPr lang="en-GB" sz="1800" b="1" dirty="0" smtClean="0">
              <a:solidFill>
                <a:srgbClr val="2EABE2"/>
              </a:solidFill>
              <a:latin typeface="+mn-lt"/>
            </a:rPr>
            <a:t>Slave Nodes</a:t>
          </a:r>
          <a:r>
            <a:rPr lang="en-GB" sz="1800" dirty="0">
              <a:latin typeface="+mn-lt"/>
            </a:rPr>
            <a:t>” the majority of nodes in </a:t>
          </a:r>
          <a:r>
            <a:rPr lang="en-GB" sz="1800" dirty="0" smtClean="0">
              <a:latin typeface="+mn-lt"/>
            </a:rPr>
            <a:t>a cluster</a:t>
          </a:r>
          <a:endParaRPr lang="en-GB" sz="1800" dirty="0">
            <a:latin typeface="+mn-lt"/>
          </a:endParaRPr>
        </a:p>
      </dgm:t>
    </dgm:pt>
    <dgm:pt modelId="{E19C2163-EF93-4D0E-82D0-4733535770C6}" type="parTrans" cxnId="{A5B2F491-1BFE-42B1-BADD-509B51AD4B3B}">
      <dgm:prSet/>
      <dgm:spPr/>
      <dgm:t>
        <a:bodyPr/>
        <a:lstStyle/>
        <a:p>
          <a:endParaRPr lang="en-GB"/>
        </a:p>
      </dgm:t>
    </dgm:pt>
    <dgm:pt modelId="{0544ECE2-D776-4C9F-8F28-801AB654758A}" type="sibTrans" cxnId="{A5B2F491-1BFE-42B1-BADD-509B51AD4B3B}">
      <dgm:prSet/>
      <dgm:spPr/>
      <dgm:t>
        <a:bodyPr/>
        <a:lstStyle/>
        <a:p>
          <a:endParaRPr lang="en-GB"/>
        </a:p>
      </dgm:t>
    </dgm:pt>
    <dgm:pt modelId="{66A5E886-893D-4AA5-BABB-B93F25CAF0AB}">
      <dgm:prSet custT="1"/>
      <dgm:spPr/>
      <dgm:t>
        <a:bodyPr/>
        <a:lstStyle/>
        <a:p>
          <a:r>
            <a:rPr lang="en-GB" sz="1800" dirty="0" smtClean="0">
              <a:latin typeface="+mn-lt"/>
            </a:rPr>
            <a:t>Runs on a “</a:t>
          </a:r>
          <a:r>
            <a:rPr lang="en-GB" sz="1800" b="1" dirty="0" smtClean="0">
              <a:solidFill>
                <a:srgbClr val="2EABE2"/>
              </a:solidFill>
              <a:latin typeface="+mn-lt"/>
            </a:rPr>
            <a:t>Master Node</a:t>
          </a:r>
          <a:r>
            <a:rPr lang="en-GB" sz="1800" dirty="0" smtClean="0">
              <a:latin typeface="+mn-lt"/>
            </a:rPr>
            <a:t>”</a:t>
          </a:r>
        </a:p>
      </dgm:t>
    </dgm:pt>
    <dgm:pt modelId="{20FA2F84-43B3-4B4C-BAD8-49123DECBB1B}" type="parTrans" cxnId="{105BDB8B-C9E1-4A53-B8C1-AEBA42A4E660}">
      <dgm:prSet/>
      <dgm:spPr/>
      <dgm:t>
        <a:bodyPr/>
        <a:lstStyle/>
        <a:p>
          <a:endParaRPr lang="en-GB"/>
        </a:p>
      </dgm:t>
    </dgm:pt>
    <dgm:pt modelId="{87A7CB56-79B3-4ACF-92F7-340AE97B2905}" type="sibTrans" cxnId="{105BDB8B-C9E1-4A53-B8C1-AEBA42A4E660}">
      <dgm:prSet/>
      <dgm:spPr/>
      <dgm:t>
        <a:bodyPr/>
        <a:lstStyle/>
        <a:p>
          <a:endParaRPr lang="en-GB"/>
        </a:p>
      </dgm:t>
    </dgm:pt>
    <dgm:pt modelId="{447240EF-1AA2-4114-ACAB-01EE55BD5185}" type="pres">
      <dgm:prSet presAssocID="{025FAB99-DC93-40E0-B9F9-53C2BADD1345}" presName="Name0" presStyleCnt="0">
        <dgm:presLayoutVars>
          <dgm:dir/>
          <dgm:animLvl val="lvl"/>
          <dgm:resizeHandles val="exact"/>
        </dgm:presLayoutVars>
      </dgm:prSet>
      <dgm:spPr/>
      <dgm:t>
        <a:bodyPr/>
        <a:lstStyle/>
        <a:p>
          <a:endParaRPr lang="en-GB"/>
        </a:p>
      </dgm:t>
    </dgm:pt>
    <dgm:pt modelId="{318964C2-9438-4CBD-8415-52CF967A86D7}" type="pres">
      <dgm:prSet presAssocID="{0BA2DBAD-760A-46E7-AE7C-31FF1E9807F1}" presName="linNode" presStyleCnt="0"/>
      <dgm:spPr/>
    </dgm:pt>
    <dgm:pt modelId="{3FA5DC50-4818-4DEA-AC24-84E3A6F33858}" type="pres">
      <dgm:prSet presAssocID="{0BA2DBAD-760A-46E7-AE7C-31FF1E9807F1}" presName="parentText" presStyleLbl="node1" presStyleIdx="0" presStyleCnt="3" custScaleX="71460" custScaleY="46991" custLinFactNeighborX="-5190">
        <dgm:presLayoutVars>
          <dgm:chMax val="1"/>
          <dgm:bulletEnabled val="1"/>
        </dgm:presLayoutVars>
      </dgm:prSet>
      <dgm:spPr/>
      <dgm:t>
        <a:bodyPr/>
        <a:lstStyle/>
        <a:p>
          <a:endParaRPr lang="en-GB"/>
        </a:p>
      </dgm:t>
    </dgm:pt>
    <dgm:pt modelId="{C95DB0FF-9853-44DE-9E47-410431DE4DAF}" type="pres">
      <dgm:prSet presAssocID="{0BA2DBAD-760A-46E7-AE7C-31FF1E9807F1}" presName="descendantText" presStyleLbl="alignAccFollowNode1" presStyleIdx="0" presStyleCnt="3" custScaleX="114319" custScaleY="46991" custLinFactNeighborX="1849">
        <dgm:presLayoutVars>
          <dgm:bulletEnabled val="1"/>
        </dgm:presLayoutVars>
      </dgm:prSet>
      <dgm:spPr/>
      <dgm:t>
        <a:bodyPr/>
        <a:lstStyle/>
        <a:p>
          <a:endParaRPr lang="en-GB"/>
        </a:p>
      </dgm:t>
    </dgm:pt>
    <dgm:pt modelId="{83EA0AA1-65E9-4E29-819B-0A38D781E27A}" type="pres">
      <dgm:prSet presAssocID="{0D75F704-043B-488D-9F61-A7BFF9AB4D52}" presName="sp" presStyleCnt="0"/>
      <dgm:spPr/>
    </dgm:pt>
    <dgm:pt modelId="{600ABFEF-C963-440E-8DFF-BBB734DF6945}" type="pres">
      <dgm:prSet presAssocID="{1E86E1BF-61CA-45D4-90C6-A0E634AAFAEB}" presName="linNode" presStyleCnt="0"/>
      <dgm:spPr/>
    </dgm:pt>
    <dgm:pt modelId="{5DC6B7C2-C318-43C4-A4D8-D784D1FE9FFA}" type="pres">
      <dgm:prSet presAssocID="{1E86E1BF-61CA-45D4-90C6-A0E634AAFAEB}" presName="parentText" presStyleLbl="node1" presStyleIdx="1" presStyleCnt="3" custScaleX="71460" custScaleY="46991" custLinFactNeighborX="-5190">
        <dgm:presLayoutVars>
          <dgm:chMax val="1"/>
          <dgm:bulletEnabled val="1"/>
        </dgm:presLayoutVars>
      </dgm:prSet>
      <dgm:spPr/>
      <dgm:t>
        <a:bodyPr/>
        <a:lstStyle/>
        <a:p>
          <a:endParaRPr lang="en-GB"/>
        </a:p>
      </dgm:t>
    </dgm:pt>
    <dgm:pt modelId="{412B7863-45FB-4806-9C10-679FF9D140B4}" type="pres">
      <dgm:prSet presAssocID="{1E86E1BF-61CA-45D4-90C6-A0E634AAFAEB}" presName="descendantText" presStyleLbl="alignAccFollowNode1" presStyleIdx="1" presStyleCnt="3" custScaleX="114319" custScaleY="46991" custLinFactNeighborX="2149">
        <dgm:presLayoutVars>
          <dgm:bulletEnabled val="1"/>
        </dgm:presLayoutVars>
      </dgm:prSet>
      <dgm:spPr/>
      <dgm:t>
        <a:bodyPr/>
        <a:lstStyle/>
        <a:p>
          <a:endParaRPr lang="en-GB"/>
        </a:p>
      </dgm:t>
    </dgm:pt>
    <dgm:pt modelId="{B91C96C7-A5DF-489B-85E6-BB2F078ED756}" type="pres">
      <dgm:prSet presAssocID="{1309AD9C-3B54-4A23-90BC-8627D4C2614B}" presName="sp" presStyleCnt="0"/>
      <dgm:spPr/>
    </dgm:pt>
    <dgm:pt modelId="{581422EC-4246-4695-A476-EF3D02A70C0E}" type="pres">
      <dgm:prSet presAssocID="{2C722C78-CA3A-4C15-BC14-A9E900B7DB32}" presName="linNode" presStyleCnt="0"/>
      <dgm:spPr/>
    </dgm:pt>
    <dgm:pt modelId="{9C6B4D40-BE45-43F4-BD45-BDBB7B548649}" type="pres">
      <dgm:prSet presAssocID="{2C722C78-CA3A-4C15-BC14-A9E900B7DB32}" presName="parentText" presStyleLbl="node1" presStyleIdx="2" presStyleCnt="3" custScaleX="71460" custScaleY="46991" custLinFactNeighborX="-743">
        <dgm:presLayoutVars>
          <dgm:chMax val="1"/>
          <dgm:bulletEnabled val="1"/>
        </dgm:presLayoutVars>
      </dgm:prSet>
      <dgm:spPr/>
      <dgm:t>
        <a:bodyPr/>
        <a:lstStyle/>
        <a:p>
          <a:endParaRPr lang="en-GB"/>
        </a:p>
      </dgm:t>
    </dgm:pt>
    <dgm:pt modelId="{B3177C8B-F79C-4E22-A26E-9CB8D3D0F429}" type="pres">
      <dgm:prSet presAssocID="{2C722C78-CA3A-4C15-BC14-A9E900B7DB32}" presName="descendantText" presStyleLbl="alignAccFollowNode1" presStyleIdx="2" presStyleCnt="3" custScaleX="114319" custScaleY="46991" custLinFactNeighborX="2149">
        <dgm:presLayoutVars>
          <dgm:bulletEnabled val="1"/>
        </dgm:presLayoutVars>
      </dgm:prSet>
      <dgm:spPr/>
      <dgm:t>
        <a:bodyPr/>
        <a:lstStyle/>
        <a:p>
          <a:endParaRPr lang="en-GB"/>
        </a:p>
      </dgm:t>
    </dgm:pt>
  </dgm:ptLst>
  <dgm:cxnLst>
    <dgm:cxn modelId="{776672D5-CE90-4271-AB23-42590A3C08B2}" type="presOf" srcId="{505DBAC0-6BB4-421C-853A-1BEBBC59FA0D}" destId="{C95DB0FF-9853-44DE-9E47-410431DE4DAF}" srcOrd="0" destOrd="0" presId="urn:microsoft.com/office/officeart/2005/8/layout/vList5"/>
    <dgm:cxn modelId="{B196AC01-0F6F-4A58-BB53-CA677A62234D}" type="presOf" srcId="{DF182675-79B5-4365-AB00-081EA197A120}" destId="{B3177C8B-F79C-4E22-A26E-9CB8D3D0F429}" srcOrd="0" destOrd="0" presId="urn:microsoft.com/office/officeart/2005/8/layout/vList5"/>
    <dgm:cxn modelId="{8FF60C69-1780-43D4-AC09-3CD976B14D75}" type="presOf" srcId="{0BA2DBAD-760A-46E7-AE7C-31FF1E9807F1}" destId="{3FA5DC50-4818-4DEA-AC24-84E3A6F33858}" srcOrd="0" destOrd="0" presId="urn:microsoft.com/office/officeart/2005/8/layout/vList5"/>
    <dgm:cxn modelId="{6CB1DFDE-0D1D-4AB2-AA4F-3D8DD7D37DCD}" type="presOf" srcId="{66A5E886-893D-4AA5-BABB-B93F25CAF0AB}" destId="{B3177C8B-F79C-4E22-A26E-9CB8D3D0F429}" srcOrd="0" destOrd="1" presId="urn:microsoft.com/office/officeart/2005/8/layout/vList5"/>
    <dgm:cxn modelId="{A26D1A3C-F763-4AB9-BE8D-E3507D4CFB03}" srcId="{025FAB99-DC93-40E0-B9F9-53C2BADD1345}" destId="{1E86E1BF-61CA-45D4-90C6-A0E634AAFAEB}" srcOrd="1" destOrd="0" parTransId="{FF2EA5FA-FCDA-4D59-B939-D915D4210F9C}" sibTransId="{1309AD9C-3B54-4A23-90BC-8627D4C2614B}"/>
    <dgm:cxn modelId="{7D8F6F44-EC99-40D4-812F-F3B59B5423E6}" type="presOf" srcId="{4A9E0C59-8841-494F-8168-13B81C581747}" destId="{412B7863-45FB-4806-9C10-679FF9D140B4}" srcOrd="0" destOrd="1" presId="urn:microsoft.com/office/officeart/2005/8/layout/vList5"/>
    <dgm:cxn modelId="{53B28ACF-7C6B-42A8-B48C-E1FDA99CCC1C}" type="presOf" srcId="{2C722C78-CA3A-4C15-BC14-A9E900B7DB32}" destId="{9C6B4D40-BE45-43F4-BD45-BDBB7B548649}" srcOrd="0" destOrd="0" presId="urn:microsoft.com/office/officeart/2005/8/layout/vList5"/>
    <dgm:cxn modelId="{7A8C8A45-7BBB-417F-87F2-BD09FCF4F405}" srcId="{2C722C78-CA3A-4C15-BC14-A9E900B7DB32}" destId="{DF182675-79B5-4365-AB00-081EA197A120}" srcOrd="0" destOrd="0" parTransId="{354C05E7-C608-42F8-A344-3F3AC9244899}" sibTransId="{457F2E96-A103-450B-83D6-44C097C4A1D7}"/>
    <dgm:cxn modelId="{105BDB8B-C9E1-4A53-B8C1-AEBA42A4E660}" srcId="{2C722C78-CA3A-4C15-BC14-A9E900B7DB32}" destId="{66A5E886-893D-4AA5-BABB-B93F25CAF0AB}" srcOrd="1" destOrd="0" parTransId="{20FA2F84-43B3-4B4C-BAD8-49123DECBB1B}" sibTransId="{87A7CB56-79B3-4ACF-92F7-340AE97B2905}"/>
    <dgm:cxn modelId="{420C6ACF-7CE6-480E-8B12-6FB370A5ED25}" type="presOf" srcId="{1E86E1BF-61CA-45D4-90C6-A0E634AAFAEB}" destId="{5DC6B7C2-C318-43C4-A4D8-D784D1FE9FFA}" srcOrd="0" destOrd="0" presId="urn:microsoft.com/office/officeart/2005/8/layout/vList5"/>
    <dgm:cxn modelId="{7D085D9A-593B-4F4A-8CFE-6DCAB5C62150}" srcId="{025FAB99-DC93-40E0-B9F9-53C2BADD1345}" destId="{0BA2DBAD-760A-46E7-AE7C-31FF1E9807F1}" srcOrd="0" destOrd="0" parTransId="{2ACECCF0-EFBB-4382-A314-3A4C81AFBBCD}" sibTransId="{0D75F704-043B-488D-9F61-A7BFF9AB4D52}"/>
    <dgm:cxn modelId="{E5BF6083-6E07-4842-8FBF-DCE4910A12DB}" type="presOf" srcId="{3AA07F0C-74AC-4F60-BEDF-2C958E7E1A44}" destId="{412B7863-45FB-4806-9C10-679FF9D140B4}" srcOrd="0" destOrd="0" presId="urn:microsoft.com/office/officeart/2005/8/layout/vList5"/>
    <dgm:cxn modelId="{56213DC6-9C7C-481F-83E3-D4BEC0B318C4}" srcId="{025FAB99-DC93-40E0-B9F9-53C2BADD1345}" destId="{2C722C78-CA3A-4C15-BC14-A9E900B7DB32}" srcOrd="2" destOrd="0" parTransId="{F63D94C7-2697-4BBA-8CB6-F4C5355B67C0}" sibTransId="{84FA550F-F600-4D74-93B4-5FB4335D19D9}"/>
    <dgm:cxn modelId="{6D49F2F0-2E37-4B17-8402-A292B50C6662}" srcId="{1E86E1BF-61CA-45D4-90C6-A0E634AAFAEB}" destId="{3AA07F0C-74AC-4F60-BEDF-2C958E7E1A44}" srcOrd="0" destOrd="0" parTransId="{75C8C812-9085-4B5B-84D1-717C524A211F}" sibTransId="{A0546750-E223-4838-B5FB-0647C8912AD0}"/>
    <dgm:cxn modelId="{EC0E4721-845A-4E98-B8CE-F6AE52DFFADF}" srcId="{0BA2DBAD-760A-46E7-AE7C-31FF1E9807F1}" destId="{505DBAC0-6BB4-421C-853A-1BEBBC59FA0D}" srcOrd="0" destOrd="0" parTransId="{BD1CDBD4-EDC3-444E-97CC-7FE763DEFFD5}" sibTransId="{EFA92DFA-93C0-43D6-9175-98F6B39264F0}"/>
    <dgm:cxn modelId="{A5B2F491-1BFE-42B1-BADD-509B51AD4B3B}" srcId="{1E86E1BF-61CA-45D4-90C6-A0E634AAFAEB}" destId="{4A9E0C59-8841-494F-8168-13B81C581747}" srcOrd="1" destOrd="0" parTransId="{E19C2163-EF93-4D0E-82D0-4733535770C6}" sibTransId="{0544ECE2-D776-4C9F-8F28-801AB654758A}"/>
    <dgm:cxn modelId="{2ECB3FC3-3ED3-4D8F-AF07-C2FE3EA6DBA7}" type="presOf" srcId="{025FAB99-DC93-40E0-B9F9-53C2BADD1345}" destId="{447240EF-1AA2-4114-ACAB-01EE55BD5185}" srcOrd="0" destOrd="0" presId="urn:microsoft.com/office/officeart/2005/8/layout/vList5"/>
    <dgm:cxn modelId="{6FFFF2AC-9ED2-494A-89D8-FF6444D1EC50}" type="presParOf" srcId="{447240EF-1AA2-4114-ACAB-01EE55BD5185}" destId="{318964C2-9438-4CBD-8415-52CF967A86D7}" srcOrd="0" destOrd="0" presId="urn:microsoft.com/office/officeart/2005/8/layout/vList5"/>
    <dgm:cxn modelId="{73CC130C-FE83-4B37-962B-AFD0831D07A6}" type="presParOf" srcId="{318964C2-9438-4CBD-8415-52CF967A86D7}" destId="{3FA5DC50-4818-4DEA-AC24-84E3A6F33858}" srcOrd="0" destOrd="0" presId="urn:microsoft.com/office/officeart/2005/8/layout/vList5"/>
    <dgm:cxn modelId="{C9A29F13-0A9B-413B-8BCB-B80BAB1EA5D3}" type="presParOf" srcId="{318964C2-9438-4CBD-8415-52CF967A86D7}" destId="{C95DB0FF-9853-44DE-9E47-410431DE4DAF}" srcOrd="1" destOrd="0" presId="urn:microsoft.com/office/officeart/2005/8/layout/vList5"/>
    <dgm:cxn modelId="{0790404F-5573-4A78-BF2E-F3A82249E9A5}" type="presParOf" srcId="{447240EF-1AA2-4114-ACAB-01EE55BD5185}" destId="{83EA0AA1-65E9-4E29-819B-0A38D781E27A}" srcOrd="1" destOrd="0" presId="urn:microsoft.com/office/officeart/2005/8/layout/vList5"/>
    <dgm:cxn modelId="{381168A6-3C49-4AFD-88C3-647E27D0C5F8}" type="presParOf" srcId="{447240EF-1AA2-4114-ACAB-01EE55BD5185}" destId="{600ABFEF-C963-440E-8DFF-BBB734DF6945}" srcOrd="2" destOrd="0" presId="urn:microsoft.com/office/officeart/2005/8/layout/vList5"/>
    <dgm:cxn modelId="{5F1B5545-9385-49EE-B882-F9D22F99800B}" type="presParOf" srcId="{600ABFEF-C963-440E-8DFF-BBB734DF6945}" destId="{5DC6B7C2-C318-43C4-A4D8-D784D1FE9FFA}" srcOrd="0" destOrd="0" presId="urn:microsoft.com/office/officeart/2005/8/layout/vList5"/>
    <dgm:cxn modelId="{E0B0AD81-E581-4556-9F56-738FC822CE85}" type="presParOf" srcId="{600ABFEF-C963-440E-8DFF-BBB734DF6945}" destId="{412B7863-45FB-4806-9C10-679FF9D140B4}" srcOrd="1" destOrd="0" presId="urn:microsoft.com/office/officeart/2005/8/layout/vList5"/>
    <dgm:cxn modelId="{2B5302D0-0DFD-4EB0-B263-04D4ED9FF16B}" type="presParOf" srcId="{447240EF-1AA2-4114-ACAB-01EE55BD5185}" destId="{B91C96C7-A5DF-489B-85E6-BB2F078ED756}" srcOrd="3" destOrd="0" presId="urn:microsoft.com/office/officeart/2005/8/layout/vList5"/>
    <dgm:cxn modelId="{13F0C3C2-A5BF-47A4-AD6E-8CA74DB25EA3}" type="presParOf" srcId="{447240EF-1AA2-4114-ACAB-01EE55BD5185}" destId="{581422EC-4246-4695-A476-EF3D02A70C0E}" srcOrd="4" destOrd="0" presId="urn:microsoft.com/office/officeart/2005/8/layout/vList5"/>
    <dgm:cxn modelId="{ED746768-2A0F-43E0-A159-682938AFEB13}" type="presParOf" srcId="{581422EC-4246-4695-A476-EF3D02A70C0E}" destId="{9C6B4D40-BE45-43F4-BD45-BDBB7B548649}" srcOrd="0" destOrd="0" presId="urn:microsoft.com/office/officeart/2005/8/layout/vList5"/>
    <dgm:cxn modelId="{E8C3B471-79CA-42CA-9DF7-10C43F9913A1}" type="presParOf" srcId="{581422EC-4246-4695-A476-EF3D02A70C0E}" destId="{B3177C8B-F79C-4E22-A26E-9CB8D3D0F429}"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DB0FF-9853-44DE-9E47-410431DE4DAF}">
      <dsp:nvSpPr>
        <dsp:cNvPr id="0" name=""/>
        <dsp:cNvSpPr/>
      </dsp:nvSpPr>
      <dsp:spPr>
        <a:xfrm rot="5400000">
          <a:off x="5009295" y="-2585012"/>
          <a:ext cx="902736" cy="6299873"/>
        </a:xfrm>
        <a:prstGeom prst="round2SameRect">
          <a:avLst/>
        </a:prstGeom>
        <a:solidFill>
          <a:schemeClr val="bg1">
            <a:lumMod val="95000"/>
            <a:alpha val="9000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The </a:t>
          </a:r>
          <a:r>
            <a:rPr lang="en-GB" sz="1800" b="1" kern="1200" dirty="0" smtClean="0">
              <a:solidFill>
                <a:srgbClr val="2EABE2"/>
              </a:solidFill>
            </a:rPr>
            <a:t>NameNode</a:t>
          </a:r>
          <a:r>
            <a:rPr lang="en-GB" sz="1800" kern="1200" dirty="0" smtClean="0">
              <a:solidFill>
                <a:srgbClr val="2EABE2"/>
              </a:solidFill>
            </a:rPr>
            <a:t> </a:t>
          </a:r>
          <a:r>
            <a:rPr lang="en-GB" sz="1800" kern="1200" dirty="0" smtClean="0"/>
            <a:t>instructs data files to be split into blocks, each of which are </a:t>
          </a:r>
          <a:r>
            <a:rPr lang="en-GB" sz="1800" b="1" kern="1200" dirty="0" smtClean="0">
              <a:solidFill>
                <a:srgbClr val="2EABE2"/>
              </a:solidFill>
            </a:rPr>
            <a:t>Replicated</a:t>
          </a:r>
          <a:r>
            <a:rPr lang="en-GB" sz="1800" b="1" kern="1200" dirty="0" smtClean="0"/>
            <a:t> </a:t>
          </a:r>
          <a:r>
            <a:rPr lang="en-GB" sz="1800" b="1" kern="1200" dirty="0" smtClean="0">
              <a:solidFill>
                <a:srgbClr val="2EABE2"/>
              </a:solidFill>
            </a:rPr>
            <a:t>Three</a:t>
          </a:r>
          <a:r>
            <a:rPr lang="en-GB" sz="1800" b="1" kern="1200" dirty="0" smtClean="0"/>
            <a:t> </a:t>
          </a:r>
          <a:r>
            <a:rPr lang="en-GB" sz="1800" kern="1200" dirty="0" smtClean="0"/>
            <a:t>times and stored on machines across the cluster. </a:t>
          </a:r>
          <a:endParaRPr lang="en-GB" sz="1800" kern="1200" dirty="0">
            <a:latin typeface="+mn-lt"/>
          </a:endParaRPr>
        </a:p>
      </dsp:txBody>
      <dsp:txXfrm rot="-5400000">
        <a:off x="2310727" y="157624"/>
        <a:ext cx="6255805" cy="814600"/>
      </dsp:txXfrm>
    </dsp:sp>
    <dsp:sp modelId="{3FA5DC50-4818-4DEA-AC24-84E3A6F33858}">
      <dsp:nvSpPr>
        <dsp:cNvPr id="0" name=""/>
        <dsp:cNvSpPr/>
      </dsp:nvSpPr>
      <dsp:spPr>
        <a:xfrm>
          <a:off x="0" y="713"/>
          <a:ext cx="2215128" cy="1128420"/>
        </a:xfrm>
        <a:prstGeom prst="roundRect">
          <a:avLst/>
        </a:prstGeom>
        <a:solidFill>
          <a:srgbClr val="9EC23C"/>
        </a:solidFill>
        <a:ln w="9525" cap="flat" cmpd="sng" algn="ctr">
          <a:noFill/>
          <a:prstDash val="solid"/>
        </a:ln>
        <a:effectLst/>
        <a:scene3d>
          <a:camera prst="orthographicFront"/>
          <a:lightRig rig="threePt" dir="t"/>
        </a:scene3d>
        <a:sp3d prstMaterial="dkEdge">
          <a:bevelT w="38100" h="12700"/>
        </a:sp3d>
      </dsp:spPr>
      <dsp:style>
        <a:lnRef idx="1">
          <a:schemeClr val="accent3"/>
        </a:lnRef>
        <a:fillRef idx="3">
          <a:schemeClr val="accent3"/>
        </a:fillRef>
        <a:effectRef idx="2">
          <a:schemeClr val="accent3"/>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smtClean="0">
              <a:latin typeface="+mn-lt"/>
            </a:rPr>
            <a:t>Fault Tolerance:</a:t>
          </a:r>
          <a:endParaRPr lang="en-GB" sz="1800" b="1" kern="1200" dirty="0">
            <a:latin typeface="+mn-lt"/>
          </a:endParaRPr>
        </a:p>
      </dsp:txBody>
      <dsp:txXfrm>
        <a:off x="55085" y="55798"/>
        <a:ext cx="2104958" cy="1018250"/>
      </dsp:txXfrm>
    </dsp:sp>
    <dsp:sp modelId="{412B7863-45FB-4806-9C10-679FF9D140B4}">
      <dsp:nvSpPr>
        <dsp:cNvPr id="0" name=""/>
        <dsp:cNvSpPr/>
      </dsp:nvSpPr>
      <dsp:spPr>
        <a:xfrm rot="5400000">
          <a:off x="5009295" y="-1336524"/>
          <a:ext cx="902736" cy="6299873"/>
        </a:xfrm>
        <a:prstGeom prst="round2SameRect">
          <a:avLst/>
        </a:prstGeom>
        <a:solidFill>
          <a:schemeClr val="bg1">
            <a:lumMod val="95000"/>
            <a:alpha val="9000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latin typeface="+mn-lt"/>
            </a:rPr>
            <a:t>Stores the files</a:t>
          </a:r>
          <a:endParaRPr lang="en-GB" sz="1800" kern="1200" dirty="0">
            <a:latin typeface="+mn-lt"/>
          </a:endParaRPr>
        </a:p>
        <a:p>
          <a:pPr marL="171450" lvl="1" indent="-171450" algn="l" defTabSz="800100">
            <a:lnSpc>
              <a:spcPct val="90000"/>
            </a:lnSpc>
            <a:spcBef>
              <a:spcPct val="0"/>
            </a:spcBef>
            <a:spcAft>
              <a:spcPct val="15000"/>
            </a:spcAft>
            <a:buChar char="••"/>
          </a:pPr>
          <a:r>
            <a:rPr lang="en-GB" sz="1800" kern="1200" dirty="0">
              <a:latin typeface="+mn-lt"/>
            </a:rPr>
            <a:t>Runs on </a:t>
          </a:r>
          <a:r>
            <a:rPr lang="en-GB" sz="1800" kern="1200" dirty="0" smtClean="0">
              <a:latin typeface="+mn-lt"/>
            </a:rPr>
            <a:t>“</a:t>
          </a:r>
          <a:r>
            <a:rPr lang="en-GB" sz="1800" b="1" kern="1200" dirty="0" smtClean="0">
              <a:solidFill>
                <a:srgbClr val="2EABE2"/>
              </a:solidFill>
              <a:latin typeface="+mn-lt"/>
            </a:rPr>
            <a:t>Slave Nodes</a:t>
          </a:r>
          <a:r>
            <a:rPr lang="en-GB" sz="1800" kern="1200" dirty="0">
              <a:latin typeface="+mn-lt"/>
            </a:rPr>
            <a:t>” the majority of nodes in </a:t>
          </a:r>
          <a:r>
            <a:rPr lang="en-GB" sz="1800" kern="1200" dirty="0" smtClean="0">
              <a:latin typeface="+mn-lt"/>
            </a:rPr>
            <a:t>a cluster</a:t>
          </a:r>
          <a:endParaRPr lang="en-GB" sz="1800" kern="1200" dirty="0">
            <a:latin typeface="+mn-lt"/>
          </a:endParaRPr>
        </a:p>
      </dsp:txBody>
      <dsp:txXfrm rot="-5400000">
        <a:off x="2310727" y="1406112"/>
        <a:ext cx="6255805" cy="814600"/>
      </dsp:txXfrm>
    </dsp:sp>
    <dsp:sp modelId="{5DC6B7C2-C318-43C4-A4D8-D784D1FE9FFA}">
      <dsp:nvSpPr>
        <dsp:cNvPr id="0" name=""/>
        <dsp:cNvSpPr/>
      </dsp:nvSpPr>
      <dsp:spPr>
        <a:xfrm>
          <a:off x="0" y="1249202"/>
          <a:ext cx="2215128" cy="1128420"/>
        </a:xfrm>
        <a:prstGeom prst="roundRect">
          <a:avLst/>
        </a:prstGeom>
        <a:solidFill>
          <a:srgbClr val="FAB041"/>
        </a:solidFill>
        <a:ln w="9525" cap="flat" cmpd="sng" algn="ctr">
          <a:noFill/>
          <a:prstDash val="solid"/>
        </a:ln>
        <a:effectLst/>
        <a:scene3d>
          <a:camera prst="orthographicFront"/>
          <a:lightRig rig="threePt" dir="t"/>
        </a:scene3d>
        <a:sp3d prstMaterial="dkEdge">
          <a:bevelT w="38100" h="12700"/>
        </a:sp3d>
      </dsp:spPr>
      <dsp:style>
        <a:lnRef idx="1">
          <a:schemeClr val="accent6"/>
        </a:lnRef>
        <a:fillRef idx="3">
          <a:schemeClr val="accent6"/>
        </a:fillRef>
        <a:effectRef idx="2">
          <a:schemeClr val="accent6"/>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smtClean="0">
              <a:latin typeface="+mn-lt"/>
            </a:rPr>
            <a:t>DataNode:</a:t>
          </a:r>
          <a:endParaRPr lang="en-GB" sz="1800" b="1" kern="1200" dirty="0">
            <a:latin typeface="+mn-lt"/>
          </a:endParaRPr>
        </a:p>
      </dsp:txBody>
      <dsp:txXfrm>
        <a:off x="55085" y="1304287"/>
        <a:ext cx="2104958" cy="1018250"/>
      </dsp:txXfrm>
    </dsp:sp>
    <dsp:sp modelId="{B3177C8B-F79C-4E22-A26E-9CB8D3D0F429}">
      <dsp:nvSpPr>
        <dsp:cNvPr id="0" name=""/>
        <dsp:cNvSpPr/>
      </dsp:nvSpPr>
      <dsp:spPr>
        <a:xfrm rot="5400000">
          <a:off x="5009295" y="-88035"/>
          <a:ext cx="902736" cy="6299873"/>
        </a:xfrm>
        <a:prstGeom prst="round2SameRect">
          <a:avLst/>
        </a:prstGeom>
        <a:solidFill>
          <a:schemeClr val="bg1">
            <a:lumMod val="95000"/>
            <a:alpha val="9000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smtClean="0">
              <a:latin typeface="+mn-lt"/>
            </a:rPr>
            <a:t>Tracks and directs the storage of files on the cluster</a:t>
          </a:r>
          <a:endParaRPr lang="en-GB" sz="1800" kern="1200" dirty="0">
            <a:latin typeface="+mn-lt"/>
          </a:endParaRPr>
        </a:p>
        <a:p>
          <a:pPr marL="171450" lvl="1" indent="-171450" algn="l" defTabSz="800100">
            <a:lnSpc>
              <a:spcPct val="90000"/>
            </a:lnSpc>
            <a:spcBef>
              <a:spcPct val="0"/>
            </a:spcBef>
            <a:spcAft>
              <a:spcPct val="15000"/>
            </a:spcAft>
            <a:buChar char="••"/>
          </a:pPr>
          <a:r>
            <a:rPr lang="en-GB" sz="1800" kern="1200" dirty="0" smtClean="0">
              <a:latin typeface="+mn-lt"/>
            </a:rPr>
            <a:t>Runs on a “</a:t>
          </a:r>
          <a:r>
            <a:rPr lang="en-GB" sz="1800" b="1" kern="1200" dirty="0" smtClean="0">
              <a:solidFill>
                <a:srgbClr val="2EABE2"/>
              </a:solidFill>
              <a:latin typeface="+mn-lt"/>
            </a:rPr>
            <a:t>Master Node</a:t>
          </a:r>
          <a:r>
            <a:rPr lang="en-GB" sz="1800" kern="1200" dirty="0" smtClean="0">
              <a:latin typeface="+mn-lt"/>
            </a:rPr>
            <a:t>”</a:t>
          </a:r>
        </a:p>
      </dsp:txBody>
      <dsp:txXfrm rot="-5400000">
        <a:off x="2310727" y="2654601"/>
        <a:ext cx="6255805" cy="814600"/>
      </dsp:txXfrm>
    </dsp:sp>
    <dsp:sp modelId="{9C6B4D40-BE45-43F4-BD45-BDBB7B548649}">
      <dsp:nvSpPr>
        <dsp:cNvPr id="0" name=""/>
        <dsp:cNvSpPr/>
      </dsp:nvSpPr>
      <dsp:spPr>
        <a:xfrm>
          <a:off x="6854" y="2497690"/>
          <a:ext cx="2215128" cy="1128420"/>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dsp:spPr>
      <dsp:style>
        <a:lnRef idx="1">
          <a:schemeClr val="accent5"/>
        </a:lnRef>
        <a:fillRef idx="3">
          <a:schemeClr val="accent5"/>
        </a:fillRef>
        <a:effectRef idx="2">
          <a:schemeClr val="accent5"/>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b="1" kern="1200" dirty="0" smtClean="0">
              <a:latin typeface="+mn-lt"/>
            </a:rPr>
            <a:t>NameNode: </a:t>
          </a:r>
          <a:endParaRPr lang="en-GB" sz="1800" b="1" kern="1200" dirty="0">
            <a:latin typeface="+mn-lt"/>
          </a:endParaRPr>
        </a:p>
      </dsp:txBody>
      <dsp:txXfrm>
        <a:off x="61939" y="2552775"/>
        <a:ext cx="2104958" cy="10182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660A8348-350A-45CE-BB9F-F9794DB687D5}" type="datetimeFigureOut">
              <a:rPr lang="en-GB" smtClean="0"/>
              <a:t>13/11/2018</a:t>
            </a:fld>
            <a:endParaRPr lang="en-GB"/>
          </a:p>
        </p:txBody>
      </p:sp>
      <p:sp>
        <p:nvSpPr>
          <p:cNvPr id="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A43F7261-9228-444F-8539-41937ED0D7FA}" type="slidenum">
              <a:rPr lang="en-GB" smtClean="0"/>
              <a:t>‹#›</a:t>
            </a:fld>
            <a:endParaRPr lang="en-GB"/>
          </a:p>
        </p:txBody>
      </p:sp>
    </p:spTree>
    <p:extLst>
      <p:ext uri="{BB962C8B-B14F-4D97-AF65-F5344CB8AC3E}">
        <p14:creationId xmlns:p14="http://schemas.microsoft.com/office/powerpoint/2010/main" val="1354971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817DFBA6-0AA3-4D54-9136-E74BEC386ED6}" type="datetimeFigureOut">
              <a:rPr lang="en-GB" smtClean="0"/>
              <a:t>13/11/2018</a:t>
            </a:fld>
            <a:endParaRPr lang="en-GB"/>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4E011099-7DC6-487A-8FAC-68388F89E721}" type="slidenum">
              <a:rPr lang="en-GB" smtClean="0"/>
              <a:t>‹#›</a:t>
            </a:fld>
            <a:endParaRPr lang="en-GB"/>
          </a:p>
        </p:txBody>
      </p:sp>
    </p:spTree>
    <p:extLst>
      <p:ext uri="{BB962C8B-B14F-4D97-AF65-F5344CB8AC3E}">
        <p14:creationId xmlns:p14="http://schemas.microsoft.com/office/powerpoint/2010/main" val="2905863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2</a:t>
            </a:fld>
            <a:endParaRPr lang="en-GB"/>
          </a:p>
        </p:txBody>
      </p:sp>
    </p:spTree>
    <p:extLst>
      <p:ext uri="{BB962C8B-B14F-4D97-AF65-F5344CB8AC3E}">
        <p14:creationId xmlns:p14="http://schemas.microsoft.com/office/powerpoint/2010/main" val="4071845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Hdfs commands are </a:t>
            </a:r>
            <a:r>
              <a:rPr lang="en-GB" dirty="0" err="1" smtClean="0"/>
              <a:t>unix</a:t>
            </a:r>
            <a:r>
              <a:rPr lang="en-GB" dirty="0" smtClean="0"/>
              <a:t> commands prefixed with “hdfs </a:t>
            </a:r>
            <a:r>
              <a:rPr lang="en-GB" dirty="0" err="1" smtClean="0"/>
              <a:t>dfs</a:t>
            </a:r>
            <a:r>
              <a:rPr lang="en-GB" dirty="0" smtClean="0"/>
              <a:t> -”</a:t>
            </a:r>
          </a:p>
          <a:p>
            <a:r>
              <a:rPr lang="en-GB" dirty="0" smtClean="0"/>
              <a:t>So</a:t>
            </a:r>
            <a:r>
              <a:rPr lang="en-GB" baseline="0" dirty="0" smtClean="0"/>
              <a:t> try something like: </a:t>
            </a:r>
            <a:r>
              <a:rPr lang="en-GB" baseline="0" dirty="0" err="1" smtClean="0"/>
              <a:t>hdfs</a:t>
            </a:r>
            <a:r>
              <a:rPr lang="en-GB" baseline="0" dirty="0" smtClean="0"/>
              <a:t> </a:t>
            </a:r>
            <a:r>
              <a:rPr lang="en-GB" baseline="0" dirty="0" err="1" smtClean="0"/>
              <a:t>dfs</a:t>
            </a:r>
            <a:r>
              <a:rPr lang="en-GB" baseline="0" dirty="0" smtClean="0"/>
              <a:t> –</a:t>
            </a:r>
            <a:r>
              <a:rPr lang="en-GB" baseline="0" dirty="0" err="1" smtClean="0"/>
              <a:t>touchz</a:t>
            </a:r>
            <a:r>
              <a:rPr lang="en-GB" baseline="0" dirty="0" smtClean="0"/>
              <a:t> /user/your.name/demo/filename</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13</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are similar but:</a:t>
            </a:r>
            <a:r>
              <a:rPr lang="en-GB" baseline="0" dirty="0" smtClean="0"/>
              <a:t> copy from local is limited to the local source, also less control as to where the data lands in hdfs  (use put)</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14</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are similar but:</a:t>
            </a:r>
            <a:r>
              <a:rPr lang="en-GB" baseline="0" dirty="0" smtClean="0"/>
              <a:t> copy to local is limited to the local destination, also less control in getting the file (use get)</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15</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16</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17</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18</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19</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echo $?</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20</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21</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22</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3</a:t>
            </a:fld>
            <a:endParaRPr lang="en-GB"/>
          </a:p>
        </p:txBody>
      </p:sp>
    </p:spTree>
    <p:extLst>
      <p:ext uri="{BB962C8B-B14F-4D97-AF65-F5344CB8AC3E}">
        <p14:creationId xmlns:p14="http://schemas.microsoft.com/office/powerpoint/2010/main" val="4071845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23</a:t>
            </a:fld>
            <a:endParaRPr lang="en-GB"/>
          </a:p>
        </p:txBody>
      </p:sp>
    </p:spTree>
    <p:extLst>
      <p:ext uri="{BB962C8B-B14F-4D97-AF65-F5344CB8AC3E}">
        <p14:creationId xmlns:p14="http://schemas.microsoft.com/office/powerpoint/2010/main" val="4071845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err="1" smtClean="0"/>
              <a:t>PublicStorage</a:t>
            </a:r>
            <a:r>
              <a:rPr lang="en-GB" dirty="0" smtClean="0"/>
              <a:t>/datasets</a:t>
            </a:r>
          </a:p>
          <a:p>
            <a:endParaRPr lang="en-GB" dirty="0" smtClean="0"/>
          </a:p>
          <a:p>
            <a:r>
              <a:rPr lang="en-GB" dirty="0" smtClean="0"/>
              <a:t>Backup copies exists in /home/</a:t>
            </a:r>
            <a:r>
              <a:rPr lang="en-GB" dirty="0" err="1" smtClean="0"/>
              <a:t>stuart.brown</a:t>
            </a:r>
            <a:r>
              <a:rPr lang="en-GB" dirty="0" smtClean="0"/>
              <a:t>/Desktop/datasets</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24</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25</a:t>
            </a:fld>
            <a:endParaRPr lang="en-GB"/>
          </a:p>
        </p:txBody>
      </p:sp>
    </p:spTree>
    <p:extLst>
      <p:ext uri="{BB962C8B-B14F-4D97-AF65-F5344CB8AC3E}">
        <p14:creationId xmlns:p14="http://schemas.microsoft.com/office/powerpoint/2010/main" val="4071845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a:t>
            </a:r>
            <a:r>
              <a:rPr lang="en-GB" baseline="0" dirty="0" smtClean="0"/>
              <a:t> aware that many of the admin tasks wont work as we are only using a </a:t>
            </a:r>
            <a:r>
              <a:rPr lang="en-GB" baseline="0" smtClean="0"/>
              <a:t>pseudo cluster.</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26</a:t>
            </a:fld>
            <a:endParaRPr lang="en-GB"/>
          </a:p>
        </p:txBody>
      </p:sp>
    </p:spTree>
    <p:extLst>
      <p:ext uri="{BB962C8B-B14F-4D97-AF65-F5344CB8AC3E}">
        <p14:creationId xmlns:p14="http://schemas.microsoft.com/office/powerpoint/2010/main" val="2917750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Demonstrate the tabs and the information they display:</a:t>
            </a:r>
          </a:p>
          <a:p>
            <a:r>
              <a:rPr lang="en-GB" dirty="0" smtClean="0"/>
              <a:t>Overview</a:t>
            </a:r>
            <a:r>
              <a:rPr lang="en-GB" baseline="0" dirty="0" smtClean="0"/>
              <a:t> – Summary and NameNode</a:t>
            </a:r>
          </a:p>
          <a:p>
            <a:r>
              <a:rPr lang="en-GB" dirty="0" err="1" smtClean="0"/>
              <a:t>Datanode</a:t>
            </a:r>
            <a:r>
              <a:rPr lang="en-GB" dirty="0" smtClean="0"/>
              <a:t> – </a:t>
            </a:r>
            <a:r>
              <a:rPr lang="en-GB" dirty="0" err="1" smtClean="0"/>
              <a:t>Datanode</a:t>
            </a:r>
            <a:r>
              <a:rPr lang="en-GB" dirty="0" smtClean="0"/>
              <a:t> Information</a:t>
            </a:r>
          </a:p>
          <a:p>
            <a:r>
              <a:rPr lang="en-GB" dirty="0" err="1" smtClean="0"/>
              <a:t>Startup</a:t>
            </a:r>
            <a:r>
              <a:rPr lang="en-GB" dirty="0" smtClean="0"/>
              <a:t> Progress</a:t>
            </a:r>
            <a:r>
              <a:rPr lang="en-GB" baseline="0" dirty="0" smtClean="0"/>
              <a:t> - </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27</a:t>
            </a:fld>
            <a:endParaRPr lang="en-GB"/>
          </a:p>
        </p:txBody>
      </p:sp>
    </p:spTree>
    <p:extLst>
      <p:ext uri="{BB962C8B-B14F-4D97-AF65-F5344CB8AC3E}">
        <p14:creationId xmlns:p14="http://schemas.microsoft.com/office/powerpoint/2010/main" val="3926172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28</a:t>
            </a:fld>
            <a:endParaRPr lang="en-GB"/>
          </a:p>
        </p:txBody>
      </p:sp>
    </p:spTree>
    <p:extLst>
      <p:ext uri="{BB962C8B-B14F-4D97-AF65-F5344CB8AC3E}">
        <p14:creationId xmlns:p14="http://schemas.microsoft.com/office/powerpoint/2010/main" val="3926172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29</a:t>
            </a:fld>
            <a:endParaRPr lang="en-GB"/>
          </a:p>
        </p:txBody>
      </p:sp>
    </p:spTree>
    <p:extLst>
      <p:ext uri="{BB962C8B-B14F-4D97-AF65-F5344CB8AC3E}">
        <p14:creationId xmlns:p14="http://schemas.microsoft.com/office/powerpoint/2010/main" val="3926172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30</a:t>
            </a:fld>
            <a:endParaRPr lang="en-GB"/>
          </a:p>
        </p:txBody>
      </p:sp>
    </p:spTree>
    <p:extLst>
      <p:ext uri="{BB962C8B-B14F-4D97-AF65-F5344CB8AC3E}">
        <p14:creationId xmlns:p14="http://schemas.microsoft.com/office/powerpoint/2010/main" val="3926172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31</a:t>
            </a:fld>
            <a:endParaRPr lang="en-GB"/>
          </a:p>
        </p:txBody>
      </p:sp>
    </p:spTree>
    <p:extLst>
      <p:ext uri="{BB962C8B-B14F-4D97-AF65-F5344CB8AC3E}">
        <p14:creationId xmlns:p14="http://schemas.microsoft.com/office/powerpoint/2010/main" val="3926172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32</a:t>
            </a:fld>
            <a:endParaRPr lang="en-GB"/>
          </a:p>
        </p:txBody>
      </p:sp>
    </p:spTree>
    <p:extLst>
      <p:ext uri="{BB962C8B-B14F-4D97-AF65-F5344CB8AC3E}">
        <p14:creationId xmlns:p14="http://schemas.microsoft.com/office/powerpoint/2010/main" val="3926172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4</a:t>
            </a:fld>
            <a:endParaRPr lang="en-GB"/>
          </a:p>
        </p:txBody>
      </p:sp>
    </p:spTree>
    <p:extLst>
      <p:ext uri="{BB962C8B-B14F-4D97-AF65-F5344CB8AC3E}">
        <p14:creationId xmlns:p14="http://schemas.microsoft.com/office/powerpoint/2010/main" val="4071845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33</a:t>
            </a:fld>
            <a:endParaRPr lang="en-GB"/>
          </a:p>
        </p:txBody>
      </p:sp>
    </p:spTree>
    <p:extLst>
      <p:ext uri="{BB962C8B-B14F-4D97-AF65-F5344CB8AC3E}">
        <p14:creationId xmlns:p14="http://schemas.microsoft.com/office/powerpoint/2010/main" val="3926172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34</a:t>
            </a:fld>
            <a:endParaRPr lang="en-GB"/>
          </a:p>
        </p:txBody>
      </p:sp>
    </p:spTree>
    <p:extLst>
      <p:ext uri="{BB962C8B-B14F-4D97-AF65-F5344CB8AC3E}">
        <p14:creationId xmlns:p14="http://schemas.microsoft.com/office/powerpoint/2010/main" val="3926172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Not essential but good to be aware</a:t>
            </a:r>
            <a:r>
              <a:rPr lang="en-GB" sz="1200" b="0" i="0" kern="1200" baseline="0" dirty="0" smtClean="0">
                <a:solidFill>
                  <a:schemeClr val="tx1"/>
                </a:solidFill>
                <a:effectLst/>
                <a:latin typeface="+mn-lt"/>
                <a:ea typeface="+mn-ea"/>
                <a:cs typeface="+mn-cs"/>
              </a:rPr>
              <a:t> of</a:t>
            </a:r>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HDFS supports the </a:t>
            </a:r>
            <a:r>
              <a:rPr lang="en-GB" sz="1200" b="0" i="0" kern="1200" dirty="0" err="1" smtClean="0">
                <a:solidFill>
                  <a:schemeClr val="tx1"/>
                </a:solidFill>
                <a:effectLst/>
                <a:latin typeface="+mn-lt"/>
                <a:ea typeface="+mn-ea"/>
                <a:cs typeface="+mn-cs"/>
              </a:rPr>
              <a:t>fetchdt</a:t>
            </a:r>
            <a:r>
              <a:rPr lang="en-GB" sz="1200" b="0" i="0" kern="1200" dirty="0" smtClean="0">
                <a:solidFill>
                  <a:schemeClr val="tx1"/>
                </a:solidFill>
                <a:effectLst/>
                <a:latin typeface="+mn-lt"/>
                <a:ea typeface="+mn-ea"/>
                <a:cs typeface="+mn-cs"/>
              </a:rPr>
              <a:t> command to fetch Delegation Token and store it in a file on the local system. This token can be later used to access secure server (NameNode for example) from a non secure client.</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35</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36</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37</a:t>
            </a:fld>
            <a:endParaRPr lang="en-GB"/>
          </a:p>
        </p:txBody>
      </p:sp>
    </p:spTree>
    <p:extLst>
      <p:ext uri="{BB962C8B-B14F-4D97-AF65-F5344CB8AC3E}">
        <p14:creationId xmlns:p14="http://schemas.microsoft.com/office/powerpoint/2010/main" val="4071845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smtClean="0">
                <a:solidFill>
                  <a:schemeClr val="tx1"/>
                </a:solidFill>
                <a:effectLst/>
                <a:latin typeface="+mn-lt"/>
                <a:ea typeface="+mn-ea"/>
                <a:cs typeface="+mn-cs"/>
              </a:rPr>
              <a:t>Not essential but good to be aware</a:t>
            </a:r>
            <a:r>
              <a:rPr lang="en-GB" sz="1200" b="0" i="0" kern="1200" baseline="0" smtClean="0">
                <a:solidFill>
                  <a:schemeClr val="tx1"/>
                </a:solidFill>
                <a:effectLst/>
                <a:latin typeface="+mn-lt"/>
                <a:ea typeface="+mn-ea"/>
                <a:cs typeface="+mn-cs"/>
              </a:rPr>
              <a:t> of</a:t>
            </a:r>
            <a:endParaRPr lang="en-GB" sz="1200" b="0" i="0" kern="120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E011099-7DC6-487A-8FAC-68388F89E721}" type="slidenum">
              <a:rPr lang="en-GB" smtClean="0"/>
              <a:t>38</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39</a:t>
            </a:fld>
            <a:endParaRPr lang="en-GB"/>
          </a:p>
        </p:txBody>
      </p:sp>
    </p:spTree>
    <p:extLst>
      <p:ext uri="{BB962C8B-B14F-4D97-AF65-F5344CB8AC3E}">
        <p14:creationId xmlns:p14="http://schemas.microsoft.com/office/powerpoint/2010/main" val="40718456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Create a script that will transfer data files into hdfs.</a:t>
            </a:r>
          </a:p>
          <a:p>
            <a:endParaRPr lang="en-GB" dirty="0" smtClean="0"/>
          </a:p>
          <a:p>
            <a:r>
              <a:rPr lang="en-GB" dirty="0" smtClean="0"/>
              <a:t>This script should place existent, sized files into an individually appropriate directory on hdfs based on the file name.</a:t>
            </a:r>
          </a:p>
          <a:p>
            <a:endParaRPr lang="en-GB" dirty="0" smtClean="0"/>
          </a:p>
          <a:p>
            <a:r>
              <a:rPr lang="en-GB" dirty="0" smtClean="0"/>
              <a:t>Status messages and flow control should also be included.</a:t>
            </a:r>
          </a:p>
          <a:p>
            <a:r>
              <a:rPr lang="en-GB" dirty="0" smtClean="0"/>
              <a:t> </a:t>
            </a:r>
          </a:p>
          <a:p>
            <a:r>
              <a:rPr lang="en-GB" dirty="0" smtClean="0"/>
              <a:t>An archive of the files should also be created.</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40</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1" dirty="0" smtClean="0"/>
          </a:p>
          <a:p>
            <a:endParaRPr lang="en-GB" sz="1200" b="1" dirty="0" smtClean="0"/>
          </a:p>
          <a:p>
            <a:endParaRPr lang="en-GB" sz="1200" b="1" dirty="0" smtClean="0"/>
          </a:p>
          <a:p>
            <a:r>
              <a:rPr lang="en-GB" sz="1200" dirty="0" smtClean="0"/>
              <a:t>	</a:t>
            </a:r>
          </a:p>
          <a:p>
            <a:r>
              <a:rPr lang="en-GB" sz="1200" dirty="0" smtClean="0"/>
              <a:t>			</a:t>
            </a:r>
          </a:p>
          <a:p>
            <a:r>
              <a:rPr lang="en-GB" sz="1200" dirty="0" smtClean="0"/>
              <a:t>		</a:t>
            </a:r>
            <a:endParaRPr lang="en-GB" sz="1200" dirty="0"/>
          </a:p>
        </p:txBody>
      </p:sp>
      <p:sp>
        <p:nvSpPr>
          <p:cNvPr id="4" name="Slide Number Placeholder 3"/>
          <p:cNvSpPr>
            <a:spLocks noGrp="1"/>
          </p:cNvSpPr>
          <p:nvPr>
            <p:ph type="sldNum" sz="quarter" idx="10"/>
          </p:nvPr>
        </p:nvSpPr>
        <p:spPr/>
        <p:txBody>
          <a:bodyPr/>
          <a:lstStyle/>
          <a:p>
            <a:fld id="{4E011099-7DC6-487A-8FAC-68388F89E721}" type="slidenum">
              <a:rPr lang="en-GB" smtClean="0"/>
              <a:t>6</a:t>
            </a:fld>
            <a:endParaRPr lang="en-GB"/>
          </a:p>
        </p:txBody>
      </p:sp>
    </p:spTree>
    <p:extLst>
      <p:ext uri="{BB962C8B-B14F-4D97-AF65-F5344CB8AC3E}">
        <p14:creationId xmlns:p14="http://schemas.microsoft.com/office/powerpoint/2010/main" val="2618326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HDFS is the “secret sauce” that enables Hadoop to store huge files. It’s a scalable file system that distributes and stores data across all machines in a Hadoop cluster.</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MapReduce is the system used to efficiently process the large amount of data Hadoop stores in HDFS.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MapReduce jobs are often written in Java. But not everyone using Hadoop knows Java—the preferred syntax is SQL, which is essentially the “lingua franca” between all programming languages in the BI/big data space.</a:t>
            </a:r>
          </a:p>
          <a:p>
            <a:r>
              <a:rPr lang="en-GB" sz="1200" b="0" i="0" kern="1200" dirty="0" smtClean="0">
                <a:solidFill>
                  <a:schemeClr val="tx1"/>
                </a:solidFill>
                <a:effectLst/>
                <a:latin typeface="+mn-lt"/>
                <a:ea typeface="+mn-ea"/>
                <a:cs typeface="+mn-cs"/>
              </a:rPr>
              <a:t>Hive allows users who aren’t familiar with programming to access and </a:t>
            </a:r>
            <a:r>
              <a:rPr lang="en-GB" sz="1200" b="0" i="0" kern="1200" dirty="0" err="1" smtClean="0">
                <a:solidFill>
                  <a:schemeClr val="tx1"/>
                </a:solidFill>
                <a:effectLst/>
                <a:latin typeface="+mn-lt"/>
                <a:ea typeface="+mn-ea"/>
                <a:cs typeface="+mn-cs"/>
              </a:rPr>
              <a:t>analyze</a:t>
            </a:r>
            <a:r>
              <a:rPr lang="en-GB" sz="1200" b="0" i="0" kern="1200" dirty="0" smtClean="0">
                <a:solidFill>
                  <a:schemeClr val="tx1"/>
                </a:solidFill>
                <a:effectLst/>
                <a:latin typeface="+mn-lt"/>
                <a:ea typeface="+mn-ea"/>
                <a:cs typeface="+mn-cs"/>
              </a:rPr>
              <a:t> big data in a less technical way, using a SQL-like syntax called Hive Query Language (</a:t>
            </a:r>
            <a:r>
              <a:rPr lang="en-GB" sz="1200" b="0" i="0" kern="1200" dirty="0" err="1" smtClean="0">
                <a:solidFill>
                  <a:schemeClr val="tx1"/>
                </a:solidFill>
                <a:effectLst/>
                <a:latin typeface="+mn-lt"/>
                <a:ea typeface="+mn-ea"/>
                <a:cs typeface="+mn-cs"/>
              </a:rPr>
              <a:t>HiveQL</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HiveQL</a:t>
            </a:r>
            <a:r>
              <a:rPr lang="en-GB" sz="1200" b="0" i="0" kern="1200" dirty="0" smtClean="0">
                <a:solidFill>
                  <a:schemeClr val="tx1"/>
                </a:solidFill>
                <a:effectLst/>
                <a:latin typeface="+mn-lt"/>
                <a:ea typeface="+mn-ea"/>
                <a:cs typeface="+mn-cs"/>
              </a:rPr>
              <a:t> is used to create programs that run just like MapReduce would on a cluster.</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Like Hive and Impala, Pig is a high-level platform used for creating MapReduce programs more easily. The programming language Pig uses is called Pig Latin, and it allows you to extract, transform and load (ETL) data at a very high level—meaning something that would require several hundred lines of Java code can be expressed in, say, 10 lines of Pig.</a:t>
            </a:r>
          </a:p>
          <a:p>
            <a:r>
              <a:rPr lang="en-GB" sz="1200" b="0" i="0" kern="1200" dirty="0" smtClean="0">
                <a:solidFill>
                  <a:schemeClr val="tx1"/>
                </a:solidFill>
                <a:effectLst/>
                <a:latin typeface="+mn-lt"/>
                <a:ea typeface="+mn-ea"/>
                <a:cs typeface="+mn-cs"/>
              </a:rPr>
              <a:t>While Hive and Impala require data to be more structured in order to be </a:t>
            </a:r>
            <a:r>
              <a:rPr lang="en-GB" sz="1200" b="0" i="0" kern="1200" dirty="0" err="1" smtClean="0">
                <a:solidFill>
                  <a:schemeClr val="tx1"/>
                </a:solidFill>
                <a:effectLst/>
                <a:latin typeface="+mn-lt"/>
                <a:ea typeface="+mn-ea"/>
                <a:cs typeface="+mn-cs"/>
              </a:rPr>
              <a:t>analyzed</a:t>
            </a:r>
            <a:r>
              <a:rPr lang="en-GB" sz="1200" b="0" i="0" kern="1200" dirty="0" smtClean="0">
                <a:solidFill>
                  <a:schemeClr val="tx1"/>
                </a:solidFill>
                <a:effectLst/>
                <a:latin typeface="+mn-lt"/>
                <a:ea typeface="+mn-ea"/>
                <a:cs typeface="+mn-cs"/>
              </a:rPr>
              <a:t>, Pig allows you to work with unstructured data. In other words, while Hive and Impala are essentially query engines used for more straightforward analysis, Pig’s ETL capability means it can perform “grunt work” on unstructured data, cleaning it up and organizing it so that queries can be run against it.</a:t>
            </a:r>
          </a:p>
          <a:p>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8</a:t>
            </a:fld>
            <a:endParaRPr lang="en-GB"/>
          </a:p>
        </p:txBody>
      </p:sp>
    </p:spTree>
    <p:extLst>
      <p:ext uri="{BB962C8B-B14F-4D97-AF65-F5344CB8AC3E}">
        <p14:creationId xmlns:p14="http://schemas.microsoft.com/office/powerpoint/2010/main" val="358914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9</a:t>
            </a:fld>
            <a:endParaRPr lang="en-GB"/>
          </a:p>
        </p:txBody>
      </p:sp>
    </p:spTree>
    <p:extLst>
      <p:ext uri="{BB962C8B-B14F-4D97-AF65-F5344CB8AC3E}">
        <p14:creationId xmlns:p14="http://schemas.microsoft.com/office/powerpoint/2010/main" val="4071845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need </a:t>
            </a:r>
            <a:r>
              <a:rPr lang="en-GB" dirty="0" err="1" smtClean="0"/>
              <a:t>hduser</a:t>
            </a:r>
            <a:r>
              <a:rPr lang="en-GB" dirty="0" smtClean="0"/>
              <a:t>,</a:t>
            </a:r>
            <a:r>
              <a:rPr lang="en-GB" baseline="0" dirty="0" smtClean="0"/>
              <a:t> because of hosting hadoop on the localhost, which requires accessing privileged files and areas.</a:t>
            </a:r>
          </a:p>
          <a:p>
            <a:r>
              <a:rPr lang="en-GB" baseline="0" dirty="0" smtClean="0"/>
              <a:t>As </a:t>
            </a:r>
            <a:r>
              <a:rPr lang="en-GB" baseline="0" dirty="0" err="1" smtClean="0"/>
              <a:t>hduser</a:t>
            </a:r>
            <a:r>
              <a:rPr lang="en-GB" baseline="0" dirty="0" smtClean="0"/>
              <a:t> you have full rights but be warned, this is dangerous!!!!!</a:t>
            </a:r>
          </a:p>
          <a:p>
            <a:r>
              <a:rPr lang="en-GB" baseline="0" dirty="0" smtClean="0"/>
              <a:t>Ignore the depreciation warning, it is fine.</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10</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11</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GB" sz="1200" smtClean="0"/>
              <a:t>https://www.hdfstutorial.com/hdfs-commands/</a:t>
            </a: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a:p>
            <a:pPr>
              <a:buFont typeface="Arial" panose="020B0604020202020204" pitchFamily="34" charset="0"/>
              <a:buChar char="•"/>
            </a:pPr>
            <a:endParaRPr lang="en-GB" sz="1200"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12</a:t>
            </a:fld>
            <a:endParaRPr lang="en-GB"/>
          </a:p>
        </p:txBody>
      </p:sp>
    </p:spTree>
    <p:extLst>
      <p:ext uri="{BB962C8B-B14F-4D97-AF65-F5344CB8AC3E}">
        <p14:creationId xmlns:p14="http://schemas.microsoft.com/office/powerpoint/2010/main" val="4071845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13/11/2018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338635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13/11/2018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70061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13/11/2018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2723614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142544" y="6498839"/>
            <a:ext cx="1661737"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www.fdmgroup.com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6359529"/>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8"/>
          <p:cNvGrpSpPr>
            <a:grpSpLocks/>
          </p:cNvGrpSpPr>
          <p:nvPr userDrawn="1"/>
        </p:nvGrpSpPr>
        <p:grpSpPr bwMode="auto">
          <a:xfrm>
            <a:off x="6000753" y="2008188"/>
            <a:ext cx="2697163" cy="762000"/>
            <a:chOff x="5282347" y="2359163"/>
            <a:chExt cx="3415237" cy="964722"/>
          </a:xfrm>
        </p:grpSpPr>
        <p:sp>
          <p:nvSpPr>
            <p:cNvPr id="6" name="Oval 5"/>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pic>
        <p:nvPicPr>
          <p:cNvPr id="9"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30"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userDrawn="1"/>
        </p:nvSpPr>
        <p:spPr bwMode="auto">
          <a:xfrm>
            <a:off x="7474818" y="6448425"/>
            <a:ext cx="1354858" cy="292388"/>
          </a:xfrm>
          <a:prstGeom prst="rect">
            <a:avLst/>
          </a:prstGeom>
          <a:noFill/>
          <a:ln>
            <a:noFill/>
          </a:ln>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300" b="1" dirty="0" smtClean="0">
                <a:solidFill>
                  <a:prstClr val="white"/>
                </a:solidFill>
                <a:latin typeface="Arial" charset="0"/>
                <a:cs typeface="Arial" charset="0"/>
              </a:rPr>
              <a:t>fdmgroup.com</a:t>
            </a:r>
          </a:p>
        </p:txBody>
      </p:sp>
    </p:spTree>
    <p:extLst>
      <p:ext uri="{BB962C8B-B14F-4D97-AF65-F5344CB8AC3E}">
        <p14:creationId xmlns:p14="http://schemas.microsoft.com/office/powerpoint/2010/main" val="1254552315"/>
      </p:ext>
    </p:extLst>
  </p:cSld>
  <p:clrMapOvr>
    <a:masterClrMapping/>
  </p:clrMapOvr>
  <p:transition spd="slow">
    <p:strip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142544" y="6498839"/>
            <a:ext cx="1661737"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www.fdmgroup.com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6359529"/>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8"/>
          <p:cNvGrpSpPr>
            <a:grpSpLocks/>
          </p:cNvGrpSpPr>
          <p:nvPr userDrawn="1"/>
        </p:nvGrpSpPr>
        <p:grpSpPr bwMode="auto">
          <a:xfrm>
            <a:off x="6000753" y="2008188"/>
            <a:ext cx="2697163" cy="762000"/>
            <a:chOff x="5282347" y="2359163"/>
            <a:chExt cx="3415237" cy="964722"/>
          </a:xfrm>
        </p:grpSpPr>
        <p:sp>
          <p:nvSpPr>
            <p:cNvPr id="6" name="Oval 5"/>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pic>
        <p:nvPicPr>
          <p:cNvPr id="9"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30"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userDrawn="1"/>
        </p:nvSpPr>
        <p:spPr bwMode="auto">
          <a:xfrm>
            <a:off x="7474818" y="6448425"/>
            <a:ext cx="1354858" cy="292388"/>
          </a:xfrm>
          <a:prstGeom prst="rect">
            <a:avLst/>
          </a:prstGeom>
          <a:noFill/>
          <a:ln>
            <a:noFill/>
          </a:ln>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300" b="1" dirty="0" smtClean="0">
                <a:solidFill>
                  <a:prstClr val="white"/>
                </a:solidFill>
                <a:latin typeface="Arial" charset="0"/>
                <a:cs typeface="Arial" charset="0"/>
              </a:rPr>
              <a:t>fdmgroup.com</a:t>
            </a:r>
          </a:p>
        </p:txBody>
      </p:sp>
    </p:spTree>
    <p:extLst>
      <p:ext uri="{BB962C8B-B14F-4D97-AF65-F5344CB8AC3E}">
        <p14:creationId xmlns:p14="http://schemas.microsoft.com/office/powerpoint/2010/main" val="299839689"/>
      </p:ext>
    </p:extLst>
  </p:cSld>
  <p:clrMapOvr>
    <a:masterClrMapping/>
  </p:clrMapOvr>
  <p:transition spd="slow">
    <p:strip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5" name="Straight Connector 4"/>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7" name="Group 9"/>
          <p:cNvGrpSpPr>
            <a:grpSpLocks/>
          </p:cNvGrpSpPr>
          <p:nvPr userDrawn="1"/>
        </p:nvGrpSpPr>
        <p:grpSpPr bwMode="auto">
          <a:xfrm>
            <a:off x="8085139" y="77788"/>
            <a:ext cx="646112" cy="182562"/>
            <a:chOff x="5282347" y="2359163"/>
            <a:chExt cx="3415237" cy="964722"/>
          </a:xfrm>
        </p:grpSpPr>
        <p:sp>
          <p:nvSpPr>
            <p:cNvPr id="8" name="Oval 7"/>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9" name="Oval 8"/>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3" name="Content Placeholder 2"/>
          <p:cNvSpPr>
            <a:spLocks noGrp="1"/>
          </p:cNvSpPr>
          <p:nvPr>
            <p:ph idx="1"/>
          </p:nvPr>
        </p:nvSpPr>
        <p:spPr>
          <a:xfrm>
            <a:off x="457200" y="1334936"/>
            <a:ext cx="8229600" cy="4525963"/>
          </a:xfrm>
        </p:spPr>
        <p:txBody>
          <a:bodyPr/>
          <a:lstStyle>
            <a:lvl1pPr>
              <a:defRPr sz="1200" b="0"/>
            </a:lvl1pPr>
            <a:lvl2pPr>
              <a:defRPr sz="1200"/>
            </a:lvl2pPr>
            <a:lvl3pPr>
              <a:defRPr sz="1200"/>
            </a:lvl3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13"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94882C9C-E8A8-4DCC-A9DD-8B46B7E6C669}"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785809025"/>
      </p:ext>
    </p:extLst>
  </p:cSld>
  <p:clrMapOvr>
    <a:masterClrMapping/>
  </p:clrMapOvr>
  <p:transition spd="slow">
    <p:strip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3" name="Content Placeholder 2"/>
          <p:cNvSpPr>
            <a:spLocks noGrp="1"/>
          </p:cNvSpPr>
          <p:nvPr>
            <p:ph sz="half" idx="1"/>
          </p:nvPr>
        </p:nvSpPr>
        <p:spPr>
          <a:xfrm>
            <a:off x="457200" y="1329769"/>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4" name="Content Placeholder 3"/>
          <p:cNvSpPr>
            <a:spLocks noGrp="1"/>
          </p:cNvSpPr>
          <p:nvPr>
            <p:ph sz="half" idx="2"/>
          </p:nvPr>
        </p:nvSpPr>
        <p:spPr>
          <a:xfrm>
            <a:off x="4648200" y="1329769"/>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19"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380A269D-2C86-44F8-9A36-28D8172C8FF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943724956"/>
      </p:ext>
    </p:extLst>
  </p:cSld>
  <p:clrMapOvr>
    <a:masterClrMapping/>
  </p:clrMapOvr>
  <p:transition spd="slow">
    <p:strip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8" name="Straight Connector 7"/>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10" name="Group 14"/>
          <p:cNvGrpSpPr>
            <a:grpSpLocks/>
          </p:cNvGrpSpPr>
          <p:nvPr userDrawn="1"/>
        </p:nvGrpSpPr>
        <p:grpSpPr bwMode="auto">
          <a:xfrm>
            <a:off x="8085139" y="77788"/>
            <a:ext cx="646112" cy="182562"/>
            <a:chOff x="5282347" y="2359163"/>
            <a:chExt cx="3415237" cy="964722"/>
          </a:xfrm>
        </p:grpSpPr>
        <p:sp>
          <p:nvSpPr>
            <p:cNvPr id="11" name="Oval 10"/>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2" name="Oval 11"/>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3" name="Oval 12"/>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4" name="Straight Connector 13"/>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3" name="Text Placeholder 2"/>
          <p:cNvSpPr>
            <a:spLocks noGrp="1"/>
          </p:cNvSpPr>
          <p:nvPr>
            <p:ph type="body" idx="1"/>
          </p:nvPr>
        </p:nvSpPr>
        <p:spPr>
          <a:xfrm>
            <a:off x="457203" y="1329391"/>
            <a:ext cx="4040188"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57203" y="1692676"/>
            <a:ext cx="4040188"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5" name="Text Placeholder 4"/>
          <p:cNvSpPr>
            <a:spLocks noGrp="1"/>
          </p:cNvSpPr>
          <p:nvPr>
            <p:ph type="body" sz="quarter" idx="3"/>
          </p:nvPr>
        </p:nvSpPr>
        <p:spPr>
          <a:xfrm>
            <a:off x="4645030" y="1329391"/>
            <a:ext cx="4041775"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645030" y="1692676"/>
            <a:ext cx="4041775"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16"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7"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D5B31675-4124-4B7C-8A77-4E0B7416F6E1}"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4040788212"/>
      </p:ext>
    </p:extLst>
  </p:cSld>
  <p:clrMapOvr>
    <a:masterClrMapping/>
  </p:clrMapOvr>
  <p:transition spd="slow">
    <p:strip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4" name="Straight Connector 3"/>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6" name="Group 9"/>
          <p:cNvGrpSpPr>
            <a:grpSpLocks/>
          </p:cNvGrpSpPr>
          <p:nvPr userDrawn="1"/>
        </p:nvGrpSpPr>
        <p:grpSpPr bwMode="auto">
          <a:xfrm>
            <a:off x="8085139" y="77788"/>
            <a:ext cx="646112" cy="182562"/>
            <a:chOff x="5282347" y="2359163"/>
            <a:chExt cx="3415237" cy="964722"/>
          </a:xfrm>
        </p:grpSpPr>
        <p:sp>
          <p:nvSpPr>
            <p:cNvPr id="7" name="Oval 6"/>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9" name="Oval 8"/>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7"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2"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9DA993EC-32AE-49AE-9718-522D99C694E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3593895025"/>
      </p:ext>
    </p:extLst>
  </p:cSld>
  <p:clrMapOvr>
    <a:masterClrMapping/>
  </p:clrMapOvr>
  <p:transition spd="slow">
    <p:strip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9"/>
          <p:cNvGrpSpPr>
            <a:grpSpLocks/>
          </p:cNvGrpSpPr>
          <p:nvPr userDrawn="1"/>
        </p:nvGrpSpPr>
        <p:grpSpPr bwMode="auto">
          <a:xfrm>
            <a:off x="8085139"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9" name="Straight Connector 8"/>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1"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B1534609-4A30-47A2-ACF2-8E17A71DF24E}"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1685928906"/>
      </p:ext>
    </p:extLst>
  </p:cSld>
  <p:clrMapOvr>
    <a:masterClrMapping/>
  </p:clrMapOvr>
  <p:transition spd="slow">
    <p:strip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2" name="Title 1"/>
          <p:cNvSpPr>
            <a:spLocks noGrp="1"/>
          </p:cNvSpPr>
          <p:nvPr>
            <p:ph type="title"/>
          </p:nvPr>
        </p:nvSpPr>
        <p:spPr>
          <a:xfrm>
            <a:off x="457205" y="666404"/>
            <a:ext cx="3008313" cy="661720"/>
          </a:xfrm>
        </p:spPr>
        <p:txBody>
          <a:bodyPr/>
          <a:lstStyle>
            <a:lvl1pPr algn="l">
              <a:defRPr sz="2000" b="1"/>
            </a:lvl1pPr>
          </a:lstStyle>
          <a:p>
            <a:r>
              <a:rPr lang="en-GB" dirty="0" smtClean="0"/>
              <a:t>Click to edit Master title style</a:t>
            </a:r>
            <a:endParaRPr lang="en-US" dirty="0"/>
          </a:p>
        </p:txBody>
      </p:sp>
      <p:sp>
        <p:nvSpPr>
          <p:cNvPr id="3" name="Content Placeholder 2"/>
          <p:cNvSpPr>
            <a:spLocks noGrp="1"/>
          </p:cNvSpPr>
          <p:nvPr>
            <p:ph idx="1"/>
          </p:nvPr>
        </p:nvSpPr>
        <p:spPr>
          <a:xfrm>
            <a:off x="3575054" y="666406"/>
            <a:ext cx="5111751" cy="5263730"/>
          </a:xfrm>
        </p:spPr>
        <p:txBody>
          <a:bodyPr/>
          <a:lstStyle>
            <a:lvl1pPr>
              <a:defRPr sz="2000" b="1"/>
            </a:lvl1pPr>
            <a:lvl2pPr>
              <a:defRPr sz="12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4" name="Text Placeholder 3"/>
          <p:cNvSpPr>
            <a:spLocks noGrp="1"/>
          </p:cNvSpPr>
          <p:nvPr>
            <p:ph type="body" sz="half" idx="2"/>
          </p:nvPr>
        </p:nvSpPr>
        <p:spPr>
          <a:xfrm>
            <a:off x="457205" y="1828455"/>
            <a:ext cx="3008313" cy="4101680"/>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2BC763BD-5DAC-4AA7-8ED8-2EE9524E37CF}"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87053976"/>
      </p:ext>
    </p:extLst>
  </p:cSld>
  <p:clrMapOvr>
    <a:masterClrMapping/>
  </p:clrMapOvr>
  <p:transition spd="slow">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13/11/2018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4051621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2" name="Title 1"/>
          <p:cNvSpPr>
            <a:spLocks noGrp="1"/>
          </p:cNvSpPr>
          <p:nvPr>
            <p:ph type="title"/>
          </p:nvPr>
        </p:nvSpPr>
        <p:spPr>
          <a:xfrm>
            <a:off x="1792288" y="4953163"/>
            <a:ext cx="5486400" cy="261610"/>
          </a:xfrm>
        </p:spPr>
        <p:txBody>
          <a:bodyPr anchor="ctr"/>
          <a:lstStyle>
            <a:lvl1pPr algn="l">
              <a:defRPr sz="1400" b="1"/>
            </a:lvl1pPr>
          </a:lstStyle>
          <a:p>
            <a:r>
              <a:rPr lang="en-GB"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AC6D8910-35A7-4B42-A48C-0FE9373AAEB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3595481290"/>
      </p:ext>
    </p:extLst>
  </p:cSld>
  <p:clrMapOvr>
    <a:masterClrMapping/>
  </p:clrMapOvr>
  <p:transition spd="slow">
    <p:strips/>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95176202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39073258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40E78-600A-462C-BACE-949DB542FB98}" type="datetimeFigureOut">
              <a:rPr lang="en-GB" smtClean="0"/>
              <a:t>13/11/2018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33712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7940E78-600A-462C-BACE-949DB542FB98}" type="datetimeFigureOut">
              <a:rPr lang="en-GB" smtClean="0"/>
              <a:t>13/11/2018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68094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7940E78-600A-462C-BACE-949DB542FB98}" type="datetimeFigureOut">
              <a:rPr lang="en-GB" smtClean="0"/>
              <a:t>13/11/2018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67738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7940E78-600A-462C-BACE-949DB542FB98}" type="datetimeFigureOut">
              <a:rPr lang="en-GB" smtClean="0"/>
              <a:t>13/11/2018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255187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40E78-600A-462C-BACE-949DB542FB98}" type="datetimeFigureOut">
              <a:rPr lang="en-GB" smtClean="0"/>
              <a:t>13/11/2018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268541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40E78-600A-462C-BACE-949DB542FB98}" type="datetimeFigureOut">
              <a:rPr lang="en-GB" smtClean="0"/>
              <a:t>13/11/2018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34476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40E78-600A-462C-BACE-949DB542FB98}" type="datetimeFigureOut">
              <a:rPr lang="en-GB" smtClean="0"/>
              <a:t>13/11/2018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140072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40E78-600A-462C-BACE-949DB542FB98}" type="datetimeFigureOut">
              <a:rPr lang="en-GB" smtClean="0"/>
              <a:t>13/11/2018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8294F-6406-4BDA-BFD6-978A2ADAAC06}" type="slidenum">
              <a:rPr lang="en-GB" smtClean="0"/>
              <a:t>‹#›</a:t>
            </a:fld>
            <a:endParaRPr lang="en-GB"/>
          </a:p>
        </p:txBody>
      </p:sp>
    </p:spTree>
    <p:extLst>
      <p:ext uri="{BB962C8B-B14F-4D97-AF65-F5344CB8AC3E}">
        <p14:creationId xmlns:p14="http://schemas.microsoft.com/office/powerpoint/2010/main" val="7147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endParaRPr lang="en-GB" altLang="en-US" smtClean="0"/>
          </a:p>
          <a:p>
            <a:pPr lvl="1"/>
            <a:r>
              <a:rPr lang="en-GB" altLang="en-US" smtClean="0"/>
              <a:t>Second level</a:t>
            </a:r>
          </a:p>
          <a:p>
            <a:pPr lvl="2"/>
            <a:r>
              <a:rPr lang="en-GB" altLang="en-US" smtClean="0"/>
              <a:t>Third level</a:t>
            </a:r>
            <a:endParaRPr lang="en-US" altLang="en-US" smtClean="0"/>
          </a:p>
        </p:txBody>
      </p:sp>
      <p:sp>
        <p:nvSpPr>
          <p:cNvPr id="9" name="TextBox 8"/>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4"/>
          </p:nvPr>
        </p:nvSpPr>
        <p:spPr>
          <a:xfrm>
            <a:off x="457200" y="6560880"/>
            <a:ext cx="2133600" cy="184666"/>
          </a:xfrm>
          <a:prstGeom prst="rect">
            <a:avLst/>
          </a:prstGeom>
        </p:spPr>
        <p:txBody>
          <a:bodyPr vert="horz" wrap="square" lIns="0" tIns="0" rIns="0" bIns="0" numCol="1" anchor="ctr" anchorCtr="0" compatLnSpc="1">
            <a:prstTxWarp prst="textNoShape">
              <a:avLst/>
            </a:prstTxWarp>
            <a:spAutoFit/>
          </a:bodyPr>
          <a:lstStyle>
            <a:lvl1pPr>
              <a:defRPr sz="1200">
                <a:latin typeface="Arial" pitchFamily="34" charset="0"/>
              </a:defRPr>
            </a:lvl1pPr>
          </a:lstStyle>
          <a:p>
            <a:pPr defTabSz="457200" fontAlgn="base">
              <a:spcBef>
                <a:spcPct val="0"/>
              </a:spcBef>
              <a:spcAft>
                <a:spcPct val="0"/>
              </a:spcAft>
              <a:defRPr/>
            </a:pPr>
            <a:r>
              <a:rPr lang="en-US" dirty="0">
                <a:solidFill>
                  <a:prstClr val="black"/>
                </a:solidFill>
                <a:ea typeface="MS PGothic" pitchFamily="34" charset="-128"/>
              </a:rPr>
              <a:t>Page </a:t>
            </a:r>
            <a:fld id="{7BF3DEA5-504C-442C-A4FB-720F699CF9C5}" type="slidenum">
              <a:rPr lang="en-US" b="1">
                <a:solidFill>
                  <a:prstClr val="black"/>
                </a:solidFill>
                <a:ea typeface="MS PGothic" pitchFamily="34" charset="-128"/>
              </a:rPr>
              <a:pPr defTabSz="457200" fontAlgn="base">
                <a:spcBef>
                  <a:spcPct val="0"/>
                </a:spcBef>
                <a:spcAft>
                  <a:spcPct val="0"/>
                </a:spcAft>
                <a:defRPr/>
              </a:pPr>
              <a:t>‹#›</a:t>
            </a:fld>
            <a:endParaRPr lang="en-US" b="1" dirty="0">
              <a:solidFill>
                <a:prstClr val="black"/>
              </a:solidFill>
              <a:ea typeface="MS PGothic" pitchFamily="34" charset="-128"/>
            </a:endParaRPr>
          </a:p>
        </p:txBody>
      </p:sp>
      <p:sp>
        <p:nvSpPr>
          <p:cNvPr id="14" name="Footer Placeholder 13"/>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charset="0"/>
                <a:ea typeface="ＭＳ Ｐゴシック" charset="0"/>
                <a:cs typeface="ＭＳ Ｐゴシック" charset="0"/>
              </a:defRPr>
            </a:lvl1pPr>
          </a:lstStyle>
          <a:p>
            <a:pPr defTabSz="457200" fontAlgn="base">
              <a:spcBef>
                <a:spcPct val="0"/>
              </a:spcBef>
              <a:spcAft>
                <a:spcPct val="0"/>
              </a:spcAft>
              <a:defRPr/>
            </a:pPr>
            <a:endParaRPr lang="en-US" dirty="0">
              <a:solidFill>
                <a:prstClr val="black">
                  <a:tint val="75000"/>
                </a:prstClr>
              </a:solidFill>
            </a:endParaRPr>
          </a:p>
        </p:txBody>
      </p:sp>
    </p:spTree>
    <p:extLst>
      <p:ext uri="{BB962C8B-B14F-4D97-AF65-F5344CB8AC3E}">
        <p14:creationId xmlns:p14="http://schemas.microsoft.com/office/powerpoint/2010/main" val="3840479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Lst>
  <p:transition spd="slow">
    <p:strips/>
  </p:transition>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2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hadoop.apache.org/docs/current/hadoop-project-dist/hadoop-hdfs/HDFSCommands.html#dfsadmin" TargetMode="External"/><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1.xml"/><Relationship Id="rId1" Type="http://schemas.openxmlformats.org/officeDocument/2006/relationships/tags" Target="../tags/tag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14.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77822" y="3965575"/>
            <a:ext cx="277511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sz="3400" dirty="0" smtClean="0">
                <a:latin typeface="Arial" panose="020B0604020202020204" pitchFamily="34" charset="0"/>
                <a:cs typeface="Arial" panose="020B0604020202020204" pitchFamily="34" charset="0"/>
              </a:rPr>
              <a:t>Data Science</a:t>
            </a:r>
            <a:endParaRPr lang="en-US" altLang="en-US" sz="3400" dirty="0">
              <a:latin typeface="Arial" panose="020B0604020202020204" pitchFamily="34" charset="0"/>
              <a:cs typeface="Arial" panose="020B0604020202020204" pitchFamily="34" charset="0"/>
            </a:endParaRPr>
          </a:p>
        </p:txBody>
      </p:sp>
      <p:sp>
        <p:nvSpPr>
          <p:cNvPr id="5" name="TextBox 2"/>
          <p:cNvSpPr txBox="1">
            <a:spLocks noChangeArrowheads="1"/>
          </p:cNvSpPr>
          <p:nvPr/>
        </p:nvSpPr>
        <p:spPr bwMode="auto">
          <a:xfrm>
            <a:off x="377822" y="4581128"/>
            <a:ext cx="85146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defRPr sz="1200">
                <a:solidFill>
                  <a:schemeClr val="tx1"/>
                </a:solidFill>
                <a:latin typeface="Arial" charset="0"/>
                <a:ea typeface="MS PGothic" pitchFamily="34" charset="-128"/>
              </a:defRPr>
            </a:lvl1pPr>
            <a:lvl2pPr marL="37931725" indent="-37474525" eaLnBrk="0" hangingPunct="0">
              <a:spcBef>
                <a:spcPct val="20000"/>
              </a:spcBef>
              <a:buClr>
                <a:srgbClr val="3099D9"/>
              </a:buClr>
              <a:buFont typeface="Arial" charset="0"/>
              <a:buChar char="•"/>
              <a:defRPr sz="1200">
                <a:solidFill>
                  <a:schemeClr val="tx1"/>
                </a:solidFill>
                <a:latin typeface="Arial" charset="0"/>
                <a:ea typeface="MS PGothic" pitchFamily="34" charset="-128"/>
              </a:defRPr>
            </a:lvl2pPr>
            <a:lvl3pPr marL="442913" indent="-177800" eaLnBrk="0" hangingPunct="0">
              <a:spcBef>
                <a:spcPct val="20000"/>
              </a:spcBef>
              <a:buClr>
                <a:srgbClr val="E78426"/>
              </a:buClr>
              <a:buFont typeface="Arial" charset="0"/>
              <a:buChar char="•"/>
              <a:defRPr sz="1200">
                <a:solidFill>
                  <a:schemeClr val="tx1"/>
                </a:solidFill>
                <a:latin typeface="Arial" charset="0"/>
                <a:ea typeface="MS PGothic" pitchFamily="34" charset="-128"/>
              </a:defRPr>
            </a:lvl3pPr>
            <a:lvl4pPr marL="1600200" indent="-228600" eaLnBrk="0" hangingPunct="0">
              <a:spcBef>
                <a:spcPct val="20000"/>
              </a:spcBef>
              <a:buFont typeface="Arial" charset="0"/>
              <a:buChar char="–"/>
              <a:defRPr sz="2000">
                <a:solidFill>
                  <a:schemeClr val="tx1"/>
                </a:solidFill>
                <a:latin typeface="Arial" charset="0"/>
                <a:ea typeface="MS PGothic" pitchFamily="34" charset="-128"/>
              </a:defRPr>
            </a:lvl4pPr>
            <a:lvl5pPr marL="2057400" indent="-228600" eaLnBrk="0" hangingPunct="0">
              <a:spcBef>
                <a:spcPct val="20000"/>
              </a:spcBef>
              <a:buFont typeface="Arial" charset="0"/>
              <a:buChar char="»"/>
              <a:defRPr sz="2000">
                <a:solidFill>
                  <a:schemeClr val="tx1"/>
                </a:solidFill>
                <a:latin typeface="Arial" charset="0"/>
                <a:ea typeface="MS PGothic"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9pPr>
          </a:lstStyle>
          <a:p>
            <a:pPr eaLnBrk="1" hangingPunct="1">
              <a:spcBef>
                <a:spcPct val="0"/>
              </a:spcBef>
            </a:pPr>
            <a:r>
              <a:rPr lang="en-GB" altLang="en-US" sz="2400" b="1" dirty="0">
                <a:solidFill>
                  <a:srgbClr val="2EABE2"/>
                </a:solidFill>
                <a:latin typeface="Arial" panose="020B0604020202020204" pitchFamily="34" charset="0"/>
                <a:cs typeface="Arial" panose="020B0604020202020204" pitchFamily="34" charset="0"/>
              </a:rPr>
              <a:t>Introduction to Hadoop Distributed File System </a:t>
            </a:r>
          </a:p>
          <a:p>
            <a:pPr eaLnBrk="1" hangingPunct="1">
              <a:spcBef>
                <a:spcPct val="0"/>
              </a:spcBef>
            </a:pPr>
            <a:r>
              <a:rPr lang="en-GB" altLang="en-US" sz="2400" b="1" dirty="0" smtClean="0">
                <a:solidFill>
                  <a:srgbClr val="2EABE2"/>
                </a:solidFill>
                <a:latin typeface="Arial" panose="020B0604020202020204" pitchFamily="34" charset="0"/>
                <a:cs typeface="Arial" panose="020B0604020202020204" pitchFamily="34" charset="0"/>
              </a:rPr>
              <a:t>HDFS</a:t>
            </a:r>
            <a:endParaRPr lang="en-GB" altLang="en-US" sz="2400" b="1" dirty="0">
              <a:solidFill>
                <a:srgbClr val="2EABE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6580618"/>
      </p:ext>
    </p:extLst>
  </p:cSld>
  <p:clrMapOvr>
    <a:masterClrMapping/>
  </p:clrMapOvr>
  <p:transition spd="slow">
    <p:strip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10</a:t>
            </a:fld>
            <a:endParaRPr lang="en-US" b="1" dirty="0">
              <a:solidFill>
                <a:prstClr val="black"/>
              </a:solidFill>
            </a:endParaRPr>
          </a:p>
        </p:txBody>
      </p:sp>
      <p:sp>
        <p:nvSpPr>
          <p:cNvPr id="2" name="Title 1"/>
          <p:cNvSpPr>
            <a:spLocks noGrp="1"/>
          </p:cNvSpPr>
          <p:nvPr>
            <p:ph type="title"/>
          </p:nvPr>
        </p:nvSpPr>
        <p:spPr>
          <a:xfrm>
            <a:off x="755576" y="1268760"/>
            <a:ext cx="2376264" cy="353943"/>
          </a:xfrm>
        </p:spPr>
        <p:txBody>
          <a:bodyPr/>
          <a:lstStyle/>
          <a:p>
            <a:r>
              <a:rPr lang="en-GB" sz="2000" b="0" dirty="0" smtClean="0">
                <a:solidFill>
                  <a:srgbClr val="2EABE2"/>
                </a:solidFill>
              </a:rPr>
              <a:t>Loading HDFS</a:t>
            </a:r>
            <a:endParaRPr lang="en-GB" sz="2000" b="0" dirty="0">
              <a:solidFill>
                <a:srgbClr val="2EABE2"/>
              </a:solidFill>
            </a:endParaRPr>
          </a:p>
        </p:txBody>
      </p:sp>
      <p:sp>
        <p:nvSpPr>
          <p:cNvPr id="6" name="Content Placeholder 1"/>
          <p:cNvSpPr txBox="1">
            <a:spLocks/>
          </p:cNvSpPr>
          <p:nvPr/>
        </p:nvSpPr>
        <p:spPr bwMode="auto">
          <a:xfrm>
            <a:off x="609600" y="1919384"/>
            <a:ext cx="8138864" cy="4317928"/>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smtClean="0"/>
              <a:t>So, now we have an appreciation for HDFS and what it is, lets jump in and start using it.</a:t>
            </a:r>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smtClean="0"/>
              <a:t>Load and log in to your Ubuntu instance port -1 for first login and 5910 when re-logging in without restarting.</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And open the terminal</a:t>
            </a:r>
          </a:p>
          <a:p>
            <a:pPr marL="0" indent="0"/>
            <a:endParaRPr lang="en-GB" sz="1800" dirty="0"/>
          </a:p>
          <a:p>
            <a:pPr marL="285750" indent="-285750">
              <a:buFont typeface="Arial" panose="020B0604020202020204" pitchFamily="34" charset="0"/>
              <a:buChar char="•"/>
            </a:pPr>
            <a:r>
              <a:rPr lang="en-GB" sz="1800" dirty="0" smtClean="0"/>
              <a:t>First we need to make ourselves </a:t>
            </a:r>
          </a:p>
          <a:p>
            <a:pPr marL="0" indent="0"/>
            <a:r>
              <a:rPr lang="en-GB" sz="1800" dirty="0"/>
              <a:t> </a:t>
            </a:r>
            <a:r>
              <a:rPr lang="en-GB" sz="1800" dirty="0" smtClean="0"/>
              <a:t>        the hadoop super user</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To start our hadoop services</a:t>
            </a:r>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a:t>To </a:t>
            </a:r>
            <a:r>
              <a:rPr lang="en-GB" sz="1800" dirty="0" smtClean="0"/>
              <a:t>stop </a:t>
            </a:r>
            <a:r>
              <a:rPr lang="en-GB" sz="1800" dirty="0"/>
              <a:t>our hadoop services</a:t>
            </a:r>
          </a:p>
          <a:p>
            <a:pPr marL="285750" indent="-285750">
              <a:buFont typeface="Arial" panose="020B0604020202020204" pitchFamily="34" charset="0"/>
              <a:buChar char="•"/>
            </a:pPr>
            <a:endParaRPr lang="en-GB" sz="1800" dirty="0" smtClean="0"/>
          </a:p>
          <a:p>
            <a:pPr marL="0" indent="0"/>
            <a:endParaRPr lang="en-GB" sz="1800" dirty="0" smtClean="0"/>
          </a:p>
        </p:txBody>
      </p:sp>
      <p:sp>
        <p:nvSpPr>
          <p:cNvPr id="9" name="Rounded Rectangle 8"/>
          <p:cNvSpPr/>
          <p:nvPr/>
        </p:nvSpPr>
        <p:spPr>
          <a:xfrm>
            <a:off x="4967910" y="3697599"/>
            <a:ext cx="2304256"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Ctrl + Alt + t</a:t>
            </a:r>
          </a:p>
        </p:txBody>
      </p:sp>
      <p:sp>
        <p:nvSpPr>
          <p:cNvPr id="11" name="Rounded Rectangle 10"/>
          <p:cNvSpPr/>
          <p:nvPr/>
        </p:nvSpPr>
        <p:spPr>
          <a:xfrm>
            <a:off x="4967910" y="4437112"/>
            <a:ext cx="2304256"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err="1">
                <a:latin typeface="Consolas" panose="020B0609020204030204" pitchFamily="49" charset="0"/>
                <a:ea typeface="ヒラギノ角ゴ Pro W3" pitchFamily="-112" charset="-128"/>
                <a:cs typeface="Consolas" panose="020B0609020204030204" pitchFamily="49" charset="0"/>
              </a:rPr>
              <a:t>su</a:t>
            </a:r>
            <a:r>
              <a:rPr lang="en-US" altLang="en-US" sz="2000" b="1" dirty="0">
                <a:latin typeface="Consolas" panose="020B0609020204030204" pitchFamily="49" charset="0"/>
                <a:ea typeface="ヒラギノ角ゴ Pro W3" pitchFamily="-112" charset="-128"/>
                <a:cs typeface="Consolas" panose="020B0609020204030204" pitchFamily="49" charset="0"/>
              </a:rPr>
              <a:t> </a:t>
            </a:r>
            <a:r>
              <a:rPr lang="en-US" altLang="en-US" sz="2000" b="1" dirty="0" err="1">
                <a:latin typeface="Consolas" panose="020B0609020204030204" pitchFamily="49" charset="0"/>
                <a:ea typeface="ヒラギノ角ゴ Pro W3" pitchFamily="-112" charset="-128"/>
                <a:cs typeface="Consolas" panose="020B0609020204030204" pitchFamily="49" charset="0"/>
              </a:rPr>
              <a:t>hduser</a:t>
            </a:r>
            <a:endParaRPr lang="en-US"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2" name="Rounded Rectangle 11"/>
          <p:cNvSpPr/>
          <p:nvPr/>
        </p:nvSpPr>
        <p:spPr>
          <a:xfrm>
            <a:off x="4966606" y="5301208"/>
            <a:ext cx="2304256"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start-all.sh</a:t>
            </a:r>
            <a:endPar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endParaRPr>
          </a:p>
        </p:txBody>
      </p:sp>
      <p:sp>
        <p:nvSpPr>
          <p:cNvPr id="13" name="Title 1"/>
          <p:cNvSpPr txBox="1">
            <a:spLocks/>
          </p:cNvSpPr>
          <p:nvPr/>
        </p:nvSpPr>
        <p:spPr bwMode="auto">
          <a:xfrm>
            <a:off x="609600" y="791427"/>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Accessing HDFS    </a:t>
            </a:r>
            <a:endParaRPr lang="en-GB" dirty="0"/>
          </a:p>
        </p:txBody>
      </p:sp>
      <p:sp>
        <p:nvSpPr>
          <p:cNvPr id="14" name="Rounded Rectangle 13"/>
          <p:cNvSpPr/>
          <p:nvPr/>
        </p:nvSpPr>
        <p:spPr>
          <a:xfrm>
            <a:off x="4999618" y="5949280"/>
            <a:ext cx="2304256"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smtClean="0">
                <a:latin typeface="Consolas" panose="020B0609020204030204" pitchFamily="49" charset="0"/>
                <a:ea typeface="ヒラギノ角ゴ Pro W3" pitchFamily="-112" charset="-128"/>
                <a:cs typeface="Consolas" panose="020B0609020204030204" pitchFamily="49" charset="0"/>
              </a:rPr>
              <a:t>stop-all.sh</a:t>
            </a:r>
            <a:endPar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3253455664"/>
      </p:ext>
    </p:extLst>
  </p:cSld>
  <p:clrMapOvr>
    <a:masterClrMapping/>
  </p:clrMapOvr>
  <p:transition spd="slow">
    <p:strip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11</a:t>
            </a:fld>
            <a:endParaRPr lang="en-US" b="1" dirty="0">
              <a:solidFill>
                <a:prstClr val="black"/>
              </a:solidFill>
            </a:endParaRPr>
          </a:p>
        </p:txBody>
      </p:sp>
      <p:sp>
        <p:nvSpPr>
          <p:cNvPr id="2" name="Title 1"/>
          <p:cNvSpPr>
            <a:spLocks noGrp="1"/>
          </p:cNvSpPr>
          <p:nvPr>
            <p:ph type="title"/>
          </p:nvPr>
        </p:nvSpPr>
        <p:spPr>
          <a:xfrm>
            <a:off x="755576" y="1268760"/>
            <a:ext cx="2952328" cy="353943"/>
          </a:xfrm>
        </p:spPr>
        <p:txBody>
          <a:bodyPr/>
          <a:lstStyle/>
          <a:p>
            <a:r>
              <a:rPr lang="en-GB" sz="2000" b="0" dirty="0" smtClean="0">
                <a:solidFill>
                  <a:srgbClr val="2EABE2"/>
                </a:solidFill>
              </a:rPr>
              <a:t>Quick Access Test</a:t>
            </a:r>
            <a:endParaRPr lang="en-GB" sz="2000" b="0" dirty="0">
              <a:solidFill>
                <a:srgbClr val="2EABE2"/>
              </a:solidFill>
            </a:endParaRPr>
          </a:p>
        </p:txBody>
      </p:sp>
      <p:sp>
        <p:nvSpPr>
          <p:cNvPr id="6" name="Content Placeholder 1"/>
          <p:cNvSpPr txBox="1">
            <a:spLocks/>
          </p:cNvSpPr>
          <p:nvPr/>
        </p:nvSpPr>
        <p:spPr bwMode="auto">
          <a:xfrm>
            <a:off x="609600" y="1991392"/>
            <a:ext cx="8138864" cy="2805760"/>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smtClean="0"/>
              <a:t>A quick test to verify that HDFS has loaded is to view the file structure or display the contents of a directory.</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Pulling up the user help guide is also generally a good test and helpful besides.</a:t>
            </a:r>
          </a:p>
          <a:p>
            <a:pPr marL="0" indent="0"/>
            <a:endParaRPr lang="en-GB" sz="1800" dirty="0"/>
          </a:p>
          <a:p>
            <a:pPr marL="0" indent="0"/>
            <a:endParaRPr lang="en-GB" sz="1800" dirty="0" smtClean="0"/>
          </a:p>
          <a:p>
            <a:pPr marL="0" indent="0"/>
            <a:endParaRPr lang="en-GB" sz="1800" dirty="0" smtClean="0"/>
          </a:p>
          <a:p>
            <a:pPr marL="0" indent="0"/>
            <a:endParaRPr lang="en-GB" sz="1800" dirty="0" smtClean="0"/>
          </a:p>
        </p:txBody>
      </p:sp>
      <p:sp>
        <p:nvSpPr>
          <p:cNvPr id="9" name="Title 1"/>
          <p:cNvSpPr txBox="1">
            <a:spLocks/>
          </p:cNvSpPr>
          <p:nvPr/>
        </p:nvSpPr>
        <p:spPr bwMode="auto">
          <a:xfrm>
            <a:off x="609600" y="791427"/>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Accessing HDFS    </a:t>
            </a:r>
            <a:endParaRPr lang="en-GB" dirty="0"/>
          </a:p>
        </p:txBody>
      </p:sp>
      <p:sp>
        <p:nvSpPr>
          <p:cNvPr id="10" name="Rounded Rectangle 9"/>
          <p:cNvSpPr/>
          <p:nvPr/>
        </p:nvSpPr>
        <p:spPr>
          <a:xfrm>
            <a:off x="4355976" y="5229200"/>
            <a:ext cx="4032048"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–help ls</a:t>
            </a:r>
          </a:p>
        </p:txBody>
      </p:sp>
      <p:sp>
        <p:nvSpPr>
          <p:cNvPr id="11" name="Rounded Rectangle 10"/>
          <p:cNvSpPr/>
          <p:nvPr/>
        </p:nvSpPr>
        <p:spPr>
          <a:xfrm>
            <a:off x="692352" y="5229200"/>
            <a:ext cx="2871536"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-help</a:t>
            </a:r>
          </a:p>
        </p:txBody>
      </p:sp>
      <p:sp>
        <p:nvSpPr>
          <p:cNvPr id="12" name="Rounded Rectangle 11"/>
          <p:cNvSpPr/>
          <p:nvPr/>
        </p:nvSpPr>
        <p:spPr>
          <a:xfrm>
            <a:off x="692352" y="2738977"/>
            <a:ext cx="2871536"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-ls /user</a:t>
            </a:r>
          </a:p>
        </p:txBody>
      </p:sp>
      <p:sp>
        <p:nvSpPr>
          <p:cNvPr id="13" name="Rounded Rectangle 12"/>
          <p:cNvSpPr/>
          <p:nvPr/>
        </p:nvSpPr>
        <p:spPr>
          <a:xfrm>
            <a:off x="4355976" y="2738977"/>
            <a:ext cx="4032048"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a:t>
            </a:r>
            <a:r>
              <a:rPr lang="en-US" altLang="en-US" sz="2000" b="1" dirty="0" err="1">
                <a:latin typeface="Consolas" panose="020B0609020204030204" pitchFamily="49" charset="0"/>
                <a:ea typeface="ヒラギノ角ゴ Pro W3" pitchFamily="-112" charset="-128"/>
                <a:cs typeface="Consolas" panose="020B0609020204030204" pitchFamily="49" charset="0"/>
              </a:rPr>
              <a:t>lsr</a:t>
            </a:r>
            <a:r>
              <a:rPr lang="en-US" altLang="en-US" sz="2000" b="1" dirty="0">
                <a:latin typeface="Consolas" panose="020B0609020204030204" pitchFamily="49" charset="0"/>
                <a:ea typeface="ヒラギノ角ゴ Pro W3" pitchFamily="-112" charset="-128"/>
                <a:cs typeface="Consolas" panose="020B0609020204030204" pitchFamily="49" charset="0"/>
              </a:rPr>
              <a:t> /user/testhue</a:t>
            </a:r>
          </a:p>
        </p:txBody>
      </p:sp>
    </p:spTree>
    <p:extLst>
      <p:ext uri="{BB962C8B-B14F-4D97-AF65-F5344CB8AC3E}">
        <p14:creationId xmlns:p14="http://schemas.microsoft.com/office/powerpoint/2010/main" val="4160843606"/>
      </p:ext>
    </p:extLst>
  </p:cSld>
  <p:clrMapOvr>
    <a:masterClrMapping/>
  </p:clrMapOvr>
  <p:transition spd="slow">
    <p:strip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12</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endParaRPr lang="en-GB" sz="1800" dirty="0" smtClean="0"/>
          </a:p>
        </p:txBody>
      </p:sp>
      <p:sp>
        <p:nvSpPr>
          <p:cNvPr id="5" name="Text Placeholder 5"/>
          <p:cNvSpPr txBox="1">
            <a:spLocks/>
          </p:cNvSpPr>
          <p:nvPr/>
        </p:nvSpPr>
        <p:spPr bwMode="auto">
          <a:xfrm>
            <a:off x="1475656"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HDFS?</a:t>
            </a:r>
          </a:p>
        </p:txBody>
      </p:sp>
      <p:sp>
        <p:nvSpPr>
          <p:cNvPr id="7" name="Text Placeholder 5"/>
          <p:cNvSpPr txBox="1">
            <a:spLocks/>
          </p:cNvSpPr>
          <p:nvPr/>
        </p:nvSpPr>
        <p:spPr bwMode="auto">
          <a:xfrm>
            <a:off x="1487231" y="5863828"/>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Project</a:t>
            </a:r>
          </a:p>
        </p:txBody>
      </p:sp>
      <p:sp>
        <p:nvSpPr>
          <p:cNvPr id="8" name="Text Placeholder 5"/>
          <p:cNvSpPr txBox="1">
            <a:spLocks/>
          </p:cNvSpPr>
          <p:nvPr/>
        </p:nvSpPr>
        <p:spPr bwMode="auto">
          <a:xfrm>
            <a:off x="1475656"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Administration Tasks</a:t>
            </a:r>
          </a:p>
        </p:txBody>
      </p:sp>
      <p:sp>
        <p:nvSpPr>
          <p:cNvPr id="9" name="Text Placeholder 5"/>
          <p:cNvSpPr txBox="1">
            <a:spLocks/>
          </p:cNvSpPr>
          <p:nvPr/>
        </p:nvSpPr>
        <p:spPr bwMode="auto">
          <a:xfrm>
            <a:off x="1475656"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Examples and Exercises</a:t>
            </a:r>
          </a:p>
        </p:txBody>
      </p:sp>
      <p:sp>
        <p:nvSpPr>
          <p:cNvPr id="10" name="Text Placeholder 5"/>
          <p:cNvSpPr txBox="1">
            <a:spLocks/>
          </p:cNvSpPr>
          <p:nvPr/>
        </p:nvSpPr>
        <p:spPr bwMode="auto">
          <a:xfrm>
            <a:off x="1475656"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475656"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Accessing HDFS</a:t>
            </a:r>
          </a:p>
        </p:txBody>
      </p:sp>
      <p:sp>
        <p:nvSpPr>
          <p:cNvPr id="12" name="Text Placeholder 5"/>
          <p:cNvSpPr txBox="1">
            <a:spLocks/>
          </p:cNvSpPr>
          <p:nvPr/>
        </p:nvSpPr>
        <p:spPr bwMode="auto">
          <a:xfrm>
            <a:off x="1475656"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Basic HDFS Commands</a:t>
            </a:r>
          </a:p>
        </p:txBody>
      </p:sp>
      <p:sp>
        <p:nvSpPr>
          <p:cNvPr id="16" name="Text Placeholder 4"/>
          <p:cNvSpPr txBox="1">
            <a:spLocks/>
          </p:cNvSpPr>
          <p:nvPr/>
        </p:nvSpPr>
        <p:spPr>
          <a:xfrm>
            <a:off x="1463785" y="3274696"/>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Basic HDFS Commands</a:t>
            </a:r>
          </a:p>
        </p:txBody>
      </p:sp>
      <p:sp>
        <p:nvSpPr>
          <p:cNvPr id="20" name="Text Placeholder 5"/>
          <p:cNvSpPr txBox="1">
            <a:spLocks/>
          </p:cNvSpPr>
          <p:nvPr/>
        </p:nvSpPr>
        <p:spPr bwMode="auto">
          <a:xfrm>
            <a:off x="1475656" y="5225337"/>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704955892"/>
      </p:ext>
    </p:extLst>
  </p:cSld>
  <p:clrMapOvr>
    <a:masterClrMapping/>
  </p:clrMapOvr>
  <p:transition spd="slow">
    <p:strip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13</a:t>
            </a:fld>
            <a:endParaRPr lang="en-US" b="1" dirty="0">
              <a:solidFill>
                <a:prstClr val="black"/>
              </a:solidFill>
            </a:endParaRPr>
          </a:p>
        </p:txBody>
      </p:sp>
      <p:sp>
        <p:nvSpPr>
          <p:cNvPr id="6" name="Content Placeholder 1"/>
          <p:cNvSpPr txBox="1">
            <a:spLocks/>
          </p:cNvSpPr>
          <p:nvPr/>
        </p:nvSpPr>
        <p:spPr bwMode="auto">
          <a:xfrm>
            <a:off x="609600" y="1703362"/>
            <a:ext cx="8138864" cy="4389934"/>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smtClean="0"/>
              <a:t>In order to put data into hdfs we need a directory for our data to land in.</a:t>
            </a:r>
          </a:p>
          <a:p>
            <a:pPr marL="285750" indent="-285750">
              <a:buFont typeface="Arial" panose="020B0604020202020204" pitchFamily="34" charset="0"/>
              <a:buChar char="•"/>
            </a:pPr>
            <a:r>
              <a:rPr lang="en-GB" sz="1800" dirty="0" smtClean="0"/>
              <a:t>You can use this whenever you need a new directory.</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Make a personal storage repository within hdfs for the data.</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smtClean="0"/>
              <a:t>Do you see the trend for using hdfs?</a:t>
            </a:r>
            <a:endParaRPr lang="en-GB" sz="1800" dirty="0"/>
          </a:p>
        </p:txBody>
      </p:sp>
      <p:sp>
        <p:nvSpPr>
          <p:cNvPr id="3" name="Rectangle 2"/>
          <p:cNvSpPr/>
          <p:nvPr/>
        </p:nvSpPr>
        <p:spPr>
          <a:xfrm>
            <a:off x="786651" y="1287281"/>
            <a:ext cx="3803349" cy="400110"/>
          </a:xfrm>
          <a:prstGeom prst="rect">
            <a:avLst/>
          </a:prstGeom>
        </p:spPr>
        <p:txBody>
          <a:bodyPr wrap="none">
            <a:spAutoFit/>
          </a:bodyPr>
          <a:lstStyle/>
          <a:p>
            <a:r>
              <a:rPr lang="en-GB" sz="2000" dirty="0">
                <a:solidFill>
                  <a:srgbClr val="2EABE2"/>
                </a:solidFill>
              </a:rPr>
              <a:t>Create Your Storage Repository</a:t>
            </a:r>
          </a:p>
        </p:txBody>
      </p:sp>
      <p:sp>
        <p:nvSpPr>
          <p:cNvPr id="11" name="Title 1"/>
          <p:cNvSpPr txBox="1">
            <a:spLocks/>
          </p:cNvSpPr>
          <p:nvPr/>
        </p:nvSpPr>
        <p:spPr bwMode="auto">
          <a:xfrm>
            <a:off x="609600" y="791427"/>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Basic HDFS Commands</a:t>
            </a:r>
          </a:p>
        </p:txBody>
      </p:sp>
      <p:sp>
        <p:nvSpPr>
          <p:cNvPr id="12" name="Rounded Rectangle 11"/>
          <p:cNvSpPr/>
          <p:nvPr/>
        </p:nvSpPr>
        <p:spPr>
          <a:xfrm>
            <a:off x="4811515" y="5566896"/>
            <a:ext cx="2375793"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err="1">
                <a:latin typeface="Consolas" panose="020B0609020204030204" pitchFamily="49" charset="0"/>
                <a:ea typeface="ヒラギノ角ゴ Pro W3" pitchFamily="-112" charset="-128"/>
                <a:cs typeface="Consolas" panose="020B0609020204030204" pitchFamily="49" charset="0"/>
              </a:rPr>
              <a:t>touchz</a:t>
            </a:r>
            <a:r>
              <a:rPr lang="en-US" altLang="en-US" sz="2000" b="1" dirty="0">
                <a:latin typeface="Consolas" panose="020B0609020204030204" pitchFamily="49" charset="0"/>
                <a:ea typeface="ヒラギノ角ゴ Pro W3" pitchFamily="-112" charset="-128"/>
                <a:cs typeface="Consolas" panose="020B0609020204030204" pitchFamily="49" charset="0"/>
              </a:rPr>
              <a:t> data.csv</a:t>
            </a:r>
          </a:p>
        </p:txBody>
      </p:sp>
      <p:sp>
        <p:nvSpPr>
          <p:cNvPr id="13" name="Rounded Rectangle 12"/>
          <p:cNvSpPr/>
          <p:nvPr/>
        </p:nvSpPr>
        <p:spPr>
          <a:xfrm>
            <a:off x="1403648" y="5566896"/>
            <a:ext cx="2347931"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err="1">
                <a:latin typeface="Consolas" panose="020B0609020204030204" pitchFamily="49" charset="0"/>
                <a:ea typeface="ヒラギノ角ゴ Pro W3" pitchFamily="-112" charset="-128"/>
                <a:cs typeface="Consolas" panose="020B0609020204030204" pitchFamily="49" charset="0"/>
              </a:rPr>
              <a:t>touchz</a:t>
            </a:r>
            <a:r>
              <a:rPr lang="en-US" altLang="en-US" sz="2000" b="1" dirty="0">
                <a:latin typeface="Consolas" panose="020B0609020204030204" pitchFamily="49" charset="0"/>
                <a:ea typeface="ヒラギノ角ゴ Pro W3" pitchFamily="-112" charset="-128"/>
                <a:cs typeface="Consolas" panose="020B0609020204030204" pitchFamily="49" charset="0"/>
              </a:rPr>
              <a:t> filename</a:t>
            </a:r>
          </a:p>
        </p:txBody>
      </p:sp>
      <p:sp>
        <p:nvSpPr>
          <p:cNvPr id="14" name="Rounded Rectangle 13"/>
          <p:cNvSpPr/>
          <p:nvPr/>
        </p:nvSpPr>
        <p:spPr>
          <a:xfrm>
            <a:off x="1403648" y="4143767"/>
            <a:ext cx="578366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a:t>
            </a:r>
            <a:r>
              <a:rPr lang="en-US" altLang="en-US" sz="2000" b="1" dirty="0" err="1">
                <a:latin typeface="Consolas" panose="020B0609020204030204" pitchFamily="49" charset="0"/>
                <a:ea typeface="ヒラギノ角ゴ Pro W3" pitchFamily="-112" charset="-128"/>
                <a:cs typeface="Consolas" panose="020B0609020204030204" pitchFamily="49" charset="0"/>
              </a:rPr>
              <a:t>mkdir</a:t>
            </a:r>
            <a:r>
              <a:rPr lang="en-US" altLang="en-US" sz="2000" b="1" dirty="0">
                <a:latin typeface="Consolas" panose="020B0609020204030204" pitchFamily="49" charset="0"/>
                <a:ea typeface="ヒラギノ角ゴ Pro W3" pitchFamily="-112" charset="-128"/>
                <a:cs typeface="Consolas" panose="020B0609020204030204" pitchFamily="49" charset="0"/>
              </a:rPr>
              <a:t> /user/your.name/demo</a:t>
            </a:r>
          </a:p>
        </p:txBody>
      </p:sp>
      <p:sp>
        <p:nvSpPr>
          <p:cNvPr id="15" name="Rounded Rectangle 14"/>
          <p:cNvSpPr/>
          <p:nvPr/>
        </p:nvSpPr>
        <p:spPr>
          <a:xfrm>
            <a:off x="1403648" y="2611231"/>
            <a:ext cx="578366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a:t>
            </a:r>
            <a:r>
              <a:rPr lang="en-US" altLang="en-US" sz="2000" b="1" dirty="0" err="1">
                <a:latin typeface="Consolas" panose="020B0609020204030204" pitchFamily="49" charset="0"/>
                <a:ea typeface="ヒラギノ角ゴ Pro W3" pitchFamily="-112" charset="-128"/>
                <a:cs typeface="Consolas" panose="020B0609020204030204" pitchFamily="49" charset="0"/>
              </a:rPr>
              <a:t>mkdir</a:t>
            </a:r>
            <a:r>
              <a:rPr lang="en-US" altLang="en-US" sz="2000" b="1" dirty="0">
                <a:latin typeface="Consolas" panose="020B0609020204030204" pitchFamily="49" charset="0"/>
                <a:ea typeface="ヒラギノ角ゴ Pro W3" pitchFamily="-112" charset="-128"/>
                <a:cs typeface="Consolas" panose="020B0609020204030204" pitchFamily="49" charset="0"/>
              </a:rPr>
              <a:t> /path/to/</a:t>
            </a:r>
            <a:r>
              <a:rPr lang="en-US" altLang="en-US" sz="2000" b="1" dirty="0" err="1">
                <a:latin typeface="Consolas" panose="020B0609020204030204" pitchFamily="49" charset="0"/>
                <a:ea typeface="ヒラギノ角ゴ Pro W3" pitchFamily="-112" charset="-128"/>
                <a:cs typeface="Consolas" panose="020B0609020204030204" pitchFamily="49" charset="0"/>
              </a:rPr>
              <a:t>newdirectory</a:t>
            </a:r>
            <a:endParaRPr lang="en-US" altLang="en-US" sz="2000" b="1" dirty="0">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1204335340"/>
      </p:ext>
    </p:extLst>
  </p:cSld>
  <p:clrMapOvr>
    <a:masterClrMapping/>
  </p:clrMapOvr>
  <p:transition spd="slow">
    <p:strip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14</a:t>
            </a:fld>
            <a:endParaRPr lang="en-US" b="1" dirty="0">
              <a:solidFill>
                <a:prstClr val="black"/>
              </a:solidFill>
            </a:endParaRPr>
          </a:p>
        </p:txBody>
      </p:sp>
      <p:sp>
        <p:nvSpPr>
          <p:cNvPr id="6" name="Content Placeholder 1"/>
          <p:cNvSpPr txBox="1">
            <a:spLocks/>
          </p:cNvSpPr>
          <p:nvPr/>
        </p:nvSpPr>
        <p:spPr bwMode="auto">
          <a:xfrm>
            <a:off x="609600" y="184737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GB" sz="1800" dirty="0" smtClean="0"/>
              <a:t>Now that we have somewhere to put the data, lets put some data in there!</a:t>
            </a:r>
          </a:p>
          <a:p>
            <a:pPr>
              <a:buFont typeface="Arial" panose="020B0604020202020204" pitchFamily="34" charset="0"/>
              <a:buChar char="•"/>
            </a:pPr>
            <a:r>
              <a:rPr lang="en-GB" sz="1800" dirty="0" smtClean="0"/>
              <a:t>For this we can use the put command</a:t>
            </a:r>
          </a:p>
          <a:p>
            <a:pPr>
              <a:buFont typeface="Arial" panose="020B0604020202020204" pitchFamily="34" charset="0"/>
              <a:buChar char="•"/>
            </a:pPr>
            <a:endParaRPr lang="en-GB" sz="1800" dirty="0" smtClean="0"/>
          </a:p>
          <a:p>
            <a:pPr>
              <a:buFont typeface="Arial" panose="020B0604020202020204" pitchFamily="34" charset="0"/>
              <a:buChar char="•"/>
            </a:pPr>
            <a:endParaRPr lang="en-GB" sz="1800" dirty="0"/>
          </a:p>
          <a:p>
            <a:pPr>
              <a:buFont typeface="Arial" panose="020B0604020202020204" pitchFamily="34" charset="0"/>
              <a:buChar char="•"/>
            </a:pPr>
            <a:r>
              <a:rPr lang="en-GB" sz="1800" dirty="0" smtClean="0"/>
              <a:t>This allows data to be transferred from the local system into hdfs</a:t>
            </a:r>
            <a:endParaRPr lang="en-GB" sz="1800" dirty="0"/>
          </a:p>
          <a:p>
            <a:pPr>
              <a:buFont typeface="Arial" panose="020B0604020202020204" pitchFamily="34" charset="0"/>
              <a:buChar char="•"/>
            </a:pPr>
            <a:endParaRPr lang="en-GB" sz="1800" dirty="0" smtClean="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r>
              <a:rPr lang="en-GB" sz="1800" dirty="0" smtClean="0"/>
              <a:t>We can also use the </a:t>
            </a:r>
            <a:r>
              <a:rPr lang="en-GB" sz="1800" dirty="0" err="1" smtClean="0"/>
              <a:t>copyFromLocal</a:t>
            </a:r>
            <a:r>
              <a:rPr lang="en-GB" sz="1800" dirty="0" smtClean="0"/>
              <a:t> command </a:t>
            </a:r>
          </a:p>
        </p:txBody>
      </p:sp>
      <p:sp>
        <p:nvSpPr>
          <p:cNvPr id="10" name="Rounded Rectangle 9"/>
          <p:cNvSpPr/>
          <p:nvPr/>
        </p:nvSpPr>
        <p:spPr>
          <a:xfrm>
            <a:off x="539552" y="5598135"/>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a:t>
            </a:r>
            <a:r>
              <a:rPr lang="en-US" altLang="en-US" sz="2000" b="1" dirty="0" err="1" smtClean="0">
                <a:latin typeface="Consolas" panose="020B0609020204030204" pitchFamily="49" charset="0"/>
                <a:ea typeface="ヒラギノ角ゴ Pro W3" pitchFamily="-112" charset="-128"/>
                <a:cs typeface="Consolas" panose="020B0609020204030204" pitchFamily="49" charset="0"/>
              </a:rPr>
              <a:t>copyFromLocal</a:t>
            </a:r>
            <a:r>
              <a:rPr lang="en-US" altLang="en-US" sz="2000" b="1" dirty="0" smtClean="0">
                <a:latin typeface="Consolas" panose="020B0609020204030204" pitchFamily="49" charset="0"/>
                <a:ea typeface="ヒラギノ角ゴ Pro W3" pitchFamily="-112" charset="-128"/>
                <a:cs typeface="Consolas" panose="020B0609020204030204" pitchFamily="49" charset="0"/>
              </a:rPr>
              <a:t> /home/your.name/Desktop/data.csv </a:t>
            </a:r>
            <a:endParaRPr lang="en-US"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2" name="Rounded Rectangle 11"/>
          <p:cNvSpPr/>
          <p:nvPr/>
        </p:nvSpPr>
        <p:spPr>
          <a:xfrm>
            <a:off x="539552" y="4930542"/>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a:t>
            </a:r>
            <a:r>
              <a:rPr lang="en-US" altLang="en-US" sz="2000" b="1" dirty="0" err="1">
                <a:latin typeface="Consolas" panose="020B0609020204030204" pitchFamily="49" charset="0"/>
                <a:ea typeface="ヒラギノ角ゴ Pro W3" pitchFamily="-112" charset="-128"/>
                <a:cs typeface="Consolas" panose="020B0609020204030204" pitchFamily="49" charset="0"/>
              </a:rPr>
              <a:t>copyFromLocal</a:t>
            </a:r>
            <a:r>
              <a:rPr lang="en-US" altLang="en-US" sz="2000" b="1" dirty="0">
                <a:latin typeface="Consolas" panose="020B0609020204030204" pitchFamily="49" charset="0"/>
                <a:ea typeface="ヒラギノ角ゴ Pro W3" pitchFamily="-112" charset="-128"/>
                <a:cs typeface="Consolas" panose="020B0609020204030204" pitchFamily="49" charset="0"/>
              </a:rPr>
              <a:t> path/in/local</a:t>
            </a:r>
          </a:p>
        </p:txBody>
      </p:sp>
      <p:sp>
        <p:nvSpPr>
          <p:cNvPr id="13" name="Rounded Rectangle 12"/>
          <p:cNvSpPr/>
          <p:nvPr/>
        </p:nvSpPr>
        <p:spPr>
          <a:xfrm>
            <a:off x="539552" y="3581911"/>
            <a:ext cx="8208912"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hadoop fs –put /home/your.name/Desktop/data.csv /user/your.name/demo</a:t>
            </a:r>
          </a:p>
        </p:txBody>
      </p:sp>
      <p:sp>
        <p:nvSpPr>
          <p:cNvPr id="14" name="Rounded Rectangle 13"/>
          <p:cNvSpPr/>
          <p:nvPr/>
        </p:nvSpPr>
        <p:spPr>
          <a:xfrm>
            <a:off x="539552" y="2554278"/>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hadoop fs –put path/in/local /path/in/hdfs</a:t>
            </a:r>
          </a:p>
        </p:txBody>
      </p:sp>
      <p:sp>
        <p:nvSpPr>
          <p:cNvPr id="15" name="Rectangle 14"/>
          <p:cNvSpPr/>
          <p:nvPr/>
        </p:nvSpPr>
        <p:spPr>
          <a:xfrm>
            <a:off x="786651" y="1287281"/>
            <a:ext cx="1837362" cy="400110"/>
          </a:xfrm>
          <a:prstGeom prst="rect">
            <a:avLst/>
          </a:prstGeom>
        </p:spPr>
        <p:txBody>
          <a:bodyPr wrap="none">
            <a:spAutoFit/>
          </a:bodyPr>
          <a:lstStyle/>
          <a:p>
            <a:r>
              <a:rPr lang="en-GB" sz="2000" dirty="0" smtClean="0">
                <a:solidFill>
                  <a:srgbClr val="2EABE2"/>
                </a:solidFill>
              </a:rPr>
              <a:t>Data Ingestion</a:t>
            </a:r>
            <a:endParaRPr lang="en-GB" sz="2000" dirty="0">
              <a:solidFill>
                <a:srgbClr val="2EABE2"/>
              </a:solidFill>
            </a:endParaRPr>
          </a:p>
        </p:txBody>
      </p:sp>
      <p:sp>
        <p:nvSpPr>
          <p:cNvPr id="16" name="Title 1"/>
          <p:cNvSpPr txBox="1">
            <a:spLocks/>
          </p:cNvSpPr>
          <p:nvPr/>
        </p:nvSpPr>
        <p:spPr bwMode="auto">
          <a:xfrm>
            <a:off x="609600" y="791427"/>
            <a:ext cx="37463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Basic HDFS Commands</a:t>
            </a:r>
          </a:p>
        </p:txBody>
      </p:sp>
    </p:spTree>
    <p:extLst>
      <p:ext uri="{BB962C8B-B14F-4D97-AF65-F5344CB8AC3E}">
        <p14:creationId xmlns:p14="http://schemas.microsoft.com/office/powerpoint/2010/main" val="1204335340"/>
      </p:ext>
    </p:extLst>
  </p:cSld>
  <p:clrMapOvr>
    <a:masterClrMapping/>
  </p:clrMapOvr>
  <p:transition spd="slow">
    <p:strip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97352"/>
            <a:ext cx="2133600" cy="184666"/>
          </a:xfrm>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15</a:t>
            </a:fld>
            <a:endParaRPr lang="en-US" b="1" dirty="0">
              <a:solidFill>
                <a:prstClr val="black"/>
              </a:solidFill>
            </a:endParaRPr>
          </a:p>
        </p:txBody>
      </p:sp>
      <p:sp>
        <p:nvSpPr>
          <p:cNvPr id="6" name="Content Placeholder 1"/>
          <p:cNvSpPr txBox="1">
            <a:spLocks/>
          </p:cNvSpPr>
          <p:nvPr/>
        </p:nvSpPr>
        <p:spPr bwMode="auto">
          <a:xfrm>
            <a:off x="609600" y="1843198"/>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GB" sz="1800" dirty="0" smtClean="0"/>
              <a:t>In the same way we can put data in, we can take data out!</a:t>
            </a:r>
          </a:p>
          <a:p>
            <a:pPr>
              <a:buFont typeface="Arial" panose="020B0604020202020204" pitchFamily="34" charset="0"/>
              <a:buChar char="•"/>
            </a:pPr>
            <a:r>
              <a:rPr lang="en-GB" sz="1800" dirty="0" smtClean="0"/>
              <a:t>For this we can use the get command</a:t>
            </a:r>
          </a:p>
          <a:p>
            <a:pPr>
              <a:buFont typeface="Arial" panose="020B0604020202020204" pitchFamily="34" charset="0"/>
              <a:buChar char="•"/>
            </a:pPr>
            <a:endParaRPr lang="en-GB" sz="1800" dirty="0" smtClean="0"/>
          </a:p>
          <a:p>
            <a:pPr>
              <a:buFont typeface="Arial" panose="020B0604020202020204" pitchFamily="34" charset="0"/>
              <a:buChar char="•"/>
            </a:pPr>
            <a:endParaRPr lang="en-GB" sz="1800" dirty="0"/>
          </a:p>
          <a:p>
            <a:pPr>
              <a:buFont typeface="Arial" panose="020B0604020202020204" pitchFamily="34" charset="0"/>
              <a:buChar char="•"/>
            </a:pPr>
            <a:r>
              <a:rPr lang="en-GB" sz="1800" dirty="0" smtClean="0"/>
              <a:t>This allows data to be transferred from the local system into hdfs</a:t>
            </a:r>
            <a:endParaRPr lang="en-GB" sz="1800" dirty="0"/>
          </a:p>
          <a:p>
            <a:pPr>
              <a:buFont typeface="Arial" panose="020B0604020202020204" pitchFamily="34" charset="0"/>
              <a:buChar char="•"/>
            </a:pPr>
            <a:endParaRPr lang="en-GB" sz="1800" dirty="0" smtClean="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r>
              <a:rPr lang="en-GB" sz="1800" dirty="0" smtClean="0"/>
              <a:t>We can also use the </a:t>
            </a:r>
            <a:r>
              <a:rPr lang="en-GB" sz="1800" dirty="0" err="1" smtClean="0"/>
              <a:t>copyToLocal</a:t>
            </a:r>
            <a:r>
              <a:rPr lang="en-GB" sz="1800" dirty="0" smtClean="0"/>
              <a:t> command </a:t>
            </a:r>
          </a:p>
        </p:txBody>
      </p:sp>
      <p:sp>
        <p:nvSpPr>
          <p:cNvPr id="10" name="Rectangle 9"/>
          <p:cNvSpPr/>
          <p:nvPr/>
        </p:nvSpPr>
        <p:spPr>
          <a:xfrm>
            <a:off x="786651" y="1287281"/>
            <a:ext cx="1936749" cy="400110"/>
          </a:xfrm>
          <a:prstGeom prst="rect">
            <a:avLst/>
          </a:prstGeom>
        </p:spPr>
        <p:txBody>
          <a:bodyPr wrap="none">
            <a:spAutoFit/>
          </a:bodyPr>
          <a:lstStyle/>
          <a:p>
            <a:r>
              <a:rPr lang="en-GB" sz="2000" dirty="0" smtClean="0">
                <a:solidFill>
                  <a:srgbClr val="2EABE2"/>
                </a:solidFill>
              </a:rPr>
              <a:t>Data Extraction</a:t>
            </a:r>
            <a:endParaRPr lang="en-GB" sz="2000" dirty="0">
              <a:solidFill>
                <a:srgbClr val="2EABE2"/>
              </a:solidFill>
            </a:endParaRPr>
          </a:p>
        </p:txBody>
      </p:sp>
      <p:sp>
        <p:nvSpPr>
          <p:cNvPr id="11" name="Title 1"/>
          <p:cNvSpPr txBox="1">
            <a:spLocks/>
          </p:cNvSpPr>
          <p:nvPr/>
        </p:nvSpPr>
        <p:spPr bwMode="auto">
          <a:xfrm>
            <a:off x="609600" y="791427"/>
            <a:ext cx="37463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Basic HDFS Commands</a:t>
            </a:r>
          </a:p>
        </p:txBody>
      </p:sp>
      <p:sp>
        <p:nvSpPr>
          <p:cNvPr id="12" name="Rounded Rectangle 11"/>
          <p:cNvSpPr/>
          <p:nvPr/>
        </p:nvSpPr>
        <p:spPr>
          <a:xfrm>
            <a:off x="539552" y="2560726"/>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hadoop fs –get /path/in/hdfs path/in/local</a:t>
            </a:r>
          </a:p>
        </p:txBody>
      </p:sp>
      <p:sp>
        <p:nvSpPr>
          <p:cNvPr id="13" name="Rounded Rectangle 12"/>
          <p:cNvSpPr/>
          <p:nvPr/>
        </p:nvSpPr>
        <p:spPr>
          <a:xfrm>
            <a:off x="539552" y="3577733"/>
            <a:ext cx="8208912"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hadoop fs –get /user/your.name/demo/data.csv /home/your.name/Desktop</a:t>
            </a:r>
          </a:p>
        </p:txBody>
      </p:sp>
      <p:sp>
        <p:nvSpPr>
          <p:cNvPr id="14" name="Rounded Rectangle 13"/>
          <p:cNvSpPr/>
          <p:nvPr/>
        </p:nvSpPr>
        <p:spPr>
          <a:xfrm>
            <a:off x="539552" y="4998372"/>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copyToLocal</a:t>
            </a:r>
            <a:r>
              <a:rPr lang="en-GB" altLang="en-US" sz="2000" b="1" dirty="0">
                <a:latin typeface="Consolas" panose="020B0609020204030204" pitchFamily="49" charset="0"/>
                <a:ea typeface="ヒラギノ角ゴ Pro W3" pitchFamily="-112" charset="-128"/>
                <a:cs typeface="Consolas" panose="020B0609020204030204" pitchFamily="49" charset="0"/>
              </a:rPr>
              <a:t> path/in/local</a:t>
            </a:r>
          </a:p>
        </p:txBody>
      </p:sp>
      <p:sp>
        <p:nvSpPr>
          <p:cNvPr id="15" name="Rounded Rectangle 14"/>
          <p:cNvSpPr/>
          <p:nvPr/>
        </p:nvSpPr>
        <p:spPr>
          <a:xfrm>
            <a:off x="539552" y="5657070"/>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copyToLocal</a:t>
            </a:r>
            <a:r>
              <a:rPr lang="en-GB" altLang="en-US" sz="2000" b="1" dirty="0">
                <a:latin typeface="Consolas" panose="020B0609020204030204" pitchFamily="49" charset="0"/>
                <a:ea typeface="ヒラギノ角ゴ Pro W3" pitchFamily="-112" charset="-128"/>
                <a:cs typeface="Consolas" panose="020B0609020204030204" pitchFamily="49" charset="0"/>
              </a:rPr>
              <a:t> /home/your.name/Desktop </a:t>
            </a:r>
          </a:p>
        </p:txBody>
      </p:sp>
    </p:spTree>
    <p:extLst>
      <p:ext uri="{BB962C8B-B14F-4D97-AF65-F5344CB8AC3E}">
        <p14:creationId xmlns:p14="http://schemas.microsoft.com/office/powerpoint/2010/main" val="4239723848"/>
      </p:ext>
    </p:extLst>
  </p:cSld>
  <p:clrMapOvr>
    <a:masterClrMapping/>
  </p:clrMapOvr>
  <p:transition spd="slow">
    <p:strip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16</a:t>
            </a:fld>
            <a:endParaRPr lang="en-US" b="1" dirty="0">
              <a:solidFill>
                <a:prstClr val="black"/>
              </a:solidFill>
            </a:endParaRPr>
          </a:p>
        </p:txBody>
      </p:sp>
      <p:sp>
        <p:nvSpPr>
          <p:cNvPr id="6" name="Content Placeholder 1"/>
          <p:cNvSpPr txBox="1">
            <a:spLocks/>
          </p:cNvSpPr>
          <p:nvPr/>
        </p:nvSpPr>
        <p:spPr bwMode="auto">
          <a:xfrm>
            <a:off x="609600" y="184737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smtClean="0"/>
              <a:t>So far, we have copied data to and from our local file system and HDFS.</a:t>
            </a:r>
          </a:p>
          <a:p>
            <a:pPr marL="285750" indent="-285750">
              <a:buFont typeface="Arial" panose="020B0604020202020204" pitchFamily="34" charset="0"/>
              <a:buChar char="•"/>
            </a:pPr>
            <a:r>
              <a:rPr lang="en-GB" sz="1800" dirty="0" smtClean="0"/>
              <a:t>We can also copy files within only HDFS</a:t>
            </a:r>
          </a:p>
          <a:p>
            <a:pPr marL="285750" indent="-285750">
              <a:buFont typeface="Arial" panose="020B0604020202020204" pitchFamily="34" charset="0"/>
              <a:buChar char="•"/>
            </a:pPr>
            <a:r>
              <a:rPr lang="en-GB" sz="1800" dirty="0" smtClean="0"/>
              <a:t>This is useful for creating backups, archiving and auditing our data.</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smtClean="0"/>
              <a:t>Similar to Unix, you can use </a:t>
            </a:r>
            <a:r>
              <a:rPr lang="en-GB" sz="1800" dirty="0" err="1" smtClean="0"/>
              <a:t>cp</a:t>
            </a:r>
            <a:r>
              <a:rPr lang="en-GB" sz="1800" dirty="0" smtClean="0"/>
              <a:t> to rename the file</a:t>
            </a:r>
          </a:p>
        </p:txBody>
      </p:sp>
      <p:sp>
        <p:nvSpPr>
          <p:cNvPr id="8" name="Rectangle 7"/>
          <p:cNvSpPr/>
          <p:nvPr/>
        </p:nvSpPr>
        <p:spPr>
          <a:xfrm>
            <a:off x="786651" y="1287281"/>
            <a:ext cx="3049233" cy="400110"/>
          </a:xfrm>
          <a:prstGeom prst="rect">
            <a:avLst/>
          </a:prstGeom>
        </p:spPr>
        <p:txBody>
          <a:bodyPr wrap="none">
            <a:spAutoFit/>
          </a:bodyPr>
          <a:lstStyle/>
          <a:p>
            <a:r>
              <a:rPr lang="en-GB" sz="2000" dirty="0">
                <a:solidFill>
                  <a:srgbClr val="2EABE2"/>
                </a:solidFill>
              </a:rPr>
              <a:t>File System Organisation</a:t>
            </a:r>
          </a:p>
        </p:txBody>
      </p:sp>
      <p:sp>
        <p:nvSpPr>
          <p:cNvPr id="9" name="Title 1"/>
          <p:cNvSpPr txBox="1">
            <a:spLocks/>
          </p:cNvSpPr>
          <p:nvPr/>
        </p:nvSpPr>
        <p:spPr bwMode="auto">
          <a:xfrm>
            <a:off x="609600" y="791427"/>
            <a:ext cx="37463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Basic HDFS Commands</a:t>
            </a:r>
          </a:p>
        </p:txBody>
      </p:sp>
      <p:sp>
        <p:nvSpPr>
          <p:cNvPr id="12" name="Rounded Rectangle 11"/>
          <p:cNvSpPr/>
          <p:nvPr/>
        </p:nvSpPr>
        <p:spPr>
          <a:xfrm>
            <a:off x="539552" y="2924944"/>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cp</a:t>
            </a:r>
            <a:r>
              <a:rPr lang="en-GB" altLang="en-US" sz="2000" b="1" dirty="0">
                <a:latin typeface="Consolas" panose="020B0609020204030204" pitchFamily="49" charset="0"/>
                <a:ea typeface="ヒラギノ角ゴ Pro W3" pitchFamily="-112" charset="-128"/>
                <a:cs typeface="Consolas" panose="020B0609020204030204" pitchFamily="49" charset="0"/>
              </a:rPr>
              <a:t> from/filename to/filename2</a:t>
            </a:r>
          </a:p>
        </p:txBody>
      </p:sp>
      <p:sp>
        <p:nvSpPr>
          <p:cNvPr id="13" name="Rounded Rectangle 12"/>
          <p:cNvSpPr/>
          <p:nvPr/>
        </p:nvSpPr>
        <p:spPr>
          <a:xfrm>
            <a:off x="539552" y="3655650"/>
            <a:ext cx="8208912"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cp</a:t>
            </a:r>
            <a:r>
              <a:rPr lang="en-GB" altLang="en-US" sz="2000" b="1" dirty="0">
                <a:latin typeface="Consolas" panose="020B0609020204030204" pitchFamily="49" charset="0"/>
                <a:ea typeface="ヒラギノ角ゴ Pro W3" pitchFamily="-112" charset="-128"/>
                <a:cs typeface="Consolas" panose="020B0609020204030204" pitchFamily="49" charset="0"/>
              </a:rPr>
              <a:t> /user/your.name/data.csv /user/your.name/</a:t>
            </a:r>
            <a:r>
              <a:rPr lang="en-GB" altLang="en-US" sz="2000" b="1" dirty="0" err="1">
                <a:latin typeface="Consolas" panose="020B0609020204030204" pitchFamily="49" charset="0"/>
                <a:ea typeface="ヒラギノ角ゴ Pro W3" pitchFamily="-112" charset="-128"/>
                <a:cs typeface="Consolas" panose="020B0609020204030204" pitchFamily="49" charset="0"/>
              </a:rPr>
              <a:t>dataBackup</a:t>
            </a:r>
            <a:r>
              <a:rPr lang="en-GB" altLang="en-US" sz="2000" b="1" dirty="0">
                <a:latin typeface="Consolas" panose="020B0609020204030204" pitchFamily="49" charset="0"/>
                <a:ea typeface="ヒラギノ角ゴ Pro W3" pitchFamily="-112" charset="-128"/>
                <a:cs typeface="Consolas" panose="020B0609020204030204" pitchFamily="49" charset="0"/>
              </a:rPr>
              <a:t>/data.csv</a:t>
            </a:r>
          </a:p>
        </p:txBody>
      </p:sp>
      <p:sp>
        <p:nvSpPr>
          <p:cNvPr id="14" name="Rounded Rectangle 13"/>
          <p:cNvSpPr/>
          <p:nvPr/>
        </p:nvSpPr>
        <p:spPr>
          <a:xfrm>
            <a:off x="539552" y="5176713"/>
            <a:ext cx="8208912"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cp</a:t>
            </a:r>
            <a:r>
              <a:rPr lang="en-GB" altLang="en-US" sz="2000" b="1" dirty="0">
                <a:latin typeface="Consolas" panose="020B0609020204030204" pitchFamily="49" charset="0"/>
                <a:ea typeface="ヒラギノ角ゴ Pro W3" pitchFamily="-112" charset="-128"/>
                <a:cs typeface="Consolas" panose="020B0609020204030204" pitchFamily="49" charset="0"/>
              </a:rPr>
              <a:t> /user/your.name/data.csv /user/your.name/</a:t>
            </a:r>
            <a:r>
              <a:rPr lang="en-GB" altLang="en-US" sz="2000" b="1" dirty="0" err="1">
                <a:latin typeface="Consolas" panose="020B0609020204030204" pitchFamily="49" charset="0"/>
                <a:ea typeface="ヒラギノ角ゴ Pro W3" pitchFamily="-112" charset="-128"/>
                <a:cs typeface="Consolas" panose="020B0609020204030204" pitchFamily="49" charset="0"/>
              </a:rPr>
              <a:t>dataBackup</a:t>
            </a:r>
            <a:r>
              <a:rPr lang="en-GB" altLang="en-US" sz="2000" b="1" dirty="0">
                <a:latin typeface="Consolas" panose="020B0609020204030204" pitchFamily="49" charset="0"/>
                <a:ea typeface="ヒラギノ角ゴ Pro W3" pitchFamily="-112" charset="-128"/>
                <a:cs typeface="Consolas" panose="020B0609020204030204" pitchFamily="49" charset="0"/>
              </a:rPr>
              <a:t>/cooldata.csv</a:t>
            </a:r>
          </a:p>
        </p:txBody>
      </p:sp>
    </p:spTree>
    <p:extLst>
      <p:ext uri="{BB962C8B-B14F-4D97-AF65-F5344CB8AC3E}">
        <p14:creationId xmlns:p14="http://schemas.microsoft.com/office/powerpoint/2010/main" val="1204335340"/>
      </p:ext>
    </p:extLst>
  </p:cSld>
  <p:clrMapOvr>
    <a:masterClrMapping/>
  </p:clrMapOvr>
  <p:transition spd="slow">
    <p:strip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17</a:t>
            </a:fld>
            <a:endParaRPr lang="en-US" b="1" dirty="0">
              <a:solidFill>
                <a:prstClr val="black"/>
              </a:solidFill>
            </a:endParaRPr>
          </a:p>
        </p:txBody>
      </p:sp>
      <p:sp>
        <p:nvSpPr>
          <p:cNvPr id="6" name="Content Placeholder 1"/>
          <p:cNvSpPr txBox="1">
            <a:spLocks/>
          </p:cNvSpPr>
          <p:nvPr/>
        </p:nvSpPr>
        <p:spPr bwMode="auto">
          <a:xfrm>
            <a:off x="609600" y="1703360"/>
            <a:ext cx="8138864" cy="3237808"/>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smtClean="0"/>
              <a:t>It’s great to copy files, what about when we don’t want or need a duplicated copy of the file?</a:t>
            </a:r>
          </a:p>
          <a:p>
            <a:pPr marL="285750" indent="-285750">
              <a:buFont typeface="Arial" panose="020B0604020202020204" pitchFamily="34" charset="0"/>
              <a:buChar char="•"/>
            </a:pPr>
            <a:r>
              <a:rPr lang="en-GB" sz="1800" dirty="0" smtClean="0"/>
              <a:t>mv is the way to go, this moves the file, leaving you with just the 1 file</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err="1" smtClean="0"/>
              <a:t>moveFromLocal</a:t>
            </a:r>
            <a:r>
              <a:rPr lang="en-GB" sz="1800" dirty="0" smtClean="0"/>
              <a:t> is very similar to the </a:t>
            </a:r>
            <a:r>
              <a:rPr lang="en-GB" sz="1800" dirty="0"/>
              <a:t>put command, except that </a:t>
            </a:r>
            <a:r>
              <a:rPr lang="en-GB" sz="1800" dirty="0" smtClean="0"/>
              <a:t>the local file </a:t>
            </a:r>
            <a:r>
              <a:rPr lang="en-GB" sz="1800" dirty="0"/>
              <a:t>is deleted after it’s </a:t>
            </a:r>
            <a:r>
              <a:rPr lang="en-GB" sz="1800" dirty="0" smtClean="0"/>
              <a:t>copied</a:t>
            </a:r>
          </a:p>
          <a:p>
            <a:pPr marL="0" indent="0"/>
            <a:endParaRPr lang="en-GB" sz="1800" dirty="0" smtClean="0"/>
          </a:p>
          <a:p>
            <a:pPr marL="0" indent="0"/>
            <a:endParaRPr lang="en-GB" sz="1800" dirty="0"/>
          </a:p>
          <a:p>
            <a:pPr marL="0" indent="0"/>
            <a:endParaRPr lang="en-GB" sz="1800" dirty="0"/>
          </a:p>
          <a:p>
            <a:pPr marL="0" indent="0"/>
            <a:endParaRPr lang="en-GB" sz="1800" dirty="0" smtClean="0"/>
          </a:p>
        </p:txBody>
      </p:sp>
      <p:sp>
        <p:nvSpPr>
          <p:cNvPr id="11" name="Rectangle 10"/>
          <p:cNvSpPr/>
          <p:nvPr/>
        </p:nvSpPr>
        <p:spPr>
          <a:xfrm>
            <a:off x="786651" y="1287281"/>
            <a:ext cx="3049233" cy="400110"/>
          </a:xfrm>
          <a:prstGeom prst="rect">
            <a:avLst/>
          </a:prstGeom>
        </p:spPr>
        <p:txBody>
          <a:bodyPr wrap="none">
            <a:spAutoFit/>
          </a:bodyPr>
          <a:lstStyle/>
          <a:p>
            <a:r>
              <a:rPr lang="en-GB" sz="2000" dirty="0">
                <a:solidFill>
                  <a:srgbClr val="2EABE2"/>
                </a:solidFill>
              </a:rPr>
              <a:t>File System Organisation</a:t>
            </a:r>
          </a:p>
        </p:txBody>
      </p:sp>
      <p:sp>
        <p:nvSpPr>
          <p:cNvPr id="12" name="Title 1"/>
          <p:cNvSpPr txBox="1">
            <a:spLocks/>
          </p:cNvSpPr>
          <p:nvPr/>
        </p:nvSpPr>
        <p:spPr bwMode="auto">
          <a:xfrm>
            <a:off x="609600" y="791427"/>
            <a:ext cx="37463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Basic HDFS Commands</a:t>
            </a:r>
          </a:p>
        </p:txBody>
      </p:sp>
      <p:sp>
        <p:nvSpPr>
          <p:cNvPr id="13" name="Rounded Rectangle 12"/>
          <p:cNvSpPr/>
          <p:nvPr/>
        </p:nvSpPr>
        <p:spPr>
          <a:xfrm>
            <a:off x="549270" y="2708920"/>
            <a:ext cx="819919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–mv filename /</a:t>
            </a:r>
            <a:r>
              <a:rPr lang="en-GB" altLang="en-US" sz="2000" b="1" dirty="0" err="1">
                <a:latin typeface="Consolas" panose="020B0609020204030204" pitchFamily="49" charset="0"/>
                <a:ea typeface="ヒラギノ角ゴ Pro W3" pitchFamily="-112" charset="-128"/>
                <a:cs typeface="Consolas" panose="020B0609020204030204" pitchFamily="49" charset="0"/>
              </a:rPr>
              <a:t>newdirectory</a:t>
            </a:r>
            <a:r>
              <a:rPr lang="en-GB" altLang="en-US" sz="2000" b="1" dirty="0">
                <a:latin typeface="Consolas" panose="020B0609020204030204" pitchFamily="49" charset="0"/>
                <a:ea typeface="ヒラギノ角ゴ Pro W3" pitchFamily="-112" charset="-128"/>
                <a:cs typeface="Consolas" panose="020B0609020204030204" pitchFamily="49" charset="0"/>
              </a:rPr>
              <a:t>/filename</a:t>
            </a:r>
          </a:p>
        </p:txBody>
      </p:sp>
      <p:sp>
        <p:nvSpPr>
          <p:cNvPr id="14" name="Rounded Rectangle 13"/>
          <p:cNvSpPr/>
          <p:nvPr/>
        </p:nvSpPr>
        <p:spPr>
          <a:xfrm>
            <a:off x="549270" y="3365887"/>
            <a:ext cx="8199193"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–mv /user/your.name/data.csv /user/your.name/</a:t>
            </a:r>
            <a:r>
              <a:rPr lang="en-GB" altLang="en-US" sz="2000" b="1" dirty="0" err="1">
                <a:latin typeface="Consolas" panose="020B0609020204030204" pitchFamily="49" charset="0"/>
                <a:ea typeface="ヒラギノ角ゴ Pro W3" pitchFamily="-112" charset="-128"/>
                <a:cs typeface="Consolas" panose="020B0609020204030204" pitchFamily="49" charset="0"/>
              </a:rPr>
              <a:t>newdir</a:t>
            </a:r>
            <a:r>
              <a:rPr lang="en-GB" altLang="en-US" sz="2000" b="1" dirty="0">
                <a:latin typeface="Consolas" panose="020B0609020204030204" pitchFamily="49" charset="0"/>
                <a:ea typeface="ヒラギノ角ゴ Pro W3" pitchFamily="-112" charset="-128"/>
                <a:cs typeface="Consolas" panose="020B0609020204030204" pitchFamily="49" charset="0"/>
              </a:rPr>
              <a:t>/data.csv</a:t>
            </a:r>
          </a:p>
        </p:txBody>
      </p:sp>
      <p:sp>
        <p:nvSpPr>
          <p:cNvPr id="15" name="Rounded Rectangle 14"/>
          <p:cNvSpPr/>
          <p:nvPr/>
        </p:nvSpPr>
        <p:spPr>
          <a:xfrm>
            <a:off x="549269" y="4869160"/>
            <a:ext cx="8199193"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moveFromLocal</a:t>
            </a:r>
            <a:r>
              <a:rPr lang="en-GB" altLang="en-US" sz="2000" b="1" dirty="0">
                <a:latin typeface="Consolas" panose="020B0609020204030204" pitchFamily="49" charset="0"/>
                <a:ea typeface="ヒラギノ角ゴ Pro W3" pitchFamily="-112" charset="-128"/>
                <a:cs typeface="Consolas" panose="020B0609020204030204" pitchFamily="49" charset="0"/>
              </a:rPr>
              <a:t> /path/in/local /path/in/hdfs</a:t>
            </a:r>
          </a:p>
        </p:txBody>
      </p:sp>
      <p:sp>
        <p:nvSpPr>
          <p:cNvPr id="16" name="Rounded Rectangle 15"/>
          <p:cNvSpPr/>
          <p:nvPr/>
        </p:nvSpPr>
        <p:spPr>
          <a:xfrm>
            <a:off x="549270" y="5445224"/>
            <a:ext cx="8199193"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moveFromLocal</a:t>
            </a:r>
            <a:r>
              <a:rPr lang="en-GB" altLang="en-US" sz="2000" b="1" dirty="0">
                <a:latin typeface="Consolas" panose="020B0609020204030204" pitchFamily="49" charset="0"/>
                <a:ea typeface="ヒラギノ角ゴ Pro W3" pitchFamily="-112" charset="-128"/>
                <a:cs typeface="Consolas" panose="020B0609020204030204" pitchFamily="49" charset="0"/>
              </a:rPr>
              <a:t> /home/your.name/Desktop/data.csv /user/your.name/data/data.csv</a:t>
            </a:r>
          </a:p>
        </p:txBody>
      </p:sp>
    </p:spTree>
    <p:extLst>
      <p:ext uri="{BB962C8B-B14F-4D97-AF65-F5344CB8AC3E}">
        <p14:creationId xmlns:p14="http://schemas.microsoft.com/office/powerpoint/2010/main" val="1204335340"/>
      </p:ext>
    </p:extLst>
  </p:cSld>
  <p:clrMapOvr>
    <a:masterClrMapping/>
  </p:clrMapOvr>
  <p:transition spd="slow">
    <p:strip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18</a:t>
            </a:fld>
            <a:endParaRPr lang="en-US" b="1" dirty="0">
              <a:solidFill>
                <a:prstClr val="black"/>
              </a:solidFill>
            </a:endParaRPr>
          </a:p>
        </p:txBody>
      </p:sp>
      <p:sp>
        <p:nvSpPr>
          <p:cNvPr id="6" name="Content Placeholder 1"/>
          <p:cNvSpPr txBox="1">
            <a:spLocks/>
          </p:cNvSpPr>
          <p:nvPr/>
        </p:nvSpPr>
        <p:spPr bwMode="auto">
          <a:xfrm>
            <a:off x="609600" y="1772816"/>
            <a:ext cx="8138864" cy="2877768"/>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GB" sz="1800" dirty="0" smtClean="0"/>
              <a:t>Cats are clever animals</a:t>
            </a:r>
          </a:p>
          <a:p>
            <a:pPr>
              <a:buFont typeface="Arial" panose="020B0604020202020204" pitchFamily="34" charset="0"/>
              <a:buChar char="•"/>
            </a:pPr>
            <a:r>
              <a:rPr lang="en-GB" sz="1800" dirty="0" smtClean="0"/>
              <a:t>Here they allow you to read the contents of a file</a:t>
            </a:r>
          </a:p>
          <a:p>
            <a:pPr>
              <a:buFont typeface="Arial" panose="020B0604020202020204" pitchFamily="34" charset="0"/>
              <a:buChar char="•"/>
            </a:pPr>
            <a:endParaRPr lang="en-GB" sz="1800" dirty="0"/>
          </a:p>
          <a:p>
            <a:pPr>
              <a:buFont typeface="Arial" panose="020B0604020202020204" pitchFamily="34" charset="0"/>
              <a:buChar char="•"/>
            </a:pPr>
            <a:endParaRPr lang="en-GB" sz="1800" dirty="0" smtClean="0"/>
          </a:p>
          <a:p>
            <a:pPr>
              <a:buFont typeface="Arial" panose="020B0604020202020204" pitchFamily="34" charset="0"/>
              <a:buChar char="•"/>
            </a:pPr>
            <a:endParaRPr lang="en-GB" sz="1800" dirty="0"/>
          </a:p>
          <a:p>
            <a:pPr>
              <a:buFont typeface="Arial" panose="020B0604020202020204" pitchFamily="34" charset="0"/>
              <a:buChar char="•"/>
            </a:pPr>
            <a:endParaRPr lang="en-GB" sz="1800" dirty="0" smtClean="0"/>
          </a:p>
          <a:p>
            <a:pPr>
              <a:buFont typeface="Arial" panose="020B0604020202020204" pitchFamily="34" charset="0"/>
              <a:buChar char="•"/>
            </a:pPr>
            <a:endParaRPr lang="en-GB" sz="1800" dirty="0"/>
          </a:p>
          <a:p>
            <a:pPr>
              <a:buFont typeface="Arial" panose="020B0604020202020204" pitchFamily="34" charset="0"/>
              <a:buChar char="•"/>
            </a:pPr>
            <a:endParaRPr lang="en-GB" sz="1800" dirty="0" smtClean="0"/>
          </a:p>
          <a:p>
            <a:pPr>
              <a:buFont typeface="Arial" panose="020B0604020202020204" pitchFamily="34" charset="0"/>
              <a:buChar char="•"/>
            </a:pPr>
            <a:r>
              <a:rPr lang="en-GB" sz="1800" dirty="0" smtClean="0"/>
              <a:t>You can also use them to copy the source pate to the </a:t>
            </a:r>
            <a:r>
              <a:rPr lang="en-GB" sz="1800" dirty="0" err="1" smtClean="0"/>
              <a:t>stdout</a:t>
            </a:r>
            <a:endParaRPr lang="en-GB" sz="1800" dirty="0" smtClean="0"/>
          </a:p>
          <a:p>
            <a:endParaRPr lang="en-GB" sz="1800" dirty="0"/>
          </a:p>
          <a:p>
            <a:endParaRPr lang="en-GB" sz="1800" dirty="0" smtClean="0"/>
          </a:p>
          <a:p>
            <a:endParaRPr lang="en-GB" sz="1800" dirty="0"/>
          </a:p>
          <a:p>
            <a:endParaRPr lang="en-GB" sz="1800" dirty="0" smtClean="0"/>
          </a:p>
          <a:p>
            <a:endParaRPr lang="en-GB" sz="1800" dirty="0"/>
          </a:p>
        </p:txBody>
      </p:sp>
      <p:sp>
        <p:nvSpPr>
          <p:cNvPr id="10" name="Rectangle 9"/>
          <p:cNvSpPr/>
          <p:nvPr/>
        </p:nvSpPr>
        <p:spPr>
          <a:xfrm>
            <a:off x="786651" y="1287281"/>
            <a:ext cx="2850460" cy="400110"/>
          </a:xfrm>
          <a:prstGeom prst="rect">
            <a:avLst/>
          </a:prstGeom>
        </p:spPr>
        <p:txBody>
          <a:bodyPr wrap="none">
            <a:spAutoFit/>
          </a:bodyPr>
          <a:lstStyle/>
          <a:p>
            <a:r>
              <a:rPr lang="en-GB" sz="2000" dirty="0">
                <a:solidFill>
                  <a:srgbClr val="2EABE2"/>
                </a:solidFill>
              </a:rPr>
              <a:t>File Content &amp; Location</a:t>
            </a:r>
          </a:p>
        </p:txBody>
      </p:sp>
      <p:sp>
        <p:nvSpPr>
          <p:cNvPr id="11" name="Title 1"/>
          <p:cNvSpPr txBox="1">
            <a:spLocks/>
          </p:cNvSpPr>
          <p:nvPr/>
        </p:nvSpPr>
        <p:spPr bwMode="auto">
          <a:xfrm>
            <a:off x="609600" y="791427"/>
            <a:ext cx="37463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Basic HDFS Commands</a:t>
            </a:r>
          </a:p>
        </p:txBody>
      </p:sp>
      <p:sp>
        <p:nvSpPr>
          <p:cNvPr id="12" name="Rounded Rectangle 11"/>
          <p:cNvSpPr/>
          <p:nvPr/>
        </p:nvSpPr>
        <p:spPr>
          <a:xfrm>
            <a:off x="539552" y="2708920"/>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–cat filename</a:t>
            </a:r>
          </a:p>
        </p:txBody>
      </p:sp>
      <p:sp>
        <p:nvSpPr>
          <p:cNvPr id="13" name="Rounded Rectangle 12"/>
          <p:cNvSpPr/>
          <p:nvPr/>
        </p:nvSpPr>
        <p:spPr>
          <a:xfrm>
            <a:off x="539552" y="3489125"/>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–cat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user/</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testhue</a:t>
            </a: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r>
              <a:rPr lang="en-GB" altLang="en-US" sz="2000" b="1" dirty="0" err="1" smtClean="0">
                <a:latin typeface="Consolas" panose="020B0609020204030204" pitchFamily="49" charset="0"/>
                <a:ea typeface="ヒラギノ角ゴ Pro W3" pitchFamily="-112" charset="-128"/>
                <a:cs typeface="Consolas" panose="020B0609020204030204" pitchFamily="49" charset="0"/>
              </a:rPr>
              <a:t>hdfs</a:t>
            </a:r>
            <a:r>
              <a:rPr lang="en-GB" altLang="en-US" sz="2000" b="1" dirty="0" smtClean="0">
                <a:latin typeface="Consolas" panose="020B0609020204030204" pitchFamily="49" charset="0"/>
                <a:ea typeface="ヒラギノ角ゴ Pro W3" pitchFamily="-112" charset="-128"/>
                <a:cs typeface="Consolas" panose="020B0609020204030204" pitchFamily="49" charset="0"/>
              </a:rPr>
              <a:t>/hdfs1/appl_daily.csv</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4" name="Rounded Rectangle 13"/>
          <p:cNvSpPr/>
          <p:nvPr/>
        </p:nvSpPr>
        <p:spPr>
          <a:xfrm>
            <a:off x="539552" y="4725144"/>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–cat URI</a:t>
            </a:r>
          </a:p>
        </p:txBody>
      </p:sp>
      <p:sp>
        <p:nvSpPr>
          <p:cNvPr id="15" name="Rounded Rectangle 14"/>
          <p:cNvSpPr/>
          <p:nvPr/>
        </p:nvSpPr>
        <p:spPr>
          <a:xfrm>
            <a:off x="539552" y="5454119"/>
            <a:ext cx="8208912"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–cat file:///cooldata.csv /user/your.name/data.csv</a:t>
            </a:r>
          </a:p>
        </p:txBody>
      </p:sp>
    </p:spTree>
    <p:extLst>
      <p:ext uri="{BB962C8B-B14F-4D97-AF65-F5344CB8AC3E}">
        <p14:creationId xmlns:p14="http://schemas.microsoft.com/office/powerpoint/2010/main" val="1204335340"/>
      </p:ext>
    </p:extLst>
  </p:cSld>
  <p:clrMapOvr>
    <a:masterClrMapping/>
  </p:clrMapOvr>
  <p:transition spd="slow">
    <p:strip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19</a:t>
            </a:fld>
            <a:endParaRPr lang="en-US" b="1" dirty="0">
              <a:solidFill>
                <a:prstClr val="black"/>
              </a:solidFill>
            </a:endParaRPr>
          </a:p>
        </p:txBody>
      </p:sp>
      <p:sp>
        <p:nvSpPr>
          <p:cNvPr id="6" name="Content Placeholder 1"/>
          <p:cNvSpPr txBox="1">
            <a:spLocks/>
          </p:cNvSpPr>
          <p:nvPr/>
        </p:nvSpPr>
        <p:spPr bwMode="auto">
          <a:xfrm>
            <a:off x="609600" y="1703360"/>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smtClean="0"/>
              <a:t>Recall from </a:t>
            </a:r>
            <a:r>
              <a:rPr lang="en-GB" sz="1800" dirty="0" err="1" smtClean="0"/>
              <a:t>unix</a:t>
            </a:r>
            <a:r>
              <a:rPr lang="en-GB" sz="1800" dirty="0" smtClean="0"/>
              <a:t> that </a:t>
            </a:r>
            <a:r>
              <a:rPr lang="en-GB" sz="1800" dirty="0" err="1" smtClean="0"/>
              <a:t>rm</a:t>
            </a:r>
            <a:r>
              <a:rPr lang="en-GB" sz="1800" dirty="0" smtClean="0"/>
              <a:t> removed a file and </a:t>
            </a:r>
            <a:r>
              <a:rPr lang="en-GB" sz="1800" dirty="0" err="1" smtClean="0"/>
              <a:t>rm</a:t>
            </a:r>
            <a:r>
              <a:rPr lang="en-GB" sz="1800" dirty="0" smtClean="0"/>
              <a:t> –r removed a directory recursively.</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Well this is not quite the case with hdfs……</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This removes the file to the “Trash” and therefore recoverable.</a:t>
            </a:r>
          </a:p>
          <a:p>
            <a:pPr marL="285750" indent="-285750">
              <a:buFont typeface="Arial" panose="020B0604020202020204" pitchFamily="34" charset="0"/>
              <a:buChar char="•"/>
            </a:pPr>
            <a:r>
              <a:rPr lang="en-GB" sz="1800" dirty="0" smtClean="0"/>
              <a:t>To delete the “Trash” we expunge.</a:t>
            </a: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smtClean="0"/>
              <a:t>Now the file will be permanently deleted.</a:t>
            </a:r>
          </a:p>
          <a:p>
            <a:pPr marL="0" indent="0"/>
            <a:endParaRPr lang="en-GB" sz="1800" dirty="0" smtClean="0"/>
          </a:p>
          <a:p>
            <a:pPr marL="0" indent="0"/>
            <a:endParaRPr lang="en-GB" sz="1800" dirty="0"/>
          </a:p>
          <a:p>
            <a:pPr marL="0" indent="0"/>
            <a:endParaRPr lang="en-GB" sz="1800" dirty="0" smtClean="0"/>
          </a:p>
          <a:p>
            <a:pPr marL="0" indent="0"/>
            <a:endParaRPr lang="en-GB" sz="1800" dirty="0" smtClean="0"/>
          </a:p>
        </p:txBody>
      </p:sp>
      <p:sp>
        <p:nvSpPr>
          <p:cNvPr id="8" name="Rounded Rectangle 7"/>
          <p:cNvSpPr/>
          <p:nvPr/>
        </p:nvSpPr>
        <p:spPr>
          <a:xfrm>
            <a:off x="537592" y="3202350"/>
            <a:ext cx="821087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rm</a:t>
            </a:r>
            <a:r>
              <a:rPr lang="en-GB" altLang="en-US" sz="2000" b="1" dirty="0">
                <a:latin typeface="Consolas" panose="020B0609020204030204" pitchFamily="49" charset="0"/>
                <a:ea typeface="ヒラギノ角ゴ Pro W3" pitchFamily="-112" charset="-128"/>
                <a:cs typeface="Consolas" panose="020B0609020204030204" pitchFamily="49" charset="0"/>
              </a:rPr>
              <a:t> –r path/to/</a:t>
            </a:r>
            <a:r>
              <a:rPr lang="en-GB" altLang="en-US" sz="2000" b="1" dirty="0" err="1">
                <a:latin typeface="Consolas" panose="020B0609020204030204" pitchFamily="49" charset="0"/>
                <a:ea typeface="ヒラギノ角ゴ Pro W3" pitchFamily="-112" charset="-128"/>
                <a:cs typeface="Consolas" panose="020B0609020204030204" pitchFamily="49" charset="0"/>
              </a:rPr>
              <a:t>directoryOrFile</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9" name="Rounded Rectangle 8"/>
          <p:cNvSpPr/>
          <p:nvPr/>
        </p:nvSpPr>
        <p:spPr>
          <a:xfrm>
            <a:off x="539552" y="4786526"/>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–expunge</a:t>
            </a:r>
          </a:p>
        </p:txBody>
      </p:sp>
      <p:sp>
        <p:nvSpPr>
          <p:cNvPr id="10" name="Rectangle 9"/>
          <p:cNvSpPr/>
          <p:nvPr/>
        </p:nvSpPr>
        <p:spPr>
          <a:xfrm>
            <a:off x="786651" y="1287281"/>
            <a:ext cx="2225289" cy="400110"/>
          </a:xfrm>
          <a:prstGeom prst="rect">
            <a:avLst/>
          </a:prstGeom>
        </p:spPr>
        <p:txBody>
          <a:bodyPr wrap="none">
            <a:spAutoFit/>
          </a:bodyPr>
          <a:lstStyle/>
          <a:p>
            <a:r>
              <a:rPr lang="en-GB" sz="2000" dirty="0">
                <a:solidFill>
                  <a:srgbClr val="2EABE2"/>
                </a:solidFill>
              </a:rPr>
              <a:t>Data File Deletion</a:t>
            </a:r>
          </a:p>
        </p:txBody>
      </p:sp>
      <p:sp>
        <p:nvSpPr>
          <p:cNvPr id="11" name="Title 1"/>
          <p:cNvSpPr txBox="1">
            <a:spLocks/>
          </p:cNvSpPr>
          <p:nvPr/>
        </p:nvSpPr>
        <p:spPr bwMode="auto">
          <a:xfrm>
            <a:off x="609600" y="791427"/>
            <a:ext cx="37463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Basic HDFS Commands</a:t>
            </a:r>
          </a:p>
        </p:txBody>
      </p:sp>
    </p:spTree>
    <p:extLst>
      <p:ext uri="{BB962C8B-B14F-4D97-AF65-F5344CB8AC3E}">
        <p14:creationId xmlns:p14="http://schemas.microsoft.com/office/powerpoint/2010/main" val="1204335340"/>
      </p:ext>
    </p:extLst>
  </p:cSld>
  <p:clrMapOvr>
    <a:masterClrMapping/>
  </p:clrMapOvr>
  <p:transition spd="slow">
    <p:strip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5" name="Text Placeholder 5"/>
          <p:cNvSpPr txBox="1">
            <a:spLocks/>
          </p:cNvSpPr>
          <p:nvPr/>
        </p:nvSpPr>
        <p:spPr bwMode="auto">
          <a:xfrm>
            <a:off x="1475656"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HDFS?</a:t>
            </a:r>
          </a:p>
        </p:txBody>
      </p:sp>
      <p:sp>
        <p:nvSpPr>
          <p:cNvPr id="7" name="Text Placeholder 5"/>
          <p:cNvSpPr txBox="1">
            <a:spLocks/>
          </p:cNvSpPr>
          <p:nvPr/>
        </p:nvSpPr>
        <p:spPr bwMode="auto">
          <a:xfrm>
            <a:off x="1487231" y="5863828"/>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Project</a:t>
            </a:r>
          </a:p>
        </p:txBody>
      </p:sp>
      <p:sp>
        <p:nvSpPr>
          <p:cNvPr id="8" name="Text Placeholder 5"/>
          <p:cNvSpPr txBox="1">
            <a:spLocks/>
          </p:cNvSpPr>
          <p:nvPr/>
        </p:nvSpPr>
        <p:spPr bwMode="auto">
          <a:xfrm>
            <a:off x="1475656"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Administration Tasks</a:t>
            </a:r>
          </a:p>
        </p:txBody>
      </p:sp>
      <p:sp>
        <p:nvSpPr>
          <p:cNvPr id="9" name="Text Placeholder 5"/>
          <p:cNvSpPr txBox="1">
            <a:spLocks/>
          </p:cNvSpPr>
          <p:nvPr/>
        </p:nvSpPr>
        <p:spPr bwMode="auto">
          <a:xfrm>
            <a:off x="1475656"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Examples and Exercises</a:t>
            </a:r>
          </a:p>
        </p:txBody>
      </p:sp>
      <p:sp>
        <p:nvSpPr>
          <p:cNvPr id="10" name="Text Placeholder 5"/>
          <p:cNvSpPr txBox="1">
            <a:spLocks/>
          </p:cNvSpPr>
          <p:nvPr/>
        </p:nvSpPr>
        <p:spPr bwMode="auto">
          <a:xfrm>
            <a:off x="1475656"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475656"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Accessing HDFS</a:t>
            </a:r>
          </a:p>
        </p:txBody>
      </p:sp>
      <p:sp>
        <p:nvSpPr>
          <p:cNvPr id="12" name="Text Placeholder 5"/>
          <p:cNvSpPr txBox="1">
            <a:spLocks/>
          </p:cNvSpPr>
          <p:nvPr/>
        </p:nvSpPr>
        <p:spPr bwMode="auto">
          <a:xfrm>
            <a:off x="1475656"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Basic HDFS Commands</a:t>
            </a:r>
          </a:p>
        </p:txBody>
      </p:sp>
      <p:sp>
        <p:nvSpPr>
          <p:cNvPr id="13" name="Text Placeholder 4"/>
          <p:cNvSpPr txBox="1">
            <a:spLocks/>
          </p:cNvSpPr>
          <p:nvPr/>
        </p:nvSpPr>
        <p:spPr bwMode="auto">
          <a:xfrm>
            <a:off x="1464518" y="5876503"/>
            <a:ext cx="6419850" cy="504825"/>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2200" b="1" dirty="0"/>
              <a:t>HDFS Project</a:t>
            </a:r>
          </a:p>
        </p:txBody>
      </p:sp>
      <p:sp>
        <p:nvSpPr>
          <p:cNvPr id="14" name="Text Placeholder 4"/>
          <p:cNvSpPr txBox="1">
            <a:spLocks/>
          </p:cNvSpPr>
          <p:nvPr/>
        </p:nvSpPr>
        <p:spPr>
          <a:xfrm>
            <a:off x="1463785" y="4570378"/>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HDFS Administration Tasks</a:t>
            </a:r>
          </a:p>
        </p:txBody>
      </p:sp>
      <p:sp>
        <p:nvSpPr>
          <p:cNvPr id="15" name="Text Placeholder 4"/>
          <p:cNvSpPr txBox="1">
            <a:spLocks/>
          </p:cNvSpPr>
          <p:nvPr/>
        </p:nvSpPr>
        <p:spPr>
          <a:xfrm>
            <a:off x="1463785" y="3922537"/>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Examples and Exercises</a:t>
            </a:r>
          </a:p>
        </p:txBody>
      </p:sp>
      <p:sp>
        <p:nvSpPr>
          <p:cNvPr id="16" name="Text Placeholder 4"/>
          <p:cNvSpPr txBox="1">
            <a:spLocks/>
          </p:cNvSpPr>
          <p:nvPr/>
        </p:nvSpPr>
        <p:spPr>
          <a:xfrm>
            <a:off x="1463785" y="3274696"/>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Basic HDFS Commands</a:t>
            </a:r>
          </a:p>
        </p:txBody>
      </p:sp>
      <p:sp>
        <p:nvSpPr>
          <p:cNvPr id="17" name="Text Placeholder 4"/>
          <p:cNvSpPr txBox="1">
            <a:spLocks/>
          </p:cNvSpPr>
          <p:nvPr/>
        </p:nvSpPr>
        <p:spPr>
          <a:xfrm>
            <a:off x="1463785" y="2626855"/>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Accessing HDFS</a:t>
            </a:r>
          </a:p>
        </p:txBody>
      </p:sp>
      <p:sp>
        <p:nvSpPr>
          <p:cNvPr id="18" name="Text Placeholder 4"/>
          <p:cNvSpPr txBox="1">
            <a:spLocks/>
          </p:cNvSpPr>
          <p:nvPr/>
        </p:nvSpPr>
        <p:spPr>
          <a:xfrm>
            <a:off x="1463785" y="132496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Previous Day Recap</a:t>
            </a:r>
          </a:p>
        </p:txBody>
      </p:sp>
      <p:sp>
        <p:nvSpPr>
          <p:cNvPr id="19" name="Text Placeholder 4"/>
          <p:cNvSpPr txBox="1">
            <a:spLocks/>
          </p:cNvSpPr>
          <p:nvPr/>
        </p:nvSpPr>
        <p:spPr>
          <a:xfrm>
            <a:off x="1463785" y="197901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What is HDFS?</a:t>
            </a:r>
          </a:p>
        </p:txBody>
      </p:sp>
      <p:sp>
        <p:nvSpPr>
          <p:cNvPr id="20" name="Text Placeholder 5"/>
          <p:cNvSpPr txBox="1">
            <a:spLocks/>
          </p:cNvSpPr>
          <p:nvPr/>
        </p:nvSpPr>
        <p:spPr bwMode="auto">
          <a:xfrm>
            <a:off x="1475656" y="5225337"/>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
        <p:nvSpPr>
          <p:cNvPr id="21" name="Text Placeholder 4"/>
          <p:cNvSpPr txBox="1">
            <a:spLocks/>
          </p:cNvSpPr>
          <p:nvPr/>
        </p:nvSpPr>
        <p:spPr>
          <a:xfrm>
            <a:off x="1468740" y="5236562"/>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smtClean="0"/>
              <a:t>Q&amp;A</a:t>
            </a:r>
            <a:endParaRPr lang="en-GB" sz="2200" b="1" dirty="0"/>
          </a:p>
        </p:txBody>
      </p:sp>
    </p:spTree>
    <p:extLst>
      <p:ext uri="{BB962C8B-B14F-4D97-AF65-F5344CB8AC3E}">
        <p14:creationId xmlns:p14="http://schemas.microsoft.com/office/powerpoint/2010/main" val="482131821"/>
      </p:ext>
    </p:extLst>
  </p:cSld>
  <p:clrMapOvr>
    <a:masterClrMapping/>
  </p:clrMapOvr>
  <p:transition spd="slow">
    <p:strip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20</a:t>
            </a:fld>
            <a:endParaRPr lang="en-US" b="1" dirty="0">
              <a:solidFill>
                <a:prstClr val="black"/>
              </a:solidFill>
            </a:endParaRPr>
          </a:p>
        </p:txBody>
      </p:sp>
      <p:sp>
        <p:nvSpPr>
          <p:cNvPr id="6" name="Content Placeholder 1"/>
          <p:cNvSpPr txBox="1">
            <a:spLocks/>
          </p:cNvSpPr>
          <p:nvPr/>
        </p:nvSpPr>
        <p:spPr bwMode="auto">
          <a:xfrm>
            <a:off x="609600" y="1703360"/>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GB" sz="1800" dirty="0" smtClean="0"/>
              <a:t>There are tests that can be performed on a file.</a:t>
            </a:r>
          </a:p>
          <a:p>
            <a:pPr>
              <a:buFont typeface="Arial" panose="020B0604020202020204" pitchFamily="34" charset="0"/>
              <a:buChar char="•"/>
            </a:pPr>
            <a:endParaRPr lang="en-GB" sz="1800" dirty="0" smtClean="0"/>
          </a:p>
          <a:p>
            <a:pPr>
              <a:buFont typeface="Arial" panose="020B0604020202020204" pitchFamily="34" charset="0"/>
              <a:buChar char="•"/>
            </a:pPr>
            <a:r>
              <a:rPr lang="en-GB" sz="1800" dirty="0" smtClean="0"/>
              <a:t>These prove useful to see if a file exists, has length or is in a directory.</a:t>
            </a:r>
          </a:p>
          <a:p>
            <a:endParaRPr lang="en-GB" sz="1800" dirty="0"/>
          </a:p>
          <a:p>
            <a:endParaRPr lang="en-GB" sz="1800" dirty="0" smtClean="0"/>
          </a:p>
          <a:p>
            <a:endParaRPr lang="en-GB" sz="1800" dirty="0"/>
          </a:p>
          <a:p>
            <a:pPr>
              <a:buFont typeface="Arial" panose="020B0604020202020204" pitchFamily="34" charset="0"/>
              <a:buChar char="•"/>
            </a:pPr>
            <a:r>
              <a:rPr lang="en-GB" sz="1800" dirty="0" smtClean="0"/>
              <a:t>-</a:t>
            </a:r>
            <a:r>
              <a:rPr lang="en-GB" sz="1800" dirty="0"/>
              <a:t>e </a:t>
            </a:r>
            <a:r>
              <a:rPr lang="en-GB" sz="1800" dirty="0" smtClean="0"/>
              <a:t>checks file existence, returning 0 </a:t>
            </a:r>
            <a:r>
              <a:rPr lang="en-GB" sz="1800" dirty="0"/>
              <a:t>if true.</a:t>
            </a:r>
          </a:p>
          <a:p>
            <a:pPr>
              <a:buFont typeface="Arial" panose="020B0604020202020204" pitchFamily="34" charset="0"/>
              <a:buChar char="•"/>
            </a:pPr>
            <a:r>
              <a:rPr lang="en-GB" sz="1800" dirty="0" smtClean="0"/>
              <a:t>-</a:t>
            </a:r>
            <a:r>
              <a:rPr lang="en-GB" sz="1800" dirty="0"/>
              <a:t>z </a:t>
            </a:r>
            <a:r>
              <a:rPr lang="en-GB" sz="1800" dirty="0" smtClean="0"/>
              <a:t>checks if the file is </a:t>
            </a:r>
            <a:r>
              <a:rPr lang="en-GB" sz="1800" dirty="0"/>
              <a:t>zero length, returning 0 if true.</a:t>
            </a:r>
          </a:p>
          <a:p>
            <a:pPr>
              <a:buFont typeface="Arial" panose="020B0604020202020204" pitchFamily="34" charset="0"/>
              <a:buChar char="•"/>
            </a:pPr>
            <a:r>
              <a:rPr lang="en-GB" sz="1800" dirty="0" smtClean="0"/>
              <a:t>-</a:t>
            </a:r>
            <a:r>
              <a:rPr lang="en-GB" sz="1800" dirty="0"/>
              <a:t>d </a:t>
            </a:r>
            <a:r>
              <a:rPr lang="en-GB" sz="1800" dirty="0" smtClean="0"/>
              <a:t>checks </a:t>
            </a:r>
            <a:r>
              <a:rPr lang="en-GB" sz="1800" dirty="0"/>
              <a:t>to see if the path is directory, returning 0 if true.</a:t>
            </a:r>
          </a:p>
          <a:p>
            <a:pPr marL="0" indent="0"/>
            <a:endParaRPr lang="en-GB" sz="1800" dirty="0" smtClean="0"/>
          </a:p>
          <a:p>
            <a:pPr marL="0" indent="0"/>
            <a:endParaRPr lang="en-GB" sz="1800" dirty="0"/>
          </a:p>
          <a:p>
            <a:pPr marL="0" indent="0"/>
            <a:endParaRPr lang="en-GB" sz="1800" dirty="0" smtClean="0"/>
          </a:p>
          <a:p>
            <a:pPr marL="0" indent="0"/>
            <a:endParaRPr lang="en-GB" sz="1800" dirty="0" smtClean="0"/>
          </a:p>
        </p:txBody>
      </p:sp>
      <p:sp>
        <p:nvSpPr>
          <p:cNvPr id="8" name="Rounded Rectangle 7"/>
          <p:cNvSpPr/>
          <p:nvPr/>
        </p:nvSpPr>
        <p:spPr>
          <a:xfrm>
            <a:off x="537592" y="2852936"/>
            <a:ext cx="821087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-test -[</a:t>
            </a:r>
            <a:r>
              <a:rPr lang="en-GB" altLang="en-US" sz="2000" b="1" dirty="0" err="1">
                <a:latin typeface="Consolas" panose="020B0609020204030204" pitchFamily="49" charset="0"/>
                <a:ea typeface="ヒラギノ角ゴ Pro W3" pitchFamily="-112" charset="-128"/>
                <a:cs typeface="Consolas" panose="020B0609020204030204" pitchFamily="49" charset="0"/>
              </a:rPr>
              <a:t>ezd</a:t>
            </a:r>
            <a:r>
              <a:rPr lang="en-GB" altLang="en-US" sz="2000" b="1" dirty="0">
                <a:latin typeface="Consolas" panose="020B0609020204030204" pitchFamily="49" charset="0"/>
                <a:ea typeface="ヒラギノ角ゴ Pro W3" pitchFamily="-112" charset="-128"/>
                <a:cs typeface="Consolas" panose="020B0609020204030204" pitchFamily="49" charset="0"/>
              </a:rPr>
              <a:t>] URI</a:t>
            </a:r>
          </a:p>
        </p:txBody>
      </p:sp>
      <p:sp>
        <p:nvSpPr>
          <p:cNvPr id="9" name="Rounded Rectangle 8"/>
          <p:cNvSpPr/>
          <p:nvPr/>
        </p:nvSpPr>
        <p:spPr>
          <a:xfrm>
            <a:off x="539552" y="4930542"/>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-test -e filename</a:t>
            </a:r>
          </a:p>
        </p:txBody>
      </p:sp>
      <p:sp>
        <p:nvSpPr>
          <p:cNvPr id="10" name="Rectangle 9"/>
          <p:cNvSpPr/>
          <p:nvPr/>
        </p:nvSpPr>
        <p:spPr>
          <a:xfrm>
            <a:off x="786651" y="1287281"/>
            <a:ext cx="1135888" cy="400110"/>
          </a:xfrm>
          <a:prstGeom prst="rect">
            <a:avLst/>
          </a:prstGeom>
        </p:spPr>
        <p:txBody>
          <a:bodyPr wrap="none">
            <a:spAutoFit/>
          </a:bodyPr>
          <a:lstStyle/>
          <a:p>
            <a:r>
              <a:rPr lang="en-GB" sz="2000" dirty="0" smtClean="0">
                <a:solidFill>
                  <a:srgbClr val="2EABE2"/>
                </a:solidFill>
              </a:rPr>
              <a:t>File Test</a:t>
            </a:r>
            <a:endParaRPr lang="en-GB" sz="2000" dirty="0">
              <a:solidFill>
                <a:srgbClr val="2EABE2"/>
              </a:solidFill>
            </a:endParaRPr>
          </a:p>
        </p:txBody>
      </p:sp>
      <p:sp>
        <p:nvSpPr>
          <p:cNvPr id="11" name="Title 1"/>
          <p:cNvSpPr txBox="1">
            <a:spLocks/>
          </p:cNvSpPr>
          <p:nvPr/>
        </p:nvSpPr>
        <p:spPr bwMode="auto">
          <a:xfrm>
            <a:off x="609600" y="791427"/>
            <a:ext cx="37463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Basic HDFS Commands</a:t>
            </a:r>
          </a:p>
        </p:txBody>
      </p:sp>
    </p:spTree>
    <p:extLst>
      <p:ext uri="{BB962C8B-B14F-4D97-AF65-F5344CB8AC3E}">
        <p14:creationId xmlns:p14="http://schemas.microsoft.com/office/powerpoint/2010/main" val="2148973155"/>
      </p:ext>
    </p:extLst>
  </p:cSld>
  <p:clrMapOvr>
    <a:masterClrMapping/>
  </p:clrMapOvr>
  <p:transition spd="slow">
    <p:strip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21</a:t>
            </a:fld>
            <a:endParaRPr lang="en-US" b="1" dirty="0">
              <a:solidFill>
                <a:prstClr val="black"/>
              </a:solidFill>
            </a:endParaRPr>
          </a:p>
        </p:txBody>
      </p:sp>
      <p:sp>
        <p:nvSpPr>
          <p:cNvPr id="6" name="Content Placeholder 1"/>
          <p:cNvSpPr txBox="1">
            <a:spLocks/>
          </p:cNvSpPr>
          <p:nvPr/>
        </p:nvSpPr>
        <p:spPr bwMode="auto">
          <a:xfrm>
            <a:off x="609600" y="1700808"/>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GB" sz="1800" dirty="0" smtClean="0">
                <a:solidFill>
                  <a:srgbClr val="2EABE2"/>
                </a:solidFill>
              </a:rPr>
              <a:t>Change permissions of the file</a:t>
            </a:r>
          </a:p>
          <a:p>
            <a:pPr marL="285750" indent="-285750">
              <a:buFont typeface="Arial" panose="020B0604020202020204" pitchFamily="34" charset="0"/>
              <a:buChar char="•"/>
            </a:pPr>
            <a:r>
              <a:rPr lang="en-GB" sz="1800" dirty="0" err="1" smtClean="0"/>
              <a:t>Chmod</a:t>
            </a:r>
            <a:r>
              <a:rPr lang="en-GB" sz="1800" dirty="0" smtClean="0"/>
              <a:t>:</a:t>
            </a:r>
          </a:p>
          <a:p>
            <a:pPr marL="0" indent="0"/>
            <a:endParaRPr lang="en-GB" sz="1800" dirty="0" smtClean="0"/>
          </a:p>
          <a:p>
            <a:pPr marL="0" indent="0"/>
            <a:endParaRPr lang="en-GB" sz="1800" dirty="0"/>
          </a:p>
          <a:p>
            <a:pPr marL="0" indent="0"/>
            <a:endParaRPr lang="en-GB" sz="1800" dirty="0"/>
          </a:p>
          <a:p>
            <a:pPr marL="0" indent="0"/>
            <a:r>
              <a:rPr lang="en-GB" sz="1800" dirty="0" smtClean="0">
                <a:solidFill>
                  <a:srgbClr val="2EABE2"/>
                </a:solidFill>
              </a:rPr>
              <a:t>Change the group associated with the file</a:t>
            </a:r>
          </a:p>
          <a:p>
            <a:pPr marL="285750" indent="-285750">
              <a:buFont typeface="Arial" panose="020B0604020202020204" pitchFamily="34" charset="0"/>
              <a:buChar char="•"/>
            </a:pPr>
            <a:r>
              <a:rPr lang="en-GB" sz="1800" dirty="0" err="1" smtClean="0"/>
              <a:t>Chgrp</a:t>
            </a:r>
            <a:r>
              <a:rPr lang="en-GB" sz="1800" dirty="0" smtClean="0"/>
              <a:t>:</a:t>
            </a:r>
          </a:p>
          <a:p>
            <a:pPr marL="0" indent="0"/>
            <a:endParaRPr lang="en-GB" sz="1800" dirty="0" smtClean="0"/>
          </a:p>
          <a:p>
            <a:pPr marL="0" indent="0"/>
            <a:endParaRPr lang="en-GB" sz="1800" dirty="0"/>
          </a:p>
          <a:p>
            <a:pPr marL="0" indent="0"/>
            <a:endParaRPr lang="en-GB" sz="1800" dirty="0"/>
          </a:p>
          <a:p>
            <a:pPr marL="0" indent="0"/>
            <a:r>
              <a:rPr lang="en-GB" sz="1800" dirty="0" smtClean="0">
                <a:solidFill>
                  <a:srgbClr val="2EABE2"/>
                </a:solidFill>
              </a:rPr>
              <a:t>Change the owner of the file</a:t>
            </a:r>
          </a:p>
          <a:p>
            <a:pPr marL="285750" indent="-285750">
              <a:buFont typeface="Arial" panose="020B0604020202020204" pitchFamily="34" charset="0"/>
              <a:buChar char="•"/>
            </a:pPr>
            <a:r>
              <a:rPr lang="en-GB" sz="1800" dirty="0" err="1" smtClean="0"/>
              <a:t>Chown</a:t>
            </a:r>
            <a:r>
              <a:rPr lang="en-GB" sz="1800" dirty="0" smtClean="0"/>
              <a:t>:</a:t>
            </a:r>
          </a:p>
          <a:p>
            <a:pPr marL="0" indent="0"/>
            <a:endParaRPr lang="en-GB" sz="1800" dirty="0" smtClean="0"/>
          </a:p>
        </p:txBody>
      </p:sp>
      <p:sp>
        <p:nvSpPr>
          <p:cNvPr id="9" name="Rounded Rectangle 8"/>
          <p:cNvSpPr/>
          <p:nvPr/>
        </p:nvSpPr>
        <p:spPr>
          <a:xfrm>
            <a:off x="549270" y="5733256"/>
            <a:ext cx="819919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chown</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newOwner</a:t>
            </a:r>
            <a:r>
              <a:rPr lang="en-GB" altLang="en-US" sz="2000" b="1" dirty="0">
                <a:latin typeface="Consolas" panose="020B0609020204030204" pitchFamily="49" charset="0"/>
                <a:ea typeface="ヒラギノ角ゴ Pro W3" pitchFamily="-112" charset="-128"/>
                <a:cs typeface="Consolas" panose="020B0609020204030204" pitchFamily="49" charset="0"/>
              </a:rPr>
              <a:t> /user/your.name/data.csv</a:t>
            </a:r>
          </a:p>
        </p:txBody>
      </p:sp>
      <p:sp>
        <p:nvSpPr>
          <p:cNvPr id="10" name="Rounded Rectangle 9"/>
          <p:cNvSpPr/>
          <p:nvPr/>
        </p:nvSpPr>
        <p:spPr>
          <a:xfrm>
            <a:off x="549270" y="4138454"/>
            <a:ext cx="819919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chgrp</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newGroup</a:t>
            </a:r>
            <a:r>
              <a:rPr lang="en-GB" altLang="en-US" sz="2000" b="1" dirty="0">
                <a:latin typeface="Consolas" panose="020B0609020204030204" pitchFamily="49" charset="0"/>
                <a:ea typeface="ヒラギノ角ゴ Pro W3" pitchFamily="-112" charset="-128"/>
                <a:cs typeface="Consolas" panose="020B0609020204030204" pitchFamily="49" charset="0"/>
              </a:rPr>
              <a:t> /user/your.name/data.csv</a:t>
            </a:r>
          </a:p>
        </p:txBody>
      </p:sp>
      <p:sp>
        <p:nvSpPr>
          <p:cNvPr id="11" name="Rounded Rectangle 10"/>
          <p:cNvSpPr/>
          <p:nvPr/>
        </p:nvSpPr>
        <p:spPr>
          <a:xfrm>
            <a:off x="549270" y="2410262"/>
            <a:ext cx="819919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chmod</a:t>
            </a:r>
            <a:r>
              <a:rPr lang="en-GB" altLang="en-US" sz="2000" b="1" dirty="0">
                <a:latin typeface="Consolas" panose="020B0609020204030204" pitchFamily="49" charset="0"/>
                <a:ea typeface="ヒラギノ角ゴ Pro W3" pitchFamily="-112" charset="-128"/>
                <a:cs typeface="Consolas" panose="020B0609020204030204" pitchFamily="49" charset="0"/>
              </a:rPr>
              <a:t> 777 /user/your.name/data.csv</a:t>
            </a:r>
          </a:p>
        </p:txBody>
      </p:sp>
      <p:sp>
        <p:nvSpPr>
          <p:cNvPr id="12" name="Rectangle 11"/>
          <p:cNvSpPr/>
          <p:nvPr/>
        </p:nvSpPr>
        <p:spPr>
          <a:xfrm>
            <a:off x="786651" y="1287281"/>
            <a:ext cx="2381036" cy="400110"/>
          </a:xfrm>
          <a:prstGeom prst="rect">
            <a:avLst/>
          </a:prstGeom>
        </p:spPr>
        <p:txBody>
          <a:bodyPr wrap="none">
            <a:spAutoFit/>
          </a:bodyPr>
          <a:lstStyle/>
          <a:p>
            <a:r>
              <a:rPr lang="en-GB" sz="2000" dirty="0">
                <a:solidFill>
                  <a:srgbClr val="2EABE2"/>
                </a:solidFill>
              </a:rPr>
              <a:t>File Access Control</a:t>
            </a:r>
          </a:p>
        </p:txBody>
      </p:sp>
      <p:sp>
        <p:nvSpPr>
          <p:cNvPr id="13" name="Title 1"/>
          <p:cNvSpPr txBox="1">
            <a:spLocks/>
          </p:cNvSpPr>
          <p:nvPr/>
        </p:nvSpPr>
        <p:spPr bwMode="auto">
          <a:xfrm>
            <a:off x="609600" y="791427"/>
            <a:ext cx="37463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Basic HDFS Commands</a:t>
            </a:r>
          </a:p>
        </p:txBody>
      </p:sp>
    </p:spTree>
    <p:extLst>
      <p:ext uri="{BB962C8B-B14F-4D97-AF65-F5344CB8AC3E}">
        <p14:creationId xmlns:p14="http://schemas.microsoft.com/office/powerpoint/2010/main" val="1204335340"/>
      </p:ext>
    </p:extLst>
  </p:cSld>
  <p:clrMapOvr>
    <a:masterClrMapping/>
  </p:clrMapOvr>
  <p:transition spd="slow">
    <p:strip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22</a:t>
            </a:fld>
            <a:endParaRPr lang="en-US" b="1" dirty="0">
              <a:solidFill>
                <a:prstClr val="black"/>
              </a:solidFill>
            </a:endParaRPr>
          </a:p>
        </p:txBody>
      </p:sp>
      <p:sp>
        <p:nvSpPr>
          <p:cNvPr id="6" name="Content Placeholder 1"/>
          <p:cNvSpPr txBox="1">
            <a:spLocks/>
          </p:cNvSpPr>
          <p:nvPr/>
        </p:nvSpPr>
        <p:spPr bwMode="auto">
          <a:xfrm>
            <a:off x="609600" y="1775368"/>
            <a:ext cx="8138864" cy="366985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t>Counts the number of directories, files, and bytes </a:t>
            </a:r>
            <a:r>
              <a:rPr lang="en-GB" sz="1800" dirty="0" smtClean="0"/>
              <a:t>under the path specified</a:t>
            </a:r>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a:t>Displays the size of the specified file, or the sizes of files and directories</a:t>
            </a:r>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Returns the stat information on the path</a:t>
            </a:r>
            <a:endParaRPr lang="en-GB" sz="1800" dirty="0" smtClean="0"/>
          </a:p>
        </p:txBody>
      </p:sp>
      <p:sp>
        <p:nvSpPr>
          <p:cNvPr id="9" name="Rounded Rectangle 8"/>
          <p:cNvSpPr/>
          <p:nvPr/>
        </p:nvSpPr>
        <p:spPr>
          <a:xfrm>
            <a:off x="549270" y="5506606"/>
            <a:ext cx="819919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smtClean="0">
                <a:latin typeface="Consolas" panose="020B0609020204030204" pitchFamily="49" charset="0"/>
                <a:ea typeface="ヒラギノ角ゴ Pro W3" pitchFamily="-112" charset="-128"/>
                <a:cs typeface="Consolas" panose="020B0609020204030204" pitchFamily="49" charset="0"/>
              </a:rPr>
              <a:t>–stat /user/your.name/data.csv</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0" name="Rounded Rectangle 9"/>
          <p:cNvSpPr/>
          <p:nvPr/>
        </p:nvSpPr>
        <p:spPr>
          <a:xfrm>
            <a:off x="549270" y="3922430"/>
            <a:ext cx="819919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a:latin typeface="Consolas" panose="020B0609020204030204" pitchFamily="49" charset="0"/>
                <a:ea typeface="ヒラギノ角ゴ Pro W3" pitchFamily="-112" charset="-128"/>
                <a:cs typeface="Consolas" panose="020B0609020204030204" pitchFamily="49" charset="0"/>
              </a:rPr>
              <a:t>–</a:t>
            </a:r>
            <a:r>
              <a:rPr lang="en-GB" altLang="en-US" sz="2000" b="1" smtClean="0">
                <a:latin typeface="Consolas" panose="020B0609020204030204" pitchFamily="49" charset="0"/>
                <a:ea typeface="ヒラギノ角ゴ Pro W3" pitchFamily="-112" charset="-128"/>
                <a:cs typeface="Consolas" panose="020B0609020204030204" pitchFamily="49" charset="0"/>
              </a:rPr>
              <a:t>du -s </a:t>
            </a:r>
            <a:r>
              <a:rPr lang="en-GB" altLang="en-US" sz="2000" b="1" dirty="0">
                <a:latin typeface="Consolas" panose="020B0609020204030204" pitchFamily="49" charset="0"/>
                <a:ea typeface="ヒラギノ角ゴ Pro W3" pitchFamily="-112" charset="-128"/>
                <a:cs typeface="Consolas" panose="020B0609020204030204" pitchFamily="49" charset="0"/>
              </a:rPr>
              <a:t>/user/your.name/data.csv</a:t>
            </a:r>
          </a:p>
        </p:txBody>
      </p:sp>
      <p:sp>
        <p:nvSpPr>
          <p:cNvPr id="11" name="Rounded Rectangle 10"/>
          <p:cNvSpPr/>
          <p:nvPr/>
        </p:nvSpPr>
        <p:spPr>
          <a:xfrm>
            <a:off x="549270" y="2266246"/>
            <a:ext cx="819919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smtClean="0">
                <a:latin typeface="Consolas" panose="020B0609020204030204" pitchFamily="49" charset="0"/>
                <a:ea typeface="ヒラギノ角ゴ Pro W3" pitchFamily="-112" charset="-128"/>
                <a:cs typeface="Consolas" panose="020B0609020204030204" pitchFamily="49" charset="0"/>
              </a:rPr>
              <a:t>count </a:t>
            </a:r>
            <a:r>
              <a:rPr lang="en-GB" altLang="en-US" sz="2000" b="1" dirty="0">
                <a:latin typeface="Consolas" panose="020B0609020204030204" pitchFamily="49" charset="0"/>
                <a:ea typeface="ヒラギノ角ゴ Pro W3" pitchFamily="-112" charset="-128"/>
                <a:cs typeface="Consolas" panose="020B0609020204030204" pitchFamily="49" charset="0"/>
              </a:rPr>
              <a:t>/user/your.name/data.csv</a:t>
            </a:r>
          </a:p>
        </p:txBody>
      </p:sp>
      <p:sp>
        <p:nvSpPr>
          <p:cNvPr id="12" name="Rectangle 11"/>
          <p:cNvSpPr/>
          <p:nvPr/>
        </p:nvSpPr>
        <p:spPr>
          <a:xfrm>
            <a:off x="786651" y="1287281"/>
            <a:ext cx="1696298" cy="400110"/>
          </a:xfrm>
          <a:prstGeom prst="rect">
            <a:avLst/>
          </a:prstGeom>
        </p:spPr>
        <p:txBody>
          <a:bodyPr wrap="none">
            <a:spAutoFit/>
          </a:bodyPr>
          <a:lstStyle/>
          <a:p>
            <a:r>
              <a:rPr lang="en-GB" sz="2000" dirty="0">
                <a:solidFill>
                  <a:srgbClr val="2EABE2"/>
                </a:solidFill>
              </a:rPr>
              <a:t>File Statistics</a:t>
            </a:r>
          </a:p>
        </p:txBody>
      </p:sp>
      <p:sp>
        <p:nvSpPr>
          <p:cNvPr id="13" name="Title 1"/>
          <p:cNvSpPr txBox="1">
            <a:spLocks/>
          </p:cNvSpPr>
          <p:nvPr/>
        </p:nvSpPr>
        <p:spPr bwMode="auto">
          <a:xfrm>
            <a:off x="609600" y="791427"/>
            <a:ext cx="37463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Basic HDFS Commands</a:t>
            </a:r>
          </a:p>
        </p:txBody>
      </p:sp>
    </p:spTree>
    <p:extLst>
      <p:ext uri="{BB962C8B-B14F-4D97-AF65-F5344CB8AC3E}">
        <p14:creationId xmlns:p14="http://schemas.microsoft.com/office/powerpoint/2010/main" val="1204335340"/>
      </p:ext>
    </p:extLst>
  </p:cSld>
  <p:clrMapOvr>
    <a:masterClrMapping/>
  </p:clrMapOvr>
  <p:transition spd="slow">
    <p:strip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23</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endParaRPr lang="en-GB" sz="1800" dirty="0" smtClean="0"/>
          </a:p>
        </p:txBody>
      </p:sp>
      <p:sp>
        <p:nvSpPr>
          <p:cNvPr id="5" name="Text Placeholder 5"/>
          <p:cNvSpPr txBox="1">
            <a:spLocks/>
          </p:cNvSpPr>
          <p:nvPr/>
        </p:nvSpPr>
        <p:spPr bwMode="auto">
          <a:xfrm>
            <a:off x="1475656"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HDFS?</a:t>
            </a:r>
          </a:p>
        </p:txBody>
      </p:sp>
      <p:sp>
        <p:nvSpPr>
          <p:cNvPr id="7" name="Text Placeholder 5"/>
          <p:cNvSpPr txBox="1">
            <a:spLocks/>
          </p:cNvSpPr>
          <p:nvPr/>
        </p:nvSpPr>
        <p:spPr bwMode="auto">
          <a:xfrm>
            <a:off x="1487231" y="5863828"/>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Project</a:t>
            </a:r>
          </a:p>
        </p:txBody>
      </p:sp>
      <p:sp>
        <p:nvSpPr>
          <p:cNvPr id="8" name="Text Placeholder 5"/>
          <p:cNvSpPr txBox="1">
            <a:spLocks/>
          </p:cNvSpPr>
          <p:nvPr/>
        </p:nvSpPr>
        <p:spPr bwMode="auto">
          <a:xfrm>
            <a:off x="1475656"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Administration Tasks</a:t>
            </a:r>
          </a:p>
        </p:txBody>
      </p:sp>
      <p:sp>
        <p:nvSpPr>
          <p:cNvPr id="9" name="Text Placeholder 5"/>
          <p:cNvSpPr txBox="1">
            <a:spLocks/>
          </p:cNvSpPr>
          <p:nvPr/>
        </p:nvSpPr>
        <p:spPr bwMode="auto">
          <a:xfrm>
            <a:off x="1475656"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Examples and Exercises</a:t>
            </a:r>
          </a:p>
        </p:txBody>
      </p:sp>
      <p:sp>
        <p:nvSpPr>
          <p:cNvPr id="10" name="Text Placeholder 5"/>
          <p:cNvSpPr txBox="1">
            <a:spLocks/>
          </p:cNvSpPr>
          <p:nvPr/>
        </p:nvSpPr>
        <p:spPr bwMode="auto">
          <a:xfrm>
            <a:off x="1475656"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475656"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Accessing HDFS</a:t>
            </a:r>
          </a:p>
        </p:txBody>
      </p:sp>
      <p:sp>
        <p:nvSpPr>
          <p:cNvPr id="12" name="Text Placeholder 5"/>
          <p:cNvSpPr txBox="1">
            <a:spLocks/>
          </p:cNvSpPr>
          <p:nvPr/>
        </p:nvSpPr>
        <p:spPr bwMode="auto">
          <a:xfrm>
            <a:off x="1475656"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Basic HDFS Commands</a:t>
            </a:r>
          </a:p>
        </p:txBody>
      </p:sp>
      <p:sp>
        <p:nvSpPr>
          <p:cNvPr id="15" name="Text Placeholder 4"/>
          <p:cNvSpPr txBox="1">
            <a:spLocks/>
          </p:cNvSpPr>
          <p:nvPr/>
        </p:nvSpPr>
        <p:spPr>
          <a:xfrm>
            <a:off x="1463785" y="3922537"/>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Examples and Exercises</a:t>
            </a:r>
          </a:p>
        </p:txBody>
      </p:sp>
      <p:sp>
        <p:nvSpPr>
          <p:cNvPr id="20" name="Text Placeholder 5"/>
          <p:cNvSpPr txBox="1">
            <a:spLocks/>
          </p:cNvSpPr>
          <p:nvPr/>
        </p:nvSpPr>
        <p:spPr bwMode="auto">
          <a:xfrm>
            <a:off x="1475656" y="5225337"/>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956348753"/>
      </p:ext>
    </p:extLst>
  </p:cSld>
  <p:clrMapOvr>
    <a:masterClrMapping/>
  </p:clrMapOvr>
  <p:transition spd="slow">
    <p:strip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5164448" cy="453183"/>
          </a:xfrm>
          <a:prstGeom prst="rect">
            <a:avLst/>
          </a:prstGeom>
        </p:spPr>
        <p:txBody>
          <a:bodyPr vert="horz" lIns="72000" tIns="72000" rIns="72000" bIns="72000" rtlCol="0" anchor="t">
            <a:spAutoFit/>
          </a:bodyPr>
          <a:lstStyle/>
          <a:p>
            <a:r>
              <a:rPr lang="en-GB" sz="2000" b="1" dirty="0">
                <a:solidFill>
                  <a:srgbClr val="2D98D9"/>
                </a:solidFill>
                <a:cs typeface="Arial" panose="020B0604020202020204" pitchFamily="34" charset="0"/>
              </a:rPr>
              <a:t>Stock Data Ingestion Task</a:t>
            </a:r>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24</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HDFS – Exercise 1</a:t>
            </a:r>
            <a:endParaRPr lang="en-GB" dirty="0">
              <a:latin typeface="+mn-lt"/>
            </a:endParaRPr>
          </a:p>
        </p:txBody>
      </p:sp>
      <p:sp>
        <p:nvSpPr>
          <p:cNvPr id="8" name="Rounded Rectangle 4"/>
          <p:cNvSpPr/>
          <p:nvPr/>
        </p:nvSpPr>
        <p:spPr>
          <a:xfrm>
            <a:off x="972000" y="3772337"/>
            <a:ext cx="7200000" cy="1328023"/>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altLang="en-US" dirty="0" smtClean="0"/>
              <a:t>Complete Section 1: Exercise 1 of the HDFS and MapReduce workbook.</a:t>
            </a:r>
            <a:endParaRPr lang="en-GB" altLang="en-US" dirty="0"/>
          </a:p>
          <a:p>
            <a:pPr lvl="2"/>
            <a:endParaRPr lang="en-GB" altLang="en-US" dirty="0"/>
          </a:p>
          <a:p>
            <a:pPr lvl="2"/>
            <a:endParaRPr lang="en-GB" altLang="en-US" dirty="0"/>
          </a:p>
        </p:txBody>
      </p:sp>
      <p:sp>
        <p:nvSpPr>
          <p:cNvPr id="9" name="Next subject"/>
          <p:cNvSpPr txBox="1">
            <a:spLocks/>
          </p:cNvSpPr>
          <p:nvPr/>
        </p:nvSpPr>
        <p:spPr>
          <a:xfrm>
            <a:off x="2910111" y="1498860"/>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a:t>
            </a:r>
            <a:r>
              <a:rPr lang="en-GB" b="1" dirty="0" smtClean="0"/>
              <a:t>30 </a:t>
            </a:r>
            <a:r>
              <a:rPr lang="en-GB" b="1" dirty="0"/>
              <a:t>minutes.</a:t>
            </a:r>
          </a:p>
        </p:txBody>
      </p:sp>
    </p:spTree>
    <p:extLst>
      <p:ext uri="{BB962C8B-B14F-4D97-AF65-F5344CB8AC3E}">
        <p14:creationId xmlns:p14="http://schemas.microsoft.com/office/powerpoint/2010/main" val="65651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25</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endParaRPr lang="en-GB" sz="1800" dirty="0" smtClean="0"/>
          </a:p>
        </p:txBody>
      </p:sp>
      <p:sp>
        <p:nvSpPr>
          <p:cNvPr id="5" name="Text Placeholder 5"/>
          <p:cNvSpPr txBox="1">
            <a:spLocks/>
          </p:cNvSpPr>
          <p:nvPr/>
        </p:nvSpPr>
        <p:spPr bwMode="auto">
          <a:xfrm>
            <a:off x="1475656"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HDFS?</a:t>
            </a:r>
          </a:p>
        </p:txBody>
      </p:sp>
      <p:sp>
        <p:nvSpPr>
          <p:cNvPr id="7" name="Text Placeholder 5"/>
          <p:cNvSpPr txBox="1">
            <a:spLocks/>
          </p:cNvSpPr>
          <p:nvPr/>
        </p:nvSpPr>
        <p:spPr bwMode="auto">
          <a:xfrm>
            <a:off x="1487231" y="5863828"/>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Project</a:t>
            </a:r>
          </a:p>
        </p:txBody>
      </p:sp>
      <p:sp>
        <p:nvSpPr>
          <p:cNvPr id="8" name="Text Placeholder 5"/>
          <p:cNvSpPr txBox="1">
            <a:spLocks/>
          </p:cNvSpPr>
          <p:nvPr/>
        </p:nvSpPr>
        <p:spPr bwMode="auto">
          <a:xfrm>
            <a:off x="1475656"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Administration Tasks</a:t>
            </a:r>
          </a:p>
        </p:txBody>
      </p:sp>
      <p:sp>
        <p:nvSpPr>
          <p:cNvPr id="9" name="Text Placeholder 5"/>
          <p:cNvSpPr txBox="1">
            <a:spLocks/>
          </p:cNvSpPr>
          <p:nvPr/>
        </p:nvSpPr>
        <p:spPr bwMode="auto">
          <a:xfrm>
            <a:off x="1475656"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Examples and Exercises</a:t>
            </a:r>
          </a:p>
        </p:txBody>
      </p:sp>
      <p:sp>
        <p:nvSpPr>
          <p:cNvPr id="10" name="Text Placeholder 5"/>
          <p:cNvSpPr txBox="1">
            <a:spLocks/>
          </p:cNvSpPr>
          <p:nvPr/>
        </p:nvSpPr>
        <p:spPr bwMode="auto">
          <a:xfrm>
            <a:off x="1475656"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475656"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Accessing HDFS</a:t>
            </a:r>
          </a:p>
        </p:txBody>
      </p:sp>
      <p:sp>
        <p:nvSpPr>
          <p:cNvPr id="12" name="Text Placeholder 5"/>
          <p:cNvSpPr txBox="1">
            <a:spLocks/>
          </p:cNvSpPr>
          <p:nvPr/>
        </p:nvSpPr>
        <p:spPr bwMode="auto">
          <a:xfrm>
            <a:off x="1475656"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Basic HDFS Commands</a:t>
            </a:r>
          </a:p>
        </p:txBody>
      </p:sp>
      <p:sp>
        <p:nvSpPr>
          <p:cNvPr id="14" name="Text Placeholder 4"/>
          <p:cNvSpPr txBox="1">
            <a:spLocks/>
          </p:cNvSpPr>
          <p:nvPr/>
        </p:nvSpPr>
        <p:spPr>
          <a:xfrm>
            <a:off x="1463785" y="4570378"/>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HDFS Administration Tasks</a:t>
            </a:r>
          </a:p>
        </p:txBody>
      </p:sp>
      <p:sp>
        <p:nvSpPr>
          <p:cNvPr id="20" name="Text Placeholder 5"/>
          <p:cNvSpPr txBox="1">
            <a:spLocks/>
          </p:cNvSpPr>
          <p:nvPr/>
        </p:nvSpPr>
        <p:spPr bwMode="auto">
          <a:xfrm>
            <a:off x="1475656" y="5225337"/>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2963986032"/>
      </p:ext>
    </p:extLst>
  </p:cSld>
  <p:clrMapOvr>
    <a:masterClrMapping/>
  </p:clrMapOvr>
  <p:transition spd="slow">
    <p:strip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Man working at computers by dear_theophil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5234055" y="5661248"/>
            <a:ext cx="58025" cy="4571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26</a:t>
            </a:fld>
            <a:endParaRPr lang="en-US" b="1" dirty="0">
              <a:solidFill>
                <a:prstClr val="black"/>
              </a:solidFill>
            </a:endParaRPr>
          </a:p>
        </p:txBody>
      </p:sp>
      <p:sp>
        <p:nvSpPr>
          <p:cNvPr id="6" name="Content Placeholder 1"/>
          <p:cNvSpPr txBox="1">
            <a:spLocks/>
          </p:cNvSpPr>
          <p:nvPr/>
        </p:nvSpPr>
        <p:spPr bwMode="auto">
          <a:xfrm>
            <a:off x="564249" y="1271312"/>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GB" sz="1800" dirty="0" smtClean="0"/>
              <a:t>Administration in an important aspect in overseeing your Hadoop Cluster</a:t>
            </a:r>
          </a:p>
          <a:p>
            <a:pPr marL="0" indent="0"/>
            <a:endParaRPr lang="en-GB" sz="1800" dirty="0"/>
          </a:p>
          <a:p>
            <a:pPr marL="0" indent="0"/>
            <a:r>
              <a:rPr lang="en-GB" sz="1800" b="1" dirty="0" smtClean="0">
                <a:solidFill>
                  <a:srgbClr val="2EABE2"/>
                </a:solidFill>
              </a:rPr>
              <a:t>Typical Administration </a:t>
            </a:r>
            <a:r>
              <a:rPr lang="en-GB" sz="1800" b="1" dirty="0">
                <a:solidFill>
                  <a:srgbClr val="2EABE2"/>
                </a:solidFill>
              </a:rPr>
              <a:t>T</a:t>
            </a:r>
            <a:r>
              <a:rPr lang="en-GB" sz="1800" b="1" dirty="0" smtClean="0">
                <a:solidFill>
                  <a:srgbClr val="2EABE2"/>
                </a:solidFill>
              </a:rPr>
              <a:t>asks </a:t>
            </a:r>
            <a:r>
              <a:rPr lang="en-GB" sz="1800" b="1" dirty="0">
                <a:solidFill>
                  <a:srgbClr val="2EABE2"/>
                </a:solidFill>
              </a:rPr>
              <a:t>I</a:t>
            </a:r>
            <a:r>
              <a:rPr lang="en-GB" sz="1800" b="1" dirty="0" smtClean="0">
                <a:solidFill>
                  <a:srgbClr val="2EABE2"/>
                </a:solidFill>
              </a:rPr>
              <a:t>nvolve:</a:t>
            </a:r>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smtClean="0"/>
              <a:t>Verifying the Overall </a:t>
            </a:r>
            <a:r>
              <a:rPr lang="en-GB" sz="1800" dirty="0"/>
              <a:t>H</a:t>
            </a:r>
            <a:r>
              <a:rPr lang="en-GB" sz="1800" dirty="0" smtClean="0"/>
              <a:t>ealth of Your Cluster</a:t>
            </a:r>
          </a:p>
          <a:p>
            <a:pPr marL="285750" indent="-285750">
              <a:buFont typeface="Arial" panose="020B0604020202020204" pitchFamily="34" charset="0"/>
              <a:buChar char="•"/>
            </a:pPr>
            <a:r>
              <a:rPr lang="en-GB" sz="1800" dirty="0" smtClean="0"/>
              <a:t>Cluster Balancing</a:t>
            </a:r>
          </a:p>
          <a:p>
            <a:pPr marL="285750" indent="-285750">
              <a:buFont typeface="Arial" panose="020B0604020202020204" pitchFamily="34" charset="0"/>
              <a:buChar char="•"/>
            </a:pPr>
            <a:r>
              <a:rPr lang="en-GB" sz="1800" dirty="0" smtClean="0"/>
              <a:t>Checking Log </a:t>
            </a:r>
            <a:r>
              <a:rPr lang="en-GB" sz="1800" dirty="0"/>
              <a:t>F</a:t>
            </a:r>
            <a:r>
              <a:rPr lang="en-GB" sz="1800" dirty="0" smtClean="0"/>
              <a:t>iles</a:t>
            </a:r>
          </a:p>
          <a:p>
            <a:pPr marL="285750" indent="-285750">
              <a:buFont typeface="Arial" panose="020B0604020202020204" pitchFamily="34" charset="0"/>
              <a:buChar char="•"/>
            </a:pPr>
            <a:r>
              <a:rPr lang="en-GB" sz="1800" dirty="0" smtClean="0"/>
              <a:t>Managing the Clusters </a:t>
            </a:r>
            <a:r>
              <a:rPr lang="en-GB" sz="1800" dirty="0"/>
              <a:t>N</a:t>
            </a:r>
            <a:r>
              <a:rPr lang="en-GB" sz="1800" dirty="0" smtClean="0"/>
              <a:t>odes</a:t>
            </a:r>
          </a:p>
          <a:p>
            <a:pPr marL="285750" indent="-285750">
              <a:buFont typeface="Arial" panose="020B0604020202020204" pitchFamily="34" charset="0"/>
              <a:buChar char="•"/>
            </a:pPr>
            <a:r>
              <a:rPr lang="en-GB" sz="1800" dirty="0" smtClean="0"/>
              <a:t>Administration Tasks of HDFS</a:t>
            </a:r>
          </a:p>
          <a:p>
            <a:pPr marL="285750" indent="-285750">
              <a:buFont typeface="Arial" panose="020B0604020202020204" pitchFamily="34" charset="0"/>
              <a:buChar char="•"/>
            </a:pPr>
            <a:r>
              <a:rPr lang="en-GB" sz="1800" dirty="0" smtClean="0"/>
              <a:t>Administration Tasks of MapReduce</a:t>
            </a:r>
          </a:p>
          <a:p>
            <a:pPr marL="285750" indent="-285750">
              <a:buFont typeface="Arial" panose="020B0604020202020204" pitchFamily="34" charset="0"/>
              <a:buChar char="•"/>
            </a:pPr>
            <a:r>
              <a:rPr lang="en-GB" sz="1800" dirty="0" smtClean="0"/>
              <a:t>Monitoring the Performance of Trackers</a:t>
            </a:r>
          </a:p>
          <a:p>
            <a:pPr marL="0" indent="0"/>
            <a:endParaRPr lang="en-GB" sz="1800" dirty="0" smtClean="0"/>
          </a:p>
          <a:p>
            <a:pPr marL="0" indent="0"/>
            <a:endParaRPr lang="en-GB" sz="1800"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46" y="3241057"/>
            <a:ext cx="40957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Callout 2"/>
          <p:cNvSpPr/>
          <p:nvPr/>
        </p:nvSpPr>
        <p:spPr>
          <a:xfrm flipH="1">
            <a:off x="4139952" y="2928552"/>
            <a:ext cx="1512168" cy="864096"/>
          </a:xfrm>
          <a:prstGeom prst="wedgeEllipseCallout">
            <a:avLst/>
          </a:prstGeom>
          <a:solidFill>
            <a:srgbClr val="2EABE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All Good!</a:t>
            </a:r>
            <a:endParaRPr lang="en-GB" dirty="0"/>
          </a:p>
        </p:txBody>
      </p:sp>
      <p:sp>
        <p:nvSpPr>
          <p:cNvPr id="7" name="TextBox 6"/>
          <p:cNvSpPr txBox="1"/>
          <p:nvPr/>
        </p:nvSpPr>
        <p:spPr>
          <a:xfrm rot="3891398">
            <a:off x="4842419" y="4716603"/>
            <a:ext cx="504056" cy="200055"/>
          </a:xfrm>
          <a:prstGeom prst="rect">
            <a:avLst/>
          </a:prstGeom>
          <a:noFill/>
        </p:spPr>
        <p:txBody>
          <a:bodyPr wrap="square" rtlCol="0">
            <a:spAutoFit/>
          </a:bodyPr>
          <a:lstStyle/>
          <a:p>
            <a:r>
              <a:rPr lang="en-GB" sz="700" dirty="0" smtClean="0"/>
              <a:t>ADMIN</a:t>
            </a:r>
            <a:endParaRPr lang="en-GB" sz="700" dirty="0"/>
          </a:p>
        </p:txBody>
      </p:sp>
      <p:sp>
        <p:nvSpPr>
          <p:cNvPr id="10" name="Title 1"/>
          <p:cNvSpPr txBox="1">
            <a:spLocks/>
          </p:cNvSpPr>
          <p:nvPr/>
        </p:nvSpPr>
        <p:spPr bwMode="auto">
          <a:xfrm>
            <a:off x="609600" y="791427"/>
            <a:ext cx="4286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HDFS Administration Tasks</a:t>
            </a:r>
          </a:p>
        </p:txBody>
      </p:sp>
    </p:spTree>
    <p:extLst>
      <p:ext uri="{BB962C8B-B14F-4D97-AF65-F5344CB8AC3E}">
        <p14:creationId xmlns:p14="http://schemas.microsoft.com/office/powerpoint/2010/main" val="235439015"/>
      </p:ext>
    </p:extLst>
  </p:cSld>
  <p:clrMapOvr>
    <a:masterClrMapping/>
  </p:clrMapOvr>
  <p:transition spd="slow">
    <p:strip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27</a:t>
            </a:fld>
            <a:endParaRPr lang="en-US" b="1" dirty="0">
              <a:solidFill>
                <a:prstClr val="black"/>
              </a:solidFill>
            </a:endParaRPr>
          </a:p>
        </p:txBody>
      </p:sp>
      <p:sp>
        <p:nvSpPr>
          <p:cNvPr id="6" name="Content Placeholder 1"/>
          <p:cNvSpPr txBox="1">
            <a:spLocks/>
          </p:cNvSpPr>
          <p:nvPr/>
        </p:nvSpPr>
        <p:spPr bwMode="auto">
          <a:xfrm>
            <a:off x="323528" y="1847376"/>
            <a:ext cx="8568952" cy="1653632"/>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smtClean="0"/>
              <a:t>Once you have started your hadoop services the first Administration task is to check the health of your cluster.</a:t>
            </a:r>
          </a:p>
          <a:p>
            <a:pPr>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localhost:50070</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 r="1341" b="9021"/>
          <a:stretch/>
        </p:blipFill>
        <p:spPr bwMode="auto">
          <a:xfrm>
            <a:off x="2490237" y="2527624"/>
            <a:ext cx="6582754" cy="3717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bwMode="auto">
          <a:xfrm>
            <a:off x="609600" y="791427"/>
            <a:ext cx="4286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HDFS Administration Tasks</a:t>
            </a:r>
          </a:p>
        </p:txBody>
      </p:sp>
      <p:sp>
        <p:nvSpPr>
          <p:cNvPr id="8" name="Rectangle 7"/>
          <p:cNvSpPr/>
          <p:nvPr/>
        </p:nvSpPr>
        <p:spPr>
          <a:xfrm>
            <a:off x="786651" y="1287281"/>
            <a:ext cx="2949846" cy="400110"/>
          </a:xfrm>
          <a:prstGeom prst="rect">
            <a:avLst/>
          </a:prstGeom>
        </p:spPr>
        <p:txBody>
          <a:bodyPr wrap="none">
            <a:spAutoFit/>
          </a:bodyPr>
          <a:lstStyle/>
          <a:p>
            <a:r>
              <a:rPr lang="en-GB" sz="2000" dirty="0">
                <a:solidFill>
                  <a:srgbClr val="2EABE2"/>
                </a:solidFill>
              </a:rPr>
              <a:t>Cluster Health Overview</a:t>
            </a:r>
          </a:p>
        </p:txBody>
      </p:sp>
    </p:spTree>
    <p:extLst>
      <p:ext uri="{BB962C8B-B14F-4D97-AF65-F5344CB8AC3E}">
        <p14:creationId xmlns:p14="http://schemas.microsoft.com/office/powerpoint/2010/main" val="4060833027"/>
      </p:ext>
    </p:extLst>
  </p:cSld>
  <p:clrMapOvr>
    <a:masterClrMapping/>
  </p:clrMapOvr>
  <p:transition spd="slow">
    <p:strip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28</a:t>
            </a:fld>
            <a:endParaRPr lang="en-US" b="1" dirty="0">
              <a:solidFill>
                <a:prstClr val="black"/>
              </a:solidFill>
            </a:endParaRPr>
          </a:p>
        </p:txBody>
      </p:sp>
      <p:sp>
        <p:nvSpPr>
          <p:cNvPr id="6" name="Content Placeholder 1"/>
          <p:cNvSpPr txBox="1">
            <a:spLocks/>
          </p:cNvSpPr>
          <p:nvPr/>
        </p:nvSpPr>
        <p:spPr bwMode="auto">
          <a:xfrm>
            <a:off x="323528" y="1631352"/>
            <a:ext cx="7704856"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smtClean="0"/>
              <a:t>Some nodes are faster (processing and memory) </a:t>
            </a:r>
          </a:p>
          <a:p>
            <a:pPr marL="0" indent="0"/>
            <a:r>
              <a:rPr lang="en-GB" sz="1800" dirty="0" smtClean="0"/>
              <a:t>	than others,</a:t>
            </a:r>
            <a:r>
              <a:rPr lang="en-GB" sz="1800" dirty="0"/>
              <a:t> </a:t>
            </a:r>
            <a:r>
              <a:rPr lang="en-GB" sz="1800" dirty="0" smtClean="0"/>
              <a:t>some are more stable, while others </a:t>
            </a:r>
          </a:p>
          <a:p>
            <a:pPr marL="0" indent="0"/>
            <a:r>
              <a:rPr lang="en-GB" sz="1800" dirty="0" smtClean="0"/>
              <a:t>	have more storage space available to them.</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Meaning that some nodes are favourably written </a:t>
            </a:r>
          </a:p>
          <a:p>
            <a:pPr marL="0" indent="0"/>
            <a:r>
              <a:rPr lang="en-GB" sz="1800" dirty="0" smtClean="0"/>
              <a:t>	to.</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In turn creating a bottle neck of data </a:t>
            </a:r>
            <a:endParaRPr lang="en-GB" sz="1800" dirty="0"/>
          </a:p>
          <a:p>
            <a:pPr marL="0" indent="0"/>
            <a:r>
              <a:rPr lang="en-GB" sz="1800" dirty="0" smtClean="0"/>
              <a:t>	processing/access.</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Fortunately we can rebalance the cluster to free </a:t>
            </a:r>
          </a:p>
          <a:p>
            <a:pPr marL="0" indent="0"/>
            <a:r>
              <a:rPr lang="en-GB" sz="1800" dirty="0" smtClean="0"/>
              <a:t>	up these desirable nodes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060848"/>
            <a:ext cx="3240359" cy="3601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918770" y="3584049"/>
            <a:ext cx="3189734" cy="276999"/>
          </a:xfrm>
          <a:prstGeom prst="rect">
            <a:avLst/>
          </a:prstGeom>
          <a:noFill/>
        </p:spPr>
        <p:txBody>
          <a:bodyPr wrap="square" rtlCol="0">
            <a:spAutoFit/>
          </a:bodyPr>
          <a:lstStyle/>
          <a:p>
            <a:r>
              <a:rPr lang="en-GB" sz="1200" dirty="0"/>
              <a:t>h</a:t>
            </a:r>
            <a:r>
              <a:rPr lang="en-GB" sz="1200" dirty="0" smtClean="0"/>
              <a:t>adoop balancer –threshold 30</a:t>
            </a:r>
            <a:endParaRPr lang="en-GB" sz="1200" dirty="0"/>
          </a:p>
        </p:txBody>
      </p:sp>
      <p:sp>
        <p:nvSpPr>
          <p:cNvPr id="7" name="Title 1"/>
          <p:cNvSpPr txBox="1">
            <a:spLocks/>
          </p:cNvSpPr>
          <p:nvPr/>
        </p:nvSpPr>
        <p:spPr bwMode="auto">
          <a:xfrm>
            <a:off x="609600" y="791427"/>
            <a:ext cx="4286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HDFS Administration Tasks</a:t>
            </a:r>
          </a:p>
        </p:txBody>
      </p:sp>
      <p:sp>
        <p:nvSpPr>
          <p:cNvPr id="8" name="Rectangle 7"/>
          <p:cNvSpPr/>
          <p:nvPr/>
        </p:nvSpPr>
        <p:spPr>
          <a:xfrm>
            <a:off x="786650" y="1287281"/>
            <a:ext cx="6438955" cy="400110"/>
          </a:xfrm>
          <a:prstGeom prst="rect">
            <a:avLst/>
          </a:prstGeom>
        </p:spPr>
        <p:txBody>
          <a:bodyPr wrap="square">
            <a:spAutoFit/>
          </a:bodyPr>
          <a:lstStyle/>
          <a:p>
            <a:r>
              <a:rPr lang="en-GB" sz="2000" dirty="0">
                <a:solidFill>
                  <a:srgbClr val="2EABE2"/>
                </a:solidFill>
              </a:rPr>
              <a:t>Cluster </a:t>
            </a:r>
            <a:r>
              <a:rPr lang="en-GB" sz="2000" dirty="0" smtClean="0">
                <a:solidFill>
                  <a:srgbClr val="2EABE2"/>
                </a:solidFill>
              </a:rPr>
              <a:t>Balancing - Not </a:t>
            </a:r>
            <a:r>
              <a:rPr lang="en-GB" sz="2000" dirty="0">
                <a:solidFill>
                  <a:srgbClr val="2EABE2"/>
                </a:solidFill>
              </a:rPr>
              <a:t>All Nodes Were Created Equal</a:t>
            </a:r>
          </a:p>
        </p:txBody>
      </p:sp>
      <p:sp>
        <p:nvSpPr>
          <p:cNvPr id="10" name="Rounded Rectangle 9"/>
          <p:cNvSpPr/>
          <p:nvPr/>
        </p:nvSpPr>
        <p:spPr>
          <a:xfrm>
            <a:off x="395536" y="5661248"/>
            <a:ext cx="720000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balancer [-threshold &lt;threshold&gt;]</a:t>
            </a:r>
          </a:p>
        </p:txBody>
      </p:sp>
    </p:spTree>
    <p:extLst>
      <p:ext uri="{BB962C8B-B14F-4D97-AF65-F5344CB8AC3E}">
        <p14:creationId xmlns:p14="http://schemas.microsoft.com/office/powerpoint/2010/main" val="3452326232"/>
      </p:ext>
    </p:extLst>
  </p:cSld>
  <p:clrMapOvr>
    <a:masterClrMapping/>
  </p:clrMapOvr>
  <p:transition spd="slow">
    <p:strip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03884" y="3212976"/>
            <a:ext cx="7200000" cy="2485787"/>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Syntax: </a:t>
            </a:r>
          </a:p>
          <a:p>
            <a:pPr eaLnBrk="0" hangingPunct="0">
              <a:buFont typeface="Arial" pitchFamily="34" charset="0"/>
              <a:buNone/>
            </a:pPr>
            <a:r>
              <a:rPr lang="en-US" altLang="en-US" sz="2000" b="1" dirty="0" smtClean="0">
                <a:latin typeface="Consolas" panose="020B0609020204030204" pitchFamily="49" charset="0"/>
                <a:ea typeface="ヒラギノ角ゴ Pro W3" pitchFamily="-112" charset="-128"/>
                <a:cs typeface="Consolas" panose="020B0609020204030204" pitchFamily="49" charset="0"/>
              </a:rPr>
              <a:t>hdfs </a:t>
            </a:r>
            <a:r>
              <a:rPr lang="en-US" altLang="en-US" sz="2000" b="1" dirty="0" err="1">
                <a:latin typeface="Consolas" panose="020B0609020204030204" pitchFamily="49" charset="0"/>
                <a:ea typeface="ヒラギノ角ゴ Pro W3" pitchFamily="-112" charset="-128"/>
                <a:cs typeface="Consolas" panose="020B0609020204030204" pitchFamily="49" charset="0"/>
              </a:rPr>
              <a:t>daemonlog</a:t>
            </a:r>
            <a:r>
              <a:rPr lang="en-US" altLang="en-US" sz="2000" b="1" dirty="0">
                <a:latin typeface="Consolas" panose="020B0609020204030204" pitchFamily="49" charset="0"/>
                <a:ea typeface="ヒラギノ角ゴ Pro W3" pitchFamily="-112" charset="-128"/>
                <a:cs typeface="Consolas" panose="020B0609020204030204" pitchFamily="49" charset="0"/>
              </a:rPr>
              <a:t> -</a:t>
            </a:r>
            <a:r>
              <a:rPr lang="en-US" altLang="en-US" sz="2000" b="1" dirty="0" err="1">
                <a:latin typeface="Consolas" panose="020B0609020204030204" pitchFamily="49" charset="0"/>
                <a:ea typeface="ヒラギノ角ゴ Pro W3" pitchFamily="-112" charset="-128"/>
                <a:cs typeface="Consolas" panose="020B0609020204030204" pitchFamily="49" charset="0"/>
              </a:rPr>
              <a:t>setlevel</a:t>
            </a:r>
            <a:r>
              <a:rPr lang="en-US" altLang="en-US" sz="2000" b="1" dirty="0">
                <a:latin typeface="Consolas" panose="020B0609020204030204" pitchFamily="49" charset="0"/>
                <a:ea typeface="ヒラギノ角ゴ Pro W3" pitchFamily="-112" charset="-128"/>
                <a:cs typeface="Consolas" panose="020B0609020204030204" pitchFamily="49" charset="0"/>
              </a:rPr>
              <a:t> &lt;</a:t>
            </a:r>
            <a:r>
              <a:rPr lang="en-US" altLang="en-US" sz="2000" b="1" dirty="0" err="1">
                <a:latin typeface="Consolas" panose="020B0609020204030204" pitchFamily="49" charset="0"/>
                <a:ea typeface="ヒラギノ角ゴ Pro W3" pitchFamily="-112" charset="-128"/>
                <a:cs typeface="Consolas" panose="020B0609020204030204" pitchFamily="49" charset="0"/>
              </a:rPr>
              <a:t>host:port</a:t>
            </a:r>
            <a:r>
              <a:rPr lang="en-US" altLang="en-US" sz="2000" b="1" dirty="0">
                <a:latin typeface="Consolas" panose="020B0609020204030204" pitchFamily="49" charset="0"/>
                <a:ea typeface="ヒラギノ角ゴ Pro W3" pitchFamily="-112" charset="-128"/>
                <a:cs typeface="Consolas" panose="020B0609020204030204" pitchFamily="49" charset="0"/>
              </a:rPr>
              <a:t>&gt; &lt;name&gt; &lt;level&gt;</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Example: </a:t>
            </a:r>
          </a:p>
          <a:p>
            <a:pPr eaLnBrk="0" hangingPunct="0">
              <a:buFont typeface="Arial" pitchFamily="34" charset="0"/>
              <a:buNone/>
            </a:pPr>
            <a:r>
              <a:rPr lang="en-US" altLang="en-US" sz="2000" b="1" dirty="0" smtClean="0">
                <a:latin typeface="Consolas" panose="020B0609020204030204" pitchFamily="49" charset="0"/>
                <a:ea typeface="ヒラギノ角ゴ Pro W3" pitchFamily="-112" charset="-128"/>
                <a:cs typeface="Consolas" panose="020B0609020204030204" pitchFamily="49" charset="0"/>
              </a:rPr>
              <a:t>hdfs </a:t>
            </a:r>
            <a:r>
              <a:rPr lang="en-US" altLang="en-US" sz="2000" b="1" dirty="0" err="1">
                <a:latin typeface="Consolas" panose="020B0609020204030204" pitchFamily="49" charset="0"/>
                <a:ea typeface="ヒラギノ角ゴ Pro W3" pitchFamily="-112" charset="-128"/>
                <a:cs typeface="Consolas" panose="020B0609020204030204" pitchFamily="49" charset="0"/>
              </a:rPr>
              <a:t>daemonlog</a:t>
            </a:r>
            <a:r>
              <a:rPr lang="en-US" altLang="en-US" sz="2000" b="1" dirty="0">
                <a:latin typeface="Consolas" panose="020B0609020204030204" pitchFamily="49" charset="0"/>
                <a:ea typeface="ヒラギノ角ゴ Pro W3" pitchFamily="-112" charset="-128"/>
                <a:cs typeface="Consolas" panose="020B0609020204030204" pitchFamily="49" charset="0"/>
              </a:rPr>
              <a:t> -</a:t>
            </a:r>
            <a:r>
              <a:rPr lang="en-US" altLang="en-US" sz="2000" b="1" dirty="0" err="1">
                <a:latin typeface="Consolas" panose="020B0609020204030204" pitchFamily="49" charset="0"/>
                <a:ea typeface="ヒラギノ角ゴ Pro W3" pitchFamily="-112" charset="-128"/>
                <a:cs typeface="Consolas" panose="020B0609020204030204" pitchFamily="49" charset="0"/>
              </a:rPr>
              <a:t>setlevel</a:t>
            </a:r>
            <a:r>
              <a:rPr lang="en-US" altLang="en-US" sz="2000" b="1" dirty="0">
                <a:latin typeface="Consolas" panose="020B0609020204030204" pitchFamily="49" charset="0"/>
                <a:ea typeface="ヒラギノ角ゴ Pro W3" pitchFamily="-112" charset="-128"/>
                <a:cs typeface="Consolas" panose="020B0609020204030204" pitchFamily="49" charset="0"/>
              </a:rPr>
              <a:t> 10.250.1.15:50030 </a:t>
            </a:r>
            <a:r>
              <a:rPr lang="en-US" altLang="en-US" sz="2000" b="1" dirty="0" err="1">
                <a:latin typeface="Consolas" panose="020B0609020204030204" pitchFamily="49" charset="0"/>
                <a:ea typeface="ヒラギノ角ゴ Pro W3" pitchFamily="-112" charset="-128"/>
                <a:cs typeface="Consolas" panose="020B0609020204030204" pitchFamily="49" charset="0"/>
              </a:rPr>
              <a:t>org.apache.hadoop.mapred.JobTracker</a:t>
            </a:r>
            <a:r>
              <a:rPr lang="en-US" altLang="en-US" sz="2000" b="1" dirty="0">
                <a:latin typeface="Consolas" panose="020B0609020204030204" pitchFamily="49" charset="0"/>
                <a:ea typeface="ヒラギノ角ゴ Pro W3" pitchFamily="-112" charset="-128"/>
                <a:cs typeface="Consolas" panose="020B0609020204030204" pitchFamily="49" charset="0"/>
              </a:rPr>
              <a:t> DEBUG</a:t>
            </a:r>
          </a:p>
        </p:txBody>
      </p:sp>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29</a:t>
            </a:fld>
            <a:endParaRPr lang="en-US" b="1" dirty="0">
              <a:solidFill>
                <a:prstClr val="black"/>
              </a:solidFill>
            </a:endParaRPr>
          </a:p>
        </p:txBody>
      </p:sp>
      <p:sp>
        <p:nvSpPr>
          <p:cNvPr id="6" name="Content Placeholder 1"/>
          <p:cNvSpPr txBox="1">
            <a:spLocks/>
          </p:cNvSpPr>
          <p:nvPr/>
        </p:nvSpPr>
        <p:spPr bwMode="auto">
          <a:xfrm>
            <a:off x="252386" y="1340768"/>
            <a:ext cx="8496078"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smtClean="0"/>
              <a:t>With our services or daemons running we may need to check their log files.</a:t>
            </a:r>
            <a:endParaRPr lang="en-GB" sz="1800" dirty="0"/>
          </a:p>
          <a:p>
            <a:pPr marL="285750" indent="-285750">
              <a:buFont typeface="Arial" panose="020B0604020202020204" pitchFamily="34" charset="0"/>
              <a:buChar char="•"/>
            </a:pPr>
            <a:r>
              <a:rPr lang="en-GB" sz="1800" dirty="0" smtClean="0"/>
              <a:t>Hadoop daemons generate log files that can help you determine what’s happening on the cluster.</a:t>
            </a:r>
            <a:endParaRPr lang="en-GB" sz="1800" dirty="0"/>
          </a:p>
          <a:p>
            <a:pPr marL="285750" indent="-285750">
              <a:buFont typeface="Arial" panose="020B0604020202020204" pitchFamily="34" charset="0"/>
              <a:buChar char="•"/>
            </a:pPr>
            <a:r>
              <a:rPr lang="en-GB" sz="1800" dirty="0" smtClean="0"/>
              <a:t>We can use the </a:t>
            </a:r>
            <a:r>
              <a:rPr lang="en-GB" sz="1800" dirty="0" err="1" smtClean="0"/>
              <a:t>daemonlog</a:t>
            </a:r>
            <a:r>
              <a:rPr lang="en-GB" sz="1800" dirty="0" smtClean="0"/>
              <a:t> to generate logs for us at different levels.</a:t>
            </a:r>
          </a:p>
        </p:txBody>
      </p:sp>
      <p:pic>
        <p:nvPicPr>
          <p:cNvPr id="4098" name="Picture 2" descr="Image result for hadoop 50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7392"/>
            <a:ext cx="9144000" cy="473874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bwMode="auto">
          <a:xfrm>
            <a:off x="609600" y="791427"/>
            <a:ext cx="4286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HDFS Administration Tasks</a:t>
            </a:r>
          </a:p>
        </p:txBody>
      </p:sp>
      <p:sp>
        <p:nvSpPr>
          <p:cNvPr id="8" name="Rectangle 7"/>
          <p:cNvSpPr/>
          <p:nvPr/>
        </p:nvSpPr>
        <p:spPr>
          <a:xfrm>
            <a:off x="786651" y="1287281"/>
            <a:ext cx="1966168" cy="400110"/>
          </a:xfrm>
          <a:prstGeom prst="rect">
            <a:avLst/>
          </a:prstGeom>
        </p:spPr>
        <p:txBody>
          <a:bodyPr wrap="square">
            <a:spAutoFit/>
          </a:bodyPr>
          <a:lstStyle/>
          <a:p>
            <a:r>
              <a:rPr lang="en-GB" sz="2000" dirty="0">
                <a:solidFill>
                  <a:srgbClr val="2EABE2"/>
                </a:solidFill>
              </a:rPr>
              <a:t>Daemon Logs</a:t>
            </a:r>
          </a:p>
        </p:txBody>
      </p:sp>
    </p:spTree>
    <p:extLst>
      <p:ext uri="{BB962C8B-B14F-4D97-AF65-F5344CB8AC3E}">
        <p14:creationId xmlns:p14="http://schemas.microsoft.com/office/powerpoint/2010/main" val="1779808305"/>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endParaRPr lang="en-GB" sz="1800" dirty="0" smtClean="0"/>
          </a:p>
        </p:txBody>
      </p:sp>
      <p:sp>
        <p:nvSpPr>
          <p:cNvPr id="5" name="Text Placeholder 5"/>
          <p:cNvSpPr txBox="1">
            <a:spLocks/>
          </p:cNvSpPr>
          <p:nvPr/>
        </p:nvSpPr>
        <p:spPr bwMode="auto">
          <a:xfrm>
            <a:off x="1475656"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HDFS?</a:t>
            </a:r>
          </a:p>
        </p:txBody>
      </p:sp>
      <p:sp>
        <p:nvSpPr>
          <p:cNvPr id="7" name="Text Placeholder 5"/>
          <p:cNvSpPr txBox="1">
            <a:spLocks/>
          </p:cNvSpPr>
          <p:nvPr/>
        </p:nvSpPr>
        <p:spPr bwMode="auto">
          <a:xfrm>
            <a:off x="1487231" y="5863828"/>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Project</a:t>
            </a:r>
          </a:p>
        </p:txBody>
      </p:sp>
      <p:sp>
        <p:nvSpPr>
          <p:cNvPr id="8" name="Text Placeholder 5"/>
          <p:cNvSpPr txBox="1">
            <a:spLocks/>
          </p:cNvSpPr>
          <p:nvPr/>
        </p:nvSpPr>
        <p:spPr bwMode="auto">
          <a:xfrm>
            <a:off x="1475656"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Administration Tasks</a:t>
            </a:r>
          </a:p>
        </p:txBody>
      </p:sp>
      <p:sp>
        <p:nvSpPr>
          <p:cNvPr id="9" name="Text Placeholder 5"/>
          <p:cNvSpPr txBox="1">
            <a:spLocks/>
          </p:cNvSpPr>
          <p:nvPr/>
        </p:nvSpPr>
        <p:spPr bwMode="auto">
          <a:xfrm>
            <a:off x="1475656"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Examples and Exercises</a:t>
            </a:r>
          </a:p>
        </p:txBody>
      </p:sp>
      <p:sp>
        <p:nvSpPr>
          <p:cNvPr id="10" name="Text Placeholder 5"/>
          <p:cNvSpPr txBox="1">
            <a:spLocks/>
          </p:cNvSpPr>
          <p:nvPr/>
        </p:nvSpPr>
        <p:spPr bwMode="auto">
          <a:xfrm>
            <a:off x="1475656"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475656"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Accessing HDFS</a:t>
            </a:r>
          </a:p>
        </p:txBody>
      </p:sp>
      <p:sp>
        <p:nvSpPr>
          <p:cNvPr id="12" name="Text Placeholder 5"/>
          <p:cNvSpPr txBox="1">
            <a:spLocks/>
          </p:cNvSpPr>
          <p:nvPr/>
        </p:nvSpPr>
        <p:spPr bwMode="auto">
          <a:xfrm>
            <a:off x="1475656"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Basic HDFS Commands</a:t>
            </a:r>
          </a:p>
        </p:txBody>
      </p:sp>
      <p:sp>
        <p:nvSpPr>
          <p:cNvPr id="18" name="Text Placeholder 4"/>
          <p:cNvSpPr txBox="1">
            <a:spLocks/>
          </p:cNvSpPr>
          <p:nvPr/>
        </p:nvSpPr>
        <p:spPr>
          <a:xfrm>
            <a:off x="1463785" y="132496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Previous Day Recap</a:t>
            </a:r>
          </a:p>
        </p:txBody>
      </p:sp>
      <p:sp>
        <p:nvSpPr>
          <p:cNvPr id="20" name="Text Placeholder 5"/>
          <p:cNvSpPr txBox="1">
            <a:spLocks/>
          </p:cNvSpPr>
          <p:nvPr/>
        </p:nvSpPr>
        <p:spPr bwMode="auto">
          <a:xfrm>
            <a:off x="1475656" y="5225337"/>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4278473"/>
      </p:ext>
    </p:extLst>
  </p:cSld>
  <p:clrMapOvr>
    <a:masterClrMapping/>
  </p:clrMapOvr>
  <p:transition spd="slow">
    <p:strip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30</a:t>
            </a:fld>
            <a:endParaRPr lang="en-US" b="1" dirty="0">
              <a:solidFill>
                <a:prstClr val="black"/>
              </a:solidFill>
            </a:endParaRPr>
          </a:p>
        </p:txBody>
      </p:sp>
      <p:sp>
        <p:nvSpPr>
          <p:cNvPr id="5" name="Content Placeholder 1"/>
          <p:cNvSpPr txBox="1">
            <a:spLocks/>
          </p:cNvSpPr>
          <p:nvPr/>
        </p:nvSpPr>
        <p:spPr bwMode="auto">
          <a:xfrm>
            <a:off x="609600" y="1703360"/>
            <a:ext cx="7696472"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GB" sz="1800" dirty="0" smtClean="0"/>
              <a:t>DataNodes store the data</a:t>
            </a:r>
          </a:p>
          <a:p>
            <a:pPr marL="0" indent="0"/>
            <a:endParaRPr lang="en-GB" sz="1800" dirty="0" smtClean="0"/>
          </a:p>
          <a:p>
            <a:pPr marL="0" indent="0"/>
            <a:r>
              <a:rPr lang="en-GB" sz="1800" dirty="0" smtClean="0"/>
              <a:t>We can run a data node on its own to verify its status</a:t>
            </a:r>
          </a:p>
          <a:p>
            <a:pPr marL="0" indent="0"/>
            <a:endParaRPr lang="en-GB" sz="1800" dirty="0"/>
          </a:p>
          <a:p>
            <a:pPr marL="0" indent="0"/>
            <a:r>
              <a:rPr lang="en-GB" sz="1800" dirty="0" smtClean="0"/>
              <a:t>Occasionally if the cluster fails to update, the data nodes will need to be rolled back before updating again.</a:t>
            </a:r>
          </a:p>
          <a:p>
            <a:pPr marL="0" indent="0"/>
            <a:endParaRPr lang="en-GB" sz="1800" dirty="0" smtClean="0"/>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a:p>
          <a:p>
            <a:pPr>
              <a:buFont typeface="Arial" panose="020B0604020202020204" pitchFamily="34" charset="0"/>
              <a:buChar char="•"/>
            </a:pPr>
            <a:endParaRPr lang="en-GB" sz="1400" dirty="0" smtClean="0"/>
          </a:p>
          <a:p>
            <a:pPr marL="0" indent="0"/>
            <a:r>
              <a:rPr lang="en-GB" sz="1400" dirty="0" smtClean="0"/>
              <a:t>			</a:t>
            </a:r>
          </a:p>
          <a:p>
            <a:pPr marL="0" indent="0"/>
            <a:endParaRPr lang="en-GB" sz="1400" dirty="0"/>
          </a:p>
          <a:p>
            <a:pPr marL="0" indent="0"/>
            <a:endParaRPr lang="en-GB" sz="1400" dirty="0" smtClean="0"/>
          </a:p>
          <a:p>
            <a:pPr marL="0" indent="0"/>
            <a:endParaRPr lang="en-GB" sz="1400" dirty="0"/>
          </a:p>
          <a:p>
            <a:pPr marL="0" indent="0"/>
            <a:r>
              <a:rPr lang="en-GB" sz="1400" dirty="0" smtClean="0"/>
              <a:t>			</a:t>
            </a:r>
          </a:p>
          <a:p>
            <a:pPr marL="0" indent="0"/>
            <a:r>
              <a:rPr lang="en-GB" sz="1400" dirty="0"/>
              <a:t>	</a:t>
            </a:r>
            <a:r>
              <a:rPr lang="en-GB" sz="1400" dirty="0" smtClean="0"/>
              <a:t>		DATA NODE OPTIONS</a:t>
            </a:r>
          </a:p>
        </p:txBody>
      </p:sp>
      <p:sp>
        <p:nvSpPr>
          <p:cNvPr id="7" name="Rounded Rectangle 6"/>
          <p:cNvSpPr/>
          <p:nvPr/>
        </p:nvSpPr>
        <p:spPr>
          <a:xfrm>
            <a:off x="5652115" y="2636912"/>
            <a:ext cx="2968369" cy="432048"/>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smtClean="0">
                <a:solidFill>
                  <a:schemeClr val="tx1"/>
                </a:solidFill>
              </a:rPr>
              <a:t>Regular</a:t>
            </a:r>
            <a:r>
              <a:rPr lang="en-GB" sz="1200" dirty="0" smtClean="0"/>
              <a:t> = Start the Data Node Normally</a:t>
            </a:r>
            <a:endParaRPr lang="en-GB" sz="1200" dirty="0"/>
          </a:p>
        </p:txBody>
      </p:sp>
      <p:sp>
        <p:nvSpPr>
          <p:cNvPr id="8" name="Rounded Rectangle 7"/>
          <p:cNvSpPr/>
          <p:nvPr/>
        </p:nvSpPr>
        <p:spPr>
          <a:xfrm>
            <a:off x="5652116" y="3356992"/>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smtClean="0">
                <a:solidFill>
                  <a:schemeClr val="tx1"/>
                </a:solidFill>
              </a:rPr>
              <a:t>Rollback</a:t>
            </a:r>
            <a:r>
              <a:rPr lang="en-GB" sz="1200" dirty="0" smtClean="0"/>
              <a:t> = Rollback the Data Node to the Previous Version</a:t>
            </a:r>
          </a:p>
          <a:p>
            <a:r>
              <a:rPr lang="en-GB" sz="1200" dirty="0" smtClean="0"/>
              <a:t>Ensure the Dana Nodes have been stopped and the old Hadoop version has been distributed before using this!</a:t>
            </a:r>
            <a:endParaRPr lang="en-GB" sz="1200" dirty="0"/>
          </a:p>
        </p:txBody>
      </p:sp>
      <p:sp>
        <p:nvSpPr>
          <p:cNvPr id="9" name="Rounded Rectangle 8"/>
          <p:cNvSpPr/>
          <p:nvPr/>
        </p:nvSpPr>
        <p:spPr>
          <a:xfrm>
            <a:off x="5685918" y="4725144"/>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err="1" smtClean="0">
                <a:solidFill>
                  <a:schemeClr val="tx1"/>
                </a:solidFill>
              </a:rPr>
              <a:t>Rollingupgraderollback</a:t>
            </a:r>
            <a:r>
              <a:rPr lang="en-GB" sz="1200" dirty="0" smtClean="0">
                <a:solidFill>
                  <a:schemeClr val="tx1"/>
                </a:solidFill>
              </a:rPr>
              <a:t> </a:t>
            </a:r>
            <a:r>
              <a:rPr lang="en-GB" sz="1200" dirty="0" smtClean="0"/>
              <a:t>= rollback a rolling upgrade operation</a:t>
            </a:r>
            <a:endParaRPr lang="en-GB" sz="1200" dirty="0"/>
          </a:p>
        </p:txBody>
      </p:sp>
      <p:sp>
        <p:nvSpPr>
          <p:cNvPr id="10" name="Rounded Rectangle 9"/>
          <p:cNvSpPr/>
          <p:nvPr/>
        </p:nvSpPr>
        <p:spPr>
          <a:xfrm>
            <a:off x="539552" y="4437112"/>
            <a:ext cx="3888432" cy="1804749"/>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Syntax:</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a:t>
            </a:r>
            <a:r>
              <a:rPr lang="en-US" altLang="en-US" sz="2000" b="1" dirty="0" err="1">
                <a:latin typeface="Consolas" panose="020B0609020204030204" pitchFamily="49" charset="0"/>
                <a:ea typeface="ヒラギノ角ゴ Pro W3" pitchFamily="-112" charset="-128"/>
                <a:cs typeface="Consolas" panose="020B0609020204030204" pitchFamily="49" charset="0"/>
              </a:rPr>
              <a:t>datanode</a:t>
            </a:r>
            <a:r>
              <a:rPr lang="en-US" altLang="en-US" sz="2000" b="1" dirty="0">
                <a:latin typeface="Consolas" panose="020B0609020204030204" pitchFamily="49" charset="0"/>
                <a:ea typeface="ヒラギノ角ゴ Pro W3" pitchFamily="-112" charset="-128"/>
                <a:cs typeface="Consolas" panose="020B0609020204030204" pitchFamily="49" charset="0"/>
              </a:rPr>
              <a:t> &lt;option&gt;</a:t>
            </a:r>
          </a:p>
          <a:p>
            <a:pPr eaLnBrk="0" hangingPunct="0">
              <a:buFont typeface="Arial" pitchFamily="34" charset="0"/>
              <a:buNone/>
            </a:pPr>
            <a:endParaRPr lang="en-US"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Example:</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a:t>
            </a:r>
            <a:r>
              <a:rPr lang="en-US" altLang="en-US" sz="2000" b="1" dirty="0" err="1">
                <a:latin typeface="Consolas" panose="020B0609020204030204" pitchFamily="49" charset="0"/>
                <a:ea typeface="ヒラギノ角ゴ Pro W3" pitchFamily="-112" charset="-128"/>
                <a:cs typeface="Consolas" panose="020B0609020204030204" pitchFamily="49" charset="0"/>
              </a:rPr>
              <a:t>datanode</a:t>
            </a:r>
            <a:r>
              <a:rPr lang="en-US" altLang="en-US" sz="2000" b="1" dirty="0">
                <a:latin typeface="Consolas" panose="020B0609020204030204" pitchFamily="49" charset="0"/>
                <a:ea typeface="ヒラギノ角ゴ Pro W3" pitchFamily="-112" charset="-128"/>
                <a:cs typeface="Consolas" panose="020B0609020204030204" pitchFamily="49" charset="0"/>
              </a:rPr>
              <a:t> -regular</a:t>
            </a:r>
          </a:p>
        </p:txBody>
      </p:sp>
      <p:sp>
        <p:nvSpPr>
          <p:cNvPr id="11" name="Title 1"/>
          <p:cNvSpPr txBox="1">
            <a:spLocks/>
          </p:cNvSpPr>
          <p:nvPr/>
        </p:nvSpPr>
        <p:spPr bwMode="auto">
          <a:xfrm>
            <a:off x="609600" y="791427"/>
            <a:ext cx="4286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HDFS Administration Tasks</a:t>
            </a:r>
          </a:p>
        </p:txBody>
      </p:sp>
      <p:sp>
        <p:nvSpPr>
          <p:cNvPr id="12" name="Rectangle 11"/>
          <p:cNvSpPr/>
          <p:nvPr/>
        </p:nvSpPr>
        <p:spPr>
          <a:xfrm>
            <a:off x="786651" y="1287281"/>
            <a:ext cx="1966168" cy="400110"/>
          </a:xfrm>
          <a:prstGeom prst="rect">
            <a:avLst/>
          </a:prstGeom>
        </p:spPr>
        <p:txBody>
          <a:bodyPr wrap="square">
            <a:spAutoFit/>
          </a:bodyPr>
          <a:lstStyle/>
          <a:p>
            <a:r>
              <a:rPr lang="en-GB" sz="2000" dirty="0">
                <a:solidFill>
                  <a:srgbClr val="2EABE2"/>
                </a:solidFill>
              </a:rPr>
              <a:t>D</a:t>
            </a:r>
            <a:r>
              <a:rPr lang="en-GB" sz="2000" dirty="0" smtClean="0">
                <a:solidFill>
                  <a:srgbClr val="2EABE2"/>
                </a:solidFill>
              </a:rPr>
              <a:t>ataNode</a:t>
            </a:r>
            <a:endParaRPr lang="en-GB" sz="2000" dirty="0">
              <a:solidFill>
                <a:srgbClr val="2EABE2"/>
              </a:solidFill>
            </a:endParaRPr>
          </a:p>
        </p:txBody>
      </p:sp>
    </p:spTree>
    <p:extLst>
      <p:ext uri="{BB962C8B-B14F-4D97-AF65-F5344CB8AC3E}">
        <p14:creationId xmlns:p14="http://schemas.microsoft.com/office/powerpoint/2010/main" val="1653446790"/>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31</a:t>
            </a:fld>
            <a:endParaRPr lang="en-US" b="1" dirty="0">
              <a:solidFill>
                <a:prstClr val="black"/>
              </a:solidFill>
            </a:endParaRPr>
          </a:p>
        </p:txBody>
      </p:sp>
      <p:sp>
        <p:nvSpPr>
          <p:cNvPr id="5" name="Content Placeholder 1"/>
          <p:cNvSpPr txBox="1">
            <a:spLocks/>
          </p:cNvSpPr>
          <p:nvPr/>
        </p:nvSpPr>
        <p:spPr bwMode="auto">
          <a:xfrm>
            <a:off x="539552" y="1639736"/>
            <a:ext cx="885698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smtClean="0"/>
              <a:t>This is the most extensive administration command available.</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This runs the HDFS </a:t>
            </a:r>
            <a:r>
              <a:rPr lang="en-GB" sz="1800" dirty="0" err="1" smtClean="0"/>
              <a:t>dfsadmin</a:t>
            </a:r>
            <a:r>
              <a:rPr lang="en-GB" sz="1800" dirty="0" smtClean="0"/>
              <a:t> client</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To vies all available commands, use:</a:t>
            </a:r>
          </a:p>
          <a:p>
            <a:pPr marL="285750" indent="-285750">
              <a:buFont typeface="Arial" panose="020B0604020202020204" pitchFamily="34" charset="0"/>
              <a:buChar char="•"/>
            </a:pPr>
            <a:r>
              <a:rPr lang="en-GB" sz="1800" dirty="0" smtClean="0"/>
              <a:t>Hdfs </a:t>
            </a:r>
            <a:r>
              <a:rPr lang="en-GB" sz="1800" dirty="0" err="1" smtClean="0"/>
              <a:t>dfsadmin</a:t>
            </a:r>
            <a:r>
              <a:rPr lang="en-GB" sz="1800" dirty="0" smtClean="0"/>
              <a:t> –help</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To see the full list:</a:t>
            </a:r>
          </a:p>
          <a:p>
            <a:pPr marL="0" lvl="1" indent="0">
              <a:buClrTx/>
              <a:buNone/>
            </a:pPr>
            <a:r>
              <a:rPr lang="en-GB" sz="1800" dirty="0">
                <a:hlinkClick r:id="rId3"/>
              </a:rPr>
              <a:t>https://</a:t>
            </a:r>
            <a:r>
              <a:rPr lang="en-GB" sz="1800" dirty="0" smtClean="0">
                <a:hlinkClick r:id="rId3"/>
              </a:rPr>
              <a:t>hadoop.apache.org/docs/current/hadoop-project-dist/hadoop-hdfs/HDFSCommands.html#dfsadmin</a:t>
            </a:r>
            <a:endParaRPr lang="en-GB" sz="1800" dirty="0"/>
          </a:p>
          <a:p>
            <a:pPr marL="342900" lvl="1" indent="-342900">
              <a:buClrTx/>
            </a:pPr>
            <a:endParaRPr lang="en-GB" sz="14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060848"/>
            <a:ext cx="3960440" cy="245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bwMode="auto">
          <a:xfrm>
            <a:off x="609600" y="791427"/>
            <a:ext cx="4286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HDFS Administration Tasks</a:t>
            </a:r>
          </a:p>
        </p:txBody>
      </p:sp>
      <p:sp>
        <p:nvSpPr>
          <p:cNvPr id="7" name="Rectangle 6"/>
          <p:cNvSpPr/>
          <p:nvPr/>
        </p:nvSpPr>
        <p:spPr>
          <a:xfrm>
            <a:off x="786651" y="1287281"/>
            <a:ext cx="1966168" cy="400110"/>
          </a:xfrm>
          <a:prstGeom prst="rect">
            <a:avLst/>
          </a:prstGeom>
        </p:spPr>
        <p:txBody>
          <a:bodyPr wrap="square">
            <a:spAutoFit/>
          </a:bodyPr>
          <a:lstStyle/>
          <a:p>
            <a:r>
              <a:rPr lang="en-GB" sz="2000" dirty="0" err="1">
                <a:solidFill>
                  <a:srgbClr val="2EABE2"/>
                </a:solidFill>
              </a:rPr>
              <a:t>dfsadmin</a:t>
            </a:r>
            <a:endParaRPr lang="en-GB" sz="2000" dirty="0">
              <a:solidFill>
                <a:srgbClr val="2EABE2"/>
              </a:solidFill>
            </a:endParaRPr>
          </a:p>
        </p:txBody>
      </p:sp>
    </p:spTree>
    <p:extLst>
      <p:ext uri="{BB962C8B-B14F-4D97-AF65-F5344CB8AC3E}">
        <p14:creationId xmlns:p14="http://schemas.microsoft.com/office/powerpoint/2010/main" val="1740752936"/>
      </p:ext>
    </p:extLst>
  </p:cSld>
  <p:clrMapOvr>
    <a:masterClrMapping/>
  </p:clrMapOvr>
  <p:transition spd="slow">
    <p:strip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32</a:t>
            </a:fld>
            <a:endParaRPr lang="en-US" b="1" dirty="0">
              <a:solidFill>
                <a:prstClr val="black"/>
              </a:solidFill>
            </a:endParaRPr>
          </a:p>
        </p:txBody>
      </p:sp>
      <p:sp>
        <p:nvSpPr>
          <p:cNvPr id="6" name="Content Placeholder 1"/>
          <p:cNvSpPr txBox="1">
            <a:spLocks/>
          </p:cNvSpPr>
          <p:nvPr/>
        </p:nvSpPr>
        <p:spPr bwMode="auto">
          <a:xfrm>
            <a:off x="395536" y="1487336"/>
            <a:ext cx="8064896"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57150"/>
            <a:endParaRPr lang="en-GB" sz="1800" dirty="0" smtClean="0"/>
          </a:p>
          <a:p>
            <a:pPr marL="57150" indent="-57150"/>
            <a:r>
              <a:rPr lang="en-GB" sz="1800" dirty="0" smtClean="0"/>
              <a:t>Runs </a:t>
            </a:r>
            <a:r>
              <a:rPr lang="en-GB" sz="1800" dirty="0"/>
              <a:t>a number of </a:t>
            </a:r>
            <a:r>
              <a:rPr lang="en-GB" sz="1800" dirty="0" smtClean="0"/>
              <a:t>MapReduce administrative </a:t>
            </a:r>
            <a:r>
              <a:rPr lang="en-GB" sz="1800" dirty="0"/>
              <a:t>operations. </a:t>
            </a:r>
            <a:endParaRPr lang="en-GB" sz="1800" dirty="0" smtClean="0"/>
          </a:p>
          <a:p>
            <a:pPr marL="57150" indent="-57150"/>
            <a:endParaRPr lang="en-GB" sz="1800" dirty="0"/>
          </a:p>
          <a:p>
            <a:pPr marL="57150" indent="-57150"/>
            <a:r>
              <a:rPr lang="en-GB" sz="1800" dirty="0" smtClean="0"/>
              <a:t>Use </a:t>
            </a:r>
            <a:r>
              <a:rPr lang="en-GB" sz="1800" dirty="0"/>
              <a:t>the -help option to see a list of all supported options. </a:t>
            </a:r>
            <a:endParaRPr lang="en-GB" sz="1800" dirty="0" smtClean="0"/>
          </a:p>
          <a:p>
            <a:pPr marL="57150" indent="-57150"/>
            <a:endParaRPr lang="en-GB" sz="1800" dirty="0"/>
          </a:p>
        </p:txBody>
      </p:sp>
      <p:sp>
        <p:nvSpPr>
          <p:cNvPr id="5" name="Rounded Rectangle 4"/>
          <p:cNvSpPr/>
          <p:nvPr/>
        </p:nvSpPr>
        <p:spPr>
          <a:xfrm>
            <a:off x="5475179" y="1844824"/>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err="1">
                <a:solidFill>
                  <a:schemeClr val="tx1"/>
                </a:solidFill>
              </a:rPr>
              <a:t>refreshServiceAcl</a:t>
            </a:r>
            <a:r>
              <a:rPr lang="en-GB" sz="1200" dirty="0"/>
              <a:t>, reloads the service-level authorization policy file</a:t>
            </a:r>
          </a:p>
        </p:txBody>
      </p:sp>
      <p:sp>
        <p:nvSpPr>
          <p:cNvPr id="8" name="Rounded Rectangle 7"/>
          <p:cNvSpPr/>
          <p:nvPr/>
        </p:nvSpPr>
        <p:spPr>
          <a:xfrm>
            <a:off x="5470016" y="3142244"/>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err="1">
                <a:solidFill>
                  <a:schemeClr val="tx1"/>
                </a:solidFill>
              </a:rPr>
              <a:t>refreshQueues</a:t>
            </a:r>
            <a:r>
              <a:rPr lang="en-GB" sz="1200" dirty="0">
                <a:solidFill>
                  <a:schemeClr val="tx1"/>
                </a:solidFill>
              </a:rPr>
              <a:t> </a:t>
            </a:r>
            <a:r>
              <a:rPr lang="en-GB" sz="1200" dirty="0"/>
              <a:t>reloads the queue access control lists (ACLs) and state </a:t>
            </a:r>
          </a:p>
        </p:txBody>
      </p:sp>
      <p:sp>
        <p:nvSpPr>
          <p:cNvPr id="9" name="Rounded Rectangle 8"/>
          <p:cNvSpPr/>
          <p:nvPr/>
        </p:nvSpPr>
        <p:spPr>
          <a:xfrm>
            <a:off x="5492063" y="4437112"/>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err="1">
                <a:solidFill>
                  <a:schemeClr val="tx1"/>
                </a:solidFill>
              </a:rPr>
              <a:t>refreshNodes</a:t>
            </a:r>
            <a:r>
              <a:rPr lang="en-GB" sz="1200" dirty="0">
                <a:solidFill>
                  <a:schemeClr val="tx1"/>
                </a:solidFill>
              </a:rPr>
              <a:t> </a:t>
            </a:r>
            <a:r>
              <a:rPr lang="en-GB" sz="1200" dirty="0"/>
              <a:t>refreshes the hosts information at the </a:t>
            </a:r>
            <a:r>
              <a:rPr lang="en-GB" sz="1200" dirty="0" err="1"/>
              <a:t>JobTracker</a:t>
            </a:r>
            <a:endParaRPr lang="en-GB" sz="1200" dirty="0"/>
          </a:p>
        </p:txBody>
      </p:sp>
      <p:sp>
        <p:nvSpPr>
          <p:cNvPr id="10" name="Rounded Rectangle 9"/>
          <p:cNvSpPr/>
          <p:nvPr/>
        </p:nvSpPr>
        <p:spPr>
          <a:xfrm>
            <a:off x="5492063" y="1844824"/>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err="1">
                <a:solidFill>
                  <a:schemeClr val="tx1"/>
                </a:solidFill>
              </a:rPr>
              <a:t>refreshUserToGroupsMappings</a:t>
            </a:r>
            <a:r>
              <a:rPr lang="en-GB" sz="1200" dirty="0">
                <a:solidFill>
                  <a:schemeClr val="tx1"/>
                </a:solidFill>
              </a:rPr>
              <a:t> </a:t>
            </a:r>
            <a:r>
              <a:rPr lang="en-GB" sz="1200" dirty="0"/>
              <a:t>refreshes user-to-groups mappings</a:t>
            </a:r>
          </a:p>
        </p:txBody>
      </p:sp>
      <p:sp>
        <p:nvSpPr>
          <p:cNvPr id="7" name="Rounded Rectangle 6"/>
          <p:cNvSpPr/>
          <p:nvPr/>
        </p:nvSpPr>
        <p:spPr>
          <a:xfrm>
            <a:off x="5492063" y="3142244"/>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err="1">
                <a:solidFill>
                  <a:schemeClr val="tx1"/>
                </a:solidFill>
              </a:rPr>
              <a:t>refreshSuperUserGroupsConfiguration</a:t>
            </a:r>
            <a:r>
              <a:rPr lang="en-GB" sz="1200" dirty="0">
                <a:solidFill>
                  <a:schemeClr val="tx1"/>
                </a:solidFill>
              </a:rPr>
              <a:t> </a:t>
            </a:r>
            <a:r>
              <a:rPr lang="en-GB" sz="1200" dirty="0"/>
              <a:t>refreshes </a:t>
            </a:r>
            <a:r>
              <a:rPr lang="en-GB" sz="1200" dirty="0" err="1"/>
              <a:t>superuser</a:t>
            </a:r>
            <a:r>
              <a:rPr lang="en-GB" sz="1200" dirty="0"/>
              <a:t> proxy groups mappings</a:t>
            </a:r>
          </a:p>
        </p:txBody>
      </p:sp>
      <p:sp>
        <p:nvSpPr>
          <p:cNvPr id="11" name="Title 1"/>
          <p:cNvSpPr txBox="1">
            <a:spLocks/>
          </p:cNvSpPr>
          <p:nvPr/>
        </p:nvSpPr>
        <p:spPr bwMode="auto">
          <a:xfrm>
            <a:off x="609600" y="791427"/>
            <a:ext cx="4286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HDFS Administration Tasks</a:t>
            </a:r>
          </a:p>
        </p:txBody>
      </p:sp>
      <p:sp>
        <p:nvSpPr>
          <p:cNvPr id="12" name="Rectangle 11"/>
          <p:cNvSpPr/>
          <p:nvPr/>
        </p:nvSpPr>
        <p:spPr>
          <a:xfrm>
            <a:off x="786651" y="1287281"/>
            <a:ext cx="1966168" cy="400110"/>
          </a:xfrm>
          <a:prstGeom prst="rect">
            <a:avLst/>
          </a:prstGeom>
        </p:spPr>
        <p:txBody>
          <a:bodyPr wrap="square">
            <a:spAutoFit/>
          </a:bodyPr>
          <a:lstStyle/>
          <a:p>
            <a:r>
              <a:rPr lang="en-GB" sz="2000" dirty="0" err="1" smtClean="0">
                <a:solidFill>
                  <a:srgbClr val="2EABE2"/>
                </a:solidFill>
              </a:rPr>
              <a:t>mradmin</a:t>
            </a:r>
            <a:endParaRPr lang="en-GB" sz="2000" dirty="0">
              <a:solidFill>
                <a:srgbClr val="2EABE2"/>
              </a:solidFill>
            </a:endParaRPr>
          </a:p>
        </p:txBody>
      </p:sp>
      <p:sp>
        <p:nvSpPr>
          <p:cNvPr id="14" name="Rounded Rectangle 13"/>
          <p:cNvSpPr/>
          <p:nvPr/>
        </p:nvSpPr>
        <p:spPr>
          <a:xfrm>
            <a:off x="539552" y="3789040"/>
            <a:ext cx="3888432" cy="1804749"/>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Syntax: hadoop </a:t>
            </a:r>
            <a:r>
              <a:rPr lang="en-US" altLang="en-US" sz="2000" b="1" dirty="0" err="1">
                <a:latin typeface="Consolas" panose="020B0609020204030204" pitchFamily="49" charset="0"/>
                <a:ea typeface="ヒラギノ角ゴ Pro W3" pitchFamily="-112" charset="-128"/>
                <a:cs typeface="Consolas" panose="020B0609020204030204" pitchFamily="49" charset="0"/>
              </a:rPr>
              <a:t>mradmin</a:t>
            </a:r>
            <a:r>
              <a:rPr lang="en-US" altLang="en-US" sz="2000" b="1" dirty="0">
                <a:latin typeface="Consolas" panose="020B0609020204030204" pitchFamily="49" charset="0"/>
                <a:ea typeface="ヒラギノ角ゴ Pro W3" pitchFamily="-112" charset="-128"/>
                <a:cs typeface="Consolas" panose="020B0609020204030204" pitchFamily="49" charset="0"/>
              </a:rPr>
              <a:t> &lt;option&gt; [&lt;option&gt;]</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Example: hadoop </a:t>
            </a:r>
            <a:r>
              <a:rPr lang="en-US" altLang="en-US" sz="2000" b="1" dirty="0" err="1">
                <a:latin typeface="Consolas" panose="020B0609020204030204" pitchFamily="49" charset="0"/>
                <a:ea typeface="ヒラギノ角ゴ Pro W3" pitchFamily="-112" charset="-128"/>
                <a:cs typeface="Consolas" panose="020B0609020204030204" pitchFamily="49" charset="0"/>
              </a:rPr>
              <a:t>mradmin</a:t>
            </a:r>
            <a:r>
              <a:rPr lang="en-US" altLang="en-US" sz="2000" b="1" dirty="0">
                <a:latin typeface="Consolas" panose="020B0609020204030204" pitchFamily="49" charset="0"/>
                <a:ea typeface="ヒラギノ角ゴ Pro W3" pitchFamily="-112" charset="-128"/>
                <a:cs typeface="Consolas" panose="020B0609020204030204" pitchFamily="49" charset="0"/>
              </a:rPr>
              <a:t> -help –</a:t>
            </a:r>
            <a:r>
              <a:rPr lang="en-US" altLang="en-US" sz="2000" b="1" dirty="0" err="1">
                <a:latin typeface="Consolas" panose="020B0609020204030204" pitchFamily="49" charset="0"/>
                <a:ea typeface="ヒラギノ角ゴ Pro W3" pitchFamily="-112" charset="-128"/>
                <a:cs typeface="Consolas" panose="020B0609020204030204" pitchFamily="49" charset="0"/>
              </a:rPr>
              <a:t>refreshNodes</a:t>
            </a:r>
            <a:endParaRPr lang="en-US" altLang="en-US" sz="2000" b="1" dirty="0">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3819129499"/>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33</a:t>
            </a:fld>
            <a:endParaRPr lang="en-US" b="1" dirty="0">
              <a:solidFill>
                <a:prstClr val="black"/>
              </a:solidFill>
            </a:endParaRPr>
          </a:p>
        </p:txBody>
      </p:sp>
      <p:sp>
        <p:nvSpPr>
          <p:cNvPr id="6" name="Content Placeholder 1"/>
          <p:cNvSpPr txBox="1">
            <a:spLocks/>
          </p:cNvSpPr>
          <p:nvPr/>
        </p:nvSpPr>
        <p:spPr bwMode="auto">
          <a:xfrm>
            <a:off x="611560" y="1487336"/>
            <a:ext cx="8208912"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smtClean="0"/>
              <a:t>The Name Node co-ordinates the storage for the entire Hadoop Cluster.</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smtClean="0"/>
              <a:t>We can run the name node on its own to verify its status.</a:t>
            </a:r>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smtClean="0"/>
              <a:t>It is important to utilise these, especially if an update/upgrade to the hadoop cluster has occurred.</a:t>
            </a:r>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endParaRPr lang="en-GB" sz="1800" dirty="0" smtClean="0"/>
          </a:p>
          <a:p>
            <a:pPr marL="285750" indent="-285750">
              <a:buFont typeface="Arial" panose="020B0604020202020204" pitchFamily="34" charset="0"/>
              <a:buChar char="•"/>
            </a:pPr>
            <a:r>
              <a:rPr lang="en-GB" sz="1800" dirty="0" smtClean="0"/>
              <a:t>If the Name Node goes down, all is not lost provided you have a </a:t>
            </a:r>
            <a:r>
              <a:rPr lang="en-GB" sz="1800" dirty="0" err="1" smtClean="0"/>
              <a:t>secondarynamenode</a:t>
            </a:r>
            <a:endParaRPr lang="en-GB" sz="1800" dirty="0" smtClean="0"/>
          </a:p>
        </p:txBody>
      </p:sp>
      <p:sp>
        <p:nvSpPr>
          <p:cNvPr id="7" name="Rounded Rectangle 6"/>
          <p:cNvSpPr/>
          <p:nvPr/>
        </p:nvSpPr>
        <p:spPr>
          <a:xfrm>
            <a:off x="5492063" y="2763529"/>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solidFill>
                  <a:schemeClr val="tx1"/>
                </a:solidFill>
              </a:rPr>
              <a:t>format</a:t>
            </a:r>
            <a:r>
              <a:rPr lang="en-GB" sz="1200" dirty="0"/>
              <a:t>, the NameNode is started, formatted, and then stopped</a:t>
            </a:r>
          </a:p>
        </p:txBody>
      </p:sp>
      <p:sp>
        <p:nvSpPr>
          <p:cNvPr id="8" name="Rounded Rectangle 7"/>
          <p:cNvSpPr/>
          <p:nvPr/>
        </p:nvSpPr>
        <p:spPr>
          <a:xfrm>
            <a:off x="5481256" y="4005064"/>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solidFill>
                  <a:schemeClr val="tx1"/>
                </a:solidFill>
              </a:rPr>
              <a:t>upgrade</a:t>
            </a:r>
            <a:r>
              <a:rPr lang="en-GB" sz="1200" dirty="0"/>
              <a:t>, the NameNode starts with the upgrade option after a new Hadoop version is distributed</a:t>
            </a:r>
          </a:p>
        </p:txBody>
      </p:sp>
      <p:sp>
        <p:nvSpPr>
          <p:cNvPr id="9" name="Rounded Rectangle 8"/>
          <p:cNvSpPr/>
          <p:nvPr/>
        </p:nvSpPr>
        <p:spPr>
          <a:xfrm>
            <a:off x="5508104" y="2734491"/>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solidFill>
                  <a:schemeClr val="tx1"/>
                </a:solidFill>
              </a:rPr>
              <a:t>rollback</a:t>
            </a:r>
            <a:r>
              <a:rPr lang="en-GB" sz="1200" dirty="0"/>
              <a:t>, the NameNode is rolled back to the previous version (remember to stop the cluster and distribute the previous Hadoop version before using this </a:t>
            </a:r>
            <a:r>
              <a:rPr lang="en-GB" sz="1200" dirty="0" smtClean="0"/>
              <a:t>option)</a:t>
            </a:r>
            <a:endParaRPr lang="en-GB" sz="1200" dirty="0"/>
          </a:p>
        </p:txBody>
      </p:sp>
      <p:sp>
        <p:nvSpPr>
          <p:cNvPr id="10" name="Rounded Rectangle 9"/>
          <p:cNvSpPr/>
          <p:nvPr/>
        </p:nvSpPr>
        <p:spPr>
          <a:xfrm>
            <a:off x="5508102" y="5301208"/>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solidFill>
                  <a:schemeClr val="tx1"/>
                </a:solidFill>
              </a:rPr>
              <a:t>finalize</a:t>
            </a:r>
            <a:r>
              <a:rPr lang="en-GB" sz="1200" dirty="0"/>
              <a:t>, the previous state of the file system is removed, the most recent upgrade becomes permanent, rollback is no longer available, and the NameNode is stopped</a:t>
            </a:r>
          </a:p>
        </p:txBody>
      </p:sp>
      <p:sp>
        <p:nvSpPr>
          <p:cNvPr id="11" name="Rounded Rectangle 10"/>
          <p:cNvSpPr/>
          <p:nvPr/>
        </p:nvSpPr>
        <p:spPr>
          <a:xfrm>
            <a:off x="5492063" y="4005064"/>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err="1">
                <a:solidFill>
                  <a:schemeClr val="tx1"/>
                </a:solidFill>
              </a:rPr>
              <a:t>importCheckpoint</a:t>
            </a:r>
            <a:r>
              <a:rPr lang="en-GB" sz="1200" dirty="0"/>
              <a:t>, an image is loaded from the checkpoint directory </a:t>
            </a:r>
            <a:r>
              <a:rPr lang="en-GB" sz="1200" dirty="0" smtClean="0"/>
              <a:t>and </a:t>
            </a:r>
            <a:r>
              <a:rPr lang="en-GB" sz="1200" dirty="0"/>
              <a:t>saved into the current directory.</a:t>
            </a:r>
          </a:p>
        </p:txBody>
      </p:sp>
      <p:sp>
        <p:nvSpPr>
          <p:cNvPr id="12" name="Rounded Rectangle 11"/>
          <p:cNvSpPr/>
          <p:nvPr/>
        </p:nvSpPr>
        <p:spPr>
          <a:xfrm>
            <a:off x="251520" y="4581128"/>
            <a:ext cx="5112568" cy="1804749"/>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Syntax: hadoop </a:t>
            </a:r>
            <a:r>
              <a:rPr lang="en-US" altLang="en-US" sz="2000" b="1" dirty="0" err="1">
                <a:latin typeface="Consolas" panose="020B0609020204030204" pitchFamily="49" charset="0"/>
                <a:ea typeface="ヒラギノ角ゴ Pro W3" pitchFamily="-112" charset="-128"/>
                <a:cs typeface="Consolas" panose="020B0609020204030204" pitchFamily="49" charset="0"/>
              </a:rPr>
              <a:t>namenode</a:t>
            </a:r>
            <a:r>
              <a:rPr lang="en-US" altLang="en-US" sz="2000" b="1" dirty="0">
                <a:latin typeface="Consolas" panose="020B0609020204030204" pitchFamily="49" charset="0"/>
                <a:ea typeface="ヒラギノ角ゴ Pro W3" pitchFamily="-112" charset="-128"/>
                <a:cs typeface="Consolas" panose="020B0609020204030204" pitchFamily="49" charset="0"/>
              </a:rPr>
              <a:t> [-format] | [-upgrade] | </a:t>
            </a:r>
            <a:r>
              <a:rPr lang="en-US" altLang="en-US" sz="2000" b="1" dirty="0" smtClean="0">
                <a:latin typeface="Consolas" panose="020B0609020204030204" pitchFamily="49" charset="0"/>
                <a:ea typeface="ヒラギノ角ゴ Pro W3" pitchFamily="-112" charset="-128"/>
                <a:cs typeface="Consolas" panose="020B0609020204030204" pitchFamily="49" charset="0"/>
              </a:rPr>
              <a:t>[-</a:t>
            </a:r>
            <a:r>
              <a:rPr lang="en-US" altLang="en-US" sz="2000" b="1" dirty="0">
                <a:latin typeface="Consolas" panose="020B0609020204030204" pitchFamily="49" charset="0"/>
                <a:ea typeface="ヒラギノ角ゴ Pro W3" pitchFamily="-112" charset="-128"/>
                <a:cs typeface="Consolas" panose="020B0609020204030204" pitchFamily="49" charset="0"/>
              </a:rPr>
              <a:t>rollback] | [-finalize] | [-</a:t>
            </a:r>
            <a:r>
              <a:rPr lang="en-US" altLang="en-US" sz="2000" b="1" dirty="0" err="1">
                <a:latin typeface="Consolas" panose="020B0609020204030204" pitchFamily="49" charset="0"/>
                <a:ea typeface="ヒラギノ角ゴ Pro W3" pitchFamily="-112" charset="-128"/>
                <a:cs typeface="Consolas" panose="020B0609020204030204" pitchFamily="49" charset="0"/>
              </a:rPr>
              <a:t>importCheckpoint</a:t>
            </a:r>
            <a:r>
              <a:rPr lang="en-US"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2000" b="1" dirty="0" err="1" smtClean="0">
                <a:latin typeface="Consolas" panose="020B0609020204030204" pitchFamily="49" charset="0"/>
                <a:ea typeface="ヒラギノ角ゴ Pro W3" pitchFamily="-112" charset="-128"/>
                <a:cs typeface="Consolas" panose="020B0609020204030204" pitchFamily="49" charset="0"/>
              </a:rPr>
              <a:t>Example:hadoop</a:t>
            </a:r>
            <a:r>
              <a:rPr lang="en-US" altLang="en-US" sz="2000" b="1" dirty="0" smtClean="0">
                <a:latin typeface="Consolas" panose="020B0609020204030204" pitchFamily="49" charset="0"/>
                <a:ea typeface="ヒラギノ角ゴ Pro W3" pitchFamily="-112" charset="-128"/>
                <a:cs typeface="Consolas" panose="020B0609020204030204" pitchFamily="49" charset="0"/>
              </a:rPr>
              <a:t> </a:t>
            </a:r>
            <a:r>
              <a:rPr lang="en-US" altLang="en-US" sz="2000" b="1" dirty="0" err="1">
                <a:latin typeface="Consolas" panose="020B0609020204030204" pitchFamily="49" charset="0"/>
                <a:ea typeface="ヒラギノ角ゴ Pro W3" pitchFamily="-112" charset="-128"/>
                <a:cs typeface="Consolas" panose="020B0609020204030204" pitchFamily="49" charset="0"/>
              </a:rPr>
              <a:t>namenode</a:t>
            </a:r>
            <a:r>
              <a:rPr lang="en-US" altLang="en-US" sz="2000" b="1" dirty="0">
                <a:latin typeface="Consolas" panose="020B0609020204030204" pitchFamily="49" charset="0"/>
                <a:ea typeface="ヒラギノ角ゴ Pro W3" pitchFamily="-112" charset="-128"/>
                <a:cs typeface="Consolas" panose="020B0609020204030204" pitchFamily="49" charset="0"/>
              </a:rPr>
              <a:t> –finalize</a:t>
            </a:r>
          </a:p>
        </p:txBody>
      </p:sp>
      <p:sp>
        <p:nvSpPr>
          <p:cNvPr id="13" name="Title 1"/>
          <p:cNvSpPr txBox="1">
            <a:spLocks/>
          </p:cNvSpPr>
          <p:nvPr/>
        </p:nvSpPr>
        <p:spPr bwMode="auto">
          <a:xfrm>
            <a:off x="609600" y="791427"/>
            <a:ext cx="4286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HDFS Administration Tasks</a:t>
            </a:r>
          </a:p>
        </p:txBody>
      </p:sp>
      <p:sp>
        <p:nvSpPr>
          <p:cNvPr id="14" name="Rectangle 13"/>
          <p:cNvSpPr/>
          <p:nvPr/>
        </p:nvSpPr>
        <p:spPr>
          <a:xfrm>
            <a:off x="786651" y="1287281"/>
            <a:ext cx="1966168" cy="400110"/>
          </a:xfrm>
          <a:prstGeom prst="rect">
            <a:avLst/>
          </a:prstGeom>
        </p:spPr>
        <p:txBody>
          <a:bodyPr wrap="square">
            <a:spAutoFit/>
          </a:bodyPr>
          <a:lstStyle/>
          <a:p>
            <a:r>
              <a:rPr lang="en-GB" sz="2000" dirty="0">
                <a:solidFill>
                  <a:srgbClr val="2EABE2"/>
                </a:solidFill>
              </a:rPr>
              <a:t>N</a:t>
            </a:r>
            <a:r>
              <a:rPr lang="en-GB" sz="2000" dirty="0" smtClean="0">
                <a:solidFill>
                  <a:srgbClr val="2EABE2"/>
                </a:solidFill>
              </a:rPr>
              <a:t>ameNode</a:t>
            </a:r>
            <a:endParaRPr lang="en-GB" sz="2000" dirty="0">
              <a:solidFill>
                <a:srgbClr val="2EABE2"/>
              </a:solidFill>
            </a:endParaRPr>
          </a:p>
        </p:txBody>
      </p:sp>
    </p:spTree>
    <p:extLst>
      <p:ext uri="{BB962C8B-B14F-4D97-AF65-F5344CB8AC3E}">
        <p14:creationId xmlns:p14="http://schemas.microsoft.com/office/powerpoint/2010/main" val="3515384922"/>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34</a:t>
            </a:fld>
            <a:endParaRPr lang="en-US" b="1" dirty="0">
              <a:solidFill>
                <a:prstClr val="black"/>
              </a:solidFill>
            </a:endParaRPr>
          </a:p>
        </p:txBody>
      </p:sp>
      <p:sp>
        <p:nvSpPr>
          <p:cNvPr id="6" name="Content Placeholder 1"/>
          <p:cNvSpPr txBox="1">
            <a:spLocks/>
          </p:cNvSpPr>
          <p:nvPr/>
        </p:nvSpPr>
        <p:spPr bwMode="auto">
          <a:xfrm>
            <a:off x="611560" y="1847376"/>
            <a:ext cx="7776864" cy="3165800"/>
          </a:xfrm>
          <a:prstGeom prst="rect">
            <a:avLst/>
          </a:prstGeom>
          <a:noFill/>
          <a:ln>
            <a:noFill/>
          </a:ln>
          <a:extLst/>
        </p:spPr>
        <p:txBody>
          <a:bodyPr vert="horz" wrap="square" lIns="0" tIns="0" rIns="0" bIns="0" numCol="2" spcCol="180000"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GB" sz="1800" dirty="0" smtClean="0"/>
              <a:t>The </a:t>
            </a:r>
            <a:r>
              <a:rPr lang="en-GB" sz="1800" b="1" dirty="0" err="1" smtClean="0"/>
              <a:t>jobtracker</a:t>
            </a:r>
            <a:r>
              <a:rPr lang="en-GB" sz="1800" dirty="0" smtClean="0"/>
              <a:t> node co-ordinates the data processing system for the hadoop cluster.</a:t>
            </a:r>
          </a:p>
          <a:p>
            <a:pPr marL="0" indent="0"/>
            <a:endParaRPr lang="en-GB" sz="1800" dirty="0"/>
          </a:p>
          <a:p>
            <a:pPr marL="0" indent="0"/>
            <a:r>
              <a:rPr lang="en-GB" sz="1800" dirty="0" smtClean="0"/>
              <a:t>We can run this node on its own to verify its status.</a:t>
            </a:r>
          </a:p>
          <a:p>
            <a:pPr marL="0" indent="0"/>
            <a:endParaRPr lang="en-GB" sz="1800" dirty="0"/>
          </a:p>
          <a:p>
            <a:pPr marL="0" indent="0"/>
            <a:r>
              <a:rPr lang="en-GB" sz="1800" dirty="0" smtClean="0"/>
              <a:t>For instance if we wanted to find out what the configuration is for the Job Tracker we can use:</a:t>
            </a:r>
          </a:p>
          <a:p>
            <a:pPr marL="0" indent="0"/>
            <a:endParaRPr lang="en-GB" sz="1800" dirty="0" smtClean="0"/>
          </a:p>
          <a:p>
            <a:pPr marL="0" indent="0"/>
            <a:r>
              <a:rPr lang="en-GB" sz="1800" dirty="0" smtClean="0"/>
              <a:t>The </a:t>
            </a:r>
            <a:r>
              <a:rPr lang="en-GB" sz="1800" b="1" dirty="0" err="1"/>
              <a:t>t</a:t>
            </a:r>
            <a:r>
              <a:rPr lang="en-GB" sz="1800" b="1" dirty="0" err="1" smtClean="0"/>
              <a:t>asktracker</a:t>
            </a:r>
            <a:r>
              <a:rPr lang="en-GB" sz="1800" dirty="0" smtClean="0"/>
              <a:t> </a:t>
            </a:r>
            <a:r>
              <a:rPr lang="en-GB" sz="1800" dirty="0"/>
              <a:t>node co-ordinates </a:t>
            </a:r>
            <a:r>
              <a:rPr lang="en-GB" sz="1800" dirty="0" smtClean="0"/>
              <a:t>the job processing tasks for </a:t>
            </a:r>
            <a:r>
              <a:rPr lang="en-GB" sz="1800" dirty="0"/>
              <a:t>the hadoop cluster.</a:t>
            </a:r>
          </a:p>
          <a:p>
            <a:pPr marL="0" indent="0"/>
            <a:endParaRPr lang="en-GB" sz="1800" dirty="0"/>
          </a:p>
          <a:p>
            <a:pPr marL="0" indent="0"/>
            <a:r>
              <a:rPr lang="en-GB" sz="1800" dirty="0"/>
              <a:t>We can run this node on its own to verify its status.</a:t>
            </a:r>
          </a:p>
          <a:p>
            <a:pPr marL="0" indent="0"/>
            <a:endParaRPr lang="en-GB" sz="1800" dirty="0"/>
          </a:p>
          <a:p>
            <a:pPr marL="0" indent="0"/>
            <a:r>
              <a:rPr lang="en-GB" sz="1800" dirty="0" smtClean="0"/>
              <a:t>To find out more about </a:t>
            </a:r>
            <a:r>
              <a:rPr lang="en-GB" sz="1800" dirty="0" err="1" smtClean="0"/>
              <a:t>tasktracker</a:t>
            </a:r>
            <a:r>
              <a:rPr lang="en-GB" sz="1800" dirty="0" smtClean="0"/>
              <a:t> we </a:t>
            </a:r>
            <a:r>
              <a:rPr lang="en-GB" sz="1800" dirty="0"/>
              <a:t>can use:</a:t>
            </a:r>
          </a:p>
          <a:p>
            <a:pPr marL="0" indent="0"/>
            <a:endParaRPr lang="en-GB" sz="1800" dirty="0"/>
          </a:p>
          <a:p>
            <a:pPr marL="0" indent="0"/>
            <a:endParaRPr lang="en-GB" sz="1400" dirty="0" smtClean="0"/>
          </a:p>
        </p:txBody>
      </p:sp>
      <p:sp>
        <p:nvSpPr>
          <p:cNvPr id="7" name="Title 1"/>
          <p:cNvSpPr txBox="1">
            <a:spLocks/>
          </p:cNvSpPr>
          <p:nvPr/>
        </p:nvSpPr>
        <p:spPr bwMode="auto">
          <a:xfrm>
            <a:off x="609600" y="791427"/>
            <a:ext cx="4286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HDFS Administration Tasks</a:t>
            </a:r>
          </a:p>
        </p:txBody>
      </p:sp>
      <p:sp>
        <p:nvSpPr>
          <p:cNvPr id="8" name="Rectangle 7"/>
          <p:cNvSpPr/>
          <p:nvPr/>
        </p:nvSpPr>
        <p:spPr>
          <a:xfrm>
            <a:off x="786650" y="1287281"/>
            <a:ext cx="3425309" cy="400110"/>
          </a:xfrm>
          <a:prstGeom prst="rect">
            <a:avLst/>
          </a:prstGeom>
        </p:spPr>
        <p:txBody>
          <a:bodyPr wrap="square">
            <a:spAutoFit/>
          </a:bodyPr>
          <a:lstStyle/>
          <a:p>
            <a:r>
              <a:rPr lang="en-GB" sz="2000" dirty="0">
                <a:solidFill>
                  <a:srgbClr val="2EABE2"/>
                </a:solidFill>
              </a:rPr>
              <a:t>Keeping Track of Trackers</a:t>
            </a:r>
          </a:p>
        </p:txBody>
      </p:sp>
      <p:sp>
        <p:nvSpPr>
          <p:cNvPr id="9" name="Rounded Rectangle 8"/>
          <p:cNvSpPr/>
          <p:nvPr/>
        </p:nvSpPr>
        <p:spPr>
          <a:xfrm>
            <a:off x="609600" y="5013176"/>
            <a:ext cx="3746376"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smtClean="0">
                <a:latin typeface="Consolas" panose="020B0609020204030204" pitchFamily="49" charset="0"/>
                <a:ea typeface="ヒラギノ角ゴ Pro W3" pitchFamily="-112" charset="-128"/>
                <a:cs typeface="Consolas" panose="020B0609020204030204" pitchFamily="49" charset="0"/>
              </a:rPr>
              <a:t>hadoop </a:t>
            </a:r>
            <a:r>
              <a:rPr lang="en-US" altLang="en-US" sz="2000" b="1" dirty="0" err="1">
                <a:latin typeface="Consolas" panose="020B0609020204030204" pitchFamily="49" charset="0"/>
                <a:ea typeface="ヒラギノ角ゴ Pro W3" pitchFamily="-112" charset="-128"/>
                <a:cs typeface="Consolas" panose="020B0609020204030204" pitchFamily="49" charset="0"/>
              </a:rPr>
              <a:t>jobtracker</a:t>
            </a:r>
            <a:r>
              <a:rPr lang="en-US" altLang="en-US" sz="2000" b="1" dirty="0">
                <a:latin typeface="Consolas" panose="020B0609020204030204" pitchFamily="49" charset="0"/>
                <a:ea typeface="ヒラギノ角ゴ Pro W3" pitchFamily="-112" charset="-128"/>
                <a:cs typeface="Consolas" panose="020B0609020204030204" pitchFamily="49" charset="0"/>
              </a:rPr>
              <a:t> –</a:t>
            </a:r>
            <a:r>
              <a:rPr lang="en-US" altLang="en-US" sz="2000" b="1" dirty="0" err="1">
                <a:latin typeface="Consolas" panose="020B0609020204030204" pitchFamily="49" charset="0"/>
                <a:ea typeface="ヒラギノ角ゴ Pro W3" pitchFamily="-112" charset="-128"/>
                <a:cs typeface="Consolas" panose="020B0609020204030204" pitchFamily="49" charset="0"/>
              </a:rPr>
              <a:t>dumpConfiguration</a:t>
            </a:r>
            <a:endParaRPr lang="en-US"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0" name="Rounded Rectangle 9"/>
          <p:cNvSpPr/>
          <p:nvPr/>
        </p:nvSpPr>
        <p:spPr>
          <a:xfrm>
            <a:off x="4499992" y="5013176"/>
            <a:ext cx="373026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smtClean="0">
                <a:latin typeface="Consolas" panose="020B0609020204030204" pitchFamily="49" charset="0"/>
                <a:ea typeface="ヒラギノ角ゴ Pro W3" pitchFamily="-112" charset="-128"/>
                <a:cs typeface="Consolas" panose="020B0609020204030204" pitchFamily="49" charset="0"/>
              </a:rPr>
              <a:t>hadoop </a:t>
            </a:r>
            <a:r>
              <a:rPr lang="en-US" altLang="en-US" sz="2000" b="1" dirty="0" err="1">
                <a:latin typeface="Consolas" panose="020B0609020204030204" pitchFamily="49" charset="0"/>
                <a:ea typeface="ヒラギノ角ゴ Pro W3" pitchFamily="-112" charset="-128"/>
                <a:cs typeface="Consolas" panose="020B0609020204030204" pitchFamily="49" charset="0"/>
              </a:rPr>
              <a:t>tasktracker</a:t>
            </a:r>
            <a:r>
              <a:rPr lang="en-US" altLang="en-US" sz="2000" b="1" dirty="0">
                <a:latin typeface="Consolas" panose="020B0609020204030204" pitchFamily="49" charset="0"/>
                <a:ea typeface="ヒラギノ角ゴ Pro W3" pitchFamily="-112" charset="-128"/>
                <a:cs typeface="Consolas" panose="020B0609020204030204" pitchFamily="49" charset="0"/>
              </a:rPr>
              <a:t>  -help</a:t>
            </a:r>
          </a:p>
        </p:txBody>
      </p:sp>
    </p:spTree>
    <p:extLst>
      <p:ext uri="{BB962C8B-B14F-4D97-AF65-F5344CB8AC3E}">
        <p14:creationId xmlns:p14="http://schemas.microsoft.com/office/powerpoint/2010/main" val="3806830245"/>
      </p:ext>
    </p:extLst>
  </p:cSld>
  <p:clrMapOvr>
    <a:masterClrMapping/>
  </p:clrMapOvr>
  <p:transition spd="slow">
    <p:strip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35</a:t>
            </a:fld>
            <a:endParaRPr lang="en-US" b="1" dirty="0">
              <a:solidFill>
                <a:prstClr val="black"/>
              </a:solidFill>
            </a:endParaRPr>
          </a:p>
        </p:txBody>
      </p:sp>
      <p:sp>
        <p:nvSpPr>
          <p:cNvPr id="6" name="Content Placeholder 1"/>
          <p:cNvSpPr txBox="1">
            <a:spLocks/>
          </p:cNvSpPr>
          <p:nvPr/>
        </p:nvSpPr>
        <p:spPr bwMode="auto">
          <a:xfrm>
            <a:off x="251520" y="1775368"/>
            <a:ext cx="849694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GB" dirty="0" smtClean="0"/>
              <a:t>hdfs </a:t>
            </a:r>
            <a:r>
              <a:rPr lang="en-GB" dirty="0" err="1"/>
              <a:t>classpath</a:t>
            </a:r>
            <a:r>
              <a:rPr lang="en-GB" dirty="0"/>
              <a:t> [--glob |--jar &lt;path&gt; |-h |--help</a:t>
            </a:r>
            <a:r>
              <a:rPr lang="en-GB" dirty="0" smtClean="0"/>
              <a:t>]		returns the </a:t>
            </a:r>
            <a:r>
              <a:rPr lang="en-GB" dirty="0" err="1" smtClean="0"/>
              <a:t>classpath</a:t>
            </a:r>
            <a:r>
              <a:rPr lang="en-GB" dirty="0" smtClean="0"/>
              <a:t> for the Hadoop Jar</a:t>
            </a:r>
          </a:p>
          <a:p>
            <a:pPr marL="0" indent="0"/>
            <a:endParaRPr lang="en-GB" dirty="0" smtClean="0"/>
          </a:p>
          <a:p>
            <a:pPr marL="0" indent="0"/>
            <a:r>
              <a:rPr lang="en-GB" dirty="0"/>
              <a:t>hdfs dfs [COMMAND [COMMAND_OPTIONS</a:t>
            </a:r>
            <a:r>
              <a:rPr lang="en-GB" dirty="0" smtClean="0"/>
              <a:t>]]		</a:t>
            </a:r>
            <a:r>
              <a:rPr lang="en-GB" dirty="0"/>
              <a:t>Run a filesystem command on the file system supported in </a:t>
            </a:r>
            <a:r>
              <a:rPr lang="en-GB" dirty="0" smtClean="0"/>
              <a:t>Hadoop</a:t>
            </a:r>
          </a:p>
          <a:p>
            <a:pPr marL="0" indent="0"/>
            <a:endParaRPr lang="en-GB" dirty="0"/>
          </a:p>
          <a:p>
            <a:pPr marL="0" indent="0"/>
            <a:r>
              <a:rPr lang="en-GB" dirty="0"/>
              <a:t>hdfs </a:t>
            </a:r>
            <a:r>
              <a:rPr lang="en-GB" dirty="0" err="1" smtClean="0"/>
              <a:t>envvars</a:t>
            </a:r>
            <a:r>
              <a:rPr lang="en-GB" dirty="0" smtClean="0"/>
              <a:t>							</a:t>
            </a:r>
            <a:r>
              <a:rPr lang="en-GB" dirty="0"/>
              <a:t>display computed Hadoop environment </a:t>
            </a:r>
            <a:r>
              <a:rPr lang="en-GB" dirty="0" smtClean="0"/>
              <a:t>variables</a:t>
            </a:r>
          </a:p>
          <a:p>
            <a:pPr marL="0" indent="0"/>
            <a:endParaRPr lang="en-GB" dirty="0" smtClean="0"/>
          </a:p>
          <a:p>
            <a:pPr marL="0" indent="0"/>
            <a:r>
              <a:rPr lang="en-GB" dirty="0" smtClean="0"/>
              <a:t>hdfs </a:t>
            </a:r>
            <a:r>
              <a:rPr lang="en-GB" dirty="0" err="1"/>
              <a:t>fetchdt</a:t>
            </a:r>
            <a:r>
              <a:rPr lang="en-GB" dirty="0"/>
              <a:t> &lt;opts&gt; &lt;</a:t>
            </a:r>
            <a:r>
              <a:rPr lang="en-GB" dirty="0" err="1"/>
              <a:t>token_file_path</a:t>
            </a:r>
            <a:r>
              <a:rPr lang="en-GB" dirty="0" smtClean="0"/>
              <a:t>&gt;			</a:t>
            </a:r>
            <a:r>
              <a:rPr lang="en-GB" dirty="0"/>
              <a:t>Gets Delegation Token from a </a:t>
            </a:r>
            <a:r>
              <a:rPr lang="en-GB" dirty="0" smtClean="0"/>
              <a:t>NameNode</a:t>
            </a:r>
          </a:p>
          <a:p>
            <a:pPr marL="0" indent="0"/>
            <a:endParaRPr lang="en-GB" dirty="0"/>
          </a:p>
          <a:p>
            <a:pPr marL="0" indent="0"/>
            <a:r>
              <a:rPr lang="en-GB" dirty="0"/>
              <a:t>hdfs </a:t>
            </a:r>
            <a:r>
              <a:rPr lang="en-GB" dirty="0" err="1"/>
              <a:t>fsck</a:t>
            </a:r>
            <a:r>
              <a:rPr lang="en-GB" dirty="0"/>
              <a:t> &lt;path&gt; [-list-</a:t>
            </a:r>
            <a:r>
              <a:rPr lang="en-GB" dirty="0" err="1"/>
              <a:t>corruptfileblocks</a:t>
            </a:r>
            <a:r>
              <a:rPr lang="en-GB" dirty="0"/>
              <a:t> | </a:t>
            </a:r>
            <a:endParaRPr lang="en-GB" dirty="0" smtClean="0"/>
          </a:p>
          <a:p>
            <a:pPr marL="0" indent="0"/>
            <a:r>
              <a:rPr lang="en-GB" dirty="0" smtClean="0"/>
              <a:t>[-</a:t>
            </a:r>
            <a:r>
              <a:rPr lang="en-GB" dirty="0"/>
              <a:t>move | -delete | -</a:t>
            </a:r>
            <a:r>
              <a:rPr lang="en-GB" dirty="0" err="1"/>
              <a:t>openforwrite</a:t>
            </a:r>
            <a:r>
              <a:rPr lang="en-GB" dirty="0"/>
              <a:t>] </a:t>
            </a:r>
            <a:endParaRPr lang="en-GB" dirty="0" smtClean="0"/>
          </a:p>
          <a:p>
            <a:pPr marL="0" indent="0"/>
            <a:r>
              <a:rPr lang="en-GB" dirty="0" smtClean="0"/>
              <a:t>[-</a:t>
            </a:r>
            <a:r>
              <a:rPr lang="en-GB" dirty="0"/>
              <a:t>files [-blocks [-locations | -racks | -</a:t>
            </a:r>
            <a:r>
              <a:rPr lang="en-GB" dirty="0" err="1"/>
              <a:t>replicaDetails</a:t>
            </a:r>
            <a:r>
              <a:rPr lang="en-GB" dirty="0"/>
              <a:t> | -</a:t>
            </a:r>
            <a:r>
              <a:rPr lang="en-GB" dirty="0" err="1"/>
              <a:t>upgradedomains</a:t>
            </a:r>
            <a:r>
              <a:rPr lang="en-GB" dirty="0" smtClean="0"/>
              <a:t>]]]</a:t>
            </a:r>
          </a:p>
          <a:p>
            <a:pPr marL="0" indent="0"/>
            <a:r>
              <a:rPr lang="en-GB" dirty="0" smtClean="0"/>
              <a:t>[-</a:t>
            </a:r>
            <a:r>
              <a:rPr lang="en-GB" dirty="0" err="1"/>
              <a:t>includeSnapshots</a:t>
            </a:r>
            <a:r>
              <a:rPr lang="en-GB" dirty="0"/>
              <a:t>] [-</a:t>
            </a:r>
            <a:r>
              <a:rPr lang="en-GB" dirty="0" err="1"/>
              <a:t>showprogress</a:t>
            </a:r>
            <a:r>
              <a:rPr lang="en-GB" dirty="0"/>
              <a:t>] </a:t>
            </a:r>
            <a:endParaRPr lang="en-GB" dirty="0" smtClean="0"/>
          </a:p>
          <a:p>
            <a:pPr marL="0" indent="0"/>
            <a:r>
              <a:rPr lang="en-GB" dirty="0" smtClean="0"/>
              <a:t>[-</a:t>
            </a:r>
            <a:r>
              <a:rPr lang="en-GB" dirty="0" err="1"/>
              <a:t>storagepolicies</a:t>
            </a:r>
            <a:r>
              <a:rPr lang="en-GB" dirty="0"/>
              <a:t>] [-</a:t>
            </a:r>
            <a:r>
              <a:rPr lang="en-GB" dirty="0" err="1"/>
              <a:t>blockId</a:t>
            </a:r>
            <a:r>
              <a:rPr lang="en-GB" dirty="0"/>
              <a:t> &lt;</a:t>
            </a:r>
            <a:r>
              <a:rPr lang="en-GB" dirty="0" err="1"/>
              <a:t>blk_Id</a:t>
            </a:r>
            <a:r>
              <a:rPr lang="en-GB" dirty="0" smtClean="0"/>
              <a:t>&gt;] 			Runs </a:t>
            </a:r>
            <a:r>
              <a:rPr lang="en-GB" dirty="0"/>
              <a:t>the HDFS filesystem checking </a:t>
            </a:r>
            <a:r>
              <a:rPr lang="en-GB" dirty="0" smtClean="0"/>
              <a:t>utility</a:t>
            </a:r>
          </a:p>
          <a:p>
            <a:pPr marL="0" indent="0"/>
            <a:endParaRPr lang="en-GB" dirty="0" smtClean="0"/>
          </a:p>
          <a:p>
            <a:pPr marL="0" indent="0"/>
            <a:r>
              <a:rPr lang="en-GB" dirty="0"/>
              <a:t>hdfs </a:t>
            </a:r>
            <a:r>
              <a:rPr lang="en-GB" dirty="0" err="1" smtClean="0"/>
              <a:t>getconf</a:t>
            </a:r>
            <a:r>
              <a:rPr lang="en-GB" dirty="0"/>
              <a:t> [-</a:t>
            </a:r>
            <a:r>
              <a:rPr lang="en-GB" dirty="0" err="1" smtClean="0"/>
              <a:t>namenodes</a:t>
            </a:r>
            <a:r>
              <a:rPr lang="en-GB" dirty="0" smtClean="0"/>
              <a:t> |-</a:t>
            </a:r>
            <a:r>
              <a:rPr lang="en-GB" dirty="0" err="1" smtClean="0"/>
              <a:t>secondaryNameNodes</a:t>
            </a:r>
            <a:r>
              <a:rPr lang="en-GB" dirty="0" smtClean="0"/>
              <a:t> |-</a:t>
            </a:r>
            <a:r>
              <a:rPr lang="en-GB" dirty="0" err="1" smtClean="0"/>
              <a:t>backupNodes</a:t>
            </a:r>
            <a:r>
              <a:rPr lang="en-GB" dirty="0" smtClean="0"/>
              <a:t> |-</a:t>
            </a:r>
            <a:r>
              <a:rPr lang="en-GB" dirty="0" err="1" smtClean="0"/>
              <a:t>includeFile</a:t>
            </a:r>
            <a:r>
              <a:rPr lang="en-GB" dirty="0" smtClean="0"/>
              <a:t> |-</a:t>
            </a:r>
            <a:r>
              <a:rPr lang="en-GB" dirty="0" err="1" smtClean="0"/>
              <a:t>excludeFile</a:t>
            </a:r>
            <a:r>
              <a:rPr lang="en-GB" dirty="0" smtClean="0"/>
              <a:t> |-</a:t>
            </a:r>
            <a:r>
              <a:rPr lang="en-GB" dirty="0" err="1" smtClean="0"/>
              <a:t>nnRpcAddresses</a:t>
            </a:r>
            <a:r>
              <a:rPr lang="en-GB" dirty="0" smtClean="0"/>
              <a:t> |-</a:t>
            </a:r>
            <a:r>
              <a:rPr lang="en-GB" dirty="0" err="1"/>
              <a:t>confKey</a:t>
            </a:r>
            <a:r>
              <a:rPr lang="en-GB" dirty="0"/>
              <a:t> [key</a:t>
            </a:r>
            <a:r>
              <a:rPr lang="en-GB" dirty="0" smtClean="0"/>
              <a:t>]] 								Gets </a:t>
            </a:r>
            <a:r>
              <a:rPr lang="en-GB" dirty="0"/>
              <a:t>configuration information from the configuration directory, </a:t>
            </a:r>
            <a:r>
              <a:rPr lang="en-GB" dirty="0" smtClean="0"/>
              <a:t>post-								processing</a:t>
            </a:r>
          </a:p>
          <a:p>
            <a:pPr marL="0" indent="0"/>
            <a:endParaRPr lang="en-GB" dirty="0"/>
          </a:p>
          <a:p>
            <a:pPr marL="0" indent="0"/>
            <a:r>
              <a:rPr lang="en-GB" dirty="0"/>
              <a:t>hdfs </a:t>
            </a:r>
            <a:r>
              <a:rPr lang="en-GB" dirty="0" smtClean="0"/>
              <a:t>groups 							Returns </a:t>
            </a:r>
            <a:r>
              <a:rPr lang="en-GB" dirty="0"/>
              <a:t>the group information given one or more </a:t>
            </a:r>
            <a:r>
              <a:rPr lang="en-GB" dirty="0" smtClean="0"/>
              <a:t>usernames</a:t>
            </a:r>
          </a:p>
          <a:p>
            <a:pPr marL="0" indent="0"/>
            <a:endParaRPr lang="en-GB" dirty="0" smtClean="0"/>
          </a:p>
          <a:p>
            <a:r>
              <a:rPr lang="en-GB" dirty="0" smtClean="0"/>
              <a:t>hdfs version							Prints </a:t>
            </a:r>
            <a:r>
              <a:rPr lang="en-GB" dirty="0"/>
              <a:t>the </a:t>
            </a:r>
            <a:r>
              <a:rPr lang="en-GB" dirty="0" smtClean="0"/>
              <a:t>version</a:t>
            </a:r>
            <a:endParaRPr lang="en-GB" dirty="0"/>
          </a:p>
          <a:p>
            <a:pPr marL="0" indent="0"/>
            <a:endParaRPr lang="en-GB" dirty="0" smtClean="0"/>
          </a:p>
          <a:p>
            <a:pPr marL="0" indent="0"/>
            <a:endParaRPr lang="en-GB" dirty="0"/>
          </a:p>
          <a:p>
            <a:pPr marL="0" indent="0"/>
            <a:endParaRPr lang="en-GB" dirty="0" smtClean="0"/>
          </a:p>
          <a:p>
            <a:pPr marL="0" indent="0"/>
            <a:endParaRPr lang="en-GB" dirty="0"/>
          </a:p>
          <a:p>
            <a:pPr marL="0" indent="0"/>
            <a:endParaRPr lang="en-GB" dirty="0" smtClean="0"/>
          </a:p>
        </p:txBody>
      </p:sp>
      <p:sp>
        <p:nvSpPr>
          <p:cNvPr id="5" name="Title 1"/>
          <p:cNvSpPr txBox="1">
            <a:spLocks/>
          </p:cNvSpPr>
          <p:nvPr/>
        </p:nvSpPr>
        <p:spPr bwMode="auto">
          <a:xfrm>
            <a:off x="609600" y="791427"/>
            <a:ext cx="42864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HDFS</a:t>
            </a:r>
            <a:endParaRPr lang="en-GB" dirty="0"/>
          </a:p>
        </p:txBody>
      </p:sp>
      <p:sp>
        <p:nvSpPr>
          <p:cNvPr id="7" name="Rectangle 6"/>
          <p:cNvSpPr/>
          <p:nvPr/>
        </p:nvSpPr>
        <p:spPr>
          <a:xfrm>
            <a:off x="786650" y="1287281"/>
            <a:ext cx="3425309" cy="400110"/>
          </a:xfrm>
          <a:prstGeom prst="rect">
            <a:avLst/>
          </a:prstGeom>
        </p:spPr>
        <p:txBody>
          <a:bodyPr wrap="square">
            <a:spAutoFit/>
          </a:bodyPr>
          <a:lstStyle/>
          <a:p>
            <a:r>
              <a:rPr lang="en-GB" sz="2000" dirty="0">
                <a:solidFill>
                  <a:srgbClr val="2EABE2"/>
                </a:solidFill>
              </a:rPr>
              <a:t>Extra User Commands</a:t>
            </a:r>
          </a:p>
        </p:txBody>
      </p:sp>
    </p:spTree>
    <p:extLst>
      <p:ext uri="{BB962C8B-B14F-4D97-AF65-F5344CB8AC3E}">
        <p14:creationId xmlns:p14="http://schemas.microsoft.com/office/powerpoint/2010/main" val="212724180"/>
      </p:ext>
    </p:extLst>
  </p:cSld>
  <p:clrMapOvr>
    <a:masterClrMapping/>
  </p:clrMapOvr>
  <p:transition spd="slow">
    <p:strip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5164448" cy="453183"/>
          </a:xfrm>
          <a:prstGeom prst="rect">
            <a:avLst/>
          </a:prstGeom>
        </p:spPr>
        <p:txBody>
          <a:bodyPr vert="horz" lIns="72000" tIns="72000" rIns="72000" bIns="72000" rtlCol="0" anchor="t">
            <a:spAutoFit/>
          </a:bodyPr>
          <a:lstStyle/>
          <a:p>
            <a:r>
              <a:rPr lang="en-GB" sz="2000" b="1" dirty="0" smtClean="0">
                <a:solidFill>
                  <a:srgbClr val="2D98D9"/>
                </a:solidFill>
                <a:cs typeface="Arial" panose="020B0604020202020204" pitchFamily="34" charset="0"/>
              </a:rPr>
              <a:t>HDFS</a:t>
            </a:r>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36</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HDFS – Exercise 2</a:t>
            </a:r>
            <a:endParaRPr lang="en-GB" dirty="0">
              <a:latin typeface="+mn-lt"/>
            </a:endParaRPr>
          </a:p>
        </p:txBody>
      </p:sp>
      <p:sp>
        <p:nvSpPr>
          <p:cNvPr id="8" name="Rounded Rectangle 4"/>
          <p:cNvSpPr/>
          <p:nvPr/>
        </p:nvSpPr>
        <p:spPr>
          <a:xfrm>
            <a:off x="972000" y="2966053"/>
            <a:ext cx="7200000" cy="2860358"/>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altLang="en-US" dirty="0" smtClean="0"/>
              <a:t>Prepare a 5~10 minute presentation to the group.</a:t>
            </a:r>
          </a:p>
          <a:p>
            <a:r>
              <a:rPr lang="en-GB" altLang="en-US" dirty="0" smtClean="0"/>
              <a:t>It should at least cover:</a:t>
            </a:r>
          </a:p>
          <a:p>
            <a:endParaRPr lang="en-GB" altLang="en-US" dirty="0" smtClean="0"/>
          </a:p>
          <a:p>
            <a:pPr marL="285750" indent="-285750">
              <a:buFont typeface="Arial" panose="020B0604020202020204" pitchFamily="34" charset="0"/>
              <a:buChar char="•"/>
            </a:pPr>
            <a:r>
              <a:rPr lang="en-GB" altLang="en-US" dirty="0" smtClean="0"/>
              <a:t>What HDFS is</a:t>
            </a:r>
          </a:p>
          <a:p>
            <a:pPr marL="285750" indent="-285750">
              <a:buFont typeface="Arial" panose="020B0604020202020204" pitchFamily="34" charset="0"/>
              <a:buChar char="•"/>
            </a:pPr>
            <a:endParaRPr lang="en-GB" altLang="en-US" dirty="0" smtClean="0"/>
          </a:p>
          <a:p>
            <a:pPr marL="285750" indent="-285750">
              <a:buFont typeface="Arial" panose="020B0604020202020204" pitchFamily="34" charset="0"/>
              <a:buChar char="•"/>
            </a:pPr>
            <a:r>
              <a:rPr lang="en-GB" altLang="en-US" dirty="0" smtClean="0"/>
              <a:t>How it relates to Hadoop</a:t>
            </a:r>
          </a:p>
          <a:p>
            <a:pPr marL="285750" indent="-285750">
              <a:buFont typeface="Arial" panose="020B0604020202020204" pitchFamily="34" charset="0"/>
              <a:buChar char="•"/>
            </a:pPr>
            <a:endParaRPr lang="en-GB" altLang="en-US" dirty="0" smtClean="0"/>
          </a:p>
          <a:p>
            <a:pPr marL="285750" indent="-285750">
              <a:buFont typeface="Arial" panose="020B0604020202020204" pitchFamily="34" charset="0"/>
              <a:buChar char="•"/>
            </a:pPr>
            <a:r>
              <a:rPr lang="en-GB" altLang="en-US" dirty="0" smtClean="0"/>
              <a:t>How it handles the flow of data</a:t>
            </a:r>
          </a:p>
          <a:p>
            <a:endParaRPr lang="en-GB" altLang="en-US" dirty="0"/>
          </a:p>
        </p:txBody>
      </p:sp>
      <p:sp>
        <p:nvSpPr>
          <p:cNvPr id="9" name="Next subject"/>
          <p:cNvSpPr txBox="1">
            <a:spLocks/>
          </p:cNvSpPr>
          <p:nvPr/>
        </p:nvSpPr>
        <p:spPr>
          <a:xfrm>
            <a:off x="2910111" y="1498860"/>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a:t>
            </a:r>
            <a:r>
              <a:rPr lang="en-GB" b="1" dirty="0" smtClean="0"/>
              <a:t>30 </a:t>
            </a:r>
            <a:r>
              <a:rPr lang="en-GB" b="1" dirty="0"/>
              <a:t>minutes.</a:t>
            </a:r>
          </a:p>
        </p:txBody>
      </p:sp>
    </p:spTree>
    <p:extLst>
      <p:ext uri="{BB962C8B-B14F-4D97-AF65-F5344CB8AC3E}">
        <p14:creationId xmlns:p14="http://schemas.microsoft.com/office/powerpoint/2010/main" val="22156240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37</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endParaRPr lang="en-GB" sz="1800" dirty="0" smtClean="0"/>
          </a:p>
        </p:txBody>
      </p:sp>
      <p:sp>
        <p:nvSpPr>
          <p:cNvPr id="5" name="Text Placeholder 5"/>
          <p:cNvSpPr txBox="1">
            <a:spLocks/>
          </p:cNvSpPr>
          <p:nvPr/>
        </p:nvSpPr>
        <p:spPr bwMode="auto">
          <a:xfrm>
            <a:off x="1475656"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HDFS?</a:t>
            </a:r>
          </a:p>
        </p:txBody>
      </p:sp>
      <p:sp>
        <p:nvSpPr>
          <p:cNvPr id="7" name="Text Placeholder 5"/>
          <p:cNvSpPr txBox="1">
            <a:spLocks/>
          </p:cNvSpPr>
          <p:nvPr/>
        </p:nvSpPr>
        <p:spPr bwMode="auto">
          <a:xfrm>
            <a:off x="1487231" y="5863828"/>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Project</a:t>
            </a:r>
          </a:p>
        </p:txBody>
      </p:sp>
      <p:sp>
        <p:nvSpPr>
          <p:cNvPr id="8" name="Text Placeholder 5"/>
          <p:cNvSpPr txBox="1">
            <a:spLocks/>
          </p:cNvSpPr>
          <p:nvPr/>
        </p:nvSpPr>
        <p:spPr bwMode="auto">
          <a:xfrm>
            <a:off x="1475656"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Administration Tasks</a:t>
            </a:r>
          </a:p>
        </p:txBody>
      </p:sp>
      <p:sp>
        <p:nvSpPr>
          <p:cNvPr id="9" name="Text Placeholder 5"/>
          <p:cNvSpPr txBox="1">
            <a:spLocks/>
          </p:cNvSpPr>
          <p:nvPr/>
        </p:nvSpPr>
        <p:spPr bwMode="auto">
          <a:xfrm>
            <a:off x="1475656"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Examples and Exercises</a:t>
            </a:r>
          </a:p>
        </p:txBody>
      </p:sp>
      <p:sp>
        <p:nvSpPr>
          <p:cNvPr id="10" name="Text Placeholder 5"/>
          <p:cNvSpPr txBox="1">
            <a:spLocks/>
          </p:cNvSpPr>
          <p:nvPr/>
        </p:nvSpPr>
        <p:spPr bwMode="auto">
          <a:xfrm>
            <a:off x="1475656"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475656"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Accessing HDFS</a:t>
            </a:r>
          </a:p>
        </p:txBody>
      </p:sp>
      <p:sp>
        <p:nvSpPr>
          <p:cNvPr id="12" name="Text Placeholder 5"/>
          <p:cNvSpPr txBox="1">
            <a:spLocks/>
          </p:cNvSpPr>
          <p:nvPr/>
        </p:nvSpPr>
        <p:spPr bwMode="auto">
          <a:xfrm>
            <a:off x="1475656"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Basic HDFS Commands</a:t>
            </a:r>
          </a:p>
        </p:txBody>
      </p:sp>
      <p:sp>
        <p:nvSpPr>
          <p:cNvPr id="20" name="Text Placeholder 5"/>
          <p:cNvSpPr txBox="1">
            <a:spLocks/>
          </p:cNvSpPr>
          <p:nvPr/>
        </p:nvSpPr>
        <p:spPr bwMode="auto">
          <a:xfrm>
            <a:off x="1475656" y="5225337"/>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
        <p:nvSpPr>
          <p:cNvPr id="21" name="Text Placeholder 4"/>
          <p:cNvSpPr txBox="1">
            <a:spLocks/>
          </p:cNvSpPr>
          <p:nvPr/>
        </p:nvSpPr>
        <p:spPr>
          <a:xfrm>
            <a:off x="1468740" y="5236562"/>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smtClean="0"/>
              <a:t>Q&amp;A</a:t>
            </a:r>
            <a:endParaRPr lang="en-GB" sz="2200" b="1" dirty="0"/>
          </a:p>
        </p:txBody>
      </p:sp>
    </p:spTree>
    <p:extLst>
      <p:ext uri="{BB962C8B-B14F-4D97-AF65-F5344CB8AC3E}">
        <p14:creationId xmlns:p14="http://schemas.microsoft.com/office/powerpoint/2010/main" val="1493450097"/>
      </p:ext>
    </p:extLst>
  </p:cSld>
  <p:clrMapOvr>
    <a:masterClrMapping/>
  </p:clrMapOvr>
  <p:transition spd="slow">
    <p:strip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38</a:t>
            </a:fld>
            <a:endParaRPr lang="en-US" b="1" dirty="0">
              <a:solidFill>
                <a:prstClr val="black"/>
              </a:solidFill>
            </a:endParaRPr>
          </a:p>
        </p:txBody>
      </p:sp>
      <p:sp>
        <p:nvSpPr>
          <p:cNvPr id="3" name="Rectangle 2"/>
          <p:cNvSpPr/>
          <p:nvPr/>
        </p:nvSpPr>
        <p:spPr>
          <a:xfrm>
            <a:off x="2987824" y="23398"/>
            <a:ext cx="3168352" cy="369332"/>
          </a:xfrm>
          <a:prstGeom prst="rect">
            <a:avLst/>
          </a:prstGeom>
        </p:spPr>
        <p:txBody>
          <a:bodyPr wrap="square">
            <a:spAutoFit/>
          </a:bodyPr>
          <a:lstStyle/>
          <a:p>
            <a:r>
              <a:rPr lang="en-GB" dirty="0" smtClean="0"/>
              <a:t>😩😩😩			😎 </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76" y="2996952"/>
            <a:ext cx="6057580"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ubRRectCallout"/>
          <p:cNvSpPr>
            <a:spLocks noEditPoints="1" noChangeArrowheads="1"/>
          </p:cNvSpPr>
          <p:nvPr/>
        </p:nvSpPr>
        <p:spPr bwMode="auto">
          <a:xfrm>
            <a:off x="3923929" y="1283047"/>
            <a:ext cx="3888431" cy="1895822"/>
          </a:xfrm>
          <a:custGeom>
            <a:avLst/>
            <a:gdLst>
              <a:gd name="G0" fmla="+- 0 0 0"/>
              <a:gd name="G1" fmla="+- 8607 0 0"/>
              <a:gd name="T0" fmla="*/ 10800 w 21600"/>
              <a:gd name="T1" fmla="*/ 0 h 21600"/>
              <a:gd name="T2" fmla="*/ 0 w 21600"/>
              <a:gd name="T3" fmla="*/ 8638 h 21600"/>
              <a:gd name="T4" fmla="*/ 8607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GB" sz="2800" dirty="0" smtClean="0"/>
              <a:t>So, do you have any questions for me? </a:t>
            </a:r>
            <a:endParaRPr lang="en-GB" sz="2800" dirty="0" smtClean="0">
              <a:sym typeface="Wingdings" panose="05000000000000000000" pitchFamily="2" charset="2"/>
            </a:endParaRPr>
          </a:p>
        </p:txBody>
      </p:sp>
    </p:spTree>
    <p:extLst>
      <p:ext uri="{BB962C8B-B14F-4D97-AF65-F5344CB8AC3E}">
        <p14:creationId xmlns:p14="http://schemas.microsoft.com/office/powerpoint/2010/main" val="1971851375"/>
      </p:ext>
    </p:extLst>
  </p:cSld>
  <p:clrMapOvr>
    <a:masterClrMapping/>
  </p:clrMapOvr>
  <p:transition spd="slow">
    <p:strip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39</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endParaRPr lang="en-GB" sz="1800" dirty="0" smtClean="0"/>
          </a:p>
        </p:txBody>
      </p:sp>
      <p:sp>
        <p:nvSpPr>
          <p:cNvPr id="5" name="Text Placeholder 5"/>
          <p:cNvSpPr txBox="1">
            <a:spLocks/>
          </p:cNvSpPr>
          <p:nvPr/>
        </p:nvSpPr>
        <p:spPr bwMode="auto">
          <a:xfrm>
            <a:off x="1475656"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HDFS?</a:t>
            </a:r>
          </a:p>
        </p:txBody>
      </p:sp>
      <p:sp>
        <p:nvSpPr>
          <p:cNvPr id="7" name="Text Placeholder 5"/>
          <p:cNvSpPr txBox="1">
            <a:spLocks/>
          </p:cNvSpPr>
          <p:nvPr/>
        </p:nvSpPr>
        <p:spPr bwMode="auto">
          <a:xfrm>
            <a:off x="1487231" y="5863828"/>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Project</a:t>
            </a:r>
          </a:p>
        </p:txBody>
      </p:sp>
      <p:sp>
        <p:nvSpPr>
          <p:cNvPr id="8" name="Text Placeholder 5"/>
          <p:cNvSpPr txBox="1">
            <a:spLocks/>
          </p:cNvSpPr>
          <p:nvPr/>
        </p:nvSpPr>
        <p:spPr bwMode="auto">
          <a:xfrm>
            <a:off x="1475656"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Administration Tasks</a:t>
            </a:r>
          </a:p>
        </p:txBody>
      </p:sp>
      <p:sp>
        <p:nvSpPr>
          <p:cNvPr id="9" name="Text Placeholder 5"/>
          <p:cNvSpPr txBox="1">
            <a:spLocks/>
          </p:cNvSpPr>
          <p:nvPr/>
        </p:nvSpPr>
        <p:spPr bwMode="auto">
          <a:xfrm>
            <a:off x="1475656"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Examples and Exercises</a:t>
            </a:r>
          </a:p>
        </p:txBody>
      </p:sp>
      <p:sp>
        <p:nvSpPr>
          <p:cNvPr id="10" name="Text Placeholder 5"/>
          <p:cNvSpPr txBox="1">
            <a:spLocks/>
          </p:cNvSpPr>
          <p:nvPr/>
        </p:nvSpPr>
        <p:spPr bwMode="auto">
          <a:xfrm>
            <a:off x="1475656"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475656"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Accessing HDFS</a:t>
            </a:r>
          </a:p>
        </p:txBody>
      </p:sp>
      <p:sp>
        <p:nvSpPr>
          <p:cNvPr id="12" name="Text Placeholder 5"/>
          <p:cNvSpPr txBox="1">
            <a:spLocks/>
          </p:cNvSpPr>
          <p:nvPr/>
        </p:nvSpPr>
        <p:spPr bwMode="auto">
          <a:xfrm>
            <a:off x="1475656"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Basic HDFS Commands</a:t>
            </a:r>
          </a:p>
        </p:txBody>
      </p:sp>
      <p:sp>
        <p:nvSpPr>
          <p:cNvPr id="13" name="Text Placeholder 4"/>
          <p:cNvSpPr txBox="1">
            <a:spLocks/>
          </p:cNvSpPr>
          <p:nvPr/>
        </p:nvSpPr>
        <p:spPr bwMode="auto">
          <a:xfrm>
            <a:off x="1464518" y="5876503"/>
            <a:ext cx="6419850" cy="504825"/>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2200" b="1" dirty="0"/>
              <a:t>HDFS Project</a:t>
            </a:r>
          </a:p>
        </p:txBody>
      </p:sp>
      <p:sp>
        <p:nvSpPr>
          <p:cNvPr id="20" name="Text Placeholder 5"/>
          <p:cNvSpPr txBox="1">
            <a:spLocks/>
          </p:cNvSpPr>
          <p:nvPr/>
        </p:nvSpPr>
        <p:spPr bwMode="auto">
          <a:xfrm>
            <a:off x="1475656" y="5225337"/>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1493450097"/>
      </p:ext>
    </p:extLst>
  </p:cSld>
  <p:clrMapOvr>
    <a:masterClrMapping/>
  </p:clrMapOvr>
  <p:transition spd="slow">
    <p:strip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4</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endParaRPr lang="en-GB" sz="1800" dirty="0" smtClean="0"/>
          </a:p>
        </p:txBody>
      </p:sp>
      <p:sp>
        <p:nvSpPr>
          <p:cNvPr id="5" name="Text Placeholder 5"/>
          <p:cNvSpPr txBox="1">
            <a:spLocks/>
          </p:cNvSpPr>
          <p:nvPr/>
        </p:nvSpPr>
        <p:spPr bwMode="auto">
          <a:xfrm>
            <a:off x="1475656"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HDFS?</a:t>
            </a:r>
          </a:p>
        </p:txBody>
      </p:sp>
      <p:sp>
        <p:nvSpPr>
          <p:cNvPr id="7" name="Text Placeholder 5"/>
          <p:cNvSpPr txBox="1">
            <a:spLocks/>
          </p:cNvSpPr>
          <p:nvPr/>
        </p:nvSpPr>
        <p:spPr bwMode="auto">
          <a:xfrm>
            <a:off x="1487231" y="5863828"/>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Project</a:t>
            </a:r>
          </a:p>
        </p:txBody>
      </p:sp>
      <p:sp>
        <p:nvSpPr>
          <p:cNvPr id="8" name="Text Placeholder 5"/>
          <p:cNvSpPr txBox="1">
            <a:spLocks/>
          </p:cNvSpPr>
          <p:nvPr/>
        </p:nvSpPr>
        <p:spPr bwMode="auto">
          <a:xfrm>
            <a:off x="1475656"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Administration Tasks</a:t>
            </a:r>
          </a:p>
        </p:txBody>
      </p:sp>
      <p:sp>
        <p:nvSpPr>
          <p:cNvPr id="9" name="Text Placeholder 5"/>
          <p:cNvSpPr txBox="1">
            <a:spLocks/>
          </p:cNvSpPr>
          <p:nvPr/>
        </p:nvSpPr>
        <p:spPr bwMode="auto">
          <a:xfrm>
            <a:off x="1475656"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Examples and Exercises</a:t>
            </a:r>
          </a:p>
        </p:txBody>
      </p:sp>
      <p:sp>
        <p:nvSpPr>
          <p:cNvPr id="10" name="Text Placeholder 5"/>
          <p:cNvSpPr txBox="1">
            <a:spLocks/>
          </p:cNvSpPr>
          <p:nvPr/>
        </p:nvSpPr>
        <p:spPr bwMode="auto">
          <a:xfrm>
            <a:off x="1475656"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475656"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Accessing HDFS</a:t>
            </a:r>
          </a:p>
        </p:txBody>
      </p:sp>
      <p:sp>
        <p:nvSpPr>
          <p:cNvPr id="12" name="Text Placeholder 5"/>
          <p:cNvSpPr txBox="1">
            <a:spLocks/>
          </p:cNvSpPr>
          <p:nvPr/>
        </p:nvSpPr>
        <p:spPr bwMode="auto">
          <a:xfrm>
            <a:off x="1475656"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Basic HDFS Commands</a:t>
            </a:r>
          </a:p>
        </p:txBody>
      </p:sp>
      <p:sp>
        <p:nvSpPr>
          <p:cNvPr id="19" name="Text Placeholder 4"/>
          <p:cNvSpPr txBox="1">
            <a:spLocks/>
          </p:cNvSpPr>
          <p:nvPr/>
        </p:nvSpPr>
        <p:spPr>
          <a:xfrm>
            <a:off x="1463785" y="197901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What is HDFS?</a:t>
            </a:r>
          </a:p>
        </p:txBody>
      </p:sp>
      <p:sp>
        <p:nvSpPr>
          <p:cNvPr id="20" name="Text Placeholder 5"/>
          <p:cNvSpPr txBox="1">
            <a:spLocks/>
          </p:cNvSpPr>
          <p:nvPr/>
        </p:nvSpPr>
        <p:spPr bwMode="auto">
          <a:xfrm>
            <a:off x="1475656" y="5225337"/>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4278473"/>
      </p:ext>
    </p:extLst>
  </p:cSld>
  <p:clrMapOvr>
    <a:masterClrMapping/>
  </p:clrMapOvr>
  <p:transition spd="slow">
    <p:strip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5164448" cy="453183"/>
          </a:xfrm>
          <a:prstGeom prst="rect">
            <a:avLst/>
          </a:prstGeom>
        </p:spPr>
        <p:txBody>
          <a:bodyPr vert="horz" lIns="72000" tIns="72000" rIns="72000" bIns="72000" rtlCol="0" anchor="t">
            <a:spAutoFit/>
          </a:bodyPr>
          <a:lstStyle/>
          <a:p>
            <a:r>
              <a:rPr lang="en-GB" sz="2000" b="1" dirty="0" smtClean="0">
                <a:solidFill>
                  <a:srgbClr val="2D98D9"/>
                </a:solidFill>
                <a:latin typeface="+mn-lt"/>
                <a:cs typeface="Arial" panose="020B0604020202020204" pitchFamily="34" charset="0"/>
              </a:rPr>
              <a:t>HDFS Project</a:t>
            </a:r>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40</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HDFS – Project</a:t>
            </a:r>
            <a:endParaRPr lang="en-GB" dirty="0">
              <a:latin typeface="+mn-lt"/>
            </a:endParaRPr>
          </a:p>
        </p:txBody>
      </p:sp>
      <p:sp>
        <p:nvSpPr>
          <p:cNvPr id="8" name="Rounded Rectangle 4"/>
          <p:cNvSpPr/>
          <p:nvPr/>
        </p:nvSpPr>
        <p:spPr>
          <a:xfrm>
            <a:off x="972000" y="3378686"/>
            <a:ext cx="7200000" cy="715089"/>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altLang="en-US" dirty="0" smtClean="0"/>
              <a:t>Complete Section 1 Exercise 2 </a:t>
            </a:r>
            <a:r>
              <a:rPr lang="en-GB" altLang="en-US" dirty="0"/>
              <a:t>of the HDFS and MapReduce workbook. </a:t>
            </a:r>
          </a:p>
        </p:txBody>
      </p:sp>
      <p:sp>
        <p:nvSpPr>
          <p:cNvPr id="9" name="Next subject"/>
          <p:cNvSpPr txBox="1">
            <a:spLocks/>
          </p:cNvSpPr>
          <p:nvPr/>
        </p:nvSpPr>
        <p:spPr>
          <a:xfrm>
            <a:off x="2910110" y="1498860"/>
            <a:ext cx="3822129"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a:t>
            </a:r>
            <a:r>
              <a:rPr lang="en-GB" b="1" dirty="0" smtClean="0"/>
              <a:t>– 2 Interspersed Days.</a:t>
            </a:r>
            <a:endParaRPr lang="en-GB" b="1" dirty="0"/>
          </a:p>
        </p:txBody>
      </p:sp>
    </p:spTree>
    <p:extLst>
      <p:ext uri="{BB962C8B-B14F-4D97-AF65-F5344CB8AC3E}">
        <p14:creationId xmlns:p14="http://schemas.microsoft.com/office/powerpoint/2010/main" val="42132171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41</a:t>
            </a:fld>
            <a:endParaRPr lang="en-US" b="1" dirty="0">
              <a:solidFill>
                <a:prstClr val="black"/>
              </a:solidFill>
            </a:endParaRPr>
          </a:p>
        </p:txBody>
      </p:sp>
      <p:sp>
        <p:nvSpPr>
          <p:cNvPr id="2" name="Title 1"/>
          <p:cNvSpPr>
            <a:spLocks noGrp="1"/>
          </p:cNvSpPr>
          <p:nvPr>
            <p:ph type="title"/>
          </p:nvPr>
        </p:nvSpPr>
        <p:spPr>
          <a:xfrm>
            <a:off x="395536" y="620688"/>
            <a:ext cx="8229600" cy="415498"/>
          </a:xfrm>
        </p:spPr>
        <p:txBody>
          <a:bodyPr/>
          <a:lstStyle/>
          <a:p>
            <a:r>
              <a:rPr lang="en-GB" dirty="0" smtClean="0"/>
              <a:t>Learning Outcome?</a:t>
            </a:r>
            <a:endParaRPr lang="en-GB" dirty="0"/>
          </a:p>
        </p:txBody>
      </p:sp>
      <p:sp>
        <p:nvSpPr>
          <p:cNvPr id="15" name="Text Placeholder 4"/>
          <p:cNvSpPr txBox="1">
            <a:spLocks/>
          </p:cNvSpPr>
          <p:nvPr/>
        </p:nvSpPr>
        <p:spPr>
          <a:xfrm>
            <a:off x="1475656" y="5157192"/>
            <a:ext cx="6420583" cy="648016"/>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800" dirty="0"/>
              <a:t>Understand the basics of the  HDFS Administration Tasks.</a:t>
            </a:r>
          </a:p>
        </p:txBody>
      </p:sp>
      <p:sp>
        <p:nvSpPr>
          <p:cNvPr id="16" name="Text Placeholder 4"/>
          <p:cNvSpPr txBox="1">
            <a:spLocks/>
          </p:cNvSpPr>
          <p:nvPr/>
        </p:nvSpPr>
        <p:spPr>
          <a:xfrm>
            <a:off x="1475656" y="4293327"/>
            <a:ext cx="6420583" cy="64784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800" dirty="0"/>
              <a:t>Perform basic HDFS operations to manage data files</a:t>
            </a:r>
            <a:r>
              <a:rPr lang="en-GB" sz="2200" b="1" dirty="0"/>
              <a:t>.</a:t>
            </a:r>
          </a:p>
        </p:txBody>
      </p:sp>
      <p:sp>
        <p:nvSpPr>
          <p:cNvPr id="17" name="Text Placeholder 4"/>
          <p:cNvSpPr txBox="1">
            <a:spLocks/>
          </p:cNvSpPr>
          <p:nvPr/>
        </p:nvSpPr>
        <p:spPr>
          <a:xfrm>
            <a:off x="1475656" y="3429000"/>
            <a:ext cx="6420583" cy="64784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800" dirty="0"/>
              <a:t>Load and Access HDFS from the terminal.</a:t>
            </a:r>
          </a:p>
        </p:txBody>
      </p:sp>
      <p:sp>
        <p:nvSpPr>
          <p:cNvPr id="18" name="Text Placeholder 4"/>
          <p:cNvSpPr txBox="1">
            <a:spLocks/>
          </p:cNvSpPr>
          <p:nvPr/>
        </p:nvSpPr>
        <p:spPr>
          <a:xfrm>
            <a:off x="1475656" y="1628800"/>
            <a:ext cx="6420583" cy="714795"/>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dirty="0"/>
              <a:t>Describe what HDFS is and where is sits within the hadoop ecosystem.</a:t>
            </a:r>
          </a:p>
        </p:txBody>
      </p:sp>
      <p:sp>
        <p:nvSpPr>
          <p:cNvPr id="19" name="Text Placeholder 4"/>
          <p:cNvSpPr txBox="1">
            <a:spLocks/>
          </p:cNvSpPr>
          <p:nvPr/>
        </p:nvSpPr>
        <p:spPr>
          <a:xfrm>
            <a:off x="1475656" y="2564904"/>
            <a:ext cx="6420583" cy="64671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800" dirty="0"/>
              <a:t>Describe what </a:t>
            </a:r>
            <a:r>
              <a:rPr lang="en-GB" sz="1800" dirty="0" smtClean="0"/>
              <a:t>NameNodes </a:t>
            </a:r>
            <a:r>
              <a:rPr lang="en-GB" sz="1800" dirty="0"/>
              <a:t>and D</a:t>
            </a:r>
            <a:r>
              <a:rPr lang="en-GB" sz="1800" dirty="0" smtClean="0"/>
              <a:t>ataNodes </a:t>
            </a:r>
            <a:r>
              <a:rPr lang="en-GB" sz="1800" dirty="0"/>
              <a:t>are, what they do and where they fit into HDFS.</a:t>
            </a:r>
          </a:p>
        </p:txBody>
      </p:sp>
    </p:spTree>
    <p:extLst>
      <p:ext uri="{BB962C8B-B14F-4D97-AF65-F5344CB8AC3E}">
        <p14:creationId xmlns:p14="http://schemas.microsoft.com/office/powerpoint/2010/main" val="558093322"/>
      </p:ext>
    </p:extLst>
  </p:cSld>
  <p:clrMapOvr>
    <a:masterClrMapping/>
  </p:clrMapOvr>
  <p:transition spd="slow">
    <p:strip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5</a:t>
            </a:fld>
            <a:endParaRPr lang="en-US" b="1" dirty="0">
              <a:solidFill>
                <a:prstClr val="black"/>
              </a:solidFill>
            </a:endParaRPr>
          </a:p>
        </p:txBody>
      </p:sp>
      <p:sp>
        <p:nvSpPr>
          <p:cNvPr id="2" name="Title 1"/>
          <p:cNvSpPr>
            <a:spLocks noGrp="1"/>
          </p:cNvSpPr>
          <p:nvPr>
            <p:ph type="title"/>
          </p:nvPr>
        </p:nvSpPr>
        <p:spPr/>
        <p:txBody>
          <a:bodyPr/>
          <a:lstStyle/>
          <a:p>
            <a:r>
              <a:rPr lang="en-GB" dirty="0" smtClean="0"/>
              <a:t>What is HDFS?    </a:t>
            </a:r>
            <a:r>
              <a:rPr lang="en-GB" sz="1600" dirty="0" smtClean="0"/>
              <a:t>Hot Dogs For Sale?</a:t>
            </a:r>
            <a:endParaRPr lang="en-GB" sz="1600" dirty="0"/>
          </a:p>
        </p:txBody>
      </p:sp>
      <p:sp>
        <p:nvSpPr>
          <p:cNvPr id="6" name="Content Placeholder 1"/>
          <p:cNvSpPr txBox="1">
            <a:spLocks/>
          </p:cNvSpPr>
          <p:nvPr/>
        </p:nvSpPr>
        <p:spPr bwMode="auto">
          <a:xfrm>
            <a:off x="595519" y="147167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r>
              <a:rPr lang="en-GB" sz="2000" dirty="0">
                <a:solidFill>
                  <a:srgbClr val="2EABE2"/>
                </a:solidFill>
              </a:rPr>
              <a:t>HDFS = Hadoop Distributed File System</a:t>
            </a:r>
          </a:p>
          <a:p>
            <a:pPr marL="0" indent="0"/>
            <a:endParaRPr lang="en-GB" sz="1400" dirty="0" smtClean="0"/>
          </a:p>
          <a:p>
            <a:pPr>
              <a:buFont typeface="Arial" panose="020B0604020202020204" pitchFamily="34" charset="0"/>
              <a:buChar char="•"/>
            </a:pPr>
            <a:r>
              <a:rPr lang="en-GB" sz="1800" dirty="0" smtClean="0"/>
              <a:t>Recall what is meant by distributed file system</a:t>
            </a:r>
          </a:p>
          <a:p>
            <a:pPr>
              <a:buFont typeface="Arial" panose="020B0604020202020204" pitchFamily="34" charset="0"/>
              <a:buChar char="•"/>
            </a:pPr>
            <a:endParaRPr lang="en-GB" sz="1400" dirty="0"/>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a:p>
        </p:txBody>
      </p:sp>
      <p:sp>
        <p:nvSpPr>
          <p:cNvPr id="10" name="Rounded Rectangle 9"/>
          <p:cNvSpPr/>
          <p:nvPr/>
        </p:nvSpPr>
        <p:spPr>
          <a:xfrm>
            <a:off x="595519" y="3645024"/>
            <a:ext cx="7200000" cy="817245"/>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HDFS provides </a:t>
            </a:r>
            <a:r>
              <a:rPr lang="en-GB" altLang="en-US" b="1" dirty="0">
                <a:solidFill>
                  <a:srgbClr val="2EABE2"/>
                </a:solidFill>
              </a:rPr>
              <a:t>high performance </a:t>
            </a:r>
            <a:r>
              <a:rPr lang="en-GB" altLang="en-US" dirty="0"/>
              <a:t>access to data across the Hadoop cluster</a:t>
            </a:r>
          </a:p>
        </p:txBody>
      </p:sp>
      <p:sp>
        <p:nvSpPr>
          <p:cNvPr id="11" name="Rounded Rectangle 10"/>
          <p:cNvSpPr/>
          <p:nvPr/>
        </p:nvSpPr>
        <p:spPr>
          <a:xfrm>
            <a:off x="595519" y="4653136"/>
            <a:ext cx="7200000" cy="817245"/>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This storage layer can </a:t>
            </a:r>
            <a:r>
              <a:rPr lang="en-GB" altLang="en-US"/>
              <a:t>then </a:t>
            </a:r>
            <a:r>
              <a:rPr lang="en-GB" altLang="en-US" smtClean="0"/>
              <a:t>be acted </a:t>
            </a:r>
            <a:r>
              <a:rPr lang="en-GB" altLang="en-US" dirty="0"/>
              <a:t>upon via</a:t>
            </a:r>
            <a:r>
              <a:rPr lang="en-GB" altLang="en-US" b="1" dirty="0">
                <a:solidFill>
                  <a:srgbClr val="2EABE2"/>
                </a:solidFill>
              </a:rPr>
              <a:t> all other components </a:t>
            </a:r>
            <a:r>
              <a:rPr lang="en-GB" altLang="en-US" dirty="0"/>
              <a:t>of the Hadoop Ecosystem</a:t>
            </a:r>
          </a:p>
        </p:txBody>
      </p:sp>
      <p:sp>
        <p:nvSpPr>
          <p:cNvPr id="12" name="Rounded Rectangle 11"/>
          <p:cNvSpPr/>
          <p:nvPr/>
        </p:nvSpPr>
        <p:spPr>
          <a:xfrm>
            <a:off x="595519" y="2636912"/>
            <a:ext cx="7200000" cy="817245"/>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It is the </a:t>
            </a:r>
            <a:r>
              <a:rPr lang="en-GB" altLang="en-US" b="1" dirty="0">
                <a:solidFill>
                  <a:srgbClr val="2EABE2"/>
                </a:solidFill>
              </a:rPr>
              <a:t>primary storage </a:t>
            </a:r>
            <a:r>
              <a:rPr lang="en-GB" altLang="en-US" dirty="0"/>
              <a:t>system for Hadoop applications (where data files reside) </a:t>
            </a:r>
          </a:p>
        </p:txBody>
      </p:sp>
    </p:spTree>
    <p:extLst>
      <p:ext uri="{BB962C8B-B14F-4D97-AF65-F5344CB8AC3E}">
        <p14:creationId xmlns:p14="http://schemas.microsoft.com/office/powerpoint/2010/main" val="3253455664"/>
      </p:ext>
    </p:extLst>
  </p:cSld>
  <p:clrMapOvr>
    <a:masterClrMapping/>
  </p:clrMapOvr>
  <p:transition spd="slow">
    <p:strip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6</a:t>
            </a:fld>
            <a:endParaRPr lang="en-US" b="1" dirty="0">
              <a:solidFill>
                <a:prstClr val="black"/>
              </a:solidFill>
            </a:endParaRPr>
          </a:p>
        </p:txBody>
      </p:sp>
      <p:sp>
        <p:nvSpPr>
          <p:cNvPr id="2" name="Title 1"/>
          <p:cNvSpPr>
            <a:spLocks noGrp="1"/>
          </p:cNvSpPr>
          <p:nvPr>
            <p:ph type="title"/>
          </p:nvPr>
        </p:nvSpPr>
        <p:spPr>
          <a:xfrm>
            <a:off x="457200" y="639027"/>
            <a:ext cx="8229600" cy="415498"/>
          </a:xfrm>
        </p:spPr>
        <p:txBody>
          <a:bodyPr/>
          <a:lstStyle/>
          <a:p>
            <a:r>
              <a:rPr lang="en-GB" dirty="0" smtClean="0"/>
              <a:t>What is HDFS?    </a:t>
            </a:r>
            <a:endParaRPr lang="en-GB" sz="2000" b="0" dirty="0">
              <a:solidFill>
                <a:srgbClr val="2EABE2"/>
              </a:solidFill>
            </a:endParaRPr>
          </a:p>
        </p:txBody>
      </p:sp>
      <p:sp>
        <p:nvSpPr>
          <p:cNvPr id="6" name="Content Placeholder 1"/>
          <p:cNvSpPr txBox="1">
            <a:spLocks/>
          </p:cNvSpPr>
          <p:nvPr/>
        </p:nvSpPr>
        <p:spPr bwMode="auto">
          <a:xfrm>
            <a:off x="595519" y="147167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2000" dirty="0" smtClean="0"/>
          </a:p>
          <a:p>
            <a:endParaRPr lang="en-GB" sz="2000" dirty="0"/>
          </a:p>
        </p:txBody>
      </p:sp>
      <p:sp>
        <p:nvSpPr>
          <p:cNvPr id="3" name="Rectangle 2"/>
          <p:cNvSpPr/>
          <p:nvPr/>
        </p:nvSpPr>
        <p:spPr>
          <a:xfrm>
            <a:off x="595519" y="1287010"/>
            <a:ext cx="2792752" cy="400110"/>
          </a:xfrm>
          <a:prstGeom prst="rect">
            <a:avLst/>
          </a:prstGeom>
        </p:spPr>
        <p:txBody>
          <a:bodyPr wrap="none">
            <a:spAutoFit/>
          </a:bodyPr>
          <a:lstStyle/>
          <a:p>
            <a:r>
              <a:rPr lang="en-GB" sz="2000" dirty="0">
                <a:solidFill>
                  <a:srgbClr val="2EABE2"/>
                </a:solidFill>
              </a:rPr>
              <a:t>Name and Data Nodes</a:t>
            </a:r>
            <a:endParaRPr lang="en-GB" sz="2000" dirty="0"/>
          </a:p>
        </p:txBody>
      </p:sp>
      <p:sp>
        <p:nvSpPr>
          <p:cNvPr id="7" name="Rounded Rectangle 6"/>
          <p:cNvSpPr/>
          <p:nvPr/>
        </p:nvSpPr>
        <p:spPr>
          <a:xfrm>
            <a:off x="595519" y="1687120"/>
            <a:ext cx="7200000" cy="817245"/>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HDFS is the </a:t>
            </a:r>
            <a:r>
              <a:rPr lang="en-GB" altLang="en-US" b="1" dirty="0" smtClean="0">
                <a:solidFill>
                  <a:srgbClr val="2EABE2"/>
                </a:solidFill>
              </a:rPr>
              <a:t>Scalable</a:t>
            </a:r>
            <a:r>
              <a:rPr lang="en-GB" altLang="en-US" dirty="0" smtClean="0"/>
              <a:t> </a:t>
            </a:r>
            <a:r>
              <a:rPr lang="en-GB" altLang="en-US" dirty="0"/>
              <a:t>file system that </a:t>
            </a:r>
            <a:r>
              <a:rPr lang="en-GB" altLang="en-US" b="1" dirty="0" smtClean="0">
                <a:solidFill>
                  <a:srgbClr val="2EABE2"/>
                </a:solidFill>
              </a:rPr>
              <a:t>Distributes</a:t>
            </a:r>
            <a:r>
              <a:rPr lang="en-GB" altLang="en-US" dirty="0" smtClean="0">
                <a:solidFill>
                  <a:srgbClr val="2EABE2"/>
                </a:solidFill>
              </a:rPr>
              <a:t> </a:t>
            </a:r>
            <a:r>
              <a:rPr lang="en-GB" altLang="en-US" dirty="0"/>
              <a:t>and </a:t>
            </a:r>
            <a:r>
              <a:rPr lang="en-GB" altLang="en-US" b="1" dirty="0" smtClean="0">
                <a:solidFill>
                  <a:srgbClr val="2EABE2"/>
                </a:solidFill>
              </a:rPr>
              <a:t>Stores Data </a:t>
            </a:r>
            <a:r>
              <a:rPr lang="en-GB" altLang="en-US" dirty="0"/>
              <a:t>across </a:t>
            </a:r>
            <a:r>
              <a:rPr lang="en-GB" altLang="en-US" b="1" dirty="0" smtClean="0">
                <a:solidFill>
                  <a:srgbClr val="2EABE2"/>
                </a:solidFill>
              </a:rPr>
              <a:t>All</a:t>
            </a:r>
            <a:r>
              <a:rPr lang="en-GB" altLang="en-US" dirty="0" smtClean="0">
                <a:solidFill>
                  <a:srgbClr val="2EABE2"/>
                </a:solidFill>
              </a:rPr>
              <a:t> </a:t>
            </a:r>
            <a:r>
              <a:rPr lang="en-GB" altLang="en-US" dirty="0"/>
              <a:t>machines in a Hadoop cluster</a:t>
            </a:r>
          </a:p>
        </p:txBody>
      </p:sp>
      <p:graphicFrame>
        <p:nvGraphicFramePr>
          <p:cNvPr id="8" name="Content Placeholder 3"/>
          <p:cNvGraphicFramePr>
            <a:graphicFrameLocks/>
          </p:cNvGraphicFramePr>
          <p:nvPr>
            <p:custDataLst>
              <p:tags r:id="rId1"/>
            </p:custDataLst>
            <p:extLst>
              <p:ext uri="{D42A27DB-BD31-4B8C-83A1-F6EECF244321}">
                <p14:modId xmlns:p14="http://schemas.microsoft.com/office/powerpoint/2010/main" val="1961403453"/>
              </p:ext>
            </p:extLst>
          </p:nvPr>
        </p:nvGraphicFramePr>
        <p:xfrm>
          <a:off x="359651" y="2618907"/>
          <a:ext cx="8610600" cy="36268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6492174"/>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3FA5DC50-4818-4DEA-AC24-84E3A6F3385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C95DB0FF-9853-44DE-9E47-410431DE4DA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5DC6B7C2-C318-43C4-A4D8-D784D1FE9FF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412B7863-45FB-4806-9C10-679FF9D140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graphicEl>
                                              <a:dgm id="{9C6B4D40-BE45-43F4-BD45-BDBB7B54864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graphicEl>
                                              <a:dgm id="{B3177C8B-F79C-4E22-A26E-9CB8D3D0F42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7</a:t>
            </a:fld>
            <a:endParaRPr lang="en-US" b="1" dirty="0">
              <a:solidFill>
                <a:prstClr val="black"/>
              </a:solidFill>
            </a:endParaRPr>
          </a:p>
        </p:txBody>
      </p:sp>
      <p:sp>
        <p:nvSpPr>
          <p:cNvPr id="2" name="Title 1"/>
          <p:cNvSpPr>
            <a:spLocks noGrp="1"/>
          </p:cNvSpPr>
          <p:nvPr>
            <p:ph type="title"/>
          </p:nvPr>
        </p:nvSpPr>
        <p:spPr/>
        <p:txBody>
          <a:bodyPr/>
          <a:lstStyle/>
          <a:p>
            <a:r>
              <a:rPr lang="en-GB" dirty="0" smtClean="0"/>
              <a:t>What is HDFS?    </a:t>
            </a:r>
            <a:endParaRPr lang="en-GB" dirty="0"/>
          </a:p>
        </p:txBody>
      </p:sp>
      <p:sp>
        <p:nvSpPr>
          <p:cNvPr id="6" name="Content Placeholder 1"/>
          <p:cNvSpPr txBox="1">
            <a:spLocks/>
          </p:cNvSpPr>
          <p:nvPr/>
        </p:nvSpPr>
        <p:spPr bwMode="auto">
          <a:xfrm>
            <a:off x="615919" y="2119748"/>
            <a:ext cx="8138864" cy="3109452"/>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GB" sz="1800" dirty="0"/>
              <a:t>Also included in the </a:t>
            </a:r>
            <a:r>
              <a:rPr lang="en-GB" sz="1800" b="1" dirty="0">
                <a:solidFill>
                  <a:srgbClr val="2EABE2"/>
                </a:solidFill>
              </a:rPr>
              <a:t>Hadoop Cluster </a:t>
            </a:r>
            <a:r>
              <a:rPr lang="en-GB" sz="1800" dirty="0"/>
              <a:t>are the </a:t>
            </a:r>
            <a:r>
              <a:rPr lang="en-GB" sz="1800" b="1" dirty="0">
                <a:solidFill>
                  <a:srgbClr val="2EABE2"/>
                </a:solidFill>
              </a:rPr>
              <a:t>C</a:t>
            </a:r>
            <a:r>
              <a:rPr lang="en-GB" sz="1800" b="1" dirty="0" smtClean="0">
                <a:solidFill>
                  <a:srgbClr val="2EABE2"/>
                </a:solidFill>
              </a:rPr>
              <a:t>lient Machines</a:t>
            </a:r>
          </a:p>
          <a:p>
            <a:pPr>
              <a:buFont typeface="Arial" panose="020B0604020202020204" pitchFamily="34" charset="0"/>
              <a:buChar char="•"/>
            </a:pPr>
            <a:endParaRPr lang="en-GB" sz="1800" b="1" dirty="0"/>
          </a:p>
          <a:p>
            <a:pPr>
              <a:buFont typeface="Arial" panose="020B0604020202020204" pitchFamily="34" charset="0"/>
              <a:buChar char="•"/>
            </a:pPr>
            <a:r>
              <a:rPr lang="en-GB" sz="1800" dirty="0"/>
              <a:t>These machines are not a </a:t>
            </a:r>
            <a:r>
              <a:rPr lang="en-GB" sz="1800" b="1" dirty="0" smtClean="0">
                <a:solidFill>
                  <a:srgbClr val="2EABE2"/>
                </a:solidFill>
              </a:rPr>
              <a:t>NameNode</a:t>
            </a:r>
            <a:r>
              <a:rPr lang="en-GB" sz="1800" b="1" dirty="0" smtClean="0"/>
              <a:t> </a:t>
            </a:r>
            <a:r>
              <a:rPr lang="en-GB" sz="1800" dirty="0"/>
              <a:t>nor a </a:t>
            </a:r>
            <a:r>
              <a:rPr lang="en-GB" sz="1800" b="1" dirty="0" smtClean="0">
                <a:solidFill>
                  <a:srgbClr val="2EABE2"/>
                </a:solidFill>
              </a:rPr>
              <a:t>DataNode</a:t>
            </a:r>
            <a:endParaRPr lang="en-GB" sz="1800" b="1" dirty="0">
              <a:solidFill>
                <a:srgbClr val="2EABE2"/>
              </a:solidFill>
            </a:endParaRPr>
          </a:p>
          <a:p>
            <a:pPr>
              <a:buFont typeface="Arial" panose="020B0604020202020204" pitchFamily="34" charset="0"/>
              <a:buChar char="•"/>
            </a:pPr>
            <a:endParaRPr lang="en-GB" sz="1800" b="1" dirty="0">
              <a:solidFill>
                <a:srgbClr val="2EABE2"/>
              </a:solidFill>
            </a:endParaRPr>
          </a:p>
          <a:p>
            <a:pPr>
              <a:buFont typeface="Arial" panose="020B0604020202020204" pitchFamily="34" charset="0"/>
              <a:buChar char="•"/>
            </a:pPr>
            <a:r>
              <a:rPr lang="en-GB" sz="1800" dirty="0"/>
              <a:t> </a:t>
            </a:r>
            <a:r>
              <a:rPr lang="en-GB" sz="1800" dirty="0" smtClean="0"/>
              <a:t>The </a:t>
            </a:r>
            <a:r>
              <a:rPr lang="en-GB" sz="1800" b="1" dirty="0" smtClean="0">
                <a:solidFill>
                  <a:srgbClr val="2EABE2"/>
                </a:solidFill>
              </a:rPr>
              <a:t>Client</a:t>
            </a:r>
            <a:r>
              <a:rPr lang="en-GB" sz="1800" b="1" dirty="0" smtClean="0"/>
              <a:t> </a:t>
            </a:r>
            <a:r>
              <a:rPr lang="en-GB" sz="1800" b="1" dirty="0" smtClean="0">
                <a:solidFill>
                  <a:srgbClr val="2EABE2"/>
                </a:solidFill>
              </a:rPr>
              <a:t>Machines</a:t>
            </a:r>
            <a:r>
              <a:rPr lang="en-GB" sz="1800" b="1" dirty="0" smtClean="0"/>
              <a:t> </a:t>
            </a:r>
            <a:r>
              <a:rPr lang="en-GB" sz="1800" dirty="0" smtClean="0"/>
              <a:t>are responsible for </a:t>
            </a:r>
            <a:r>
              <a:rPr lang="en-GB" sz="1800" b="1" dirty="0" smtClean="0">
                <a:solidFill>
                  <a:srgbClr val="2EABE2"/>
                </a:solidFill>
              </a:rPr>
              <a:t>Utilising</a:t>
            </a:r>
            <a:r>
              <a:rPr lang="en-GB" sz="1800" dirty="0" smtClean="0"/>
              <a:t> the hadoop cluster</a:t>
            </a:r>
          </a:p>
          <a:p>
            <a:pPr>
              <a:buFont typeface="Arial" panose="020B0604020202020204" pitchFamily="34" charset="0"/>
              <a:buChar char="•"/>
            </a:pPr>
            <a:endParaRPr lang="en-GB" sz="1800" b="1" dirty="0" smtClean="0"/>
          </a:p>
          <a:p>
            <a:pPr>
              <a:buFont typeface="Arial" panose="020B0604020202020204" pitchFamily="34" charset="0"/>
              <a:buChar char="•"/>
            </a:pPr>
            <a:r>
              <a:rPr lang="en-GB" sz="1800" dirty="0"/>
              <a:t>They </a:t>
            </a:r>
            <a:r>
              <a:rPr lang="en-GB" sz="1800" b="1" dirty="0" smtClean="0">
                <a:solidFill>
                  <a:srgbClr val="2EABE2"/>
                </a:solidFill>
              </a:rPr>
              <a:t>Load Data</a:t>
            </a:r>
            <a:r>
              <a:rPr lang="en-GB" sz="1800" dirty="0"/>
              <a:t>, </a:t>
            </a:r>
            <a:r>
              <a:rPr lang="en-GB" sz="1800" b="1" dirty="0" smtClean="0">
                <a:solidFill>
                  <a:srgbClr val="2EABE2"/>
                </a:solidFill>
              </a:rPr>
              <a:t>Submit Jobs </a:t>
            </a:r>
            <a:r>
              <a:rPr lang="en-GB" sz="1800" dirty="0"/>
              <a:t>and then </a:t>
            </a:r>
            <a:r>
              <a:rPr lang="en-GB" sz="1800" b="1" dirty="0" smtClean="0">
                <a:solidFill>
                  <a:srgbClr val="2EABE2"/>
                </a:solidFill>
              </a:rPr>
              <a:t>View Results</a:t>
            </a:r>
            <a:endParaRPr lang="en-GB" sz="1800" b="1" dirty="0">
              <a:solidFill>
                <a:srgbClr val="2EABE2"/>
              </a:solidFill>
            </a:endParaRPr>
          </a:p>
          <a:p>
            <a:endParaRPr lang="en-GB" b="1" dirty="0"/>
          </a:p>
        </p:txBody>
      </p:sp>
      <p:sp>
        <p:nvSpPr>
          <p:cNvPr id="3" name="Rectangle 2"/>
          <p:cNvSpPr/>
          <p:nvPr/>
        </p:nvSpPr>
        <p:spPr>
          <a:xfrm>
            <a:off x="827584" y="1268760"/>
            <a:ext cx="1882247" cy="400110"/>
          </a:xfrm>
          <a:prstGeom prst="rect">
            <a:avLst/>
          </a:prstGeom>
        </p:spPr>
        <p:txBody>
          <a:bodyPr wrap="none">
            <a:spAutoFit/>
          </a:bodyPr>
          <a:lstStyle/>
          <a:p>
            <a:r>
              <a:rPr lang="en-GB" sz="2000" dirty="0" smtClean="0">
                <a:solidFill>
                  <a:srgbClr val="2EABE2"/>
                </a:solidFill>
              </a:rPr>
              <a:t>Client Machine</a:t>
            </a:r>
            <a:endParaRPr lang="en-GB" sz="2000" dirty="0">
              <a:solidFill>
                <a:srgbClr val="2EABE2"/>
              </a:solidFill>
            </a:endParaRPr>
          </a:p>
        </p:txBody>
      </p:sp>
    </p:spTree>
    <p:extLst>
      <p:ext uri="{BB962C8B-B14F-4D97-AF65-F5344CB8AC3E}">
        <p14:creationId xmlns:p14="http://schemas.microsoft.com/office/powerpoint/2010/main" val="595123740"/>
      </p:ext>
    </p:extLst>
  </p:cSld>
  <p:clrMapOvr>
    <a:masterClrMapping/>
  </p:clrMapOvr>
  <p:transition spd="slow">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8</a:t>
            </a:fld>
            <a:endParaRPr lang="en-US" b="1" dirty="0">
              <a:solidFill>
                <a:prstClr val="black"/>
              </a:solidFill>
            </a:endParaRPr>
          </a:p>
        </p:txBody>
      </p:sp>
      <p:sp>
        <p:nvSpPr>
          <p:cNvPr id="2" name="Title 1"/>
          <p:cNvSpPr>
            <a:spLocks noGrp="1"/>
          </p:cNvSpPr>
          <p:nvPr>
            <p:ph type="title"/>
          </p:nvPr>
        </p:nvSpPr>
        <p:spPr>
          <a:xfrm>
            <a:off x="457200" y="1213302"/>
            <a:ext cx="8229600" cy="353943"/>
          </a:xfrm>
        </p:spPr>
        <p:txBody>
          <a:bodyPr/>
          <a:lstStyle/>
          <a:p>
            <a:r>
              <a:rPr lang="en-GB" sz="2000" b="0" dirty="0" smtClean="0">
                <a:solidFill>
                  <a:srgbClr val="2EABE2"/>
                </a:solidFill>
              </a:rPr>
              <a:t>The Hadoop Ecosystem</a:t>
            </a:r>
            <a:endParaRPr lang="en-GB" sz="2000" b="0" dirty="0">
              <a:solidFill>
                <a:srgbClr val="2EABE2"/>
              </a:solidFill>
            </a:endParaRPr>
          </a:p>
        </p:txBody>
      </p:sp>
      <p:sp>
        <p:nvSpPr>
          <p:cNvPr id="5" name="Title 1"/>
          <p:cNvSpPr txBox="1">
            <a:spLocks/>
          </p:cNvSpPr>
          <p:nvPr/>
        </p:nvSpPr>
        <p:spPr bwMode="auto">
          <a:xfrm>
            <a:off x="609600" y="791427"/>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What is HDFS?    </a:t>
            </a:r>
            <a:endParaRPr lang="en-GB" dirty="0"/>
          </a:p>
        </p:txBody>
      </p:sp>
      <p:grpSp>
        <p:nvGrpSpPr>
          <p:cNvPr id="6" name="Group 5"/>
          <p:cNvGrpSpPr/>
          <p:nvPr/>
        </p:nvGrpSpPr>
        <p:grpSpPr>
          <a:xfrm>
            <a:off x="2555776" y="2883043"/>
            <a:ext cx="4123957" cy="1966866"/>
            <a:chOff x="2501405" y="2930385"/>
            <a:chExt cx="4123957" cy="1966866"/>
          </a:xfrm>
        </p:grpSpPr>
        <p:sp>
          <p:nvSpPr>
            <p:cNvPr id="7" name="Rectangle 6"/>
            <p:cNvSpPr/>
            <p:nvPr/>
          </p:nvSpPr>
          <p:spPr>
            <a:xfrm>
              <a:off x="2501405" y="2930385"/>
              <a:ext cx="4123957" cy="196686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lstStyle/>
            <a:p>
              <a:r>
                <a:rPr lang="en-GB" b="1" dirty="0" smtClean="0">
                  <a:solidFill>
                    <a:schemeClr val="tx1"/>
                  </a:solidFill>
                </a:rPr>
                <a:t>Hadoop</a:t>
              </a:r>
              <a:endParaRPr lang="en-GB" b="1" dirty="0">
                <a:solidFill>
                  <a:schemeClr val="tx1"/>
                </a:solidFill>
              </a:endParaRPr>
            </a:p>
          </p:txBody>
        </p:sp>
        <p:sp>
          <p:nvSpPr>
            <p:cNvPr id="8" name="Rectangle 7"/>
            <p:cNvSpPr/>
            <p:nvPr/>
          </p:nvSpPr>
          <p:spPr>
            <a:xfrm>
              <a:off x="2613529" y="4101074"/>
              <a:ext cx="2966583" cy="7003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1"/>
                  </a:solidFill>
                </a:rPr>
                <a:t>HDFS</a:t>
              </a:r>
            </a:p>
            <a:p>
              <a:pPr algn="ctr"/>
              <a:r>
                <a:rPr lang="en-GB" sz="1400" dirty="0" smtClean="0">
                  <a:solidFill>
                    <a:schemeClr val="tx1"/>
                  </a:solidFill>
                </a:rPr>
                <a:t> (Hadoop Distributed File System)</a:t>
              </a:r>
              <a:endParaRPr lang="en-GB" sz="1400" dirty="0">
                <a:solidFill>
                  <a:schemeClr val="tx1"/>
                </a:solidFill>
              </a:endParaRPr>
            </a:p>
          </p:txBody>
        </p:sp>
        <p:sp>
          <p:nvSpPr>
            <p:cNvPr id="9" name="Rectangle 8"/>
            <p:cNvSpPr/>
            <p:nvPr/>
          </p:nvSpPr>
          <p:spPr>
            <a:xfrm>
              <a:off x="2623014" y="3309117"/>
              <a:ext cx="3884192" cy="6327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1"/>
                  </a:solidFill>
                </a:rPr>
                <a:t>MapReduce/ YARN</a:t>
              </a:r>
            </a:p>
            <a:p>
              <a:pPr algn="ctr"/>
              <a:r>
                <a:rPr lang="en-GB" sz="1400" dirty="0" smtClean="0">
                  <a:solidFill>
                    <a:schemeClr val="tx1"/>
                  </a:solidFill>
                </a:rPr>
                <a:t>(Distributed Processing Framework)</a:t>
              </a:r>
              <a:endParaRPr lang="en-GB" sz="1400" dirty="0">
                <a:solidFill>
                  <a:schemeClr val="tx1"/>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2756" y="4021863"/>
              <a:ext cx="785731" cy="793665"/>
            </a:xfrm>
            <a:prstGeom prst="rect">
              <a:avLst/>
            </a:prstGeom>
          </p:spPr>
        </p:pic>
      </p:grpSp>
      <p:sp>
        <p:nvSpPr>
          <p:cNvPr id="11" name="Rounded Rectangular Callout 10"/>
          <p:cNvSpPr/>
          <p:nvPr/>
        </p:nvSpPr>
        <p:spPr>
          <a:xfrm>
            <a:off x="3252758" y="1753565"/>
            <a:ext cx="1810279" cy="720081"/>
          </a:xfrm>
          <a:prstGeom prst="wedgeRoundRectCallout">
            <a:avLst>
              <a:gd name="adj1" fmla="val 994"/>
              <a:gd name="adj2" fmla="val 107500"/>
              <a:gd name="adj3" fmla="val 16667"/>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OOZIE</a:t>
            </a:r>
            <a:endParaRPr lang="en-GB" dirty="0"/>
          </a:p>
        </p:txBody>
      </p:sp>
      <p:sp>
        <p:nvSpPr>
          <p:cNvPr id="12" name="Rounded Rectangular Callout 11"/>
          <p:cNvSpPr/>
          <p:nvPr/>
        </p:nvSpPr>
        <p:spPr>
          <a:xfrm>
            <a:off x="745497" y="1752518"/>
            <a:ext cx="1810279" cy="721128"/>
          </a:xfrm>
          <a:prstGeom prst="wedgeRoundRectCallout">
            <a:avLst>
              <a:gd name="adj1" fmla="val 49726"/>
              <a:gd name="adj2" fmla="val 112500"/>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SPARK</a:t>
            </a:r>
            <a:endParaRPr lang="en-GB" dirty="0"/>
          </a:p>
        </p:txBody>
      </p:sp>
      <p:sp>
        <p:nvSpPr>
          <p:cNvPr id="13" name="Rounded Rectangular Callout 12"/>
          <p:cNvSpPr/>
          <p:nvPr/>
        </p:nvSpPr>
        <p:spPr>
          <a:xfrm>
            <a:off x="5737127" y="1753565"/>
            <a:ext cx="1810279" cy="720081"/>
          </a:xfrm>
          <a:prstGeom prst="wedgeRoundRectCallout">
            <a:avLst>
              <a:gd name="adj1" fmla="val 994"/>
              <a:gd name="adj2" fmla="val 107500"/>
              <a:gd name="adj3" fmla="val 16667"/>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ZOOKEEPER</a:t>
            </a:r>
            <a:endParaRPr lang="en-GB" dirty="0"/>
          </a:p>
        </p:txBody>
      </p:sp>
      <p:sp>
        <p:nvSpPr>
          <p:cNvPr id="14" name="Rounded Rectangular Callout 13"/>
          <p:cNvSpPr/>
          <p:nvPr/>
        </p:nvSpPr>
        <p:spPr>
          <a:xfrm>
            <a:off x="7020272" y="3506436"/>
            <a:ext cx="1809210" cy="720080"/>
          </a:xfrm>
          <a:prstGeom prst="wedgeRoundRectCallout">
            <a:avLst>
              <a:gd name="adj1" fmla="val -68774"/>
              <a:gd name="adj2" fmla="val 20194"/>
              <a:gd name="adj3" fmla="val 16667"/>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FLUME</a:t>
            </a:r>
            <a:endParaRPr lang="en-GB" dirty="0"/>
          </a:p>
        </p:txBody>
      </p:sp>
      <p:sp>
        <p:nvSpPr>
          <p:cNvPr id="15" name="Rounded Rectangular Callout 14"/>
          <p:cNvSpPr/>
          <p:nvPr/>
        </p:nvSpPr>
        <p:spPr>
          <a:xfrm>
            <a:off x="3252758" y="5341760"/>
            <a:ext cx="1810279" cy="720081"/>
          </a:xfrm>
          <a:prstGeom prst="wedgeRoundRectCallout">
            <a:avLst>
              <a:gd name="adj1" fmla="val 1748"/>
              <a:gd name="adj2" fmla="val -118042"/>
              <a:gd name="adj3" fmla="val 16667"/>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HIVE</a:t>
            </a:r>
            <a:endParaRPr lang="en-GB" dirty="0"/>
          </a:p>
        </p:txBody>
      </p:sp>
      <p:sp>
        <p:nvSpPr>
          <p:cNvPr id="16" name="Rounded Rectangular Callout 15"/>
          <p:cNvSpPr/>
          <p:nvPr/>
        </p:nvSpPr>
        <p:spPr>
          <a:xfrm>
            <a:off x="5831922" y="5371628"/>
            <a:ext cx="1620688" cy="721668"/>
          </a:xfrm>
          <a:prstGeom prst="wedgeRoundRectCallout">
            <a:avLst>
              <a:gd name="adj1" fmla="val 884"/>
              <a:gd name="adj2" fmla="val -123893"/>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SQOOP</a:t>
            </a:r>
            <a:endParaRPr lang="en-GB" dirty="0"/>
          </a:p>
        </p:txBody>
      </p:sp>
      <p:sp>
        <p:nvSpPr>
          <p:cNvPr id="17" name="Rounded Rectangular Callout 16"/>
          <p:cNvSpPr/>
          <p:nvPr/>
        </p:nvSpPr>
        <p:spPr>
          <a:xfrm>
            <a:off x="745496" y="5371628"/>
            <a:ext cx="1810279" cy="720081"/>
          </a:xfrm>
          <a:prstGeom prst="wedgeRoundRectCallout">
            <a:avLst>
              <a:gd name="adj1" fmla="val 51505"/>
              <a:gd name="adj2" fmla="val -118041"/>
              <a:gd name="adj3" fmla="val 16667"/>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MAHOUT</a:t>
            </a:r>
            <a:endParaRPr lang="en-GB" dirty="0"/>
          </a:p>
        </p:txBody>
      </p:sp>
      <p:sp>
        <p:nvSpPr>
          <p:cNvPr id="18" name="Rounded Rectangular Callout 17"/>
          <p:cNvSpPr/>
          <p:nvPr/>
        </p:nvSpPr>
        <p:spPr>
          <a:xfrm>
            <a:off x="251520" y="3506436"/>
            <a:ext cx="1809210" cy="720080"/>
          </a:xfrm>
          <a:prstGeom prst="wedgeRoundRectCallout">
            <a:avLst>
              <a:gd name="adj1" fmla="val 79790"/>
              <a:gd name="adj2" fmla="val 17983"/>
              <a:gd name="adj3" fmla="val 16667"/>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PIG</a:t>
            </a:r>
            <a:endParaRPr lang="en-GB" dirty="0"/>
          </a:p>
        </p:txBody>
      </p:sp>
      <p:sp>
        <p:nvSpPr>
          <p:cNvPr id="3" name="Oval 2"/>
          <p:cNvSpPr/>
          <p:nvPr/>
        </p:nvSpPr>
        <p:spPr>
          <a:xfrm>
            <a:off x="2339752" y="3894573"/>
            <a:ext cx="4536504" cy="1118603"/>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607807"/>
      </p:ext>
    </p:extLst>
  </p:cSld>
  <p:clrMapOvr>
    <a:masterClrMapping/>
  </p:clrMapOvr>
  <p:transition spd="slow">
    <p:strip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9</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6"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endParaRPr lang="en-GB" sz="1800" dirty="0" smtClean="0"/>
          </a:p>
        </p:txBody>
      </p:sp>
      <p:sp>
        <p:nvSpPr>
          <p:cNvPr id="5" name="Text Placeholder 5"/>
          <p:cNvSpPr txBox="1">
            <a:spLocks/>
          </p:cNvSpPr>
          <p:nvPr/>
        </p:nvSpPr>
        <p:spPr bwMode="auto">
          <a:xfrm>
            <a:off x="1475656"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HDFS?</a:t>
            </a:r>
          </a:p>
        </p:txBody>
      </p:sp>
      <p:sp>
        <p:nvSpPr>
          <p:cNvPr id="7" name="Text Placeholder 5"/>
          <p:cNvSpPr txBox="1">
            <a:spLocks/>
          </p:cNvSpPr>
          <p:nvPr/>
        </p:nvSpPr>
        <p:spPr bwMode="auto">
          <a:xfrm>
            <a:off x="1487231" y="5863828"/>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Project</a:t>
            </a:r>
          </a:p>
        </p:txBody>
      </p:sp>
      <p:sp>
        <p:nvSpPr>
          <p:cNvPr id="8" name="Text Placeholder 5"/>
          <p:cNvSpPr txBox="1">
            <a:spLocks/>
          </p:cNvSpPr>
          <p:nvPr/>
        </p:nvSpPr>
        <p:spPr bwMode="auto">
          <a:xfrm>
            <a:off x="1475656"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HDFS Administration Tasks</a:t>
            </a:r>
          </a:p>
        </p:txBody>
      </p:sp>
      <p:sp>
        <p:nvSpPr>
          <p:cNvPr id="9" name="Text Placeholder 5"/>
          <p:cNvSpPr txBox="1">
            <a:spLocks/>
          </p:cNvSpPr>
          <p:nvPr/>
        </p:nvSpPr>
        <p:spPr bwMode="auto">
          <a:xfrm>
            <a:off x="1475656"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Examples and Exercises</a:t>
            </a:r>
          </a:p>
        </p:txBody>
      </p:sp>
      <p:sp>
        <p:nvSpPr>
          <p:cNvPr id="10" name="Text Placeholder 5"/>
          <p:cNvSpPr txBox="1">
            <a:spLocks/>
          </p:cNvSpPr>
          <p:nvPr/>
        </p:nvSpPr>
        <p:spPr bwMode="auto">
          <a:xfrm>
            <a:off x="1475656"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200" dirty="0">
                <a:solidFill>
                  <a:schemeClr val="tx1">
                    <a:lumMod val="50000"/>
                    <a:lumOff val="50000"/>
                  </a:schemeClr>
                </a:solidFill>
              </a:rPr>
              <a:t>Previous Day Recap</a:t>
            </a:r>
          </a:p>
        </p:txBody>
      </p:sp>
      <p:sp>
        <p:nvSpPr>
          <p:cNvPr id="11" name="Text Placeholder 5"/>
          <p:cNvSpPr txBox="1">
            <a:spLocks/>
          </p:cNvSpPr>
          <p:nvPr/>
        </p:nvSpPr>
        <p:spPr bwMode="auto">
          <a:xfrm>
            <a:off x="1475656"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Accessing HDFS</a:t>
            </a:r>
          </a:p>
        </p:txBody>
      </p:sp>
      <p:sp>
        <p:nvSpPr>
          <p:cNvPr id="12" name="Text Placeholder 5"/>
          <p:cNvSpPr txBox="1">
            <a:spLocks/>
          </p:cNvSpPr>
          <p:nvPr/>
        </p:nvSpPr>
        <p:spPr bwMode="auto">
          <a:xfrm>
            <a:off x="1475656"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Basic HDFS Commands</a:t>
            </a:r>
          </a:p>
        </p:txBody>
      </p:sp>
      <p:sp>
        <p:nvSpPr>
          <p:cNvPr id="17" name="Text Placeholder 4"/>
          <p:cNvSpPr txBox="1">
            <a:spLocks/>
          </p:cNvSpPr>
          <p:nvPr/>
        </p:nvSpPr>
        <p:spPr>
          <a:xfrm>
            <a:off x="1463785" y="2626855"/>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Accessing HDFS</a:t>
            </a:r>
          </a:p>
        </p:txBody>
      </p:sp>
      <p:sp>
        <p:nvSpPr>
          <p:cNvPr id="20" name="Text Placeholder 5"/>
          <p:cNvSpPr txBox="1">
            <a:spLocks/>
          </p:cNvSpPr>
          <p:nvPr/>
        </p:nvSpPr>
        <p:spPr bwMode="auto">
          <a:xfrm>
            <a:off x="1475656" y="5225337"/>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2079010068"/>
      </p:ext>
    </p:extLst>
  </p:cSld>
  <p:clrMapOvr>
    <a:masterClrMapping/>
  </p:clrMapOvr>
  <p:transition spd="slow">
    <p:strips/>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JKgWtaGUwrTWxdJqwrNYRW"/>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c43e90cf-65af-417b-bc7c-e52e683de365">02. HDFS</Modu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E84CDB8DA1B2D4FB412AD9113E50F5A" ma:contentTypeVersion="" ma:contentTypeDescription="Create a new document." ma:contentTypeScope="" ma:versionID="e40f3c5e5bbf166eba96cc978444212a">
  <xsd:schema xmlns:xsd="http://www.w3.org/2001/XMLSchema" xmlns:xs="http://www.w3.org/2001/XMLSchema" xmlns:p="http://schemas.microsoft.com/office/2006/metadata/properties" xmlns:ns3="c43e90cf-65af-417b-bc7c-e52e683de365" targetNamespace="http://schemas.microsoft.com/office/2006/metadata/properties" ma:root="true" ma:fieldsID="0e935c5993a91e778ad7c62c0bdefc8b" ns3:_="">
    <xsd:import namespace="c43e90cf-65af-417b-bc7c-e52e683de365"/>
    <xsd:element name="properties">
      <xsd:complexType>
        <xsd:sequence>
          <xsd:element name="documentManagement">
            <xsd:complexType>
              <xsd:all>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e90cf-65af-417b-bc7c-e52e683de365" elementFormDefault="qualified">
    <xsd:import namespace="http://schemas.microsoft.com/office/2006/documentManagement/types"/>
    <xsd:import namespace="http://schemas.microsoft.com/office/infopath/2007/PartnerControls"/>
    <xsd:element name="Module" ma:index="9" nillable="true" ma:displayName="Module" ma:default="01. Introduction To Data Science" ma:format="Dropdown" ma:internalName="Module">
      <xsd:simpleType>
        <xsd:restriction base="dms:Choice">
          <xsd:enumeration value="01. Introduction To Data Science"/>
          <xsd:enumeration value="02. HDFS"/>
          <xsd:enumeration value="03. HIVE"/>
          <xsd:enumeration value="04. PIG"/>
          <xsd:enumeration value="05. SPARK"/>
          <xsd:enumeration value="06. R Programming"/>
          <xsd:enumeration value="07. Projects"/>
          <xsd:enumeration value="08. Python for Data Science"/>
          <xsd:enumeration value="09. SQOOP"/>
          <xsd:enumeration value="10. PARQUET"/>
          <xsd:enumeration value="11. KAFKA"/>
          <xsd:enumeration value="12. IMPALA"/>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CDCDFB-322D-4F7B-9878-E79F5F03917B}">
  <ds:schemaRefs>
    <ds:schemaRef ds:uri="http://www.w3.org/XML/1998/namespace"/>
    <ds:schemaRef ds:uri="http://schemas.openxmlformats.org/package/2006/metadata/core-properties"/>
    <ds:schemaRef ds:uri="http://schemas.microsoft.com/office/2006/documentManagement/types"/>
    <ds:schemaRef ds:uri="http://purl.org/dc/elements/1.1/"/>
    <ds:schemaRef ds:uri="http://purl.org/dc/dcmitype/"/>
    <ds:schemaRef ds:uri="http://purl.org/dc/terms/"/>
    <ds:schemaRef ds:uri="c43e90cf-65af-417b-bc7c-e52e683de365"/>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73FFAE46-59C1-4C17-8EC8-7C15DA0D6956}">
  <ds:schemaRefs>
    <ds:schemaRef ds:uri="http://schemas.microsoft.com/sharepoint/v3/contenttype/forms"/>
  </ds:schemaRefs>
</ds:datastoreItem>
</file>

<file path=customXml/itemProps3.xml><?xml version="1.0" encoding="utf-8"?>
<ds:datastoreItem xmlns:ds="http://schemas.openxmlformats.org/officeDocument/2006/customXml" ds:itemID="{D2C93B67-2976-4CCD-8368-5DF84E8204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3e90cf-65af-417b-bc7c-e52e683de3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12975</TotalTime>
  <Words>2663</Words>
  <Application>Microsoft Office PowerPoint</Application>
  <PresentationFormat>On-screen Show (4:3)</PresentationFormat>
  <Paragraphs>689</Paragraphs>
  <Slides>41</Slides>
  <Notes>37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微軟正黑體</vt:lpstr>
      <vt:lpstr>ＭＳ Ｐゴシック</vt:lpstr>
      <vt:lpstr>ＭＳ Ｐゴシック</vt:lpstr>
      <vt:lpstr>Arial</vt:lpstr>
      <vt:lpstr>Calibri</vt:lpstr>
      <vt:lpstr>Consolas</vt:lpstr>
      <vt:lpstr>新細明體</vt:lpstr>
      <vt:lpstr>Wingdings</vt:lpstr>
      <vt:lpstr>ヒラギノ角ゴ Pro W3</vt:lpstr>
      <vt:lpstr>Office Theme</vt:lpstr>
      <vt:lpstr>1_Office Theme</vt:lpstr>
      <vt:lpstr>PowerPoint Presentation</vt:lpstr>
      <vt:lpstr>Agenda</vt:lpstr>
      <vt:lpstr>Agenda</vt:lpstr>
      <vt:lpstr>Agenda</vt:lpstr>
      <vt:lpstr>What is HDFS?    Hot Dogs For Sale?</vt:lpstr>
      <vt:lpstr>What is HDFS?    </vt:lpstr>
      <vt:lpstr>What is HDFS?    </vt:lpstr>
      <vt:lpstr>The Hadoop Ecosystem</vt:lpstr>
      <vt:lpstr>Agenda</vt:lpstr>
      <vt:lpstr>Loading HDFS</vt:lpstr>
      <vt:lpstr>Quick Access Test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Agenda</vt:lpstr>
      <vt:lpstr>PowerPoint Presentation</vt:lpstr>
      <vt:lpstr>Learning Outcome?</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 Brown</dc:creator>
  <cp:lastModifiedBy>Stuart Brown</cp:lastModifiedBy>
  <cp:revision>407</cp:revision>
  <cp:lastPrinted>2015-10-26T08:18:22Z</cp:lastPrinted>
  <dcterms:created xsi:type="dcterms:W3CDTF">2015-09-25T08:37:51Z</dcterms:created>
  <dcterms:modified xsi:type="dcterms:W3CDTF">2018-11-14T08:52:47Z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0x0101001E84CDB8DA1B2D4FB412AD9113E50F5A</vt:lpwstr>
  </property>
</Properties>
</file>