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tags/tag2.xml" ContentType="application/vnd.openxmlformats-officedocument.presentationml.tags+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tags/tag6.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41"/>
  </p:notesMasterIdLst>
  <p:handoutMasterIdLst>
    <p:handoutMasterId r:id="rId42"/>
  </p:handoutMasterIdLst>
  <p:sldIdLst>
    <p:sldId id="334" r:id="rId6"/>
    <p:sldId id="274" r:id="rId7"/>
    <p:sldId id="335" r:id="rId8"/>
    <p:sldId id="336" r:id="rId9"/>
    <p:sldId id="308" r:id="rId10"/>
    <p:sldId id="337" r:id="rId11"/>
    <p:sldId id="313" r:id="rId12"/>
    <p:sldId id="338" r:id="rId13"/>
    <p:sldId id="309" r:id="rId14"/>
    <p:sldId id="314" r:id="rId15"/>
    <p:sldId id="345" r:id="rId16"/>
    <p:sldId id="311" r:id="rId17"/>
    <p:sldId id="346" r:id="rId18"/>
    <p:sldId id="315" r:id="rId19"/>
    <p:sldId id="317" r:id="rId20"/>
    <p:sldId id="316" r:id="rId21"/>
    <p:sldId id="347" r:id="rId22"/>
    <p:sldId id="318" r:id="rId23"/>
    <p:sldId id="339" r:id="rId24"/>
    <p:sldId id="310" r:id="rId25"/>
    <p:sldId id="340" r:id="rId26"/>
    <p:sldId id="319" r:id="rId27"/>
    <p:sldId id="341" r:id="rId28"/>
    <p:sldId id="348" r:id="rId29"/>
    <p:sldId id="325" r:id="rId30"/>
    <p:sldId id="326" r:id="rId31"/>
    <p:sldId id="327" r:id="rId32"/>
    <p:sldId id="328" r:id="rId33"/>
    <p:sldId id="342" r:id="rId34"/>
    <p:sldId id="324" r:id="rId35"/>
    <p:sldId id="343" r:id="rId36"/>
    <p:sldId id="331" r:id="rId37"/>
    <p:sldId id="350" r:id="rId38"/>
    <p:sldId id="349" r:id="rId39"/>
    <p:sldId id="307" r:id="rId40"/>
  </p:sldIdLst>
  <p:sldSz cx="9144000" cy="6858000" type="screen4x3"/>
  <p:notesSz cx="6735763" cy="98663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ABE2"/>
    <a:srgbClr val="522E91"/>
    <a:srgbClr val="01AF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70478" autoAdjust="0"/>
  </p:normalViewPr>
  <p:slideViewPr>
    <p:cSldViewPr>
      <p:cViewPr varScale="1">
        <p:scale>
          <a:sx n="75" d="100"/>
          <a:sy n="75" d="100"/>
        </p:scale>
        <p:origin x="2728" y="168"/>
      </p:cViewPr>
      <p:guideLst>
        <p:guide orient="horz" pos="2160"/>
        <p:guide pos="2880"/>
      </p:guideLst>
    </p:cSldViewPr>
  </p:slideViewPr>
  <p:notesTextViewPr>
    <p:cViewPr>
      <p:scale>
        <a:sx n="1" d="1"/>
        <a:sy n="1" d="1"/>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70">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84">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70631F-1C3C-4910-ABA9-C4802FD8D8AC}" type="doc">
      <dgm:prSet loTypeId="urn:microsoft.com/office/officeart/2005/8/layout/hList1" loCatId="list" qsTypeId="urn:microsoft.com/office/officeart/2005/8/quickstyle/simple4" qsCatId="simple" csTypeId="urn:microsoft.com/office/officeart/2005/8/colors/colorful1#70" csCatId="colorful" phldr="1"/>
      <dgm:spPr/>
      <dgm:t>
        <a:bodyPr/>
        <a:lstStyle/>
        <a:p>
          <a:endParaRPr lang="en-GB"/>
        </a:p>
      </dgm:t>
    </dgm:pt>
    <dgm:pt modelId="{50EC0E54-F17B-4F6E-9152-1494FA5CF77D}">
      <dgm:prSet phldrT="[Text]" custT="1"/>
      <dgm:spPr>
        <a:solidFill>
          <a:srgbClr val="FAB041"/>
        </a:solidFill>
        <a:ln>
          <a:noFill/>
        </a:ln>
        <a:effectLst/>
        <a:scene3d>
          <a:camera prst="orthographicFront"/>
          <a:lightRig rig="threePt" dir="t"/>
        </a:scene3d>
        <a:sp3d prstMaterial="dkEdge">
          <a:bevelT w="38100" h="12700"/>
        </a:sp3d>
      </dgm:spPr>
      <dgm:t>
        <a:bodyPr/>
        <a:lstStyle/>
        <a:p>
          <a:r>
            <a:rPr lang="en-GB" sz="1600" dirty="0">
              <a:latin typeface="+mn-lt"/>
            </a:rPr>
            <a:t>Job Tracker</a:t>
          </a:r>
        </a:p>
      </dgm:t>
    </dgm:pt>
    <dgm:pt modelId="{15282055-B169-411F-939C-9AE118AB9188}" type="parTrans" cxnId="{EEAA642E-F401-4887-B547-5388B7122BCF}">
      <dgm:prSet/>
      <dgm:spPr/>
      <dgm:t>
        <a:bodyPr/>
        <a:lstStyle/>
        <a:p>
          <a:endParaRPr lang="en-GB"/>
        </a:p>
      </dgm:t>
    </dgm:pt>
    <dgm:pt modelId="{93675E79-1729-445D-83CA-9006F7E5BB98}" type="sibTrans" cxnId="{EEAA642E-F401-4887-B547-5388B7122BCF}">
      <dgm:prSet/>
      <dgm:spPr/>
      <dgm:t>
        <a:bodyPr/>
        <a:lstStyle/>
        <a:p>
          <a:endParaRPr lang="en-GB"/>
        </a:p>
      </dgm:t>
    </dgm:pt>
    <dgm:pt modelId="{654FDA88-A431-4A7B-B96E-D4D2D37CAEFD}">
      <dgm:prSet phldrT="[Text]" custT="1"/>
      <dgm:spPr>
        <a:solidFill>
          <a:schemeClr val="bg1">
            <a:lumMod val="95000"/>
            <a:alpha val="90000"/>
          </a:schemeClr>
        </a:solidFill>
      </dgm:spPr>
      <dgm:t>
        <a:bodyPr/>
        <a:lstStyle/>
        <a:p>
          <a:r>
            <a:rPr lang="en-GB" sz="1400" dirty="0">
              <a:latin typeface="+mn-lt"/>
            </a:rPr>
            <a:t>Oversees how the MapReduce jobs are divided into tasks and distributed among nodes within the cluster</a:t>
          </a:r>
        </a:p>
      </dgm:t>
    </dgm:pt>
    <dgm:pt modelId="{5ECBD32C-AEF3-492F-B8C6-8D286117D0FB}" type="parTrans" cxnId="{03E77E8E-043C-49EE-A761-F9B0BE49A6AF}">
      <dgm:prSet/>
      <dgm:spPr/>
      <dgm:t>
        <a:bodyPr/>
        <a:lstStyle/>
        <a:p>
          <a:endParaRPr lang="en-GB"/>
        </a:p>
      </dgm:t>
    </dgm:pt>
    <dgm:pt modelId="{302515F9-BE17-4BE6-A734-552F8754856B}" type="sibTrans" cxnId="{03E77E8E-043C-49EE-A761-F9B0BE49A6AF}">
      <dgm:prSet/>
      <dgm:spPr/>
      <dgm:t>
        <a:bodyPr/>
        <a:lstStyle/>
        <a:p>
          <a:endParaRPr lang="en-GB"/>
        </a:p>
      </dgm:t>
    </dgm:pt>
    <dgm:pt modelId="{6D2A7691-E350-4E05-BF72-FBB3E35FA5DF}">
      <dgm:prSet phldrT="[Text]" custT="1"/>
      <dgm:spPr>
        <a:solidFill>
          <a:srgbClr val="9EC23C"/>
        </a:solidFill>
        <a:ln>
          <a:noFill/>
        </a:ln>
        <a:effectLst/>
        <a:scene3d>
          <a:camera prst="orthographicFront"/>
          <a:lightRig rig="threePt" dir="t"/>
        </a:scene3d>
        <a:sp3d prstMaterial="dkEdge">
          <a:bevelT w="38100" h="12700"/>
        </a:sp3d>
      </dgm:spPr>
      <dgm:t>
        <a:bodyPr/>
        <a:lstStyle/>
        <a:p>
          <a:r>
            <a:rPr lang="en-GB" sz="1600" dirty="0">
              <a:latin typeface="+mn-lt"/>
            </a:rPr>
            <a:t>Task Tracker</a:t>
          </a:r>
        </a:p>
      </dgm:t>
    </dgm:pt>
    <dgm:pt modelId="{33BDAE5E-2A88-4B5C-8654-620808849EFD}" type="parTrans" cxnId="{00E63019-BC24-4572-AC54-A4A6A018030E}">
      <dgm:prSet/>
      <dgm:spPr/>
      <dgm:t>
        <a:bodyPr/>
        <a:lstStyle/>
        <a:p>
          <a:endParaRPr lang="en-GB"/>
        </a:p>
      </dgm:t>
    </dgm:pt>
    <dgm:pt modelId="{0E8E48AF-1EDB-41EE-9973-D752FC1452EB}" type="sibTrans" cxnId="{00E63019-BC24-4572-AC54-A4A6A018030E}">
      <dgm:prSet/>
      <dgm:spPr/>
      <dgm:t>
        <a:bodyPr/>
        <a:lstStyle/>
        <a:p>
          <a:endParaRPr lang="en-GB"/>
        </a:p>
      </dgm:t>
    </dgm:pt>
    <dgm:pt modelId="{93C2B5BB-B2CF-4F5F-9F13-00A8637D94BD}">
      <dgm:prSet phldrT="[Text]" custT="1"/>
      <dgm:spPr>
        <a:solidFill>
          <a:schemeClr val="bg1">
            <a:lumMod val="95000"/>
            <a:alpha val="90000"/>
          </a:schemeClr>
        </a:solidFill>
      </dgm:spPr>
      <dgm:t>
        <a:bodyPr/>
        <a:lstStyle/>
        <a:p>
          <a:r>
            <a:rPr lang="en-GB" sz="1400" dirty="0">
              <a:latin typeface="+mn-lt"/>
            </a:rPr>
            <a:t>Accepts the task from the Job Tracker and performs the work, the Job Tracker is then alerted when the task is completed</a:t>
          </a:r>
        </a:p>
      </dgm:t>
    </dgm:pt>
    <dgm:pt modelId="{387D0990-ADEF-4F68-BC37-181DDCDA291D}" type="parTrans" cxnId="{AF5CBD32-6E94-4871-9C64-592EBE545655}">
      <dgm:prSet/>
      <dgm:spPr/>
      <dgm:t>
        <a:bodyPr/>
        <a:lstStyle/>
        <a:p>
          <a:endParaRPr lang="en-GB"/>
        </a:p>
      </dgm:t>
    </dgm:pt>
    <dgm:pt modelId="{E6FF6226-8871-4199-89C0-B0E2C07DA99B}" type="sibTrans" cxnId="{AF5CBD32-6E94-4871-9C64-592EBE545655}">
      <dgm:prSet/>
      <dgm:spPr/>
      <dgm:t>
        <a:bodyPr/>
        <a:lstStyle/>
        <a:p>
          <a:endParaRPr lang="en-GB"/>
        </a:p>
      </dgm:t>
    </dgm:pt>
    <dgm:pt modelId="{F25516E6-E465-4A05-B985-B2EC77369002}">
      <dgm:prSet phldrT="[Text]" custT="1"/>
      <dgm:spPr>
        <a:solidFill>
          <a:schemeClr val="bg1">
            <a:lumMod val="95000"/>
            <a:alpha val="90000"/>
          </a:schemeClr>
        </a:solidFill>
      </dgm:spPr>
      <dgm:t>
        <a:bodyPr/>
        <a:lstStyle/>
        <a:p>
          <a:endParaRPr lang="en-GB" sz="1400" dirty="0">
            <a:latin typeface="+mn-lt"/>
          </a:endParaRPr>
        </a:p>
      </dgm:t>
    </dgm:pt>
    <dgm:pt modelId="{7DF079F5-F029-41ED-9757-95AD5408B37D}" type="parTrans" cxnId="{46E7D6DB-7EDC-4918-91E4-B0764964FC21}">
      <dgm:prSet/>
      <dgm:spPr/>
      <dgm:t>
        <a:bodyPr/>
        <a:lstStyle/>
        <a:p>
          <a:endParaRPr lang="en-GB"/>
        </a:p>
      </dgm:t>
    </dgm:pt>
    <dgm:pt modelId="{14B52317-0A67-4641-B655-84E44317A3DE}" type="sibTrans" cxnId="{46E7D6DB-7EDC-4918-91E4-B0764964FC21}">
      <dgm:prSet/>
      <dgm:spPr/>
      <dgm:t>
        <a:bodyPr/>
        <a:lstStyle/>
        <a:p>
          <a:endParaRPr lang="en-GB"/>
        </a:p>
      </dgm:t>
    </dgm:pt>
    <dgm:pt modelId="{08F8A53E-8377-4DE3-AC92-FA7574DB4853}">
      <dgm:prSet phldrT="[Text]" custT="1"/>
      <dgm:spPr>
        <a:solidFill>
          <a:schemeClr val="bg1">
            <a:lumMod val="95000"/>
            <a:alpha val="90000"/>
          </a:schemeClr>
        </a:solidFill>
      </dgm:spPr>
      <dgm:t>
        <a:bodyPr/>
        <a:lstStyle/>
        <a:p>
          <a:r>
            <a:rPr lang="en-GB" sz="1400" dirty="0">
              <a:latin typeface="+mn-lt"/>
            </a:rPr>
            <a:t>Is a point of failure for the Hadoop MapReduce service. If it goes down, all running jobs are halted.</a:t>
          </a:r>
        </a:p>
      </dgm:t>
    </dgm:pt>
    <dgm:pt modelId="{D1D486CA-979C-4233-9755-C32AA9B9CBE5}" type="parTrans" cxnId="{907CFF0C-D9BF-4640-8031-8886A18BD1CD}">
      <dgm:prSet/>
      <dgm:spPr/>
      <dgm:t>
        <a:bodyPr/>
        <a:lstStyle/>
        <a:p>
          <a:endParaRPr lang="en-GB"/>
        </a:p>
      </dgm:t>
    </dgm:pt>
    <dgm:pt modelId="{5FEB1403-89F3-4C27-A9E9-DDBD3B748E5C}" type="sibTrans" cxnId="{907CFF0C-D9BF-4640-8031-8886A18BD1CD}">
      <dgm:prSet/>
      <dgm:spPr/>
      <dgm:t>
        <a:bodyPr/>
        <a:lstStyle/>
        <a:p>
          <a:endParaRPr lang="en-GB"/>
        </a:p>
      </dgm:t>
    </dgm:pt>
    <dgm:pt modelId="{CDBC7519-CFA8-4547-841E-A62926ED9574}">
      <dgm:prSet phldrT="[Text]" custT="1"/>
      <dgm:spPr>
        <a:solidFill>
          <a:schemeClr val="bg1">
            <a:lumMod val="95000"/>
            <a:alpha val="90000"/>
          </a:schemeClr>
        </a:solidFill>
      </dgm:spPr>
      <dgm:t>
        <a:bodyPr/>
        <a:lstStyle/>
        <a:p>
          <a:r>
            <a:rPr lang="en-GB" sz="1400" dirty="0">
              <a:latin typeface="+mn-lt"/>
            </a:rPr>
            <a:t>Accepted tasks include: </a:t>
          </a:r>
          <a:r>
            <a:rPr lang="en-GB" sz="1400" dirty="0"/>
            <a:t>Map, Reduce and Shuffle operations </a:t>
          </a:r>
          <a:endParaRPr lang="en-GB" sz="1400" dirty="0">
            <a:latin typeface="+mn-lt"/>
          </a:endParaRPr>
        </a:p>
      </dgm:t>
    </dgm:pt>
    <dgm:pt modelId="{9F6A6A1B-49ED-4827-B329-EAF70719DED6}" type="parTrans" cxnId="{171FC476-F021-4E96-9457-21CE6BB9BC7E}">
      <dgm:prSet/>
      <dgm:spPr/>
      <dgm:t>
        <a:bodyPr/>
        <a:lstStyle/>
        <a:p>
          <a:endParaRPr lang="en-GB"/>
        </a:p>
      </dgm:t>
    </dgm:pt>
    <dgm:pt modelId="{A0252CB5-F055-4024-91F3-5BFE2594AD58}" type="sibTrans" cxnId="{171FC476-F021-4E96-9457-21CE6BB9BC7E}">
      <dgm:prSet/>
      <dgm:spPr/>
      <dgm:t>
        <a:bodyPr/>
        <a:lstStyle/>
        <a:p>
          <a:endParaRPr lang="en-GB"/>
        </a:p>
      </dgm:t>
    </dgm:pt>
    <dgm:pt modelId="{3AE176D0-E9DB-4B9E-8469-E16CA97891D5}" type="pres">
      <dgm:prSet presAssocID="{0070631F-1C3C-4910-ABA9-C4802FD8D8AC}" presName="Name0" presStyleCnt="0">
        <dgm:presLayoutVars>
          <dgm:dir/>
          <dgm:animLvl val="lvl"/>
          <dgm:resizeHandles val="exact"/>
        </dgm:presLayoutVars>
      </dgm:prSet>
      <dgm:spPr/>
    </dgm:pt>
    <dgm:pt modelId="{BC79B4EE-4744-45F0-8FDA-8D49F4ED563A}" type="pres">
      <dgm:prSet presAssocID="{50EC0E54-F17B-4F6E-9152-1494FA5CF77D}" presName="composite" presStyleCnt="0"/>
      <dgm:spPr/>
    </dgm:pt>
    <dgm:pt modelId="{3614A317-B3F3-44AF-8F10-98022BD2B392}" type="pres">
      <dgm:prSet presAssocID="{50EC0E54-F17B-4F6E-9152-1494FA5CF77D}" presName="parTx" presStyleLbl="alignNode1" presStyleIdx="0" presStyleCnt="2">
        <dgm:presLayoutVars>
          <dgm:chMax val="0"/>
          <dgm:chPref val="0"/>
          <dgm:bulletEnabled val="1"/>
        </dgm:presLayoutVars>
      </dgm:prSet>
      <dgm:spPr/>
    </dgm:pt>
    <dgm:pt modelId="{F534DF47-1754-4989-8654-34B33E2784ED}" type="pres">
      <dgm:prSet presAssocID="{50EC0E54-F17B-4F6E-9152-1494FA5CF77D}" presName="desTx" presStyleLbl="alignAccFollowNode1" presStyleIdx="0" presStyleCnt="2">
        <dgm:presLayoutVars>
          <dgm:bulletEnabled val="1"/>
        </dgm:presLayoutVars>
      </dgm:prSet>
      <dgm:spPr/>
    </dgm:pt>
    <dgm:pt modelId="{57AD318F-87E1-4EE5-BDCE-948E435AABF6}" type="pres">
      <dgm:prSet presAssocID="{93675E79-1729-445D-83CA-9006F7E5BB98}" presName="space" presStyleCnt="0"/>
      <dgm:spPr/>
    </dgm:pt>
    <dgm:pt modelId="{720DB2CA-F1F1-4B6A-A858-0F42E736D849}" type="pres">
      <dgm:prSet presAssocID="{6D2A7691-E350-4E05-BF72-FBB3E35FA5DF}" presName="composite" presStyleCnt="0"/>
      <dgm:spPr/>
    </dgm:pt>
    <dgm:pt modelId="{1EF222D1-4796-4179-8A0B-EA8A01E872BE}" type="pres">
      <dgm:prSet presAssocID="{6D2A7691-E350-4E05-BF72-FBB3E35FA5DF}" presName="parTx" presStyleLbl="alignNode1" presStyleIdx="1" presStyleCnt="2">
        <dgm:presLayoutVars>
          <dgm:chMax val="0"/>
          <dgm:chPref val="0"/>
          <dgm:bulletEnabled val="1"/>
        </dgm:presLayoutVars>
      </dgm:prSet>
      <dgm:spPr/>
    </dgm:pt>
    <dgm:pt modelId="{1B1F8610-C464-41F4-964C-367986051390}" type="pres">
      <dgm:prSet presAssocID="{6D2A7691-E350-4E05-BF72-FBB3E35FA5DF}" presName="desTx" presStyleLbl="alignAccFollowNode1" presStyleIdx="1" presStyleCnt="2">
        <dgm:presLayoutVars>
          <dgm:bulletEnabled val="1"/>
        </dgm:presLayoutVars>
      </dgm:prSet>
      <dgm:spPr/>
    </dgm:pt>
  </dgm:ptLst>
  <dgm:cxnLst>
    <dgm:cxn modelId="{907CFF0C-D9BF-4640-8031-8886A18BD1CD}" srcId="{50EC0E54-F17B-4F6E-9152-1494FA5CF77D}" destId="{08F8A53E-8377-4DE3-AC92-FA7574DB4853}" srcOrd="1" destOrd="0" parTransId="{D1D486CA-979C-4233-9755-C32AA9B9CBE5}" sibTransId="{5FEB1403-89F3-4C27-A9E9-DDBD3B748E5C}"/>
    <dgm:cxn modelId="{00E63019-BC24-4572-AC54-A4A6A018030E}" srcId="{0070631F-1C3C-4910-ABA9-C4802FD8D8AC}" destId="{6D2A7691-E350-4E05-BF72-FBB3E35FA5DF}" srcOrd="1" destOrd="0" parTransId="{33BDAE5E-2A88-4B5C-8654-620808849EFD}" sibTransId="{0E8E48AF-1EDB-41EE-9973-D752FC1452EB}"/>
    <dgm:cxn modelId="{DC2C5E26-3EAB-40CD-AEE7-C772925D75CA}" type="presOf" srcId="{654FDA88-A431-4A7B-B96E-D4D2D37CAEFD}" destId="{F534DF47-1754-4989-8654-34B33E2784ED}" srcOrd="0" destOrd="0" presId="urn:microsoft.com/office/officeart/2005/8/layout/hList1"/>
    <dgm:cxn modelId="{EEAA642E-F401-4887-B547-5388B7122BCF}" srcId="{0070631F-1C3C-4910-ABA9-C4802FD8D8AC}" destId="{50EC0E54-F17B-4F6E-9152-1494FA5CF77D}" srcOrd="0" destOrd="0" parTransId="{15282055-B169-411F-939C-9AE118AB9188}" sibTransId="{93675E79-1729-445D-83CA-9006F7E5BB98}"/>
    <dgm:cxn modelId="{AF5CBD32-6E94-4871-9C64-592EBE545655}" srcId="{6D2A7691-E350-4E05-BF72-FBB3E35FA5DF}" destId="{93C2B5BB-B2CF-4F5F-9F13-00A8637D94BD}" srcOrd="0" destOrd="0" parTransId="{387D0990-ADEF-4F68-BC37-181DDCDA291D}" sibTransId="{E6FF6226-8871-4199-89C0-B0E2C07DA99B}"/>
    <dgm:cxn modelId="{171FC476-F021-4E96-9457-21CE6BB9BC7E}" srcId="{6D2A7691-E350-4E05-BF72-FBB3E35FA5DF}" destId="{CDBC7519-CFA8-4547-841E-A62926ED9574}" srcOrd="1" destOrd="0" parTransId="{9F6A6A1B-49ED-4827-B329-EAF70719DED6}" sibTransId="{A0252CB5-F055-4024-91F3-5BFE2594AD58}"/>
    <dgm:cxn modelId="{66A0A680-3F4A-413A-AB58-56F50704E936}" type="presOf" srcId="{6D2A7691-E350-4E05-BF72-FBB3E35FA5DF}" destId="{1EF222D1-4796-4179-8A0B-EA8A01E872BE}" srcOrd="0" destOrd="0" presId="urn:microsoft.com/office/officeart/2005/8/layout/hList1"/>
    <dgm:cxn modelId="{B837CC89-A791-45B3-8DC0-0AD82DDC5D75}" type="presOf" srcId="{0070631F-1C3C-4910-ABA9-C4802FD8D8AC}" destId="{3AE176D0-E9DB-4B9E-8469-E16CA97891D5}" srcOrd="0" destOrd="0" presId="urn:microsoft.com/office/officeart/2005/8/layout/hList1"/>
    <dgm:cxn modelId="{E762A68D-E2FD-45E0-BBB8-867314C5DD98}" type="presOf" srcId="{93C2B5BB-B2CF-4F5F-9F13-00A8637D94BD}" destId="{1B1F8610-C464-41F4-964C-367986051390}" srcOrd="0" destOrd="0" presId="urn:microsoft.com/office/officeart/2005/8/layout/hList1"/>
    <dgm:cxn modelId="{03E77E8E-043C-49EE-A761-F9B0BE49A6AF}" srcId="{50EC0E54-F17B-4F6E-9152-1494FA5CF77D}" destId="{654FDA88-A431-4A7B-B96E-D4D2D37CAEFD}" srcOrd="0" destOrd="0" parTransId="{5ECBD32C-AEF3-492F-B8C6-8D286117D0FB}" sibTransId="{302515F9-BE17-4BE6-A734-552F8754856B}"/>
    <dgm:cxn modelId="{C2703799-045D-40B3-A651-0F51E4AE2C92}" type="presOf" srcId="{08F8A53E-8377-4DE3-AC92-FA7574DB4853}" destId="{F534DF47-1754-4989-8654-34B33E2784ED}" srcOrd="0" destOrd="1" presId="urn:microsoft.com/office/officeart/2005/8/layout/hList1"/>
    <dgm:cxn modelId="{C7EE4A99-0BC3-4BBC-B7B5-775AF92D9B50}" type="presOf" srcId="{F25516E6-E465-4A05-B985-B2EC77369002}" destId="{1B1F8610-C464-41F4-964C-367986051390}" srcOrd="0" destOrd="2" presId="urn:microsoft.com/office/officeart/2005/8/layout/hList1"/>
    <dgm:cxn modelId="{CB4761D5-64AC-4694-AB44-F51F3BE660A9}" type="presOf" srcId="{50EC0E54-F17B-4F6E-9152-1494FA5CF77D}" destId="{3614A317-B3F3-44AF-8F10-98022BD2B392}" srcOrd="0" destOrd="0" presId="urn:microsoft.com/office/officeart/2005/8/layout/hList1"/>
    <dgm:cxn modelId="{46E7D6DB-7EDC-4918-91E4-B0764964FC21}" srcId="{6D2A7691-E350-4E05-BF72-FBB3E35FA5DF}" destId="{F25516E6-E465-4A05-B985-B2EC77369002}" srcOrd="2" destOrd="0" parTransId="{7DF079F5-F029-41ED-9757-95AD5408B37D}" sibTransId="{14B52317-0A67-4641-B655-84E44317A3DE}"/>
    <dgm:cxn modelId="{B2FB4DF8-36F5-4144-8F04-5A7AAEC6D6A5}" type="presOf" srcId="{CDBC7519-CFA8-4547-841E-A62926ED9574}" destId="{1B1F8610-C464-41F4-964C-367986051390}" srcOrd="0" destOrd="1" presId="urn:microsoft.com/office/officeart/2005/8/layout/hList1"/>
    <dgm:cxn modelId="{B56B8B18-60B7-46F9-8954-65F7B1D0EC31}" type="presParOf" srcId="{3AE176D0-E9DB-4B9E-8469-E16CA97891D5}" destId="{BC79B4EE-4744-45F0-8FDA-8D49F4ED563A}" srcOrd="0" destOrd="0" presId="urn:microsoft.com/office/officeart/2005/8/layout/hList1"/>
    <dgm:cxn modelId="{38629A66-A532-4B40-9ACE-1C8DC85253AF}" type="presParOf" srcId="{BC79B4EE-4744-45F0-8FDA-8D49F4ED563A}" destId="{3614A317-B3F3-44AF-8F10-98022BD2B392}" srcOrd="0" destOrd="0" presId="urn:microsoft.com/office/officeart/2005/8/layout/hList1"/>
    <dgm:cxn modelId="{423A0CCC-5EC3-4AAB-85D8-CAD0FC008E60}" type="presParOf" srcId="{BC79B4EE-4744-45F0-8FDA-8D49F4ED563A}" destId="{F534DF47-1754-4989-8654-34B33E2784ED}" srcOrd="1" destOrd="0" presId="urn:microsoft.com/office/officeart/2005/8/layout/hList1"/>
    <dgm:cxn modelId="{65D052CD-F352-49E6-BFB5-369ADDAA6AE1}" type="presParOf" srcId="{3AE176D0-E9DB-4B9E-8469-E16CA97891D5}" destId="{57AD318F-87E1-4EE5-BDCE-948E435AABF6}" srcOrd="1" destOrd="0" presId="urn:microsoft.com/office/officeart/2005/8/layout/hList1"/>
    <dgm:cxn modelId="{77D2114F-4318-433D-8B54-8AE3F0A673DC}" type="presParOf" srcId="{3AE176D0-E9DB-4B9E-8469-E16CA97891D5}" destId="{720DB2CA-F1F1-4B6A-A858-0F42E736D849}" srcOrd="2" destOrd="0" presId="urn:microsoft.com/office/officeart/2005/8/layout/hList1"/>
    <dgm:cxn modelId="{0A3B2C77-0748-4386-A5CE-018B3A9D4247}" type="presParOf" srcId="{720DB2CA-F1F1-4B6A-A858-0F42E736D849}" destId="{1EF222D1-4796-4179-8A0B-EA8A01E872BE}" srcOrd="0" destOrd="0" presId="urn:microsoft.com/office/officeart/2005/8/layout/hList1"/>
    <dgm:cxn modelId="{C3B0BEBD-588D-4612-95F8-65A60C31F455}" type="presParOf" srcId="{720DB2CA-F1F1-4B6A-A858-0F42E736D849}" destId="{1B1F8610-C464-41F4-964C-367986051390}"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568A461-21E3-4F77-8870-34D6821C41CD}" type="doc">
      <dgm:prSet loTypeId="urn:microsoft.com/office/officeart/2005/8/layout/matrix3" loCatId="matrix" qsTypeId="urn:microsoft.com/office/officeart/2005/8/quickstyle/simple4" qsCatId="simple" csTypeId="urn:microsoft.com/office/officeart/2005/8/colors/colorful1#84" csCatId="colorful" phldr="1"/>
      <dgm:spPr/>
      <dgm:t>
        <a:bodyPr/>
        <a:lstStyle/>
        <a:p>
          <a:endParaRPr lang="en-GB"/>
        </a:p>
      </dgm:t>
    </dgm:pt>
    <dgm:pt modelId="{8C273808-39DC-4C87-BCB2-29466E8587BA}">
      <dgm:prSet phldrT="[Text]" custT="1">
        <dgm:style>
          <a:lnRef idx="1">
            <a:schemeClr val="accent6"/>
          </a:lnRef>
          <a:fillRef idx="3">
            <a:schemeClr val="accent6"/>
          </a:fillRef>
          <a:effectRef idx="2">
            <a:schemeClr val="accent6"/>
          </a:effectRef>
          <a:fontRef idx="minor">
            <a:schemeClr val="lt1"/>
          </a:fontRef>
        </dgm:style>
      </dgm:prSet>
      <dgm:spPr>
        <a:solidFill>
          <a:srgbClr val="FAB041"/>
        </a:solidFill>
        <a:ln>
          <a:noFill/>
        </a:ln>
        <a:effectLst/>
        <a:scene3d>
          <a:camera prst="orthographicFront"/>
          <a:lightRig rig="threePt" dir="t"/>
        </a:scene3d>
        <a:sp3d prstMaterial="dkEdge">
          <a:bevelT w="38100" h="12700"/>
        </a:sp3d>
      </dgm:spPr>
      <dgm:t>
        <a:bodyPr/>
        <a:lstStyle/>
        <a:p>
          <a:r>
            <a:rPr lang="en-GB" sz="1800" b="1" dirty="0">
              <a:latin typeface="+mn-lt"/>
            </a:rPr>
            <a:t>1. Script the MapReduce in Java</a:t>
          </a:r>
        </a:p>
      </dgm:t>
    </dgm:pt>
    <dgm:pt modelId="{14E68493-E4BD-4624-8F0A-79F27F075461}" type="parTrans" cxnId="{D81534FA-DDA2-4E00-A7FE-F1FBC0905EFE}">
      <dgm:prSet/>
      <dgm:spPr/>
      <dgm:t>
        <a:bodyPr/>
        <a:lstStyle/>
        <a:p>
          <a:endParaRPr lang="en-GB"/>
        </a:p>
      </dgm:t>
    </dgm:pt>
    <dgm:pt modelId="{4E144236-F872-4688-AEBA-3066A92ED848}" type="sibTrans" cxnId="{D81534FA-DDA2-4E00-A7FE-F1FBC0905EFE}">
      <dgm:prSet/>
      <dgm:spPr/>
      <dgm:t>
        <a:bodyPr/>
        <a:lstStyle/>
        <a:p>
          <a:endParaRPr lang="en-GB"/>
        </a:p>
      </dgm:t>
    </dgm:pt>
    <dgm:pt modelId="{6C4A27FE-BA9F-40EA-A6B4-DBE4EAFBA4AB}">
      <dgm:prSet phldrT="[Text]" custT="1"/>
      <dgm:spPr>
        <a:solidFill>
          <a:srgbClr val="9EC23C"/>
        </a:solidFill>
        <a:ln>
          <a:noFill/>
        </a:ln>
        <a:effectLst/>
        <a:scene3d>
          <a:camera prst="orthographicFront"/>
          <a:lightRig rig="threePt" dir="t"/>
        </a:scene3d>
        <a:sp3d prstMaterial="dkEdge">
          <a:bevelT w="38100" h="12700"/>
        </a:sp3d>
      </dgm:spPr>
      <dgm:t>
        <a:bodyPr/>
        <a:lstStyle/>
        <a:p>
          <a:r>
            <a:rPr lang="en-GB" sz="1800" b="1" dirty="0">
              <a:latin typeface="+mn-lt"/>
            </a:rPr>
            <a:t>2. Set Environment Variables </a:t>
          </a:r>
        </a:p>
      </dgm:t>
    </dgm:pt>
    <dgm:pt modelId="{7C47D5A7-1311-4D7F-8CAA-74148C26A996}" type="parTrans" cxnId="{4B2BAA8E-FD28-466D-921A-CC8D8C3020B7}">
      <dgm:prSet/>
      <dgm:spPr/>
      <dgm:t>
        <a:bodyPr/>
        <a:lstStyle/>
        <a:p>
          <a:endParaRPr lang="en-GB"/>
        </a:p>
      </dgm:t>
    </dgm:pt>
    <dgm:pt modelId="{CE0A973A-3221-4776-8E2B-226B2D22BED3}" type="sibTrans" cxnId="{4B2BAA8E-FD28-466D-921A-CC8D8C3020B7}">
      <dgm:prSet/>
      <dgm:spPr/>
      <dgm:t>
        <a:bodyPr/>
        <a:lstStyle/>
        <a:p>
          <a:endParaRPr lang="en-GB"/>
        </a:p>
      </dgm:t>
    </dgm:pt>
    <dgm:pt modelId="{2410D804-6096-4A0F-90EA-A7803F0DB8C5}">
      <dgm:prSet phldrT="[Text]" custT="1">
        <dgm:style>
          <a:lnRef idx="1">
            <a:schemeClr val="dk1"/>
          </a:lnRef>
          <a:fillRef idx="2">
            <a:schemeClr val="dk1"/>
          </a:fillRef>
          <a:effectRef idx="1">
            <a:schemeClr val="dk1"/>
          </a:effectRef>
          <a:fontRef idx="minor">
            <a:schemeClr val="dk1"/>
          </a:fontRef>
        </dgm:style>
      </dgm:prSet>
      <dgm:spPr>
        <a:solidFill>
          <a:srgbClr val="522E91"/>
        </a:solidFill>
        <a:ln>
          <a:noFill/>
        </a:ln>
        <a:effectLst/>
        <a:scene3d>
          <a:camera prst="orthographicFront"/>
          <a:lightRig rig="threePt" dir="t"/>
        </a:scene3d>
        <a:sp3d prstMaterial="dkEdge">
          <a:bevelT w="38100" h="12700"/>
        </a:sp3d>
      </dgm:spPr>
      <dgm:t>
        <a:bodyPr/>
        <a:lstStyle/>
        <a:p>
          <a:r>
            <a:rPr lang="en-GB" sz="1800" b="1" dirty="0">
              <a:solidFill>
                <a:schemeClr val="bg1"/>
              </a:solidFill>
              <a:latin typeface="+mn-lt"/>
            </a:rPr>
            <a:t>3. Compile and Create a jar</a:t>
          </a:r>
        </a:p>
      </dgm:t>
    </dgm:pt>
    <dgm:pt modelId="{57BE2650-5DCD-4CFE-A403-C1ACF47BB625}" type="parTrans" cxnId="{7B062DB8-4085-4256-937B-71D02D1550FF}">
      <dgm:prSet/>
      <dgm:spPr/>
      <dgm:t>
        <a:bodyPr/>
        <a:lstStyle/>
        <a:p>
          <a:endParaRPr lang="en-GB"/>
        </a:p>
      </dgm:t>
    </dgm:pt>
    <dgm:pt modelId="{793136CC-3CC4-46AA-8608-B79575574490}" type="sibTrans" cxnId="{7B062DB8-4085-4256-937B-71D02D1550FF}">
      <dgm:prSet/>
      <dgm:spPr/>
      <dgm:t>
        <a:bodyPr/>
        <a:lstStyle/>
        <a:p>
          <a:endParaRPr lang="en-GB"/>
        </a:p>
      </dgm:t>
    </dgm:pt>
    <dgm:pt modelId="{58AACEDE-F551-4BCF-A40A-B95FA0AA9B26}">
      <dgm:prSet phldrT="[Text]" custT="1"/>
      <dgm:spPr>
        <a:solidFill>
          <a:srgbClr val="2EABE2"/>
        </a:solidFill>
        <a:ln>
          <a:noFill/>
        </a:ln>
        <a:effectLst/>
        <a:scene3d>
          <a:camera prst="orthographicFront"/>
          <a:lightRig rig="threePt" dir="t"/>
        </a:scene3d>
        <a:sp3d prstMaterial="dkEdge">
          <a:bevelT w="38100" h="12700"/>
        </a:sp3d>
      </dgm:spPr>
      <dgm:t>
        <a:bodyPr/>
        <a:lstStyle/>
        <a:p>
          <a:r>
            <a:rPr lang="en-GB" sz="1800" b="1" dirty="0">
              <a:latin typeface="+mn-lt"/>
            </a:rPr>
            <a:t>4. Run the application</a:t>
          </a:r>
        </a:p>
      </dgm:t>
    </dgm:pt>
    <dgm:pt modelId="{5301C2C1-AE53-4124-9756-81B1880FDF45}" type="parTrans" cxnId="{101A17AE-919D-4383-9539-225E28D52B6D}">
      <dgm:prSet/>
      <dgm:spPr/>
      <dgm:t>
        <a:bodyPr/>
        <a:lstStyle/>
        <a:p>
          <a:endParaRPr lang="en-GB"/>
        </a:p>
      </dgm:t>
    </dgm:pt>
    <dgm:pt modelId="{D811A59F-8D12-421C-B530-643272D3EA44}" type="sibTrans" cxnId="{101A17AE-919D-4383-9539-225E28D52B6D}">
      <dgm:prSet/>
      <dgm:spPr/>
      <dgm:t>
        <a:bodyPr/>
        <a:lstStyle/>
        <a:p>
          <a:endParaRPr lang="en-GB"/>
        </a:p>
      </dgm:t>
    </dgm:pt>
    <dgm:pt modelId="{2969E286-B106-4884-83C5-7B8F23F73499}" type="pres">
      <dgm:prSet presAssocID="{3568A461-21E3-4F77-8870-34D6821C41CD}" presName="matrix" presStyleCnt="0">
        <dgm:presLayoutVars>
          <dgm:chMax val="1"/>
          <dgm:dir/>
          <dgm:resizeHandles val="exact"/>
        </dgm:presLayoutVars>
      </dgm:prSet>
      <dgm:spPr/>
    </dgm:pt>
    <dgm:pt modelId="{DDCA74A7-D4FA-4349-901E-42BCB4BC3AE2}" type="pres">
      <dgm:prSet presAssocID="{3568A461-21E3-4F77-8870-34D6821C41CD}" presName="diamond" presStyleLbl="bgShp" presStyleIdx="0" presStyleCnt="1" custLinFactNeighborX="1528"/>
      <dgm:spPr>
        <a:solidFill>
          <a:schemeClr val="bg1">
            <a:lumMod val="85000"/>
          </a:schemeClr>
        </a:solidFill>
        <a:ln>
          <a:solidFill>
            <a:schemeClr val="bg1">
              <a:lumMod val="95000"/>
            </a:schemeClr>
          </a:solidFill>
        </a:ln>
      </dgm:spPr>
    </dgm:pt>
    <dgm:pt modelId="{2977D687-A3FD-4CD2-901A-6AC50783A35B}" type="pres">
      <dgm:prSet presAssocID="{3568A461-21E3-4F77-8870-34D6821C41CD}" presName="quad1" presStyleLbl="node1" presStyleIdx="0" presStyleCnt="4">
        <dgm:presLayoutVars>
          <dgm:chMax val="0"/>
          <dgm:chPref val="0"/>
          <dgm:bulletEnabled val="1"/>
        </dgm:presLayoutVars>
      </dgm:prSet>
      <dgm:spPr/>
    </dgm:pt>
    <dgm:pt modelId="{7BA39D2C-98BB-403B-B2E6-BBD4703CE502}" type="pres">
      <dgm:prSet presAssocID="{3568A461-21E3-4F77-8870-34D6821C41CD}" presName="quad2" presStyleLbl="node1" presStyleIdx="1" presStyleCnt="4">
        <dgm:presLayoutVars>
          <dgm:chMax val="0"/>
          <dgm:chPref val="0"/>
          <dgm:bulletEnabled val="1"/>
        </dgm:presLayoutVars>
      </dgm:prSet>
      <dgm:spPr/>
    </dgm:pt>
    <dgm:pt modelId="{35A6DCFA-025F-4177-AD04-CB1834E336EA}" type="pres">
      <dgm:prSet presAssocID="{3568A461-21E3-4F77-8870-34D6821C41CD}" presName="quad3" presStyleLbl="node1" presStyleIdx="2" presStyleCnt="4" custLinFactNeighborX="90" custLinFactNeighborY="-641">
        <dgm:presLayoutVars>
          <dgm:chMax val="0"/>
          <dgm:chPref val="0"/>
          <dgm:bulletEnabled val="1"/>
        </dgm:presLayoutVars>
      </dgm:prSet>
      <dgm:spPr/>
    </dgm:pt>
    <dgm:pt modelId="{A80CECF0-80A9-4DBB-882E-139E6D4D67BE}" type="pres">
      <dgm:prSet presAssocID="{3568A461-21E3-4F77-8870-34D6821C41CD}" presName="quad4" presStyleLbl="node1" presStyleIdx="3" presStyleCnt="4" custLinFactNeighborY="-779">
        <dgm:presLayoutVars>
          <dgm:chMax val="0"/>
          <dgm:chPref val="0"/>
          <dgm:bulletEnabled val="1"/>
        </dgm:presLayoutVars>
      </dgm:prSet>
      <dgm:spPr/>
    </dgm:pt>
  </dgm:ptLst>
  <dgm:cxnLst>
    <dgm:cxn modelId="{13E75148-6A75-4DE6-B6D3-89C74FD0F2D0}" type="presOf" srcId="{2410D804-6096-4A0F-90EA-A7803F0DB8C5}" destId="{35A6DCFA-025F-4177-AD04-CB1834E336EA}" srcOrd="0" destOrd="0" presId="urn:microsoft.com/office/officeart/2005/8/layout/matrix3"/>
    <dgm:cxn modelId="{3F57BE4A-BEC3-4683-B92B-B15BF332FF34}" type="presOf" srcId="{8C273808-39DC-4C87-BCB2-29466E8587BA}" destId="{2977D687-A3FD-4CD2-901A-6AC50783A35B}" srcOrd="0" destOrd="0" presId="urn:microsoft.com/office/officeart/2005/8/layout/matrix3"/>
    <dgm:cxn modelId="{1EABA252-4A5D-441B-B94B-5BA1AC96B352}" type="presOf" srcId="{3568A461-21E3-4F77-8870-34D6821C41CD}" destId="{2969E286-B106-4884-83C5-7B8F23F73499}" srcOrd="0" destOrd="0" presId="urn:microsoft.com/office/officeart/2005/8/layout/matrix3"/>
    <dgm:cxn modelId="{4AA7A06B-95DA-432E-A6DB-68C934CDEDA2}" type="presOf" srcId="{58AACEDE-F551-4BCF-A40A-B95FA0AA9B26}" destId="{A80CECF0-80A9-4DBB-882E-139E6D4D67BE}" srcOrd="0" destOrd="0" presId="urn:microsoft.com/office/officeart/2005/8/layout/matrix3"/>
    <dgm:cxn modelId="{4B2BAA8E-FD28-466D-921A-CC8D8C3020B7}" srcId="{3568A461-21E3-4F77-8870-34D6821C41CD}" destId="{6C4A27FE-BA9F-40EA-A6B4-DBE4EAFBA4AB}" srcOrd="1" destOrd="0" parTransId="{7C47D5A7-1311-4D7F-8CAA-74148C26A996}" sibTransId="{CE0A973A-3221-4776-8E2B-226B2D22BED3}"/>
    <dgm:cxn modelId="{101A17AE-919D-4383-9539-225E28D52B6D}" srcId="{3568A461-21E3-4F77-8870-34D6821C41CD}" destId="{58AACEDE-F551-4BCF-A40A-B95FA0AA9B26}" srcOrd="3" destOrd="0" parTransId="{5301C2C1-AE53-4124-9756-81B1880FDF45}" sibTransId="{D811A59F-8D12-421C-B530-643272D3EA44}"/>
    <dgm:cxn modelId="{7B062DB8-4085-4256-937B-71D02D1550FF}" srcId="{3568A461-21E3-4F77-8870-34D6821C41CD}" destId="{2410D804-6096-4A0F-90EA-A7803F0DB8C5}" srcOrd="2" destOrd="0" parTransId="{57BE2650-5DCD-4CFE-A403-C1ACF47BB625}" sibTransId="{793136CC-3CC4-46AA-8608-B79575574490}"/>
    <dgm:cxn modelId="{EBD591C0-04F4-46A5-BB67-63A147A8C9A8}" type="presOf" srcId="{6C4A27FE-BA9F-40EA-A6B4-DBE4EAFBA4AB}" destId="{7BA39D2C-98BB-403B-B2E6-BBD4703CE502}" srcOrd="0" destOrd="0" presId="urn:microsoft.com/office/officeart/2005/8/layout/matrix3"/>
    <dgm:cxn modelId="{D81534FA-DDA2-4E00-A7FE-F1FBC0905EFE}" srcId="{3568A461-21E3-4F77-8870-34D6821C41CD}" destId="{8C273808-39DC-4C87-BCB2-29466E8587BA}" srcOrd="0" destOrd="0" parTransId="{14E68493-E4BD-4624-8F0A-79F27F075461}" sibTransId="{4E144236-F872-4688-AEBA-3066A92ED848}"/>
    <dgm:cxn modelId="{2398CE60-9722-49F5-8930-CE500A50F9C6}" type="presParOf" srcId="{2969E286-B106-4884-83C5-7B8F23F73499}" destId="{DDCA74A7-D4FA-4349-901E-42BCB4BC3AE2}" srcOrd="0" destOrd="0" presId="urn:microsoft.com/office/officeart/2005/8/layout/matrix3"/>
    <dgm:cxn modelId="{DE5A5122-57A1-4CA0-826F-1E9C296FD94A}" type="presParOf" srcId="{2969E286-B106-4884-83C5-7B8F23F73499}" destId="{2977D687-A3FD-4CD2-901A-6AC50783A35B}" srcOrd="1" destOrd="0" presId="urn:microsoft.com/office/officeart/2005/8/layout/matrix3"/>
    <dgm:cxn modelId="{D95AAD4B-3888-4340-ACEC-FA2FC4318376}" type="presParOf" srcId="{2969E286-B106-4884-83C5-7B8F23F73499}" destId="{7BA39D2C-98BB-403B-B2E6-BBD4703CE502}" srcOrd="2" destOrd="0" presId="urn:microsoft.com/office/officeart/2005/8/layout/matrix3"/>
    <dgm:cxn modelId="{A1196791-0988-4298-8BDF-CC14F82CE01F}" type="presParOf" srcId="{2969E286-B106-4884-83C5-7B8F23F73499}" destId="{35A6DCFA-025F-4177-AD04-CB1834E336EA}" srcOrd="3" destOrd="0" presId="urn:microsoft.com/office/officeart/2005/8/layout/matrix3"/>
    <dgm:cxn modelId="{68A1337F-B624-438A-9E0E-1F3E9B91DDF4}" type="presParOf" srcId="{2969E286-B106-4884-83C5-7B8F23F73499}" destId="{A80CECF0-80A9-4DBB-882E-139E6D4D67BE}" srcOrd="4" destOrd="0" presId="urn:microsoft.com/office/officeart/2005/8/layout/matrix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4A317-B3F3-44AF-8F10-98022BD2B392}">
      <dsp:nvSpPr>
        <dsp:cNvPr id="0" name=""/>
        <dsp:cNvSpPr/>
      </dsp:nvSpPr>
      <dsp:spPr>
        <a:xfrm>
          <a:off x="31" y="7107"/>
          <a:ext cx="2973989" cy="489600"/>
        </a:xfrm>
        <a:prstGeom prst="rect">
          <a:avLst/>
        </a:prstGeom>
        <a:solidFill>
          <a:srgbClr val="FAB041"/>
        </a:solidFill>
        <a:ln w="9525" cap="flat" cmpd="sng" algn="ctr">
          <a:noFill/>
          <a:prstDash val="solid"/>
        </a:ln>
        <a:effectLst/>
        <a:scene3d>
          <a:camera prst="orthographicFront"/>
          <a:lightRig rig="threePt" dir="t"/>
        </a:scene3d>
        <a:sp3d prstMaterial="dkEdge">
          <a:bevelT w="38100" h="12700"/>
        </a:sp3d>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mn-lt"/>
            </a:rPr>
            <a:t>Job Tracker</a:t>
          </a:r>
        </a:p>
      </dsp:txBody>
      <dsp:txXfrm>
        <a:off x="31" y="7107"/>
        <a:ext cx="2973989" cy="489600"/>
      </dsp:txXfrm>
    </dsp:sp>
    <dsp:sp modelId="{F534DF47-1754-4989-8654-34B33E2784ED}">
      <dsp:nvSpPr>
        <dsp:cNvPr id="0" name=""/>
        <dsp:cNvSpPr/>
      </dsp:nvSpPr>
      <dsp:spPr>
        <a:xfrm>
          <a:off x="31" y="496707"/>
          <a:ext cx="2973989" cy="1539945"/>
        </a:xfrm>
        <a:prstGeom prst="rect">
          <a:avLst/>
        </a:prstGeom>
        <a:solidFill>
          <a:schemeClr val="bg1">
            <a:lumMod val="95000"/>
            <a:alpha val="9000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latin typeface="+mn-lt"/>
            </a:rPr>
            <a:t>Oversees how the MapReduce jobs are divided into tasks and distributed among nodes within the cluster</a:t>
          </a:r>
        </a:p>
        <a:p>
          <a:pPr marL="114300" lvl="1" indent="-114300" algn="l" defTabSz="622300">
            <a:lnSpc>
              <a:spcPct val="90000"/>
            </a:lnSpc>
            <a:spcBef>
              <a:spcPct val="0"/>
            </a:spcBef>
            <a:spcAft>
              <a:spcPct val="15000"/>
            </a:spcAft>
            <a:buChar char="•"/>
          </a:pPr>
          <a:r>
            <a:rPr lang="en-GB" sz="1400" kern="1200" dirty="0">
              <a:latin typeface="+mn-lt"/>
            </a:rPr>
            <a:t>Is a point of failure for the Hadoop MapReduce service. If it goes down, all running jobs are halted.</a:t>
          </a:r>
        </a:p>
      </dsp:txBody>
      <dsp:txXfrm>
        <a:off x="31" y="496707"/>
        <a:ext cx="2973989" cy="1539945"/>
      </dsp:txXfrm>
    </dsp:sp>
    <dsp:sp modelId="{1EF222D1-4796-4179-8A0B-EA8A01E872BE}">
      <dsp:nvSpPr>
        <dsp:cNvPr id="0" name=""/>
        <dsp:cNvSpPr/>
      </dsp:nvSpPr>
      <dsp:spPr>
        <a:xfrm>
          <a:off x="3390379" y="7107"/>
          <a:ext cx="2973989" cy="489600"/>
        </a:xfrm>
        <a:prstGeom prst="rect">
          <a:avLst/>
        </a:prstGeom>
        <a:solidFill>
          <a:srgbClr val="9EC23C"/>
        </a:solidFill>
        <a:ln w="9525" cap="flat" cmpd="sng" algn="ctr">
          <a:noFill/>
          <a:prstDash val="solid"/>
        </a:ln>
        <a:effectLst/>
        <a:scene3d>
          <a:camera prst="orthographicFront"/>
          <a:lightRig rig="threePt" dir="t"/>
        </a:scene3d>
        <a:sp3d prstMaterial="dkEdge">
          <a:bevelT w="38100" h="12700"/>
        </a:sp3d>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mn-lt"/>
            </a:rPr>
            <a:t>Task Tracker</a:t>
          </a:r>
        </a:p>
      </dsp:txBody>
      <dsp:txXfrm>
        <a:off x="3390379" y="7107"/>
        <a:ext cx="2973989" cy="489600"/>
      </dsp:txXfrm>
    </dsp:sp>
    <dsp:sp modelId="{1B1F8610-C464-41F4-964C-367986051390}">
      <dsp:nvSpPr>
        <dsp:cNvPr id="0" name=""/>
        <dsp:cNvSpPr/>
      </dsp:nvSpPr>
      <dsp:spPr>
        <a:xfrm>
          <a:off x="3390379" y="496707"/>
          <a:ext cx="2973989" cy="1539945"/>
        </a:xfrm>
        <a:prstGeom prst="rect">
          <a:avLst/>
        </a:prstGeom>
        <a:solidFill>
          <a:schemeClr val="bg1">
            <a:lumMod val="95000"/>
            <a:alpha val="9000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GB" sz="1400" kern="1200" dirty="0">
              <a:latin typeface="+mn-lt"/>
            </a:rPr>
            <a:t>Accepts the task from the Job Tracker and performs the work, the Job Tracker is then alerted when the task is completed</a:t>
          </a:r>
        </a:p>
        <a:p>
          <a:pPr marL="114300" lvl="1" indent="-114300" algn="l" defTabSz="622300">
            <a:lnSpc>
              <a:spcPct val="90000"/>
            </a:lnSpc>
            <a:spcBef>
              <a:spcPct val="0"/>
            </a:spcBef>
            <a:spcAft>
              <a:spcPct val="15000"/>
            </a:spcAft>
            <a:buChar char="•"/>
          </a:pPr>
          <a:r>
            <a:rPr lang="en-GB" sz="1400" kern="1200" dirty="0">
              <a:latin typeface="+mn-lt"/>
            </a:rPr>
            <a:t>Accepted tasks include: </a:t>
          </a:r>
          <a:r>
            <a:rPr lang="en-GB" sz="1400" kern="1200" dirty="0"/>
            <a:t>Map, Reduce and Shuffle operations </a:t>
          </a:r>
          <a:endParaRPr lang="en-GB" sz="1400" kern="1200" dirty="0">
            <a:latin typeface="+mn-lt"/>
          </a:endParaRPr>
        </a:p>
        <a:p>
          <a:pPr marL="114300" lvl="1" indent="-114300" algn="l" defTabSz="622300">
            <a:lnSpc>
              <a:spcPct val="90000"/>
            </a:lnSpc>
            <a:spcBef>
              <a:spcPct val="0"/>
            </a:spcBef>
            <a:spcAft>
              <a:spcPct val="15000"/>
            </a:spcAft>
            <a:buChar char="•"/>
          </a:pPr>
          <a:endParaRPr lang="en-GB" sz="1400" kern="1200" dirty="0">
            <a:latin typeface="+mn-lt"/>
          </a:endParaRPr>
        </a:p>
      </dsp:txBody>
      <dsp:txXfrm>
        <a:off x="3390379" y="496707"/>
        <a:ext cx="2973989" cy="15399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CA74A7-D4FA-4349-901E-42BCB4BC3AE2}">
      <dsp:nvSpPr>
        <dsp:cNvPr id="0" name=""/>
        <dsp:cNvSpPr/>
      </dsp:nvSpPr>
      <dsp:spPr>
        <a:xfrm>
          <a:off x="742464" y="0"/>
          <a:ext cx="4856163" cy="4856163"/>
        </a:xfrm>
        <a:prstGeom prst="diamond">
          <a:avLst/>
        </a:prstGeom>
        <a:solidFill>
          <a:schemeClr val="bg1">
            <a:lumMod val="85000"/>
          </a:schemeClr>
        </a:solidFill>
        <a:ln>
          <a:solidFill>
            <a:schemeClr val="bg1">
              <a:lumMod val="95000"/>
            </a:schemeClr>
          </a:solid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2977D687-A3FD-4CD2-901A-6AC50783A35B}">
      <dsp:nvSpPr>
        <dsp:cNvPr id="0" name=""/>
        <dsp:cNvSpPr/>
      </dsp:nvSpPr>
      <dsp:spPr>
        <a:xfrm>
          <a:off x="1129597" y="461335"/>
          <a:ext cx="1893903" cy="1893903"/>
        </a:xfrm>
        <a:prstGeom prst="roundRect">
          <a:avLst/>
        </a:prstGeom>
        <a:solidFill>
          <a:srgbClr val="FAB041"/>
        </a:solidFill>
        <a:ln w="9525" cap="flat" cmpd="sng" algn="ctr">
          <a:noFill/>
          <a:prstDash val="solid"/>
        </a:ln>
        <a:effectLst/>
        <a:scene3d>
          <a:camera prst="orthographicFront"/>
          <a:lightRig rig="threePt" dir="t"/>
        </a:scene3d>
        <a:sp3d prstMaterial="dkEdge">
          <a:bevelT w="38100" h="12700"/>
        </a:sp3d>
      </dsp:spPr>
      <dsp:style>
        <a:lnRef idx="1">
          <a:schemeClr val="accent6"/>
        </a:lnRef>
        <a:fillRef idx="3">
          <a:schemeClr val="accent6"/>
        </a:fillRef>
        <a:effectRef idx="2">
          <a:schemeClr val="accent6"/>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latin typeface="+mn-lt"/>
            </a:rPr>
            <a:t>1. Script the MapReduce in Java</a:t>
          </a:r>
        </a:p>
      </dsp:txBody>
      <dsp:txXfrm>
        <a:off x="1222050" y="553788"/>
        <a:ext cx="1708997" cy="1708997"/>
      </dsp:txXfrm>
    </dsp:sp>
    <dsp:sp modelId="{7BA39D2C-98BB-403B-B2E6-BBD4703CE502}">
      <dsp:nvSpPr>
        <dsp:cNvPr id="0" name=""/>
        <dsp:cNvSpPr/>
      </dsp:nvSpPr>
      <dsp:spPr>
        <a:xfrm>
          <a:off x="3169186" y="461335"/>
          <a:ext cx="1893903" cy="1893903"/>
        </a:xfrm>
        <a:prstGeom prst="roundRect">
          <a:avLst/>
        </a:prstGeom>
        <a:solidFill>
          <a:srgbClr val="9EC23C"/>
        </a:solidFill>
        <a:ln>
          <a:noFill/>
        </a:ln>
        <a:effectLst/>
        <a:scene3d>
          <a:camera prst="orthographicFront"/>
          <a:lightRig rig="threePt" dir="t"/>
        </a:scene3d>
        <a:sp3d prstMaterial="dkEdge">
          <a:bevelT w="381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latin typeface="+mn-lt"/>
            </a:rPr>
            <a:t>2. Set Environment Variables </a:t>
          </a:r>
        </a:p>
      </dsp:txBody>
      <dsp:txXfrm>
        <a:off x="3261639" y="553788"/>
        <a:ext cx="1708997" cy="1708997"/>
      </dsp:txXfrm>
    </dsp:sp>
    <dsp:sp modelId="{35A6DCFA-025F-4177-AD04-CB1834E336EA}">
      <dsp:nvSpPr>
        <dsp:cNvPr id="0" name=""/>
        <dsp:cNvSpPr/>
      </dsp:nvSpPr>
      <dsp:spPr>
        <a:xfrm>
          <a:off x="1131302" y="2488784"/>
          <a:ext cx="1893903" cy="1893903"/>
        </a:xfrm>
        <a:prstGeom prst="roundRect">
          <a:avLst/>
        </a:prstGeom>
        <a:solidFill>
          <a:srgbClr val="522E91"/>
        </a:solidFill>
        <a:ln w="9525" cap="flat" cmpd="sng" algn="ctr">
          <a:noFill/>
          <a:prstDash val="solid"/>
        </a:ln>
        <a:effectLst/>
        <a:scene3d>
          <a:camera prst="orthographicFront"/>
          <a:lightRig rig="threePt" dir="t"/>
        </a:scene3d>
        <a:sp3d prstMaterial="dkEdge">
          <a:bevelT w="38100" h="12700"/>
        </a:sp3d>
      </dsp:spPr>
      <dsp:style>
        <a:lnRef idx="1">
          <a:schemeClr val="dk1"/>
        </a:lnRef>
        <a:fillRef idx="2">
          <a:schemeClr val="dk1"/>
        </a:fillRef>
        <a:effectRef idx="1">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solidFill>
                <a:schemeClr val="bg1"/>
              </a:solidFill>
              <a:latin typeface="+mn-lt"/>
            </a:rPr>
            <a:t>3. Compile and Create a jar</a:t>
          </a:r>
        </a:p>
      </dsp:txBody>
      <dsp:txXfrm>
        <a:off x="1223755" y="2581237"/>
        <a:ext cx="1708997" cy="1708997"/>
      </dsp:txXfrm>
    </dsp:sp>
    <dsp:sp modelId="{A80CECF0-80A9-4DBB-882E-139E6D4D67BE}">
      <dsp:nvSpPr>
        <dsp:cNvPr id="0" name=""/>
        <dsp:cNvSpPr/>
      </dsp:nvSpPr>
      <dsp:spPr>
        <a:xfrm>
          <a:off x="3169186" y="2486170"/>
          <a:ext cx="1893903" cy="1893903"/>
        </a:xfrm>
        <a:prstGeom prst="roundRect">
          <a:avLst/>
        </a:prstGeom>
        <a:solidFill>
          <a:srgbClr val="2EABE2"/>
        </a:solidFill>
        <a:ln>
          <a:noFill/>
        </a:ln>
        <a:effectLst/>
        <a:scene3d>
          <a:camera prst="orthographicFront"/>
          <a:lightRig rig="threePt" dir="t"/>
        </a:scene3d>
        <a:sp3d prstMaterial="dkEdge">
          <a:bevelT w="38100" h="12700"/>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b="1" kern="1200" dirty="0">
              <a:latin typeface="+mn-lt"/>
            </a:rPr>
            <a:t>4. Run the application</a:t>
          </a:r>
        </a:p>
      </dsp:txBody>
      <dsp:txXfrm>
        <a:off x="3261639" y="2578623"/>
        <a:ext cx="1708997" cy="170899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660A8348-350A-45CE-BB9F-F9794DB687D5}" type="datetimeFigureOut">
              <a:rPr lang="en-GB" smtClean="0"/>
              <a:t>07/09/2022</a:t>
            </a:fld>
            <a:endParaRPr lang="en-GB"/>
          </a:p>
        </p:txBody>
      </p:sp>
      <p:sp>
        <p:nvSpPr>
          <p:cNvPr id="4" name="Footer Placeholder 3"/>
          <p:cNvSpPr>
            <a:spLocks noGrp="1"/>
          </p:cNvSpPr>
          <p:nvPr>
            <p:ph type="ftr" sz="quarter" idx="2"/>
          </p:nvPr>
        </p:nvSpPr>
        <p:spPr>
          <a:xfrm>
            <a:off x="0" y="9371013"/>
            <a:ext cx="2919413" cy="493712"/>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14763" y="9371013"/>
            <a:ext cx="2919412" cy="493712"/>
          </a:xfrm>
          <a:prstGeom prst="rect">
            <a:avLst/>
          </a:prstGeom>
        </p:spPr>
        <p:txBody>
          <a:bodyPr vert="horz" lIns="91440" tIns="45720" rIns="91440" bIns="45720" rtlCol="0" anchor="b"/>
          <a:lstStyle>
            <a:lvl1pPr algn="r">
              <a:defRPr sz="1200"/>
            </a:lvl1pPr>
          </a:lstStyle>
          <a:p>
            <a:fld id="{A43F7261-9228-444F-8539-41937ED0D7FA}" type="slidenum">
              <a:rPr lang="en-GB" smtClean="0"/>
              <a:t>‹#›</a:t>
            </a:fld>
            <a:endParaRPr lang="en-GB"/>
          </a:p>
        </p:txBody>
      </p:sp>
    </p:spTree>
    <p:extLst>
      <p:ext uri="{BB962C8B-B14F-4D97-AF65-F5344CB8AC3E}">
        <p14:creationId xmlns:p14="http://schemas.microsoft.com/office/powerpoint/2010/main" val="13549713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14763" y="0"/>
            <a:ext cx="2919412" cy="493713"/>
          </a:xfrm>
          <a:prstGeom prst="rect">
            <a:avLst/>
          </a:prstGeom>
        </p:spPr>
        <p:txBody>
          <a:bodyPr vert="horz" lIns="91440" tIns="45720" rIns="91440" bIns="45720" rtlCol="0"/>
          <a:lstStyle>
            <a:lvl1pPr algn="r">
              <a:defRPr sz="1200"/>
            </a:lvl1pPr>
          </a:lstStyle>
          <a:p>
            <a:fld id="{817DFBA6-0AA3-4D54-9136-E74BEC386ED6}" type="datetimeFigureOut">
              <a:rPr lang="en-GB" smtClean="0"/>
              <a:t>07/09/2022</a:t>
            </a:fld>
            <a:endParaRPr lang="en-GB"/>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371013"/>
            <a:ext cx="2919413" cy="49371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14763" y="9371013"/>
            <a:ext cx="2919412" cy="493712"/>
          </a:xfrm>
          <a:prstGeom prst="rect">
            <a:avLst/>
          </a:prstGeom>
        </p:spPr>
        <p:txBody>
          <a:bodyPr vert="horz" lIns="91440" tIns="45720" rIns="91440" bIns="45720" rtlCol="0" anchor="b"/>
          <a:lstStyle>
            <a:lvl1pPr algn="r">
              <a:defRPr sz="1200"/>
            </a:lvl1pPr>
          </a:lstStyle>
          <a:p>
            <a:fld id="{4E011099-7DC6-487A-8FAC-68388F89E721}" type="slidenum">
              <a:rPr lang="en-GB" smtClean="0"/>
              <a:t>‹#›</a:t>
            </a:fld>
            <a:endParaRPr lang="en-GB"/>
          </a:p>
        </p:txBody>
      </p:sp>
    </p:spTree>
    <p:extLst>
      <p:ext uri="{BB962C8B-B14F-4D97-AF65-F5344CB8AC3E}">
        <p14:creationId xmlns:p14="http://schemas.microsoft.com/office/powerpoint/2010/main" val="2905863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marL="0" indent="0"/>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a:t>
            </a:fld>
            <a:endParaRPr lang="en-GB"/>
          </a:p>
        </p:txBody>
      </p:sp>
    </p:spTree>
    <p:extLst>
      <p:ext uri="{BB962C8B-B14F-4D97-AF65-F5344CB8AC3E}">
        <p14:creationId xmlns:p14="http://schemas.microsoft.com/office/powerpoint/2010/main" val="6574331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one makes use of </a:t>
            </a:r>
            <a:r>
              <a:rPr lang="en-GB" dirty="0" err="1"/>
              <a:t>tupals</a:t>
            </a:r>
            <a:r>
              <a:rPr lang="en-GB" dirty="0"/>
              <a:t> (key, value) pairs that are produced during the MapReduce Job.</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12</a:t>
            </a:fld>
            <a:endParaRPr lang="en-GB"/>
          </a:p>
        </p:txBody>
      </p:sp>
    </p:spTree>
    <p:extLst>
      <p:ext uri="{BB962C8B-B14F-4D97-AF65-F5344CB8AC3E}">
        <p14:creationId xmlns:p14="http://schemas.microsoft.com/office/powerpoint/2010/main" val="2852421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13</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17</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marL="0" indent="0"/>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19</a:t>
            </a:fld>
            <a:endParaRPr lang="en-GB"/>
          </a:p>
        </p:txBody>
      </p:sp>
    </p:spTree>
    <p:extLst>
      <p:ext uri="{BB962C8B-B14F-4D97-AF65-F5344CB8AC3E}">
        <p14:creationId xmlns:p14="http://schemas.microsoft.com/office/powerpoint/2010/main" val="657433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marL="0" indent="0"/>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21</a:t>
            </a:fld>
            <a:endParaRPr lang="en-GB"/>
          </a:p>
        </p:txBody>
      </p:sp>
    </p:spTree>
    <p:extLst>
      <p:ext uri="{BB962C8B-B14F-4D97-AF65-F5344CB8AC3E}">
        <p14:creationId xmlns:p14="http://schemas.microsoft.com/office/powerpoint/2010/main" val="6574331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marL="0" indent="0"/>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23</a:t>
            </a:fld>
            <a:endParaRPr lang="en-GB"/>
          </a:p>
        </p:txBody>
      </p:sp>
    </p:spTree>
    <p:extLst>
      <p:ext uri="{BB962C8B-B14F-4D97-AF65-F5344CB8AC3E}">
        <p14:creationId xmlns:p14="http://schemas.microsoft.com/office/powerpoint/2010/main" val="6574331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901700" y="739775"/>
            <a:ext cx="4932363" cy="3700463"/>
          </a:xfrm>
          <a:prstGeom prst="rect">
            <a:avLst/>
          </a:prstGeom>
          <a:ln/>
        </p:spPr>
      </p:sp>
      <p:sp>
        <p:nvSpPr>
          <p:cNvPr id="8" name="Notes Placeholder 7"/>
          <p:cNvSpPr>
            <a:spLocks noGrp="1"/>
          </p:cNvSpPr>
          <p:nvPr>
            <p:ph type="body" sz="quarter" idx="13"/>
          </p:nvPr>
        </p:nvSpPr>
        <p:spPr/>
        <p:txBody>
          <a:bodyPr>
            <a:normAutofit/>
          </a:bodyPr>
          <a:lstStyle/>
          <a:p>
            <a:endParaRPr lang="en-GB"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25</a:t>
            </a:fld>
            <a:endParaRPr lang="en-GB"/>
          </a:p>
        </p:txBody>
      </p:sp>
    </p:spTree>
    <p:extLst>
      <p:ext uri="{BB962C8B-B14F-4D97-AF65-F5344CB8AC3E}">
        <p14:creationId xmlns:p14="http://schemas.microsoft.com/office/powerpoint/2010/main" val="29992932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marL="0" indent="0"/>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29</a:t>
            </a:fld>
            <a:endParaRPr lang="en-GB"/>
          </a:p>
        </p:txBody>
      </p:sp>
    </p:spTree>
    <p:extLst>
      <p:ext uri="{BB962C8B-B14F-4D97-AF65-F5344CB8AC3E}">
        <p14:creationId xmlns:p14="http://schemas.microsoft.com/office/powerpoint/2010/main" val="6574331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marL="0" indent="0"/>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31</a:t>
            </a:fld>
            <a:endParaRPr lang="en-GB"/>
          </a:p>
        </p:txBody>
      </p:sp>
    </p:spTree>
    <p:extLst>
      <p:ext uri="{BB962C8B-B14F-4D97-AF65-F5344CB8AC3E}">
        <p14:creationId xmlns:p14="http://schemas.microsoft.com/office/powerpoint/2010/main" val="657433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marL="0" indent="0"/>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3</a:t>
            </a:fld>
            <a:endParaRPr lang="en-GB"/>
          </a:p>
        </p:txBody>
      </p:sp>
    </p:spTree>
    <p:extLst>
      <p:ext uri="{BB962C8B-B14F-4D97-AF65-F5344CB8AC3E}">
        <p14:creationId xmlns:p14="http://schemas.microsoft.com/office/powerpoint/2010/main" val="6574331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32</a:t>
            </a:fld>
            <a:endParaRPr lang="en-GB"/>
          </a:p>
        </p:txBody>
      </p:sp>
    </p:spTree>
    <p:extLst>
      <p:ext uri="{BB962C8B-B14F-4D97-AF65-F5344CB8AC3E}">
        <p14:creationId xmlns:p14="http://schemas.microsoft.com/office/powerpoint/2010/main" val="14342330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33</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34</a:t>
            </a:fld>
            <a:endParaRPr lang="en-US" altLang="zh-TW"/>
          </a:p>
        </p:txBody>
      </p:sp>
    </p:spTree>
    <p:extLst>
      <p:ext uri="{BB962C8B-B14F-4D97-AF65-F5344CB8AC3E}">
        <p14:creationId xmlns:p14="http://schemas.microsoft.com/office/powerpoint/2010/main" val="641673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en-GB" sz="1400" dirty="0"/>
          </a:p>
          <a:p>
            <a:pPr>
              <a:buFont typeface="Arial" panose="020B0604020202020204" pitchFamily="34" charset="0"/>
              <a:buChar char="•"/>
            </a:pPr>
            <a:endParaRPr lang="en-GB" sz="1200" dirty="0"/>
          </a:p>
          <a:p>
            <a:pPr>
              <a:buFont typeface="Arial" panose="020B0604020202020204" pitchFamily="34" charset="0"/>
              <a:buChar char="•"/>
            </a:pPr>
            <a:endParaRPr lang="en-GB" sz="1200" dirty="0"/>
          </a:p>
          <a:p>
            <a:pPr>
              <a:buFont typeface="Arial" panose="020B0604020202020204" pitchFamily="34" charset="0"/>
              <a:buChar char="•"/>
            </a:pPr>
            <a:endParaRPr lang="en-GB" sz="1200" dirty="0"/>
          </a:p>
          <a:p>
            <a:pPr marL="0" indent="0"/>
            <a:endParaRPr lang="en-GB" sz="1200" dirty="0"/>
          </a:p>
          <a:p>
            <a:pPr>
              <a:buFont typeface="Arial" panose="020B0604020202020204" pitchFamily="34" charset="0"/>
              <a:buChar char="•"/>
            </a:pPr>
            <a:endParaRPr lang="en-GB" sz="1200" dirty="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35</a:t>
            </a:fld>
            <a:endParaRPr lang="en-GB"/>
          </a:p>
        </p:txBody>
      </p:sp>
    </p:spTree>
    <p:extLst>
      <p:ext uri="{BB962C8B-B14F-4D97-AF65-F5344CB8AC3E}">
        <p14:creationId xmlns:p14="http://schemas.microsoft.com/office/powerpoint/2010/main" val="2080778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marL="0" indent="0"/>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4</a:t>
            </a:fld>
            <a:endParaRPr lang="en-GB"/>
          </a:p>
        </p:txBody>
      </p:sp>
    </p:spTree>
    <p:extLst>
      <p:ext uri="{BB962C8B-B14F-4D97-AF65-F5344CB8AC3E}">
        <p14:creationId xmlns:p14="http://schemas.microsoft.com/office/powerpoint/2010/main" val="65743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HDFS is the “secret sauce” that enables Hadoop to store huge files. It’s a scalable file system that distributes and stores data across all machines in a Hadoop cluster.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MapReduce is the system used to efficiently process the large amount of data Hadoop stores in HDFS.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MapReduce jobs are often written in Java. But not everyone using Hadoop knows Java—the preferred syntax is SQL, which is essentially the “lingua franca” between all programming languages in the BI/big data space.</a:t>
            </a:r>
          </a:p>
          <a:p>
            <a:r>
              <a:rPr lang="en-GB" sz="1200" b="0" i="0" kern="1200" dirty="0">
                <a:solidFill>
                  <a:schemeClr val="tx1"/>
                </a:solidFill>
                <a:effectLst/>
                <a:latin typeface="+mn-lt"/>
                <a:ea typeface="+mn-ea"/>
                <a:cs typeface="+mn-cs"/>
              </a:rPr>
              <a:t>Hive allows users who aren’t familiar with programming to access and </a:t>
            </a:r>
            <a:r>
              <a:rPr lang="en-GB" sz="1200" b="0" i="0" kern="1200" dirty="0" err="1">
                <a:solidFill>
                  <a:schemeClr val="tx1"/>
                </a:solidFill>
                <a:effectLst/>
                <a:latin typeface="+mn-lt"/>
                <a:ea typeface="+mn-ea"/>
                <a:cs typeface="+mn-cs"/>
              </a:rPr>
              <a:t>analyze</a:t>
            </a:r>
            <a:r>
              <a:rPr lang="en-GB" sz="1200" b="0" i="0" kern="1200" dirty="0">
                <a:solidFill>
                  <a:schemeClr val="tx1"/>
                </a:solidFill>
                <a:effectLst/>
                <a:latin typeface="+mn-lt"/>
                <a:ea typeface="+mn-ea"/>
                <a:cs typeface="+mn-cs"/>
              </a:rPr>
              <a:t> big data in a less technical way, using a SQL-like syntax called Hive Query Language (</a:t>
            </a:r>
            <a:r>
              <a:rPr lang="en-GB" sz="1200" b="0" i="0" kern="1200" dirty="0" err="1">
                <a:solidFill>
                  <a:schemeClr val="tx1"/>
                </a:solidFill>
                <a:effectLst/>
                <a:latin typeface="+mn-lt"/>
                <a:ea typeface="+mn-ea"/>
                <a:cs typeface="+mn-cs"/>
              </a:rPr>
              <a:t>HiveQL</a:t>
            </a:r>
            <a:r>
              <a:rPr lang="en-GB" sz="1200" b="0" i="0" kern="1200" dirty="0">
                <a:solidFill>
                  <a:schemeClr val="tx1"/>
                </a:solidFill>
                <a:effectLst/>
                <a:latin typeface="+mn-lt"/>
                <a:ea typeface="+mn-ea"/>
                <a:cs typeface="+mn-cs"/>
              </a:rPr>
              <a:t>). </a:t>
            </a:r>
            <a:r>
              <a:rPr lang="en-GB" sz="1200" b="0" i="0" kern="1200" dirty="0" err="1">
                <a:solidFill>
                  <a:schemeClr val="tx1"/>
                </a:solidFill>
                <a:effectLst/>
                <a:latin typeface="+mn-lt"/>
                <a:ea typeface="+mn-ea"/>
                <a:cs typeface="+mn-cs"/>
              </a:rPr>
              <a:t>HiveQL</a:t>
            </a:r>
            <a:r>
              <a:rPr lang="en-GB" sz="1200" b="0" i="0" kern="1200" dirty="0">
                <a:solidFill>
                  <a:schemeClr val="tx1"/>
                </a:solidFill>
                <a:effectLst/>
                <a:latin typeface="+mn-lt"/>
                <a:ea typeface="+mn-ea"/>
                <a:cs typeface="+mn-cs"/>
              </a:rPr>
              <a:t> is used to create programs that run just like MapReduce would on a cluster.</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Like Hive and Impala, Pig is a high-level platform used for creating MapReduce programs more easily. The programming language Pig uses is called Pig Latin, and it allows you to extract, transform and load (ETL) data at a very high level—meaning something that would require several hundred lines of Java code can be expressed in, say, 10 lines of Pig.</a:t>
            </a:r>
          </a:p>
          <a:p>
            <a:r>
              <a:rPr lang="en-GB" sz="1200" b="0" i="0" kern="1200" dirty="0">
                <a:solidFill>
                  <a:schemeClr val="tx1"/>
                </a:solidFill>
                <a:effectLst/>
                <a:latin typeface="+mn-lt"/>
                <a:ea typeface="+mn-ea"/>
                <a:cs typeface="+mn-cs"/>
              </a:rPr>
              <a:t>While Hive and Impala require data to be more structured in order to be </a:t>
            </a:r>
            <a:r>
              <a:rPr lang="en-GB" sz="1200" b="0" i="0" kern="1200" dirty="0" err="1">
                <a:solidFill>
                  <a:schemeClr val="tx1"/>
                </a:solidFill>
                <a:effectLst/>
                <a:latin typeface="+mn-lt"/>
                <a:ea typeface="+mn-ea"/>
                <a:cs typeface="+mn-cs"/>
              </a:rPr>
              <a:t>analyzed</a:t>
            </a:r>
            <a:r>
              <a:rPr lang="en-GB" sz="1200" b="0" i="0" kern="1200" dirty="0">
                <a:solidFill>
                  <a:schemeClr val="tx1"/>
                </a:solidFill>
                <a:effectLst/>
                <a:latin typeface="+mn-lt"/>
                <a:ea typeface="+mn-ea"/>
                <a:cs typeface="+mn-cs"/>
              </a:rPr>
              <a:t>, Pig allows you to work with unstructured data. In other words, while Hive and Impala are essentially query engines used for more straightforward analysis, Pig’s ETL capability means it can perform “grunt work” on unstructured data, cleaning it up and organizing it so that queries can be run against it.</a:t>
            </a:r>
          </a:p>
          <a:p>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6</a:t>
            </a:fld>
            <a:endParaRPr lang="en-GB"/>
          </a:p>
        </p:txBody>
      </p:sp>
    </p:spTree>
    <p:extLst>
      <p:ext uri="{BB962C8B-B14F-4D97-AF65-F5344CB8AC3E}">
        <p14:creationId xmlns:p14="http://schemas.microsoft.com/office/powerpoint/2010/main" val="3589149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Server numbers can reach 1000’s,</a:t>
            </a:r>
            <a:r>
              <a:rPr lang="en-GB" baseline="0" dirty="0"/>
              <a:t> and all can work together for MapReduce</a:t>
            </a:r>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7</a:t>
            </a:fld>
            <a:endParaRPr lang="en-GB"/>
          </a:p>
        </p:txBody>
      </p:sp>
    </p:spTree>
    <p:extLst>
      <p:ext uri="{BB962C8B-B14F-4D97-AF65-F5344CB8AC3E}">
        <p14:creationId xmlns:p14="http://schemas.microsoft.com/office/powerpoint/2010/main" val="2206116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marL="0" indent="0"/>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8</a:t>
            </a:fld>
            <a:endParaRPr lang="en-GB"/>
          </a:p>
        </p:txBody>
      </p:sp>
    </p:spTree>
    <p:extLst>
      <p:ext uri="{BB962C8B-B14F-4D97-AF65-F5344CB8AC3E}">
        <p14:creationId xmlns:p14="http://schemas.microsoft.com/office/powerpoint/2010/main" val="657433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TaskTracker</a:t>
            </a:r>
            <a:r>
              <a:rPr lang="en-GB" dirty="0"/>
              <a:t> is a node in the cluster that accepts tasks - Map, Reduce and Shuffle operations - from a </a:t>
            </a:r>
            <a:r>
              <a:rPr lang="en-GB" dirty="0" err="1"/>
              <a:t>JobTracker</a:t>
            </a:r>
            <a:r>
              <a:rPr lang="en-GB" dirty="0"/>
              <a:t>. </a:t>
            </a:r>
          </a:p>
          <a:p>
            <a:endParaRPr lang="en-GB" dirty="0"/>
          </a:p>
          <a:p>
            <a:r>
              <a:rPr lang="en-GB" dirty="0"/>
              <a:t>Every </a:t>
            </a:r>
            <a:r>
              <a:rPr lang="en-GB" dirty="0" err="1"/>
              <a:t>TaskTracker</a:t>
            </a:r>
            <a:r>
              <a:rPr lang="en-GB" dirty="0"/>
              <a:t> is configured with a set of slots, these indicate the number of tasks that it can accept. When the </a:t>
            </a:r>
            <a:r>
              <a:rPr lang="en-GB" dirty="0" err="1"/>
              <a:t>JobTracker</a:t>
            </a:r>
            <a:r>
              <a:rPr lang="en-GB" dirty="0"/>
              <a:t> tries to find somewhere to schedule a task within the MapReduce operations, it first looks for an empty slot on the same server that hosts the DataNode containing the data, and if not, it looks for an empty slot on a machine in the same rack. </a:t>
            </a:r>
          </a:p>
          <a:p>
            <a:endParaRPr lang="en-GB" dirty="0"/>
          </a:p>
          <a:p>
            <a:r>
              <a:rPr lang="en-GB" dirty="0"/>
              <a:t>The </a:t>
            </a:r>
            <a:r>
              <a:rPr lang="en-GB" dirty="0" err="1"/>
              <a:t>TaskTracker</a:t>
            </a:r>
            <a:r>
              <a:rPr lang="en-GB" dirty="0"/>
              <a:t> spawns a separate JVM processes to do the actual work; this is to ensure that process failure does not take down the task tracker. The </a:t>
            </a:r>
            <a:r>
              <a:rPr lang="en-GB" dirty="0" err="1"/>
              <a:t>TaskTracker</a:t>
            </a:r>
            <a:r>
              <a:rPr lang="en-GB" dirty="0"/>
              <a:t> monitors these spawned processes, capturing the output and exit codes. When the process finishes, successfully or not, the tracker notifies the </a:t>
            </a:r>
            <a:r>
              <a:rPr lang="en-GB" dirty="0" err="1"/>
              <a:t>JobTracker</a:t>
            </a:r>
            <a:r>
              <a:rPr lang="en-GB" dirty="0"/>
              <a:t>. The </a:t>
            </a:r>
            <a:r>
              <a:rPr lang="en-GB" dirty="0" err="1"/>
              <a:t>TaskTrackers</a:t>
            </a:r>
            <a:r>
              <a:rPr lang="en-GB" dirty="0"/>
              <a:t> also send out heartbeat messages to the </a:t>
            </a:r>
            <a:r>
              <a:rPr lang="en-GB" dirty="0" err="1"/>
              <a:t>JobTracker</a:t>
            </a:r>
            <a:r>
              <a:rPr lang="en-GB" dirty="0"/>
              <a:t>, usually every few minutes, to reassure the </a:t>
            </a:r>
            <a:r>
              <a:rPr lang="en-GB" dirty="0" err="1"/>
              <a:t>JobTracker</a:t>
            </a:r>
            <a:r>
              <a:rPr lang="en-GB" dirty="0"/>
              <a:t> that it is still alive. These message also inform the </a:t>
            </a:r>
            <a:r>
              <a:rPr lang="en-GB" dirty="0" err="1"/>
              <a:t>JobTracker</a:t>
            </a:r>
            <a:r>
              <a:rPr lang="en-GB" dirty="0"/>
              <a:t> of the number of available slots, so the </a:t>
            </a:r>
            <a:r>
              <a:rPr lang="en-GB" dirty="0" err="1"/>
              <a:t>JobTracker</a:t>
            </a:r>
            <a:r>
              <a:rPr lang="en-GB" dirty="0"/>
              <a:t> can stay up to date with where in the cluster work can be delegated. </a:t>
            </a:r>
          </a:p>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9</a:t>
            </a:fld>
            <a:endParaRPr lang="en-GB"/>
          </a:p>
        </p:txBody>
      </p:sp>
    </p:spTree>
    <p:extLst>
      <p:ext uri="{BB962C8B-B14F-4D97-AF65-F5344CB8AC3E}">
        <p14:creationId xmlns:p14="http://schemas.microsoft.com/office/powerpoint/2010/main" val="2280739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E011099-7DC6-487A-8FAC-68388F89E721}" type="slidenum">
              <a:rPr lang="en-GB" smtClean="0"/>
              <a:t>10</a:t>
            </a:fld>
            <a:endParaRPr lang="en-GB"/>
          </a:p>
        </p:txBody>
      </p:sp>
    </p:spTree>
    <p:extLst>
      <p:ext uri="{BB962C8B-B14F-4D97-AF65-F5344CB8AC3E}">
        <p14:creationId xmlns:p14="http://schemas.microsoft.com/office/powerpoint/2010/main" val="3348271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Tasks sum(2,3,4,5,6,7,8,9,10)</a:t>
            </a:r>
          </a:p>
          <a:p>
            <a:pPr marL="228600" indent="-228600">
              <a:buAutoNum type="arabicPeriod"/>
            </a:pPr>
            <a:r>
              <a:rPr lang="en-GB" baseline="0" dirty="0"/>
              <a:t>Shuffle deck</a:t>
            </a:r>
          </a:p>
          <a:p>
            <a:pPr marL="228600" indent="-228600">
              <a:buAutoNum type="arabicPeriod"/>
            </a:pPr>
            <a:r>
              <a:rPr lang="en-GB" dirty="0"/>
              <a:t>Split deck amongst trainees (Mapping)</a:t>
            </a:r>
          </a:p>
          <a:p>
            <a:pPr marL="228600" indent="-228600">
              <a:buAutoNum type="arabicPeriod"/>
            </a:pPr>
            <a:r>
              <a:rPr lang="en-GB" dirty="0"/>
              <a:t>Trainees</a:t>
            </a:r>
            <a:r>
              <a:rPr lang="en-GB" baseline="0" dirty="0"/>
              <a:t> make up to 5 plies (1 for each suit and the discard pile)(Mapping)</a:t>
            </a:r>
          </a:p>
          <a:p>
            <a:pPr marL="228600" indent="-228600">
              <a:buAutoNum type="arabicPeriod"/>
            </a:pPr>
            <a:r>
              <a:rPr lang="en-GB" baseline="0" dirty="0"/>
              <a:t>Combine the piles of like suits (Reducing)</a:t>
            </a:r>
          </a:p>
          <a:p>
            <a:pPr marL="228600" indent="-228600">
              <a:buAutoNum type="arabicPeriod"/>
            </a:pPr>
            <a:r>
              <a:rPr lang="en-GB" baseline="0" dirty="0"/>
              <a:t>Hand out the 4 piles of cards to trainees and sum the cards in suit</a:t>
            </a:r>
          </a:p>
          <a:p>
            <a:pPr marL="228600" indent="-228600">
              <a:buAutoNum type="arabicPeriod"/>
            </a:pPr>
            <a:r>
              <a:rPr lang="en-GB" baseline="0" dirty="0"/>
              <a:t>Get the answer</a:t>
            </a:r>
            <a:endParaRPr lang="en-GB" dirty="0"/>
          </a:p>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11</a:t>
            </a:fld>
            <a:endParaRPr lang="en-US" altLang="zh-TW"/>
          </a:p>
        </p:txBody>
      </p:sp>
    </p:spTree>
    <p:extLst>
      <p:ext uri="{BB962C8B-B14F-4D97-AF65-F5344CB8AC3E}">
        <p14:creationId xmlns:p14="http://schemas.microsoft.com/office/powerpoint/2010/main" val="641673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07/09/2022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3386352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07/09/2022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700612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07/09/2022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27236140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7142544" y="6498839"/>
            <a:ext cx="1661737"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www.fdmgroup.com</a:t>
            </a:r>
          </a:p>
        </p:txBody>
      </p:sp>
      <p:cxnSp>
        <p:nvCxnSpPr>
          <p:cNvPr id="3" name="Straight Connector 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0" y="6359529"/>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5" name="Group 8"/>
          <p:cNvGrpSpPr>
            <a:grpSpLocks/>
          </p:cNvGrpSpPr>
          <p:nvPr userDrawn="1"/>
        </p:nvGrpSpPr>
        <p:grpSpPr bwMode="auto">
          <a:xfrm>
            <a:off x="6000753" y="2008188"/>
            <a:ext cx="2697163" cy="762000"/>
            <a:chOff x="5282347" y="2359163"/>
            <a:chExt cx="3415237" cy="964722"/>
          </a:xfrm>
        </p:grpSpPr>
        <p:sp>
          <p:nvSpPr>
            <p:cNvPr id="6" name="Oval 5"/>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7" name="Oval 6"/>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pic>
        <p:nvPicPr>
          <p:cNvPr id="9"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30"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userDrawn="1"/>
        </p:nvSpPr>
        <p:spPr bwMode="auto">
          <a:xfrm>
            <a:off x="7474818" y="6448425"/>
            <a:ext cx="1354858" cy="292388"/>
          </a:xfrm>
          <a:prstGeom prst="rect">
            <a:avLst/>
          </a:prstGeom>
          <a:noFill/>
          <a:ln>
            <a:noFill/>
          </a:ln>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300" b="1" dirty="0">
                <a:solidFill>
                  <a:prstClr val="white"/>
                </a:solidFill>
                <a:latin typeface="Arial" charset="0"/>
                <a:cs typeface="Arial" charset="0"/>
              </a:rPr>
              <a:t>fdmgroup.com</a:t>
            </a:r>
          </a:p>
        </p:txBody>
      </p:sp>
    </p:spTree>
    <p:extLst>
      <p:ext uri="{BB962C8B-B14F-4D97-AF65-F5344CB8AC3E}">
        <p14:creationId xmlns:p14="http://schemas.microsoft.com/office/powerpoint/2010/main" val="1254552315"/>
      </p:ext>
    </p:extLst>
  </p:cSld>
  <p:clrMapOvr>
    <a:masterClrMapping/>
  </p:clrMapOvr>
  <p:transition spd="slow">
    <p:strips/>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7142544" y="6498839"/>
            <a:ext cx="1661737"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www.fdmgroup.com</a:t>
            </a:r>
          </a:p>
        </p:txBody>
      </p:sp>
      <p:cxnSp>
        <p:nvCxnSpPr>
          <p:cNvPr id="3" name="Straight Connector 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0" y="6359529"/>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5" name="Group 8"/>
          <p:cNvGrpSpPr>
            <a:grpSpLocks/>
          </p:cNvGrpSpPr>
          <p:nvPr userDrawn="1"/>
        </p:nvGrpSpPr>
        <p:grpSpPr bwMode="auto">
          <a:xfrm>
            <a:off x="6000753" y="2008188"/>
            <a:ext cx="2697163" cy="762000"/>
            <a:chOff x="5282347" y="2359163"/>
            <a:chExt cx="3415237" cy="964722"/>
          </a:xfrm>
        </p:grpSpPr>
        <p:sp>
          <p:nvSpPr>
            <p:cNvPr id="6" name="Oval 5"/>
            <p:cNvSpPr/>
            <p:nvPr userDrawn="1"/>
          </p:nvSpPr>
          <p:spPr>
            <a:xfrm>
              <a:off x="5282347" y="2359163"/>
              <a:ext cx="972910"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7" name="Oval 6"/>
            <p:cNvSpPr/>
            <p:nvPr userDrawn="1"/>
          </p:nvSpPr>
          <p:spPr>
            <a:xfrm>
              <a:off x="6502506" y="2359163"/>
              <a:ext cx="974920"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7724674" y="2359163"/>
              <a:ext cx="972910"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pic>
        <p:nvPicPr>
          <p:cNvPr id="9" name="Picture 19" descr="FDM-Logo-Small.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66730"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14"/>
          <p:cNvSpPr txBox="1">
            <a:spLocks noChangeArrowheads="1"/>
          </p:cNvSpPr>
          <p:nvPr userDrawn="1"/>
        </p:nvSpPr>
        <p:spPr bwMode="auto">
          <a:xfrm>
            <a:off x="7474818" y="6448425"/>
            <a:ext cx="1354858" cy="292388"/>
          </a:xfrm>
          <a:prstGeom prst="rect">
            <a:avLst/>
          </a:prstGeom>
          <a:noFill/>
          <a:ln>
            <a:noFill/>
          </a:ln>
        </p:spPr>
        <p:txBody>
          <a:bodyPr wrap="non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300" b="1" dirty="0">
                <a:solidFill>
                  <a:prstClr val="white"/>
                </a:solidFill>
                <a:latin typeface="Arial" charset="0"/>
                <a:cs typeface="Arial" charset="0"/>
              </a:rPr>
              <a:t>fdmgroup.com</a:t>
            </a:r>
          </a:p>
        </p:txBody>
      </p:sp>
    </p:spTree>
    <p:extLst>
      <p:ext uri="{BB962C8B-B14F-4D97-AF65-F5344CB8AC3E}">
        <p14:creationId xmlns:p14="http://schemas.microsoft.com/office/powerpoint/2010/main" val="299839689"/>
      </p:ext>
    </p:extLst>
  </p:cSld>
  <p:clrMapOvr>
    <a:masterClrMapping/>
  </p:clrMapOvr>
  <p:transition spd="slow">
    <p:strips/>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7540795" y="6498839"/>
            <a:ext cx="1263486"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fdmgroup.com</a:t>
            </a:r>
          </a:p>
        </p:txBody>
      </p:sp>
      <p:cxnSp>
        <p:nvCxnSpPr>
          <p:cNvPr id="5" name="Straight Connector 4"/>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 name="Rectangle 5"/>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7" name="Group 9"/>
          <p:cNvGrpSpPr>
            <a:grpSpLocks/>
          </p:cNvGrpSpPr>
          <p:nvPr userDrawn="1"/>
        </p:nvGrpSpPr>
        <p:grpSpPr bwMode="auto">
          <a:xfrm>
            <a:off x="8085139" y="77788"/>
            <a:ext cx="646112" cy="182562"/>
            <a:chOff x="5282347" y="2359163"/>
            <a:chExt cx="3415237" cy="964722"/>
          </a:xfrm>
        </p:grpSpPr>
        <p:sp>
          <p:nvSpPr>
            <p:cNvPr id="8" name="Oval 7"/>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9" name="Oval 8"/>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1" name="Straight Connector 10"/>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a:spLocks noChangeArrowheads="1"/>
          </p:cNvSpPr>
          <p:nvPr userDrawn="1"/>
        </p:nvSpPr>
        <p:spPr bwMode="auto">
          <a:xfrm>
            <a:off x="7540795" y="6502013"/>
            <a:ext cx="1263486"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fdmgroup.com</a:t>
            </a:r>
          </a:p>
        </p:txBody>
      </p:sp>
      <p:sp>
        <p:nvSpPr>
          <p:cNvPr id="3" name="Content Placeholder 2"/>
          <p:cNvSpPr>
            <a:spLocks noGrp="1"/>
          </p:cNvSpPr>
          <p:nvPr>
            <p:ph idx="1"/>
          </p:nvPr>
        </p:nvSpPr>
        <p:spPr>
          <a:xfrm>
            <a:off x="457200" y="1334936"/>
            <a:ext cx="8229600" cy="4525963"/>
          </a:xfrm>
        </p:spPr>
        <p:txBody>
          <a:bodyPr/>
          <a:lstStyle>
            <a:lvl1pPr>
              <a:defRPr sz="1200" b="0"/>
            </a:lvl1pPr>
            <a:lvl2pPr>
              <a:defRPr sz="1200"/>
            </a:lvl2pPr>
            <a:lvl3pPr>
              <a:defRPr sz="1200"/>
            </a:lvl3pPr>
          </a:lstStyle>
          <a:p>
            <a:pPr lvl="0"/>
            <a:r>
              <a:rPr lang="en-GB" dirty="0"/>
              <a:t>Click to edit Master text styles</a:t>
            </a:r>
          </a:p>
          <a:p>
            <a:pPr lvl="1"/>
            <a:endParaRPr lang="en-GB" dirty="0"/>
          </a:p>
          <a:p>
            <a:pPr lvl="1"/>
            <a:r>
              <a:rPr lang="en-GB" dirty="0"/>
              <a:t>Second level</a:t>
            </a:r>
          </a:p>
          <a:p>
            <a:pPr lvl="2"/>
            <a:r>
              <a:rPr lang="en-GB" dirty="0"/>
              <a:t>Third level</a:t>
            </a:r>
            <a:endParaRPr lang="en-US" dirty="0"/>
          </a:p>
        </p:txBody>
      </p:sp>
      <p:sp>
        <p:nvSpPr>
          <p:cNvPr id="13" name="Title 1"/>
          <p:cNvSpPr>
            <a:spLocks noGrp="1"/>
          </p:cNvSpPr>
          <p:nvPr>
            <p:ph type="title"/>
          </p:nvPr>
        </p:nvSpPr>
        <p:spPr>
          <a:xfrm>
            <a:off x="457200" y="639027"/>
            <a:ext cx="8229600" cy="415498"/>
          </a:xfrm>
        </p:spPr>
        <p:txBody>
          <a:bodyPr/>
          <a:lstStyle>
            <a:lvl1pPr>
              <a:defRPr sz="2400"/>
            </a:lvl1pPr>
          </a:lstStyle>
          <a:p>
            <a:r>
              <a:rPr lang="en-GB" dirty="0"/>
              <a:t>Click to edit Master title style</a:t>
            </a:r>
            <a:endParaRPr lang="en-US" dirty="0"/>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94882C9C-E8A8-4DCC-A9DD-8B46B7E6C669}"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2785809025"/>
      </p:ext>
    </p:extLst>
  </p:cSld>
  <p:clrMapOvr>
    <a:masterClrMapping/>
  </p:clrMapOvr>
  <p:transition spd="slow">
    <p:strips/>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7540795" y="6498839"/>
            <a:ext cx="1263486"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fdmgroup.com</a:t>
            </a:r>
          </a:p>
        </p:txBody>
      </p:sp>
      <p:cxnSp>
        <p:nvCxnSpPr>
          <p:cNvPr id="6" name="Straight Connector 5"/>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8" name="Group 9"/>
          <p:cNvGrpSpPr>
            <a:grpSpLocks/>
          </p:cNvGrpSpPr>
          <p:nvPr userDrawn="1"/>
        </p:nvGrpSpPr>
        <p:grpSpPr bwMode="auto">
          <a:xfrm>
            <a:off x="8085139"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2" name="Straight Connector 11"/>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userDrawn="1"/>
        </p:nvSpPr>
        <p:spPr bwMode="auto">
          <a:xfrm>
            <a:off x="7540795" y="6502013"/>
            <a:ext cx="1263486"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fdmgroup.com</a:t>
            </a:r>
          </a:p>
        </p:txBody>
      </p:sp>
      <p:sp>
        <p:nvSpPr>
          <p:cNvPr id="3" name="Content Placeholder 2"/>
          <p:cNvSpPr>
            <a:spLocks noGrp="1"/>
          </p:cNvSpPr>
          <p:nvPr>
            <p:ph sz="half" idx="1"/>
          </p:nvPr>
        </p:nvSpPr>
        <p:spPr>
          <a:xfrm>
            <a:off x="457200" y="1329769"/>
            <a:ext cx="4038600" cy="4525963"/>
          </a:xfrm>
        </p:spPr>
        <p:txBody>
          <a:bodyPr/>
          <a:lstStyle>
            <a:lvl1pPr>
              <a:defRPr sz="1200" b="1"/>
            </a:lvl1pPr>
            <a:lvl2pPr>
              <a:defRPr sz="12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endParaRPr lang="en-GB" dirty="0"/>
          </a:p>
          <a:p>
            <a:pPr lvl="1"/>
            <a:r>
              <a:rPr lang="en-GB" dirty="0"/>
              <a:t>Second level</a:t>
            </a:r>
          </a:p>
          <a:p>
            <a:pPr lvl="2"/>
            <a:r>
              <a:rPr lang="en-GB" dirty="0"/>
              <a:t>Third level</a:t>
            </a:r>
            <a:endParaRPr lang="en-US" dirty="0"/>
          </a:p>
        </p:txBody>
      </p:sp>
      <p:sp>
        <p:nvSpPr>
          <p:cNvPr id="4" name="Content Placeholder 3"/>
          <p:cNvSpPr>
            <a:spLocks noGrp="1"/>
          </p:cNvSpPr>
          <p:nvPr>
            <p:ph sz="half" idx="2"/>
          </p:nvPr>
        </p:nvSpPr>
        <p:spPr>
          <a:xfrm>
            <a:off x="4648200" y="1329769"/>
            <a:ext cx="4038600" cy="4525963"/>
          </a:xfrm>
        </p:spPr>
        <p:txBody>
          <a:bodyPr/>
          <a:lstStyle>
            <a:lvl1pPr>
              <a:defRPr sz="1200" b="1"/>
            </a:lvl1pPr>
            <a:lvl2pPr>
              <a:defRPr sz="1200"/>
            </a:lvl2pPr>
            <a:lvl3pPr>
              <a:defRPr sz="1200"/>
            </a:lvl3pPr>
            <a:lvl4pPr>
              <a:defRPr sz="1800"/>
            </a:lvl4pPr>
            <a:lvl5pPr>
              <a:defRPr sz="1800"/>
            </a:lvl5pPr>
            <a:lvl6pPr>
              <a:defRPr sz="1800"/>
            </a:lvl6pPr>
            <a:lvl7pPr>
              <a:defRPr sz="1800"/>
            </a:lvl7pPr>
            <a:lvl8pPr>
              <a:defRPr sz="1800"/>
            </a:lvl8pPr>
            <a:lvl9pPr>
              <a:defRPr sz="1800"/>
            </a:lvl9pPr>
          </a:lstStyle>
          <a:p>
            <a:pPr lvl="0"/>
            <a:r>
              <a:rPr lang="en-GB" dirty="0"/>
              <a:t>Click to edit Master text styles</a:t>
            </a:r>
          </a:p>
          <a:p>
            <a:pPr lvl="1"/>
            <a:endParaRPr lang="en-GB" dirty="0"/>
          </a:p>
          <a:p>
            <a:pPr lvl="1"/>
            <a:r>
              <a:rPr lang="en-GB" dirty="0"/>
              <a:t>Second level</a:t>
            </a:r>
          </a:p>
          <a:p>
            <a:pPr lvl="2"/>
            <a:r>
              <a:rPr lang="en-GB" dirty="0"/>
              <a:t>Third level</a:t>
            </a:r>
            <a:endParaRPr lang="en-US" dirty="0"/>
          </a:p>
        </p:txBody>
      </p:sp>
      <p:sp>
        <p:nvSpPr>
          <p:cNvPr id="19" name="Title 1"/>
          <p:cNvSpPr>
            <a:spLocks noGrp="1"/>
          </p:cNvSpPr>
          <p:nvPr>
            <p:ph type="title"/>
          </p:nvPr>
        </p:nvSpPr>
        <p:spPr>
          <a:xfrm>
            <a:off x="457200" y="639027"/>
            <a:ext cx="8229600" cy="415498"/>
          </a:xfrm>
        </p:spPr>
        <p:txBody>
          <a:bodyPr/>
          <a:lstStyle>
            <a:lvl1pPr>
              <a:defRPr sz="2400"/>
            </a:lvl1pPr>
          </a:lstStyle>
          <a:p>
            <a:r>
              <a:rPr lang="en-GB" dirty="0"/>
              <a:t>Click to edit Master title style</a:t>
            </a:r>
            <a:endParaRPr lang="en-US" dirty="0"/>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380A269D-2C86-44F8-9A36-28D8172C8FF8}"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2943724956"/>
      </p:ext>
    </p:extLst>
  </p:cSld>
  <p:clrMapOvr>
    <a:masterClrMapping/>
  </p:clrMapOvr>
  <p:transition spd="slow">
    <p:strips/>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7" name="TextBox 6"/>
          <p:cNvSpPr txBox="1">
            <a:spLocks noChangeArrowheads="1"/>
          </p:cNvSpPr>
          <p:nvPr userDrawn="1"/>
        </p:nvSpPr>
        <p:spPr bwMode="auto">
          <a:xfrm>
            <a:off x="7540795" y="6498839"/>
            <a:ext cx="1263486"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fdmgroup.com</a:t>
            </a:r>
          </a:p>
        </p:txBody>
      </p:sp>
      <p:cxnSp>
        <p:nvCxnSpPr>
          <p:cNvPr id="8" name="Straight Connector 7"/>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10" name="Group 14"/>
          <p:cNvGrpSpPr>
            <a:grpSpLocks/>
          </p:cNvGrpSpPr>
          <p:nvPr userDrawn="1"/>
        </p:nvGrpSpPr>
        <p:grpSpPr bwMode="auto">
          <a:xfrm>
            <a:off x="8085139" y="77788"/>
            <a:ext cx="646112" cy="182562"/>
            <a:chOff x="5282347" y="2359163"/>
            <a:chExt cx="3415237" cy="964722"/>
          </a:xfrm>
        </p:grpSpPr>
        <p:sp>
          <p:nvSpPr>
            <p:cNvPr id="11" name="Oval 10"/>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2" name="Oval 11"/>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3" name="Oval 12"/>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4" name="Straight Connector 13"/>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a:spLocks noChangeArrowheads="1"/>
          </p:cNvSpPr>
          <p:nvPr userDrawn="1"/>
        </p:nvSpPr>
        <p:spPr bwMode="auto">
          <a:xfrm>
            <a:off x="7540795" y="6502013"/>
            <a:ext cx="1263486"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fdmgroup.com</a:t>
            </a:r>
          </a:p>
        </p:txBody>
      </p:sp>
      <p:sp>
        <p:nvSpPr>
          <p:cNvPr id="3" name="Text Placeholder 2"/>
          <p:cNvSpPr>
            <a:spLocks noGrp="1"/>
          </p:cNvSpPr>
          <p:nvPr>
            <p:ph type="body" idx="1"/>
          </p:nvPr>
        </p:nvSpPr>
        <p:spPr>
          <a:xfrm>
            <a:off x="457203" y="1329391"/>
            <a:ext cx="4040188" cy="215444"/>
          </a:xfrm>
        </p:spPr>
        <p:txBody>
          <a:bodyPr>
            <a:sp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457203" y="1692676"/>
            <a:ext cx="4040188" cy="4346687"/>
          </a:xfrm>
        </p:spPr>
        <p:txBody>
          <a:bodyPr/>
          <a:lstStyle>
            <a:lvl1pPr>
              <a:defRPr sz="1200"/>
            </a:lvl1pPr>
            <a:lvl2pPr>
              <a:defRPr sz="12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endParaRPr lang="en-GB" dirty="0"/>
          </a:p>
          <a:p>
            <a:pPr lvl="1"/>
            <a:r>
              <a:rPr lang="en-GB" dirty="0"/>
              <a:t>Second level</a:t>
            </a:r>
          </a:p>
          <a:p>
            <a:pPr lvl="2"/>
            <a:r>
              <a:rPr lang="en-GB" dirty="0"/>
              <a:t>Third level</a:t>
            </a:r>
            <a:endParaRPr lang="en-US" dirty="0"/>
          </a:p>
        </p:txBody>
      </p:sp>
      <p:sp>
        <p:nvSpPr>
          <p:cNvPr id="5" name="Text Placeholder 4"/>
          <p:cNvSpPr>
            <a:spLocks noGrp="1"/>
          </p:cNvSpPr>
          <p:nvPr>
            <p:ph type="body" sz="quarter" idx="3"/>
          </p:nvPr>
        </p:nvSpPr>
        <p:spPr>
          <a:xfrm>
            <a:off x="4645030" y="1329391"/>
            <a:ext cx="4041775" cy="215444"/>
          </a:xfrm>
        </p:spPr>
        <p:txBody>
          <a:bodyPr>
            <a:spAutoFit/>
          </a:bodyPr>
          <a:lstStyle>
            <a:lvl1pPr marL="0" indent="0">
              <a:buNone/>
              <a:defRPr sz="1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30" y="1692676"/>
            <a:ext cx="4041775" cy="4346687"/>
          </a:xfrm>
        </p:spPr>
        <p:txBody>
          <a:bodyPr/>
          <a:lstStyle>
            <a:lvl1pPr>
              <a:defRPr sz="1200"/>
            </a:lvl1pPr>
            <a:lvl2pPr>
              <a:defRPr sz="1200"/>
            </a:lvl2pPr>
            <a:lvl3pPr>
              <a:defRPr sz="1200"/>
            </a:lvl3pPr>
            <a:lvl4pPr>
              <a:defRPr sz="1600"/>
            </a:lvl4pPr>
            <a:lvl5pPr>
              <a:defRPr sz="1600"/>
            </a:lvl5pPr>
            <a:lvl6pPr>
              <a:defRPr sz="1600"/>
            </a:lvl6pPr>
            <a:lvl7pPr>
              <a:defRPr sz="1600"/>
            </a:lvl7pPr>
            <a:lvl8pPr>
              <a:defRPr sz="1600"/>
            </a:lvl8pPr>
            <a:lvl9pPr>
              <a:defRPr sz="1600"/>
            </a:lvl9pPr>
          </a:lstStyle>
          <a:p>
            <a:pPr lvl="0"/>
            <a:r>
              <a:rPr lang="en-GB" dirty="0"/>
              <a:t>Click to edit Master text styles</a:t>
            </a:r>
          </a:p>
          <a:p>
            <a:pPr lvl="1"/>
            <a:endParaRPr lang="en-GB" dirty="0"/>
          </a:p>
          <a:p>
            <a:pPr lvl="1"/>
            <a:r>
              <a:rPr lang="en-GB" dirty="0"/>
              <a:t>Second level</a:t>
            </a:r>
          </a:p>
          <a:p>
            <a:pPr lvl="2"/>
            <a:r>
              <a:rPr lang="en-GB" dirty="0"/>
              <a:t>Third level</a:t>
            </a:r>
            <a:endParaRPr lang="en-US" dirty="0"/>
          </a:p>
        </p:txBody>
      </p:sp>
      <p:sp>
        <p:nvSpPr>
          <p:cNvPr id="16" name="Title 1"/>
          <p:cNvSpPr>
            <a:spLocks noGrp="1"/>
          </p:cNvSpPr>
          <p:nvPr>
            <p:ph type="title"/>
          </p:nvPr>
        </p:nvSpPr>
        <p:spPr>
          <a:xfrm>
            <a:off x="457200" y="639027"/>
            <a:ext cx="8229600" cy="415498"/>
          </a:xfrm>
        </p:spPr>
        <p:txBody>
          <a:bodyPr/>
          <a:lstStyle>
            <a:lvl1pPr>
              <a:defRPr sz="2400"/>
            </a:lvl1pPr>
          </a:lstStyle>
          <a:p>
            <a:r>
              <a:rPr lang="en-GB" dirty="0"/>
              <a:t>Click to edit Master title style</a:t>
            </a:r>
            <a:endParaRPr lang="en-US" dirty="0"/>
          </a:p>
        </p:txBody>
      </p:sp>
      <p:sp>
        <p:nvSpPr>
          <p:cNvPr id="17"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D5B31675-4124-4B7C-8A77-4E0B7416F6E1}"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4040788212"/>
      </p:ext>
    </p:extLst>
  </p:cSld>
  <p:clrMapOvr>
    <a:masterClrMapping/>
  </p:clrMapOvr>
  <p:transition spd="slow">
    <p:strips/>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3" name="TextBox 2"/>
          <p:cNvSpPr txBox="1">
            <a:spLocks noChangeArrowheads="1"/>
          </p:cNvSpPr>
          <p:nvPr userDrawn="1"/>
        </p:nvSpPr>
        <p:spPr bwMode="auto">
          <a:xfrm>
            <a:off x="7540795" y="6498839"/>
            <a:ext cx="1263486"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fdmgroup.com</a:t>
            </a:r>
          </a:p>
        </p:txBody>
      </p:sp>
      <p:cxnSp>
        <p:nvCxnSpPr>
          <p:cNvPr id="4" name="Straight Connector 3"/>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Rectangle 4"/>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6" name="Group 9"/>
          <p:cNvGrpSpPr>
            <a:grpSpLocks/>
          </p:cNvGrpSpPr>
          <p:nvPr userDrawn="1"/>
        </p:nvGrpSpPr>
        <p:grpSpPr bwMode="auto">
          <a:xfrm>
            <a:off x="8085139" y="77788"/>
            <a:ext cx="646112" cy="182562"/>
            <a:chOff x="5282347" y="2359163"/>
            <a:chExt cx="3415237" cy="964722"/>
          </a:xfrm>
        </p:grpSpPr>
        <p:sp>
          <p:nvSpPr>
            <p:cNvPr id="7" name="Oval 6"/>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9" name="Oval 8"/>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a:spLocks noChangeArrowheads="1"/>
          </p:cNvSpPr>
          <p:nvPr userDrawn="1"/>
        </p:nvSpPr>
        <p:spPr bwMode="auto">
          <a:xfrm>
            <a:off x="7540795" y="6502013"/>
            <a:ext cx="1263486"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fdmgroup.com</a:t>
            </a:r>
          </a:p>
        </p:txBody>
      </p:sp>
      <p:sp>
        <p:nvSpPr>
          <p:cNvPr id="17" name="Title 1"/>
          <p:cNvSpPr>
            <a:spLocks noGrp="1"/>
          </p:cNvSpPr>
          <p:nvPr>
            <p:ph type="title"/>
          </p:nvPr>
        </p:nvSpPr>
        <p:spPr>
          <a:xfrm>
            <a:off x="457200" y="639027"/>
            <a:ext cx="8229600" cy="415498"/>
          </a:xfrm>
        </p:spPr>
        <p:txBody>
          <a:bodyPr/>
          <a:lstStyle>
            <a:lvl1pPr>
              <a:defRPr sz="2400"/>
            </a:lvl1pPr>
          </a:lstStyle>
          <a:p>
            <a:r>
              <a:rPr lang="en-GB" dirty="0"/>
              <a:t>Click to edit Master title style</a:t>
            </a:r>
            <a:endParaRPr lang="en-US" dirty="0"/>
          </a:p>
        </p:txBody>
      </p:sp>
      <p:sp>
        <p:nvSpPr>
          <p:cNvPr id="12"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9DA993EC-32AE-49AE-9718-522D99C694E8}"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3593895025"/>
      </p:ext>
    </p:extLst>
  </p:cSld>
  <p:clrMapOvr>
    <a:masterClrMapping/>
  </p:clrMapOvr>
  <p:transition spd="slow">
    <p:strips/>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TextBox 1"/>
          <p:cNvSpPr txBox="1">
            <a:spLocks noChangeArrowheads="1"/>
          </p:cNvSpPr>
          <p:nvPr userDrawn="1"/>
        </p:nvSpPr>
        <p:spPr bwMode="auto">
          <a:xfrm>
            <a:off x="7540795" y="6498839"/>
            <a:ext cx="1263486"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fdmgroup.com</a:t>
            </a:r>
          </a:p>
        </p:txBody>
      </p:sp>
      <p:cxnSp>
        <p:nvCxnSpPr>
          <p:cNvPr id="3" name="Straight Connector 2"/>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 name="Rectangle 3"/>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5" name="Group 9"/>
          <p:cNvGrpSpPr>
            <a:grpSpLocks/>
          </p:cNvGrpSpPr>
          <p:nvPr userDrawn="1"/>
        </p:nvGrpSpPr>
        <p:grpSpPr bwMode="auto">
          <a:xfrm>
            <a:off x="8085139" y="77788"/>
            <a:ext cx="646112" cy="182562"/>
            <a:chOff x="5282347" y="2359163"/>
            <a:chExt cx="3415237" cy="964722"/>
          </a:xfrm>
        </p:grpSpPr>
        <p:sp>
          <p:nvSpPr>
            <p:cNvPr id="6" name="Oval 5"/>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7" name="Oval 6"/>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8" name="Oval 7"/>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9" name="Straight Connector 8"/>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TextBox 9"/>
          <p:cNvSpPr txBox="1">
            <a:spLocks noChangeArrowheads="1"/>
          </p:cNvSpPr>
          <p:nvPr userDrawn="1"/>
        </p:nvSpPr>
        <p:spPr bwMode="auto">
          <a:xfrm>
            <a:off x="7540795" y="6502013"/>
            <a:ext cx="1263486"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fdmgroup.com</a:t>
            </a:r>
          </a:p>
        </p:txBody>
      </p:sp>
      <p:sp>
        <p:nvSpPr>
          <p:cNvPr id="11"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B1534609-4A30-47A2-ACF2-8E17A71DF24E}"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1685928906"/>
      </p:ext>
    </p:extLst>
  </p:cSld>
  <p:clrMapOvr>
    <a:masterClrMapping/>
  </p:clrMapOvr>
  <p:transition spd="slow">
    <p:strips/>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7540795" y="6498839"/>
            <a:ext cx="1263486"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fdmgroup.com</a:t>
            </a:r>
          </a:p>
        </p:txBody>
      </p:sp>
      <p:cxnSp>
        <p:nvCxnSpPr>
          <p:cNvPr id="6" name="Straight Connector 5"/>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8" name="Group 9"/>
          <p:cNvGrpSpPr>
            <a:grpSpLocks/>
          </p:cNvGrpSpPr>
          <p:nvPr userDrawn="1"/>
        </p:nvGrpSpPr>
        <p:grpSpPr bwMode="auto">
          <a:xfrm>
            <a:off x="8085139"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2" name="Straight Connector 11"/>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userDrawn="1"/>
        </p:nvSpPr>
        <p:spPr bwMode="auto">
          <a:xfrm>
            <a:off x="7540795" y="6502013"/>
            <a:ext cx="1263486"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fdmgroup.com</a:t>
            </a:r>
          </a:p>
        </p:txBody>
      </p:sp>
      <p:sp>
        <p:nvSpPr>
          <p:cNvPr id="2" name="Title 1"/>
          <p:cNvSpPr>
            <a:spLocks noGrp="1"/>
          </p:cNvSpPr>
          <p:nvPr>
            <p:ph type="title"/>
          </p:nvPr>
        </p:nvSpPr>
        <p:spPr>
          <a:xfrm>
            <a:off x="457205" y="666404"/>
            <a:ext cx="3008313" cy="661720"/>
          </a:xfrm>
        </p:spPr>
        <p:txBody>
          <a:bodyPr/>
          <a:lstStyle>
            <a:lvl1pPr algn="l">
              <a:defRPr sz="2000" b="1"/>
            </a:lvl1pPr>
          </a:lstStyle>
          <a:p>
            <a:r>
              <a:rPr lang="en-GB" dirty="0"/>
              <a:t>Click to edit Master title style</a:t>
            </a:r>
            <a:endParaRPr lang="en-US" dirty="0"/>
          </a:p>
        </p:txBody>
      </p:sp>
      <p:sp>
        <p:nvSpPr>
          <p:cNvPr id="3" name="Content Placeholder 2"/>
          <p:cNvSpPr>
            <a:spLocks noGrp="1"/>
          </p:cNvSpPr>
          <p:nvPr>
            <p:ph idx="1"/>
          </p:nvPr>
        </p:nvSpPr>
        <p:spPr>
          <a:xfrm>
            <a:off x="3575054" y="666406"/>
            <a:ext cx="5111751" cy="5263730"/>
          </a:xfrm>
        </p:spPr>
        <p:txBody>
          <a:bodyPr/>
          <a:lstStyle>
            <a:lvl1pPr>
              <a:defRPr sz="2000" b="1"/>
            </a:lvl1pPr>
            <a:lvl2pPr>
              <a:defRPr sz="1200"/>
            </a:lvl2pPr>
            <a:lvl3pPr>
              <a:defRPr sz="1200"/>
            </a:lvl3pPr>
            <a:lvl4pPr>
              <a:defRPr sz="2000"/>
            </a:lvl4pPr>
            <a:lvl5pPr>
              <a:defRPr sz="2000"/>
            </a:lvl5pPr>
            <a:lvl6pPr>
              <a:defRPr sz="2000"/>
            </a:lvl6pPr>
            <a:lvl7pPr>
              <a:defRPr sz="2000"/>
            </a:lvl7pPr>
            <a:lvl8pPr>
              <a:defRPr sz="2000"/>
            </a:lvl8pPr>
            <a:lvl9pPr>
              <a:defRPr sz="2000"/>
            </a:lvl9pPr>
          </a:lstStyle>
          <a:p>
            <a:pPr lvl="0"/>
            <a:r>
              <a:rPr lang="en-GB" dirty="0"/>
              <a:t>Click to edit Master text styles</a:t>
            </a:r>
          </a:p>
          <a:p>
            <a:pPr lvl="1"/>
            <a:endParaRPr lang="en-GB" dirty="0"/>
          </a:p>
          <a:p>
            <a:pPr lvl="1"/>
            <a:r>
              <a:rPr lang="en-GB" dirty="0"/>
              <a:t>Second level</a:t>
            </a:r>
          </a:p>
          <a:p>
            <a:pPr lvl="2"/>
            <a:r>
              <a:rPr lang="en-GB" dirty="0"/>
              <a:t>Third level</a:t>
            </a:r>
            <a:endParaRPr lang="en-US" dirty="0"/>
          </a:p>
        </p:txBody>
      </p:sp>
      <p:sp>
        <p:nvSpPr>
          <p:cNvPr id="4" name="Text Placeholder 3"/>
          <p:cNvSpPr>
            <a:spLocks noGrp="1"/>
          </p:cNvSpPr>
          <p:nvPr>
            <p:ph type="body" sz="half" idx="2"/>
          </p:nvPr>
        </p:nvSpPr>
        <p:spPr>
          <a:xfrm>
            <a:off x="457205" y="1828455"/>
            <a:ext cx="3008313" cy="4101680"/>
          </a:xfrm>
        </p:spPr>
        <p:txBody>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2BC763BD-5DAC-4AA7-8ED8-2EE9524E37CF}"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287053976"/>
      </p:ext>
    </p:extLst>
  </p:cSld>
  <p:clrMapOvr>
    <a:masterClrMapping/>
  </p:clrMapOvr>
  <p:transition spd="slow">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F7940E78-600A-462C-BACE-949DB542FB98}" type="datetimeFigureOut">
              <a:rPr lang="en-GB" smtClean="0"/>
              <a:t>07/09/2022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40516218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7540795" y="6498839"/>
            <a:ext cx="1263486"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fdmgroup.com</a:t>
            </a:r>
          </a:p>
        </p:txBody>
      </p:sp>
      <p:cxnSp>
        <p:nvCxnSpPr>
          <p:cNvPr id="6" name="Straight Connector 5"/>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 name="Rectangle 6"/>
          <p:cNvSpPr/>
          <p:nvPr userDrawn="1"/>
        </p:nvSpPr>
        <p:spPr>
          <a:xfrm>
            <a:off x="0" y="2"/>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nvGrpSpPr>
          <p:cNvPr id="8" name="Group 9"/>
          <p:cNvGrpSpPr>
            <a:grpSpLocks/>
          </p:cNvGrpSpPr>
          <p:nvPr userDrawn="1"/>
        </p:nvGrpSpPr>
        <p:grpSpPr bwMode="auto">
          <a:xfrm>
            <a:off x="8085139" y="77788"/>
            <a:ext cx="646112" cy="182562"/>
            <a:chOff x="5282347" y="2359163"/>
            <a:chExt cx="3415237" cy="964722"/>
          </a:xfrm>
        </p:grpSpPr>
        <p:sp>
          <p:nvSpPr>
            <p:cNvPr id="9" name="Oval 8"/>
            <p:cNvSpPr/>
            <p:nvPr userDrawn="1"/>
          </p:nvSpPr>
          <p:spPr>
            <a:xfrm>
              <a:off x="5282347" y="2359163"/>
              <a:ext cx="973385" cy="964722"/>
            </a:xfrm>
            <a:prstGeom prst="ellipse">
              <a:avLst/>
            </a:prstGeom>
            <a:solidFill>
              <a:srgbClr val="8EBD3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0" name="Oval 9"/>
            <p:cNvSpPr/>
            <p:nvPr userDrawn="1"/>
          </p:nvSpPr>
          <p:spPr>
            <a:xfrm>
              <a:off x="6507470" y="2359163"/>
              <a:ext cx="964991" cy="964722"/>
            </a:xfrm>
            <a:prstGeom prst="ellipse">
              <a:avLst/>
            </a:prstGeom>
            <a:solidFill>
              <a:srgbClr val="F1812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sp>
          <p:nvSpPr>
            <p:cNvPr id="11" name="Oval 10"/>
            <p:cNvSpPr/>
            <p:nvPr userDrawn="1"/>
          </p:nvSpPr>
          <p:spPr>
            <a:xfrm>
              <a:off x="7724199" y="2359163"/>
              <a:ext cx="973385" cy="964722"/>
            </a:xfrm>
            <a:prstGeom prst="ellipse">
              <a:avLst/>
            </a:prstGeom>
            <a:solidFill>
              <a:srgbClr val="2D9AD9"/>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prstClr val="white"/>
                </a:solidFill>
              </a:endParaRPr>
            </a:p>
          </p:txBody>
        </p:sp>
      </p:grpSp>
      <p:cxnSp>
        <p:nvCxnSpPr>
          <p:cNvPr id="12" name="Straight Connector 11"/>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a:spLocks noChangeArrowheads="1"/>
          </p:cNvSpPr>
          <p:nvPr userDrawn="1"/>
        </p:nvSpPr>
        <p:spPr bwMode="auto">
          <a:xfrm>
            <a:off x="7540795" y="6502013"/>
            <a:ext cx="1263486"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fdmgroup.com</a:t>
            </a:r>
          </a:p>
        </p:txBody>
      </p:sp>
      <p:sp>
        <p:nvSpPr>
          <p:cNvPr id="2" name="Title 1"/>
          <p:cNvSpPr>
            <a:spLocks noGrp="1"/>
          </p:cNvSpPr>
          <p:nvPr>
            <p:ph type="title"/>
          </p:nvPr>
        </p:nvSpPr>
        <p:spPr>
          <a:xfrm>
            <a:off x="1792288" y="4953163"/>
            <a:ext cx="5486400" cy="261610"/>
          </a:xfrm>
        </p:spPr>
        <p:txBody>
          <a:bodyPr anchor="ctr"/>
          <a:lstStyle>
            <a:lvl1pPr algn="l">
              <a:defRPr sz="1400" b="1"/>
            </a:lvl1pPr>
          </a:lstStyle>
          <a:p>
            <a:r>
              <a:rPr lang="en-GB"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2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dirty="0"/>
              <a:t>Click to edit Master text styles</a:t>
            </a:r>
          </a:p>
        </p:txBody>
      </p:sp>
      <p:sp>
        <p:nvSpPr>
          <p:cNvPr id="14" name="Slide Number Placeholder 12"/>
          <p:cNvSpPr>
            <a:spLocks noGrp="1"/>
          </p:cNvSpPr>
          <p:nvPr>
            <p:ph type="sldNum" sz="quarter" idx="10"/>
          </p:nvPr>
        </p:nvSpPr>
        <p:spPr/>
        <p:txBody>
          <a:bodyPr/>
          <a:lstStyle>
            <a:lvl1pPr>
              <a:defRPr/>
            </a:lvl1pPr>
          </a:lstStyle>
          <a:p>
            <a:pPr>
              <a:defRPr/>
            </a:pPr>
            <a:r>
              <a:rPr lang="en-US" dirty="0">
                <a:solidFill>
                  <a:prstClr val="black"/>
                </a:solidFill>
              </a:rPr>
              <a:t>Page </a:t>
            </a:r>
            <a:fld id="{AC6D8910-35A7-4B42-A48C-0FE9373AAEB8}" type="slidenum">
              <a:rPr lang="en-US" b="1">
                <a:solidFill>
                  <a:prstClr val="black"/>
                </a:solidFill>
              </a:rPr>
              <a:pPr>
                <a:defRPr/>
              </a:pPr>
              <a:t>‹#›</a:t>
            </a:fld>
            <a:endParaRPr lang="en-US" b="1" dirty="0">
              <a:solidFill>
                <a:prstClr val="black"/>
              </a:solidFill>
            </a:endParaRPr>
          </a:p>
        </p:txBody>
      </p:sp>
    </p:spTree>
    <p:extLst>
      <p:ext uri="{BB962C8B-B14F-4D97-AF65-F5344CB8AC3E}">
        <p14:creationId xmlns:p14="http://schemas.microsoft.com/office/powerpoint/2010/main" val="3595481290"/>
      </p:ext>
    </p:extLst>
  </p:cSld>
  <p:clrMapOvr>
    <a:masterClrMapping/>
  </p:clrMapOvr>
  <p:transition spd="slow">
    <p:strips/>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39262710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a:t>
            </a:fld>
            <a:endParaRPr lang="zh-TW" altLang="en-US" dirty="0"/>
          </a:p>
        </p:txBody>
      </p:sp>
    </p:spTree>
    <p:extLst>
      <p:ext uri="{BB962C8B-B14F-4D97-AF65-F5344CB8AC3E}">
        <p14:creationId xmlns:p14="http://schemas.microsoft.com/office/powerpoint/2010/main" val="267830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940E78-600A-462C-BACE-949DB542FB98}" type="datetimeFigureOut">
              <a:rPr lang="en-GB" smtClean="0"/>
              <a:t>07/09/2022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33712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F7940E78-600A-462C-BACE-949DB542FB98}" type="datetimeFigureOut">
              <a:rPr lang="en-GB" smtClean="0"/>
              <a:t>07/09/2022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68094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F7940E78-600A-462C-BACE-949DB542FB98}" type="datetimeFigureOut">
              <a:rPr lang="en-GB" smtClean="0"/>
              <a:t>07/09/2022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67738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F7940E78-600A-462C-BACE-949DB542FB98}" type="datetimeFigureOut">
              <a:rPr lang="en-GB" smtClean="0"/>
              <a:t>07/09/2022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2551870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40E78-600A-462C-BACE-949DB542FB98}" type="datetimeFigureOut">
              <a:rPr lang="en-GB" smtClean="0"/>
              <a:t>07/09/2022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2685410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940E78-600A-462C-BACE-949DB542FB98}" type="datetimeFigureOut">
              <a:rPr lang="en-GB" smtClean="0"/>
              <a:t>07/09/2022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3447671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940E78-600A-462C-BACE-949DB542FB98}" type="datetimeFigureOut">
              <a:rPr lang="en-GB" smtClean="0"/>
              <a:t>07/09/2022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368294F-6406-4BDA-BFD6-978A2ADAAC06}" type="slidenum">
              <a:rPr lang="en-GB" smtClean="0"/>
              <a:t>‹#›</a:t>
            </a:fld>
            <a:endParaRPr lang="en-GB"/>
          </a:p>
        </p:txBody>
      </p:sp>
    </p:spTree>
    <p:extLst>
      <p:ext uri="{BB962C8B-B14F-4D97-AF65-F5344CB8AC3E}">
        <p14:creationId xmlns:p14="http://schemas.microsoft.com/office/powerpoint/2010/main" val="140072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theme" Target="../theme/theme2.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40E78-600A-462C-BACE-949DB542FB98}" type="datetimeFigureOut">
              <a:rPr lang="en-GB" smtClean="0"/>
              <a:t>07/09/2022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8294F-6406-4BDA-BFD6-978A2ADAAC06}" type="slidenum">
              <a:rPr lang="en-GB" smtClean="0"/>
              <a:t>‹#›</a:t>
            </a:fld>
            <a:endParaRPr lang="en-GB"/>
          </a:p>
        </p:txBody>
      </p:sp>
    </p:spTree>
    <p:extLst>
      <p:ext uri="{BB962C8B-B14F-4D97-AF65-F5344CB8AC3E}">
        <p14:creationId xmlns:p14="http://schemas.microsoft.com/office/powerpoint/2010/main" val="714787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41350"/>
            <a:ext cx="822960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p>
            <a:pPr lvl="0"/>
            <a:r>
              <a:rPr lang="en-GB" altLang="en-US"/>
              <a:t>Click to edit Master title style</a:t>
            </a:r>
            <a:endParaRPr lang="en-US" altLang="en-US"/>
          </a:p>
        </p:txBody>
      </p:sp>
      <p:sp>
        <p:nvSpPr>
          <p:cNvPr id="1027" name="Text Placeholder 2"/>
          <p:cNvSpPr>
            <a:spLocks noGrp="1"/>
          </p:cNvSpPr>
          <p:nvPr>
            <p:ph type="body" idx="1"/>
          </p:nvPr>
        </p:nvSpPr>
        <p:spPr bwMode="auto">
          <a:xfrm>
            <a:off x="457200" y="13319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endParaRPr lang="en-GB" altLang="en-US"/>
          </a:p>
          <a:p>
            <a:pPr lvl="1"/>
            <a:r>
              <a:rPr lang="en-GB" altLang="en-US"/>
              <a:t>Second level</a:t>
            </a:r>
          </a:p>
          <a:p>
            <a:pPr lvl="2"/>
            <a:r>
              <a:rPr lang="en-GB" altLang="en-US"/>
              <a:t>Third level</a:t>
            </a:r>
            <a:endParaRPr lang="en-US" altLang="en-US"/>
          </a:p>
        </p:txBody>
      </p:sp>
      <p:sp>
        <p:nvSpPr>
          <p:cNvPr id="9" name="TextBox 8"/>
          <p:cNvSpPr txBox="1">
            <a:spLocks noChangeArrowheads="1"/>
          </p:cNvSpPr>
          <p:nvPr userDrawn="1"/>
        </p:nvSpPr>
        <p:spPr bwMode="auto">
          <a:xfrm>
            <a:off x="7540795" y="6498839"/>
            <a:ext cx="1263486" cy="276999"/>
          </a:xfrm>
          <a:prstGeom prst="rect">
            <a:avLst/>
          </a:prstGeom>
          <a:noFill/>
          <a:ln>
            <a:noFill/>
          </a:ln>
        </p:spPr>
        <p:txBody>
          <a:bodyPr wrap="non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r>
              <a:rPr lang="en-US" sz="1200" b="1" dirty="0">
                <a:solidFill>
                  <a:prstClr val="black"/>
                </a:solidFill>
                <a:latin typeface="Arial" charset="0"/>
                <a:cs typeface="Arial" charset="0"/>
              </a:rPr>
              <a:t>fdmgroup.com</a:t>
            </a:r>
          </a:p>
        </p:txBody>
      </p:sp>
      <p:cxnSp>
        <p:nvCxnSpPr>
          <p:cNvPr id="10" name="Straight Connector 9"/>
          <p:cNvCxnSpPr/>
          <p:nvPr userDrawn="1"/>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3" name="Slide Number Placeholder 12"/>
          <p:cNvSpPr>
            <a:spLocks noGrp="1"/>
          </p:cNvSpPr>
          <p:nvPr>
            <p:ph type="sldNum" sz="quarter" idx="4"/>
          </p:nvPr>
        </p:nvSpPr>
        <p:spPr>
          <a:xfrm>
            <a:off x="457200" y="6560880"/>
            <a:ext cx="2133600" cy="184666"/>
          </a:xfrm>
          <a:prstGeom prst="rect">
            <a:avLst/>
          </a:prstGeom>
        </p:spPr>
        <p:txBody>
          <a:bodyPr vert="horz" wrap="square" lIns="0" tIns="0" rIns="0" bIns="0" numCol="1" anchor="ctr" anchorCtr="0" compatLnSpc="1">
            <a:prstTxWarp prst="textNoShape">
              <a:avLst/>
            </a:prstTxWarp>
            <a:spAutoFit/>
          </a:bodyPr>
          <a:lstStyle>
            <a:lvl1pPr>
              <a:defRPr sz="1200">
                <a:latin typeface="Arial" pitchFamily="34" charset="0"/>
              </a:defRPr>
            </a:lvl1pPr>
          </a:lstStyle>
          <a:p>
            <a:pPr defTabSz="457200" fontAlgn="base">
              <a:spcBef>
                <a:spcPct val="0"/>
              </a:spcBef>
              <a:spcAft>
                <a:spcPct val="0"/>
              </a:spcAft>
              <a:defRPr/>
            </a:pPr>
            <a:r>
              <a:rPr lang="en-US" dirty="0">
                <a:solidFill>
                  <a:prstClr val="black"/>
                </a:solidFill>
                <a:ea typeface="MS PGothic" pitchFamily="34" charset="-128"/>
              </a:rPr>
              <a:t>Page </a:t>
            </a:r>
            <a:fld id="{7BF3DEA5-504C-442C-A4FB-720F699CF9C5}" type="slidenum">
              <a:rPr lang="en-US" b="1">
                <a:solidFill>
                  <a:prstClr val="black"/>
                </a:solidFill>
                <a:ea typeface="MS PGothic" pitchFamily="34" charset="-128"/>
              </a:rPr>
              <a:pPr defTabSz="457200" fontAlgn="base">
                <a:spcBef>
                  <a:spcPct val="0"/>
                </a:spcBef>
                <a:spcAft>
                  <a:spcPct val="0"/>
                </a:spcAft>
                <a:defRPr/>
              </a:pPr>
              <a:t>‹#›</a:t>
            </a:fld>
            <a:endParaRPr lang="en-US" b="1" dirty="0">
              <a:solidFill>
                <a:prstClr val="black"/>
              </a:solidFill>
              <a:ea typeface="MS PGothic" pitchFamily="34" charset="-128"/>
            </a:endParaRPr>
          </a:p>
        </p:txBody>
      </p:sp>
      <p:sp>
        <p:nvSpPr>
          <p:cNvPr id="14" name="Footer Placeholder 13"/>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charset="0"/>
                <a:ea typeface="ＭＳ Ｐゴシック" charset="0"/>
                <a:cs typeface="ＭＳ Ｐゴシック" charset="0"/>
              </a:defRPr>
            </a:lvl1pPr>
          </a:lstStyle>
          <a:p>
            <a:pPr defTabSz="457200" fontAlgn="base">
              <a:spcBef>
                <a:spcPct val="0"/>
              </a:spcBef>
              <a:spcAft>
                <a:spcPct val="0"/>
              </a:spcAft>
              <a:defRPr/>
            </a:pPr>
            <a:endParaRPr lang="en-US" dirty="0">
              <a:solidFill>
                <a:prstClr val="black">
                  <a:tint val="75000"/>
                </a:prstClr>
              </a:solidFill>
            </a:endParaRPr>
          </a:p>
        </p:txBody>
      </p:sp>
    </p:spTree>
    <p:extLst>
      <p:ext uri="{BB962C8B-B14F-4D97-AF65-F5344CB8AC3E}">
        <p14:creationId xmlns:p14="http://schemas.microsoft.com/office/powerpoint/2010/main" val="38404799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70" r:id="rId9"/>
    <p:sldLayoutId id="2147483671" r:id="rId10"/>
  </p:sldLayoutIdLst>
  <p:transition spd="slow">
    <p:strips/>
  </p:transition>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2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1.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1.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1.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22.xml"/><Relationship Id="rId7" Type="http://schemas.openxmlformats.org/officeDocument/2006/relationships/diagramQuickStyle" Target="../diagrams/quickStyle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notesSlide" Target="../notesSlides/notesSlide16.xml"/><Relationship Id="rId9" Type="http://schemas.microsoft.com/office/2007/relationships/diagramDrawing" Target="../diagrams/drawing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1.xml"/><Relationship Id="rId1" Type="http://schemas.openxmlformats.org/officeDocument/2006/relationships/tags" Target="../tags/tag9.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1.xml"/><Relationship Id="rId1" Type="http://schemas.openxmlformats.org/officeDocument/2006/relationships/tags" Target="../tags/tag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7.xml"/><Relationship Id="rId7" Type="http://schemas.openxmlformats.org/officeDocument/2006/relationships/diagramColors" Target="../diagrams/colors1.xml"/><Relationship Id="rId2" Type="http://schemas.openxmlformats.org/officeDocument/2006/relationships/slideLayout" Target="../slideLayouts/slideLayout14.xml"/><Relationship Id="rId1" Type="http://schemas.openxmlformats.org/officeDocument/2006/relationships/tags" Target="../tags/tag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377822" y="3965575"/>
            <a:ext cx="2775119"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MS PGothic" pitchFamily="34" charset="-128"/>
              </a:defRPr>
            </a:lvl1pPr>
            <a:lvl2pPr marL="742950" indent="-285750" eaLnBrk="0" hangingPunct="0">
              <a:defRPr>
                <a:solidFill>
                  <a:schemeClr val="tx1"/>
                </a:solidFill>
                <a:latin typeface="Calibri" pitchFamily="34" charset="0"/>
                <a:ea typeface="MS PGothic" pitchFamily="34" charset="-128"/>
              </a:defRPr>
            </a:lvl2pPr>
            <a:lvl3pPr marL="1143000" indent="-228600" eaLnBrk="0" hangingPunct="0">
              <a:defRPr>
                <a:solidFill>
                  <a:schemeClr val="tx1"/>
                </a:solidFill>
                <a:latin typeface="Calibri" pitchFamily="34" charset="0"/>
                <a:ea typeface="MS PGothic" pitchFamily="34" charset="-128"/>
              </a:defRPr>
            </a:lvl3pPr>
            <a:lvl4pPr marL="1600200" indent="-228600" eaLnBrk="0" hangingPunct="0">
              <a:defRPr>
                <a:solidFill>
                  <a:schemeClr val="tx1"/>
                </a:solidFill>
                <a:latin typeface="Calibri" pitchFamily="34" charset="0"/>
                <a:ea typeface="MS PGothic" pitchFamily="34" charset="-128"/>
              </a:defRPr>
            </a:lvl4pPr>
            <a:lvl5pPr marL="2057400" indent="-228600" eaLnBrk="0" hangingPunct="0">
              <a:defRPr>
                <a:solidFill>
                  <a:schemeClr val="tx1"/>
                </a:solidFill>
                <a:latin typeface="Calibri"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Calibri"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Calibri"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Calibri"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Calibri" pitchFamily="34" charset="0"/>
                <a:ea typeface="MS PGothic" pitchFamily="34" charset="-128"/>
              </a:defRPr>
            </a:lvl9pPr>
          </a:lstStyle>
          <a:p>
            <a:pPr eaLnBrk="1" hangingPunct="1"/>
            <a:r>
              <a:rPr lang="en-US" altLang="en-US" sz="3400" dirty="0">
                <a:latin typeface="Arial" panose="020B0604020202020204" pitchFamily="34" charset="0"/>
                <a:cs typeface="Arial" panose="020B0604020202020204" pitchFamily="34" charset="0"/>
              </a:rPr>
              <a:t>Data Science</a:t>
            </a:r>
          </a:p>
        </p:txBody>
      </p:sp>
      <p:sp>
        <p:nvSpPr>
          <p:cNvPr id="5" name="TextBox 2"/>
          <p:cNvSpPr txBox="1">
            <a:spLocks noChangeArrowheads="1"/>
          </p:cNvSpPr>
          <p:nvPr/>
        </p:nvSpPr>
        <p:spPr bwMode="auto">
          <a:xfrm>
            <a:off x="377822" y="4581128"/>
            <a:ext cx="8514658"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defRPr sz="1200">
                <a:solidFill>
                  <a:schemeClr val="tx1"/>
                </a:solidFill>
                <a:latin typeface="Arial" charset="0"/>
                <a:ea typeface="MS PGothic" pitchFamily="34" charset="-128"/>
              </a:defRPr>
            </a:lvl1pPr>
            <a:lvl2pPr marL="37931725" indent="-37474525" eaLnBrk="0" hangingPunct="0">
              <a:spcBef>
                <a:spcPct val="20000"/>
              </a:spcBef>
              <a:buClr>
                <a:srgbClr val="3099D9"/>
              </a:buClr>
              <a:buFont typeface="Arial" charset="0"/>
              <a:buChar char="•"/>
              <a:defRPr sz="1200">
                <a:solidFill>
                  <a:schemeClr val="tx1"/>
                </a:solidFill>
                <a:latin typeface="Arial" charset="0"/>
                <a:ea typeface="MS PGothic" pitchFamily="34" charset="-128"/>
              </a:defRPr>
            </a:lvl2pPr>
            <a:lvl3pPr marL="442913" indent="-177800" eaLnBrk="0" hangingPunct="0">
              <a:spcBef>
                <a:spcPct val="20000"/>
              </a:spcBef>
              <a:buClr>
                <a:srgbClr val="E78426"/>
              </a:buClr>
              <a:buFont typeface="Arial" charset="0"/>
              <a:buChar char="•"/>
              <a:defRPr sz="1200">
                <a:solidFill>
                  <a:schemeClr val="tx1"/>
                </a:solidFill>
                <a:latin typeface="Arial" charset="0"/>
                <a:ea typeface="MS PGothic" pitchFamily="34" charset="-128"/>
              </a:defRPr>
            </a:lvl3pPr>
            <a:lvl4pPr marL="1600200" indent="-228600" eaLnBrk="0" hangingPunct="0">
              <a:spcBef>
                <a:spcPct val="20000"/>
              </a:spcBef>
              <a:buFont typeface="Arial" charset="0"/>
              <a:buChar char="–"/>
              <a:defRPr sz="2000">
                <a:solidFill>
                  <a:schemeClr val="tx1"/>
                </a:solidFill>
                <a:latin typeface="Arial" charset="0"/>
                <a:ea typeface="MS PGothic" pitchFamily="34" charset="-128"/>
              </a:defRPr>
            </a:lvl4pPr>
            <a:lvl5pPr marL="2057400" indent="-228600" eaLnBrk="0" hangingPunct="0">
              <a:spcBef>
                <a:spcPct val="20000"/>
              </a:spcBef>
              <a:buFont typeface="Arial" charset="0"/>
              <a:buChar char="»"/>
              <a:defRPr sz="2000">
                <a:solidFill>
                  <a:schemeClr val="tx1"/>
                </a:solidFill>
                <a:latin typeface="Arial" charset="0"/>
                <a:ea typeface="MS PGothic" pitchFamily="34" charset="-128"/>
              </a:defRPr>
            </a:lvl5pPr>
            <a:lvl6pPr marL="25146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6pPr>
            <a:lvl7pPr marL="29718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7pPr>
            <a:lvl8pPr marL="34290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8pPr>
            <a:lvl9pPr marL="3886200" indent="-228600" defTabSz="457200" eaLnBrk="0" fontAlgn="base" hangingPunct="0">
              <a:spcBef>
                <a:spcPct val="20000"/>
              </a:spcBef>
              <a:spcAft>
                <a:spcPct val="0"/>
              </a:spcAft>
              <a:buFont typeface="Arial" charset="0"/>
              <a:buChar char="»"/>
              <a:defRPr sz="2000">
                <a:solidFill>
                  <a:schemeClr val="tx1"/>
                </a:solidFill>
                <a:latin typeface="Arial" charset="0"/>
                <a:ea typeface="MS PGothic" pitchFamily="34" charset="-128"/>
              </a:defRPr>
            </a:lvl9pPr>
          </a:lstStyle>
          <a:p>
            <a:pPr eaLnBrk="1" hangingPunct="1">
              <a:spcBef>
                <a:spcPct val="0"/>
              </a:spcBef>
            </a:pPr>
            <a:r>
              <a:rPr lang="en-GB" altLang="en-US" sz="2400" b="1" dirty="0">
                <a:solidFill>
                  <a:srgbClr val="2EABE2"/>
                </a:solidFill>
                <a:latin typeface="Arial" panose="020B0604020202020204" pitchFamily="34" charset="0"/>
                <a:cs typeface="Arial" panose="020B0604020202020204" pitchFamily="34" charset="0"/>
              </a:rPr>
              <a:t>Introduction to Distributed Environment Data Processing and Querying (DEDPQ)</a:t>
            </a:r>
          </a:p>
          <a:p>
            <a:pPr eaLnBrk="1" hangingPunct="1">
              <a:spcBef>
                <a:spcPct val="0"/>
              </a:spcBef>
            </a:pPr>
            <a:endParaRPr lang="en-GB" altLang="en-US" sz="2400" b="1" dirty="0">
              <a:solidFill>
                <a:srgbClr val="2EABE2"/>
              </a:solidFill>
              <a:latin typeface="Arial" panose="020B0604020202020204" pitchFamily="34" charset="0"/>
              <a:cs typeface="Arial" panose="020B0604020202020204" pitchFamily="34" charset="0"/>
            </a:endParaRPr>
          </a:p>
          <a:p>
            <a:pPr eaLnBrk="1" hangingPunct="1">
              <a:spcBef>
                <a:spcPct val="0"/>
              </a:spcBef>
            </a:pPr>
            <a:r>
              <a:rPr lang="en-GB" altLang="en-US" sz="2400" b="1" dirty="0">
                <a:solidFill>
                  <a:srgbClr val="2EABE2"/>
                </a:solidFill>
                <a:latin typeface="Arial" panose="020B0604020202020204" pitchFamily="34" charset="0"/>
                <a:cs typeface="Arial" panose="020B0604020202020204" pitchFamily="34" charset="0"/>
              </a:rPr>
              <a:t>MapReduce</a:t>
            </a:r>
          </a:p>
        </p:txBody>
      </p:sp>
    </p:spTree>
    <p:extLst>
      <p:ext uri="{BB962C8B-B14F-4D97-AF65-F5344CB8AC3E}">
        <p14:creationId xmlns:p14="http://schemas.microsoft.com/office/powerpoint/2010/main" val="1126391590"/>
      </p:ext>
    </p:extLst>
  </p:cSld>
  <p:clrMapOvr>
    <a:masterClrMapping/>
  </p:clrMapOvr>
  <p:transition spd="slow">
    <p:strip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10</a:t>
            </a:fld>
            <a:endParaRPr lang="en-US" b="1" dirty="0">
              <a:solidFill>
                <a:prstClr val="black"/>
              </a:solidFill>
            </a:endParaRPr>
          </a:p>
        </p:txBody>
      </p:sp>
      <p:sp>
        <p:nvSpPr>
          <p:cNvPr id="11" name="Title 1"/>
          <p:cNvSpPr txBox="1">
            <a:spLocks/>
          </p:cNvSpPr>
          <p:nvPr/>
        </p:nvSpPr>
        <p:spPr bwMode="auto">
          <a:xfrm>
            <a:off x="457200" y="637238"/>
            <a:ext cx="483488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How Does MapReduce Work?</a:t>
            </a:r>
          </a:p>
        </p:txBody>
      </p:sp>
      <p:sp>
        <p:nvSpPr>
          <p:cNvPr id="12" name="Title 1"/>
          <p:cNvSpPr txBox="1">
            <a:spLocks/>
          </p:cNvSpPr>
          <p:nvPr/>
        </p:nvSpPr>
        <p:spPr bwMode="auto">
          <a:xfrm>
            <a:off x="457200" y="1213302"/>
            <a:ext cx="310668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b="0" dirty="0">
                <a:solidFill>
                  <a:srgbClr val="2EABE2"/>
                </a:solidFill>
              </a:rPr>
              <a:t>Map Reduce</a:t>
            </a:r>
          </a:p>
        </p:txBody>
      </p:sp>
      <p:sp>
        <p:nvSpPr>
          <p:cNvPr id="13" name="Rounded Rectangle 12"/>
          <p:cNvSpPr/>
          <p:nvPr/>
        </p:nvSpPr>
        <p:spPr>
          <a:xfrm>
            <a:off x="395536" y="2054126"/>
            <a:ext cx="8280119" cy="510778"/>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dirty="0"/>
              <a:t>MapReduce got its name from the process it performs.</a:t>
            </a:r>
          </a:p>
        </p:txBody>
      </p:sp>
      <p:sp>
        <p:nvSpPr>
          <p:cNvPr id="14" name="Rounded Rectangle 13"/>
          <p:cNvSpPr/>
          <p:nvPr/>
        </p:nvSpPr>
        <p:spPr>
          <a:xfrm>
            <a:off x="395534" y="3169384"/>
            <a:ext cx="8280119" cy="1123712"/>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dirty="0"/>
              <a:t>When running a MapReduce operation, the task is first mapped (spread across multiple nodes), work is done, then reduced (combine the results), work is done and the output is given.</a:t>
            </a:r>
          </a:p>
        </p:txBody>
      </p:sp>
      <p:sp>
        <p:nvSpPr>
          <p:cNvPr id="5" name="TextBox 4"/>
          <p:cNvSpPr txBox="1"/>
          <p:nvPr/>
        </p:nvSpPr>
        <p:spPr>
          <a:xfrm>
            <a:off x="2564542" y="4950460"/>
            <a:ext cx="3942105" cy="369332"/>
          </a:xfrm>
          <a:prstGeom prst="rect">
            <a:avLst/>
          </a:prstGeom>
          <a:noFill/>
        </p:spPr>
        <p:txBody>
          <a:bodyPr wrap="none" rtlCol="0">
            <a:spAutoFit/>
          </a:bodyPr>
          <a:lstStyle/>
          <a:p>
            <a:r>
              <a:rPr lang="en-GB" dirty="0"/>
              <a:t>So lets give a MapReduce task a try!</a:t>
            </a:r>
          </a:p>
        </p:txBody>
      </p:sp>
    </p:spTree>
    <p:extLst>
      <p:ext uri="{BB962C8B-B14F-4D97-AF65-F5344CB8AC3E}">
        <p14:creationId xmlns:p14="http://schemas.microsoft.com/office/powerpoint/2010/main" val="1213017967"/>
      </p:ext>
    </p:extLst>
  </p:cSld>
  <p:clrMapOvr>
    <a:masterClrMapping/>
  </p:clrMapOvr>
  <p:transition spd="slow">
    <p:strips/>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976918"/>
            <a:ext cx="6156224" cy="760959"/>
          </a:xfrm>
          <a:prstGeom prst="rect">
            <a:avLst/>
          </a:prstGeom>
        </p:spPr>
        <p:txBody>
          <a:bodyPr vert="horz" wrap="square" lIns="72000" tIns="72000" rIns="72000" bIns="72000" rtlCol="0" anchor="t">
            <a:spAutoFit/>
          </a:bodyPr>
          <a:lstStyle/>
          <a:p>
            <a:r>
              <a:rPr lang="en-GB" sz="2000" b="1" dirty="0">
                <a:solidFill>
                  <a:srgbClr val="2D98D9"/>
                </a:solidFill>
                <a:cs typeface="Arial" panose="020B0604020202020204" pitchFamily="34" charset="0"/>
              </a:rPr>
              <a:t>To simulate a MapReduce Task, lets play cards!</a:t>
            </a:r>
          </a:p>
          <a:p>
            <a:endParaRPr lang="en-GB" sz="2000" b="1" dirty="0">
              <a:solidFill>
                <a:srgbClr val="2D98D9"/>
              </a:solidFill>
              <a:latin typeface="+mn-lt"/>
              <a:cs typeface="Arial" panose="020B0604020202020204" pitchFamily="34" charset="0"/>
            </a:endParaRP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11</a:t>
            </a:fld>
            <a:endParaRPr lang="zh-TW" altLang="en-US" dirty="0"/>
          </a:p>
        </p:txBody>
      </p:sp>
      <p:sp>
        <p:nvSpPr>
          <p:cNvPr id="6"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mn-lt"/>
              </a:rPr>
              <a:t>How Does MapReduce Work? – Exercise 1</a:t>
            </a:r>
          </a:p>
        </p:txBody>
      </p:sp>
      <p:sp>
        <p:nvSpPr>
          <p:cNvPr id="8" name="Rounded Rectangle 4"/>
          <p:cNvSpPr/>
          <p:nvPr/>
        </p:nvSpPr>
        <p:spPr>
          <a:xfrm>
            <a:off x="972000" y="2713911"/>
            <a:ext cx="7200000" cy="715089"/>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r>
              <a:rPr lang="en-GB" altLang="en-US" dirty="0"/>
              <a:t>The task:	Add up the card numbers for a each suit and total.</a:t>
            </a:r>
          </a:p>
          <a:p>
            <a:pPr lvl="2"/>
            <a:endParaRPr lang="en-GB" altLang="en-US" dirty="0"/>
          </a:p>
        </p:txBody>
      </p:sp>
      <p:sp>
        <p:nvSpPr>
          <p:cNvPr id="9" name="Next subject"/>
          <p:cNvSpPr txBox="1">
            <a:spLocks/>
          </p:cNvSpPr>
          <p:nvPr/>
        </p:nvSpPr>
        <p:spPr>
          <a:xfrm>
            <a:off x="2910111" y="1817008"/>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- 20 minutes.</a:t>
            </a:r>
          </a:p>
        </p:txBody>
      </p:sp>
    </p:spTree>
    <p:extLst>
      <p:ext uri="{BB962C8B-B14F-4D97-AF65-F5344CB8AC3E}">
        <p14:creationId xmlns:p14="http://schemas.microsoft.com/office/powerpoint/2010/main" val="2253715181"/>
      </p:ext>
    </p:extLst>
  </p:cSld>
  <p:clrMapOvr>
    <a:masterClrMapping/>
  </p:clrMapOvr>
  <p:transition spd="slow">
    <p:strips/>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12</a:t>
            </a:fld>
            <a:endParaRPr lang="en-US" b="1" dirty="0">
              <a:solidFill>
                <a:prstClr val="black"/>
              </a:solidFill>
            </a:endParaRPr>
          </a:p>
        </p:txBody>
      </p:sp>
      <p:sp>
        <p:nvSpPr>
          <p:cNvPr id="6" name="Content Placeholder 1"/>
          <p:cNvSpPr txBox="1">
            <a:spLocks/>
          </p:cNvSpPr>
          <p:nvPr/>
        </p:nvSpPr>
        <p:spPr bwMode="auto">
          <a:xfrm>
            <a:off x="609600" y="1487336"/>
            <a:ext cx="8138864" cy="4749976"/>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r>
              <a:rPr lang="en-GB" sz="1800" dirty="0"/>
              <a:t>Now that we have an idea of how map reduce works, lets have a look at another example:</a:t>
            </a:r>
          </a:p>
          <a:p>
            <a:pPr marL="0" indent="0"/>
            <a:endParaRPr lang="en-GB" sz="1800" dirty="0"/>
          </a:p>
          <a:p>
            <a:pPr marL="0" indent="0"/>
            <a:r>
              <a:rPr lang="en-GB" sz="1800" dirty="0"/>
              <a:t>Suppose we work for a company planning to launch an internally developed e-mailing system and we receive a message along the following:</a:t>
            </a:r>
          </a:p>
        </p:txBody>
      </p:sp>
      <p:sp>
        <p:nvSpPr>
          <p:cNvPr id="5" name="Rounded Rectangle 4"/>
          <p:cNvSpPr/>
          <p:nvPr/>
        </p:nvSpPr>
        <p:spPr>
          <a:xfrm>
            <a:off x="179512" y="3501008"/>
            <a:ext cx="8748464" cy="259228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lvl="1"/>
            <a:r>
              <a:rPr lang="en-GB" sz="1200" dirty="0"/>
              <a:t>Dear  &lt;Your Name&gt;,</a:t>
            </a:r>
          </a:p>
          <a:p>
            <a:pPr lvl="1"/>
            <a:r>
              <a:rPr lang="en-GB" sz="1200" dirty="0"/>
              <a:t>We are launching our new internal communication system soon. I need to find out, from all emails this company has sent, how many times 1 character words occur(such as 'a', 'I'), How many times 2 character words occur (such as 'be', 'is').. and so on until 10 character words.</a:t>
            </a:r>
          </a:p>
          <a:p>
            <a:pPr lvl="1"/>
            <a:endParaRPr lang="en-GB" sz="1200" dirty="0"/>
          </a:p>
          <a:p>
            <a:pPr lvl="1"/>
            <a:r>
              <a:rPr lang="en-GB" sz="1200" dirty="0"/>
              <a:t> I know its a really big job. You may use all 50,000 employees working in our company for a week.  I am going on vacation for a week, and it’s vital I have this upon my return. Good luck.</a:t>
            </a:r>
          </a:p>
          <a:p>
            <a:pPr lvl="1"/>
            <a:endParaRPr lang="en-GB" sz="1200" dirty="0"/>
          </a:p>
          <a:p>
            <a:pPr lvl="1"/>
            <a:r>
              <a:rPr lang="en-GB" sz="1200" dirty="0"/>
              <a:t>Regards,</a:t>
            </a:r>
          </a:p>
          <a:p>
            <a:pPr lvl="1"/>
            <a:r>
              <a:rPr lang="en-GB" sz="1200" dirty="0"/>
              <a:t>The CEO</a:t>
            </a:r>
          </a:p>
          <a:p>
            <a:pPr lvl="1"/>
            <a:endParaRPr lang="en-GB" sz="1200" dirty="0"/>
          </a:p>
          <a:p>
            <a:pPr lvl="1"/>
            <a:r>
              <a:rPr lang="en-GB" sz="1200" dirty="0"/>
              <a:t>P.s : and one more thing. Everything has to be done manually, except going to the logs and copy pasting it on notepad. I read somewhere that if you write programs, google can find out about it</a:t>
            </a:r>
          </a:p>
        </p:txBody>
      </p:sp>
      <p:sp>
        <p:nvSpPr>
          <p:cNvPr id="7" name="Rectangle 2"/>
          <p:cNvSpPr txBox="1">
            <a:spLocks noChangeArrowheads="1"/>
          </p:cNvSpPr>
          <p:nvPr/>
        </p:nvSpPr>
        <p:spPr>
          <a:xfrm>
            <a:off x="432000" y="976918"/>
            <a:ext cx="3851968" cy="453183"/>
          </a:xfrm>
          <a:prstGeom prst="rect">
            <a:avLst/>
          </a:prstGeom>
        </p:spPr>
        <p:txBody>
          <a:bodyPr vert="horz" wrap="square" lIns="72000" tIns="72000" rIns="72000" bIns="72000" rtlCol="0" anchor="t">
            <a:spAutoFit/>
          </a:bodyPr>
          <a:lstStyle/>
          <a:p>
            <a:r>
              <a:rPr lang="en-GB" sz="2000" b="1" dirty="0">
                <a:solidFill>
                  <a:srgbClr val="2D98D9"/>
                </a:solidFill>
                <a:cs typeface="Arial" panose="020B0604020202020204" pitchFamily="34" charset="0"/>
              </a:rPr>
              <a:t>MapReduce Task, CEO Email</a:t>
            </a:r>
          </a:p>
        </p:txBody>
      </p:sp>
      <p:sp>
        <p:nvSpPr>
          <p:cNvPr id="8"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mn-lt"/>
              </a:rPr>
              <a:t>How Does MapReduce Work? </a:t>
            </a:r>
          </a:p>
        </p:txBody>
      </p:sp>
    </p:spTree>
    <p:extLst>
      <p:ext uri="{BB962C8B-B14F-4D97-AF65-F5344CB8AC3E}">
        <p14:creationId xmlns:p14="http://schemas.microsoft.com/office/powerpoint/2010/main" val="3253455664"/>
      </p:ext>
    </p:extLst>
  </p:cSld>
  <p:clrMapOvr>
    <a:masterClrMapping/>
  </p:clrMapOvr>
  <p:transition spd="slow">
    <p:strips/>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976918"/>
            <a:ext cx="3851968" cy="453183"/>
          </a:xfrm>
          <a:prstGeom prst="rect">
            <a:avLst/>
          </a:prstGeom>
        </p:spPr>
        <p:txBody>
          <a:bodyPr vert="horz" wrap="square" lIns="72000" tIns="72000" rIns="72000" bIns="72000" rtlCol="0" anchor="t">
            <a:spAutoFit/>
          </a:bodyPr>
          <a:lstStyle/>
          <a:p>
            <a:r>
              <a:rPr lang="en-GB" sz="2000" b="1" dirty="0">
                <a:solidFill>
                  <a:srgbClr val="2D98D9"/>
                </a:solidFill>
                <a:cs typeface="Arial" panose="020B0604020202020204" pitchFamily="34" charset="0"/>
              </a:rPr>
              <a:t>MapReduce Task, CEO Email</a:t>
            </a: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13</a:t>
            </a:fld>
            <a:endParaRPr lang="zh-TW" altLang="en-US" dirty="0"/>
          </a:p>
        </p:txBody>
      </p:sp>
      <p:sp>
        <p:nvSpPr>
          <p:cNvPr id="6"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mn-lt"/>
              </a:rPr>
              <a:t>How Does MapReduce Work? – Exercise 2</a:t>
            </a:r>
          </a:p>
        </p:txBody>
      </p:sp>
      <p:sp>
        <p:nvSpPr>
          <p:cNvPr id="8" name="Rounded Rectangle 4"/>
          <p:cNvSpPr/>
          <p:nvPr/>
        </p:nvSpPr>
        <p:spPr>
          <a:xfrm>
            <a:off x="972000" y="2713910"/>
            <a:ext cx="7200000" cy="715089"/>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gn="ctr"/>
            <a:r>
              <a:rPr lang="en-GB" dirty="0"/>
              <a:t>Discuss and Present back ideas of how to resolve this task following the MapReduce method.</a:t>
            </a:r>
          </a:p>
        </p:txBody>
      </p:sp>
      <p:sp>
        <p:nvSpPr>
          <p:cNvPr id="9" name="Next subject"/>
          <p:cNvSpPr txBox="1">
            <a:spLocks/>
          </p:cNvSpPr>
          <p:nvPr/>
        </p:nvSpPr>
        <p:spPr>
          <a:xfrm>
            <a:off x="2910111" y="1817008"/>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- 20 minutes.</a:t>
            </a:r>
          </a:p>
        </p:txBody>
      </p:sp>
    </p:spTree>
    <p:extLst>
      <p:ext uri="{BB962C8B-B14F-4D97-AF65-F5344CB8AC3E}">
        <p14:creationId xmlns:p14="http://schemas.microsoft.com/office/powerpoint/2010/main" val="2120444"/>
      </p:ext>
    </p:extLst>
  </p:cSld>
  <p:clrMapOvr>
    <a:masterClrMapping/>
  </p:clrMapOvr>
  <p:transition spd="slow">
    <p:strips/>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14</a:t>
            </a:fld>
            <a:endParaRPr lang="en-US" b="1" dirty="0">
              <a:solidFill>
                <a:prstClr val="black"/>
              </a:solidFill>
            </a:endParaRPr>
          </a:p>
        </p:txBody>
      </p:sp>
      <p:sp>
        <p:nvSpPr>
          <p:cNvPr id="2" name="Title 1"/>
          <p:cNvSpPr>
            <a:spLocks noGrp="1"/>
          </p:cNvSpPr>
          <p:nvPr>
            <p:ph type="title"/>
          </p:nvPr>
        </p:nvSpPr>
        <p:spPr/>
        <p:txBody>
          <a:bodyPr/>
          <a:lstStyle/>
          <a:p>
            <a:r>
              <a:rPr lang="en-GB" dirty="0"/>
              <a:t>How Does MapReduce Work?</a:t>
            </a:r>
          </a:p>
        </p:txBody>
      </p:sp>
      <p:sp>
        <p:nvSpPr>
          <p:cNvPr id="7" name="Rounded Rectangle 6"/>
          <p:cNvSpPr/>
          <p:nvPr/>
        </p:nvSpPr>
        <p:spPr>
          <a:xfrm>
            <a:off x="394789" y="1484784"/>
            <a:ext cx="8000057" cy="1152128"/>
          </a:xfrm>
          <a:prstGeom prst="roundRect">
            <a:avLst/>
          </a:prstGeom>
          <a:solidFill>
            <a:srgbClr val="522E91"/>
          </a:solidFill>
        </p:spPr>
        <p:style>
          <a:lnRef idx="1">
            <a:schemeClr val="accent1"/>
          </a:lnRef>
          <a:fillRef idx="3">
            <a:schemeClr val="accent1"/>
          </a:fillRef>
          <a:effectRef idx="2">
            <a:schemeClr val="accent1"/>
          </a:effectRef>
          <a:fontRef idx="minor">
            <a:schemeClr val="lt1"/>
          </a:fontRef>
        </p:style>
        <p:txBody>
          <a:bodyPr numCol="2" rtlCol="0" anchor="ctr"/>
          <a:lstStyle/>
          <a:p>
            <a:pPr lvl="1"/>
            <a:endParaRPr lang="en-GB" sz="1000" dirty="0"/>
          </a:p>
          <a:p>
            <a:r>
              <a:rPr lang="en-GB" sz="2000" dirty="0"/>
              <a:t>Day 1.1 :Assign your groups:</a:t>
            </a:r>
          </a:p>
          <a:p>
            <a:pPr lvl="1"/>
            <a:endParaRPr lang="en-GB" sz="1000" dirty="0"/>
          </a:p>
          <a:p>
            <a:pPr lvl="1"/>
            <a:endParaRPr lang="en-GB" sz="1000" dirty="0"/>
          </a:p>
          <a:p>
            <a:pPr lvl="1"/>
            <a:endParaRPr lang="en-GB" sz="1200" dirty="0"/>
          </a:p>
          <a:p>
            <a:pPr lvl="1"/>
            <a:endParaRPr lang="en-GB" sz="1200" dirty="0"/>
          </a:p>
          <a:p>
            <a:r>
              <a:rPr lang="en-GB" sz="1200" dirty="0"/>
              <a:t>The Mappers (49988)</a:t>
            </a:r>
          </a:p>
          <a:p>
            <a:r>
              <a:rPr lang="en-GB" sz="1200" dirty="0"/>
              <a:t>The Grouper (1)</a:t>
            </a:r>
          </a:p>
          <a:p>
            <a:r>
              <a:rPr lang="en-GB" sz="1200" dirty="0"/>
              <a:t>The Reducers ( 10)</a:t>
            </a:r>
          </a:p>
          <a:p>
            <a:r>
              <a:rPr lang="en-GB" sz="1200" dirty="0"/>
              <a:t>The Master (That’s you).</a:t>
            </a:r>
          </a:p>
        </p:txBody>
      </p:sp>
      <p:sp>
        <p:nvSpPr>
          <p:cNvPr id="9" name="Rounded Rectangle 8"/>
          <p:cNvSpPr/>
          <p:nvPr/>
        </p:nvSpPr>
        <p:spPr>
          <a:xfrm>
            <a:off x="388368" y="3068960"/>
            <a:ext cx="8000056" cy="2736304"/>
          </a:xfrm>
          <a:prstGeom prst="roundRect">
            <a:avLst/>
          </a:prstGeom>
          <a:solidFill>
            <a:srgbClr val="522E91"/>
          </a:solidFill>
        </p:spPr>
        <p:style>
          <a:lnRef idx="1">
            <a:schemeClr val="accent1"/>
          </a:lnRef>
          <a:fillRef idx="3">
            <a:schemeClr val="accent1"/>
          </a:fillRef>
          <a:effectRef idx="2">
            <a:schemeClr val="accent1"/>
          </a:effectRef>
          <a:fontRef idx="minor">
            <a:schemeClr val="lt1"/>
          </a:fontRef>
        </p:style>
        <p:txBody>
          <a:bodyPr numCol="2" rtlCol="0" anchor="ctr"/>
          <a:lstStyle/>
          <a:p>
            <a:pPr lvl="1"/>
            <a:endParaRPr lang="en-GB" sz="2000" dirty="0"/>
          </a:p>
          <a:p>
            <a:pPr lvl="1"/>
            <a:endParaRPr lang="en-GB" sz="2000" dirty="0"/>
          </a:p>
          <a:p>
            <a:pPr lvl="1"/>
            <a:endParaRPr lang="en-GB" sz="2000" dirty="0"/>
          </a:p>
          <a:p>
            <a:r>
              <a:rPr lang="en-GB" sz="2000" dirty="0"/>
              <a:t>Day 1.2: Your talk with The Mappers</a:t>
            </a:r>
          </a:p>
          <a:p>
            <a:pPr lvl="1"/>
            <a:endParaRPr lang="en-GB" sz="2000" dirty="0"/>
          </a:p>
          <a:p>
            <a:pPr lvl="1"/>
            <a:endParaRPr lang="en-GB" sz="1000" dirty="0"/>
          </a:p>
          <a:p>
            <a:pPr lvl="1"/>
            <a:endParaRPr lang="en-GB" sz="1000" dirty="0"/>
          </a:p>
          <a:p>
            <a:pPr lvl="1"/>
            <a:endParaRPr lang="en-GB" sz="1000" dirty="0"/>
          </a:p>
          <a:p>
            <a:pPr lvl="1"/>
            <a:endParaRPr lang="en-GB" sz="1000" dirty="0"/>
          </a:p>
          <a:p>
            <a:r>
              <a:rPr lang="en-GB" sz="1200" dirty="0"/>
              <a:t>Each gets 500 email chains .For each word in those emails, write one line on a big sheet of paper. In the format “number, word”</a:t>
            </a:r>
          </a:p>
          <a:p>
            <a:endParaRPr lang="en-GB" sz="1200" dirty="0"/>
          </a:p>
          <a:p>
            <a:r>
              <a:rPr lang="en-GB" sz="1200" dirty="0"/>
              <a:t>For instance, if you encounter  the word “a”, you write “1,a”, in a new line in your paper and if you find the word “hello”, you write “5,hello” on the new line.</a:t>
            </a:r>
          </a:p>
          <a:p>
            <a:endParaRPr lang="en-GB" sz="1200" dirty="0"/>
          </a:p>
          <a:p>
            <a:r>
              <a:rPr lang="en-GB" sz="1200" dirty="0"/>
              <a:t>“1,a”</a:t>
            </a:r>
          </a:p>
          <a:p>
            <a:r>
              <a:rPr lang="en-GB" sz="1200" dirty="0"/>
              <a:t>“5,hello”</a:t>
            </a:r>
          </a:p>
          <a:p>
            <a:r>
              <a:rPr lang="en-GB" sz="1200" dirty="0"/>
              <a:t>“2,if”</a:t>
            </a:r>
          </a:p>
          <a:p>
            <a:r>
              <a:rPr lang="en-GB" sz="1200" dirty="0"/>
              <a:t>.. and a million more lines</a:t>
            </a:r>
          </a:p>
          <a:p>
            <a:r>
              <a:rPr lang="en-GB" sz="1200" dirty="0"/>
              <a:t>At the end  (4th day?), each Mapper will give their sheet completely filled to the Grouper.</a:t>
            </a:r>
          </a:p>
        </p:txBody>
      </p:sp>
      <p:sp>
        <p:nvSpPr>
          <p:cNvPr id="6" name="Rectangle 2"/>
          <p:cNvSpPr txBox="1">
            <a:spLocks noChangeArrowheads="1"/>
          </p:cNvSpPr>
          <p:nvPr/>
        </p:nvSpPr>
        <p:spPr>
          <a:xfrm>
            <a:off x="432000" y="976918"/>
            <a:ext cx="3851968" cy="453183"/>
          </a:xfrm>
          <a:prstGeom prst="rect">
            <a:avLst/>
          </a:prstGeom>
        </p:spPr>
        <p:txBody>
          <a:bodyPr vert="horz" wrap="square" lIns="72000" tIns="72000" rIns="72000" bIns="72000" rtlCol="0" anchor="t">
            <a:spAutoFit/>
          </a:bodyPr>
          <a:lstStyle/>
          <a:p>
            <a:r>
              <a:rPr lang="en-GB" sz="2000" b="1" dirty="0">
                <a:solidFill>
                  <a:srgbClr val="2D98D9"/>
                </a:solidFill>
                <a:cs typeface="Arial" panose="020B0604020202020204" pitchFamily="34" charset="0"/>
              </a:rPr>
              <a:t>MapReduce Task, CEO Email</a:t>
            </a:r>
          </a:p>
        </p:txBody>
      </p:sp>
    </p:spTree>
    <p:extLst>
      <p:ext uri="{BB962C8B-B14F-4D97-AF65-F5344CB8AC3E}">
        <p14:creationId xmlns:p14="http://schemas.microsoft.com/office/powerpoint/2010/main" val="503778877"/>
      </p:ext>
    </p:extLst>
  </p:cSld>
  <p:clrMapOvr>
    <a:masterClrMapping/>
  </p:clrMapOvr>
  <p:transition spd="slow">
    <p:strips/>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15</a:t>
            </a:fld>
            <a:endParaRPr lang="en-US" b="1" dirty="0">
              <a:solidFill>
                <a:prstClr val="black"/>
              </a:solidFill>
            </a:endParaRPr>
          </a:p>
        </p:txBody>
      </p:sp>
      <p:sp>
        <p:nvSpPr>
          <p:cNvPr id="2" name="Title 1"/>
          <p:cNvSpPr>
            <a:spLocks noGrp="1"/>
          </p:cNvSpPr>
          <p:nvPr>
            <p:ph type="title"/>
          </p:nvPr>
        </p:nvSpPr>
        <p:spPr/>
        <p:txBody>
          <a:bodyPr/>
          <a:lstStyle/>
          <a:p>
            <a:r>
              <a:rPr lang="en-GB" dirty="0"/>
              <a:t>How Does MapReduce Work?</a:t>
            </a:r>
          </a:p>
        </p:txBody>
      </p:sp>
      <p:sp>
        <p:nvSpPr>
          <p:cNvPr id="7" name="Rounded Rectangle 6"/>
          <p:cNvSpPr/>
          <p:nvPr/>
        </p:nvSpPr>
        <p:spPr>
          <a:xfrm>
            <a:off x="394789" y="1484784"/>
            <a:ext cx="8000057" cy="2448272"/>
          </a:xfrm>
          <a:prstGeom prst="roundRect">
            <a:avLst/>
          </a:prstGeom>
          <a:solidFill>
            <a:srgbClr val="522E91"/>
          </a:solidFill>
        </p:spPr>
        <p:style>
          <a:lnRef idx="1">
            <a:schemeClr val="accent1"/>
          </a:lnRef>
          <a:fillRef idx="3">
            <a:schemeClr val="accent1"/>
          </a:fillRef>
          <a:effectRef idx="2">
            <a:schemeClr val="accent1"/>
          </a:effectRef>
          <a:fontRef idx="minor">
            <a:schemeClr val="lt1"/>
          </a:fontRef>
        </p:style>
        <p:txBody>
          <a:bodyPr numCol="2" rtlCol="0" anchor="ctr"/>
          <a:lstStyle/>
          <a:p>
            <a:pPr lvl="1"/>
            <a:endParaRPr lang="en-GB" sz="2000" dirty="0"/>
          </a:p>
          <a:p>
            <a:pPr lvl="1"/>
            <a:endParaRPr lang="en-GB" sz="2000" dirty="0"/>
          </a:p>
          <a:p>
            <a:r>
              <a:rPr lang="en-GB" sz="2000" dirty="0"/>
              <a:t>Day 4.1: Your talk with the Grouper</a:t>
            </a:r>
          </a:p>
          <a:p>
            <a:pPr lvl="1"/>
            <a:endParaRPr lang="en-GB" sz="1000" dirty="0"/>
          </a:p>
          <a:p>
            <a:pPr lvl="1"/>
            <a:endParaRPr lang="en-GB" sz="1000" dirty="0"/>
          </a:p>
          <a:p>
            <a:pPr lvl="1"/>
            <a:endParaRPr lang="en-GB" sz="1000" dirty="0"/>
          </a:p>
          <a:p>
            <a:pPr lvl="1"/>
            <a:endParaRPr lang="en-GB" sz="1000" dirty="0"/>
          </a:p>
          <a:p>
            <a:pPr lvl="1"/>
            <a:endParaRPr lang="en-GB" sz="1000" dirty="0"/>
          </a:p>
          <a:p>
            <a:pPr lvl="1"/>
            <a:endParaRPr lang="en-GB" sz="1000" dirty="0"/>
          </a:p>
          <a:p>
            <a:pPr lvl="1"/>
            <a:endParaRPr lang="en-GB" sz="1000" dirty="0"/>
          </a:p>
          <a:p>
            <a:r>
              <a:rPr lang="en-GB" sz="1200" dirty="0"/>
              <a:t>Will receive 10 papers. Labelled 1-10. </a:t>
            </a:r>
          </a:p>
          <a:p>
            <a:r>
              <a:rPr lang="en-GB" sz="1200" dirty="0"/>
              <a:t>For each line in the Mapper’s sheet, if it says “1,”, you write “X” on sheet 1, if it says “2, ”, you write “X” on sheet two.</a:t>
            </a:r>
          </a:p>
          <a:p>
            <a:r>
              <a:rPr lang="en-GB" sz="1200" dirty="0"/>
              <a:t>So at the end of your work, the 10 sheets you have might look like this</a:t>
            </a:r>
          </a:p>
          <a:p>
            <a:endParaRPr lang="en-GB" sz="1200" dirty="0"/>
          </a:p>
          <a:p>
            <a:r>
              <a:rPr lang="en-GB" sz="1200" dirty="0"/>
              <a:t>Sheet 1: X,X,X,X,X,X,X,X,… millions more</a:t>
            </a:r>
          </a:p>
          <a:p>
            <a:r>
              <a:rPr lang="en-GB" sz="1200" dirty="0"/>
              <a:t>Sheet 2:  X,X,X,X,X,X,X,X,… millions more</a:t>
            </a:r>
          </a:p>
          <a:p>
            <a:r>
              <a:rPr lang="en-GB" sz="1200" dirty="0" err="1"/>
              <a:t>Etc</a:t>
            </a:r>
            <a:r>
              <a:rPr lang="en-GB" sz="1200" dirty="0"/>
              <a:t>…</a:t>
            </a:r>
          </a:p>
          <a:p>
            <a:endParaRPr lang="en-GB" sz="1200" dirty="0"/>
          </a:p>
          <a:p>
            <a:r>
              <a:rPr lang="en-GB" sz="1200" dirty="0"/>
              <a:t>Once you are done, you distribute the 10 sheets  to the 10 reducers. </a:t>
            </a:r>
          </a:p>
        </p:txBody>
      </p:sp>
      <p:sp>
        <p:nvSpPr>
          <p:cNvPr id="9" name="Rounded Rectangle 8"/>
          <p:cNvSpPr/>
          <p:nvPr/>
        </p:nvSpPr>
        <p:spPr>
          <a:xfrm>
            <a:off x="394791" y="4077072"/>
            <a:ext cx="8000056" cy="2304256"/>
          </a:xfrm>
          <a:prstGeom prst="roundRect">
            <a:avLst/>
          </a:prstGeom>
          <a:solidFill>
            <a:srgbClr val="522E91"/>
          </a:solidFill>
        </p:spPr>
        <p:style>
          <a:lnRef idx="1">
            <a:schemeClr val="accent1"/>
          </a:lnRef>
          <a:fillRef idx="3">
            <a:schemeClr val="accent1"/>
          </a:fillRef>
          <a:effectRef idx="2">
            <a:schemeClr val="accent1"/>
          </a:effectRef>
          <a:fontRef idx="minor">
            <a:schemeClr val="lt1"/>
          </a:fontRef>
        </p:style>
        <p:txBody>
          <a:bodyPr numCol="2" rtlCol="0" anchor="ctr"/>
          <a:lstStyle/>
          <a:p>
            <a:pPr lvl="1"/>
            <a:endParaRPr lang="en-GB" sz="2000" dirty="0"/>
          </a:p>
          <a:p>
            <a:pPr lvl="1"/>
            <a:endParaRPr lang="en-GB" sz="2000" dirty="0"/>
          </a:p>
          <a:p>
            <a:r>
              <a:rPr lang="en-GB" sz="2000" dirty="0"/>
              <a:t>Day 4.2  Your talk with the Reducers</a:t>
            </a:r>
            <a:r>
              <a:rPr lang="en-GB" sz="1000" dirty="0"/>
              <a:t>:</a:t>
            </a:r>
          </a:p>
          <a:p>
            <a:pPr lvl="1"/>
            <a:endParaRPr lang="en-GB" sz="1000" dirty="0"/>
          </a:p>
          <a:p>
            <a:pPr lvl="1"/>
            <a:endParaRPr lang="en-GB" sz="1000" dirty="0"/>
          </a:p>
          <a:p>
            <a:pPr lvl="1"/>
            <a:endParaRPr lang="en-GB" sz="1000" dirty="0"/>
          </a:p>
          <a:p>
            <a:pPr lvl="1"/>
            <a:endParaRPr lang="en-GB" sz="1000" dirty="0"/>
          </a:p>
          <a:p>
            <a:pPr lvl="1"/>
            <a:endParaRPr lang="en-GB" sz="1000" dirty="0"/>
          </a:p>
          <a:p>
            <a:pPr lvl="1"/>
            <a:endParaRPr lang="en-GB" sz="1000" dirty="0"/>
          </a:p>
          <a:p>
            <a:endParaRPr lang="en-GB" sz="1200" dirty="0"/>
          </a:p>
          <a:p>
            <a:r>
              <a:rPr lang="en-GB" sz="1200" dirty="0"/>
              <a:t>Each of you gets one sheet from the grouper. </a:t>
            </a:r>
          </a:p>
          <a:p>
            <a:endParaRPr lang="en-GB" sz="1200" dirty="0"/>
          </a:p>
          <a:p>
            <a:r>
              <a:rPr lang="en-GB" sz="1200" dirty="0"/>
              <a:t>For each sheet you count the number of X’s written on it and write it down.</a:t>
            </a:r>
          </a:p>
          <a:p>
            <a:endParaRPr lang="en-GB" sz="1200" dirty="0"/>
          </a:p>
          <a:p>
            <a:r>
              <a:rPr lang="en-GB" sz="1200" dirty="0"/>
              <a:t>For Reducer 2, you get Sheet 2:  X,X,X,X,X,X,X,X,…</a:t>
            </a:r>
          </a:p>
          <a:p>
            <a:r>
              <a:rPr lang="en-GB" sz="1200" dirty="0"/>
              <a:t>Count the number of X’s on that sheet. Let’s say the number of X’s is 28838380044, write it on the back side of the paper and give it to me(the master).</a:t>
            </a:r>
          </a:p>
          <a:p>
            <a:pPr lvl="1"/>
            <a:r>
              <a:rPr lang="en-GB" sz="1000" dirty="0"/>
              <a:t> </a:t>
            </a:r>
          </a:p>
        </p:txBody>
      </p:sp>
      <p:sp>
        <p:nvSpPr>
          <p:cNvPr id="6" name="Rectangle 2"/>
          <p:cNvSpPr txBox="1">
            <a:spLocks noChangeArrowheads="1"/>
          </p:cNvSpPr>
          <p:nvPr/>
        </p:nvSpPr>
        <p:spPr>
          <a:xfrm>
            <a:off x="432000" y="976918"/>
            <a:ext cx="3851968" cy="453183"/>
          </a:xfrm>
          <a:prstGeom prst="rect">
            <a:avLst/>
          </a:prstGeom>
        </p:spPr>
        <p:txBody>
          <a:bodyPr vert="horz" wrap="square" lIns="72000" tIns="72000" rIns="72000" bIns="72000" rtlCol="0" anchor="t">
            <a:spAutoFit/>
          </a:bodyPr>
          <a:lstStyle/>
          <a:p>
            <a:r>
              <a:rPr lang="en-GB" sz="2000" b="1" dirty="0">
                <a:solidFill>
                  <a:srgbClr val="2D98D9"/>
                </a:solidFill>
                <a:cs typeface="Arial" panose="020B0604020202020204" pitchFamily="34" charset="0"/>
              </a:rPr>
              <a:t>MapReduce Task, CEO Email</a:t>
            </a:r>
          </a:p>
        </p:txBody>
      </p:sp>
    </p:spTree>
    <p:extLst>
      <p:ext uri="{BB962C8B-B14F-4D97-AF65-F5344CB8AC3E}">
        <p14:creationId xmlns:p14="http://schemas.microsoft.com/office/powerpoint/2010/main" val="2363399588"/>
      </p:ext>
    </p:extLst>
  </p:cSld>
  <p:clrMapOvr>
    <a:masterClrMapping/>
  </p:clrMapOvr>
  <p:transition spd="slow">
    <p:strips/>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16</a:t>
            </a:fld>
            <a:endParaRPr lang="en-US" b="1" dirty="0">
              <a:solidFill>
                <a:prstClr val="black"/>
              </a:solidFill>
            </a:endParaRPr>
          </a:p>
        </p:txBody>
      </p:sp>
      <p:sp>
        <p:nvSpPr>
          <p:cNvPr id="2" name="Title 1"/>
          <p:cNvSpPr>
            <a:spLocks noGrp="1"/>
          </p:cNvSpPr>
          <p:nvPr>
            <p:ph type="title"/>
          </p:nvPr>
        </p:nvSpPr>
        <p:spPr/>
        <p:txBody>
          <a:bodyPr/>
          <a:lstStyle/>
          <a:p>
            <a:r>
              <a:rPr lang="en-GB" dirty="0"/>
              <a:t>How Does MapReduce Work?</a:t>
            </a:r>
          </a:p>
        </p:txBody>
      </p:sp>
      <p:sp>
        <p:nvSpPr>
          <p:cNvPr id="6" name="Content Placeholder 1"/>
          <p:cNvSpPr txBox="1">
            <a:spLocks/>
          </p:cNvSpPr>
          <p:nvPr/>
        </p:nvSpPr>
        <p:spPr bwMode="auto">
          <a:xfrm>
            <a:off x="609600" y="1631352"/>
            <a:ext cx="8138864" cy="3021784"/>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2000" b="1" dirty="0">
              <a:solidFill>
                <a:srgbClr val="2EABE2"/>
              </a:solidFill>
            </a:endParaRPr>
          </a:p>
          <a:p>
            <a:r>
              <a:rPr lang="en-GB" sz="2000" b="1" dirty="0">
                <a:solidFill>
                  <a:srgbClr val="2EABE2"/>
                </a:solidFill>
              </a:rPr>
              <a:t>Congratulations!! </a:t>
            </a:r>
          </a:p>
          <a:p>
            <a:pPr>
              <a:buFont typeface="Arial" panose="020B0604020202020204" pitchFamily="34" charset="0"/>
              <a:buChar char="•"/>
            </a:pPr>
            <a:r>
              <a:rPr lang="en-GB" sz="2000" dirty="0"/>
              <a:t>You’ve solved the biggest challenge ever posed to you</a:t>
            </a:r>
          </a:p>
          <a:p>
            <a:pPr>
              <a:buFont typeface="Arial" panose="020B0604020202020204" pitchFamily="34" charset="0"/>
              <a:buChar char="•"/>
            </a:pPr>
            <a:endParaRPr lang="en-GB" sz="2000" dirty="0"/>
          </a:p>
          <a:p>
            <a:pPr>
              <a:buFont typeface="Arial" panose="020B0604020202020204" pitchFamily="34" charset="0"/>
              <a:buChar char="•"/>
            </a:pPr>
            <a:endParaRPr lang="en-GB" sz="2000" dirty="0"/>
          </a:p>
          <a:p>
            <a:pPr marL="0" indent="0"/>
            <a:r>
              <a:rPr lang="en-GB" sz="2000" b="1" dirty="0">
                <a:solidFill>
                  <a:srgbClr val="2EABE2"/>
                </a:solidFill>
              </a:rPr>
              <a:t>Next step:</a:t>
            </a:r>
            <a:endParaRPr lang="en-GB" sz="2000" dirty="0"/>
          </a:p>
          <a:p>
            <a:pPr>
              <a:buFont typeface="Arial" panose="020B0604020202020204" pitchFamily="34" charset="0"/>
              <a:buChar char="•"/>
            </a:pPr>
            <a:r>
              <a:rPr lang="en-GB" sz="2000" dirty="0"/>
              <a:t>You write your report and take it to your CEO with a big smile. “Good job “, he says, “put it on the desk, I will take a look at it in a month” </a:t>
            </a:r>
          </a:p>
          <a:p>
            <a:pPr marL="85725" lvl="1" indent="0">
              <a:buNone/>
            </a:pPr>
            <a:endParaRPr lang="en-GB" sz="400" dirty="0"/>
          </a:p>
        </p:txBody>
      </p:sp>
      <p:sp>
        <p:nvSpPr>
          <p:cNvPr id="8" name="Rectangle 2"/>
          <p:cNvSpPr txBox="1">
            <a:spLocks noChangeArrowheads="1"/>
          </p:cNvSpPr>
          <p:nvPr/>
        </p:nvSpPr>
        <p:spPr>
          <a:xfrm>
            <a:off x="432000" y="976918"/>
            <a:ext cx="3851968" cy="453183"/>
          </a:xfrm>
          <a:prstGeom prst="rect">
            <a:avLst/>
          </a:prstGeom>
        </p:spPr>
        <p:txBody>
          <a:bodyPr vert="horz" wrap="square" lIns="72000" tIns="72000" rIns="72000" bIns="72000" rtlCol="0" anchor="t">
            <a:spAutoFit/>
          </a:bodyPr>
          <a:lstStyle/>
          <a:p>
            <a:r>
              <a:rPr lang="en-GB" sz="2000" b="1" dirty="0">
                <a:solidFill>
                  <a:srgbClr val="2D98D9"/>
                </a:solidFill>
                <a:cs typeface="Arial" panose="020B0604020202020204" pitchFamily="34" charset="0"/>
              </a:rPr>
              <a:t>MapReduce Task, CEO Email</a:t>
            </a:r>
          </a:p>
        </p:txBody>
      </p:sp>
    </p:spTree>
    <p:extLst>
      <p:ext uri="{BB962C8B-B14F-4D97-AF65-F5344CB8AC3E}">
        <p14:creationId xmlns:p14="http://schemas.microsoft.com/office/powerpoint/2010/main" val="3961663327"/>
      </p:ext>
    </p:extLst>
  </p:cSld>
  <p:clrMapOvr>
    <a:masterClrMapping/>
  </p:clrMapOvr>
  <p:transition spd="slow">
    <p:strips/>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976918"/>
            <a:ext cx="3851968" cy="453183"/>
          </a:xfrm>
          <a:prstGeom prst="rect">
            <a:avLst/>
          </a:prstGeom>
        </p:spPr>
        <p:txBody>
          <a:bodyPr vert="horz" wrap="square" lIns="72000" tIns="72000" rIns="72000" bIns="72000" rtlCol="0" anchor="t">
            <a:spAutoFit/>
          </a:bodyPr>
          <a:lstStyle/>
          <a:p>
            <a:r>
              <a:rPr lang="en-GB" sz="2000" b="1" dirty="0">
                <a:solidFill>
                  <a:srgbClr val="2D98D9"/>
                </a:solidFill>
                <a:cs typeface="Arial" panose="020B0604020202020204" pitchFamily="34" charset="0"/>
              </a:rPr>
              <a:t>Presentation</a:t>
            </a: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17</a:t>
            </a:fld>
            <a:endParaRPr lang="zh-TW" altLang="en-US" dirty="0"/>
          </a:p>
        </p:txBody>
      </p:sp>
      <p:sp>
        <p:nvSpPr>
          <p:cNvPr id="6"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mn-lt"/>
              </a:rPr>
              <a:t>How Does MapReduce Work? – Exercise 3</a:t>
            </a:r>
          </a:p>
        </p:txBody>
      </p:sp>
      <p:sp>
        <p:nvSpPr>
          <p:cNvPr id="8" name="Rounded Rectangle 4"/>
          <p:cNvSpPr/>
          <p:nvPr/>
        </p:nvSpPr>
        <p:spPr>
          <a:xfrm>
            <a:off x="972000" y="2713910"/>
            <a:ext cx="7200000" cy="715089"/>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gn="ctr"/>
            <a:r>
              <a:rPr lang="en-GB" dirty="0"/>
              <a:t>Prepare a 5-10 minute presentation on ideas of the Advantages of using the MapReduce process.</a:t>
            </a:r>
          </a:p>
        </p:txBody>
      </p:sp>
      <p:sp>
        <p:nvSpPr>
          <p:cNvPr id="9" name="Next subject"/>
          <p:cNvSpPr txBox="1">
            <a:spLocks/>
          </p:cNvSpPr>
          <p:nvPr/>
        </p:nvSpPr>
        <p:spPr>
          <a:xfrm>
            <a:off x="2910111" y="1817008"/>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- 30 minutes.</a:t>
            </a:r>
          </a:p>
        </p:txBody>
      </p:sp>
    </p:spTree>
    <p:extLst>
      <p:ext uri="{BB962C8B-B14F-4D97-AF65-F5344CB8AC3E}">
        <p14:creationId xmlns:p14="http://schemas.microsoft.com/office/powerpoint/2010/main" val="2595531526"/>
      </p:ext>
    </p:extLst>
  </p:cSld>
  <p:clrMapOvr>
    <a:masterClrMapping/>
  </p:clrMapOvr>
  <p:transition spd="slow">
    <p:strips/>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18</a:t>
            </a:fld>
            <a:endParaRPr lang="en-US" b="1" dirty="0">
              <a:solidFill>
                <a:prstClr val="black"/>
              </a:solidFill>
            </a:endParaRPr>
          </a:p>
        </p:txBody>
      </p:sp>
      <p:sp>
        <p:nvSpPr>
          <p:cNvPr id="5" name="TextBox 4"/>
          <p:cNvSpPr txBox="1"/>
          <p:nvPr/>
        </p:nvSpPr>
        <p:spPr>
          <a:xfrm>
            <a:off x="755576" y="1373281"/>
            <a:ext cx="3096344" cy="923330"/>
          </a:xfrm>
          <a:prstGeom prst="rect">
            <a:avLst/>
          </a:prstGeom>
          <a:noFill/>
        </p:spPr>
        <p:txBody>
          <a:bodyPr wrap="square" rtlCol="0">
            <a:spAutoFit/>
          </a:bodyPr>
          <a:lstStyle/>
          <a:p>
            <a:endParaRPr lang="en-GB" b="1" dirty="0"/>
          </a:p>
          <a:p>
            <a:endParaRPr lang="en-GB" dirty="0"/>
          </a:p>
          <a:p>
            <a:endParaRPr lang="en-GB" b="1" dirty="0"/>
          </a:p>
        </p:txBody>
      </p:sp>
      <p:sp>
        <p:nvSpPr>
          <p:cNvPr id="10" name="Rectangle 2"/>
          <p:cNvSpPr txBox="1">
            <a:spLocks noChangeArrowheads="1"/>
          </p:cNvSpPr>
          <p:nvPr/>
        </p:nvSpPr>
        <p:spPr>
          <a:xfrm>
            <a:off x="432000" y="976918"/>
            <a:ext cx="3851968" cy="453183"/>
          </a:xfrm>
          <a:prstGeom prst="rect">
            <a:avLst/>
          </a:prstGeom>
        </p:spPr>
        <p:txBody>
          <a:bodyPr vert="horz" wrap="square" lIns="72000" tIns="72000" rIns="72000" bIns="72000" rtlCol="0" anchor="t">
            <a:spAutoFit/>
          </a:bodyPr>
          <a:lstStyle/>
          <a:p>
            <a:r>
              <a:rPr lang="en-GB" sz="2000" b="1" dirty="0">
                <a:solidFill>
                  <a:srgbClr val="2D98D9"/>
                </a:solidFill>
                <a:cs typeface="Arial" panose="020B0604020202020204" pitchFamily="34" charset="0"/>
              </a:rPr>
              <a:t>MapReduce Advantages</a:t>
            </a:r>
          </a:p>
        </p:txBody>
      </p:sp>
      <p:sp>
        <p:nvSpPr>
          <p:cNvPr id="11"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mn-lt"/>
              </a:rPr>
              <a:t>How Does MapReduce Work? </a:t>
            </a:r>
          </a:p>
        </p:txBody>
      </p:sp>
      <p:graphicFrame>
        <p:nvGraphicFramePr>
          <p:cNvPr id="13" name="Table 12"/>
          <p:cNvGraphicFramePr>
            <a:graphicFrameLocks noGrp="1"/>
          </p:cNvGraphicFramePr>
          <p:nvPr>
            <p:extLst>
              <p:ext uri="{D42A27DB-BD31-4B8C-83A1-F6EECF244321}">
                <p14:modId xmlns:p14="http://schemas.microsoft.com/office/powerpoint/2010/main" val="4103397054"/>
              </p:ext>
            </p:extLst>
          </p:nvPr>
        </p:nvGraphicFramePr>
        <p:xfrm>
          <a:off x="485776" y="1772816"/>
          <a:ext cx="3798192" cy="3562178"/>
        </p:xfrm>
        <a:graphic>
          <a:graphicData uri="http://schemas.openxmlformats.org/drawingml/2006/table">
            <a:tbl>
              <a:tblPr firstRow="1" bandRow="1">
                <a:tableStyleId>{F5AB1C69-6EDB-4FF4-983F-18BD219EF322}</a:tableStyleId>
              </a:tblPr>
              <a:tblGrid>
                <a:gridCol w="3798192">
                  <a:extLst>
                    <a:ext uri="{9D8B030D-6E8A-4147-A177-3AD203B41FA5}">
                      <a16:colId xmlns:a16="http://schemas.microsoft.com/office/drawing/2014/main" val="20000"/>
                    </a:ext>
                  </a:extLst>
                </a:gridCol>
              </a:tblGrid>
              <a:tr h="560835">
                <a:tc>
                  <a:txBody>
                    <a:bodyPr/>
                    <a:lstStyle/>
                    <a:p>
                      <a:pPr algn="ctr"/>
                      <a:r>
                        <a:rPr lang="en-GB" sz="1800" dirty="0"/>
                        <a:t>Greatest Advantages</a:t>
                      </a:r>
                    </a:p>
                  </a:txBody>
                  <a:tcPr marL="84408" marR="84408" marT="45728" marB="45728" anchor="ctr">
                    <a:solidFill>
                      <a:srgbClr val="9EC23C"/>
                    </a:solidFill>
                  </a:tcPr>
                </a:tc>
                <a:extLst>
                  <a:ext uri="{0D108BD9-81ED-4DB2-BD59-A6C34878D82A}">
                    <a16:rowId xmlns:a16="http://schemas.microsoft.com/office/drawing/2014/main" val="10000"/>
                  </a:ext>
                </a:extLst>
              </a:tr>
              <a:tr h="519285">
                <a:tc>
                  <a:txBody>
                    <a:bodyPr/>
                    <a:lstStyle/>
                    <a:p>
                      <a:r>
                        <a:rPr lang="en-GB" sz="1600" dirty="0"/>
                        <a:t>The mappers can work independently</a:t>
                      </a:r>
                    </a:p>
                  </a:txBody>
                  <a:tcPr marL="84408" marR="84408" marT="45728" marB="45728"/>
                </a:tc>
                <a:extLst>
                  <a:ext uri="{0D108BD9-81ED-4DB2-BD59-A6C34878D82A}">
                    <a16:rowId xmlns:a16="http://schemas.microsoft.com/office/drawing/2014/main" val="10001"/>
                  </a:ext>
                </a:extLst>
              </a:tr>
              <a:tr h="44914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600" dirty="0"/>
                        <a:t>The reducers can work independently</a:t>
                      </a:r>
                    </a:p>
                  </a:txBody>
                  <a:tcPr marL="84408" marR="84408" marT="45728" marB="45728"/>
                </a:tc>
                <a:extLst>
                  <a:ext uri="{0D108BD9-81ED-4DB2-BD59-A6C34878D82A}">
                    <a16:rowId xmlns:a16="http://schemas.microsoft.com/office/drawing/2014/main" val="10002"/>
                  </a:ext>
                </a:extLst>
              </a:tr>
              <a:tr h="1394673">
                <a:tc>
                  <a:txBody>
                    <a:bodyPr/>
                    <a:lstStyle/>
                    <a:p>
                      <a:r>
                        <a:rPr lang="en-GB" sz="1600" dirty="0"/>
                        <a:t>The Grouper can work really fast, because the Grouper didn’t have to do any counting of words, all they had to do was to look at the first number and put an X on the appropriate sheet.</a:t>
                      </a:r>
                    </a:p>
                  </a:txBody>
                  <a:tcPr/>
                </a:tc>
                <a:extLst>
                  <a:ext uri="{0D108BD9-81ED-4DB2-BD59-A6C34878D82A}">
                    <a16:rowId xmlns:a16="http://schemas.microsoft.com/office/drawing/2014/main" val="10003"/>
                  </a:ext>
                </a:extLst>
              </a:tr>
              <a:tr h="638241">
                <a:tc>
                  <a:txBody>
                    <a:bodyPr/>
                    <a:lstStyle/>
                    <a:p>
                      <a:r>
                        <a:rPr lang="en-GB" sz="1600" dirty="0"/>
                        <a:t>The process can be easily applied to other kinds of problems. </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993162580"/>
              </p:ext>
            </p:extLst>
          </p:nvPr>
        </p:nvGraphicFramePr>
        <p:xfrm>
          <a:off x="4932040" y="1772816"/>
          <a:ext cx="3798192" cy="3518561"/>
        </p:xfrm>
        <a:graphic>
          <a:graphicData uri="http://schemas.openxmlformats.org/drawingml/2006/table">
            <a:tbl>
              <a:tblPr firstRow="1" bandRow="1">
                <a:tableStyleId>{F5AB1C69-6EDB-4FF4-983F-18BD219EF322}</a:tableStyleId>
              </a:tblPr>
              <a:tblGrid>
                <a:gridCol w="3798192">
                  <a:extLst>
                    <a:ext uri="{9D8B030D-6E8A-4147-A177-3AD203B41FA5}">
                      <a16:colId xmlns:a16="http://schemas.microsoft.com/office/drawing/2014/main" val="20000"/>
                    </a:ext>
                  </a:extLst>
                </a:gridCol>
              </a:tblGrid>
              <a:tr h="560835">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GB" sz="1800" dirty="0"/>
                        <a:t>Key Points</a:t>
                      </a:r>
                    </a:p>
                  </a:txBody>
                  <a:tcPr marL="84408" marR="84408" marT="45728" marB="45728" anchor="ctr">
                    <a:solidFill>
                      <a:srgbClr val="9EC23C"/>
                    </a:solidFill>
                  </a:tcPr>
                </a:tc>
                <a:extLst>
                  <a:ext uri="{0D108BD9-81ED-4DB2-BD59-A6C34878D82A}">
                    <a16:rowId xmlns:a16="http://schemas.microsoft.com/office/drawing/2014/main" val="10000"/>
                  </a:ext>
                </a:extLst>
              </a:tr>
              <a:tr h="1205577">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600" dirty="0"/>
                        <a:t>The work of the Master(dividing the work) and the Grouper(Grouping the values by key[the value before comma]), remains the same. </a:t>
                      </a:r>
                    </a:p>
                  </a:txBody>
                  <a:tcPr marL="84408" marR="84408" marT="45728" marB="45728"/>
                </a:tc>
                <a:extLst>
                  <a:ext uri="{0D108BD9-81ED-4DB2-BD59-A6C34878D82A}">
                    <a16:rowId xmlns:a16="http://schemas.microsoft.com/office/drawing/2014/main" val="10001"/>
                  </a:ext>
                </a:extLst>
              </a:tr>
              <a:tr h="44914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600" dirty="0"/>
                        <a:t>Any map-reduce program provides this.</a:t>
                      </a:r>
                    </a:p>
                  </a:txBody>
                  <a:tcPr marL="84408" marR="84408" marT="45728" marB="45728"/>
                </a:tc>
                <a:extLst>
                  <a:ext uri="{0D108BD9-81ED-4DB2-BD59-A6C34878D82A}">
                    <a16:rowId xmlns:a16="http://schemas.microsoft.com/office/drawing/2014/main" val="10002"/>
                  </a:ext>
                </a:extLst>
              </a:tr>
              <a:tr h="66476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600" dirty="0"/>
                        <a:t>The work of the mappers and reducers differ according to the problem. </a:t>
                      </a:r>
                    </a:p>
                  </a:txBody>
                  <a:tcPr/>
                </a:tc>
                <a:extLst>
                  <a:ext uri="{0D108BD9-81ED-4DB2-BD59-A6C34878D82A}">
                    <a16:rowId xmlns:a16="http://schemas.microsoft.com/office/drawing/2014/main" val="10003"/>
                  </a:ext>
                </a:extLst>
              </a:tr>
              <a:tr h="63824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600" dirty="0"/>
                        <a:t>This is part you should  write.</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468212730"/>
      </p:ext>
    </p:extLst>
  </p:cSld>
  <p:clrMapOvr>
    <a:masterClrMapping/>
  </p:clrMapOvr>
  <p:transition spd="slow">
    <p:strips/>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19</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a:t>Agenda</a:t>
            </a:r>
          </a:p>
        </p:txBody>
      </p:sp>
      <p:sp>
        <p:nvSpPr>
          <p:cNvPr id="5" name="Text Placeholder 5"/>
          <p:cNvSpPr txBox="1">
            <a:spLocks/>
          </p:cNvSpPr>
          <p:nvPr/>
        </p:nvSpPr>
        <p:spPr bwMode="auto">
          <a:xfrm>
            <a:off x="1331640"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MapReduce?</a:t>
            </a:r>
          </a:p>
        </p:txBody>
      </p:sp>
      <p:sp>
        <p:nvSpPr>
          <p:cNvPr id="7" name="Text Placeholder 5"/>
          <p:cNvSpPr txBox="1">
            <a:spLocks/>
          </p:cNvSpPr>
          <p:nvPr/>
        </p:nvSpPr>
        <p:spPr bwMode="auto">
          <a:xfrm>
            <a:off x="1343215" y="52165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 simpler way</a:t>
            </a:r>
          </a:p>
        </p:txBody>
      </p:sp>
      <p:sp>
        <p:nvSpPr>
          <p:cNvPr id="8" name="Text Placeholder 5"/>
          <p:cNvSpPr txBox="1">
            <a:spLocks/>
          </p:cNvSpPr>
          <p:nvPr/>
        </p:nvSpPr>
        <p:spPr bwMode="auto">
          <a:xfrm>
            <a:off x="1331640"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Scripting a MapReduce Task</a:t>
            </a:r>
          </a:p>
        </p:txBody>
      </p:sp>
      <p:sp>
        <p:nvSpPr>
          <p:cNvPr id="9" name="Text Placeholder 5"/>
          <p:cNvSpPr txBox="1">
            <a:spLocks/>
          </p:cNvSpPr>
          <p:nvPr/>
        </p:nvSpPr>
        <p:spPr bwMode="auto">
          <a:xfrm>
            <a:off x="1331640"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YARN</a:t>
            </a:r>
          </a:p>
        </p:txBody>
      </p:sp>
      <p:sp>
        <p:nvSpPr>
          <p:cNvPr id="10" name="Text Placeholder 5"/>
          <p:cNvSpPr txBox="1">
            <a:spLocks/>
          </p:cNvSpPr>
          <p:nvPr/>
        </p:nvSpPr>
        <p:spPr bwMode="auto">
          <a:xfrm>
            <a:off x="1331640"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Previous Day Recap</a:t>
            </a:r>
          </a:p>
        </p:txBody>
      </p:sp>
      <p:sp>
        <p:nvSpPr>
          <p:cNvPr id="11" name="Text Placeholder 5"/>
          <p:cNvSpPr txBox="1">
            <a:spLocks/>
          </p:cNvSpPr>
          <p:nvPr/>
        </p:nvSpPr>
        <p:spPr bwMode="auto">
          <a:xfrm>
            <a:off x="1331640"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How Does MapReduce Work?</a:t>
            </a:r>
          </a:p>
        </p:txBody>
      </p:sp>
      <p:sp>
        <p:nvSpPr>
          <p:cNvPr id="12" name="Text Placeholder 5"/>
          <p:cNvSpPr txBox="1">
            <a:spLocks/>
          </p:cNvSpPr>
          <p:nvPr/>
        </p:nvSpPr>
        <p:spPr bwMode="auto">
          <a:xfrm>
            <a:off x="1331640"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MapReduce Through The Ages</a:t>
            </a:r>
          </a:p>
        </p:txBody>
      </p:sp>
      <p:sp>
        <p:nvSpPr>
          <p:cNvPr id="16" name="Text Placeholder 4"/>
          <p:cNvSpPr txBox="1">
            <a:spLocks/>
          </p:cNvSpPr>
          <p:nvPr/>
        </p:nvSpPr>
        <p:spPr>
          <a:xfrm>
            <a:off x="1343511" y="3274696"/>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MapReduce Through The Ages</a:t>
            </a:r>
          </a:p>
        </p:txBody>
      </p:sp>
      <p:sp>
        <p:nvSpPr>
          <p:cNvPr id="20" name="Text Placeholder 5"/>
          <p:cNvSpPr txBox="1">
            <a:spLocks/>
          </p:cNvSpPr>
          <p:nvPr/>
        </p:nvSpPr>
        <p:spPr bwMode="auto">
          <a:xfrm>
            <a:off x="1355086" y="5876503"/>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Tree>
    <p:extLst>
      <p:ext uri="{BB962C8B-B14F-4D97-AF65-F5344CB8AC3E}">
        <p14:creationId xmlns:p14="http://schemas.microsoft.com/office/powerpoint/2010/main" val="1307700887"/>
      </p:ext>
    </p:extLst>
  </p:cSld>
  <p:clrMapOvr>
    <a:masterClrMapping/>
  </p:clrMapOvr>
  <p:transition spd="slow">
    <p:strips/>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2</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a:t>Agenda</a:t>
            </a:r>
          </a:p>
        </p:txBody>
      </p:sp>
      <p:sp>
        <p:nvSpPr>
          <p:cNvPr id="5" name="Text Placeholder 5"/>
          <p:cNvSpPr txBox="1">
            <a:spLocks/>
          </p:cNvSpPr>
          <p:nvPr/>
        </p:nvSpPr>
        <p:spPr bwMode="auto">
          <a:xfrm>
            <a:off x="1331640"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MapReduce?</a:t>
            </a:r>
          </a:p>
        </p:txBody>
      </p:sp>
      <p:sp>
        <p:nvSpPr>
          <p:cNvPr id="7" name="Text Placeholder 5"/>
          <p:cNvSpPr txBox="1">
            <a:spLocks/>
          </p:cNvSpPr>
          <p:nvPr/>
        </p:nvSpPr>
        <p:spPr bwMode="auto">
          <a:xfrm>
            <a:off x="1343215" y="52165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 simpler way</a:t>
            </a:r>
          </a:p>
        </p:txBody>
      </p:sp>
      <p:sp>
        <p:nvSpPr>
          <p:cNvPr id="8" name="Text Placeholder 5"/>
          <p:cNvSpPr txBox="1">
            <a:spLocks/>
          </p:cNvSpPr>
          <p:nvPr/>
        </p:nvSpPr>
        <p:spPr bwMode="auto">
          <a:xfrm>
            <a:off x="1331640"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Scripting a MapReduce Task</a:t>
            </a:r>
          </a:p>
        </p:txBody>
      </p:sp>
      <p:sp>
        <p:nvSpPr>
          <p:cNvPr id="9" name="Text Placeholder 5"/>
          <p:cNvSpPr txBox="1">
            <a:spLocks/>
          </p:cNvSpPr>
          <p:nvPr/>
        </p:nvSpPr>
        <p:spPr bwMode="auto">
          <a:xfrm>
            <a:off x="1331640"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YARN</a:t>
            </a:r>
          </a:p>
        </p:txBody>
      </p:sp>
      <p:sp>
        <p:nvSpPr>
          <p:cNvPr id="10" name="Text Placeholder 5"/>
          <p:cNvSpPr txBox="1">
            <a:spLocks/>
          </p:cNvSpPr>
          <p:nvPr/>
        </p:nvSpPr>
        <p:spPr bwMode="auto">
          <a:xfrm>
            <a:off x="1331640"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Previous Day Recap</a:t>
            </a:r>
          </a:p>
        </p:txBody>
      </p:sp>
      <p:sp>
        <p:nvSpPr>
          <p:cNvPr id="11" name="Text Placeholder 5"/>
          <p:cNvSpPr txBox="1">
            <a:spLocks/>
          </p:cNvSpPr>
          <p:nvPr/>
        </p:nvSpPr>
        <p:spPr bwMode="auto">
          <a:xfrm>
            <a:off x="1331640"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How Does MapReduce Work?</a:t>
            </a:r>
          </a:p>
        </p:txBody>
      </p:sp>
      <p:sp>
        <p:nvSpPr>
          <p:cNvPr id="12" name="Text Placeholder 5"/>
          <p:cNvSpPr txBox="1">
            <a:spLocks/>
          </p:cNvSpPr>
          <p:nvPr/>
        </p:nvSpPr>
        <p:spPr bwMode="auto">
          <a:xfrm>
            <a:off x="1331640"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MapReduce Through The Ages</a:t>
            </a:r>
          </a:p>
        </p:txBody>
      </p:sp>
      <p:sp>
        <p:nvSpPr>
          <p:cNvPr id="13" name="Text Placeholder 4"/>
          <p:cNvSpPr txBox="1">
            <a:spLocks/>
          </p:cNvSpPr>
          <p:nvPr/>
        </p:nvSpPr>
        <p:spPr bwMode="auto">
          <a:xfrm>
            <a:off x="1332373" y="5216525"/>
            <a:ext cx="6419850" cy="504825"/>
          </a:xfrm>
          <a:prstGeom prst="roundRect">
            <a:avLst/>
          </a:prstGeom>
          <a:solidFill>
            <a:srgbClr val="2EABE2"/>
          </a:solidFill>
          <a:ln w="9525" cap="flat" cmpd="sng" algn="ctr">
            <a:noFill/>
            <a:prstDash val="solid"/>
          </a:ln>
          <a:effectLst/>
          <a:scene3d>
            <a:camera prst="orthographicFront"/>
            <a:lightRig rig="threePt" dir="t"/>
          </a:scene3d>
          <a:sp3d prstMaterial="dkEdge">
            <a:bevelT w="38100" h="12700"/>
          </a:sp3d>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spcBef>
                <a:spcPct val="0"/>
              </a:spcBef>
            </a:pPr>
            <a:r>
              <a:rPr lang="en-GB" sz="2200" b="1" dirty="0"/>
              <a:t>A simpler way</a:t>
            </a:r>
          </a:p>
        </p:txBody>
      </p:sp>
      <p:sp>
        <p:nvSpPr>
          <p:cNvPr id="14" name="Text Placeholder 4"/>
          <p:cNvSpPr txBox="1">
            <a:spLocks/>
          </p:cNvSpPr>
          <p:nvPr/>
        </p:nvSpPr>
        <p:spPr>
          <a:xfrm>
            <a:off x="1331640" y="4570378"/>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Scripting a MapReduce Task</a:t>
            </a:r>
          </a:p>
        </p:txBody>
      </p:sp>
      <p:sp>
        <p:nvSpPr>
          <p:cNvPr id="15" name="Text Placeholder 4"/>
          <p:cNvSpPr txBox="1">
            <a:spLocks/>
          </p:cNvSpPr>
          <p:nvPr/>
        </p:nvSpPr>
        <p:spPr>
          <a:xfrm>
            <a:off x="1331640" y="3922537"/>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YARN</a:t>
            </a:r>
          </a:p>
        </p:txBody>
      </p:sp>
      <p:sp>
        <p:nvSpPr>
          <p:cNvPr id="16" name="Text Placeholder 4"/>
          <p:cNvSpPr txBox="1">
            <a:spLocks/>
          </p:cNvSpPr>
          <p:nvPr/>
        </p:nvSpPr>
        <p:spPr>
          <a:xfrm>
            <a:off x="1343511" y="3274696"/>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MapReduce Through The Ages</a:t>
            </a:r>
          </a:p>
        </p:txBody>
      </p:sp>
      <p:sp>
        <p:nvSpPr>
          <p:cNvPr id="17" name="Text Placeholder 4"/>
          <p:cNvSpPr txBox="1">
            <a:spLocks/>
          </p:cNvSpPr>
          <p:nvPr/>
        </p:nvSpPr>
        <p:spPr>
          <a:xfrm>
            <a:off x="1331640" y="2626855"/>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How Does MapReduce Work?</a:t>
            </a:r>
          </a:p>
        </p:txBody>
      </p:sp>
      <p:sp>
        <p:nvSpPr>
          <p:cNvPr id="18" name="Text Placeholder 4"/>
          <p:cNvSpPr txBox="1">
            <a:spLocks/>
          </p:cNvSpPr>
          <p:nvPr/>
        </p:nvSpPr>
        <p:spPr>
          <a:xfrm>
            <a:off x="1331640" y="1324964"/>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Previous Day Recap</a:t>
            </a:r>
          </a:p>
        </p:txBody>
      </p:sp>
      <p:sp>
        <p:nvSpPr>
          <p:cNvPr id="19" name="Text Placeholder 4"/>
          <p:cNvSpPr txBox="1">
            <a:spLocks/>
          </p:cNvSpPr>
          <p:nvPr/>
        </p:nvSpPr>
        <p:spPr>
          <a:xfrm>
            <a:off x="1331640" y="1979014"/>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What is MapReduce?</a:t>
            </a:r>
          </a:p>
        </p:txBody>
      </p:sp>
      <p:sp>
        <p:nvSpPr>
          <p:cNvPr id="20" name="Text Placeholder 5"/>
          <p:cNvSpPr txBox="1">
            <a:spLocks/>
          </p:cNvSpPr>
          <p:nvPr/>
        </p:nvSpPr>
        <p:spPr bwMode="auto">
          <a:xfrm>
            <a:off x="1355086" y="5876503"/>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
        <p:nvSpPr>
          <p:cNvPr id="21" name="Text Placeholder 4"/>
          <p:cNvSpPr txBox="1">
            <a:spLocks/>
          </p:cNvSpPr>
          <p:nvPr/>
        </p:nvSpPr>
        <p:spPr bwMode="auto">
          <a:xfrm>
            <a:off x="1344244" y="5876503"/>
            <a:ext cx="6419850" cy="504825"/>
          </a:xfrm>
          <a:prstGeom prst="roundRect">
            <a:avLst/>
          </a:prstGeom>
          <a:solidFill>
            <a:srgbClr val="2EABE2"/>
          </a:solidFill>
          <a:ln w="9525" cap="flat" cmpd="sng" algn="ctr">
            <a:noFill/>
            <a:prstDash val="solid"/>
          </a:ln>
          <a:effectLst/>
          <a:scene3d>
            <a:camera prst="orthographicFront"/>
            <a:lightRig rig="threePt" dir="t"/>
          </a:scene3d>
          <a:sp3d prstMaterial="dkEdge">
            <a:bevelT w="38100" h="12700"/>
          </a:sp3d>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spcBef>
                <a:spcPct val="0"/>
              </a:spcBef>
            </a:pPr>
            <a:r>
              <a:rPr lang="en-GB" sz="2200" b="1" dirty="0"/>
              <a:t>Q&amp;A</a:t>
            </a:r>
          </a:p>
        </p:txBody>
      </p:sp>
    </p:spTree>
    <p:extLst>
      <p:ext uri="{BB962C8B-B14F-4D97-AF65-F5344CB8AC3E}">
        <p14:creationId xmlns:p14="http://schemas.microsoft.com/office/powerpoint/2010/main" val="482131821"/>
      </p:ext>
    </p:extLst>
  </p:cSld>
  <p:clrMapOvr>
    <a:masterClrMapping/>
  </p:clrMapOvr>
  <p:transition spd="slow">
    <p:strips/>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p Arrow 2"/>
          <p:cNvSpPr/>
          <p:nvPr/>
        </p:nvSpPr>
        <p:spPr>
          <a:xfrm>
            <a:off x="290837" y="1412776"/>
            <a:ext cx="680763" cy="4680520"/>
          </a:xfrm>
          <a:prstGeom prst="up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GB"/>
          </a:p>
        </p:txBody>
      </p:sp>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20</a:t>
            </a:fld>
            <a:endParaRPr lang="en-US" b="1" dirty="0">
              <a:solidFill>
                <a:prstClr val="black"/>
              </a:solidFill>
            </a:endParaRPr>
          </a:p>
        </p:txBody>
      </p:sp>
      <p:sp>
        <p:nvSpPr>
          <p:cNvPr id="2" name="Title 1"/>
          <p:cNvSpPr>
            <a:spLocks noGrp="1"/>
          </p:cNvSpPr>
          <p:nvPr>
            <p:ph type="title"/>
          </p:nvPr>
        </p:nvSpPr>
        <p:spPr/>
        <p:txBody>
          <a:bodyPr/>
          <a:lstStyle/>
          <a:p>
            <a:r>
              <a:rPr lang="en-GB" dirty="0"/>
              <a:t>MapReduce Through The Ages</a:t>
            </a:r>
          </a:p>
        </p:txBody>
      </p:sp>
      <p:sp>
        <p:nvSpPr>
          <p:cNvPr id="6" name="Content Placeholder 1"/>
          <p:cNvSpPr txBox="1">
            <a:spLocks/>
          </p:cNvSpPr>
          <p:nvPr/>
        </p:nvSpPr>
        <p:spPr bwMode="auto">
          <a:xfrm>
            <a:off x="935324" y="1944007"/>
            <a:ext cx="7597116" cy="501504"/>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dirty="0"/>
              <a:t>2013 Hadoop 2.2 released with YARN ~ essentially MapReduce 2.0</a:t>
            </a:r>
          </a:p>
          <a:p>
            <a:endParaRPr lang="en-GB" sz="1400" dirty="0"/>
          </a:p>
          <a:p>
            <a:r>
              <a:rPr lang="en-GB" sz="1400" dirty="0"/>
              <a:t>.</a:t>
            </a:r>
          </a:p>
          <a:p>
            <a:endParaRPr lang="en-GB" sz="1400" dirty="0"/>
          </a:p>
        </p:txBody>
      </p:sp>
      <p:sp>
        <p:nvSpPr>
          <p:cNvPr id="12" name="Rectangle 11"/>
          <p:cNvSpPr/>
          <p:nvPr/>
        </p:nvSpPr>
        <p:spPr>
          <a:xfrm>
            <a:off x="323528" y="980728"/>
            <a:ext cx="615553" cy="4896544"/>
          </a:xfrm>
          <a:prstGeom prst="rect">
            <a:avLst/>
          </a:prstGeom>
          <a:noFill/>
        </p:spPr>
        <p:txBody>
          <a:bodyPr vert="vert270" wrap="square" lIns="91440" tIns="45720" rIns="91440" bIns="45720">
            <a:spAutoFit/>
          </a:bodyPr>
          <a:lstStyle/>
          <a:p>
            <a:pPr algn="ctr"/>
            <a:r>
              <a:rPr lang="en-GB" sz="28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TIME</a:t>
            </a:r>
          </a:p>
        </p:txBody>
      </p:sp>
      <p:sp>
        <p:nvSpPr>
          <p:cNvPr id="8" name="Content Placeholder 1"/>
          <p:cNvSpPr txBox="1">
            <a:spLocks/>
          </p:cNvSpPr>
          <p:nvPr/>
        </p:nvSpPr>
        <p:spPr bwMode="auto">
          <a:xfrm>
            <a:off x="971600" y="2873367"/>
            <a:ext cx="7597116" cy="580256"/>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sz="1800" dirty="0"/>
              <a:t>2006 Hadoop 1.0 was released with MapReduce</a:t>
            </a:r>
          </a:p>
          <a:p>
            <a:endParaRPr lang="en-GB" sz="1400" dirty="0"/>
          </a:p>
        </p:txBody>
      </p:sp>
      <p:sp>
        <p:nvSpPr>
          <p:cNvPr id="9" name="Content Placeholder 1"/>
          <p:cNvSpPr txBox="1">
            <a:spLocks/>
          </p:cNvSpPr>
          <p:nvPr/>
        </p:nvSpPr>
        <p:spPr bwMode="auto">
          <a:xfrm>
            <a:off x="935324" y="3603161"/>
            <a:ext cx="7597116" cy="723610"/>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1400" dirty="0"/>
          </a:p>
          <a:p>
            <a:r>
              <a:rPr lang="en-GB" sz="1800" dirty="0"/>
              <a:t>2004 Google revealed their technologies that inspired Hadoop.</a:t>
            </a:r>
          </a:p>
          <a:p>
            <a:endParaRPr lang="en-GB" sz="1400" dirty="0"/>
          </a:p>
          <a:p>
            <a:endParaRPr lang="en-GB" sz="1400" dirty="0"/>
          </a:p>
        </p:txBody>
      </p:sp>
      <p:sp>
        <p:nvSpPr>
          <p:cNvPr id="11" name="Content Placeholder 1"/>
          <p:cNvSpPr txBox="1">
            <a:spLocks/>
          </p:cNvSpPr>
          <p:nvPr/>
        </p:nvSpPr>
        <p:spPr bwMode="auto">
          <a:xfrm>
            <a:off x="932232" y="4605751"/>
            <a:ext cx="7597116" cy="551441"/>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1400" dirty="0"/>
          </a:p>
          <a:p>
            <a:r>
              <a:rPr lang="en-GB" sz="1800" dirty="0"/>
              <a:t>MapReduce as a program was originally created by Google.</a:t>
            </a:r>
          </a:p>
          <a:p>
            <a:endParaRPr lang="en-GB" sz="1400" dirty="0"/>
          </a:p>
        </p:txBody>
      </p:sp>
      <p:sp>
        <p:nvSpPr>
          <p:cNvPr id="13" name="Rounded Rectangle 12"/>
          <p:cNvSpPr/>
          <p:nvPr/>
        </p:nvSpPr>
        <p:spPr>
          <a:xfrm>
            <a:off x="4211960" y="5252625"/>
            <a:ext cx="4356756" cy="1123712"/>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dirty="0"/>
              <a:t>The concept of MapReduce has actually been around since Roman times, taking censuses of their empire.</a:t>
            </a:r>
          </a:p>
        </p:txBody>
      </p:sp>
      <p:sp>
        <p:nvSpPr>
          <p:cNvPr id="14" name="Rectangle 2"/>
          <p:cNvSpPr txBox="1">
            <a:spLocks noChangeArrowheads="1"/>
          </p:cNvSpPr>
          <p:nvPr/>
        </p:nvSpPr>
        <p:spPr>
          <a:xfrm>
            <a:off x="432000" y="976918"/>
            <a:ext cx="5164448" cy="453183"/>
          </a:xfrm>
          <a:prstGeom prst="rect">
            <a:avLst/>
          </a:prstGeom>
        </p:spPr>
        <p:txBody>
          <a:bodyPr vert="horz"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t>Timeline of MapReduce</a:t>
            </a:r>
          </a:p>
        </p:txBody>
      </p:sp>
    </p:spTree>
    <p:extLst>
      <p:ext uri="{BB962C8B-B14F-4D97-AF65-F5344CB8AC3E}">
        <p14:creationId xmlns:p14="http://schemas.microsoft.com/office/powerpoint/2010/main" val="3253455664"/>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21</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a:t>Agenda</a:t>
            </a:r>
          </a:p>
        </p:txBody>
      </p:sp>
      <p:sp>
        <p:nvSpPr>
          <p:cNvPr id="5" name="Text Placeholder 5"/>
          <p:cNvSpPr txBox="1">
            <a:spLocks/>
          </p:cNvSpPr>
          <p:nvPr/>
        </p:nvSpPr>
        <p:spPr bwMode="auto">
          <a:xfrm>
            <a:off x="1331640"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MapReduce?</a:t>
            </a:r>
          </a:p>
        </p:txBody>
      </p:sp>
      <p:sp>
        <p:nvSpPr>
          <p:cNvPr id="7" name="Text Placeholder 5"/>
          <p:cNvSpPr txBox="1">
            <a:spLocks/>
          </p:cNvSpPr>
          <p:nvPr/>
        </p:nvSpPr>
        <p:spPr bwMode="auto">
          <a:xfrm>
            <a:off x="1343215" y="52165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 simpler way</a:t>
            </a:r>
          </a:p>
        </p:txBody>
      </p:sp>
      <p:sp>
        <p:nvSpPr>
          <p:cNvPr id="8" name="Text Placeholder 5"/>
          <p:cNvSpPr txBox="1">
            <a:spLocks/>
          </p:cNvSpPr>
          <p:nvPr/>
        </p:nvSpPr>
        <p:spPr bwMode="auto">
          <a:xfrm>
            <a:off x="1331640"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Scripting a MapReduce Task</a:t>
            </a:r>
          </a:p>
        </p:txBody>
      </p:sp>
      <p:sp>
        <p:nvSpPr>
          <p:cNvPr id="9" name="Text Placeholder 5"/>
          <p:cNvSpPr txBox="1">
            <a:spLocks/>
          </p:cNvSpPr>
          <p:nvPr/>
        </p:nvSpPr>
        <p:spPr bwMode="auto">
          <a:xfrm>
            <a:off x="1331640"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YARN</a:t>
            </a:r>
          </a:p>
        </p:txBody>
      </p:sp>
      <p:sp>
        <p:nvSpPr>
          <p:cNvPr id="10" name="Text Placeholder 5"/>
          <p:cNvSpPr txBox="1">
            <a:spLocks/>
          </p:cNvSpPr>
          <p:nvPr/>
        </p:nvSpPr>
        <p:spPr bwMode="auto">
          <a:xfrm>
            <a:off x="1331640"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Previous Day Recap</a:t>
            </a:r>
          </a:p>
        </p:txBody>
      </p:sp>
      <p:sp>
        <p:nvSpPr>
          <p:cNvPr id="11" name="Text Placeholder 5"/>
          <p:cNvSpPr txBox="1">
            <a:spLocks/>
          </p:cNvSpPr>
          <p:nvPr/>
        </p:nvSpPr>
        <p:spPr bwMode="auto">
          <a:xfrm>
            <a:off x="1331640"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How Does MapReduce Work?</a:t>
            </a:r>
          </a:p>
        </p:txBody>
      </p:sp>
      <p:sp>
        <p:nvSpPr>
          <p:cNvPr id="12" name="Text Placeholder 5"/>
          <p:cNvSpPr txBox="1">
            <a:spLocks/>
          </p:cNvSpPr>
          <p:nvPr/>
        </p:nvSpPr>
        <p:spPr bwMode="auto">
          <a:xfrm>
            <a:off x="1331640"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MapReduce Through The Ages</a:t>
            </a:r>
          </a:p>
        </p:txBody>
      </p:sp>
      <p:sp>
        <p:nvSpPr>
          <p:cNvPr id="15" name="Text Placeholder 4"/>
          <p:cNvSpPr txBox="1">
            <a:spLocks/>
          </p:cNvSpPr>
          <p:nvPr/>
        </p:nvSpPr>
        <p:spPr>
          <a:xfrm>
            <a:off x="1331640" y="3922537"/>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YARN</a:t>
            </a:r>
          </a:p>
        </p:txBody>
      </p:sp>
      <p:sp>
        <p:nvSpPr>
          <p:cNvPr id="20" name="Text Placeholder 5"/>
          <p:cNvSpPr txBox="1">
            <a:spLocks/>
          </p:cNvSpPr>
          <p:nvPr/>
        </p:nvSpPr>
        <p:spPr bwMode="auto">
          <a:xfrm>
            <a:off x="1355086" y="5876503"/>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Tree>
    <p:extLst>
      <p:ext uri="{BB962C8B-B14F-4D97-AF65-F5344CB8AC3E}">
        <p14:creationId xmlns:p14="http://schemas.microsoft.com/office/powerpoint/2010/main" val="1307700887"/>
      </p:ext>
    </p:extLst>
  </p:cSld>
  <p:clrMapOvr>
    <a:masterClrMapping/>
  </p:clrMapOvr>
  <p:transition spd="slow">
    <p:strips/>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22</a:t>
            </a:fld>
            <a:endParaRPr lang="en-US" b="1" dirty="0">
              <a:solidFill>
                <a:prstClr val="black"/>
              </a:solidFill>
            </a:endParaRPr>
          </a:p>
        </p:txBody>
      </p:sp>
      <p:sp>
        <p:nvSpPr>
          <p:cNvPr id="2" name="Title 1"/>
          <p:cNvSpPr>
            <a:spLocks noGrp="1"/>
          </p:cNvSpPr>
          <p:nvPr>
            <p:ph type="title"/>
          </p:nvPr>
        </p:nvSpPr>
        <p:spPr/>
        <p:txBody>
          <a:bodyPr/>
          <a:lstStyle/>
          <a:p>
            <a:r>
              <a:rPr lang="en-GB" dirty="0"/>
              <a:t>YARN</a:t>
            </a:r>
          </a:p>
        </p:txBody>
      </p:sp>
      <p:sp>
        <p:nvSpPr>
          <p:cNvPr id="6" name="Content Placeholder 1"/>
          <p:cNvSpPr txBox="1">
            <a:spLocks/>
          </p:cNvSpPr>
          <p:nvPr/>
        </p:nvSpPr>
        <p:spPr bwMode="auto">
          <a:xfrm>
            <a:off x="467544" y="1487336"/>
            <a:ext cx="7849852" cy="4245920"/>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1600" dirty="0"/>
          </a:p>
          <a:p>
            <a:endParaRPr lang="en-GB" sz="1600" dirty="0"/>
          </a:p>
          <a:p>
            <a:endParaRPr lang="en-GB" sz="1600" dirty="0"/>
          </a:p>
          <a:p>
            <a:r>
              <a:rPr lang="en-GB" sz="2000" dirty="0">
                <a:solidFill>
                  <a:srgbClr val="2EABE2"/>
                </a:solidFill>
              </a:rPr>
              <a:t>What Does YARN Do?</a:t>
            </a:r>
          </a:p>
          <a:p>
            <a:endParaRPr lang="en-GB" sz="1600" dirty="0"/>
          </a:p>
          <a:p>
            <a:r>
              <a:rPr lang="en-GB" sz="1800" dirty="0"/>
              <a:t>Decouples MapReduce </a:t>
            </a:r>
            <a:r>
              <a:rPr lang="en-GB" sz="1800" b="1" dirty="0">
                <a:solidFill>
                  <a:srgbClr val="2EABE2"/>
                </a:solidFill>
              </a:rPr>
              <a:t>resource management </a:t>
            </a:r>
            <a:r>
              <a:rPr lang="en-GB" sz="1800" dirty="0"/>
              <a:t>from </a:t>
            </a:r>
            <a:r>
              <a:rPr lang="en-GB" sz="1800" b="1" dirty="0">
                <a:solidFill>
                  <a:srgbClr val="2EABE2"/>
                </a:solidFill>
              </a:rPr>
              <a:t>data processing </a:t>
            </a:r>
            <a:r>
              <a:rPr lang="en-GB" sz="1800" dirty="0"/>
              <a:t>component</a:t>
            </a:r>
            <a:r>
              <a:rPr lang="en-GB" sz="1600" dirty="0"/>
              <a:t>. </a:t>
            </a:r>
          </a:p>
          <a:p>
            <a:endParaRPr lang="en-GB" sz="1600" dirty="0"/>
          </a:p>
          <a:p>
            <a:r>
              <a:rPr lang="en-GB" sz="2000" dirty="0">
                <a:solidFill>
                  <a:srgbClr val="2EABE2"/>
                </a:solidFill>
              </a:rPr>
              <a:t>Meaning That:</a:t>
            </a:r>
          </a:p>
          <a:p>
            <a:endParaRPr lang="en-GB" sz="1600" dirty="0"/>
          </a:p>
          <a:p>
            <a:r>
              <a:rPr lang="en-GB" sz="1800" dirty="0"/>
              <a:t>Hadoop can now </a:t>
            </a:r>
            <a:r>
              <a:rPr lang="en-GB" sz="1800" b="1" dirty="0">
                <a:solidFill>
                  <a:srgbClr val="2EABE2"/>
                </a:solidFill>
              </a:rPr>
              <a:t>simultaneously</a:t>
            </a:r>
            <a:r>
              <a:rPr lang="en-GB" sz="1800" dirty="0">
                <a:solidFill>
                  <a:srgbClr val="2EABE2"/>
                </a:solidFill>
              </a:rPr>
              <a:t> </a:t>
            </a:r>
            <a:r>
              <a:rPr lang="en-GB" sz="1800" dirty="0"/>
              <a:t>run </a:t>
            </a:r>
            <a:r>
              <a:rPr lang="en-GB" sz="1800" b="1" dirty="0">
                <a:solidFill>
                  <a:srgbClr val="2EABE2"/>
                </a:solidFill>
              </a:rPr>
              <a:t>interactive</a:t>
            </a:r>
            <a:r>
              <a:rPr lang="en-GB" sz="1800" dirty="0">
                <a:solidFill>
                  <a:srgbClr val="2EABE2"/>
                </a:solidFill>
              </a:rPr>
              <a:t> </a:t>
            </a:r>
            <a:r>
              <a:rPr lang="en-GB" sz="1800" dirty="0"/>
              <a:t>queries </a:t>
            </a:r>
          </a:p>
          <a:p>
            <a:r>
              <a:rPr lang="en-GB" sz="1800" dirty="0"/>
              <a:t>while a </a:t>
            </a:r>
            <a:r>
              <a:rPr lang="en-GB" sz="1800" b="1" dirty="0">
                <a:solidFill>
                  <a:srgbClr val="2EABE2"/>
                </a:solidFill>
              </a:rPr>
              <a:t>scheduled</a:t>
            </a:r>
            <a:r>
              <a:rPr lang="en-GB" sz="1800" b="1" dirty="0"/>
              <a:t> </a:t>
            </a:r>
            <a:r>
              <a:rPr lang="en-GB" sz="1800" b="1" dirty="0">
                <a:solidFill>
                  <a:srgbClr val="2EABE2"/>
                </a:solidFill>
              </a:rPr>
              <a:t>MapReduce</a:t>
            </a:r>
            <a:r>
              <a:rPr lang="en-GB" sz="1800" b="1" dirty="0"/>
              <a:t> </a:t>
            </a:r>
            <a:r>
              <a:rPr lang="en-GB" sz="1800" b="1" dirty="0">
                <a:solidFill>
                  <a:srgbClr val="2EABE2"/>
                </a:solidFill>
              </a:rPr>
              <a:t>batch</a:t>
            </a:r>
            <a:r>
              <a:rPr lang="en-GB" sz="1800" b="1" dirty="0"/>
              <a:t> </a:t>
            </a:r>
            <a:r>
              <a:rPr lang="en-GB" sz="1800" dirty="0"/>
              <a:t>operation is running</a:t>
            </a:r>
          </a:p>
          <a:p>
            <a:endParaRPr lang="en-GB"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8386" y="4105471"/>
            <a:ext cx="1766735" cy="20598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itle 1"/>
          <p:cNvSpPr txBox="1">
            <a:spLocks/>
          </p:cNvSpPr>
          <p:nvPr/>
        </p:nvSpPr>
        <p:spPr bwMode="auto">
          <a:xfrm>
            <a:off x="7740352" y="4445387"/>
            <a:ext cx="11540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pPr algn="ctr"/>
            <a:r>
              <a:rPr lang="en-GB" sz="1200" dirty="0"/>
              <a:t>YARN, NOT YAWN!</a:t>
            </a:r>
          </a:p>
        </p:txBody>
      </p:sp>
      <p:sp>
        <p:nvSpPr>
          <p:cNvPr id="9" name="Rectangle 2"/>
          <p:cNvSpPr txBox="1">
            <a:spLocks noChangeArrowheads="1"/>
          </p:cNvSpPr>
          <p:nvPr/>
        </p:nvSpPr>
        <p:spPr>
          <a:xfrm>
            <a:off x="432000" y="976918"/>
            <a:ext cx="5164448" cy="453183"/>
          </a:xfrm>
          <a:prstGeom prst="rect">
            <a:avLst/>
          </a:prstGeom>
        </p:spPr>
        <p:txBody>
          <a:bodyPr vert="horz"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r>
              <a:rPr lang="en-GB" dirty="0"/>
              <a:t>Yet Another Resource Negotiator</a:t>
            </a:r>
          </a:p>
        </p:txBody>
      </p:sp>
      <p:sp>
        <p:nvSpPr>
          <p:cNvPr id="10" name="Rounded Rectangle 9"/>
          <p:cNvSpPr/>
          <p:nvPr/>
        </p:nvSpPr>
        <p:spPr>
          <a:xfrm>
            <a:off x="828384" y="1694086"/>
            <a:ext cx="7200000" cy="510778"/>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dirty="0"/>
              <a:t>Often referred to as: </a:t>
            </a:r>
            <a:r>
              <a:rPr lang="en-GB" altLang="en-US" b="1" dirty="0">
                <a:solidFill>
                  <a:srgbClr val="2EABE2"/>
                </a:solidFill>
              </a:rPr>
              <a:t>MapReduce 2.0</a:t>
            </a:r>
          </a:p>
        </p:txBody>
      </p:sp>
    </p:spTree>
    <p:extLst>
      <p:ext uri="{BB962C8B-B14F-4D97-AF65-F5344CB8AC3E}">
        <p14:creationId xmlns:p14="http://schemas.microsoft.com/office/powerpoint/2010/main" val="2822528583"/>
      </p:ext>
    </p:extLst>
  </p:cSld>
  <p:clrMapOvr>
    <a:masterClrMapping/>
  </p:clrMapOvr>
  <p:transition spd="slow">
    <p:strips/>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23</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a:t>Agenda</a:t>
            </a:r>
          </a:p>
        </p:txBody>
      </p:sp>
      <p:sp>
        <p:nvSpPr>
          <p:cNvPr id="5" name="Text Placeholder 5"/>
          <p:cNvSpPr txBox="1">
            <a:spLocks/>
          </p:cNvSpPr>
          <p:nvPr/>
        </p:nvSpPr>
        <p:spPr bwMode="auto">
          <a:xfrm>
            <a:off x="1331640"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MapReduce?</a:t>
            </a:r>
          </a:p>
        </p:txBody>
      </p:sp>
      <p:sp>
        <p:nvSpPr>
          <p:cNvPr id="7" name="Text Placeholder 5"/>
          <p:cNvSpPr txBox="1">
            <a:spLocks/>
          </p:cNvSpPr>
          <p:nvPr/>
        </p:nvSpPr>
        <p:spPr bwMode="auto">
          <a:xfrm>
            <a:off x="1343215" y="52165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 simpler way</a:t>
            </a:r>
          </a:p>
        </p:txBody>
      </p:sp>
      <p:sp>
        <p:nvSpPr>
          <p:cNvPr id="8" name="Text Placeholder 5"/>
          <p:cNvSpPr txBox="1">
            <a:spLocks/>
          </p:cNvSpPr>
          <p:nvPr/>
        </p:nvSpPr>
        <p:spPr bwMode="auto">
          <a:xfrm>
            <a:off x="1331640"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Scripting a MapReduce Task</a:t>
            </a:r>
          </a:p>
        </p:txBody>
      </p:sp>
      <p:sp>
        <p:nvSpPr>
          <p:cNvPr id="9" name="Text Placeholder 5"/>
          <p:cNvSpPr txBox="1">
            <a:spLocks/>
          </p:cNvSpPr>
          <p:nvPr/>
        </p:nvSpPr>
        <p:spPr bwMode="auto">
          <a:xfrm>
            <a:off x="1331640"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YARN</a:t>
            </a:r>
          </a:p>
        </p:txBody>
      </p:sp>
      <p:sp>
        <p:nvSpPr>
          <p:cNvPr id="10" name="Text Placeholder 5"/>
          <p:cNvSpPr txBox="1">
            <a:spLocks/>
          </p:cNvSpPr>
          <p:nvPr/>
        </p:nvSpPr>
        <p:spPr bwMode="auto">
          <a:xfrm>
            <a:off x="1331640"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Previous Day Recap</a:t>
            </a:r>
          </a:p>
        </p:txBody>
      </p:sp>
      <p:sp>
        <p:nvSpPr>
          <p:cNvPr id="11" name="Text Placeholder 5"/>
          <p:cNvSpPr txBox="1">
            <a:spLocks/>
          </p:cNvSpPr>
          <p:nvPr/>
        </p:nvSpPr>
        <p:spPr bwMode="auto">
          <a:xfrm>
            <a:off x="1331640"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How Does MapReduce Work?</a:t>
            </a:r>
          </a:p>
        </p:txBody>
      </p:sp>
      <p:sp>
        <p:nvSpPr>
          <p:cNvPr id="12" name="Text Placeholder 5"/>
          <p:cNvSpPr txBox="1">
            <a:spLocks/>
          </p:cNvSpPr>
          <p:nvPr/>
        </p:nvSpPr>
        <p:spPr bwMode="auto">
          <a:xfrm>
            <a:off x="1331640"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MapReduce Through The Ages</a:t>
            </a:r>
          </a:p>
        </p:txBody>
      </p:sp>
      <p:sp>
        <p:nvSpPr>
          <p:cNvPr id="14" name="Text Placeholder 4"/>
          <p:cNvSpPr txBox="1">
            <a:spLocks/>
          </p:cNvSpPr>
          <p:nvPr/>
        </p:nvSpPr>
        <p:spPr>
          <a:xfrm>
            <a:off x="1331640" y="4570378"/>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Scripting a MapReduce Task</a:t>
            </a:r>
          </a:p>
        </p:txBody>
      </p:sp>
      <p:sp>
        <p:nvSpPr>
          <p:cNvPr id="20" name="Text Placeholder 5"/>
          <p:cNvSpPr txBox="1">
            <a:spLocks/>
          </p:cNvSpPr>
          <p:nvPr/>
        </p:nvSpPr>
        <p:spPr bwMode="auto">
          <a:xfrm>
            <a:off x="1355086" y="5876503"/>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Tree>
    <p:extLst>
      <p:ext uri="{BB962C8B-B14F-4D97-AF65-F5344CB8AC3E}">
        <p14:creationId xmlns:p14="http://schemas.microsoft.com/office/powerpoint/2010/main" val="1307700887"/>
      </p:ext>
    </p:extLst>
  </p:cSld>
  <p:clrMapOvr>
    <a:masterClrMapping/>
  </p:clrMapOvr>
  <p:transition spd="slow">
    <p:strips/>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Content Placeholder 6"/>
          <p:cNvSpPr txBox="1">
            <a:spLocks/>
          </p:cNvSpPr>
          <p:nvPr/>
        </p:nvSpPr>
        <p:spPr>
          <a:xfrm>
            <a:off x="1143000" y="3581400"/>
            <a:ext cx="7872413" cy="3276600"/>
          </a:xfrm>
          <a:prstGeom prst="rect">
            <a:avLst/>
          </a:prstGeom>
        </p:spPr>
        <p:txBody>
          <a:bodyPr vert="horz" lIns="91440" tIns="45720" rIns="91440" bIns="45720" rtlCol="0">
            <a:normAutofit/>
          </a:bodyPr>
          <a:lstStyle/>
          <a:p>
            <a:pPr marL="174625" marR="0" lvl="0" indent="-174625" algn="l" defTabSz="914400" rtl="0" eaLnBrk="0" fontAlgn="auto" latinLnBrk="0" hangingPunct="0">
              <a:lnSpc>
                <a:spcPct val="100000"/>
              </a:lnSpc>
              <a:spcBef>
                <a:spcPct val="60000"/>
              </a:spcBef>
              <a:spcAft>
                <a:spcPts val="0"/>
              </a:spcAft>
              <a:buClr>
                <a:schemeClr val="bg2"/>
              </a:buClr>
              <a:buSzTx/>
              <a:buFont typeface="Wingdings" pitchFamily="2" charset="2"/>
              <a:buNone/>
              <a:tabLst/>
              <a:defRPr/>
            </a:pPr>
            <a:endParaRPr kumimoji="0" lang="en-GB"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24</a:t>
            </a:fld>
            <a:endParaRPr lang="zh-TW" altLang="en-US" dirty="0"/>
          </a:p>
        </p:txBody>
      </p:sp>
      <p:sp>
        <p:nvSpPr>
          <p:cNvPr id="24"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mn-lt"/>
              </a:rPr>
              <a:t>Scripting a MapReduce Task</a:t>
            </a:r>
          </a:p>
        </p:txBody>
      </p:sp>
      <p:graphicFrame>
        <p:nvGraphicFramePr>
          <p:cNvPr id="8" name="Content Placeholder 3"/>
          <p:cNvGraphicFramePr>
            <a:graphicFrameLocks/>
          </p:cNvGraphicFramePr>
          <p:nvPr>
            <p:custDataLst>
              <p:tags r:id="rId2"/>
            </p:custDataLst>
            <p:extLst>
              <p:ext uri="{D42A27DB-BD31-4B8C-83A1-F6EECF244321}">
                <p14:modId xmlns:p14="http://schemas.microsoft.com/office/powerpoint/2010/main" val="3628769521"/>
              </p:ext>
            </p:extLst>
          </p:nvPr>
        </p:nvGraphicFramePr>
        <p:xfrm>
          <a:off x="1547664" y="1453157"/>
          <a:ext cx="6192688" cy="48561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Rectangle 2"/>
          <p:cNvSpPr txBox="1">
            <a:spLocks noChangeArrowheads="1"/>
          </p:cNvSpPr>
          <p:nvPr/>
        </p:nvSpPr>
        <p:spPr>
          <a:xfrm>
            <a:off x="432000" y="976918"/>
            <a:ext cx="5164448" cy="453183"/>
          </a:xfrm>
          <a:prstGeom prst="rect">
            <a:avLst/>
          </a:prstGeom>
        </p:spPr>
        <p:txBody>
          <a:bodyPr vert="horz" lIns="72000" tIns="72000" rIns="72000" bIns="72000" rtlCol="0" anchor="t">
            <a:spAutoFit/>
          </a:bodyPr>
          <a:lstStyle/>
          <a:p>
            <a:r>
              <a:rPr lang="en-GB" sz="2000" b="1" dirty="0">
                <a:solidFill>
                  <a:srgbClr val="2D98D9"/>
                </a:solidFill>
                <a:cs typeface="Arial" panose="020B0604020202020204" pitchFamily="34" charset="0"/>
              </a:rPr>
              <a:t>The 4 steps to MapReduce Programming:</a:t>
            </a:r>
          </a:p>
        </p:txBody>
      </p:sp>
    </p:spTree>
    <p:extLst>
      <p:ext uri="{BB962C8B-B14F-4D97-AF65-F5344CB8AC3E}">
        <p14:creationId xmlns:p14="http://schemas.microsoft.com/office/powerpoint/2010/main" val="41371238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2977D687-A3FD-4CD2-901A-6AC50783A35B}"/>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graphicEl>
                                              <a:dgm id="{7BA39D2C-98BB-403B-B2E6-BBD4703CE502}"/>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graphicEl>
                                              <a:dgm id="{35A6DCFA-025F-4177-AD04-CB1834E336E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graphicEl>
                                              <a:dgm id="{A80CECF0-80A9-4DBB-882E-139E6D4D67B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Sub>
          <a:bldDgm bld="one"/>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25</a:t>
            </a:fld>
            <a:endParaRPr lang="en-US" b="1" dirty="0">
              <a:solidFill>
                <a:prstClr val="black"/>
              </a:solidFill>
            </a:endParaRPr>
          </a:p>
        </p:txBody>
      </p:sp>
      <p:sp>
        <p:nvSpPr>
          <p:cNvPr id="2" name="Title 1"/>
          <p:cNvSpPr>
            <a:spLocks noGrp="1"/>
          </p:cNvSpPr>
          <p:nvPr>
            <p:ph type="title"/>
          </p:nvPr>
        </p:nvSpPr>
        <p:spPr/>
        <p:txBody>
          <a:bodyPr/>
          <a:lstStyle/>
          <a:p>
            <a:r>
              <a:rPr lang="en-GB" dirty="0"/>
              <a:t>Scripting a MapReduce Task</a:t>
            </a:r>
          </a:p>
        </p:txBody>
      </p:sp>
      <p:grpSp>
        <p:nvGrpSpPr>
          <p:cNvPr id="9" name="Group 8"/>
          <p:cNvGrpSpPr/>
          <p:nvPr/>
        </p:nvGrpSpPr>
        <p:grpSpPr>
          <a:xfrm>
            <a:off x="432000" y="1041888"/>
            <a:ext cx="4331328" cy="514904"/>
            <a:chOff x="1129597" y="461335"/>
            <a:chExt cx="1893903" cy="1893903"/>
          </a:xfrm>
          <a:scene3d>
            <a:camera prst="orthographicFront"/>
            <a:lightRig rig="threePt" dir="t"/>
          </a:scene3d>
        </p:grpSpPr>
        <p:sp>
          <p:nvSpPr>
            <p:cNvPr id="11" name="Rounded Rectangle 10"/>
            <p:cNvSpPr/>
            <p:nvPr/>
          </p:nvSpPr>
          <p:spPr>
            <a:xfrm>
              <a:off x="1129597" y="461335"/>
              <a:ext cx="1893903" cy="1893903"/>
            </a:xfrm>
            <a:prstGeom prst="roundRect">
              <a:avLst/>
            </a:prstGeom>
            <a:solidFill>
              <a:srgbClr val="FAB041"/>
            </a:solidFill>
            <a:ln>
              <a:noFill/>
            </a:ln>
            <a:effectLst/>
            <a:sp3d prstMaterial="dkEdge">
              <a:bevelT w="38100" h="12700"/>
            </a:sp3d>
          </p:spPr>
          <p:style>
            <a:lnRef idx="1">
              <a:schemeClr val="accent6"/>
            </a:lnRef>
            <a:fillRef idx="3">
              <a:schemeClr val="accent6"/>
            </a:fillRef>
            <a:effectRef idx="2">
              <a:schemeClr val="accent6"/>
            </a:effectRef>
            <a:fontRef idx="minor">
              <a:schemeClr val="lt1"/>
            </a:fontRef>
          </p:style>
        </p:sp>
        <p:sp>
          <p:nvSpPr>
            <p:cNvPr id="12" name="Rounded Rectangle 4"/>
            <p:cNvSpPr/>
            <p:nvPr/>
          </p:nvSpPr>
          <p:spPr>
            <a:xfrm>
              <a:off x="1222050" y="553788"/>
              <a:ext cx="1708997" cy="17089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b="1" kern="1200" dirty="0">
                  <a:latin typeface="+mn-lt"/>
                </a:rPr>
                <a:t>1. Script the MapReduce in Java</a:t>
              </a:r>
            </a:p>
          </p:txBody>
        </p:sp>
      </p:grpSp>
      <p:sp>
        <p:nvSpPr>
          <p:cNvPr id="22" name="Rounded Rectangle 21"/>
          <p:cNvSpPr/>
          <p:nvPr/>
        </p:nvSpPr>
        <p:spPr>
          <a:xfrm>
            <a:off x="432000" y="1611192"/>
            <a:ext cx="8244456" cy="5005626"/>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3" anchor="t" anchorCtr="0" compatLnSpc="1">
            <a:prstTxWarp prst="textNoShape">
              <a:avLst/>
            </a:prstTxWarp>
            <a:spAutoFit/>
          </a:bodyPr>
          <a:lstStyle/>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import </a:t>
            </a:r>
            <a:r>
              <a:rPr lang="en-US" altLang="en-US" sz="900" b="1" dirty="0" err="1">
                <a:latin typeface="Consolas" panose="020B0609020204030204" pitchFamily="49" charset="0"/>
                <a:ea typeface="ヒラギノ角ゴ Pro W3" pitchFamily="-112" charset="-128"/>
                <a:cs typeface="Consolas" panose="020B0609020204030204" pitchFamily="49" charset="0"/>
              </a:rPr>
              <a:t>java.io.IOException</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import </a:t>
            </a:r>
            <a:r>
              <a:rPr lang="en-US" altLang="en-US" sz="900" b="1" dirty="0" err="1">
                <a:latin typeface="Consolas" panose="020B0609020204030204" pitchFamily="49" charset="0"/>
                <a:ea typeface="ヒラギノ角ゴ Pro W3" pitchFamily="-112" charset="-128"/>
                <a:cs typeface="Consolas" panose="020B0609020204030204" pitchFamily="49" charset="0"/>
              </a:rPr>
              <a:t>java.util.StringTokenizer</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endParaRPr lang="en-US" altLang="en-US" sz="9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import </a:t>
            </a:r>
            <a:r>
              <a:rPr lang="en-US" altLang="en-US" sz="900" b="1" dirty="0" err="1">
                <a:latin typeface="Consolas" panose="020B0609020204030204" pitchFamily="49" charset="0"/>
                <a:ea typeface="ヒラギノ角ゴ Pro W3" pitchFamily="-112" charset="-128"/>
                <a:cs typeface="Consolas" panose="020B0609020204030204" pitchFamily="49" charset="0"/>
              </a:rPr>
              <a:t>org.apache.hadoop.conf.Configuration</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import </a:t>
            </a:r>
            <a:r>
              <a:rPr lang="en-US" altLang="en-US" sz="900" b="1" dirty="0" err="1">
                <a:latin typeface="Consolas" panose="020B0609020204030204" pitchFamily="49" charset="0"/>
                <a:ea typeface="ヒラギノ角ゴ Pro W3" pitchFamily="-112" charset="-128"/>
                <a:cs typeface="Consolas" panose="020B0609020204030204" pitchFamily="49" charset="0"/>
              </a:rPr>
              <a:t>org.apache.hadoop.fs.Path</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import </a:t>
            </a:r>
            <a:r>
              <a:rPr lang="en-US" altLang="en-US" sz="900" b="1" dirty="0" err="1">
                <a:latin typeface="Consolas" panose="020B0609020204030204" pitchFamily="49" charset="0"/>
                <a:ea typeface="ヒラギノ角ゴ Pro W3" pitchFamily="-112" charset="-128"/>
                <a:cs typeface="Consolas" panose="020B0609020204030204" pitchFamily="49" charset="0"/>
              </a:rPr>
              <a:t>org.apache.hadoop.io.IntWritable</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import </a:t>
            </a:r>
            <a:r>
              <a:rPr lang="en-US" altLang="en-US" sz="900" b="1" dirty="0" err="1">
                <a:latin typeface="Consolas" panose="020B0609020204030204" pitchFamily="49" charset="0"/>
                <a:ea typeface="ヒラギノ角ゴ Pro W3" pitchFamily="-112" charset="-128"/>
                <a:cs typeface="Consolas" panose="020B0609020204030204" pitchFamily="49" charset="0"/>
              </a:rPr>
              <a:t>org.apache.hadoop.io.Text</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import </a:t>
            </a:r>
            <a:r>
              <a:rPr lang="en-US" altLang="en-US" sz="900" b="1" dirty="0" err="1">
                <a:latin typeface="Consolas" panose="020B0609020204030204" pitchFamily="49" charset="0"/>
                <a:ea typeface="ヒラギノ角ゴ Pro W3" pitchFamily="-112" charset="-128"/>
                <a:cs typeface="Consolas" panose="020B0609020204030204" pitchFamily="49" charset="0"/>
              </a:rPr>
              <a:t>org.apache.hadoop.mapreduce.Job</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import </a:t>
            </a:r>
            <a:r>
              <a:rPr lang="en-US" altLang="en-US" sz="900" b="1" dirty="0" err="1">
                <a:latin typeface="Consolas" panose="020B0609020204030204" pitchFamily="49" charset="0"/>
                <a:ea typeface="ヒラギノ角ゴ Pro W3" pitchFamily="-112" charset="-128"/>
                <a:cs typeface="Consolas" panose="020B0609020204030204" pitchFamily="49" charset="0"/>
              </a:rPr>
              <a:t>org.apache.hadoop.mapreduce.Mapper</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import </a:t>
            </a:r>
            <a:r>
              <a:rPr lang="en-US" altLang="en-US" sz="900" b="1" dirty="0" err="1">
                <a:latin typeface="Consolas" panose="020B0609020204030204" pitchFamily="49" charset="0"/>
                <a:ea typeface="ヒラギノ角ゴ Pro W3" pitchFamily="-112" charset="-128"/>
                <a:cs typeface="Consolas" panose="020B0609020204030204" pitchFamily="49" charset="0"/>
              </a:rPr>
              <a:t>org.apache.hadoop.mapreduce.Reducer</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import </a:t>
            </a:r>
            <a:r>
              <a:rPr lang="en-US" altLang="en-US" sz="900" b="1" dirty="0" err="1">
                <a:latin typeface="Consolas" panose="020B0609020204030204" pitchFamily="49" charset="0"/>
                <a:ea typeface="ヒラギノ角ゴ Pro W3" pitchFamily="-112" charset="-128"/>
                <a:cs typeface="Consolas" panose="020B0609020204030204" pitchFamily="49" charset="0"/>
              </a:rPr>
              <a:t>org.apache.hadoop.mapreduce.lib.input.FileInputFormat</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import </a:t>
            </a:r>
            <a:r>
              <a:rPr lang="en-US" altLang="en-US" sz="900" b="1" dirty="0" err="1">
                <a:latin typeface="Consolas" panose="020B0609020204030204" pitchFamily="49" charset="0"/>
                <a:ea typeface="ヒラギノ角ゴ Pro W3" pitchFamily="-112" charset="-128"/>
                <a:cs typeface="Consolas" panose="020B0609020204030204" pitchFamily="49" charset="0"/>
              </a:rPr>
              <a:t>org.apache.hadoop.mapreduce.lib.output.FileOutputFormat</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endParaRPr lang="en-US" altLang="en-US" sz="9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public class </a:t>
            </a:r>
            <a:r>
              <a:rPr lang="en-US" altLang="en-US" sz="900" b="1" dirty="0" err="1">
                <a:latin typeface="Consolas" panose="020B0609020204030204" pitchFamily="49" charset="0"/>
                <a:ea typeface="ヒラギノ角ゴ Pro W3" pitchFamily="-112" charset="-128"/>
                <a:cs typeface="Consolas" panose="020B0609020204030204" pitchFamily="49" charset="0"/>
              </a:rPr>
              <a:t>WordCount</a:t>
            </a:r>
            <a:r>
              <a:rPr lang="en-US" altLang="en-US" sz="9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endParaRPr lang="en-US" altLang="en-US" sz="9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public static class </a:t>
            </a:r>
            <a:r>
              <a:rPr lang="en-US" altLang="en-US" sz="900" b="1" dirty="0" err="1">
                <a:latin typeface="Consolas" panose="020B0609020204030204" pitchFamily="49" charset="0"/>
                <a:ea typeface="ヒラギノ角ゴ Pro W3" pitchFamily="-112" charset="-128"/>
                <a:cs typeface="Consolas" panose="020B0609020204030204" pitchFamily="49" charset="0"/>
              </a:rPr>
              <a:t>TokenizerMapper</a:t>
            </a:r>
            <a:endParaRPr lang="en-US" altLang="en-US" sz="9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extends Mapper&lt;Object, Text, Text, </a:t>
            </a:r>
            <a:r>
              <a:rPr lang="en-US" altLang="en-US" sz="900" b="1" dirty="0" err="1">
                <a:latin typeface="Consolas" panose="020B0609020204030204" pitchFamily="49" charset="0"/>
                <a:ea typeface="ヒラギノ角ゴ Pro W3" pitchFamily="-112" charset="-128"/>
                <a:cs typeface="Consolas" panose="020B0609020204030204" pitchFamily="49" charset="0"/>
              </a:rPr>
              <a:t>IntWritable</a:t>
            </a:r>
            <a:r>
              <a:rPr lang="en-US" altLang="en-US" sz="900" b="1" dirty="0">
                <a:latin typeface="Consolas" panose="020B0609020204030204" pitchFamily="49" charset="0"/>
                <a:ea typeface="ヒラギノ角ゴ Pro W3" pitchFamily="-112" charset="-128"/>
                <a:cs typeface="Consolas" panose="020B0609020204030204" pitchFamily="49" charset="0"/>
              </a:rPr>
              <a:t>&gt;{</a:t>
            </a:r>
          </a:p>
          <a:p>
            <a:pPr eaLnBrk="0" hangingPunct="0">
              <a:buFont typeface="Arial" pitchFamily="34" charset="0"/>
              <a:buNone/>
            </a:pPr>
            <a:endParaRPr lang="en-US" altLang="en-US" sz="9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private final static </a:t>
            </a:r>
            <a:r>
              <a:rPr lang="en-US" altLang="en-US" sz="900" b="1" dirty="0" err="1">
                <a:latin typeface="Consolas" panose="020B0609020204030204" pitchFamily="49" charset="0"/>
                <a:ea typeface="ヒラギノ角ゴ Pro W3" pitchFamily="-112" charset="-128"/>
                <a:cs typeface="Consolas" panose="020B0609020204030204" pitchFamily="49" charset="0"/>
              </a:rPr>
              <a:t>IntWritable</a:t>
            </a:r>
            <a:r>
              <a:rPr lang="en-US" altLang="en-US" sz="900" b="1" dirty="0">
                <a:latin typeface="Consolas" panose="020B0609020204030204" pitchFamily="49" charset="0"/>
                <a:ea typeface="ヒラギノ角ゴ Pro W3" pitchFamily="-112" charset="-128"/>
                <a:cs typeface="Consolas" panose="020B0609020204030204" pitchFamily="49" charset="0"/>
              </a:rPr>
              <a:t> one = new </a:t>
            </a:r>
            <a:r>
              <a:rPr lang="en-US" altLang="en-US" sz="900" b="1" dirty="0" err="1">
                <a:latin typeface="Consolas" panose="020B0609020204030204" pitchFamily="49" charset="0"/>
                <a:ea typeface="ヒラギノ角ゴ Pro W3" pitchFamily="-112" charset="-128"/>
                <a:cs typeface="Consolas" panose="020B0609020204030204" pitchFamily="49" charset="0"/>
              </a:rPr>
              <a:t>IntWritable</a:t>
            </a:r>
            <a:r>
              <a:rPr lang="en-US" altLang="en-US" sz="900" b="1" dirty="0">
                <a:latin typeface="Consolas" panose="020B0609020204030204" pitchFamily="49" charset="0"/>
                <a:ea typeface="ヒラギノ角ゴ Pro W3" pitchFamily="-112" charset="-128"/>
                <a:cs typeface="Consolas" panose="020B0609020204030204" pitchFamily="49" charset="0"/>
              </a:rPr>
              <a:t>(1);</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private Text word = new Text();</a:t>
            </a:r>
          </a:p>
          <a:p>
            <a:pPr eaLnBrk="0" hangingPunct="0">
              <a:buFont typeface="Arial" pitchFamily="34" charset="0"/>
              <a:buNone/>
            </a:pPr>
            <a:endParaRPr lang="en-US" altLang="en-US" sz="9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public void map(Object key, Text value, Context </a:t>
            </a:r>
            <a:r>
              <a:rPr lang="en-US" altLang="en-US" sz="900" b="1" dirty="0" err="1">
                <a:latin typeface="Consolas" panose="020B0609020204030204" pitchFamily="49" charset="0"/>
                <a:ea typeface="ヒラギノ角ゴ Pro W3" pitchFamily="-112" charset="-128"/>
                <a:cs typeface="Consolas" panose="020B0609020204030204" pitchFamily="49" charset="0"/>
              </a:rPr>
              <a:t>context</a:t>
            </a:r>
            <a:endParaRPr lang="en-US" altLang="en-US" sz="9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 throws </a:t>
            </a:r>
            <a:r>
              <a:rPr lang="en-US" altLang="en-US" sz="900" b="1" dirty="0" err="1">
                <a:latin typeface="Consolas" panose="020B0609020204030204" pitchFamily="49" charset="0"/>
                <a:ea typeface="ヒラギノ角ゴ Pro W3" pitchFamily="-112" charset="-128"/>
                <a:cs typeface="Consolas" panose="020B0609020204030204" pitchFamily="49" charset="0"/>
              </a:rPr>
              <a:t>IOException</a:t>
            </a: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InterruptedException</a:t>
            </a:r>
            <a:r>
              <a:rPr lang="en-US" altLang="en-US" sz="9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StringTokenizer</a:t>
            </a: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itr</a:t>
            </a:r>
            <a:r>
              <a:rPr lang="en-US" altLang="en-US" sz="900" b="1" dirty="0">
                <a:latin typeface="Consolas" panose="020B0609020204030204" pitchFamily="49" charset="0"/>
                <a:ea typeface="ヒラギノ角ゴ Pro W3" pitchFamily="-112" charset="-128"/>
                <a:cs typeface="Consolas" panose="020B0609020204030204" pitchFamily="49" charset="0"/>
              </a:rPr>
              <a:t> = new </a:t>
            </a:r>
            <a:r>
              <a:rPr lang="en-US" altLang="en-US" sz="900" b="1" dirty="0" err="1">
                <a:latin typeface="Consolas" panose="020B0609020204030204" pitchFamily="49" charset="0"/>
                <a:ea typeface="ヒラギノ角ゴ Pro W3" pitchFamily="-112" charset="-128"/>
                <a:cs typeface="Consolas" panose="020B0609020204030204" pitchFamily="49" charset="0"/>
              </a:rPr>
              <a:t>StringTokenizer</a:t>
            </a:r>
            <a:r>
              <a:rPr lang="en-US" altLang="en-US" sz="900" b="1" dirty="0">
                <a:latin typeface="Consolas" panose="020B0609020204030204" pitchFamily="49" charset="0"/>
                <a:ea typeface="ヒラギノ角ゴ Pro W3" pitchFamily="-112" charset="-128"/>
                <a:cs typeface="Consolas" panose="020B0609020204030204" pitchFamily="49" charset="0"/>
              </a:rPr>
              <a:t>(</a:t>
            </a:r>
            <a:r>
              <a:rPr lang="en-US" altLang="en-US" sz="900" b="1" dirty="0" err="1">
                <a:latin typeface="Consolas" panose="020B0609020204030204" pitchFamily="49" charset="0"/>
                <a:ea typeface="ヒラギノ角ゴ Pro W3" pitchFamily="-112" charset="-128"/>
                <a:cs typeface="Consolas" panose="020B0609020204030204" pitchFamily="49" charset="0"/>
              </a:rPr>
              <a:t>value.toString</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while (</a:t>
            </a:r>
            <a:r>
              <a:rPr lang="en-US" altLang="en-US" sz="900" b="1" dirty="0" err="1">
                <a:latin typeface="Consolas" panose="020B0609020204030204" pitchFamily="49" charset="0"/>
                <a:ea typeface="ヒラギノ角ゴ Pro W3" pitchFamily="-112" charset="-128"/>
                <a:cs typeface="Consolas" panose="020B0609020204030204" pitchFamily="49" charset="0"/>
              </a:rPr>
              <a:t>itr.hasMoreTokens</a:t>
            </a:r>
            <a:r>
              <a:rPr lang="en-US" altLang="en-US" sz="9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word.set</a:t>
            </a:r>
            <a:r>
              <a:rPr lang="en-US" altLang="en-US" sz="900" b="1" dirty="0">
                <a:latin typeface="Consolas" panose="020B0609020204030204" pitchFamily="49" charset="0"/>
                <a:ea typeface="ヒラギノ角ゴ Pro W3" pitchFamily="-112" charset="-128"/>
                <a:cs typeface="Consolas" panose="020B0609020204030204" pitchFamily="49" charset="0"/>
              </a:rPr>
              <a:t>(</a:t>
            </a:r>
            <a:r>
              <a:rPr lang="en-US" altLang="en-US" sz="900" b="1" dirty="0" err="1">
                <a:latin typeface="Consolas" panose="020B0609020204030204" pitchFamily="49" charset="0"/>
                <a:ea typeface="ヒラギノ角ゴ Pro W3" pitchFamily="-112" charset="-128"/>
                <a:cs typeface="Consolas" panose="020B0609020204030204" pitchFamily="49" charset="0"/>
              </a:rPr>
              <a:t>itr.nextToken</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context.write</a:t>
            </a:r>
            <a:r>
              <a:rPr lang="en-US" altLang="en-US" sz="900" b="1" dirty="0">
                <a:latin typeface="Consolas" panose="020B0609020204030204" pitchFamily="49" charset="0"/>
                <a:ea typeface="ヒラギノ角ゴ Pro W3" pitchFamily="-112" charset="-128"/>
                <a:cs typeface="Consolas" panose="020B0609020204030204" pitchFamily="49" charset="0"/>
              </a:rPr>
              <a:t>(word, one);</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endParaRPr lang="en-US" altLang="en-US" sz="9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public static class </a:t>
            </a:r>
            <a:r>
              <a:rPr lang="en-US" altLang="en-US" sz="900" b="1" dirty="0" err="1">
                <a:latin typeface="Consolas" panose="020B0609020204030204" pitchFamily="49" charset="0"/>
                <a:ea typeface="ヒラギノ角ゴ Pro W3" pitchFamily="-112" charset="-128"/>
                <a:cs typeface="Consolas" panose="020B0609020204030204" pitchFamily="49" charset="0"/>
              </a:rPr>
              <a:t>IntSumReducer</a:t>
            </a:r>
            <a:endParaRPr lang="en-US" altLang="en-US" sz="9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extends Reducer&lt;</a:t>
            </a:r>
            <a:r>
              <a:rPr lang="en-US" altLang="en-US" sz="900" b="1" dirty="0" err="1">
                <a:latin typeface="Consolas" panose="020B0609020204030204" pitchFamily="49" charset="0"/>
                <a:ea typeface="ヒラギノ角ゴ Pro W3" pitchFamily="-112" charset="-128"/>
                <a:cs typeface="Consolas" panose="020B0609020204030204" pitchFamily="49" charset="0"/>
              </a:rPr>
              <a:t>Text,IntWritable,Text,IntWritable</a:t>
            </a:r>
            <a:r>
              <a:rPr lang="en-US" altLang="en-US" sz="900" b="1" dirty="0">
                <a:latin typeface="Consolas" panose="020B0609020204030204" pitchFamily="49" charset="0"/>
                <a:ea typeface="ヒラギノ角ゴ Pro W3" pitchFamily="-112" charset="-128"/>
                <a:cs typeface="Consolas" panose="020B0609020204030204" pitchFamily="49" charset="0"/>
              </a:rPr>
              <a:t>&gt; {</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private </a:t>
            </a:r>
            <a:r>
              <a:rPr lang="en-US" altLang="en-US" sz="900" b="1" dirty="0" err="1">
                <a:latin typeface="Consolas" panose="020B0609020204030204" pitchFamily="49" charset="0"/>
                <a:ea typeface="ヒラギノ角ゴ Pro W3" pitchFamily="-112" charset="-128"/>
                <a:cs typeface="Consolas" panose="020B0609020204030204" pitchFamily="49" charset="0"/>
              </a:rPr>
              <a:t>IntWritable</a:t>
            </a:r>
            <a:r>
              <a:rPr lang="en-US" altLang="en-US" sz="900" b="1" dirty="0">
                <a:latin typeface="Consolas" panose="020B0609020204030204" pitchFamily="49" charset="0"/>
                <a:ea typeface="ヒラギノ角ゴ Pro W3" pitchFamily="-112" charset="-128"/>
                <a:cs typeface="Consolas" panose="020B0609020204030204" pitchFamily="49" charset="0"/>
              </a:rPr>
              <a:t> result = new </a:t>
            </a:r>
            <a:r>
              <a:rPr lang="en-US" altLang="en-US" sz="900" b="1" dirty="0" err="1">
                <a:latin typeface="Consolas" panose="020B0609020204030204" pitchFamily="49" charset="0"/>
                <a:ea typeface="ヒラギノ角ゴ Pro W3" pitchFamily="-112" charset="-128"/>
                <a:cs typeface="Consolas" panose="020B0609020204030204" pitchFamily="49" charset="0"/>
              </a:rPr>
              <a:t>IntWritable</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endParaRPr lang="en-US" altLang="en-US" sz="9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public void reduce(Text key, </a:t>
            </a:r>
            <a:r>
              <a:rPr lang="en-US" altLang="en-US" sz="900" b="1" dirty="0" err="1">
                <a:latin typeface="Consolas" panose="020B0609020204030204" pitchFamily="49" charset="0"/>
                <a:ea typeface="ヒラギノ角ゴ Pro W3" pitchFamily="-112" charset="-128"/>
                <a:cs typeface="Consolas" panose="020B0609020204030204" pitchFamily="49" charset="0"/>
              </a:rPr>
              <a:t>Iterable</a:t>
            </a:r>
            <a:r>
              <a:rPr lang="en-US" altLang="en-US" sz="900" b="1" dirty="0">
                <a:latin typeface="Consolas" panose="020B0609020204030204" pitchFamily="49" charset="0"/>
                <a:ea typeface="ヒラギノ角ゴ Pro W3" pitchFamily="-112" charset="-128"/>
                <a:cs typeface="Consolas" panose="020B0609020204030204" pitchFamily="49" charset="0"/>
              </a:rPr>
              <a:t>&lt;</a:t>
            </a:r>
            <a:r>
              <a:rPr lang="en-US" altLang="en-US" sz="900" b="1" dirty="0" err="1">
                <a:latin typeface="Consolas" panose="020B0609020204030204" pitchFamily="49" charset="0"/>
                <a:ea typeface="ヒラギノ角ゴ Pro W3" pitchFamily="-112" charset="-128"/>
                <a:cs typeface="Consolas" panose="020B0609020204030204" pitchFamily="49" charset="0"/>
              </a:rPr>
              <a:t>IntWritable</a:t>
            </a:r>
            <a:r>
              <a:rPr lang="en-US" altLang="en-US" sz="900" b="1" dirty="0">
                <a:latin typeface="Consolas" panose="020B0609020204030204" pitchFamily="49" charset="0"/>
                <a:ea typeface="ヒラギノ角ゴ Pro W3" pitchFamily="-112" charset="-128"/>
                <a:cs typeface="Consolas" panose="020B0609020204030204" pitchFamily="49" charset="0"/>
              </a:rPr>
              <a:t>&gt; values,</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Context </a:t>
            </a:r>
            <a:r>
              <a:rPr lang="en-US" altLang="en-US" sz="900" b="1" dirty="0" err="1">
                <a:latin typeface="Consolas" panose="020B0609020204030204" pitchFamily="49" charset="0"/>
                <a:ea typeface="ヒラギノ角ゴ Pro W3" pitchFamily="-112" charset="-128"/>
                <a:cs typeface="Consolas" panose="020B0609020204030204" pitchFamily="49" charset="0"/>
              </a:rPr>
              <a:t>context</a:t>
            </a:r>
            <a:endParaRPr lang="en-US" altLang="en-US" sz="9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 throws </a:t>
            </a:r>
            <a:r>
              <a:rPr lang="en-US" altLang="en-US" sz="900" b="1" dirty="0" err="1">
                <a:latin typeface="Consolas" panose="020B0609020204030204" pitchFamily="49" charset="0"/>
                <a:ea typeface="ヒラギノ角ゴ Pro W3" pitchFamily="-112" charset="-128"/>
                <a:cs typeface="Consolas" panose="020B0609020204030204" pitchFamily="49" charset="0"/>
              </a:rPr>
              <a:t>IOException</a:t>
            </a: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InterruptedException</a:t>
            </a:r>
            <a:r>
              <a:rPr lang="en-US" altLang="en-US" sz="9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int</a:t>
            </a:r>
            <a:r>
              <a:rPr lang="en-US" altLang="en-US" sz="900" b="1" dirty="0">
                <a:latin typeface="Consolas" panose="020B0609020204030204" pitchFamily="49" charset="0"/>
                <a:ea typeface="ヒラギノ角ゴ Pro W3" pitchFamily="-112" charset="-128"/>
                <a:cs typeface="Consolas" panose="020B0609020204030204" pitchFamily="49" charset="0"/>
              </a:rPr>
              <a:t> sum = 0;</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for (</a:t>
            </a:r>
            <a:r>
              <a:rPr lang="en-US" altLang="en-US" sz="900" b="1" dirty="0" err="1">
                <a:latin typeface="Consolas" panose="020B0609020204030204" pitchFamily="49" charset="0"/>
                <a:ea typeface="ヒラギノ角ゴ Pro W3" pitchFamily="-112" charset="-128"/>
                <a:cs typeface="Consolas" panose="020B0609020204030204" pitchFamily="49" charset="0"/>
              </a:rPr>
              <a:t>IntWritable</a:t>
            </a: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val</a:t>
            </a:r>
            <a:r>
              <a:rPr lang="en-US" altLang="en-US" sz="900" b="1" dirty="0">
                <a:latin typeface="Consolas" panose="020B0609020204030204" pitchFamily="49" charset="0"/>
                <a:ea typeface="ヒラギノ角ゴ Pro W3" pitchFamily="-112" charset="-128"/>
                <a:cs typeface="Consolas" panose="020B0609020204030204" pitchFamily="49" charset="0"/>
              </a:rPr>
              <a:t> : values) {</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sum += </a:t>
            </a:r>
            <a:r>
              <a:rPr lang="en-US" altLang="en-US" sz="900" b="1" dirty="0" err="1">
                <a:latin typeface="Consolas" panose="020B0609020204030204" pitchFamily="49" charset="0"/>
                <a:ea typeface="ヒラギノ角ゴ Pro W3" pitchFamily="-112" charset="-128"/>
                <a:cs typeface="Consolas" panose="020B0609020204030204" pitchFamily="49" charset="0"/>
              </a:rPr>
              <a:t>val.get</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result.set</a:t>
            </a:r>
            <a:r>
              <a:rPr lang="en-US" altLang="en-US" sz="900" b="1" dirty="0">
                <a:latin typeface="Consolas" panose="020B0609020204030204" pitchFamily="49" charset="0"/>
                <a:ea typeface="ヒラギノ角ゴ Pro W3" pitchFamily="-112" charset="-128"/>
                <a:cs typeface="Consolas" panose="020B0609020204030204" pitchFamily="49" charset="0"/>
              </a:rPr>
              <a:t>(sum);</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context.write</a:t>
            </a:r>
            <a:r>
              <a:rPr lang="en-US" altLang="en-US" sz="900" b="1" dirty="0">
                <a:latin typeface="Consolas" panose="020B0609020204030204" pitchFamily="49" charset="0"/>
                <a:ea typeface="ヒラギノ角ゴ Pro W3" pitchFamily="-112" charset="-128"/>
                <a:cs typeface="Consolas" panose="020B0609020204030204" pitchFamily="49" charset="0"/>
              </a:rPr>
              <a:t>(key, result);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endParaRPr lang="en-US" altLang="en-US" sz="900" b="1" dirty="0">
              <a:latin typeface="Consolas" panose="020B0609020204030204" pitchFamily="49" charset="0"/>
              <a:ea typeface="ヒラギノ角ゴ Pro W3" pitchFamily="-112" charset="-128"/>
              <a:cs typeface="Consolas" panose="020B0609020204030204" pitchFamily="49" charset="0"/>
            </a:endParaRP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public static void main(String[] </a:t>
            </a:r>
            <a:r>
              <a:rPr lang="en-US" altLang="en-US" sz="900" b="1" dirty="0" err="1">
                <a:latin typeface="Consolas" panose="020B0609020204030204" pitchFamily="49" charset="0"/>
                <a:ea typeface="ヒラギノ角ゴ Pro W3" pitchFamily="-112" charset="-128"/>
                <a:cs typeface="Consolas" panose="020B0609020204030204" pitchFamily="49" charset="0"/>
              </a:rPr>
              <a:t>args</a:t>
            </a:r>
            <a:r>
              <a:rPr lang="en-US" altLang="en-US" sz="900" b="1" dirty="0">
                <a:latin typeface="Consolas" panose="020B0609020204030204" pitchFamily="49" charset="0"/>
                <a:ea typeface="ヒラギノ角ゴ Pro W3" pitchFamily="-112" charset="-128"/>
                <a:cs typeface="Consolas" panose="020B0609020204030204" pitchFamily="49" charset="0"/>
              </a:rPr>
              <a:t>) throws Exception {</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Configuration </a:t>
            </a:r>
            <a:r>
              <a:rPr lang="en-US" altLang="en-US" sz="900" b="1" dirty="0" err="1">
                <a:latin typeface="Consolas" panose="020B0609020204030204" pitchFamily="49" charset="0"/>
                <a:ea typeface="ヒラギノ角ゴ Pro W3" pitchFamily="-112" charset="-128"/>
                <a:cs typeface="Consolas" panose="020B0609020204030204" pitchFamily="49" charset="0"/>
              </a:rPr>
              <a:t>conf</a:t>
            </a:r>
            <a:r>
              <a:rPr lang="en-US" altLang="en-US" sz="900" b="1" dirty="0">
                <a:latin typeface="Consolas" panose="020B0609020204030204" pitchFamily="49" charset="0"/>
                <a:ea typeface="ヒラギノ角ゴ Pro W3" pitchFamily="-112" charset="-128"/>
                <a:cs typeface="Consolas" panose="020B0609020204030204" pitchFamily="49" charset="0"/>
              </a:rPr>
              <a:t> = new Configuration();</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Job </a:t>
            </a:r>
            <a:r>
              <a:rPr lang="en-US" altLang="en-US" sz="900" b="1" dirty="0" err="1">
                <a:latin typeface="Consolas" panose="020B0609020204030204" pitchFamily="49" charset="0"/>
                <a:ea typeface="ヒラギノ角ゴ Pro W3" pitchFamily="-112" charset="-128"/>
                <a:cs typeface="Consolas" panose="020B0609020204030204" pitchFamily="49" charset="0"/>
              </a:rPr>
              <a:t>job</a:t>
            </a:r>
            <a:r>
              <a:rPr lang="en-US" altLang="en-US" sz="900" b="1" dirty="0">
                <a:latin typeface="Consolas" panose="020B0609020204030204" pitchFamily="49" charset="0"/>
                <a:ea typeface="ヒラギノ角ゴ Pro W3" pitchFamily="-112" charset="-128"/>
                <a:cs typeface="Consolas" panose="020B0609020204030204" pitchFamily="49" charset="0"/>
              </a:rPr>
              <a:t> = </a:t>
            </a:r>
            <a:r>
              <a:rPr lang="en-US" altLang="en-US" sz="900" b="1" dirty="0" err="1">
                <a:latin typeface="Consolas" panose="020B0609020204030204" pitchFamily="49" charset="0"/>
                <a:ea typeface="ヒラギノ角ゴ Pro W3" pitchFamily="-112" charset="-128"/>
                <a:cs typeface="Consolas" panose="020B0609020204030204" pitchFamily="49" charset="0"/>
              </a:rPr>
              <a:t>Job.getInstance</a:t>
            </a:r>
            <a:r>
              <a:rPr lang="en-US" altLang="en-US" sz="900" b="1" dirty="0">
                <a:latin typeface="Consolas" panose="020B0609020204030204" pitchFamily="49" charset="0"/>
                <a:ea typeface="ヒラギノ角ゴ Pro W3" pitchFamily="-112" charset="-128"/>
                <a:cs typeface="Consolas" panose="020B0609020204030204" pitchFamily="49" charset="0"/>
              </a:rPr>
              <a:t>(</a:t>
            </a:r>
            <a:r>
              <a:rPr lang="en-US" altLang="en-US" sz="900" b="1" dirty="0" err="1">
                <a:latin typeface="Consolas" panose="020B0609020204030204" pitchFamily="49" charset="0"/>
                <a:ea typeface="ヒラギノ角ゴ Pro W3" pitchFamily="-112" charset="-128"/>
                <a:cs typeface="Consolas" panose="020B0609020204030204" pitchFamily="49" charset="0"/>
              </a:rPr>
              <a:t>conf</a:t>
            </a:r>
            <a:r>
              <a:rPr lang="en-US" altLang="en-US" sz="900" b="1" dirty="0">
                <a:latin typeface="Consolas" panose="020B0609020204030204" pitchFamily="49" charset="0"/>
                <a:ea typeface="ヒラギノ角ゴ Pro W3" pitchFamily="-112" charset="-128"/>
                <a:cs typeface="Consolas" panose="020B0609020204030204" pitchFamily="49" charset="0"/>
              </a:rPr>
              <a:t>, "word count");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job.setJarByClass</a:t>
            </a:r>
            <a:r>
              <a:rPr lang="en-US" altLang="en-US" sz="900" b="1" dirty="0">
                <a:latin typeface="Consolas" panose="020B0609020204030204" pitchFamily="49" charset="0"/>
                <a:ea typeface="ヒラギノ角ゴ Pro W3" pitchFamily="-112" charset="-128"/>
                <a:cs typeface="Consolas" panose="020B0609020204030204" pitchFamily="49" charset="0"/>
              </a:rPr>
              <a:t>(</a:t>
            </a:r>
            <a:r>
              <a:rPr lang="en-US" altLang="en-US" sz="900" b="1" dirty="0" err="1">
                <a:latin typeface="Consolas" panose="020B0609020204030204" pitchFamily="49" charset="0"/>
                <a:ea typeface="ヒラギノ角ゴ Pro W3" pitchFamily="-112" charset="-128"/>
                <a:cs typeface="Consolas" panose="020B0609020204030204" pitchFamily="49" charset="0"/>
              </a:rPr>
              <a:t>WordCount.class</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job.setMapperClass</a:t>
            </a:r>
            <a:r>
              <a:rPr lang="en-US" altLang="en-US" sz="900" b="1" dirty="0">
                <a:latin typeface="Consolas" panose="020B0609020204030204" pitchFamily="49" charset="0"/>
                <a:ea typeface="ヒラギノ角ゴ Pro W3" pitchFamily="-112" charset="-128"/>
                <a:cs typeface="Consolas" panose="020B0609020204030204" pitchFamily="49" charset="0"/>
              </a:rPr>
              <a:t>(</a:t>
            </a:r>
            <a:r>
              <a:rPr lang="en-US" altLang="en-US" sz="900" b="1" dirty="0" err="1">
                <a:latin typeface="Consolas" panose="020B0609020204030204" pitchFamily="49" charset="0"/>
                <a:ea typeface="ヒラギノ角ゴ Pro W3" pitchFamily="-112" charset="-128"/>
                <a:cs typeface="Consolas" panose="020B0609020204030204" pitchFamily="49" charset="0"/>
              </a:rPr>
              <a:t>TokenizerMapper.class</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job.setCombinerClass</a:t>
            </a:r>
            <a:r>
              <a:rPr lang="en-US" altLang="en-US" sz="900" b="1" dirty="0">
                <a:latin typeface="Consolas" panose="020B0609020204030204" pitchFamily="49" charset="0"/>
                <a:ea typeface="ヒラギノ角ゴ Pro W3" pitchFamily="-112" charset="-128"/>
                <a:cs typeface="Consolas" panose="020B0609020204030204" pitchFamily="49" charset="0"/>
              </a:rPr>
              <a:t>(</a:t>
            </a:r>
            <a:r>
              <a:rPr lang="en-US" altLang="en-US" sz="900" b="1" dirty="0" err="1">
                <a:latin typeface="Consolas" panose="020B0609020204030204" pitchFamily="49" charset="0"/>
                <a:ea typeface="ヒラギノ角ゴ Pro W3" pitchFamily="-112" charset="-128"/>
                <a:cs typeface="Consolas" panose="020B0609020204030204" pitchFamily="49" charset="0"/>
              </a:rPr>
              <a:t>IntSumReducer.class</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job.setReducerClass</a:t>
            </a:r>
            <a:r>
              <a:rPr lang="en-US" altLang="en-US" sz="900" b="1" dirty="0">
                <a:latin typeface="Consolas" panose="020B0609020204030204" pitchFamily="49" charset="0"/>
                <a:ea typeface="ヒラギノ角ゴ Pro W3" pitchFamily="-112" charset="-128"/>
                <a:cs typeface="Consolas" panose="020B0609020204030204" pitchFamily="49" charset="0"/>
              </a:rPr>
              <a:t>(</a:t>
            </a:r>
            <a:r>
              <a:rPr lang="en-US" altLang="en-US" sz="900" b="1" dirty="0" err="1">
                <a:latin typeface="Consolas" panose="020B0609020204030204" pitchFamily="49" charset="0"/>
                <a:ea typeface="ヒラギノ角ゴ Pro W3" pitchFamily="-112" charset="-128"/>
                <a:cs typeface="Consolas" panose="020B0609020204030204" pitchFamily="49" charset="0"/>
              </a:rPr>
              <a:t>IntSumReducer.class</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job.setOutputKeyClass</a:t>
            </a:r>
            <a:r>
              <a:rPr lang="en-US" altLang="en-US" sz="900" b="1" dirty="0">
                <a:latin typeface="Consolas" panose="020B0609020204030204" pitchFamily="49" charset="0"/>
                <a:ea typeface="ヒラギノ角ゴ Pro W3" pitchFamily="-112" charset="-128"/>
                <a:cs typeface="Consolas" panose="020B0609020204030204" pitchFamily="49" charset="0"/>
              </a:rPr>
              <a:t>(</a:t>
            </a:r>
            <a:r>
              <a:rPr lang="en-US" altLang="en-US" sz="900" b="1" dirty="0" err="1">
                <a:latin typeface="Consolas" panose="020B0609020204030204" pitchFamily="49" charset="0"/>
                <a:ea typeface="ヒラギノ角ゴ Pro W3" pitchFamily="-112" charset="-128"/>
                <a:cs typeface="Consolas" panose="020B0609020204030204" pitchFamily="49" charset="0"/>
              </a:rPr>
              <a:t>Text.class</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job.setOutputValueClass</a:t>
            </a:r>
            <a:r>
              <a:rPr lang="en-US" altLang="en-US" sz="900" b="1" dirty="0">
                <a:latin typeface="Consolas" panose="020B0609020204030204" pitchFamily="49" charset="0"/>
                <a:ea typeface="ヒラギノ角ゴ Pro W3" pitchFamily="-112" charset="-128"/>
                <a:cs typeface="Consolas" panose="020B0609020204030204" pitchFamily="49" charset="0"/>
              </a:rPr>
              <a:t>(</a:t>
            </a:r>
            <a:r>
              <a:rPr lang="en-US" altLang="en-US" sz="900" b="1" dirty="0" err="1">
                <a:latin typeface="Consolas" panose="020B0609020204030204" pitchFamily="49" charset="0"/>
                <a:ea typeface="ヒラギノ角ゴ Pro W3" pitchFamily="-112" charset="-128"/>
                <a:cs typeface="Consolas" panose="020B0609020204030204" pitchFamily="49" charset="0"/>
              </a:rPr>
              <a:t>IntWritable.class</a:t>
            </a:r>
            <a:r>
              <a:rPr lang="en-US" altLang="en-US" sz="900"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FileInputFormat.addInputPath</a:t>
            </a:r>
            <a:r>
              <a:rPr lang="en-US" altLang="en-US" sz="900" b="1" dirty="0">
                <a:latin typeface="Consolas" panose="020B0609020204030204" pitchFamily="49" charset="0"/>
                <a:ea typeface="ヒラギノ角ゴ Pro W3" pitchFamily="-112" charset="-128"/>
                <a:cs typeface="Consolas" panose="020B0609020204030204" pitchFamily="49" charset="0"/>
              </a:rPr>
              <a:t>(job, new Path(</a:t>
            </a:r>
            <a:r>
              <a:rPr lang="en-US" altLang="en-US" sz="900" b="1" dirty="0" err="1">
                <a:latin typeface="Consolas" panose="020B0609020204030204" pitchFamily="49" charset="0"/>
                <a:ea typeface="ヒラギノ角ゴ Pro W3" pitchFamily="-112" charset="-128"/>
                <a:cs typeface="Consolas" panose="020B0609020204030204" pitchFamily="49" charset="0"/>
              </a:rPr>
              <a:t>args</a:t>
            </a:r>
            <a:r>
              <a:rPr lang="en-US" altLang="en-US" sz="900" b="1" dirty="0">
                <a:latin typeface="Consolas" panose="020B0609020204030204" pitchFamily="49" charset="0"/>
                <a:ea typeface="ヒラギノ角ゴ Pro W3" pitchFamily="-112" charset="-128"/>
                <a:cs typeface="Consolas" panose="020B0609020204030204" pitchFamily="49" charset="0"/>
              </a:rPr>
              <a:t>[0]));</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FileOutputFormat.setOutputPath</a:t>
            </a:r>
            <a:r>
              <a:rPr lang="en-US" altLang="en-US" sz="900" b="1" dirty="0">
                <a:latin typeface="Consolas" panose="020B0609020204030204" pitchFamily="49" charset="0"/>
                <a:ea typeface="ヒラギノ角ゴ Pro W3" pitchFamily="-112" charset="-128"/>
                <a:cs typeface="Consolas" panose="020B0609020204030204" pitchFamily="49" charset="0"/>
              </a:rPr>
              <a:t>(job, new Path(</a:t>
            </a:r>
            <a:r>
              <a:rPr lang="en-US" altLang="en-US" sz="900" b="1" dirty="0" err="1">
                <a:latin typeface="Consolas" panose="020B0609020204030204" pitchFamily="49" charset="0"/>
                <a:ea typeface="ヒラギノ角ゴ Pro W3" pitchFamily="-112" charset="-128"/>
                <a:cs typeface="Consolas" panose="020B0609020204030204" pitchFamily="49" charset="0"/>
              </a:rPr>
              <a:t>args</a:t>
            </a:r>
            <a:r>
              <a:rPr lang="en-US" altLang="en-US" sz="900" b="1" dirty="0">
                <a:latin typeface="Consolas" panose="020B0609020204030204" pitchFamily="49" charset="0"/>
                <a:ea typeface="ヒラギノ角ゴ Pro W3" pitchFamily="-112" charset="-128"/>
                <a:cs typeface="Consolas" panose="020B0609020204030204" pitchFamily="49" charset="0"/>
              </a:rPr>
              <a:t>[1]));</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r>
              <a:rPr lang="en-US" altLang="en-US" sz="900" b="1" dirty="0" err="1">
                <a:latin typeface="Consolas" panose="020B0609020204030204" pitchFamily="49" charset="0"/>
                <a:ea typeface="ヒラギノ角ゴ Pro W3" pitchFamily="-112" charset="-128"/>
                <a:cs typeface="Consolas" panose="020B0609020204030204" pitchFamily="49" charset="0"/>
              </a:rPr>
              <a:t>System.exit</a:t>
            </a:r>
            <a:r>
              <a:rPr lang="en-US" altLang="en-US" sz="900" b="1" dirty="0">
                <a:latin typeface="Consolas" panose="020B0609020204030204" pitchFamily="49" charset="0"/>
                <a:ea typeface="ヒラギノ角ゴ Pro W3" pitchFamily="-112" charset="-128"/>
                <a:cs typeface="Consolas" panose="020B0609020204030204" pitchFamily="49" charset="0"/>
              </a:rPr>
              <a:t>(</a:t>
            </a:r>
            <a:r>
              <a:rPr lang="en-US" altLang="en-US" sz="900" b="1" dirty="0" err="1">
                <a:latin typeface="Consolas" panose="020B0609020204030204" pitchFamily="49" charset="0"/>
                <a:ea typeface="ヒラギノ角ゴ Pro W3" pitchFamily="-112" charset="-128"/>
                <a:cs typeface="Consolas" panose="020B0609020204030204" pitchFamily="49" charset="0"/>
              </a:rPr>
              <a:t>job.waitForCompletion</a:t>
            </a:r>
            <a:r>
              <a:rPr lang="en-US" altLang="en-US" sz="900" b="1" dirty="0">
                <a:latin typeface="Consolas" panose="020B0609020204030204" pitchFamily="49" charset="0"/>
                <a:ea typeface="ヒラギノ角ゴ Pro W3" pitchFamily="-112" charset="-128"/>
                <a:cs typeface="Consolas" panose="020B0609020204030204" pitchFamily="49" charset="0"/>
              </a:rPr>
              <a:t>(true) ? 0 : 1);</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  }</a:t>
            </a:r>
          </a:p>
          <a:p>
            <a:pPr eaLnBrk="0" hangingPunct="0">
              <a:buFont typeface="Arial" pitchFamily="34" charset="0"/>
              <a:buNone/>
            </a:pPr>
            <a:r>
              <a:rPr lang="en-US" altLang="en-US" sz="900" b="1" dirty="0">
                <a:latin typeface="Consolas" panose="020B0609020204030204" pitchFamily="49" charset="0"/>
                <a:ea typeface="ヒラギノ角ゴ Pro W3" pitchFamily="-112" charset="-128"/>
                <a:cs typeface="Consolas" panose="020B0609020204030204" pitchFamily="49" charset="0"/>
              </a:rPr>
              <a:t>}</a:t>
            </a:r>
          </a:p>
        </p:txBody>
      </p:sp>
    </p:spTree>
    <p:extLst>
      <p:ext uri="{BB962C8B-B14F-4D97-AF65-F5344CB8AC3E}">
        <p14:creationId xmlns:p14="http://schemas.microsoft.com/office/powerpoint/2010/main" val="1565273355"/>
      </p:ext>
    </p:extLst>
  </p:cSld>
  <p:clrMapOvr>
    <a:masterClrMapping/>
  </p:clrMapOvr>
  <p:transition spd="slow">
    <p:strips/>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26</a:t>
            </a:fld>
            <a:endParaRPr lang="en-US" b="1" dirty="0">
              <a:solidFill>
                <a:prstClr val="black"/>
              </a:solidFill>
            </a:endParaRPr>
          </a:p>
        </p:txBody>
      </p:sp>
      <p:sp>
        <p:nvSpPr>
          <p:cNvPr id="2" name="Title 1"/>
          <p:cNvSpPr>
            <a:spLocks noGrp="1"/>
          </p:cNvSpPr>
          <p:nvPr>
            <p:ph type="title"/>
          </p:nvPr>
        </p:nvSpPr>
        <p:spPr/>
        <p:txBody>
          <a:bodyPr/>
          <a:lstStyle/>
          <a:p>
            <a:r>
              <a:rPr lang="en-GB" dirty="0"/>
              <a:t>Scripting a MapReduce Task</a:t>
            </a:r>
          </a:p>
        </p:txBody>
      </p:sp>
      <p:grpSp>
        <p:nvGrpSpPr>
          <p:cNvPr id="11" name="Group 10"/>
          <p:cNvGrpSpPr/>
          <p:nvPr/>
        </p:nvGrpSpPr>
        <p:grpSpPr>
          <a:xfrm>
            <a:off x="467544" y="1038449"/>
            <a:ext cx="4331328" cy="518343"/>
            <a:chOff x="3169186" y="461335"/>
            <a:chExt cx="1893903" cy="1893903"/>
          </a:xfrm>
          <a:scene3d>
            <a:camera prst="orthographicFront"/>
            <a:lightRig rig="threePt" dir="t"/>
          </a:scene3d>
        </p:grpSpPr>
        <p:sp>
          <p:nvSpPr>
            <p:cNvPr id="12" name="Rounded Rectangle 11"/>
            <p:cNvSpPr/>
            <p:nvPr/>
          </p:nvSpPr>
          <p:spPr>
            <a:xfrm>
              <a:off x="3169186" y="461335"/>
              <a:ext cx="1893903" cy="1893903"/>
            </a:xfrm>
            <a:prstGeom prst="roundRect">
              <a:avLst/>
            </a:prstGeom>
            <a:solidFill>
              <a:srgbClr val="9EC23C"/>
            </a:solidFill>
            <a:ln>
              <a:noFill/>
            </a:ln>
            <a:effectLst/>
            <a:sp3d prstMaterial="dkEdge">
              <a:bevelT w="38100" h="12700"/>
            </a:sp3d>
          </p:spPr>
          <p:style>
            <a:lnRef idx="0">
              <a:scrgbClr r="0" g="0" b="0"/>
            </a:lnRef>
            <a:fillRef idx="3">
              <a:scrgbClr r="0" g="0" b="0"/>
            </a:fillRef>
            <a:effectRef idx="2">
              <a:scrgbClr r="0" g="0" b="0"/>
            </a:effectRef>
            <a:fontRef idx="minor">
              <a:schemeClr val="lt1"/>
            </a:fontRef>
          </p:style>
        </p:sp>
        <p:sp>
          <p:nvSpPr>
            <p:cNvPr id="13" name="Rounded Rectangle 4"/>
            <p:cNvSpPr/>
            <p:nvPr/>
          </p:nvSpPr>
          <p:spPr>
            <a:xfrm>
              <a:off x="3261639" y="553788"/>
              <a:ext cx="1708997" cy="17089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b="1" kern="1200" dirty="0">
                  <a:latin typeface="+mn-lt"/>
                </a:rPr>
                <a:t>2. Set Environment Variables </a:t>
              </a:r>
            </a:p>
          </p:txBody>
        </p:sp>
      </p:grpSp>
      <p:sp>
        <p:nvSpPr>
          <p:cNvPr id="20" name="Rounded Rectangle 19"/>
          <p:cNvSpPr/>
          <p:nvPr/>
        </p:nvSpPr>
        <p:spPr>
          <a:xfrm>
            <a:off x="972000" y="3044889"/>
            <a:ext cx="7200000" cy="1464231"/>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export JAVA_HOME=/</a:t>
            </a:r>
            <a:r>
              <a:rPr lang="en-US" altLang="en-US" sz="2000" b="1" dirty="0" err="1">
                <a:latin typeface="Consolas" panose="020B0609020204030204" pitchFamily="49" charset="0"/>
                <a:ea typeface="ヒラギノ角ゴ Pro W3" pitchFamily="-112" charset="-128"/>
                <a:cs typeface="Consolas" panose="020B0609020204030204" pitchFamily="49" charset="0"/>
              </a:rPr>
              <a:t>usr</a:t>
            </a:r>
            <a:r>
              <a:rPr lang="en-US" altLang="en-US" sz="2000" b="1" dirty="0">
                <a:latin typeface="Consolas" panose="020B0609020204030204" pitchFamily="49" charset="0"/>
                <a:ea typeface="ヒラギノ角ゴ Pro W3" pitchFamily="-112" charset="-128"/>
                <a:cs typeface="Consolas" panose="020B0609020204030204" pitchFamily="49" charset="0"/>
              </a:rPr>
              <a:t>/java/default</a:t>
            </a:r>
          </a:p>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export PATH=${JAVA_HOME}/bin:${PATH}</a:t>
            </a:r>
          </a:p>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export HADOOP_CLASSPATH=${JAVA_HOME}/lib/tools.jar</a:t>
            </a:r>
          </a:p>
        </p:txBody>
      </p:sp>
    </p:spTree>
    <p:extLst>
      <p:ext uri="{BB962C8B-B14F-4D97-AF65-F5344CB8AC3E}">
        <p14:creationId xmlns:p14="http://schemas.microsoft.com/office/powerpoint/2010/main" val="1565273355"/>
      </p:ext>
    </p:extLst>
  </p:cSld>
  <p:clrMapOvr>
    <a:masterClrMapping/>
  </p:clrMapOvr>
  <p:transition spd="slow">
    <p:strips/>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27</a:t>
            </a:fld>
            <a:endParaRPr lang="en-US" b="1" dirty="0">
              <a:solidFill>
                <a:prstClr val="black"/>
              </a:solidFill>
            </a:endParaRPr>
          </a:p>
        </p:txBody>
      </p:sp>
      <p:sp>
        <p:nvSpPr>
          <p:cNvPr id="2" name="Title 1"/>
          <p:cNvSpPr>
            <a:spLocks noGrp="1"/>
          </p:cNvSpPr>
          <p:nvPr>
            <p:ph type="title"/>
          </p:nvPr>
        </p:nvSpPr>
        <p:spPr/>
        <p:txBody>
          <a:bodyPr/>
          <a:lstStyle/>
          <a:p>
            <a:r>
              <a:rPr lang="en-GB" dirty="0"/>
              <a:t>Scripting a MapReduce Task</a:t>
            </a:r>
          </a:p>
        </p:txBody>
      </p:sp>
      <p:grpSp>
        <p:nvGrpSpPr>
          <p:cNvPr id="13" name="Group 12"/>
          <p:cNvGrpSpPr/>
          <p:nvPr/>
        </p:nvGrpSpPr>
        <p:grpSpPr>
          <a:xfrm>
            <a:off x="467544" y="1029700"/>
            <a:ext cx="4331328" cy="527092"/>
            <a:chOff x="1131302" y="2488784"/>
            <a:chExt cx="1893903" cy="1893903"/>
          </a:xfrm>
          <a:scene3d>
            <a:camera prst="orthographicFront"/>
            <a:lightRig rig="threePt" dir="t"/>
          </a:scene3d>
        </p:grpSpPr>
        <p:sp>
          <p:nvSpPr>
            <p:cNvPr id="14" name="Rounded Rectangle 13"/>
            <p:cNvSpPr/>
            <p:nvPr/>
          </p:nvSpPr>
          <p:spPr>
            <a:xfrm>
              <a:off x="1131302" y="2488784"/>
              <a:ext cx="1893903" cy="1893903"/>
            </a:xfrm>
            <a:prstGeom prst="roundRect">
              <a:avLst/>
            </a:prstGeom>
            <a:solidFill>
              <a:srgbClr val="522E91"/>
            </a:solidFill>
            <a:ln>
              <a:noFill/>
            </a:ln>
            <a:effectLst/>
            <a:sp3d prstMaterial="dkEdge">
              <a:bevelT w="38100" h="12700"/>
            </a:sp3d>
          </p:spPr>
          <p:style>
            <a:lnRef idx="1">
              <a:schemeClr val="dk1"/>
            </a:lnRef>
            <a:fillRef idx="2">
              <a:schemeClr val="dk1"/>
            </a:fillRef>
            <a:effectRef idx="1">
              <a:schemeClr val="dk1"/>
            </a:effectRef>
            <a:fontRef idx="minor">
              <a:schemeClr val="dk1"/>
            </a:fontRef>
          </p:style>
        </p:sp>
        <p:sp>
          <p:nvSpPr>
            <p:cNvPr id="15" name="Rounded Rectangle 4"/>
            <p:cNvSpPr/>
            <p:nvPr/>
          </p:nvSpPr>
          <p:spPr>
            <a:xfrm>
              <a:off x="1223755" y="2581237"/>
              <a:ext cx="1708997" cy="1708997"/>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b="1" kern="1200" dirty="0">
                  <a:solidFill>
                    <a:schemeClr val="bg1"/>
                  </a:solidFill>
                  <a:latin typeface="+mn-lt"/>
                </a:rPr>
                <a:t>3. Compile and Create a jar</a:t>
              </a:r>
            </a:p>
          </p:txBody>
        </p:sp>
      </p:grpSp>
      <p:sp>
        <p:nvSpPr>
          <p:cNvPr id="19" name="Rounded Rectangle 18"/>
          <p:cNvSpPr/>
          <p:nvPr/>
        </p:nvSpPr>
        <p:spPr>
          <a:xfrm>
            <a:off x="972000" y="3212976"/>
            <a:ext cx="7200000" cy="1123712"/>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 bin/hadoop </a:t>
            </a:r>
            <a:r>
              <a:rPr lang="en-US" altLang="en-US" sz="2000" b="1" dirty="0" err="1">
                <a:latin typeface="Consolas" panose="020B0609020204030204" pitchFamily="49" charset="0"/>
                <a:ea typeface="ヒラギノ角ゴ Pro W3" pitchFamily="-112" charset="-128"/>
                <a:cs typeface="Consolas" panose="020B0609020204030204" pitchFamily="49" charset="0"/>
              </a:rPr>
              <a:t>com.sun.tools.javac.Main</a:t>
            </a:r>
            <a:r>
              <a:rPr lang="en-US" altLang="en-US" sz="2000" b="1" dirty="0">
                <a:latin typeface="Consolas" panose="020B0609020204030204" pitchFamily="49" charset="0"/>
                <a:ea typeface="ヒラギノ角ゴ Pro W3" pitchFamily="-112" charset="-128"/>
                <a:cs typeface="Consolas" panose="020B0609020204030204" pitchFamily="49" charset="0"/>
              </a:rPr>
              <a:t> WordCount.java </a:t>
            </a:r>
          </a:p>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 jar </a:t>
            </a:r>
            <a:r>
              <a:rPr lang="en-US" altLang="en-US" sz="2000" b="1" dirty="0" err="1">
                <a:latin typeface="Consolas" panose="020B0609020204030204" pitchFamily="49" charset="0"/>
                <a:ea typeface="ヒラギノ角ゴ Pro W3" pitchFamily="-112" charset="-128"/>
                <a:cs typeface="Consolas" panose="020B0609020204030204" pitchFamily="49" charset="0"/>
              </a:rPr>
              <a:t>cf</a:t>
            </a:r>
            <a:r>
              <a:rPr lang="en-US" altLang="en-US" sz="2000" b="1" dirty="0">
                <a:latin typeface="Consolas" panose="020B0609020204030204" pitchFamily="49" charset="0"/>
                <a:ea typeface="ヒラギノ角ゴ Pro W3" pitchFamily="-112" charset="-128"/>
                <a:cs typeface="Consolas" panose="020B0609020204030204" pitchFamily="49" charset="0"/>
              </a:rPr>
              <a:t> wc.jar </a:t>
            </a:r>
            <a:r>
              <a:rPr lang="en-US" altLang="en-US" sz="2000" b="1" dirty="0" err="1">
                <a:latin typeface="Consolas" panose="020B0609020204030204" pitchFamily="49" charset="0"/>
                <a:ea typeface="ヒラギノ角ゴ Pro W3" pitchFamily="-112" charset="-128"/>
                <a:cs typeface="Consolas" panose="020B0609020204030204" pitchFamily="49" charset="0"/>
              </a:rPr>
              <a:t>WordCount</a:t>
            </a:r>
            <a:r>
              <a:rPr lang="en-US" altLang="en-US" sz="2000" b="1" dirty="0">
                <a:latin typeface="Consolas" panose="020B0609020204030204" pitchFamily="49" charset="0"/>
                <a:ea typeface="ヒラギノ角ゴ Pro W3" pitchFamily="-112" charset="-128"/>
                <a:cs typeface="Consolas" panose="020B0609020204030204" pitchFamily="49" charset="0"/>
              </a:rPr>
              <a:t>*.class</a:t>
            </a:r>
          </a:p>
        </p:txBody>
      </p:sp>
    </p:spTree>
    <p:extLst>
      <p:ext uri="{BB962C8B-B14F-4D97-AF65-F5344CB8AC3E}">
        <p14:creationId xmlns:p14="http://schemas.microsoft.com/office/powerpoint/2010/main" val="2746126732"/>
      </p:ext>
    </p:extLst>
  </p:cSld>
  <p:clrMapOvr>
    <a:masterClrMapping/>
  </p:clrMapOvr>
  <p:transition spd="slow">
    <p:strips/>
  </p:transition>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28</a:t>
            </a:fld>
            <a:endParaRPr lang="en-US" b="1" dirty="0">
              <a:solidFill>
                <a:prstClr val="black"/>
              </a:solidFill>
            </a:endParaRPr>
          </a:p>
        </p:txBody>
      </p:sp>
      <p:sp>
        <p:nvSpPr>
          <p:cNvPr id="2" name="Title 1"/>
          <p:cNvSpPr>
            <a:spLocks noGrp="1"/>
          </p:cNvSpPr>
          <p:nvPr>
            <p:ph type="title"/>
          </p:nvPr>
        </p:nvSpPr>
        <p:spPr/>
        <p:txBody>
          <a:bodyPr/>
          <a:lstStyle/>
          <a:p>
            <a:r>
              <a:rPr lang="en-GB" dirty="0"/>
              <a:t>Scripting a MapReduce Task</a:t>
            </a:r>
          </a:p>
        </p:txBody>
      </p:sp>
      <p:grpSp>
        <p:nvGrpSpPr>
          <p:cNvPr id="16" name="Group 15"/>
          <p:cNvGrpSpPr/>
          <p:nvPr/>
        </p:nvGrpSpPr>
        <p:grpSpPr>
          <a:xfrm>
            <a:off x="429514" y="1052736"/>
            <a:ext cx="4331328" cy="531492"/>
            <a:chOff x="3169186" y="2486170"/>
            <a:chExt cx="1893903" cy="1893903"/>
          </a:xfrm>
          <a:scene3d>
            <a:camera prst="orthographicFront"/>
            <a:lightRig rig="threePt" dir="t"/>
          </a:scene3d>
        </p:grpSpPr>
        <p:sp>
          <p:nvSpPr>
            <p:cNvPr id="17" name="Rounded Rectangle 16"/>
            <p:cNvSpPr/>
            <p:nvPr/>
          </p:nvSpPr>
          <p:spPr>
            <a:xfrm>
              <a:off x="3169186" y="2486170"/>
              <a:ext cx="1893903" cy="1893903"/>
            </a:xfrm>
            <a:prstGeom prst="roundRect">
              <a:avLst/>
            </a:prstGeom>
            <a:solidFill>
              <a:srgbClr val="2EABE2"/>
            </a:solidFill>
            <a:ln>
              <a:noFill/>
            </a:ln>
            <a:effectLst/>
            <a:sp3d prstMaterial="dkEdge">
              <a:bevelT w="38100" h="12700"/>
            </a:sp3d>
          </p:spPr>
          <p:style>
            <a:lnRef idx="0">
              <a:scrgbClr r="0" g="0" b="0"/>
            </a:lnRef>
            <a:fillRef idx="3">
              <a:scrgbClr r="0" g="0" b="0"/>
            </a:fillRef>
            <a:effectRef idx="2">
              <a:scrgbClr r="0" g="0" b="0"/>
            </a:effectRef>
            <a:fontRef idx="minor">
              <a:schemeClr val="lt1"/>
            </a:fontRef>
          </p:style>
        </p:sp>
        <p:sp>
          <p:nvSpPr>
            <p:cNvPr id="18" name="Rounded Rectangle 4"/>
            <p:cNvSpPr/>
            <p:nvPr/>
          </p:nvSpPr>
          <p:spPr>
            <a:xfrm>
              <a:off x="3261639" y="2578623"/>
              <a:ext cx="1708997" cy="1708997"/>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GB" sz="1800" b="1" kern="1200" dirty="0">
                  <a:latin typeface="+mn-lt"/>
                </a:rPr>
                <a:t>4. Run the application</a:t>
              </a:r>
            </a:p>
          </p:txBody>
        </p:sp>
      </p:grpSp>
      <p:sp>
        <p:nvSpPr>
          <p:cNvPr id="19" name="Rounded Rectangle 18"/>
          <p:cNvSpPr/>
          <p:nvPr/>
        </p:nvSpPr>
        <p:spPr>
          <a:xfrm>
            <a:off x="972000" y="3365887"/>
            <a:ext cx="7200000" cy="78319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US" altLang="en-US" sz="2000" b="1" dirty="0">
                <a:latin typeface="Consolas" panose="020B0609020204030204" pitchFamily="49" charset="0"/>
                <a:ea typeface="ヒラギノ角ゴ Pro W3" pitchFamily="-112" charset="-128"/>
                <a:cs typeface="Consolas" panose="020B0609020204030204" pitchFamily="49" charset="0"/>
              </a:rPr>
              <a:t>$ bin/hadoop jar wc.jar </a:t>
            </a:r>
            <a:r>
              <a:rPr lang="en-US" altLang="en-US" sz="2000" b="1" dirty="0" err="1">
                <a:latin typeface="Consolas" panose="020B0609020204030204" pitchFamily="49" charset="0"/>
                <a:ea typeface="ヒラギノ角ゴ Pro W3" pitchFamily="-112" charset="-128"/>
                <a:cs typeface="Consolas" panose="020B0609020204030204" pitchFamily="49" charset="0"/>
              </a:rPr>
              <a:t>WordCount</a:t>
            </a:r>
            <a:r>
              <a:rPr lang="en-US" altLang="en-US" sz="2000" b="1" dirty="0">
                <a:latin typeface="Consolas" panose="020B0609020204030204" pitchFamily="49" charset="0"/>
                <a:ea typeface="ヒラギノ角ゴ Pro W3" pitchFamily="-112" charset="-128"/>
                <a:cs typeface="Consolas" panose="020B0609020204030204" pitchFamily="49" charset="0"/>
              </a:rPr>
              <a:t> /hdfs/input/directory /hdfs/output/directory</a:t>
            </a:r>
          </a:p>
        </p:txBody>
      </p:sp>
    </p:spTree>
    <p:extLst>
      <p:ext uri="{BB962C8B-B14F-4D97-AF65-F5344CB8AC3E}">
        <p14:creationId xmlns:p14="http://schemas.microsoft.com/office/powerpoint/2010/main" val="2746126732"/>
      </p:ext>
    </p:extLst>
  </p:cSld>
  <p:clrMapOvr>
    <a:masterClrMapping/>
  </p:clrMapOvr>
  <p:transition spd="slow">
    <p:strip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29</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a:t>Agenda</a:t>
            </a:r>
          </a:p>
        </p:txBody>
      </p:sp>
      <p:sp>
        <p:nvSpPr>
          <p:cNvPr id="5" name="Text Placeholder 5"/>
          <p:cNvSpPr txBox="1">
            <a:spLocks/>
          </p:cNvSpPr>
          <p:nvPr/>
        </p:nvSpPr>
        <p:spPr bwMode="auto">
          <a:xfrm>
            <a:off x="1331640"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MapReduce?</a:t>
            </a:r>
          </a:p>
        </p:txBody>
      </p:sp>
      <p:sp>
        <p:nvSpPr>
          <p:cNvPr id="7" name="Text Placeholder 5"/>
          <p:cNvSpPr txBox="1">
            <a:spLocks/>
          </p:cNvSpPr>
          <p:nvPr/>
        </p:nvSpPr>
        <p:spPr bwMode="auto">
          <a:xfrm>
            <a:off x="1343215" y="52165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 simpler way</a:t>
            </a:r>
          </a:p>
        </p:txBody>
      </p:sp>
      <p:sp>
        <p:nvSpPr>
          <p:cNvPr id="8" name="Text Placeholder 5"/>
          <p:cNvSpPr txBox="1">
            <a:spLocks/>
          </p:cNvSpPr>
          <p:nvPr/>
        </p:nvSpPr>
        <p:spPr bwMode="auto">
          <a:xfrm>
            <a:off x="1331640"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Scripting a MapReduce Task</a:t>
            </a:r>
          </a:p>
        </p:txBody>
      </p:sp>
      <p:sp>
        <p:nvSpPr>
          <p:cNvPr id="9" name="Text Placeholder 5"/>
          <p:cNvSpPr txBox="1">
            <a:spLocks/>
          </p:cNvSpPr>
          <p:nvPr/>
        </p:nvSpPr>
        <p:spPr bwMode="auto">
          <a:xfrm>
            <a:off x="1331640"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YARN</a:t>
            </a:r>
          </a:p>
        </p:txBody>
      </p:sp>
      <p:sp>
        <p:nvSpPr>
          <p:cNvPr id="10" name="Text Placeholder 5"/>
          <p:cNvSpPr txBox="1">
            <a:spLocks/>
          </p:cNvSpPr>
          <p:nvPr/>
        </p:nvSpPr>
        <p:spPr bwMode="auto">
          <a:xfrm>
            <a:off x="1331640"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Previous Day Recap</a:t>
            </a:r>
          </a:p>
        </p:txBody>
      </p:sp>
      <p:sp>
        <p:nvSpPr>
          <p:cNvPr id="11" name="Text Placeholder 5"/>
          <p:cNvSpPr txBox="1">
            <a:spLocks/>
          </p:cNvSpPr>
          <p:nvPr/>
        </p:nvSpPr>
        <p:spPr bwMode="auto">
          <a:xfrm>
            <a:off x="1331640"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How Does MapReduce Work?</a:t>
            </a:r>
          </a:p>
        </p:txBody>
      </p:sp>
      <p:sp>
        <p:nvSpPr>
          <p:cNvPr id="12" name="Text Placeholder 5"/>
          <p:cNvSpPr txBox="1">
            <a:spLocks/>
          </p:cNvSpPr>
          <p:nvPr/>
        </p:nvSpPr>
        <p:spPr bwMode="auto">
          <a:xfrm>
            <a:off x="1331640"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MapReduce Through The Ages</a:t>
            </a:r>
          </a:p>
        </p:txBody>
      </p:sp>
      <p:sp>
        <p:nvSpPr>
          <p:cNvPr id="13" name="Text Placeholder 4"/>
          <p:cNvSpPr txBox="1">
            <a:spLocks/>
          </p:cNvSpPr>
          <p:nvPr/>
        </p:nvSpPr>
        <p:spPr bwMode="auto">
          <a:xfrm>
            <a:off x="1332373" y="5216525"/>
            <a:ext cx="6419850" cy="504825"/>
          </a:xfrm>
          <a:prstGeom prst="roundRect">
            <a:avLst/>
          </a:prstGeom>
          <a:solidFill>
            <a:srgbClr val="2EABE2"/>
          </a:solidFill>
          <a:ln w="9525" cap="flat" cmpd="sng" algn="ctr">
            <a:noFill/>
            <a:prstDash val="solid"/>
          </a:ln>
          <a:effectLst/>
          <a:scene3d>
            <a:camera prst="orthographicFront"/>
            <a:lightRig rig="threePt" dir="t"/>
          </a:scene3d>
          <a:sp3d prstMaterial="dkEdge">
            <a:bevelT w="38100" h="12700"/>
          </a:sp3d>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spcBef>
                <a:spcPct val="0"/>
              </a:spcBef>
            </a:pPr>
            <a:r>
              <a:rPr lang="en-GB" sz="2200" b="1" dirty="0"/>
              <a:t>A simpler way</a:t>
            </a:r>
          </a:p>
        </p:txBody>
      </p:sp>
      <p:sp>
        <p:nvSpPr>
          <p:cNvPr id="20" name="Text Placeholder 5"/>
          <p:cNvSpPr txBox="1">
            <a:spLocks/>
          </p:cNvSpPr>
          <p:nvPr/>
        </p:nvSpPr>
        <p:spPr bwMode="auto">
          <a:xfrm>
            <a:off x="1355086" y="5876503"/>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Tree>
    <p:extLst>
      <p:ext uri="{BB962C8B-B14F-4D97-AF65-F5344CB8AC3E}">
        <p14:creationId xmlns:p14="http://schemas.microsoft.com/office/powerpoint/2010/main" val="1307700887"/>
      </p:ext>
    </p:extLst>
  </p:cSld>
  <p:clrMapOvr>
    <a:masterClrMapping/>
  </p:clrMapOvr>
  <p:transition spd="slow">
    <p:strip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3</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a:t>Agenda</a:t>
            </a:r>
          </a:p>
        </p:txBody>
      </p:sp>
      <p:sp>
        <p:nvSpPr>
          <p:cNvPr id="5" name="Text Placeholder 5"/>
          <p:cNvSpPr txBox="1">
            <a:spLocks/>
          </p:cNvSpPr>
          <p:nvPr/>
        </p:nvSpPr>
        <p:spPr bwMode="auto">
          <a:xfrm>
            <a:off x="1331640"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MapReduce?</a:t>
            </a:r>
          </a:p>
        </p:txBody>
      </p:sp>
      <p:sp>
        <p:nvSpPr>
          <p:cNvPr id="7" name="Text Placeholder 5"/>
          <p:cNvSpPr txBox="1">
            <a:spLocks/>
          </p:cNvSpPr>
          <p:nvPr/>
        </p:nvSpPr>
        <p:spPr bwMode="auto">
          <a:xfrm>
            <a:off x="1343215" y="52165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 simpler way</a:t>
            </a:r>
          </a:p>
        </p:txBody>
      </p:sp>
      <p:sp>
        <p:nvSpPr>
          <p:cNvPr id="8" name="Text Placeholder 5"/>
          <p:cNvSpPr txBox="1">
            <a:spLocks/>
          </p:cNvSpPr>
          <p:nvPr/>
        </p:nvSpPr>
        <p:spPr bwMode="auto">
          <a:xfrm>
            <a:off x="1331640"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Scripting a MapReduce Task</a:t>
            </a:r>
          </a:p>
        </p:txBody>
      </p:sp>
      <p:sp>
        <p:nvSpPr>
          <p:cNvPr id="9" name="Text Placeholder 5"/>
          <p:cNvSpPr txBox="1">
            <a:spLocks/>
          </p:cNvSpPr>
          <p:nvPr/>
        </p:nvSpPr>
        <p:spPr bwMode="auto">
          <a:xfrm>
            <a:off x="1331640"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YARN</a:t>
            </a:r>
          </a:p>
        </p:txBody>
      </p:sp>
      <p:sp>
        <p:nvSpPr>
          <p:cNvPr id="10" name="Text Placeholder 5"/>
          <p:cNvSpPr txBox="1">
            <a:spLocks/>
          </p:cNvSpPr>
          <p:nvPr/>
        </p:nvSpPr>
        <p:spPr bwMode="auto">
          <a:xfrm>
            <a:off x="1331640"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Previous Day Recap</a:t>
            </a:r>
          </a:p>
        </p:txBody>
      </p:sp>
      <p:sp>
        <p:nvSpPr>
          <p:cNvPr id="11" name="Text Placeholder 5"/>
          <p:cNvSpPr txBox="1">
            <a:spLocks/>
          </p:cNvSpPr>
          <p:nvPr/>
        </p:nvSpPr>
        <p:spPr bwMode="auto">
          <a:xfrm>
            <a:off x="1331640"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How Does MapReduce Work?</a:t>
            </a:r>
          </a:p>
        </p:txBody>
      </p:sp>
      <p:sp>
        <p:nvSpPr>
          <p:cNvPr id="12" name="Text Placeholder 5"/>
          <p:cNvSpPr txBox="1">
            <a:spLocks/>
          </p:cNvSpPr>
          <p:nvPr/>
        </p:nvSpPr>
        <p:spPr bwMode="auto">
          <a:xfrm>
            <a:off x="1331640"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MapReduce Through The Ages</a:t>
            </a:r>
          </a:p>
        </p:txBody>
      </p:sp>
      <p:sp>
        <p:nvSpPr>
          <p:cNvPr id="18" name="Text Placeholder 4"/>
          <p:cNvSpPr txBox="1">
            <a:spLocks/>
          </p:cNvSpPr>
          <p:nvPr/>
        </p:nvSpPr>
        <p:spPr>
          <a:xfrm>
            <a:off x="1331640" y="1324964"/>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Previous Day Recap</a:t>
            </a:r>
          </a:p>
        </p:txBody>
      </p:sp>
      <p:sp>
        <p:nvSpPr>
          <p:cNvPr id="20" name="Text Placeholder 5"/>
          <p:cNvSpPr txBox="1">
            <a:spLocks/>
          </p:cNvSpPr>
          <p:nvPr/>
        </p:nvSpPr>
        <p:spPr bwMode="auto">
          <a:xfrm>
            <a:off x="1355086" y="5876503"/>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Tree>
    <p:extLst>
      <p:ext uri="{BB962C8B-B14F-4D97-AF65-F5344CB8AC3E}">
        <p14:creationId xmlns:p14="http://schemas.microsoft.com/office/powerpoint/2010/main" val="3096397843"/>
      </p:ext>
    </p:extLst>
  </p:cSld>
  <p:clrMapOvr>
    <a:masterClrMapping/>
  </p:clrMapOvr>
  <p:transition spd="slow">
    <p:strips/>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30</a:t>
            </a:fld>
            <a:endParaRPr lang="en-US" b="1" dirty="0">
              <a:solidFill>
                <a:prstClr val="black"/>
              </a:solidFill>
            </a:endParaRPr>
          </a:p>
        </p:txBody>
      </p:sp>
      <p:sp>
        <p:nvSpPr>
          <p:cNvPr id="2" name="Title 1"/>
          <p:cNvSpPr>
            <a:spLocks noGrp="1"/>
          </p:cNvSpPr>
          <p:nvPr>
            <p:ph type="title"/>
          </p:nvPr>
        </p:nvSpPr>
        <p:spPr/>
        <p:txBody>
          <a:bodyPr/>
          <a:lstStyle/>
          <a:p>
            <a:r>
              <a:rPr lang="en-GB" dirty="0"/>
              <a:t>A Simpler Way</a:t>
            </a:r>
          </a:p>
        </p:txBody>
      </p:sp>
      <p:sp>
        <p:nvSpPr>
          <p:cNvPr id="12" name="TextBox 11"/>
          <p:cNvSpPr txBox="1"/>
          <p:nvPr/>
        </p:nvSpPr>
        <p:spPr>
          <a:xfrm>
            <a:off x="35896" y="1963890"/>
            <a:ext cx="936104" cy="400110"/>
          </a:xfrm>
          <a:prstGeom prst="rect">
            <a:avLst/>
          </a:prstGeom>
          <a:noFill/>
        </p:spPr>
        <p:txBody>
          <a:bodyPr wrap="square" rtlCol="0">
            <a:spAutoFit/>
          </a:bodyPr>
          <a:lstStyle/>
          <a:p>
            <a:r>
              <a:rPr lang="en-GB" sz="2000" b="1" dirty="0">
                <a:solidFill>
                  <a:srgbClr val="2EABE2"/>
                </a:solidFill>
              </a:rPr>
              <a:t>HIVE:</a:t>
            </a:r>
          </a:p>
        </p:txBody>
      </p:sp>
      <p:sp>
        <p:nvSpPr>
          <p:cNvPr id="13" name="TextBox 12"/>
          <p:cNvSpPr txBox="1"/>
          <p:nvPr/>
        </p:nvSpPr>
        <p:spPr>
          <a:xfrm>
            <a:off x="35896" y="3819440"/>
            <a:ext cx="936104" cy="400110"/>
          </a:xfrm>
          <a:prstGeom prst="rect">
            <a:avLst/>
          </a:prstGeom>
          <a:noFill/>
        </p:spPr>
        <p:txBody>
          <a:bodyPr wrap="square" rtlCol="0">
            <a:spAutoFit/>
          </a:bodyPr>
          <a:lstStyle/>
          <a:p>
            <a:r>
              <a:rPr lang="en-GB" sz="2000" b="1" dirty="0">
                <a:solidFill>
                  <a:srgbClr val="2EABE2"/>
                </a:solidFill>
              </a:rPr>
              <a:t>PIG:</a:t>
            </a:r>
          </a:p>
        </p:txBody>
      </p:sp>
      <p:sp>
        <p:nvSpPr>
          <p:cNvPr id="10" name="Rounded Rectangle 9"/>
          <p:cNvSpPr/>
          <p:nvPr/>
        </p:nvSpPr>
        <p:spPr>
          <a:xfrm>
            <a:off x="972000" y="1340768"/>
            <a:ext cx="7200000" cy="510778"/>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dirty="0"/>
              <a:t>60 lines of Java for a word count ~ surely there is an easier way</a:t>
            </a:r>
          </a:p>
        </p:txBody>
      </p:sp>
      <p:sp>
        <p:nvSpPr>
          <p:cNvPr id="11" name="Rounded Rectangle 10"/>
          <p:cNvSpPr/>
          <p:nvPr/>
        </p:nvSpPr>
        <p:spPr>
          <a:xfrm>
            <a:off x="683568" y="2349894"/>
            <a:ext cx="8352928" cy="1328023"/>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b="1" dirty="0">
                <a:latin typeface="Consolas" panose="020B0609020204030204" pitchFamily="49" charset="0"/>
                <a:ea typeface="ヒラギノ角ゴ Pro W3" pitchFamily="-112" charset="-128"/>
                <a:cs typeface="Consolas" panose="020B0609020204030204" pitchFamily="49" charset="0"/>
              </a:rPr>
              <a:t>SELECT word, COUNT(*) </a:t>
            </a:r>
          </a:p>
          <a:p>
            <a:pPr eaLnBrk="0" hangingPunct="0">
              <a:buFont typeface="Arial" pitchFamily="34" charset="0"/>
              <a:buNone/>
            </a:pPr>
            <a:r>
              <a:rPr lang="en-GB" altLang="en-US" b="1" dirty="0">
                <a:latin typeface="Consolas" panose="020B0609020204030204" pitchFamily="49" charset="0"/>
                <a:ea typeface="ヒラギノ角ゴ Pro W3" pitchFamily="-112" charset="-128"/>
                <a:cs typeface="Consolas" panose="020B0609020204030204" pitchFamily="49" charset="0"/>
              </a:rPr>
              <a:t>FROM input </a:t>
            </a:r>
          </a:p>
          <a:p>
            <a:pPr eaLnBrk="0" hangingPunct="0">
              <a:buFont typeface="Arial" pitchFamily="34" charset="0"/>
              <a:buNone/>
            </a:pPr>
            <a:r>
              <a:rPr lang="en-GB" altLang="en-US" b="1" dirty="0">
                <a:latin typeface="Consolas" panose="020B0609020204030204" pitchFamily="49" charset="0"/>
                <a:ea typeface="ヒラギノ角ゴ Pro W3" pitchFamily="-112" charset="-128"/>
                <a:cs typeface="Consolas" panose="020B0609020204030204" pitchFamily="49" charset="0"/>
              </a:rPr>
              <a:t>LATERAL VIEW explode(split(text, ' ')) </a:t>
            </a:r>
            <a:r>
              <a:rPr lang="en-GB" altLang="en-US" b="1" dirty="0" err="1">
                <a:latin typeface="Consolas" panose="020B0609020204030204" pitchFamily="49" charset="0"/>
                <a:ea typeface="ヒラギノ角ゴ Pro W3" pitchFamily="-112" charset="-128"/>
                <a:cs typeface="Consolas" panose="020B0609020204030204" pitchFamily="49" charset="0"/>
              </a:rPr>
              <a:t>lTable</a:t>
            </a:r>
            <a:r>
              <a:rPr lang="en-GB" altLang="en-US" b="1" dirty="0">
                <a:latin typeface="Consolas" panose="020B0609020204030204" pitchFamily="49" charset="0"/>
                <a:ea typeface="ヒラギノ角ゴ Pro W3" pitchFamily="-112" charset="-128"/>
                <a:cs typeface="Consolas" panose="020B0609020204030204" pitchFamily="49" charset="0"/>
              </a:rPr>
              <a:t> as word </a:t>
            </a:r>
          </a:p>
          <a:p>
            <a:pPr eaLnBrk="0" hangingPunct="0">
              <a:buFont typeface="Arial" pitchFamily="34" charset="0"/>
              <a:buNone/>
            </a:pPr>
            <a:r>
              <a:rPr lang="en-GB" altLang="en-US" b="1" dirty="0">
                <a:latin typeface="Consolas" panose="020B0609020204030204" pitchFamily="49" charset="0"/>
                <a:ea typeface="ヒラギノ角ゴ Pro W3" pitchFamily="-112" charset="-128"/>
                <a:cs typeface="Consolas" panose="020B0609020204030204" pitchFamily="49" charset="0"/>
              </a:rPr>
              <a:t>GROUP BY word;</a:t>
            </a:r>
          </a:p>
        </p:txBody>
      </p:sp>
      <p:sp>
        <p:nvSpPr>
          <p:cNvPr id="14" name="Rounded Rectangle 13"/>
          <p:cNvSpPr/>
          <p:nvPr/>
        </p:nvSpPr>
        <p:spPr>
          <a:xfrm>
            <a:off x="683568" y="4224347"/>
            <a:ext cx="8352928" cy="1940957"/>
          </a:xfrm>
          <a:prstGeom prst="roundRect">
            <a:avLst/>
          </a:prstGeom>
          <a:solidFill>
            <a:schemeClr val="bg1">
              <a:lumMod val="9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anchor="t" anchorCtr="0" compatLnSpc="1">
            <a:prstTxWarp prst="textNoShape">
              <a:avLst/>
            </a:prstTxWarp>
            <a:spAutoFit/>
          </a:bodyPr>
          <a:lstStyle/>
          <a:p>
            <a:pPr eaLnBrk="0" hangingPunct="0">
              <a:buFont typeface="Arial" pitchFamily="34" charset="0"/>
              <a:buNone/>
            </a:pPr>
            <a:r>
              <a:rPr lang="en-GB" altLang="en-US" b="1" dirty="0">
                <a:latin typeface="Consolas" panose="020B0609020204030204" pitchFamily="49" charset="0"/>
                <a:ea typeface="ヒラギノ角ゴ Pro W3" pitchFamily="-112" charset="-128"/>
                <a:cs typeface="Consolas" panose="020B0609020204030204" pitchFamily="49" charset="0"/>
              </a:rPr>
              <a:t>lines = LOAD '/user/hadoop/HDFS_File.txt' AS (</a:t>
            </a:r>
            <a:r>
              <a:rPr lang="en-GB" altLang="en-US" b="1" dirty="0" err="1">
                <a:latin typeface="Consolas" panose="020B0609020204030204" pitchFamily="49" charset="0"/>
                <a:ea typeface="ヒラギノ角ゴ Pro W3" pitchFamily="-112" charset="-128"/>
                <a:cs typeface="Consolas" panose="020B0609020204030204" pitchFamily="49" charset="0"/>
              </a:rPr>
              <a:t>line:chararray</a:t>
            </a:r>
            <a:r>
              <a:rPr lang="en-GB" altLang="en-US" b="1" dirty="0">
                <a:latin typeface="Consolas" panose="020B0609020204030204" pitchFamily="49" charset="0"/>
                <a:ea typeface="ヒラギノ角ゴ Pro W3" pitchFamily="-112" charset="-128"/>
                <a:cs typeface="Consolas" panose="020B0609020204030204" pitchFamily="49" charset="0"/>
              </a:rPr>
              <a:t>);</a:t>
            </a:r>
          </a:p>
          <a:p>
            <a:pPr eaLnBrk="0" hangingPunct="0">
              <a:buFont typeface="Arial" pitchFamily="34" charset="0"/>
              <a:buNone/>
            </a:pPr>
            <a:r>
              <a:rPr lang="en-GB" altLang="en-US" b="1" dirty="0">
                <a:latin typeface="Consolas" panose="020B0609020204030204" pitchFamily="49" charset="0"/>
                <a:ea typeface="ヒラギノ角ゴ Pro W3" pitchFamily="-112" charset="-128"/>
                <a:cs typeface="Consolas" panose="020B0609020204030204" pitchFamily="49" charset="0"/>
              </a:rPr>
              <a:t>words = FOREACH lines GENERATE FLATTEN(TOKENIZE(line)) as word;</a:t>
            </a:r>
          </a:p>
          <a:p>
            <a:pPr eaLnBrk="0" hangingPunct="0">
              <a:buFont typeface="Arial" pitchFamily="34" charset="0"/>
              <a:buNone/>
            </a:pPr>
            <a:r>
              <a:rPr lang="en-GB" altLang="en-US" b="1" dirty="0">
                <a:latin typeface="Consolas" panose="020B0609020204030204" pitchFamily="49" charset="0"/>
                <a:ea typeface="ヒラギノ角ゴ Pro W3" pitchFamily="-112" charset="-128"/>
                <a:cs typeface="Consolas" panose="020B0609020204030204" pitchFamily="49" charset="0"/>
              </a:rPr>
              <a:t>grouped = GROUP words BY word;</a:t>
            </a:r>
          </a:p>
          <a:p>
            <a:pPr eaLnBrk="0" hangingPunct="0">
              <a:buFont typeface="Arial" pitchFamily="34" charset="0"/>
              <a:buNone/>
            </a:pPr>
            <a:r>
              <a:rPr lang="en-GB" altLang="en-US" b="1" dirty="0" err="1">
                <a:latin typeface="Consolas" panose="020B0609020204030204" pitchFamily="49" charset="0"/>
                <a:ea typeface="ヒラギノ角ゴ Pro W3" pitchFamily="-112" charset="-128"/>
                <a:cs typeface="Consolas" panose="020B0609020204030204" pitchFamily="49" charset="0"/>
              </a:rPr>
              <a:t>wordcount</a:t>
            </a:r>
            <a:r>
              <a:rPr lang="en-GB" altLang="en-US" b="1" dirty="0">
                <a:latin typeface="Consolas" panose="020B0609020204030204" pitchFamily="49" charset="0"/>
                <a:ea typeface="ヒラギノ角ゴ Pro W3" pitchFamily="-112" charset="-128"/>
                <a:cs typeface="Consolas" panose="020B0609020204030204" pitchFamily="49" charset="0"/>
              </a:rPr>
              <a:t> = FOREACH grouped GENERATE group, COUNT(words);</a:t>
            </a:r>
          </a:p>
          <a:p>
            <a:pPr eaLnBrk="0" hangingPunct="0">
              <a:buFont typeface="Arial" pitchFamily="34" charset="0"/>
              <a:buNone/>
            </a:pPr>
            <a:r>
              <a:rPr lang="en-GB" altLang="en-US" b="1" dirty="0">
                <a:latin typeface="Consolas" panose="020B0609020204030204" pitchFamily="49" charset="0"/>
                <a:ea typeface="ヒラギノ角ゴ Pro W3" pitchFamily="-112" charset="-128"/>
                <a:cs typeface="Consolas" panose="020B0609020204030204" pitchFamily="49" charset="0"/>
              </a:rPr>
              <a:t>DUMP </a:t>
            </a:r>
            <a:r>
              <a:rPr lang="en-GB" altLang="en-US" b="1" dirty="0" err="1">
                <a:latin typeface="Consolas" panose="020B0609020204030204" pitchFamily="49" charset="0"/>
                <a:ea typeface="ヒラギノ角ゴ Pro W3" pitchFamily="-112" charset="-128"/>
                <a:cs typeface="Consolas" panose="020B0609020204030204" pitchFamily="49" charset="0"/>
              </a:rPr>
              <a:t>wordcount</a:t>
            </a:r>
            <a:r>
              <a:rPr lang="en-GB" altLang="en-US" b="1" dirty="0">
                <a:latin typeface="Consolas" panose="020B0609020204030204" pitchFamily="49" charset="0"/>
                <a:ea typeface="ヒラギノ角ゴ Pro W3" pitchFamily="-112" charset="-128"/>
                <a:cs typeface="Consolas" panose="020B0609020204030204" pitchFamily="49" charset="0"/>
              </a:rPr>
              <a:t>;</a:t>
            </a:r>
          </a:p>
        </p:txBody>
      </p:sp>
    </p:spTree>
    <p:extLst>
      <p:ext uri="{BB962C8B-B14F-4D97-AF65-F5344CB8AC3E}">
        <p14:creationId xmlns:p14="http://schemas.microsoft.com/office/powerpoint/2010/main" val="1494460717"/>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31</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a:t>Agenda</a:t>
            </a:r>
          </a:p>
        </p:txBody>
      </p:sp>
      <p:sp>
        <p:nvSpPr>
          <p:cNvPr id="5" name="Text Placeholder 5"/>
          <p:cNvSpPr txBox="1">
            <a:spLocks/>
          </p:cNvSpPr>
          <p:nvPr/>
        </p:nvSpPr>
        <p:spPr bwMode="auto">
          <a:xfrm>
            <a:off x="1331640"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MapReduce?</a:t>
            </a:r>
          </a:p>
        </p:txBody>
      </p:sp>
      <p:sp>
        <p:nvSpPr>
          <p:cNvPr id="7" name="Text Placeholder 5"/>
          <p:cNvSpPr txBox="1">
            <a:spLocks/>
          </p:cNvSpPr>
          <p:nvPr/>
        </p:nvSpPr>
        <p:spPr bwMode="auto">
          <a:xfrm>
            <a:off x="1343215" y="52165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 simpler way</a:t>
            </a:r>
          </a:p>
        </p:txBody>
      </p:sp>
      <p:sp>
        <p:nvSpPr>
          <p:cNvPr id="8" name="Text Placeholder 5"/>
          <p:cNvSpPr txBox="1">
            <a:spLocks/>
          </p:cNvSpPr>
          <p:nvPr/>
        </p:nvSpPr>
        <p:spPr bwMode="auto">
          <a:xfrm>
            <a:off x="1331640"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Scripting a MapReduce Task</a:t>
            </a:r>
          </a:p>
        </p:txBody>
      </p:sp>
      <p:sp>
        <p:nvSpPr>
          <p:cNvPr id="9" name="Text Placeholder 5"/>
          <p:cNvSpPr txBox="1">
            <a:spLocks/>
          </p:cNvSpPr>
          <p:nvPr/>
        </p:nvSpPr>
        <p:spPr bwMode="auto">
          <a:xfrm>
            <a:off x="1331640"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YARN</a:t>
            </a:r>
          </a:p>
        </p:txBody>
      </p:sp>
      <p:sp>
        <p:nvSpPr>
          <p:cNvPr id="10" name="Text Placeholder 5"/>
          <p:cNvSpPr txBox="1">
            <a:spLocks/>
          </p:cNvSpPr>
          <p:nvPr/>
        </p:nvSpPr>
        <p:spPr bwMode="auto">
          <a:xfrm>
            <a:off x="1331640"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Previous Day Recap</a:t>
            </a:r>
          </a:p>
        </p:txBody>
      </p:sp>
      <p:sp>
        <p:nvSpPr>
          <p:cNvPr id="11" name="Text Placeholder 5"/>
          <p:cNvSpPr txBox="1">
            <a:spLocks/>
          </p:cNvSpPr>
          <p:nvPr/>
        </p:nvSpPr>
        <p:spPr bwMode="auto">
          <a:xfrm>
            <a:off x="1331640"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How Does MapReduce Work?</a:t>
            </a:r>
          </a:p>
        </p:txBody>
      </p:sp>
      <p:sp>
        <p:nvSpPr>
          <p:cNvPr id="12" name="Text Placeholder 5"/>
          <p:cNvSpPr txBox="1">
            <a:spLocks/>
          </p:cNvSpPr>
          <p:nvPr/>
        </p:nvSpPr>
        <p:spPr bwMode="auto">
          <a:xfrm>
            <a:off x="1331640"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MapReduce Through The Ages</a:t>
            </a:r>
          </a:p>
        </p:txBody>
      </p:sp>
      <p:sp>
        <p:nvSpPr>
          <p:cNvPr id="20" name="Text Placeholder 5"/>
          <p:cNvSpPr txBox="1">
            <a:spLocks/>
          </p:cNvSpPr>
          <p:nvPr/>
        </p:nvSpPr>
        <p:spPr bwMode="auto">
          <a:xfrm>
            <a:off x="1355086" y="5876503"/>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
        <p:nvSpPr>
          <p:cNvPr id="21" name="Text Placeholder 4"/>
          <p:cNvSpPr txBox="1">
            <a:spLocks/>
          </p:cNvSpPr>
          <p:nvPr/>
        </p:nvSpPr>
        <p:spPr bwMode="auto">
          <a:xfrm>
            <a:off x="1344244" y="5876503"/>
            <a:ext cx="6419850" cy="504825"/>
          </a:xfrm>
          <a:prstGeom prst="roundRect">
            <a:avLst/>
          </a:prstGeom>
          <a:solidFill>
            <a:srgbClr val="2EABE2"/>
          </a:solidFill>
          <a:ln w="9525" cap="flat" cmpd="sng" algn="ctr">
            <a:noFill/>
            <a:prstDash val="solid"/>
          </a:ln>
          <a:effectLst/>
          <a:scene3d>
            <a:camera prst="orthographicFront"/>
            <a:lightRig rig="threePt" dir="t"/>
          </a:scene3d>
          <a:sp3d prstMaterial="dkEdge">
            <a:bevelT w="38100" h="12700"/>
          </a:sp3d>
          <a:extLst>
            <a:ext uri="{91240B29-F687-4F45-9708-019B960494DF}">
              <a14:hiddenLine xmlns:a14="http://schemas.microsoft.com/office/drawing/2010/main" w="9525">
                <a:solidFill>
                  <a:srgbClr val="000000"/>
                </a:solidFill>
                <a:miter lim="800000"/>
                <a:headEnd/>
                <a:tailEnd/>
              </a14:hiddenLine>
            </a:ext>
          </a:extLst>
        </p:spPr>
        <p:style>
          <a:lnRef idx="1">
            <a:schemeClr val="accent1"/>
          </a:lnRef>
          <a:fillRef idx="3">
            <a:schemeClr val="accent1"/>
          </a:fillRef>
          <a:effectRef idx="2">
            <a:schemeClr val="accent1"/>
          </a:effectRef>
          <a:fontRef idx="minor">
            <a:schemeClr val="lt1"/>
          </a:fontRef>
        </p:style>
        <p:txBody>
          <a:bodyPr vert="horz" wrap="square" lIns="0" tIns="0" rIns="0" bIns="0" numCol="1" rtlCol="0" anchor="ctr" anchorCtr="0" compatLnSpc="1">
            <a:prstTxWarp prst="textNoShape">
              <a:avLst/>
            </a:prstTxWarp>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spcBef>
                <a:spcPct val="0"/>
              </a:spcBef>
            </a:pPr>
            <a:r>
              <a:rPr lang="en-GB" sz="2200" b="1" dirty="0"/>
              <a:t>Q&amp;A</a:t>
            </a:r>
          </a:p>
        </p:txBody>
      </p:sp>
    </p:spTree>
    <p:extLst>
      <p:ext uri="{BB962C8B-B14F-4D97-AF65-F5344CB8AC3E}">
        <p14:creationId xmlns:p14="http://schemas.microsoft.com/office/powerpoint/2010/main" val="1307700887"/>
      </p:ext>
    </p:extLst>
  </p:cSld>
  <p:clrMapOvr>
    <a:masterClrMapping/>
  </p:clrMapOvr>
  <p:transition spd="slow">
    <p:strips/>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32</a:t>
            </a:fld>
            <a:endParaRPr lang="en-US" b="1" dirty="0">
              <a:solidFill>
                <a:prstClr val="black"/>
              </a:solidFill>
            </a:endParaRPr>
          </a:p>
        </p:txBody>
      </p:sp>
      <p:sp>
        <p:nvSpPr>
          <p:cNvPr id="2" name="Oval Callout 1"/>
          <p:cNvSpPr/>
          <p:nvPr/>
        </p:nvSpPr>
        <p:spPr>
          <a:xfrm>
            <a:off x="755576" y="908720"/>
            <a:ext cx="3096344" cy="1008112"/>
          </a:xfrm>
          <a:prstGeom prst="wedgeEllipse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a:t>That concludes the introductory presentations. Any questions?</a:t>
            </a:r>
          </a:p>
        </p:txBody>
      </p:sp>
      <p:sp>
        <p:nvSpPr>
          <p:cNvPr id="7" name="Oval Callout 6"/>
          <p:cNvSpPr/>
          <p:nvPr/>
        </p:nvSpPr>
        <p:spPr>
          <a:xfrm flipH="1">
            <a:off x="4467267" y="1916832"/>
            <a:ext cx="3816424" cy="1584176"/>
          </a:xfrm>
          <a:prstGeom prst="wedgeEllipse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400" dirty="0"/>
              <a:t>Did you mean to make the presentation incomprehensible, or do you have some sort of rare PowerPoint disability?</a:t>
            </a:r>
          </a:p>
        </p:txBody>
      </p:sp>
      <p:sp>
        <p:nvSpPr>
          <p:cNvPr id="10" name="Oval Callout 9"/>
          <p:cNvSpPr/>
          <p:nvPr/>
        </p:nvSpPr>
        <p:spPr>
          <a:xfrm>
            <a:off x="827584" y="3501008"/>
            <a:ext cx="2952328" cy="1008112"/>
          </a:xfrm>
          <a:prstGeom prst="wedgeEllipseCallou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400" dirty="0"/>
              <a:t>Let me clarify. Are there any questions, about the content?</a:t>
            </a:r>
          </a:p>
        </p:txBody>
      </p:sp>
      <p:sp>
        <p:nvSpPr>
          <p:cNvPr id="11" name="Oval Callout 10"/>
          <p:cNvSpPr/>
          <p:nvPr/>
        </p:nvSpPr>
        <p:spPr>
          <a:xfrm flipH="1">
            <a:off x="5331363" y="4509120"/>
            <a:ext cx="2088232" cy="1008112"/>
          </a:xfrm>
          <a:prstGeom prst="wedgeEllipseCallou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400" dirty="0"/>
              <a:t>There was content?</a:t>
            </a:r>
          </a:p>
        </p:txBody>
      </p:sp>
    </p:spTree>
    <p:extLst>
      <p:ext uri="{BB962C8B-B14F-4D97-AF65-F5344CB8AC3E}">
        <p14:creationId xmlns:p14="http://schemas.microsoft.com/office/powerpoint/2010/main" val="420408617"/>
      </p:ext>
    </p:extLst>
  </p:cSld>
  <p:clrMapOvr>
    <a:masterClrMapping/>
  </p:clrMapOvr>
  <p:transition spd="slow">
    <p:strip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976918"/>
            <a:ext cx="3851968" cy="453183"/>
          </a:xfrm>
          <a:prstGeom prst="rect">
            <a:avLst/>
          </a:prstGeom>
        </p:spPr>
        <p:txBody>
          <a:bodyPr vert="horz" wrap="square" lIns="72000" tIns="72000" rIns="72000" bIns="72000" rtlCol="0" anchor="t">
            <a:spAutoFit/>
          </a:bodyPr>
          <a:lstStyle/>
          <a:p>
            <a:r>
              <a:rPr lang="en-GB" sz="2000" b="1" dirty="0">
                <a:solidFill>
                  <a:srgbClr val="2D98D9"/>
                </a:solidFill>
                <a:cs typeface="Arial" panose="020B0604020202020204" pitchFamily="34" charset="0"/>
              </a:rPr>
              <a:t>Exercise</a:t>
            </a: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33</a:t>
            </a:fld>
            <a:endParaRPr lang="zh-TW" altLang="en-US" dirty="0"/>
          </a:p>
        </p:txBody>
      </p:sp>
      <p:sp>
        <p:nvSpPr>
          <p:cNvPr id="6"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mn-lt"/>
              </a:rPr>
              <a:t>MapReduce – Exercise 4</a:t>
            </a:r>
          </a:p>
        </p:txBody>
      </p:sp>
      <p:sp>
        <p:nvSpPr>
          <p:cNvPr id="8" name="Rounded Rectangle 4"/>
          <p:cNvSpPr/>
          <p:nvPr/>
        </p:nvSpPr>
        <p:spPr>
          <a:xfrm>
            <a:off x="972000" y="2848710"/>
            <a:ext cx="7200000" cy="715089"/>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gn="ctr"/>
            <a:r>
              <a:rPr lang="en-GB" dirty="0"/>
              <a:t>You should now be able to complete Section 2 of the HDFS and MapReduce workbook</a:t>
            </a:r>
          </a:p>
        </p:txBody>
      </p:sp>
      <p:sp>
        <p:nvSpPr>
          <p:cNvPr id="9" name="Next subject"/>
          <p:cNvSpPr txBox="1">
            <a:spLocks/>
          </p:cNvSpPr>
          <p:nvPr/>
        </p:nvSpPr>
        <p:spPr>
          <a:xfrm>
            <a:off x="2910111" y="1817008"/>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30 mins.</a:t>
            </a:r>
          </a:p>
        </p:txBody>
      </p:sp>
    </p:spTree>
    <p:extLst>
      <p:ext uri="{BB962C8B-B14F-4D97-AF65-F5344CB8AC3E}">
        <p14:creationId xmlns:p14="http://schemas.microsoft.com/office/powerpoint/2010/main" val="1123012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432000" y="976918"/>
            <a:ext cx="3851968" cy="453183"/>
          </a:xfrm>
          <a:prstGeom prst="rect">
            <a:avLst/>
          </a:prstGeom>
        </p:spPr>
        <p:txBody>
          <a:bodyPr vert="horz" wrap="square" lIns="72000" tIns="72000" rIns="72000" bIns="72000" rtlCol="0" anchor="t">
            <a:spAutoFit/>
          </a:bodyPr>
          <a:lstStyle/>
          <a:p>
            <a:r>
              <a:rPr lang="en-GB" sz="2000" b="1" dirty="0">
                <a:solidFill>
                  <a:srgbClr val="2D98D9"/>
                </a:solidFill>
                <a:cs typeface="Arial" panose="020B0604020202020204" pitchFamily="34" charset="0"/>
              </a:rPr>
              <a:t>Presentation</a:t>
            </a:r>
          </a:p>
        </p:txBody>
      </p:sp>
      <p:sp>
        <p:nvSpPr>
          <p:cNvPr id="2" name="Slide Number Placeholder 1"/>
          <p:cNvSpPr>
            <a:spLocks noGrp="1"/>
          </p:cNvSpPr>
          <p:nvPr>
            <p:ph type="sldNum" sz="quarter" idx="10"/>
          </p:nvPr>
        </p:nvSpPr>
        <p:spPr/>
        <p:txBody>
          <a:bodyPr/>
          <a:lstStyle/>
          <a:p>
            <a:pPr>
              <a:defRPr/>
            </a:pPr>
            <a:fld id="{51CB66A9-0355-481E-B709-72F5CA5C743B}" type="slidenum">
              <a:rPr lang="zh-TW" altLang="en-US" smtClean="0"/>
              <a:t>34</a:t>
            </a:fld>
            <a:endParaRPr lang="zh-TW" altLang="en-US" dirty="0"/>
          </a:p>
        </p:txBody>
      </p:sp>
      <p:sp>
        <p:nvSpPr>
          <p:cNvPr id="6" name="Title 2"/>
          <p:cNvSpPr txBox="1">
            <a:spLocks/>
          </p:cNvSpPr>
          <p:nvPr>
            <p:custDataLst>
              <p:tags r:id="rId1"/>
            </p:custDataLst>
          </p:nvPr>
        </p:nvSpPr>
        <p:spPr>
          <a:xfrm>
            <a:off x="180000" y="468000"/>
            <a:ext cx="8408319"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mn-lt"/>
              </a:rPr>
              <a:t>MapReduce – Exercise 5</a:t>
            </a:r>
          </a:p>
        </p:txBody>
      </p:sp>
      <p:sp>
        <p:nvSpPr>
          <p:cNvPr id="8" name="Rounded Rectangle 4"/>
          <p:cNvSpPr/>
          <p:nvPr/>
        </p:nvSpPr>
        <p:spPr>
          <a:xfrm>
            <a:off x="972000" y="2695476"/>
            <a:ext cx="7200000" cy="1021556"/>
          </a:xfrm>
          <a:prstGeom prst="roundRect">
            <a:avLst/>
          </a:prstGeom>
          <a:solidFill>
            <a:schemeClr val="accent6">
              <a:lumMod val="20000"/>
              <a:lumOff val="80000"/>
            </a:schemeClr>
          </a:solidFill>
          <a:ln w="38100" cmpd="sng">
            <a:solidFill>
              <a:srgbClr val="FAB041"/>
            </a:solidFill>
          </a:ln>
          <a:effectLst/>
        </p:spPr>
        <p:style>
          <a:lnRef idx="1">
            <a:schemeClr val="accent6"/>
          </a:lnRef>
          <a:fillRef idx="2">
            <a:schemeClr val="accent6"/>
          </a:fillRef>
          <a:effectRef idx="1">
            <a:schemeClr val="accent6"/>
          </a:effectRef>
          <a:fontRef idx="minor">
            <a:schemeClr val="dk1"/>
          </a:fontRef>
        </p:style>
        <p:txBody>
          <a:bodyPr rtlCol="0" anchor="ctr">
            <a:spAutoFit/>
          </a:bodyPr>
          <a:lstStyle/>
          <a:p>
            <a:pPr algn="ctr"/>
            <a:r>
              <a:rPr lang="en-GB" dirty="0"/>
              <a:t>Update your personal Presentations to include topics covered so far.</a:t>
            </a:r>
          </a:p>
          <a:p>
            <a:pPr algn="ctr"/>
            <a:endParaRPr lang="en-GB" dirty="0"/>
          </a:p>
          <a:p>
            <a:pPr algn="ctr"/>
            <a:r>
              <a:rPr lang="en-GB" dirty="0"/>
              <a:t>Be Ready to Present Back Monday Morning</a:t>
            </a:r>
          </a:p>
        </p:txBody>
      </p:sp>
      <p:sp>
        <p:nvSpPr>
          <p:cNvPr id="9" name="Next subject"/>
          <p:cNvSpPr txBox="1">
            <a:spLocks/>
          </p:cNvSpPr>
          <p:nvPr/>
        </p:nvSpPr>
        <p:spPr>
          <a:xfrm>
            <a:off x="2910111" y="1817008"/>
            <a:ext cx="2891730" cy="504000"/>
          </a:xfrm>
          <a:prstGeom prst="roundRect">
            <a:avLst/>
          </a:prstGeom>
          <a:solidFill>
            <a:srgbClr val="FAB041"/>
          </a:solidFill>
          <a:ln>
            <a:solidFill>
              <a:srgbClr val="FAB041"/>
            </a:solidFill>
          </a:ln>
          <a:effectLst/>
        </p:spPr>
        <p:style>
          <a:lnRef idx="1">
            <a:schemeClr val="accent1"/>
          </a:lnRef>
          <a:fillRef idx="3">
            <a:schemeClr val="accent1"/>
          </a:fillRef>
          <a:effectRef idx="2">
            <a:schemeClr val="accent1"/>
          </a:effectRef>
          <a:fontRef idx="minor">
            <a:schemeClr val="lt1"/>
          </a:fontRef>
        </p:style>
        <p:txBody>
          <a:bodyPr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b="1" dirty="0"/>
              <a:t>Duration - Today.</a:t>
            </a:r>
          </a:p>
        </p:txBody>
      </p:sp>
    </p:spTree>
    <p:extLst>
      <p:ext uri="{BB962C8B-B14F-4D97-AF65-F5344CB8AC3E}">
        <p14:creationId xmlns:p14="http://schemas.microsoft.com/office/powerpoint/2010/main" val="27505807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35</a:t>
            </a:fld>
            <a:endParaRPr lang="en-US" b="1" dirty="0">
              <a:solidFill>
                <a:prstClr val="black"/>
              </a:solidFill>
            </a:endParaRPr>
          </a:p>
        </p:txBody>
      </p:sp>
      <p:sp>
        <p:nvSpPr>
          <p:cNvPr id="2" name="Title 1"/>
          <p:cNvSpPr>
            <a:spLocks noGrp="1"/>
          </p:cNvSpPr>
          <p:nvPr>
            <p:ph type="title"/>
          </p:nvPr>
        </p:nvSpPr>
        <p:spPr>
          <a:xfrm>
            <a:off x="457200" y="639027"/>
            <a:ext cx="8229600" cy="415498"/>
          </a:xfrm>
        </p:spPr>
        <p:txBody>
          <a:bodyPr/>
          <a:lstStyle/>
          <a:p>
            <a:r>
              <a:rPr lang="en-GB" dirty="0"/>
              <a:t>Learning Outcomes</a:t>
            </a:r>
          </a:p>
        </p:txBody>
      </p:sp>
      <p:sp>
        <p:nvSpPr>
          <p:cNvPr id="6" name="Content Placeholder 1"/>
          <p:cNvSpPr txBox="1">
            <a:spLocks/>
          </p:cNvSpPr>
          <p:nvPr/>
        </p:nvSpPr>
        <p:spPr bwMode="auto">
          <a:xfrm>
            <a:off x="609600" y="1487336"/>
            <a:ext cx="8138864" cy="4101904"/>
          </a:xfrm>
          <a:prstGeom prst="rect">
            <a:avLst/>
          </a:prstGeom>
          <a:noFill/>
          <a:ln>
            <a:noFill/>
          </a:ln>
        </p:spPr>
        <p:txBody>
          <a:bodyPr vert="horz" wrap="square" lIns="0" tIns="0" rIns="0" bIns="0" numCol="2"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Font typeface="Arial" panose="020B0604020202020204" pitchFamily="34" charset="0"/>
              <a:buChar char="•"/>
            </a:pPr>
            <a:endParaRPr lang="en-GB" sz="1800" dirty="0"/>
          </a:p>
        </p:txBody>
      </p:sp>
      <p:sp>
        <p:nvSpPr>
          <p:cNvPr id="5" name="Rectangle 2"/>
          <p:cNvSpPr txBox="1">
            <a:spLocks noChangeArrowheads="1"/>
          </p:cNvSpPr>
          <p:nvPr/>
        </p:nvSpPr>
        <p:spPr>
          <a:xfrm>
            <a:off x="432000" y="976918"/>
            <a:ext cx="5164448" cy="453183"/>
          </a:xfrm>
          <a:prstGeom prst="rect">
            <a:avLst/>
          </a:prstGeom>
        </p:spPr>
        <p:txBody>
          <a:bodyPr vert="horz" lIns="72000" tIns="72000" rIns="72000" bIns="72000" rtlCol="0" anchor="t">
            <a:spAutoFit/>
          </a:bodyPr>
          <a:lstStyle/>
          <a:p>
            <a:r>
              <a:rPr lang="en-GB" sz="2000" b="1" dirty="0">
                <a:solidFill>
                  <a:srgbClr val="2EABE2"/>
                </a:solidFill>
                <a:cs typeface="Arial" panose="020B0604020202020204" pitchFamily="34" charset="0"/>
              </a:rPr>
              <a:t>You should now be able to:</a:t>
            </a:r>
          </a:p>
        </p:txBody>
      </p:sp>
      <p:sp>
        <p:nvSpPr>
          <p:cNvPr id="15" name="Text Placeholder 4"/>
          <p:cNvSpPr txBox="1">
            <a:spLocks/>
          </p:cNvSpPr>
          <p:nvPr/>
        </p:nvSpPr>
        <p:spPr>
          <a:xfrm>
            <a:off x="1415519" y="5090238"/>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Outline Alternative Programs to Optimise the Writing of MapReduce Jobs</a:t>
            </a:r>
          </a:p>
        </p:txBody>
      </p:sp>
      <p:sp>
        <p:nvSpPr>
          <p:cNvPr id="16" name="Text Placeholder 4"/>
          <p:cNvSpPr txBox="1">
            <a:spLocks/>
          </p:cNvSpPr>
          <p:nvPr/>
        </p:nvSpPr>
        <p:spPr>
          <a:xfrm>
            <a:off x="1415519" y="4442397"/>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Understand the Process of Scripting a MapReduce Task</a:t>
            </a:r>
          </a:p>
        </p:txBody>
      </p:sp>
      <p:sp>
        <p:nvSpPr>
          <p:cNvPr id="17" name="Text Placeholder 4"/>
          <p:cNvSpPr txBox="1">
            <a:spLocks/>
          </p:cNvSpPr>
          <p:nvPr/>
        </p:nvSpPr>
        <p:spPr>
          <a:xfrm>
            <a:off x="1403648" y="3794556"/>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Understand How YARN Enhances Hadoop Beyond MapReduce</a:t>
            </a:r>
          </a:p>
        </p:txBody>
      </p:sp>
      <p:sp>
        <p:nvSpPr>
          <p:cNvPr id="18" name="Text Placeholder 4"/>
          <p:cNvSpPr txBox="1">
            <a:spLocks/>
          </p:cNvSpPr>
          <p:nvPr/>
        </p:nvSpPr>
        <p:spPr>
          <a:xfrm>
            <a:off x="1415519" y="3146715"/>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Explain how MapReduce Arouse and Give Examples Use Cases</a:t>
            </a:r>
          </a:p>
        </p:txBody>
      </p:sp>
      <p:sp>
        <p:nvSpPr>
          <p:cNvPr id="19" name="Text Placeholder 4"/>
          <p:cNvSpPr txBox="1">
            <a:spLocks/>
          </p:cNvSpPr>
          <p:nvPr/>
        </p:nvSpPr>
        <p:spPr>
          <a:xfrm>
            <a:off x="1415519" y="1844824"/>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Understand What MapReduce is</a:t>
            </a:r>
          </a:p>
        </p:txBody>
      </p:sp>
      <p:sp>
        <p:nvSpPr>
          <p:cNvPr id="20" name="Text Placeholder 4"/>
          <p:cNvSpPr txBox="1">
            <a:spLocks/>
          </p:cNvSpPr>
          <p:nvPr/>
        </p:nvSpPr>
        <p:spPr>
          <a:xfrm>
            <a:off x="1415519" y="2498874"/>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1600" b="1" dirty="0"/>
              <a:t>Describe and Explain How MapReduce Works?</a:t>
            </a:r>
          </a:p>
        </p:txBody>
      </p:sp>
    </p:spTree>
    <p:extLst>
      <p:ext uri="{BB962C8B-B14F-4D97-AF65-F5344CB8AC3E}">
        <p14:creationId xmlns:p14="http://schemas.microsoft.com/office/powerpoint/2010/main" val="558093322"/>
      </p:ext>
    </p:extLst>
  </p:cSld>
  <p:clrMapOvr>
    <a:masterClrMapping/>
  </p:clrMapOvr>
  <p:transition spd="slow">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4</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a:t>Agenda</a:t>
            </a:r>
          </a:p>
        </p:txBody>
      </p:sp>
      <p:sp>
        <p:nvSpPr>
          <p:cNvPr id="5" name="Text Placeholder 5"/>
          <p:cNvSpPr txBox="1">
            <a:spLocks/>
          </p:cNvSpPr>
          <p:nvPr/>
        </p:nvSpPr>
        <p:spPr bwMode="auto">
          <a:xfrm>
            <a:off x="1331640"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MapReduce?</a:t>
            </a:r>
          </a:p>
        </p:txBody>
      </p:sp>
      <p:sp>
        <p:nvSpPr>
          <p:cNvPr id="7" name="Text Placeholder 5"/>
          <p:cNvSpPr txBox="1">
            <a:spLocks/>
          </p:cNvSpPr>
          <p:nvPr/>
        </p:nvSpPr>
        <p:spPr bwMode="auto">
          <a:xfrm>
            <a:off x="1343215" y="52165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 simpler way</a:t>
            </a:r>
          </a:p>
        </p:txBody>
      </p:sp>
      <p:sp>
        <p:nvSpPr>
          <p:cNvPr id="8" name="Text Placeholder 5"/>
          <p:cNvSpPr txBox="1">
            <a:spLocks/>
          </p:cNvSpPr>
          <p:nvPr/>
        </p:nvSpPr>
        <p:spPr bwMode="auto">
          <a:xfrm>
            <a:off x="1331640"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Scripting a MapReduce Task</a:t>
            </a:r>
          </a:p>
        </p:txBody>
      </p:sp>
      <p:sp>
        <p:nvSpPr>
          <p:cNvPr id="9" name="Text Placeholder 5"/>
          <p:cNvSpPr txBox="1">
            <a:spLocks/>
          </p:cNvSpPr>
          <p:nvPr/>
        </p:nvSpPr>
        <p:spPr bwMode="auto">
          <a:xfrm>
            <a:off x="1331640"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YARN</a:t>
            </a:r>
          </a:p>
        </p:txBody>
      </p:sp>
      <p:sp>
        <p:nvSpPr>
          <p:cNvPr id="10" name="Text Placeholder 5"/>
          <p:cNvSpPr txBox="1">
            <a:spLocks/>
          </p:cNvSpPr>
          <p:nvPr/>
        </p:nvSpPr>
        <p:spPr bwMode="auto">
          <a:xfrm>
            <a:off x="1331640"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Previous Day Recap</a:t>
            </a:r>
          </a:p>
        </p:txBody>
      </p:sp>
      <p:sp>
        <p:nvSpPr>
          <p:cNvPr id="11" name="Text Placeholder 5"/>
          <p:cNvSpPr txBox="1">
            <a:spLocks/>
          </p:cNvSpPr>
          <p:nvPr/>
        </p:nvSpPr>
        <p:spPr bwMode="auto">
          <a:xfrm>
            <a:off x="1331640"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How Does MapReduce Work?</a:t>
            </a:r>
          </a:p>
        </p:txBody>
      </p:sp>
      <p:sp>
        <p:nvSpPr>
          <p:cNvPr id="12" name="Text Placeholder 5"/>
          <p:cNvSpPr txBox="1">
            <a:spLocks/>
          </p:cNvSpPr>
          <p:nvPr/>
        </p:nvSpPr>
        <p:spPr bwMode="auto">
          <a:xfrm>
            <a:off x="1331640"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MapReduce Through The Ages</a:t>
            </a:r>
          </a:p>
        </p:txBody>
      </p:sp>
      <p:sp>
        <p:nvSpPr>
          <p:cNvPr id="19" name="Text Placeholder 4"/>
          <p:cNvSpPr txBox="1">
            <a:spLocks/>
          </p:cNvSpPr>
          <p:nvPr/>
        </p:nvSpPr>
        <p:spPr>
          <a:xfrm>
            <a:off x="1331640" y="1979014"/>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What is MapReduce?</a:t>
            </a:r>
          </a:p>
        </p:txBody>
      </p:sp>
      <p:sp>
        <p:nvSpPr>
          <p:cNvPr id="20" name="Text Placeholder 5"/>
          <p:cNvSpPr txBox="1">
            <a:spLocks/>
          </p:cNvSpPr>
          <p:nvPr/>
        </p:nvSpPr>
        <p:spPr bwMode="auto">
          <a:xfrm>
            <a:off x="1355086" y="5876503"/>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Tree>
    <p:extLst>
      <p:ext uri="{BB962C8B-B14F-4D97-AF65-F5344CB8AC3E}">
        <p14:creationId xmlns:p14="http://schemas.microsoft.com/office/powerpoint/2010/main" val="3096397843"/>
      </p:ext>
    </p:extLst>
  </p:cSld>
  <p:clrMapOvr>
    <a:masterClrMapping/>
  </p:clrMapOvr>
  <p:transition spd="slow">
    <p:strip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5</a:t>
            </a:fld>
            <a:endParaRPr lang="en-US" b="1" dirty="0">
              <a:solidFill>
                <a:prstClr val="black"/>
              </a:solidFill>
            </a:endParaRPr>
          </a:p>
        </p:txBody>
      </p:sp>
      <p:sp>
        <p:nvSpPr>
          <p:cNvPr id="3" name="AutoShape 2" descr="Image result for treasure ma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5" descr="Image result for treasure ma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12" name="Title 1"/>
          <p:cNvSpPr txBox="1">
            <a:spLocks/>
          </p:cNvSpPr>
          <p:nvPr/>
        </p:nvSpPr>
        <p:spPr bwMode="auto">
          <a:xfrm>
            <a:off x="457200" y="637238"/>
            <a:ext cx="33577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What is MapReduce?</a:t>
            </a:r>
          </a:p>
        </p:txBody>
      </p:sp>
      <p:sp>
        <p:nvSpPr>
          <p:cNvPr id="13" name="Right Arrow 12"/>
          <p:cNvSpPr/>
          <p:nvPr/>
        </p:nvSpPr>
        <p:spPr>
          <a:xfrm>
            <a:off x="3814936" y="3060896"/>
            <a:ext cx="1728192" cy="288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4" name="Multiply 13"/>
          <p:cNvSpPr/>
          <p:nvPr/>
        </p:nvSpPr>
        <p:spPr>
          <a:xfrm>
            <a:off x="3958952" y="2022229"/>
            <a:ext cx="1440160" cy="2414883"/>
          </a:xfrm>
          <a:prstGeom prst="mathMultiply">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2221560"/>
            <a:ext cx="2447057" cy="1942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00192" y="2832630"/>
            <a:ext cx="907249"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a:spLocks noGrp="1"/>
          </p:cNvSpPr>
          <p:nvPr>
            <p:ph type="title"/>
          </p:nvPr>
        </p:nvSpPr>
        <p:spPr>
          <a:xfrm>
            <a:off x="457200" y="1213302"/>
            <a:ext cx="3106688" cy="353943"/>
          </a:xfrm>
        </p:spPr>
        <p:txBody>
          <a:bodyPr/>
          <a:lstStyle/>
          <a:p>
            <a:r>
              <a:rPr lang="en-GB" sz="2000" b="0" dirty="0">
                <a:solidFill>
                  <a:srgbClr val="2EABE2"/>
                </a:solidFill>
              </a:rPr>
              <a:t>Example MapReduce</a:t>
            </a:r>
          </a:p>
        </p:txBody>
      </p:sp>
    </p:spTree>
    <p:extLst>
      <p:ext uri="{BB962C8B-B14F-4D97-AF65-F5344CB8AC3E}">
        <p14:creationId xmlns:p14="http://schemas.microsoft.com/office/powerpoint/2010/main" val="3253455664"/>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6</a:t>
            </a:fld>
            <a:endParaRPr lang="en-US" b="1" dirty="0">
              <a:solidFill>
                <a:prstClr val="black"/>
              </a:solidFill>
            </a:endParaRPr>
          </a:p>
        </p:txBody>
      </p:sp>
      <p:grpSp>
        <p:nvGrpSpPr>
          <p:cNvPr id="6" name="Group 5"/>
          <p:cNvGrpSpPr/>
          <p:nvPr/>
        </p:nvGrpSpPr>
        <p:grpSpPr>
          <a:xfrm>
            <a:off x="2555776" y="2883043"/>
            <a:ext cx="4123957" cy="1966866"/>
            <a:chOff x="2501405" y="2930385"/>
            <a:chExt cx="4123957" cy="1966866"/>
          </a:xfrm>
        </p:grpSpPr>
        <p:sp>
          <p:nvSpPr>
            <p:cNvPr id="7" name="Rectangle 6"/>
            <p:cNvSpPr/>
            <p:nvPr/>
          </p:nvSpPr>
          <p:spPr>
            <a:xfrm>
              <a:off x="2501405" y="2930385"/>
              <a:ext cx="4123957" cy="196686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t"/>
            <a:lstStyle/>
            <a:p>
              <a:r>
                <a:rPr lang="en-GB" b="1" dirty="0">
                  <a:solidFill>
                    <a:schemeClr val="tx1"/>
                  </a:solidFill>
                </a:rPr>
                <a:t>Hadoop</a:t>
              </a:r>
            </a:p>
          </p:txBody>
        </p:sp>
        <p:sp>
          <p:nvSpPr>
            <p:cNvPr id="8" name="Rectangle 7"/>
            <p:cNvSpPr/>
            <p:nvPr/>
          </p:nvSpPr>
          <p:spPr>
            <a:xfrm>
              <a:off x="2613529" y="4101074"/>
              <a:ext cx="2966583" cy="7003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HDFS</a:t>
              </a:r>
            </a:p>
            <a:p>
              <a:pPr algn="ctr"/>
              <a:r>
                <a:rPr lang="en-GB" sz="1400" dirty="0">
                  <a:solidFill>
                    <a:schemeClr val="tx1"/>
                  </a:solidFill>
                </a:rPr>
                <a:t> (Hadoop Distributed File System)</a:t>
              </a:r>
            </a:p>
          </p:txBody>
        </p:sp>
        <p:sp>
          <p:nvSpPr>
            <p:cNvPr id="9" name="Rectangle 8"/>
            <p:cNvSpPr/>
            <p:nvPr/>
          </p:nvSpPr>
          <p:spPr>
            <a:xfrm>
              <a:off x="2623014" y="3309117"/>
              <a:ext cx="3884192" cy="63279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MapReduce/ YARN</a:t>
              </a:r>
            </a:p>
            <a:p>
              <a:pPr algn="ctr"/>
              <a:r>
                <a:rPr lang="en-GB" sz="1400" dirty="0">
                  <a:solidFill>
                    <a:schemeClr val="tx1"/>
                  </a:solidFill>
                </a:rPr>
                <a:t>(Distributed Processing Framework)</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82756" y="4021863"/>
              <a:ext cx="785731" cy="793665"/>
            </a:xfrm>
            <a:prstGeom prst="rect">
              <a:avLst/>
            </a:prstGeom>
          </p:spPr>
        </p:pic>
      </p:grpSp>
      <p:sp>
        <p:nvSpPr>
          <p:cNvPr id="11" name="Rounded Rectangular Callout 10"/>
          <p:cNvSpPr/>
          <p:nvPr/>
        </p:nvSpPr>
        <p:spPr>
          <a:xfrm>
            <a:off x="3252758" y="1753565"/>
            <a:ext cx="1810279" cy="720081"/>
          </a:xfrm>
          <a:prstGeom prst="wedgeRoundRectCallout">
            <a:avLst>
              <a:gd name="adj1" fmla="val 994"/>
              <a:gd name="adj2" fmla="val 107500"/>
              <a:gd name="adj3" fmla="val 16667"/>
            </a:avLst>
          </a:prstGeom>
          <a:solidFill>
            <a:srgbClr val="FAB04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OOZIE</a:t>
            </a:r>
          </a:p>
        </p:txBody>
      </p:sp>
      <p:sp>
        <p:nvSpPr>
          <p:cNvPr id="12" name="Rounded Rectangular Callout 11"/>
          <p:cNvSpPr/>
          <p:nvPr/>
        </p:nvSpPr>
        <p:spPr>
          <a:xfrm>
            <a:off x="745497" y="1752518"/>
            <a:ext cx="1810279" cy="721128"/>
          </a:xfrm>
          <a:prstGeom prst="wedgeRoundRectCallout">
            <a:avLst>
              <a:gd name="adj1" fmla="val 49726"/>
              <a:gd name="adj2" fmla="val 112500"/>
              <a:gd name="adj3" fmla="val 16667"/>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SPARK</a:t>
            </a:r>
          </a:p>
        </p:txBody>
      </p:sp>
      <p:sp>
        <p:nvSpPr>
          <p:cNvPr id="13" name="Rounded Rectangular Callout 12"/>
          <p:cNvSpPr/>
          <p:nvPr/>
        </p:nvSpPr>
        <p:spPr>
          <a:xfrm>
            <a:off x="5737127" y="1753565"/>
            <a:ext cx="1810279" cy="720081"/>
          </a:xfrm>
          <a:prstGeom prst="wedgeRoundRectCallout">
            <a:avLst>
              <a:gd name="adj1" fmla="val 994"/>
              <a:gd name="adj2" fmla="val 107500"/>
              <a:gd name="adj3" fmla="val 16667"/>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ZOOKEEPER</a:t>
            </a:r>
          </a:p>
        </p:txBody>
      </p:sp>
      <p:sp>
        <p:nvSpPr>
          <p:cNvPr id="14" name="Rounded Rectangular Callout 13"/>
          <p:cNvSpPr/>
          <p:nvPr/>
        </p:nvSpPr>
        <p:spPr>
          <a:xfrm>
            <a:off x="7020272" y="3506436"/>
            <a:ext cx="1809210" cy="720080"/>
          </a:xfrm>
          <a:prstGeom prst="wedgeRoundRectCallout">
            <a:avLst>
              <a:gd name="adj1" fmla="val -68774"/>
              <a:gd name="adj2" fmla="val 20194"/>
              <a:gd name="adj3" fmla="val 16667"/>
            </a:avLst>
          </a:prstGeom>
          <a:solidFill>
            <a:srgbClr val="522E9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FLUME</a:t>
            </a:r>
          </a:p>
        </p:txBody>
      </p:sp>
      <p:sp>
        <p:nvSpPr>
          <p:cNvPr id="15" name="Rounded Rectangular Callout 14"/>
          <p:cNvSpPr/>
          <p:nvPr/>
        </p:nvSpPr>
        <p:spPr>
          <a:xfrm>
            <a:off x="3252758" y="5341760"/>
            <a:ext cx="1810279" cy="720081"/>
          </a:xfrm>
          <a:prstGeom prst="wedgeRoundRectCallout">
            <a:avLst>
              <a:gd name="adj1" fmla="val 1748"/>
              <a:gd name="adj2" fmla="val -118042"/>
              <a:gd name="adj3" fmla="val 16667"/>
            </a:avLst>
          </a:prstGeom>
          <a:solidFill>
            <a:srgbClr val="FAB04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HIVE</a:t>
            </a:r>
          </a:p>
        </p:txBody>
      </p:sp>
      <p:sp>
        <p:nvSpPr>
          <p:cNvPr id="16" name="Rounded Rectangular Callout 15"/>
          <p:cNvSpPr/>
          <p:nvPr/>
        </p:nvSpPr>
        <p:spPr>
          <a:xfrm>
            <a:off x="5831922" y="5371628"/>
            <a:ext cx="1620688" cy="721668"/>
          </a:xfrm>
          <a:prstGeom prst="wedgeRoundRectCallout">
            <a:avLst>
              <a:gd name="adj1" fmla="val 884"/>
              <a:gd name="adj2" fmla="val -123893"/>
              <a:gd name="adj3" fmla="val 16667"/>
            </a:avLst>
          </a:prstGeom>
          <a:solidFill>
            <a:srgbClr val="9EC23C"/>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SQOOP</a:t>
            </a:r>
          </a:p>
        </p:txBody>
      </p:sp>
      <p:sp>
        <p:nvSpPr>
          <p:cNvPr id="17" name="Rounded Rectangular Callout 16"/>
          <p:cNvSpPr/>
          <p:nvPr/>
        </p:nvSpPr>
        <p:spPr>
          <a:xfrm>
            <a:off x="745496" y="5371628"/>
            <a:ext cx="1810279" cy="720081"/>
          </a:xfrm>
          <a:prstGeom prst="wedgeRoundRectCallout">
            <a:avLst>
              <a:gd name="adj1" fmla="val 51505"/>
              <a:gd name="adj2" fmla="val -118041"/>
              <a:gd name="adj3" fmla="val 16667"/>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MAHOUT</a:t>
            </a:r>
          </a:p>
        </p:txBody>
      </p:sp>
      <p:sp>
        <p:nvSpPr>
          <p:cNvPr id="18" name="Rounded Rectangular Callout 17"/>
          <p:cNvSpPr/>
          <p:nvPr/>
        </p:nvSpPr>
        <p:spPr>
          <a:xfrm>
            <a:off x="251520" y="3506436"/>
            <a:ext cx="1809210" cy="720080"/>
          </a:xfrm>
          <a:prstGeom prst="wedgeRoundRectCallout">
            <a:avLst>
              <a:gd name="adj1" fmla="val 79790"/>
              <a:gd name="adj2" fmla="val 17983"/>
              <a:gd name="adj3" fmla="val 16667"/>
            </a:avLst>
          </a:prstGeom>
          <a:solidFill>
            <a:srgbClr val="522E91"/>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anchor="ctr"/>
          <a:lstStyle/>
          <a:p>
            <a:pPr algn="ctr"/>
            <a:r>
              <a:rPr lang="en-GB" dirty="0"/>
              <a:t>PIG</a:t>
            </a:r>
          </a:p>
        </p:txBody>
      </p:sp>
      <p:sp>
        <p:nvSpPr>
          <p:cNvPr id="3" name="Oval 2"/>
          <p:cNvSpPr/>
          <p:nvPr/>
        </p:nvSpPr>
        <p:spPr>
          <a:xfrm>
            <a:off x="2339752" y="3212976"/>
            <a:ext cx="4536504" cy="720080"/>
          </a:xfrm>
          <a:prstGeom prst="ellipse">
            <a:avLst/>
          </a:prstGeom>
          <a:noFill/>
          <a:ln w="190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Title 1"/>
          <p:cNvSpPr txBox="1">
            <a:spLocks/>
          </p:cNvSpPr>
          <p:nvPr/>
        </p:nvSpPr>
        <p:spPr bwMode="auto">
          <a:xfrm>
            <a:off x="457200" y="637238"/>
            <a:ext cx="33577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What is MapReduce?</a:t>
            </a:r>
          </a:p>
        </p:txBody>
      </p:sp>
      <p:sp>
        <p:nvSpPr>
          <p:cNvPr id="21" name="Title 1"/>
          <p:cNvSpPr txBox="1">
            <a:spLocks/>
          </p:cNvSpPr>
          <p:nvPr/>
        </p:nvSpPr>
        <p:spPr bwMode="auto">
          <a:xfrm>
            <a:off x="457200" y="1213302"/>
            <a:ext cx="310668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b="0" dirty="0">
                <a:solidFill>
                  <a:srgbClr val="2EABE2"/>
                </a:solidFill>
              </a:rPr>
              <a:t>Hadoop Ecosystem</a:t>
            </a:r>
          </a:p>
        </p:txBody>
      </p:sp>
    </p:spTree>
    <p:extLst>
      <p:ext uri="{BB962C8B-B14F-4D97-AF65-F5344CB8AC3E}">
        <p14:creationId xmlns:p14="http://schemas.microsoft.com/office/powerpoint/2010/main" val="3312302530"/>
      </p:ext>
    </p:extLst>
  </p:cSld>
  <p:clrMapOvr>
    <a:masterClrMapping/>
  </p:clrMapOvr>
  <p:transition spd="slow">
    <p:strip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7</a:t>
            </a:fld>
            <a:endParaRPr lang="en-US" b="1" dirty="0">
              <a:solidFill>
                <a:prstClr val="black"/>
              </a:solidFill>
            </a:endParaRPr>
          </a:p>
        </p:txBody>
      </p:sp>
      <p:sp>
        <p:nvSpPr>
          <p:cNvPr id="6" name="Content Placeholder 1"/>
          <p:cNvSpPr txBox="1">
            <a:spLocks/>
          </p:cNvSpPr>
          <p:nvPr/>
        </p:nvSpPr>
        <p:spPr bwMode="auto">
          <a:xfrm>
            <a:off x="609600" y="1487336"/>
            <a:ext cx="8138864" cy="4749976"/>
          </a:xfrm>
          <a:prstGeom prst="rect">
            <a:avLst/>
          </a:prstGeom>
          <a:noFill/>
          <a:ln>
            <a:noFill/>
          </a:ln>
        </p:spPr>
        <p:txBody>
          <a:bodyPr vert="horz" wrap="square" lIns="0" tIns="0" rIns="0" bIns="0" numCol="1" anchor="t" anchorCtr="0" compatLnSpc="1">
            <a:prstTxWarp prst="textNoShape">
              <a:avLst/>
            </a:prstTxWarp>
          </a:bodyPr>
          <a:lstStyle>
            <a:lvl1pPr marL="342900" indent="-342900" algn="l" defTabSz="457200" rtl="0" eaLnBrk="0" fontAlgn="base" hangingPunct="0">
              <a:spcBef>
                <a:spcPct val="20000"/>
              </a:spcBef>
              <a:spcAft>
                <a:spcPct val="0"/>
              </a:spcAft>
              <a:defRPr sz="1200" b="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r>
              <a:rPr lang="en-GB" sz="1800" dirty="0"/>
              <a:t>Unsurprisingly, MapReduce lies at the centre of the Hadoop Ecosystem.</a:t>
            </a:r>
          </a:p>
          <a:p>
            <a:endParaRPr lang="en-GB" sz="1800" dirty="0"/>
          </a:p>
          <a:p>
            <a:r>
              <a:rPr lang="en-GB" sz="1800" dirty="0"/>
              <a:t>It is the heart of Hadoop, the source of its power.</a:t>
            </a:r>
          </a:p>
          <a:p>
            <a:endParaRPr lang="en-GB" sz="1800" dirty="0"/>
          </a:p>
          <a:p>
            <a:r>
              <a:rPr lang="en-GB" sz="1800" dirty="0"/>
              <a:t>It is the programming paradigm that allows for the potentially massive scalability across servers (nodes) in the hadoop cluster.</a:t>
            </a:r>
          </a:p>
          <a:p>
            <a:endParaRPr lang="en-GB" sz="1400" dirty="0"/>
          </a:p>
        </p:txBody>
      </p:sp>
      <p:sp>
        <p:nvSpPr>
          <p:cNvPr id="3" name="AutoShape 2" descr="Image result for treasure ma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5" name="AutoShape 5" descr="Image result for treasure ma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7" name="Right Arrow 6"/>
          <p:cNvSpPr/>
          <p:nvPr/>
        </p:nvSpPr>
        <p:spPr>
          <a:xfrm>
            <a:off x="3814936" y="2614148"/>
            <a:ext cx="1728192" cy="2880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8" name="Multiply 7"/>
          <p:cNvSpPr/>
          <p:nvPr/>
        </p:nvSpPr>
        <p:spPr>
          <a:xfrm>
            <a:off x="3958952" y="1556792"/>
            <a:ext cx="1440160" cy="2414883"/>
          </a:xfrm>
          <a:prstGeom prst="mathMultiply">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1774812"/>
            <a:ext cx="2447057" cy="19422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00192" y="2385882"/>
            <a:ext cx="907249" cy="720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itle 1"/>
          <p:cNvSpPr txBox="1">
            <a:spLocks/>
          </p:cNvSpPr>
          <p:nvPr/>
        </p:nvSpPr>
        <p:spPr bwMode="auto">
          <a:xfrm>
            <a:off x="457200" y="637238"/>
            <a:ext cx="335773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What is MapReduce?</a:t>
            </a:r>
          </a:p>
        </p:txBody>
      </p:sp>
      <p:sp>
        <p:nvSpPr>
          <p:cNvPr id="12" name="Title 1"/>
          <p:cNvSpPr txBox="1">
            <a:spLocks/>
          </p:cNvSpPr>
          <p:nvPr/>
        </p:nvSpPr>
        <p:spPr bwMode="auto">
          <a:xfrm>
            <a:off x="457200" y="1213302"/>
            <a:ext cx="310668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b="0" dirty="0">
                <a:solidFill>
                  <a:srgbClr val="2EABE2"/>
                </a:solidFill>
              </a:rPr>
              <a:t>MapReduce</a:t>
            </a:r>
          </a:p>
        </p:txBody>
      </p:sp>
    </p:spTree>
    <p:extLst>
      <p:ext uri="{BB962C8B-B14F-4D97-AF65-F5344CB8AC3E}">
        <p14:creationId xmlns:p14="http://schemas.microsoft.com/office/powerpoint/2010/main" val="645503127"/>
      </p:ext>
    </p:extLst>
  </p:cSld>
  <p:clrMapOvr>
    <a:masterClrMapping/>
  </p:clrMapOvr>
  <p:transition spd="slow">
    <p:strip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8</a:t>
            </a:fld>
            <a:endParaRPr lang="en-US" b="1" dirty="0">
              <a:solidFill>
                <a:prstClr val="black"/>
              </a:solidFill>
            </a:endParaRPr>
          </a:p>
        </p:txBody>
      </p:sp>
      <p:sp>
        <p:nvSpPr>
          <p:cNvPr id="2" name="Title 1"/>
          <p:cNvSpPr>
            <a:spLocks noGrp="1"/>
          </p:cNvSpPr>
          <p:nvPr>
            <p:ph type="title"/>
          </p:nvPr>
        </p:nvSpPr>
        <p:spPr/>
        <p:txBody>
          <a:bodyPr/>
          <a:lstStyle/>
          <a:p>
            <a:pPr algn="ctr"/>
            <a:r>
              <a:rPr lang="en-GB" dirty="0"/>
              <a:t>Agenda</a:t>
            </a:r>
          </a:p>
        </p:txBody>
      </p:sp>
      <p:sp>
        <p:nvSpPr>
          <p:cNvPr id="5" name="Text Placeholder 5"/>
          <p:cNvSpPr txBox="1">
            <a:spLocks/>
          </p:cNvSpPr>
          <p:nvPr/>
        </p:nvSpPr>
        <p:spPr bwMode="auto">
          <a:xfrm>
            <a:off x="1331640" y="19780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What is MapReduce?</a:t>
            </a:r>
          </a:p>
        </p:txBody>
      </p:sp>
      <p:sp>
        <p:nvSpPr>
          <p:cNvPr id="7" name="Text Placeholder 5"/>
          <p:cNvSpPr txBox="1">
            <a:spLocks/>
          </p:cNvSpPr>
          <p:nvPr/>
        </p:nvSpPr>
        <p:spPr bwMode="auto">
          <a:xfrm>
            <a:off x="1343215" y="52165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A simpler way</a:t>
            </a:r>
          </a:p>
        </p:txBody>
      </p:sp>
      <p:sp>
        <p:nvSpPr>
          <p:cNvPr id="8" name="Text Placeholder 5"/>
          <p:cNvSpPr txBox="1">
            <a:spLocks/>
          </p:cNvSpPr>
          <p:nvPr/>
        </p:nvSpPr>
        <p:spPr bwMode="auto">
          <a:xfrm>
            <a:off x="1331640" y="45688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Scripting a MapReduce Task</a:t>
            </a:r>
          </a:p>
        </p:txBody>
      </p:sp>
      <p:sp>
        <p:nvSpPr>
          <p:cNvPr id="9" name="Text Placeholder 5"/>
          <p:cNvSpPr txBox="1">
            <a:spLocks/>
          </p:cNvSpPr>
          <p:nvPr/>
        </p:nvSpPr>
        <p:spPr bwMode="auto">
          <a:xfrm>
            <a:off x="1331640" y="3921125"/>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YARN</a:t>
            </a:r>
          </a:p>
        </p:txBody>
      </p:sp>
      <p:sp>
        <p:nvSpPr>
          <p:cNvPr id="10" name="Text Placeholder 5"/>
          <p:cNvSpPr txBox="1">
            <a:spLocks/>
          </p:cNvSpPr>
          <p:nvPr/>
        </p:nvSpPr>
        <p:spPr bwMode="auto">
          <a:xfrm>
            <a:off x="1331640" y="132397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Previous Day Recap</a:t>
            </a:r>
          </a:p>
        </p:txBody>
      </p:sp>
      <p:sp>
        <p:nvSpPr>
          <p:cNvPr id="11" name="Text Placeholder 5"/>
          <p:cNvSpPr txBox="1">
            <a:spLocks/>
          </p:cNvSpPr>
          <p:nvPr/>
        </p:nvSpPr>
        <p:spPr bwMode="auto">
          <a:xfrm>
            <a:off x="1331640" y="26257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How Does MapReduce Work?</a:t>
            </a:r>
          </a:p>
        </p:txBody>
      </p:sp>
      <p:sp>
        <p:nvSpPr>
          <p:cNvPr id="12" name="Text Placeholder 5"/>
          <p:cNvSpPr txBox="1">
            <a:spLocks/>
          </p:cNvSpPr>
          <p:nvPr/>
        </p:nvSpPr>
        <p:spPr bwMode="auto">
          <a:xfrm>
            <a:off x="1331640" y="3273425"/>
            <a:ext cx="6419850" cy="503238"/>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MapReduce Through The Ages</a:t>
            </a:r>
          </a:p>
        </p:txBody>
      </p:sp>
      <p:sp>
        <p:nvSpPr>
          <p:cNvPr id="17" name="Text Placeholder 4"/>
          <p:cNvSpPr txBox="1">
            <a:spLocks/>
          </p:cNvSpPr>
          <p:nvPr/>
        </p:nvSpPr>
        <p:spPr>
          <a:xfrm>
            <a:off x="1331640" y="2626855"/>
            <a:ext cx="6420583" cy="504000"/>
          </a:xfrm>
          <a:prstGeom prst="roundRect">
            <a:avLst/>
          </a:prstGeom>
          <a:solidFill>
            <a:srgbClr val="2EABE2"/>
          </a:solidFill>
          <a:ln>
            <a:noFill/>
          </a:ln>
          <a:effectLst/>
          <a:scene3d>
            <a:camera prst="orthographicFront"/>
            <a:lightRig rig="threePt" dir="t"/>
          </a:scene3d>
          <a:sp3d prstMaterial="dkEdge">
            <a:bevelT w="38100" h="12700"/>
          </a:sp3d>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ctr">
              <a:defRPr sz="2400">
                <a:solidFill>
                  <a:schemeClr val="lt1"/>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GB" sz="2200" b="1" dirty="0"/>
              <a:t>How Does MapReduce Work?</a:t>
            </a:r>
          </a:p>
        </p:txBody>
      </p:sp>
      <p:sp>
        <p:nvSpPr>
          <p:cNvPr id="20" name="Text Placeholder 5"/>
          <p:cNvSpPr txBox="1">
            <a:spLocks/>
          </p:cNvSpPr>
          <p:nvPr/>
        </p:nvSpPr>
        <p:spPr bwMode="auto">
          <a:xfrm>
            <a:off x="1355086" y="5876503"/>
            <a:ext cx="6419850" cy="504825"/>
          </a:xfrm>
          <a:prstGeom prst="roundRect">
            <a:avLst/>
          </a:prstGeom>
          <a:solidFill>
            <a:schemeClr val="bg1">
              <a:lumMod val="85000"/>
            </a:schemeClr>
          </a:solidFill>
          <a:ln w="6350" cap="flat" cmpd="sng" algn="ctr">
            <a:solidFill>
              <a:schemeClr val="bg1">
                <a:lumMod val="50000"/>
              </a:schemeClr>
            </a:solidFill>
            <a:prstDash val="solid"/>
            <a:headEnd type="none" w="med" len="med"/>
            <a:tailEnd type="none" w="med" len="med"/>
          </a:ln>
        </p:spPr>
        <p:style>
          <a:lnRef idx="2">
            <a:schemeClr val="dk1">
              <a:shade val="50000"/>
            </a:schemeClr>
          </a:lnRef>
          <a:fillRef idx="1">
            <a:schemeClr val="dk1"/>
          </a:fillRef>
          <a:effectRef idx="0">
            <a:schemeClr val="dk1"/>
          </a:effectRef>
          <a:fontRef idx="minor">
            <a:schemeClr val="lt1"/>
          </a:fontRef>
        </p:style>
        <p:txBody>
          <a:bodyPr vert="horz" wrap="square" lIns="0" tIns="0" rIns="0" bIns="0" numCol="1" anchor="ctr" anchorCtr="0" compatLnSpc="1">
            <a:prstTxWarp prst="textNoShape">
              <a:avLst/>
            </a:prstTxWarp>
            <a:noAutofit/>
          </a:bodyPr>
          <a:lstStyle>
            <a:lvl1pPr marL="342900" indent="-342900" algn="l" defTabSz="457200" rtl="0" eaLnBrk="0" fontAlgn="base" hangingPunct="0">
              <a:spcBef>
                <a:spcPct val="20000"/>
              </a:spcBef>
              <a:spcAft>
                <a:spcPct val="0"/>
              </a:spcAft>
              <a:defRPr sz="1200" kern="1200">
                <a:solidFill>
                  <a:schemeClr val="lt1"/>
                </a:solidFill>
                <a:latin typeface="+mn-lt"/>
                <a:ea typeface="+mn-ea"/>
                <a:cs typeface="+mn-cs"/>
              </a:defRPr>
            </a:lvl1pPr>
            <a:lvl2pPr marL="285750" indent="-200025" algn="l" defTabSz="457200" rtl="0" eaLnBrk="0" fontAlgn="base" hangingPunct="0">
              <a:spcBef>
                <a:spcPct val="20000"/>
              </a:spcBef>
              <a:spcAft>
                <a:spcPct val="0"/>
              </a:spcAft>
              <a:buClr>
                <a:srgbClr val="3099D9"/>
              </a:buClr>
              <a:buFont typeface="Arial" pitchFamily="34" charset="0"/>
              <a:buChar char="•"/>
              <a:defRPr sz="1200" kern="1200">
                <a:solidFill>
                  <a:schemeClr val="lt1"/>
                </a:solidFill>
                <a:latin typeface="+mn-lt"/>
                <a:ea typeface="+mn-ea"/>
                <a:cs typeface="+mn-cs"/>
              </a:defRPr>
            </a:lvl2pPr>
            <a:lvl3pPr marL="442913" indent="-177800" algn="l" defTabSz="457200" rtl="0" eaLnBrk="0" fontAlgn="base" hangingPunct="0">
              <a:spcBef>
                <a:spcPct val="20000"/>
              </a:spcBef>
              <a:spcAft>
                <a:spcPct val="0"/>
              </a:spcAft>
              <a:buClr>
                <a:srgbClr val="E78426"/>
              </a:buClr>
              <a:buFont typeface="Arial" pitchFamily="34" charset="0"/>
              <a:buChar char="•"/>
              <a:defRPr sz="1200" kern="1200">
                <a:solidFill>
                  <a:schemeClr val="lt1"/>
                </a:solidFill>
                <a:latin typeface="+mn-lt"/>
                <a:ea typeface="+mn-ea"/>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lt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lt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lt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lt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lt1"/>
                </a:solidFill>
                <a:latin typeface="+mn-lt"/>
                <a:ea typeface="+mn-ea"/>
                <a:cs typeface="+mn-cs"/>
              </a:defRPr>
            </a:lvl9pPr>
          </a:lstStyle>
          <a:p>
            <a:pPr algn="ctr"/>
            <a:r>
              <a:rPr lang="en-GB" sz="2200" dirty="0">
                <a:solidFill>
                  <a:schemeClr val="tx1">
                    <a:lumMod val="50000"/>
                    <a:lumOff val="50000"/>
                  </a:schemeClr>
                </a:solidFill>
              </a:rPr>
              <a:t>Q&amp;A</a:t>
            </a:r>
          </a:p>
        </p:txBody>
      </p:sp>
    </p:spTree>
    <p:extLst>
      <p:ext uri="{BB962C8B-B14F-4D97-AF65-F5344CB8AC3E}">
        <p14:creationId xmlns:p14="http://schemas.microsoft.com/office/powerpoint/2010/main" val="1307700887"/>
      </p:ext>
    </p:extLst>
  </p:cSld>
  <p:clrMapOvr>
    <a:masterClrMapping/>
  </p:clrMapOvr>
  <p:transition spd="slow">
    <p:strip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solidFill>
                  <a:prstClr val="black"/>
                </a:solidFill>
              </a:rPr>
              <a:t>Page </a:t>
            </a:r>
            <a:fld id="{94882C9C-E8A8-4DCC-A9DD-8B46B7E6C669}" type="slidenum">
              <a:rPr lang="en-US" b="1" smtClean="0">
                <a:solidFill>
                  <a:prstClr val="black"/>
                </a:solidFill>
              </a:rPr>
              <a:pPr>
                <a:defRPr/>
              </a:pPr>
              <a:t>9</a:t>
            </a:fld>
            <a:endParaRPr lang="en-US" b="1" dirty="0">
              <a:solidFill>
                <a:prstClr val="black"/>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93845049"/>
              </p:ext>
            </p:extLst>
          </p:nvPr>
        </p:nvGraphicFramePr>
        <p:xfrm>
          <a:off x="899592" y="2492896"/>
          <a:ext cx="7920880" cy="1049148"/>
        </p:xfrm>
        <a:graphic>
          <a:graphicData uri="http://schemas.openxmlformats.org/drawingml/2006/table">
            <a:tbl>
              <a:tblPr firstRow="1" bandRow="1">
                <a:tableStyleId>{2D5ABB26-0587-4C30-8999-92F81FD0307C}</a:tableStyleId>
              </a:tblPr>
              <a:tblGrid>
                <a:gridCol w="7920880">
                  <a:extLst>
                    <a:ext uri="{9D8B030D-6E8A-4147-A177-3AD203B41FA5}">
                      <a16:colId xmlns:a16="http://schemas.microsoft.com/office/drawing/2014/main" val="20000"/>
                    </a:ext>
                  </a:extLst>
                </a:gridCol>
              </a:tblGrid>
              <a:tr h="1049148">
                <a:tc>
                  <a:txBody>
                    <a:bodyPr/>
                    <a:lstStyle/>
                    <a:p>
                      <a:endParaRPr lang="en-GB" sz="1600" dirty="0">
                        <a:latin typeface="+mn-lt"/>
                      </a:endParaRPr>
                    </a:p>
                  </a:txBody>
                  <a:tcPr/>
                </a:tc>
                <a:extLst>
                  <a:ext uri="{0D108BD9-81ED-4DB2-BD59-A6C34878D82A}">
                    <a16:rowId xmlns:a16="http://schemas.microsoft.com/office/drawing/2014/main" val="10000"/>
                  </a:ext>
                </a:extLst>
              </a:tr>
            </a:tbl>
          </a:graphicData>
        </a:graphic>
      </p:graphicFrame>
      <p:sp>
        <p:nvSpPr>
          <p:cNvPr id="8" name="Title 1"/>
          <p:cNvSpPr txBox="1">
            <a:spLocks/>
          </p:cNvSpPr>
          <p:nvPr/>
        </p:nvSpPr>
        <p:spPr bwMode="auto">
          <a:xfrm>
            <a:off x="457200" y="637238"/>
            <a:ext cx="4834880"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t>How Does MapReduce Work?</a:t>
            </a:r>
          </a:p>
        </p:txBody>
      </p:sp>
      <p:sp>
        <p:nvSpPr>
          <p:cNvPr id="9" name="Title 1"/>
          <p:cNvSpPr txBox="1">
            <a:spLocks/>
          </p:cNvSpPr>
          <p:nvPr/>
        </p:nvSpPr>
        <p:spPr bwMode="auto">
          <a:xfrm>
            <a:off x="457200" y="1213302"/>
            <a:ext cx="3106688" cy="353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b="0" dirty="0">
                <a:solidFill>
                  <a:srgbClr val="2EABE2"/>
                </a:solidFill>
              </a:rPr>
              <a:t>Job and Task Trackers</a:t>
            </a:r>
          </a:p>
        </p:txBody>
      </p:sp>
      <p:graphicFrame>
        <p:nvGraphicFramePr>
          <p:cNvPr id="10" name="Content Placeholder 6"/>
          <p:cNvGraphicFramePr>
            <a:graphicFrameLocks/>
          </p:cNvGraphicFramePr>
          <p:nvPr>
            <p:custDataLst>
              <p:tags r:id="rId1"/>
            </p:custDataLst>
            <p:extLst>
              <p:ext uri="{D42A27DB-BD31-4B8C-83A1-F6EECF244321}">
                <p14:modId xmlns:p14="http://schemas.microsoft.com/office/powerpoint/2010/main" val="1243230449"/>
              </p:ext>
            </p:extLst>
          </p:nvPr>
        </p:nvGraphicFramePr>
        <p:xfrm>
          <a:off x="1331640" y="3212976"/>
          <a:ext cx="6364400" cy="20437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Rounded Rectangle 10"/>
          <p:cNvSpPr/>
          <p:nvPr/>
        </p:nvSpPr>
        <p:spPr>
          <a:xfrm>
            <a:off x="395535" y="5517232"/>
            <a:ext cx="8280119" cy="817245"/>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dirty="0" err="1"/>
              <a:t>nb</a:t>
            </a:r>
            <a:r>
              <a:rPr lang="en-GB" altLang="en-US" dirty="0"/>
              <a:t>~ Having the Task Tracker and DataNodes located on the same nodes improve performance.</a:t>
            </a:r>
          </a:p>
        </p:txBody>
      </p:sp>
      <p:sp>
        <p:nvSpPr>
          <p:cNvPr id="12" name="Rounded Rectangle 11"/>
          <p:cNvSpPr/>
          <p:nvPr/>
        </p:nvSpPr>
        <p:spPr>
          <a:xfrm>
            <a:off x="395536" y="1567245"/>
            <a:ext cx="8280120" cy="817245"/>
          </a:xfrm>
          <a:prstGeom prst="roundRect">
            <a:avLst/>
          </a:prstGeom>
          <a:solidFill>
            <a:schemeClr val="accent5">
              <a:lumMod val="20000"/>
              <a:lumOff val="80000"/>
            </a:schemeClr>
          </a:solidFill>
          <a:ln w="38100">
            <a:solidFill>
              <a:srgbClr val="2EABE2"/>
            </a:solidFill>
          </a:ln>
        </p:spPr>
        <p:style>
          <a:lnRef idx="0">
            <a:scrgbClr r="0" g="0" b="0"/>
          </a:lnRef>
          <a:fillRef idx="0">
            <a:scrgbClr r="0" g="0" b="0"/>
          </a:fillRef>
          <a:effectRef idx="0">
            <a:scrgbClr r="0" g="0" b="0"/>
          </a:effectRef>
          <a:fontRef idx="minor">
            <a:schemeClr val="dk1"/>
          </a:fontRef>
        </p:style>
        <p:txBody>
          <a:bodyPr spcFirstLastPara="0" vert="horz" wrap="square" lIns="91440" tIns="91440" rIns="91440" bIns="91440" numCol="1" spcCol="1270" anchor="t" anchorCtr="0">
            <a:spAutoFit/>
          </a:bodyPr>
          <a:lstStyle/>
          <a:p>
            <a:r>
              <a:rPr lang="en-GB" altLang="en-US" dirty="0"/>
              <a:t>MapReduce's strength is inherent of its ability to take a large job and divide it into smaller tasks! </a:t>
            </a:r>
          </a:p>
        </p:txBody>
      </p:sp>
      <p:sp>
        <p:nvSpPr>
          <p:cNvPr id="14" name="Title 1"/>
          <p:cNvSpPr txBox="1">
            <a:spLocks/>
          </p:cNvSpPr>
          <p:nvPr/>
        </p:nvSpPr>
        <p:spPr bwMode="auto">
          <a:xfrm>
            <a:off x="395536" y="2420888"/>
            <a:ext cx="8280119"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45720" numCol="1" anchor="t" anchorCtr="0" compatLnSpc="1">
            <a:prstTxWarp prst="textNoShape">
              <a:avLst/>
            </a:prstTxWarp>
            <a:sp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MS PGothic"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MS PGothic"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sz="2000" b="0" dirty="0"/>
              <a:t>The delegation of the smaller tasks is handled by two long lived processes (daemons) known as the </a:t>
            </a:r>
            <a:r>
              <a:rPr lang="en-GB" sz="2000" dirty="0">
                <a:solidFill>
                  <a:srgbClr val="2EABE2"/>
                </a:solidFill>
              </a:rPr>
              <a:t>Job Tracker</a:t>
            </a:r>
            <a:r>
              <a:rPr lang="en-GB" sz="2000" b="0" dirty="0">
                <a:solidFill>
                  <a:srgbClr val="2EABE2"/>
                </a:solidFill>
              </a:rPr>
              <a:t> </a:t>
            </a:r>
            <a:r>
              <a:rPr lang="en-GB" sz="2000" b="0" dirty="0"/>
              <a:t>and the </a:t>
            </a:r>
            <a:r>
              <a:rPr lang="en-GB" sz="2000" dirty="0">
                <a:solidFill>
                  <a:srgbClr val="2EABE2"/>
                </a:solidFill>
              </a:rPr>
              <a:t>Task Tracker</a:t>
            </a:r>
          </a:p>
        </p:txBody>
      </p:sp>
    </p:spTree>
    <p:extLst>
      <p:ext uri="{BB962C8B-B14F-4D97-AF65-F5344CB8AC3E}">
        <p14:creationId xmlns:p14="http://schemas.microsoft.com/office/powerpoint/2010/main" val="3253455664"/>
      </p:ext>
    </p:extLst>
  </p:cSld>
  <p:clrMapOvr>
    <a:masterClrMapping/>
  </p:clrMapOvr>
  <p:transition spd="slow">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graphicEl>
                                              <a:dgm id="{3614A317-B3F3-44AF-8F10-98022BD2B392}"/>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graphicEl>
                                              <a:dgm id="{F534DF47-1754-4989-8654-34B33E2784E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graphicEl>
                                              <a:dgm id="{1EF222D1-4796-4179-8A0B-EA8A01E872BE}"/>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graphicEl>
                                              <a:dgm id="{1B1F8610-C464-41F4-964C-367986051390}"/>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Sub>
          <a:bldDgm bld="one"/>
        </p:bldSub>
      </p:bldGraphic>
    </p:bldLst>
  </p:timing>
</p:sld>
</file>

<file path=ppt/tags/tag1.xml><?xml version="1.0" encoding="utf-8"?>
<p:tagLst xmlns:a="http://schemas.openxmlformats.org/drawingml/2006/main" xmlns:r="http://schemas.openxmlformats.org/officeDocument/2006/relationships" xmlns:p="http://schemas.openxmlformats.org/presentationml/2006/main">
  <p:tag name="DVSHAPEID" val="6GXt9VFTjPAYEWV6NqPlCq"/>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xE3QjGNQ6SKDmAMCGD8k5K"/>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odule xmlns="c43e90cf-65af-417b-bc7c-e52e683de365">02. HDFS</Modul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E84CDB8DA1B2D4FB412AD9113E50F5A" ma:contentTypeVersion="" ma:contentTypeDescription="Create a new document." ma:contentTypeScope="" ma:versionID="e40f3c5e5bbf166eba96cc978444212a">
  <xsd:schema xmlns:xsd="http://www.w3.org/2001/XMLSchema" xmlns:xs="http://www.w3.org/2001/XMLSchema" xmlns:p="http://schemas.microsoft.com/office/2006/metadata/properties" xmlns:ns3="c43e90cf-65af-417b-bc7c-e52e683de365" targetNamespace="http://schemas.microsoft.com/office/2006/metadata/properties" ma:root="true" ma:fieldsID="0e935c5993a91e778ad7c62c0bdefc8b" ns3:_="">
    <xsd:import namespace="c43e90cf-65af-417b-bc7c-e52e683de365"/>
    <xsd:element name="properties">
      <xsd:complexType>
        <xsd:sequence>
          <xsd:element name="documentManagement">
            <xsd:complexType>
              <xsd:all>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e90cf-65af-417b-bc7c-e52e683de365" elementFormDefault="qualified">
    <xsd:import namespace="http://schemas.microsoft.com/office/2006/documentManagement/types"/>
    <xsd:import namespace="http://schemas.microsoft.com/office/infopath/2007/PartnerControls"/>
    <xsd:element name="Module" ma:index="9" nillable="true" ma:displayName="Module" ma:default="01. Introduction To Data Science" ma:format="Dropdown" ma:internalName="Module">
      <xsd:simpleType>
        <xsd:restriction base="dms:Choice">
          <xsd:enumeration value="01. Introduction To Data Science"/>
          <xsd:enumeration value="02. HDFS"/>
          <xsd:enumeration value="03. HIVE"/>
          <xsd:enumeration value="04. PIG"/>
          <xsd:enumeration value="05. SPARK"/>
          <xsd:enumeration value="06. R Programming"/>
          <xsd:enumeration value="07. Projects"/>
          <xsd:enumeration value="08. Python for Data Science"/>
          <xsd:enumeration value="09. SQOOP"/>
          <xsd:enumeration value="10. PARQUET"/>
          <xsd:enumeration value="11. KAFKA"/>
          <xsd:enumeration value="12. IMPALA"/>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B7494A-3DD9-48BB-96DA-5A70B8D2BCC2}">
  <ds:schemaRefs>
    <ds:schemaRef ds:uri="http://schemas.microsoft.com/office/2006/metadata/properties"/>
    <ds:schemaRef ds:uri="http://schemas.microsoft.com/office/infopath/2007/PartnerControls"/>
    <ds:schemaRef ds:uri="c43e90cf-65af-417b-bc7c-e52e683de365"/>
  </ds:schemaRefs>
</ds:datastoreItem>
</file>

<file path=customXml/itemProps2.xml><?xml version="1.0" encoding="utf-8"?>
<ds:datastoreItem xmlns:ds="http://schemas.openxmlformats.org/officeDocument/2006/customXml" ds:itemID="{9BB6F820-39DC-4DE3-A536-F48E8695CE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3e90cf-65af-417b-bc7c-e52e683de3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AD8C53-6967-4492-9CD8-9BB89219078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19730</TotalTime>
  <Words>3169</Words>
  <Application>Microsoft Macintosh PowerPoint</Application>
  <PresentationFormat>On-screen Show (4:3)</PresentationFormat>
  <Paragraphs>555</Paragraphs>
  <Slides>35</Slides>
  <Notes>23</Notes>
  <HiddenSlides>13</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35</vt:i4>
      </vt:variant>
    </vt:vector>
  </HeadingPairs>
  <TitlesOfParts>
    <vt:vector size="41" baseType="lpstr">
      <vt:lpstr>Arial</vt:lpstr>
      <vt:lpstr>Calibri</vt:lpstr>
      <vt:lpstr>Consolas</vt:lpstr>
      <vt:lpstr>Wingdings</vt:lpstr>
      <vt:lpstr>Office Theme</vt:lpstr>
      <vt:lpstr>1_Office Theme</vt:lpstr>
      <vt:lpstr>PowerPoint Presentation</vt:lpstr>
      <vt:lpstr>Agenda</vt:lpstr>
      <vt:lpstr>Agenda</vt:lpstr>
      <vt:lpstr>Agenda</vt:lpstr>
      <vt:lpstr>Example MapReduce</vt:lpstr>
      <vt:lpstr>PowerPoint Presentation</vt:lpstr>
      <vt:lpstr>PowerPoint Presentation</vt:lpstr>
      <vt:lpstr>Agenda</vt:lpstr>
      <vt:lpstr>PowerPoint Presentation</vt:lpstr>
      <vt:lpstr>PowerPoint Presentation</vt:lpstr>
      <vt:lpstr>PowerPoint Presentation</vt:lpstr>
      <vt:lpstr>PowerPoint Presentation</vt:lpstr>
      <vt:lpstr>PowerPoint Presentation</vt:lpstr>
      <vt:lpstr>How Does MapReduce Work?</vt:lpstr>
      <vt:lpstr>How Does MapReduce Work?</vt:lpstr>
      <vt:lpstr>How Does MapReduce Work?</vt:lpstr>
      <vt:lpstr>PowerPoint Presentation</vt:lpstr>
      <vt:lpstr>PowerPoint Presentation</vt:lpstr>
      <vt:lpstr>Agenda</vt:lpstr>
      <vt:lpstr>MapReduce Through The Ages</vt:lpstr>
      <vt:lpstr>Agenda</vt:lpstr>
      <vt:lpstr>YARN</vt:lpstr>
      <vt:lpstr>Agenda</vt:lpstr>
      <vt:lpstr>PowerPoint Presentation</vt:lpstr>
      <vt:lpstr>Scripting a MapReduce Task</vt:lpstr>
      <vt:lpstr>Scripting a MapReduce Task</vt:lpstr>
      <vt:lpstr>Scripting a MapReduce Task</vt:lpstr>
      <vt:lpstr>Scripting a MapReduce Task</vt:lpstr>
      <vt:lpstr>Agenda</vt:lpstr>
      <vt:lpstr>A Simpler Way</vt:lpstr>
      <vt:lpstr>Agenda</vt:lpstr>
      <vt:lpstr>PowerPoint Presentation</vt:lpstr>
      <vt:lpstr>PowerPoint Presentation</vt:lpstr>
      <vt:lpstr>PowerPoint Presentation</vt:lpstr>
      <vt:lpstr>Learning Outcomes</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Stuart Brown</dc:creator>
  <cp:lastModifiedBy>Ovando Carter</cp:lastModifiedBy>
  <cp:revision>372</cp:revision>
  <cp:lastPrinted>2015-10-26T08:18:22Z</cp:lastPrinted>
  <dcterms:created xsi:type="dcterms:W3CDTF">2015-09-25T08:37:51Z</dcterms:created>
  <dcterms:modified xsi:type="dcterms:W3CDTF">2022-09-07T13:18:41Z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0x0101001E84CDB8DA1B2D4FB412AD9113E50F5A</vt:lpwstr>
  </property>
</Properties>
</file>