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10.xml" ContentType="application/vnd.openxmlformats-officedocument.presentationml.slide+xml"/>
  <Override PartName="/ppt/slides/slide19.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3.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5.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4.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2"/>
  </p:notesMasterIdLst>
  <p:handoutMasterIdLst>
    <p:handoutMasterId r:id="rId23"/>
  </p:handoutMasterIdLst>
  <p:sldIdLst>
    <p:sldId id="404" r:id="rId3"/>
    <p:sldId id="274" r:id="rId4"/>
    <p:sldId id="424" r:id="rId5"/>
    <p:sldId id="425" r:id="rId6"/>
    <p:sldId id="407" r:id="rId7"/>
    <p:sldId id="378" r:id="rId8"/>
    <p:sldId id="426" r:id="rId9"/>
    <p:sldId id="427" r:id="rId10"/>
    <p:sldId id="428" r:id="rId11"/>
    <p:sldId id="429" r:id="rId12"/>
    <p:sldId id="430" r:id="rId13"/>
    <p:sldId id="431" r:id="rId14"/>
    <p:sldId id="432" r:id="rId15"/>
    <p:sldId id="433" r:id="rId16"/>
    <p:sldId id="438" r:id="rId17"/>
    <p:sldId id="434" r:id="rId18"/>
    <p:sldId id="435" r:id="rId19"/>
    <p:sldId id="436" r:id="rId20"/>
    <p:sldId id="437" r:id="rId21"/>
  </p:sldIdLst>
  <p:sldSz cx="9144000" cy="6858000" type="screen4x3"/>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ABE2"/>
    <a:srgbClr val="01AF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49" autoAdjust="0"/>
    <p:restoredTop sz="77622" autoAdjust="0"/>
  </p:normalViewPr>
  <p:slideViewPr>
    <p:cSldViewPr>
      <p:cViewPr>
        <p:scale>
          <a:sx n="70" d="100"/>
          <a:sy n="70" d="100"/>
        </p:scale>
        <p:origin x="-1266" y="-492"/>
      </p:cViewPr>
      <p:guideLst>
        <p:guide orient="horz" pos="2160"/>
        <p:guide pos="2880"/>
      </p:guideLst>
    </p:cSldViewPr>
  </p:slideViewPr>
  <p:notesTextViewPr>
    <p:cViewPr>
      <p:scale>
        <a:sx n="1" d="1"/>
        <a:sy n="1" d="1"/>
      </p:scale>
      <p:origin x="0" y="0"/>
    </p:cViewPr>
  </p:notesTextViewPr>
  <p:sorterViewPr>
    <p:cViewPr>
      <p:scale>
        <a:sx n="75" d="100"/>
        <a:sy n="75" d="100"/>
      </p:scale>
      <p:origin x="0" y="6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customXml" Target="../customXml/item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 Id="rId30"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14763" y="0"/>
            <a:ext cx="2919412" cy="493713"/>
          </a:xfrm>
          <a:prstGeom prst="rect">
            <a:avLst/>
          </a:prstGeom>
        </p:spPr>
        <p:txBody>
          <a:bodyPr vert="horz" lIns="91440" tIns="45720" rIns="91440" bIns="45720" rtlCol="0"/>
          <a:lstStyle>
            <a:lvl1pPr algn="r">
              <a:defRPr sz="1200"/>
            </a:lvl1pPr>
          </a:lstStyle>
          <a:p>
            <a:fld id="{660A8348-350A-45CE-BB9F-F9794DB687D5}" type="datetimeFigureOut">
              <a:rPr lang="en-GB" smtClean="0"/>
              <a:t>22/08/2017</a:t>
            </a:fld>
            <a:endParaRPr lang="en-GB"/>
          </a:p>
        </p:txBody>
      </p:sp>
      <p:sp>
        <p:nvSpPr>
          <p:cNvPr id="4" name="Footer Placeholder 3"/>
          <p:cNvSpPr>
            <a:spLocks noGrp="1"/>
          </p:cNvSpPr>
          <p:nvPr>
            <p:ph type="ftr" sz="quarter" idx="2"/>
          </p:nvPr>
        </p:nvSpPr>
        <p:spPr>
          <a:xfrm>
            <a:off x="0" y="9371013"/>
            <a:ext cx="2919413" cy="493712"/>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14763" y="9371013"/>
            <a:ext cx="2919412" cy="493712"/>
          </a:xfrm>
          <a:prstGeom prst="rect">
            <a:avLst/>
          </a:prstGeom>
        </p:spPr>
        <p:txBody>
          <a:bodyPr vert="horz" lIns="91440" tIns="45720" rIns="91440" bIns="45720" rtlCol="0" anchor="b"/>
          <a:lstStyle>
            <a:lvl1pPr algn="r">
              <a:defRPr sz="1200"/>
            </a:lvl1pPr>
          </a:lstStyle>
          <a:p>
            <a:fld id="{A43F7261-9228-444F-8539-41937ED0D7FA}" type="slidenum">
              <a:rPr lang="en-GB" smtClean="0"/>
              <a:t>‹#›</a:t>
            </a:fld>
            <a:endParaRPr lang="en-GB"/>
          </a:p>
        </p:txBody>
      </p:sp>
    </p:spTree>
    <p:extLst>
      <p:ext uri="{BB962C8B-B14F-4D97-AF65-F5344CB8AC3E}">
        <p14:creationId xmlns:p14="http://schemas.microsoft.com/office/powerpoint/2010/main" val="13549713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14763" y="0"/>
            <a:ext cx="2919412" cy="493713"/>
          </a:xfrm>
          <a:prstGeom prst="rect">
            <a:avLst/>
          </a:prstGeom>
        </p:spPr>
        <p:txBody>
          <a:bodyPr vert="horz" lIns="91440" tIns="45720" rIns="91440" bIns="45720" rtlCol="0"/>
          <a:lstStyle>
            <a:lvl1pPr algn="r">
              <a:defRPr sz="1200"/>
            </a:lvl1pPr>
          </a:lstStyle>
          <a:p>
            <a:fld id="{817DFBA6-0AA3-4D54-9136-E74BEC386ED6}" type="datetimeFigureOut">
              <a:rPr lang="en-GB" smtClean="0"/>
              <a:t>22/08/2017</a:t>
            </a:fld>
            <a:endParaRPr lang="en-GB"/>
          </a:p>
        </p:txBody>
      </p:sp>
      <p:sp>
        <p:nvSpPr>
          <p:cNvPr id="4" name="Slide Image Placeholder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3100" y="4686300"/>
            <a:ext cx="5389563" cy="44402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371013"/>
            <a:ext cx="2919413" cy="493712"/>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14763" y="9371013"/>
            <a:ext cx="2919412" cy="493712"/>
          </a:xfrm>
          <a:prstGeom prst="rect">
            <a:avLst/>
          </a:prstGeom>
        </p:spPr>
        <p:txBody>
          <a:bodyPr vert="horz" lIns="91440" tIns="45720" rIns="91440" bIns="45720" rtlCol="0" anchor="b"/>
          <a:lstStyle>
            <a:lvl1pPr algn="r">
              <a:defRPr sz="1200"/>
            </a:lvl1pPr>
          </a:lstStyle>
          <a:p>
            <a:fld id="{4E011099-7DC6-487A-8FAC-68388F89E721}" type="slidenum">
              <a:rPr lang="en-GB" smtClean="0"/>
              <a:t>‹#›</a:t>
            </a:fld>
            <a:endParaRPr lang="en-GB"/>
          </a:p>
        </p:txBody>
      </p:sp>
    </p:spTree>
    <p:extLst>
      <p:ext uri="{BB962C8B-B14F-4D97-AF65-F5344CB8AC3E}">
        <p14:creationId xmlns:p14="http://schemas.microsoft.com/office/powerpoint/2010/main" val="2905863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endParaRPr lang="en-GB" sz="1200" dirty="0" smtClean="0"/>
          </a:p>
          <a:p>
            <a:pPr marL="0" indent="0"/>
            <a:endParaRPr lang="en-GB" sz="1200" dirty="0" smtClean="0"/>
          </a:p>
          <a:p>
            <a:pPr marL="0" indent="0"/>
            <a:endParaRPr lang="en-GB" sz="1200" dirty="0" smtClean="0"/>
          </a:p>
          <a:p>
            <a:pPr marL="0" indent="0"/>
            <a:endParaRPr lang="en-GB" sz="1200" dirty="0" smtClean="0"/>
          </a:p>
          <a:p>
            <a:pPr marL="0" indent="0"/>
            <a:r>
              <a:rPr lang="en-GB" sz="1200" dirty="0" smtClean="0"/>
              <a:t>Presentation and Feedback</a:t>
            </a:r>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2</a:t>
            </a:fld>
            <a:endParaRPr lang="en-GB"/>
          </a:p>
        </p:txBody>
      </p:sp>
    </p:spTree>
    <p:extLst>
      <p:ext uri="{BB962C8B-B14F-4D97-AF65-F5344CB8AC3E}">
        <p14:creationId xmlns:p14="http://schemas.microsoft.com/office/powerpoint/2010/main" val="3235436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endParaRPr lang="en-GB" sz="1200" dirty="0" smtClean="0"/>
          </a:p>
          <a:p>
            <a:pPr marL="0" indent="0"/>
            <a:endParaRPr lang="en-GB" sz="1200" dirty="0" smtClean="0"/>
          </a:p>
          <a:p>
            <a:pPr marL="0" indent="0"/>
            <a:endParaRPr lang="en-GB" sz="1200" dirty="0" smtClean="0"/>
          </a:p>
          <a:p>
            <a:pPr marL="0" indent="0"/>
            <a:endParaRPr lang="en-GB" sz="1200" dirty="0" smtClean="0"/>
          </a:p>
          <a:p>
            <a:pPr marL="0" indent="0"/>
            <a:r>
              <a:rPr lang="en-GB" sz="1200" dirty="0" smtClean="0"/>
              <a:t>Presentation and Feedback</a:t>
            </a:r>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11</a:t>
            </a:fld>
            <a:endParaRPr lang="en-GB"/>
          </a:p>
        </p:txBody>
      </p:sp>
    </p:spTree>
    <p:extLst>
      <p:ext uri="{BB962C8B-B14F-4D97-AF65-F5344CB8AC3E}">
        <p14:creationId xmlns:p14="http://schemas.microsoft.com/office/powerpoint/2010/main" val="3235436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smtClean="0"/>
              <a:t>Schema On Read Example:</a:t>
            </a:r>
          </a:p>
          <a:p>
            <a:endParaRPr lang="en-GB" sz="1200" dirty="0" smtClean="0"/>
          </a:p>
          <a:p>
            <a:r>
              <a:rPr lang="en-GB" sz="1200" dirty="0" smtClean="0"/>
              <a:t>With a .csv file you could read the same column as a numeric, string or even a date. Which ever you choose in hive will effect  any sorting, comparisons and calculations.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endParaRPr lang="en-GB" sz="1200" baseline="0" dirty="0" smtClean="0"/>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12</a:t>
            </a:fld>
            <a:endParaRPr lang="en-GB"/>
          </a:p>
        </p:txBody>
      </p:sp>
    </p:spTree>
    <p:extLst>
      <p:ext uri="{BB962C8B-B14F-4D97-AF65-F5344CB8AC3E}">
        <p14:creationId xmlns:p14="http://schemas.microsoft.com/office/powerpoint/2010/main" val="3589149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endParaRPr lang="en-GB" sz="1200" dirty="0" smtClean="0"/>
          </a:p>
          <a:p>
            <a:pPr marL="0" indent="0"/>
            <a:endParaRPr lang="en-GB" sz="1200" dirty="0" smtClean="0"/>
          </a:p>
          <a:p>
            <a:pPr marL="0" indent="0"/>
            <a:endParaRPr lang="en-GB" sz="1200" dirty="0" smtClean="0"/>
          </a:p>
          <a:p>
            <a:pPr marL="0" indent="0"/>
            <a:endParaRPr lang="en-GB" sz="1200" dirty="0" smtClean="0"/>
          </a:p>
          <a:p>
            <a:pPr marL="0" indent="0"/>
            <a:r>
              <a:rPr lang="en-GB" sz="1200" dirty="0" smtClean="0"/>
              <a:t>Presentation and Feedback</a:t>
            </a:r>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13</a:t>
            </a:fld>
            <a:endParaRPr lang="en-GB"/>
          </a:p>
        </p:txBody>
      </p:sp>
    </p:spTree>
    <p:extLst>
      <p:ext uri="{BB962C8B-B14F-4D97-AF65-F5344CB8AC3E}">
        <p14:creationId xmlns:p14="http://schemas.microsoft.com/office/powerpoint/2010/main" val="3235436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Netflix:</a:t>
            </a:r>
          </a:p>
          <a:p>
            <a:endParaRPr lang="en-GB" sz="1200" baseline="0" dirty="0" smtClean="0"/>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14</a:t>
            </a:fld>
            <a:endParaRPr lang="en-GB"/>
          </a:p>
        </p:txBody>
      </p:sp>
    </p:spTree>
    <p:extLst>
      <p:ext uri="{BB962C8B-B14F-4D97-AF65-F5344CB8AC3E}">
        <p14:creationId xmlns:p14="http://schemas.microsoft.com/office/powerpoint/2010/main" val="35891492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Split</a:t>
            </a:r>
            <a:r>
              <a:rPr lang="en-GB" baseline="0" dirty="0" smtClean="0"/>
              <a:t> into teams dependant on class size.</a:t>
            </a:r>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15</a:t>
            </a:fld>
            <a:endParaRPr lang="en-GB"/>
          </a:p>
        </p:txBody>
      </p:sp>
    </p:spTree>
    <p:extLst>
      <p:ext uri="{BB962C8B-B14F-4D97-AF65-F5344CB8AC3E}">
        <p14:creationId xmlns:p14="http://schemas.microsoft.com/office/powerpoint/2010/main" val="2005587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endParaRPr lang="en-GB" sz="1200" dirty="0" smtClean="0"/>
          </a:p>
          <a:p>
            <a:pPr marL="0" indent="0"/>
            <a:endParaRPr lang="en-GB" sz="1200" dirty="0" smtClean="0"/>
          </a:p>
          <a:p>
            <a:pPr marL="0" indent="0"/>
            <a:endParaRPr lang="en-GB" sz="1200" dirty="0" smtClean="0"/>
          </a:p>
          <a:p>
            <a:pPr marL="0" indent="0"/>
            <a:endParaRPr lang="en-GB" sz="1200" dirty="0" smtClean="0"/>
          </a:p>
          <a:p>
            <a:pPr marL="0" indent="0"/>
            <a:r>
              <a:rPr lang="en-GB" sz="1200" dirty="0" smtClean="0"/>
              <a:t>Presentation and Feedback</a:t>
            </a:r>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16</a:t>
            </a:fld>
            <a:endParaRPr lang="en-GB"/>
          </a:p>
        </p:txBody>
      </p:sp>
    </p:spTree>
    <p:extLst>
      <p:ext uri="{BB962C8B-B14F-4D97-AF65-F5344CB8AC3E}">
        <p14:creationId xmlns:p14="http://schemas.microsoft.com/office/powerpoint/2010/main" val="3235436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endParaRPr lang="en-GB" sz="1200" baseline="0" dirty="0" smtClean="0"/>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17</a:t>
            </a:fld>
            <a:endParaRPr lang="en-GB"/>
          </a:p>
        </p:txBody>
      </p:sp>
    </p:spTree>
    <p:extLst>
      <p:ext uri="{BB962C8B-B14F-4D97-AF65-F5344CB8AC3E}">
        <p14:creationId xmlns:p14="http://schemas.microsoft.com/office/powerpoint/2010/main" val="3589149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endParaRPr lang="en-GB" sz="1200" dirty="0" smtClean="0"/>
          </a:p>
          <a:p>
            <a:pPr marL="0" indent="0"/>
            <a:endParaRPr lang="en-GB" sz="1200" dirty="0" smtClean="0"/>
          </a:p>
          <a:p>
            <a:pPr marL="0" indent="0"/>
            <a:endParaRPr lang="en-GB" sz="1200" dirty="0" smtClean="0"/>
          </a:p>
          <a:p>
            <a:pPr marL="0" indent="0"/>
            <a:endParaRPr lang="en-GB" sz="1200" dirty="0" smtClean="0"/>
          </a:p>
          <a:p>
            <a:pPr marL="0" indent="0"/>
            <a:r>
              <a:rPr lang="en-GB" sz="1200" dirty="0" smtClean="0"/>
              <a:t>Presentation and Feedback</a:t>
            </a:r>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18</a:t>
            </a:fld>
            <a:endParaRPr lang="en-GB"/>
          </a:p>
        </p:txBody>
      </p:sp>
    </p:spTree>
    <p:extLst>
      <p:ext uri="{BB962C8B-B14F-4D97-AF65-F5344CB8AC3E}">
        <p14:creationId xmlns:p14="http://schemas.microsoft.com/office/powerpoint/2010/main" val="32354365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endParaRPr lang="en-GB" sz="1200" baseline="0" dirty="0" smtClean="0"/>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19</a:t>
            </a:fld>
            <a:endParaRPr lang="en-GB"/>
          </a:p>
        </p:txBody>
      </p:sp>
    </p:spTree>
    <p:extLst>
      <p:ext uri="{BB962C8B-B14F-4D97-AF65-F5344CB8AC3E}">
        <p14:creationId xmlns:p14="http://schemas.microsoft.com/office/powerpoint/2010/main" val="3589149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endParaRPr lang="en-GB" sz="1200" dirty="0" smtClean="0"/>
          </a:p>
          <a:p>
            <a:pPr marL="0" indent="0"/>
            <a:endParaRPr lang="en-GB" sz="1200" dirty="0" smtClean="0"/>
          </a:p>
          <a:p>
            <a:pPr marL="0" indent="0"/>
            <a:endParaRPr lang="en-GB" sz="1200" dirty="0" smtClean="0"/>
          </a:p>
          <a:p>
            <a:pPr marL="0" indent="0"/>
            <a:endParaRPr lang="en-GB" sz="1200" dirty="0" smtClean="0"/>
          </a:p>
          <a:p>
            <a:pPr marL="0" indent="0"/>
            <a:r>
              <a:rPr lang="en-GB" sz="1200" dirty="0" smtClean="0"/>
              <a:t>Presentation and Feedback</a:t>
            </a:r>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3</a:t>
            </a:fld>
            <a:endParaRPr lang="en-GB"/>
          </a:p>
        </p:txBody>
      </p:sp>
    </p:spTree>
    <p:extLst>
      <p:ext uri="{BB962C8B-B14F-4D97-AF65-F5344CB8AC3E}">
        <p14:creationId xmlns:p14="http://schemas.microsoft.com/office/powerpoint/2010/main" val="323543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endParaRPr lang="en-GB" sz="1200" dirty="0" smtClean="0"/>
          </a:p>
          <a:p>
            <a:pPr marL="0" indent="0"/>
            <a:endParaRPr lang="en-GB" sz="1200" dirty="0" smtClean="0"/>
          </a:p>
          <a:p>
            <a:pPr marL="0" indent="0"/>
            <a:endParaRPr lang="en-GB" sz="1200" dirty="0" smtClean="0"/>
          </a:p>
          <a:p>
            <a:pPr marL="0" indent="0"/>
            <a:endParaRPr lang="en-GB" sz="1200" dirty="0" smtClean="0"/>
          </a:p>
          <a:p>
            <a:pPr marL="0" indent="0"/>
            <a:r>
              <a:rPr lang="en-GB" sz="1200" dirty="0" smtClean="0"/>
              <a:t>Presentation and Feedback</a:t>
            </a:r>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4</a:t>
            </a:fld>
            <a:endParaRPr lang="en-GB"/>
          </a:p>
        </p:txBody>
      </p:sp>
    </p:spTree>
    <p:extLst>
      <p:ext uri="{BB962C8B-B14F-4D97-AF65-F5344CB8AC3E}">
        <p14:creationId xmlns:p14="http://schemas.microsoft.com/office/powerpoint/2010/main" val="3235436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HDFS is the “secret sauce” that enables Hadoop to store huge files. It’s a scalable file system that distributes and stores data across all machines in a Hadoop cluster.</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MapReduce is the system used to efficiently process the large amount of data Hadoop stores in HDFS. </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MapReduce jobs are often written in Java. But not everyone using Hadoop knows Java—the preferred syntax is SQL, which is essentially the “lingua franca” between all programming languages in the BI/big data space.</a:t>
            </a:r>
          </a:p>
          <a:p>
            <a:r>
              <a:rPr lang="en-GB" sz="1200" b="0" i="0" kern="1200" dirty="0" smtClean="0">
                <a:solidFill>
                  <a:schemeClr val="tx1"/>
                </a:solidFill>
                <a:effectLst/>
                <a:latin typeface="+mn-lt"/>
                <a:ea typeface="+mn-ea"/>
                <a:cs typeface="+mn-cs"/>
              </a:rPr>
              <a:t>Hive allows users who aren’t familiar with programming to access and </a:t>
            </a:r>
            <a:r>
              <a:rPr lang="en-GB" sz="1200" b="0" i="0" kern="1200" dirty="0" err="1" smtClean="0">
                <a:solidFill>
                  <a:schemeClr val="tx1"/>
                </a:solidFill>
                <a:effectLst/>
                <a:latin typeface="+mn-lt"/>
                <a:ea typeface="+mn-ea"/>
                <a:cs typeface="+mn-cs"/>
              </a:rPr>
              <a:t>analyze</a:t>
            </a:r>
            <a:r>
              <a:rPr lang="en-GB" sz="1200" b="0" i="0" kern="1200" dirty="0" smtClean="0">
                <a:solidFill>
                  <a:schemeClr val="tx1"/>
                </a:solidFill>
                <a:effectLst/>
                <a:latin typeface="+mn-lt"/>
                <a:ea typeface="+mn-ea"/>
                <a:cs typeface="+mn-cs"/>
              </a:rPr>
              <a:t> big data in a less technical way, using a SQL-like syntax called Hive Query Language (</a:t>
            </a:r>
            <a:r>
              <a:rPr lang="en-GB" sz="1200" b="0" i="0" kern="1200" dirty="0" err="1" smtClean="0">
                <a:solidFill>
                  <a:schemeClr val="tx1"/>
                </a:solidFill>
                <a:effectLst/>
                <a:latin typeface="+mn-lt"/>
                <a:ea typeface="+mn-ea"/>
                <a:cs typeface="+mn-cs"/>
              </a:rPr>
              <a:t>HiveQL</a:t>
            </a:r>
            <a:r>
              <a:rPr lang="en-GB" sz="1200" b="0" i="0" kern="1200" dirty="0" smtClean="0">
                <a:solidFill>
                  <a:schemeClr val="tx1"/>
                </a:solidFill>
                <a:effectLst/>
                <a:latin typeface="+mn-lt"/>
                <a:ea typeface="+mn-ea"/>
                <a:cs typeface="+mn-cs"/>
              </a:rPr>
              <a:t>). </a:t>
            </a:r>
            <a:r>
              <a:rPr lang="en-GB" sz="1200" b="0" i="0" kern="1200" dirty="0" err="1" smtClean="0">
                <a:solidFill>
                  <a:schemeClr val="tx1"/>
                </a:solidFill>
                <a:effectLst/>
                <a:latin typeface="+mn-lt"/>
                <a:ea typeface="+mn-ea"/>
                <a:cs typeface="+mn-cs"/>
              </a:rPr>
              <a:t>HiveQL</a:t>
            </a:r>
            <a:r>
              <a:rPr lang="en-GB" sz="1200" b="0" i="0" kern="1200" dirty="0" smtClean="0">
                <a:solidFill>
                  <a:schemeClr val="tx1"/>
                </a:solidFill>
                <a:effectLst/>
                <a:latin typeface="+mn-lt"/>
                <a:ea typeface="+mn-ea"/>
                <a:cs typeface="+mn-cs"/>
              </a:rPr>
              <a:t> is used to create programs that run just like MapReduce would on a cluster.</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Like Hive and Impala, Pig is a high-level platform used for creating MapReduce programs more easily. The programming language Pig uses is called Pig Latin, and it allows you to extract, transform and load (ETL) data at a very high level—meaning something that would require several hundred lines of Java code can be expressed in, say, 10 lines of Pig.</a:t>
            </a:r>
          </a:p>
          <a:p>
            <a:r>
              <a:rPr lang="en-GB" sz="1200" b="0" i="0" kern="1200" dirty="0" smtClean="0">
                <a:solidFill>
                  <a:schemeClr val="tx1"/>
                </a:solidFill>
                <a:effectLst/>
                <a:latin typeface="+mn-lt"/>
                <a:ea typeface="+mn-ea"/>
                <a:cs typeface="+mn-cs"/>
              </a:rPr>
              <a:t>While Hive and Impala require data to be more structured in order to be </a:t>
            </a:r>
            <a:r>
              <a:rPr lang="en-GB" sz="1200" b="0" i="0" kern="1200" dirty="0" err="1" smtClean="0">
                <a:solidFill>
                  <a:schemeClr val="tx1"/>
                </a:solidFill>
                <a:effectLst/>
                <a:latin typeface="+mn-lt"/>
                <a:ea typeface="+mn-ea"/>
                <a:cs typeface="+mn-cs"/>
              </a:rPr>
              <a:t>analyzed</a:t>
            </a:r>
            <a:r>
              <a:rPr lang="en-GB" sz="1200" b="0" i="0" kern="1200" dirty="0" smtClean="0">
                <a:solidFill>
                  <a:schemeClr val="tx1"/>
                </a:solidFill>
                <a:effectLst/>
                <a:latin typeface="+mn-lt"/>
                <a:ea typeface="+mn-ea"/>
                <a:cs typeface="+mn-cs"/>
              </a:rPr>
              <a:t>, Pig allows you to work with unstructured data. In other words, while Hive and Impala are essentially query engines used for more straightforward analysis, Pig’s ETL capability means it can perform “grunt work” on unstructured data, cleaning it up and organizing it so that queries can be run against it.</a:t>
            </a:r>
          </a:p>
          <a:p>
            <a:endParaRPr lang="en-GB" sz="1200" b="0" i="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5</a:t>
            </a:fld>
            <a:endParaRPr lang="en-GB"/>
          </a:p>
        </p:txBody>
      </p:sp>
    </p:spTree>
    <p:extLst>
      <p:ext uri="{BB962C8B-B14F-4D97-AF65-F5344CB8AC3E}">
        <p14:creationId xmlns:p14="http://schemas.microsoft.com/office/powerpoint/2010/main" val="3589149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6</a:t>
            </a:fld>
            <a:endParaRPr lang="en-GB"/>
          </a:p>
        </p:txBody>
      </p:sp>
    </p:spTree>
    <p:extLst>
      <p:ext uri="{BB962C8B-B14F-4D97-AF65-F5344CB8AC3E}">
        <p14:creationId xmlns:p14="http://schemas.microsoft.com/office/powerpoint/2010/main" val="3589149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endParaRPr lang="en-GB" sz="1200" dirty="0" smtClean="0"/>
          </a:p>
          <a:p>
            <a:pPr marL="0" indent="0"/>
            <a:endParaRPr lang="en-GB" sz="1200" dirty="0" smtClean="0"/>
          </a:p>
          <a:p>
            <a:pPr marL="0" indent="0"/>
            <a:endParaRPr lang="en-GB" sz="1200" dirty="0" smtClean="0"/>
          </a:p>
          <a:p>
            <a:pPr marL="0" indent="0"/>
            <a:endParaRPr lang="en-GB" sz="1200" dirty="0" smtClean="0"/>
          </a:p>
          <a:p>
            <a:pPr marL="0" indent="0"/>
            <a:r>
              <a:rPr lang="en-GB" sz="1200" dirty="0" smtClean="0"/>
              <a:t>Presentation and Feedback</a:t>
            </a:r>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7</a:t>
            </a:fld>
            <a:endParaRPr lang="en-GB"/>
          </a:p>
        </p:txBody>
      </p:sp>
    </p:spTree>
    <p:extLst>
      <p:ext uri="{BB962C8B-B14F-4D97-AF65-F5344CB8AC3E}">
        <p14:creationId xmlns:p14="http://schemas.microsoft.com/office/powerpoint/2010/main" val="3235436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8</a:t>
            </a:fld>
            <a:endParaRPr lang="en-GB"/>
          </a:p>
        </p:txBody>
      </p:sp>
    </p:spTree>
    <p:extLst>
      <p:ext uri="{BB962C8B-B14F-4D97-AF65-F5344CB8AC3E}">
        <p14:creationId xmlns:p14="http://schemas.microsoft.com/office/powerpoint/2010/main" val="3589149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endParaRPr lang="en-GB" sz="1200" dirty="0" smtClean="0"/>
          </a:p>
          <a:p>
            <a:pPr marL="0" indent="0"/>
            <a:endParaRPr lang="en-GB" sz="1200" dirty="0" smtClean="0"/>
          </a:p>
          <a:p>
            <a:pPr marL="0" indent="0"/>
            <a:endParaRPr lang="en-GB" sz="1200" dirty="0" smtClean="0"/>
          </a:p>
          <a:p>
            <a:pPr marL="0" indent="0"/>
            <a:endParaRPr lang="en-GB" sz="1200" dirty="0" smtClean="0"/>
          </a:p>
          <a:p>
            <a:pPr marL="0" indent="0"/>
            <a:r>
              <a:rPr lang="en-GB" sz="1200" dirty="0" smtClean="0"/>
              <a:t>Presentation and Feedback</a:t>
            </a:r>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9</a:t>
            </a:fld>
            <a:endParaRPr lang="en-GB"/>
          </a:p>
        </p:txBody>
      </p:sp>
    </p:spTree>
    <p:extLst>
      <p:ext uri="{BB962C8B-B14F-4D97-AF65-F5344CB8AC3E}">
        <p14:creationId xmlns:p14="http://schemas.microsoft.com/office/powerpoint/2010/main" val="3235436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kern="1200" dirty="0" smtClean="0">
              <a:solidFill>
                <a:schemeClr val="tx1"/>
              </a:solidFill>
              <a:effectLst/>
              <a:latin typeface="+mn-lt"/>
              <a:ea typeface="+mn-ea"/>
              <a:cs typeface="+mn-cs"/>
            </a:endParaRPr>
          </a:p>
          <a:p>
            <a:r>
              <a:rPr lang="en-GB" sz="1200" dirty="0" smtClean="0"/>
              <a:t>Ashish </a:t>
            </a:r>
            <a:r>
              <a:rPr lang="en-GB" sz="1200" dirty="0" err="1" smtClean="0"/>
              <a:t>Thusoo</a:t>
            </a:r>
            <a:r>
              <a:rPr lang="en-GB" sz="1200" dirty="0" smtClean="0"/>
              <a:t> – Former </a:t>
            </a:r>
            <a:r>
              <a:rPr lang="en-GB" sz="1200" dirty="0" err="1" smtClean="0"/>
              <a:t>facebook</a:t>
            </a:r>
            <a:r>
              <a:rPr lang="en-GB" sz="1200" baseline="0" dirty="0" smtClean="0"/>
              <a:t> head of big data</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err="1" smtClean="0"/>
              <a:t>Joydeep</a:t>
            </a:r>
            <a:r>
              <a:rPr lang="en-GB" sz="1200" dirty="0" smtClean="0"/>
              <a:t> Sen </a:t>
            </a:r>
            <a:r>
              <a:rPr lang="en-GB" sz="1200" dirty="0" err="1" smtClean="0"/>
              <a:t>Sarma</a:t>
            </a:r>
            <a:r>
              <a:rPr lang="en-GB" sz="1200" dirty="0" smtClean="0"/>
              <a:t> – Former </a:t>
            </a:r>
            <a:r>
              <a:rPr lang="en-GB" sz="1200" dirty="0" err="1" smtClean="0"/>
              <a:t>facebook</a:t>
            </a:r>
            <a:r>
              <a:rPr lang="en-GB" sz="1200" baseline="0" dirty="0" smtClean="0"/>
              <a:t> head of data infrastructure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endParaRPr lang="en-GB" sz="1200" baseline="0" dirty="0" smtClean="0"/>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10</a:t>
            </a:fld>
            <a:endParaRPr lang="en-GB"/>
          </a:p>
        </p:txBody>
      </p:sp>
    </p:spTree>
    <p:extLst>
      <p:ext uri="{BB962C8B-B14F-4D97-AF65-F5344CB8AC3E}">
        <p14:creationId xmlns:p14="http://schemas.microsoft.com/office/powerpoint/2010/main" val="3589149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7940E78-600A-462C-BACE-949DB542FB98}" type="datetimeFigureOut">
              <a:rPr lang="en-GB" smtClean="0"/>
              <a:t>22/08/2017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68294F-6406-4BDA-BFD6-978A2ADAAC06}" type="slidenum">
              <a:rPr lang="en-GB" smtClean="0"/>
              <a:t>‹#›</a:t>
            </a:fld>
            <a:endParaRPr lang="en-GB"/>
          </a:p>
        </p:txBody>
      </p:sp>
    </p:spTree>
    <p:extLst>
      <p:ext uri="{BB962C8B-B14F-4D97-AF65-F5344CB8AC3E}">
        <p14:creationId xmlns:p14="http://schemas.microsoft.com/office/powerpoint/2010/main" val="3386352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7940E78-600A-462C-BACE-949DB542FB98}" type="datetimeFigureOut">
              <a:rPr lang="en-GB" smtClean="0"/>
              <a:t>22/08/2017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68294F-6406-4BDA-BFD6-978A2ADAAC06}" type="slidenum">
              <a:rPr lang="en-GB" smtClean="0"/>
              <a:t>‹#›</a:t>
            </a:fld>
            <a:endParaRPr lang="en-GB"/>
          </a:p>
        </p:txBody>
      </p:sp>
    </p:spTree>
    <p:extLst>
      <p:ext uri="{BB962C8B-B14F-4D97-AF65-F5344CB8AC3E}">
        <p14:creationId xmlns:p14="http://schemas.microsoft.com/office/powerpoint/2010/main" val="70061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7940E78-600A-462C-BACE-949DB542FB98}" type="datetimeFigureOut">
              <a:rPr lang="en-GB" smtClean="0"/>
              <a:t>22/08/2017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68294F-6406-4BDA-BFD6-978A2ADAAC06}" type="slidenum">
              <a:rPr lang="en-GB" smtClean="0"/>
              <a:t>‹#›</a:t>
            </a:fld>
            <a:endParaRPr lang="en-GB"/>
          </a:p>
        </p:txBody>
      </p:sp>
    </p:spTree>
    <p:extLst>
      <p:ext uri="{BB962C8B-B14F-4D97-AF65-F5344CB8AC3E}">
        <p14:creationId xmlns:p14="http://schemas.microsoft.com/office/powerpoint/2010/main" val="2723614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7142544" y="6498839"/>
            <a:ext cx="1661737"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www.fdmgroup.com</a:t>
            </a:r>
          </a:p>
        </p:txBody>
      </p:sp>
      <p:cxnSp>
        <p:nvCxnSpPr>
          <p:cNvPr id="3" name="Straight Connector 2"/>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userDrawn="1"/>
        </p:nvSpPr>
        <p:spPr>
          <a:xfrm>
            <a:off x="0" y="6359529"/>
            <a:ext cx="9144000" cy="4984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nvGrpSpPr>
          <p:cNvPr id="5" name="Group 8"/>
          <p:cNvGrpSpPr>
            <a:grpSpLocks/>
          </p:cNvGrpSpPr>
          <p:nvPr userDrawn="1"/>
        </p:nvGrpSpPr>
        <p:grpSpPr bwMode="auto">
          <a:xfrm>
            <a:off x="6000753" y="2008188"/>
            <a:ext cx="2697163" cy="762000"/>
            <a:chOff x="5282347" y="2359163"/>
            <a:chExt cx="3415237" cy="964722"/>
          </a:xfrm>
        </p:grpSpPr>
        <p:sp>
          <p:nvSpPr>
            <p:cNvPr id="6" name="Oval 5"/>
            <p:cNvSpPr/>
            <p:nvPr userDrawn="1"/>
          </p:nvSpPr>
          <p:spPr>
            <a:xfrm>
              <a:off x="5282347" y="2359163"/>
              <a:ext cx="972910"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7" name="Oval 6"/>
            <p:cNvSpPr/>
            <p:nvPr userDrawn="1"/>
          </p:nvSpPr>
          <p:spPr>
            <a:xfrm>
              <a:off x="6502506" y="2359163"/>
              <a:ext cx="974920"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8" name="Oval 7"/>
            <p:cNvSpPr/>
            <p:nvPr userDrawn="1"/>
          </p:nvSpPr>
          <p:spPr>
            <a:xfrm>
              <a:off x="7724674" y="2359163"/>
              <a:ext cx="972910"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pic>
        <p:nvPicPr>
          <p:cNvPr id="9" name="Picture 19" descr="FDM-Logo-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6730" y="1998663"/>
            <a:ext cx="3167063"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4"/>
          <p:cNvSpPr txBox="1">
            <a:spLocks noChangeArrowheads="1"/>
          </p:cNvSpPr>
          <p:nvPr userDrawn="1"/>
        </p:nvSpPr>
        <p:spPr bwMode="auto">
          <a:xfrm>
            <a:off x="7474818" y="6448425"/>
            <a:ext cx="1354858" cy="292388"/>
          </a:xfrm>
          <a:prstGeom prst="rect">
            <a:avLst/>
          </a:prstGeom>
          <a:noFill/>
          <a:ln>
            <a:noFill/>
          </a:ln>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300" b="1" dirty="0" smtClean="0">
                <a:solidFill>
                  <a:prstClr val="white"/>
                </a:solidFill>
                <a:latin typeface="Arial" charset="0"/>
                <a:cs typeface="Arial" charset="0"/>
              </a:rPr>
              <a:t>fdmgroup.com</a:t>
            </a:r>
          </a:p>
        </p:txBody>
      </p:sp>
    </p:spTree>
    <p:extLst>
      <p:ext uri="{BB962C8B-B14F-4D97-AF65-F5344CB8AC3E}">
        <p14:creationId xmlns:p14="http://schemas.microsoft.com/office/powerpoint/2010/main" val="1254552315"/>
      </p:ext>
    </p:extLst>
  </p:cSld>
  <p:clrMapOvr>
    <a:masterClrMapping/>
  </p:clrMapOvr>
  <p:transition spd="slow">
    <p:strips/>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7142544" y="6498839"/>
            <a:ext cx="1661737"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www.fdmgroup.com</a:t>
            </a:r>
          </a:p>
        </p:txBody>
      </p:sp>
      <p:cxnSp>
        <p:nvCxnSpPr>
          <p:cNvPr id="3" name="Straight Connector 2"/>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userDrawn="1"/>
        </p:nvSpPr>
        <p:spPr>
          <a:xfrm>
            <a:off x="0" y="6359529"/>
            <a:ext cx="9144000" cy="4984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nvGrpSpPr>
          <p:cNvPr id="5" name="Group 8"/>
          <p:cNvGrpSpPr>
            <a:grpSpLocks/>
          </p:cNvGrpSpPr>
          <p:nvPr userDrawn="1"/>
        </p:nvGrpSpPr>
        <p:grpSpPr bwMode="auto">
          <a:xfrm>
            <a:off x="6000753" y="2008188"/>
            <a:ext cx="2697163" cy="762000"/>
            <a:chOff x="5282347" y="2359163"/>
            <a:chExt cx="3415237" cy="964722"/>
          </a:xfrm>
        </p:grpSpPr>
        <p:sp>
          <p:nvSpPr>
            <p:cNvPr id="6" name="Oval 5"/>
            <p:cNvSpPr/>
            <p:nvPr userDrawn="1"/>
          </p:nvSpPr>
          <p:spPr>
            <a:xfrm>
              <a:off x="5282347" y="2359163"/>
              <a:ext cx="972910"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7" name="Oval 6"/>
            <p:cNvSpPr/>
            <p:nvPr userDrawn="1"/>
          </p:nvSpPr>
          <p:spPr>
            <a:xfrm>
              <a:off x="6502506" y="2359163"/>
              <a:ext cx="974920"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8" name="Oval 7"/>
            <p:cNvSpPr/>
            <p:nvPr userDrawn="1"/>
          </p:nvSpPr>
          <p:spPr>
            <a:xfrm>
              <a:off x="7724674" y="2359163"/>
              <a:ext cx="972910"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pic>
        <p:nvPicPr>
          <p:cNvPr id="9" name="Picture 19" descr="FDM-Logo-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6730" y="1998663"/>
            <a:ext cx="3167063"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4"/>
          <p:cNvSpPr txBox="1">
            <a:spLocks noChangeArrowheads="1"/>
          </p:cNvSpPr>
          <p:nvPr userDrawn="1"/>
        </p:nvSpPr>
        <p:spPr bwMode="auto">
          <a:xfrm>
            <a:off x="7474818" y="6448425"/>
            <a:ext cx="1354858" cy="292388"/>
          </a:xfrm>
          <a:prstGeom prst="rect">
            <a:avLst/>
          </a:prstGeom>
          <a:noFill/>
          <a:ln>
            <a:noFill/>
          </a:ln>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300" b="1" dirty="0" smtClean="0">
                <a:solidFill>
                  <a:prstClr val="white"/>
                </a:solidFill>
                <a:latin typeface="Arial" charset="0"/>
                <a:cs typeface="Arial" charset="0"/>
              </a:rPr>
              <a:t>fdmgroup.com</a:t>
            </a:r>
          </a:p>
        </p:txBody>
      </p:sp>
    </p:spTree>
    <p:extLst>
      <p:ext uri="{BB962C8B-B14F-4D97-AF65-F5344CB8AC3E}">
        <p14:creationId xmlns:p14="http://schemas.microsoft.com/office/powerpoint/2010/main" val="299839689"/>
      </p:ext>
    </p:extLst>
  </p:cSld>
  <p:clrMapOvr>
    <a:masterClrMapping/>
  </p:clrMapOvr>
  <p:transition spd="slow">
    <p:strips/>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7540795" y="6498839"/>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cxnSp>
        <p:nvCxnSpPr>
          <p:cNvPr id="5" name="Straight Connector 4"/>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Rectangle 5"/>
          <p:cNvSpPr/>
          <p:nvPr userDrawn="1"/>
        </p:nvSpPr>
        <p:spPr>
          <a:xfrm>
            <a:off x="0" y="2"/>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nvGrpSpPr>
          <p:cNvPr id="7" name="Group 9"/>
          <p:cNvGrpSpPr>
            <a:grpSpLocks/>
          </p:cNvGrpSpPr>
          <p:nvPr userDrawn="1"/>
        </p:nvGrpSpPr>
        <p:grpSpPr bwMode="auto">
          <a:xfrm>
            <a:off x="8085139" y="77788"/>
            <a:ext cx="646112" cy="182562"/>
            <a:chOff x="5282347" y="2359163"/>
            <a:chExt cx="3415237" cy="964722"/>
          </a:xfrm>
        </p:grpSpPr>
        <p:sp>
          <p:nvSpPr>
            <p:cNvPr id="8" name="Oval 7"/>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9" name="Oval 8"/>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10" name="Oval 9"/>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cxnSp>
        <p:nvCxnSpPr>
          <p:cNvPr id="11" name="Straight Connector 10"/>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a:spLocks noChangeArrowheads="1"/>
          </p:cNvSpPr>
          <p:nvPr userDrawn="1"/>
        </p:nvSpPr>
        <p:spPr bwMode="auto">
          <a:xfrm>
            <a:off x="7540795" y="6502013"/>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sp>
        <p:nvSpPr>
          <p:cNvPr id="3" name="Content Placeholder 2"/>
          <p:cNvSpPr>
            <a:spLocks noGrp="1"/>
          </p:cNvSpPr>
          <p:nvPr>
            <p:ph idx="1"/>
          </p:nvPr>
        </p:nvSpPr>
        <p:spPr>
          <a:xfrm>
            <a:off x="457200" y="1334936"/>
            <a:ext cx="8229600" cy="4525963"/>
          </a:xfrm>
        </p:spPr>
        <p:txBody>
          <a:bodyPr/>
          <a:lstStyle>
            <a:lvl1pPr>
              <a:defRPr sz="1200" b="0"/>
            </a:lvl1pPr>
            <a:lvl2pPr>
              <a:defRPr sz="1200"/>
            </a:lvl2pPr>
            <a:lvl3pPr>
              <a:defRPr sz="1200"/>
            </a:lvl3pPr>
          </a:lstStyle>
          <a:p>
            <a:pPr lvl="0"/>
            <a:r>
              <a:rPr lang="en-GB" dirty="0" smtClean="0"/>
              <a:t>Click to edit Master text styles</a:t>
            </a:r>
          </a:p>
          <a:p>
            <a:pPr lvl="1"/>
            <a:endParaRPr lang="en-GB" dirty="0" smtClean="0"/>
          </a:p>
          <a:p>
            <a:pPr lvl="1"/>
            <a:r>
              <a:rPr lang="en-GB" dirty="0" smtClean="0"/>
              <a:t>Second level</a:t>
            </a:r>
          </a:p>
          <a:p>
            <a:pPr lvl="2"/>
            <a:r>
              <a:rPr lang="en-GB" dirty="0" smtClean="0"/>
              <a:t>Third level</a:t>
            </a:r>
            <a:endParaRPr lang="en-US" dirty="0"/>
          </a:p>
        </p:txBody>
      </p:sp>
      <p:sp>
        <p:nvSpPr>
          <p:cNvPr id="13" name="Title 1"/>
          <p:cNvSpPr>
            <a:spLocks noGrp="1"/>
          </p:cNvSpPr>
          <p:nvPr>
            <p:ph type="title"/>
          </p:nvPr>
        </p:nvSpPr>
        <p:spPr>
          <a:xfrm>
            <a:off x="457200" y="639027"/>
            <a:ext cx="8229600" cy="415498"/>
          </a:xfrm>
        </p:spPr>
        <p:txBody>
          <a:bodyPr/>
          <a:lstStyle>
            <a:lvl1pPr>
              <a:defRPr sz="2400"/>
            </a:lvl1pPr>
          </a:lstStyle>
          <a:p>
            <a:r>
              <a:rPr lang="en-GB" dirty="0" smtClean="0"/>
              <a:t>Click to edit Master title style</a:t>
            </a:r>
            <a:endParaRPr lang="en-US" dirty="0"/>
          </a:p>
        </p:txBody>
      </p:sp>
      <p:sp>
        <p:nvSpPr>
          <p:cNvPr id="14" name="Slide Number Placeholder 12"/>
          <p:cNvSpPr>
            <a:spLocks noGrp="1"/>
          </p:cNvSpPr>
          <p:nvPr>
            <p:ph type="sldNum" sz="quarter" idx="10"/>
          </p:nvPr>
        </p:nvSpPr>
        <p:spPr/>
        <p:txBody>
          <a:bodyPr/>
          <a:lstStyle>
            <a:lvl1pPr>
              <a:defRPr/>
            </a:lvl1pPr>
          </a:lstStyle>
          <a:p>
            <a:pPr>
              <a:defRPr/>
            </a:pPr>
            <a:r>
              <a:rPr lang="en-US" dirty="0">
                <a:solidFill>
                  <a:prstClr val="black"/>
                </a:solidFill>
              </a:rPr>
              <a:t>Page </a:t>
            </a:r>
            <a:fld id="{94882C9C-E8A8-4DCC-A9DD-8B46B7E6C669}" type="slidenum">
              <a:rPr lang="en-US" b="1">
                <a:solidFill>
                  <a:prstClr val="black"/>
                </a:solidFill>
              </a:rPr>
              <a:pPr>
                <a:defRPr/>
              </a:pPr>
              <a:t>‹#›</a:t>
            </a:fld>
            <a:endParaRPr lang="en-US" b="1" dirty="0">
              <a:solidFill>
                <a:prstClr val="black"/>
              </a:solidFill>
            </a:endParaRPr>
          </a:p>
        </p:txBody>
      </p:sp>
    </p:spTree>
    <p:extLst>
      <p:ext uri="{BB962C8B-B14F-4D97-AF65-F5344CB8AC3E}">
        <p14:creationId xmlns:p14="http://schemas.microsoft.com/office/powerpoint/2010/main" val="2785809025"/>
      </p:ext>
    </p:extLst>
  </p:cSld>
  <p:clrMapOvr>
    <a:masterClrMapping/>
  </p:clrMapOvr>
  <p:transition spd="slow">
    <p:strips/>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5" name="TextBox 4"/>
          <p:cNvSpPr txBox="1">
            <a:spLocks noChangeArrowheads="1"/>
          </p:cNvSpPr>
          <p:nvPr userDrawn="1"/>
        </p:nvSpPr>
        <p:spPr bwMode="auto">
          <a:xfrm>
            <a:off x="7540795" y="6498839"/>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cxnSp>
        <p:nvCxnSpPr>
          <p:cNvPr id="6" name="Straight Connector 5"/>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Rectangle 6"/>
          <p:cNvSpPr/>
          <p:nvPr userDrawn="1"/>
        </p:nvSpPr>
        <p:spPr>
          <a:xfrm>
            <a:off x="0" y="2"/>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nvGrpSpPr>
          <p:cNvPr id="8" name="Group 9"/>
          <p:cNvGrpSpPr>
            <a:grpSpLocks/>
          </p:cNvGrpSpPr>
          <p:nvPr userDrawn="1"/>
        </p:nvGrpSpPr>
        <p:grpSpPr bwMode="auto">
          <a:xfrm>
            <a:off x="8085139" y="77788"/>
            <a:ext cx="646112" cy="182562"/>
            <a:chOff x="5282347" y="2359163"/>
            <a:chExt cx="3415237" cy="964722"/>
          </a:xfrm>
        </p:grpSpPr>
        <p:sp>
          <p:nvSpPr>
            <p:cNvPr id="9" name="Oval 8"/>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10" name="Oval 9"/>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11" name="Oval 10"/>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cxnSp>
        <p:nvCxnSpPr>
          <p:cNvPr id="12" name="Straight Connector 11"/>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a:spLocks noChangeArrowheads="1"/>
          </p:cNvSpPr>
          <p:nvPr userDrawn="1"/>
        </p:nvSpPr>
        <p:spPr bwMode="auto">
          <a:xfrm>
            <a:off x="7540795" y="6502013"/>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sp>
        <p:nvSpPr>
          <p:cNvPr id="3" name="Content Placeholder 2"/>
          <p:cNvSpPr>
            <a:spLocks noGrp="1"/>
          </p:cNvSpPr>
          <p:nvPr>
            <p:ph sz="half" idx="1"/>
          </p:nvPr>
        </p:nvSpPr>
        <p:spPr>
          <a:xfrm>
            <a:off x="457200" y="1329769"/>
            <a:ext cx="4038600" cy="4525963"/>
          </a:xfrm>
        </p:spPr>
        <p:txBody>
          <a:bodyPr/>
          <a:lstStyle>
            <a:lvl1pPr>
              <a:defRPr sz="1200" b="1"/>
            </a:lvl1pPr>
            <a:lvl2pPr>
              <a:defRPr sz="1200"/>
            </a:lvl2pPr>
            <a:lvl3pPr>
              <a:defRPr sz="1200"/>
            </a:lvl3pPr>
            <a:lvl4pPr>
              <a:defRPr sz="1800"/>
            </a:lvl4pPr>
            <a:lvl5pPr>
              <a:defRPr sz="1800"/>
            </a:lvl5pPr>
            <a:lvl6pPr>
              <a:defRPr sz="1800"/>
            </a:lvl6pPr>
            <a:lvl7pPr>
              <a:defRPr sz="1800"/>
            </a:lvl7pPr>
            <a:lvl8pPr>
              <a:defRPr sz="1800"/>
            </a:lvl8pPr>
            <a:lvl9pPr>
              <a:defRPr sz="1800"/>
            </a:lvl9pPr>
          </a:lstStyle>
          <a:p>
            <a:pPr lvl="0"/>
            <a:r>
              <a:rPr lang="en-GB" dirty="0" smtClean="0"/>
              <a:t>Click to edit Master text styles</a:t>
            </a:r>
          </a:p>
          <a:p>
            <a:pPr lvl="1"/>
            <a:endParaRPr lang="en-GB" dirty="0" smtClean="0"/>
          </a:p>
          <a:p>
            <a:pPr lvl="1"/>
            <a:r>
              <a:rPr lang="en-GB" dirty="0" smtClean="0"/>
              <a:t>Second level</a:t>
            </a:r>
          </a:p>
          <a:p>
            <a:pPr lvl="2"/>
            <a:r>
              <a:rPr lang="en-GB" dirty="0" smtClean="0"/>
              <a:t>Third level</a:t>
            </a:r>
            <a:endParaRPr lang="en-US" dirty="0"/>
          </a:p>
        </p:txBody>
      </p:sp>
      <p:sp>
        <p:nvSpPr>
          <p:cNvPr id="4" name="Content Placeholder 3"/>
          <p:cNvSpPr>
            <a:spLocks noGrp="1"/>
          </p:cNvSpPr>
          <p:nvPr>
            <p:ph sz="half" idx="2"/>
          </p:nvPr>
        </p:nvSpPr>
        <p:spPr>
          <a:xfrm>
            <a:off x="4648200" y="1329769"/>
            <a:ext cx="4038600" cy="4525963"/>
          </a:xfrm>
        </p:spPr>
        <p:txBody>
          <a:bodyPr/>
          <a:lstStyle>
            <a:lvl1pPr>
              <a:defRPr sz="1200" b="1"/>
            </a:lvl1pPr>
            <a:lvl2pPr>
              <a:defRPr sz="1200"/>
            </a:lvl2pPr>
            <a:lvl3pPr>
              <a:defRPr sz="1200"/>
            </a:lvl3pPr>
            <a:lvl4pPr>
              <a:defRPr sz="1800"/>
            </a:lvl4pPr>
            <a:lvl5pPr>
              <a:defRPr sz="1800"/>
            </a:lvl5pPr>
            <a:lvl6pPr>
              <a:defRPr sz="1800"/>
            </a:lvl6pPr>
            <a:lvl7pPr>
              <a:defRPr sz="1800"/>
            </a:lvl7pPr>
            <a:lvl8pPr>
              <a:defRPr sz="1800"/>
            </a:lvl8pPr>
            <a:lvl9pPr>
              <a:defRPr sz="1800"/>
            </a:lvl9pPr>
          </a:lstStyle>
          <a:p>
            <a:pPr lvl="0"/>
            <a:r>
              <a:rPr lang="en-GB" dirty="0" smtClean="0"/>
              <a:t>Click to edit Master text styles</a:t>
            </a:r>
          </a:p>
          <a:p>
            <a:pPr lvl="1"/>
            <a:endParaRPr lang="en-GB" dirty="0" smtClean="0"/>
          </a:p>
          <a:p>
            <a:pPr lvl="1"/>
            <a:r>
              <a:rPr lang="en-GB" dirty="0" smtClean="0"/>
              <a:t>Second level</a:t>
            </a:r>
          </a:p>
          <a:p>
            <a:pPr lvl="2"/>
            <a:r>
              <a:rPr lang="en-GB" dirty="0" smtClean="0"/>
              <a:t>Third level</a:t>
            </a:r>
            <a:endParaRPr lang="en-US" dirty="0"/>
          </a:p>
        </p:txBody>
      </p:sp>
      <p:sp>
        <p:nvSpPr>
          <p:cNvPr id="19" name="Title 1"/>
          <p:cNvSpPr>
            <a:spLocks noGrp="1"/>
          </p:cNvSpPr>
          <p:nvPr>
            <p:ph type="title"/>
          </p:nvPr>
        </p:nvSpPr>
        <p:spPr>
          <a:xfrm>
            <a:off x="457200" y="639027"/>
            <a:ext cx="8229600" cy="415498"/>
          </a:xfrm>
        </p:spPr>
        <p:txBody>
          <a:bodyPr/>
          <a:lstStyle>
            <a:lvl1pPr>
              <a:defRPr sz="2400"/>
            </a:lvl1pPr>
          </a:lstStyle>
          <a:p>
            <a:r>
              <a:rPr lang="en-GB" dirty="0" smtClean="0"/>
              <a:t>Click to edit Master title style</a:t>
            </a:r>
            <a:endParaRPr lang="en-US" dirty="0"/>
          </a:p>
        </p:txBody>
      </p:sp>
      <p:sp>
        <p:nvSpPr>
          <p:cNvPr id="14" name="Slide Number Placeholder 12"/>
          <p:cNvSpPr>
            <a:spLocks noGrp="1"/>
          </p:cNvSpPr>
          <p:nvPr>
            <p:ph type="sldNum" sz="quarter" idx="10"/>
          </p:nvPr>
        </p:nvSpPr>
        <p:spPr/>
        <p:txBody>
          <a:bodyPr/>
          <a:lstStyle>
            <a:lvl1pPr>
              <a:defRPr/>
            </a:lvl1pPr>
          </a:lstStyle>
          <a:p>
            <a:pPr>
              <a:defRPr/>
            </a:pPr>
            <a:r>
              <a:rPr lang="en-US" dirty="0">
                <a:solidFill>
                  <a:prstClr val="black"/>
                </a:solidFill>
              </a:rPr>
              <a:t>Page </a:t>
            </a:r>
            <a:fld id="{380A269D-2C86-44F8-9A36-28D8172C8FF8}" type="slidenum">
              <a:rPr lang="en-US" b="1">
                <a:solidFill>
                  <a:prstClr val="black"/>
                </a:solidFill>
              </a:rPr>
              <a:pPr>
                <a:defRPr/>
              </a:pPr>
              <a:t>‹#›</a:t>
            </a:fld>
            <a:endParaRPr lang="en-US" b="1" dirty="0">
              <a:solidFill>
                <a:prstClr val="black"/>
              </a:solidFill>
            </a:endParaRPr>
          </a:p>
        </p:txBody>
      </p:sp>
    </p:spTree>
    <p:extLst>
      <p:ext uri="{BB962C8B-B14F-4D97-AF65-F5344CB8AC3E}">
        <p14:creationId xmlns:p14="http://schemas.microsoft.com/office/powerpoint/2010/main" val="2943724956"/>
      </p:ext>
    </p:extLst>
  </p:cSld>
  <p:clrMapOvr>
    <a:masterClrMapping/>
  </p:clrMapOvr>
  <p:transition spd="slow">
    <p:strips/>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7" name="TextBox 6"/>
          <p:cNvSpPr txBox="1">
            <a:spLocks noChangeArrowheads="1"/>
          </p:cNvSpPr>
          <p:nvPr userDrawn="1"/>
        </p:nvSpPr>
        <p:spPr bwMode="auto">
          <a:xfrm>
            <a:off x="7540795" y="6498839"/>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cxnSp>
        <p:nvCxnSpPr>
          <p:cNvPr id="8" name="Straight Connector 7"/>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0" y="2"/>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nvGrpSpPr>
          <p:cNvPr id="10" name="Group 14"/>
          <p:cNvGrpSpPr>
            <a:grpSpLocks/>
          </p:cNvGrpSpPr>
          <p:nvPr userDrawn="1"/>
        </p:nvGrpSpPr>
        <p:grpSpPr bwMode="auto">
          <a:xfrm>
            <a:off x="8085139" y="77788"/>
            <a:ext cx="646112" cy="182562"/>
            <a:chOff x="5282347" y="2359163"/>
            <a:chExt cx="3415237" cy="964722"/>
          </a:xfrm>
        </p:grpSpPr>
        <p:sp>
          <p:nvSpPr>
            <p:cNvPr id="11" name="Oval 10"/>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12" name="Oval 11"/>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13" name="Oval 12"/>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cxnSp>
        <p:nvCxnSpPr>
          <p:cNvPr id="14" name="Straight Connector 13"/>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a:spLocks noChangeArrowheads="1"/>
          </p:cNvSpPr>
          <p:nvPr userDrawn="1"/>
        </p:nvSpPr>
        <p:spPr bwMode="auto">
          <a:xfrm>
            <a:off x="7540795" y="6502013"/>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sp>
        <p:nvSpPr>
          <p:cNvPr id="3" name="Text Placeholder 2"/>
          <p:cNvSpPr>
            <a:spLocks noGrp="1"/>
          </p:cNvSpPr>
          <p:nvPr>
            <p:ph type="body" idx="1"/>
          </p:nvPr>
        </p:nvSpPr>
        <p:spPr>
          <a:xfrm>
            <a:off x="457203" y="1329391"/>
            <a:ext cx="4040188" cy="215444"/>
          </a:xfrm>
        </p:spPr>
        <p:txBody>
          <a:bodyPr>
            <a:sp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4" name="Content Placeholder 3"/>
          <p:cNvSpPr>
            <a:spLocks noGrp="1"/>
          </p:cNvSpPr>
          <p:nvPr>
            <p:ph sz="half" idx="2"/>
          </p:nvPr>
        </p:nvSpPr>
        <p:spPr>
          <a:xfrm>
            <a:off x="457203" y="1692676"/>
            <a:ext cx="4040188" cy="4346687"/>
          </a:xfrm>
        </p:spPr>
        <p:txBody>
          <a:bodyPr/>
          <a:lstStyle>
            <a:lvl1pPr>
              <a:defRPr sz="1200"/>
            </a:lvl1pPr>
            <a:lvl2pPr>
              <a:defRPr sz="1200"/>
            </a:lvl2pPr>
            <a:lvl3pPr>
              <a:defRPr sz="1200"/>
            </a:lvl3pPr>
            <a:lvl4pPr>
              <a:defRPr sz="1600"/>
            </a:lvl4pPr>
            <a:lvl5pPr>
              <a:defRPr sz="1600"/>
            </a:lvl5pPr>
            <a:lvl6pPr>
              <a:defRPr sz="1600"/>
            </a:lvl6pPr>
            <a:lvl7pPr>
              <a:defRPr sz="1600"/>
            </a:lvl7pPr>
            <a:lvl8pPr>
              <a:defRPr sz="1600"/>
            </a:lvl8pPr>
            <a:lvl9pPr>
              <a:defRPr sz="1600"/>
            </a:lvl9pPr>
          </a:lstStyle>
          <a:p>
            <a:pPr lvl="0"/>
            <a:r>
              <a:rPr lang="en-GB" dirty="0" smtClean="0"/>
              <a:t>Click to edit Master text styles</a:t>
            </a:r>
          </a:p>
          <a:p>
            <a:pPr lvl="1"/>
            <a:endParaRPr lang="en-GB" dirty="0" smtClean="0"/>
          </a:p>
          <a:p>
            <a:pPr lvl="1"/>
            <a:r>
              <a:rPr lang="en-GB" dirty="0" smtClean="0"/>
              <a:t>Second level</a:t>
            </a:r>
          </a:p>
          <a:p>
            <a:pPr lvl="2"/>
            <a:r>
              <a:rPr lang="en-GB" dirty="0" smtClean="0"/>
              <a:t>Third level</a:t>
            </a:r>
            <a:endParaRPr lang="en-US" dirty="0"/>
          </a:p>
        </p:txBody>
      </p:sp>
      <p:sp>
        <p:nvSpPr>
          <p:cNvPr id="5" name="Text Placeholder 4"/>
          <p:cNvSpPr>
            <a:spLocks noGrp="1"/>
          </p:cNvSpPr>
          <p:nvPr>
            <p:ph type="body" sz="quarter" idx="3"/>
          </p:nvPr>
        </p:nvSpPr>
        <p:spPr>
          <a:xfrm>
            <a:off x="4645030" y="1329391"/>
            <a:ext cx="4041775" cy="215444"/>
          </a:xfrm>
        </p:spPr>
        <p:txBody>
          <a:bodyPr>
            <a:sp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6" name="Content Placeholder 5"/>
          <p:cNvSpPr>
            <a:spLocks noGrp="1"/>
          </p:cNvSpPr>
          <p:nvPr>
            <p:ph sz="quarter" idx="4"/>
          </p:nvPr>
        </p:nvSpPr>
        <p:spPr>
          <a:xfrm>
            <a:off x="4645030" y="1692676"/>
            <a:ext cx="4041775" cy="4346687"/>
          </a:xfrm>
        </p:spPr>
        <p:txBody>
          <a:bodyPr/>
          <a:lstStyle>
            <a:lvl1pPr>
              <a:defRPr sz="1200"/>
            </a:lvl1pPr>
            <a:lvl2pPr>
              <a:defRPr sz="1200"/>
            </a:lvl2pPr>
            <a:lvl3pPr>
              <a:defRPr sz="1200"/>
            </a:lvl3pPr>
            <a:lvl4pPr>
              <a:defRPr sz="1600"/>
            </a:lvl4pPr>
            <a:lvl5pPr>
              <a:defRPr sz="1600"/>
            </a:lvl5pPr>
            <a:lvl6pPr>
              <a:defRPr sz="1600"/>
            </a:lvl6pPr>
            <a:lvl7pPr>
              <a:defRPr sz="1600"/>
            </a:lvl7pPr>
            <a:lvl8pPr>
              <a:defRPr sz="1600"/>
            </a:lvl8pPr>
            <a:lvl9pPr>
              <a:defRPr sz="1600"/>
            </a:lvl9pPr>
          </a:lstStyle>
          <a:p>
            <a:pPr lvl="0"/>
            <a:r>
              <a:rPr lang="en-GB" dirty="0" smtClean="0"/>
              <a:t>Click to edit Master text styles</a:t>
            </a:r>
          </a:p>
          <a:p>
            <a:pPr lvl="1"/>
            <a:endParaRPr lang="en-GB" dirty="0" smtClean="0"/>
          </a:p>
          <a:p>
            <a:pPr lvl="1"/>
            <a:r>
              <a:rPr lang="en-GB" dirty="0" smtClean="0"/>
              <a:t>Second level</a:t>
            </a:r>
          </a:p>
          <a:p>
            <a:pPr lvl="2"/>
            <a:r>
              <a:rPr lang="en-GB" dirty="0" smtClean="0"/>
              <a:t>Third level</a:t>
            </a:r>
            <a:endParaRPr lang="en-US" dirty="0"/>
          </a:p>
        </p:txBody>
      </p:sp>
      <p:sp>
        <p:nvSpPr>
          <p:cNvPr id="16" name="Title 1"/>
          <p:cNvSpPr>
            <a:spLocks noGrp="1"/>
          </p:cNvSpPr>
          <p:nvPr>
            <p:ph type="title"/>
          </p:nvPr>
        </p:nvSpPr>
        <p:spPr>
          <a:xfrm>
            <a:off x="457200" y="639027"/>
            <a:ext cx="8229600" cy="415498"/>
          </a:xfrm>
        </p:spPr>
        <p:txBody>
          <a:bodyPr/>
          <a:lstStyle>
            <a:lvl1pPr>
              <a:defRPr sz="2400"/>
            </a:lvl1pPr>
          </a:lstStyle>
          <a:p>
            <a:r>
              <a:rPr lang="en-GB" dirty="0" smtClean="0"/>
              <a:t>Click to edit Master title style</a:t>
            </a:r>
            <a:endParaRPr lang="en-US" dirty="0"/>
          </a:p>
        </p:txBody>
      </p:sp>
      <p:sp>
        <p:nvSpPr>
          <p:cNvPr id="17" name="Slide Number Placeholder 12"/>
          <p:cNvSpPr>
            <a:spLocks noGrp="1"/>
          </p:cNvSpPr>
          <p:nvPr>
            <p:ph type="sldNum" sz="quarter" idx="10"/>
          </p:nvPr>
        </p:nvSpPr>
        <p:spPr/>
        <p:txBody>
          <a:bodyPr/>
          <a:lstStyle>
            <a:lvl1pPr>
              <a:defRPr/>
            </a:lvl1pPr>
          </a:lstStyle>
          <a:p>
            <a:pPr>
              <a:defRPr/>
            </a:pPr>
            <a:r>
              <a:rPr lang="en-US" dirty="0">
                <a:solidFill>
                  <a:prstClr val="black"/>
                </a:solidFill>
              </a:rPr>
              <a:t>Page </a:t>
            </a:r>
            <a:fld id="{D5B31675-4124-4B7C-8A77-4E0B7416F6E1}" type="slidenum">
              <a:rPr lang="en-US" b="1">
                <a:solidFill>
                  <a:prstClr val="black"/>
                </a:solidFill>
              </a:rPr>
              <a:pPr>
                <a:defRPr/>
              </a:pPr>
              <a:t>‹#›</a:t>
            </a:fld>
            <a:endParaRPr lang="en-US" b="1" dirty="0">
              <a:solidFill>
                <a:prstClr val="black"/>
              </a:solidFill>
            </a:endParaRPr>
          </a:p>
        </p:txBody>
      </p:sp>
    </p:spTree>
    <p:extLst>
      <p:ext uri="{BB962C8B-B14F-4D97-AF65-F5344CB8AC3E}">
        <p14:creationId xmlns:p14="http://schemas.microsoft.com/office/powerpoint/2010/main" val="4040788212"/>
      </p:ext>
    </p:extLst>
  </p:cSld>
  <p:clrMapOvr>
    <a:masterClrMapping/>
  </p:clrMapOvr>
  <p:transition spd="slow">
    <p:strips/>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3" name="TextBox 2"/>
          <p:cNvSpPr txBox="1">
            <a:spLocks noChangeArrowheads="1"/>
          </p:cNvSpPr>
          <p:nvPr userDrawn="1"/>
        </p:nvSpPr>
        <p:spPr bwMode="auto">
          <a:xfrm>
            <a:off x="7540795" y="6498839"/>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cxnSp>
        <p:nvCxnSpPr>
          <p:cNvPr id="4" name="Straight Connector 3"/>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Rectangle 4"/>
          <p:cNvSpPr/>
          <p:nvPr userDrawn="1"/>
        </p:nvSpPr>
        <p:spPr>
          <a:xfrm>
            <a:off x="0" y="2"/>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nvGrpSpPr>
          <p:cNvPr id="6" name="Group 9"/>
          <p:cNvGrpSpPr>
            <a:grpSpLocks/>
          </p:cNvGrpSpPr>
          <p:nvPr userDrawn="1"/>
        </p:nvGrpSpPr>
        <p:grpSpPr bwMode="auto">
          <a:xfrm>
            <a:off x="8085139" y="77788"/>
            <a:ext cx="646112" cy="182562"/>
            <a:chOff x="5282347" y="2359163"/>
            <a:chExt cx="3415237" cy="964722"/>
          </a:xfrm>
        </p:grpSpPr>
        <p:sp>
          <p:nvSpPr>
            <p:cNvPr id="7" name="Oval 6"/>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8" name="Oval 7"/>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9" name="Oval 8"/>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cxnSp>
        <p:nvCxnSpPr>
          <p:cNvPr id="10" name="Straight Connector 9"/>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a:spLocks noChangeArrowheads="1"/>
          </p:cNvSpPr>
          <p:nvPr userDrawn="1"/>
        </p:nvSpPr>
        <p:spPr bwMode="auto">
          <a:xfrm>
            <a:off x="7540795" y="6502013"/>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sp>
        <p:nvSpPr>
          <p:cNvPr id="17" name="Title 1"/>
          <p:cNvSpPr>
            <a:spLocks noGrp="1"/>
          </p:cNvSpPr>
          <p:nvPr>
            <p:ph type="title"/>
          </p:nvPr>
        </p:nvSpPr>
        <p:spPr>
          <a:xfrm>
            <a:off x="457200" y="639027"/>
            <a:ext cx="8229600" cy="415498"/>
          </a:xfrm>
        </p:spPr>
        <p:txBody>
          <a:bodyPr/>
          <a:lstStyle>
            <a:lvl1pPr>
              <a:defRPr sz="2400"/>
            </a:lvl1pPr>
          </a:lstStyle>
          <a:p>
            <a:r>
              <a:rPr lang="en-GB" dirty="0" smtClean="0"/>
              <a:t>Click to edit Master title style</a:t>
            </a:r>
            <a:endParaRPr lang="en-US" dirty="0"/>
          </a:p>
        </p:txBody>
      </p:sp>
      <p:sp>
        <p:nvSpPr>
          <p:cNvPr id="12" name="Slide Number Placeholder 12"/>
          <p:cNvSpPr>
            <a:spLocks noGrp="1"/>
          </p:cNvSpPr>
          <p:nvPr>
            <p:ph type="sldNum" sz="quarter" idx="10"/>
          </p:nvPr>
        </p:nvSpPr>
        <p:spPr/>
        <p:txBody>
          <a:bodyPr/>
          <a:lstStyle>
            <a:lvl1pPr>
              <a:defRPr/>
            </a:lvl1pPr>
          </a:lstStyle>
          <a:p>
            <a:pPr>
              <a:defRPr/>
            </a:pPr>
            <a:r>
              <a:rPr lang="en-US" dirty="0">
                <a:solidFill>
                  <a:prstClr val="black"/>
                </a:solidFill>
              </a:rPr>
              <a:t>Page </a:t>
            </a:r>
            <a:fld id="{9DA993EC-32AE-49AE-9718-522D99C694E8}" type="slidenum">
              <a:rPr lang="en-US" b="1">
                <a:solidFill>
                  <a:prstClr val="black"/>
                </a:solidFill>
              </a:rPr>
              <a:pPr>
                <a:defRPr/>
              </a:pPr>
              <a:t>‹#›</a:t>
            </a:fld>
            <a:endParaRPr lang="en-US" b="1" dirty="0">
              <a:solidFill>
                <a:prstClr val="black"/>
              </a:solidFill>
            </a:endParaRPr>
          </a:p>
        </p:txBody>
      </p:sp>
    </p:spTree>
    <p:extLst>
      <p:ext uri="{BB962C8B-B14F-4D97-AF65-F5344CB8AC3E}">
        <p14:creationId xmlns:p14="http://schemas.microsoft.com/office/powerpoint/2010/main" val="3593895025"/>
      </p:ext>
    </p:extLst>
  </p:cSld>
  <p:clrMapOvr>
    <a:masterClrMapping/>
  </p:clrMapOvr>
  <p:transition spd="slow">
    <p:strips/>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7540795" y="6498839"/>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cxnSp>
        <p:nvCxnSpPr>
          <p:cNvPr id="3" name="Straight Connector 2"/>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userDrawn="1"/>
        </p:nvSpPr>
        <p:spPr>
          <a:xfrm>
            <a:off x="0" y="2"/>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nvGrpSpPr>
          <p:cNvPr id="5" name="Group 9"/>
          <p:cNvGrpSpPr>
            <a:grpSpLocks/>
          </p:cNvGrpSpPr>
          <p:nvPr userDrawn="1"/>
        </p:nvGrpSpPr>
        <p:grpSpPr bwMode="auto">
          <a:xfrm>
            <a:off x="8085139" y="77788"/>
            <a:ext cx="646112" cy="182562"/>
            <a:chOff x="5282347" y="2359163"/>
            <a:chExt cx="3415237" cy="964722"/>
          </a:xfrm>
        </p:grpSpPr>
        <p:sp>
          <p:nvSpPr>
            <p:cNvPr id="6" name="Oval 5"/>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7" name="Oval 6"/>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8" name="Oval 7"/>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cxnSp>
        <p:nvCxnSpPr>
          <p:cNvPr id="9" name="Straight Connector 8"/>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a:spLocks noChangeArrowheads="1"/>
          </p:cNvSpPr>
          <p:nvPr userDrawn="1"/>
        </p:nvSpPr>
        <p:spPr bwMode="auto">
          <a:xfrm>
            <a:off x="7540795" y="6502013"/>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sp>
        <p:nvSpPr>
          <p:cNvPr id="11" name="Slide Number Placeholder 12"/>
          <p:cNvSpPr>
            <a:spLocks noGrp="1"/>
          </p:cNvSpPr>
          <p:nvPr>
            <p:ph type="sldNum" sz="quarter" idx="10"/>
          </p:nvPr>
        </p:nvSpPr>
        <p:spPr/>
        <p:txBody>
          <a:bodyPr/>
          <a:lstStyle>
            <a:lvl1pPr>
              <a:defRPr/>
            </a:lvl1pPr>
          </a:lstStyle>
          <a:p>
            <a:pPr>
              <a:defRPr/>
            </a:pPr>
            <a:r>
              <a:rPr lang="en-US" dirty="0">
                <a:solidFill>
                  <a:prstClr val="black"/>
                </a:solidFill>
              </a:rPr>
              <a:t>Page </a:t>
            </a:r>
            <a:fld id="{B1534609-4A30-47A2-ACF2-8E17A71DF24E}" type="slidenum">
              <a:rPr lang="en-US" b="1">
                <a:solidFill>
                  <a:prstClr val="black"/>
                </a:solidFill>
              </a:rPr>
              <a:pPr>
                <a:defRPr/>
              </a:pPr>
              <a:t>‹#›</a:t>
            </a:fld>
            <a:endParaRPr lang="en-US" b="1" dirty="0">
              <a:solidFill>
                <a:prstClr val="black"/>
              </a:solidFill>
            </a:endParaRPr>
          </a:p>
        </p:txBody>
      </p:sp>
    </p:spTree>
    <p:extLst>
      <p:ext uri="{BB962C8B-B14F-4D97-AF65-F5344CB8AC3E}">
        <p14:creationId xmlns:p14="http://schemas.microsoft.com/office/powerpoint/2010/main" val="1685928906"/>
      </p:ext>
    </p:extLst>
  </p:cSld>
  <p:clrMapOvr>
    <a:masterClrMapping/>
  </p:clrMapOvr>
  <p:transition spd="slow">
    <p:strips/>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TextBox 4"/>
          <p:cNvSpPr txBox="1">
            <a:spLocks noChangeArrowheads="1"/>
          </p:cNvSpPr>
          <p:nvPr userDrawn="1"/>
        </p:nvSpPr>
        <p:spPr bwMode="auto">
          <a:xfrm>
            <a:off x="7540795" y="6498839"/>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cxnSp>
        <p:nvCxnSpPr>
          <p:cNvPr id="6" name="Straight Connector 5"/>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Rectangle 6"/>
          <p:cNvSpPr/>
          <p:nvPr userDrawn="1"/>
        </p:nvSpPr>
        <p:spPr>
          <a:xfrm>
            <a:off x="0" y="2"/>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nvGrpSpPr>
          <p:cNvPr id="8" name="Group 9"/>
          <p:cNvGrpSpPr>
            <a:grpSpLocks/>
          </p:cNvGrpSpPr>
          <p:nvPr userDrawn="1"/>
        </p:nvGrpSpPr>
        <p:grpSpPr bwMode="auto">
          <a:xfrm>
            <a:off x="8085139" y="77788"/>
            <a:ext cx="646112" cy="182562"/>
            <a:chOff x="5282347" y="2359163"/>
            <a:chExt cx="3415237" cy="964722"/>
          </a:xfrm>
        </p:grpSpPr>
        <p:sp>
          <p:nvSpPr>
            <p:cNvPr id="9" name="Oval 8"/>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10" name="Oval 9"/>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11" name="Oval 10"/>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cxnSp>
        <p:nvCxnSpPr>
          <p:cNvPr id="12" name="Straight Connector 11"/>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a:spLocks noChangeArrowheads="1"/>
          </p:cNvSpPr>
          <p:nvPr userDrawn="1"/>
        </p:nvSpPr>
        <p:spPr bwMode="auto">
          <a:xfrm>
            <a:off x="7540795" y="6502013"/>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sp>
        <p:nvSpPr>
          <p:cNvPr id="2" name="Title 1"/>
          <p:cNvSpPr>
            <a:spLocks noGrp="1"/>
          </p:cNvSpPr>
          <p:nvPr>
            <p:ph type="title"/>
          </p:nvPr>
        </p:nvSpPr>
        <p:spPr>
          <a:xfrm>
            <a:off x="457205" y="666404"/>
            <a:ext cx="3008313" cy="661720"/>
          </a:xfrm>
        </p:spPr>
        <p:txBody>
          <a:bodyPr/>
          <a:lstStyle>
            <a:lvl1pPr algn="l">
              <a:defRPr sz="2000" b="1"/>
            </a:lvl1pPr>
          </a:lstStyle>
          <a:p>
            <a:r>
              <a:rPr lang="en-GB" dirty="0" smtClean="0"/>
              <a:t>Click to edit Master title style</a:t>
            </a:r>
            <a:endParaRPr lang="en-US" dirty="0"/>
          </a:p>
        </p:txBody>
      </p:sp>
      <p:sp>
        <p:nvSpPr>
          <p:cNvPr id="3" name="Content Placeholder 2"/>
          <p:cNvSpPr>
            <a:spLocks noGrp="1"/>
          </p:cNvSpPr>
          <p:nvPr>
            <p:ph idx="1"/>
          </p:nvPr>
        </p:nvSpPr>
        <p:spPr>
          <a:xfrm>
            <a:off x="3575054" y="666406"/>
            <a:ext cx="5111751" cy="5263730"/>
          </a:xfrm>
        </p:spPr>
        <p:txBody>
          <a:bodyPr/>
          <a:lstStyle>
            <a:lvl1pPr>
              <a:defRPr sz="2000" b="1"/>
            </a:lvl1pPr>
            <a:lvl2pPr>
              <a:defRPr sz="1200"/>
            </a:lvl2pPr>
            <a:lvl3pPr>
              <a:defRPr sz="1200"/>
            </a:lvl3pPr>
            <a:lvl4pPr>
              <a:defRPr sz="2000"/>
            </a:lvl4pPr>
            <a:lvl5pPr>
              <a:defRPr sz="2000"/>
            </a:lvl5pPr>
            <a:lvl6pPr>
              <a:defRPr sz="2000"/>
            </a:lvl6pPr>
            <a:lvl7pPr>
              <a:defRPr sz="2000"/>
            </a:lvl7pPr>
            <a:lvl8pPr>
              <a:defRPr sz="2000"/>
            </a:lvl8pPr>
            <a:lvl9pPr>
              <a:defRPr sz="2000"/>
            </a:lvl9pPr>
          </a:lstStyle>
          <a:p>
            <a:pPr lvl="0"/>
            <a:r>
              <a:rPr lang="en-GB" dirty="0" smtClean="0"/>
              <a:t>Click to edit Master text styles</a:t>
            </a:r>
          </a:p>
          <a:p>
            <a:pPr lvl="1"/>
            <a:endParaRPr lang="en-GB" dirty="0" smtClean="0"/>
          </a:p>
          <a:p>
            <a:pPr lvl="1"/>
            <a:r>
              <a:rPr lang="en-GB" dirty="0" smtClean="0"/>
              <a:t>Second level</a:t>
            </a:r>
          </a:p>
          <a:p>
            <a:pPr lvl="2"/>
            <a:r>
              <a:rPr lang="en-GB" dirty="0" smtClean="0"/>
              <a:t>Third level</a:t>
            </a:r>
            <a:endParaRPr lang="en-US" dirty="0"/>
          </a:p>
        </p:txBody>
      </p:sp>
      <p:sp>
        <p:nvSpPr>
          <p:cNvPr id="4" name="Text Placeholder 3"/>
          <p:cNvSpPr>
            <a:spLocks noGrp="1"/>
          </p:cNvSpPr>
          <p:nvPr>
            <p:ph type="body" sz="half" idx="2"/>
          </p:nvPr>
        </p:nvSpPr>
        <p:spPr>
          <a:xfrm>
            <a:off x="457205" y="1828455"/>
            <a:ext cx="3008313" cy="4101680"/>
          </a:xfrm>
        </p:spPr>
        <p:txBody>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smtClean="0"/>
              <a:t>Click to edit Master text styles</a:t>
            </a:r>
          </a:p>
        </p:txBody>
      </p:sp>
      <p:sp>
        <p:nvSpPr>
          <p:cNvPr id="14" name="Slide Number Placeholder 12"/>
          <p:cNvSpPr>
            <a:spLocks noGrp="1"/>
          </p:cNvSpPr>
          <p:nvPr>
            <p:ph type="sldNum" sz="quarter" idx="10"/>
          </p:nvPr>
        </p:nvSpPr>
        <p:spPr/>
        <p:txBody>
          <a:bodyPr/>
          <a:lstStyle>
            <a:lvl1pPr>
              <a:defRPr/>
            </a:lvl1pPr>
          </a:lstStyle>
          <a:p>
            <a:pPr>
              <a:defRPr/>
            </a:pPr>
            <a:r>
              <a:rPr lang="en-US" dirty="0">
                <a:solidFill>
                  <a:prstClr val="black"/>
                </a:solidFill>
              </a:rPr>
              <a:t>Page </a:t>
            </a:r>
            <a:fld id="{2BC763BD-5DAC-4AA7-8ED8-2EE9524E37CF}" type="slidenum">
              <a:rPr lang="en-US" b="1">
                <a:solidFill>
                  <a:prstClr val="black"/>
                </a:solidFill>
              </a:rPr>
              <a:pPr>
                <a:defRPr/>
              </a:pPr>
              <a:t>‹#›</a:t>
            </a:fld>
            <a:endParaRPr lang="en-US" b="1" dirty="0">
              <a:solidFill>
                <a:prstClr val="black"/>
              </a:solidFill>
            </a:endParaRPr>
          </a:p>
        </p:txBody>
      </p:sp>
    </p:spTree>
    <p:extLst>
      <p:ext uri="{BB962C8B-B14F-4D97-AF65-F5344CB8AC3E}">
        <p14:creationId xmlns:p14="http://schemas.microsoft.com/office/powerpoint/2010/main" val="287053976"/>
      </p:ext>
    </p:extLst>
  </p:cSld>
  <p:clrMapOvr>
    <a:masterClrMapping/>
  </p:clrMapOvr>
  <p:transition spd="slow">
    <p:strip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7940E78-600A-462C-BACE-949DB542FB98}" type="datetimeFigureOut">
              <a:rPr lang="en-GB" smtClean="0"/>
              <a:t>22/08/2017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68294F-6406-4BDA-BFD6-978A2ADAAC06}" type="slidenum">
              <a:rPr lang="en-GB" smtClean="0"/>
              <a:t>‹#›</a:t>
            </a:fld>
            <a:endParaRPr lang="en-GB"/>
          </a:p>
        </p:txBody>
      </p:sp>
    </p:spTree>
    <p:extLst>
      <p:ext uri="{BB962C8B-B14F-4D97-AF65-F5344CB8AC3E}">
        <p14:creationId xmlns:p14="http://schemas.microsoft.com/office/powerpoint/2010/main" val="40516218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TextBox 4"/>
          <p:cNvSpPr txBox="1">
            <a:spLocks noChangeArrowheads="1"/>
          </p:cNvSpPr>
          <p:nvPr userDrawn="1"/>
        </p:nvSpPr>
        <p:spPr bwMode="auto">
          <a:xfrm>
            <a:off x="7540795" y="6498839"/>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cxnSp>
        <p:nvCxnSpPr>
          <p:cNvPr id="6" name="Straight Connector 5"/>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Rectangle 6"/>
          <p:cNvSpPr/>
          <p:nvPr userDrawn="1"/>
        </p:nvSpPr>
        <p:spPr>
          <a:xfrm>
            <a:off x="0" y="2"/>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nvGrpSpPr>
          <p:cNvPr id="8" name="Group 9"/>
          <p:cNvGrpSpPr>
            <a:grpSpLocks/>
          </p:cNvGrpSpPr>
          <p:nvPr userDrawn="1"/>
        </p:nvGrpSpPr>
        <p:grpSpPr bwMode="auto">
          <a:xfrm>
            <a:off x="8085139" y="77788"/>
            <a:ext cx="646112" cy="182562"/>
            <a:chOff x="5282347" y="2359163"/>
            <a:chExt cx="3415237" cy="964722"/>
          </a:xfrm>
        </p:grpSpPr>
        <p:sp>
          <p:nvSpPr>
            <p:cNvPr id="9" name="Oval 8"/>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10" name="Oval 9"/>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11" name="Oval 10"/>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cxnSp>
        <p:nvCxnSpPr>
          <p:cNvPr id="12" name="Straight Connector 11"/>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a:spLocks noChangeArrowheads="1"/>
          </p:cNvSpPr>
          <p:nvPr userDrawn="1"/>
        </p:nvSpPr>
        <p:spPr bwMode="auto">
          <a:xfrm>
            <a:off x="7540795" y="6502013"/>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sp>
        <p:nvSpPr>
          <p:cNvPr id="2" name="Title 1"/>
          <p:cNvSpPr>
            <a:spLocks noGrp="1"/>
          </p:cNvSpPr>
          <p:nvPr>
            <p:ph type="title"/>
          </p:nvPr>
        </p:nvSpPr>
        <p:spPr>
          <a:xfrm>
            <a:off x="1792288" y="4953163"/>
            <a:ext cx="5486400" cy="261610"/>
          </a:xfrm>
        </p:spPr>
        <p:txBody>
          <a:bodyPr anchor="ctr"/>
          <a:lstStyle>
            <a:lvl1pPr algn="l">
              <a:defRPr sz="1400" b="1"/>
            </a:lvl1pPr>
          </a:lstStyle>
          <a:p>
            <a:r>
              <a:rPr lang="en-GB"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2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smtClean="0"/>
              <a:t>Click to edit Master text styles</a:t>
            </a:r>
          </a:p>
        </p:txBody>
      </p:sp>
      <p:sp>
        <p:nvSpPr>
          <p:cNvPr id="14" name="Slide Number Placeholder 12"/>
          <p:cNvSpPr>
            <a:spLocks noGrp="1"/>
          </p:cNvSpPr>
          <p:nvPr>
            <p:ph type="sldNum" sz="quarter" idx="10"/>
          </p:nvPr>
        </p:nvSpPr>
        <p:spPr/>
        <p:txBody>
          <a:bodyPr/>
          <a:lstStyle>
            <a:lvl1pPr>
              <a:defRPr/>
            </a:lvl1pPr>
          </a:lstStyle>
          <a:p>
            <a:pPr>
              <a:defRPr/>
            </a:pPr>
            <a:r>
              <a:rPr lang="en-US" dirty="0">
                <a:solidFill>
                  <a:prstClr val="black"/>
                </a:solidFill>
              </a:rPr>
              <a:t>Page </a:t>
            </a:r>
            <a:fld id="{AC6D8910-35A7-4B42-A48C-0FE9373AAEB8}" type="slidenum">
              <a:rPr lang="en-US" b="1">
                <a:solidFill>
                  <a:prstClr val="black"/>
                </a:solidFill>
              </a:rPr>
              <a:pPr>
                <a:defRPr/>
              </a:pPr>
              <a:t>‹#›</a:t>
            </a:fld>
            <a:endParaRPr lang="en-US" b="1" dirty="0">
              <a:solidFill>
                <a:prstClr val="black"/>
              </a:solidFill>
            </a:endParaRPr>
          </a:p>
        </p:txBody>
      </p:sp>
    </p:spTree>
    <p:extLst>
      <p:ext uri="{BB962C8B-B14F-4D97-AF65-F5344CB8AC3E}">
        <p14:creationId xmlns:p14="http://schemas.microsoft.com/office/powerpoint/2010/main" val="3595481290"/>
      </p:ext>
    </p:extLst>
  </p:cSld>
  <p:clrMapOvr>
    <a:masterClrMapping/>
  </p:clrMapOvr>
  <p:transition spd="slow">
    <p:strip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940E78-600A-462C-BACE-949DB542FB98}" type="datetimeFigureOut">
              <a:rPr lang="en-GB" smtClean="0"/>
              <a:t>22/08/2017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68294F-6406-4BDA-BFD6-978A2ADAAC06}" type="slidenum">
              <a:rPr lang="en-GB" smtClean="0"/>
              <a:t>‹#›</a:t>
            </a:fld>
            <a:endParaRPr lang="en-GB"/>
          </a:p>
        </p:txBody>
      </p:sp>
    </p:spTree>
    <p:extLst>
      <p:ext uri="{BB962C8B-B14F-4D97-AF65-F5344CB8AC3E}">
        <p14:creationId xmlns:p14="http://schemas.microsoft.com/office/powerpoint/2010/main" val="337123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7940E78-600A-462C-BACE-949DB542FB98}" type="datetimeFigureOut">
              <a:rPr lang="en-GB" smtClean="0"/>
              <a:t>22/08/2017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68294F-6406-4BDA-BFD6-978A2ADAAC06}" type="slidenum">
              <a:rPr lang="en-GB" smtClean="0"/>
              <a:t>‹#›</a:t>
            </a:fld>
            <a:endParaRPr lang="en-GB"/>
          </a:p>
        </p:txBody>
      </p:sp>
    </p:spTree>
    <p:extLst>
      <p:ext uri="{BB962C8B-B14F-4D97-AF65-F5344CB8AC3E}">
        <p14:creationId xmlns:p14="http://schemas.microsoft.com/office/powerpoint/2010/main" val="680945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7940E78-600A-462C-BACE-949DB542FB98}" type="datetimeFigureOut">
              <a:rPr lang="en-GB" smtClean="0"/>
              <a:t>22/08/2017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368294F-6406-4BDA-BFD6-978A2ADAAC06}" type="slidenum">
              <a:rPr lang="en-GB" smtClean="0"/>
              <a:t>‹#›</a:t>
            </a:fld>
            <a:endParaRPr lang="en-GB"/>
          </a:p>
        </p:txBody>
      </p:sp>
    </p:spTree>
    <p:extLst>
      <p:ext uri="{BB962C8B-B14F-4D97-AF65-F5344CB8AC3E}">
        <p14:creationId xmlns:p14="http://schemas.microsoft.com/office/powerpoint/2010/main" val="677383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7940E78-600A-462C-BACE-949DB542FB98}" type="datetimeFigureOut">
              <a:rPr lang="en-GB" smtClean="0"/>
              <a:t>22/08/2017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368294F-6406-4BDA-BFD6-978A2ADAAC06}" type="slidenum">
              <a:rPr lang="en-GB" smtClean="0"/>
              <a:t>‹#›</a:t>
            </a:fld>
            <a:endParaRPr lang="en-GB"/>
          </a:p>
        </p:txBody>
      </p:sp>
    </p:spTree>
    <p:extLst>
      <p:ext uri="{BB962C8B-B14F-4D97-AF65-F5344CB8AC3E}">
        <p14:creationId xmlns:p14="http://schemas.microsoft.com/office/powerpoint/2010/main" val="2551870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940E78-600A-462C-BACE-949DB542FB98}" type="datetimeFigureOut">
              <a:rPr lang="en-GB" smtClean="0"/>
              <a:t>22/08/2017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368294F-6406-4BDA-BFD6-978A2ADAAC06}" type="slidenum">
              <a:rPr lang="en-GB" smtClean="0"/>
              <a:t>‹#›</a:t>
            </a:fld>
            <a:endParaRPr lang="en-GB"/>
          </a:p>
        </p:txBody>
      </p:sp>
    </p:spTree>
    <p:extLst>
      <p:ext uri="{BB962C8B-B14F-4D97-AF65-F5344CB8AC3E}">
        <p14:creationId xmlns:p14="http://schemas.microsoft.com/office/powerpoint/2010/main" val="268541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940E78-600A-462C-BACE-949DB542FB98}" type="datetimeFigureOut">
              <a:rPr lang="en-GB" smtClean="0"/>
              <a:t>22/08/2017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68294F-6406-4BDA-BFD6-978A2ADAAC06}" type="slidenum">
              <a:rPr lang="en-GB" smtClean="0"/>
              <a:t>‹#›</a:t>
            </a:fld>
            <a:endParaRPr lang="en-GB"/>
          </a:p>
        </p:txBody>
      </p:sp>
    </p:spTree>
    <p:extLst>
      <p:ext uri="{BB962C8B-B14F-4D97-AF65-F5344CB8AC3E}">
        <p14:creationId xmlns:p14="http://schemas.microsoft.com/office/powerpoint/2010/main" val="344767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940E78-600A-462C-BACE-949DB542FB98}" type="datetimeFigureOut">
              <a:rPr lang="en-GB" smtClean="0"/>
              <a:t>22/08/2017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68294F-6406-4BDA-BFD6-978A2ADAAC06}" type="slidenum">
              <a:rPr lang="en-GB" smtClean="0"/>
              <a:t>‹#›</a:t>
            </a:fld>
            <a:endParaRPr lang="en-GB"/>
          </a:p>
        </p:txBody>
      </p:sp>
    </p:spTree>
    <p:extLst>
      <p:ext uri="{BB962C8B-B14F-4D97-AF65-F5344CB8AC3E}">
        <p14:creationId xmlns:p14="http://schemas.microsoft.com/office/powerpoint/2010/main" val="1400728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940E78-600A-462C-BACE-949DB542FB98}" type="datetimeFigureOut">
              <a:rPr lang="en-GB" smtClean="0"/>
              <a:t>22/08/2017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68294F-6406-4BDA-BFD6-978A2ADAAC06}" type="slidenum">
              <a:rPr lang="en-GB" smtClean="0"/>
              <a:t>‹#›</a:t>
            </a:fld>
            <a:endParaRPr lang="en-GB"/>
          </a:p>
        </p:txBody>
      </p:sp>
    </p:spTree>
    <p:extLst>
      <p:ext uri="{BB962C8B-B14F-4D97-AF65-F5344CB8AC3E}">
        <p14:creationId xmlns:p14="http://schemas.microsoft.com/office/powerpoint/2010/main" val="714787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641350"/>
            <a:ext cx="82296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p>
            <a:pPr lvl="0"/>
            <a:r>
              <a:rPr lang="en-GB" altLang="en-US" smtClean="0"/>
              <a:t>Click to edit Master title style</a:t>
            </a:r>
            <a:endParaRPr lang="en-US" altLang="en-US" smtClean="0"/>
          </a:p>
        </p:txBody>
      </p:sp>
      <p:sp>
        <p:nvSpPr>
          <p:cNvPr id="1027" name="Text Placeholder 2"/>
          <p:cNvSpPr>
            <a:spLocks noGrp="1"/>
          </p:cNvSpPr>
          <p:nvPr>
            <p:ph type="body" idx="1"/>
          </p:nvPr>
        </p:nvSpPr>
        <p:spPr bwMode="auto">
          <a:xfrm>
            <a:off x="457200" y="13319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smtClean="0"/>
              <a:t>Click to edit Master text styles</a:t>
            </a:r>
          </a:p>
          <a:p>
            <a:pPr lvl="1"/>
            <a:endParaRPr lang="en-GB" altLang="en-US" smtClean="0"/>
          </a:p>
          <a:p>
            <a:pPr lvl="1"/>
            <a:r>
              <a:rPr lang="en-GB" altLang="en-US" smtClean="0"/>
              <a:t>Second level</a:t>
            </a:r>
          </a:p>
          <a:p>
            <a:pPr lvl="2"/>
            <a:r>
              <a:rPr lang="en-GB" altLang="en-US" smtClean="0"/>
              <a:t>Third level</a:t>
            </a:r>
            <a:endParaRPr lang="en-US" altLang="en-US" smtClean="0"/>
          </a:p>
        </p:txBody>
      </p:sp>
      <p:sp>
        <p:nvSpPr>
          <p:cNvPr id="9" name="TextBox 8"/>
          <p:cNvSpPr txBox="1">
            <a:spLocks noChangeArrowheads="1"/>
          </p:cNvSpPr>
          <p:nvPr userDrawn="1"/>
        </p:nvSpPr>
        <p:spPr bwMode="auto">
          <a:xfrm>
            <a:off x="7540795" y="6498839"/>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cxnSp>
        <p:nvCxnSpPr>
          <p:cNvPr id="10" name="Straight Connector 9"/>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Slide Number Placeholder 12"/>
          <p:cNvSpPr>
            <a:spLocks noGrp="1"/>
          </p:cNvSpPr>
          <p:nvPr>
            <p:ph type="sldNum" sz="quarter" idx="4"/>
          </p:nvPr>
        </p:nvSpPr>
        <p:spPr>
          <a:xfrm>
            <a:off x="457200" y="6560880"/>
            <a:ext cx="2133600" cy="184666"/>
          </a:xfrm>
          <a:prstGeom prst="rect">
            <a:avLst/>
          </a:prstGeom>
        </p:spPr>
        <p:txBody>
          <a:bodyPr vert="horz" wrap="square" lIns="0" tIns="0" rIns="0" bIns="0" numCol="1" anchor="ctr" anchorCtr="0" compatLnSpc="1">
            <a:prstTxWarp prst="textNoShape">
              <a:avLst/>
            </a:prstTxWarp>
            <a:spAutoFit/>
          </a:bodyPr>
          <a:lstStyle>
            <a:lvl1pPr>
              <a:defRPr sz="1200">
                <a:latin typeface="Arial" pitchFamily="34" charset="0"/>
              </a:defRPr>
            </a:lvl1pPr>
          </a:lstStyle>
          <a:p>
            <a:pPr defTabSz="457200" fontAlgn="base">
              <a:spcBef>
                <a:spcPct val="0"/>
              </a:spcBef>
              <a:spcAft>
                <a:spcPct val="0"/>
              </a:spcAft>
              <a:defRPr/>
            </a:pPr>
            <a:r>
              <a:rPr lang="en-US" dirty="0">
                <a:solidFill>
                  <a:prstClr val="black"/>
                </a:solidFill>
                <a:ea typeface="MS PGothic" pitchFamily="34" charset="-128"/>
              </a:rPr>
              <a:t>Page </a:t>
            </a:r>
            <a:fld id="{7BF3DEA5-504C-442C-A4FB-720F699CF9C5}" type="slidenum">
              <a:rPr lang="en-US" b="1">
                <a:solidFill>
                  <a:prstClr val="black"/>
                </a:solidFill>
                <a:ea typeface="MS PGothic" pitchFamily="34" charset="-128"/>
              </a:rPr>
              <a:pPr defTabSz="457200" fontAlgn="base">
                <a:spcBef>
                  <a:spcPct val="0"/>
                </a:spcBef>
                <a:spcAft>
                  <a:spcPct val="0"/>
                </a:spcAft>
                <a:defRPr/>
              </a:pPr>
              <a:t>‹#›</a:t>
            </a:fld>
            <a:endParaRPr lang="en-US" b="1" dirty="0">
              <a:solidFill>
                <a:prstClr val="black"/>
              </a:solidFill>
              <a:ea typeface="MS PGothic" pitchFamily="34" charset="-128"/>
            </a:endParaRPr>
          </a:p>
        </p:txBody>
      </p:sp>
      <p:sp>
        <p:nvSpPr>
          <p:cNvPr id="14" name="Footer Placeholder 13"/>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alibri" charset="0"/>
                <a:ea typeface="ＭＳ Ｐゴシック" charset="0"/>
                <a:cs typeface="ＭＳ Ｐゴシック" charset="0"/>
              </a:defRPr>
            </a:lvl1pPr>
          </a:lstStyle>
          <a:p>
            <a:pPr defTabSz="457200" fontAlgn="base">
              <a:spcBef>
                <a:spcPct val="0"/>
              </a:spcBef>
              <a:spcAft>
                <a:spcPct val="0"/>
              </a:spcAft>
              <a:defRPr/>
            </a:pPr>
            <a:endParaRPr lang="en-US" dirty="0">
              <a:solidFill>
                <a:prstClr val="black">
                  <a:tint val="75000"/>
                </a:prstClr>
              </a:solidFill>
            </a:endParaRPr>
          </a:p>
        </p:txBody>
      </p:sp>
    </p:spTree>
    <p:extLst>
      <p:ext uri="{BB962C8B-B14F-4D97-AF65-F5344CB8AC3E}">
        <p14:creationId xmlns:p14="http://schemas.microsoft.com/office/powerpoint/2010/main" val="3840479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ransition spd="slow">
    <p:strips/>
  </p:transition>
  <p:hf hdr="0" ftr="0" dt="0"/>
  <p:txStyles>
    <p:title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defRPr sz="120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377822" y="3965575"/>
            <a:ext cx="2775119"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r>
              <a:rPr lang="en-US" altLang="en-US" sz="3400" dirty="0" smtClean="0">
                <a:latin typeface="Arial" panose="020B0604020202020204" pitchFamily="34" charset="0"/>
                <a:cs typeface="Arial" panose="020B0604020202020204" pitchFamily="34" charset="0"/>
              </a:rPr>
              <a:t>Data Science</a:t>
            </a:r>
            <a:endParaRPr lang="en-US" altLang="en-US" sz="3400" dirty="0">
              <a:latin typeface="Arial" panose="020B0604020202020204" pitchFamily="34" charset="0"/>
              <a:cs typeface="Arial" panose="020B0604020202020204" pitchFamily="34" charset="0"/>
            </a:endParaRPr>
          </a:p>
        </p:txBody>
      </p:sp>
      <p:sp>
        <p:nvSpPr>
          <p:cNvPr id="5" name="TextBox 2"/>
          <p:cNvSpPr txBox="1">
            <a:spLocks noChangeArrowheads="1"/>
          </p:cNvSpPr>
          <p:nvPr/>
        </p:nvSpPr>
        <p:spPr bwMode="auto">
          <a:xfrm>
            <a:off x="377822" y="4581128"/>
            <a:ext cx="851465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defRPr sz="1200">
                <a:solidFill>
                  <a:schemeClr val="tx1"/>
                </a:solidFill>
                <a:latin typeface="Arial" charset="0"/>
                <a:ea typeface="MS PGothic" pitchFamily="34" charset="-128"/>
              </a:defRPr>
            </a:lvl1pPr>
            <a:lvl2pPr marL="37931725" indent="-37474525" eaLnBrk="0" hangingPunct="0">
              <a:spcBef>
                <a:spcPct val="20000"/>
              </a:spcBef>
              <a:buClr>
                <a:srgbClr val="3099D9"/>
              </a:buClr>
              <a:buFont typeface="Arial" charset="0"/>
              <a:buChar char="•"/>
              <a:defRPr sz="1200">
                <a:solidFill>
                  <a:schemeClr val="tx1"/>
                </a:solidFill>
                <a:latin typeface="Arial" charset="0"/>
                <a:ea typeface="MS PGothic" pitchFamily="34" charset="-128"/>
              </a:defRPr>
            </a:lvl2pPr>
            <a:lvl3pPr marL="442913" indent="-177800" eaLnBrk="0" hangingPunct="0">
              <a:spcBef>
                <a:spcPct val="20000"/>
              </a:spcBef>
              <a:buClr>
                <a:srgbClr val="E78426"/>
              </a:buClr>
              <a:buFont typeface="Arial" charset="0"/>
              <a:buChar char="•"/>
              <a:defRPr sz="1200">
                <a:solidFill>
                  <a:schemeClr val="tx1"/>
                </a:solidFill>
                <a:latin typeface="Arial" charset="0"/>
                <a:ea typeface="MS PGothic" pitchFamily="34" charset="-128"/>
              </a:defRPr>
            </a:lvl3pPr>
            <a:lvl4pPr marL="1600200" indent="-228600" eaLnBrk="0" hangingPunct="0">
              <a:spcBef>
                <a:spcPct val="20000"/>
              </a:spcBef>
              <a:buFont typeface="Arial" charset="0"/>
              <a:buChar char="–"/>
              <a:defRPr sz="2000">
                <a:solidFill>
                  <a:schemeClr val="tx1"/>
                </a:solidFill>
                <a:latin typeface="Arial" charset="0"/>
                <a:ea typeface="MS PGothic" pitchFamily="34" charset="-128"/>
              </a:defRPr>
            </a:lvl4pPr>
            <a:lvl5pPr marL="2057400" indent="-228600" eaLnBrk="0" hangingPunct="0">
              <a:spcBef>
                <a:spcPct val="20000"/>
              </a:spcBef>
              <a:buFont typeface="Arial" charset="0"/>
              <a:buChar char="»"/>
              <a:defRPr sz="2000">
                <a:solidFill>
                  <a:schemeClr val="tx1"/>
                </a:solidFill>
                <a:latin typeface="Arial" charset="0"/>
                <a:ea typeface="MS PGothic"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Arial" charset="0"/>
                <a:ea typeface="MS PGothic"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Arial" charset="0"/>
                <a:ea typeface="MS PGothic"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Arial" charset="0"/>
                <a:ea typeface="MS PGothic"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Arial" charset="0"/>
                <a:ea typeface="MS PGothic" pitchFamily="34" charset="-128"/>
              </a:defRPr>
            </a:lvl9pPr>
          </a:lstStyle>
          <a:p>
            <a:pPr eaLnBrk="1" hangingPunct="1">
              <a:spcBef>
                <a:spcPct val="0"/>
              </a:spcBef>
            </a:pPr>
            <a:r>
              <a:rPr lang="en-GB" altLang="en-US" sz="2400" b="1" dirty="0">
                <a:solidFill>
                  <a:srgbClr val="2EABE2"/>
                </a:solidFill>
                <a:latin typeface="Arial" panose="020B0604020202020204" pitchFamily="34" charset="0"/>
                <a:cs typeface="Arial" panose="020B0604020202020204" pitchFamily="34" charset="0"/>
              </a:rPr>
              <a:t>Introduction to </a:t>
            </a:r>
            <a:r>
              <a:rPr lang="en-GB" altLang="en-US" sz="2400" b="1" dirty="0" smtClean="0">
                <a:solidFill>
                  <a:srgbClr val="2EABE2"/>
                </a:solidFill>
                <a:latin typeface="Arial" panose="020B0604020202020204" pitchFamily="34" charset="0"/>
                <a:cs typeface="Arial" panose="020B0604020202020204" pitchFamily="34" charset="0"/>
              </a:rPr>
              <a:t>Hive</a:t>
            </a:r>
          </a:p>
          <a:p>
            <a:pPr eaLnBrk="1" hangingPunct="1">
              <a:spcBef>
                <a:spcPct val="0"/>
              </a:spcBef>
            </a:pPr>
            <a:endParaRPr lang="en-GB" altLang="en-US" sz="2400" b="1" dirty="0">
              <a:solidFill>
                <a:srgbClr val="2EABE2"/>
              </a:solidFill>
              <a:latin typeface="Arial" panose="020B0604020202020204" pitchFamily="34" charset="0"/>
              <a:cs typeface="Arial" panose="020B0604020202020204" pitchFamily="34" charset="0"/>
            </a:endParaRPr>
          </a:p>
          <a:p>
            <a:pPr eaLnBrk="1" hangingPunct="1">
              <a:spcBef>
                <a:spcPct val="0"/>
              </a:spcBef>
            </a:pPr>
            <a:endParaRPr lang="en-GB" altLang="en-US" sz="2400" b="1" dirty="0">
              <a:solidFill>
                <a:srgbClr val="2EABE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5813374"/>
      </p:ext>
    </p:extLst>
  </p:cSld>
  <p:clrMapOvr>
    <a:masterClrMapping/>
  </p:clrMapOvr>
  <p:transition spd="slow">
    <p:strips/>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10</a:t>
            </a:fld>
            <a:endParaRPr lang="en-US" b="1" dirty="0">
              <a:solidFill>
                <a:prstClr val="black"/>
              </a:solidFill>
            </a:endParaRPr>
          </a:p>
        </p:txBody>
      </p:sp>
      <p:sp>
        <p:nvSpPr>
          <p:cNvPr id="5" name="Content Placeholder 1"/>
          <p:cNvSpPr txBox="1">
            <a:spLocks/>
          </p:cNvSpPr>
          <p:nvPr/>
        </p:nvSpPr>
        <p:spPr bwMode="auto">
          <a:xfrm>
            <a:off x="609600" y="1487336"/>
            <a:ext cx="8138864" cy="4749976"/>
          </a:xfrm>
          <a:prstGeom prst="rect">
            <a:avLst/>
          </a:prstGeom>
          <a:noFill/>
          <a:ln>
            <a:noFill/>
          </a:ln>
          <a:extLst/>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GB" sz="1800" dirty="0" smtClean="0"/>
          </a:p>
          <a:p>
            <a:pPr>
              <a:buFont typeface="Arial" panose="020B0604020202020204" pitchFamily="34" charset="0"/>
              <a:buChar char="•"/>
            </a:pPr>
            <a:r>
              <a:rPr lang="en-GB" sz="1800" dirty="0" smtClean="0"/>
              <a:t>Originally </a:t>
            </a:r>
            <a:r>
              <a:rPr lang="en-GB" sz="1800" dirty="0"/>
              <a:t>developed at </a:t>
            </a:r>
            <a:r>
              <a:rPr lang="en-GB" sz="1800" dirty="0" smtClean="0"/>
              <a:t>Facebook</a:t>
            </a:r>
          </a:p>
          <a:p>
            <a:pPr>
              <a:buFont typeface="Arial" panose="020B0604020202020204" pitchFamily="34" charset="0"/>
              <a:buChar char="•"/>
            </a:pPr>
            <a:endParaRPr lang="en-GB" sz="1800" dirty="0"/>
          </a:p>
          <a:p>
            <a:pPr>
              <a:buFont typeface="Arial" panose="020B0604020202020204" pitchFamily="34" charset="0"/>
              <a:buChar char="•"/>
            </a:pPr>
            <a:r>
              <a:rPr lang="en-GB" sz="1800" dirty="0" smtClean="0"/>
              <a:t>Co-founders, Ashish </a:t>
            </a:r>
            <a:r>
              <a:rPr lang="en-GB" sz="1800" dirty="0" err="1"/>
              <a:t>Thusoo</a:t>
            </a:r>
            <a:r>
              <a:rPr lang="en-GB" sz="1800" dirty="0"/>
              <a:t> and </a:t>
            </a:r>
            <a:r>
              <a:rPr lang="en-GB" sz="1800" dirty="0" err="1"/>
              <a:t>Joydeep</a:t>
            </a:r>
            <a:r>
              <a:rPr lang="en-GB" sz="1800" dirty="0"/>
              <a:t> Sen </a:t>
            </a:r>
            <a:r>
              <a:rPr lang="en-GB" sz="1800" dirty="0" err="1" smtClean="0"/>
              <a:t>Sarma</a:t>
            </a:r>
            <a:endParaRPr lang="en-GB" sz="1800" dirty="0"/>
          </a:p>
          <a:p>
            <a:endParaRPr lang="en-GB" sz="1800" dirty="0"/>
          </a:p>
          <a:p>
            <a:pPr>
              <a:buFont typeface="Arial" panose="020B0604020202020204" pitchFamily="34" charset="0"/>
              <a:buChar char="•"/>
            </a:pPr>
            <a:r>
              <a:rPr lang="en-GB" sz="1800" dirty="0" smtClean="0"/>
              <a:t>Open-sourced </a:t>
            </a:r>
            <a:r>
              <a:rPr lang="en-GB" sz="1800" dirty="0"/>
              <a:t>in 2008</a:t>
            </a:r>
          </a:p>
          <a:p>
            <a:endParaRPr lang="en-GB" sz="1800" dirty="0"/>
          </a:p>
          <a:p>
            <a:pPr>
              <a:buFont typeface="Arial" panose="020B0604020202020204" pitchFamily="34" charset="0"/>
              <a:buChar char="•"/>
            </a:pPr>
            <a:r>
              <a:rPr lang="en-GB" sz="1800" dirty="0" smtClean="0"/>
              <a:t>Hive </a:t>
            </a:r>
            <a:r>
              <a:rPr lang="en-GB" sz="1800" dirty="0"/>
              <a:t>is now used and developed by many companies, such as Netflix &amp; Amazon.</a:t>
            </a:r>
          </a:p>
          <a:p>
            <a:pPr marL="285750" indent="-285750">
              <a:buFont typeface="Arial" panose="020B0604020202020204" pitchFamily="34" charset="0"/>
              <a:buChar char="•"/>
            </a:pPr>
            <a:endParaRPr lang="en-GB" sz="1800" dirty="0" smtClean="0"/>
          </a:p>
        </p:txBody>
      </p:sp>
      <p:sp>
        <p:nvSpPr>
          <p:cNvPr id="6" name="Title 1"/>
          <p:cNvSpPr txBox="1">
            <a:spLocks/>
          </p:cNvSpPr>
          <p:nvPr/>
        </p:nvSpPr>
        <p:spPr bwMode="auto">
          <a:xfrm>
            <a:off x="457200" y="637238"/>
            <a:ext cx="335773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smtClean="0"/>
              <a:t>Hive History</a:t>
            </a:r>
            <a:endParaRPr lang="en-GB" dirty="0"/>
          </a:p>
        </p:txBody>
      </p:sp>
      <p:sp>
        <p:nvSpPr>
          <p:cNvPr id="7" name="Title 1"/>
          <p:cNvSpPr txBox="1">
            <a:spLocks/>
          </p:cNvSpPr>
          <p:nvPr/>
        </p:nvSpPr>
        <p:spPr bwMode="auto">
          <a:xfrm>
            <a:off x="457200" y="1213302"/>
            <a:ext cx="3106688"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endParaRPr lang="en-GB" sz="2000" dirty="0">
              <a:solidFill>
                <a:srgbClr val="2EABE2"/>
              </a:solidFill>
            </a:endParaRPr>
          </a:p>
        </p:txBody>
      </p:sp>
    </p:spTree>
    <p:extLst>
      <p:ext uri="{BB962C8B-B14F-4D97-AF65-F5344CB8AC3E}">
        <p14:creationId xmlns:p14="http://schemas.microsoft.com/office/powerpoint/2010/main" val="4136175440"/>
      </p:ext>
    </p:extLst>
  </p:cSld>
  <p:clrMapOvr>
    <a:masterClrMapping/>
  </p:clrMapOvr>
  <p:transition spd="slow">
    <p:strips/>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67544" y="6560880"/>
            <a:ext cx="2133600" cy="184666"/>
          </a:xfrm>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11</a:t>
            </a:fld>
            <a:endParaRPr lang="en-US" b="1" dirty="0">
              <a:solidFill>
                <a:prstClr val="black"/>
              </a:solidFill>
            </a:endParaRPr>
          </a:p>
        </p:txBody>
      </p:sp>
      <p:sp>
        <p:nvSpPr>
          <p:cNvPr id="2" name="Title 1"/>
          <p:cNvSpPr>
            <a:spLocks noGrp="1"/>
          </p:cNvSpPr>
          <p:nvPr>
            <p:ph type="title"/>
          </p:nvPr>
        </p:nvSpPr>
        <p:spPr/>
        <p:txBody>
          <a:bodyPr/>
          <a:lstStyle/>
          <a:p>
            <a:pPr algn="ctr"/>
            <a:r>
              <a:rPr lang="en-GB" dirty="0" smtClean="0"/>
              <a:t>Agenda</a:t>
            </a:r>
            <a:endParaRPr lang="en-GB" dirty="0"/>
          </a:p>
        </p:txBody>
      </p:sp>
      <p:sp>
        <p:nvSpPr>
          <p:cNvPr id="5" name="Text Placeholder 5"/>
          <p:cNvSpPr txBox="1">
            <a:spLocks/>
          </p:cNvSpPr>
          <p:nvPr/>
        </p:nvSpPr>
        <p:spPr bwMode="auto">
          <a:xfrm>
            <a:off x="1426283" y="1700808"/>
            <a:ext cx="6419850" cy="430407"/>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a:solidFill>
                  <a:schemeClr val="tx1">
                    <a:lumMod val="50000"/>
                    <a:lumOff val="50000"/>
                  </a:schemeClr>
                </a:solidFill>
              </a:rPr>
              <a:t>What </a:t>
            </a:r>
            <a:r>
              <a:rPr lang="en-GB" sz="2000" dirty="0" smtClean="0">
                <a:solidFill>
                  <a:schemeClr val="tx1">
                    <a:lumMod val="50000"/>
                    <a:lumOff val="50000"/>
                  </a:schemeClr>
                </a:solidFill>
              </a:rPr>
              <a:t>is Hive?</a:t>
            </a:r>
            <a:endParaRPr lang="en-GB" sz="2000" dirty="0">
              <a:solidFill>
                <a:schemeClr val="tx1">
                  <a:lumMod val="50000"/>
                  <a:lumOff val="50000"/>
                </a:schemeClr>
              </a:solidFill>
            </a:endParaRPr>
          </a:p>
        </p:txBody>
      </p:sp>
      <p:sp>
        <p:nvSpPr>
          <p:cNvPr id="7" name="Text Placeholder 5"/>
          <p:cNvSpPr txBox="1">
            <a:spLocks/>
          </p:cNvSpPr>
          <p:nvPr/>
        </p:nvSpPr>
        <p:spPr bwMode="auto">
          <a:xfrm>
            <a:off x="1403648" y="4581128"/>
            <a:ext cx="6419850" cy="43176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a:solidFill>
                  <a:schemeClr val="tx1">
                    <a:lumMod val="50000"/>
                    <a:lumOff val="50000"/>
                  </a:schemeClr>
                </a:solidFill>
              </a:rPr>
              <a:t>How to access </a:t>
            </a:r>
            <a:r>
              <a:rPr lang="en-GB" sz="2000" dirty="0" smtClean="0">
                <a:solidFill>
                  <a:schemeClr val="tx1">
                    <a:lumMod val="50000"/>
                    <a:lumOff val="50000"/>
                  </a:schemeClr>
                </a:solidFill>
              </a:rPr>
              <a:t>Hive</a:t>
            </a:r>
            <a:endParaRPr lang="en-GB" sz="2000" dirty="0">
              <a:solidFill>
                <a:schemeClr val="tx1">
                  <a:lumMod val="50000"/>
                  <a:lumOff val="50000"/>
                </a:schemeClr>
              </a:solidFill>
            </a:endParaRPr>
          </a:p>
        </p:txBody>
      </p:sp>
      <p:sp>
        <p:nvSpPr>
          <p:cNvPr id="8" name="Text Placeholder 5"/>
          <p:cNvSpPr txBox="1">
            <a:spLocks/>
          </p:cNvSpPr>
          <p:nvPr/>
        </p:nvSpPr>
        <p:spPr bwMode="auto">
          <a:xfrm>
            <a:off x="1426283" y="4005064"/>
            <a:ext cx="6419850" cy="43176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smtClean="0">
                <a:solidFill>
                  <a:schemeClr val="tx1">
                    <a:lumMod val="50000"/>
                    <a:lumOff val="50000"/>
                  </a:schemeClr>
                </a:solidFill>
              </a:rPr>
              <a:t>Hive Real World Use Cases</a:t>
            </a:r>
            <a:endParaRPr lang="en-GB" sz="2000" dirty="0">
              <a:solidFill>
                <a:schemeClr val="tx1">
                  <a:lumMod val="50000"/>
                  <a:lumOff val="50000"/>
                </a:schemeClr>
              </a:solidFill>
            </a:endParaRPr>
          </a:p>
        </p:txBody>
      </p:sp>
      <p:sp>
        <p:nvSpPr>
          <p:cNvPr id="9" name="Text Placeholder 5"/>
          <p:cNvSpPr txBox="1">
            <a:spLocks/>
          </p:cNvSpPr>
          <p:nvPr/>
        </p:nvSpPr>
        <p:spPr bwMode="auto">
          <a:xfrm>
            <a:off x="1426283" y="3429000"/>
            <a:ext cx="6419850" cy="43176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err="1" smtClean="0">
                <a:solidFill>
                  <a:schemeClr val="tx1">
                    <a:lumMod val="50000"/>
                    <a:lumOff val="50000"/>
                  </a:schemeClr>
                </a:solidFill>
              </a:rPr>
              <a:t>HiveQL</a:t>
            </a:r>
            <a:r>
              <a:rPr lang="en-GB" sz="2000" dirty="0" smtClean="0">
                <a:solidFill>
                  <a:schemeClr val="tx1">
                    <a:lumMod val="50000"/>
                    <a:lumOff val="50000"/>
                  </a:schemeClr>
                </a:solidFill>
              </a:rPr>
              <a:t> vs SQL</a:t>
            </a:r>
            <a:endParaRPr lang="en-GB" sz="2000" dirty="0">
              <a:solidFill>
                <a:schemeClr val="tx1">
                  <a:lumMod val="50000"/>
                  <a:lumOff val="50000"/>
                </a:schemeClr>
              </a:solidFill>
            </a:endParaRPr>
          </a:p>
        </p:txBody>
      </p:sp>
      <p:sp>
        <p:nvSpPr>
          <p:cNvPr id="10" name="Text Placeholder 5"/>
          <p:cNvSpPr txBox="1">
            <a:spLocks/>
          </p:cNvSpPr>
          <p:nvPr/>
        </p:nvSpPr>
        <p:spPr bwMode="auto">
          <a:xfrm>
            <a:off x="1426283" y="1124744"/>
            <a:ext cx="6419850" cy="430407"/>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US" sz="2000" dirty="0">
                <a:solidFill>
                  <a:schemeClr val="tx1">
                    <a:lumMod val="50000"/>
                    <a:lumOff val="50000"/>
                  </a:schemeClr>
                </a:solidFill>
              </a:rPr>
              <a:t>Previous Day Recap</a:t>
            </a:r>
          </a:p>
        </p:txBody>
      </p:sp>
      <p:sp>
        <p:nvSpPr>
          <p:cNvPr id="11" name="Text Placeholder 5"/>
          <p:cNvSpPr txBox="1">
            <a:spLocks/>
          </p:cNvSpPr>
          <p:nvPr/>
        </p:nvSpPr>
        <p:spPr bwMode="auto">
          <a:xfrm>
            <a:off x="1426283" y="2276872"/>
            <a:ext cx="6419850" cy="430407"/>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smtClean="0">
                <a:solidFill>
                  <a:schemeClr val="tx1">
                    <a:lumMod val="50000"/>
                    <a:lumOff val="50000"/>
                  </a:schemeClr>
                </a:solidFill>
              </a:rPr>
              <a:t>Hive Motivation</a:t>
            </a:r>
            <a:endParaRPr lang="en-GB" sz="2000" dirty="0">
              <a:solidFill>
                <a:schemeClr val="tx1">
                  <a:lumMod val="50000"/>
                  <a:lumOff val="50000"/>
                </a:schemeClr>
              </a:solidFill>
            </a:endParaRPr>
          </a:p>
        </p:txBody>
      </p:sp>
      <p:sp>
        <p:nvSpPr>
          <p:cNvPr id="12" name="Text Placeholder 5"/>
          <p:cNvSpPr txBox="1">
            <a:spLocks/>
          </p:cNvSpPr>
          <p:nvPr/>
        </p:nvSpPr>
        <p:spPr bwMode="auto">
          <a:xfrm>
            <a:off x="1426283" y="2852936"/>
            <a:ext cx="6419850" cy="430407"/>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a:solidFill>
                  <a:schemeClr val="tx1">
                    <a:lumMod val="50000"/>
                    <a:lumOff val="50000"/>
                  </a:schemeClr>
                </a:solidFill>
              </a:rPr>
              <a:t>History of </a:t>
            </a:r>
            <a:r>
              <a:rPr lang="en-GB" sz="2000" dirty="0" smtClean="0">
                <a:solidFill>
                  <a:schemeClr val="tx1">
                    <a:lumMod val="50000"/>
                    <a:lumOff val="50000"/>
                  </a:schemeClr>
                </a:solidFill>
              </a:rPr>
              <a:t>Hive</a:t>
            </a:r>
            <a:endParaRPr lang="en-GB" sz="2000" dirty="0">
              <a:solidFill>
                <a:schemeClr val="tx1">
                  <a:lumMod val="50000"/>
                  <a:lumOff val="50000"/>
                </a:schemeClr>
              </a:solidFill>
            </a:endParaRPr>
          </a:p>
        </p:txBody>
      </p:sp>
      <p:sp>
        <p:nvSpPr>
          <p:cNvPr id="15" name="Text Placeholder 4"/>
          <p:cNvSpPr txBox="1">
            <a:spLocks/>
          </p:cNvSpPr>
          <p:nvPr/>
        </p:nvSpPr>
        <p:spPr>
          <a:xfrm>
            <a:off x="1403648" y="3429000"/>
            <a:ext cx="6420583" cy="431059"/>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2000" b="1" dirty="0" err="1" smtClean="0"/>
              <a:t>HiveQL</a:t>
            </a:r>
            <a:r>
              <a:rPr lang="en-GB" sz="2000" b="1" dirty="0" smtClean="0"/>
              <a:t> vs SQL</a:t>
            </a:r>
            <a:endParaRPr lang="en-GB" sz="2000" b="1" dirty="0"/>
          </a:p>
        </p:txBody>
      </p:sp>
      <p:sp>
        <p:nvSpPr>
          <p:cNvPr id="20" name="Text Placeholder 5"/>
          <p:cNvSpPr txBox="1">
            <a:spLocks/>
          </p:cNvSpPr>
          <p:nvPr/>
        </p:nvSpPr>
        <p:spPr bwMode="auto">
          <a:xfrm>
            <a:off x="1415223" y="5157192"/>
            <a:ext cx="6419850" cy="43176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a:solidFill>
                  <a:schemeClr val="tx1">
                    <a:lumMod val="50000"/>
                    <a:lumOff val="50000"/>
                  </a:schemeClr>
                </a:solidFill>
              </a:rPr>
              <a:t>Q&amp;A</a:t>
            </a:r>
          </a:p>
        </p:txBody>
      </p:sp>
    </p:spTree>
    <p:extLst>
      <p:ext uri="{BB962C8B-B14F-4D97-AF65-F5344CB8AC3E}">
        <p14:creationId xmlns:p14="http://schemas.microsoft.com/office/powerpoint/2010/main" val="1146137048"/>
      </p:ext>
    </p:extLst>
  </p:cSld>
  <p:clrMapOvr>
    <a:masterClrMapping/>
  </p:clrMapOvr>
  <p:transition spd="slow">
    <p:strips/>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12</a:t>
            </a:fld>
            <a:endParaRPr lang="en-US" b="1" dirty="0">
              <a:solidFill>
                <a:prstClr val="black"/>
              </a:solidFill>
            </a:endParaRPr>
          </a:p>
        </p:txBody>
      </p:sp>
      <p:sp>
        <p:nvSpPr>
          <p:cNvPr id="5" name="Content Placeholder 1"/>
          <p:cNvSpPr txBox="1">
            <a:spLocks/>
          </p:cNvSpPr>
          <p:nvPr/>
        </p:nvSpPr>
        <p:spPr bwMode="auto">
          <a:xfrm>
            <a:off x="609600" y="1487336"/>
            <a:ext cx="8138864" cy="4749976"/>
          </a:xfrm>
          <a:prstGeom prst="rect">
            <a:avLst/>
          </a:prstGeom>
          <a:noFill/>
          <a:ln>
            <a:noFill/>
          </a:ln>
          <a:extLst/>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GB" sz="1800" dirty="0" smtClean="0"/>
          </a:p>
          <a:p>
            <a:r>
              <a:rPr lang="en-GB" sz="1800" dirty="0"/>
              <a:t>In terms of functionality &amp; syntax </a:t>
            </a:r>
            <a:r>
              <a:rPr lang="en-GB" sz="1800" dirty="0" err="1"/>
              <a:t>HiveQL</a:t>
            </a:r>
            <a:r>
              <a:rPr lang="en-GB" sz="1800" dirty="0"/>
              <a:t> and traditional SQL are very similar.</a:t>
            </a:r>
          </a:p>
          <a:p>
            <a:endParaRPr lang="en-GB" sz="1800" dirty="0"/>
          </a:p>
          <a:p>
            <a:r>
              <a:rPr lang="en-GB" sz="1800" dirty="0"/>
              <a:t>One key difference is Data Loading:</a:t>
            </a:r>
          </a:p>
          <a:p>
            <a:endParaRPr lang="en-GB" sz="1800" dirty="0"/>
          </a:p>
          <a:p>
            <a:r>
              <a:rPr lang="en-GB" sz="1800" dirty="0"/>
              <a:t>SQL = Schema on Write (Traditional Approach)</a:t>
            </a:r>
          </a:p>
          <a:p>
            <a:r>
              <a:rPr lang="en-GB" sz="1800" dirty="0" err="1" smtClean="0"/>
              <a:t>HiveQL</a:t>
            </a:r>
            <a:r>
              <a:rPr lang="en-GB" sz="1800" dirty="0" smtClean="0"/>
              <a:t> </a:t>
            </a:r>
            <a:r>
              <a:rPr lang="en-GB" sz="1800" dirty="0"/>
              <a:t>= Schema on </a:t>
            </a:r>
            <a:r>
              <a:rPr lang="en-GB" sz="1800" dirty="0" smtClean="0"/>
              <a:t>Read</a:t>
            </a:r>
          </a:p>
          <a:p>
            <a:endParaRPr lang="en-GB" sz="1800" dirty="0"/>
          </a:p>
          <a:p>
            <a:r>
              <a:rPr lang="en-GB" sz="1800" b="1" dirty="0"/>
              <a:t>Schema on Write</a:t>
            </a:r>
            <a:r>
              <a:rPr lang="en-GB" sz="1800" dirty="0"/>
              <a:t>, define your data structure (Columns, Data Types) before you load in your data.</a:t>
            </a:r>
          </a:p>
          <a:p>
            <a:endParaRPr lang="en-GB" sz="1800" dirty="0"/>
          </a:p>
          <a:p>
            <a:r>
              <a:rPr lang="en-GB" sz="1800" b="1" dirty="0"/>
              <a:t>Schema on Read</a:t>
            </a:r>
            <a:r>
              <a:rPr lang="en-GB" sz="1800" dirty="0"/>
              <a:t>, load data as it is then project whatever structure you wish upon it.</a:t>
            </a:r>
          </a:p>
          <a:p>
            <a:endParaRPr lang="en-GB" sz="1800" dirty="0"/>
          </a:p>
          <a:p>
            <a:pPr marL="285750" indent="-285750">
              <a:buFont typeface="Arial" panose="020B0604020202020204" pitchFamily="34" charset="0"/>
              <a:buChar char="•"/>
            </a:pPr>
            <a:endParaRPr lang="en-GB" sz="1800" dirty="0" smtClean="0"/>
          </a:p>
        </p:txBody>
      </p:sp>
      <p:sp>
        <p:nvSpPr>
          <p:cNvPr id="6" name="Title 1"/>
          <p:cNvSpPr txBox="1">
            <a:spLocks/>
          </p:cNvSpPr>
          <p:nvPr/>
        </p:nvSpPr>
        <p:spPr bwMode="auto">
          <a:xfrm>
            <a:off x="457200" y="637238"/>
            <a:ext cx="335773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err="1" smtClean="0"/>
              <a:t>HiveQL</a:t>
            </a:r>
            <a:r>
              <a:rPr lang="en-GB" dirty="0" smtClean="0"/>
              <a:t> vs SQL</a:t>
            </a:r>
            <a:endParaRPr lang="en-GB" dirty="0"/>
          </a:p>
        </p:txBody>
      </p:sp>
      <p:sp>
        <p:nvSpPr>
          <p:cNvPr id="7" name="Title 1"/>
          <p:cNvSpPr txBox="1">
            <a:spLocks/>
          </p:cNvSpPr>
          <p:nvPr/>
        </p:nvSpPr>
        <p:spPr bwMode="auto">
          <a:xfrm>
            <a:off x="457200" y="1213302"/>
            <a:ext cx="6347048"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sz="2000" dirty="0" smtClean="0">
                <a:solidFill>
                  <a:srgbClr val="2EABE2"/>
                </a:solidFill>
              </a:rPr>
              <a:t>The same syntax, but fundamentally different</a:t>
            </a:r>
            <a:endParaRPr lang="en-GB" sz="2000" dirty="0">
              <a:solidFill>
                <a:srgbClr val="2EABE2"/>
              </a:solidFill>
            </a:endParaRPr>
          </a:p>
        </p:txBody>
      </p:sp>
    </p:spTree>
    <p:extLst>
      <p:ext uri="{BB962C8B-B14F-4D97-AF65-F5344CB8AC3E}">
        <p14:creationId xmlns:p14="http://schemas.microsoft.com/office/powerpoint/2010/main" val="240114747"/>
      </p:ext>
    </p:extLst>
  </p:cSld>
  <p:clrMapOvr>
    <a:masterClrMapping/>
  </p:clrMapOvr>
  <p:transition spd="slow">
    <p:strips/>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67544" y="6560880"/>
            <a:ext cx="2133600" cy="184666"/>
          </a:xfrm>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13</a:t>
            </a:fld>
            <a:endParaRPr lang="en-US" b="1" dirty="0">
              <a:solidFill>
                <a:prstClr val="black"/>
              </a:solidFill>
            </a:endParaRPr>
          </a:p>
        </p:txBody>
      </p:sp>
      <p:sp>
        <p:nvSpPr>
          <p:cNvPr id="2" name="Title 1"/>
          <p:cNvSpPr>
            <a:spLocks noGrp="1"/>
          </p:cNvSpPr>
          <p:nvPr>
            <p:ph type="title"/>
          </p:nvPr>
        </p:nvSpPr>
        <p:spPr/>
        <p:txBody>
          <a:bodyPr/>
          <a:lstStyle/>
          <a:p>
            <a:pPr algn="ctr"/>
            <a:r>
              <a:rPr lang="en-GB" dirty="0" smtClean="0"/>
              <a:t>Agenda</a:t>
            </a:r>
            <a:endParaRPr lang="en-GB" dirty="0"/>
          </a:p>
        </p:txBody>
      </p:sp>
      <p:sp>
        <p:nvSpPr>
          <p:cNvPr id="5" name="Text Placeholder 5"/>
          <p:cNvSpPr txBox="1">
            <a:spLocks/>
          </p:cNvSpPr>
          <p:nvPr/>
        </p:nvSpPr>
        <p:spPr bwMode="auto">
          <a:xfrm>
            <a:off x="1426283" y="1700808"/>
            <a:ext cx="6419850" cy="430407"/>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a:solidFill>
                  <a:schemeClr val="tx1">
                    <a:lumMod val="50000"/>
                    <a:lumOff val="50000"/>
                  </a:schemeClr>
                </a:solidFill>
              </a:rPr>
              <a:t>What </a:t>
            </a:r>
            <a:r>
              <a:rPr lang="en-GB" sz="2000" dirty="0" smtClean="0">
                <a:solidFill>
                  <a:schemeClr val="tx1">
                    <a:lumMod val="50000"/>
                    <a:lumOff val="50000"/>
                  </a:schemeClr>
                </a:solidFill>
              </a:rPr>
              <a:t>is Hive?</a:t>
            </a:r>
            <a:endParaRPr lang="en-GB" sz="2000" dirty="0">
              <a:solidFill>
                <a:schemeClr val="tx1">
                  <a:lumMod val="50000"/>
                  <a:lumOff val="50000"/>
                </a:schemeClr>
              </a:solidFill>
            </a:endParaRPr>
          </a:p>
        </p:txBody>
      </p:sp>
      <p:sp>
        <p:nvSpPr>
          <p:cNvPr id="7" name="Text Placeholder 5"/>
          <p:cNvSpPr txBox="1">
            <a:spLocks/>
          </p:cNvSpPr>
          <p:nvPr/>
        </p:nvSpPr>
        <p:spPr bwMode="auto">
          <a:xfrm>
            <a:off x="1403648" y="4581128"/>
            <a:ext cx="6419850" cy="43176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smtClean="0">
                <a:solidFill>
                  <a:schemeClr val="tx1">
                    <a:lumMod val="50000"/>
                    <a:lumOff val="50000"/>
                  </a:schemeClr>
                </a:solidFill>
              </a:rPr>
              <a:t>How to access Hive</a:t>
            </a:r>
            <a:endParaRPr lang="en-GB" sz="2000" dirty="0">
              <a:solidFill>
                <a:schemeClr val="tx1">
                  <a:lumMod val="50000"/>
                  <a:lumOff val="50000"/>
                </a:schemeClr>
              </a:solidFill>
            </a:endParaRPr>
          </a:p>
        </p:txBody>
      </p:sp>
      <p:sp>
        <p:nvSpPr>
          <p:cNvPr id="8" name="Text Placeholder 5"/>
          <p:cNvSpPr txBox="1">
            <a:spLocks/>
          </p:cNvSpPr>
          <p:nvPr/>
        </p:nvSpPr>
        <p:spPr bwMode="auto">
          <a:xfrm>
            <a:off x="1426283" y="4005064"/>
            <a:ext cx="6419850" cy="43176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smtClean="0">
                <a:solidFill>
                  <a:schemeClr val="tx1">
                    <a:lumMod val="50000"/>
                    <a:lumOff val="50000"/>
                  </a:schemeClr>
                </a:solidFill>
              </a:rPr>
              <a:t>Hive Real World Use Cases</a:t>
            </a:r>
            <a:endParaRPr lang="en-GB" sz="2000" dirty="0">
              <a:solidFill>
                <a:schemeClr val="tx1">
                  <a:lumMod val="50000"/>
                  <a:lumOff val="50000"/>
                </a:schemeClr>
              </a:solidFill>
            </a:endParaRPr>
          </a:p>
        </p:txBody>
      </p:sp>
      <p:sp>
        <p:nvSpPr>
          <p:cNvPr id="9" name="Text Placeholder 5"/>
          <p:cNvSpPr txBox="1">
            <a:spLocks/>
          </p:cNvSpPr>
          <p:nvPr/>
        </p:nvSpPr>
        <p:spPr bwMode="auto">
          <a:xfrm>
            <a:off x="1426283" y="3429000"/>
            <a:ext cx="6419850" cy="43176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err="1" smtClean="0">
                <a:solidFill>
                  <a:schemeClr val="tx1">
                    <a:lumMod val="50000"/>
                    <a:lumOff val="50000"/>
                  </a:schemeClr>
                </a:solidFill>
              </a:rPr>
              <a:t>HiveQL</a:t>
            </a:r>
            <a:r>
              <a:rPr lang="en-GB" sz="2000" dirty="0" smtClean="0">
                <a:solidFill>
                  <a:schemeClr val="tx1">
                    <a:lumMod val="50000"/>
                    <a:lumOff val="50000"/>
                  </a:schemeClr>
                </a:solidFill>
              </a:rPr>
              <a:t> vs SQL</a:t>
            </a:r>
            <a:endParaRPr lang="en-GB" sz="2000" dirty="0">
              <a:solidFill>
                <a:schemeClr val="tx1">
                  <a:lumMod val="50000"/>
                  <a:lumOff val="50000"/>
                </a:schemeClr>
              </a:solidFill>
            </a:endParaRPr>
          </a:p>
        </p:txBody>
      </p:sp>
      <p:sp>
        <p:nvSpPr>
          <p:cNvPr id="10" name="Text Placeholder 5"/>
          <p:cNvSpPr txBox="1">
            <a:spLocks/>
          </p:cNvSpPr>
          <p:nvPr/>
        </p:nvSpPr>
        <p:spPr bwMode="auto">
          <a:xfrm>
            <a:off x="1426283" y="1124744"/>
            <a:ext cx="6419850" cy="430407"/>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US" sz="2000" dirty="0">
                <a:solidFill>
                  <a:schemeClr val="tx1">
                    <a:lumMod val="50000"/>
                    <a:lumOff val="50000"/>
                  </a:schemeClr>
                </a:solidFill>
              </a:rPr>
              <a:t>Previous Day Recap</a:t>
            </a:r>
          </a:p>
        </p:txBody>
      </p:sp>
      <p:sp>
        <p:nvSpPr>
          <p:cNvPr id="11" name="Text Placeholder 5"/>
          <p:cNvSpPr txBox="1">
            <a:spLocks/>
          </p:cNvSpPr>
          <p:nvPr/>
        </p:nvSpPr>
        <p:spPr bwMode="auto">
          <a:xfrm>
            <a:off x="1426283" y="2276872"/>
            <a:ext cx="6419850" cy="430407"/>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smtClean="0">
                <a:solidFill>
                  <a:schemeClr val="tx1">
                    <a:lumMod val="50000"/>
                    <a:lumOff val="50000"/>
                  </a:schemeClr>
                </a:solidFill>
              </a:rPr>
              <a:t>Hive Motivation</a:t>
            </a:r>
            <a:endParaRPr lang="en-GB" sz="2000" dirty="0">
              <a:solidFill>
                <a:schemeClr val="tx1">
                  <a:lumMod val="50000"/>
                  <a:lumOff val="50000"/>
                </a:schemeClr>
              </a:solidFill>
            </a:endParaRPr>
          </a:p>
        </p:txBody>
      </p:sp>
      <p:sp>
        <p:nvSpPr>
          <p:cNvPr id="12" name="Text Placeholder 5"/>
          <p:cNvSpPr txBox="1">
            <a:spLocks/>
          </p:cNvSpPr>
          <p:nvPr/>
        </p:nvSpPr>
        <p:spPr bwMode="auto">
          <a:xfrm>
            <a:off x="1426283" y="2852936"/>
            <a:ext cx="6419850" cy="430407"/>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a:solidFill>
                  <a:schemeClr val="tx1">
                    <a:lumMod val="50000"/>
                    <a:lumOff val="50000"/>
                  </a:schemeClr>
                </a:solidFill>
              </a:rPr>
              <a:t>History of </a:t>
            </a:r>
            <a:r>
              <a:rPr lang="en-GB" sz="2000" dirty="0" smtClean="0">
                <a:solidFill>
                  <a:schemeClr val="tx1">
                    <a:lumMod val="50000"/>
                    <a:lumOff val="50000"/>
                  </a:schemeClr>
                </a:solidFill>
              </a:rPr>
              <a:t>Hive</a:t>
            </a:r>
            <a:endParaRPr lang="en-GB" sz="2000" dirty="0">
              <a:solidFill>
                <a:schemeClr val="tx1">
                  <a:lumMod val="50000"/>
                  <a:lumOff val="50000"/>
                </a:schemeClr>
              </a:solidFill>
            </a:endParaRPr>
          </a:p>
        </p:txBody>
      </p:sp>
      <p:sp>
        <p:nvSpPr>
          <p:cNvPr id="14" name="Text Placeholder 4"/>
          <p:cNvSpPr txBox="1">
            <a:spLocks/>
          </p:cNvSpPr>
          <p:nvPr/>
        </p:nvSpPr>
        <p:spPr>
          <a:xfrm>
            <a:off x="1403648" y="4005064"/>
            <a:ext cx="6420583" cy="431059"/>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2000" b="1" dirty="0" smtClean="0"/>
              <a:t>Hive Real World Use Cases</a:t>
            </a:r>
            <a:endParaRPr lang="en-GB" sz="2000" b="1" dirty="0"/>
          </a:p>
        </p:txBody>
      </p:sp>
      <p:sp>
        <p:nvSpPr>
          <p:cNvPr id="20" name="Text Placeholder 5"/>
          <p:cNvSpPr txBox="1">
            <a:spLocks/>
          </p:cNvSpPr>
          <p:nvPr/>
        </p:nvSpPr>
        <p:spPr bwMode="auto">
          <a:xfrm>
            <a:off x="1415223" y="5157192"/>
            <a:ext cx="6419850" cy="43176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a:solidFill>
                  <a:schemeClr val="tx1">
                    <a:lumMod val="50000"/>
                    <a:lumOff val="50000"/>
                  </a:schemeClr>
                </a:solidFill>
              </a:rPr>
              <a:t>Q&amp;A</a:t>
            </a:r>
          </a:p>
        </p:txBody>
      </p:sp>
    </p:spTree>
    <p:extLst>
      <p:ext uri="{BB962C8B-B14F-4D97-AF65-F5344CB8AC3E}">
        <p14:creationId xmlns:p14="http://schemas.microsoft.com/office/powerpoint/2010/main" val="4147667499"/>
      </p:ext>
    </p:extLst>
  </p:cSld>
  <p:clrMapOvr>
    <a:masterClrMapping/>
  </p:clrMapOvr>
  <p:transition spd="slow">
    <p:strips/>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14</a:t>
            </a:fld>
            <a:endParaRPr lang="en-US" b="1" dirty="0">
              <a:solidFill>
                <a:prstClr val="black"/>
              </a:solidFill>
            </a:endParaRPr>
          </a:p>
        </p:txBody>
      </p:sp>
      <p:sp>
        <p:nvSpPr>
          <p:cNvPr id="5" name="Content Placeholder 1"/>
          <p:cNvSpPr txBox="1">
            <a:spLocks/>
          </p:cNvSpPr>
          <p:nvPr/>
        </p:nvSpPr>
        <p:spPr bwMode="auto">
          <a:xfrm>
            <a:off x="609600" y="1487336"/>
            <a:ext cx="8138864" cy="4749976"/>
          </a:xfrm>
          <a:prstGeom prst="rect">
            <a:avLst/>
          </a:prstGeom>
          <a:noFill/>
          <a:ln>
            <a:noFill/>
          </a:ln>
          <a:extLst/>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GB" sz="1800" dirty="0" smtClean="0"/>
          </a:p>
          <a:p>
            <a:endParaRPr lang="en-GB" sz="1800" dirty="0"/>
          </a:p>
          <a:p>
            <a:endParaRPr lang="en-GB" sz="1800" dirty="0"/>
          </a:p>
          <a:p>
            <a:pPr marL="285750" indent="-285750">
              <a:buFont typeface="Arial" panose="020B0604020202020204" pitchFamily="34" charset="0"/>
              <a:buChar char="•"/>
            </a:pPr>
            <a:endParaRPr lang="en-GB" sz="1800" dirty="0" smtClean="0"/>
          </a:p>
        </p:txBody>
      </p:sp>
      <p:sp>
        <p:nvSpPr>
          <p:cNvPr id="6" name="Title 1"/>
          <p:cNvSpPr txBox="1">
            <a:spLocks/>
          </p:cNvSpPr>
          <p:nvPr/>
        </p:nvSpPr>
        <p:spPr bwMode="auto">
          <a:xfrm>
            <a:off x="457200" y="637238"/>
            <a:ext cx="422183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smtClean="0"/>
              <a:t>Hive Real World Use Cases</a:t>
            </a:r>
            <a:endParaRPr lang="en-GB" dirty="0"/>
          </a:p>
        </p:txBody>
      </p:sp>
      <p:sp>
        <p:nvSpPr>
          <p:cNvPr id="7" name="Title 1"/>
          <p:cNvSpPr txBox="1">
            <a:spLocks/>
          </p:cNvSpPr>
          <p:nvPr/>
        </p:nvSpPr>
        <p:spPr bwMode="auto">
          <a:xfrm>
            <a:off x="457200" y="1213302"/>
            <a:ext cx="6347048"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sz="2000" dirty="0" smtClean="0">
                <a:solidFill>
                  <a:srgbClr val="2EABE2"/>
                </a:solidFill>
              </a:rPr>
              <a:t>Companies using Hive</a:t>
            </a:r>
            <a:endParaRPr lang="en-GB" sz="2000" dirty="0">
              <a:solidFill>
                <a:srgbClr val="2EABE2"/>
              </a:solidFill>
            </a:endParaRPr>
          </a:p>
        </p:txBody>
      </p:sp>
      <p:sp>
        <p:nvSpPr>
          <p:cNvPr id="12" name="Oval 11"/>
          <p:cNvSpPr/>
          <p:nvPr/>
        </p:nvSpPr>
        <p:spPr>
          <a:xfrm>
            <a:off x="1331640" y="3922369"/>
            <a:ext cx="1830954" cy="1583433"/>
          </a:xfrm>
          <a:prstGeom prst="ellipse">
            <a:avLst/>
          </a:prstGeom>
          <a:solidFill>
            <a:srgbClr val="FAB041"/>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anchor="ctr"/>
          <a:lstStyle/>
          <a:p>
            <a:pPr algn="ctr"/>
            <a:r>
              <a:rPr lang="en-GB" dirty="0" smtClean="0"/>
              <a:t>Netflix</a:t>
            </a:r>
            <a:endParaRPr lang="en-GB" dirty="0"/>
          </a:p>
        </p:txBody>
      </p:sp>
      <p:sp>
        <p:nvSpPr>
          <p:cNvPr id="13" name="Oval 12"/>
          <p:cNvSpPr/>
          <p:nvPr/>
        </p:nvSpPr>
        <p:spPr>
          <a:xfrm>
            <a:off x="3419872" y="1775788"/>
            <a:ext cx="2870027" cy="2060576"/>
          </a:xfrm>
          <a:prstGeom prst="ellipse">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Facebook</a:t>
            </a:r>
            <a:endParaRPr lang="en-GB" dirty="0"/>
          </a:p>
        </p:txBody>
      </p:sp>
      <p:sp>
        <p:nvSpPr>
          <p:cNvPr id="14" name="Oval 13"/>
          <p:cNvSpPr/>
          <p:nvPr/>
        </p:nvSpPr>
        <p:spPr>
          <a:xfrm>
            <a:off x="6811165" y="3228186"/>
            <a:ext cx="1748971" cy="1388367"/>
          </a:xfrm>
          <a:prstGeom prst="ellipse">
            <a:avLst/>
          </a:prstGeom>
          <a:solidFill>
            <a:srgbClr val="9EC23C"/>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anchor="ctr"/>
          <a:lstStyle/>
          <a:p>
            <a:pPr algn="ctr"/>
            <a:r>
              <a:rPr lang="en-GB" dirty="0" smtClean="0"/>
              <a:t>Amazon</a:t>
            </a:r>
            <a:endParaRPr lang="en-GB" dirty="0"/>
          </a:p>
        </p:txBody>
      </p:sp>
      <p:sp>
        <p:nvSpPr>
          <p:cNvPr id="15" name="Oval 14"/>
          <p:cNvSpPr/>
          <p:nvPr/>
        </p:nvSpPr>
        <p:spPr>
          <a:xfrm>
            <a:off x="620126" y="1787971"/>
            <a:ext cx="1947523" cy="1583433"/>
          </a:xfrm>
          <a:prstGeom prst="ellipse">
            <a:avLst/>
          </a:prstGeom>
          <a:solidFill>
            <a:srgbClr val="9EC23C"/>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anchor="ctr"/>
          <a:lstStyle/>
          <a:p>
            <a:pPr algn="ctr"/>
            <a:r>
              <a:rPr lang="en-GB" dirty="0" err="1" smtClean="0"/>
              <a:t>Ebay</a:t>
            </a:r>
            <a:endParaRPr lang="en-GB" dirty="0"/>
          </a:p>
        </p:txBody>
      </p:sp>
      <p:sp>
        <p:nvSpPr>
          <p:cNvPr id="16" name="Oval 15"/>
          <p:cNvSpPr/>
          <p:nvPr/>
        </p:nvSpPr>
        <p:spPr>
          <a:xfrm>
            <a:off x="4382902" y="4398196"/>
            <a:ext cx="2131726" cy="1743394"/>
          </a:xfrm>
          <a:prstGeom prst="ellipse">
            <a:avLst/>
          </a:prstGeom>
          <a:solidFill>
            <a:srgbClr val="522E91"/>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LinkedIn</a:t>
            </a:r>
            <a:endParaRPr lang="en-GB" dirty="0"/>
          </a:p>
        </p:txBody>
      </p:sp>
    </p:spTree>
    <p:extLst>
      <p:ext uri="{BB962C8B-B14F-4D97-AF65-F5344CB8AC3E}">
        <p14:creationId xmlns:p14="http://schemas.microsoft.com/office/powerpoint/2010/main" val="192027312"/>
      </p:ext>
    </p:extLst>
  </p:cSld>
  <p:clrMapOvr>
    <a:masterClrMapping/>
  </p:clrMapOvr>
  <p:transition spd="slow">
    <p:strips/>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Hive Real World Use Cases</a:t>
            </a:r>
            <a:endParaRPr lang="en-GB" dirty="0"/>
          </a:p>
        </p:txBody>
      </p:sp>
      <p:sp>
        <p:nvSpPr>
          <p:cNvPr id="4" name="Slide Number Placeholder 3"/>
          <p:cNvSpPr>
            <a:spLocks noGrp="1"/>
          </p:cNvSpPr>
          <p:nvPr>
            <p:ph type="sldNum" sz="quarter" idx="10"/>
          </p:nvPr>
        </p:nvSpPr>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15</a:t>
            </a:fld>
            <a:endParaRPr lang="en-US" b="1" dirty="0">
              <a:solidFill>
                <a:prstClr val="black"/>
              </a:solidFill>
            </a:endParaRPr>
          </a:p>
        </p:txBody>
      </p:sp>
      <p:sp>
        <p:nvSpPr>
          <p:cNvPr id="5" name="Next subject"/>
          <p:cNvSpPr txBox="1">
            <a:spLocks/>
          </p:cNvSpPr>
          <p:nvPr/>
        </p:nvSpPr>
        <p:spPr>
          <a:xfrm>
            <a:off x="2910111" y="1498860"/>
            <a:ext cx="2891730" cy="504000"/>
          </a:xfrm>
          <a:prstGeom prst="roundRect">
            <a:avLst/>
          </a:prstGeom>
          <a:solidFill>
            <a:srgbClr val="FAB041"/>
          </a:solidFill>
          <a:ln>
            <a:solidFill>
              <a:srgbClr val="FAB041"/>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b="1" dirty="0"/>
              <a:t>Duration - </a:t>
            </a:r>
            <a:r>
              <a:rPr lang="en-GB" b="1" dirty="0" smtClean="0"/>
              <a:t>30 </a:t>
            </a:r>
            <a:r>
              <a:rPr lang="en-GB" b="1" dirty="0"/>
              <a:t>minutes.</a:t>
            </a:r>
          </a:p>
        </p:txBody>
      </p:sp>
      <p:sp>
        <p:nvSpPr>
          <p:cNvPr id="6" name="Rounded Rectangle 4"/>
          <p:cNvSpPr/>
          <p:nvPr/>
        </p:nvSpPr>
        <p:spPr>
          <a:xfrm>
            <a:off x="972000" y="1988840"/>
            <a:ext cx="7200000" cy="2553891"/>
          </a:xfrm>
          <a:prstGeom prst="roundRect">
            <a:avLst/>
          </a:prstGeom>
          <a:solidFill>
            <a:schemeClr val="accent6">
              <a:lumMod val="20000"/>
              <a:lumOff val="80000"/>
            </a:schemeClr>
          </a:solidFill>
          <a:ln w="38100" cmpd="sng">
            <a:solidFill>
              <a:srgbClr val="FAB041"/>
            </a:solidFill>
          </a:ln>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lvl="2"/>
            <a:r>
              <a:rPr lang="en-GB" altLang="en-US" dirty="0" smtClean="0"/>
              <a:t>Research two real world Hive use cases and prepare a short PowerPoint outlining:</a:t>
            </a:r>
          </a:p>
          <a:p>
            <a:pPr lvl="2"/>
            <a:endParaRPr lang="en-GB" altLang="en-US" dirty="0"/>
          </a:p>
          <a:p>
            <a:pPr marL="1257300" lvl="2" indent="-342900">
              <a:buAutoNum type="arabicPeriod"/>
            </a:pPr>
            <a:r>
              <a:rPr lang="en-GB" altLang="en-US" dirty="0" smtClean="0"/>
              <a:t>The Project requirements</a:t>
            </a:r>
          </a:p>
          <a:p>
            <a:pPr marL="1257300" lvl="2" indent="-342900">
              <a:buAutoNum type="arabicPeriod"/>
            </a:pPr>
            <a:r>
              <a:rPr lang="en-GB" altLang="en-US" dirty="0" smtClean="0"/>
              <a:t>Why it was chosen to implement a Hive solution</a:t>
            </a:r>
          </a:p>
          <a:p>
            <a:pPr marL="1257300" lvl="2" indent="-342900">
              <a:buAutoNum type="arabicPeriod"/>
            </a:pPr>
            <a:r>
              <a:rPr lang="en-GB" altLang="en-US" dirty="0" smtClean="0"/>
              <a:t>Was using Hive a success?</a:t>
            </a:r>
          </a:p>
          <a:p>
            <a:pPr marL="1257300" lvl="2" indent="-342900">
              <a:buAutoNum type="arabicPeriod"/>
            </a:pPr>
            <a:endParaRPr lang="en-GB" altLang="en-US" dirty="0" smtClean="0"/>
          </a:p>
          <a:p>
            <a:pPr marL="1257300" lvl="2" indent="-342900">
              <a:buAutoNum type="arabicPeriod"/>
            </a:pPr>
            <a:endParaRPr lang="en-GB" altLang="en-US" dirty="0" smtClean="0"/>
          </a:p>
        </p:txBody>
      </p:sp>
      <p:sp>
        <p:nvSpPr>
          <p:cNvPr id="7" name="Title 1"/>
          <p:cNvSpPr txBox="1">
            <a:spLocks/>
          </p:cNvSpPr>
          <p:nvPr/>
        </p:nvSpPr>
        <p:spPr bwMode="auto">
          <a:xfrm>
            <a:off x="457200" y="1213302"/>
            <a:ext cx="6347048"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sz="2000" dirty="0" smtClean="0">
                <a:solidFill>
                  <a:srgbClr val="2EABE2"/>
                </a:solidFill>
              </a:rPr>
              <a:t>Exercise</a:t>
            </a:r>
            <a:endParaRPr lang="en-GB" sz="2000" dirty="0">
              <a:solidFill>
                <a:srgbClr val="2EABE2"/>
              </a:solidFill>
            </a:endParaRPr>
          </a:p>
        </p:txBody>
      </p:sp>
    </p:spTree>
    <p:extLst>
      <p:ext uri="{BB962C8B-B14F-4D97-AF65-F5344CB8AC3E}">
        <p14:creationId xmlns:p14="http://schemas.microsoft.com/office/powerpoint/2010/main" val="3816534450"/>
      </p:ext>
    </p:extLst>
  </p:cSld>
  <p:clrMapOvr>
    <a:masterClrMapping/>
  </p:clrMapOvr>
  <p:transition spd="slow">
    <p:strips/>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67544" y="6560880"/>
            <a:ext cx="2133600" cy="184666"/>
          </a:xfrm>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16</a:t>
            </a:fld>
            <a:endParaRPr lang="en-US" b="1" dirty="0">
              <a:solidFill>
                <a:prstClr val="black"/>
              </a:solidFill>
            </a:endParaRPr>
          </a:p>
        </p:txBody>
      </p:sp>
      <p:sp>
        <p:nvSpPr>
          <p:cNvPr id="2" name="Title 1"/>
          <p:cNvSpPr>
            <a:spLocks noGrp="1"/>
          </p:cNvSpPr>
          <p:nvPr>
            <p:ph type="title"/>
          </p:nvPr>
        </p:nvSpPr>
        <p:spPr/>
        <p:txBody>
          <a:bodyPr/>
          <a:lstStyle/>
          <a:p>
            <a:pPr algn="ctr"/>
            <a:r>
              <a:rPr lang="en-GB" dirty="0" smtClean="0"/>
              <a:t>Agenda</a:t>
            </a:r>
            <a:endParaRPr lang="en-GB" dirty="0"/>
          </a:p>
        </p:txBody>
      </p:sp>
      <p:sp>
        <p:nvSpPr>
          <p:cNvPr id="5" name="Text Placeholder 5"/>
          <p:cNvSpPr txBox="1">
            <a:spLocks/>
          </p:cNvSpPr>
          <p:nvPr/>
        </p:nvSpPr>
        <p:spPr bwMode="auto">
          <a:xfrm>
            <a:off x="1426283" y="1700808"/>
            <a:ext cx="6419850" cy="430407"/>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a:solidFill>
                  <a:schemeClr val="tx1">
                    <a:lumMod val="50000"/>
                    <a:lumOff val="50000"/>
                  </a:schemeClr>
                </a:solidFill>
              </a:rPr>
              <a:t>What </a:t>
            </a:r>
            <a:r>
              <a:rPr lang="en-GB" sz="2000" dirty="0" smtClean="0">
                <a:solidFill>
                  <a:schemeClr val="tx1">
                    <a:lumMod val="50000"/>
                    <a:lumOff val="50000"/>
                  </a:schemeClr>
                </a:solidFill>
              </a:rPr>
              <a:t>is Hive?</a:t>
            </a:r>
            <a:endParaRPr lang="en-GB" sz="2000" dirty="0">
              <a:solidFill>
                <a:schemeClr val="tx1">
                  <a:lumMod val="50000"/>
                  <a:lumOff val="50000"/>
                </a:schemeClr>
              </a:solidFill>
            </a:endParaRPr>
          </a:p>
        </p:txBody>
      </p:sp>
      <p:sp>
        <p:nvSpPr>
          <p:cNvPr id="7" name="Text Placeholder 5"/>
          <p:cNvSpPr txBox="1">
            <a:spLocks/>
          </p:cNvSpPr>
          <p:nvPr/>
        </p:nvSpPr>
        <p:spPr bwMode="auto">
          <a:xfrm>
            <a:off x="1403648" y="4581128"/>
            <a:ext cx="6419850" cy="43176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smtClean="0">
                <a:solidFill>
                  <a:schemeClr val="tx1">
                    <a:lumMod val="50000"/>
                    <a:lumOff val="50000"/>
                  </a:schemeClr>
                </a:solidFill>
              </a:rPr>
              <a:t>Accessing Hive on your VM</a:t>
            </a:r>
            <a:endParaRPr lang="en-GB" sz="2000" dirty="0">
              <a:solidFill>
                <a:schemeClr val="tx1">
                  <a:lumMod val="50000"/>
                  <a:lumOff val="50000"/>
                </a:schemeClr>
              </a:solidFill>
            </a:endParaRPr>
          </a:p>
        </p:txBody>
      </p:sp>
      <p:sp>
        <p:nvSpPr>
          <p:cNvPr id="8" name="Text Placeholder 5"/>
          <p:cNvSpPr txBox="1">
            <a:spLocks/>
          </p:cNvSpPr>
          <p:nvPr/>
        </p:nvSpPr>
        <p:spPr bwMode="auto">
          <a:xfrm>
            <a:off x="1426283" y="4005064"/>
            <a:ext cx="6419850" cy="43176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smtClean="0">
                <a:solidFill>
                  <a:schemeClr val="tx1">
                    <a:lumMod val="50000"/>
                    <a:lumOff val="50000"/>
                  </a:schemeClr>
                </a:solidFill>
              </a:rPr>
              <a:t>Hive Real World Use Cases</a:t>
            </a:r>
            <a:endParaRPr lang="en-GB" sz="2000" dirty="0">
              <a:solidFill>
                <a:schemeClr val="tx1">
                  <a:lumMod val="50000"/>
                  <a:lumOff val="50000"/>
                </a:schemeClr>
              </a:solidFill>
            </a:endParaRPr>
          </a:p>
        </p:txBody>
      </p:sp>
      <p:sp>
        <p:nvSpPr>
          <p:cNvPr id="9" name="Text Placeholder 5"/>
          <p:cNvSpPr txBox="1">
            <a:spLocks/>
          </p:cNvSpPr>
          <p:nvPr/>
        </p:nvSpPr>
        <p:spPr bwMode="auto">
          <a:xfrm>
            <a:off x="1426283" y="3429000"/>
            <a:ext cx="6419850" cy="43176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err="1" smtClean="0">
                <a:solidFill>
                  <a:schemeClr val="tx1">
                    <a:lumMod val="50000"/>
                    <a:lumOff val="50000"/>
                  </a:schemeClr>
                </a:solidFill>
              </a:rPr>
              <a:t>HiveQL</a:t>
            </a:r>
            <a:r>
              <a:rPr lang="en-GB" sz="2000" dirty="0" smtClean="0">
                <a:solidFill>
                  <a:schemeClr val="tx1">
                    <a:lumMod val="50000"/>
                    <a:lumOff val="50000"/>
                  </a:schemeClr>
                </a:solidFill>
              </a:rPr>
              <a:t> vs SQL</a:t>
            </a:r>
            <a:endParaRPr lang="en-GB" sz="2000" dirty="0">
              <a:solidFill>
                <a:schemeClr val="tx1">
                  <a:lumMod val="50000"/>
                  <a:lumOff val="50000"/>
                </a:schemeClr>
              </a:solidFill>
            </a:endParaRPr>
          </a:p>
        </p:txBody>
      </p:sp>
      <p:sp>
        <p:nvSpPr>
          <p:cNvPr id="10" name="Text Placeholder 5"/>
          <p:cNvSpPr txBox="1">
            <a:spLocks/>
          </p:cNvSpPr>
          <p:nvPr/>
        </p:nvSpPr>
        <p:spPr bwMode="auto">
          <a:xfrm>
            <a:off x="1426283" y="1124744"/>
            <a:ext cx="6419850" cy="430407"/>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US" sz="2000" dirty="0">
                <a:solidFill>
                  <a:schemeClr val="tx1">
                    <a:lumMod val="50000"/>
                    <a:lumOff val="50000"/>
                  </a:schemeClr>
                </a:solidFill>
              </a:rPr>
              <a:t>Previous Day Recap</a:t>
            </a:r>
          </a:p>
        </p:txBody>
      </p:sp>
      <p:sp>
        <p:nvSpPr>
          <p:cNvPr id="11" name="Text Placeholder 5"/>
          <p:cNvSpPr txBox="1">
            <a:spLocks/>
          </p:cNvSpPr>
          <p:nvPr/>
        </p:nvSpPr>
        <p:spPr bwMode="auto">
          <a:xfrm>
            <a:off x="1426283" y="2276872"/>
            <a:ext cx="6419850" cy="430407"/>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smtClean="0">
                <a:solidFill>
                  <a:schemeClr val="tx1">
                    <a:lumMod val="50000"/>
                    <a:lumOff val="50000"/>
                  </a:schemeClr>
                </a:solidFill>
              </a:rPr>
              <a:t>Hive Motivation</a:t>
            </a:r>
            <a:endParaRPr lang="en-GB" sz="2000" dirty="0">
              <a:solidFill>
                <a:schemeClr val="tx1">
                  <a:lumMod val="50000"/>
                  <a:lumOff val="50000"/>
                </a:schemeClr>
              </a:solidFill>
            </a:endParaRPr>
          </a:p>
        </p:txBody>
      </p:sp>
      <p:sp>
        <p:nvSpPr>
          <p:cNvPr id="12" name="Text Placeholder 5"/>
          <p:cNvSpPr txBox="1">
            <a:spLocks/>
          </p:cNvSpPr>
          <p:nvPr/>
        </p:nvSpPr>
        <p:spPr bwMode="auto">
          <a:xfrm>
            <a:off x="1426283" y="2852936"/>
            <a:ext cx="6419850" cy="430407"/>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a:solidFill>
                  <a:schemeClr val="tx1">
                    <a:lumMod val="50000"/>
                    <a:lumOff val="50000"/>
                  </a:schemeClr>
                </a:solidFill>
              </a:rPr>
              <a:t>History of </a:t>
            </a:r>
            <a:r>
              <a:rPr lang="en-GB" sz="2000" dirty="0" smtClean="0">
                <a:solidFill>
                  <a:schemeClr val="tx1">
                    <a:lumMod val="50000"/>
                    <a:lumOff val="50000"/>
                  </a:schemeClr>
                </a:solidFill>
              </a:rPr>
              <a:t>Hive</a:t>
            </a:r>
            <a:endParaRPr lang="en-GB" sz="2000" dirty="0">
              <a:solidFill>
                <a:schemeClr val="tx1">
                  <a:lumMod val="50000"/>
                  <a:lumOff val="50000"/>
                </a:schemeClr>
              </a:solidFill>
            </a:endParaRPr>
          </a:p>
        </p:txBody>
      </p:sp>
      <p:sp>
        <p:nvSpPr>
          <p:cNvPr id="13" name="Text Placeholder 4"/>
          <p:cNvSpPr txBox="1">
            <a:spLocks/>
          </p:cNvSpPr>
          <p:nvPr/>
        </p:nvSpPr>
        <p:spPr bwMode="auto">
          <a:xfrm>
            <a:off x="1404381" y="4581128"/>
            <a:ext cx="6419850" cy="431765"/>
          </a:xfrm>
          <a:prstGeom prst="roundRect">
            <a:avLst/>
          </a:prstGeom>
          <a:solidFill>
            <a:srgbClr val="2EABE2"/>
          </a:solidFill>
          <a:ln w="9525" cap="flat" cmpd="sng" algn="ctr">
            <a:noFill/>
            <a:prstDash val="solid"/>
          </a:ln>
          <a:effectLst/>
          <a:scene3d>
            <a:camera prst="orthographicFront"/>
            <a:lightRig rig="threePt" dir="t"/>
          </a:scene3d>
          <a:sp3d prstMaterial="dkEdge">
            <a:bevelT w="38100" h="12700"/>
          </a:sp3d>
          <a:extLst>
            <a:ext uri="{91240B29-F687-4F45-9708-019B960494DF}">
              <a14:hiddenLine xmlns:a14="http://schemas.microsoft.com/office/drawing/2010/main" w="9525">
                <a:solidFill>
                  <a:srgbClr val="000000"/>
                </a:solidFill>
                <a:miter lim="800000"/>
                <a:headEnd/>
                <a:tailEnd/>
              </a14:hiddenLine>
            </a:ext>
          </a:ex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spcBef>
                <a:spcPct val="0"/>
              </a:spcBef>
            </a:pPr>
            <a:r>
              <a:rPr lang="en-GB" sz="2000" b="1" dirty="0" smtClean="0"/>
              <a:t>How to access Hive</a:t>
            </a:r>
            <a:endParaRPr lang="en-GB" sz="2000" b="1" dirty="0"/>
          </a:p>
        </p:txBody>
      </p:sp>
      <p:sp>
        <p:nvSpPr>
          <p:cNvPr id="20" name="Text Placeholder 5"/>
          <p:cNvSpPr txBox="1">
            <a:spLocks/>
          </p:cNvSpPr>
          <p:nvPr/>
        </p:nvSpPr>
        <p:spPr bwMode="auto">
          <a:xfrm>
            <a:off x="1415223" y="5157192"/>
            <a:ext cx="6419850" cy="43176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a:solidFill>
                  <a:schemeClr val="tx1">
                    <a:lumMod val="50000"/>
                    <a:lumOff val="50000"/>
                  </a:schemeClr>
                </a:solidFill>
              </a:rPr>
              <a:t>Q&amp;A</a:t>
            </a:r>
          </a:p>
        </p:txBody>
      </p:sp>
    </p:spTree>
    <p:extLst>
      <p:ext uri="{BB962C8B-B14F-4D97-AF65-F5344CB8AC3E}">
        <p14:creationId xmlns:p14="http://schemas.microsoft.com/office/powerpoint/2010/main" val="129254820"/>
      </p:ext>
    </p:extLst>
  </p:cSld>
  <p:clrMapOvr>
    <a:masterClrMapping/>
  </p:clrMapOvr>
  <p:transition spd="slow">
    <p:strips/>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17</a:t>
            </a:fld>
            <a:endParaRPr lang="en-US" b="1" dirty="0">
              <a:solidFill>
                <a:prstClr val="black"/>
              </a:solidFill>
            </a:endParaRPr>
          </a:p>
        </p:txBody>
      </p:sp>
      <p:sp>
        <p:nvSpPr>
          <p:cNvPr id="5" name="Content Placeholder 1"/>
          <p:cNvSpPr txBox="1">
            <a:spLocks/>
          </p:cNvSpPr>
          <p:nvPr/>
        </p:nvSpPr>
        <p:spPr bwMode="auto">
          <a:xfrm>
            <a:off x="609600" y="1487336"/>
            <a:ext cx="8138864" cy="4749976"/>
          </a:xfrm>
          <a:prstGeom prst="rect">
            <a:avLst/>
          </a:prstGeom>
          <a:noFill/>
          <a:ln>
            <a:noFill/>
          </a:ln>
          <a:extLst/>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GB" sz="1800" dirty="0" smtClean="0"/>
          </a:p>
          <a:p>
            <a:r>
              <a:rPr lang="en-GB" sz="1800" b="1" dirty="0"/>
              <a:t>To Start Hive:</a:t>
            </a:r>
          </a:p>
          <a:p>
            <a:endParaRPr lang="en-GB" sz="1800" dirty="0"/>
          </a:p>
          <a:p>
            <a:r>
              <a:rPr lang="en-GB" sz="1800" dirty="0"/>
              <a:t>Su </a:t>
            </a:r>
            <a:r>
              <a:rPr lang="en-GB" sz="1800" dirty="0" err="1"/>
              <a:t>hduser</a:t>
            </a:r>
            <a:r>
              <a:rPr lang="en-GB" sz="1800" dirty="0"/>
              <a:t> abc123</a:t>
            </a:r>
          </a:p>
          <a:p>
            <a:endParaRPr lang="en-GB" sz="1800" dirty="0"/>
          </a:p>
          <a:p>
            <a:r>
              <a:rPr lang="en-GB" sz="1800" dirty="0"/>
              <a:t>Start-All.sh</a:t>
            </a:r>
          </a:p>
          <a:p>
            <a:endParaRPr lang="en-GB" sz="1800" dirty="0"/>
          </a:p>
          <a:p>
            <a:r>
              <a:rPr lang="en-GB" sz="1800" dirty="0"/>
              <a:t>Cd</a:t>
            </a:r>
          </a:p>
          <a:p>
            <a:endParaRPr lang="en-GB" sz="1800" dirty="0"/>
          </a:p>
          <a:p>
            <a:r>
              <a:rPr lang="en-GB" sz="1800" dirty="0"/>
              <a:t>Hive</a:t>
            </a:r>
          </a:p>
          <a:p>
            <a:endParaRPr lang="en-GB" sz="1800" dirty="0"/>
          </a:p>
          <a:p>
            <a:r>
              <a:rPr lang="en-GB" sz="1800" b="1" dirty="0"/>
              <a:t>To Stop Hive:</a:t>
            </a:r>
          </a:p>
          <a:p>
            <a:endParaRPr lang="en-GB" sz="1800" dirty="0"/>
          </a:p>
          <a:p>
            <a:r>
              <a:rPr lang="en-GB" sz="1800" dirty="0"/>
              <a:t>Quit;</a:t>
            </a:r>
          </a:p>
          <a:p>
            <a:endParaRPr lang="en-GB" sz="1800" dirty="0"/>
          </a:p>
          <a:p>
            <a:pPr marL="285750" indent="-285750">
              <a:buFont typeface="Arial" panose="020B0604020202020204" pitchFamily="34" charset="0"/>
              <a:buChar char="•"/>
            </a:pPr>
            <a:endParaRPr lang="en-GB" sz="1800" dirty="0" smtClean="0"/>
          </a:p>
        </p:txBody>
      </p:sp>
      <p:sp>
        <p:nvSpPr>
          <p:cNvPr id="6" name="Title 1"/>
          <p:cNvSpPr txBox="1">
            <a:spLocks/>
          </p:cNvSpPr>
          <p:nvPr/>
        </p:nvSpPr>
        <p:spPr bwMode="auto">
          <a:xfrm>
            <a:off x="457200" y="637238"/>
            <a:ext cx="422183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smtClean="0"/>
              <a:t>How to access Hive</a:t>
            </a:r>
            <a:endParaRPr lang="en-GB" dirty="0"/>
          </a:p>
        </p:txBody>
      </p:sp>
      <p:sp>
        <p:nvSpPr>
          <p:cNvPr id="8" name="Title 1"/>
          <p:cNvSpPr txBox="1">
            <a:spLocks/>
          </p:cNvSpPr>
          <p:nvPr/>
        </p:nvSpPr>
        <p:spPr bwMode="auto">
          <a:xfrm>
            <a:off x="457200" y="1213302"/>
            <a:ext cx="6347048"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sz="2000" dirty="0" smtClean="0">
                <a:solidFill>
                  <a:srgbClr val="2EABE2"/>
                </a:solidFill>
              </a:rPr>
              <a:t>Starting/ Stopping Hive on your VM</a:t>
            </a:r>
            <a:endParaRPr lang="en-GB" sz="2000" dirty="0">
              <a:solidFill>
                <a:srgbClr val="2EABE2"/>
              </a:solidFill>
            </a:endParaRPr>
          </a:p>
        </p:txBody>
      </p:sp>
    </p:spTree>
    <p:extLst>
      <p:ext uri="{BB962C8B-B14F-4D97-AF65-F5344CB8AC3E}">
        <p14:creationId xmlns:p14="http://schemas.microsoft.com/office/powerpoint/2010/main" val="2725914637"/>
      </p:ext>
    </p:extLst>
  </p:cSld>
  <p:clrMapOvr>
    <a:masterClrMapping/>
  </p:clrMapOvr>
  <p:transition spd="slow">
    <p:strips/>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67544" y="6560880"/>
            <a:ext cx="2133600" cy="184666"/>
          </a:xfrm>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18</a:t>
            </a:fld>
            <a:endParaRPr lang="en-US" b="1" dirty="0">
              <a:solidFill>
                <a:prstClr val="black"/>
              </a:solidFill>
            </a:endParaRPr>
          </a:p>
        </p:txBody>
      </p:sp>
      <p:sp>
        <p:nvSpPr>
          <p:cNvPr id="2" name="Title 1"/>
          <p:cNvSpPr>
            <a:spLocks noGrp="1"/>
          </p:cNvSpPr>
          <p:nvPr>
            <p:ph type="title"/>
          </p:nvPr>
        </p:nvSpPr>
        <p:spPr/>
        <p:txBody>
          <a:bodyPr/>
          <a:lstStyle/>
          <a:p>
            <a:pPr algn="ctr"/>
            <a:r>
              <a:rPr lang="en-GB" dirty="0" smtClean="0"/>
              <a:t>Agenda</a:t>
            </a:r>
            <a:endParaRPr lang="en-GB" dirty="0"/>
          </a:p>
        </p:txBody>
      </p:sp>
      <p:sp>
        <p:nvSpPr>
          <p:cNvPr id="5" name="Text Placeholder 5"/>
          <p:cNvSpPr txBox="1">
            <a:spLocks/>
          </p:cNvSpPr>
          <p:nvPr/>
        </p:nvSpPr>
        <p:spPr bwMode="auto">
          <a:xfrm>
            <a:off x="1426283" y="1700808"/>
            <a:ext cx="6419850" cy="430407"/>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a:solidFill>
                  <a:schemeClr val="tx1">
                    <a:lumMod val="50000"/>
                    <a:lumOff val="50000"/>
                  </a:schemeClr>
                </a:solidFill>
              </a:rPr>
              <a:t>What </a:t>
            </a:r>
            <a:r>
              <a:rPr lang="en-GB" sz="2000" dirty="0" smtClean="0">
                <a:solidFill>
                  <a:schemeClr val="tx1">
                    <a:lumMod val="50000"/>
                    <a:lumOff val="50000"/>
                  </a:schemeClr>
                </a:solidFill>
              </a:rPr>
              <a:t>is Hive?</a:t>
            </a:r>
            <a:endParaRPr lang="en-GB" sz="2000" dirty="0">
              <a:solidFill>
                <a:schemeClr val="tx1">
                  <a:lumMod val="50000"/>
                  <a:lumOff val="50000"/>
                </a:schemeClr>
              </a:solidFill>
            </a:endParaRPr>
          </a:p>
        </p:txBody>
      </p:sp>
      <p:sp>
        <p:nvSpPr>
          <p:cNvPr id="7" name="Text Placeholder 5"/>
          <p:cNvSpPr txBox="1">
            <a:spLocks/>
          </p:cNvSpPr>
          <p:nvPr/>
        </p:nvSpPr>
        <p:spPr bwMode="auto">
          <a:xfrm>
            <a:off x="1403648" y="4581128"/>
            <a:ext cx="6419850" cy="43176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smtClean="0">
                <a:solidFill>
                  <a:schemeClr val="tx1">
                    <a:lumMod val="50000"/>
                    <a:lumOff val="50000"/>
                  </a:schemeClr>
                </a:solidFill>
              </a:rPr>
              <a:t>Accessing Hive on your VM</a:t>
            </a:r>
            <a:endParaRPr lang="en-GB" sz="2000" dirty="0">
              <a:solidFill>
                <a:schemeClr val="tx1">
                  <a:lumMod val="50000"/>
                  <a:lumOff val="50000"/>
                </a:schemeClr>
              </a:solidFill>
            </a:endParaRPr>
          </a:p>
        </p:txBody>
      </p:sp>
      <p:sp>
        <p:nvSpPr>
          <p:cNvPr id="8" name="Text Placeholder 5"/>
          <p:cNvSpPr txBox="1">
            <a:spLocks/>
          </p:cNvSpPr>
          <p:nvPr/>
        </p:nvSpPr>
        <p:spPr bwMode="auto">
          <a:xfrm>
            <a:off x="1426283" y="4005064"/>
            <a:ext cx="6419850" cy="43176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smtClean="0">
                <a:solidFill>
                  <a:schemeClr val="tx1">
                    <a:lumMod val="50000"/>
                    <a:lumOff val="50000"/>
                  </a:schemeClr>
                </a:solidFill>
              </a:rPr>
              <a:t>Hive Real World Use Cases</a:t>
            </a:r>
            <a:endParaRPr lang="en-GB" sz="2000" dirty="0">
              <a:solidFill>
                <a:schemeClr val="tx1">
                  <a:lumMod val="50000"/>
                  <a:lumOff val="50000"/>
                </a:schemeClr>
              </a:solidFill>
            </a:endParaRPr>
          </a:p>
        </p:txBody>
      </p:sp>
      <p:sp>
        <p:nvSpPr>
          <p:cNvPr id="9" name="Text Placeholder 5"/>
          <p:cNvSpPr txBox="1">
            <a:spLocks/>
          </p:cNvSpPr>
          <p:nvPr/>
        </p:nvSpPr>
        <p:spPr bwMode="auto">
          <a:xfrm>
            <a:off x="1426283" y="3429000"/>
            <a:ext cx="6419850" cy="43176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err="1" smtClean="0">
                <a:solidFill>
                  <a:schemeClr val="tx1">
                    <a:lumMod val="50000"/>
                    <a:lumOff val="50000"/>
                  </a:schemeClr>
                </a:solidFill>
              </a:rPr>
              <a:t>HiveQL</a:t>
            </a:r>
            <a:r>
              <a:rPr lang="en-GB" sz="2000" dirty="0" smtClean="0">
                <a:solidFill>
                  <a:schemeClr val="tx1">
                    <a:lumMod val="50000"/>
                    <a:lumOff val="50000"/>
                  </a:schemeClr>
                </a:solidFill>
              </a:rPr>
              <a:t> vs SQL</a:t>
            </a:r>
            <a:endParaRPr lang="en-GB" sz="2000" dirty="0">
              <a:solidFill>
                <a:schemeClr val="tx1">
                  <a:lumMod val="50000"/>
                  <a:lumOff val="50000"/>
                </a:schemeClr>
              </a:solidFill>
            </a:endParaRPr>
          </a:p>
        </p:txBody>
      </p:sp>
      <p:sp>
        <p:nvSpPr>
          <p:cNvPr id="10" name="Text Placeholder 5"/>
          <p:cNvSpPr txBox="1">
            <a:spLocks/>
          </p:cNvSpPr>
          <p:nvPr/>
        </p:nvSpPr>
        <p:spPr bwMode="auto">
          <a:xfrm>
            <a:off x="1426283" y="1124744"/>
            <a:ext cx="6419850" cy="430407"/>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US" sz="2000" dirty="0">
                <a:solidFill>
                  <a:schemeClr val="tx1">
                    <a:lumMod val="50000"/>
                    <a:lumOff val="50000"/>
                  </a:schemeClr>
                </a:solidFill>
              </a:rPr>
              <a:t>Previous Day Recap</a:t>
            </a:r>
          </a:p>
        </p:txBody>
      </p:sp>
      <p:sp>
        <p:nvSpPr>
          <p:cNvPr id="11" name="Text Placeholder 5"/>
          <p:cNvSpPr txBox="1">
            <a:spLocks/>
          </p:cNvSpPr>
          <p:nvPr/>
        </p:nvSpPr>
        <p:spPr bwMode="auto">
          <a:xfrm>
            <a:off x="1426283" y="2276872"/>
            <a:ext cx="6419850" cy="430407"/>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smtClean="0">
                <a:solidFill>
                  <a:schemeClr val="tx1">
                    <a:lumMod val="50000"/>
                    <a:lumOff val="50000"/>
                  </a:schemeClr>
                </a:solidFill>
              </a:rPr>
              <a:t>Hive Motivation</a:t>
            </a:r>
            <a:endParaRPr lang="en-GB" sz="2000" dirty="0">
              <a:solidFill>
                <a:schemeClr val="tx1">
                  <a:lumMod val="50000"/>
                  <a:lumOff val="50000"/>
                </a:schemeClr>
              </a:solidFill>
            </a:endParaRPr>
          </a:p>
        </p:txBody>
      </p:sp>
      <p:sp>
        <p:nvSpPr>
          <p:cNvPr id="12" name="Text Placeholder 5"/>
          <p:cNvSpPr txBox="1">
            <a:spLocks/>
          </p:cNvSpPr>
          <p:nvPr/>
        </p:nvSpPr>
        <p:spPr bwMode="auto">
          <a:xfrm>
            <a:off x="1426283" y="2852936"/>
            <a:ext cx="6419850" cy="430407"/>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a:solidFill>
                  <a:schemeClr val="tx1">
                    <a:lumMod val="50000"/>
                    <a:lumOff val="50000"/>
                  </a:schemeClr>
                </a:solidFill>
              </a:rPr>
              <a:t>History of </a:t>
            </a:r>
            <a:r>
              <a:rPr lang="en-GB" sz="2000" dirty="0" smtClean="0">
                <a:solidFill>
                  <a:schemeClr val="tx1">
                    <a:lumMod val="50000"/>
                    <a:lumOff val="50000"/>
                  </a:schemeClr>
                </a:solidFill>
              </a:rPr>
              <a:t>Hive</a:t>
            </a:r>
            <a:endParaRPr lang="en-GB" sz="2000" dirty="0">
              <a:solidFill>
                <a:schemeClr val="tx1">
                  <a:lumMod val="50000"/>
                  <a:lumOff val="50000"/>
                </a:schemeClr>
              </a:solidFill>
            </a:endParaRPr>
          </a:p>
        </p:txBody>
      </p:sp>
      <p:sp>
        <p:nvSpPr>
          <p:cNvPr id="20" name="Text Placeholder 5"/>
          <p:cNvSpPr txBox="1">
            <a:spLocks/>
          </p:cNvSpPr>
          <p:nvPr/>
        </p:nvSpPr>
        <p:spPr bwMode="auto">
          <a:xfrm>
            <a:off x="1415223" y="5157192"/>
            <a:ext cx="6419850" cy="43176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a:solidFill>
                  <a:schemeClr val="tx1">
                    <a:lumMod val="50000"/>
                    <a:lumOff val="50000"/>
                  </a:schemeClr>
                </a:solidFill>
              </a:rPr>
              <a:t>Q&amp;A</a:t>
            </a:r>
          </a:p>
        </p:txBody>
      </p:sp>
      <p:sp>
        <p:nvSpPr>
          <p:cNvPr id="22" name="Text Placeholder 4"/>
          <p:cNvSpPr txBox="1">
            <a:spLocks/>
          </p:cNvSpPr>
          <p:nvPr/>
        </p:nvSpPr>
        <p:spPr bwMode="auto">
          <a:xfrm>
            <a:off x="1426283" y="5157192"/>
            <a:ext cx="6419850" cy="431765"/>
          </a:xfrm>
          <a:prstGeom prst="roundRect">
            <a:avLst/>
          </a:prstGeom>
          <a:solidFill>
            <a:srgbClr val="2EABE2"/>
          </a:solidFill>
          <a:ln w="9525" cap="flat" cmpd="sng" algn="ctr">
            <a:noFill/>
            <a:prstDash val="solid"/>
          </a:ln>
          <a:effectLst/>
          <a:scene3d>
            <a:camera prst="orthographicFront"/>
            <a:lightRig rig="threePt" dir="t"/>
          </a:scene3d>
          <a:sp3d prstMaterial="dkEdge">
            <a:bevelT w="38100" h="12700"/>
          </a:sp3d>
          <a:extLst>
            <a:ext uri="{91240B29-F687-4F45-9708-019B960494DF}">
              <a14:hiddenLine xmlns:a14="http://schemas.microsoft.com/office/drawing/2010/main" w="9525">
                <a:solidFill>
                  <a:srgbClr val="000000"/>
                </a:solidFill>
                <a:miter lim="800000"/>
                <a:headEnd/>
                <a:tailEnd/>
              </a14:hiddenLine>
            </a:ext>
          </a:ex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spcBef>
                <a:spcPct val="0"/>
              </a:spcBef>
            </a:pPr>
            <a:r>
              <a:rPr lang="en-GB" sz="2000" b="1" dirty="0"/>
              <a:t>Q&amp;A</a:t>
            </a:r>
          </a:p>
        </p:txBody>
      </p:sp>
    </p:spTree>
    <p:extLst>
      <p:ext uri="{BB962C8B-B14F-4D97-AF65-F5344CB8AC3E}">
        <p14:creationId xmlns:p14="http://schemas.microsoft.com/office/powerpoint/2010/main" val="1796013918"/>
      </p:ext>
    </p:extLst>
  </p:cSld>
  <p:clrMapOvr>
    <a:masterClrMapping/>
  </p:clrMapOvr>
  <p:transition spd="slow">
    <p:strips/>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19</a:t>
            </a:fld>
            <a:endParaRPr lang="en-US" b="1" dirty="0">
              <a:solidFill>
                <a:prstClr val="black"/>
              </a:solidFill>
            </a:endParaRPr>
          </a:p>
        </p:txBody>
      </p:sp>
      <p:sp>
        <p:nvSpPr>
          <p:cNvPr id="5" name="Content Placeholder 1"/>
          <p:cNvSpPr txBox="1">
            <a:spLocks/>
          </p:cNvSpPr>
          <p:nvPr/>
        </p:nvSpPr>
        <p:spPr bwMode="auto">
          <a:xfrm>
            <a:off x="609600" y="1487336"/>
            <a:ext cx="8138864" cy="4749976"/>
          </a:xfrm>
          <a:prstGeom prst="rect">
            <a:avLst/>
          </a:prstGeom>
          <a:noFill/>
          <a:ln>
            <a:noFill/>
          </a:ln>
          <a:extLst/>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5725" lvl="1" indent="0">
              <a:buNone/>
            </a:pPr>
            <a:endParaRPr lang="en-GB" sz="1800" dirty="0"/>
          </a:p>
          <a:p>
            <a:pPr lvl="1"/>
            <a:r>
              <a:rPr lang="en-GB" sz="1800" dirty="0"/>
              <a:t>Describe what is Hive &amp; its use </a:t>
            </a:r>
            <a:r>
              <a:rPr lang="en-GB" sz="1800" dirty="0" smtClean="0"/>
              <a:t>cases</a:t>
            </a:r>
          </a:p>
          <a:p>
            <a:pPr lvl="1"/>
            <a:endParaRPr lang="en-GB" sz="1800" dirty="0"/>
          </a:p>
          <a:p>
            <a:pPr lvl="1"/>
            <a:r>
              <a:rPr lang="en-GB" sz="1800" dirty="0"/>
              <a:t>Describe the key differences between </a:t>
            </a:r>
            <a:r>
              <a:rPr lang="en-GB" sz="1800" dirty="0" err="1"/>
              <a:t>HiveQL</a:t>
            </a:r>
            <a:r>
              <a:rPr lang="en-GB" sz="1800" dirty="0"/>
              <a:t> and </a:t>
            </a:r>
            <a:r>
              <a:rPr lang="en-GB" sz="1800" dirty="0" smtClean="0"/>
              <a:t>SQL</a:t>
            </a:r>
          </a:p>
          <a:p>
            <a:pPr marL="85725" lvl="1" indent="0">
              <a:buNone/>
            </a:pPr>
            <a:endParaRPr lang="en-GB" sz="1800" dirty="0"/>
          </a:p>
          <a:p>
            <a:pPr lvl="1"/>
            <a:r>
              <a:rPr lang="en-GB" sz="1800" dirty="0"/>
              <a:t>Start &amp; Stop Hive on your Virtual Machine.</a:t>
            </a:r>
          </a:p>
          <a:p>
            <a:endParaRPr lang="en-GB" sz="1800" dirty="0"/>
          </a:p>
          <a:p>
            <a:pPr marL="285750" indent="-285750">
              <a:buFont typeface="Arial" panose="020B0604020202020204" pitchFamily="34" charset="0"/>
              <a:buChar char="•"/>
            </a:pPr>
            <a:endParaRPr lang="en-GB" sz="1800" dirty="0" smtClean="0"/>
          </a:p>
        </p:txBody>
      </p:sp>
      <p:sp>
        <p:nvSpPr>
          <p:cNvPr id="6" name="Title 1"/>
          <p:cNvSpPr txBox="1">
            <a:spLocks/>
          </p:cNvSpPr>
          <p:nvPr/>
        </p:nvSpPr>
        <p:spPr bwMode="auto">
          <a:xfrm>
            <a:off x="457200" y="637238"/>
            <a:ext cx="422183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smtClean="0"/>
              <a:t>Learning Outcomes</a:t>
            </a:r>
            <a:endParaRPr lang="en-GB" dirty="0"/>
          </a:p>
        </p:txBody>
      </p:sp>
      <p:sp>
        <p:nvSpPr>
          <p:cNvPr id="8" name="Title 1"/>
          <p:cNvSpPr txBox="1">
            <a:spLocks/>
          </p:cNvSpPr>
          <p:nvPr/>
        </p:nvSpPr>
        <p:spPr bwMode="auto">
          <a:xfrm>
            <a:off x="457200" y="1213302"/>
            <a:ext cx="6347048"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marL="85725" lvl="1" indent="0">
              <a:buNone/>
            </a:pPr>
            <a:r>
              <a:rPr lang="en-GB" sz="2000" dirty="0">
                <a:solidFill>
                  <a:srgbClr val="00B0F0"/>
                </a:solidFill>
              </a:rPr>
              <a:t>You should now be able to</a:t>
            </a:r>
            <a:r>
              <a:rPr lang="en-GB" sz="2000" dirty="0"/>
              <a:t>:</a:t>
            </a:r>
          </a:p>
        </p:txBody>
      </p:sp>
    </p:spTree>
    <p:extLst>
      <p:ext uri="{BB962C8B-B14F-4D97-AF65-F5344CB8AC3E}">
        <p14:creationId xmlns:p14="http://schemas.microsoft.com/office/powerpoint/2010/main" val="1158089449"/>
      </p:ext>
    </p:extLst>
  </p:cSld>
  <p:clrMapOvr>
    <a:masterClrMapping/>
  </p:clrMapOvr>
  <p:transition spd="slow">
    <p:strips/>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67544" y="6560880"/>
            <a:ext cx="2133600" cy="184666"/>
          </a:xfrm>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2</a:t>
            </a:fld>
            <a:endParaRPr lang="en-US" b="1" dirty="0">
              <a:solidFill>
                <a:prstClr val="black"/>
              </a:solidFill>
            </a:endParaRPr>
          </a:p>
        </p:txBody>
      </p:sp>
      <p:sp>
        <p:nvSpPr>
          <p:cNvPr id="2" name="Title 1"/>
          <p:cNvSpPr>
            <a:spLocks noGrp="1"/>
          </p:cNvSpPr>
          <p:nvPr>
            <p:ph type="title"/>
          </p:nvPr>
        </p:nvSpPr>
        <p:spPr/>
        <p:txBody>
          <a:bodyPr/>
          <a:lstStyle/>
          <a:p>
            <a:pPr algn="ctr"/>
            <a:r>
              <a:rPr lang="en-GB" dirty="0" smtClean="0"/>
              <a:t>Agenda</a:t>
            </a:r>
            <a:endParaRPr lang="en-GB" dirty="0"/>
          </a:p>
        </p:txBody>
      </p:sp>
      <p:sp>
        <p:nvSpPr>
          <p:cNvPr id="5" name="Text Placeholder 5"/>
          <p:cNvSpPr txBox="1">
            <a:spLocks/>
          </p:cNvSpPr>
          <p:nvPr/>
        </p:nvSpPr>
        <p:spPr bwMode="auto">
          <a:xfrm>
            <a:off x="1426283" y="1700808"/>
            <a:ext cx="6419850" cy="430407"/>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a:solidFill>
                  <a:schemeClr val="tx1">
                    <a:lumMod val="50000"/>
                    <a:lumOff val="50000"/>
                  </a:schemeClr>
                </a:solidFill>
              </a:rPr>
              <a:t>What </a:t>
            </a:r>
            <a:r>
              <a:rPr lang="en-GB" sz="2000" dirty="0" smtClean="0">
                <a:solidFill>
                  <a:schemeClr val="tx1">
                    <a:lumMod val="50000"/>
                    <a:lumOff val="50000"/>
                  </a:schemeClr>
                </a:solidFill>
              </a:rPr>
              <a:t>is Hive?</a:t>
            </a:r>
            <a:endParaRPr lang="en-GB" sz="2000" dirty="0">
              <a:solidFill>
                <a:schemeClr val="tx1">
                  <a:lumMod val="50000"/>
                  <a:lumOff val="50000"/>
                </a:schemeClr>
              </a:solidFill>
            </a:endParaRPr>
          </a:p>
        </p:txBody>
      </p:sp>
      <p:sp>
        <p:nvSpPr>
          <p:cNvPr id="7" name="Text Placeholder 5"/>
          <p:cNvSpPr txBox="1">
            <a:spLocks/>
          </p:cNvSpPr>
          <p:nvPr/>
        </p:nvSpPr>
        <p:spPr bwMode="auto">
          <a:xfrm>
            <a:off x="1403648" y="4581128"/>
            <a:ext cx="6419850" cy="43176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smtClean="0">
                <a:solidFill>
                  <a:schemeClr val="tx1">
                    <a:lumMod val="50000"/>
                    <a:lumOff val="50000"/>
                  </a:schemeClr>
                </a:solidFill>
              </a:rPr>
              <a:t>Accessing Hive on your VM</a:t>
            </a:r>
            <a:endParaRPr lang="en-GB" sz="2000" dirty="0">
              <a:solidFill>
                <a:schemeClr val="tx1">
                  <a:lumMod val="50000"/>
                  <a:lumOff val="50000"/>
                </a:schemeClr>
              </a:solidFill>
            </a:endParaRPr>
          </a:p>
        </p:txBody>
      </p:sp>
      <p:sp>
        <p:nvSpPr>
          <p:cNvPr id="8" name="Text Placeholder 5"/>
          <p:cNvSpPr txBox="1">
            <a:spLocks/>
          </p:cNvSpPr>
          <p:nvPr/>
        </p:nvSpPr>
        <p:spPr bwMode="auto">
          <a:xfrm>
            <a:off x="1426283" y="4005064"/>
            <a:ext cx="6419850" cy="43176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smtClean="0">
                <a:solidFill>
                  <a:schemeClr val="tx1">
                    <a:lumMod val="50000"/>
                    <a:lumOff val="50000"/>
                  </a:schemeClr>
                </a:solidFill>
              </a:rPr>
              <a:t>Hive Real World Use Cases</a:t>
            </a:r>
            <a:endParaRPr lang="en-GB" sz="2000" dirty="0">
              <a:solidFill>
                <a:schemeClr val="tx1">
                  <a:lumMod val="50000"/>
                  <a:lumOff val="50000"/>
                </a:schemeClr>
              </a:solidFill>
            </a:endParaRPr>
          </a:p>
        </p:txBody>
      </p:sp>
      <p:sp>
        <p:nvSpPr>
          <p:cNvPr id="9" name="Text Placeholder 5"/>
          <p:cNvSpPr txBox="1">
            <a:spLocks/>
          </p:cNvSpPr>
          <p:nvPr/>
        </p:nvSpPr>
        <p:spPr bwMode="auto">
          <a:xfrm>
            <a:off x="1426283" y="3429000"/>
            <a:ext cx="6419850" cy="43176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err="1" smtClean="0">
                <a:solidFill>
                  <a:schemeClr val="tx1">
                    <a:lumMod val="50000"/>
                    <a:lumOff val="50000"/>
                  </a:schemeClr>
                </a:solidFill>
              </a:rPr>
              <a:t>HiveQL</a:t>
            </a:r>
            <a:r>
              <a:rPr lang="en-GB" sz="2000" dirty="0" smtClean="0">
                <a:solidFill>
                  <a:schemeClr val="tx1">
                    <a:lumMod val="50000"/>
                    <a:lumOff val="50000"/>
                  </a:schemeClr>
                </a:solidFill>
              </a:rPr>
              <a:t> vs SQL</a:t>
            </a:r>
            <a:endParaRPr lang="en-GB" sz="2000" dirty="0">
              <a:solidFill>
                <a:schemeClr val="tx1">
                  <a:lumMod val="50000"/>
                  <a:lumOff val="50000"/>
                </a:schemeClr>
              </a:solidFill>
            </a:endParaRPr>
          </a:p>
        </p:txBody>
      </p:sp>
      <p:sp>
        <p:nvSpPr>
          <p:cNvPr id="10" name="Text Placeholder 5"/>
          <p:cNvSpPr txBox="1">
            <a:spLocks/>
          </p:cNvSpPr>
          <p:nvPr/>
        </p:nvSpPr>
        <p:spPr bwMode="auto">
          <a:xfrm>
            <a:off x="1426283" y="1124744"/>
            <a:ext cx="6419850" cy="430407"/>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US" sz="2000" dirty="0">
                <a:solidFill>
                  <a:schemeClr val="tx1">
                    <a:lumMod val="50000"/>
                    <a:lumOff val="50000"/>
                  </a:schemeClr>
                </a:solidFill>
              </a:rPr>
              <a:t>Previous Day Recap</a:t>
            </a:r>
          </a:p>
        </p:txBody>
      </p:sp>
      <p:sp>
        <p:nvSpPr>
          <p:cNvPr id="11" name="Text Placeholder 5"/>
          <p:cNvSpPr txBox="1">
            <a:spLocks/>
          </p:cNvSpPr>
          <p:nvPr/>
        </p:nvSpPr>
        <p:spPr bwMode="auto">
          <a:xfrm>
            <a:off x="1426283" y="2276872"/>
            <a:ext cx="6419850" cy="430407"/>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smtClean="0">
                <a:solidFill>
                  <a:schemeClr val="tx1">
                    <a:lumMod val="50000"/>
                    <a:lumOff val="50000"/>
                  </a:schemeClr>
                </a:solidFill>
              </a:rPr>
              <a:t>Hive Motivation</a:t>
            </a:r>
            <a:endParaRPr lang="en-GB" sz="2000" dirty="0">
              <a:solidFill>
                <a:schemeClr val="tx1">
                  <a:lumMod val="50000"/>
                  <a:lumOff val="50000"/>
                </a:schemeClr>
              </a:solidFill>
            </a:endParaRPr>
          </a:p>
        </p:txBody>
      </p:sp>
      <p:sp>
        <p:nvSpPr>
          <p:cNvPr id="12" name="Text Placeholder 5"/>
          <p:cNvSpPr txBox="1">
            <a:spLocks/>
          </p:cNvSpPr>
          <p:nvPr/>
        </p:nvSpPr>
        <p:spPr bwMode="auto">
          <a:xfrm>
            <a:off x="1426283" y="2852936"/>
            <a:ext cx="6419850" cy="430407"/>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a:solidFill>
                  <a:schemeClr val="tx1">
                    <a:lumMod val="50000"/>
                    <a:lumOff val="50000"/>
                  </a:schemeClr>
                </a:solidFill>
              </a:rPr>
              <a:t>History of </a:t>
            </a:r>
            <a:r>
              <a:rPr lang="en-GB" sz="2000" dirty="0" smtClean="0">
                <a:solidFill>
                  <a:schemeClr val="tx1">
                    <a:lumMod val="50000"/>
                    <a:lumOff val="50000"/>
                  </a:schemeClr>
                </a:solidFill>
              </a:rPr>
              <a:t>Hive</a:t>
            </a:r>
            <a:endParaRPr lang="en-GB" sz="2000" dirty="0">
              <a:solidFill>
                <a:schemeClr val="tx1">
                  <a:lumMod val="50000"/>
                  <a:lumOff val="50000"/>
                </a:schemeClr>
              </a:solidFill>
            </a:endParaRPr>
          </a:p>
        </p:txBody>
      </p:sp>
      <p:sp>
        <p:nvSpPr>
          <p:cNvPr id="13" name="Text Placeholder 4"/>
          <p:cNvSpPr txBox="1">
            <a:spLocks/>
          </p:cNvSpPr>
          <p:nvPr/>
        </p:nvSpPr>
        <p:spPr bwMode="auto">
          <a:xfrm>
            <a:off x="1404381" y="4581128"/>
            <a:ext cx="6419850" cy="431765"/>
          </a:xfrm>
          <a:prstGeom prst="roundRect">
            <a:avLst/>
          </a:prstGeom>
          <a:solidFill>
            <a:srgbClr val="2EABE2"/>
          </a:solidFill>
          <a:ln w="9525" cap="flat" cmpd="sng" algn="ctr">
            <a:noFill/>
            <a:prstDash val="solid"/>
          </a:ln>
          <a:effectLst/>
          <a:scene3d>
            <a:camera prst="orthographicFront"/>
            <a:lightRig rig="threePt" dir="t"/>
          </a:scene3d>
          <a:sp3d prstMaterial="dkEdge">
            <a:bevelT w="38100" h="12700"/>
          </a:sp3d>
          <a:extLst>
            <a:ext uri="{91240B29-F687-4F45-9708-019B960494DF}">
              <a14:hiddenLine xmlns:a14="http://schemas.microsoft.com/office/drawing/2010/main" w="9525">
                <a:solidFill>
                  <a:srgbClr val="000000"/>
                </a:solidFill>
                <a:miter lim="800000"/>
                <a:headEnd/>
                <a:tailEnd/>
              </a14:hiddenLine>
            </a:ext>
          </a:ex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spcBef>
                <a:spcPct val="0"/>
              </a:spcBef>
            </a:pPr>
            <a:r>
              <a:rPr lang="en-GB" sz="2000" b="1" dirty="0">
                <a:solidFill>
                  <a:schemeClr val="bg1"/>
                </a:solidFill>
              </a:rPr>
              <a:t>How to access </a:t>
            </a:r>
            <a:r>
              <a:rPr lang="en-GB" sz="2000" b="1" dirty="0" smtClean="0">
                <a:solidFill>
                  <a:schemeClr val="bg1"/>
                </a:solidFill>
              </a:rPr>
              <a:t>Hive</a:t>
            </a:r>
            <a:endParaRPr lang="en-GB" sz="2000" b="1" dirty="0">
              <a:solidFill>
                <a:schemeClr val="bg1"/>
              </a:solidFill>
            </a:endParaRPr>
          </a:p>
        </p:txBody>
      </p:sp>
      <p:sp>
        <p:nvSpPr>
          <p:cNvPr id="14" name="Text Placeholder 4"/>
          <p:cNvSpPr txBox="1">
            <a:spLocks/>
          </p:cNvSpPr>
          <p:nvPr/>
        </p:nvSpPr>
        <p:spPr>
          <a:xfrm>
            <a:off x="1403648" y="4005064"/>
            <a:ext cx="6420583" cy="431059"/>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2000" b="1" dirty="0" smtClean="0"/>
              <a:t>Hive Real World Use Cases</a:t>
            </a:r>
            <a:endParaRPr lang="en-GB" sz="2000" b="1" dirty="0"/>
          </a:p>
        </p:txBody>
      </p:sp>
      <p:sp>
        <p:nvSpPr>
          <p:cNvPr id="15" name="Text Placeholder 4"/>
          <p:cNvSpPr txBox="1">
            <a:spLocks/>
          </p:cNvSpPr>
          <p:nvPr/>
        </p:nvSpPr>
        <p:spPr>
          <a:xfrm>
            <a:off x="1403648" y="3429000"/>
            <a:ext cx="6420583" cy="431059"/>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2000" b="1" dirty="0" err="1" smtClean="0"/>
              <a:t>HiveQL</a:t>
            </a:r>
            <a:r>
              <a:rPr lang="en-GB" sz="2000" b="1" dirty="0" smtClean="0"/>
              <a:t> vs SQL</a:t>
            </a:r>
            <a:endParaRPr lang="en-GB" sz="2000" b="1" dirty="0"/>
          </a:p>
        </p:txBody>
      </p:sp>
      <p:sp>
        <p:nvSpPr>
          <p:cNvPr id="16" name="Text Placeholder 4"/>
          <p:cNvSpPr txBox="1">
            <a:spLocks/>
          </p:cNvSpPr>
          <p:nvPr/>
        </p:nvSpPr>
        <p:spPr>
          <a:xfrm>
            <a:off x="1403648" y="2852936"/>
            <a:ext cx="6420583" cy="431059"/>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2000" b="1" dirty="0"/>
              <a:t>History of </a:t>
            </a:r>
            <a:r>
              <a:rPr lang="en-GB" sz="2000" b="1" dirty="0" smtClean="0"/>
              <a:t>Hive</a:t>
            </a:r>
            <a:endParaRPr lang="en-GB" sz="2000" b="1" dirty="0"/>
          </a:p>
        </p:txBody>
      </p:sp>
      <p:sp>
        <p:nvSpPr>
          <p:cNvPr id="17" name="Text Placeholder 4"/>
          <p:cNvSpPr txBox="1">
            <a:spLocks/>
          </p:cNvSpPr>
          <p:nvPr/>
        </p:nvSpPr>
        <p:spPr>
          <a:xfrm>
            <a:off x="1403648" y="2276872"/>
            <a:ext cx="6420583" cy="431059"/>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2000" b="1" dirty="0" smtClean="0"/>
              <a:t>Hive Motivation</a:t>
            </a:r>
            <a:endParaRPr lang="en-GB" sz="2000" b="1" dirty="0"/>
          </a:p>
        </p:txBody>
      </p:sp>
      <p:sp>
        <p:nvSpPr>
          <p:cNvPr id="18" name="Text Placeholder 4"/>
          <p:cNvSpPr txBox="1">
            <a:spLocks/>
          </p:cNvSpPr>
          <p:nvPr/>
        </p:nvSpPr>
        <p:spPr>
          <a:xfrm>
            <a:off x="1403648" y="1125733"/>
            <a:ext cx="6420583" cy="431059"/>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sz="2000" b="1" dirty="0"/>
              <a:t>Previous Day Recap</a:t>
            </a:r>
          </a:p>
        </p:txBody>
      </p:sp>
      <p:sp>
        <p:nvSpPr>
          <p:cNvPr id="19" name="Text Placeholder 4"/>
          <p:cNvSpPr txBox="1">
            <a:spLocks/>
          </p:cNvSpPr>
          <p:nvPr/>
        </p:nvSpPr>
        <p:spPr>
          <a:xfrm>
            <a:off x="1390821" y="1700808"/>
            <a:ext cx="6420583" cy="431059"/>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2000" b="1" dirty="0"/>
              <a:t>What is </a:t>
            </a:r>
            <a:r>
              <a:rPr lang="en-GB" sz="2000" b="1" dirty="0" smtClean="0"/>
              <a:t>HIVE?</a:t>
            </a:r>
            <a:endParaRPr lang="en-GB" sz="2000" b="1" dirty="0"/>
          </a:p>
        </p:txBody>
      </p:sp>
      <p:sp>
        <p:nvSpPr>
          <p:cNvPr id="20" name="Text Placeholder 5"/>
          <p:cNvSpPr txBox="1">
            <a:spLocks/>
          </p:cNvSpPr>
          <p:nvPr/>
        </p:nvSpPr>
        <p:spPr bwMode="auto">
          <a:xfrm>
            <a:off x="1415223" y="5157192"/>
            <a:ext cx="6419850" cy="43176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a:solidFill>
                  <a:schemeClr val="tx1">
                    <a:lumMod val="50000"/>
                    <a:lumOff val="50000"/>
                  </a:schemeClr>
                </a:solidFill>
              </a:rPr>
              <a:t>Q&amp;A</a:t>
            </a:r>
          </a:p>
        </p:txBody>
      </p:sp>
      <p:sp>
        <p:nvSpPr>
          <p:cNvPr id="22" name="Text Placeholder 4"/>
          <p:cNvSpPr txBox="1">
            <a:spLocks/>
          </p:cNvSpPr>
          <p:nvPr/>
        </p:nvSpPr>
        <p:spPr bwMode="auto">
          <a:xfrm>
            <a:off x="1426283" y="5157192"/>
            <a:ext cx="6419850" cy="431765"/>
          </a:xfrm>
          <a:prstGeom prst="roundRect">
            <a:avLst/>
          </a:prstGeom>
          <a:solidFill>
            <a:srgbClr val="2EABE2"/>
          </a:solidFill>
          <a:ln w="9525" cap="flat" cmpd="sng" algn="ctr">
            <a:noFill/>
            <a:prstDash val="solid"/>
          </a:ln>
          <a:effectLst/>
          <a:scene3d>
            <a:camera prst="orthographicFront"/>
            <a:lightRig rig="threePt" dir="t"/>
          </a:scene3d>
          <a:sp3d prstMaterial="dkEdge">
            <a:bevelT w="38100" h="12700"/>
          </a:sp3d>
          <a:extLst>
            <a:ext uri="{91240B29-F687-4F45-9708-019B960494DF}">
              <a14:hiddenLine xmlns:a14="http://schemas.microsoft.com/office/drawing/2010/main" w="9525">
                <a:solidFill>
                  <a:srgbClr val="000000"/>
                </a:solidFill>
                <a:miter lim="800000"/>
                <a:headEnd/>
                <a:tailEnd/>
              </a14:hiddenLine>
            </a:ext>
          </a:ex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spcBef>
                <a:spcPct val="0"/>
              </a:spcBef>
            </a:pPr>
            <a:r>
              <a:rPr lang="en-GB" sz="2000" b="1" dirty="0"/>
              <a:t>Q&amp;A</a:t>
            </a:r>
          </a:p>
        </p:txBody>
      </p:sp>
    </p:spTree>
    <p:extLst>
      <p:ext uri="{BB962C8B-B14F-4D97-AF65-F5344CB8AC3E}">
        <p14:creationId xmlns:p14="http://schemas.microsoft.com/office/powerpoint/2010/main" val="482131821"/>
      </p:ext>
    </p:extLst>
  </p:cSld>
  <p:clrMapOvr>
    <a:masterClrMapping/>
  </p:clrMapOvr>
  <p:transition spd="slow">
    <p:strips/>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67544" y="6560880"/>
            <a:ext cx="2133600" cy="184666"/>
          </a:xfrm>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3</a:t>
            </a:fld>
            <a:endParaRPr lang="en-US" b="1" dirty="0">
              <a:solidFill>
                <a:prstClr val="black"/>
              </a:solidFill>
            </a:endParaRPr>
          </a:p>
        </p:txBody>
      </p:sp>
      <p:sp>
        <p:nvSpPr>
          <p:cNvPr id="2" name="Title 1"/>
          <p:cNvSpPr>
            <a:spLocks noGrp="1"/>
          </p:cNvSpPr>
          <p:nvPr>
            <p:ph type="title"/>
          </p:nvPr>
        </p:nvSpPr>
        <p:spPr/>
        <p:txBody>
          <a:bodyPr/>
          <a:lstStyle/>
          <a:p>
            <a:pPr algn="ctr"/>
            <a:r>
              <a:rPr lang="en-GB" dirty="0" smtClean="0"/>
              <a:t>Agenda</a:t>
            </a:r>
            <a:endParaRPr lang="en-GB" dirty="0"/>
          </a:p>
        </p:txBody>
      </p:sp>
      <p:sp>
        <p:nvSpPr>
          <p:cNvPr id="5" name="Text Placeholder 5"/>
          <p:cNvSpPr txBox="1">
            <a:spLocks/>
          </p:cNvSpPr>
          <p:nvPr/>
        </p:nvSpPr>
        <p:spPr bwMode="auto">
          <a:xfrm>
            <a:off x="1426283" y="1700808"/>
            <a:ext cx="6419850" cy="430407"/>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a:solidFill>
                  <a:schemeClr val="tx1">
                    <a:lumMod val="50000"/>
                    <a:lumOff val="50000"/>
                  </a:schemeClr>
                </a:solidFill>
              </a:rPr>
              <a:t>What </a:t>
            </a:r>
            <a:r>
              <a:rPr lang="en-GB" sz="2000" dirty="0" smtClean="0">
                <a:solidFill>
                  <a:schemeClr val="tx1">
                    <a:lumMod val="50000"/>
                    <a:lumOff val="50000"/>
                  </a:schemeClr>
                </a:solidFill>
              </a:rPr>
              <a:t>is Hive?</a:t>
            </a:r>
            <a:endParaRPr lang="en-GB" sz="2000" dirty="0">
              <a:solidFill>
                <a:schemeClr val="tx1">
                  <a:lumMod val="50000"/>
                  <a:lumOff val="50000"/>
                </a:schemeClr>
              </a:solidFill>
            </a:endParaRPr>
          </a:p>
        </p:txBody>
      </p:sp>
      <p:sp>
        <p:nvSpPr>
          <p:cNvPr id="7" name="Text Placeholder 5"/>
          <p:cNvSpPr txBox="1">
            <a:spLocks/>
          </p:cNvSpPr>
          <p:nvPr/>
        </p:nvSpPr>
        <p:spPr bwMode="auto">
          <a:xfrm>
            <a:off x="1403648" y="4581128"/>
            <a:ext cx="6419850" cy="43176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a:solidFill>
                  <a:schemeClr val="tx1">
                    <a:lumMod val="50000"/>
                    <a:lumOff val="50000"/>
                  </a:schemeClr>
                </a:solidFill>
              </a:rPr>
              <a:t>How to access </a:t>
            </a:r>
            <a:r>
              <a:rPr lang="en-GB" sz="2000" dirty="0" smtClean="0">
                <a:solidFill>
                  <a:schemeClr val="tx1">
                    <a:lumMod val="50000"/>
                    <a:lumOff val="50000"/>
                  </a:schemeClr>
                </a:solidFill>
              </a:rPr>
              <a:t>Hive</a:t>
            </a:r>
            <a:endParaRPr lang="en-GB" sz="2000" dirty="0">
              <a:solidFill>
                <a:schemeClr val="tx1">
                  <a:lumMod val="50000"/>
                  <a:lumOff val="50000"/>
                </a:schemeClr>
              </a:solidFill>
            </a:endParaRPr>
          </a:p>
        </p:txBody>
      </p:sp>
      <p:sp>
        <p:nvSpPr>
          <p:cNvPr id="8" name="Text Placeholder 5"/>
          <p:cNvSpPr txBox="1">
            <a:spLocks/>
          </p:cNvSpPr>
          <p:nvPr/>
        </p:nvSpPr>
        <p:spPr bwMode="auto">
          <a:xfrm>
            <a:off x="1426283" y="4005064"/>
            <a:ext cx="6419850" cy="43176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smtClean="0">
                <a:solidFill>
                  <a:schemeClr val="tx1">
                    <a:lumMod val="50000"/>
                    <a:lumOff val="50000"/>
                  </a:schemeClr>
                </a:solidFill>
              </a:rPr>
              <a:t>Hive Real World Use Cases</a:t>
            </a:r>
            <a:endParaRPr lang="en-GB" sz="2000" dirty="0">
              <a:solidFill>
                <a:schemeClr val="tx1">
                  <a:lumMod val="50000"/>
                  <a:lumOff val="50000"/>
                </a:schemeClr>
              </a:solidFill>
            </a:endParaRPr>
          </a:p>
        </p:txBody>
      </p:sp>
      <p:sp>
        <p:nvSpPr>
          <p:cNvPr id="9" name="Text Placeholder 5"/>
          <p:cNvSpPr txBox="1">
            <a:spLocks/>
          </p:cNvSpPr>
          <p:nvPr/>
        </p:nvSpPr>
        <p:spPr bwMode="auto">
          <a:xfrm>
            <a:off x="1426283" y="3429000"/>
            <a:ext cx="6419850" cy="43176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err="1" smtClean="0">
                <a:solidFill>
                  <a:schemeClr val="tx1">
                    <a:lumMod val="50000"/>
                    <a:lumOff val="50000"/>
                  </a:schemeClr>
                </a:solidFill>
              </a:rPr>
              <a:t>HiveQL</a:t>
            </a:r>
            <a:r>
              <a:rPr lang="en-GB" sz="2000" dirty="0" smtClean="0">
                <a:solidFill>
                  <a:schemeClr val="tx1">
                    <a:lumMod val="50000"/>
                    <a:lumOff val="50000"/>
                  </a:schemeClr>
                </a:solidFill>
              </a:rPr>
              <a:t> vs SQL</a:t>
            </a:r>
            <a:endParaRPr lang="en-GB" sz="2000" dirty="0">
              <a:solidFill>
                <a:schemeClr val="tx1">
                  <a:lumMod val="50000"/>
                  <a:lumOff val="50000"/>
                </a:schemeClr>
              </a:solidFill>
            </a:endParaRPr>
          </a:p>
        </p:txBody>
      </p:sp>
      <p:sp>
        <p:nvSpPr>
          <p:cNvPr id="10" name="Text Placeholder 5"/>
          <p:cNvSpPr txBox="1">
            <a:spLocks/>
          </p:cNvSpPr>
          <p:nvPr/>
        </p:nvSpPr>
        <p:spPr bwMode="auto">
          <a:xfrm>
            <a:off x="1426283" y="1124744"/>
            <a:ext cx="6419850" cy="430407"/>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US" sz="2000" dirty="0">
                <a:solidFill>
                  <a:schemeClr val="tx1">
                    <a:lumMod val="50000"/>
                    <a:lumOff val="50000"/>
                  </a:schemeClr>
                </a:solidFill>
              </a:rPr>
              <a:t>Previous Day Recap</a:t>
            </a:r>
          </a:p>
        </p:txBody>
      </p:sp>
      <p:sp>
        <p:nvSpPr>
          <p:cNvPr id="11" name="Text Placeholder 5"/>
          <p:cNvSpPr txBox="1">
            <a:spLocks/>
          </p:cNvSpPr>
          <p:nvPr/>
        </p:nvSpPr>
        <p:spPr bwMode="auto">
          <a:xfrm>
            <a:off x="1426283" y="2276872"/>
            <a:ext cx="6419850" cy="430407"/>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smtClean="0">
                <a:solidFill>
                  <a:schemeClr val="tx1">
                    <a:lumMod val="50000"/>
                    <a:lumOff val="50000"/>
                  </a:schemeClr>
                </a:solidFill>
              </a:rPr>
              <a:t>Hive Motivation</a:t>
            </a:r>
            <a:endParaRPr lang="en-GB" sz="2000" dirty="0">
              <a:solidFill>
                <a:schemeClr val="tx1">
                  <a:lumMod val="50000"/>
                  <a:lumOff val="50000"/>
                </a:schemeClr>
              </a:solidFill>
            </a:endParaRPr>
          </a:p>
        </p:txBody>
      </p:sp>
      <p:sp>
        <p:nvSpPr>
          <p:cNvPr id="12" name="Text Placeholder 5"/>
          <p:cNvSpPr txBox="1">
            <a:spLocks/>
          </p:cNvSpPr>
          <p:nvPr/>
        </p:nvSpPr>
        <p:spPr bwMode="auto">
          <a:xfrm>
            <a:off x="1426283" y="2852936"/>
            <a:ext cx="6419850" cy="430407"/>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a:solidFill>
                  <a:schemeClr val="tx1">
                    <a:lumMod val="50000"/>
                    <a:lumOff val="50000"/>
                  </a:schemeClr>
                </a:solidFill>
              </a:rPr>
              <a:t>History of </a:t>
            </a:r>
            <a:r>
              <a:rPr lang="en-GB" sz="2000" dirty="0" smtClean="0">
                <a:solidFill>
                  <a:schemeClr val="tx1">
                    <a:lumMod val="50000"/>
                    <a:lumOff val="50000"/>
                  </a:schemeClr>
                </a:solidFill>
              </a:rPr>
              <a:t>Hive</a:t>
            </a:r>
            <a:endParaRPr lang="en-GB" sz="2000" dirty="0">
              <a:solidFill>
                <a:schemeClr val="tx1">
                  <a:lumMod val="50000"/>
                  <a:lumOff val="50000"/>
                </a:schemeClr>
              </a:solidFill>
            </a:endParaRPr>
          </a:p>
        </p:txBody>
      </p:sp>
      <p:sp>
        <p:nvSpPr>
          <p:cNvPr id="18" name="Text Placeholder 4"/>
          <p:cNvSpPr txBox="1">
            <a:spLocks/>
          </p:cNvSpPr>
          <p:nvPr/>
        </p:nvSpPr>
        <p:spPr>
          <a:xfrm>
            <a:off x="1403648" y="1125733"/>
            <a:ext cx="6420583" cy="431059"/>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sz="2000" b="1" dirty="0"/>
              <a:t>Previous Day Recap</a:t>
            </a:r>
          </a:p>
        </p:txBody>
      </p:sp>
      <p:sp>
        <p:nvSpPr>
          <p:cNvPr id="20" name="Text Placeholder 5"/>
          <p:cNvSpPr txBox="1">
            <a:spLocks/>
          </p:cNvSpPr>
          <p:nvPr/>
        </p:nvSpPr>
        <p:spPr bwMode="auto">
          <a:xfrm>
            <a:off x="1415223" y="5157192"/>
            <a:ext cx="6419850" cy="43176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a:solidFill>
                  <a:schemeClr val="tx1">
                    <a:lumMod val="50000"/>
                    <a:lumOff val="50000"/>
                  </a:schemeClr>
                </a:solidFill>
              </a:rPr>
              <a:t>Q&amp;A</a:t>
            </a:r>
          </a:p>
        </p:txBody>
      </p:sp>
    </p:spTree>
    <p:extLst>
      <p:ext uri="{BB962C8B-B14F-4D97-AF65-F5344CB8AC3E}">
        <p14:creationId xmlns:p14="http://schemas.microsoft.com/office/powerpoint/2010/main" val="1964669502"/>
      </p:ext>
    </p:extLst>
  </p:cSld>
  <p:clrMapOvr>
    <a:masterClrMapping/>
  </p:clrMapOvr>
  <p:transition spd="slow">
    <p:strips/>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67544" y="6560880"/>
            <a:ext cx="2133600" cy="184666"/>
          </a:xfrm>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4</a:t>
            </a:fld>
            <a:endParaRPr lang="en-US" b="1" dirty="0">
              <a:solidFill>
                <a:prstClr val="black"/>
              </a:solidFill>
            </a:endParaRPr>
          </a:p>
        </p:txBody>
      </p:sp>
      <p:sp>
        <p:nvSpPr>
          <p:cNvPr id="2" name="Title 1"/>
          <p:cNvSpPr>
            <a:spLocks noGrp="1"/>
          </p:cNvSpPr>
          <p:nvPr>
            <p:ph type="title"/>
          </p:nvPr>
        </p:nvSpPr>
        <p:spPr/>
        <p:txBody>
          <a:bodyPr/>
          <a:lstStyle/>
          <a:p>
            <a:pPr algn="ctr"/>
            <a:r>
              <a:rPr lang="en-GB" dirty="0" smtClean="0"/>
              <a:t>Agenda</a:t>
            </a:r>
            <a:endParaRPr lang="en-GB" dirty="0"/>
          </a:p>
        </p:txBody>
      </p:sp>
      <p:sp>
        <p:nvSpPr>
          <p:cNvPr id="5" name="Text Placeholder 5"/>
          <p:cNvSpPr txBox="1">
            <a:spLocks/>
          </p:cNvSpPr>
          <p:nvPr/>
        </p:nvSpPr>
        <p:spPr bwMode="auto">
          <a:xfrm>
            <a:off x="1426283" y="1700808"/>
            <a:ext cx="6419850" cy="430407"/>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a:solidFill>
                  <a:schemeClr val="tx1">
                    <a:lumMod val="50000"/>
                    <a:lumOff val="50000"/>
                  </a:schemeClr>
                </a:solidFill>
              </a:rPr>
              <a:t>What </a:t>
            </a:r>
            <a:r>
              <a:rPr lang="en-GB" sz="2000" dirty="0" smtClean="0">
                <a:solidFill>
                  <a:schemeClr val="tx1">
                    <a:lumMod val="50000"/>
                    <a:lumOff val="50000"/>
                  </a:schemeClr>
                </a:solidFill>
              </a:rPr>
              <a:t>is Hive?</a:t>
            </a:r>
            <a:endParaRPr lang="en-GB" sz="2000" dirty="0">
              <a:solidFill>
                <a:schemeClr val="tx1">
                  <a:lumMod val="50000"/>
                  <a:lumOff val="50000"/>
                </a:schemeClr>
              </a:solidFill>
            </a:endParaRPr>
          </a:p>
        </p:txBody>
      </p:sp>
      <p:sp>
        <p:nvSpPr>
          <p:cNvPr id="7" name="Text Placeholder 5"/>
          <p:cNvSpPr txBox="1">
            <a:spLocks/>
          </p:cNvSpPr>
          <p:nvPr/>
        </p:nvSpPr>
        <p:spPr bwMode="auto">
          <a:xfrm>
            <a:off x="1403648" y="4581128"/>
            <a:ext cx="6419850" cy="43176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a:solidFill>
                  <a:schemeClr val="tx1">
                    <a:lumMod val="50000"/>
                    <a:lumOff val="50000"/>
                  </a:schemeClr>
                </a:solidFill>
              </a:rPr>
              <a:t>How to access </a:t>
            </a:r>
            <a:r>
              <a:rPr lang="en-GB" sz="2000" dirty="0" smtClean="0">
                <a:solidFill>
                  <a:schemeClr val="tx1">
                    <a:lumMod val="50000"/>
                    <a:lumOff val="50000"/>
                  </a:schemeClr>
                </a:solidFill>
              </a:rPr>
              <a:t>Hive</a:t>
            </a:r>
            <a:endParaRPr lang="en-GB" sz="2000" dirty="0">
              <a:solidFill>
                <a:schemeClr val="tx1">
                  <a:lumMod val="50000"/>
                  <a:lumOff val="50000"/>
                </a:schemeClr>
              </a:solidFill>
            </a:endParaRPr>
          </a:p>
        </p:txBody>
      </p:sp>
      <p:sp>
        <p:nvSpPr>
          <p:cNvPr id="8" name="Text Placeholder 5"/>
          <p:cNvSpPr txBox="1">
            <a:spLocks/>
          </p:cNvSpPr>
          <p:nvPr/>
        </p:nvSpPr>
        <p:spPr bwMode="auto">
          <a:xfrm>
            <a:off x="1426283" y="4005064"/>
            <a:ext cx="6419850" cy="43176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smtClean="0">
                <a:solidFill>
                  <a:schemeClr val="tx1">
                    <a:lumMod val="50000"/>
                    <a:lumOff val="50000"/>
                  </a:schemeClr>
                </a:solidFill>
              </a:rPr>
              <a:t>Hive Real World Use Cases</a:t>
            </a:r>
            <a:endParaRPr lang="en-GB" sz="2000" dirty="0">
              <a:solidFill>
                <a:schemeClr val="tx1">
                  <a:lumMod val="50000"/>
                  <a:lumOff val="50000"/>
                </a:schemeClr>
              </a:solidFill>
            </a:endParaRPr>
          </a:p>
        </p:txBody>
      </p:sp>
      <p:sp>
        <p:nvSpPr>
          <p:cNvPr id="9" name="Text Placeholder 5"/>
          <p:cNvSpPr txBox="1">
            <a:spLocks/>
          </p:cNvSpPr>
          <p:nvPr/>
        </p:nvSpPr>
        <p:spPr bwMode="auto">
          <a:xfrm>
            <a:off x="1426283" y="3429000"/>
            <a:ext cx="6419850" cy="43176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err="1" smtClean="0">
                <a:solidFill>
                  <a:schemeClr val="tx1">
                    <a:lumMod val="50000"/>
                    <a:lumOff val="50000"/>
                  </a:schemeClr>
                </a:solidFill>
              </a:rPr>
              <a:t>HiveQL</a:t>
            </a:r>
            <a:r>
              <a:rPr lang="en-GB" sz="2000" dirty="0" smtClean="0">
                <a:solidFill>
                  <a:schemeClr val="tx1">
                    <a:lumMod val="50000"/>
                    <a:lumOff val="50000"/>
                  </a:schemeClr>
                </a:solidFill>
              </a:rPr>
              <a:t> vs SQL</a:t>
            </a:r>
            <a:endParaRPr lang="en-GB" sz="2000" dirty="0">
              <a:solidFill>
                <a:schemeClr val="tx1">
                  <a:lumMod val="50000"/>
                  <a:lumOff val="50000"/>
                </a:schemeClr>
              </a:solidFill>
            </a:endParaRPr>
          </a:p>
        </p:txBody>
      </p:sp>
      <p:sp>
        <p:nvSpPr>
          <p:cNvPr id="10" name="Text Placeholder 5"/>
          <p:cNvSpPr txBox="1">
            <a:spLocks/>
          </p:cNvSpPr>
          <p:nvPr/>
        </p:nvSpPr>
        <p:spPr bwMode="auto">
          <a:xfrm>
            <a:off x="1426283" y="1124744"/>
            <a:ext cx="6419850" cy="430407"/>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US" sz="2000" dirty="0">
                <a:solidFill>
                  <a:schemeClr val="tx1">
                    <a:lumMod val="50000"/>
                    <a:lumOff val="50000"/>
                  </a:schemeClr>
                </a:solidFill>
              </a:rPr>
              <a:t>Previous Day Recap</a:t>
            </a:r>
          </a:p>
        </p:txBody>
      </p:sp>
      <p:sp>
        <p:nvSpPr>
          <p:cNvPr id="11" name="Text Placeholder 5"/>
          <p:cNvSpPr txBox="1">
            <a:spLocks/>
          </p:cNvSpPr>
          <p:nvPr/>
        </p:nvSpPr>
        <p:spPr bwMode="auto">
          <a:xfrm>
            <a:off x="1426283" y="2276872"/>
            <a:ext cx="6419850" cy="430407"/>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smtClean="0">
                <a:solidFill>
                  <a:schemeClr val="tx1">
                    <a:lumMod val="50000"/>
                    <a:lumOff val="50000"/>
                  </a:schemeClr>
                </a:solidFill>
              </a:rPr>
              <a:t>Hive Motivation</a:t>
            </a:r>
            <a:endParaRPr lang="en-GB" sz="2000" dirty="0">
              <a:solidFill>
                <a:schemeClr val="tx1">
                  <a:lumMod val="50000"/>
                  <a:lumOff val="50000"/>
                </a:schemeClr>
              </a:solidFill>
            </a:endParaRPr>
          </a:p>
        </p:txBody>
      </p:sp>
      <p:sp>
        <p:nvSpPr>
          <p:cNvPr id="12" name="Text Placeholder 5"/>
          <p:cNvSpPr txBox="1">
            <a:spLocks/>
          </p:cNvSpPr>
          <p:nvPr/>
        </p:nvSpPr>
        <p:spPr bwMode="auto">
          <a:xfrm>
            <a:off x="1426283" y="2852936"/>
            <a:ext cx="6419850" cy="430407"/>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a:solidFill>
                  <a:schemeClr val="tx1">
                    <a:lumMod val="50000"/>
                    <a:lumOff val="50000"/>
                  </a:schemeClr>
                </a:solidFill>
              </a:rPr>
              <a:t>History of </a:t>
            </a:r>
            <a:r>
              <a:rPr lang="en-GB" sz="2000" dirty="0" smtClean="0">
                <a:solidFill>
                  <a:schemeClr val="tx1">
                    <a:lumMod val="50000"/>
                    <a:lumOff val="50000"/>
                  </a:schemeClr>
                </a:solidFill>
              </a:rPr>
              <a:t>Hive</a:t>
            </a:r>
            <a:endParaRPr lang="en-GB" sz="2000" dirty="0">
              <a:solidFill>
                <a:schemeClr val="tx1">
                  <a:lumMod val="50000"/>
                  <a:lumOff val="50000"/>
                </a:schemeClr>
              </a:solidFill>
            </a:endParaRPr>
          </a:p>
        </p:txBody>
      </p:sp>
      <p:sp>
        <p:nvSpPr>
          <p:cNvPr id="19" name="Text Placeholder 4"/>
          <p:cNvSpPr txBox="1">
            <a:spLocks/>
          </p:cNvSpPr>
          <p:nvPr/>
        </p:nvSpPr>
        <p:spPr>
          <a:xfrm>
            <a:off x="1390821" y="1700808"/>
            <a:ext cx="6420583" cy="431059"/>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2000" b="1" dirty="0"/>
              <a:t>What is </a:t>
            </a:r>
            <a:r>
              <a:rPr lang="en-GB" sz="2000" b="1" dirty="0" smtClean="0"/>
              <a:t>HIVE?</a:t>
            </a:r>
            <a:endParaRPr lang="en-GB" sz="2000" b="1" dirty="0"/>
          </a:p>
        </p:txBody>
      </p:sp>
      <p:sp>
        <p:nvSpPr>
          <p:cNvPr id="20" name="Text Placeholder 5"/>
          <p:cNvSpPr txBox="1">
            <a:spLocks/>
          </p:cNvSpPr>
          <p:nvPr/>
        </p:nvSpPr>
        <p:spPr bwMode="auto">
          <a:xfrm>
            <a:off x="1415223" y="5157192"/>
            <a:ext cx="6419850" cy="43176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a:solidFill>
                  <a:schemeClr val="tx1">
                    <a:lumMod val="50000"/>
                    <a:lumOff val="50000"/>
                  </a:schemeClr>
                </a:solidFill>
              </a:rPr>
              <a:t>Q&amp;A</a:t>
            </a:r>
          </a:p>
        </p:txBody>
      </p:sp>
    </p:spTree>
    <p:extLst>
      <p:ext uri="{BB962C8B-B14F-4D97-AF65-F5344CB8AC3E}">
        <p14:creationId xmlns:p14="http://schemas.microsoft.com/office/powerpoint/2010/main" val="2839630813"/>
      </p:ext>
    </p:extLst>
  </p:cSld>
  <p:clrMapOvr>
    <a:masterClrMapping/>
  </p:clrMapOvr>
  <p:transition spd="slow">
    <p:strips/>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5</a:t>
            </a:fld>
            <a:endParaRPr lang="en-US" b="1" dirty="0">
              <a:solidFill>
                <a:prstClr val="black"/>
              </a:solidFill>
            </a:endParaRPr>
          </a:p>
        </p:txBody>
      </p:sp>
      <p:grpSp>
        <p:nvGrpSpPr>
          <p:cNvPr id="6" name="Group 5"/>
          <p:cNvGrpSpPr/>
          <p:nvPr/>
        </p:nvGrpSpPr>
        <p:grpSpPr>
          <a:xfrm>
            <a:off x="2555776" y="2883043"/>
            <a:ext cx="4123957" cy="1966866"/>
            <a:chOff x="2501405" y="2930385"/>
            <a:chExt cx="4123957" cy="1966866"/>
          </a:xfrm>
        </p:grpSpPr>
        <p:sp>
          <p:nvSpPr>
            <p:cNvPr id="7" name="Rectangle 6"/>
            <p:cNvSpPr/>
            <p:nvPr/>
          </p:nvSpPr>
          <p:spPr>
            <a:xfrm>
              <a:off x="2501405" y="2930385"/>
              <a:ext cx="4123957" cy="196686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t"/>
            <a:lstStyle/>
            <a:p>
              <a:r>
                <a:rPr lang="en-GB" b="1" dirty="0" smtClean="0">
                  <a:solidFill>
                    <a:schemeClr val="tx1"/>
                  </a:solidFill>
                </a:rPr>
                <a:t>Hadoop</a:t>
              </a:r>
              <a:endParaRPr lang="en-GB" b="1" dirty="0">
                <a:solidFill>
                  <a:schemeClr val="tx1"/>
                </a:solidFill>
              </a:endParaRPr>
            </a:p>
          </p:txBody>
        </p:sp>
        <p:sp>
          <p:nvSpPr>
            <p:cNvPr id="8" name="Rectangle 7"/>
            <p:cNvSpPr/>
            <p:nvPr/>
          </p:nvSpPr>
          <p:spPr>
            <a:xfrm>
              <a:off x="2613529" y="4101074"/>
              <a:ext cx="2966583" cy="7003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solidFill>
                    <a:schemeClr val="tx1"/>
                  </a:solidFill>
                </a:rPr>
                <a:t>HDFS</a:t>
              </a:r>
            </a:p>
            <a:p>
              <a:pPr algn="ctr"/>
              <a:r>
                <a:rPr lang="en-GB" sz="1400" dirty="0" smtClean="0">
                  <a:solidFill>
                    <a:schemeClr val="tx1"/>
                  </a:solidFill>
                </a:rPr>
                <a:t> (Hadoop Distributed File System)</a:t>
              </a:r>
              <a:endParaRPr lang="en-GB" sz="1400" dirty="0">
                <a:solidFill>
                  <a:schemeClr val="tx1"/>
                </a:solidFill>
              </a:endParaRPr>
            </a:p>
          </p:txBody>
        </p:sp>
        <p:sp>
          <p:nvSpPr>
            <p:cNvPr id="9" name="Rectangle 8"/>
            <p:cNvSpPr/>
            <p:nvPr/>
          </p:nvSpPr>
          <p:spPr>
            <a:xfrm>
              <a:off x="2623014" y="3309117"/>
              <a:ext cx="3884192" cy="63279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solidFill>
                    <a:schemeClr val="tx1"/>
                  </a:solidFill>
                </a:rPr>
                <a:t>MapReduce/ YARN</a:t>
              </a:r>
            </a:p>
            <a:p>
              <a:pPr algn="ctr"/>
              <a:r>
                <a:rPr lang="en-GB" sz="1400" dirty="0" smtClean="0">
                  <a:solidFill>
                    <a:schemeClr val="tx1"/>
                  </a:solidFill>
                </a:rPr>
                <a:t>(Distributed Processing Framework)</a:t>
              </a:r>
              <a:endParaRPr lang="en-GB" sz="1400" dirty="0">
                <a:solidFill>
                  <a:schemeClr val="tx1"/>
                </a:soli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2756" y="4021863"/>
              <a:ext cx="785731" cy="793665"/>
            </a:xfrm>
            <a:prstGeom prst="rect">
              <a:avLst/>
            </a:prstGeom>
          </p:spPr>
        </p:pic>
      </p:grpSp>
      <p:sp>
        <p:nvSpPr>
          <p:cNvPr id="11" name="Rounded Rectangular Callout 10"/>
          <p:cNvSpPr/>
          <p:nvPr/>
        </p:nvSpPr>
        <p:spPr>
          <a:xfrm>
            <a:off x="3252758" y="1753565"/>
            <a:ext cx="1810279" cy="720081"/>
          </a:xfrm>
          <a:prstGeom prst="wedgeRoundRectCallout">
            <a:avLst>
              <a:gd name="adj1" fmla="val 994"/>
              <a:gd name="adj2" fmla="val 107500"/>
              <a:gd name="adj3" fmla="val 16667"/>
            </a:avLst>
          </a:prstGeom>
          <a:solidFill>
            <a:srgbClr val="FAB041"/>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anchor="ctr"/>
          <a:lstStyle/>
          <a:p>
            <a:pPr algn="ctr"/>
            <a:r>
              <a:rPr lang="en-GB" dirty="0" smtClean="0"/>
              <a:t>OOZIE</a:t>
            </a:r>
            <a:endParaRPr lang="en-GB" dirty="0"/>
          </a:p>
        </p:txBody>
      </p:sp>
      <p:sp>
        <p:nvSpPr>
          <p:cNvPr id="12" name="Rounded Rectangular Callout 11"/>
          <p:cNvSpPr/>
          <p:nvPr/>
        </p:nvSpPr>
        <p:spPr>
          <a:xfrm>
            <a:off x="745497" y="1752518"/>
            <a:ext cx="1810279" cy="721128"/>
          </a:xfrm>
          <a:prstGeom prst="wedgeRoundRectCallout">
            <a:avLst>
              <a:gd name="adj1" fmla="val 49726"/>
              <a:gd name="adj2" fmla="val 112500"/>
              <a:gd name="adj3" fmla="val 16667"/>
            </a:avLst>
          </a:prstGeom>
          <a:solidFill>
            <a:srgbClr val="9EC23C"/>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anchor="ctr"/>
          <a:lstStyle/>
          <a:p>
            <a:pPr algn="ctr"/>
            <a:r>
              <a:rPr lang="en-GB" dirty="0" smtClean="0"/>
              <a:t>SPARK</a:t>
            </a:r>
            <a:endParaRPr lang="en-GB" dirty="0"/>
          </a:p>
        </p:txBody>
      </p:sp>
      <p:sp>
        <p:nvSpPr>
          <p:cNvPr id="13" name="Rounded Rectangular Callout 12"/>
          <p:cNvSpPr/>
          <p:nvPr/>
        </p:nvSpPr>
        <p:spPr>
          <a:xfrm>
            <a:off x="5737127" y="1753565"/>
            <a:ext cx="1810279" cy="720081"/>
          </a:xfrm>
          <a:prstGeom prst="wedgeRoundRectCallout">
            <a:avLst>
              <a:gd name="adj1" fmla="val 994"/>
              <a:gd name="adj2" fmla="val 107500"/>
              <a:gd name="adj3" fmla="val 16667"/>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ZOOKEEPER</a:t>
            </a:r>
            <a:endParaRPr lang="en-GB" dirty="0"/>
          </a:p>
        </p:txBody>
      </p:sp>
      <p:sp>
        <p:nvSpPr>
          <p:cNvPr id="14" name="Rounded Rectangular Callout 13"/>
          <p:cNvSpPr/>
          <p:nvPr/>
        </p:nvSpPr>
        <p:spPr>
          <a:xfrm>
            <a:off x="7020272" y="3506436"/>
            <a:ext cx="1809210" cy="720080"/>
          </a:xfrm>
          <a:prstGeom prst="wedgeRoundRectCallout">
            <a:avLst>
              <a:gd name="adj1" fmla="val -68774"/>
              <a:gd name="adj2" fmla="val 20194"/>
              <a:gd name="adj3" fmla="val 16667"/>
            </a:avLst>
          </a:prstGeom>
          <a:solidFill>
            <a:srgbClr val="522E91"/>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anchor="ctr"/>
          <a:lstStyle/>
          <a:p>
            <a:pPr algn="ctr"/>
            <a:r>
              <a:rPr lang="en-GB" dirty="0" smtClean="0"/>
              <a:t>FLUME</a:t>
            </a:r>
            <a:endParaRPr lang="en-GB" dirty="0"/>
          </a:p>
        </p:txBody>
      </p:sp>
      <p:sp>
        <p:nvSpPr>
          <p:cNvPr id="15" name="Rounded Rectangular Callout 14"/>
          <p:cNvSpPr/>
          <p:nvPr/>
        </p:nvSpPr>
        <p:spPr>
          <a:xfrm>
            <a:off x="3252758" y="5341760"/>
            <a:ext cx="1810279" cy="720081"/>
          </a:xfrm>
          <a:prstGeom prst="wedgeRoundRectCallout">
            <a:avLst>
              <a:gd name="adj1" fmla="val 1748"/>
              <a:gd name="adj2" fmla="val -118042"/>
              <a:gd name="adj3" fmla="val 16667"/>
            </a:avLst>
          </a:prstGeom>
          <a:solidFill>
            <a:srgbClr val="FAB041"/>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anchor="ctr"/>
          <a:lstStyle/>
          <a:p>
            <a:pPr algn="ctr"/>
            <a:r>
              <a:rPr lang="en-GB" dirty="0" smtClean="0"/>
              <a:t>HIVE</a:t>
            </a:r>
            <a:endParaRPr lang="en-GB" dirty="0"/>
          </a:p>
        </p:txBody>
      </p:sp>
      <p:sp>
        <p:nvSpPr>
          <p:cNvPr id="16" name="Rounded Rectangular Callout 15"/>
          <p:cNvSpPr/>
          <p:nvPr/>
        </p:nvSpPr>
        <p:spPr>
          <a:xfrm>
            <a:off x="5831922" y="5371628"/>
            <a:ext cx="1620688" cy="721668"/>
          </a:xfrm>
          <a:prstGeom prst="wedgeRoundRectCallout">
            <a:avLst>
              <a:gd name="adj1" fmla="val 884"/>
              <a:gd name="adj2" fmla="val -123893"/>
              <a:gd name="adj3" fmla="val 16667"/>
            </a:avLst>
          </a:prstGeom>
          <a:solidFill>
            <a:srgbClr val="9EC23C"/>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anchor="ctr"/>
          <a:lstStyle/>
          <a:p>
            <a:pPr algn="ctr"/>
            <a:r>
              <a:rPr lang="en-GB" dirty="0" smtClean="0"/>
              <a:t>SQOOP</a:t>
            </a:r>
            <a:endParaRPr lang="en-GB" dirty="0"/>
          </a:p>
        </p:txBody>
      </p:sp>
      <p:sp>
        <p:nvSpPr>
          <p:cNvPr id="17" name="Rounded Rectangular Callout 16"/>
          <p:cNvSpPr/>
          <p:nvPr/>
        </p:nvSpPr>
        <p:spPr>
          <a:xfrm>
            <a:off x="745496" y="5371628"/>
            <a:ext cx="1810279" cy="720081"/>
          </a:xfrm>
          <a:prstGeom prst="wedgeRoundRectCallout">
            <a:avLst>
              <a:gd name="adj1" fmla="val 51505"/>
              <a:gd name="adj2" fmla="val -118041"/>
              <a:gd name="adj3" fmla="val 16667"/>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MAHOUT</a:t>
            </a:r>
            <a:endParaRPr lang="en-GB" dirty="0"/>
          </a:p>
        </p:txBody>
      </p:sp>
      <p:sp>
        <p:nvSpPr>
          <p:cNvPr id="18" name="Rounded Rectangular Callout 17"/>
          <p:cNvSpPr/>
          <p:nvPr/>
        </p:nvSpPr>
        <p:spPr>
          <a:xfrm>
            <a:off x="251520" y="3506436"/>
            <a:ext cx="1809210" cy="720080"/>
          </a:xfrm>
          <a:prstGeom prst="wedgeRoundRectCallout">
            <a:avLst>
              <a:gd name="adj1" fmla="val 79790"/>
              <a:gd name="adj2" fmla="val 17983"/>
              <a:gd name="adj3" fmla="val 16667"/>
            </a:avLst>
          </a:prstGeom>
          <a:solidFill>
            <a:srgbClr val="522E91"/>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anchor="ctr"/>
          <a:lstStyle/>
          <a:p>
            <a:pPr algn="ctr"/>
            <a:r>
              <a:rPr lang="en-GB" dirty="0" smtClean="0"/>
              <a:t>PIG</a:t>
            </a:r>
            <a:endParaRPr lang="en-GB" dirty="0"/>
          </a:p>
        </p:txBody>
      </p:sp>
      <p:sp>
        <p:nvSpPr>
          <p:cNvPr id="3" name="Oval 2"/>
          <p:cNvSpPr/>
          <p:nvPr/>
        </p:nvSpPr>
        <p:spPr>
          <a:xfrm>
            <a:off x="2764944" y="4981720"/>
            <a:ext cx="2785905" cy="1440159"/>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Title 1"/>
          <p:cNvSpPr txBox="1">
            <a:spLocks/>
          </p:cNvSpPr>
          <p:nvPr/>
        </p:nvSpPr>
        <p:spPr bwMode="auto">
          <a:xfrm>
            <a:off x="457200" y="637238"/>
            <a:ext cx="335773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smtClean="0"/>
              <a:t>What is Hive?</a:t>
            </a:r>
            <a:endParaRPr lang="en-GB" dirty="0"/>
          </a:p>
        </p:txBody>
      </p:sp>
      <p:sp>
        <p:nvSpPr>
          <p:cNvPr id="21" name="Title 1"/>
          <p:cNvSpPr txBox="1">
            <a:spLocks/>
          </p:cNvSpPr>
          <p:nvPr/>
        </p:nvSpPr>
        <p:spPr bwMode="auto">
          <a:xfrm>
            <a:off x="457200" y="1213302"/>
            <a:ext cx="3106688"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sz="2000" b="0" dirty="0" smtClean="0">
                <a:solidFill>
                  <a:srgbClr val="2EABE2"/>
                </a:solidFill>
              </a:rPr>
              <a:t>Hadoop Ecosystem</a:t>
            </a:r>
            <a:endParaRPr lang="en-GB" sz="2000" b="0" dirty="0">
              <a:solidFill>
                <a:srgbClr val="2EABE2"/>
              </a:solidFill>
            </a:endParaRPr>
          </a:p>
        </p:txBody>
      </p:sp>
    </p:spTree>
    <p:extLst>
      <p:ext uri="{BB962C8B-B14F-4D97-AF65-F5344CB8AC3E}">
        <p14:creationId xmlns:p14="http://schemas.microsoft.com/office/powerpoint/2010/main" val="1154632483"/>
      </p:ext>
    </p:extLst>
  </p:cSld>
  <p:clrMapOvr>
    <a:masterClrMapping/>
  </p:clrMapOvr>
  <p:transition spd="slow">
    <p:strip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6</a:t>
            </a:fld>
            <a:endParaRPr lang="en-US" b="1" dirty="0">
              <a:solidFill>
                <a:prstClr val="black"/>
              </a:solidFill>
            </a:endParaRPr>
          </a:p>
        </p:txBody>
      </p:sp>
      <p:sp>
        <p:nvSpPr>
          <p:cNvPr id="5" name="Content Placeholder 1"/>
          <p:cNvSpPr txBox="1">
            <a:spLocks/>
          </p:cNvSpPr>
          <p:nvPr/>
        </p:nvSpPr>
        <p:spPr bwMode="auto">
          <a:xfrm>
            <a:off x="609600" y="1487336"/>
            <a:ext cx="8138864" cy="4749976"/>
          </a:xfrm>
          <a:prstGeom prst="rect">
            <a:avLst/>
          </a:prstGeom>
          <a:noFill/>
          <a:ln>
            <a:noFill/>
          </a:ln>
          <a:extLst/>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GB" sz="1800" dirty="0" smtClean="0"/>
          </a:p>
          <a:p>
            <a:r>
              <a:rPr lang="en-GB" sz="1800" dirty="0" smtClean="0"/>
              <a:t>The </a:t>
            </a:r>
            <a:r>
              <a:rPr lang="en-GB" sz="1800" b="1" dirty="0"/>
              <a:t>Apache Hive™</a:t>
            </a:r>
            <a:r>
              <a:rPr lang="en-GB" sz="1800" dirty="0"/>
              <a:t> data warehouse software facilitates reading, writing, and managing large datasets residing in distributed storage and analysis using an SQL-like syntax  called </a:t>
            </a:r>
            <a:r>
              <a:rPr lang="en-GB" sz="1800" dirty="0" err="1" smtClean="0"/>
              <a:t>HiveQL</a:t>
            </a:r>
            <a:r>
              <a:rPr lang="en-GB" sz="1800" dirty="0" smtClean="0"/>
              <a:t>. </a:t>
            </a:r>
            <a:endParaRPr lang="en-GB" sz="1800" dirty="0"/>
          </a:p>
          <a:p>
            <a:endParaRPr lang="en-GB" sz="1800" dirty="0"/>
          </a:p>
          <a:p>
            <a:pPr>
              <a:buFont typeface="Arial" panose="020B0604020202020204" pitchFamily="34" charset="0"/>
              <a:buChar char="•"/>
            </a:pPr>
            <a:r>
              <a:rPr lang="en-GB" sz="1800" dirty="0" smtClean="0"/>
              <a:t>However Hive </a:t>
            </a:r>
            <a:r>
              <a:rPr lang="en-GB" sz="1800" dirty="0"/>
              <a:t>is not a tool for large scale data </a:t>
            </a:r>
            <a:r>
              <a:rPr lang="en-GB" sz="1800" dirty="0" smtClean="0"/>
              <a:t>storage.</a:t>
            </a:r>
          </a:p>
          <a:p>
            <a:endParaRPr lang="en-GB" sz="1800" dirty="0"/>
          </a:p>
          <a:p>
            <a:pPr>
              <a:buFont typeface="Arial" panose="020B0604020202020204" pitchFamily="34" charset="0"/>
              <a:buChar char="•"/>
            </a:pPr>
            <a:r>
              <a:rPr lang="en-GB" sz="1800" dirty="0"/>
              <a:t>I</a:t>
            </a:r>
            <a:r>
              <a:rPr lang="en-GB" sz="1800" dirty="0" smtClean="0"/>
              <a:t>t </a:t>
            </a:r>
            <a:r>
              <a:rPr lang="en-GB" sz="1800" dirty="0"/>
              <a:t>is intended to sit on top of a distributed file system such as Hadoop.</a:t>
            </a:r>
          </a:p>
          <a:p>
            <a:pPr marL="285750" indent="-285750">
              <a:buFont typeface="Arial" panose="020B0604020202020204" pitchFamily="34" charset="0"/>
              <a:buChar char="•"/>
            </a:pPr>
            <a:endParaRPr lang="en-GB" sz="1800" dirty="0" smtClean="0"/>
          </a:p>
        </p:txBody>
      </p:sp>
      <p:sp>
        <p:nvSpPr>
          <p:cNvPr id="6" name="Title 1"/>
          <p:cNvSpPr txBox="1">
            <a:spLocks/>
          </p:cNvSpPr>
          <p:nvPr/>
        </p:nvSpPr>
        <p:spPr bwMode="auto">
          <a:xfrm>
            <a:off x="457200" y="637238"/>
            <a:ext cx="335773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smtClean="0"/>
              <a:t>What is Hive?</a:t>
            </a:r>
            <a:endParaRPr lang="en-GB" dirty="0"/>
          </a:p>
        </p:txBody>
      </p:sp>
      <p:sp>
        <p:nvSpPr>
          <p:cNvPr id="7" name="Title 1"/>
          <p:cNvSpPr txBox="1">
            <a:spLocks/>
          </p:cNvSpPr>
          <p:nvPr/>
        </p:nvSpPr>
        <p:spPr bwMode="auto">
          <a:xfrm>
            <a:off x="457200" y="1213302"/>
            <a:ext cx="3106688"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sz="2000" dirty="0" smtClean="0">
                <a:solidFill>
                  <a:srgbClr val="2EABE2"/>
                </a:solidFill>
              </a:rPr>
              <a:t>Hive</a:t>
            </a:r>
            <a:endParaRPr lang="en-GB" sz="2000" dirty="0">
              <a:solidFill>
                <a:srgbClr val="2EABE2"/>
              </a:solidFill>
            </a:endParaRPr>
          </a:p>
        </p:txBody>
      </p:sp>
    </p:spTree>
    <p:extLst>
      <p:ext uri="{BB962C8B-B14F-4D97-AF65-F5344CB8AC3E}">
        <p14:creationId xmlns:p14="http://schemas.microsoft.com/office/powerpoint/2010/main" val="1131379622"/>
      </p:ext>
    </p:extLst>
  </p:cSld>
  <p:clrMapOvr>
    <a:masterClrMapping/>
  </p:clrMapOvr>
  <p:transition spd="slow">
    <p:strips/>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67544" y="6560880"/>
            <a:ext cx="2133600" cy="184666"/>
          </a:xfrm>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7</a:t>
            </a:fld>
            <a:endParaRPr lang="en-US" b="1" dirty="0">
              <a:solidFill>
                <a:prstClr val="black"/>
              </a:solidFill>
            </a:endParaRPr>
          </a:p>
        </p:txBody>
      </p:sp>
      <p:sp>
        <p:nvSpPr>
          <p:cNvPr id="2" name="Title 1"/>
          <p:cNvSpPr>
            <a:spLocks noGrp="1"/>
          </p:cNvSpPr>
          <p:nvPr>
            <p:ph type="title"/>
          </p:nvPr>
        </p:nvSpPr>
        <p:spPr/>
        <p:txBody>
          <a:bodyPr/>
          <a:lstStyle/>
          <a:p>
            <a:pPr algn="ctr"/>
            <a:r>
              <a:rPr lang="en-GB" dirty="0" smtClean="0"/>
              <a:t>Agenda</a:t>
            </a:r>
            <a:endParaRPr lang="en-GB" dirty="0"/>
          </a:p>
        </p:txBody>
      </p:sp>
      <p:sp>
        <p:nvSpPr>
          <p:cNvPr id="5" name="Text Placeholder 5"/>
          <p:cNvSpPr txBox="1">
            <a:spLocks/>
          </p:cNvSpPr>
          <p:nvPr/>
        </p:nvSpPr>
        <p:spPr bwMode="auto">
          <a:xfrm>
            <a:off x="1426283" y="1700808"/>
            <a:ext cx="6419850" cy="430407"/>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a:solidFill>
                  <a:schemeClr val="tx1">
                    <a:lumMod val="50000"/>
                    <a:lumOff val="50000"/>
                  </a:schemeClr>
                </a:solidFill>
              </a:rPr>
              <a:t>What </a:t>
            </a:r>
            <a:r>
              <a:rPr lang="en-GB" sz="2000" dirty="0" smtClean="0">
                <a:solidFill>
                  <a:schemeClr val="tx1">
                    <a:lumMod val="50000"/>
                    <a:lumOff val="50000"/>
                  </a:schemeClr>
                </a:solidFill>
              </a:rPr>
              <a:t>is Hive?</a:t>
            </a:r>
            <a:endParaRPr lang="en-GB" sz="2000" dirty="0">
              <a:solidFill>
                <a:schemeClr val="tx1">
                  <a:lumMod val="50000"/>
                  <a:lumOff val="50000"/>
                </a:schemeClr>
              </a:solidFill>
            </a:endParaRPr>
          </a:p>
        </p:txBody>
      </p:sp>
      <p:sp>
        <p:nvSpPr>
          <p:cNvPr id="7" name="Text Placeholder 5"/>
          <p:cNvSpPr txBox="1">
            <a:spLocks/>
          </p:cNvSpPr>
          <p:nvPr/>
        </p:nvSpPr>
        <p:spPr bwMode="auto">
          <a:xfrm>
            <a:off x="1403648" y="4581128"/>
            <a:ext cx="6419850" cy="43176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a:solidFill>
                  <a:schemeClr val="tx1">
                    <a:lumMod val="50000"/>
                    <a:lumOff val="50000"/>
                  </a:schemeClr>
                </a:solidFill>
              </a:rPr>
              <a:t>How to access </a:t>
            </a:r>
            <a:r>
              <a:rPr lang="en-GB" sz="2000" dirty="0" smtClean="0">
                <a:solidFill>
                  <a:schemeClr val="tx1">
                    <a:lumMod val="50000"/>
                    <a:lumOff val="50000"/>
                  </a:schemeClr>
                </a:solidFill>
              </a:rPr>
              <a:t>Hive</a:t>
            </a:r>
            <a:endParaRPr lang="en-GB" sz="2000" dirty="0">
              <a:solidFill>
                <a:schemeClr val="tx1">
                  <a:lumMod val="50000"/>
                  <a:lumOff val="50000"/>
                </a:schemeClr>
              </a:solidFill>
            </a:endParaRPr>
          </a:p>
        </p:txBody>
      </p:sp>
      <p:sp>
        <p:nvSpPr>
          <p:cNvPr id="8" name="Text Placeholder 5"/>
          <p:cNvSpPr txBox="1">
            <a:spLocks/>
          </p:cNvSpPr>
          <p:nvPr/>
        </p:nvSpPr>
        <p:spPr bwMode="auto">
          <a:xfrm>
            <a:off x="1426283" y="4005064"/>
            <a:ext cx="6419850" cy="43176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smtClean="0">
                <a:solidFill>
                  <a:schemeClr val="tx1">
                    <a:lumMod val="50000"/>
                    <a:lumOff val="50000"/>
                  </a:schemeClr>
                </a:solidFill>
              </a:rPr>
              <a:t>Hive Real World Use Cases</a:t>
            </a:r>
            <a:endParaRPr lang="en-GB" sz="2000" dirty="0">
              <a:solidFill>
                <a:schemeClr val="tx1">
                  <a:lumMod val="50000"/>
                  <a:lumOff val="50000"/>
                </a:schemeClr>
              </a:solidFill>
            </a:endParaRPr>
          </a:p>
        </p:txBody>
      </p:sp>
      <p:sp>
        <p:nvSpPr>
          <p:cNvPr id="9" name="Text Placeholder 5"/>
          <p:cNvSpPr txBox="1">
            <a:spLocks/>
          </p:cNvSpPr>
          <p:nvPr/>
        </p:nvSpPr>
        <p:spPr bwMode="auto">
          <a:xfrm>
            <a:off x="1426283" y="3429000"/>
            <a:ext cx="6419850" cy="43176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err="1" smtClean="0">
                <a:solidFill>
                  <a:schemeClr val="tx1">
                    <a:lumMod val="50000"/>
                    <a:lumOff val="50000"/>
                  </a:schemeClr>
                </a:solidFill>
              </a:rPr>
              <a:t>HiveQL</a:t>
            </a:r>
            <a:r>
              <a:rPr lang="en-GB" sz="2000" dirty="0" smtClean="0">
                <a:solidFill>
                  <a:schemeClr val="tx1">
                    <a:lumMod val="50000"/>
                    <a:lumOff val="50000"/>
                  </a:schemeClr>
                </a:solidFill>
              </a:rPr>
              <a:t> vs SQL</a:t>
            </a:r>
            <a:endParaRPr lang="en-GB" sz="2000" dirty="0">
              <a:solidFill>
                <a:schemeClr val="tx1">
                  <a:lumMod val="50000"/>
                  <a:lumOff val="50000"/>
                </a:schemeClr>
              </a:solidFill>
            </a:endParaRPr>
          </a:p>
        </p:txBody>
      </p:sp>
      <p:sp>
        <p:nvSpPr>
          <p:cNvPr id="10" name="Text Placeholder 5"/>
          <p:cNvSpPr txBox="1">
            <a:spLocks/>
          </p:cNvSpPr>
          <p:nvPr/>
        </p:nvSpPr>
        <p:spPr bwMode="auto">
          <a:xfrm>
            <a:off x="1426283" y="1124744"/>
            <a:ext cx="6419850" cy="430407"/>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US" sz="2000" dirty="0">
                <a:solidFill>
                  <a:schemeClr val="tx1">
                    <a:lumMod val="50000"/>
                    <a:lumOff val="50000"/>
                  </a:schemeClr>
                </a:solidFill>
              </a:rPr>
              <a:t>Previous Day Recap</a:t>
            </a:r>
          </a:p>
        </p:txBody>
      </p:sp>
      <p:sp>
        <p:nvSpPr>
          <p:cNvPr id="11" name="Text Placeholder 5"/>
          <p:cNvSpPr txBox="1">
            <a:spLocks/>
          </p:cNvSpPr>
          <p:nvPr/>
        </p:nvSpPr>
        <p:spPr bwMode="auto">
          <a:xfrm>
            <a:off x="1426283" y="2276872"/>
            <a:ext cx="6419850" cy="430407"/>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smtClean="0">
                <a:solidFill>
                  <a:schemeClr val="tx1">
                    <a:lumMod val="50000"/>
                    <a:lumOff val="50000"/>
                  </a:schemeClr>
                </a:solidFill>
              </a:rPr>
              <a:t>Hive Motivation</a:t>
            </a:r>
            <a:endParaRPr lang="en-GB" sz="2000" dirty="0">
              <a:solidFill>
                <a:schemeClr val="tx1">
                  <a:lumMod val="50000"/>
                  <a:lumOff val="50000"/>
                </a:schemeClr>
              </a:solidFill>
            </a:endParaRPr>
          </a:p>
        </p:txBody>
      </p:sp>
      <p:sp>
        <p:nvSpPr>
          <p:cNvPr id="12" name="Text Placeholder 5"/>
          <p:cNvSpPr txBox="1">
            <a:spLocks/>
          </p:cNvSpPr>
          <p:nvPr/>
        </p:nvSpPr>
        <p:spPr bwMode="auto">
          <a:xfrm>
            <a:off x="1426283" y="2852936"/>
            <a:ext cx="6419850" cy="430407"/>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a:solidFill>
                  <a:schemeClr val="tx1">
                    <a:lumMod val="50000"/>
                    <a:lumOff val="50000"/>
                  </a:schemeClr>
                </a:solidFill>
              </a:rPr>
              <a:t>History of </a:t>
            </a:r>
            <a:r>
              <a:rPr lang="en-GB" sz="2000" dirty="0" smtClean="0">
                <a:solidFill>
                  <a:schemeClr val="tx1">
                    <a:lumMod val="50000"/>
                    <a:lumOff val="50000"/>
                  </a:schemeClr>
                </a:solidFill>
              </a:rPr>
              <a:t>Hive</a:t>
            </a:r>
            <a:endParaRPr lang="en-GB" sz="2000" dirty="0">
              <a:solidFill>
                <a:schemeClr val="tx1">
                  <a:lumMod val="50000"/>
                  <a:lumOff val="50000"/>
                </a:schemeClr>
              </a:solidFill>
            </a:endParaRPr>
          </a:p>
        </p:txBody>
      </p:sp>
      <p:sp>
        <p:nvSpPr>
          <p:cNvPr id="17" name="Text Placeholder 4"/>
          <p:cNvSpPr txBox="1">
            <a:spLocks/>
          </p:cNvSpPr>
          <p:nvPr/>
        </p:nvSpPr>
        <p:spPr>
          <a:xfrm>
            <a:off x="1403648" y="2276872"/>
            <a:ext cx="6420583" cy="431059"/>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2000" b="1" dirty="0" smtClean="0"/>
              <a:t>Hive Motivation</a:t>
            </a:r>
            <a:endParaRPr lang="en-GB" sz="2000" b="1" dirty="0"/>
          </a:p>
        </p:txBody>
      </p:sp>
      <p:sp>
        <p:nvSpPr>
          <p:cNvPr id="20" name="Text Placeholder 5"/>
          <p:cNvSpPr txBox="1">
            <a:spLocks/>
          </p:cNvSpPr>
          <p:nvPr/>
        </p:nvSpPr>
        <p:spPr bwMode="auto">
          <a:xfrm>
            <a:off x="1415223" y="5157192"/>
            <a:ext cx="6419850" cy="43176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a:solidFill>
                  <a:schemeClr val="tx1">
                    <a:lumMod val="50000"/>
                    <a:lumOff val="50000"/>
                  </a:schemeClr>
                </a:solidFill>
              </a:rPr>
              <a:t>Q&amp;A</a:t>
            </a:r>
          </a:p>
        </p:txBody>
      </p:sp>
    </p:spTree>
    <p:extLst>
      <p:ext uri="{BB962C8B-B14F-4D97-AF65-F5344CB8AC3E}">
        <p14:creationId xmlns:p14="http://schemas.microsoft.com/office/powerpoint/2010/main" val="2536030132"/>
      </p:ext>
    </p:extLst>
  </p:cSld>
  <p:clrMapOvr>
    <a:masterClrMapping/>
  </p:clrMapOvr>
  <p:transition spd="slow">
    <p:strips/>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8</a:t>
            </a:fld>
            <a:endParaRPr lang="en-US" b="1" dirty="0">
              <a:solidFill>
                <a:prstClr val="black"/>
              </a:solidFill>
            </a:endParaRPr>
          </a:p>
        </p:txBody>
      </p:sp>
      <p:sp>
        <p:nvSpPr>
          <p:cNvPr id="5" name="Content Placeholder 1"/>
          <p:cNvSpPr txBox="1">
            <a:spLocks/>
          </p:cNvSpPr>
          <p:nvPr/>
        </p:nvSpPr>
        <p:spPr bwMode="auto">
          <a:xfrm>
            <a:off x="609600" y="1487336"/>
            <a:ext cx="8138864" cy="4749976"/>
          </a:xfrm>
          <a:prstGeom prst="rect">
            <a:avLst/>
          </a:prstGeom>
          <a:noFill/>
          <a:ln>
            <a:noFill/>
          </a:ln>
          <a:extLst/>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GB" sz="1800" dirty="0" smtClean="0"/>
          </a:p>
          <a:p>
            <a:pPr>
              <a:buFont typeface="Arial" panose="020B0604020202020204" pitchFamily="34" charset="0"/>
              <a:buChar char="•"/>
            </a:pPr>
            <a:r>
              <a:rPr lang="en-GB" sz="1800" dirty="0" smtClean="0"/>
              <a:t>At </a:t>
            </a:r>
            <a:r>
              <a:rPr lang="en-GB" sz="1800" dirty="0"/>
              <a:t>the point when Hadoop was starting to take its place in industry, it was very much a </a:t>
            </a:r>
            <a:r>
              <a:rPr lang="en-GB" sz="1800" b="1" dirty="0"/>
              <a:t>JAVA only </a:t>
            </a:r>
            <a:r>
              <a:rPr lang="en-GB" sz="1800" dirty="0"/>
              <a:t>zone.</a:t>
            </a:r>
          </a:p>
          <a:p>
            <a:endParaRPr lang="en-GB" sz="1800" dirty="0"/>
          </a:p>
          <a:p>
            <a:pPr>
              <a:buFont typeface="Arial" panose="020B0604020202020204" pitchFamily="34" charset="0"/>
              <a:buChar char="•"/>
            </a:pPr>
            <a:r>
              <a:rPr lang="en-GB" sz="1800" dirty="0" smtClean="0"/>
              <a:t>Companies </a:t>
            </a:r>
            <a:r>
              <a:rPr lang="en-GB" sz="1800" dirty="0"/>
              <a:t>needed expert JAVA </a:t>
            </a:r>
            <a:r>
              <a:rPr lang="en-GB" sz="1800" dirty="0" err="1" smtClean="0"/>
              <a:t>devs</a:t>
            </a:r>
            <a:r>
              <a:rPr lang="en-GB" sz="1800" dirty="0" smtClean="0"/>
              <a:t> to write Map-Reduce </a:t>
            </a:r>
            <a:r>
              <a:rPr lang="en-GB" sz="1800" dirty="0"/>
              <a:t>jobs </a:t>
            </a:r>
            <a:r>
              <a:rPr lang="en-GB" sz="1800" dirty="0" smtClean="0"/>
              <a:t>24/7.</a:t>
            </a:r>
          </a:p>
          <a:p>
            <a:pPr>
              <a:buFont typeface="Arial" panose="020B0604020202020204" pitchFamily="34" charset="0"/>
              <a:buChar char="•"/>
            </a:pPr>
            <a:endParaRPr lang="en-GB" sz="1800" dirty="0"/>
          </a:p>
          <a:p>
            <a:pPr>
              <a:buFont typeface="Arial" panose="020B0604020202020204" pitchFamily="34" charset="0"/>
              <a:buChar char="•"/>
            </a:pPr>
            <a:r>
              <a:rPr lang="en-GB" sz="1800" dirty="0" smtClean="0"/>
              <a:t>It </a:t>
            </a:r>
            <a:r>
              <a:rPr lang="en-GB" sz="1800" dirty="0"/>
              <a:t>was clear </a:t>
            </a:r>
            <a:r>
              <a:rPr lang="en-GB" sz="1800" dirty="0" smtClean="0"/>
              <a:t>that something had to change in </a:t>
            </a:r>
            <a:r>
              <a:rPr lang="en-GB" sz="1800" dirty="0"/>
              <a:t>order to release Hadoop to the wider </a:t>
            </a:r>
            <a:r>
              <a:rPr lang="en-GB" sz="1800" dirty="0" smtClean="0"/>
              <a:t>audience, that lack the technical skills.</a:t>
            </a:r>
            <a:endParaRPr lang="en-GB" sz="1800" dirty="0"/>
          </a:p>
          <a:p>
            <a:endParaRPr lang="en-GB" sz="1800" dirty="0"/>
          </a:p>
          <a:p>
            <a:pPr>
              <a:buFont typeface="Arial" panose="020B0604020202020204" pitchFamily="34" charset="0"/>
              <a:buChar char="•"/>
            </a:pPr>
            <a:r>
              <a:rPr lang="en-GB" sz="1800" dirty="0" smtClean="0"/>
              <a:t>Many </a:t>
            </a:r>
            <a:r>
              <a:rPr lang="en-GB" sz="1800" dirty="0"/>
              <a:t>potential ‘Data Science’ users  have a background in SQL rather than JAVA.</a:t>
            </a:r>
          </a:p>
          <a:p>
            <a:endParaRPr lang="en-GB" sz="1800" dirty="0"/>
          </a:p>
          <a:p>
            <a:pPr>
              <a:buFont typeface="Arial" panose="020B0604020202020204" pitchFamily="34" charset="0"/>
              <a:buChar char="•"/>
            </a:pPr>
            <a:r>
              <a:rPr lang="en-GB" sz="1800" dirty="0" smtClean="0"/>
              <a:t>HIVE </a:t>
            </a:r>
            <a:r>
              <a:rPr lang="en-GB" sz="1800" dirty="0"/>
              <a:t>bridges the technical gap, allowing its users to store, query and analyse data residing in Hadoop using a familiar ‘SQL-Like’ language known as Hive-QL.</a:t>
            </a:r>
          </a:p>
          <a:p>
            <a:pPr marL="285750" indent="-285750">
              <a:buFont typeface="Arial" panose="020B0604020202020204" pitchFamily="34" charset="0"/>
              <a:buChar char="•"/>
            </a:pPr>
            <a:endParaRPr lang="en-GB" sz="1800" dirty="0" smtClean="0"/>
          </a:p>
        </p:txBody>
      </p:sp>
      <p:sp>
        <p:nvSpPr>
          <p:cNvPr id="6" name="Title 1"/>
          <p:cNvSpPr txBox="1">
            <a:spLocks/>
          </p:cNvSpPr>
          <p:nvPr/>
        </p:nvSpPr>
        <p:spPr bwMode="auto">
          <a:xfrm>
            <a:off x="457200" y="637238"/>
            <a:ext cx="335773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smtClean="0"/>
              <a:t>Hive Motivation</a:t>
            </a:r>
            <a:endParaRPr lang="en-GB" dirty="0"/>
          </a:p>
        </p:txBody>
      </p:sp>
      <p:sp>
        <p:nvSpPr>
          <p:cNvPr id="7" name="Title 1"/>
          <p:cNvSpPr txBox="1">
            <a:spLocks/>
          </p:cNvSpPr>
          <p:nvPr/>
        </p:nvSpPr>
        <p:spPr bwMode="auto">
          <a:xfrm>
            <a:off x="457200" y="1213302"/>
            <a:ext cx="3106688"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sz="2000" dirty="0" smtClean="0">
                <a:solidFill>
                  <a:srgbClr val="2EABE2"/>
                </a:solidFill>
              </a:rPr>
              <a:t>Why hive?</a:t>
            </a:r>
            <a:endParaRPr lang="en-GB" sz="2000" dirty="0">
              <a:solidFill>
                <a:srgbClr val="2EABE2"/>
              </a:solidFill>
            </a:endParaRPr>
          </a:p>
        </p:txBody>
      </p:sp>
    </p:spTree>
    <p:extLst>
      <p:ext uri="{BB962C8B-B14F-4D97-AF65-F5344CB8AC3E}">
        <p14:creationId xmlns:p14="http://schemas.microsoft.com/office/powerpoint/2010/main" val="4162515563"/>
      </p:ext>
    </p:extLst>
  </p:cSld>
  <p:clrMapOvr>
    <a:masterClrMapping/>
  </p:clrMapOvr>
  <p:transition spd="slow">
    <p:strips/>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67544" y="6560880"/>
            <a:ext cx="2133600" cy="184666"/>
          </a:xfrm>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9</a:t>
            </a:fld>
            <a:endParaRPr lang="en-US" b="1" dirty="0">
              <a:solidFill>
                <a:prstClr val="black"/>
              </a:solidFill>
            </a:endParaRPr>
          </a:p>
        </p:txBody>
      </p:sp>
      <p:sp>
        <p:nvSpPr>
          <p:cNvPr id="2" name="Title 1"/>
          <p:cNvSpPr>
            <a:spLocks noGrp="1"/>
          </p:cNvSpPr>
          <p:nvPr>
            <p:ph type="title"/>
          </p:nvPr>
        </p:nvSpPr>
        <p:spPr/>
        <p:txBody>
          <a:bodyPr/>
          <a:lstStyle/>
          <a:p>
            <a:pPr algn="ctr"/>
            <a:r>
              <a:rPr lang="en-GB" dirty="0" smtClean="0"/>
              <a:t>Agenda</a:t>
            </a:r>
            <a:endParaRPr lang="en-GB" dirty="0"/>
          </a:p>
        </p:txBody>
      </p:sp>
      <p:sp>
        <p:nvSpPr>
          <p:cNvPr id="5" name="Text Placeholder 5"/>
          <p:cNvSpPr txBox="1">
            <a:spLocks/>
          </p:cNvSpPr>
          <p:nvPr/>
        </p:nvSpPr>
        <p:spPr bwMode="auto">
          <a:xfrm>
            <a:off x="1426283" y="1700808"/>
            <a:ext cx="6419850" cy="430407"/>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a:solidFill>
                  <a:schemeClr val="tx1">
                    <a:lumMod val="50000"/>
                    <a:lumOff val="50000"/>
                  </a:schemeClr>
                </a:solidFill>
              </a:rPr>
              <a:t>What </a:t>
            </a:r>
            <a:r>
              <a:rPr lang="en-GB" sz="2000" dirty="0" smtClean="0">
                <a:solidFill>
                  <a:schemeClr val="tx1">
                    <a:lumMod val="50000"/>
                    <a:lumOff val="50000"/>
                  </a:schemeClr>
                </a:solidFill>
              </a:rPr>
              <a:t>is Hive?</a:t>
            </a:r>
            <a:endParaRPr lang="en-GB" sz="2000" dirty="0">
              <a:solidFill>
                <a:schemeClr val="tx1">
                  <a:lumMod val="50000"/>
                  <a:lumOff val="50000"/>
                </a:schemeClr>
              </a:solidFill>
            </a:endParaRPr>
          </a:p>
        </p:txBody>
      </p:sp>
      <p:sp>
        <p:nvSpPr>
          <p:cNvPr id="7" name="Text Placeholder 5"/>
          <p:cNvSpPr txBox="1">
            <a:spLocks/>
          </p:cNvSpPr>
          <p:nvPr/>
        </p:nvSpPr>
        <p:spPr bwMode="auto">
          <a:xfrm>
            <a:off x="1403648" y="4581128"/>
            <a:ext cx="6419850" cy="43176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a:solidFill>
                  <a:schemeClr val="tx1">
                    <a:lumMod val="50000"/>
                    <a:lumOff val="50000"/>
                  </a:schemeClr>
                </a:solidFill>
              </a:rPr>
              <a:t>How to access </a:t>
            </a:r>
            <a:r>
              <a:rPr lang="en-GB" sz="2000" dirty="0" smtClean="0">
                <a:solidFill>
                  <a:schemeClr val="tx1">
                    <a:lumMod val="50000"/>
                    <a:lumOff val="50000"/>
                  </a:schemeClr>
                </a:solidFill>
              </a:rPr>
              <a:t>Hive</a:t>
            </a:r>
            <a:endParaRPr lang="en-GB" sz="2000" dirty="0">
              <a:solidFill>
                <a:schemeClr val="tx1">
                  <a:lumMod val="50000"/>
                  <a:lumOff val="50000"/>
                </a:schemeClr>
              </a:solidFill>
            </a:endParaRPr>
          </a:p>
        </p:txBody>
      </p:sp>
      <p:sp>
        <p:nvSpPr>
          <p:cNvPr id="8" name="Text Placeholder 5"/>
          <p:cNvSpPr txBox="1">
            <a:spLocks/>
          </p:cNvSpPr>
          <p:nvPr/>
        </p:nvSpPr>
        <p:spPr bwMode="auto">
          <a:xfrm>
            <a:off x="1426283" y="4005064"/>
            <a:ext cx="6419850" cy="43176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smtClean="0">
                <a:solidFill>
                  <a:schemeClr val="tx1">
                    <a:lumMod val="50000"/>
                    <a:lumOff val="50000"/>
                  </a:schemeClr>
                </a:solidFill>
              </a:rPr>
              <a:t>Hive Real World Use Cases</a:t>
            </a:r>
            <a:endParaRPr lang="en-GB" sz="2000" dirty="0">
              <a:solidFill>
                <a:schemeClr val="tx1">
                  <a:lumMod val="50000"/>
                  <a:lumOff val="50000"/>
                </a:schemeClr>
              </a:solidFill>
            </a:endParaRPr>
          </a:p>
        </p:txBody>
      </p:sp>
      <p:sp>
        <p:nvSpPr>
          <p:cNvPr id="9" name="Text Placeholder 5"/>
          <p:cNvSpPr txBox="1">
            <a:spLocks/>
          </p:cNvSpPr>
          <p:nvPr/>
        </p:nvSpPr>
        <p:spPr bwMode="auto">
          <a:xfrm>
            <a:off x="1426283" y="3429000"/>
            <a:ext cx="6419850" cy="43176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err="1" smtClean="0">
                <a:solidFill>
                  <a:schemeClr val="tx1">
                    <a:lumMod val="50000"/>
                    <a:lumOff val="50000"/>
                  </a:schemeClr>
                </a:solidFill>
              </a:rPr>
              <a:t>HiveQL</a:t>
            </a:r>
            <a:r>
              <a:rPr lang="en-GB" sz="2000" dirty="0" smtClean="0">
                <a:solidFill>
                  <a:schemeClr val="tx1">
                    <a:lumMod val="50000"/>
                    <a:lumOff val="50000"/>
                  </a:schemeClr>
                </a:solidFill>
              </a:rPr>
              <a:t> vs SQL</a:t>
            </a:r>
            <a:endParaRPr lang="en-GB" sz="2000" dirty="0">
              <a:solidFill>
                <a:schemeClr val="tx1">
                  <a:lumMod val="50000"/>
                  <a:lumOff val="50000"/>
                </a:schemeClr>
              </a:solidFill>
            </a:endParaRPr>
          </a:p>
        </p:txBody>
      </p:sp>
      <p:sp>
        <p:nvSpPr>
          <p:cNvPr id="10" name="Text Placeholder 5"/>
          <p:cNvSpPr txBox="1">
            <a:spLocks/>
          </p:cNvSpPr>
          <p:nvPr/>
        </p:nvSpPr>
        <p:spPr bwMode="auto">
          <a:xfrm>
            <a:off x="1426283" y="1124744"/>
            <a:ext cx="6419850" cy="430407"/>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US" sz="2000" dirty="0">
                <a:solidFill>
                  <a:schemeClr val="tx1">
                    <a:lumMod val="50000"/>
                    <a:lumOff val="50000"/>
                  </a:schemeClr>
                </a:solidFill>
              </a:rPr>
              <a:t>Previous Day Recap</a:t>
            </a:r>
          </a:p>
        </p:txBody>
      </p:sp>
      <p:sp>
        <p:nvSpPr>
          <p:cNvPr id="11" name="Text Placeholder 5"/>
          <p:cNvSpPr txBox="1">
            <a:spLocks/>
          </p:cNvSpPr>
          <p:nvPr/>
        </p:nvSpPr>
        <p:spPr bwMode="auto">
          <a:xfrm>
            <a:off x="1426283" y="2276872"/>
            <a:ext cx="6419850" cy="430407"/>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smtClean="0">
                <a:solidFill>
                  <a:schemeClr val="tx1">
                    <a:lumMod val="50000"/>
                    <a:lumOff val="50000"/>
                  </a:schemeClr>
                </a:solidFill>
              </a:rPr>
              <a:t>Hive Motivation</a:t>
            </a:r>
            <a:endParaRPr lang="en-GB" sz="2000" dirty="0">
              <a:solidFill>
                <a:schemeClr val="tx1">
                  <a:lumMod val="50000"/>
                  <a:lumOff val="50000"/>
                </a:schemeClr>
              </a:solidFill>
            </a:endParaRPr>
          </a:p>
        </p:txBody>
      </p:sp>
      <p:sp>
        <p:nvSpPr>
          <p:cNvPr id="12" name="Text Placeholder 5"/>
          <p:cNvSpPr txBox="1">
            <a:spLocks/>
          </p:cNvSpPr>
          <p:nvPr/>
        </p:nvSpPr>
        <p:spPr bwMode="auto">
          <a:xfrm>
            <a:off x="1426283" y="2852936"/>
            <a:ext cx="6419850" cy="430407"/>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a:solidFill>
                  <a:schemeClr val="tx1">
                    <a:lumMod val="50000"/>
                    <a:lumOff val="50000"/>
                  </a:schemeClr>
                </a:solidFill>
              </a:rPr>
              <a:t>History of </a:t>
            </a:r>
            <a:r>
              <a:rPr lang="en-GB" sz="2000" dirty="0" smtClean="0">
                <a:solidFill>
                  <a:schemeClr val="tx1">
                    <a:lumMod val="50000"/>
                    <a:lumOff val="50000"/>
                  </a:schemeClr>
                </a:solidFill>
              </a:rPr>
              <a:t>Hive</a:t>
            </a:r>
            <a:endParaRPr lang="en-GB" sz="2000" dirty="0">
              <a:solidFill>
                <a:schemeClr val="tx1">
                  <a:lumMod val="50000"/>
                  <a:lumOff val="50000"/>
                </a:schemeClr>
              </a:solidFill>
            </a:endParaRPr>
          </a:p>
        </p:txBody>
      </p:sp>
      <p:sp>
        <p:nvSpPr>
          <p:cNvPr id="16" name="Text Placeholder 4"/>
          <p:cNvSpPr txBox="1">
            <a:spLocks/>
          </p:cNvSpPr>
          <p:nvPr/>
        </p:nvSpPr>
        <p:spPr>
          <a:xfrm>
            <a:off x="1403648" y="2852936"/>
            <a:ext cx="6420583" cy="431059"/>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2000" b="1" dirty="0"/>
              <a:t>History of </a:t>
            </a:r>
            <a:r>
              <a:rPr lang="en-GB" sz="2000" b="1" dirty="0" smtClean="0"/>
              <a:t>Hive</a:t>
            </a:r>
            <a:endParaRPr lang="en-GB" sz="2000" b="1" dirty="0"/>
          </a:p>
        </p:txBody>
      </p:sp>
      <p:sp>
        <p:nvSpPr>
          <p:cNvPr id="20" name="Text Placeholder 5"/>
          <p:cNvSpPr txBox="1">
            <a:spLocks/>
          </p:cNvSpPr>
          <p:nvPr/>
        </p:nvSpPr>
        <p:spPr bwMode="auto">
          <a:xfrm>
            <a:off x="1415223" y="5157192"/>
            <a:ext cx="6419850" cy="43176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000" dirty="0">
                <a:solidFill>
                  <a:schemeClr val="tx1">
                    <a:lumMod val="50000"/>
                    <a:lumOff val="50000"/>
                  </a:schemeClr>
                </a:solidFill>
              </a:rPr>
              <a:t>Q&amp;A</a:t>
            </a:r>
          </a:p>
        </p:txBody>
      </p:sp>
    </p:spTree>
    <p:extLst>
      <p:ext uri="{BB962C8B-B14F-4D97-AF65-F5344CB8AC3E}">
        <p14:creationId xmlns:p14="http://schemas.microsoft.com/office/powerpoint/2010/main" val="914331450"/>
      </p:ext>
    </p:extLst>
  </p:cSld>
  <p:clrMapOvr>
    <a:masterClrMapping/>
  </p:clrMapOvr>
  <p:transition spd="slow">
    <p:strips/>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odule xmlns="c43e90cf-65af-417b-bc7c-e52e683de365">03. HIVE</Modul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E84CDB8DA1B2D4FB412AD9113E50F5A" ma:contentTypeVersion="" ma:contentTypeDescription="Create a new document." ma:contentTypeScope="" ma:versionID="e40f3c5e5bbf166eba96cc978444212a">
  <xsd:schema xmlns:xsd="http://www.w3.org/2001/XMLSchema" xmlns:xs="http://www.w3.org/2001/XMLSchema" xmlns:p="http://schemas.microsoft.com/office/2006/metadata/properties" xmlns:ns3="c43e90cf-65af-417b-bc7c-e52e683de365" targetNamespace="http://schemas.microsoft.com/office/2006/metadata/properties" ma:root="true" ma:fieldsID="0e935c5993a91e778ad7c62c0bdefc8b" ns3:_="">
    <xsd:import namespace="c43e90cf-65af-417b-bc7c-e52e683de365"/>
    <xsd:element name="properties">
      <xsd:complexType>
        <xsd:sequence>
          <xsd:element name="documentManagement">
            <xsd:complexType>
              <xsd:all>
                <xsd:element ref="ns3:Modu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3e90cf-65af-417b-bc7c-e52e683de365" elementFormDefault="qualified">
    <xsd:import namespace="http://schemas.microsoft.com/office/2006/documentManagement/types"/>
    <xsd:import namespace="http://schemas.microsoft.com/office/infopath/2007/PartnerControls"/>
    <xsd:element name="Module" ma:index="9" nillable="true" ma:displayName="Module" ma:default="01. Introduction To Data Science" ma:format="Dropdown" ma:internalName="Module">
      <xsd:simpleType>
        <xsd:restriction base="dms:Choice">
          <xsd:enumeration value="01. Introduction To Data Science"/>
          <xsd:enumeration value="02. HDFS"/>
          <xsd:enumeration value="03. HIVE"/>
          <xsd:enumeration value="04. PIG"/>
          <xsd:enumeration value="05. SPARK"/>
          <xsd:enumeration value="06. R Programming"/>
          <xsd:enumeration value="07. Projects"/>
          <xsd:enumeration value="08. Python for Data Science"/>
          <xsd:enumeration value="09. SQOOP"/>
          <xsd:enumeration value="10. PARQUET"/>
          <xsd:enumeration value="11. KAFKA"/>
          <xsd:enumeration value="12. IMPALA"/>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5C8F46-B5AD-4505-AF36-0A679B6B4772}"/>
</file>

<file path=customXml/itemProps2.xml><?xml version="1.0" encoding="utf-8"?>
<ds:datastoreItem xmlns:ds="http://schemas.openxmlformats.org/officeDocument/2006/customXml" ds:itemID="{E8694592-66B6-4EA3-8ACC-4A644D7C9662}"/>
</file>

<file path=customXml/itemProps3.xml><?xml version="1.0" encoding="utf-8"?>
<ds:datastoreItem xmlns:ds="http://schemas.openxmlformats.org/officeDocument/2006/customXml" ds:itemID="{48A7183D-656E-4215-BB7D-6D1ED59984AA}"/>
</file>

<file path=docProps/app.xml><?xml version="1.0" encoding="utf-8"?>
<Properties xmlns="http://schemas.openxmlformats.org/officeDocument/2006/extended-properties" xmlns:vt="http://schemas.openxmlformats.org/officeDocument/2006/docPropsVTypes">
  <TotalTime>11739</TotalTime>
  <Words>877</Words>
  <Application>Microsoft Office PowerPoint</Application>
  <PresentationFormat>On-screen Show (4:3)</PresentationFormat>
  <Paragraphs>299</Paragraphs>
  <Slides>19</Slides>
  <Notes>18</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Office Theme</vt:lpstr>
      <vt:lpstr>1_Office Theme</vt:lpstr>
      <vt:lpstr>PowerPoint Presentation</vt:lpstr>
      <vt:lpstr>Agenda</vt:lpstr>
      <vt:lpstr>Agenda</vt:lpstr>
      <vt:lpstr>Agenda</vt:lpstr>
      <vt:lpstr>PowerPoint Presentation</vt:lpstr>
      <vt:lpstr>PowerPoint Presentation</vt:lpstr>
      <vt:lpstr>Agenda</vt:lpstr>
      <vt:lpstr>PowerPoint Presentation</vt:lpstr>
      <vt:lpstr>Agenda</vt:lpstr>
      <vt:lpstr>PowerPoint Presentation</vt:lpstr>
      <vt:lpstr>Agenda</vt:lpstr>
      <vt:lpstr>PowerPoint Presentation</vt:lpstr>
      <vt:lpstr>Agenda</vt:lpstr>
      <vt:lpstr>PowerPoint Presentation</vt:lpstr>
      <vt:lpstr>Hive Real World Use Cases</vt:lpstr>
      <vt:lpstr>Agenda</vt:lpstr>
      <vt:lpstr>PowerPoint Presentation</vt:lpstr>
      <vt:lpstr>Agenda</vt:lpstr>
      <vt:lpstr>PowerPoint Presentation</vt:lpstr>
    </vt:vector>
  </TitlesOfParts>
  <Company>FDM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Stuart Brown</dc:creator>
  <cp:lastModifiedBy>Stuart Brown</cp:lastModifiedBy>
  <cp:revision>439</cp:revision>
  <cp:lastPrinted>2015-10-26T08:18:22Z</cp:lastPrinted>
  <dcterms:created xsi:type="dcterms:W3CDTF">2015-09-25T08:37:51Z</dcterms:created>
  <dcterms:modified xsi:type="dcterms:W3CDTF">2017-08-22T14:40:24Z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0x0101001E84CDB8DA1B2D4FB412AD9113E50F5A</vt:lpwstr>
  </property>
</Properties>
</file>