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32"/>
  </p:notesMasterIdLst>
  <p:handoutMasterIdLst>
    <p:handoutMasterId r:id="rId133"/>
  </p:handoutMasterIdLst>
  <p:sldIdLst>
    <p:sldId id="454" r:id="rId6"/>
    <p:sldId id="455"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3" r:id="rId33"/>
    <p:sldId id="484" r:id="rId34"/>
    <p:sldId id="485" r:id="rId35"/>
    <p:sldId id="486" r:id="rId36"/>
    <p:sldId id="487" r:id="rId37"/>
    <p:sldId id="488" r:id="rId38"/>
    <p:sldId id="489" r:id="rId39"/>
    <p:sldId id="490" r:id="rId40"/>
    <p:sldId id="491" r:id="rId41"/>
    <p:sldId id="492" r:id="rId42"/>
    <p:sldId id="493" r:id="rId43"/>
    <p:sldId id="494" r:id="rId44"/>
    <p:sldId id="495" r:id="rId45"/>
    <p:sldId id="496" r:id="rId46"/>
    <p:sldId id="553" r:id="rId47"/>
    <p:sldId id="554" r:id="rId48"/>
    <p:sldId id="555" r:id="rId49"/>
    <p:sldId id="556" r:id="rId50"/>
    <p:sldId id="557" r:id="rId51"/>
    <p:sldId id="558" r:id="rId52"/>
    <p:sldId id="559" r:id="rId53"/>
    <p:sldId id="576" r:id="rId54"/>
    <p:sldId id="577" r:id="rId55"/>
    <p:sldId id="578" r:id="rId56"/>
    <p:sldId id="579" r:id="rId57"/>
    <p:sldId id="580" r:id="rId58"/>
    <p:sldId id="581" r:id="rId59"/>
    <p:sldId id="582" r:id="rId60"/>
    <p:sldId id="583" r:id="rId61"/>
    <p:sldId id="560" r:id="rId62"/>
    <p:sldId id="498" r:id="rId63"/>
    <p:sldId id="499" r:id="rId64"/>
    <p:sldId id="500" r:id="rId65"/>
    <p:sldId id="501" r:id="rId66"/>
    <p:sldId id="502" r:id="rId67"/>
    <p:sldId id="503" r:id="rId68"/>
    <p:sldId id="504" r:id="rId69"/>
    <p:sldId id="505" r:id="rId70"/>
    <p:sldId id="506" r:id="rId71"/>
    <p:sldId id="507" r:id="rId72"/>
    <p:sldId id="508" r:id="rId73"/>
    <p:sldId id="509" r:id="rId74"/>
    <p:sldId id="510" r:id="rId75"/>
    <p:sldId id="511" r:id="rId76"/>
    <p:sldId id="512" r:id="rId77"/>
    <p:sldId id="513" r:id="rId78"/>
    <p:sldId id="514" r:id="rId79"/>
    <p:sldId id="515" r:id="rId80"/>
    <p:sldId id="516" r:id="rId81"/>
    <p:sldId id="517" r:id="rId82"/>
    <p:sldId id="518" r:id="rId83"/>
    <p:sldId id="519" r:id="rId84"/>
    <p:sldId id="520" r:id="rId85"/>
    <p:sldId id="521" r:id="rId86"/>
    <p:sldId id="522" r:id="rId87"/>
    <p:sldId id="523" r:id="rId88"/>
    <p:sldId id="524" r:id="rId89"/>
    <p:sldId id="525" r:id="rId90"/>
    <p:sldId id="526" r:id="rId91"/>
    <p:sldId id="527" r:id="rId92"/>
    <p:sldId id="528" r:id="rId93"/>
    <p:sldId id="529" r:id="rId94"/>
    <p:sldId id="530" r:id="rId95"/>
    <p:sldId id="531" r:id="rId96"/>
    <p:sldId id="532" r:id="rId97"/>
    <p:sldId id="533" r:id="rId98"/>
    <p:sldId id="534" r:id="rId99"/>
    <p:sldId id="535" r:id="rId100"/>
    <p:sldId id="536" r:id="rId101"/>
    <p:sldId id="537" r:id="rId102"/>
    <p:sldId id="538" r:id="rId103"/>
    <p:sldId id="539" r:id="rId104"/>
    <p:sldId id="540" r:id="rId105"/>
    <p:sldId id="541" r:id="rId106"/>
    <p:sldId id="542" r:id="rId107"/>
    <p:sldId id="543" r:id="rId108"/>
    <p:sldId id="544" r:id="rId109"/>
    <p:sldId id="545" r:id="rId110"/>
    <p:sldId id="546" r:id="rId111"/>
    <p:sldId id="547" r:id="rId112"/>
    <p:sldId id="548" r:id="rId113"/>
    <p:sldId id="549" r:id="rId114"/>
    <p:sldId id="550" r:id="rId115"/>
    <p:sldId id="551" r:id="rId116"/>
    <p:sldId id="552" r:id="rId117"/>
    <p:sldId id="561" r:id="rId118"/>
    <p:sldId id="562" r:id="rId119"/>
    <p:sldId id="563" r:id="rId120"/>
    <p:sldId id="564" r:id="rId121"/>
    <p:sldId id="565" r:id="rId122"/>
    <p:sldId id="566" r:id="rId123"/>
    <p:sldId id="567" r:id="rId124"/>
    <p:sldId id="568" r:id="rId125"/>
    <p:sldId id="569" r:id="rId126"/>
    <p:sldId id="570" r:id="rId127"/>
    <p:sldId id="571" r:id="rId128"/>
    <p:sldId id="572" r:id="rId129"/>
    <p:sldId id="573" r:id="rId130"/>
    <p:sldId id="574" r:id="rId131"/>
  </p:sldIdLst>
  <p:sldSz cx="9144000" cy="6858000" type="screen4x3"/>
  <p:notesSz cx="6735763" cy="9866313"/>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ff Carrier" initials="G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ABE2"/>
    <a:srgbClr val="DBEEF4"/>
    <a:srgbClr val="DBEEFF"/>
    <a:srgbClr val="9EC23C"/>
    <a:srgbClr val="FAB041"/>
    <a:srgbClr val="FEE4BA"/>
    <a:srgbClr val="F6D9A4"/>
    <a:srgbClr val="EFB957"/>
    <a:srgbClr val="FEE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24B73-5876-4CC4-B943-ADBD2C3DFFA7}" v="2" dt="2020-07-21T15:21:40.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snapToGrid="0">
      <p:cViewPr varScale="1">
        <p:scale>
          <a:sx n="62" d="100"/>
          <a:sy n="62" d="100"/>
        </p:scale>
        <p:origin x="1620" y="56"/>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07"/>
        <p:guide pos="212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commentAuthors" Target="commentAuthors.xml"/><Relationship Id="rId139" Type="http://schemas.microsoft.com/office/2015/10/relationships/revisionInfo" Target="revisionInfo.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presProps" Target="pres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customXml" Target="../customXml/item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5-09T18:57:27.318"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p:cNvSpPr>
            <a:spLocks noGrp="1"/>
          </p:cNvSpPr>
          <p:nvPr>
            <p:ph type="dt" sz="quarter" idx="1"/>
          </p:nvPr>
        </p:nvSpPr>
        <p:spPr>
          <a:xfrm>
            <a:off x="3814763" y="0"/>
            <a:ext cx="2919412" cy="49371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8E6545F-C80F-4B89-B839-3D30192C9673}" type="datetime1">
              <a:rPr lang="en-GB" altLang="zh-TW"/>
              <a:pPr>
                <a:defRPr/>
              </a:pPr>
              <a:t>20/01/2021</a:t>
            </a:fld>
            <a:endParaRPr lang="en-US" altLang="zh-TW"/>
          </a:p>
        </p:txBody>
      </p:sp>
      <p:sp>
        <p:nvSpPr>
          <p:cNvPr id="4" name="Footer Placeholder 3"/>
          <p:cNvSpPr>
            <a:spLocks noGrp="1"/>
          </p:cNvSpPr>
          <p:nvPr>
            <p:ph type="ftr" sz="quarter" idx="2"/>
          </p:nvPr>
        </p:nvSpPr>
        <p:spPr>
          <a:xfrm>
            <a:off x="0" y="9371013"/>
            <a:ext cx="2919413" cy="493712"/>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6417A95-377E-472A-A773-4C68B1446A9B}" type="slidenum">
              <a:rPr lang="en-US" altLang="zh-TW"/>
              <a:pPr>
                <a:defRPr/>
              </a:pPr>
              <a:t>‹#›</a:t>
            </a:fld>
            <a:endParaRPr lang="en-US" altLang="zh-TW"/>
          </a:p>
        </p:txBody>
      </p:sp>
    </p:spTree>
    <p:extLst>
      <p:ext uri="{BB962C8B-B14F-4D97-AF65-F5344CB8AC3E}">
        <p14:creationId xmlns:p14="http://schemas.microsoft.com/office/powerpoint/2010/main" val="2760666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p:cNvSpPr>
            <a:spLocks noGrp="1"/>
          </p:cNvSpPr>
          <p:nvPr>
            <p:ph type="dt" idx="1"/>
          </p:nvPr>
        </p:nvSpPr>
        <p:spPr>
          <a:xfrm>
            <a:off x="3814763" y="0"/>
            <a:ext cx="2919412" cy="49371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B86BF63-10AB-4B82-BBEF-048242179F21}" type="datetime1">
              <a:rPr lang="en-GB" altLang="zh-TW"/>
              <a:pPr>
                <a:defRPr/>
              </a:pPr>
              <a:t>20/01/2021</a:t>
            </a:fld>
            <a:endParaRPr lang="en-US" altLang="zh-TW"/>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noProof="0"/>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9371013"/>
            <a:ext cx="2919413" cy="493712"/>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C0348C6-4FB2-4573-A9D3-7F728A371177}" type="slidenum">
              <a:rPr lang="en-US" altLang="zh-TW"/>
              <a:pPr>
                <a:defRPr/>
              </a:pPr>
              <a:t>‹#›</a:t>
            </a:fld>
            <a:endParaRPr lang="en-US" altLang="zh-TW"/>
          </a:p>
        </p:txBody>
      </p:sp>
    </p:spTree>
    <p:extLst>
      <p:ext uri="{BB962C8B-B14F-4D97-AF65-F5344CB8AC3E}">
        <p14:creationId xmlns:p14="http://schemas.microsoft.com/office/powerpoint/2010/main" val="210746953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10/08/15</a:t>
            </a:r>
          </a:p>
        </p:txBody>
      </p:sp>
      <p:sp>
        <p:nvSpPr>
          <p:cNvPr id="5" name="Rectangle 7"/>
          <p:cNvSpPr>
            <a:spLocks noGrp="1" noChangeArrowheads="1"/>
          </p:cNvSpPr>
          <p:nvPr>
            <p:ph type="sldNum"/>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86ECC023-728F-473F-8F33-CDF646D2D6F9}" type="slidenum">
              <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27181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5">
            <a:extLst>
              <a:ext uri="{FF2B5EF4-FFF2-40B4-BE49-F238E27FC236}">
                <a16:creationId xmlns:a16="http://schemas.microsoft.com/office/drawing/2014/main" id="{F5FEC6A0-74B5-5145-8FD9-36D95295AED7}"/>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44035" name="Rectangle 9">
            <a:extLst>
              <a:ext uri="{FF2B5EF4-FFF2-40B4-BE49-F238E27FC236}">
                <a16:creationId xmlns:a16="http://schemas.microsoft.com/office/drawing/2014/main" id="{51F1EB79-EF05-2C4A-9E69-782ECF4152F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4A299958-057C-3347-8126-B9CF8A3DFD2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44036" name="Text Box 1">
            <a:extLst>
              <a:ext uri="{FF2B5EF4-FFF2-40B4-BE49-F238E27FC236}">
                <a16:creationId xmlns:a16="http://schemas.microsoft.com/office/drawing/2014/main" id="{ADF690B1-D2D9-9948-A810-0222DC4EF24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44037" name="Text Box 2">
            <a:extLst>
              <a:ext uri="{FF2B5EF4-FFF2-40B4-BE49-F238E27FC236}">
                <a16:creationId xmlns:a16="http://schemas.microsoft.com/office/drawing/2014/main" id="{F6CBF931-519A-3645-82C9-BC85E45A6E8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9857C4BA-2FBE-5847-A725-90EF6B8B4CD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44038" name="Rectangle 3">
            <a:extLst>
              <a:ext uri="{FF2B5EF4-FFF2-40B4-BE49-F238E27FC236}">
                <a16:creationId xmlns:a16="http://schemas.microsoft.com/office/drawing/2014/main" id="{E664A04E-FCC0-394F-ABA1-B14118F36D8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9" name="Rectangle 4">
            <a:extLst>
              <a:ext uri="{FF2B5EF4-FFF2-40B4-BE49-F238E27FC236}">
                <a16:creationId xmlns:a16="http://schemas.microsoft.com/office/drawing/2014/main" id="{0440B8DF-46E1-334E-819B-D54608C71F0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401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5">
            <a:extLst>
              <a:ext uri="{FF2B5EF4-FFF2-40B4-BE49-F238E27FC236}">
                <a16:creationId xmlns:a16="http://schemas.microsoft.com/office/drawing/2014/main" id="{A1C78E94-0CCF-B348-A257-8EBA972FEADD}"/>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46083" name="Rectangle 9">
            <a:extLst>
              <a:ext uri="{FF2B5EF4-FFF2-40B4-BE49-F238E27FC236}">
                <a16:creationId xmlns:a16="http://schemas.microsoft.com/office/drawing/2014/main" id="{05897DEA-A313-B44D-8E45-2E2FF1A1AA2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FA48345-D996-4B41-9200-A903C09A606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46084" name="Text Box 1">
            <a:extLst>
              <a:ext uri="{FF2B5EF4-FFF2-40B4-BE49-F238E27FC236}">
                <a16:creationId xmlns:a16="http://schemas.microsoft.com/office/drawing/2014/main" id="{F903BF1D-B78F-354A-A35C-4F5547DB9AE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46085" name="Text Box 2">
            <a:extLst>
              <a:ext uri="{FF2B5EF4-FFF2-40B4-BE49-F238E27FC236}">
                <a16:creationId xmlns:a16="http://schemas.microsoft.com/office/drawing/2014/main" id="{9E23A56E-9282-714D-9CCA-B9C5391E2BA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56C99E8C-6C60-B64B-AD27-C3CA488DB60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46086" name="Rectangle 3">
            <a:extLst>
              <a:ext uri="{FF2B5EF4-FFF2-40B4-BE49-F238E27FC236}">
                <a16:creationId xmlns:a16="http://schemas.microsoft.com/office/drawing/2014/main" id="{13872A0E-E245-5F43-90FF-6CFA7AE04D9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7" name="Rectangle 4">
            <a:extLst>
              <a:ext uri="{FF2B5EF4-FFF2-40B4-BE49-F238E27FC236}">
                <a16:creationId xmlns:a16="http://schemas.microsoft.com/office/drawing/2014/main" id="{3D755187-46B5-B748-B57A-D628797925F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750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id="{862A72CC-F63E-7742-85FE-30658D8A5A8A}"/>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48131" name="Rectangle 9">
            <a:extLst>
              <a:ext uri="{FF2B5EF4-FFF2-40B4-BE49-F238E27FC236}">
                <a16:creationId xmlns:a16="http://schemas.microsoft.com/office/drawing/2014/main" id="{B5DC92C8-4B67-4947-BCDF-BD7169D6679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BD87DBF-C0D7-8644-823D-0BBC7BA7F75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48132" name="Text Box 1">
            <a:extLst>
              <a:ext uri="{FF2B5EF4-FFF2-40B4-BE49-F238E27FC236}">
                <a16:creationId xmlns:a16="http://schemas.microsoft.com/office/drawing/2014/main" id="{2F158086-178E-F943-9F70-E27FAC4785D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48133" name="Text Box 2">
            <a:extLst>
              <a:ext uri="{FF2B5EF4-FFF2-40B4-BE49-F238E27FC236}">
                <a16:creationId xmlns:a16="http://schemas.microsoft.com/office/drawing/2014/main" id="{BD07C8DE-6DEA-7843-BE89-524FC36D9EC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943D0DC1-5858-014B-9C1D-9E5F4E1E206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48134" name="Rectangle 3">
            <a:extLst>
              <a:ext uri="{FF2B5EF4-FFF2-40B4-BE49-F238E27FC236}">
                <a16:creationId xmlns:a16="http://schemas.microsoft.com/office/drawing/2014/main" id="{E29C17E2-F3AA-7D4A-B5D1-4F3BEBC4C64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5" name="Rectangle 4">
            <a:extLst>
              <a:ext uri="{FF2B5EF4-FFF2-40B4-BE49-F238E27FC236}">
                <a16:creationId xmlns:a16="http://schemas.microsoft.com/office/drawing/2014/main" id="{17AB991A-FE9C-084C-9BD1-CDC55FF3064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625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id="{CFA86B38-8F93-A944-9A4E-499DF666FC1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50179" name="Rectangle 9">
            <a:extLst>
              <a:ext uri="{FF2B5EF4-FFF2-40B4-BE49-F238E27FC236}">
                <a16:creationId xmlns:a16="http://schemas.microsoft.com/office/drawing/2014/main" id="{791D1AA3-5419-F64C-875D-3ACFF86749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4DB6BC3-9337-9E44-9C9B-49D0CA7F41F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50180" name="Text Box 1">
            <a:extLst>
              <a:ext uri="{FF2B5EF4-FFF2-40B4-BE49-F238E27FC236}">
                <a16:creationId xmlns:a16="http://schemas.microsoft.com/office/drawing/2014/main" id="{199BD63E-B4AF-1E43-822D-F14F2FB9384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50181" name="Text Box 2">
            <a:extLst>
              <a:ext uri="{FF2B5EF4-FFF2-40B4-BE49-F238E27FC236}">
                <a16:creationId xmlns:a16="http://schemas.microsoft.com/office/drawing/2014/main" id="{E552038C-7728-EB45-90E3-85B7D8EF02F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A211B3D6-F63B-AE44-918B-A938E9FF489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50182" name="Rectangle 3">
            <a:extLst>
              <a:ext uri="{FF2B5EF4-FFF2-40B4-BE49-F238E27FC236}">
                <a16:creationId xmlns:a16="http://schemas.microsoft.com/office/drawing/2014/main" id="{FC4FC8E9-1649-B444-84A8-6AF9E369D80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3" name="Rectangle 4">
            <a:extLst>
              <a:ext uri="{FF2B5EF4-FFF2-40B4-BE49-F238E27FC236}">
                <a16:creationId xmlns:a16="http://schemas.microsoft.com/office/drawing/2014/main" id="{BE1CCEE7-42B0-B44C-96DE-CCABDB7810A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07432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5">
            <a:extLst>
              <a:ext uri="{FF2B5EF4-FFF2-40B4-BE49-F238E27FC236}">
                <a16:creationId xmlns:a16="http://schemas.microsoft.com/office/drawing/2014/main" id="{7984CD92-E651-8240-8A89-8933CF48AD2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99331" name="Rectangle 9">
            <a:extLst>
              <a:ext uri="{FF2B5EF4-FFF2-40B4-BE49-F238E27FC236}">
                <a16:creationId xmlns:a16="http://schemas.microsoft.com/office/drawing/2014/main" id="{BDA1EA37-089B-014C-82F2-A7285A1421E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23493E2-D7DA-874F-8D61-B16BD78CCFF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99332" name="Text Box 1">
            <a:extLst>
              <a:ext uri="{FF2B5EF4-FFF2-40B4-BE49-F238E27FC236}">
                <a16:creationId xmlns:a16="http://schemas.microsoft.com/office/drawing/2014/main" id="{969D1F21-BA80-124D-AD83-E65088ED96C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99333" name="Text Box 2">
            <a:extLst>
              <a:ext uri="{FF2B5EF4-FFF2-40B4-BE49-F238E27FC236}">
                <a16:creationId xmlns:a16="http://schemas.microsoft.com/office/drawing/2014/main" id="{1CBA6788-8921-3945-A9F0-F89F85576A8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22B9B15-721C-CE47-B5D2-05BEA107262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99334" name="Rectangle 3">
            <a:extLst>
              <a:ext uri="{FF2B5EF4-FFF2-40B4-BE49-F238E27FC236}">
                <a16:creationId xmlns:a16="http://schemas.microsoft.com/office/drawing/2014/main" id="{1D1A1268-BDAB-B34F-82D3-DF2701B0CAD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5" name="Rectangle 4">
            <a:extLst>
              <a:ext uri="{FF2B5EF4-FFF2-40B4-BE49-F238E27FC236}">
                <a16:creationId xmlns:a16="http://schemas.microsoft.com/office/drawing/2014/main" id="{C09AB1D1-AD22-3640-8C21-0A177ADF5B2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73241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5">
            <a:extLst>
              <a:ext uri="{FF2B5EF4-FFF2-40B4-BE49-F238E27FC236}">
                <a16:creationId xmlns:a16="http://schemas.microsoft.com/office/drawing/2014/main" id="{7984CD92-E651-8240-8A89-8933CF48AD2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99331" name="Rectangle 9">
            <a:extLst>
              <a:ext uri="{FF2B5EF4-FFF2-40B4-BE49-F238E27FC236}">
                <a16:creationId xmlns:a16="http://schemas.microsoft.com/office/drawing/2014/main" id="{BDA1EA37-089B-014C-82F2-A7285A1421E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23493E2-D7DA-874F-8D61-B16BD78CCFF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99332" name="Text Box 1">
            <a:extLst>
              <a:ext uri="{FF2B5EF4-FFF2-40B4-BE49-F238E27FC236}">
                <a16:creationId xmlns:a16="http://schemas.microsoft.com/office/drawing/2014/main" id="{969D1F21-BA80-124D-AD83-E65088ED96C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99333" name="Text Box 2">
            <a:extLst>
              <a:ext uri="{FF2B5EF4-FFF2-40B4-BE49-F238E27FC236}">
                <a16:creationId xmlns:a16="http://schemas.microsoft.com/office/drawing/2014/main" id="{1CBA6788-8921-3945-A9F0-F89F85576A8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22B9B15-721C-CE47-B5D2-05BEA107262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99334" name="Rectangle 3">
            <a:extLst>
              <a:ext uri="{FF2B5EF4-FFF2-40B4-BE49-F238E27FC236}">
                <a16:creationId xmlns:a16="http://schemas.microsoft.com/office/drawing/2014/main" id="{1D1A1268-BDAB-B34F-82D3-DF2701B0CAD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5" name="Rectangle 4">
            <a:extLst>
              <a:ext uri="{FF2B5EF4-FFF2-40B4-BE49-F238E27FC236}">
                <a16:creationId xmlns:a16="http://schemas.microsoft.com/office/drawing/2014/main" id="{C09AB1D1-AD22-3640-8C21-0A177ADF5B2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7726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5">
            <a:extLst>
              <a:ext uri="{FF2B5EF4-FFF2-40B4-BE49-F238E27FC236}">
                <a16:creationId xmlns:a16="http://schemas.microsoft.com/office/drawing/2014/main" id="{D22E7103-3ACD-644A-9788-3FD8C1499DD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3427" name="Rectangle 9">
            <a:extLst>
              <a:ext uri="{FF2B5EF4-FFF2-40B4-BE49-F238E27FC236}">
                <a16:creationId xmlns:a16="http://schemas.microsoft.com/office/drawing/2014/main" id="{0723B1A9-C922-884A-B977-156F6046A3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C6E01C1-DB41-8147-880E-7869746F8D5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3428" name="Text Box 1">
            <a:extLst>
              <a:ext uri="{FF2B5EF4-FFF2-40B4-BE49-F238E27FC236}">
                <a16:creationId xmlns:a16="http://schemas.microsoft.com/office/drawing/2014/main" id="{1FF47041-75DA-F942-9932-67841A5EE316}"/>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3429" name="Text Box 2">
            <a:extLst>
              <a:ext uri="{FF2B5EF4-FFF2-40B4-BE49-F238E27FC236}">
                <a16:creationId xmlns:a16="http://schemas.microsoft.com/office/drawing/2014/main" id="{756C7119-D1D5-084A-A1F2-BD491D50031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EF1DAD1E-6961-9148-9545-63BDB18A2A9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3430" name="Rectangle 3">
            <a:extLst>
              <a:ext uri="{FF2B5EF4-FFF2-40B4-BE49-F238E27FC236}">
                <a16:creationId xmlns:a16="http://schemas.microsoft.com/office/drawing/2014/main" id="{D666E16D-FAAC-264B-8D17-E088F108F10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31" name="Rectangle 4">
            <a:extLst>
              <a:ext uri="{FF2B5EF4-FFF2-40B4-BE49-F238E27FC236}">
                <a16:creationId xmlns:a16="http://schemas.microsoft.com/office/drawing/2014/main" id="{34B1A2D2-A491-B14C-BC50-A37CE751BD5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57702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5">
            <a:extLst>
              <a:ext uri="{FF2B5EF4-FFF2-40B4-BE49-F238E27FC236}">
                <a16:creationId xmlns:a16="http://schemas.microsoft.com/office/drawing/2014/main" id="{D22E7103-3ACD-644A-9788-3FD8C1499DD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3427" name="Rectangle 9">
            <a:extLst>
              <a:ext uri="{FF2B5EF4-FFF2-40B4-BE49-F238E27FC236}">
                <a16:creationId xmlns:a16="http://schemas.microsoft.com/office/drawing/2014/main" id="{0723B1A9-C922-884A-B977-156F6046A3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C6E01C1-DB41-8147-880E-7869746F8D5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3428" name="Text Box 1">
            <a:extLst>
              <a:ext uri="{FF2B5EF4-FFF2-40B4-BE49-F238E27FC236}">
                <a16:creationId xmlns:a16="http://schemas.microsoft.com/office/drawing/2014/main" id="{1FF47041-75DA-F942-9932-67841A5EE316}"/>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3429" name="Text Box 2">
            <a:extLst>
              <a:ext uri="{FF2B5EF4-FFF2-40B4-BE49-F238E27FC236}">
                <a16:creationId xmlns:a16="http://schemas.microsoft.com/office/drawing/2014/main" id="{756C7119-D1D5-084A-A1F2-BD491D50031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EF1DAD1E-6961-9148-9545-63BDB18A2A9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3430" name="Rectangle 3">
            <a:extLst>
              <a:ext uri="{FF2B5EF4-FFF2-40B4-BE49-F238E27FC236}">
                <a16:creationId xmlns:a16="http://schemas.microsoft.com/office/drawing/2014/main" id="{D666E16D-FAAC-264B-8D17-E088F108F10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31" name="Rectangle 4">
            <a:extLst>
              <a:ext uri="{FF2B5EF4-FFF2-40B4-BE49-F238E27FC236}">
                <a16:creationId xmlns:a16="http://schemas.microsoft.com/office/drawing/2014/main" id="{34B1A2D2-A491-B14C-BC50-A37CE751BD5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03100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5">
            <a:extLst>
              <a:ext uri="{FF2B5EF4-FFF2-40B4-BE49-F238E27FC236}">
                <a16:creationId xmlns:a16="http://schemas.microsoft.com/office/drawing/2014/main" id="{92DF84E8-2BB6-7A4F-A900-0F2A0A3F8A1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7523" name="Rectangle 9">
            <a:extLst>
              <a:ext uri="{FF2B5EF4-FFF2-40B4-BE49-F238E27FC236}">
                <a16:creationId xmlns:a16="http://schemas.microsoft.com/office/drawing/2014/main" id="{78E0C415-C2D0-3F43-A688-9D8C781B188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50851E7-873D-1344-8622-E8C38B04EE3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7524" name="Text Box 1">
            <a:extLst>
              <a:ext uri="{FF2B5EF4-FFF2-40B4-BE49-F238E27FC236}">
                <a16:creationId xmlns:a16="http://schemas.microsoft.com/office/drawing/2014/main" id="{BF71FA31-B6D4-584C-A717-AECF2AF82DFA}"/>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7525" name="Text Box 2">
            <a:extLst>
              <a:ext uri="{FF2B5EF4-FFF2-40B4-BE49-F238E27FC236}">
                <a16:creationId xmlns:a16="http://schemas.microsoft.com/office/drawing/2014/main" id="{409298A4-1D11-C64A-A21D-B54A9595ED9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CCD7212-D02A-4A45-8EB2-47277CDFBA3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7526" name="Rectangle 3">
            <a:extLst>
              <a:ext uri="{FF2B5EF4-FFF2-40B4-BE49-F238E27FC236}">
                <a16:creationId xmlns:a16="http://schemas.microsoft.com/office/drawing/2014/main" id="{36DC4035-B9ED-B340-9782-E79BBD44DDD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7" name="Rectangle 4">
            <a:extLst>
              <a:ext uri="{FF2B5EF4-FFF2-40B4-BE49-F238E27FC236}">
                <a16:creationId xmlns:a16="http://schemas.microsoft.com/office/drawing/2014/main" id="{7A562841-8D42-FB4D-AD5F-C8BBA85AFFF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76242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5">
            <a:extLst>
              <a:ext uri="{FF2B5EF4-FFF2-40B4-BE49-F238E27FC236}">
                <a16:creationId xmlns:a16="http://schemas.microsoft.com/office/drawing/2014/main" id="{5A239526-50BE-E545-9EE2-0A777CF16AA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9571" name="Rectangle 9">
            <a:extLst>
              <a:ext uri="{FF2B5EF4-FFF2-40B4-BE49-F238E27FC236}">
                <a16:creationId xmlns:a16="http://schemas.microsoft.com/office/drawing/2014/main" id="{931EF681-B264-964D-A5A2-F64D937B3A7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3754E2C-37EE-564D-B38C-46E980D60B9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9572" name="Text Box 1">
            <a:extLst>
              <a:ext uri="{FF2B5EF4-FFF2-40B4-BE49-F238E27FC236}">
                <a16:creationId xmlns:a16="http://schemas.microsoft.com/office/drawing/2014/main" id="{4E05D0FD-427F-B34D-97AA-68C34066967D}"/>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9573" name="Text Box 2">
            <a:extLst>
              <a:ext uri="{FF2B5EF4-FFF2-40B4-BE49-F238E27FC236}">
                <a16:creationId xmlns:a16="http://schemas.microsoft.com/office/drawing/2014/main" id="{38777AAD-73CF-EE42-8C05-957A0B1F059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BE973DA-9FAA-1B44-BF1B-6057DD0C74E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9574" name="Rectangle 3">
            <a:extLst>
              <a:ext uri="{FF2B5EF4-FFF2-40B4-BE49-F238E27FC236}">
                <a16:creationId xmlns:a16="http://schemas.microsoft.com/office/drawing/2014/main" id="{AE5678AB-2081-5542-9CD8-A7104B2646C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5" name="Rectangle 4">
            <a:extLst>
              <a:ext uri="{FF2B5EF4-FFF2-40B4-BE49-F238E27FC236}">
                <a16:creationId xmlns:a16="http://schemas.microsoft.com/office/drawing/2014/main" id="{9088BB00-EAFC-9F47-85B3-D30992A595E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579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C0348C6-4FB2-4573-A9D3-7F728A371177}" type="slidenum">
              <a:rPr kumimoji="0" lang="en-US" altLang="zh-TW"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altLang="zh-TW"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112772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5">
            <a:extLst>
              <a:ext uri="{FF2B5EF4-FFF2-40B4-BE49-F238E27FC236}">
                <a16:creationId xmlns:a16="http://schemas.microsoft.com/office/drawing/2014/main" id="{BF2D5BA5-1225-974A-B417-DC91CB86E69A}"/>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1619" name="Rectangle 9">
            <a:extLst>
              <a:ext uri="{FF2B5EF4-FFF2-40B4-BE49-F238E27FC236}">
                <a16:creationId xmlns:a16="http://schemas.microsoft.com/office/drawing/2014/main" id="{3432697A-F80D-134C-97E6-9B387F6C6A2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F3FF597-DEA7-6148-BCA3-8385B6FD156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1620" name="Text Box 1">
            <a:extLst>
              <a:ext uri="{FF2B5EF4-FFF2-40B4-BE49-F238E27FC236}">
                <a16:creationId xmlns:a16="http://schemas.microsoft.com/office/drawing/2014/main" id="{2588F3CC-233A-2B46-B3B6-6638514A77C2}"/>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1621" name="Text Box 2">
            <a:extLst>
              <a:ext uri="{FF2B5EF4-FFF2-40B4-BE49-F238E27FC236}">
                <a16:creationId xmlns:a16="http://schemas.microsoft.com/office/drawing/2014/main" id="{060BCEF6-9E98-9749-A4A3-DF8F5BF9DDB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D459058-07E9-8646-BACA-12A9DFBB8D7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1622" name="Rectangle 3">
            <a:extLst>
              <a:ext uri="{FF2B5EF4-FFF2-40B4-BE49-F238E27FC236}">
                <a16:creationId xmlns:a16="http://schemas.microsoft.com/office/drawing/2014/main" id="{7872DDDE-6239-6F49-8963-0F725E2ECE3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3" name="Rectangle 4">
            <a:extLst>
              <a:ext uri="{FF2B5EF4-FFF2-40B4-BE49-F238E27FC236}">
                <a16:creationId xmlns:a16="http://schemas.microsoft.com/office/drawing/2014/main" id="{4CB8D268-2B1B-A34F-92FE-DC14B03BDD4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52558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5">
            <a:extLst>
              <a:ext uri="{FF2B5EF4-FFF2-40B4-BE49-F238E27FC236}">
                <a16:creationId xmlns:a16="http://schemas.microsoft.com/office/drawing/2014/main" id="{5EDA8353-1C8E-5145-8CB1-533C2EB20B9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3667" name="Rectangle 9">
            <a:extLst>
              <a:ext uri="{FF2B5EF4-FFF2-40B4-BE49-F238E27FC236}">
                <a16:creationId xmlns:a16="http://schemas.microsoft.com/office/drawing/2014/main" id="{BE5FB400-B999-DD45-B9D6-2ABD5FC53D7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65EADAE-123E-DB47-B838-4055C3026A6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3668" name="Text Box 1">
            <a:extLst>
              <a:ext uri="{FF2B5EF4-FFF2-40B4-BE49-F238E27FC236}">
                <a16:creationId xmlns:a16="http://schemas.microsoft.com/office/drawing/2014/main" id="{BF0E4A46-6F19-544F-9E71-CD37E78B0C8B}"/>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3669" name="Text Box 2">
            <a:extLst>
              <a:ext uri="{FF2B5EF4-FFF2-40B4-BE49-F238E27FC236}">
                <a16:creationId xmlns:a16="http://schemas.microsoft.com/office/drawing/2014/main" id="{312B5543-5193-B447-A46F-2A182F97F77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43D88F0-850E-D746-B2B1-D30F8E4E54D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3670" name="Rectangle 3">
            <a:extLst>
              <a:ext uri="{FF2B5EF4-FFF2-40B4-BE49-F238E27FC236}">
                <a16:creationId xmlns:a16="http://schemas.microsoft.com/office/drawing/2014/main" id="{74BCCD26-C89B-9345-B83D-CAD4BB53A74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71" name="Rectangle 4">
            <a:extLst>
              <a:ext uri="{FF2B5EF4-FFF2-40B4-BE49-F238E27FC236}">
                <a16:creationId xmlns:a16="http://schemas.microsoft.com/office/drawing/2014/main" id="{0BF61BDB-30BF-8D41-8E0F-3F33C5A8FD7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3367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5">
            <a:extLst>
              <a:ext uri="{FF2B5EF4-FFF2-40B4-BE49-F238E27FC236}">
                <a16:creationId xmlns:a16="http://schemas.microsoft.com/office/drawing/2014/main" id="{8E8C3293-72B9-8F49-8AEC-31C8737D0CB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5715" name="Rectangle 9">
            <a:extLst>
              <a:ext uri="{FF2B5EF4-FFF2-40B4-BE49-F238E27FC236}">
                <a16:creationId xmlns:a16="http://schemas.microsoft.com/office/drawing/2014/main" id="{0894DBF4-1FD2-5242-9429-5518612BC2C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1EBED99-EAD2-EE44-B241-5A8BF8DA862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5716" name="Text Box 1">
            <a:extLst>
              <a:ext uri="{FF2B5EF4-FFF2-40B4-BE49-F238E27FC236}">
                <a16:creationId xmlns:a16="http://schemas.microsoft.com/office/drawing/2014/main" id="{25FDB309-AFF0-2843-B680-C32D76086CB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5717" name="Text Box 2">
            <a:extLst>
              <a:ext uri="{FF2B5EF4-FFF2-40B4-BE49-F238E27FC236}">
                <a16:creationId xmlns:a16="http://schemas.microsoft.com/office/drawing/2014/main" id="{C40CFC66-02B8-3F46-8EFA-114E32BB3066}"/>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6D03205F-806A-3147-9169-6C5F842C05D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5718" name="Rectangle 3">
            <a:extLst>
              <a:ext uri="{FF2B5EF4-FFF2-40B4-BE49-F238E27FC236}">
                <a16:creationId xmlns:a16="http://schemas.microsoft.com/office/drawing/2014/main" id="{3CF5435B-EAEA-1E45-95F5-C6D540560F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9" name="Rectangle 4">
            <a:extLst>
              <a:ext uri="{FF2B5EF4-FFF2-40B4-BE49-F238E27FC236}">
                <a16:creationId xmlns:a16="http://schemas.microsoft.com/office/drawing/2014/main" id="{FB058449-6012-9F45-A57D-EBE3F1B3699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71706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5">
            <a:extLst>
              <a:ext uri="{FF2B5EF4-FFF2-40B4-BE49-F238E27FC236}">
                <a16:creationId xmlns:a16="http://schemas.microsoft.com/office/drawing/2014/main" id="{308ACFFA-D690-2345-A8FB-05C41988F829}"/>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7763" name="Rectangle 9">
            <a:extLst>
              <a:ext uri="{FF2B5EF4-FFF2-40B4-BE49-F238E27FC236}">
                <a16:creationId xmlns:a16="http://schemas.microsoft.com/office/drawing/2014/main" id="{A984C312-C9BD-1C4D-9415-150E55A2169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EE9FEA91-710D-2345-8685-77E401559F5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7764" name="Text Box 1">
            <a:extLst>
              <a:ext uri="{FF2B5EF4-FFF2-40B4-BE49-F238E27FC236}">
                <a16:creationId xmlns:a16="http://schemas.microsoft.com/office/drawing/2014/main" id="{F4A7A711-AB40-754D-86E1-3C440615652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7765" name="Text Box 2">
            <a:extLst>
              <a:ext uri="{FF2B5EF4-FFF2-40B4-BE49-F238E27FC236}">
                <a16:creationId xmlns:a16="http://schemas.microsoft.com/office/drawing/2014/main" id="{98E4A8D3-3F35-1E4C-85A2-F611012FED6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9A718427-7F84-1340-894F-6964F063438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7766" name="Rectangle 3">
            <a:extLst>
              <a:ext uri="{FF2B5EF4-FFF2-40B4-BE49-F238E27FC236}">
                <a16:creationId xmlns:a16="http://schemas.microsoft.com/office/drawing/2014/main" id="{5B886A67-EAFC-FD49-A8B8-9B12F1F6735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7" name="Rectangle 4">
            <a:extLst>
              <a:ext uri="{FF2B5EF4-FFF2-40B4-BE49-F238E27FC236}">
                <a16:creationId xmlns:a16="http://schemas.microsoft.com/office/drawing/2014/main" id="{51EBF67B-0D68-E74B-A638-A47839E2B0A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33249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5">
            <a:extLst>
              <a:ext uri="{FF2B5EF4-FFF2-40B4-BE49-F238E27FC236}">
                <a16:creationId xmlns:a16="http://schemas.microsoft.com/office/drawing/2014/main" id="{2A257E9D-8B8C-0B48-97D9-BADE35A4028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9811" name="Rectangle 9">
            <a:extLst>
              <a:ext uri="{FF2B5EF4-FFF2-40B4-BE49-F238E27FC236}">
                <a16:creationId xmlns:a16="http://schemas.microsoft.com/office/drawing/2014/main" id="{9FAA8B2D-070B-2C4A-80F8-1516DA45777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7E706EF-C965-5047-8236-3610891D366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9812" name="Text Box 1">
            <a:extLst>
              <a:ext uri="{FF2B5EF4-FFF2-40B4-BE49-F238E27FC236}">
                <a16:creationId xmlns:a16="http://schemas.microsoft.com/office/drawing/2014/main" id="{EF66381E-8F38-C246-8912-B6707A186AC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9813" name="Text Box 2">
            <a:extLst>
              <a:ext uri="{FF2B5EF4-FFF2-40B4-BE49-F238E27FC236}">
                <a16:creationId xmlns:a16="http://schemas.microsoft.com/office/drawing/2014/main" id="{1F845474-C4F5-5240-836D-3C8467308C46}"/>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B6208A8A-94A5-2D4E-AF75-84DD82AF905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9814" name="Rectangle 3">
            <a:extLst>
              <a:ext uri="{FF2B5EF4-FFF2-40B4-BE49-F238E27FC236}">
                <a16:creationId xmlns:a16="http://schemas.microsoft.com/office/drawing/2014/main" id="{8618F688-D500-8B46-8B59-3C09AEEC33B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5" name="Rectangle 4">
            <a:extLst>
              <a:ext uri="{FF2B5EF4-FFF2-40B4-BE49-F238E27FC236}">
                <a16:creationId xmlns:a16="http://schemas.microsoft.com/office/drawing/2014/main" id="{6FBE2F74-B3DC-6C4E-B780-B5F95B78F60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82527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5">
            <a:extLst>
              <a:ext uri="{FF2B5EF4-FFF2-40B4-BE49-F238E27FC236}">
                <a16:creationId xmlns:a16="http://schemas.microsoft.com/office/drawing/2014/main" id="{222C31F4-7886-C44C-B8F8-4501EC42875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21859" name="Rectangle 9">
            <a:extLst>
              <a:ext uri="{FF2B5EF4-FFF2-40B4-BE49-F238E27FC236}">
                <a16:creationId xmlns:a16="http://schemas.microsoft.com/office/drawing/2014/main" id="{2CC4E79B-36D5-E24A-9981-197FA1599AF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6D7AD1B-12AC-1843-9084-396CE2ACC30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21860" name="Text Box 1">
            <a:extLst>
              <a:ext uri="{FF2B5EF4-FFF2-40B4-BE49-F238E27FC236}">
                <a16:creationId xmlns:a16="http://schemas.microsoft.com/office/drawing/2014/main" id="{28B32A5D-F08A-0741-B156-1E29AEFD781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21861" name="Text Box 2">
            <a:extLst>
              <a:ext uri="{FF2B5EF4-FFF2-40B4-BE49-F238E27FC236}">
                <a16:creationId xmlns:a16="http://schemas.microsoft.com/office/drawing/2014/main" id="{725945F8-45F5-6645-AF6E-6C87E3E4D0C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FC33555-C523-144B-B91F-FFE01D4DF90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21862" name="Rectangle 3">
            <a:extLst>
              <a:ext uri="{FF2B5EF4-FFF2-40B4-BE49-F238E27FC236}">
                <a16:creationId xmlns:a16="http://schemas.microsoft.com/office/drawing/2014/main" id="{C7AF168F-8B69-8A42-837E-66F59FBC644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3" name="Rectangle 4">
            <a:extLst>
              <a:ext uri="{FF2B5EF4-FFF2-40B4-BE49-F238E27FC236}">
                <a16:creationId xmlns:a16="http://schemas.microsoft.com/office/drawing/2014/main" id="{BF19BE1D-6420-454B-9DDC-0AD62C9AF39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9568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5">
            <a:extLst>
              <a:ext uri="{FF2B5EF4-FFF2-40B4-BE49-F238E27FC236}">
                <a16:creationId xmlns:a16="http://schemas.microsoft.com/office/drawing/2014/main" id="{DA499EE9-D003-494B-9B4A-9F0CF4C0D06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28003" name="Rectangle 9">
            <a:extLst>
              <a:ext uri="{FF2B5EF4-FFF2-40B4-BE49-F238E27FC236}">
                <a16:creationId xmlns:a16="http://schemas.microsoft.com/office/drawing/2014/main" id="{BC6DE7CF-FCAD-534B-A1DE-C5724100E1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76F5CA78-F984-4847-9A8B-F907CE2BA23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28004" name="Text Box 1">
            <a:extLst>
              <a:ext uri="{FF2B5EF4-FFF2-40B4-BE49-F238E27FC236}">
                <a16:creationId xmlns:a16="http://schemas.microsoft.com/office/drawing/2014/main" id="{56246915-1636-9E47-A8B5-48B186A7813D}"/>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28005" name="Text Box 2">
            <a:extLst>
              <a:ext uri="{FF2B5EF4-FFF2-40B4-BE49-F238E27FC236}">
                <a16:creationId xmlns:a16="http://schemas.microsoft.com/office/drawing/2014/main" id="{A0C84369-39D9-4A49-9E75-EA4D36E5CE8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4CF353B-CB14-A84C-B374-B41A64A78E2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28006" name="Rectangle 3">
            <a:extLst>
              <a:ext uri="{FF2B5EF4-FFF2-40B4-BE49-F238E27FC236}">
                <a16:creationId xmlns:a16="http://schemas.microsoft.com/office/drawing/2014/main" id="{242DAFAF-D561-5046-90DF-7A224BB920C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7" name="Rectangle 4">
            <a:extLst>
              <a:ext uri="{FF2B5EF4-FFF2-40B4-BE49-F238E27FC236}">
                <a16:creationId xmlns:a16="http://schemas.microsoft.com/office/drawing/2014/main" id="{C0B6D539-D22F-5348-AEAE-D6047E0F664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1574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5">
            <a:extLst>
              <a:ext uri="{FF2B5EF4-FFF2-40B4-BE49-F238E27FC236}">
                <a16:creationId xmlns:a16="http://schemas.microsoft.com/office/drawing/2014/main" id="{878DA8D0-3C9E-8C4A-A250-803C3235B0E8}"/>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30051" name="Rectangle 9">
            <a:extLst>
              <a:ext uri="{FF2B5EF4-FFF2-40B4-BE49-F238E27FC236}">
                <a16:creationId xmlns:a16="http://schemas.microsoft.com/office/drawing/2014/main" id="{4E322322-A515-4B4E-867F-FF10DE861A1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4E3ECFEC-D841-9A4E-92E2-62179325396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30052" name="Text Box 1">
            <a:extLst>
              <a:ext uri="{FF2B5EF4-FFF2-40B4-BE49-F238E27FC236}">
                <a16:creationId xmlns:a16="http://schemas.microsoft.com/office/drawing/2014/main" id="{7DFCF4AB-996E-4E40-A656-110C70CF7032}"/>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30053" name="Text Box 2">
            <a:extLst>
              <a:ext uri="{FF2B5EF4-FFF2-40B4-BE49-F238E27FC236}">
                <a16:creationId xmlns:a16="http://schemas.microsoft.com/office/drawing/2014/main" id="{247DA9B1-3DD8-0A45-B705-00B58C9E1AD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0478FBB-6F46-464E-A310-3469993C98F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30054" name="Rectangle 3">
            <a:extLst>
              <a:ext uri="{FF2B5EF4-FFF2-40B4-BE49-F238E27FC236}">
                <a16:creationId xmlns:a16="http://schemas.microsoft.com/office/drawing/2014/main" id="{5BE16604-141F-9B41-BDB9-51851EC272F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5" name="Rectangle 4">
            <a:extLst>
              <a:ext uri="{FF2B5EF4-FFF2-40B4-BE49-F238E27FC236}">
                <a16:creationId xmlns:a16="http://schemas.microsoft.com/office/drawing/2014/main" id="{90E64EBF-3FB2-6542-9371-413BA51E7F8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6745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5">
            <a:extLst>
              <a:ext uri="{FF2B5EF4-FFF2-40B4-BE49-F238E27FC236}">
                <a16:creationId xmlns:a16="http://schemas.microsoft.com/office/drawing/2014/main" id="{4896A33C-AD09-DA4D-A142-E4665CB1D0B6}"/>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56675" name="Rectangle 9">
            <a:extLst>
              <a:ext uri="{FF2B5EF4-FFF2-40B4-BE49-F238E27FC236}">
                <a16:creationId xmlns:a16="http://schemas.microsoft.com/office/drawing/2014/main" id="{238016B0-D148-AD48-816C-CAB66138D45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9F8158BE-B8F0-6D43-A3D3-6B5349ED119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56676" name="Text Box 1">
            <a:extLst>
              <a:ext uri="{FF2B5EF4-FFF2-40B4-BE49-F238E27FC236}">
                <a16:creationId xmlns:a16="http://schemas.microsoft.com/office/drawing/2014/main" id="{09D07690-B8DE-034F-8F2C-461736846582}"/>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56677" name="Text Box 2">
            <a:extLst>
              <a:ext uri="{FF2B5EF4-FFF2-40B4-BE49-F238E27FC236}">
                <a16:creationId xmlns:a16="http://schemas.microsoft.com/office/drawing/2014/main" id="{E5104705-C44C-6C4B-AFD5-46F94B4F05A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5A336173-7767-CC49-B320-4A7636543AA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56678" name="Rectangle 3">
            <a:extLst>
              <a:ext uri="{FF2B5EF4-FFF2-40B4-BE49-F238E27FC236}">
                <a16:creationId xmlns:a16="http://schemas.microsoft.com/office/drawing/2014/main" id="{56405C1D-F968-904C-A999-C10571D9F19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9" name="Rectangle 4">
            <a:extLst>
              <a:ext uri="{FF2B5EF4-FFF2-40B4-BE49-F238E27FC236}">
                <a16:creationId xmlns:a16="http://schemas.microsoft.com/office/drawing/2014/main" id="{E19D33B2-44AA-5941-BE97-79BF5D37DB3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88876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5">
            <a:extLst>
              <a:ext uri="{FF2B5EF4-FFF2-40B4-BE49-F238E27FC236}">
                <a16:creationId xmlns:a16="http://schemas.microsoft.com/office/drawing/2014/main" id="{A2DFF8ED-EBB8-0E4B-91A6-57F858B8B10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58723" name="Rectangle 9">
            <a:extLst>
              <a:ext uri="{FF2B5EF4-FFF2-40B4-BE49-F238E27FC236}">
                <a16:creationId xmlns:a16="http://schemas.microsoft.com/office/drawing/2014/main" id="{16E0BBF2-112D-A640-A56B-DA7904E2965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82C2F675-CABB-8F45-B132-A76437D5858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58724" name="Text Box 1">
            <a:extLst>
              <a:ext uri="{FF2B5EF4-FFF2-40B4-BE49-F238E27FC236}">
                <a16:creationId xmlns:a16="http://schemas.microsoft.com/office/drawing/2014/main" id="{AD071678-745B-7E41-A60A-A0443E23111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58725" name="Text Box 2">
            <a:extLst>
              <a:ext uri="{FF2B5EF4-FFF2-40B4-BE49-F238E27FC236}">
                <a16:creationId xmlns:a16="http://schemas.microsoft.com/office/drawing/2014/main" id="{9BE1A3C4-8DE7-CC41-8B07-EF9BCC305E6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DBB9254-4068-A548-B5C7-A0889200589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58726" name="Rectangle 3">
            <a:extLst>
              <a:ext uri="{FF2B5EF4-FFF2-40B4-BE49-F238E27FC236}">
                <a16:creationId xmlns:a16="http://schemas.microsoft.com/office/drawing/2014/main" id="{E7D0ADAC-5A7A-2743-8CB9-276E267FE02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7" name="Rectangle 4">
            <a:extLst>
              <a:ext uri="{FF2B5EF4-FFF2-40B4-BE49-F238E27FC236}">
                <a16:creationId xmlns:a16="http://schemas.microsoft.com/office/drawing/2014/main" id="{78C20D29-9C96-3E40-89F7-463D073FA42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78548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21</a:t>
            </a:fld>
            <a:endParaRPr lang="en-US" altLang="zh-TW"/>
          </a:p>
        </p:txBody>
      </p:sp>
    </p:spTree>
    <p:extLst>
      <p:ext uri="{BB962C8B-B14F-4D97-AF65-F5344CB8AC3E}">
        <p14:creationId xmlns:p14="http://schemas.microsoft.com/office/powerpoint/2010/main" val="2033102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5">
            <a:extLst>
              <a:ext uri="{FF2B5EF4-FFF2-40B4-BE49-F238E27FC236}">
                <a16:creationId xmlns:a16="http://schemas.microsoft.com/office/drawing/2014/main" id="{28E777DF-8773-C04F-B2D2-888ED11B8A1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2819" name="Rectangle 9">
            <a:extLst>
              <a:ext uri="{FF2B5EF4-FFF2-40B4-BE49-F238E27FC236}">
                <a16:creationId xmlns:a16="http://schemas.microsoft.com/office/drawing/2014/main" id="{6D2BED3D-6027-3A4C-B16C-DC39B0D14ED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C7B6A23-0F5A-E249-BEE6-31F2FD66EFE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2820" name="Text Box 1">
            <a:extLst>
              <a:ext uri="{FF2B5EF4-FFF2-40B4-BE49-F238E27FC236}">
                <a16:creationId xmlns:a16="http://schemas.microsoft.com/office/drawing/2014/main" id="{B92E66E0-6C8E-2B4B-B0D7-95BCE16ABECA}"/>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2821" name="Text Box 2">
            <a:extLst>
              <a:ext uri="{FF2B5EF4-FFF2-40B4-BE49-F238E27FC236}">
                <a16:creationId xmlns:a16="http://schemas.microsoft.com/office/drawing/2014/main" id="{9042D8EE-DD82-EC40-9496-05161D21E41B}"/>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0F35D751-EED1-684C-950A-78D9E371D7F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2822" name="Rectangle 3">
            <a:extLst>
              <a:ext uri="{FF2B5EF4-FFF2-40B4-BE49-F238E27FC236}">
                <a16:creationId xmlns:a16="http://schemas.microsoft.com/office/drawing/2014/main" id="{0CB26568-21C2-7F4C-A6C3-5924CA75A16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3" name="Rectangle 4">
            <a:extLst>
              <a:ext uri="{FF2B5EF4-FFF2-40B4-BE49-F238E27FC236}">
                <a16:creationId xmlns:a16="http://schemas.microsoft.com/office/drawing/2014/main" id="{149C80DF-3BF9-1F4E-852E-212018FC143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1781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5">
            <a:extLst>
              <a:ext uri="{FF2B5EF4-FFF2-40B4-BE49-F238E27FC236}">
                <a16:creationId xmlns:a16="http://schemas.microsoft.com/office/drawing/2014/main" id="{41F49FEB-78E1-4C43-A41E-7A243E1A206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4867" name="Rectangle 9">
            <a:extLst>
              <a:ext uri="{FF2B5EF4-FFF2-40B4-BE49-F238E27FC236}">
                <a16:creationId xmlns:a16="http://schemas.microsoft.com/office/drawing/2014/main" id="{72E51F00-79AE-3E49-98A9-DD1EEC1F18C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EA49E940-1747-AE47-8B3C-94646EA57C5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4868" name="Text Box 1">
            <a:extLst>
              <a:ext uri="{FF2B5EF4-FFF2-40B4-BE49-F238E27FC236}">
                <a16:creationId xmlns:a16="http://schemas.microsoft.com/office/drawing/2014/main" id="{31421D8C-C438-6242-9844-D39C4D5E95C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4869" name="Text Box 2">
            <a:extLst>
              <a:ext uri="{FF2B5EF4-FFF2-40B4-BE49-F238E27FC236}">
                <a16:creationId xmlns:a16="http://schemas.microsoft.com/office/drawing/2014/main" id="{8BB35298-D181-8F4E-8579-882DDFBD3B9B}"/>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9B3C729F-5957-724C-B8F3-AB90F1C72C9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4870" name="Rectangle 3">
            <a:extLst>
              <a:ext uri="{FF2B5EF4-FFF2-40B4-BE49-F238E27FC236}">
                <a16:creationId xmlns:a16="http://schemas.microsoft.com/office/drawing/2014/main" id="{31571C96-991E-1347-9074-7895853E72A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71" name="Rectangle 4">
            <a:extLst>
              <a:ext uri="{FF2B5EF4-FFF2-40B4-BE49-F238E27FC236}">
                <a16:creationId xmlns:a16="http://schemas.microsoft.com/office/drawing/2014/main" id="{9557BB01-4657-3C49-A9B7-AB43719A966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06791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5">
            <a:extLst>
              <a:ext uri="{FF2B5EF4-FFF2-40B4-BE49-F238E27FC236}">
                <a16:creationId xmlns:a16="http://schemas.microsoft.com/office/drawing/2014/main" id="{AB823DDE-5905-2E4A-8B29-95C7DD223790}"/>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6915" name="Rectangle 9">
            <a:extLst>
              <a:ext uri="{FF2B5EF4-FFF2-40B4-BE49-F238E27FC236}">
                <a16:creationId xmlns:a16="http://schemas.microsoft.com/office/drawing/2014/main" id="{EE932486-F23F-8947-BDC4-7AAC02AE52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E77F743-F830-BA43-9869-674053F23CB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6916" name="Text Box 1">
            <a:extLst>
              <a:ext uri="{FF2B5EF4-FFF2-40B4-BE49-F238E27FC236}">
                <a16:creationId xmlns:a16="http://schemas.microsoft.com/office/drawing/2014/main" id="{E9F8E866-9BD7-854A-8623-B181FD4B4D3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6917" name="Text Box 2">
            <a:extLst>
              <a:ext uri="{FF2B5EF4-FFF2-40B4-BE49-F238E27FC236}">
                <a16:creationId xmlns:a16="http://schemas.microsoft.com/office/drawing/2014/main" id="{7CEAB818-9F99-B846-8159-B38D499864DC}"/>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BA35EA8-853A-5E47-9E39-E91CCBBC4B4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6918" name="Rectangle 3">
            <a:extLst>
              <a:ext uri="{FF2B5EF4-FFF2-40B4-BE49-F238E27FC236}">
                <a16:creationId xmlns:a16="http://schemas.microsoft.com/office/drawing/2014/main" id="{BED487F7-6F97-2346-B999-59D3425ECEB5}"/>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9" name="Rectangle 4">
            <a:extLst>
              <a:ext uri="{FF2B5EF4-FFF2-40B4-BE49-F238E27FC236}">
                <a16:creationId xmlns:a16="http://schemas.microsoft.com/office/drawing/2014/main" id="{BD676E97-F34E-9345-B5D6-157AA0B8649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0649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5">
            <a:extLst>
              <a:ext uri="{FF2B5EF4-FFF2-40B4-BE49-F238E27FC236}">
                <a16:creationId xmlns:a16="http://schemas.microsoft.com/office/drawing/2014/main" id="{950C49CB-F534-584E-94CA-8BBF3C1D9C80}"/>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8963" name="Rectangle 9">
            <a:extLst>
              <a:ext uri="{FF2B5EF4-FFF2-40B4-BE49-F238E27FC236}">
                <a16:creationId xmlns:a16="http://schemas.microsoft.com/office/drawing/2014/main" id="{30641C1C-2844-E142-B600-50DCB829F72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94DA12B-37C6-BB43-9DA2-F5D02568117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8964" name="Text Box 1">
            <a:extLst>
              <a:ext uri="{FF2B5EF4-FFF2-40B4-BE49-F238E27FC236}">
                <a16:creationId xmlns:a16="http://schemas.microsoft.com/office/drawing/2014/main" id="{E1D30E02-50FD-5D4B-AF0D-041DD138CCC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8965" name="Text Box 2">
            <a:extLst>
              <a:ext uri="{FF2B5EF4-FFF2-40B4-BE49-F238E27FC236}">
                <a16:creationId xmlns:a16="http://schemas.microsoft.com/office/drawing/2014/main" id="{849E03B8-F2E1-9640-8E72-B74C8C3C498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4553330-CB0D-E541-86BF-92128894EDC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8966" name="Rectangle 3">
            <a:extLst>
              <a:ext uri="{FF2B5EF4-FFF2-40B4-BE49-F238E27FC236}">
                <a16:creationId xmlns:a16="http://schemas.microsoft.com/office/drawing/2014/main" id="{53B766AD-AB78-5C4E-8B10-124FD32852A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8967" name="Rectangle 4">
            <a:extLst>
              <a:ext uri="{FF2B5EF4-FFF2-40B4-BE49-F238E27FC236}">
                <a16:creationId xmlns:a16="http://schemas.microsoft.com/office/drawing/2014/main" id="{0A3A235D-5B2B-A141-B8D8-15C473BA075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835082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5">
            <a:extLst>
              <a:ext uri="{FF2B5EF4-FFF2-40B4-BE49-F238E27FC236}">
                <a16:creationId xmlns:a16="http://schemas.microsoft.com/office/drawing/2014/main" id="{69907217-375A-504A-B3F7-1FFF900BD43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85347" name="Rectangle 9">
            <a:extLst>
              <a:ext uri="{FF2B5EF4-FFF2-40B4-BE49-F238E27FC236}">
                <a16:creationId xmlns:a16="http://schemas.microsoft.com/office/drawing/2014/main" id="{C26047B0-BC96-5542-81FF-B1256CCC121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433A630-00F3-8747-97B0-F5F3F23E2AD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85348" name="Text Box 1">
            <a:extLst>
              <a:ext uri="{FF2B5EF4-FFF2-40B4-BE49-F238E27FC236}">
                <a16:creationId xmlns:a16="http://schemas.microsoft.com/office/drawing/2014/main" id="{1B12B67D-4896-7047-B1D8-BD9389B436C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85349" name="Text Box 2">
            <a:extLst>
              <a:ext uri="{FF2B5EF4-FFF2-40B4-BE49-F238E27FC236}">
                <a16:creationId xmlns:a16="http://schemas.microsoft.com/office/drawing/2014/main" id="{E78CB491-C657-0C40-A90C-962D4814094D}"/>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5C02F4F2-597F-BF45-8341-620C3EFEA12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85350" name="Rectangle 3">
            <a:extLst>
              <a:ext uri="{FF2B5EF4-FFF2-40B4-BE49-F238E27FC236}">
                <a16:creationId xmlns:a16="http://schemas.microsoft.com/office/drawing/2014/main" id="{5EBD1F07-ADD4-8E49-B17B-3A491505335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51" name="Rectangle 4">
            <a:extLst>
              <a:ext uri="{FF2B5EF4-FFF2-40B4-BE49-F238E27FC236}">
                <a16:creationId xmlns:a16="http://schemas.microsoft.com/office/drawing/2014/main" id="{8BC322A8-989C-5C4F-A254-63D207D2E28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23013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5">
            <a:extLst>
              <a:ext uri="{FF2B5EF4-FFF2-40B4-BE49-F238E27FC236}">
                <a16:creationId xmlns:a16="http://schemas.microsoft.com/office/drawing/2014/main" id="{C359E5E8-CF90-3C40-BB01-4C90199E6A9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87395" name="Rectangle 9">
            <a:extLst>
              <a:ext uri="{FF2B5EF4-FFF2-40B4-BE49-F238E27FC236}">
                <a16:creationId xmlns:a16="http://schemas.microsoft.com/office/drawing/2014/main" id="{49DA76BD-98CD-F042-97B6-3238924E7D6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A034AABF-C53A-4543-94B3-6196F02EF7A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87396" name="Text Box 1">
            <a:extLst>
              <a:ext uri="{FF2B5EF4-FFF2-40B4-BE49-F238E27FC236}">
                <a16:creationId xmlns:a16="http://schemas.microsoft.com/office/drawing/2014/main" id="{FD24A87E-B74A-FF4E-9744-E57F9AA11CF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87397" name="Text Box 2">
            <a:extLst>
              <a:ext uri="{FF2B5EF4-FFF2-40B4-BE49-F238E27FC236}">
                <a16:creationId xmlns:a16="http://schemas.microsoft.com/office/drawing/2014/main" id="{E4C49608-3F44-E248-82D2-EFE6F767BF6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AD4BF134-798B-2940-ACE5-3CF61462563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87398" name="Rectangle 3">
            <a:extLst>
              <a:ext uri="{FF2B5EF4-FFF2-40B4-BE49-F238E27FC236}">
                <a16:creationId xmlns:a16="http://schemas.microsoft.com/office/drawing/2014/main" id="{1ED2BFCC-1B11-AE44-9DCF-7C0352F5328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9" name="Rectangle 4">
            <a:extLst>
              <a:ext uri="{FF2B5EF4-FFF2-40B4-BE49-F238E27FC236}">
                <a16:creationId xmlns:a16="http://schemas.microsoft.com/office/drawing/2014/main" id="{D2DEEAD4-D446-9B42-8605-B37DB8CD21B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7098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5">
            <a:extLst>
              <a:ext uri="{FF2B5EF4-FFF2-40B4-BE49-F238E27FC236}">
                <a16:creationId xmlns:a16="http://schemas.microsoft.com/office/drawing/2014/main" id="{E9E02B46-FDD5-6E41-B5F8-D5EF9450478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89443" name="Rectangle 9">
            <a:extLst>
              <a:ext uri="{FF2B5EF4-FFF2-40B4-BE49-F238E27FC236}">
                <a16:creationId xmlns:a16="http://schemas.microsoft.com/office/drawing/2014/main" id="{DA6221B5-7FD8-F64A-8724-F84EC79C52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F1DFB6D-E52E-0B47-BCAA-EC3A5710ECD3}"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89444" name="Text Box 1">
            <a:extLst>
              <a:ext uri="{FF2B5EF4-FFF2-40B4-BE49-F238E27FC236}">
                <a16:creationId xmlns:a16="http://schemas.microsoft.com/office/drawing/2014/main" id="{8F58EF7B-E652-EA42-90DD-AC830B158D11}"/>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89445" name="Text Box 2">
            <a:extLst>
              <a:ext uri="{FF2B5EF4-FFF2-40B4-BE49-F238E27FC236}">
                <a16:creationId xmlns:a16="http://schemas.microsoft.com/office/drawing/2014/main" id="{DBB69AE3-9E0A-7641-8D3F-5B187733B88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4A2EDDB-AD85-F74B-92D4-DB0E4E81905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89446" name="Rectangle 3">
            <a:extLst>
              <a:ext uri="{FF2B5EF4-FFF2-40B4-BE49-F238E27FC236}">
                <a16:creationId xmlns:a16="http://schemas.microsoft.com/office/drawing/2014/main" id="{C538F8A7-CB18-544B-AEEE-11E4666AE19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7" name="Rectangle 4">
            <a:extLst>
              <a:ext uri="{FF2B5EF4-FFF2-40B4-BE49-F238E27FC236}">
                <a16:creationId xmlns:a16="http://schemas.microsoft.com/office/drawing/2014/main" id="{3CBE7347-E0B8-9242-A836-AF6EEE7771B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74357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5">
            <a:extLst>
              <a:ext uri="{FF2B5EF4-FFF2-40B4-BE49-F238E27FC236}">
                <a16:creationId xmlns:a16="http://schemas.microsoft.com/office/drawing/2014/main" id="{15548547-4A76-A24A-A1EA-28B487F06EF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91491" name="Rectangle 9">
            <a:extLst>
              <a:ext uri="{FF2B5EF4-FFF2-40B4-BE49-F238E27FC236}">
                <a16:creationId xmlns:a16="http://schemas.microsoft.com/office/drawing/2014/main" id="{63A59EA6-82A4-9F4B-8144-175DCDE018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10ACABA-5059-474B-A51E-A5034453984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91492" name="Text Box 1">
            <a:extLst>
              <a:ext uri="{FF2B5EF4-FFF2-40B4-BE49-F238E27FC236}">
                <a16:creationId xmlns:a16="http://schemas.microsoft.com/office/drawing/2014/main" id="{402AD968-53EB-B848-9CCF-C9EDD803D59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91493" name="Text Box 2">
            <a:extLst>
              <a:ext uri="{FF2B5EF4-FFF2-40B4-BE49-F238E27FC236}">
                <a16:creationId xmlns:a16="http://schemas.microsoft.com/office/drawing/2014/main" id="{BF6A89E6-1148-A941-80B9-B0C8DBB1300D}"/>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1FABA2B-0DF7-004F-A69B-06CB4E5C0D6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91494" name="Rectangle 3">
            <a:extLst>
              <a:ext uri="{FF2B5EF4-FFF2-40B4-BE49-F238E27FC236}">
                <a16:creationId xmlns:a16="http://schemas.microsoft.com/office/drawing/2014/main" id="{6C23A7CC-CDDF-7040-AB2C-C9CB3C8E1E7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1495" name="Rectangle 4">
            <a:extLst>
              <a:ext uri="{FF2B5EF4-FFF2-40B4-BE49-F238E27FC236}">
                <a16:creationId xmlns:a16="http://schemas.microsoft.com/office/drawing/2014/main" id="{C051CB0F-3A17-A24A-9326-A4D0963B329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5702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5">
            <a:extLst>
              <a:ext uri="{FF2B5EF4-FFF2-40B4-BE49-F238E27FC236}">
                <a16:creationId xmlns:a16="http://schemas.microsoft.com/office/drawing/2014/main" id="{AF7A8760-84A6-5B45-A6AB-8E6EAB46E1B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97635" name="Rectangle 9">
            <a:extLst>
              <a:ext uri="{FF2B5EF4-FFF2-40B4-BE49-F238E27FC236}">
                <a16:creationId xmlns:a16="http://schemas.microsoft.com/office/drawing/2014/main" id="{D456716C-B4CA-624B-90FC-EEE865A1C75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B75F0EE-2EC6-D143-A8ED-96ABDDAFF68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97636" name="Text Box 1">
            <a:extLst>
              <a:ext uri="{FF2B5EF4-FFF2-40B4-BE49-F238E27FC236}">
                <a16:creationId xmlns:a16="http://schemas.microsoft.com/office/drawing/2014/main" id="{0951C2A6-0037-9441-80FF-94D1A8469BF1}"/>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97637" name="Text Box 2">
            <a:extLst>
              <a:ext uri="{FF2B5EF4-FFF2-40B4-BE49-F238E27FC236}">
                <a16:creationId xmlns:a16="http://schemas.microsoft.com/office/drawing/2014/main" id="{23B1F10A-C715-2448-A571-CCEE9E3D9134}"/>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E19A5A17-727C-2549-B11D-13B491FB4C9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97638" name="Rectangle 3">
            <a:extLst>
              <a:ext uri="{FF2B5EF4-FFF2-40B4-BE49-F238E27FC236}">
                <a16:creationId xmlns:a16="http://schemas.microsoft.com/office/drawing/2014/main" id="{5D731F53-7788-874A-9C96-6A0BB5559EB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7639" name="Rectangle 4">
            <a:extLst>
              <a:ext uri="{FF2B5EF4-FFF2-40B4-BE49-F238E27FC236}">
                <a16:creationId xmlns:a16="http://schemas.microsoft.com/office/drawing/2014/main" id="{A3AAB309-5A9C-AB46-A1F1-10AC3ACC778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37249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5">
            <a:extLst>
              <a:ext uri="{FF2B5EF4-FFF2-40B4-BE49-F238E27FC236}">
                <a16:creationId xmlns:a16="http://schemas.microsoft.com/office/drawing/2014/main" id="{3FEA6BF7-0E5C-6544-818C-C5C84462DAB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99683" name="Rectangle 9">
            <a:extLst>
              <a:ext uri="{FF2B5EF4-FFF2-40B4-BE49-F238E27FC236}">
                <a16:creationId xmlns:a16="http://schemas.microsoft.com/office/drawing/2014/main" id="{466F83B7-5F49-EA4A-9E0E-15BC366BE2E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18DE860-3327-EA45-A225-B5162FFA2B3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99684" name="Text Box 1">
            <a:extLst>
              <a:ext uri="{FF2B5EF4-FFF2-40B4-BE49-F238E27FC236}">
                <a16:creationId xmlns:a16="http://schemas.microsoft.com/office/drawing/2014/main" id="{B6DE561A-9066-8B4A-BC87-084697ABCB08}"/>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99685" name="Text Box 2">
            <a:extLst>
              <a:ext uri="{FF2B5EF4-FFF2-40B4-BE49-F238E27FC236}">
                <a16:creationId xmlns:a16="http://schemas.microsoft.com/office/drawing/2014/main" id="{EA27E212-C1B0-8840-827D-980B17CB5F62}"/>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01045800-A1EE-A146-AFBD-36A2E4935D4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99686" name="Rectangle 3">
            <a:extLst>
              <a:ext uri="{FF2B5EF4-FFF2-40B4-BE49-F238E27FC236}">
                <a16:creationId xmlns:a16="http://schemas.microsoft.com/office/drawing/2014/main" id="{C0BF70E6-0F7D-FA49-9CE2-610E10D33D62}"/>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9687" name="Rectangle 4">
            <a:extLst>
              <a:ext uri="{FF2B5EF4-FFF2-40B4-BE49-F238E27FC236}">
                <a16:creationId xmlns:a16="http://schemas.microsoft.com/office/drawing/2014/main" id="{53AE0F51-84A1-E14F-9313-E26E2CD9D15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2696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fifth field is used to specify whether the filesystem should be automatically backed up using the dump command. It also specifies how frequently the filesystem should be dumped. Note the dump command might not even installed on our system. So the field contains a number which is used to manage automatic backups. A value of 0 means that the entry is to be ignored for these purposes.</a:t>
            </a:r>
          </a:p>
          <a:p>
            <a:r>
              <a:rPr lang="en-US"/>
              <a:t>The sixth field is more complicated. If a system crashes, it is often the case that each and every filesystem needs to be repaired. This is because filesystems are not designed to withstand sudden outage. There is a repair mechanism ‘</a:t>
            </a:r>
            <a:r>
              <a:rPr lang="en-US" err="1"/>
              <a:t>fsck</a:t>
            </a:r>
            <a:r>
              <a:rPr lang="en-US"/>
              <a:t>’ that will do this. In times past more than the present day ‘</a:t>
            </a:r>
            <a:r>
              <a:rPr lang="en-US" err="1"/>
              <a:t>fsck</a:t>
            </a:r>
            <a:r>
              <a:rPr lang="en-US"/>
              <a:t>’ took a lot of time and used a lot of disk IO to effect the repair.  Remember that filesystem live in disk slices and it is quite normal to have multiple filesystems on the same disk. Now, if you repair two or more filesystems on the same disk at the same time it will cause a lot more disk head movement than if you repaired them sequentially. This means that it takes more time to repair them simultaneously that to repair them sequentially. If this is happening as the system reboots, the time loss will delay the moment at which the system becomes available for use. The sixth field allows the administrator to say in which order the filesystems should be automatically repaired, preventing more than one filesystem per disk being repaired at the same time. First all the ‘0’s are repaired then all those designated ‘1’s then the ‘2’s, and so on.  These days file system repair is much quicker and this is not so much of a problem.</a:t>
            </a:r>
          </a:p>
          <a:p>
            <a:r>
              <a:rPr lang="en-US"/>
              <a:t>Mount Options – these can be many and various. Some are filesystem type specific. Here are just a few, -o </a:t>
            </a:r>
            <a:r>
              <a:rPr lang="en-US" err="1"/>
              <a:t>ro</a:t>
            </a:r>
            <a:r>
              <a:rPr lang="en-US"/>
              <a:t> read only filesystem, -o </a:t>
            </a:r>
            <a:r>
              <a:rPr lang="en-US" err="1"/>
              <a:t>rw</a:t>
            </a:r>
            <a:r>
              <a:rPr lang="en-US"/>
              <a:t>, -o </a:t>
            </a:r>
            <a:r>
              <a:rPr lang="en-US" err="1"/>
              <a:t>noatime</a:t>
            </a:r>
            <a:r>
              <a:rPr lang="en-US"/>
              <a:t>, this means the access time stored in a files </a:t>
            </a:r>
            <a:r>
              <a:rPr lang="en-US" err="1"/>
              <a:t>inode</a:t>
            </a:r>
            <a:r>
              <a:rPr lang="en-US"/>
              <a:t> is not updated when the file is accessed.  This saves disk IO. –o </a:t>
            </a:r>
            <a:r>
              <a:rPr lang="en-US" err="1"/>
              <a:t>async</a:t>
            </a:r>
            <a:r>
              <a:rPr lang="en-US"/>
              <a:t>  - forces all IO to be </a:t>
            </a:r>
            <a:r>
              <a:rPr lang="en-US" err="1"/>
              <a:t>asynchrous</a:t>
            </a:r>
            <a:r>
              <a:rPr lang="en-US"/>
              <a:t>, which means the updates are written out to disk lazily, when convenient, applications do not stop until the write is complete but continue with update simply buffered on the system. Normally most writes are asynchronous with some, </a:t>
            </a:r>
            <a:r>
              <a:rPr lang="en-US" err="1"/>
              <a:t>eg</a:t>
            </a:r>
            <a:r>
              <a:rPr lang="en-US"/>
              <a:t> </a:t>
            </a:r>
            <a:r>
              <a:rPr lang="en-US" err="1"/>
              <a:t>inode</a:t>
            </a:r>
            <a:r>
              <a:rPr lang="en-US"/>
              <a:t> updates, being synchronous and slower. This forces all writes to take the faster </a:t>
            </a:r>
            <a:r>
              <a:rPr lang="en-US" err="1"/>
              <a:t>asynch</a:t>
            </a:r>
            <a:r>
              <a:rPr lang="en-US"/>
              <a:t> route, albeit with some risk to filesystem integrity in the event of a system crash. There are many many more mount options.</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C0348C6-4FB2-4573-A9D3-7F728A371177}" type="slidenum">
              <a:rPr kumimoji="0" lang="en-US" altLang="zh-TW"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altLang="zh-TW"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3221080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4" name="Rectangle 5">
            <a:extLst>
              <a:ext uri="{FF2B5EF4-FFF2-40B4-BE49-F238E27FC236}">
                <a16:creationId xmlns:a16="http://schemas.microsoft.com/office/drawing/2014/main" id="{1FA0602B-F774-4944-917B-CD95BAE869A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07875" name="Rectangle 9">
            <a:extLst>
              <a:ext uri="{FF2B5EF4-FFF2-40B4-BE49-F238E27FC236}">
                <a16:creationId xmlns:a16="http://schemas.microsoft.com/office/drawing/2014/main" id="{F0FE4075-2253-F24A-A7E1-D681DEE75BE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EFDC5A73-4488-F540-83CC-DDC3A7B9994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07876" name="Text Box 1">
            <a:extLst>
              <a:ext uri="{FF2B5EF4-FFF2-40B4-BE49-F238E27FC236}">
                <a16:creationId xmlns:a16="http://schemas.microsoft.com/office/drawing/2014/main" id="{4AB15B98-F86B-CA41-B5FD-C147B935B71B}"/>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07877" name="Text Box 2">
            <a:extLst>
              <a:ext uri="{FF2B5EF4-FFF2-40B4-BE49-F238E27FC236}">
                <a16:creationId xmlns:a16="http://schemas.microsoft.com/office/drawing/2014/main" id="{0B9B4C33-12FD-8641-B0AF-5D05AE7443DA}"/>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36600EF-F464-DC42-A55D-D86F2DA5AF0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07878" name="Rectangle 3">
            <a:extLst>
              <a:ext uri="{FF2B5EF4-FFF2-40B4-BE49-F238E27FC236}">
                <a16:creationId xmlns:a16="http://schemas.microsoft.com/office/drawing/2014/main" id="{E6414749-3335-B34B-B479-6863856D3F0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7879" name="Rectangle 4">
            <a:extLst>
              <a:ext uri="{FF2B5EF4-FFF2-40B4-BE49-F238E27FC236}">
                <a16:creationId xmlns:a16="http://schemas.microsoft.com/office/drawing/2014/main" id="{69A75B3D-C0CF-5D47-9C9B-E81D59A2520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543203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5">
            <a:extLst>
              <a:ext uri="{FF2B5EF4-FFF2-40B4-BE49-F238E27FC236}">
                <a16:creationId xmlns:a16="http://schemas.microsoft.com/office/drawing/2014/main" id="{84996858-D40C-AA43-8884-7D058413394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09923" name="Rectangle 9">
            <a:extLst>
              <a:ext uri="{FF2B5EF4-FFF2-40B4-BE49-F238E27FC236}">
                <a16:creationId xmlns:a16="http://schemas.microsoft.com/office/drawing/2014/main" id="{10BF3D0A-2D2C-7B46-8A56-4BB1BBE14D3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7C0734A-B04E-FE40-806E-6AF44B54725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09924" name="Text Box 1">
            <a:extLst>
              <a:ext uri="{FF2B5EF4-FFF2-40B4-BE49-F238E27FC236}">
                <a16:creationId xmlns:a16="http://schemas.microsoft.com/office/drawing/2014/main" id="{B388DCE0-1D62-5741-8548-EA5FE244830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09925" name="Text Box 2">
            <a:extLst>
              <a:ext uri="{FF2B5EF4-FFF2-40B4-BE49-F238E27FC236}">
                <a16:creationId xmlns:a16="http://schemas.microsoft.com/office/drawing/2014/main" id="{FD1C71B8-5AFE-9B44-A943-3B3C017B307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A94FC3D-DFB1-9244-B38F-D8A37D25E91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09926" name="Rectangle 3">
            <a:extLst>
              <a:ext uri="{FF2B5EF4-FFF2-40B4-BE49-F238E27FC236}">
                <a16:creationId xmlns:a16="http://schemas.microsoft.com/office/drawing/2014/main" id="{5EA14640-184C-514D-8392-82EFB629B23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9927" name="Rectangle 4">
            <a:extLst>
              <a:ext uri="{FF2B5EF4-FFF2-40B4-BE49-F238E27FC236}">
                <a16:creationId xmlns:a16="http://schemas.microsoft.com/office/drawing/2014/main" id="{7ECC04C9-9D3B-6345-8B04-81D0290A287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51470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5">
            <a:extLst>
              <a:ext uri="{FF2B5EF4-FFF2-40B4-BE49-F238E27FC236}">
                <a16:creationId xmlns:a16="http://schemas.microsoft.com/office/drawing/2014/main" id="{73C29CD3-31A2-7841-A3E7-166D5D3E1B5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1971" name="Rectangle 9">
            <a:extLst>
              <a:ext uri="{FF2B5EF4-FFF2-40B4-BE49-F238E27FC236}">
                <a16:creationId xmlns:a16="http://schemas.microsoft.com/office/drawing/2014/main" id="{4954EDAC-711C-4145-97E7-D3324419669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5D12777-ECEA-9242-92C4-BDE439EA215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1972" name="Text Box 1">
            <a:extLst>
              <a:ext uri="{FF2B5EF4-FFF2-40B4-BE49-F238E27FC236}">
                <a16:creationId xmlns:a16="http://schemas.microsoft.com/office/drawing/2014/main" id="{933CA3A8-5362-DE4F-B687-5CBDCCC7B7F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1973" name="Text Box 2">
            <a:extLst>
              <a:ext uri="{FF2B5EF4-FFF2-40B4-BE49-F238E27FC236}">
                <a16:creationId xmlns:a16="http://schemas.microsoft.com/office/drawing/2014/main" id="{23149CD3-7AE9-2945-B9B5-44463A887E0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8A55F356-AD65-AD49-8EAD-2A887743BD7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1974" name="Rectangle 3">
            <a:extLst>
              <a:ext uri="{FF2B5EF4-FFF2-40B4-BE49-F238E27FC236}">
                <a16:creationId xmlns:a16="http://schemas.microsoft.com/office/drawing/2014/main" id="{F337A501-76DC-584D-8465-DA57BC992F4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1975" name="Rectangle 4">
            <a:extLst>
              <a:ext uri="{FF2B5EF4-FFF2-40B4-BE49-F238E27FC236}">
                <a16:creationId xmlns:a16="http://schemas.microsoft.com/office/drawing/2014/main" id="{0D16D3B7-A41E-5748-B87E-DA632E7158C9}"/>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83792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8" name="Rectangle 5">
            <a:extLst>
              <a:ext uri="{FF2B5EF4-FFF2-40B4-BE49-F238E27FC236}">
                <a16:creationId xmlns:a16="http://schemas.microsoft.com/office/drawing/2014/main" id="{31E03192-14BD-5C41-A105-C1E4BDE25AA0}"/>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4019" name="Rectangle 9">
            <a:extLst>
              <a:ext uri="{FF2B5EF4-FFF2-40B4-BE49-F238E27FC236}">
                <a16:creationId xmlns:a16="http://schemas.microsoft.com/office/drawing/2014/main" id="{8A88FAEB-3E69-F14E-B81C-DADE6BFAC1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A1CDFE19-F9CF-9540-B42A-5FD50DFBC9C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4020" name="Text Box 1">
            <a:extLst>
              <a:ext uri="{FF2B5EF4-FFF2-40B4-BE49-F238E27FC236}">
                <a16:creationId xmlns:a16="http://schemas.microsoft.com/office/drawing/2014/main" id="{84FFAD8D-AABA-E442-BFEC-64EE48F4EBD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4021" name="Text Box 2">
            <a:extLst>
              <a:ext uri="{FF2B5EF4-FFF2-40B4-BE49-F238E27FC236}">
                <a16:creationId xmlns:a16="http://schemas.microsoft.com/office/drawing/2014/main" id="{F0EAE808-E58F-3946-B5D7-B0C785BDB06B}"/>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423795DC-CA3D-794B-866B-0E7BB62603D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4022" name="Rectangle 3">
            <a:extLst>
              <a:ext uri="{FF2B5EF4-FFF2-40B4-BE49-F238E27FC236}">
                <a16:creationId xmlns:a16="http://schemas.microsoft.com/office/drawing/2014/main" id="{60D76442-13DA-084B-9C87-4363500C9AB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4023" name="Rectangle 4">
            <a:extLst>
              <a:ext uri="{FF2B5EF4-FFF2-40B4-BE49-F238E27FC236}">
                <a16:creationId xmlns:a16="http://schemas.microsoft.com/office/drawing/2014/main" id="{B7AA654D-72A2-8E49-9BD2-7B195655FCB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81033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5">
            <a:extLst>
              <a:ext uri="{FF2B5EF4-FFF2-40B4-BE49-F238E27FC236}">
                <a16:creationId xmlns:a16="http://schemas.microsoft.com/office/drawing/2014/main" id="{38E2FA61-F625-E64F-85F7-919C96297F6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6067" name="Rectangle 9">
            <a:extLst>
              <a:ext uri="{FF2B5EF4-FFF2-40B4-BE49-F238E27FC236}">
                <a16:creationId xmlns:a16="http://schemas.microsoft.com/office/drawing/2014/main" id="{452EF9C7-8A3E-9241-9A83-77B10E97D0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B6565E1-9618-EC41-8E36-B8470199109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6068" name="Text Box 1">
            <a:extLst>
              <a:ext uri="{FF2B5EF4-FFF2-40B4-BE49-F238E27FC236}">
                <a16:creationId xmlns:a16="http://schemas.microsoft.com/office/drawing/2014/main" id="{2C24EF9A-6146-6640-84AF-9660075C16C6}"/>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6069" name="Text Box 2">
            <a:extLst>
              <a:ext uri="{FF2B5EF4-FFF2-40B4-BE49-F238E27FC236}">
                <a16:creationId xmlns:a16="http://schemas.microsoft.com/office/drawing/2014/main" id="{28B18764-42A4-B44C-ACB4-7D78001FA4F0}"/>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315B0B0-BFAB-1D40-998D-4044678A190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6070" name="Rectangle 3">
            <a:extLst>
              <a:ext uri="{FF2B5EF4-FFF2-40B4-BE49-F238E27FC236}">
                <a16:creationId xmlns:a16="http://schemas.microsoft.com/office/drawing/2014/main" id="{B08CD914-A5D2-4D45-959B-7B48A1170B9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6071" name="Rectangle 4">
            <a:extLst>
              <a:ext uri="{FF2B5EF4-FFF2-40B4-BE49-F238E27FC236}">
                <a16:creationId xmlns:a16="http://schemas.microsoft.com/office/drawing/2014/main" id="{A5CD5FF3-77AF-3E4D-83E0-FE2AEFAB862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7595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4" name="Rectangle 5">
            <a:extLst>
              <a:ext uri="{FF2B5EF4-FFF2-40B4-BE49-F238E27FC236}">
                <a16:creationId xmlns:a16="http://schemas.microsoft.com/office/drawing/2014/main" id="{1DC2DCB8-A6DD-544D-958D-2E0D0D4859ED}"/>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8115" name="Rectangle 9">
            <a:extLst>
              <a:ext uri="{FF2B5EF4-FFF2-40B4-BE49-F238E27FC236}">
                <a16:creationId xmlns:a16="http://schemas.microsoft.com/office/drawing/2014/main" id="{6443150A-C89E-B34F-BAEA-5FF4A32A88C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31789327-FF17-9648-B2AF-14F02324266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8116" name="Text Box 1">
            <a:extLst>
              <a:ext uri="{FF2B5EF4-FFF2-40B4-BE49-F238E27FC236}">
                <a16:creationId xmlns:a16="http://schemas.microsoft.com/office/drawing/2014/main" id="{8FC5AC88-6866-4644-950D-82D083A180D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8117" name="Text Box 2">
            <a:extLst>
              <a:ext uri="{FF2B5EF4-FFF2-40B4-BE49-F238E27FC236}">
                <a16:creationId xmlns:a16="http://schemas.microsoft.com/office/drawing/2014/main" id="{362147C3-BD10-994F-B5C6-BF94A5BDFEB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9EBFD25-9CD0-F942-B0A5-FF26B19158E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8118" name="Rectangle 3">
            <a:extLst>
              <a:ext uri="{FF2B5EF4-FFF2-40B4-BE49-F238E27FC236}">
                <a16:creationId xmlns:a16="http://schemas.microsoft.com/office/drawing/2014/main" id="{4716A994-296A-564B-BF76-7E204E13AB6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8119" name="Rectangle 4">
            <a:extLst>
              <a:ext uri="{FF2B5EF4-FFF2-40B4-BE49-F238E27FC236}">
                <a16:creationId xmlns:a16="http://schemas.microsoft.com/office/drawing/2014/main" id="{FE9CDBA3-46C2-5A42-AA4F-CB62CC48A1D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76558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Rectangle 5">
            <a:extLst>
              <a:ext uri="{FF2B5EF4-FFF2-40B4-BE49-F238E27FC236}">
                <a16:creationId xmlns:a16="http://schemas.microsoft.com/office/drawing/2014/main" id="{9EA5C1C0-C919-B84B-9202-C5AC78A07E1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20163" name="Rectangle 9">
            <a:extLst>
              <a:ext uri="{FF2B5EF4-FFF2-40B4-BE49-F238E27FC236}">
                <a16:creationId xmlns:a16="http://schemas.microsoft.com/office/drawing/2014/main" id="{0CA2CDC8-D504-134B-A5AE-EBA89C98900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9B76C0C9-C26E-2C44-88E6-42C16BB7777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20164" name="Text Box 1">
            <a:extLst>
              <a:ext uri="{FF2B5EF4-FFF2-40B4-BE49-F238E27FC236}">
                <a16:creationId xmlns:a16="http://schemas.microsoft.com/office/drawing/2014/main" id="{246E7795-6C81-5C45-878B-F421F7D8987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20165" name="Text Box 2">
            <a:extLst>
              <a:ext uri="{FF2B5EF4-FFF2-40B4-BE49-F238E27FC236}">
                <a16:creationId xmlns:a16="http://schemas.microsoft.com/office/drawing/2014/main" id="{1EF31822-A459-CA41-BDC8-4438F9BF8A7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0BE602BB-6FEF-3B40-A10D-FBAE13E395C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20166" name="Rectangle 3">
            <a:extLst>
              <a:ext uri="{FF2B5EF4-FFF2-40B4-BE49-F238E27FC236}">
                <a16:creationId xmlns:a16="http://schemas.microsoft.com/office/drawing/2014/main" id="{C929497B-40E4-FE46-B5D0-49CD161B467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0167" name="Rectangle 4">
            <a:extLst>
              <a:ext uri="{FF2B5EF4-FFF2-40B4-BE49-F238E27FC236}">
                <a16:creationId xmlns:a16="http://schemas.microsoft.com/office/drawing/2014/main" id="{579C6AED-0BE9-E845-A182-BCE8790A4DF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110761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10" name="Rectangle 5">
            <a:extLst>
              <a:ext uri="{FF2B5EF4-FFF2-40B4-BE49-F238E27FC236}">
                <a16:creationId xmlns:a16="http://schemas.microsoft.com/office/drawing/2014/main" id="{752F6DDF-12D7-1447-85B9-F3297A16332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22211" name="Rectangle 9">
            <a:extLst>
              <a:ext uri="{FF2B5EF4-FFF2-40B4-BE49-F238E27FC236}">
                <a16:creationId xmlns:a16="http://schemas.microsoft.com/office/drawing/2014/main" id="{5E9A4E72-692E-7B48-B0B8-8A012E157DD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AE3DD63C-76C6-9643-91B8-47130C7C56B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22212" name="Text Box 1">
            <a:extLst>
              <a:ext uri="{FF2B5EF4-FFF2-40B4-BE49-F238E27FC236}">
                <a16:creationId xmlns:a16="http://schemas.microsoft.com/office/drawing/2014/main" id="{6C374754-08A1-254F-9506-4D81BF3301F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22213" name="Text Box 2">
            <a:extLst>
              <a:ext uri="{FF2B5EF4-FFF2-40B4-BE49-F238E27FC236}">
                <a16:creationId xmlns:a16="http://schemas.microsoft.com/office/drawing/2014/main" id="{CCBD6199-3E54-9A4F-AA53-092A6E8DA07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02D82B7-E34B-5C48-9FAE-8017448239C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22214" name="Rectangle 3">
            <a:extLst>
              <a:ext uri="{FF2B5EF4-FFF2-40B4-BE49-F238E27FC236}">
                <a16:creationId xmlns:a16="http://schemas.microsoft.com/office/drawing/2014/main" id="{F3880121-A2C2-2647-9533-444C63CB359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2215" name="Rectangle 4">
            <a:extLst>
              <a:ext uri="{FF2B5EF4-FFF2-40B4-BE49-F238E27FC236}">
                <a16:creationId xmlns:a16="http://schemas.microsoft.com/office/drawing/2014/main" id="{8ABB05E8-B19B-F646-ACF9-FC3317D3B7B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81826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2" name="Rectangle 5">
            <a:extLst>
              <a:ext uri="{FF2B5EF4-FFF2-40B4-BE49-F238E27FC236}">
                <a16:creationId xmlns:a16="http://schemas.microsoft.com/office/drawing/2014/main" id="{8F50B0F3-BD54-DE4C-AA04-4430DF4245A8}"/>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0643" name="Rectangle 9">
            <a:extLst>
              <a:ext uri="{FF2B5EF4-FFF2-40B4-BE49-F238E27FC236}">
                <a16:creationId xmlns:a16="http://schemas.microsoft.com/office/drawing/2014/main" id="{ED1277EC-8E4D-7840-877A-6030F43AA7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B34F94C-58B7-C246-82C3-9C13598EC4E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0644" name="Text Box 1">
            <a:extLst>
              <a:ext uri="{FF2B5EF4-FFF2-40B4-BE49-F238E27FC236}">
                <a16:creationId xmlns:a16="http://schemas.microsoft.com/office/drawing/2014/main" id="{FAFF9B97-C91C-574D-AB2F-B7D59F7CCEE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0645" name="Text Box 2">
            <a:extLst>
              <a:ext uri="{FF2B5EF4-FFF2-40B4-BE49-F238E27FC236}">
                <a16:creationId xmlns:a16="http://schemas.microsoft.com/office/drawing/2014/main" id="{40868187-9765-FE44-9655-AA177DA3F6A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6B16B861-84BE-6D4D-BE92-CD52C115559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0646" name="Rectangle 3">
            <a:extLst>
              <a:ext uri="{FF2B5EF4-FFF2-40B4-BE49-F238E27FC236}">
                <a16:creationId xmlns:a16="http://schemas.microsoft.com/office/drawing/2014/main" id="{6929A4E5-FFFC-BF4B-AA12-BEC6F3532F7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0647" name="Rectangle 4">
            <a:extLst>
              <a:ext uri="{FF2B5EF4-FFF2-40B4-BE49-F238E27FC236}">
                <a16:creationId xmlns:a16="http://schemas.microsoft.com/office/drawing/2014/main" id="{C7C3A664-8C74-5445-A502-92A101975EC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601626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5">
            <a:extLst>
              <a:ext uri="{FF2B5EF4-FFF2-40B4-BE49-F238E27FC236}">
                <a16:creationId xmlns:a16="http://schemas.microsoft.com/office/drawing/2014/main" id="{3B54E1C2-E321-9C45-8D85-41FB79B94A6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2691" name="Rectangle 9">
            <a:extLst>
              <a:ext uri="{FF2B5EF4-FFF2-40B4-BE49-F238E27FC236}">
                <a16:creationId xmlns:a16="http://schemas.microsoft.com/office/drawing/2014/main" id="{7A8F2A75-6845-3447-AF9B-F5A37A1592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B4B29D8-A82A-6C47-8D0E-95DC63E5AFA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2692" name="Text Box 1">
            <a:extLst>
              <a:ext uri="{FF2B5EF4-FFF2-40B4-BE49-F238E27FC236}">
                <a16:creationId xmlns:a16="http://schemas.microsoft.com/office/drawing/2014/main" id="{FA80FC07-BDCB-D642-BAFC-9AC82D2732C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2693" name="Text Box 2">
            <a:extLst>
              <a:ext uri="{FF2B5EF4-FFF2-40B4-BE49-F238E27FC236}">
                <a16:creationId xmlns:a16="http://schemas.microsoft.com/office/drawing/2014/main" id="{E7441FB3-9FC6-3142-A632-70A93526D1C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880A99E-09F7-D349-951A-893CB00CF69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2694" name="Rectangle 3">
            <a:extLst>
              <a:ext uri="{FF2B5EF4-FFF2-40B4-BE49-F238E27FC236}">
                <a16:creationId xmlns:a16="http://schemas.microsoft.com/office/drawing/2014/main" id="{64199A40-0C89-BA41-A096-950434CBD4C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2695" name="Rectangle 4">
            <a:extLst>
              <a:ext uri="{FF2B5EF4-FFF2-40B4-BE49-F238E27FC236}">
                <a16:creationId xmlns:a16="http://schemas.microsoft.com/office/drawing/2014/main" id="{8DBB99CB-795E-D34A-98B7-461B9679227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0050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10/08/15</a:t>
            </a:r>
          </a:p>
        </p:txBody>
      </p:sp>
      <p:sp>
        <p:nvSpPr>
          <p:cNvPr id="5" name="Rectangle 7"/>
          <p:cNvSpPr>
            <a:spLocks noGrp="1" noChangeArrowheads="1"/>
          </p:cNvSpPr>
          <p:nvPr>
            <p:ph type="sldNum"/>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86ECC023-728F-473F-8F33-CDF646D2D6F9}" type="slidenum">
              <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57</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773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8" name="Rectangle 5">
            <a:extLst>
              <a:ext uri="{FF2B5EF4-FFF2-40B4-BE49-F238E27FC236}">
                <a16:creationId xmlns:a16="http://schemas.microsoft.com/office/drawing/2014/main" id="{64A17AF3-A495-3942-831C-57DA7E11F45D}"/>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4739" name="Rectangle 9">
            <a:extLst>
              <a:ext uri="{FF2B5EF4-FFF2-40B4-BE49-F238E27FC236}">
                <a16:creationId xmlns:a16="http://schemas.microsoft.com/office/drawing/2014/main" id="{A98450C5-477E-2C47-A7C2-D11C7293763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ED3B7E9-3EBF-6A4F-869F-ED3DCFBE571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4740" name="Text Box 1">
            <a:extLst>
              <a:ext uri="{FF2B5EF4-FFF2-40B4-BE49-F238E27FC236}">
                <a16:creationId xmlns:a16="http://schemas.microsoft.com/office/drawing/2014/main" id="{BC7A7CDD-2A77-BF43-83B7-6BF09AB0CEB8}"/>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4741" name="Text Box 2">
            <a:extLst>
              <a:ext uri="{FF2B5EF4-FFF2-40B4-BE49-F238E27FC236}">
                <a16:creationId xmlns:a16="http://schemas.microsoft.com/office/drawing/2014/main" id="{E299A859-8651-CA43-89F4-A9AACDB45452}"/>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4993CD8-FD5A-A741-9435-A7E09219B12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4742" name="Rectangle 3">
            <a:extLst>
              <a:ext uri="{FF2B5EF4-FFF2-40B4-BE49-F238E27FC236}">
                <a16:creationId xmlns:a16="http://schemas.microsoft.com/office/drawing/2014/main" id="{992A9174-E839-F848-9525-44B52744C49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4743" name="Rectangle 4">
            <a:extLst>
              <a:ext uri="{FF2B5EF4-FFF2-40B4-BE49-F238E27FC236}">
                <a16:creationId xmlns:a16="http://schemas.microsoft.com/office/drawing/2014/main" id="{8F2C37CF-5EBB-714D-B08A-EF7C54B0D31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007908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786" name="Rectangle 5">
            <a:extLst>
              <a:ext uri="{FF2B5EF4-FFF2-40B4-BE49-F238E27FC236}">
                <a16:creationId xmlns:a16="http://schemas.microsoft.com/office/drawing/2014/main" id="{4A45B9BD-3E39-5746-85C5-EF30CA2C8AC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6787" name="Rectangle 9">
            <a:extLst>
              <a:ext uri="{FF2B5EF4-FFF2-40B4-BE49-F238E27FC236}">
                <a16:creationId xmlns:a16="http://schemas.microsoft.com/office/drawing/2014/main" id="{4049D34C-0E8F-BC43-B870-32953D5BE81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7BE5715-8D48-8842-A887-51E63653B8E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6788" name="Text Box 1">
            <a:extLst>
              <a:ext uri="{FF2B5EF4-FFF2-40B4-BE49-F238E27FC236}">
                <a16:creationId xmlns:a16="http://schemas.microsoft.com/office/drawing/2014/main" id="{D54F0C71-C5C4-B74A-A333-382D76EF66E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6789" name="Text Box 2">
            <a:extLst>
              <a:ext uri="{FF2B5EF4-FFF2-40B4-BE49-F238E27FC236}">
                <a16:creationId xmlns:a16="http://schemas.microsoft.com/office/drawing/2014/main" id="{D8B5C60A-A19D-564D-93B4-FB652D927C9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CC87272-606B-4845-8AB6-7E647A35000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6790" name="Rectangle 3">
            <a:extLst>
              <a:ext uri="{FF2B5EF4-FFF2-40B4-BE49-F238E27FC236}">
                <a16:creationId xmlns:a16="http://schemas.microsoft.com/office/drawing/2014/main" id="{FB8839E5-2CF6-944E-A438-CF0FA636C71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6791" name="Rectangle 4">
            <a:extLst>
              <a:ext uri="{FF2B5EF4-FFF2-40B4-BE49-F238E27FC236}">
                <a16:creationId xmlns:a16="http://schemas.microsoft.com/office/drawing/2014/main" id="{7C766CE8-8FCF-124F-9BD6-D9D0F433B4F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431058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506" name="Rectangle 5">
            <a:extLst>
              <a:ext uri="{FF2B5EF4-FFF2-40B4-BE49-F238E27FC236}">
                <a16:creationId xmlns:a16="http://schemas.microsoft.com/office/drawing/2014/main" id="{899F45DD-934C-654D-9CD9-95D149AAEED6}"/>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77507" name="Rectangle 9">
            <a:extLst>
              <a:ext uri="{FF2B5EF4-FFF2-40B4-BE49-F238E27FC236}">
                <a16:creationId xmlns:a16="http://schemas.microsoft.com/office/drawing/2014/main" id="{B1E9DF61-8BF8-6C41-A874-B2D582FE1E6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B6D7468-8C25-714F-BB56-C6990DBFFFE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77508" name="Text Box 1">
            <a:extLst>
              <a:ext uri="{FF2B5EF4-FFF2-40B4-BE49-F238E27FC236}">
                <a16:creationId xmlns:a16="http://schemas.microsoft.com/office/drawing/2014/main" id="{7A772445-63DF-0248-A576-923B99CFC5AB}"/>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77509" name="Text Box 2">
            <a:extLst>
              <a:ext uri="{FF2B5EF4-FFF2-40B4-BE49-F238E27FC236}">
                <a16:creationId xmlns:a16="http://schemas.microsoft.com/office/drawing/2014/main" id="{B0B0E4BC-E076-6D47-ABB0-EDA7091A033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D6EA52C-A3D9-A548-8B19-31B9F24E50A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77510" name="Rectangle 3">
            <a:extLst>
              <a:ext uri="{FF2B5EF4-FFF2-40B4-BE49-F238E27FC236}">
                <a16:creationId xmlns:a16="http://schemas.microsoft.com/office/drawing/2014/main" id="{9754EECB-640C-5F41-A60A-445ADD3A553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7511" name="Rectangle 4">
            <a:extLst>
              <a:ext uri="{FF2B5EF4-FFF2-40B4-BE49-F238E27FC236}">
                <a16:creationId xmlns:a16="http://schemas.microsoft.com/office/drawing/2014/main" id="{44BAC6D6-988F-5C4D-8430-A1C77F619FA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83883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9554" name="Rectangle 5">
            <a:extLst>
              <a:ext uri="{FF2B5EF4-FFF2-40B4-BE49-F238E27FC236}">
                <a16:creationId xmlns:a16="http://schemas.microsoft.com/office/drawing/2014/main" id="{7552E863-F634-424D-B3F8-22274A76B61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79555" name="Rectangle 9">
            <a:extLst>
              <a:ext uri="{FF2B5EF4-FFF2-40B4-BE49-F238E27FC236}">
                <a16:creationId xmlns:a16="http://schemas.microsoft.com/office/drawing/2014/main" id="{CE1B997A-CAAF-5E4C-9B38-F3C529CC347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1B670EB-EBA1-7A42-9168-E5862A89C36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79556" name="Text Box 1">
            <a:extLst>
              <a:ext uri="{FF2B5EF4-FFF2-40B4-BE49-F238E27FC236}">
                <a16:creationId xmlns:a16="http://schemas.microsoft.com/office/drawing/2014/main" id="{A29EB681-08F2-3C40-9A29-F34712759B7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79557" name="Text Box 2">
            <a:extLst>
              <a:ext uri="{FF2B5EF4-FFF2-40B4-BE49-F238E27FC236}">
                <a16:creationId xmlns:a16="http://schemas.microsoft.com/office/drawing/2014/main" id="{0896FCAA-9769-3D44-82AA-D42BA5CD8084}"/>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7BFDEED-9EF6-EC46-B744-7965B127A53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79558" name="Rectangle 3">
            <a:extLst>
              <a:ext uri="{FF2B5EF4-FFF2-40B4-BE49-F238E27FC236}">
                <a16:creationId xmlns:a16="http://schemas.microsoft.com/office/drawing/2014/main" id="{59501456-ABC2-6E4A-A24D-88BDD9EED99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9559" name="Rectangle 4">
            <a:extLst>
              <a:ext uri="{FF2B5EF4-FFF2-40B4-BE49-F238E27FC236}">
                <a16:creationId xmlns:a16="http://schemas.microsoft.com/office/drawing/2014/main" id="{DCA0AB2B-DDA8-DA49-A97D-845EF4FF4A4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3933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1602" name="Rectangle 5">
            <a:extLst>
              <a:ext uri="{FF2B5EF4-FFF2-40B4-BE49-F238E27FC236}">
                <a16:creationId xmlns:a16="http://schemas.microsoft.com/office/drawing/2014/main" id="{59CA2CC1-3D18-4D4A-A715-F71A447BBA9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81603" name="Rectangle 9">
            <a:extLst>
              <a:ext uri="{FF2B5EF4-FFF2-40B4-BE49-F238E27FC236}">
                <a16:creationId xmlns:a16="http://schemas.microsoft.com/office/drawing/2014/main" id="{382DCE43-914B-144B-AEDA-81DC0C0E56C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862B7F7D-2452-974A-9DEB-734B5F1AE07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81604" name="Text Box 1">
            <a:extLst>
              <a:ext uri="{FF2B5EF4-FFF2-40B4-BE49-F238E27FC236}">
                <a16:creationId xmlns:a16="http://schemas.microsoft.com/office/drawing/2014/main" id="{37440DD0-44AA-2E41-AC13-6FA96ADC02A8}"/>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81605" name="Text Box 2">
            <a:extLst>
              <a:ext uri="{FF2B5EF4-FFF2-40B4-BE49-F238E27FC236}">
                <a16:creationId xmlns:a16="http://schemas.microsoft.com/office/drawing/2014/main" id="{AAACF99E-EDCA-5146-9483-1476F7C2805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7BEC338-DD39-5841-9DE2-2B5A145E4F5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81606" name="Rectangle 3">
            <a:extLst>
              <a:ext uri="{FF2B5EF4-FFF2-40B4-BE49-F238E27FC236}">
                <a16:creationId xmlns:a16="http://schemas.microsoft.com/office/drawing/2014/main" id="{BFF0F373-5074-F04D-ACC7-3781EDAF74C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1607" name="Rectangle 4">
            <a:extLst>
              <a:ext uri="{FF2B5EF4-FFF2-40B4-BE49-F238E27FC236}">
                <a16:creationId xmlns:a16="http://schemas.microsoft.com/office/drawing/2014/main" id="{CA199570-C58A-9B40-89C2-A72CEE7DFA6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99449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5">
            <a:extLst>
              <a:ext uri="{FF2B5EF4-FFF2-40B4-BE49-F238E27FC236}">
                <a16:creationId xmlns:a16="http://schemas.microsoft.com/office/drawing/2014/main" id="{D89B50D0-90B4-7346-AFB3-25B429B3EA9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83651" name="Rectangle 9">
            <a:extLst>
              <a:ext uri="{FF2B5EF4-FFF2-40B4-BE49-F238E27FC236}">
                <a16:creationId xmlns:a16="http://schemas.microsoft.com/office/drawing/2014/main" id="{81463667-A7A2-AF4A-AB31-443CC7B8868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08E165B-978F-1D4F-8F56-E6A401F6773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83652" name="Text Box 1">
            <a:extLst>
              <a:ext uri="{FF2B5EF4-FFF2-40B4-BE49-F238E27FC236}">
                <a16:creationId xmlns:a16="http://schemas.microsoft.com/office/drawing/2014/main" id="{F2E9D5A7-102A-E241-9731-C3FBFF5AD24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83653" name="Text Box 2">
            <a:extLst>
              <a:ext uri="{FF2B5EF4-FFF2-40B4-BE49-F238E27FC236}">
                <a16:creationId xmlns:a16="http://schemas.microsoft.com/office/drawing/2014/main" id="{5DC518CC-E2E5-CD47-805B-14846BF59E7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B22DAF05-34EB-4743-9D56-0A936BA2F00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83654" name="Rectangle 3">
            <a:extLst>
              <a:ext uri="{FF2B5EF4-FFF2-40B4-BE49-F238E27FC236}">
                <a16:creationId xmlns:a16="http://schemas.microsoft.com/office/drawing/2014/main" id="{F5C575F1-6140-4849-A3F8-6C74F827B2D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3655" name="Rectangle 4">
            <a:extLst>
              <a:ext uri="{FF2B5EF4-FFF2-40B4-BE49-F238E27FC236}">
                <a16:creationId xmlns:a16="http://schemas.microsoft.com/office/drawing/2014/main" id="{585279FF-899D-BD4E-B26F-7ED6438AA9C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8170093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7986" name="Rectangle 5">
            <a:extLst>
              <a:ext uri="{FF2B5EF4-FFF2-40B4-BE49-F238E27FC236}">
                <a16:creationId xmlns:a16="http://schemas.microsoft.com/office/drawing/2014/main" id="{B56A3127-EE08-5540-A5ED-15EF6CC80A2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97987" name="Rectangle 9">
            <a:extLst>
              <a:ext uri="{FF2B5EF4-FFF2-40B4-BE49-F238E27FC236}">
                <a16:creationId xmlns:a16="http://schemas.microsoft.com/office/drawing/2014/main" id="{9241C0A6-55FF-FF47-A3E7-22F862CE6E3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E48D5C19-DEF2-4E4F-892A-BEC667F7AE9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97988" name="Text Box 1">
            <a:extLst>
              <a:ext uri="{FF2B5EF4-FFF2-40B4-BE49-F238E27FC236}">
                <a16:creationId xmlns:a16="http://schemas.microsoft.com/office/drawing/2014/main" id="{834C2751-57DC-9D4E-B302-37399EA21E6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97989" name="Text Box 2">
            <a:extLst>
              <a:ext uri="{FF2B5EF4-FFF2-40B4-BE49-F238E27FC236}">
                <a16:creationId xmlns:a16="http://schemas.microsoft.com/office/drawing/2014/main" id="{E2A773B0-ADFE-3C4A-82AB-C885286112C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42DC401-9A17-CE47-89F2-736F571E8D5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97990" name="Rectangle 3">
            <a:extLst>
              <a:ext uri="{FF2B5EF4-FFF2-40B4-BE49-F238E27FC236}">
                <a16:creationId xmlns:a16="http://schemas.microsoft.com/office/drawing/2014/main" id="{AE34823B-5500-5E4A-BA46-104E2B1364C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991" name="Rectangle 4">
            <a:extLst>
              <a:ext uri="{FF2B5EF4-FFF2-40B4-BE49-F238E27FC236}">
                <a16:creationId xmlns:a16="http://schemas.microsoft.com/office/drawing/2014/main" id="{BE45CF45-99B0-FB4D-982F-40EEDAA8B8F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291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034" name="Rectangle 5">
            <a:extLst>
              <a:ext uri="{FF2B5EF4-FFF2-40B4-BE49-F238E27FC236}">
                <a16:creationId xmlns:a16="http://schemas.microsoft.com/office/drawing/2014/main" id="{CC9DE353-3CDE-6745-9F58-89CCD863B86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00035" name="Rectangle 9">
            <a:extLst>
              <a:ext uri="{FF2B5EF4-FFF2-40B4-BE49-F238E27FC236}">
                <a16:creationId xmlns:a16="http://schemas.microsoft.com/office/drawing/2014/main" id="{205CEF25-8779-0042-941D-6229B1C7E64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545F761-3353-8E4D-A28E-74EFA013D38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00036" name="Text Box 1">
            <a:extLst>
              <a:ext uri="{FF2B5EF4-FFF2-40B4-BE49-F238E27FC236}">
                <a16:creationId xmlns:a16="http://schemas.microsoft.com/office/drawing/2014/main" id="{EF4C7B48-5989-334D-AAD2-1C2E972C6C61}"/>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00037" name="Text Box 2">
            <a:extLst>
              <a:ext uri="{FF2B5EF4-FFF2-40B4-BE49-F238E27FC236}">
                <a16:creationId xmlns:a16="http://schemas.microsoft.com/office/drawing/2014/main" id="{1BC35DEF-E27A-E646-82CD-A6E4269D704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D3DCC2B-D06C-734E-BD01-8F518D11D24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00038" name="Rectangle 3">
            <a:extLst>
              <a:ext uri="{FF2B5EF4-FFF2-40B4-BE49-F238E27FC236}">
                <a16:creationId xmlns:a16="http://schemas.microsoft.com/office/drawing/2014/main" id="{F57D5402-B9C9-CE4A-ACB9-E552B73AC65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0039" name="Rectangle 4">
            <a:extLst>
              <a:ext uri="{FF2B5EF4-FFF2-40B4-BE49-F238E27FC236}">
                <a16:creationId xmlns:a16="http://schemas.microsoft.com/office/drawing/2014/main" id="{CB6BC9C6-8565-4843-9224-F35286F18D1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09056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440949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466" name="Rectangle 5">
            <a:extLst>
              <a:ext uri="{FF2B5EF4-FFF2-40B4-BE49-F238E27FC236}">
                <a16:creationId xmlns:a16="http://schemas.microsoft.com/office/drawing/2014/main" id="{6E82EEAF-C0AD-CF47-B82E-18D72F160A08}"/>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8467" name="Rectangle 9">
            <a:extLst>
              <a:ext uri="{FF2B5EF4-FFF2-40B4-BE49-F238E27FC236}">
                <a16:creationId xmlns:a16="http://schemas.microsoft.com/office/drawing/2014/main" id="{301EC2E6-6A64-FA47-A18C-DC68C78B441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74AACE92-E281-1040-83F2-7E07F0E632C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8468" name="Text Box 1">
            <a:extLst>
              <a:ext uri="{FF2B5EF4-FFF2-40B4-BE49-F238E27FC236}">
                <a16:creationId xmlns:a16="http://schemas.microsoft.com/office/drawing/2014/main" id="{DB016D6B-ECAC-FE49-8B8C-95A7505A172D}"/>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8469" name="Text Box 2">
            <a:extLst>
              <a:ext uri="{FF2B5EF4-FFF2-40B4-BE49-F238E27FC236}">
                <a16:creationId xmlns:a16="http://schemas.microsoft.com/office/drawing/2014/main" id="{1654F139-6A68-364F-B2BD-A99E22A37B1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78A07D6-5A91-4B4A-9227-0F37DB178B3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8470" name="Rectangle 3">
            <a:extLst>
              <a:ext uri="{FF2B5EF4-FFF2-40B4-BE49-F238E27FC236}">
                <a16:creationId xmlns:a16="http://schemas.microsoft.com/office/drawing/2014/main" id="{1D028D85-8EE7-3146-9775-EC75E7CC8E1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8471" name="Rectangle 4">
            <a:extLst>
              <a:ext uri="{FF2B5EF4-FFF2-40B4-BE49-F238E27FC236}">
                <a16:creationId xmlns:a16="http://schemas.microsoft.com/office/drawing/2014/main" id="{BABEB924-D702-6442-AC4D-AC121C026C3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682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5">
            <a:extLst>
              <a:ext uri="{FF2B5EF4-FFF2-40B4-BE49-F238E27FC236}">
                <a16:creationId xmlns:a16="http://schemas.microsoft.com/office/drawing/2014/main" id="{BD11812B-099D-2E4C-97BB-7172E4F92AA6}"/>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5843" name="Rectangle 9">
            <a:extLst>
              <a:ext uri="{FF2B5EF4-FFF2-40B4-BE49-F238E27FC236}">
                <a16:creationId xmlns:a16="http://schemas.microsoft.com/office/drawing/2014/main" id="{2540CC7A-B593-A246-B00D-E262083B6DE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01DFAF-4172-5E4C-BD0A-D2959C4A23D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59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5844" name="Text Box 1">
            <a:extLst>
              <a:ext uri="{FF2B5EF4-FFF2-40B4-BE49-F238E27FC236}">
                <a16:creationId xmlns:a16="http://schemas.microsoft.com/office/drawing/2014/main" id="{EDC8A49E-6225-C142-8DA7-D3387F2EE62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5845" name="Text Box 2">
            <a:extLst>
              <a:ext uri="{FF2B5EF4-FFF2-40B4-BE49-F238E27FC236}">
                <a16:creationId xmlns:a16="http://schemas.microsoft.com/office/drawing/2014/main" id="{B6BCF8C8-6482-6C4C-831F-36DF36698F3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6E470DC-1050-C041-8F20-3C349F30FA1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59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5846" name="Rectangle 3">
            <a:extLst>
              <a:ext uri="{FF2B5EF4-FFF2-40B4-BE49-F238E27FC236}">
                <a16:creationId xmlns:a16="http://schemas.microsoft.com/office/drawing/2014/main" id="{327286D1-083F-0A4F-A42B-AC8D62E5417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7" name="Rectangle 4">
            <a:extLst>
              <a:ext uri="{FF2B5EF4-FFF2-40B4-BE49-F238E27FC236}">
                <a16:creationId xmlns:a16="http://schemas.microsoft.com/office/drawing/2014/main" id="{16D8E7A0-C549-EC48-AFE7-AB511D01668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273923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5620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11234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907335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64980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46314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97270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0241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089939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804922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33340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5">
            <a:extLst>
              <a:ext uri="{FF2B5EF4-FFF2-40B4-BE49-F238E27FC236}">
                <a16:creationId xmlns:a16="http://schemas.microsoft.com/office/drawing/2014/main" id="{2F4789C1-7130-AD4A-AFBC-EEDC6564065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7891" name="Rectangle 9">
            <a:extLst>
              <a:ext uri="{FF2B5EF4-FFF2-40B4-BE49-F238E27FC236}">
                <a16:creationId xmlns:a16="http://schemas.microsoft.com/office/drawing/2014/main" id="{C56A09D6-D912-374B-B0B0-1B0A4EBBE1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7580CD6-F689-0F48-B4D1-B87368EEDAD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7892" name="Text Box 1">
            <a:extLst>
              <a:ext uri="{FF2B5EF4-FFF2-40B4-BE49-F238E27FC236}">
                <a16:creationId xmlns:a16="http://schemas.microsoft.com/office/drawing/2014/main" id="{63353961-2C66-6040-85A1-7C1D2A2D009C}"/>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7893" name="Text Box 2">
            <a:extLst>
              <a:ext uri="{FF2B5EF4-FFF2-40B4-BE49-F238E27FC236}">
                <a16:creationId xmlns:a16="http://schemas.microsoft.com/office/drawing/2014/main" id="{972DA0F7-8B78-0948-BF61-146D6768F01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B384419-1AC7-4946-943F-70F2EEB7C81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7894" name="Rectangle 3">
            <a:extLst>
              <a:ext uri="{FF2B5EF4-FFF2-40B4-BE49-F238E27FC236}">
                <a16:creationId xmlns:a16="http://schemas.microsoft.com/office/drawing/2014/main" id="{E47431F8-7C20-B842-9D67-FC4FD3A13C0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5" name="Rectangle 4">
            <a:extLst>
              <a:ext uri="{FF2B5EF4-FFF2-40B4-BE49-F238E27FC236}">
                <a16:creationId xmlns:a16="http://schemas.microsoft.com/office/drawing/2014/main" id="{CD33EBB5-E3F0-2B4A-B001-1E2748F31A4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0364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801977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234915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85544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3254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9E99586C-9C48-284A-97CA-AA5A4A24943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9939" name="Rectangle 9">
            <a:extLst>
              <a:ext uri="{FF2B5EF4-FFF2-40B4-BE49-F238E27FC236}">
                <a16:creationId xmlns:a16="http://schemas.microsoft.com/office/drawing/2014/main" id="{654677EB-AD27-F74E-B25C-F106B94AB04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E046690-D9F5-E043-9670-D288ACA793B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9940" name="Text Box 1">
            <a:extLst>
              <a:ext uri="{FF2B5EF4-FFF2-40B4-BE49-F238E27FC236}">
                <a16:creationId xmlns:a16="http://schemas.microsoft.com/office/drawing/2014/main" id="{9A308477-091B-F34C-B9F5-2F2E7AB58B0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9941" name="Text Box 2">
            <a:extLst>
              <a:ext uri="{FF2B5EF4-FFF2-40B4-BE49-F238E27FC236}">
                <a16:creationId xmlns:a16="http://schemas.microsoft.com/office/drawing/2014/main" id="{35952574-ABBE-4849-A5FC-530B2BA7EF4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DA7B714-C824-894D-8994-97FAB824E0E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9942" name="Rectangle 3">
            <a:extLst>
              <a:ext uri="{FF2B5EF4-FFF2-40B4-BE49-F238E27FC236}">
                <a16:creationId xmlns:a16="http://schemas.microsoft.com/office/drawing/2014/main" id="{01CE1FFE-A1AA-5A40-BBEC-029595576BF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3" name="Rectangle 4">
            <a:extLst>
              <a:ext uri="{FF2B5EF4-FFF2-40B4-BE49-F238E27FC236}">
                <a16:creationId xmlns:a16="http://schemas.microsoft.com/office/drawing/2014/main" id="{4BD15A9B-2767-834A-8439-A614C189108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3107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9E99586C-9C48-284A-97CA-AA5A4A24943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9939" name="Rectangle 9">
            <a:extLst>
              <a:ext uri="{FF2B5EF4-FFF2-40B4-BE49-F238E27FC236}">
                <a16:creationId xmlns:a16="http://schemas.microsoft.com/office/drawing/2014/main" id="{654677EB-AD27-F74E-B25C-F106B94AB04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E046690-D9F5-E043-9670-D288ACA793B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9940" name="Text Box 1">
            <a:extLst>
              <a:ext uri="{FF2B5EF4-FFF2-40B4-BE49-F238E27FC236}">
                <a16:creationId xmlns:a16="http://schemas.microsoft.com/office/drawing/2014/main" id="{9A308477-091B-F34C-B9F5-2F2E7AB58B0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9941" name="Text Box 2">
            <a:extLst>
              <a:ext uri="{FF2B5EF4-FFF2-40B4-BE49-F238E27FC236}">
                <a16:creationId xmlns:a16="http://schemas.microsoft.com/office/drawing/2014/main" id="{35952574-ABBE-4849-A5FC-530B2BA7EF4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DA7B714-C824-894D-8994-97FAB824E0E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9942" name="Rectangle 3">
            <a:extLst>
              <a:ext uri="{FF2B5EF4-FFF2-40B4-BE49-F238E27FC236}">
                <a16:creationId xmlns:a16="http://schemas.microsoft.com/office/drawing/2014/main" id="{01CE1FFE-A1AA-5A40-BBEC-029595576BF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3" name="Rectangle 4">
            <a:extLst>
              <a:ext uri="{FF2B5EF4-FFF2-40B4-BE49-F238E27FC236}">
                <a16:creationId xmlns:a16="http://schemas.microsoft.com/office/drawing/2014/main" id="{4BD15A9B-2767-834A-8439-A614C189108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4326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thway &amp; Course Titl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9EC23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5" name="Oval 4"/>
            <p:cNvSpPr/>
            <p:nvPr userDrawn="1"/>
          </p:nvSpPr>
          <p:spPr>
            <a:xfrm>
              <a:off x="6502506" y="2359163"/>
              <a:ext cx="974920" cy="964722"/>
            </a:xfrm>
            <a:prstGeom prst="ellipse">
              <a:avLst/>
            </a:prstGeom>
            <a:solidFill>
              <a:srgbClr val="FAB0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6" name="Oval 5"/>
            <p:cNvSpPr/>
            <p:nvPr userDrawn="1"/>
          </p:nvSpPr>
          <p:spPr>
            <a:xfrm>
              <a:off x="7724674" y="2359163"/>
              <a:ext cx="972910" cy="964722"/>
            </a:xfrm>
            <a:prstGeom prst="ellipse">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pic>
        <p:nvPicPr>
          <p:cNvPr id="7" name="Picture 19" descr="FDM-Logo-Small.jpg"/>
          <p:cNvPicPr>
            <a:picLocks noChangeAspect="1"/>
          </p:cNvPicPr>
          <p:nvPr userDrawn="1"/>
        </p:nvPicPr>
        <p:blipFill>
          <a:blip r:embed="rId2">
            <a:grayscl/>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kumimoji="1" lang="zh-TW" altLang="en-US">
              <a:solidFill>
                <a:srgbClr val="000000"/>
              </a:solidFill>
              <a:ea typeface="MS PGothic" pitchFamily="34" charset="-128"/>
            </a:endParaRPr>
          </a:p>
        </p:txBody>
      </p:sp>
      <p:sp>
        <p:nvSpPr>
          <p:cNvPr id="9" name="TextBox fdmgroup.com"/>
          <p:cNvSpPr txBox="1">
            <a:spLocks noChangeArrowheads="1"/>
          </p:cNvSpPr>
          <p:nvPr userDrawn="1"/>
        </p:nvSpPr>
        <p:spPr bwMode="auto">
          <a:xfrm>
            <a:off x="257176" y="6444988"/>
            <a:ext cx="1423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l" eaLnBrk="1" hangingPunct="1">
              <a:defRPr/>
            </a:pPr>
            <a:r>
              <a:rPr lang="en-GB" sz="1200" b="1" i="1">
                <a:solidFill>
                  <a:srgbClr val="808080"/>
                </a:solidFill>
                <a:effectLst/>
                <a:latin typeface="Arial"/>
                <a:ea typeface="PMingLiU"/>
              </a:rPr>
              <a:t>© FDM Group</a:t>
            </a:r>
            <a:endParaRPr lang="en-US" sz="1200" b="1">
              <a:solidFill>
                <a:schemeClr val="bg1"/>
              </a:solidFill>
              <a:latin typeface="Arial" charset="0"/>
              <a:cs typeface="Arial" charset="0"/>
            </a:endParaRPr>
          </a:p>
        </p:txBody>
      </p:sp>
      <p:sp>
        <p:nvSpPr>
          <p:cNvPr id="11" name="Text Placeholder 10"/>
          <p:cNvSpPr>
            <a:spLocks noGrp="1"/>
          </p:cNvSpPr>
          <p:nvPr>
            <p:ph type="body" sz="quarter" idx="10" hasCustomPrompt="1"/>
          </p:nvPr>
        </p:nvSpPr>
        <p:spPr>
          <a:xfrm>
            <a:off x="333375" y="3986150"/>
            <a:ext cx="8458200" cy="615553"/>
          </a:xfrm>
          <a:prstGeom prst="rect">
            <a:avLst/>
          </a:prstGeom>
        </p:spPr>
        <p:txBody>
          <a:bodyPr>
            <a:spAutoFit/>
          </a:bodyPr>
          <a:lstStyle>
            <a:lvl1pPr>
              <a:defRPr sz="3400">
                <a:latin typeface="+mn-lt"/>
              </a:defRPr>
            </a:lvl1pPr>
            <a:lvl2pPr marL="85725" indent="0">
              <a:buNone/>
              <a:defRPr sz="3400">
                <a:latin typeface="+mn-lt"/>
              </a:defRPr>
            </a:lvl2pPr>
            <a:lvl3pPr marL="265113" indent="0">
              <a:buNone/>
              <a:defRPr sz="3400">
                <a:latin typeface="+mn-lt"/>
              </a:defRPr>
            </a:lvl3pPr>
            <a:lvl4pPr>
              <a:defRPr sz="3400">
                <a:latin typeface="+mn-lt"/>
              </a:defRPr>
            </a:lvl4pPr>
            <a:lvl5pPr>
              <a:defRPr sz="3400">
                <a:latin typeface="+mn-lt"/>
              </a:defRPr>
            </a:lvl5pPr>
          </a:lstStyle>
          <a:p>
            <a:pPr lvl="0"/>
            <a:r>
              <a:rPr lang="en-US"/>
              <a:t>Pathway Title</a:t>
            </a:r>
            <a:endParaRPr lang="en-GB"/>
          </a:p>
        </p:txBody>
      </p:sp>
      <p:sp>
        <p:nvSpPr>
          <p:cNvPr id="14" name="Text Placeholder 10"/>
          <p:cNvSpPr>
            <a:spLocks noGrp="1"/>
          </p:cNvSpPr>
          <p:nvPr>
            <p:ph type="body" sz="quarter" idx="11" hasCustomPrompt="1"/>
          </p:nvPr>
        </p:nvSpPr>
        <p:spPr>
          <a:xfrm>
            <a:off x="333500" y="4716400"/>
            <a:ext cx="8458200" cy="461665"/>
          </a:xfrm>
          <a:prstGeom prst="rect">
            <a:avLst/>
          </a:prstGeom>
        </p:spPr>
        <p:txBody>
          <a:bodyPr vert="horz" lIns="91440" tIns="45720" rIns="91440" bIns="45720" rtlCol="0" anchor="t">
            <a:spAutoFit/>
          </a:bodyPr>
          <a:lstStyle>
            <a:lvl1pPr>
              <a:defRPr lang="en-US" altLang="zh-TW" sz="2400" b="1" dirty="0" smtClean="0">
                <a:solidFill>
                  <a:srgbClr val="2EABE2"/>
                </a:solidFill>
                <a:latin typeface="+mn-lt"/>
                <a:cs typeface="Arial" panose="020B0604020202020204" pitchFamily="34" charset="0"/>
              </a:defRPr>
            </a:lvl1pPr>
          </a:lstStyle>
          <a:p>
            <a:pPr lvl="0">
              <a:spcBef>
                <a:spcPct val="0"/>
              </a:spcBef>
            </a:pPr>
            <a:r>
              <a:rPr lang="en-US" altLang="zh-TW" b="1">
                <a:solidFill>
                  <a:srgbClr val="2EABE2"/>
                </a:solidFill>
                <a:latin typeface="Arial" pitchFamily="34" charset="0"/>
                <a:cs typeface="Arial" pitchFamily="34" charset="0"/>
              </a:rPr>
              <a:t>Course Title</a:t>
            </a:r>
            <a:endParaRPr lang="en-US" altLang="zh-TW">
              <a:solidFill>
                <a:srgbClr val="2EABE2"/>
              </a:solidFill>
              <a:latin typeface="Arial" pitchFamily="34" charset="0"/>
              <a:cs typeface="Arial" pitchFamily="34" charset="0"/>
            </a:endParaRPr>
          </a:p>
        </p:txBody>
      </p:sp>
    </p:spTree>
    <p:extLst>
      <p:ext uri="{BB962C8B-B14F-4D97-AF65-F5344CB8AC3E}">
        <p14:creationId xmlns:p14="http://schemas.microsoft.com/office/powerpoint/2010/main" val="19561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Course Title</a:t>
            </a:r>
          </a:p>
        </p:txBody>
      </p:sp>
      <p:sp>
        <p:nvSpPr>
          <p:cNvPr id="14" name="Rectangle 2"/>
          <p:cNvSpPr txBox="1">
            <a:spLocks noChangeArrowheads="1"/>
          </p:cNvSpPr>
          <p:nvPr userDrawn="1"/>
        </p:nvSpPr>
        <p:spPr>
          <a:xfrm>
            <a:off x="432000" y="975600"/>
            <a:ext cx="6801953" cy="453183"/>
          </a:xfrm>
          <a:prstGeom prst="rect">
            <a:avLst/>
          </a:prstGeom>
        </p:spPr>
        <p:txBody>
          <a:bodyPr vert="horz" wrap="square" lIns="72000" tIns="72000" rIns="72000" bIns="72000" rtlCol="0" anchor="t">
            <a:spAutoFit/>
          </a:bodyPr>
          <a:lstStyle/>
          <a:p>
            <a:r>
              <a:rPr lang="en-GB" sz="2000" b="1">
                <a:solidFill>
                  <a:srgbClr val="2EABE2"/>
                </a:solidFill>
                <a:latin typeface="+mn-lt"/>
                <a:cs typeface="Arial" panose="020B0604020202020204" pitchFamily="34" charset="0"/>
              </a:rPr>
              <a:t>Agenda</a:t>
            </a:r>
          </a:p>
        </p:txBody>
      </p:sp>
      <p:sp>
        <p:nvSpPr>
          <p:cNvPr id="28" name="Text Placeholder 27"/>
          <p:cNvSpPr>
            <a:spLocks noGrp="1"/>
          </p:cNvSpPr>
          <p:nvPr>
            <p:ph type="body" sz="quarter" idx="12" hasCustomPrompt="1"/>
          </p:nvPr>
        </p:nvSpPr>
        <p:spPr>
          <a:xfrm>
            <a:off x="831750" y="1520038"/>
            <a:ext cx="7374099" cy="923330"/>
          </a:xfrm>
          <a:prstGeom prst="rect">
            <a:avLst/>
          </a:prstGeom>
        </p:spPr>
        <p:txBody>
          <a:bodyPr wrap="square">
            <a:spAutoFit/>
          </a:bodyPr>
          <a:lstStyle>
            <a:lvl1pPr marL="180000" indent="-180000">
              <a:lnSpc>
                <a:spcPct val="150000"/>
              </a:lnSpc>
              <a:spcBef>
                <a:spcPts val="0"/>
              </a:spcBef>
              <a:buFont typeface="Arial" panose="020B0604020202020204" pitchFamily="34" charset="0"/>
              <a:buChar char="•"/>
              <a:defRPr sz="1800"/>
            </a:lvl1pPr>
          </a:lstStyle>
          <a:p>
            <a:pPr lvl="0"/>
            <a:r>
              <a:rPr lang="en-GB"/>
              <a:t>Module 1 – add Hyperlink</a:t>
            </a:r>
          </a:p>
          <a:p>
            <a:pPr lvl="0"/>
            <a:endParaRPr lang="en-GB"/>
          </a:p>
        </p:txBody>
      </p:sp>
    </p:spTree>
    <p:extLst>
      <p:ext uri="{BB962C8B-B14F-4D97-AF65-F5344CB8AC3E}">
        <p14:creationId xmlns:p14="http://schemas.microsoft.com/office/powerpoint/2010/main" val="150015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Head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Module Header</a:t>
            </a:r>
          </a:p>
        </p:txBody>
      </p:sp>
    </p:spTree>
    <p:extLst>
      <p:ext uri="{BB962C8B-B14F-4D97-AF65-F5344CB8AC3E}">
        <p14:creationId xmlns:p14="http://schemas.microsoft.com/office/powerpoint/2010/main" val="261456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dule &amp; Subject Head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Module Header</a:t>
            </a:r>
          </a:p>
        </p:txBody>
      </p:sp>
      <p:sp>
        <p:nvSpPr>
          <p:cNvPr id="8" name="Text Placeholder 7"/>
          <p:cNvSpPr>
            <a:spLocks noGrp="1"/>
          </p:cNvSpPr>
          <p:nvPr>
            <p:ph type="body" sz="quarter" idx="14" hasCustomPrompt="1"/>
          </p:nvPr>
        </p:nvSpPr>
        <p:spPr>
          <a:xfrm>
            <a:off x="405375" y="997365"/>
            <a:ext cx="7583487" cy="426810"/>
          </a:xfrm>
          <a:prstGeom prst="rect">
            <a:avLst/>
          </a:prstGeom>
        </p:spPr>
        <p:txBody>
          <a:bodyPr/>
          <a:lstStyle>
            <a:lvl1pPr>
              <a:defRPr sz="2000" b="1">
                <a:solidFill>
                  <a:srgbClr val="2EABE2"/>
                </a:solidFill>
              </a:defRPr>
            </a:lvl1pPr>
          </a:lstStyle>
          <a:p>
            <a:pPr lvl="0"/>
            <a:r>
              <a:rPr lang="en-GB"/>
              <a:t>Click to edit Subject Header</a:t>
            </a:r>
          </a:p>
        </p:txBody>
      </p:sp>
    </p:spTree>
    <p:extLst>
      <p:ext uri="{BB962C8B-B14F-4D97-AF65-F5344CB8AC3E}">
        <p14:creationId xmlns:p14="http://schemas.microsoft.com/office/powerpoint/2010/main" val="216653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on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Module Header</a:t>
            </a:r>
          </a:p>
        </p:txBody>
      </p:sp>
      <p:sp>
        <p:nvSpPr>
          <p:cNvPr id="8" name="Text Placeholder 7"/>
          <p:cNvSpPr>
            <a:spLocks noGrp="1"/>
          </p:cNvSpPr>
          <p:nvPr>
            <p:ph type="body" sz="quarter" idx="14" hasCustomPrompt="1"/>
          </p:nvPr>
        </p:nvSpPr>
        <p:spPr>
          <a:xfrm>
            <a:off x="405375" y="997365"/>
            <a:ext cx="7583487" cy="426810"/>
          </a:xfrm>
          <a:prstGeom prst="rect">
            <a:avLst/>
          </a:prstGeom>
        </p:spPr>
        <p:txBody>
          <a:bodyPr/>
          <a:lstStyle>
            <a:lvl1pPr>
              <a:defRPr sz="2000" b="1">
                <a:solidFill>
                  <a:srgbClr val="2EABE2"/>
                </a:solidFill>
              </a:defRPr>
            </a:lvl1pPr>
          </a:lstStyle>
          <a:p>
            <a:pPr lvl="0"/>
            <a:r>
              <a:rPr lang="en-GB"/>
              <a:t>Click to edit Subject Header</a:t>
            </a:r>
          </a:p>
        </p:txBody>
      </p:sp>
      <p:sp>
        <p:nvSpPr>
          <p:cNvPr id="7" name="Text Placeholder 9"/>
          <p:cNvSpPr>
            <a:spLocks noGrp="1"/>
          </p:cNvSpPr>
          <p:nvPr>
            <p:ph type="body" sz="quarter" idx="13" hasCustomPrompt="1"/>
          </p:nvPr>
        </p:nvSpPr>
        <p:spPr>
          <a:xfrm>
            <a:off x="626400" y="1436400"/>
            <a:ext cx="7820025" cy="853292"/>
          </a:xfrm>
          <a:prstGeom prst="rect">
            <a:avLst/>
          </a:prstGeom>
        </p:spPr>
        <p:txBody>
          <a:bodyPr lIns="72000" tIns="72000" rIns="72000" bIns="72000">
            <a:spAutoFit/>
          </a:bodyPr>
          <a:lstStyle>
            <a:lvl1pPr marL="180000" indent="-180000">
              <a:spcBef>
                <a:spcPts val="1800"/>
              </a:spcBef>
              <a:buFont typeface="Arial" panose="020B0604020202020204" pitchFamily="34" charset="0"/>
              <a:buChar char="•"/>
              <a:defRPr sz="1800">
                <a:latin typeface="+mn-lt"/>
              </a:defRPr>
            </a:lvl1pPr>
            <a:lvl2pPr marL="808038" indent="-250825" defTabSz="628650">
              <a:spcBef>
                <a:spcPts val="1200"/>
              </a:spcBef>
              <a:buFont typeface="Arial" panose="020B0604020202020204" pitchFamily="34" charset="0"/>
              <a:buChar char="–"/>
              <a:defRPr sz="1800">
                <a:latin typeface="+mn-lt"/>
              </a:defRPr>
            </a:lvl2pPr>
            <a:lvl3pPr marL="265113" indent="0">
              <a:buFont typeface="Arial" panose="020B0604020202020204" pitchFamily="34" charset="0"/>
              <a:buNone/>
              <a:defRPr sz="1800">
                <a:latin typeface="+mn-lt"/>
              </a:defRPr>
            </a:lvl3pPr>
            <a:lvl4pPr>
              <a:defRPr>
                <a:latin typeface="+mn-lt"/>
              </a:defRPr>
            </a:lvl4pPr>
            <a:lvl5pPr>
              <a:defRPr>
                <a:latin typeface="+mn-lt"/>
              </a:defRPr>
            </a:lvl5pPr>
          </a:lstStyle>
          <a:p>
            <a:pPr lvl="0"/>
            <a:r>
              <a:rPr lang="en-US"/>
              <a:t>Click to edit bullet points (Level 1 and Level 2)</a:t>
            </a:r>
          </a:p>
          <a:p>
            <a:pPr lvl="1"/>
            <a:r>
              <a:rPr lang="en-US"/>
              <a:t>Level 2</a:t>
            </a:r>
          </a:p>
        </p:txBody>
      </p:sp>
    </p:spTree>
    <p:extLst>
      <p:ext uri="{BB962C8B-B14F-4D97-AF65-F5344CB8AC3E}">
        <p14:creationId xmlns:p14="http://schemas.microsoft.com/office/powerpoint/2010/main" val="151524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6D2AA52-C678-41AF-AD17-7AA602070EB0}" type="slidenum">
              <a:rPr lang="en-US" altLang="en-US"/>
              <a:pPr/>
              <a:t>‹#›</a:t>
            </a:fld>
            <a:endParaRPr lang="en-US" altLang="en-US"/>
          </a:p>
        </p:txBody>
      </p:sp>
    </p:spTree>
    <p:extLst>
      <p:ext uri="{BB962C8B-B14F-4D97-AF65-F5344CB8AC3E}">
        <p14:creationId xmlns:p14="http://schemas.microsoft.com/office/powerpoint/2010/main" val="21954391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 fdmgroup.com"/>
          <p:cNvSpPr txBox="1">
            <a:spLocks noChangeArrowheads="1"/>
          </p:cNvSpPr>
          <p:nvPr/>
        </p:nvSpPr>
        <p:spPr bwMode="auto">
          <a:xfrm>
            <a:off x="371475" y="6528113"/>
            <a:ext cx="14987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l" eaLnBrk="1" hangingPunct="1">
              <a:defRPr/>
            </a:pPr>
            <a:r>
              <a:rPr lang="en-GB" sz="1200" b="1" i="1">
                <a:solidFill>
                  <a:srgbClr val="808080"/>
                </a:solidFill>
                <a:effectLst/>
                <a:latin typeface="Arial"/>
                <a:ea typeface="PMingLiU"/>
              </a:rPr>
              <a:t>© FDM Group</a:t>
            </a:r>
            <a:endParaRPr lang="en-US" sz="1200" b="1">
              <a:latin typeface="Arial" charset="0"/>
              <a:cs typeface="Arial" charset="0"/>
            </a:endParaRPr>
          </a:p>
        </p:txBody>
      </p:sp>
      <p:cxnSp>
        <p:nvCxnSpPr>
          <p:cNvPr id="10" name="Straight Line bottom"/>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top"/>
          <p:cNvSpPr/>
          <p:nvPr/>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9EC23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15" name="Oval 14"/>
            <p:cNvSpPr/>
            <p:nvPr userDrawn="1"/>
          </p:nvSpPr>
          <p:spPr>
            <a:xfrm>
              <a:off x="6507470" y="2359163"/>
              <a:ext cx="964991" cy="964722"/>
            </a:xfrm>
            <a:prstGeom prst="ellipse">
              <a:avLst/>
            </a:prstGeom>
            <a:solidFill>
              <a:srgbClr val="FAB0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16" name="Oval 15"/>
            <p:cNvSpPr/>
            <p:nvPr userDrawn="1"/>
          </p:nvSpPr>
          <p:spPr>
            <a:xfrm>
              <a:off x="7724199" y="2359163"/>
              <a:ext cx="973385" cy="964722"/>
            </a:xfrm>
            <a:prstGeom prst="ellipse">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pPr>
              <a:defRPr/>
            </a:pPr>
            <a:fld id="{51CB66A9-0355-481E-B709-72F5CA5C743B}"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4379" r:id="rId1"/>
    <p:sldLayoutId id="2147484382" r:id="rId2"/>
    <p:sldLayoutId id="2147484380" r:id="rId3"/>
    <p:sldLayoutId id="2147484387" r:id="rId4"/>
    <p:sldLayoutId id="2147484381" r:id="rId5"/>
    <p:sldLayoutId id="2147484388" r:id="rId6"/>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chor="t">
            <a:spAutoFit/>
          </a:bodyPr>
          <a:lstStyle/>
          <a:p>
            <a:r>
              <a:rPr lang="en-US" altLang="zh-TW">
                <a:ea typeface="MS PGothic"/>
                <a:cs typeface="Arial"/>
              </a:rPr>
              <a:t>Introduction to Linux Storage</a:t>
            </a:r>
            <a:endParaRPr lang="en-US" altLang="zh-TW">
              <a:cs typeface="Arial"/>
            </a:endParaRPr>
          </a:p>
        </p:txBody>
      </p:sp>
      <p:sp>
        <p:nvSpPr>
          <p:cNvPr id="3" name="Text Placeholder 2"/>
          <p:cNvSpPr>
            <a:spLocks noGrp="1"/>
          </p:cNvSpPr>
          <p:nvPr>
            <p:ph type="body" sz="quarter" idx="11"/>
          </p:nvPr>
        </p:nvSpPr>
        <p:spPr/>
        <p:txBody>
          <a:bodyPr/>
          <a:lstStyle/>
          <a:p>
            <a:pPr eaLnBrk="1" hangingPunct="1"/>
            <a:r>
              <a:rPr lang="en-US" altLang="zh-TW">
                <a:latin typeface="Arial"/>
                <a:ea typeface="MS PGothic"/>
                <a:cs typeface="Arial"/>
              </a:rPr>
              <a:t>Using disk partitions</a:t>
            </a:r>
          </a:p>
        </p:txBody>
      </p:sp>
    </p:spTree>
    <p:extLst>
      <p:ext uri="{BB962C8B-B14F-4D97-AF65-F5344CB8AC3E}">
        <p14:creationId xmlns:p14="http://schemas.microsoft.com/office/powerpoint/2010/main" val="46330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Label – initialization.</a:t>
            </a:r>
          </a:p>
        </p:txBody>
      </p:sp>
      <p:sp>
        <p:nvSpPr>
          <p:cNvPr id="6" name="TextBox 5">
            <a:extLst>
              <a:ext uri="{FF2B5EF4-FFF2-40B4-BE49-F238E27FC236}">
                <a16:creationId xmlns:a16="http://schemas.microsoft.com/office/drawing/2014/main" id="{EF67F748-AB77-5246-B972-2FC8960557E8}"/>
              </a:ext>
            </a:extLst>
          </p:cNvPr>
          <p:cNvSpPr txBox="1"/>
          <p:nvPr/>
        </p:nvSpPr>
        <p:spPr>
          <a:xfrm>
            <a:off x="626400" y="1614481"/>
            <a:ext cx="3831300" cy="3800481"/>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gdisk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sdb</a:t>
            </a: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GPT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fdisk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gdisk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version 0.8.10</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 table scan: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MBR: not present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BSD: not present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APM: not present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GPT: not present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Creating new GPT entries.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r>
              <a:rPr kumimoji="0" lang="en-US" sz="32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m</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
        <p:nvSpPr>
          <p:cNvPr id="7" name="TextBox 6">
            <a:extLst>
              <a:ext uri="{FF2B5EF4-FFF2-40B4-BE49-F238E27FC236}">
                <a16:creationId xmlns:a16="http://schemas.microsoft.com/office/drawing/2014/main" id="{E66F11CE-F731-0646-8184-3AF06B34052F}"/>
              </a:ext>
            </a:extLst>
          </p:cNvPr>
          <p:cNvSpPr txBox="1"/>
          <p:nvPr/>
        </p:nvSpPr>
        <p:spPr>
          <a:xfrm>
            <a:off x="5186362" y="1857374"/>
            <a:ext cx="3331237" cy="2671764"/>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Here the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gdisk</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command has identified that the disk has no label.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The command ‘m’ reveals the menu.</a:t>
            </a:r>
          </a:p>
        </p:txBody>
      </p:sp>
    </p:spTree>
    <p:extLst>
      <p:ext uri="{BB962C8B-B14F-4D97-AF65-F5344CB8AC3E}">
        <p14:creationId xmlns:p14="http://schemas.microsoft.com/office/powerpoint/2010/main" val="29788056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1">
            <a:extLst>
              <a:ext uri="{FF2B5EF4-FFF2-40B4-BE49-F238E27FC236}">
                <a16:creationId xmlns:a16="http://schemas.microsoft.com/office/drawing/2014/main" id="{909C0798-B9DE-2045-A86F-B66948F250EE}"/>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third field of the fstab file?</a:t>
            </a:r>
          </a:p>
        </p:txBody>
      </p:sp>
      <p:sp>
        <p:nvSpPr>
          <p:cNvPr id="221187" name="Text Box 2">
            <a:extLst>
              <a:ext uri="{FF2B5EF4-FFF2-40B4-BE49-F238E27FC236}">
                <a16:creationId xmlns:a16="http://schemas.microsoft.com/office/drawing/2014/main" id="{A266971A-DD61-5B4D-A14D-FFB8123BA863}"/>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21188" name="Text Box 3">
            <a:extLst>
              <a:ext uri="{FF2B5EF4-FFF2-40B4-BE49-F238E27FC236}">
                <a16:creationId xmlns:a16="http://schemas.microsoft.com/office/drawing/2014/main" id="{3DB8E591-DEFD-4B4C-BAEA-72BD12E66AD7}"/>
              </a:ext>
            </a:extLst>
          </p:cNvPr>
          <p:cNvSpPr txBox="1">
            <a:spLocks noChangeArrowheads="1"/>
          </p:cNvSpPr>
          <p:nvPr/>
        </p:nvSpPr>
        <p:spPr bwMode="auto">
          <a:xfrm>
            <a:off x="685800" y="3429000"/>
            <a:ext cx="627538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type, ext4, xfs or whatever.</a:t>
            </a:r>
          </a:p>
        </p:txBody>
      </p:sp>
    </p:spTree>
    <p:extLst>
      <p:ext uri="{BB962C8B-B14F-4D97-AF65-F5344CB8AC3E}">
        <p14:creationId xmlns:p14="http://schemas.microsoft.com/office/powerpoint/2010/main" val="307195865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1">
            <a:extLst>
              <a:ext uri="{FF2B5EF4-FFF2-40B4-BE49-F238E27FC236}">
                <a16:creationId xmlns:a16="http://schemas.microsoft.com/office/drawing/2014/main" id="{25549C0F-5411-8746-AA81-0DDDDEFFEF1D}"/>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For a filesystem which has an associated entry in /etc/fstab, how many pieces of information do we need to give the mount command, at minimum, to mount a specific filesystem.</a:t>
            </a:r>
          </a:p>
        </p:txBody>
      </p:sp>
      <p:sp>
        <p:nvSpPr>
          <p:cNvPr id="239619" name="Text Box 2">
            <a:extLst>
              <a:ext uri="{FF2B5EF4-FFF2-40B4-BE49-F238E27FC236}">
                <a16:creationId xmlns:a16="http://schemas.microsoft.com/office/drawing/2014/main" id="{6D817C0A-5111-9B4B-B94F-B64B6C4A062C}"/>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418135220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1">
            <a:extLst>
              <a:ext uri="{FF2B5EF4-FFF2-40B4-BE49-F238E27FC236}">
                <a16:creationId xmlns:a16="http://schemas.microsoft.com/office/drawing/2014/main" id="{6659BA7B-74C9-B44D-9153-570A4A5EAC53}"/>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For a filesystem which has an associated entry in /etc/fstab, how many pieces of information do we need to give the mount command, at minimum, to mount a specific filesystem.</a:t>
            </a:r>
          </a:p>
        </p:txBody>
      </p:sp>
      <p:sp>
        <p:nvSpPr>
          <p:cNvPr id="241667" name="Text Box 2">
            <a:extLst>
              <a:ext uri="{FF2B5EF4-FFF2-40B4-BE49-F238E27FC236}">
                <a16:creationId xmlns:a16="http://schemas.microsoft.com/office/drawing/2014/main" id="{022EB5AF-A937-1B42-925D-2C000F29A21D}"/>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41668" name="Text Box 3">
            <a:extLst>
              <a:ext uri="{FF2B5EF4-FFF2-40B4-BE49-F238E27FC236}">
                <a16:creationId xmlns:a16="http://schemas.microsoft.com/office/drawing/2014/main" id="{33ED3E91-2D7A-7A44-BECC-32EB771E3B7A}"/>
              </a:ext>
            </a:extLst>
          </p:cNvPr>
          <p:cNvSpPr txBox="1">
            <a:spLocks noChangeArrowheads="1"/>
          </p:cNvSpPr>
          <p:nvPr/>
        </p:nvSpPr>
        <p:spPr bwMode="auto">
          <a:xfrm>
            <a:off x="827088" y="3429000"/>
            <a:ext cx="253836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One.</a:t>
            </a:r>
            <a:r>
              <a:rPr lang="en-GB" altLang="en-US" sz="3600">
                <a:latin typeface="Calibri" panose="020F0502020204030204" pitchFamily="34" charset="0"/>
              </a:rPr>
              <a:t> As in:</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noProof="0">
                <a:latin typeface="Calibri" panose="020F0502020204030204" pitchFamily="34" charset="0"/>
              </a:rPr>
              <a:t>m</a:t>
            </a: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ount</a:t>
            </a:r>
            <a:r>
              <a:rPr kumimoji="0" lang="en-GB" altLang="en-US" sz="3600" b="0" i="0" u="none" strike="noStrike" kern="1200" cap="none" spc="0" normalizeH="0" noProof="0">
                <a:ln>
                  <a:noFill/>
                </a:ln>
                <a:solidFill>
                  <a:srgbClr val="000000"/>
                </a:solidFill>
                <a:effectLst/>
                <a:uLnTx/>
                <a:uFillTx/>
                <a:latin typeface="Calibri" panose="020F0502020204030204" pitchFamily="34" charset="0"/>
                <a:ea typeface="MS PGothic" panose="020B0600070205080204" pitchFamily="34" charset="-128"/>
                <a:cs typeface="+mn-cs"/>
              </a:rPr>
              <a:t> /data</a:t>
            </a:r>
            <a:endPar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94408996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1">
            <a:extLst>
              <a:ext uri="{FF2B5EF4-FFF2-40B4-BE49-F238E27FC236}">
                <a16:creationId xmlns:a16="http://schemas.microsoft.com/office/drawing/2014/main" id="{B7BE533F-A83F-5048-BD77-CC29CE0B0D72}"/>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You cannot unmount a directory because it is busy.  Which two commands might shed light as to which processes are using it?</a:t>
            </a:r>
          </a:p>
        </p:txBody>
      </p:sp>
      <p:sp>
        <p:nvSpPr>
          <p:cNvPr id="243715" name="Text Box 2">
            <a:extLst>
              <a:ext uri="{FF2B5EF4-FFF2-40B4-BE49-F238E27FC236}">
                <a16:creationId xmlns:a16="http://schemas.microsoft.com/office/drawing/2014/main" id="{8AB644F8-13EA-9D45-8D40-96F9FA20FF31}"/>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37142168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1">
            <a:extLst>
              <a:ext uri="{FF2B5EF4-FFF2-40B4-BE49-F238E27FC236}">
                <a16:creationId xmlns:a16="http://schemas.microsoft.com/office/drawing/2014/main" id="{0705A01B-6C54-E140-B9FD-039F366C5705}"/>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You cannot unmount a directory because it is busy.  Which two commands might shed light as to which processes are using it?</a:t>
            </a:r>
          </a:p>
        </p:txBody>
      </p:sp>
      <p:sp>
        <p:nvSpPr>
          <p:cNvPr id="245763" name="Text Box 2">
            <a:extLst>
              <a:ext uri="{FF2B5EF4-FFF2-40B4-BE49-F238E27FC236}">
                <a16:creationId xmlns:a16="http://schemas.microsoft.com/office/drawing/2014/main" id="{F55A3642-2B3B-D44B-B062-99D9A98343E8}"/>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45764" name="Text Box 3">
            <a:extLst>
              <a:ext uri="{FF2B5EF4-FFF2-40B4-BE49-F238E27FC236}">
                <a16:creationId xmlns:a16="http://schemas.microsoft.com/office/drawing/2014/main" id="{654D1EA7-A877-2947-A70B-3A005F2DB1C0}"/>
              </a:ext>
            </a:extLst>
          </p:cNvPr>
          <p:cNvSpPr txBox="1">
            <a:spLocks noChangeArrowheads="1"/>
          </p:cNvSpPr>
          <p:nvPr/>
        </p:nvSpPr>
        <p:spPr bwMode="auto">
          <a:xfrm>
            <a:off x="827088" y="2894013"/>
            <a:ext cx="5011737"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err="1">
                <a:ln>
                  <a:noFill/>
                </a:ln>
                <a:solidFill>
                  <a:srgbClr val="000000"/>
                </a:solidFill>
                <a:effectLst/>
                <a:uLnTx/>
                <a:uFillTx/>
                <a:latin typeface="Calibri" panose="020F0502020204030204" pitchFamily="34" charset="0"/>
                <a:ea typeface="MS PGothic" panose="020B0600070205080204" pitchFamily="34" charset="-128"/>
                <a:cs typeface="+mn-cs"/>
              </a:rPr>
              <a:t>lsof</a:t>
            </a: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&lt;mount point&gt;</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fuser –</a:t>
            </a:r>
            <a:r>
              <a:rPr kumimoji="0" lang="en-GB" altLang="en-US" sz="3600" b="0" i="0" u="none" strike="noStrike" kern="1200" cap="none" spc="0" normalizeH="0" baseline="0" noProof="0" err="1">
                <a:ln>
                  <a:noFill/>
                </a:ln>
                <a:solidFill>
                  <a:srgbClr val="000000"/>
                </a:solidFill>
                <a:effectLst/>
                <a:uLnTx/>
                <a:uFillTx/>
                <a:latin typeface="Calibri" panose="020F0502020204030204" pitchFamily="34" charset="0"/>
                <a:ea typeface="MS PGothic" panose="020B0600070205080204" pitchFamily="34" charset="-128"/>
                <a:cs typeface="+mn-cs"/>
              </a:rPr>
              <a:t>cuv</a:t>
            </a: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&lt;mount point&gt;</a:t>
            </a:r>
          </a:p>
        </p:txBody>
      </p:sp>
    </p:spTree>
    <p:extLst>
      <p:ext uri="{BB962C8B-B14F-4D97-AF65-F5344CB8AC3E}">
        <p14:creationId xmlns:p14="http://schemas.microsoft.com/office/powerpoint/2010/main" val="90385074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1">
            <a:extLst>
              <a:ext uri="{FF2B5EF4-FFF2-40B4-BE49-F238E27FC236}">
                <a16:creationId xmlns:a16="http://schemas.microsoft.com/office/drawing/2014/main" id="{89473106-7007-E641-BE37-89054CD56293}"/>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Does deleting a disk partition delete the data it contained? (Yes/No)</a:t>
            </a:r>
          </a:p>
        </p:txBody>
      </p:sp>
      <p:sp>
        <p:nvSpPr>
          <p:cNvPr id="276483" name="Text Box 2">
            <a:extLst>
              <a:ext uri="{FF2B5EF4-FFF2-40B4-BE49-F238E27FC236}">
                <a16:creationId xmlns:a16="http://schemas.microsoft.com/office/drawing/2014/main" id="{5777C686-56C5-E545-B0C4-CE34621EBF23}"/>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5241311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1">
            <a:extLst>
              <a:ext uri="{FF2B5EF4-FFF2-40B4-BE49-F238E27FC236}">
                <a16:creationId xmlns:a16="http://schemas.microsoft.com/office/drawing/2014/main" id="{603CB5F6-0E10-294C-B442-745E6E2A527F}"/>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Does deleting a disk partition delete the data it contained? (Yes/No)</a:t>
            </a:r>
          </a:p>
        </p:txBody>
      </p:sp>
      <p:sp>
        <p:nvSpPr>
          <p:cNvPr id="278531" name="Text Box 2">
            <a:extLst>
              <a:ext uri="{FF2B5EF4-FFF2-40B4-BE49-F238E27FC236}">
                <a16:creationId xmlns:a16="http://schemas.microsoft.com/office/drawing/2014/main" id="{1D70E989-F5AD-7F4F-96C0-B9B4D17C542A}"/>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78532" name="Text Box 3">
            <a:extLst>
              <a:ext uri="{FF2B5EF4-FFF2-40B4-BE49-F238E27FC236}">
                <a16:creationId xmlns:a16="http://schemas.microsoft.com/office/drawing/2014/main" id="{947D7E10-65F8-D942-811A-7DB732BA9644}"/>
              </a:ext>
            </a:extLst>
          </p:cNvPr>
          <p:cNvSpPr txBox="1">
            <a:spLocks noChangeArrowheads="1"/>
          </p:cNvSpPr>
          <p:nvPr/>
        </p:nvSpPr>
        <p:spPr bwMode="auto">
          <a:xfrm>
            <a:off x="903288" y="2160588"/>
            <a:ext cx="5381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No</a:t>
            </a:r>
          </a:p>
        </p:txBody>
      </p:sp>
    </p:spTree>
    <p:extLst>
      <p:ext uri="{BB962C8B-B14F-4D97-AF65-F5344CB8AC3E}">
        <p14:creationId xmlns:p14="http://schemas.microsoft.com/office/powerpoint/2010/main" val="192004426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1">
            <a:extLst>
              <a:ext uri="{FF2B5EF4-FFF2-40B4-BE49-F238E27FC236}">
                <a16:creationId xmlns:a16="http://schemas.microsoft.com/office/drawing/2014/main" id="{D5487697-51B9-AF48-BD52-A4BFD7AA3CE0}"/>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If a disk partition were to be deleted but immediately put back exactly as it was previously, would the filesystem it contained reappear? (Yes/No)</a:t>
            </a:r>
          </a:p>
        </p:txBody>
      </p:sp>
      <p:sp>
        <p:nvSpPr>
          <p:cNvPr id="280579" name="Text Box 2">
            <a:extLst>
              <a:ext uri="{FF2B5EF4-FFF2-40B4-BE49-F238E27FC236}">
                <a16:creationId xmlns:a16="http://schemas.microsoft.com/office/drawing/2014/main" id="{14ED1097-9446-1841-9D2A-3440D36F1079}"/>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109334142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1">
            <a:extLst>
              <a:ext uri="{FF2B5EF4-FFF2-40B4-BE49-F238E27FC236}">
                <a16:creationId xmlns:a16="http://schemas.microsoft.com/office/drawing/2014/main" id="{A29F24BA-8B3C-434D-B3AF-F97A5C7EBA59}"/>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If a disk partition were to be deleted but immediately put back exactly as it was previously, would the filesystem it contained reappear? (Yes/No)</a:t>
            </a:r>
          </a:p>
        </p:txBody>
      </p:sp>
      <p:sp>
        <p:nvSpPr>
          <p:cNvPr id="282627" name="Text Box 2">
            <a:extLst>
              <a:ext uri="{FF2B5EF4-FFF2-40B4-BE49-F238E27FC236}">
                <a16:creationId xmlns:a16="http://schemas.microsoft.com/office/drawing/2014/main" id="{EB9D28B5-89D8-3844-967B-A33E9E7E1527}"/>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82628" name="Text Box 3">
            <a:extLst>
              <a:ext uri="{FF2B5EF4-FFF2-40B4-BE49-F238E27FC236}">
                <a16:creationId xmlns:a16="http://schemas.microsoft.com/office/drawing/2014/main" id="{1FB03612-A45A-644C-943F-4CDF6EC1931C}"/>
              </a:ext>
            </a:extLst>
          </p:cNvPr>
          <p:cNvSpPr txBox="1">
            <a:spLocks noChangeArrowheads="1"/>
          </p:cNvSpPr>
          <p:nvPr/>
        </p:nvSpPr>
        <p:spPr bwMode="auto">
          <a:xfrm>
            <a:off x="720725" y="2708275"/>
            <a:ext cx="8794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40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Yes</a:t>
            </a:r>
          </a:p>
        </p:txBody>
      </p:sp>
    </p:spTree>
    <p:extLst>
      <p:ext uri="{BB962C8B-B14F-4D97-AF65-F5344CB8AC3E}">
        <p14:creationId xmlns:p14="http://schemas.microsoft.com/office/powerpoint/2010/main" val="342343439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1">
            <a:extLst>
              <a:ext uri="{FF2B5EF4-FFF2-40B4-BE49-F238E27FC236}">
                <a16:creationId xmlns:a16="http://schemas.microsoft.com/office/drawing/2014/main" id="{4AE0361C-0582-FC4D-8297-EE5E780E6669}"/>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does df stand for in the command of that name?</a:t>
            </a:r>
          </a:p>
        </p:txBody>
      </p:sp>
      <p:sp>
        <p:nvSpPr>
          <p:cNvPr id="296963" name="Text Box 2">
            <a:extLst>
              <a:ext uri="{FF2B5EF4-FFF2-40B4-BE49-F238E27FC236}">
                <a16:creationId xmlns:a16="http://schemas.microsoft.com/office/drawing/2014/main" id="{F55591C3-87EC-8945-972E-5243045B9155}"/>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11914759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menu.</a:t>
            </a:r>
          </a:p>
        </p:txBody>
      </p:sp>
      <p:sp>
        <p:nvSpPr>
          <p:cNvPr id="6" name="TextBox 5">
            <a:extLst>
              <a:ext uri="{FF2B5EF4-FFF2-40B4-BE49-F238E27FC236}">
                <a16:creationId xmlns:a16="http://schemas.microsoft.com/office/drawing/2014/main" id="{EF67F748-AB77-5246-B972-2FC8960557E8}"/>
              </a:ext>
            </a:extLst>
          </p:cNvPr>
          <p:cNvSpPr txBox="1"/>
          <p:nvPr/>
        </p:nvSpPr>
        <p:spPr>
          <a:xfrm>
            <a:off x="626400" y="1614481"/>
            <a:ext cx="8130250" cy="4413906"/>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Partitions will be aligned on 2048-sector boundaries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Total free space is 209715133 sectors (100.0 </a:t>
            </a:r>
            <a:r>
              <a:rPr kumimoji="0" lang="en-GB" sz="12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GiB</a:t>
            </a: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 for help): m</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b	back up GPT data to a file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	change a partition's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	delete a partition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i</a:t>
            </a: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show detailed information on a partition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l	list known partition types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n	add a new partition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o	create a new empty GUID partition table (GPT)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p	print the partition table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q	quit without saving changes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r	recovery and transformation options (experts only)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s	sort partitions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t	change a partition's type code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v	verify disk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w	write table to disk and exit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x	extra functionality (experts only)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print this menu</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 for help): </a:t>
            </a:r>
            <a:endParaRPr kumimoji="0" lang="en-US"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18352329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1">
            <a:extLst>
              <a:ext uri="{FF2B5EF4-FFF2-40B4-BE49-F238E27FC236}">
                <a16:creationId xmlns:a16="http://schemas.microsoft.com/office/drawing/2014/main" id="{8AEC20C9-7346-6446-BD9D-5E27AD013971}"/>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does df stand for in the command of that name?</a:t>
            </a:r>
          </a:p>
        </p:txBody>
      </p:sp>
      <p:sp>
        <p:nvSpPr>
          <p:cNvPr id="299011" name="Text Box 2">
            <a:extLst>
              <a:ext uri="{FF2B5EF4-FFF2-40B4-BE49-F238E27FC236}">
                <a16:creationId xmlns:a16="http://schemas.microsoft.com/office/drawing/2014/main" id="{83092033-5FC5-494F-9826-4D5CB9B5CEF6}"/>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99012" name="Text Box 3">
            <a:extLst>
              <a:ext uri="{FF2B5EF4-FFF2-40B4-BE49-F238E27FC236}">
                <a16:creationId xmlns:a16="http://schemas.microsoft.com/office/drawing/2014/main" id="{309423E2-2395-394D-8C45-7F7DF9B6D2AA}"/>
              </a:ext>
            </a:extLst>
          </p:cNvPr>
          <p:cNvSpPr txBox="1">
            <a:spLocks noChangeArrowheads="1"/>
          </p:cNvSpPr>
          <p:nvPr/>
        </p:nvSpPr>
        <p:spPr bwMode="auto">
          <a:xfrm>
            <a:off x="792163" y="2016125"/>
            <a:ext cx="734377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Disk free, as in disk free space.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Note it is common to use the -h option for human readable output. Left to itself it reports disk space in disk blocks (512 bytes each). The -h option ensures df chooses more appropriate units.</a:t>
            </a:r>
          </a:p>
        </p:txBody>
      </p:sp>
    </p:spTree>
    <p:extLst>
      <p:ext uri="{BB962C8B-B14F-4D97-AF65-F5344CB8AC3E}">
        <p14:creationId xmlns:p14="http://schemas.microsoft.com/office/powerpoint/2010/main" val="111216123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topics were covered? </a:t>
            </a: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5397" name="Text Box 4">
            <a:extLst>
              <a:ext uri="{FF2B5EF4-FFF2-40B4-BE49-F238E27FC236}">
                <a16:creationId xmlns:a16="http://schemas.microsoft.com/office/drawing/2014/main" id="{55AA3871-2FE2-4343-8071-5E50F88A0335}"/>
              </a:ext>
            </a:extLst>
          </p:cNvPr>
          <p:cNvSpPr txBox="1">
            <a:spLocks noChangeArrowheads="1"/>
          </p:cNvSpPr>
          <p:nvPr/>
        </p:nvSpPr>
        <p:spPr bwMode="auto">
          <a:xfrm>
            <a:off x="792163" y="2519362"/>
            <a:ext cx="3546475" cy="2299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Creating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Dumping or backing up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Manually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Automatically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Transmuting Filesystem Types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Growing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Repairing Filesystems. </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1800" dirty="0">
                <a:latin typeface="Calibri" panose="020F0502020204030204" pitchFamily="34" charset="0"/>
              </a:rPr>
              <a:t>Creating Logical Volumes.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7861219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1">
            <a:extLst>
              <a:ext uri="{FF2B5EF4-FFF2-40B4-BE49-F238E27FC236}">
                <a16:creationId xmlns:a16="http://schemas.microsoft.com/office/drawing/2014/main" id="{91F3B0CB-10FB-854E-8C81-5A8017473C73}"/>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topics were covered? </a:t>
            </a:r>
          </a:p>
        </p:txBody>
      </p:sp>
      <p:sp>
        <p:nvSpPr>
          <p:cNvPr id="317443" name="Text Box 2">
            <a:extLst>
              <a:ext uri="{FF2B5EF4-FFF2-40B4-BE49-F238E27FC236}">
                <a16:creationId xmlns:a16="http://schemas.microsoft.com/office/drawing/2014/main" id="{B1E57079-DAFC-A14A-9B30-A72F44CB0029}"/>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7444" name="Text Box 3">
            <a:extLst>
              <a:ext uri="{FF2B5EF4-FFF2-40B4-BE49-F238E27FC236}">
                <a16:creationId xmlns:a16="http://schemas.microsoft.com/office/drawing/2014/main" id="{D9B9FF52-0FFF-6041-811B-B35B83B684A8}"/>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7445" name="Text Box 4">
            <a:extLst>
              <a:ext uri="{FF2B5EF4-FFF2-40B4-BE49-F238E27FC236}">
                <a16:creationId xmlns:a16="http://schemas.microsoft.com/office/drawing/2014/main" id="{261EAF42-5021-0C42-B285-8C1D4B58D527}"/>
              </a:ext>
            </a:extLst>
          </p:cNvPr>
          <p:cNvSpPr txBox="1">
            <a:spLocks noChangeArrowheads="1"/>
          </p:cNvSpPr>
          <p:nvPr/>
        </p:nvSpPr>
        <p:spPr bwMode="auto">
          <a:xfrm>
            <a:off x="792163" y="2519363"/>
            <a:ext cx="3636962" cy="228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Creating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Dumping or backing up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Manually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Automatically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Transmuting Filesystem Types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Growing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Repairing Filesystems. </a:t>
            </a:r>
          </a:p>
          <a:p>
            <a:pPr>
              <a:spcBef>
                <a:spcPct val="0"/>
              </a:spcBef>
              <a:buClrTx/>
              <a:defRPr/>
            </a:pPr>
            <a:r>
              <a:rPr lang="en-GB" altLang="en-US" sz="1800" b="1" dirty="0">
                <a:latin typeface="Calibri" panose="020F0502020204030204" pitchFamily="34" charset="0"/>
              </a:rPr>
              <a:t>Creating Logical Volumes.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0826374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5397" name="Text Box 4">
            <a:extLst>
              <a:ext uri="{FF2B5EF4-FFF2-40B4-BE49-F238E27FC236}">
                <a16:creationId xmlns:a16="http://schemas.microsoft.com/office/drawing/2014/main" id="{55AA3871-2FE2-4343-8071-5E50F88A0335}"/>
              </a:ext>
            </a:extLst>
          </p:cNvPr>
          <p:cNvSpPr txBox="1">
            <a:spLocks noChangeArrowheads="1"/>
          </p:cNvSpPr>
          <p:nvPr/>
        </p:nvSpPr>
        <p:spPr bwMode="auto">
          <a:xfrm>
            <a:off x="792163" y="2519363"/>
            <a:ext cx="7954573" cy="1844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1800">
                <a:latin typeface="Calibri"/>
                <a:ea typeface="MS PGothic"/>
                <a:cs typeface="Calibri"/>
              </a:rPr>
              <a:t>Logical Volumes are made up of extents.</a:t>
            </a:r>
            <a:endParaRPr lang="en-GB" altLang="en-US" sz="1800" b="0" i="0" u="none" strike="noStrike" kern="1200" cap="none" spc="0" normalizeH="0" baseline="0" noProof="0" dirty="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Logical Volumes</a:t>
            </a:r>
            <a:r>
              <a:rPr kumimoji="0" lang="en-GB" altLang="en-US" sz="1800" b="0" i="0" u="none" strike="noStrike" kern="1200" cap="none" spc="0" normalizeH="0" baseline="0" noProof="0">
                <a:ln>
                  <a:noFill/>
                </a:ln>
                <a:solidFill>
                  <a:srgbClr val="000000"/>
                </a:solidFill>
                <a:effectLst/>
                <a:uLnTx/>
                <a:uFillTx/>
                <a:latin typeface="Calibri"/>
                <a:ea typeface="MS PGothic"/>
                <a:cs typeface="Calibri"/>
              </a:rPr>
              <a:t>.</a:t>
            </a:r>
            <a:endParaRPr lang="en-GB" altLang="en-US" sz="1800" b="0" i="0" u="none" strike="noStrike" kern="1200" cap="none" spc="0" normalizeH="0" baseline="0" noProof="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Physical Volumes.</a:t>
            </a:r>
            <a:endParaRPr lang="en-GB">
              <a:cs typeface="+mn-cs"/>
            </a:endParaRPr>
          </a:p>
          <a:p>
            <a:pPr>
              <a:spcBef>
                <a:spcPct val="0"/>
              </a:spcBef>
              <a:buClrTx/>
              <a:defRPr/>
            </a:pPr>
            <a:r>
              <a:rPr lang="en-GB" altLang="en-US" sz="1800">
                <a:latin typeface="Calibri"/>
                <a:ea typeface="MS PGothic"/>
                <a:cs typeface="Calibri"/>
              </a:rPr>
              <a:t>Extents do not appear in Linux LVM</a:t>
            </a:r>
            <a:endParaRPr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Calibri"/>
            </a:endParaRPr>
          </a:p>
          <a:p>
            <a:pPr>
              <a:spcBef>
                <a:spcPct val="0"/>
              </a:spcBef>
              <a:buClrTx/>
              <a:defRPr/>
            </a:pPr>
            <a:endParaRPr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Calibri"/>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7647834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5397" name="Text Box 4">
            <a:extLst>
              <a:ext uri="{FF2B5EF4-FFF2-40B4-BE49-F238E27FC236}">
                <a16:creationId xmlns:a16="http://schemas.microsoft.com/office/drawing/2014/main" id="{55AA3871-2FE2-4343-8071-5E50F88A0335}"/>
              </a:ext>
            </a:extLst>
          </p:cNvPr>
          <p:cNvSpPr txBox="1">
            <a:spLocks noChangeArrowheads="1"/>
          </p:cNvSpPr>
          <p:nvPr/>
        </p:nvSpPr>
        <p:spPr bwMode="auto">
          <a:xfrm>
            <a:off x="792163" y="2519363"/>
            <a:ext cx="7954573" cy="1844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1800" b="1">
                <a:latin typeface="Calibri"/>
                <a:ea typeface="MS PGothic"/>
                <a:cs typeface="Calibri"/>
              </a:rPr>
              <a:t>Logical Volumes are made up of extents. (Logical Extents)</a:t>
            </a:r>
            <a:endParaRPr lang="en-GB" altLang="en-US" sz="1800" b="1" i="0" u="none" strike="noStrike" kern="1200" cap="none" spc="0" normalizeH="0" baseline="0" noProof="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Logical Volumes</a:t>
            </a:r>
            <a:r>
              <a:rPr kumimoji="0" lang="en-GB" altLang="en-US" sz="1800" b="0" i="0" u="none" strike="noStrike" kern="1200" cap="none" spc="0" normalizeH="0" baseline="0" noProof="0">
                <a:ln>
                  <a:noFill/>
                </a:ln>
                <a:solidFill>
                  <a:srgbClr val="000000"/>
                </a:solidFill>
                <a:effectLst/>
                <a:uLnTx/>
                <a:uFillTx/>
                <a:latin typeface="Calibri"/>
                <a:ea typeface="MS PGothic"/>
                <a:cs typeface="Calibri"/>
              </a:rPr>
              <a:t>.</a:t>
            </a:r>
            <a:endParaRPr lang="en-GB" altLang="en-US" sz="1800" b="0" i="0" u="none" strike="noStrike" kern="1200" cap="none" spc="0" normalizeH="0" baseline="0" noProof="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Physical Volumes.</a:t>
            </a:r>
            <a:endParaRPr lang="en-GB">
              <a:cs typeface="+mn-cs"/>
            </a:endParaRPr>
          </a:p>
          <a:p>
            <a:pPr>
              <a:spcBef>
                <a:spcPct val="0"/>
              </a:spcBef>
              <a:buClrTx/>
              <a:defRPr/>
            </a:pPr>
            <a:r>
              <a:rPr lang="en-GB" altLang="en-US" sz="1800">
                <a:latin typeface="Calibri"/>
                <a:ea typeface="MS PGothic"/>
                <a:cs typeface="Calibri"/>
              </a:rPr>
              <a:t>Extents do not appear in Linux LVM</a:t>
            </a:r>
            <a:endParaRPr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Calibri"/>
            </a:endParaRPr>
          </a:p>
          <a:p>
            <a:pPr>
              <a:spcBef>
                <a:spcPct val="0"/>
              </a:spcBef>
              <a:buClrTx/>
              <a:defRPr/>
            </a:pPr>
            <a:endParaRPr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Calibri"/>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06116900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l" rtl="0"/>
            <a:r>
              <a:rPr lang="en-GB" b="0" i="0" u="none" strike="noStrike">
                <a:solidFill>
                  <a:srgbClr val="000000"/>
                </a:solidFill>
                <a:latin typeface="Calibri"/>
                <a:ea typeface="&amp;quot"/>
                <a:cs typeface="&amp;quot"/>
              </a:rPr>
              <a:t>The disk space is divided up into extents when it converted to a Physical Volume.</a:t>
            </a:r>
            <a:r>
              <a:rPr lang="en-US" b="0" i="0" u="none" strike="noStrike">
                <a:latin typeface="Calibri"/>
                <a:ea typeface="&amp;quot"/>
                <a:cs typeface="&amp;quot"/>
              </a:rPr>
              <a:t>​</a:t>
            </a:r>
          </a:p>
          <a:p>
            <a:pPr algn="l" rtl="0"/>
            <a:r>
              <a:rPr lang="en-GB" b="0" i="0" u="none" strike="noStrike">
                <a:solidFill>
                  <a:srgbClr val="000000"/>
                </a:solidFill>
                <a:latin typeface="Calibri"/>
                <a:ea typeface="&amp;quot"/>
                <a:cs typeface="&amp;quot"/>
              </a:rPr>
              <a:t>The disk space is divided up into extents when a Physical Volume is added to a Volume Group.</a:t>
            </a:r>
            <a:r>
              <a:rPr lang="en-US" b="0" i="0" u="none" strike="noStrike">
                <a:latin typeface="Calibri"/>
                <a:ea typeface="&amp;quot"/>
                <a:cs typeface="&amp;quot"/>
              </a:rPr>
              <a:t>​</a:t>
            </a:r>
          </a:p>
          <a:p>
            <a:r>
              <a:rPr lang="en-GB" b="0" i="0" u="none" strike="noStrike">
                <a:latin typeface="Calibri"/>
                <a:ea typeface="&amp;quot"/>
                <a:cs typeface="&amp;quot"/>
              </a:rPr>
              <a:t>​</a:t>
            </a:r>
            <a:r>
              <a:rPr lang="en-GB">
                <a:latin typeface="Calibri"/>
                <a:ea typeface="&amp;quot"/>
                <a:cs typeface="&amp;quot"/>
              </a:rPr>
              <a:t>Extents appear when a Logical Volume is created.</a:t>
            </a:r>
            <a:endParaRPr lang="en-GB" b="0" i="0" u="none" strike="noStrike">
              <a:latin typeface="Calibri"/>
              <a:ea typeface="&amp;quot"/>
              <a:cs typeface="&amp;quot"/>
            </a:endParaRPr>
          </a:p>
          <a:p>
            <a:pPr algn="l" rtl="0"/>
            <a:r>
              <a:rPr lang="en-GB" b="0" i="0" u="none" strike="noStrike">
                <a:solidFill>
                  <a:srgbClr val="000000"/>
                </a:solidFill>
                <a:latin typeface="Calibri"/>
                <a:ea typeface="&amp;quot"/>
                <a:cs typeface="&amp;quot"/>
              </a:rPr>
              <a:t>Extents are made up of Physical Volumes.</a:t>
            </a:r>
            <a:r>
              <a:rPr lang="en-GB" b="0" i="0" u="none" strike="noStrike">
                <a:latin typeface="Calibri"/>
                <a:ea typeface="&amp;quot"/>
                <a:cs typeface="&amp;quot"/>
              </a:rPr>
              <a:t>​</a:t>
            </a:r>
          </a:p>
          <a:p>
            <a:pPr algn="l" rtl="0"/>
            <a:r>
              <a:rPr lang="en-GB" b="0" i="0" u="none" strike="noStrike">
                <a:solidFill>
                  <a:srgbClr val="000000"/>
                </a:solidFill>
                <a:latin typeface="Calibri"/>
                <a:ea typeface="&amp;quot"/>
                <a:cs typeface="&amp;quot"/>
              </a:rPr>
              <a:t>Extents do not appear in Linux LVM</a:t>
            </a:r>
            <a:endPar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05605261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l" rtl="0"/>
            <a:r>
              <a:rPr lang="en-GB" b="0" i="0" u="none" strike="noStrike">
                <a:solidFill>
                  <a:srgbClr val="000000"/>
                </a:solidFill>
                <a:latin typeface="Calibri"/>
                <a:ea typeface="&amp;quot"/>
                <a:cs typeface="&amp;quot"/>
              </a:rPr>
              <a:t>The disk space is divided up into extents when it converted to a Physical Volume.</a:t>
            </a:r>
            <a:r>
              <a:rPr lang="en-US" b="0" i="0" u="none" strike="noStrike">
                <a:latin typeface="Calibri"/>
                <a:ea typeface="&amp;quot"/>
                <a:cs typeface="&amp;quot"/>
              </a:rPr>
              <a:t>​</a:t>
            </a:r>
          </a:p>
          <a:p>
            <a:pPr algn="l" rtl="0"/>
            <a:r>
              <a:rPr lang="en-GB" b="1" i="0" u="none" strike="noStrike">
                <a:solidFill>
                  <a:srgbClr val="000000"/>
                </a:solidFill>
                <a:latin typeface="Calibri"/>
                <a:ea typeface="&amp;quot"/>
                <a:cs typeface="&amp;quot"/>
              </a:rPr>
              <a:t>The disk space is divided up into extents when a Physical Volume is added to a Volume Group.</a:t>
            </a:r>
            <a:r>
              <a:rPr lang="en-US" b="1" i="0" u="none" strike="noStrike">
                <a:latin typeface="Calibri"/>
                <a:ea typeface="&amp;quot"/>
                <a:cs typeface="&amp;quot"/>
              </a:rPr>
              <a:t>​</a:t>
            </a:r>
          </a:p>
          <a:p>
            <a:r>
              <a:rPr lang="en-GB" b="0" i="0" u="none" strike="noStrike">
                <a:latin typeface="Calibri"/>
                <a:ea typeface="&amp;quot"/>
                <a:cs typeface="&amp;quot"/>
              </a:rPr>
              <a:t>​</a:t>
            </a:r>
            <a:r>
              <a:rPr lang="en-GB">
                <a:latin typeface="Calibri"/>
                <a:ea typeface="&amp;quot"/>
                <a:cs typeface="&amp;quot"/>
              </a:rPr>
              <a:t>Extents appear when a Logical Volume is created.</a:t>
            </a:r>
            <a:endParaRPr lang="en-GB" b="0" i="0" u="none" strike="noStrike">
              <a:latin typeface="Calibri"/>
              <a:ea typeface="&amp;quot"/>
              <a:cs typeface="&amp;quot"/>
            </a:endParaRPr>
          </a:p>
          <a:p>
            <a:pPr algn="l" rtl="0"/>
            <a:r>
              <a:rPr lang="en-GB" b="0" i="0" u="none" strike="noStrike">
                <a:solidFill>
                  <a:srgbClr val="000000"/>
                </a:solidFill>
                <a:latin typeface="Calibri"/>
                <a:ea typeface="&amp;quot"/>
                <a:cs typeface="&amp;quot"/>
              </a:rPr>
              <a:t>Extents are made up of Physical Volumes.</a:t>
            </a:r>
            <a:r>
              <a:rPr lang="en-GB" b="0" i="0" u="none" strike="noStrike">
                <a:latin typeface="Calibri"/>
                <a:ea typeface="&amp;quot"/>
                <a:cs typeface="&amp;quot"/>
              </a:rPr>
              <a:t>​</a:t>
            </a:r>
          </a:p>
          <a:p>
            <a:pPr algn="l" rtl="0"/>
            <a:r>
              <a:rPr lang="en-GB" b="0" i="0" u="none" strike="noStrike">
                <a:solidFill>
                  <a:srgbClr val="000000"/>
                </a:solidFill>
                <a:latin typeface="Calibri"/>
                <a:ea typeface="&amp;quot"/>
                <a:cs typeface="&amp;quot"/>
              </a:rPr>
              <a:t>Extents do not appear in Linux LVM</a:t>
            </a:r>
            <a:endPar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45732693"/>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creates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428840737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creates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b="1">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304859238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creates a Volume Group?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394327999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print command.</a:t>
            </a:r>
          </a:p>
        </p:txBody>
      </p:sp>
      <p:sp>
        <p:nvSpPr>
          <p:cNvPr id="6" name="TextBox 5">
            <a:extLst>
              <a:ext uri="{FF2B5EF4-FFF2-40B4-BE49-F238E27FC236}">
                <a16:creationId xmlns:a16="http://schemas.microsoft.com/office/drawing/2014/main" id="{EF67F748-AB77-5246-B972-2FC8960557E8}"/>
              </a:ext>
            </a:extLst>
          </p:cNvPr>
          <p:cNvSpPr txBox="1"/>
          <p:nvPr/>
        </p:nvSpPr>
        <p:spPr>
          <a:xfrm>
            <a:off x="626400" y="1614481"/>
            <a:ext cx="8130250" cy="4737560"/>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p</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Disk /dev/</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sdb</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209715200 sectors, 100.0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GiB</a:t>
            </a:r>
            <a:endPar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Logical sector size: 512 bytes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Disk identifier (GUID): 25591112-619B-4F74-B29C-DAF292FB2ED7</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 table holds up to 128 entries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First usable sector is 34, last usable sector is 209715166</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Partitions will be aligned on 2048-sector boundaries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Total free space is 209715133 sectors (100.0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GiB</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27518047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sz="2800" b="1">
                <a:latin typeface="Arial"/>
                <a:ea typeface="MS PGothic"/>
                <a:cs typeface="Arial"/>
              </a:rPr>
              <a:t>Which command creates a Volume Group? </a:t>
            </a:r>
            <a:endParaRPr lang="en-GB" sz="2800">
              <a:latin typeface="Arial"/>
              <a:ea typeface="MS PGothic"/>
              <a:cs typeface="Arial"/>
            </a:endParaRPr>
          </a:p>
          <a:p>
            <a:pPr>
              <a:spcBef>
                <a:spcPct val="0"/>
              </a:spcBef>
              <a:buClrTx/>
              <a:defRPr/>
            </a:pPr>
            <a:endParaRPr lang="en-GB" altLang="en-US" sz="28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b="1">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190781010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assigns a disk as a Physical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270895208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sz="2800" b="1">
                <a:latin typeface="Arial"/>
                <a:ea typeface="MS PGothic"/>
                <a:cs typeface="Arial"/>
              </a:rPr>
              <a:t>Which command assigns a disk as a Physical Volume? </a:t>
            </a:r>
            <a:endParaRPr lang="en-GB" sz="2800">
              <a:latin typeface="Arial"/>
              <a:ea typeface="MS PGothic"/>
              <a:cs typeface="Arial"/>
            </a:endParaRPr>
          </a:p>
          <a:p>
            <a:pPr>
              <a:spcBef>
                <a:spcPct val="0"/>
              </a:spcBef>
              <a:buClrTx/>
              <a:defRPr/>
            </a:pPr>
            <a:endParaRPr lang="en-GB" altLang="en-US" sz="28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b="1">
                <a:latin typeface="Calibri"/>
                <a:ea typeface="MS PGothic"/>
              </a:rPr>
              <a:t>pvcreate</a:t>
            </a:r>
            <a:endParaRPr lang="en-US" b="1">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23410748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grows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423301759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grows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b="1">
                <a:latin typeface="Calibri"/>
                <a:ea typeface="MS PGothic"/>
                <a:cs typeface="Calibri"/>
              </a:rPr>
              <a:t>lvextend</a:t>
            </a:r>
            <a:endParaRPr lang="en-GB" b="1">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61777915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adds a PV to a Volume Group?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299661570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adds a PV to a Volume Group?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b="1">
                <a:latin typeface="Calibri"/>
                <a:ea typeface="MS PGothic"/>
                <a:cs typeface="Calibri"/>
              </a:rPr>
              <a:t>vgextend</a:t>
            </a:r>
            <a:endParaRPr lang="en-GB" b="1"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55197319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6" name="TextBox 5">
            <a:extLst>
              <a:ext uri="{FF2B5EF4-FFF2-40B4-BE49-F238E27FC236}">
                <a16:creationId xmlns:a16="http://schemas.microsoft.com/office/drawing/2014/main" id="{EF67F748-AB77-5246-B972-2FC8960557E8}"/>
              </a:ext>
            </a:extLst>
          </p:cNvPr>
          <p:cNvSpPr txBox="1"/>
          <p:nvPr/>
        </p:nvSpPr>
        <p:spPr>
          <a:xfrm>
            <a:off x="514365" y="1730599"/>
            <a:ext cx="5174325" cy="700094"/>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Command (? for help): 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Partition number (1-128, default 1): </a:t>
            </a:r>
            <a:endParaRPr kumimoji="0" lang="en-US" sz="1800" b="1"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
        <p:nvSpPr>
          <p:cNvPr id="5" name="Cloud 4">
            <a:extLst>
              <a:ext uri="{FF2B5EF4-FFF2-40B4-BE49-F238E27FC236}">
                <a16:creationId xmlns:a16="http://schemas.microsoft.com/office/drawing/2014/main" id="{E9B287EF-B5DD-444A-9BA2-12B55CA17133}"/>
              </a:ext>
            </a:extLst>
          </p:cNvPr>
          <p:cNvSpPr/>
          <p:nvPr/>
        </p:nvSpPr>
        <p:spPr>
          <a:xfrm>
            <a:off x="6000757" y="710951"/>
            <a:ext cx="2716875" cy="2146534"/>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Start numbering the partitions from 1</a:t>
            </a:r>
          </a:p>
        </p:txBody>
      </p:sp>
      <p:sp>
        <p:nvSpPr>
          <p:cNvPr id="7" name="Cloud 6">
            <a:extLst>
              <a:ext uri="{FF2B5EF4-FFF2-40B4-BE49-F238E27FC236}">
                <a16:creationId xmlns:a16="http://schemas.microsoft.com/office/drawing/2014/main" id="{EADA8A20-2C47-3C48-B673-9A70F16E3C3A}"/>
              </a:ext>
            </a:extLst>
          </p:cNvPr>
          <p:cNvSpPr/>
          <p:nvPr/>
        </p:nvSpPr>
        <p:spPr>
          <a:xfrm>
            <a:off x="151942" y="4338404"/>
            <a:ext cx="3819983" cy="2146534"/>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We start using the disk from sector 2048, this avoids the label.</a:t>
            </a:r>
          </a:p>
        </p:txBody>
      </p:sp>
      <p:sp>
        <p:nvSpPr>
          <p:cNvPr id="8" name="TextBox 7">
            <a:extLst>
              <a:ext uri="{FF2B5EF4-FFF2-40B4-BE49-F238E27FC236}">
                <a16:creationId xmlns:a16="http://schemas.microsoft.com/office/drawing/2014/main" id="{29EF2DA2-9514-974B-8F5F-4DF8322B8D30}"/>
              </a:ext>
            </a:extLst>
          </p:cNvPr>
          <p:cNvSpPr txBox="1"/>
          <p:nvPr/>
        </p:nvSpPr>
        <p:spPr>
          <a:xfrm>
            <a:off x="151942" y="3288800"/>
            <a:ext cx="8877757" cy="593053"/>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First sector (34-209715166, default = 2048) or {+}size{KMGTP}: </a:t>
            </a:r>
          </a:p>
        </p:txBody>
      </p:sp>
    </p:spTree>
    <p:extLst>
      <p:ext uri="{BB962C8B-B14F-4D97-AF65-F5344CB8AC3E}">
        <p14:creationId xmlns:p14="http://schemas.microsoft.com/office/powerpoint/2010/main" val="257779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6" name="TextBox 5">
            <a:extLst>
              <a:ext uri="{FF2B5EF4-FFF2-40B4-BE49-F238E27FC236}">
                <a16:creationId xmlns:a16="http://schemas.microsoft.com/office/drawing/2014/main" id="{EF67F748-AB77-5246-B972-2FC8960557E8}"/>
              </a:ext>
            </a:extLst>
          </p:cNvPr>
          <p:cNvSpPr txBox="1"/>
          <p:nvPr/>
        </p:nvSpPr>
        <p:spPr>
          <a:xfrm>
            <a:off x="259838" y="1730599"/>
            <a:ext cx="8624324" cy="515252"/>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Last sector (2048-209715166, default = 209715166) or {+-}size{KMGTP}: 50M</a:t>
            </a:r>
            <a:endParaRPr kumimoji="0" lang="en-US" sz="1800" b="1"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
        <p:nvSpPr>
          <p:cNvPr id="8" name="TextBox 7">
            <a:extLst>
              <a:ext uri="{FF2B5EF4-FFF2-40B4-BE49-F238E27FC236}">
                <a16:creationId xmlns:a16="http://schemas.microsoft.com/office/drawing/2014/main" id="{29EF2DA2-9514-974B-8F5F-4DF8322B8D30}"/>
              </a:ext>
            </a:extLst>
          </p:cNvPr>
          <p:cNvSpPr txBox="1"/>
          <p:nvPr/>
        </p:nvSpPr>
        <p:spPr>
          <a:xfrm>
            <a:off x="259838" y="3029073"/>
            <a:ext cx="8215312" cy="644894"/>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Hex code or GUID (L to show codes, Enter = 8300):</a:t>
            </a:r>
          </a:p>
        </p:txBody>
      </p:sp>
      <p:sp>
        <p:nvSpPr>
          <p:cNvPr id="10" name="TextBox 9">
            <a:extLst>
              <a:ext uri="{FF2B5EF4-FFF2-40B4-BE49-F238E27FC236}">
                <a16:creationId xmlns:a16="http://schemas.microsoft.com/office/drawing/2014/main" id="{3EF22B28-A6A2-5145-BB48-E6422812D310}"/>
              </a:ext>
            </a:extLst>
          </p:cNvPr>
          <p:cNvSpPr txBox="1"/>
          <p:nvPr/>
        </p:nvSpPr>
        <p:spPr>
          <a:xfrm>
            <a:off x="389757" y="4285521"/>
            <a:ext cx="8624324" cy="106321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The code associated with the partition used only to be descriptive. Nowadays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they are taken more seriously. 8300 indicates the partition is meant to hold a filesystem,</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more about filesystems later.</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endParaRPr>
          </a:p>
        </p:txBody>
      </p:sp>
      <p:sp>
        <p:nvSpPr>
          <p:cNvPr id="11" name="TextBox 10">
            <a:extLst>
              <a:ext uri="{FF2B5EF4-FFF2-40B4-BE49-F238E27FC236}">
                <a16:creationId xmlns:a16="http://schemas.microsoft.com/office/drawing/2014/main" id="{AD5B2408-C14A-5D40-A0AF-9F58B4512BEF}"/>
              </a:ext>
            </a:extLst>
          </p:cNvPr>
          <p:cNvSpPr txBox="1"/>
          <p:nvPr/>
        </p:nvSpPr>
        <p:spPr>
          <a:xfrm>
            <a:off x="6858000" y="5872163"/>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a:t>
            </a:r>
          </a:p>
        </p:txBody>
      </p:sp>
      <p:sp>
        <p:nvSpPr>
          <p:cNvPr id="12" name="TextBox 11">
            <a:extLst>
              <a:ext uri="{FF2B5EF4-FFF2-40B4-BE49-F238E27FC236}">
                <a16:creationId xmlns:a16="http://schemas.microsoft.com/office/drawing/2014/main" id="{DFFFD049-6193-F447-8F4D-4B929A019650}"/>
              </a:ext>
            </a:extLst>
          </p:cNvPr>
          <p:cNvSpPr txBox="1"/>
          <p:nvPr/>
        </p:nvSpPr>
        <p:spPr>
          <a:xfrm>
            <a:off x="259838" y="2395740"/>
            <a:ext cx="8884162" cy="46166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The location of the last sector can be calculated from the size we choose to make the partition.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64536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9" name="Text Placeholder 4">
            <a:extLst>
              <a:ext uri="{FF2B5EF4-FFF2-40B4-BE49-F238E27FC236}">
                <a16:creationId xmlns:a16="http://schemas.microsoft.com/office/drawing/2014/main" id="{F5594200-6080-CB4A-BDC0-5776C270A5F2}"/>
              </a:ext>
            </a:extLst>
          </p:cNvPr>
          <p:cNvSpPr>
            <a:spLocks noGrp="1"/>
          </p:cNvSpPr>
          <p:nvPr>
            <p:ph type="body" sz="quarter" idx="13"/>
          </p:nvPr>
        </p:nvSpPr>
        <p:spPr>
          <a:xfrm>
            <a:off x="626400" y="1436400"/>
            <a:ext cx="7820025" cy="699404"/>
          </a:xfrm>
        </p:spPr>
        <p:txBody>
          <a:bodyPr/>
          <a:lstStyle/>
          <a:p>
            <a:r>
              <a:rPr lang="en-US"/>
              <a:t>The print command (within the </a:t>
            </a:r>
            <a:r>
              <a:rPr lang="en-US" err="1"/>
              <a:t>gdisk</a:t>
            </a:r>
            <a:r>
              <a:rPr lang="en-US"/>
              <a:t> program shows the label we have defined.</a:t>
            </a:r>
          </a:p>
        </p:txBody>
      </p:sp>
      <p:sp>
        <p:nvSpPr>
          <p:cNvPr id="10" name="TextBox 9">
            <a:extLst>
              <a:ext uri="{FF2B5EF4-FFF2-40B4-BE49-F238E27FC236}">
                <a16:creationId xmlns:a16="http://schemas.microsoft.com/office/drawing/2014/main" id="{CEBADD6F-1700-FC49-BEEA-2E01077D90D2}"/>
              </a:ext>
            </a:extLst>
          </p:cNvPr>
          <p:cNvSpPr txBox="1"/>
          <p:nvPr/>
        </p:nvSpPr>
        <p:spPr>
          <a:xfrm>
            <a:off x="151942" y="2428875"/>
            <a:ext cx="8365658" cy="343176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 for help): </a:t>
            </a:r>
            <a:r>
              <a:rPr kumimoji="0" lang="en-GB" sz="14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p</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Disk /dev/</a:t>
            </a:r>
            <a:r>
              <a:rPr kumimoji="0" lang="en-GB" sz="14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209715200 sectors, 100.0 </a:t>
            </a:r>
            <a:r>
              <a:rPr kumimoji="0" lang="en-GB" sz="14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GiB</a:t>
            </a: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Logical sector size: 512 bytes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Disk identifier (GUID): E4EFF24F-3303-4D0F-8ADD-0CA0417FD1CC</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Partition table holds up to 128 entries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First usable sector is 34, last usable sector is 209715166</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Partitions will be aligned on 2048-sector boundaries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Total free space is 209614780 sectors (100.0 </a:t>
            </a:r>
            <a:r>
              <a:rPr kumimoji="0" lang="en-GB" sz="14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GiB</a:t>
            </a: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1            2048          102400   49.0 </a:t>
            </a:r>
            <a:r>
              <a:rPr kumimoji="0" lang="en-GB" sz="14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MiB</a:t>
            </a: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8300  Linux filesystem</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 for help):</a:t>
            </a:r>
            <a:endParaRPr kumimoji="0" lang="en-US"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386347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9" name="Text Placeholder 4">
            <a:extLst>
              <a:ext uri="{FF2B5EF4-FFF2-40B4-BE49-F238E27FC236}">
                <a16:creationId xmlns:a16="http://schemas.microsoft.com/office/drawing/2014/main" id="{F5594200-6080-CB4A-BDC0-5776C270A5F2}"/>
              </a:ext>
            </a:extLst>
          </p:cNvPr>
          <p:cNvSpPr>
            <a:spLocks noGrp="1"/>
          </p:cNvSpPr>
          <p:nvPr>
            <p:ph type="body" sz="quarter" idx="13"/>
          </p:nvPr>
        </p:nvSpPr>
        <p:spPr>
          <a:xfrm>
            <a:off x="626400" y="1436400"/>
            <a:ext cx="7820025" cy="699404"/>
          </a:xfrm>
        </p:spPr>
        <p:txBody>
          <a:bodyPr/>
          <a:lstStyle/>
          <a:p>
            <a:r>
              <a:rPr lang="en-US"/>
              <a:t>So far all we have done is update and in-memory copy of the label. For it to be effective it has to be written out to the actual disk.</a:t>
            </a:r>
          </a:p>
        </p:txBody>
      </p:sp>
      <p:sp>
        <p:nvSpPr>
          <p:cNvPr id="10" name="TextBox 9">
            <a:extLst>
              <a:ext uri="{FF2B5EF4-FFF2-40B4-BE49-F238E27FC236}">
                <a16:creationId xmlns:a16="http://schemas.microsoft.com/office/drawing/2014/main" id="{CEBADD6F-1700-FC49-BEEA-2E01077D90D2}"/>
              </a:ext>
            </a:extLst>
          </p:cNvPr>
          <p:cNvSpPr txBox="1"/>
          <p:nvPr/>
        </p:nvSpPr>
        <p:spPr>
          <a:xfrm>
            <a:off x="151942" y="2428875"/>
            <a:ext cx="8365658" cy="2522992"/>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 for help): </a:t>
            </a:r>
            <a:r>
              <a:rPr kumimoji="0" lang="en-GB" sz="14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w</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Final checks complete. About to write GPT data. THIS WILL OVERWRITE EXISTING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PARTITIONS!!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Do you want to proceed? (Y/N): </a:t>
            </a:r>
            <a:r>
              <a:rPr kumimoji="0" lang="en-GB" sz="14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OK; writing new GUID partition table (GPT) to /dev/</a:t>
            </a:r>
            <a:r>
              <a:rPr kumimoji="0" lang="en-GB" sz="14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The operation has completed successfully.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102859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dirty="0"/>
              <a:t>Storage space units. Megabytes and Mebibytes</a:t>
            </a:r>
          </a:p>
        </p:txBody>
      </p:sp>
      <p:sp>
        <p:nvSpPr>
          <p:cNvPr id="9" name="Text Placeholder 4">
            <a:extLst>
              <a:ext uri="{FF2B5EF4-FFF2-40B4-BE49-F238E27FC236}">
                <a16:creationId xmlns:a16="http://schemas.microsoft.com/office/drawing/2014/main" id="{F5594200-6080-CB4A-BDC0-5776C270A5F2}"/>
              </a:ext>
            </a:extLst>
          </p:cNvPr>
          <p:cNvSpPr>
            <a:spLocks noGrp="1"/>
          </p:cNvSpPr>
          <p:nvPr>
            <p:ph type="body" sz="quarter" idx="13"/>
          </p:nvPr>
        </p:nvSpPr>
        <p:spPr>
          <a:xfrm>
            <a:off x="626400" y="1436400"/>
            <a:ext cx="7820025" cy="699404"/>
          </a:xfrm>
        </p:spPr>
        <p:txBody>
          <a:bodyPr/>
          <a:lstStyle/>
          <a:p>
            <a:r>
              <a:rPr lang="en-US"/>
              <a:t>The print command (within the </a:t>
            </a:r>
            <a:r>
              <a:rPr lang="en-US" err="1"/>
              <a:t>gdisk</a:t>
            </a:r>
            <a:r>
              <a:rPr lang="en-US"/>
              <a:t> program) shows the label we have defined.</a:t>
            </a:r>
          </a:p>
        </p:txBody>
      </p:sp>
      <p:sp>
        <p:nvSpPr>
          <p:cNvPr id="10" name="TextBox 9">
            <a:extLst>
              <a:ext uri="{FF2B5EF4-FFF2-40B4-BE49-F238E27FC236}">
                <a16:creationId xmlns:a16="http://schemas.microsoft.com/office/drawing/2014/main" id="{CEBADD6F-1700-FC49-BEEA-2E01077D90D2}"/>
              </a:ext>
            </a:extLst>
          </p:cNvPr>
          <p:cNvSpPr txBox="1"/>
          <p:nvPr/>
        </p:nvSpPr>
        <p:spPr>
          <a:xfrm>
            <a:off x="151942" y="2428875"/>
            <a:ext cx="8365658" cy="211104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 for help): </a:t>
            </a:r>
            <a:r>
              <a:rPr kumimoji="0" lang="en-GB" sz="14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p</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First usable sector is 34, last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a:t>
            </a:r>
            <a:r>
              <a:rPr kumimoji="0" lang="en-GB"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1            2048          102400   49.0 </a:t>
            </a:r>
            <a:r>
              <a:rPr kumimoji="0" lang="en-GB" sz="1600" b="1"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MiB</a:t>
            </a:r>
            <a:r>
              <a:rPr kumimoji="0" lang="en-GB"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8300  Linux filesystem</a:t>
            </a: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 for help):</a:t>
            </a:r>
            <a:endParaRPr kumimoji="0" lang="en-US" sz="14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
        <p:nvSpPr>
          <p:cNvPr id="5" name="TextBox 4">
            <a:extLst>
              <a:ext uri="{FF2B5EF4-FFF2-40B4-BE49-F238E27FC236}">
                <a16:creationId xmlns:a16="http://schemas.microsoft.com/office/drawing/2014/main" id="{5D1E2F8B-6B41-4542-917D-152F287AE351}"/>
              </a:ext>
            </a:extLst>
          </p:cNvPr>
          <p:cNvSpPr txBox="1"/>
          <p:nvPr/>
        </p:nvSpPr>
        <p:spPr>
          <a:xfrm>
            <a:off x="405374" y="4860757"/>
            <a:ext cx="8112226" cy="114040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Linux quotes and allocates disk space using base 2 rather than base 10 units.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Use google to find out the difference between the Mebibyte referenced here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As opposed to the base 10 megabyte.</a:t>
            </a:r>
          </a:p>
        </p:txBody>
      </p:sp>
      <p:sp>
        <p:nvSpPr>
          <p:cNvPr id="6" name="TextBox 5">
            <a:extLst>
              <a:ext uri="{FF2B5EF4-FFF2-40B4-BE49-F238E27FC236}">
                <a16:creationId xmlns:a16="http://schemas.microsoft.com/office/drawing/2014/main" id="{F7039823-4F95-724B-92F6-96ADD57739C6}"/>
              </a:ext>
            </a:extLst>
          </p:cNvPr>
          <p:cNvSpPr txBox="1"/>
          <p:nvPr/>
        </p:nvSpPr>
        <p:spPr>
          <a:xfrm>
            <a:off x="4636168" y="503722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370703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Base 2 vs Base 10 Storage Units.</a:t>
            </a:r>
          </a:p>
        </p:txBody>
      </p:sp>
      <p:sp>
        <p:nvSpPr>
          <p:cNvPr id="6" name="TextBox 5">
            <a:extLst>
              <a:ext uri="{FF2B5EF4-FFF2-40B4-BE49-F238E27FC236}">
                <a16:creationId xmlns:a16="http://schemas.microsoft.com/office/drawing/2014/main" id="{F7039823-4F95-724B-92F6-96ADD57739C6}"/>
              </a:ext>
            </a:extLst>
          </p:cNvPr>
          <p:cNvSpPr txBox="1"/>
          <p:nvPr/>
        </p:nvSpPr>
        <p:spPr>
          <a:xfrm>
            <a:off x="4636168" y="503722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graphicFrame>
        <p:nvGraphicFramePr>
          <p:cNvPr id="11" name="Table 10">
            <a:extLst>
              <a:ext uri="{FF2B5EF4-FFF2-40B4-BE49-F238E27FC236}">
                <a16:creationId xmlns:a16="http://schemas.microsoft.com/office/drawing/2014/main" id="{502C2B98-3F0F-1342-AD23-005E81D803E9}"/>
              </a:ext>
            </a:extLst>
          </p:cNvPr>
          <p:cNvGraphicFramePr>
            <a:graphicFrameLocks noGrp="1"/>
          </p:cNvGraphicFramePr>
          <p:nvPr/>
        </p:nvGraphicFramePr>
        <p:xfrm>
          <a:off x="405374" y="1789854"/>
          <a:ext cx="8351274" cy="3848946"/>
        </p:xfrm>
        <a:graphic>
          <a:graphicData uri="http://schemas.openxmlformats.org/drawingml/2006/table">
            <a:tbl>
              <a:tblPr firstRow="1" bandRow="1">
                <a:tableStyleId>{5C22544A-7EE6-4342-B048-85BDC9FD1C3A}</a:tableStyleId>
              </a:tblPr>
              <a:tblGrid>
                <a:gridCol w="1391879">
                  <a:extLst>
                    <a:ext uri="{9D8B030D-6E8A-4147-A177-3AD203B41FA5}">
                      <a16:colId xmlns:a16="http://schemas.microsoft.com/office/drawing/2014/main" val="4239450366"/>
                    </a:ext>
                  </a:extLst>
                </a:gridCol>
                <a:gridCol w="1391879">
                  <a:extLst>
                    <a:ext uri="{9D8B030D-6E8A-4147-A177-3AD203B41FA5}">
                      <a16:colId xmlns:a16="http://schemas.microsoft.com/office/drawing/2014/main" val="1090525930"/>
                    </a:ext>
                  </a:extLst>
                </a:gridCol>
                <a:gridCol w="1391879">
                  <a:extLst>
                    <a:ext uri="{9D8B030D-6E8A-4147-A177-3AD203B41FA5}">
                      <a16:colId xmlns:a16="http://schemas.microsoft.com/office/drawing/2014/main" val="956136661"/>
                    </a:ext>
                  </a:extLst>
                </a:gridCol>
                <a:gridCol w="1391879">
                  <a:extLst>
                    <a:ext uri="{9D8B030D-6E8A-4147-A177-3AD203B41FA5}">
                      <a16:colId xmlns:a16="http://schemas.microsoft.com/office/drawing/2014/main" val="2356731037"/>
                    </a:ext>
                  </a:extLst>
                </a:gridCol>
                <a:gridCol w="1391879">
                  <a:extLst>
                    <a:ext uri="{9D8B030D-6E8A-4147-A177-3AD203B41FA5}">
                      <a16:colId xmlns:a16="http://schemas.microsoft.com/office/drawing/2014/main" val="648224980"/>
                    </a:ext>
                  </a:extLst>
                </a:gridCol>
                <a:gridCol w="1391879">
                  <a:extLst>
                    <a:ext uri="{9D8B030D-6E8A-4147-A177-3AD203B41FA5}">
                      <a16:colId xmlns:a16="http://schemas.microsoft.com/office/drawing/2014/main" val="2441733300"/>
                    </a:ext>
                  </a:extLst>
                </a:gridCol>
              </a:tblGrid>
              <a:tr h="1034493">
                <a:tc>
                  <a:txBody>
                    <a:bodyPr/>
                    <a:lstStyle/>
                    <a:p>
                      <a:pPr algn="l" fontAlgn="base"/>
                      <a:r>
                        <a:rPr lang="en-GB">
                          <a:effectLst/>
                        </a:rPr>
                        <a:t>Unit</a:t>
                      </a:r>
                    </a:p>
                  </a:txBody>
                  <a:tcPr marL="47625" marR="47625" marT="47625" marB="47625"/>
                </a:tc>
                <a:tc>
                  <a:txBody>
                    <a:bodyPr/>
                    <a:lstStyle/>
                    <a:p>
                      <a:pPr algn="l" fontAlgn="base"/>
                      <a:r>
                        <a:rPr lang="en-GB">
                          <a:effectLst/>
                        </a:rPr>
                        <a:t>Written as</a:t>
                      </a:r>
                    </a:p>
                  </a:txBody>
                  <a:tcPr marL="47625" marR="47625" marT="47625" marB="47625"/>
                </a:tc>
                <a:tc>
                  <a:txBody>
                    <a:bodyPr/>
                    <a:lstStyle/>
                    <a:p>
                      <a:pPr algn="l" fontAlgn="base"/>
                      <a:r>
                        <a:rPr lang="en-GB">
                          <a:effectLst/>
                        </a:rPr>
                        <a:t>Base 2</a:t>
                      </a:r>
                    </a:p>
                  </a:txBody>
                  <a:tcPr marL="47625" marR="47625" marT="47625" marB="47625"/>
                </a:tc>
                <a:tc>
                  <a:txBody>
                    <a:bodyPr/>
                    <a:lstStyle/>
                    <a:p>
                      <a:pPr algn="l" fontAlgn="base"/>
                      <a:r>
                        <a:rPr lang="en-GB">
                          <a:effectLst/>
                        </a:rPr>
                        <a:t>Unit</a:t>
                      </a:r>
                    </a:p>
                  </a:txBody>
                  <a:tcPr marL="47625" marR="47625" marT="47625" marB="47625"/>
                </a:tc>
                <a:tc>
                  <a:txBody>
                    <a:bodyPr/>
                    <a:lstStyle/>
                    <a:p>
                      <a:pPr algn="l" fontAlgn="base"/>
                      <a:r>
                        <a:rPr lang="en-GB">
                          <a:effectLst/>
                        </a:rPr>
                        <a:t>Written as</a:t>
                      </a:r>
                    </a:p>
                  </a:txBody>
                  <a:tcPr marL="47625" marR="47625" marT="47625" marB="47625"/>
                </a:tc>
                <a:tc>
                  <a:txBody>
                    <a:bodyPr/>
                    <a:lstStyle/>
                    <a:p>
                      <a:pPr algn="l" fontAlgn="base"/>
                      <a:r>
                        <a:rPr lang="en-GB">
                          <a:effectLst/>
                        </a:rPr>
                        <a:t>Base 10</a:t>
                      </a:r>
                    </a:p>
                  </a:txBody>
                  <a:tcPr marL="47625" marR="47625" marT="47625" marB="47625"/>
                </a:tc>
                <a:extLst>
                  <a:ext uri="{0D108BD9-81ED-4DB2-BD59-A6C34878D82A}">
                    <a16:rowId xmlns:a16="http://schemas.microsoft.com/office/drawing/2014/main" val="2840223584"/>
                  </a:ext>
                </a:extLst>
              </a:tr>
              <a:tr h="417804">
                <a:tc>
                  <a:txBody>
                    <a:bodyPr/>
                    <a:lstStyle/>
                    <a:p>
                      <a:pPr fontAlgn="t"/>
                      <a:r>
                        <a:rPr lang="en-GB">
                          <a:effectLst/>
                        </a:rPr>
                        <a:t>kibibyte</a:t>
                      </a:r>
                    </a:p>
                  </a:txBody>
                  <a:tcPr marL="47625" marR="47625" marT="47625" marB="47625"/>
                </a:tc>
                <a:tc>
                  <a:txBody>
                    <a:bodyPr/>
                    <a:lstStyle/>
                    <a:p>
                      <a:pPr fontAlgn="t"/>
                      <a:r>
                        <a:rPr lang="en-GB">
                          <a:effectLst/>
                        </a:rPr>
                        <a:t>KiB</a:t>
                      </a:r>
                    </a:p>
                  </a:txBody>
                  <a:tcPr marL="47625" marR="47625" marT="47625" marB="47625"/>
                </a:tc>
                <a:tc>
                  <a:txBody>
                    <a:bodyPr/>
                    <a:lstStyle/>
                    <a:p>
                      <a:pPr fontAlgn="t"/>
                      <a:r>
                        <a:rPr lang="en-GB">
                          <a:effectLst/>
                        </a:rPr>
                        <a:t>2</a:t>
                      </a:r>
                      <a:r>
                        <a:rPr lang="en-GB" baseline="30000">
                          <a:effectLst/>
                        </a:rPr>
                        <a:t>10</a:t>
                      </a:r>
                      <a:endParaRPr lang="en-GB">
                        <a:effectLst/>
                      </a:endParaRPr>
                    </a:p>
                  </a:txBody>
                  <a:tcPr marL="47625" marR="47625" marT="47625" marB="47625"/>
                </a:tc>
                <a:tc>
                  <a:txBody>
                    <a:bodyPr/>
                    <a:lstStyle/>
                    <a:p>
                      <a:pPr fontAlgn="t"/>
                      <a:r>
                        <a:rPr lang="en-GB">
                          <a:effectLst/>
                        </a:rPr>
                        <a:t>kilobyte</a:t>
                      </a:r>
                    </a:p>
                  </a:txBody>
                  <a:tcPr marL="47625" marR="47625" marT="47625" marB="47625"/>
                </a:tc>
                <a:tc>
                  <a:txBody>
                    <a:bodyPr/>
                    <a:lstStyle/>
                    <a:p>
                      <a:pPr fontAlgn="t"/>
                      <a:r>
                        <a:rPr lang="en-GB">
                          <a:effectLst/>
                        </a:rPr>
                        <a:t>KB</a:t>
                      </a:r>
                    </a:p>
                  </a:txBody>
                  <a:tcPr marL="47625" marR="47625" marT="47625" marB="47625"/>
                </a:tc>
                <a:tc>
                  <a:txBody>
                    <a:bodyPr/>
                    <a:lstStyle/>
                    <a:p>
                      <a:pPr fontAlgn="t"/>
                      <a:r>
                        <a:rPr lang="en-GB">
                          <a:effectLst/>
                        </a:rPr>
                        <a:t>10</a:t>
                      </a:r>
                      <a:r>
                        <a:rPr lang="en-GB" baseline="30000">
                          <a:effectLst/>
                        </a:rPr>
                        <a:t>3</a:t>
                      </a:r>
                      <a:endParaRPr lang="en-GB">
                        <a:effectLst/>
                      </a:endParaRPr>
                    </a:p>
                  </a:txBody>
                  <a:tcPr marL="47625" marR="47625" marT="47625" marB="47625"/>
                </a:tc>
                <a:extLst>
                  <a:ext uri="{0D108BD9-81ED-4DB2-BD59-A6C34878D82A}">
                    <a16:rowId xmlns:a16="http://schemas.microsoft.com/office/drawing/2014/main" val="4066155828"/>
                  </a:ext>
                </a:extLst>
              </a:tr>
              <a:tr h="725433">
                <a:tc>
                  <a:txBody>
                    <a:bodyPr/>
                    <a:lstStyle/>
                    <a:p>
                      <a:pPr fontAlgn="t"/>
                      <a:r>
                        <a:rPr lang="en-GB">
                          <a:effectLst/>
                        </a:rPr>
                        <a:t>mebibyte</a:t>
                      </a:r>
                    </a:p>
                  </a:txBody>
                  <a:tcPr marL="47625" marR="47625" marT="47625" marB="47625"/>
                </a:tc>
                <a:tc>
                  <a:txBody>
                    <a:bodyPr/>
                    <a:lstStyle/>
                    <a:p>
                      <a:pPr fontAlgn="t"/>
                      <a:r>
                        <a:rPr lang="en-GB">
                          <a:effectLst/>
                        </a:rPr>
                        <a:t>MiB</a:t>
                      </a:r>
                    </a:p>
                  </a:txBody>
                  <a:tcPr marL="47625" marR="47625" marT="47625" marB="47625"/>
                </a:tc>
                <a:tc>
                  <a:txBody>
                    <a:bodyPr/>
                    <a:lstStyle/>
                    <a:p>
                      <a:pPr fontAlgn="t"/>
                      <a:r>
                        <a:rPr lang="en-GB">
                          <a:effectLst/>
                        </a:rPr>
                        <a:t>2</a:t>
                      </a:r>
                      <a:r>
                        <a:rPr lang="en-GB" baseline="30000">
                          <a:effectLst/>
                        </a:rPr>
                        <a:t>20</a:t>
                      </a:r>
                      <a:endParaRPr lang="en-GB">
                        <a:effectLst/>
                      </a:endParaRPr>
                    </a:p>
                  </a:txBody>
                  <a:tcPr marL="47625" marR="47625" marT="47625" marB="47625"/>
                </a:tc>
                <a:tc>
                  <a:txBody>
                    <a:bodyPr/>
                    <a:lstStyle/>
                    <a:p>
                      <a:pPr fontAlgn="t"/>
                      <a:r>
                        <a:rPr lang="en-GB">
                          <a:effectLst/>
                        </a:rPr>
                        <a:t>megabyte</a:t>
                      </a:r>
                    </a:p>
                  </a:txBody>
                  <a:tcPr marL="47625" marR="47625" marT="47625" marB="47625"/>
                </a:tc>
                <a:tc>
                  <a:txBody>
                    <a:bodyPr/>
                    <a:lstStyle/>
                    <a:p>
                      <a:pPr fontAlgn="t"/>
                      <a:r>
                        <a:rPr lang="en-GB">
                          <a:effectLst/>
                        </a:rPr>
                        <a:t>MB</a:t>
                      </a:r>
                    </a:p>
                  </a:txBody>
                  <a:tcPr marL="47625" marR="47625" marT="47625" marB="47625"/>
                </a:tc>
                <a:tc>
                  <a:txBody>
                    <a:bodyPr/>
                    <a:lstStyle/>
                    <a:p>
                      <a:pPr fontAlgn="t"/>
                      <a:r>
                        <a:rPr lang="en-GB">
                          <a:effectLst/>
                        </a:rPr>
                        <a:t>10</a:t>
                      </a:r>
                      <a:r>
                        <a:rPr lang="en-GB" baseline="30000">
                          <a:effectLst/>
                        </a:rPr>
                        <a:t>6</a:t>
                      </a:r>
                      <a:endParaRPr lang="en-GB">
                        <a:effectLst/>
                      </a:endParaRPr>
                    </a:p>
                  </a:txBody>
                  <a:tcPr marL="47625" marR="47625" marT="47625" marB="47625"/>
                </a:tc>
                <a:extLst>
                  <a:ext uri="{0D108BD9-81ED-4DB2-BD59-A6C34878D82A}">
                    <a16:rowId xmlns:a16="http://schemas.microsoft.com/office/drawing/2014/main" val="3069248794"/>
                  </a:ext>
                </a:extLst>
              </a:tr>
              <a:tr h="417804">
                <a:tc>
                  <a:txBody>
                    <a:bodyPr/>
                    <a:lstStyle/>
                    <a:p>
                      <a:pPr fontAlgn="t"/>
                      <a:r>
                        <a:rPr lang="en-GB">
                          <a:effectLst/>
                        </a:rPr>
                        <a:t>gibibyte</a:t>
                      </a:r>
                    </a:p>
                  </a:txBody>
                  <a:tcPr marL="47625" marR="47625" marT="47625" marB="47625"/>
                </a:tc>
                <a:tc>
                  <a:txBody>
                    <a:bodyPr/>
                    <a:lstStyle/>
                    <a:p>
                      <a:pPr fontAlgn="t"/>
                      <a:r>
                        <a:rPr lang="en-GB">
                          <a:effectLst/>
                        </a:rPr>
                        <a:t>GiB</a:t>
                      </a:r>
                    </a:p>
                  </a:txBody>
                  <a:tcPr marL="47625" marR="47625" marT="47625" marB="47625"/>
                </a:tc>
                <a:tc>
                  <a:txBody>
                    <a:bodyPr/>
                    <a:lstStyle/>
                    <a:p>
                      <a:pPr fontAlgn="t"/>
                      <a:r>
                        <a:rPr lang="en-GB">
                          <a:effectLst/>
                        </a:rPr>
                        <a:t>2</a:t>
                      </a:r>
                      <a:r>
                        <a:rPr lang="en-GB" baseline="30000">
                          <a:effectLst/>
                        </a:rPr>
                        <a:t>30</a:t>
                      </a:r>
                      <a:endParaRPr lang="en-GB">
                        <a:effectLst/>
                      </a:endParaRPr>
                    </a:p>
                  </a:txBody>
                  <a:tcPr marL="47625" marR="47625" marT="47625" marB="47625"/>
                </a:tc>
                <a:tc>
                  <a:txBody>
                    <a:bodyPr/>
                    <a:lstStyle/>
                    <a:p>
                      <a:pPr fontAlgn="t"/>
                      <a:r>
                        <a:rPr lang="en-GB">
                          <a:effectLst/>
                        </a:rPr>
                        <a:t>gigabyte</a:t>
                      </a:r>
                    </a:p>
                  </a:txBody>
                  <a:tcPr marL="47625" marR="47625" marT="47625" marB="47625"/>
                </a:tc>
                <a:tc>
                  <a:txBody>
                    <a:bodyPr/>
                    <a:lstStyle/>
                    <a:p>
                      <a:pPr fontAlgn="t"/>
                      <a:r>
                        <a:rPr lang="en-GB">
                          <a:effectLst/>
                        </a:rPr>
                        <a:t>GB</a:t>
                      </a:r>
                    </a:p>
                  </a:txBody>
                  <a:tcPr marL="47625" marR="47625" marT="47625" marB="47625"/>
                </a:tc>
                <a:tc>
                  <a:txBody>
                    <a:bodyPr/>
                    <a:lstStyle/>
                    <a:p>
                      <a:pPr fontAlgn="t"/>
                      <a:r>
                        <a:rPr lang="en-GB">
                          <a:effectLst/>
                        </a:rPr>
                        <a:t>10</a:t>
                      </a:r>
                      <a:r>
                        <a:rPr lang="en-GB" baseline="30000">
                          <a:effectLst/>
                        </a:rPr>
                        <a:t>9</a:t>
                      </a:r>
                      <a:endParaRPr lang="en-GB">
                        <a:effectLst/>
                      </a:endParaRPr>
                    </a:p>
                  </a:txBody>
                  <a:tcPr marL="47625" marR="47625" marT="47625" marB="47625"/>
                </a:tc>
                <a:extLst>
                  <a:ext uri="{0D108BD9-81ED-4DB2-BD59-A6C34878D82A}">
                    <a16:rowId xmlns:a16="http://schemas.microsoft.com/office/drawing/2014/main" val="2595632895"/>
                  </a:ext>
                </a:extLst>
              </a:tr>
              <a:tr h="417804">
                <a:tc>
                  <a:txBody>
                    <a:bodyPr/>
                    <a:lstStyle/>
                    <a:p>
                      <a:pPr fontAlgn="t"/>
                      <a:r>
                        <a:rPr lang="en-GB">
                          <a:effectLst/>
                        </a:rPr>
                        <a:t>tebibyte</a:t>
                      </a:r>
                    </a:p>
                  </a:txBody>
                  <a:tcPr marL="47625" marR="47625" marT="47625" marB="47625"/>
                </a:tc>
                <a:tc>
                  <a:txBody>
                    <a:bodyPr/>
                    <a:lstStyle/>
                    <a:p>
                      <a:pPr fontAlgn="t"/>
                      <a:r>
                        <a:rPr lang="en-GB">
                          <a:effectLst/>
                        </a:rPr>
                        <a:t>TiB</a:t>
                      </a:r>
                    </a:p>
                  </a:txBody>
                  <a:tcPr marL="47625" marR="47625" marT="47625" marB="47625"/>
                </a:tc>
                <a:tc>
                  <a:txBody>
                    <a:bodyPr/>
                    <a:lstStyle/>
                    <a:p>
                      <a:pPr fontAlgn="t"/>
                      <a:r>
                        <a:rPr lang="en-GB">
                          <a:effectLst/>
                        </a:rPr>
                        <a:t>2</a:t>
                      </a:r>
                      <a:r>
                        <a:rPr lang="en-GB" baseline="30000">
                          <a:effectLst/>
                        </a:rPr>
                        <a:t>40</a:t>
                      </a:r>
                      <a:endParaRPr lang="en-GB">
                        <a:effectLst/>
                      </a:endParaRPr>
                    </a:p>
                  </a:txBody>
                  <a:tcPr marL="47625" marR="47625" marT="47625" marB="47625"/>
                </a:tc>
                <a:tc>
                  <a:txBody>
                    <a:bodyPr/>
                    <a:lstStyle/>
                    <a:p>
                      <a:pPr fontAlgn="t"/>
                      <a:r>
                        <a:rPr lang="en-GB">
                          <a:effectLst/>
                        </a:rPr>
                        <a:t>terabyte</a:t>
                      </a:r>
                    </a:p>
                  </a:txBody>
                  <a:tcPr marL="47625" marR="47625" marT="47625" marB="47625"/>
                </a:tc>
                <a:tc>
                  <a:txBody>
                    <a:bodyPr/>
                    <a:lstStyle/>
                    <a:p>
                      <a:pPr fontAlgn="t"/>
                      <a:r>
                        <a:rPr lang="en-GB">
                          <a:effectLst/>
                        </a:rPr>
                        <a:t>TB</a:t>
                      </a:r>
                    </a:p>
                  </a:txBody>
                  <a:tcPr marL="47625" marR="47625" marT="47625" marB="47625"/>
                </a:tc>
                <a:tc>
                  <a:txBody>
                    <a:bodyPr/>
                    <a:lstStyle/>
                    <a:p>
                      <a:pPr fontAlgn="t"/>
                      <a:r>
                        <a:rPr lang="en-GB">
                          <a:effectLst/>
                        </a:rPr>
                        <a:t>10</a:t>
                      </a:r>
                      <a:r>
                        <a:rPr lang="en-GB" baseline="30000">
                          <a:effectLst/>
                        </a:rPr>
                        <a:t>12</a:t>
                      </a:r>
                      <a:endParaRPr lang="en-GB">
                        <a:effectLst/>
                      </a:endParaRPr>
                    </a:p>
                  </a:txBody>
                  <a:tcPr marL="47625" marR="47625" marT="47625" marB="47625"/>
                </a:tc>
                <a:extLst>
                  <a:ext uri="{0D108BD9-81ED-4DB2-BD59-A6C34878D82A}">
                    <a16:rowId xmlns:a16="http://schemas.microsoft.com/office/drawing/2014/main" val="1049165354"/>
                  </a:ext>
                </a:extLst>
              </a:tr>
              <a:tr h="417804">
                <a:tc>
                  <a:txBody>
                    <a:bodyPr/>
                    <a:lstStyle/>
                    <a:p>
                      <a:pPr fontAlgn="t"/>
                      <a:r>
                        <a:rPr lang="en-GB">
                          <a:effectLst/>
                        </a:rPr>
                        <a:t>pebibyte</a:t>
                      </a:r>
                    </a:p>
                  </a:txBody>
                  <a:tcPr marL="47625" marR="47625" marT="47625" marB="47625"/>
                </a:tc>
                <a:tc>
                  <a:txBody>
                    <a:bodyPr/>
                    <a:lstStyle/>
                    <a:p>
                      <a:pPr fontAlgn="t"/>
                      <a:r>
                        <a:rPr lang="en-GB">
                          <a:effectLst/>
                        </a:rPr>
                        <a:t>PiB</a:t>
                      </a:r>
                    </a:p>
                  </a:txBody>
                  <a:tcPr marL="47625" marR="47625" marT="47625" marB="47625"/>
                </a:tc>
                <a:tc>
                  <a:txBody>
                    <a:bodyPr/>
                    <a:lstStyle/>
                    <a:p>
                      <a:pPr fontAlgn="t"/>
                      <a:r>
                        <a:rPr lang="en-GB">
                          <a:effectLst/>
                        </a:rPr>
                        <a:t>2</a:t>
                      </a:r>
                      <a:r>
                        <a:rPr lang="en-GB" baseline="30000">
                          <a:effectLst/>
                        </a:rPr>
                        <a:t>50</a:t>
                      </a:r>
                      <a:endParaRPr lang="en-GB">
                        <a:effectLst/>
                      </a:endParaRPr>
                    </a:p>
                  </a:txBody>
                  <a:tcPr marL="47625" marR="47625" marT="47625" marB="47625"/>
                </a:tc>
                <a:tc>
                  <a:txBody>
                    <a:bodyPr/>
                    <a:lstStyle/>
                    <a:p>
                      <a:pPr fontAlgn="t"/>
                      <a:r>
                        <a:rPr lang="en-GB">
                          <a:effectLst/>
                        </a:rPr>
                        <a:t>petabyte</a:t>
                      </a:r>
                    </a:p>
                  </a:txBody>
                  <a:tcPr marL="47625" marR="47625" marT="47625" marB="47625"/>
                </a:tc>
                <a:tc>
                  <a:txBody>
                    <a:bodyPr/>
                    <a:lstStyle/>
                    <a:p>
                      <a:pPr fontAlgn="t"/>
                      <a:r>
                        <a:rPr lang="en-GB">
                          <a:effectLst/>
                        </a:rPr>
                        <a:t>PB</a:t>
                      </a:r>
                    </a:p>
                  </a:txBody>
                  <a:tcPr marL="47625" marR="47625" marT="47625" marB="47625"/>
                </a:tc>
                <a:tc>
                  <a:txBody>
                    <a:bodyPr/>
                    <a:lstStyle/>
                    <a:p>
                      <a:pPr fontAlgn="t"/>
                      <a:r>
                        <a:rPr lang="en-GB">
                          <a:effectLst/>
                        </a:rPr>
                        <a:t>10</a:t>
                      </a:r>
                      <a:r>
                        <a:rPr lang="en-GB" baseline="30000">
                          <a:effectLst/>
                        </a:rPr>
                        <a:t>15</a:t>
                      </a:r>
                      <a:endParaRPr lang="en-GB">
                        <a:effectLst/>
                      </a:endParaRPr>
                    </a:p>
                  </a:txBody>
                  <a:tcPr marL="47625" marR="47625" marT="47625" marB="47625"/>
                </a:tc>
                <a:extLst>
                  <a:ext uri="{0D108BD9-81ED-4DB2-BD59-A6C34878D82A}">
                    <a16:rowId xmlns:a16="http://schemas.microsoft.com/office/drawing/2014/main" val="364252824"/>
                  </a:ext>
                </a:extLst>
              </a:tr>
              <a:tr h="417804">
                <a:tc>
                  <a:txBody>
                    <a:bodyPr/>
                    <a:lstStyle/>
                    <a:p>
                      <a:pPr fontAlgn="t"/>
                      <a:r>
                        <a:rPr lang="en-GB">
                          <a:effectLst/>
                        </a:rPr>
                        <a:t>exbibyte</a:t>
                      </a:r>
                    </a:p>
                  </a:txBody>
                  <a:tcPr marL="47625" marR="47625" marT="47625" marB="47625"/>
                </a:tc>
                <a:tc>
                  <a:txBody>
                    <a:bodyPr/>
                    <a:lstStyle/>
                    <a:p>
                      <a:pPr fontAlgn="t"/>
                      <a:r>
                        <a:rPr lang="en-GB">
                          <a:effectLst/>
                        </a:rPr>
                        <a:t>EiB</a:t>
                      </a:r>
                    </a:p>
                  </a:txBody>
                  <a:tcPr marL="47625" marR="47625" marT="47625" marB="47625"/>
                </a:tc>
                <a:tc>
                  <a:txBody>
                    <a:bodyPr/>
                    <a:lstStyle/>
                    <a:p>
                      <a:pPr fontAlgn="t"/>
                      <a:r>
                        <a:rPr lang="en-GB">
                          <a:effectLst/>
                        </a:rPr>
                        <a:t>2</a:t>
                      </a:r>
                      <a:r>
                        <a:rPr lang="en-GB" baseline="30000">
                          <a:effectLst/>
                        </a:rPr>
                        <a:t>60</a:t>
                      </a:r>
                      <a:endParaRPr lang="en-GB">
                        <a:effectLst/>
                      </a:endParaRPr>
                    </a:p>
                  </a:txBody>
                  <a:tcPr marL="47625" marR="47625" marT="47625" marB="47625"/>
                </a:tc>
                <a:tc>
                  <a:txBody>
                    <a:bodyPr/>
                    <a:lstStyle/>
                    <a:p>
                      <a:pPr fontAlgn="t"/>
                      <a:r>
                        <a:rPr lang="en-GB">
                          <a:effectLst/>
                        </a:rPr>
                        <a:t>exabyte</a:t>
                      </a:r>
                    </a:p>
                  </a:txBody>
                  <a:tcPr marL="47625" marR="47625" marT="47625" marB="47625"/>
                </a:tc>
                <a:tc>
                  <a:txBody>
                    <a:bodyPr/>
                    <a:lstStyle/>
                    <a:p>
                      <a:pPr fontAlgn="t"/>
                      <a:r>
                        <a:rPr lang="en-GB">
                          <a:effectLst/>
                        </a:rPr>
                        <a:t>EB</a:t>
                      </a:r>
                    </a:p>
                  </a:txBody>
                  <a:tcPr marL="47625" marR="47625" marT="47625" marB="47625"/>
                </a:tc>
                <a:tc>
                  <a:txBody>
                    <a:bodyPr/>
                    <a:lstStyle/>
                    <a:p>
                      <a:pPr fontAlgn="t"/>
                      <a:r>
                        <a:rPr lang="en-GB">
                          <a:effectLst/>
                        </a:rPr>
                        <a:t>10</a:t>
                      </a:r>
                      <a:r>
                        <a:rPr lang="en-GB" baseline="30000">
                          <a:effectLst/>
                        </a:rPr>
                        <a:t>18</a:t>
                      </a:r>
                      <a:endParaRPr lang="en-GB">
                        <a:effectLst/>
                      </a:endParaRPr>
                    </a:p>
                  </a:txBody>
                  <a:tcPr marL="47625" marR="47625" marT="47625" marB="47625"/>
                </a:tc>
                <a:extLst>
                  <a:ext uri="{0D108BD9-81ED-4DB2-BD59-A6C34878D82A}">
                    <a16:rowId xmlns:a16="http://schemas.microsoft.com/office/drawing/2014/main" val="3909208407"/>
                  </a:ext>
                </a:extLst>
              </a:tr>
            </a:tbl>
          </a:graphicData>
        </a:graphic>
      </p:graphicFrame>
    </p:spTree>
    <p:extLst>
      <p:ext uri="{BB962C8B-B14F-4D97-AF65-F5344CB8AC3E}">
        <p14:creationId xmlns:p14="http://schemas.microsoft.com/office/powerpoint/2010/main" val="55420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Base 2 vs Base 10 Storage Units.</a:t>
            </a:r>
          </a:p>
        </p:txBody>
      </p:sp>
      <p:sp>
        <p:nvSpPr>
          <p:cNvPr id="6" name="TextBox 5">
            <a:extLst>
              <a:ext uri="{FF2B5EF4-FFF2-40B4-BE49-F238E27FC236}">
                <a16:creationId xmlns:a16="http://schemas.microsoft.com/office/drawing/2014/main" id="{F7039823-4F95-724B-92F6-96ADD57739C6}"/>
              </a:ext>
            </a:extLst>
          </p:cNvPr>
          <p:cNvSpPr txBox="1"/>
          <p:nvPr/>
        </p:nvSpPr>
        <p:spPr>
          <a:xfrm>
            <a:off x="4636168" y="503722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graphicFrame>
        <p:nvGraphicFramePr>
          <p:cNvPr id="11" name="Table 10">
            <a:extLst>
              <a:ext uri="{FF2B5EF4-FFF2-40B4-BE49-F238E27FC236}">
                <a16:creationId xmlns:a16="http://schemas.microsoft.com/office/drawing/2014/main" id="{502C2B98-3F0F-1342-AD23-005E81D803E9}"/>
              </a:ext>
            </a:extLst>
          </p:cNvPr>
          <p:cNvGraphicFramePr>
            <a:graphicFrameLocks noGrp="1"/>
          </p:cNvGraphicFramePr>
          <p:nvPr>
            <p:extLst>
              <p:ext uri="{D42A27DB-BD31-4B8C-83A1-F6EECF244321}">
                <p14:modId xmlns:p14="http://schemas.microsoft.com/office/powerpoint/2010/main" val="2857725486"/>
              </p:ext>
            </p:extLst>
          </p:nvPr>
        </p:nvGraphicFramePr>
        <p:xfrm>
          <a:off x="2805239" y="2030083"/>
          <a:ext cx="2783758" cy="3848946"/>
        </p:xfrm>
        <a:graphic>
          <a:graphicData uri="http://schemas.openxmlformats.org/drawingml/2006/table">
            <a:tbl>
              <a:tblPr firstRow="1" bandRow="1">
                <a:tableStyleId>{5C22544A-7EE6-4342-B048-85BDC9FD1C3A}</a:tableStyleId>
              </a:tblPr>
              <a:tblGrid>
                <a:gridCol w="1391879">
                  <a:extLst>
                    <a:ext uri="{9D8B030D-6E8A-4147-A177-3AD203B41FA5}">
                      <a16:colId xmlns:a16="http://schemas.microsoft.com/office/drawing/2014/main" val="4239450366"/>
                    </a:ext>
                  </a:extLst>
                </a:gridCol>
                <a:gridCol w="1391879">
                  <a:extLst>
                    <a:ext uri="{9D8B030D-6E8A-4147-A177-3AD203B41FA5}">
                      <a16:colId xmlns:a16="http://schemas.microsoft.com/office/drawing/2014/main" val="1090525930"/>
                    </a:ext>
                  </a:extLst>
                </a:gridCol>
              </a:tblGrid>
              <a:tr h="1034493">
                <a:tc>
                  <a:txBody>
                    <a:bodyPr/>
                    <a:lstStyle/>
                    <a:p>
                      <a:pPr algn="l" fontAlgn="base"/>
                      <a:r>
                        <a:rPr lang="en-GB">
                          <a:effectLst/>
                        </a:rPr>
                        <a:t>Base 2 as percentage of base 10</a:t>
                      </a:r>
                    </a:p>
                  </a:txBody>
                  <a:tcPr marL="47625" marR="47625" marT="47625" marB="47625"/>
                </a:tc>
                <a:tc>
                  <a:txBody>
                    <a:bodyPr/>
                    <a:lstStyle/>
                    <a:p>
                      <a:pPr algn="l" fontAlgn="base"/>
                      <a:r>
                        <a:rPr lang="en-GB">
                          <a:effectLst/>
                        </a:rPr>
                        <a:t>Percentage</a:t>
                      </a:r>
                    </a:p>
                  </a:txBody>
                  <a:tcPr marL="47625" marR="47625" marT="47625" marB="47625"/>
                </a:tc>
                <a:extLst>
                  <a:ext uri="{0D108BD9-81ED-4DB2-BD59-A6C34878D82A}">
                    <a16:rowId xmlns:a16="http://schemas.microsoft.com/office/drawing/2014/main" val="2840223584"/>
                  </a:ext>
                </a:extLst>
              </a:tr>
              <a:tr h="417804">
                <a:tc>
                  <a:txBody>
                    <a:bodyPr/>
                    <a:lstStyle/>
                    <a:p>
                      <a:pPr fontAlgn="t"/>
                      <a:r>
                        <a:rPr lang="en-GB">
                          <a:effectLst/>
                        </a:rPr>
                        <a:t>kibibyte</a:t>
                      </a:r>
                    </a:p>
                  </a:txBody>
                  <a:tcPr marL="47625" marR="47625" marT="47625" marB="47625"/>
                </a:tc>
                <a:tc>
                  <a:txBody>
                    <a:bodyPr/>
                    <a:lstStyle/>
                    <a:p>
                      <a:pPr fontAlgn="t"/>
                      <a:r>
                        <a:rPr lang="en-GB">
                          <a:effectLst/>
                        </a:rPr>
                        <a:t>102.4%</a:t>
                      </a:r>
                    </a:p>
                  </a:txBody>
                  <a:tcPr marL="47625" marR="47625" marT="47625" marB="47625"/>
                </a:tc>
                <a:extLst>
                  <a:ext uri="{0D108BD9-81ED-4DB2-BD59-A6C34878D82A}">
                    <a16:rowId xmlns:a16="http://schemas.microsoft.com/office/drawing/2014/main" val="4066155828"/>
                  </a:ext>
                </a:extLst>
              </a:tr>
              <a:tr h="725433">
                <a:tc>
                  <a:txBody>
                    <a:bodyPr/>
                    <a:lstStyle/>
                    <a:p>
                      <a:pPr fontAlgn="t"/>
                      <a:r>
                        <a:rPr lang="en-GB">
                          <a:effectLst/>
                        </a:rPr>
                        <a:t>mebibyte</a:t>
                      </a:r>
                    </a:p>
                  </a:txBody>
                  <a:tcPr marL="47625" marR="47625" marT="47625" marB="47625"/>
                </a:tc>
                <a:tc>
                  <a:txBody>
                    <a:bodyPr/>
                    <a:lstStyle/>
                    <a:p>
                      <a:pPr fontAlgn="t"/>
                      <a:r>
                        <a:rPr lang="en-GB">
                          <a:effectLst/>
                        </a:rPr>
                        <a:t>105%</a:t>
                      </a:r>
                    </a:p>
                  </a:txBody>
                  <a:tcPr marL="47625" marR="47625" marT="47625" marB="47625"/>
                </a:tc>
                <a:extLst>
                  <a:ext uri="{0D108BD9-81ED-4DB2-BD59-A6C34878D82A}">
                    <a16:rowId xmlns:a16="http://schemas.microsoft.com/office/drawing/2014/main" val="3069248794"/>
                  </a:ext>
                </a:extLst>
              </a:tr>
              <a:tr h="417804">
                <a:tc>
                  <a:txBody>
                    <a:bodyPr/>
                    <a:lstStyle/>
                    <a:p>
                      <a:pPr fontAlgn="t"/>
                      <a:r>
                        <a:rPr lang="en-GB">
                          <a:effectLst/>
                        </a:rPr>
                        <a:t>gibibyte</a:t>
                      </a:r>
                    </a:p>
                  </a:txBody>
                  <a:tcPr marL="47625" marR="47625" marT="47625" marB="47625"/>
                </a:tc>
                <a:tc>
                  <a:txBody>
                    <a:bodyPr/>
                    <a:lstStyle/>
                    <a:p>
                      <a:pPr fontAlgn="t"/>
                      <a:r>
                        <a:rPr lang="en-GB">
                          <a:effectLst/>
                        </a:rPr>
                        <a:t>107%</a:t>
                      </a:r>
                    </a:p>
                  </a:txBody>
                  <a:tcPr marL="47625" marR="47625" marT="47625" marB="47625"/>
                </a:tc>
                <a:extLst>
                  <a:ext uri="{0D108BD9-81ED-4DB2-BD59-A6C34878D82A}">
                    <a16:rowId xmlns:a16="http://schemas.microsoft.com/office/drawing/2014/main" val="2595632895"/>
                  </a:ext>
                </a:extLst>
              </a:tr>
              <a:tr h="417804">
                <a:tc>
                  <a:txBody>
                    <a:bodyPr/>
                    <a:lstStyle/>
                    <a:p>
                      <a:pPr fontAlgn="t"/>
                      <a:r>
                        <a:rPr lang="en-GB">
                          <a:effectLst/>
                        </a:rPr>
                        <a:t>tebibyte</a:t>
                      </a:r>
                    </a:p>
                  </a:txBody>
                  <a:tcPr marL="47625" marR="47625" marT="47625" marB="47625"/>
                </a:tc>
                <a:tc>
                  <a:txBody>
                    <a:bodyPr/>
                    <a:lstStyle/>
                    <a:p>
                      <a:pPr fontAlgn="t"/>
                      <a:r>
                        <a:rPr lang="en-GB">
                          <a:effectLst/>
                        </a:rPr>
                        <a:t>110%</a:t>
                      </a:r>
                    </a:p>
                  </a:txBody>
                  <a:tcPr marL="47625" marR="47625" marT="47625" marB="47625"/>
                </a:tc>
                <a:extLst>
                  <a:ext uri="{0D108BD9-81ED-4DB2-BD59-A6C34878D82A}">
                    <a16:rowId xmlns:a16="http://schemas.microsoft.com/office/drawing/2014/main" val="1049165354"/>
                  </a:ext>
                </a:extLst>
              </a:tr>
              <a:tr h="417804">
                <a:tc>
                  <a:txBody>
                    <a:bodyPr/>
                    <a:lstStyle/>
                    <a:p>
                      <a:pPr fontAlgn="t"/>
                      <a:r>
                        <a:rPr lang="en-GB">
                          <a:effectLst/>
                        </a:rPr>
                        <a:t>pebibyte</a:t>
                      </a:r>
                    </a:p>
                  </a:txBody>
                  <a:tcPr marL="47625" marR="47625" marT="47625" marB="47625"/>
                </a:tc>
                <a:tc>
                  <a:txBody>
                    <a:bodyPr/>
                    <a:lstStyle/>
                    <a:p>
                      <a:pPr fontAlgn="t"/>
                      <a:r>
                        <a:rPr lang="en-GB">
                          <a:effectLst/>
                        </a:rPr>
                        <a:t>113%</a:t>
                      </a:r>
                    </a:p>
                  </a:txBody>
                  <a:tcPr marL="47625" marR="47625" marT="47625" marB="47625"/>
                </a:tc>
                <a:extLst>
                  <a:ext uri="{0D108BD9-81ED-4DB2-BD59-A6C34878D82A}">
                    <a16:rowId xmlns:a16="http://schemas.microsoft.com/office/drawing/2014/main" val="364252824"/>
                  </a:ext>
                </a:extLst>
              </a:tr>
              <a:tr h="417804">
                <a:tc>
                  <a:txBody>
                    <a:bodyPr/>
                    <a:lstStyle/>
                    <a:p>
                      <a:pPr fontAlgn="t"/>
                      <a:r>
                        <a:rPr lang="en-GB" err="1">
                          <a:effectLst/>
                        </a:rPr>
                        <a:t>exbibyte</a:t>
                      </a:r>
                      <a:endParaRPr lang="en-GB">
                        <a:effectLst/>
                      </a:endParaRPr>
                    </a:p>
                  </a:txBody>
                  <a:tcPr marL="47625" marR="47625" marT="47625" marB="47625"/>
                </a:tc>
                <a:tc>
                  <a:txBody>
                    <a:bodyPr/>
                    <a:lstStyle/>
                    <a:p>
                      <a:pPr fontAlgn="t"/>
                      <a:r>
                        <a:rPr lang="en-GB">
                          <a:effectLst/>
                        </a:rPr>
                        <a:t>115%</a:t>
                      </a:r>
                    </a:p>
                  </a:txBody>
                  <a:tcPr marL="47625" marR="47625" marT="47625" marB="47625"/>
                </a:tc>
                <a:extLst>
                  <a:ext uri="{0D108BD9-81ED-4DB2-BD59-A6C34878D82A}">
                    <a16:rowId xmlns:a16="http://schemas.microsoft.com/office/drawing/2014/main" val="3909208407"/>
                  </a:ext>
                </a:extLst>
              </a:tr>
            </a:tbl>
          </a:graphicData>
        </a:graphic>
      </p:graphicFrame>
    </p:spTree>
    <p:extLst>
      <p:ext uri="{BB962C8B-B14F-4D97-AF65-F5344CB8AC3E}">
        <p14:creationId xmlns:p14="http://schemas.microsoft.com/office/powerpoint/2010/main" val="131196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altLang="en-US" sz="2800" b="1" i="0" u="none" strike="noStrike" kern="1200" cap="none" spc="0" normalizeH="0" baseline="0" noProof="0">
                <a:ln>
                  <a:noFill/>
                </a:ln>
                <a:solidFill>
                  <a:srgbClr val="000000"/>
                </a:solidFill>
                <a:effectLst/>
                <a:uLnTx/>
                <a:uFillTx/>
                <a:latin typeface="Arial" charset="0"/>
                <a:ea typeface="MS PGothic" pitchFamily="32" charset="-128"/>
                <a:cs typeface="+mn-cs"/>
              </a:rPr>
              <a:t>Module objectives</a:t>
            </a:r>
          </a:p>
        </p:txBody>
      </p:sp>
      <p:sp>
        <p:nvSpPr>
          <p:cNvPr id="921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lvl1pPr marL="342900"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9pPr>
          </a:lstStyle>
          <a:p>
            <a:pPr marL="342900" marR="0" lvl="0" indent="-340995" algn="l" defTabSz="457200" rtl="0" eaLnBrk="1" fontAlgn="base" latinLnBrk="0" hangingPunct="1">
              <a:lnSpc>
                <a:spcPct val="100000"/>
              </a:lnSpc>
              <a:spcBef>
                <a:spcPts val="550"/>
              </a:spcBef>
              <a:spcAft>
                <a:spcPct val="0"/>
              </a:spcAft>
              <a:buClrTx/>
              <a:buSz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1" i="0" u="none" strike="noStrike" kern="1200" cap="none" spc="0" normalizeH="0" baseline="0" noProof="0">
                <a:ln>
                  <a:noFill/>
                </a:ln>
                <a:solidFill>
                  <a:srgbClr val="000000"/>
                </a:solidFill>
                <a:effectLst/>
                <a:uLnTx/>
                <a:uFillTx/>
                <a:latin typeface="Arial" charset="0"/>
                <a:ea typeface="MS PGothic" pitchFamily="32" charset="-128"/>
                <a:cs typeface="+mn-cs"/>
              </a:rPr>
              <a:t>After completing this module you will be able to:</a:t>
            </a:r>
            <a:endParaRPr lang="en-US">
              <a:cs typeface="+mn-cs"/>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a:ln>
                  <a:noFill/>
                </a:ln>
                <a:solidFill>
                  <a:srgbClr val="000000"/>
                </a:solidFill>
                <a:effectLst/>
                <a:uLnTx/>
                <a:uFillTx/>
                <a:latin typeface="Arial" charset="0"/>
                <a:ea typeface="MS PGothic" pitchFamily="32" charset="-128"/>
                <a:cs typeface="+mn-cs"/>
              </a:rPr>
              <a:t>Describe a disk label and how it is created.</a:t>
            </a:r>
            <a:endParaRPr lang="en-GB" altLang="en-US" sz="2200" b="0" i="0" u="none" strike="noStrike" kern="1200" cap="none" spc="0" normalizeH="0" baseline="0" noProof="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a:ln>
                  <a:noFill/>
                </a:ln>
                <a:solidFill>
                  <a:srgbClr val="000000"/>
                </a:solidFill>
                <a:effectLst/>
                <a:uLnTx/>
                <a:uFillTx/>
                <a:latin typeface="Arial"/>
                <a:ea typeface="MS PGothic"/>
                <a:cs typeface="Arial"/>
              </a:rPr>
              <a:t>Define a disk partition using </a:t>
            </a:r>
            <a:r>
              <a:rPr kumimoji="0" lang="en-GB" altLang="en-US" sz="2200" b="0" i="0" u="none" strike="noStrike" kern="1200" cap="none" spc="0" normalizeH="0" baseline="0" noProof="0" err="1">
                <a:ln>
                  <a:noFill/>
                </a:ln>
                <a:solidFill>
                  <a:srgbClr val="000000"/>
                </a:solidFill>
                <a:effectLst/>
                <a:uLnTx/>
                <a:uFillTx/>
                <a:latin typeface="Arial"/>
                <a:ea typeface="MS PGothic"/>
                <a:cs typeface="Arial"/>
              </a:rPr>
              <a:t>gdisk</a:t>
            </a:r>
            <a:r>
              <a:rPr kumimoji="0" lang="en-GB" altLang="en-US" sz="2200" b="0" i="0" u="none" strike="noStrike" kern="1200" cap="none" spc="0" normalizeH="0" baseline="0" noProof="0">
                <a:ln>
                  <a:noFill/>
                </a:ln>
                <a:solidFill>
                  <a:srgbClr val="000000"/>
                </a:solidFill>
                <a:effectLst/>
                <a:uLnTx/>
                <a:uFillTx/>
                <a:latin typeface="Arial"/>
                <a:ea typeface="MS PGothic"/>
                <a:cs typeface="Arial"/>
              </a:rPr>
              <a:t>.</a:t>
            </a:r>
            <a:endParaRPr lang="en-GB" altLang="en-US" sz="2200" b="0" i="0" u="none" strike="noStrike" kern="1200" cap="none" spc="0" normalizeH="0" baseline="0" noProof="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a:ln>
                  <a:noFill/>
                </a:ln>
                <a:solidFill>
                  <a:srgbClr val="000000"/>
                </a:solidFill>
                <a:effectLst/>
                <a:uLnTx/>
                <a:uFillTx/>
                <a:latin typeface="Arial" charset="0"/>
                <a:ea typeface="MS PGothic" pitchFamily="32" charset="-128"/>
                <a:cs typeface="+mn-cs"/>
              </a:rPr>
              <a:t>Create a filesystem</a:t>
            </a:r>
            <a:endParaRPr lang="en-GB" altLang="en-US" sz="2200" b="0" i="0" u="none" strike="noStrike" kern="1200" cap="none" spc="0" normalizeH="0" baseline="0" noProof="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a:ln>
                  <a:noFill/>
                </a:ln>
                <a:solidFill>
                  <a:srgbClr val="000000"/>
                </a:solidFill>
                <a:effectLst/>
                <a:uLnTx/>
                <a:uFillTx/>
                <a:latin typeface="Arial" charset="0"/>
                <a:ea typeface="MS PGothic" pitchFamily="32" charset="-128"/>
                <a:cs typeface="+mn-cs"/>
              </a:rPr>
              <a:t>Integrate the new filesystem into the Linux tree structure.</a:t>
            </a:r>
            <a:endParaRPr lang="en-GB" altLang="en-US" sz="2200" b="0" i="0" u="none" strike="noStrike" kern="1200" cap="none" spc="0" normalizeH="0" baseline="0" noProof="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a:ln>
                  <a:noFill/>
                </a:ln>
                <a:solidFill>
                  <a:srgbClr val="000000"/>
                </a:solidFill>
                <a:effectLst/>
                <a:uLnTx/>
                <a:uFillTx/>
                <a:latin typeface="Arial" charset="0"/>
                <a:ea typeface="MS PGothic" pitchFamily="32" charset="-128"/>
                <a:cs typeface="+mn-cs"/>
              </a:rPr>
              <a:t>Repair a damaged filesystem.</a:t>
            </a:r>
            <a:endParaRPr lang="en-GB" altLang="en-US" sz="2200" b="0" i="0" u="none" strike="noStrike" kern="1200" cap="none" spc="0" normalizeH="0" baseline="0" noProof="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a:ln>
                  <a:noFill/>
                </a:ln>
                <a:solidFill>
                  <a:srgbClr val="000000"/>
                </a:solidFill>
                <a:effectLst/>
                <a:uLnTx/>
                <a:uFillTx/>
                <a:latin typeface="Arial" charset="0"/>
                <a:ea typeface="MS PGothic" pitchFamily="32" charset="-128"/>
                <a:cs typeface="+mn-cs"/>
              </a:rPr>
              <a:t>Alleviate space pressure by growing a filesystem.</a:t>
            </a:r>
            <a:endParaRPr lang="en-GB" altLang="en-US" sz="2200" b="0" i="0" u="none" strike="noStrike" kern="1200" cap="none" spc="0" normalizeH="0" baseline="0" noProof="0">
              <a:ln>
                <a:noFill/>
              </a:ln>
              <a:solidFill>
                <a:srgbClr val="000000"/>
              </a:solidFill>
              <a:effectLst/>
              <a:uLnTx/>
              <a:uFillTx/>
              <a:latin typeface="Arial" charset="0"/>
              <a:cs typeface="Arial" charset="0"/>
            </a:endParaRPr>
          </a:p>
          <a:p>
            <a:pPr marL="340995" indent="-339725">
              <a:spcBef>
                <a:spcPts val="550"/>
              </a:spcBef>
              <a:buFont typeface="Arial" charset="0"/>
              <a:buChar char="•"/>
              <a:defRPr/>
            </a:pPr>
            <a:r>
              <a:rPr lang="en-GB" altLang="en-US" sz="2200">
                <a:latin typeface="Arial"/>
                <a:ea typeface="MS PGothic"/>
                <a:cs typeface="Arial"/>
              </a:rPr>
              <a:t>Explain what makes up a Logical Volume.</a:t>
            </a:r>
            <a:endParaRPr lang="en-GB" altLang="en-US" sz="2200" dirty="0">
              <a:latin typeface="Arial" charset="0"/>
              <a:cs typeface="Arial"/>
            </a:endParaRPr>
          </a:p>
          <a:p>
            <a:pPr marL="340995" indent="-339725">
              <a:spcBef>
                <a:spcPts val="550"/>
              </a:spcBef>
              <a:buFont typeface="Arial" charset="0"/>
              <a:buChar char="•"/>
              <a:defRPr/>
            </a:pPr>
            <a:r>
              <a:rPr lang="en-GB" altLang="en-US" sz="2200">
                <a:latin typeface="Arial"/>
                <a:ea typeface="MS PGothic"/>
                <a:cs typeface="Arial"/>
              </a:rPr>
              <a:t>Describe the operation of a Mirrored Logical Volume.</a:t>
            </a:r>
            <a:endParaRPr lang="en-GB" altLang="en-US" sz="2200" b="0" i="0" u="none" strike="noStrike" kern="1200" cap="none" spc="0" normalizeH="0" baseline="0" noProof="0">
              <a:ln>
                <a:noFill/>
              </a:ln>
              <a:solidFill>
                <a:srgbClr val="000000"/>
              </a:solidFill>
              <a:effectLst/>
              <a:uLnTx/>
              <a:uFillTx/>
              <a:latin typeface="Arial" charset="0"/>
              <a:ea typeface="MS PGothic" pitchFamily="32" charset="-128"/>
              <a:cs typeface="Arial"/>
            </a:endParaRPr>
          </a:p>
          <a:p>
            <a:pPr marL="340995" indent="-339725">
              <a:spcBef>
                <a:spcPts val="550"/>
              </a:spcBef>
              <a:buFont typeface="Arial" charset="0"/>
              <a:buChar char="•"/>
              <a:defRPr/>
            </a:pPr>
            <a:r>
              <a:rPr lang="en-GB" altLang="en-US" sz="2200">
                <a:latin typeface="Arial"/>
                <a:ea typeface="MS PGothic"/>
                <a:cs typeface="Arial"/>
              </a:rPr>
              <a:t>Describe </a:t>
            </a:r>
            <a:r>
              <a:rPr lang="en-GB" sz="2200">
                <a:latin typeface="Calibri"/>
                <a:ea typeface="MS PGothic"/>
                <a:cs typeface="Calibri"/>
              </a:rPr>
              <a:t>he operation of </a:t>
            </a:r>
            <a:r>
              <a:rPr lang="en-GB" altLang="en-US" sz="2200">
                <a:latin typeface="Arial"/>
                <a:ea typeface="MS PGothic"/>
                <a:cs typeface="Arial"/>
              </a:rPr>
              <a:t>a Striped Logical Volumes</a:t>
            </a:r>
            <a:endParaRPr lang="en-GB" altLang="en-US" sz="2200" dirty="0">
              <a:latin typeface="Arial" charset="0"/>
              <a:cs typeface="Arial" charset="0"/>
            </a:endParaRPr>
          </a:p>
          <a:p>
            <a:pPr indent="-340995">
              <a:spcBef>
                <a:spcPts val="550"/>
              </a:spcBef>
              <a:defRPr/>
            </a:pPr>
            <a:endParaRPr lang="en-GB" altLang="en-US" sz="2200">
              <a:latin typeface="Arial" charset="0"/>
              <a:cs typeface="Arial" charset="0"/>
            </a:endParaRPr>
          </a:p>
        </p:txBody>
      </p:sp>
    </p:spTree>
    <p:extLst>
      <p:ext uri="{BB962C8B-B14F-4D97-AF65-F5344CB8AC3E}">
        <p14:creationId xmlns:p14="http://schemas.microsoft.com/office/powerpoint/2010/main" val="3634526948"/>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6F91F5-891B-2D4A-AA7A-9EAFD3B5CCC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9AD7AC29-6777-344A-8144-A396B487FB81}"/>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EAF751D-2EB4-7B47-A0F3-DCB538DA0B4B}"/>
              </a:ext>
            </a:extLst>
          </p:cNvPr>
          <p:cNvSpPr>
            <a:spLocks noGrp="1"/>
          </p:cNvSpPr>
          <p:nvPr>
            <p:ph type="body" sz="quarter" idx="14"/>
          </p:nvPr>
        </p:nvSpPr>
        <p:spPr/>
        <p:txBody>
          <a:bodyPr/>
          <a:lstStyle/>
          <a:p>
            <a:r>
              <a:rPr lang="en-US"/>
              <a:t>File Systems</a:t>
            </a:r>
          </a:p>
        </p:txBody>
      </p:sp>
      <p:sp>
        <p:nvSpPr>
          <p:cNvPr id="5" name="Text Placeholder 4">
            <a:extLst>
              <a:ext uri="{FF2B5EF4-FFF2-40B4-BE49-F238E27FC236}">
                <a16:creationId xmlns:a16="http://schemas.microsoft.com/office/drawing/2014/main" id="{3EABB2D3-9397-8F46-A0A6-31ABA74A4AE6}"/>
              </a:ext>
            </a:extLst>
          </p:cNvPr>
          <p:cNvSpPr>
            <a:spLocks noGrp="1"/>
          </p:cNvSpPr>
          <p:nvPr>
            <p:ph type="body" sz="quarter" idx="13"/>
          </p:nvPr>
        </p:nvSpPr>
        <p:spPr>
          <a:xfrm>
            <a:off x="626400" y="1436400"/>
            <a:ext cx="7820025" cy="4623555"/>
          </a:xfrm>
        </p:spPr>
        <p:txBody>
          <a:bodyPr/>
          <a:lstStyle/>
          <a:p>
            <a:r>
              <a:rPr lang="en-US" dirty="0"/>
              <a:t>The disk partition we have just created acts as a container for a filesystem.</a:t>
            </a:r>
          </a:p>
          <a:p>
            <a:r>
              <a:rPr lang="en-US" dirty="0"/>
              <a:t>A filesystem is a complex on-disk structure that supports the user experience of directories/subdirectories and files.</a:t>
            </a:r>
          </a:p>
          <a:p>
            <a:r>
              <a:rPr lang="en-US" dirty="0"/>
              <a:t>The filesystem, rather than the disk slice itself integrates into the existing tree, extending it.</a:t>
            </a:r>
          </a:p>
          <a:p>
            <a:r>
              <a:rPr lang="en-US" dirty="0"/>
              <a:t>There are a selection of filesystems available for Linux systems. Usually the later versions offer the most advantages.</a:t>
            </a:r>
          </a:p>
          <a:p>
            <a:r>
              <a:rPr lang="en-US" dirty="0"/>
              <a:t>The default filesystem type for Centos 7 is </a:t>
            </a:r>
            <a:r>
              <a:rPr lang="en-US" dirty="0" err="1"/>
              <a:t>xfs</a:t>
            </a:r>
            <a:r>
              <a:rPr lang="en-US" dirty="0"/>
              <a:t>, previously Centos 6 used ext4. Centos=RedHat Linux, the </a:t>
            </a:r>
            <a:r>
              <a:rPr lang="en-US" dirty="0" err="1"/>
              <a:t>flavour</a:t>
            </a:r>
            <a:r>
              <a:rPr lang="en-US" dirty="0"/>
              <a:t> we use.</a:t>
            </a:r>
          </a:p>
          <a:p>
            <a:r>
              <a:rPr lang="en-US" dirty="0"/>
              <a:t>The file /proc/filesystems will list which filesystems are actually supported on this particular system.</a:t>
            </a:r>
          </a:p>
        </p:txBody>
      </p:sp>
    </p:spTree>
    <p:extLst>
      <p:ext uri="{BB962C8B-B14F-4D97-AF65-F5344CB8AC3E}">
        <p14:creationId xmlns:p14="http://schemas.microsoft.com/office/powerpoint/2010/main" val="108795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53AF77-B8CA-DF4F-B1F9-EB29E2471886}"/>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5CCD7871-2157-D244-A389-4556F75B05BB}"/>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7E7CA137-4A66-6D40-85C6-5156A644FF64}"/>
              </a:ext>
            </a:extLst>
          </p:cNvPr>
          <p:cNvSpPr>
            <a:spLocks noGrp="1"/>
          </p:cNvSpPr>
          <p:nvPr>
            <p:ph type="body" sz="quarter" idx="14"/>
          </p:nvPr>
        </p:nvSpPr>
        <p:spPr/>
        <p:txBody>
          <a:bodyPr/>
          <a:lstStyle/>
          <a:p>
            <a:r>
              <a:rPr lang="en-US"/>
              <a:t>Creating a filesystem - XFS</a:t>
            </a:r>
          </a:p>
        </p:txBody>
      </p:sp>
      <p:sp>
        <p:nvSpPr>
          <p:cNvPr id="5" name="Text Placeholder 4">
            <a:extLst>
              <a:ext uri="{FF2B5EF4-FFF2-40B4-BE49-F238E27FC236}">
                <a16:creationId xmlns:a16="http://schemas.microsoft.com/office/drawing/2014/main" id="{C212730C-FB33-F243-9D58-2AF0FF4302BE}"/>
              </a:ext>
            </a:extLst>
          </p:cNvPr>
          <p:cNvSpPr>
            <a:spLocks noGrp="1"/>
          </p:cNvSpPr>
          <p:nvPr>
            <p:ph type="body" sz="quarter" idx="13"/>
          </p:nvPr>
        </p:nvSpPr>
        <p:spPr>
          <a:xfrm>
            <a:off x="626400" y="1436400"/>
            <a:ext cx="7820025" cy="930236"/>
          </a:xfrm>
        </p:spPr>
        <p:txBody>
          <a:bodyPr/>
          <a:lstStyle/>
          <a:p>
            <a:r>
              <a:rPr lang="en-US"/>
              <a:t>The command to use is </a:t>
            </a:r>
            <a:r>
              <a:rPr lang="en-US" err="1"/>
              <a:t>mkfs.xfs</a:t>
            </a:r>
            <a:endParaRPr lang="en-US"/>
          </a:p>
          <a:p>
            <a:r>
              <a:rPr lang="en-US"/>
              <a:t>The device file /dev/sdb1 points to partition 1 on disk ‘b’.</a:t>
            </a:r>
          </a:p>
        </p:txBody>
      </p:sp>
      <p:sp>
        <p:nvSpPr>
          <p:cNvPr id="6" name="TextBox 5">
            <a:extLst>
              <a:ext uri="{FF2B5EF4-FFF2-40B4-BE49-F238E27FC236}">
                <a16:creationId xmlns:a16="http://schemas.microsoft.com/office/drawing/2014/main" id="{9906C696-58CC-AA4A-AC47-27C418517502}"/>
              </a:ext>
            </a:extLst>
          </p:cNvPr>
          <p:cNvSpPr txBox="1"/>
          <p:nvPr/>
        </p:nvSpPr>
        <p:spPr>
          <a:xfrm>
            <a:off x="288370" y="2658906"/>
            <a:ext cx="8468279" cy="333549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mkfs.xfs</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/dev/sdb1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meta-data=/dev/sdb1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isize</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=512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agcount</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=2,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agsize</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=6272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blks</a:t>
            </a:r>
            <a:endPar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sectsz</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=512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attr</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=2, projid32bit=1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crc</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=1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finobt</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=0, sparse=0</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data     =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bsize</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=4096   blocks=12544,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imaxpct</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=25</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sunit</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=0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swidth</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=0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blks</a:t>
            </a:r>
            <a:endPar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naming   =version 2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bsize</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=4096   ascii-ci=0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ftype</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log      =internal log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bsize</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=4096   blocks=855, version=2</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sectsz</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=512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sunit</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=0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blks</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lazy-count=1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realtime</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=none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extsz</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=4096   blocks=0, </a:t>
            </a:r>
            <a:r>
              <a:rPr kumimoji="0" lang="en-US" sz="16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rtextents</a:t>
            </a:r>
            <a:r>
              <a:rPr kumimoji="0" lang="en-US" sz="16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=0</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100973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7C080-F190-4848-B6EB-F26419F0B896}"/>
              </a:ext>
            </a:extLst>
          </p:cNvPr>
          <p:cNvSpPr>
            <a:spLocks noGrp="1"/>
          </p:cNvSpPr>
          <p:nvPr>
            <p:ph type="sldNum" sz="quarter" idx="10"/>
          </p:nvPr>
        </p:nvSpPr>
        <p:spPr>
          <a:xfrm>
            <a:off x="6623050" y="6352041"/>
            <a:ext cx="21336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D3E6CD0D-284B-7846-A3E8-545C2A19817F}"/>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82C42BFD-3DC4-4046-B900-0A8052B205B0}"/>
              </a:ext>
            </a:extLst>
          </p:cNvPr>
          <p:cNvSpPr>
            <a:spLocks noGrp="1"/>
          </p:cNvSpPr>
          <p:nvPr>
            <p:ph type="body" sz="quarter" idx="14"/>
          </p:nvPr>
        </p:nvSpPr>
        <p:spPr/>
        <p:txBody>
          <a:bodyPr/>
          <a:lstStyle/>
          <a:p>
            <a:r>
              <a:rPr lang="en-US"/>
              <a:t>Checking the content of a disk slice.</a:t>
            </a:r>
          </a:p>
          <a:p>
            <a:endParaRPr lang="en-US"/>
          </a:p>
        </p:txBody>
      </p:sp>
      <p:sp>
        <p:nvSpPr>
          <p:cNvPr id="5" name="Text Placeholder 4">
            <a:extLst>
              <a:ext uri="{FF2B5EF4-FFF2-40B4-BE49-F238E27FC236}">
                <a16:creationId xmlns:a16="http://schemas.microsoft.com/office/drawing/2014/main" id="{F1E3A22A-72C8-364F-88B6-CF74EA46A471}"/>
              </a:ext>
            </a:extLst>
          </p:cNvPr>
          <p:cNvSpPr>
            <a:spLocks noGrp="1"/>
          </p:cNvSpPr>
          <p:nvPr>
            <p:ph type="body" sz="quarter" idx="13"/>
          </p:nvPr>
        </p:nvSpPr>
        <p:spPr>
          <a:xfrm>
            <a:off x="626400" y="1436400"/>
            <a:ext cx="7820025" cy="2222898"/>
          </a:xfrm>
        </p:spPr>
        <p:txBody>
          <a:bodyPr/>
          <a:lstStyle/>
          <a:p>
            <a:r>
              <a:rPr lang="en-US" dirty="0"/>
              <a:t>We know that /dev/sdb1 contains a filesystem because we have just created one there.</a:t>
            </a:r>
          </a:p>
          <a:p>
            <a:r>
              <a:rPr lang="en-US" dirty="0"/>
              <a:t>It might be that you are unsure of the type of filesystem held within a slice.</a:t>
            </a:r>
          </a:p>
          <a:p>
            <a:r>
              <a:rPr lang="en-US" dirty="0"/>
              <a:t>You might even be unsure which slices hold a filesystem</a:t>
            </a:r>
          </a:p>
          <a:p>
            <a:r>
              <a:rPr lang="en-US" dirty="0"/>
              <a:t>The </a:t>
            </a:r>
            <a:r>
              <a:rPr lang="en-US" dirty="0" err="1"/>
              <a:t>lsblk</a:t>
            </a:r>
            <a:r>
              <a:rPr lang="en-US" dirty="0"/>
              <a:t> command can help you.</a:t>
            </a:r>
          </a:p>
        </p:txBody>
      </p:sp>
      <p:sp>
        <p:nvSpPr>
          <p:cNvPr id="6" name="TextBox 5">
            <a:extLst>
              <a:ext uri="{FF2B5EF4-FFF2-40B4-BE49-F238E27FC236}">
                <a16:creationId xmlns:a16="http://schemas.microsoft.com/office/drawing/2014/main" id="{3FEBDEBB-8780-3845-AC5F-0FEEE9DB4532}"/>
              </a:ext>
            </a:extLst>
          </p:cNvPr>
          <p:cNvSpPr txBox="1"/>
          <p:nvPr/>
        </p:nvSpPr>
        <p:spPr>
          <a:xfrm>
            <a:off x="1074057" y="119017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7" name="TextBox 6">
            <a:extLst>
              <a:ext uri="{FF2B5EF4-FFF2-40B4-BE49-F238E27FC236}">
                <a16:creationId xmlns:a16="http://schemas.microsoft.com/office/drawing/2014/main" id="{13D02B51-10DE-1649-B29F-71764F24B55C}"/>
              </a:ext>
            </a:extLst>
          </p:cNvPr>
          <p:cNvSpPr txBox="1"/>
          <p:nvPr/>
        </p:nvSpPr>
        <p:spPr>
          <a:xfrm>
            <a:off x="626400" y="3822304"/>
            <a:ext cx="6255657" cy="1314057"/>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lsblk</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endPar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NAME   MAJ:MIN RM  SIZE RO TYPE MOUNTPOINT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8:16   0  100G  0 disk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└─sdb1   8:17   0   49M  0 part </a:t>
            </a:r>
          </a:p>
        </p:txBody>
      </p:sp>
      <p:sp>
        <p:nvSpPr>
          <p:cNvPr id="8" name="TextBox 7">
            <a:extLst>
              <a:ext uri="{FF2B5EF4-FFF2-40B4-BE49-F238E27FC236}">
                <a16:creationId xmlns:a16="http://schemas.microsoft.com/office/drawing/2014/main" id="{9DFA971C-50C2-844D-8CFB-AB02ED874155}"/>
              </a:ext>
            </a:extLst>
          </p:cNvPr>
          <p:cNvSpPr txBox="1"/>
          <p:nvPr/>
        </p:nvSpPr>
        <p:spPr>
          <a:xfrm>
            <a:off x="626399" y="5136361"/>
            <a:ext cx="7820025" cy="104672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lsblk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--fs /dev/sdb1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NAME FSTYPE LABEL UUID                    MOUNTPOINT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sdb1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xfs</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5479bc46-70a6-43f3-8c68-09f0eadec983 </a:t>
            </a:r>
          </a:p>
        </p:txBody>
      </p:sp>
      <p:sp>
        <p:nvSpPr>
          <p:cNvPr id="9" name="TextBox 8">
            <a:extLst>
              <a:ext uri="{FF2B5EF4-FFF2-40B4-BE49-F238E27FC236}">
                <a16:creationId xmlns:a16="http://schemas.microsoft.com/office/drawing/2014/main" id="{EFD96CE6-CB1B-4B43-AE5A-073D5414C036}"/>
              </a:ext>
            </a:extLst>
          </p:cNvPr>
          <p:cNvSpPr txBox="1"/>
          <p:nvPr/>
        </p:nvSpPr>
        <p:spPr>
          <a:xfrm>
            <a:off x="3106057" y="5326743"/>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2362279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646AB3-04C5-9741-97BD-0706AC87D62F}"/>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01B2C961-C708-1143-8CC3-89DD76345E91}"/>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B3777DF0-6CE7-4A4D-B1ED-9AF00CE0B6A8}"/>
              </a:ext>
            </a:extLst>
          </p:cNvPr>
          <p:cNvSpPr>
            <a:spLocks noGrp="1"/>
          </p:cNvSpPr>
          <p:nvPr>
            <p:ph type="body" sz="quarter" idx="14"/>
          </p:nvPr>
        </p:nvSpPr>
        <p:spPr/>
        <p:txBody>
          <a:bodyPr/>
          <a:lstStyle/>
          <a:p>
            <a:r>
              <a:rPr lang="en-US"/>
              <a:t>Linux tree structure</a:t>
            </a:r>
          </a:p>
        </p:txBody>
      </p:sp>
      <p:sp>
        <p:nvSpPr>
          <p:cNvPr id="5" name="Text Placeholder 4">
            <a:extLst>
              <a:ext uri="{FF2B5EF4-FFF2-40B4-BE49-F238E27FC236}">
                <a16:creationId xmlns:a16="http://schemas.microsoft.com/office/drawing/2014/main" id="{2EFA90E2-9173-A24B-B70A-20D707B39849}"/>
              </a:ext>
            </a:extLst>
          </p:cNvPr>
          <p:cNvSpPr>
            <a:spLocks noGrp="1"/>
          </p:cNvSpPr>
          <p:nvPr>
            <p:ph type="body" sz="quarter" idx="13"/>
          </p:nvPr>
        </p:nvSpPr>
        <p:spPr>
          <a:xfrm>
            <a:off x="626400" y="1436400"/>
            <a:ext cx="7820025" cy="422405"/>
          </a:xfrm>
        </p:spPr>
        <p:txBody>
          <a:bodyPr/>
          <a:lstStyle/>
          <a:p>
            <a:r>
              <a:rPr lang="en-US"/>
              <a:t>The structure now held on disk is capable of supporting the </a:t>
            </a:r>
            <a:r>
              <a:rPr lang="en-US">
                <a:solidFill>
                  <a:prstClr val="black"/>
                </a:solidFill>
              </a:rPr>
              <a:t>Linux</a:t>
            </a:r>
            <a:r>
              <a:rPr lang="en-US"/>
              <a:t> tree.</a:t>
            </a:r>
          </a:p>
        </p:txBody>
      </p:sp>
      <p:sp>
        <p:nvSpPr>
          <p:cNvPr id="6" name="Snip and Round Single Corner Rectangle 5">
            <a:extLst>
              <a:ext uri="{FF2B5EF4-FFF2-40B4-BE49-F238E27FC236}">
                <a16:creationId xmlns:a16="http://schemas.microsoft.com/office/drawing/2014/main" id="{749E742A-3FB1-7E44-A436-BF50120CE7A3}"/>
              </a:ext>
            </a:extLst>
          </p:cNvPr>
          <p:cNvSpPr/>
          <p:nvPr/>
        </p:nvSpPr>
        <p:spPr>
          <a:xfrm>
            <a:off x="1683657" y="2314878"/>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a:t>
            </a:r>
          </a:p>
        </p:txBody>
      </p:sp>
      <p:sp>
        <p:nvSpPr>
          <p:cNvPr id="7" name="Snip and Round Single Corner Rectangle 6">
            <a:extLst>
              <a:ext uri="{FF2B5EF4-FFF2-40B4-BE49-F238E27FC236}">
                <a16:creationId xmlns:a16="http://schemas.microsoft.com/office/drawing/2014/main" id="{1A501DCE-22EF-7B46-88A9-0E9B6E999F54}"/>
              </a:ext>
            </a:extLst>
          </p:cNvPr>
          <p:cNvSpPr/>
          <p:nvPr/>
        </p:nvSpPr>
        <p:spPr>
          <a:xfrm>
            <a:off x="626400"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var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 name="Snip and Round Single Corner Rectangle 7">
            <a:extLst>
              <a:ext uri="{FF2B5EF4-FFF2-40B4-BE49-F238E27FC236}">
                <a16:creationId xmlns:a16="http://schemas.microsoft.com/office/drawing/2014/main" id="{EF3AFDD2-E655-AA4B-8E55-637CBCB19830}"/>
              </a:ext>
            </a:extLst>
          </p:cNvPr>
          <p:cNvSpPr/>
          <p:nvPr/>
        </p:nvSpPr>
        <p:spPr>
          <a:xfrm>
            <a:off x="2498947" y="345051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usr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Snip and Round Single Corner Rectangle 8">
            <a:extLst>
              <a:ext uri="{FF2B5EF4-FFF2-40B4-BE49-F238E27FC236}">
                <a16:creationId xmlns:a16="http://schemas.microsoft.com/office/drawing/2014/main" id="{27A05AAE-F92F-5749-A441-2D5A45128154}"/>
              </a:ext>
            </a:extLst>
          </p:cNvPr>
          <p:cNvSpPr/>
          <p:nvPr/>
        </p:nvSpPr>
        <p:spPr>
          <a:xfrm>
            <a:off x="4371494"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dev</a:t>
            </a:r>
          </a:p>
        </p:txBody>
      </p:sp>
      <p:sp>
        <p:nvSpPr>
          <p:cNvPr id="10" name="Snip and Round Single Corner Rectangle 9">
            <a:extLst>
              <a:ext uri="{FF2B5EF4-FFF2-40B4-BE49-F238E27FC236}">
                <a16:creationId xmlns:a16="http://schemas.microsoft.com/office/drawing/2014/main" id="{AD0BCE09-F6F1-A444-8F07-6943B38336F7}"/>
              </a:ext>
            </a:extLst>
          </p:cNvPr>
          <p:cNvSpPr/>
          <p:nvPr/>
        </p:nvSpPr>
        <p:spPr>
          <a:xfrm>
            <a:off x="6584043"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data</a:t>
            </a:r>
          </a:p>
        </p:txBody>
      </p:sp>
      <p:sp>
        <p:nvSpPr>
          <p:cNvPr id="11" name="Snip and Round Single Corner Rectangle 10">
            <a:extLst>
              <a:ext uri="{FF2B5EF4-FFF2-40B4-BE49-F238E27FC236}">
                <a16:creationId xmlns:a16="http://schemas.microsoft.com/office/drawing/2014/main" id="{E151DEAB-184F-294A-9F34-D6ECDEC37332}"/>
              </a:ext>
            </a:extLst>
          </p:cNvPr>
          <p:cNvSpPr/>
          <p:nvPr/>
        </p:nvSpPr>
        <p:spPr>
          <a:xfrm>
            <a:off x="62640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adm</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3" name="Snip and Round Single Corner Rectangle 12">
            <a:extLst>
              <a:ext uri="{FF2B5EF4-FFF2-40B4-BE49-F238E27FC236}">
                <a16:creationId xmlns:a16="http://schemas.microsoft.com/office/drawing/2014/main" id="{9CAE4D84-7F13-DA4C-BA14-883621AE0D16}"/>
              </a:ext>
            </a:extLst>
          </p:cNvPr>
          <p:cNvSpPr/>
          <p:nvPr/>
        </p:nvSpPr>
        <p:spPr>
          <a:xfrm>
            <a:off x="1526797"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log</a:t>
            </a:r>
          </a:p>
        </p:txBody>
      </p:sp>
      <p:sp>
        <p:nvSpPr>
          <p:cNvPr id="14" name="Snip and Round Single Corner Rectangle 13">
            <a:extLst>
              <a:ext uri="{FF2B5EF4-FFF2-40B4-BE49-F238E27FC236}">
                <a16:creationId xmlns:a16="http://schemas.microsoft.com/office/drawing/2014/main" id="{F780AE33-C2C0-8542-8053-5CCBD8D60F9B}"/>
              </a:ext>
            </a:extLst>
          </p:cNvPr>
          <p:cNvSpPr/>
          <p:nvPr/>
        </p:nvSpPr>
        <p:spPr>
          <a:xfrm>
            <a:off x="2540953"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bin</a:t>
            </a:r>
          </a:p>
        </p:txBody>
      </p:sp>
      <p:sp>
        <p:nvSpPr>
          <p:cNvPr id="15" name="Snip and Round Single Corner Rectangle 14">
            <a:extLst>
              <a:ext uri="{FF2B5EF4-FFF2-40B4-BE49-F238E27FC236}">
                <a16:creationId xmlns:a16="http://schemas.microsoft.com/office/drawing/2014/main" id="{31C20885-773A-C044-8CCE-9C851AE917AA}"/>
              </a:ext>
            </a:extLst>
          </p:cNvPr>
          <p:cNvSpPr/>
          <p:nvPr/>
        </p:nvSpPr>
        <p:spPr>
          <a:xfrm>
            <a:off x="344135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sbin</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Folded Corner 15">
            <a:extLst>
              <a:ext uri="{FF2B5EF4-FFF2-40B4-BE49-F238E27FC236}">
                <a16:creationId xmlns:a16="http://schemas.microsoft.com/office/drawing/2014/main" id="{7A64CFED-0432-E542-A626-A2D5AAE6654B}"/>
              </a:ext>
            </a:extLst>
          </p:cNvPr>
          <p:cNvSpPr/>
          <p:nvPr/>
        </p:nvSpPr>
        <p:spPr>
          <a:xfrm>
            <a:off x="4449328" y="4543123"/>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sda</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Folded Corner 16">
            <a:extLst>
              <a:ext uri="{FF2B5EF4-FFF2-40B4-BE49-F238E27FC236}">
                <a16:creationId xmlns:a16="http://schemas.microsoft.com/office/drawing/2014/main" id="{017A9218-AB03-A445-A1D4-BF44CDFD59BE}"/>
              </a:ext>
            </a:extLst>
          </p:cNvPr>
          <p:cNvSpPr/>
          <p:nvPr/>
        </p:nvSpPr>
        <p:spPr>
          <a:xfrm>
            <a:off x="5344703" y="4543122"/>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sdb</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cxnSp>
        <p:nvCxnSpPr>
          <p:cNvPr id="19" name="Straight Connector 18">
            <a:extLst>
              <a:ext uri="{FF2B5EF4-FFF2-40B4-BE49-F238E27FC236}">
                <a16:creationId xmlns:a16="http://schemas.microsoft.com/office/drawing/2014/main" id="{8E3CE21F-77CD-D24A-9FC8-968941CCF8B0}"/>
              </a:ext>
            </a:extLst>
          </p:cNvPr>
          <p:cNvCxnSpPr>
            <a:cxnSpLocks/>
          </p:cNvCxnSpPr>
          <p:nvPr/>
        </p:nvCxnSpPr>
        <p:spPr>
          <a:xfrm>
            <a:off x="1683657" y="3141542"/>
            <a:ext cx="5749471"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BB45C0A5-BB72-4E49-9CBD-F0EAAA8ED34F}"/>
              </a:ext>
            </a:extLst>
          </p:cNvPr>
          <p:cNvCxnSpPr>
            <a:cxnSpLocks/>
          </p:cNvCxnSpPr>
          <p:nvPr/>
        </p:nvCxnSpPr>
        <p:spPr>
          <a:xfrm>
            <a:off x="1004284" y="4309942"/>
            <a:ext cx="900397"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C9254EEC-BAB2-5F40-93BF-F8B7A0646C41}"/>
              </a:ext>
            </a:extLst>
          </p:cNvPr>
          <p:cNvCxnSpPr>
            <a:cxnSpLocks/>
          </p:cNvCxnSpPr>
          <p:nvPr/>
        </p:nvCxnSpPr>
        <p:spPr>
          <a:xfrm flipV="1">
            <a:off x="2872467" y="4353638"/>
            <a:ext cx="900397" cy="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5A5AC69-8710-804C-8A9B-24FC84772D47}"/>
              </a:ext>
            </a:extLst>
          </p:cNvPr>
          <p:cNvCxnSpPr>
            <a:cxnSpLocks/>
          </p:cNvCxnSpPr>
          <p:nvPr/>
        </p:nvCxnSpPr>
        <p:spPr>
          <a:xfrm>
            <a:off x="4824636" y="4339125"/>
            <a:ext cx="904344" cy="14513"/>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8E8D7EA-A888-8143-A95B-CFE16F7E152C}"/>
              </a:ext>
            </a:extLst>
          </p:cNvPr>
          <p:cNvCxnSpPr>
            <a:cxnSpLocks/>
          </p:cNvCxnSpPr>
          <p:nvPr/>
        </p:nvCxnSpPr>
        <p:spPr>
          <a:xfrm>
            <a:off x="2540953" y="2866420"/>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599C9365-C692-1B4E-BC8C-AE69B71A173C}"/>
              </a:ext>
            </a:extLst>
          </p:cNvPr>
          <p:cNvCxnSpPr>
            <a:cxnSpLocks/>
          </p:cNvCxnSpPr>
          <p:nvPr/>
        </p:nvCxnSpPr>
        <p:spPr>
          <a:xfrm>
            <a:off x="1683657" y="31415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D074C955-893A-BA44-85F2-D1806CD80D34}"/>
              </a:ext>
            </a:extLst>
          </p:cNvPr>
          <p:cNvCxnSpPr>
            <a:cxnSpLocks/>
          </p:cNvCxnSpPr>
          <p:nvPr/>
        </p:nvCxnSpPr>
        <p:spPr>
          <a:xfrm>
            <a:off x="3114267" y="31415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B29FDB96-F0E9-084C-AAAA-C6448CD78CD0}"/>
              </a:ext>
            </a:extLst>
          </p:cNvPr>
          <p:cNvCxnSpPr>
            <a:cxnSpLocks/>
          </p:cNvCxnSpPr>
          <p:nvPr/>
        </p:nvCxnSpPr>
        <p:spPr>
          <a:xfrm>
            <a:off x="5177020" y="3153229"/>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F3AD32AF-ACDE-2646-ABDA-8F8FC6E0D9DF}"/>
              </a:ext>
            </a:extLst>
          </p:cNvPr>
          <p:cNvCxnSpPr>
            <a:cxnSpLocks/>
          </p:cNvCxnSpPr>
          <p:nvPr/>
        </p:nvCxnSpPr>
        <p:spPr>
          <a:xfrm>
            <a:off x="7433128" y="31161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2D10C02-EB1C-C14E-848D-F72F45C3A212}"/>
              </a:ext>
            </a:extLst>
          </p:cNvPr>
          <p:cNvCxnSpPr>
            <a:cxnSpLocks/>
          </p:cNvCxnSpPr>
          <p:nvPr/>
        </p:nvCxnSpPr>
        <p:spPr>
          <a:xfrm>
            <a:off x="1382168" y="401656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65B55E17-7B37-DD43-A1CE-2C2712692591}"/>
              </a:ext>
            </a:extLst>
          </p:cNvPr>
          <p:cNvCxnSpPr>
            <a:cxnSpLocks/>
          </p:cNvCxnSpPr>
          <p:nvPr/>
        </p:nvCxnSpPr>
        <p:spPr>
          <a:xfrm>
            <a:off x="3278259" y="404559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2A65748D-D151-1243-A437-9A3C8D17A3B6}"/>
              </a:ext>
            </a:extLst>
          </p:cNvPr>
          <p:cNvCxnSpPr>
            <a:cxnSpLocks/>
          </p:cNvCxnSpPr>
          <p:nvPr/>
        </p:nvCxnSpPr>
        <p:spPr>
          <a:xfrm>
            <a:off x="5278644" y="402408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7BF65BDB-5A00-C140-8852-6D81AF2DFB2C}"/>
              </a:ext>
            </a:extLst>
          </p:cNvPr>
          <p:cNvCxnSpPr>
            <a:cxnSpLocks/>
          </p:cNvCxnSpPr>
          <p:nvPr/>
        </p:nvCxnSpPr>
        <p:spPr>
          <a:xfrm>
            <a:off x="1004284" y="43099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184B0506-514A-D241-8807-4B194A1CB9CE}"/>
              </a:ext>
            </a:extLst>
          </p:cNvPr>
          <p:cNvCxnSpPr>
            <a:cxnSpLocks/>
          </p:cNvCxnSpPr>
          <p:nvPr/>
        </p:nvCxnSpPr>
        <p:spPr>
          <a:xfrm>
            <a:off x="1904681" y="432445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11B9D557-61EA-5644-A2C9-60BE9FBF94D0}"/>
              </a:ext>
            </a:extLst>
          </p:cNvPr>
          <p:cNvCxnSpPr>
            <a:cxnSpLocks/>
          </p:cNvCxnSpPr>
          <p:nvPr/>
        </p:nvCxnSpPr>
        <p:spPr>
          <a:xfrm>
            <a:off x="2872467" y="4346378"/>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D5A1026-D9AE-6A4A-9209-71F011D53DF9}"/>
              </a:ext>
            </a:extLst>
          </p:cNvPr>
          <p:cNvCxnSpPr>
            <a:cxnSpLocks/>
          </p:cNvCxnSpPr>
          <p:nvPr/>
        </p:nvCxnSpPr>
        <p:spPr>
          <a:xfrm>
            <a:off x="3772864" y="436089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7A040694-A071-2C42-9A65-7C20D6E7764B}"/>
              </a:ext>
            </a:extLst>
          </p:cNvPr>
          <p:cNvCxnSpPr>
            <a:cxnSpLocks/>
          </p:cNvCxnSpPr>
          <p:nvPr/>
        </p:nvCxnSpPr>
        <p:spPr>
          <a:xfrm>
            <a:off x="4824636" y="433912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DB35F92E-0820-284D-B821-F77490FA702A}"/>
              </a:ext>
            </a:extLst>
          </p:cNvPr>
          <p:cNvCxnSpPr>
            <a:cxnSpLocks/>
          </p:cNvCxnSpPr>
          <p:nvPr/>
        </p:nvCxnSpPr>
        <p:spPr>
          <a:xfrm>
            <a:off x="5725033" y="4353638"/>
            <a:ext cx="0" cy="275771"/>
          </a:xfrm>
          <a:prstGeom prst="line">
            <a:avLst/>
          </a:prstGeom>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C509F85E-BC6B-4D49-97FB-057EAC986B82}"/>
              </a:ext>
            </a:extLst>
          </p:cNvPr>
          <p:cNvSpPr txBox="1"/>
          <p:nvPr/>
        </p:nvSpPr>
        <p:spPr>
          <a:xfrm>
            <a:off x="7184571" y="4543122"/>
            <a:ext cx="914400" cy="36512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Empty!</a:t>
            </a:r>
          </a:p>
        </p:txBody>
      </p:sp>
      <p:sp>
        <p:nvSpPr>
          <p:cNvPr id="50" name="TextBox 49">
            <a:extLst>
              <a:ext uri="{FF2B5EF4-FFF2-40B4-BE49-F238E27FC236}">
                <a16:creationId xmlns:a16="http://schemas.microsoft.com/office/drawing/2014/main" id="{734D82BF-042B-7D47-AEDD-F4AA459970AD}"/>
              </a:ext>
            </a:extLst>
          </p:cNvPr>
          <p:cNvSpPr txBox="1"/>
          <p:nvPr/>
        </p:nvSpPr>
        <p:spPr>
          <a:xfrm>
            <a:off x="7910286" y="474617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51" name="TextBox 50">
            <a:extLst>
              <a:ext uri="{FF2B5EF4-FFF2-40B4-BE49-F238E27FC236}">
                <a16:creationId xmlns:a16="http://schemas.microsoft.com/office/drawing/2014/main" id="{66208D66-A2F1-3244-8E22-6BEC1FD06653}"/>
              </a:ext>
            </a:extLst>
          </p:cNvPr>
          <p:cNvSpPr txBox="1"/>
          <p:nvPr/>
        </p:nvSpPr>
        <p:spPr>
          <a:xfrm>
            <a:off x="626400" y="5442857"/>
            <a:ext cx="7820024" cy="697927"/>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Abbreviated depiction of a Linux tree structure with which we are all familiar.</a:t>
            </a:r>
          </a:p>
        </p:txBody>
      </p:sp>
    </p:spTree>
    <p:extLst>
      <p:ext uri="{BB962C8B-B14F-4D97-AF65-F5344CB8AC3E}">
        <p14:creationId xmlns:p14="http://schemas.microsoft.com/office/powerpoint/2010/main" val="1473551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646AB3-04C5-9741-97BD-0706AC87D62F}"/>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01B2C961-C708-1143-8CC3-89DD76345E91}"/>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B3777DF0-6CE7-4A4D-B1ED-9AF00CE0B6A8}"/>
              </a:ext>
            </a:extLst>
          </p:cNvPr>
          <p:cNvSpPr>
            <a:spLocks noGrp="1"/>
          </p:cNvSpPr>
          <p:nvPr>
            <p:ph type="body" sz="quarter" idx="14"/>
          </p:nvPr>
        </p:nvSpPr>
        <p:spPr/>
        <p:txBody>
          <a:bodyPr/>
          <a:lstStyle/>
          <a:p>
            <a:r>
              <a:rPr lang="en-US"/>
              <a:t>Linux tree structure</a:t>
            </a:r>
          </a:p>
        </p:txBody>
      </p:sp>
      <p:sp>
        <p:nvSpPr>
          <p:cNvPr id="5" name="Text Placeholder 4">
            <a:extLst>
              <a:ext uri="{FF2B5EF4-FFF2-40B4-BE49-F238E27FC236}">
                <a16:creationId xmlns:a16="http://schemas.microsoft.com/office/drawing/2014/main" id="{2EFA90E2-9173-A24B-B70A-20D707B39849}"/>
              </a:ext>
            </a:extLst>
          </p:cNvPr>
          <p:cNvSpPr>
            <a:spLocks noGrp="1"/>
          </p:cNvSpPr>
          <p:nvPr>
            <p:ph type="body" sz="quarter" idx="13"/>
          </p:nvPr>
        </p:nvSpPr>
        <p:spPr>
          <a:xfrm>
            <a:off x="626400" y="1436400"/>
            <a:ext cx="7820025" cy="699404"/>
          </a:xfrm>
        </p:spPr>
        <p:txBody>
          <a:bodyPr/>
          <a:lstStyle/>
          <a:p>
            <a:r>
              <a:rPr lang="en-US"/>
              <a:t>We want to use our new filesystem to hold all and any data placed under the empty directory /data</a:t>
            </a:r>
          </a:p>
        </p:txBody>
      </p:sp>
      <p:sp>
        <p:nvSpPr>
          <p:cNvPr id="6" name="Snip and Round Single Corner Rectangle 5">
            <a:extLst>
              <a:ext uri="{FF2B5EF4-FFF2-40B4-BE49-F238E27FC236}">
                <a16:creationId xmlns:a16="http://schemas.microsoft.com/office/drawing/2014/main" id="{749E742A-3FB1-7E44-A436-BF50120CE7A3}"/>
              </a:ext>
            </a:extLst>
          </p:cNvPr>
          <p:cNvSpPr/>
          <p:nvPr/>
        </p:nvSpPr>
        <p:spPr>
          <a:xfrm>
            <a:off x="1683657" y="2314878"/>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a:t>
            </a:r>
          </a:p>
        </p:txBody>
      </p:sp>
      <p:sp>
        <p:nvSpPr>
          <p:cNvPr id="7" name="Snip and Round Single Corner Rectangle 6">
            <a:extLst>
              <a:ext uri="{FF2B5EF4-FFF2-40B4-BE49-F238E27FC236}">
                <a16:creationId xmlns:a16="http://schemas.microsoft.com/office/drawing/2014/main" id="{1A501DCE-22EF-7B46-88A9-0E9B6E999F54}"/>
              </a:ext>
            </a:extLst>
          </p:cNvPr>
          <p:cNvSpPr/>
          <p:nvPr/>
        </p:nvSpPr>
        <p:spPr>
          <a:xfrm>
            <a:off x="626400"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var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 name="Snip and Round Single Corner Rectangle 7">
            <a:extLst>
              <a:ext uri="{FF2B5EF4-FFF2-40B4-BE49-F238E27FC236}">
                <a16:creationId xmlns:a16="http://schemas.microsoft.com/office/drawing/2014/main" id="{EF3AFDD2-E655-AA4B-8E55-637CBCB19830}"/>
              </a:ext>
            </a:extLst>
          </p:cNvPr>
          <p:cNvSpPr/>
          <p:nvPr/>
        </p:nvSpPr>
        <p:spPr>
          <a:xfrm>
            <a:off x="2498947" y="345051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usr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Snip and Round Single Corner Rectangle 8">
            <a:extLst>
              <a:ext uri="{FF2B5EF4-FFF2-40B4-BE49-F238E27FC236}">
                <a16:creationId xmlns:a16="http://schemas.microsoft.com/office/drawing/2014/main" id="{27A05AAE-F92F-5749-A441-2D5A45128154}"/>
              </a:ext>
            </a:extLst>
          </p:cNvPr>
          <p:cNvSpPr/>
          <p:nvPr/>
        </p:nvSpPr>
        <p:spPr>
          <a:xfrm>
            <a:off x="4371494"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dev</a:t>
            </a:r>
          </a:p>
        </p:txBody>
      </p:sp>
      <p:sp>
        <p:nvSpPr>
          <p:cNvPr id="10" name="Snip and Round Single Corner Rectangle 9">
            <a:extLst>
              <a:ext uri="{FF2B5EF4-FFF2-40B4-BE49-F238E27FC236}">
                <a16:creationId xmlns:a16="http://schemas.microsoft.com/office/drawing/2014/main" id="{AD0BCE09-F6F1-A444-8F07-6943B38336F7}"/>
              </a:ext>
            </a:extLst>
          </p:cNvPr>
          <p:cNvSpPr/>
          <p:nvPr/>
        </p:nvSpPr>
        <p:spPr>
          <a:xfrm>
            <a:off x="6584043"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data</a:t>
            </a:r>
          </a:p>
        </p:txBody>
      </p:sp>
      <p:sp>
        <p:nvSpPr>
          <p:cNvPr id="11" name="Snip and Round Single Corner Rectangle 10">
            <a:extLst>
              <a:ext uri="{FF2B5EF4-FFF2-40B4-BE49-F238E27FC236}">
                <a16:creationId xmlns:a16="http://schemas.microsoft.com/office/drawing/2014/main" id="{E151DEAB-184F-294A-9F34-D6ECDEC37332}"/>
              </a:ext>
            </a:extLst>
          </p:cNvPr>
          <p:cNvSpPr/>
          <p:nvPr/>
        </p:nvSpPr>
        <p:spPr>
          <a:xfrm>
            <a:off x="62640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adm</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3" name="Snip and Round Single Corner Rectangle 12">
            <a:extLst>
              <a:ext uri="{FF2B5EF4-FFF2-40B4-BE49-F238E27FC236}">
                <a16:creationId xmlns:a16="http://schemas.microsoft.com/office/drawing/2014/main" id="{9CAE4D84-7F13-DA4C-BA14-883621AE0D16}"/>
              </a:ext>
            </a:extLst>
          </p:cNvPr>
          <p:cNvSpPr/>
          <p:nvPr/>
        </p:nvSpPr>
        <p:spPr>
          <a:xfrm>
            <a:off x="1526797"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log</a:t>
            </a:r>
          </a:p>
        </p:txBody>
      </p:sp>
      <p:sp>
        <p:nvSpPr>
          <p:cNvPr id="14" name="Snip and Round Single Corner Rectangle 13">
            <a:extLst>
              <a:ext uri="{FF2B5EF4-FFF2-40B4-BE49-F238E27FC236}">
                <a16:creationId xmlns:a16="http://schemas.microsoft.com/office/drawing/2014/main" id="{F780AE33-C2C0-8542-8053-5CCBD8D60F9B}"/>
              </a:ext>
            </a:extLst>
          </p:cNvPr>
          <p:cNvSpPr/>
          <p:nvPr/>
        </p:nvSpPr>
        <p:spPr>
          <a:xfrm>
            <a:off x="2540953"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bin</a:t>
            </a:r>
          </a:p>
        </p:txBody>
      </p:sp>
      <p:sp>
        <p:nvSpPr>
          <p:cNvPr id="15" name="Snip and Round Single Corner Rectangle 14">
            <a:extLst>
              <a:ext uri="{FF2B5EF4-FFF2-40B4-BE49-F238E27FC236}">
                <a16:creationId xmlns:a16="http://schemas.microsoft.com/office/drawing/2014/main" id="{31C20885-773A-C044-8CCE-9C851AE917AA}"/>
              </a:ext>
            </a:extLst>
          </p:cNvPr>
          <p:cNvSpPr/>
          <p:nvPr/>
        </p:nvSpPr>
        <p:spPr>
          <a:xfrm>
            <a:off x="344135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sbin</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Folded Corner 15">
            <a:extLst>
              <a:ext uri="{FF2B5EF4-FFF2-40B4-BE49-F238E27FC236}">
                <a16:creationId xmlns:a16="http://schemas.microsoft.com/office/drawing/2014/main" id="{7A64CFED-0432-E542-A626-A2D5AAE6654B}"/>
              </a:ext>
            </a:extLst>
          </p:cNvPr>
          <p:cNvSpPr/>
          <p:nvPr/>
        </p:nvSpPr>
        <p:spPr>
          <a:xfrm>
            <a:off x="4449328" y="4543123"/>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sda</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Folded Corner 16">
            <a:extLst>
              <a:ext uri="{FF2B5EF4-FFF2-40B4-BE49-F238E27FC236}">
                <a16:creationId xmlns:a16="http://schemas.microsoft.com/office/drawing/2014/main" id="{017A9218-AB03-A445-A1D4-BF44CDFD59BE}"/>
              </a:ext>
            </a:extLst>
          </p:cNvPr>
          <p:cNvSpPr/>
          <p:nvPr/>
        </p:nvSpPr>
        <p:spPr>
          <a:xfrm>
            <a:off x="5344703" y="4543122"/>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sdb</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cxnSp>
        <p:nvCxnSpPr>
          <p:cNvPr id="19" name="Straight Connector 18">
            <a:extLst>
              <a:ext uri="{FF2B5EF4-FFF2-40B4-BE49-F238E27FC236}">
                <a16:creationId xmlns:a16="http://schemas.microsoft.com/office/drawing/2014/main" id="{8E3CE21F-77CD-D24A-9FC8-968941CCF8B0}"/>
              </a:ext>
            </a:extLst>
          </p:cNvPr>
          <p:cNvCxnSpPr>
            <a:cxnSpLocks/>
          </p:cNvCxnSpPr>
          <p:nvPr/>
        </p:nvCxnSpPr>
        <p:spPr>
          <a:xfrm>
            <a:off x="1683657" y="3141542"/>
            <a:ext cx="5749471"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BB45C0A5-BB72-4E49-9CBD-F0EAAA8ED34F}"/>
              </a:ext>
            </a:extLst>
          </p:cNvPr>
          <p:cNvCxnSpPr>
            <a:cxnSpLocks/>
          </p:cNvCxnSpPr>
          <p:nvPr/>
        </p:nvCxnSpPr>
        <p:spPr>
          <a:xfrm>
            <a:off x="1004284" y="4309942"/>
            <a:ext cx="900397"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C9254EEC-BAB2-5F40-93BF-F8B7A0646C41}"/>
              </a:ext>
            </a:extLst>
          </p:cNvPr>
          <p:cNvCxnSpPr>
            <a:cxnSpLocks/>
          </p:cNvCxnSpPr>
          <p:nvPr/>
        </p:nvCxnSpPr>
        <p:spPr>
          <a:xfrm flipV="1">
            <a:off x="2872467" y="4353638"/>
            <a:ext cx="900397" cy="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5A5AC69-8710-804C-8A9B-24FC84772D47}"/>
              </a:ext>
            </a:extLst>
          </p:cNvPr>
          <p:cNvCxnSpPr>
            <a:cxnSpLocks/>
          </p:cNvCxnSpPr>
          <p:nvPr/>
        </p:nvCxnSpPr>
        <p:spPr>
          <a:xfrm>
            <a:off x="4824636" y="4339125"/>
            <a:ext cx="904344" cy="14513"/>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8E8D7EA-A888-8143-A95B-CFE16F7E152C}"/>
              </a:ext>
            </a:extLst>
          </p:cNvPr>
          <p:cNvCxnSpPr>
            <a:cxnSpLocks/>
          </p:cNvCxnSpPr>
          <p:nvPr/>
        </p:nvCxnSpPr>
        <p:spPr>
          <a:xfrm>
            <a:off x="2540953" y="2866420"/>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599C9365-C692-1B4E-BC8C-AE69B71A173C}"/>
              </a:ext>
            </a:extLst>
          </p:cNvPr>
          <p:cNvCxnSpPr>
            <a:cxnSpLocks/>
          </p:cNvCxnSpPr>
          <p:nvPr/>
        </p:nvCxnSpPr>
        <p:spPr>
          <a:xfrm>
            <a:off x="1683657" y="31415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D074C955-893A-BA44-85F2-D1806CD80D34}"/>
              </a:ext>
            </a:extLst>
          </p:cNvPr>
          <p:cNvCxnSpPr>
            <a:cxnSpLocks/>
          </p:cNvCxnSpPr>
          <p:nvPr/>
        </p:nvCxnSpPr>
        <p:spPr>
          <a:xfrm>
            <a:off x="3114267" y="31415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B29FDB96-F0E9-084C-AAAA-C6448CD78CD0}"/>
              </a:ext>
            </a:extLst>
          </p:cNvPr>
          <p:cNvCxnSpPr>
            <a:cxnSpLocks/>
          </p:cNvCxnSpPr>
          <p:nvPr/>
        </p:nvCxnSpPr>
        <p:spPr>
          <a:xfrm>
            <a:off x="5177020" y="3153229"/>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F3AD32AF-ACDE-2646-ABDA-8F8FC6E0D9DF}"/>
              </a:ext>
            </a:extLst>
          </p:cNvPr>
          <p:cNvCxnSpPr>
            <a:cxnSpLocks/>
          </p:cNvCxnSpPr>
          <p:nvPr/>
        </p:nvCxnSpPr>
        <p:spPr>
          <a:xfrm>
            <a:off x="7433128" y="31161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2D10C02-EB1C-C14E-848D-F72F45C3A212}"/>
              </a:ext>
            </a:extLst>
          </p:cNvPr>
          <p:cNvCxnSpPr>
            <a:cxnSpLocks/>
          </p:cNvCxnSpPr>
          <p:nvPr/>
        </p:nvCxnSpPr>
        <p:spPr>
          <a:xfrm>
            <a:off x="1382168" y="401656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65B55E17-7B37-DD43-A1CE-2C2712692591}"/>
              </a:ext>
            </a:extLst>
          </p:cNvPr>
          <p:cNvCxnSpPr>
            <a:cxnSpLocks/>
          </p:cNvCxnSpPr>
          <p:nvPr/>
        </p:nvCxnSpPr>
        <p:spPr>
          <a:xfrm>
            <a:off x="3278259" y="404559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2A65748D-D151-1243-A437-9A3C8D17A3B6}"/>
              </a:ext>
            </a:extLst>
          </p:cNvPr>
          <p:cNvCxnSpPr>
            <a:cxnSpLocks/>
          </p:cNvCxnSpPr>
          <p:nvPr/>
        </p:nvCxnSpPr>
        <p:spPr>
          <a:xfrm>
            <a:off x="5278644" y="402408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7BF65BDB-5A00-C140-8852-6D81AF2DFB2C}"/>
              </a:ext>
            </a:extLst>
          </p:cNvPr>
          <p:cNvCxnSpPr>
            <a:cxnSpLocks/>
          </p:cNvCxnSpPr>
          <p:nvPr/>
        </p:nvCxnSpPr>
        <p:spPr>
          <a:xfrm>
            <a:off x="1004284" y="43099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184B0506-514A-D241-8807-4B194A1CB9CE}"/>
              </a:ext>
            </a:extLst>
          </p:cNvPr>
          <p:cNvCxnSpPr>
            <a:cxnSpLocks/>
          </p:cNvCxnSpPr>
          <p:nvPr/>
        </p:nvCxnSpPr>
        <p:spPr>
          <a:xfrm>
            <a:off x="1904681" y="432445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11B9D557-61EA-5644-A2C9-60BE9FBF94D0}"/>
              </a:ext>
            </a:extLst>
          </p:cNvPr>
          <p:cNvCxnSpPr>
            <a:cxnSpLocks/>
          </p:cNvCxnSpPr>
          <p:nvPr/>
        </p:nvCxnSpPr>
        <p:spPr>
          <a:xfrm>
            <a:off x="2872467" y="4346378"/>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D5A1026-D9AE-6A4A-9209-71F011D53DF9}"/>
              </a:ext>
            </a:extLst>
          </p:cNvPr>
          <p:cNvCxnSpPr>
            <a:cxnSpLocks/>
          </p:cNvCxnSpPr>
          <p:nvPr/>
        </p:nvCxnSpPr>
        <p:spPr>
          <a:xfrm>
            <a:off x="3772864" y="436089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7A040694-A071-2C42-9A65-7C20D6E7764B}"/>
              </a:ext>
            </a:extLst>
          </p:cNvPr>
          <p:cNvCxnSpPr>
            <a:cxnSpLocks/>
          </p:cNvCxnSpPr>
          <p:nvPr/>
        </p:nvCxnSpPr>
        <p:spPr>
          <a:xfrm>
            <a:off x="4824636" y="433912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DB35F92E-0820-284D-B821-F77490FA702A}"/>
              </a:ext>
            </a:extLst>
          </p:cNvPr>
          <p:cNvCxnSpPr>
            <a:cxnSpLocks/>
          </p:cNvCxnSpPr>
          <p:nvPr/>
        </p:nvCxnSpPr>
        <p:spPr>
          <a:xfrm>
            <a:off x="5725033" y="4353638"/>
            <a:ext cx="0" cy="275771"/>
          </a:xfrm>
          <a:prstGeom prst="line">
            <a:avLst/>
          </a:prstGeom>
        </p:spPr>
        <p:style>
          <a:lnRef idx="2">
            <a:schemeClr val="dk1"/>
          </a:lnRef>
          <a:fillRef idx="0">
            <a:schemeClr val="dk1"/>
          </a:fillRef>
          <a:effectRef idx="1">
            <a:schemeClr val="dk1"/>
          </a:effectRef>
          <a:fontRef idx="minor">
            <a:schemeClr val="tx1"/>
          </a:fontRef>
        </p:style>
      </p:cxnSp>
      <p:grpSp>
        <p:nvGrpSpPr>
          <p:cNvPr id="12" name="Group 11">
            <a:extLst>
              <a:ext uri="{FF2B5EF4-FFF2-40B4-BE49-F238E27FC236}">
                <a16:creationId xmlns:a16="http://schemas.microsoft.com/office/drawing/2014/main" id="{1BE86152-A3F6-1F4F-B047-A313D64B93B0}"/>
              </a:ext>
            </a:extLst>
          </p:cNvPr>
          <p:cNvGrpSpPr/>
          <p:nvPr/>
        </p:nvGrpSpPr>
        <p:grpSpPr>
          <a:xfrm>
            <a:off x="7792674" y="4250061"/>
            <a:ext cx="1059732" cy="1439741"/>
            <a:chOff x="7065317" y="4109762"/>
            <a:chExt cx="1059732" cy="1439741"/>
          </a:xfrm>
        </p:grpSpPr>
        <p:sp>
          <p:nvSpPr>
            <p:cNvPr id="50" name="TextBox 49">
              <a:extLst>
                <a:ext uri="{FF2B5EF4-FFF2-40B4-BE49-F238E27FC236}">
                  <a16:creationId xmlns:a16="http://schemas.microsoft.com/office/drawing/2014/main" id="{734D82BF-042B-7D47-AEDD-F4AA459970AD}"/>
                </a:ext>
              </a:extLst>
            </p:cNvPr>
            <p:cNvSpPr txBox="1"/>
            <p:nvPr/>
          </p:nvSpPr>
          <p:spPr>
            <a:xfrm>
              <a:off x="7910285" y="4746170"/>
              <a:ext cx="45719" cy="4571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43" name="Flowchart: Magnetic Disk 7">
              <a:extLst>
                <a:ext uri="{FF2B5EF4-FFF2-40B4-BE49-F238E27FC236}">
                  <a16:creationId xmlns:a16="http://schemas.microsoft.com/office/drawing/2014/main" id="{4F1BFDF8-9FDA-6E47-AA8D-728D545FA043}"/>
                </a:ext>
              </a:extLst>
            </p:cNvPr>
            <p:cNvSpPr/>
            <p:nvPr/>
          </p:nvSpPr>
          <p:spPr>
            <a:xfrm>
              <a:off x="7065318" y="4109762"/>
              <a:ext cx="1059731" cy="836769"/>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44" name="Flowchart: Magnetic Disk 8">
              <a:extLst>
                <a:ext uri="{FF2B5EF4-FFF2-40B4-BE49-F238E27FC236}">
                  <a16:creationId xmlns:a16="http://schemas.microsoft.com/office/drawing/2014/main" id="{7F614E21-7A25-5E4F-A39D-4BD86463CAD8}"/>
                </a:ext>
              </a:extLst>
            </p:cNvPr>
            <p:cNvSpPr/>
            <p:nvPr/>
          </p:nvSpPr>
          <p:spPr>
            <a:xfrm>
              <a:off x="7065317" y="4649254"/>
              <a:ext cx="1059731" cy="900249"/>
            </a:xfrm>
            <a:prstGeom prst="flowChartMagneticDisk">
              <a:avLst/>
            </a:prstGeom>
            <a:solidFill>
              <a:srgbClr val="000000">
                <a:alpha val="32157"/>
              </a:srgbClr>
            </a:solid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18" name="Left-Up Arrow 17">
            <a:extLst>
              <a:ext uri="{FF2B5EF4-FFF2-40B4-BE49-F238E27FC236}">
                <a16:creationId xmlns:a16="http://schemas.microsoft.com/office/drawing/2014/main" id="{A4E1EB8C-2680-CF45-B8A2-E829E670DDEC}"/>
              </a:ext>
            </a:extLst>
          </p:cNvPr>
          <p:cNvSpPr/>
          <p:nvPr/>
        </p:nvSpPr>
        <p:spPr>
          <a:xfrm rot="5400000">
            <a:off x="6737450" y="4429175"/>
            <a:ext cx="1507476" cy="602972"/>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78386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C01E91-99CB-824B-984E-52103D63A34B}"/>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BFD649CF-30FF-FA4A-9429-D2CA100D44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4583B313-05C2-524E-A408-E93060858CC6}"/>
              </a:ext>
            </a:extLst>
          </p:cNvPr>
          <p:cNvSpPr>
            <a:spLocks noGrp="1"/>
          </p:cNvSpPr>
          <p:nvPr>
            <p:ph type="body" sz="quarter" idx="14"/>
          </p:nvPr>
        </p:nvSpPr>
        <p:spPr/>
        <p:txBody>
          <a:bodyPr/>
          <a:lstStyle/>
          <a:p>
            <a:r>
              <a:rPr lang="en-US"/>
              <a:t>Integrating the new filesystem into the tree.</a:t>
            </a:r>
          </a:p>
        </p:txBody>
      </p:sp>
      <p:sp>
        <p:nvSpPr>
          <p:cNvPr id="5" name="Text Placeholder 4">
            <a:extLst>
              <a:ext uri="{FF2B5EF4-FFF2-40B4-BE49-F238E27FC236}">
                <a16:creationId xmlns:a16="http://schemas.microsoft.com/office/drawing/2014/main" id="{7A55EFA6-BC1D-F948-9807-5F67842A9752}"/>
              </a:ext>
            </a:extLst>
          </p:cNvPr>
          <p:cNvSpPr>
            <a:spLocks noGrp="1"/>
          </p:cNvSpPr>
          <p:nvPr>
            <p:ph type="body" sz="quarter" idx="13"/>
          </p:nvPr>
        </p:nvSpPr>
        <p:spPr>
          <a:xfrm>
            <a:off x="494950" y="1617558"/>
            <a:ext cx="7820025" cy="1114902"/>
          </a:xfrm>
        </p:spPr>
        <p:txBody>
          <a:bodyPr/>
          <a:lstStyle/>
          <a:p>
            <a:pPr marL="0" indent="0">
              <a:buNone/>
            </a:pPr>
            <a:r>
              <a:rPr lang="en-GB" sz="2400" dirty="0">
                <a:latin typeface="Courier" pitchFamily="2" charset="0"/>
              </a:rPr>
              <a:t># </a:t>
            </a:r>
            <a:r>
              <a:rPr lang="en-GB" sz="2400" dirty="0" err="1">
                <a:latin typeface="Courier" pitchFamily="2" charset="0"/>
              </a:rPr>
              <a:t>mkdir</a:t>
            </a:r>
            <a:r>
              <a:rPr lang="en-GB" sz="2400" dirty="0">
                <a:latin typeface="Courier" pitchFamily="2" charset="0"/>
              </a:rPr>
              <a:t> /data</a:t>
            </a:r>
          </a:p>
          <a:p>
            <a:pPr marL="0" indent="0">
              <a:buNone/>
            </a:pPr>
            <a:r>
              <a:rPr lang="en-GB" sz="2400" dirty="0">
                <a:latin typeface="Courier" pitchFamily="2" charset="0"/>
              </a:rPr>
              <a:t>[</a:t>
            </a:r>
            <a:r>
              <a:rPr lang="en-GB" sz="2400" dirty="0" err="1">
                <a:latin typeface="Courier" pitchFamily="2" charset="0"/>
              </a:rPr>
              <a:t>root@fdm</a:t>
            </a:r>
            <a:r>
              <a:rPr lang="en-GB" sz="2400" dirty="0">
                <a:latin typeface="Courier" pitchFamily="2" charset="0"/>
              </a:rPr>
              <a:t> ~]# mount -t </a:t>
            </a:r>
            <a:r>
              <a:rPr lang="en-GB" sz="2400" dirty="0" err="1">
                <a:latin typeface="Courier" pitchFamily="2" charset="0"/>
              </a:rPr>
              <a:t>xfs</a:t>
            </a:r>
            <a:r>
              <a:rPr lang="en-GB" sz="2400" dirty="0">
                <a:latin typeface="Courier" pitchFamily="2" charset="0"/>
              </a:rPr>
              <a:t> /dev/sdb1 /data</a:t>
            </a:r>
          </a:p>
        </p:txBody>
      </p:sp>
      <p:grpSp>
        <p:nvGrpSpPr>
          <p:cNvPr id="12" name="Group 11">
            <a:extLst>
              <a:ext uri="{FF2B5EF4-FFF2-40B4-BE49-F238E27FC236}">
                <a16:creationId xmlns:a16="http://schemas.microsoft.com/office/drawing/2014/main" id="{3153259D-53A5-4A49-9847-6B87DEC63B4F}"/>
              </a:ext>
            </a:extLst>
          </p:cNvPr>
          <p:cNvGrpSpPr/>
          <p:nvPr/>
        </p:nvGrpSpPr>
        <p:grpSpPr>
          <a:xfrm flipH="1">
            <a:off x="6490551" y="2915851"/>
            <a:ext cx="2266099" cy="2260802"/>
            <a:chOff x="6838099" y="4224136"/>
            <a:chExt cx="2268363" cy="2260802"/>
          </a:xfrm>
        </p:grpSpPr>
        <p:sp>
          <p:nvSpPr>
            <p:cNvPr id="6" name="Snip and Round Single Corner Rectangle 5">
              <a:extLst>
                <a:ext uri="{FF2B5EF4-FFF2-40B4-BE49-F238E27FC236}">
                  <a16:creationId xmlns:a16="http://schemas.microsoft.com/office/drawing/2014/main" id="{CB44C955-32F2-8A4D-BEBA-91F71D8192CD}"/>
                </a:ext>
              </a:extLst>
            </p:cNvPr>
            <p:cNvSpPr/>
            <p:nvPr/>
          </p:nvSpPr>
          <p:spPr>
            <a:xfrm>
              <a:off x="6838099" y="4224136"/>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data</a:t>
              </a:r>
            </a:p>
          </p:txBody>
        </p:sp>
        <p:grpSp>
          <p:nvGrpSpPr>
            <p:cNvPr id="7" name="Group 6">
              <a:extLst>
                <a:ext uri="{FF2B5EF4-FFF2-40B4-BE49-F238E27FC236}">
                  <a16:creationId xmlns:a16="http://schemas.microsoft.com/office/drawing/2014/main" id="{92DC1280-D12C-A240-AD82-D3B9093C0EDD}"/>
                </a:ext>
              </a:extLst>
            </p:cNvPr>
            <p:cNvGrpSpPr/>
            <p:nvPr/>
          </p:nvGrpSpPr>
          <p:grpSpPr>
            <a:xfrm>
              <a:off x="8046730" y="5045197"/>
              <a:ext cx="1059732" cy="1439741"/>
              <a:chOff x="7065317" y="4109762"/>
              <a:chExt cx="1059732" cy="1439741"/>
            </a:xfrm>
          </p:grpSpPr>
          <p:sp>
            <p:nvSpPr>
              <p:cNvPr id="8" name="TextBox 7">
                <a:extLst>
                  <a:ext uri="{FF2B5EF4-FFF2-40B4-BE49-F238E27FC236}">
                    <a16:creationId xmlns:a16="http://schemas.microsoft.com/office/drawing/2014/main" id="{A330A0E4-0F57-EB4C-93ED-5E4DE638B4CA}"/>
                  </a:ext>
                </a:extLst>
              </p:cNvPr>
              <p:cNvSpPr txBox="1"/>
              <p:nvPr/>
            </p:nvSpPr>
            <p:spPr>
              <a:xfrm>
                <a:off x="7910285" y="4746170"/>
                <a:ext cx="45719" cy="4571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9" name="Flowchart: Magnetic Disk 7">
                <a:extLst>
                  <a:ext uri="{FF2B5EF4-FFF2-40B4-BE49-F238E27FC236}">
                    <a16:creationId xmlns:a16="http://schemas.microsoft.com/office/drawing/2014/main" id="{44E5B201-C89B-ED4B-B612-E877E300F002}"/>
                  </a:ext>
                </a:extLst>
              </p:cNvPr>
              <p:cNvSpPr/>
              <p:nvPr/>
            </p:nvSpPr>
            <p:spPr>
              <a:xfrm>
                <a:off x="7065318" y="4109762"/>
                <a:ext cx="1059731" cy="836769"/>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10" name="Flowchart: Magnetic Disk 8">
                <a:extLst>
                  <a:ext uri="{FF2B5EF4-FFF2-40B4-BE49-F238E27FC236}">
                    <a16:creationId xmlns:a16="http://schemas.microsoft.com/office/drawing/2014/main" id="{1C297955-46CC-0649-BAAF-09C034099978}"/>
                  </a:ext>
                </a:extLst>
              </p:cNvPr>
              <p:cNvSpPr/>
              <p:nvPr/>
            </p:nvSpPr>
            <p:spPr>
              <a:xfrm>
                <a:off x="7065317" y="4649254"/>
                <a:ext cx="1059731" cy="900249"/>
              </a:xfrm>
              <a:prstGeom prst="flowChartMagneticDisk">
                <a:avLst/>
              </a:prstGeom>
              <a:solidFill>
                <a:srgbClr val="000000">
                  <a:alpha val="32157"/>
                </a:srgbClr>
              </a:solid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11" name="Left-Up Arrow 10">
              <a:extLst>
                <a:ext uri="{FF2B5EF4-FFF2-40B4-BE49-F238E27FC236}">
                  <a16:creationId xmlns:a16="http://schemas.microsoft.com/office/drawing/2014/main" id="{0214FBE7-2A67-354D-9CBA-284E6D9AE967}"/>
                </a:ext>
              </a:extLst>
            </p:cNvPr>
            <p:cNvSpPr/>
            <p:nvPr/>
          </p:nvSpPr>
          <p:spPr>
            <a:xfrm rot="5400000">
              <a:off x="6991506" y="5224311"/>
              <a:ext cx="1507476" cy="602972"/>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1536604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1484234"/>
          </a:xfrm>
        </p:spPr>
        <p:txBody>
          <a:bodyPr/>
          <a:lstStyle/>
          <a:p>
            <a:r>
              <a:rPr lang="en-US" sz="2400"/>
              <a:t>The ‘mount’ command (without arguments) lists the currently mounted filesystems</a:t>
            </a:r>
          </a:p>
          <a:p>
            <a:r>
              <a:rPr lang="en-US" sz="2400"/>
              <a:t>The output  is abbreviated!</a:t>
            </a:r>
          </a:p>
        </p:txBody>
      </p:sp>
      <p:sp>
        <p:nvSpPr>
          <p:cNvPr id="6" name="TextBox 5">
            <a:extLst>
              <a:ext uri="{FF2B5EF4-FFF2-40B4-BE49-F238E27FC236}">
                <a16:creationId xmlns:a16="http://schemas.microsoft.com/office/drawing/2014/main" id="{0BD81313-B682-5541-8A6D-2C7EBE7D6D78}"/>
              </a:ext>
            </a:extLst>
          </p:cNvPr>
          <p:cNvSpPr txBox="1"/>
          <p:nvPr/>
        </p:nvSpPr>
        <p:spPr>
          <a:xfrm>
            <a:off x="753854" y="3246765"/>
            <a:ext cx="7692571" cy="128516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mount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/dev/sdb1 on /data type </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xfs</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a:t>
            </a:r>
            <a:r>
              <a:rPr kumimoji="0" lang="en-US" sz="11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(rw,relatime,seclabel,attr2,inode64,noquota)</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
        <p:nvSpPr>
          <p:cNvPr id="7" name="TextBox 6">
            <a:extLst>
              <a:ext uri="{FF2B5EF4-FFF2-40B4-BE49-F238E27FC236}">
                <a16:creationId xmlns:a16="http://schemas.microsoft.com/office/drawing/2014/main" id="{9ECEF112-98ED-8448-A59E-290BF33D0DAF}"/>
              </a:ext>
            </a:extLst>
          </p:cNvPr>
          <p:cNvSpPr txBox="1"/>
          <p:nvPr/>
        </p:nvSpPr>
        <p:spPr>
          <a:xfrm>
            <a:off x="753854" y="4503529"/>
            <a:ext cx="6045432" cy="74022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This is effectively saying that from now on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/data points to the filesystem in /dev/sdb1</a:t>
            </a:r>
          </a:p>
        </p:txBody>
      </p:sp>
      <p:sp>
        <p:nvSpPr>
          <p:cNvPr id="8" name="TextBox 7">
            <a:extLst>
              <a:ext uri="{FF2B5EF4-FFF2-40B4-BE49-F238E27FC236}">
                <a16:creationId xmlns:a16="http://schemas.microsoft.com/office/drawing/2014/main" id="{F43F2C28-BF8F-0B48-B648-15CF385380E2}"/>
              </a:ext>
            </a:extLst>
          </p:cNvPr>
          <p:cNvSpPr txBox="1"/>
          <p:nvPr/>
        </p:nvSpPr>
        <p:spPr>
          <a:xfrm>
            <a:off x="697575" y="5421600"/>
            <a:ext cx="7692570" cy="914400"/>
          </a:xfrm>
          <a:prstGeom prst="rect">
            <a:avLst/>
          </a:prstGeom>
        </p:spPr>
        <p:txBody>
          <a:bodyPr wrap="none" rtlCol="0">
            <a:noAutofit/>
          </a:bodyPr>
          <a:lstStyle/>
          <a:p>
            <a:pPr marL="342900" marR="0" lvl="0"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The command ‘</a:t>
            </a:r>
            <a:r>
              <a:rPr kumimoji="0" lang="en-US" sz="2400" b="0" i="0" u="none" strike="noStrike" kern="1200" cap="none" spc="0" normalizeH="0" baseline="0" noProof="0" err="1">
                <a:ln>
                  <a:noFill/>
                </a:ln>
                <a:solidFill>
                  <a:prstClr val="black"/>
                </a:solidFill>
                <a:effectLst/>
                <a:uLnTx/>
                <a:uFillTx/>
                <a:latin typeface="Arial"/>
                <a:ea typeface="MS PGothic" pitchFamily="34" charset="-128"/>
                <a:cs typeface="+mn-cs"/>
              </a:rPr>
              <a:t>umount</a:t>
            </a: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 does the opposite of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mounting a filesystem.</a:t>
            </a:r>
          </a:p>
        </p:txBody>
      </p:sp>
    </p:spTree>
    <p:extLst>
      <p:ext uri="{BB962C8B-B14F-4D97-AF65-F5344CB8AC3E}">
        <p14:creationId xmlns:p14="http://schemas.microsoft.com/office/powerpoint/2010/main" val="834813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Unmounting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514738"/>
          </a:xfrm>
        </p:spPr>
        <p:txBody>
          <a:bodyPr/>
          <a:lstStyle/>
          <a:p>
            <a:r>
              <a:rPr lang="en-US" sz="2400"/>
              <a:t>The ‘</a:t>
            </a:r>
            <a:r>
              <a:rPr lang="en-US" sz="2400" err="1"/>
              <a:t>umount</a:t>
            </a:r>
            <a:r>
              <a:rPr lang="en-US" sz="2400"/>
              <a:t>’ command will unmount a filesystem!</a:t>
            </a:r>
          </a:p>
        </p:txBody>
      </p:sp>
      <p:sp>
        <p:nvSpPr>
          <p:cNvPr id="6" name="TextBox 5">
            <a:extLst>
              <a:ext uri="{FF2B5EF4-FFF2-40B4-BE49-F238E27FC236}">
                <a16:creationId xmlns:a16="http://schemas.microsoft.com/office/drawing/2014/main" id="{0BD81313-B682-5541-8A6D-2C7EBE7D6D78}"/>
              </a:ext>
            </a:extLst>
          </p:cNvPr>
          <p:cNvSpPr txBox="1"/>
          <p:nvPr/>
        </p:nvSpPr>
        <p:spPr>
          <a:xfrm>
            <a:off x="626400" y="2290293"/>
            <a:ext cx="7692571" cy="128516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umount</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/data</a:t>
            </a:r>
            <a:endPar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
        <p:nvSpPr>
          <p:cNvPr id="7" name="TextBox 6">
            <a:extLst>
              <a:ext uri="{FF2B5EF4-FFF2-40B4-BE49-F238E27FC236}">
                <a16:creationId xmlns:a16="http://schemas.microsoft.com/office/drawing/2014/main" id="{9ECEF112-98ED-8448-A59E-290BF33D0DAF}"/>
              </a:ext>
            </a:extLst>
          </p:cNvPr>
          <p:cNvSpPr txBox="1"/>
          <p:nvPr/>
        </p:nvSpPr>
        <p:spPr>
          <a:xfrm>
            <a:off x="697574" y="3058885"/>
            <a:ext cx="8059075" cy="1274772"/>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This will not work if the filesystem is in use, this is if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someone is ‘cd’-</a:t>
            </a:r>
            <a:r>
              <a:rPr kumimoji="0" lang="en-US" sz="2400" b="0" i="0" u="none" strike="noStrike" kern="1200" cap="none" spc="0" normalizeH="0" baseline="0" noProof="0" err="1">
                <a:ln>
                  <a:noFill/>
                </a:ln>
                <a:solidFill>
                  <a:prstClr val="black"/>
                </a:solidFill>
                <a:effectLst/>
                <a:uLnTx/>
                <a:uFillTx/>
                <a:latin typeface="Arial"/>
                <a:ea typeface="MS PGothic" pitchFamily="34" charset="-128"/>
                <a:cs typeface="+mn-cs"/>
              </a:rPr>
              <a:t>ed</a:t>
            </a: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 into it somewhere or if a user or app has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an open file.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9" name="TextBox 8">
            <a:extLst>
              <a:ext uri="{FF2B5EF4-FFF2-40B4-BE49-F238E27FC236}">
                <a16:creationId xmlns:a16="http://schemas.microsoft.com/office/drawing/2014/main" id="{C2BC1CBF-FD41-7648-AB26-10C35EE0D22A}"/>
              </a:ext>
            </a:extLst>
          </p:cNvPr>
          <p:cNvSpPr txBox="1"/>
          <p:nvPr/>
        </p:nvSpPr>
        <p:spPr>
          <a:xfrm>
            <a:off x="626400" y="4539916"/>
            <a:ext cx="8059074" cy="56233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The commands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lsof</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list open files or </a:t>
            </a:r>
            <a:r>
              <a:rPr kumimoji="0" lang="en-GB" altLang="en-US" sz="18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fuser –</a:t>
            </a:r>
            <a:r>
              <a:rPr kumimoji="0" lang="en-GB" altLang="en-US" sz="1800" b="0" i="0" u="none" strike="noStrike" kern="1200" cap="none" spc="0" normalizeH="0" baseline="0" noProof="0" err="1">
                <a:ln>
                  <a:noFill/>
                </a:ln>
                <a:solidFill>
                  <a:prstClr val="black"/>
                </a:solidFill>
                <a:effectLst/>
                <a:uLnTx/>
                <a:uFillTx/>
                <a:latin typeface="Calibri" pitchFamily="34" charset="0"/>
                <a:ea typeface="MS PGothic" pitchFamily="34" charset="-128"/>
                <a:cs typeface="+mn-cs"/>
              </a:rPr>
              <a:t>cuv</a:t>
            </a:r>
            <a:r>
              <a:rPr kumimoji="0" lang="en-GB" altLang="en-US" sz="18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 &lt;mount point&gt;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Will help identify the user/process preventing successful unmount.</a:t>
            </a:r>
          </a:p>
        </p:txBody>
      </p:sp>
    </p:spTree>
    <p:extLst>
      <p:ext uri="{BB962C8B-B14F-4D97-AF65-F5344CB8AC3E}">
        <p14:creationId xmlns:p14="http://schemas.microsoft.com/office/powerpoint/2010/main" val="4162383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Unmounting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514738"/>
          </a:xfrm>
        </p:spPr>
        <p:txBody>
          <a:bodyPr/>
          <a:lstStyle/>
          <a:p>
            <a:r>
              <a:rPr lang="en-US" sz="2400"/>
              <a:t>The ‘</a:t>
            </a:r>
            <a:r>
              <a:rPr lang="en-US" sz="2400" err="1"/>
              <a:t>umount</a:t>
            </a:r>
            <a:r>
              <a:rPr lang="en-US" sz="2400"/>
              <a:t>’ command will unmount a filesystem!</a:t>
            </a:r>
          </a:p>
        </p:txBody>
      </p:sp>
      <p:sp>
        <p:nvSpPr>
          <p:cNvPr id="6" name="TextBox 5">
            <a:extLst>
              <a:ext uri="{FF2B5EF4-FFF2-40B4-BE49-F238E27FC236}">
                <a16:creationId xmlns:a16="http://schemas.microsoft.com/office/drawing/2014/main" id="{0BD81313-B682-5541-8A6D-2C7EBE7D6D78}"/>
              </a:ext>
            </a:extLst>
          </p:cNvPr>
          <p:cNvSpPr txBox="1"/>
          <p:nvPr/>
        </p:nvSpPr>
        <p:spPr>
          <a:xfrm>
            <a:off x="405375" y="2290294"/>
            <a:ext cx="8403299" cy="2811096"/>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umount</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umount</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/data: target is busy.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(In some cases useful info about processes that use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the device is found by </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(8) or fuser(1))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root@fdm</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WARNING: can't stat() </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fuse.gvfsd</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-fuse file system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Output information may be incomplete.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COMMAND   PID USER   FD   TYPE DEVICE SIZE/OFF NODE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more    22333 </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3r   REG   8,17 28311552  198 /data/large</a:t>
            </a:r>
          </a:p>
        </p:txBody>
      </p:sp>
      <p:sp>
        <p:nvSpPr>
          <p:cNvPr id="9" name="TextBox 8">
            <a:extLst>
              <a:ext uri="{FF2B5EF4-FFF2-40B4-BE49-F238E27FC236}">
                <a16:creationId xmlns:a16="http://schemas.microsoft.com/office/drawing/2014/main" id="{C2BC1CBF-FD41-7648-AB26-10C35EE0D22A}"/>
              </a:ext>
            </a:extLst>
          </p:cNvPr>
          <p:cNvSpPr txBox="1"/>
          <p:nvPr/>
        </p:nvSpPr>
        <p:spPr>
          <a:xfrm>
            <a:off x="626400" y="5421600"/>
            <a:ext cx="7057768" cy="5363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Here the the user </a:t>
            </a:r>
            <a:r>
              <a:rPr kumimoji="0" lang="en-GB" sz="2000" b="0" i="0" u="none" strike="noStrike" kern="1200" cap="none" spc="0" normalizeH="0" baseline="0" noProof="0" err="1">
                <a:ln>
                  <a:noFill/>
                </a:ln>
                <a:solidFill>
                  <a:prstClr val="black"/>
                </a:solidFill>
                <a:effectLst/>
                <a:uLnTx/>
                <a:uFillTx/>
                <a:latin typeface="Arial"/>
                <a:ea typeface="MS PGothic" pitchFamily="34" charset="-128"/>
                <a:cs typeface="+mn-cs"/>
              </a:rPr>
              <a:t>fdm</a:t>
            </a: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 has a file open in the /data filesystem</a:t>
            </a:r>
            <a:r>
              <a:rPr kumimoji="0" lang="en-US" sz="2000" b="0" i="0" u="none" strike="noStrike" kern="1200" cap="none" spc="0" normalizeH="0" baseline="0" noProof="0">
                <a:ln>
                  <a:noFill/>
                </a:ln>
                <a:solidFill>
                  <a:prstClr val="black"/>
                </a:solidFill>
                <a:effectLst/>
                <a:uLnTx/>
                <a:uFillTx/>
                <a:latin typeface="Arial"/>
                <a:ea typeface="MS PGothic" pitchFamily="34" charset="-128"/>
                <a:cs typeface="+mn-cs"/>
              </a:rPr>
              <a:t>.</a:t>
            </a:r>
          </a:p>
        </p:txBody>
      </p:sp>
    </p:spTree>
    <p:extLst>
      <p:ext uri="{BB962C8B-B14F-4D97-AF65-F5344CB8AC3E}">
        <p14:creationId xmlns:p14="http://schemas.microsoft.com/office/powerpoint/2010/main" val="2362732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Unmounting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514738"/>
          </a:xfrm>
        </p:spPr>
        <p:txBody>
          <a:bodyPr/>
          <a:lstStyle/>
          <a:p>
            <a:r>
              <a:rPr lang="en-US" sz="2400"/>
              <a:t>The ‘</a:t>
            </a:r>
            <a:r>
              <a:rPr lang="en-US" sz="2400" err="1"/>
              <a:t>umount</a:t>
            </a:r>
            <a:r>
              <a:rPr lang="en-US" sz="2400"/>
              <a:t>’ command will unmount a filesystem!</a:t>
            </a:r>
          </a:p>
        </p:txBody>
      </p:sp>
      <p:sp>
        <p:nvSpPr>
          <p:cNvPr id="6" name="TextBox 5">
            <a:extLst>
              <a:ext uri="{FF2B5EF4-FFF2-40B4-BE49-F238E27FC236}">
                <a16:creationId xmlns:a16="http://schemas.microsoft.com/office/drawing/2014/main" id="{0BD81313-B682-5541-8A6D-2C7EBE7D6D78}"/>
              </a:ext>
            </a:extLst>
          </p:cNvPr>
          <p:cNvSpPr txBox="1"/>
          <p:nvPr/>
        </p:nvSpPr>
        <p:spPr>
          <a:xfrm>
            <a:off x="405375" y="2290294"/>
            <a:ext cx="8403299" cy="2811096"/>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WARNING: can't stat()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fuse.gvfsd</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-fuse file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Output information may be incomplete.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PID USER   FD   TYPE DEVICE SIZE/OFF NODE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bash    22246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cwd</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DIR   8,17       30   64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root@fdm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fuser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cuv</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USER        PID ACCESS COMMAND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/data:               root     kernel mount (root)/data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22246 ..c..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)bash</a:t>
            </a:r>
          </a:p>
        </p:txBody>
      </p:sp>
      <p:sp>
        <p:nvSpPr>
          <p:cNvPr id="9" name="TextBox 8">
            <a:extLst>
              <a:ext uri="{FF2B5EF4-FFF2-40B4-BE49-F238E27FC236}">
                <a16:creationId xmlns:a16="http://schemas.microsoft.com/office/drawing/2014/main" id="{C2BC1CBF-FD41-7648-AB26-10C35EE0D22A}"/>
              </a:ext>
            </a:extLst>
          </p:cNvPr>
          <p:cNvSpPr txBox="1"/>
          <p:nvPr/>
        </p:nvSpPr>
        <p:spPr>
          <a:xfrm>
            <a:off x="626400" y="5421600"/>
            <a:ext cx="7057768" cy="5363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Here the the user </a:t>
            </a:r>
            <a:r>
              <a:rPr kumimoji="0" lang="en-GB" sz="2000" b="0" i="0" u="none" strike="noStrike" kern="1200" cap="none" spc="0" normalizeH="0" baseline="0" noProof="0" err="1">
                <a:ln>
                  <a:noFill/>
                </a:ln>
                <a:solidFill>
                  <a:prstClr val="black"/>
                </a:solidFill>
                <a:effectLst/>
                <a:uLnTx/>
                <a:uFillTx/>
                <a:latin typeface="Arial"/>
                <a:ea typeface="MS PGothic" pitchFamily="34" charset="-128"/>
                <a:cs typeface="+mn-cs"/>
              </a:rPr>
              <a:t>fdm</a:t>
            </a: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 has cd-</a:t>
            </a:r>
            <a:r>
              <a:rPr kumimoji="0" lang="en-GB" sz="2000" b="0" i="0" u="none" strike="noStrike" kern="1200" cap="none" spc="0" normalizeH="0" baseline="0" noProof="0" err="1">
                <a:ln>
                  <a:noFill/>
                </a:ln>
                <a:solidFill>
                  <a:prstClr val="black"/>
                </a:solidFill>
                <a:effectLst/>
                <a:uLnTx/>
                <a:uFillTx/>
                <a:latin typeface="Arial"/>
                <a:ea typeface="MS PGothic" pitchFamily="34" charset="-128"/>
                <a:cs typeface="+mn-cs"/>
              </a:rPr>
              <a:t>ed</a:t>
            </a: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 to /data</a:t>
            </a:r>
            <a:r>
              <a:rPr kumimoji="0" lang="en-US" sz="2000" b="0" i="0" u="none" strike="noStrike" kern="1200" cap="none" spc="0" normalizeH="0" baseline="0" noProof="0">
                <a:ln>
                  <a:noFill/>
                </a:ln>
                <a:solidFill>
                  <a:prstClr val="black"/>
                </a:solidFill>
                <a:effectLst/>
                <a:uLnTx/>
                <a:uFillTx/>
                <a:latin typeface="Arial"/>
                <a:ea typeface="MS PGothic" pitchFamily="34" charset="-128"/>
                <a:cs typeface="+mn-cs"/>
              </a:rPr>
              <a:t>.</a:t>
            </a:r>
          </a:p>
        </p:txBody>
      </p:sp>
    </p:spTree>
    <p:extLst>
      <p:ext uri="{BB962C8B-B14F-4D97-AF65-F5344CB8AC3E}">
        <p14:creationId xmlns:p14="http://schemas.microsoft.com/office/powerpoint/2010/main" val="411301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p:cNvSpPr>
            <a:spLocks noGrp="1"/>
          </p:cNvSpPr>
          <p:nvPr>
            <p:ph type="body" sz="quarter" idx="11"/>
          </p:nvPr>
        </p:nvSpPr>
        <p:spPr>
          <a:xfrm>
            <a:off x="151942" y="505959"/>
            <a:ext cx="8877757" cy="461665"/>
          </a:xfrm>
        </p:spPr>
        <p:txBody>
          <a:bodyPr wrap="square" anchor="t">
            <a:spAutoFit/>
          </a:bodyPr>
          <a:lstStyle/>
          <a:p>
            <a:r>
              <a:rPr lang="en-GB">
                <a:ea typeface="MS PGothic"/>
              </a:rPr>
              <a:t>Linux Storage</a:t>
            </a:r>
            <a:endParaRPr lang="en-GB"/>
          </a:p>
        </p:txBody>
      </p:sp>
      <p:sp>
        <p:nvSpPr>
          <p:cNvPr id="5" name="Text Placeholder 4"/>
          <p:cNvSpPr>
            <a:spLocks noGrp="1"/>
          </p:cNvSpPr>
          <p:nvPr>
            <p:ph type="body" sz="quarter" idx="13"/>
          </p:nvPr>
        </p:nvSpPr>
        <p:spPr>
          <a:xfrm>
            <a:off x="626400" y="1436401"/>
            <a:ext cx="7820025" cy="3654059"/>
          </a:xfrm>
        </p:spPr>
        <p:txBody>
          <a:bodyPr lIns="72000" tIns="72000" rIns="72000" bIns="72000" anchor="t">
            <a:spAutoFit/>
          </a:bodyPr>
          <a:lstStyle/>
          <a:p>
            <a:pPr marL="179705" indent="-179705"/>
            <a:r>
              <a:rPr lang="en-GB" sz="2000" dirty="0">
                <a:ea typeface="MS PGothic"/>
              </a:rPr>
              <a:t>Disks (or disk partitions) are initialized with a label</a:t>
            </a:r>
            <a:endParaRPr lang="en-US" dirty="0"/>
          </a:p>
          <a:p>
            <a:pPr marL="179705" indent="-179705"/>
            <a:r>
              <a:rPr lang="en-GB" sz="2000" dirty="0">
                <a:ea typeface="MS PGothic"/>
              </a:rPr>
              <a:t>The label information takes up a small amount of space at the start of the disk.</a:t>
            </a:r>
            <a:endParaRPr lang="en-GB" dirty="0"/>
          </a:p>
          <a:p>
            <a:pPr marL="807720" lvl="1"/>
            <a:r>
              <a:rPr lang="en-GB" sz="2000" dirty="0">
                <a:ea typeface="MS PGothic"/>
              </a:rPr>
              <a:t>Labels have changed format over time.</a:t>
            </a:r>
            <a:endParaRPr lang="en-GB" dirty="0"/>
          </a:p>
          <a:p>
            <a:pPr marL="179705" indent="-179705"/>
            <a:r>
              <a:rPr lang="en-GB" sz="2000" dirty="0">
                <a:ea typeface="MS PGothic"/>
              </a:rPr>
              <a:t>The label defines how disk space is divided up.</a:t>
            </a:r>
            <a:endParaRPr lang="en-GB" dirty="0"/>
          </a:p>
          <a:p>
            <a:pPr marL="179705" indent="-179705"/>
            <a:r>
              <a:rPr lang="en-GB" sz="2000" dirty="0">
                <a:ea typeface="MS PGothic"/>
              </a:rPr>
              <a:t>A partition is an area of space defined by the label which is used for storage purposes.</a:t>
            </a:r>
            <a:endParaRPr lang="en-GB" sz="2000" dirty="0"/>
          </a:p>
          <a:p>
            <a:endParaRPr lang="en-GB" dirty="0"/>
          </a:p>
        </p:txBody>
      </p:sp>
      <p:sp>
        <p:nvSpPr>
          <p:cNvPr id="7" name="Text Placeholder 6">
            <a:extLst>
              <a:ext uri="{FF2B5EF4-FFF2-40B4-BE49-F238E27FC236}">
                <a16:creationId xmlns:a16="http://schemas.microsoft.com/office/drawing/2014/main" id="{B63B5238-93F9-4443-A4E7-965A4D79F2D1}"/>
              </a:ext>
            </a:extLst>
          </p:cNvPr>
          <p:cNvSpPr>
            <a:spLocks noGrp="1"/>
          </p:cNvSpPr>
          <p:nvPr>
            <p:ph type="body" sz="quarter" idx="14"/>
          </p:nvPr>
        </p:nvSpPr>
        <p:spPr/>
        <p:txBody>
          <a:bodyPr anchor="t"/>
          <a:lstStyle/>
          <a:p>
            <a:r>
              <a:rPr lang="en-US">
                <a:ea typeface="MS PGothic"/>
              </a:rPr>
              <a:t>Linux Disk Storage</a:t>
            </a:r>
            <a:endParaRPr lang="en-US"/>
          </a:p>
        </p:txBody>
      </p:sp>
    </p:spTree>
    <p:extLst>
      <p:ext uri="{BB962C8B-B14F-4D97-AF65-F5344CB8AC3E}">
        <p14:creationId xmlns:p14="http://schemas.microsoft.com/office/powerpoint/2010/main" val="1488321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E1A77-DB4C-8045-A337-5DE5520F481E}"/>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941DB906-F29C-0F48-B622-0B6686D28353}"/>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45203174-0218-5C4F-8AF9-773662CB7375}"/>
              </a:ext>
            </a:extLst>
          </p:cNvPr>
          <p:cNvSpPr>
            <a:spLocks noGrp="1"/>
          </p:cNvSpPr>
          <p:nvPr>
            <p:ph type="body" sz="quarter" idx="14"/>
          </p:nvPr>
        </p:nvSpPr>
        <p:spPr/>
        <p:txBody>
          <a:bodyPr/>
          <a:lstStyle/>
          <a:p>
            <a:r>
              <a:rPr lang="en-US"/>
              <a:t>Automatically mounting the filesystem</a:t>
            </a:r>
          </a:p>
        </p:txBody>
      </p:sp>
      <p:sp>
        <p:nvSpPr>
          <p:cNvPr id="5" name="Text Placeholder 4">
            <a:extLst>
              <a:ext uri="{FF2B5EF4-FFF2-40B4-BE49-F238E27FC236}">
                <a16:creationId xmlns:a16="http://schemas.microsoft.com/office/drawing/2014/main" id="{2B1CB060-10B0-5143-9AEA-99DD8EEEC3C4}"/>
              </a:ext>
            </a:extLst>
          </p:cNvPr>
          <p:cNvSpPr>
            <a:spLocks noGrp="1"/>
          </p:cNvSpPr>
          <p:nvPr>
            <p:ph type="body" sz="quarter" idx="13"/>
          </p:nvPr>
        </p:nvSpPr>
        <p:spPr>
          <a:xfrm>
            <a:off x="626400" y="1436400"/>
            <a:ext cx="7820025" cy="1853566"/>
          </a:xfrm>
        </p:spPr>
        <p:txBody>
          <a:bodyPr/>
          <a:lstStyle/>
          <a:p>
            <a:r>
              <a:rPr lang="en-US"/>
              <a:t>Obviously no-one wants to have to manually run the mount command every time the system reboots.</a:t>
            </a:r>
          </a:p>
          <a:p>
            <a:r>
              <a:rPr lang="en-US"/>
              <a:t>The </a:t>
            </a:r>
            <a:r>
              <a:rPr lang="en-US" sz="2400"/>
              <a:t>/</a:t>
            </a:r>
            <a:r>
              <a:rPr lang="en-US" sz="2400" err="1"/>
              <a:t>etc</a:t>
            </a:r>
            <a:r>
              <a:rPr lang="en-US" sz="2400"/>
              <a:t>/</a:t>
            </a:r>
            <a:r>
              <a:rPr lang="en-US" sz="2400" err="1"/>
              <a:t>fstab</a:t>
            </a:r>
            <a:r>
              <a:rPr lang="en-US" sz="2400"/>
              <a:t> </a:t>
            </a:r>
            <a:r>
              <a:rPr lang="en-US"/>
              <a:t>file allows you to have the system automatically mount the filesystem at boot time or to allow an abbreviated use of the mount command as all the details needed is documented here.</a:t>
            </a:r>
          </a:p>
        </p:txBody>
      </p:sp>
      <p:sp>
        <p:nvSpPr>
          <p:cNvPr id="6" name="TextBox 5">
            <a:extLst>
              <a:ext uri="{FF2B5EF4-FFF2-40B4-BE49-F238E27FC236}">
                <a16:creationId xmlns:a16="http://schemas.microsoft.com/office/drawing/2014/main" id="{E25BEB1A-FCB6-DA4E-8A6A-B0EA55D7A150}"/>
              </a:ext>
            </a:extLst>
          </p:cNvPr>
          <p:cNvSpPr txBox="1"/>
          <p:nvPr/>
        </p:nvSpPr>
        <p:spPr>
          <a:xfrm>
            <a:off x="1001484" y="3660368"/>
            <a:ext cx="6987378" cy="59456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/dev/sdb1 /data </a:t>
            </a:r>
            <a:r>
              <a:rPr kumimoji="0" lang="en-US" sz="24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xfs</a:t>
            </a:r>
            <a:r>
              <a:rPr kumimoji="0" lang="en-US" sz="2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defaults 0 0 </a:t>
            </a:r>
          </a:p>
        </p:txBody>
      </p:sp>
      <p:sp>
        <p:nvSpPr>
          <p:cNvPr id="7" name="TextBox 6">
            <a:extLst>
              <a:ext uri="{FF2B5EF4-FFF2-40B4-BE49-F238E27FC236}">
                <a16:creationId xmlns:a16="http://schemas.microsoft.com/office/drawing/2014/main" id="{5436A340-9551-BE4E-B8CD-907CC7823E92}"/>
              </a:ext>
            </a:extLst>
          </p:cNvPr>
          <p:cNvSpPr txBox="1"/>
          <p:nvPr/>
        </p:nvSpPr>
        <p:spPr>
          <a:xfrm>
            <a:off x="626400" y="4717664"/>
            <a:ext cx="1782971" cy="91440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Device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housing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the filesystem.</a:t>
            </a:r>
          </a:p>
        </p:txBody>
      </p:sp>
      <p:sp>
        <p:nvSpPr>
          <p:cNvPr id="8" name="TextBox 7">
            <a:extLst>
              <a:ext uri="{FF2B5EF4-FFF2-40B4-BE49-F238E27FC236}">
                <a16:creationId xmlns:a16="http://schemas.microsoft.com/office/drawing/2014/main" id="{6D74C92C-7A5A-B34C-A47E-7677C98E5620}"/>
              </a:ext>
            </a:extLst>
          </p:cNvPr>
          <p:cNvSpPr txBox="1"/>
          <p:nvPr/>
        </p:nvSpPr>
        <p:spPr>
          <a:xfrm>
            <a:off x="2235199" y="4378550"/>
            <a:ext cx="1553029" cy="46273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Mount point</a:t>
            </a:r>
          </a:p>
        </p:txBody>
      </p:sp>
      <p:sp>
        <p:nvSpPr>
          <p:cNvPr id="9" name="TextBox 8">
            <a:extLst>
              <a:ext uri="{FF2B5EF4-FFF2-40B4-BE49-F238E27FC236}">
                <a16:creationId xmlns:a16="http://schemas.microsoft.com/office/drawing/2014/main" id="{D95294A2-FCA2-244F-A5C3-3B84584164D3}"/>
              </a:ext>
            </a:extLst>
          </p:cNvPr>
          <p:cNvSpPr txBox="1"/>
          <p:nvPr/>
        </p:nvSpPr>
        <p:spPr>
          <a:xfrm>
            <a:off x="3305632" y="4927753"/>
            <a:ext cx="1782971" cy="44218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Filesystem type.</a:t>
            </a:r>
          </a:p>
        </p:txBody>
      </p:sp>
      <p:sp>
        <p:nvSpPr>
          <p:cNvPr id="10" name="TextBox 9">
            <a:extLst>
              <a:ext uri="{FF2B5EF4-FFF2-40B4-BE49-F238E27FC236}">
                <a16:creationId xmlns:a16="http://schemas.microsoft.com/office/drawing/2014/main" id="{2361D21B-23E1-5342-80A6-1E9E65294AFC}"/>
              </a:ext>
            </a:extLst>
          </p:cNvPr>
          <p:cNvSpPr txBox="1"/>
          <p:nvPr/>
        </p:nvSpPr>
        <p:spPr>
          <a:xfrm>
            <a:off x="3336474" y="5376191"/>
            <a:ext cx="5631543" cy="914400"/>
          </a:xfrm>
          <a:prstGeom prst="rect">
            <a:avLst/>
          </a:prstGeom>
        </p:spPr>
        <p:txBody>
          <a:bodyPr wrap="non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Mount options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The mount command can be run with various options.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For example, read only,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nosuid</a:t>
            </a:r>
            <a:endPar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endParaRPr>
          </a:p>
        </p:txBody>
      </p:sp>
      <p:sp>
        <p:nvSpPr>
          <p:cNvPr id="11" name="TextBox 10">
            <a:extLst>
              <a:ext uri="{FF2B5EF4-FFF2-40B4-BE49-F238E27FC236}">
                <a16:creationId xmlns:a16="http://schemas.microsoft.com/office/drawing/2014/main" id="{56D4AF10-2234-3048-811E-5A9D28C0F01F}"/>
              </a:ext>
            </a:extLst>
          </p:cNvPr>
          <p:cNvSpPr txBox="1"/>
          <p:nvPr/>
        </p:nvSpPr>
        <p:spPr>
          <a:xfrm>
            <a:off x="6594022" y="4732696"/>
            <a:ext cx="1553028" cy="46273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Don’t ask!</a:t>
            </a:r>
          </a:p>
        </p:txBody>
      </p:sp>
      <p:cxnSp>
        <p:nvCxnSpPr>
          <p:cNvPr id="13" name="Straight Arrow Connector 12">
            <a:extLst>
              <a:ext uri="{FF2B5EF4-FFF2-40B4-BE49-F238E27FC236}">
                <a16:creationId xmlns:a16="http://schemas.microsoft.com/office/drawing/2014/main" id="{025E7938-9190-2144-BA74-D85C3145B660}"/>
              </a:ext>
            </a:extLst>
          </p:cNvPr>
          <p:cNvCxnSpPr>
            <a:cxnSpLocks/>
          </p:cNvCxnSpPr>
          <p:nvPr/>
        </p:nvCxnSpPr>
        <p:spPr>
          <a:xfrm flipV="1">
            <a:off x="1001484" y="4123104"/>
            <a:ext cx="522516" cy="59456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FB0599C-8FEE-E245-8B09-823A070658F3}"/>
              </a:ext>
            </a:extLst>
          </p:cNvPr>
          <p:cNvCxnSpPr>
            <a:cxnSpLocks/>
          </p:cNvCxnSpPr>
          <p:nvPr/>
        </p:nvCxnSpPr>
        <p:spPr>
          <a:xfrm flipV="1">
            <a:off x="2666095" y="4045178"/>
            <a:ext cx="406400" cy="41950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D61C2B6-3674-1947-87D4-7C3BE37D5B5F}"/>
              </a:ext>
            </a:extLst>
          </p:cNvPr>
          <p:cNvCxnSpPr>
            <a:cxnSpLocks/>
          </p:cNvCxnSpPr>
          <p:nvPr/>
        </p:nvCxnSpPr>
        <p:spPr>
          <a:xfrm flipV="1">
            <a:off x="4310742" y="4189017"/>
            <a:ext cx="0" cy="7112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DAA9957-8AC2-0248-8ECB-09DD70010FAC}"/>
              </a:ext>
            </a:extLst>
          </p:cNvPr>
          <p:cNvCxnSpPr>
            <a:cxnSpLocks/>
          </p:cNvCxnSpPr>
          <p:nvPr/>
        </p:nvCxnSpPr>
        <p:spPr>
          <a:xfrm flipH="1" flipV="1">
            <a:off x="5406570" y="4006440"/>
            <a:ext cx="254001" cy="14499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9F35FBA-264A-E04B-9BD6-CD5D2A316EC4}"/>
              </a:ext>
            </a:extLst>
          </p:cNvPr>
          <p:cNvCxnSpPr>
            <a:cxnSpLocks/>
          </p:cNvCxnSpPr>
          <p:nvPr/>
        </p:nvCxnSpPr>
        <p:spPr>
          <a:xfrm flipH="1" flipV="1">
            <a:off x="6487886" y="4122795"/>
            <a:ext cx="111857" cy="52788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5C63C6A-BF62-E843-92A6-45E1D1D58E0C}"/>
              </a:ext>
            </a:extLst>
          </p:cNvPr>
          <p:cNvCxnSpPr>
            <a:cxnSpLocks/>
          </p:cNvCxnSpPr>
          <p:nvPr/>
        </p:nvCxnSpPr>
        <p:spPr>
          <a:xfrm flipV="1">
            <a:off x="6852872" y="4082029"/>
            <a:ext cx="1" cy="54810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38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BE01B8-8BB1-9343-BDC9-224FAF404A1B}"/>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DCE95E63-CD63-8041-9C16-9D8F2DA11BD0}"/>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904CEEE1-E2D6-9644-85C9-A989C588FC89}"/>
              </a:ext>
            </a:extLst>
          </p:cNvPr>
          <p:cNvSpPr>
            <a:spLocks noGrp="1"/>
          </p:cNvSpPr>
          <p:nvPr>
            <p:ph type="body" sz="quarter" idx="14"/>
          </p:nvPr>
        </p:nvSpPr>
        <p:spPr/>
        <p:txBody>
          <a:bodyPr/>
          <a:lstStyle/>
          <a:p>
            <a:r>
              <a:rPr lang="en-US"/>
              <a:t>Using the new space</a:t>
            </a:r>
          </a:p>
        </p:txBody>
      </p:sp>
      <p:sp>
        <p:nvSpPr>
          <p:cNvPr id="5" name="Text Placeholder 4">
            <a:extLst>
              <a:ext uri="{FF2B5EF4-FFF2-40B4-BE49-F238E27FC236}">
                <a16:creationId xmlns:a16="http://schemas.microsoft.com/office/drawing/2014/main" id="{97748FD9-4CDF-1349-A9C1-F5253596966F}"/>
              </a:ext>
            </a:extLst>
          </p:cNvPr>
          <p:cNvSpPr>
            <a:spLocks noGrp="1"/>
          </p:cNvSpPr>
          <p:nvPr>
            <p:ph type="body" sz="quarter" idx="13"/>
          </p:nvPr>
        </p:nvSpPr>
        <p:spPr>
          <a:xfrm>
            <a:off x="626400" y="1436400"/>
            <a:ext cx="7820025" cy="930236"/>
          </a:xfrm>
        </p:spPr>
        <p:txBody>
          <a:bodyPr/>
          <a:lstStyle/>
          <a:p>
            <a:r>
              <a:rPr lang="en-US"/>
              <a:t>Once mounted the new space can be used</a:t>
            </a:r>
          </a:p>
          <a:p>
            <a:r>
              <a:rPr lang="en-US"/>
              <a:t>The ‘</a:t>
            </a:r>
            <a:r>
              <a:rPr lang="en-US" err="1"/>
              <a:t>df</a:t>
            </a:r>
            <a:r>
              <a:rPr lang="en-US"/>
              <a:t> command shows disk free space.</a:t>
            </a:r>
          </a:p>
        </p:txBody>
      </p:sp>
      <p:sp>
        <p:nvSpPr>
          <p:cNvPr id="6" name="TextBox 5">
            <a:extLst>
              <a:ext uri="{FF2B5EF4-FFF2-40B4-BE49-F238E27FC236}">
                <a16:creationId xmlns:a16="http://schemas.microsoft.com/office/drawing/2014/main" id="{BF10239F-FBDB-DE49-9E93-31C206B7066C}"/>
              </a:ext>
            </a:extLst>
          </p:cNvPr>
          <p:cNvSpPr txBox="1"/>
          <p:nvPr/>
        </p:nvSpPr>
        <p:spPr>
          <a:xfrm>
            <a:off x="5181600" y="1657350"/>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7" name="TextBox 6">
            <a:extLst>
              <a:ext uri="{FF2B5EF4-FFF2-40B4-BE49-F238E27FC236}">
                <a16:creationId xmlns:a16="http://schemas.microsoft.com/office/drawing/2014/main" id="{C9018465-CECC-1C45-8DC6-0310EE847A82}"/>
              </a:ext>
            </a:extLst>
          </p:cNvPr>
          <p:cNvSpPr txBox="1"/>
          <p:nvPr/>
        </p:nvSpPr>
        <p:spPr>
          <a:xfrm>
            <a:off x="762000" y="2569574"/>
            <a:ext cx="7820024" cy="251635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df -h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Filesystem      Size  Used Avail Use% Mounted 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/dev/sdb1        46M  2.6M   44M   6%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root@fdm</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cp</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-r /</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var</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/log/*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root@fdm</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df</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-h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Filesystem      Size  Used Avail Use% Mounted 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/dev/sdb1        46M   14M   33M  30% /data</a:t>
            </a:r>
          </a:p>
        </p:txBody>
      </p:sp>
    </p:spTree>
    <p:extLst>
      <p:ext uri="{BB962C8B-B14F-4D97-AF65-F5344CB8AC3E}">
        <p14:creationId xmlns:p14="http://schemas.microsoft.com/office/powerpoint/2010/main" val="2615648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815C04-F4A1-D24E-ACCC-9C6CAFDD0F63}"/>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8FD6DAF-6966-A149-88DD-6EE882B518CA}"/>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C035014F-5094-514F-98B8-BCD4301CA6EC}"/>
              </a:ext>
            </a:extLst>
          </p:cNvPr>
          <p:cNvSpPr>
            <a:spLocks noGrp="1"/>
          </p:cNvSpPr>
          <p:nvPr>
            <p:ph type="body" sz="quarter" idx="14"/>
          </p:nvPr>
        </p:nvSpPr>
        <p:spPr/>
        <p:txBody>
          <a:bodyPr/>
          <a:lstStyle/>
          <a:p>
            <a:r>
              <a:rPr lang="en-US"/>
              <a:t>Filesystem Repair</a:t>
            </a:r>
          </a:p>
        </p:txBody>
      </p:sp>
      <p:sp>
        <p:nvSpPr>
          <p:cNvPr id="5" name="Text Placeholder 4">
            <a:extLst>
              <a:ext uri="{FF2B5EF4-FFF2-40B4-BE49-F238E27FC236}">
                <a16:creationId xmlns:a16="http://schemas.microsoft.com/office/drawing/2014/main" id="{4ED060AD-985C-2242-AB13-D24EB9D5B216}"/>
              </a:ext>
            </a:extLst>
          </p:cNvPr>
          <p:cNvSpPr>
            <a:spLocks noGrp="1"/>
          </p:cNvSpPr>
          <p:nvPr>
            <p:ph type="body" sz="quarter" idx="13"/>
          </p:nvPr>
        </p:nvSpPr>
        <p:spPr>
          <a:xfrm>
            <a:off x="626400" y="1436400"/>
            <a:ext cx="7820025" cy="3654059"/>
          </a:xfrm>
        </p:spPr>
        <p:txBody>
          <a:bodyPr/>
          <a:lstStyle/>
          <a:p>
            <a:r>
              <a:rPr lang="en-US" dirty="0"/>
              <a:t>If the system suddenly loses power, the filesystem disk based structures are likely to be inconsistent. This is because much information is held in the system’s memory rather than being explicitly written to disk.</a:t>
            </a:r>
          </a:p>
          <a:p>
            <a:r>
              <a:rPr lang="en-US" dirty="0"/>
              <a:t>There may be other reasons for on-disk corruption, such as phantom writes. A phantom write occurs when more than one system has access to a disk such as in the case when the disk is in a shared storage array. It is physically possible for a ‘rogue’ system to accidentally write to a disk being used by another system.  The system so offended has no sight that this has taken place and the problem may not immediately come to light.</a:t>
            </a:r>
          </a:p>
          <a:p>
            <a:r>
              <a:rPr lang="en-US" dirty="0"/>
              <a:t>The command used to repair filesystems in general is ‘</a:t>
            </a:r>
            <a:r>
              <a:rPr lang="en-US" dirty="0" err="1"/>
              <a:t>fsck</a:t>
            </a:r>
            <a:r>
              <a:rPr lang="en-US" dirty="0"/>
              <a:t>’. In our case, with our modern </a:t>
            </a:r>
            <a:r>
              <a:rPr lang="en-US" dirty="0" err="1"/>
              <a:t>xfs</a:t>
            </a:r>
            <a:r>
              <a:rPr lang="en-US" dirty="0"/>
              <a:t> filesystem, the command now is </a:t>
            </a:r>
            <a:r>
              <a:rPr lang="en-US" dirty="0" err="1"/>
              <a:t>xfs_repair</a:t>
            </a:r>
            <a:endParaRPr lang="en-US" dirty="0"/>
          </a:p>
        </p:txBody>
      </p:sp>
    </p:spTree>
    <p:extLst>
      <p:ext uri="{BB962C8B-B14F-4D97-AF65-F5344CB8AC3E}">
        <p14:creationId xmlns:p14="http://schemas.microsoft.com/office/powerpoint/2010/main" val="2061844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141A6-DAE4-B647-9FE7-3AA42891778C}"/>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9F54D98B-2302-E541-968A-AAF15C418072}"/>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06D4238E-AC32-AF47-87CB-6F943FF44239}"/>
              </a:ext>
            </a:extLst>
          </p:cNvPr>
          <p:cNvSpPr>
            <a:spLocks noGrp="1"/>
          </p:cNvSpPr>
          <p:nvPr>
            <p:ph type="body" sz="quarter" idx="14"/>
          </p:nvPr>
        </p:nvSpPr>
        <p:spPr/>
        <p:txBody>
          <a:bodyPr/>
          <a:lstStyle/>
          <a:p>
            <a:r>
              <a:rPr lang="en-US"/>
              <a:t>Filesystem repair</a:t>
            </a:r>
          </a:p>
        </p:txBody>
      </p:sp>
      <p:sp>
        <p:nvSpPr>
          <p:cNvPr id="6" name="TextBox 5">
            <a:extLst>
              <a:ext uri="{FF2B5EF4-FFF2-40B4-BE49-F238E27FC236}">
                <a16:creationId xmlns:a16="http://schemas.microsoft.com/office/drawing/2014/main" id="{A6012232-3921-564D-88E2-5E99A2A4EA46}"/>
              </a:ext>
            </a:extLst>
          </p:cNvPr>
          <p:cNvSpPr txBox="1"/>
          <p:nvPr/>
        </p:nvSpPr>
        <p:spPr>
          <a:xfrm>
            <a:off x="405375" y="1676400"/>
            <a:ext cx="8351275" cy="4808538"/>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root@fdm</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a:t>
            </a:r>
            <a:r>
              <a:rPr kumimoji="0" lang="en-US" sz="1800" b="1" i="0" u="none" strike="noStrike" kern="1200" cap="none" spc="0" normalizeH="0" baseline="0" noProof="0" err="1">
                <a:ln>
                  <a:noFill/>
                </a:ln>
                <a:solidFill>
                  <a:prstClr val="black"/>
                </a:solidFill>
                <a:effectLst/>
                <a:uLnTx/>
                <a:uFillTx/>
                <a:latin typeface="Arial"/>
                <a:ea typeface="MS PGothic" pitchFamily="34" charset="-128"/>
                <a:cs typeface="+mn-cs"/>
              </a:rPr>
              <a:t>xfs_repair</a:t>
            </a:r>
            <a:r>
              <a:rPr kumimoji="0" lang="en-US" sz="1800" b="1" i="0" u="none" strike="noStrike" kern="1200" cap="none" spc="0" normalizeH="0" baseline="0" noProof="0">
                <a:ln>
                  <a:noFill/>
                </a:ln>
                <a:solidFill>
                  <a:prstClr val="black"/>
                </a:solidFill>
                <a:effectLst/>
                <a:uLnTx/>
                <a:uFillTx/>
                <a:latin typeface="Arial"/>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Phase 1 - find and verify superblock...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Phase 2 - using internal log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zero log...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scan filesystem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freespace</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and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inode</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maps...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found root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inode</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chunk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Phase 3 - for each AG...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OUPUT ABBREVIATED….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reset superblock...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Phase 6 - check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inode</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connectivity...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resetting contents of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realtime</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bitmap and summary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inodes</a:t>
            </a: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traversing filesystem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traversal finished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 moving disconnected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inodes</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to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lost+found</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Phase 7 - verify and correct link counts...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Done</a:t>
            </a:r>
          </a:p>
        </p:txBody>
      </p:sp>
    </p:spTree>
    <p:extLst>
      <p:ext uri="{BB962C8B-B14F-4D97-AF65-F5344CB8AC3E}">
        <p14:creationId xmlns:p14="http://schemas.microsoft.com/office/powerpoint/2010/main" val="367118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D09E26-E766-4549-991F-E88F133C73B2}"/>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A3488646-C861-B84E-8B2C-65D96A0FED90}"/>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BAE0E226-BA63-A544-B24B-D67D5F5354A6}"/>
              </a:ext>
            </a:extLst>
          </p:cNvPr>
          <p:cNvSpPr>
            <a:spLocks noGrp="1"/>
          </p:cNvSpPr>
          <p:nvPr>
            <p:ph type="body" sz="quarter" idx="14"/>
          </p:nvPr>
        </p:nvSpPr>
        <p:spPr/>
        <p:txBody>
          <a:bodyPr/>
          <a:lstStyle/>
          <a:p>
            <a:r>
              <a:rPr lang="en-US"/>
              <a:t>Filesystem repair</a:t>
            </a:r>
          </a:p>
        </p:txBody>
      </p:sp>
      <p:sp>
        <p:nvSpPr>
          <p:cNvPr id="5" name="Text Placeholder 4">
            <a:extLst>
              <a:ext uri="{FF2B5EF4-FFF2-40B4-BE49-F238E27FC236}">
                <a16:creationId xmlns:a16="http://schemas.microsoft.com/office/drawing/2014/main" id="{AE67C315-17B0-8744-B565-799A31E7D5CD}"/>
              </a:ext>
            </a:extLst>
          </p:cNvPr>
          <p:cNvSpPr>
            <a:spLocks noGrp="1"/>
          </p:cNvSpPr>
          <p:nvPr>
            <p:ph type="body" sz="quarter" idx="13"/>
          </p:nvPr>
        </p:nvSpPr>
        <p:spPr>
          <a:xfrm>
            <a:off x="626400" y="1436400"/>
            <a:ext cx="7820025" cy="2038232"/>
          </a:xfrm>
        </p:spPr>
        <p:txBody>
          <a:bodyPr/>
          <a:lstStyle/>
          <a:p>
            <a:r>
              <a:rPr lang="en-US"/>
              <a:t>The previous command ran quickly. One factor helping this outcome was the use of the filesystem activity log. The repair process concentrates on the known active areas for the filesystem.</a:t>
            </a:r>
          </a:p>
          <a:p>
            <a:r>
              <a:rPr lang="en-US"/>
              <a:t>This approach would NOT repair damage caused by ‘phantom writes’. To cope with such possibilities we need to force the repair to check all areas of the filesystem. The option –L will do this.</a:t>
            </a:r>
          </a:p>
        </p:txBody>
      </p:sp>
    </p:spTree>
    <p:extLst>
      <p:ext uri="{BB962C8B-B14F-4D97-AF65-F5344CB8AC3E}">
        <p14:creationId xmlns:p14="http://schemas.microsoft.com/office/powerpoint/2010/main" val="316684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705FB-FC35-1B41-B223-FBB312B9EAFB}"/>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B03F4940-26CE-BF42-94BA-5530C44B579C}"/>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9C53DE0-2307-594C-94FE-6359C7979C69}"/>
              </a:ext>
            </a:extLst>
          </p:cNvPr>
          <p:cNvSpPr>
            <a:spLocks noGrp="1"/>
          </p:cNvSpPr>
          <p:nvPr>
            <p:ph type="body" sz="quarter" idx="14"/>
          </p:nvPr>
        </p:nvSpPr>
        <p:spPr/>
        <p:txBody>
          <a:bodyPr/>
          <a:lstStyle/>
          <a:p>
            <a:r>
              <a:rPr lang="en-US"/>
              <a:t>Filesystem repair</a:t>
            </a:r>
          </a:p>
        </p:txBody>
      </p:sp>
      <p:sp>
        <p:nvSpPr>
          <p:cNvPr id="5" name="Text Placeholder 4">
            <a:extLst>
              <a:ext uri="{FF2B5EF4-FFF2-40B4-BE49-F238E27FC236}">
                <a16:creationId xmlns:a16="http://schemas.microsoft.com/office/drawing/2014/main" id="{37D73608-F42D-7B41-B0DD-8F21B3EE1105}"/>
              </a:ext>
            </a:extLst>
          </p:cNvPr>
          <p:cNvSpPr>
            <a:spLocks noGrp="1"/>
          </p:cNvSpPr>
          <p:nvPr>
            <p:ph type="body" sz="quarter" idx="13"/>
          </p:nvPr>
        </p:nvSpPr>
        <p:spPr>
          <a:xfrm>
            <a:off x="626400" y="1436400"/>
            <a:ext cx="7820025" cy="5023665"/>
          </a:xfrm>
        </p:spPr>
        <p:txBody>
          <a:bodyPr/>
          <a:lstStyle/>
          <a:p>
            <a:pPr marL="0" indent="0">
              <a:spcBef>
                <a:spcPts val="600"/>
              </a:spcBef>
              <a:buNone/>
            </a:pPr>
            <a:r>
              <a:rPr lang="en-US" err="1">
                <a:latin typeface="Courier" pitchFamily="2" charset="0"/>
              </a:rPr>
              <a:t>xfs_repair</a:t>
            </a:r>
            <a:r>
              <a:rPr lang="en-US">
                <a:latin typeface="Courier" pitchFamily="2" charset="0"/>
              </a:rPr>
              <a:t> -L /dev/sdb1</a:t>
            </a:r>
          </a:p>
          <a:p>
            <a:pPr marL="0" indent="0">
              <a:spcBef>
                <a:spcPts val="600"/>
              </a:spcBef>
              <a:buNone/>
            </a:pPr>
            <a:r>
              <a:rPr lang="en-US">
                <a:latin typeface="Courier" pitchFamily="2" charset="0"/>
              </a:rPr>
              <a:t>Phase 1 - find and verify superblock...</a:t>
            </a:r>
          </a:p>
          <a:p>
            <a:pPr marL="0" indent="0">
              <a:spcBef>
                <a:spcPts val="600"/>
              </a:spcBef>
              <a:buNone/>
            </a:pPr>
            <a:r>
              <a:rPr lang="en-US">
                <a:latin typeface="Courier" pitchFamily="2" charset="0"/>
              </a:rPr>
              <a:t>Phase 2 - using internal log</a:t>
            </a:r>
          </a:p>
          <a:p>
            <a:pPr marL="0" indent="0">
              <a:spcBef>
                <a:spcPts val="600"/>
              </a:spcBef>
              <a:buNone/>
            </a:pPr>
            <a:r>
              <a:rPr lang="en-US">
                <a:latin typeface="Courier" pitchFamily="2" charset="0"/>
              </a:rPr>
              <a:t>        - </a:t>
            </a:r>
            <a:r>
              <a:rPr lang="en-US" b="1">
                <a:latin typeface="Courier" pitchFamily="2" charset="0"/>
              </a:rPr>
              <a:t>zero log</a:t>
            </a:r>
            <a:r>
              <a:rPr lang="en-US">
                <a:latin typeface="Courier" pitchFamily="2" charset="0"/>
              </a:rPr>
              <a:t>...</a:t>
            </a:r>
          </a:p>
          <a:p>
            <a:pPr marL="0" indent="0" algn="ctr">
              <a:spcBef>
                <a:spcPts val="600"/>
              </a:spcBef>
              <a:buNone/>
            </a:pPr>
            <a:r>
              <a:rPr lang="en-US">
                <a:latin typeface="Courier" pitchFamily="2" charset="0"/>
              </a:rPr>
              <a:t>….&lt;OUTPUT ABBREVIATED&gt;…</a:t>
            </a:r>
          </a:p>
          <a:p>
            <a:pPr marL="0" indent="0">
              <a:spcBef>
                <a:spcPts val="600"/>
              </a:spcBef>
              <a:buNone/>
            </a:pPr>
            <a:r>
              <a:rPr lang="en-US">
                <a:latin typeface="Courier" pitchFamily="2" charset="0"/>
              </a:rPr>
              <a:t>summary </a:t>
            </a:r>
            <a:r>
              <a:rPr lang="en-US" err="1">
                <a:latin typeface="Courier" pitchFamily="2" charset="0"/>
              </a:rPr>
              <a:t>inodes</a:t>
            </a:r>
            <a:endParaRPr lang="en-US">
              <a:latin typeface="Courier" pitchFamily="2" charset="0"/>
            </a:endParaRPr>
          </a:p>
          <a:p>
            <a:pPr marL="0" indent="0">
              <a:spcBef>
                <a:spcPts val="600"/>
              </a:spcBef>
              <a:buNone/>
            </a:pPr>
            <a:r>
              <a:rPr lang="en-US">
                <a:latin typeface="Courier" pitchFamily="2" charset="0"/>
              </a:rPr>
              <a:t>        - traversing filesystem ...</a:t>
            </a:r>
          </a:p>
          <a:p>
            <a:pPr marL="0" indent="0">
              <a:spcBef>
                <a:spcPts val="600"/>
              </a:spcBef>
              <a:buNone/>
            </a:pPr>
            <a:r>
              <a:rPr lang="en-US">
                <a:latin typeface="Courier" pitchFamily="2" charset="0"/>
              </a:rPr>
              <a:t>        - traversal finished ...</a:t>
            </a:r>
          </a:p>
          <a:p>
            <a:pPr marL="0" indent="0">
              <a:spcBef>
                <a:spcPts val="600"/>
              </a:spcBef>
              <a:buNone/>
            </a:pPr>
            <a:r>
              <a:rPr lang="en-US">
                <a:latin typeface="Courier" pitchFamily="2" charset="0"/>
              </a:rPr>
              <a:t>        - moving disconnected </a:t>
            </a:r>
            <a:r>
              <a:rPr lang="en-US" err="1">
                <a:latin typeface="Courier" pitchFamily="2" charset="0"/>
              </a:rPr>
              <a:t>inodes</a:t>
            </a:r>
            <a:r>
              <a:rPr lang="en-US">
                <a:latin typeface="Courier" pitchFamily="2" charset="0"/>
              </a:rPr>
              <a:t> to </a:t>
            </a:r>
            <a:r>
              <a:rPr lang="en-US" err="1">
                <a:latin typeface="Courier" pitchFamily="2" charset="0"/>
              </a:rPr>
              <a:t>lost+found</a:t>
            </a:r>
            <a:r>
              <a:rPr lang="en-US">
                <a:latin typeface="Courier" pitchFamily="2" charset="0"/>
              </a:rPr>
              <a:t> ...</a:t>
            </a:r>
          </a:p>
          <a:p>
            <a:pPr marL="0" indent="0">
              <a:spcBef>
                <a:spcPts val="600"/>
              </a:spcBef>
              <a:buNone/>
            </a:pPr>
            <a:r>
              <a:rPr lang="en-US">
                <a:latin typeface="Courier" pitchFamily="2" charset="0"/>
              </a:rPr>
              <a:t>Phase 7 - verify and correct link counts...</a:t>
            </a:r>
          </a:p>
          <a:p>
            <a:pPr marL="0" indent="0">
              <a:spcBef>
                <a:spcPts val="600"/>
              </a:spcBef>
              <a:buNone/>
            </a:pPr>
            <a:r>
              <a:rPr lang="en-US">
                <a:latin typeface="Courier" pitchFamily="2" charset="0"/>
              </a:rPr>
              <a:t>Maximum metadata LSN (1:105) is ahead of log (1:2).</a:t>
            </a:r>
          </a:p>
          <a:p>
            <a:pPr marL="0" indent="0">
              <a:spcBef>
                <a:spcPts val="600"/>
              </a:spcBef>
              <a:buNone/>
            </a:pPr>
            <a:r>
              <a:rPr lang="en-US">
                <a:latin typeface="Courier" pitchFamily="2" charset="0"/>
              </a:rPr>
              <a:t>Format log to cycle 4.</a:t>
            </a:r>
          </a:p>
          <a:p>
            <a:pPr marL="0" indent="0">
              <a:spcBef>
                <a:spcPts val="600"/>
              </a:spcBef>
              <a:buNone/>
            </a:pPr>
            <a:r>
              <a:rPr lang="en-US">
                <a:latin typeface="Courier" pitchFamily="2" charset="0"/>
              </a:rPr>
              <a:t>done</a:t>
            </a:r>
          </a:p>
          <a:p>
            <a:pPr marL="0" indent="0">
              <a:spcBef>
                <a:spcPts val="600"/>
              </a:spcBef>
              <a:buNone/>
            </a:pPr>
            <a:r>
              <a:rPr lang="en-US">
                <a:latin typeface="Courier" pitchFamily="2" charset="0"/>
              </a:rPr>
              <a:t># mount /data</a:t>
            </a:r>
          </a:p>
        </p:txBody>
      </p:sp>
    </p:spTree>
    <p:extLst>
      <p:ext uri="{BB962C8B-B14F-4D97-AF65-F5344CB8AC3E}">
        <p14:creationId xmlns:p14="http://schemas.microsoft.com/office/powerpoint/2010/main" val="3207142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5" name="Text Placeholder 4">
            <a:extLst>
              <a:ext uri="{FF2B5EF4-FFF2-40B4-BE49-F238E27FC236}">
                <a16:creationId xmlns:a16="http://schemas.microsoft.com/office/drawing/2014/main" id="{B9219488-12A9-FA49-908C-A4BBBAE54D71}"/>
              </a:ext>
            </a:extLst>
          </p:cNvPr>
          <p:cNvSpPr>
            <a:spLocks noGrp="1"/>
          </p:cNvSpPr>
          <p:nvPr>
            <p:ph type="body" sz="quarter" idx="13"/>
          </p:nvPr>
        </p:nvSpPr>
        <p:spPr>
          <a:xfrm>
            <a:off x="626400" y="1436400"/>
            <a:ext cx="7820025" cy="4346556"/>
          </a:xfrm>
        </p:spPr>
        <p:txBody>
          <a:bodyPr/>
          <a:lstStyle/>
          <a:p>
            <a:r>
              <a:rPr lang="en-US" dirty="0"/>
              <a:t>Filesystems tend to fill up!</a:t>
            </a:r>
          </a:p>
          <a:p>
            <a:r>
              <a:rPr lang="en-US" dirty="0"/>
              <a:t>We are using old fashioned disk slices but flexible logical volumes are more often used in most production systems. Logical volumes can easily be increased in size because the space they use does not have to be contiguous or even on the same disk!</a:t>
            </a:r>
          </a:p>
          <a:p>
            <a:r>
              <a:rPr lang="en-US" dirty="0"/>
              <a:t>If the disk slice is adjacent to free space it may be re-defined to take up more space, that is, grown.</a:t>
            </a:r>
          </a:p>
          <a:p>
            <a:r>
              <a:rPr lang="en-US" dirty="0"/>
              <a:t>The filesystem inside the disk slice may then also be grown.</a:t>
            </a:r>
          </a:p>
          <a:p>
            <a:r>
              <a:rPr lang="en-US" dirty="0"/>
              <a:t>This alleviates space pressure!</a:t>
            </a:r>
          </a:p>
          <a:p>
            <a:r>
              <a:rPr lang="en-US" dirty="0"/>
              <a:t>Not the filesystem container growth is separate from the growth of the filesystem itself.</a:t>
            </a:r>
          </a:p>
        </p:txBody>
      </p:sp>
    </p:spTree>
    <p:extLst>
      <p:ext uri="{BB962C8B-B14F-4D97-AF65-F5344CB8AC3E}">
        <p14:creationId xmlns:p14="http://schemas.microsoft.com/office/powerpoint/2010/main" val="363025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5" name="Text Placeholder 4">
            <a:extLst>
              <a:ext uri="{FF2B5EF4-FFF2-40B4-BE49-F238E27FC236}">
                <a16:creationId xmlns:a16="http://schemas.microsoft.com/office/drawing/2014/main" id="{B9219488-12A9-FA49-908C-A4BBBAE54D71}"/>
              </a:ext>
            </a:extLst>
          </p:cNvPr>
          <p:cNvSpPr>
            <a:spLocks noGrp="1"/>
          </p:cNvSpPr>
          <p:nvPr>
            <p:ph type="body" sz="quarter" idx="13"/>
          </p:nvPr>
        </p:nvSpPr>
        <p:spPr>
          <a:xfrm>
            <a:off x="626400" y="1436400"/>
            <a:ext cx="7820025" cy="1130291"/>
          </a:xfrm>
        </p:spPr>
        <p:txBody>
          <a:bodyPr/>
          <a:lstStyle/>
          <a:p>
            <a:pPr marL="0" indent="0">
              <a:spcBef>
                <a:spcPts val="600"/>
              </a:spcBef>
              <a:buNone/>
            </a:pPr>
            <a:r>
              <a:rPr lang="en-GB">
                <a:latin typeface="Courier" pitchFamily="2" charset="0"/>
              </a:rPr>
              <a:t># df -h /data</a:t>
            </a:r>
          </a:p>
          <a:p>
            <a:pPr marL="0" indent="0">
              <a:spcBef>
                <a:spcPts val="600"/>
              </a:spcBef>
              <a:buNone/>
            </a:pPr>
            <a:r>
              <a:rPr lang="en-GB">
                <a:latin typeface="Courier" pitchFamily="2" charset="0"/>
              </a:rPr>
              <a:t>Filesystem      Size  Used Avail Use% Mounted on</a:t>
            </a:r>
          </a:p>
          <a:p>
            <a:pPr marL="0" indent="0">
              <a:spcBef>
                <a:spcPts val="600"/>
              </a:spcBef>
              <a:buNone/>
            </a:pPr>
            <a:r>
              <a:rPr lang="en-GB">
                <a:latin typeface="Courier" pitchFamily="2" charset="0"/>
              </a:rPr>
              <a:t>/dev/sdb1        46M   12M   34M  27% /data</a:t>
            </a:r>
          </a:p>
        </p:txBody>
      </p:sp>
      <p:sp>
        <p:nvSpPr>
          <p:cNvPr id="7" name="Text Placeholder 4">
            <a:extLst>
              <a:ext uri="{FF2B5EF4-FFF2-40B4-BE49-F238E27FC236}">
                <a16:creationId xmlns:a16="http://schemas.microsoft.com/office/drawing/2014/main" id="{070A7AF7-252D-074C-8FD9-DF988391289F}"/>
              </a:ext>
            </a:extLst>
          </p:cNvPr>
          <p:cNvSpPr txBox="1">
            <a:spLocks/>
          </p:cNvSpPr>
          <p:nvPr/>
        </p:nvSpPr>
        <p:spPr>
          <a:xfrm>
            <a:off x="626399" y="3147873"/>
            <a:ext cx="7820025" cy="2546063"/>
          </a:xfrm>
          <a:prstGeom prst="rect">
            <a:avLst/>
          </a:prstGeom>
        </p:spPr>
        <p:txBody>
          <a:bodyPr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dd if=/dev/zero of=/data/large bs=1M count=27</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27+0 records in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27+0 records out</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28311552 bytes (28 MB) copied, 0.374166 s, 75.7 MB/s</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root@fdm</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 df -h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Filesystem      Size  Used Avail Use% Mounted on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/dev/sdb1        46M   39M  6.8M  86% /data</a:t>
            </a:r>
          </a:p>
        </p:txBody>
      </p:sp>
      <p:sp>
        <p:nvSpPr>
          <p:cNvPr id="8" name="TextBox 7">
            <a:extLst>
              <a:ext uri="{FF2B5EF4-FFF2-40B4-BE49-F238E27FC236}">
                <a16:creationId xmlns:a16="http://schemas.microsoft.com/office/drawing/2014/main" id="{0AE973AF-5E70-D54B-8575-0604338B3B45}"/>
              </a:ext>
            </a:extLst>
          </p:cNvPr>
          <p:cNvSpPr txBox="1"/>
          <p:nvPr/>
        </p:nvSpPr>
        <p:spPr>
          <a:xfrm>
            <a:off x="6286500" y="2629392"/>
            <a:ext cx="1130862" cy="4060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Not full!</a:t>
            </a:r>
          </a:p>
        </p:txBody>
      </p:sp>
      <p:sp>
        <p:nvSpPr>
          <p:cNvPr id="9" name="Left-Up Arrow 8">
            <a:extLst>
              <a:ext uri="{FF2B5EF4-FFF2-40B4-BE49-F238E27FC236}">
                <a16:creationId xmlns:a16="http://schemas.microsoft.com/office/drawing/2014/main" id="{E180D3C6-1DEE-AE48-8C36-1FF2C7DC4620}"/>
              </a:ext>
            </a:extLst>
          </p:cNvPr>
          <p:cNvSpPr/>
          <p:nvPr/>
        </p:nvSpPr>
        <p:spPr>
          <a:xfrm rot="10800000" flipV="1">
            <a:off x="5613400" y="2532898"/>
            <a:ext cx="673100" cy="406074"/>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ED47DB8B-73CD-614B-BDAA-BEB52660957D}"/>
              </a:ext>
            </a:extLst>
          </p:cNvPr>
          <p:cNvSpPr txBox="1"/>
          <p:nvPr/>
        </p:nvSpPr>
        <p:spPr>
          <a:xfrm>
            <a:off x="6057618" y="5798244"/>
            <a:ext cx="2133599" cy="4060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Rather full!</a:t>
            </a:r>
          </a:p>
        </p:txBody>
      </p:sp>
      <p:sp>
        <p:nvSpPr>
          <p:cNvPr id="11" name="Left-Up Arrow 10">
            <a:extLst>
              <a:ext uri="{FF2B5EF4-FFF2-40B4-BE49-F238E27FC236}">
                <a16:creationId xmlns:a16="http://schemas.microsoft.com/office/drawing/2014/main" id="{C2E8C039-EA4E-EB49-A902-7ABB7EE06CDA}"/>
              </a:ext>
            </a:extLst>
          </p:cNvPr>
          <p:cNvSpPr/>
          <p:nvPr/>
        </p:nvSpPr>
        <p:spPr>
          <a:xfrm rot="10800000" flipV="1">
            <a:off x="5384519" y="5701750"/>
            <a:ext cx="673100" cy="406074"/>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296405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5" name="Text Placeholder 4">
            <a:extLst>
              <a:ext uri="{FF2B5EF4-FFF2-40B4-BE49-F238E27FC236}">
                <a16:creationId xmlns:a16="http://schemas.microsoft.com/office/drawing/2014/main" id="{B9219488-12A9-FA49-908C-A4BBBAE54D71}"/>
              </a:ext>
            </a:extLst>
          </p:cNvPr>
          <p:cNvSpPr>
            <a:spLocks noGrp="1"/>
          </p:cNvSpPr>
          <p:nvPr>
            <p:ph type="body" sz="quarter" idx="13"/>
          </p:nvPr>
        </p:nvSpPr>
        <p:spPr>
          <a:xfrm>
            <a:off x="626401" y="1436400"/>
            <a:ext cx="3355050" cy="422405"/>
          </a:xfrm>
        </p:spPr>
        <p:txBody>
          <a:bodyPr/>
          <a:lstStyle/>
          <a:p>
            <a:pPr marL="0" indent="0">
              <a:spcBef>
                <a:spcPts val="600"/>
              </a:spcBef>
              <a:buNone/>
            </a:pPr>
            <a:r>
              <a:rPr lang="en-GB">
                <a:latin typeface="Courier" pitchFamily="2" charset="0"/>
              </a:rPr>
              <a:t># </a:t>
            </a:r>
            <a:r>
              <a:rPr lang="en-GB" err="1">
                <a:latin typeface="Courier" pitchFamily="2" charset="0"/>
              </a:rPr>
              <a:t>gdisk</a:t>
            </a:r>
            <a:r>
              <a:rPr lang="en-GB">
                <a:latin typeface="Courier" pitchFamily="2" charset="0"/>
              </a:rPr>
              <a:t> /dev/</a:t>
            </a:r>
            <a:r>
              <a:rPr lang="en-GB" err="1">
                <a:latin typeface="Courier" pitchFamily="2" charset="0"/>
              </a:rPr>
              <a:t>sdb</a:t>
            </a:r>
            <a:endParaRPr lang="en-GB">
              <a:latin typeface="Courier" pitchFamily="2" charset="0"/>
            </a:endParaRPr>
          </a:p>
        </p:txBody>
      </p:sp>
      <p:sp>
        <p:nvSpPr>
          <p:cNvPr id="7" name="Text Placeholder 4">
            <a:extLst>
              <a:ext uri="{FF2B5EF4-FFF2-40B4-BE49-F238E27FC236}">
                <a16:creationId xmlns:a16="http://schemas.microsoft.com/office/drawing/2014/main" id="{070A7AF7-252D-074C-8FD9-DF988391289F}"/>
              </a:ext>
            </a:extLst>
          </p:cNvPr>
          <p:cNvSpPr txBox="1">
            <a:spLocks/>
          </p:cNvSpPr>
          <p:nvPr/>
        </p:nvSpPr>
        <p:spPr>
          <a:xfrm>
            <a:off x="661987" y="2007659"/>
            <a:ext cx="3573129" cy="422405"/>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Command (? for help): d1</a:t>
            </a:r>
          </a:p>
        </p:txBody>
      </p:sp>
      <p:sp>
        <p:nvSpPr>
          <p:cNvPr id="6" name="TextBox 5">
            <a:extLst>
              <a:ext uri="{FF2B5EF4-FFF2-40B4-BE49-F238E27FC236}">
                <a16:creationId xmlns:a16="http://schemas.microsoft.com/office/drawing/2014/main" id="{2F0DE104-FCBF-6B40-92BF-96282679E632}"/>
              </a:ext>
            </a:extLst>
          </p:cNvPr>
          <p:cNvSpPr txBox="1"/>
          <p:nvPr/>
        </p:nvSpPr>
        <p:spPr>
          <a:xfrm>
            <a:off x="3485026" y="1498470"/>
            <a:ext cx="3355050"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1" u="none" strike="noStrike" kern="1200" cap="none" spc="0" normalizeH="0" baseline="0" noProof="0">
                <a:ln>
                  <a:noFill/>
                </a:ln>
                <a:solidFill>
                  <a:prstClr val="black"/>
                </a:solidFill>
                <a:effectLst/>
                <a:uLnTx/>
                <a:uFillTx/>
                <a:latin typeface="Arial"/>
                <a:ea typeface="MS PGothic" pitchFamily="34" charset="-128"/>
                <a:cs typeface="+mn-cs"/>
              </a:rPr>
              <a:t>Begins the label edit process.</a:t>
            </a:r>
          </a:p>
        </p:txBody>
      </p:sp>
      <p:sp>
        <p:nvSpPr>
          <p:cNvPr id="12" name="TextBox 11">
            <a:extLst>
              <a:ext uri="{FF2B5EF4-FFF2-40B4-BE49-F238E27FC236}">
                <a16:creationId xmlns:a16="http://schemas.microsoft.com/office/drawing/2014/main" id="{089BD1A4-9B5E-5B40-8D39-E20B45B1B827}"/>
              </a:ext>
            </a:extLst>
          </p:cNvPr>
          <p:cNvSpPr txBox="1"/>
          <p:nvPr/>
        </p:nvSpPr>
        <p:spPr>
          <a:xfrm>
            <a:off x="4055698" y="2039568"/>
            <a:ext cx="3355050"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1" u="none" strike="noStrike" kern="1200" cap="none" spc="0" normalizeH="0" baseline="0" noProof="0">
                <a:ln>
                  <a:noFill/>
                </a:ln>
                <a:solidFill>
                  <a:prstClr val="black"/>
                </a:solidFill>
                <a:effectLst/>
                <a:uLnTx/>
                <a:uFillTx/>
                <a:latin typeface="Arial"/>
                <a:ea typeface="MS PGothic" pitchFamily="34" charset="-128"/>
                <a:cs typeface="+mn-cs"/>
              </a:rPr>
              <a:t>Deletes slice 1</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661987" y="2719547"/>
            <a:ext cx="8094663" cy="3100061"/>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Command (? for help): 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Partition number (1-128, default 1): </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First sector (34-209715166, default = 2048) or {+-}size{KMGTP}: </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Last sector (2048-209715166, default = 209715166) or {+-}size{KMGTP}: </a:t>
            </a:r>
            <a:r>
              <a:rPr kumimoji="0" lang="en-GB" sz="1800" b="1" i="0" u="none" strike="noStrike" kern="1200" cap="none" spc="0" normalizeH="0" baseline="0" noProof="0" dirty="0">
                <a:ln>
                  <a:noFill/>
                </a:ln>
                <a:solidFill>
                  <a:prstClr val="black"/>
                </a:solidFill>
                <a:effectLst/>
                <a:uLnTx/>
                <a:uFillTx/>
                <a:latin typeface="Courier" pitchFamily="2" charset="0"/>
                <a:ea typeface="MS PGothic" pitchFamily="34" charset="-128"/>
              </a:rPr>
              <a:t>100m</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Current type is 'Linux filesystem'</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Hex code or GUID (L to show codes, Enter = 8300): </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Changed type of partition to 'Linux filesystem'</a:t>
            </a:r>
          </a:p>
        </p:txBody>
      </p:sp>
      <p:sp>
        <p:nvSpPr>
          <p:cNvPr id="14" name="TextBox 13">
            <a:extLst>
              <a:ext uri="{FF2B5EF4-FFF2-40B4-BE49-F238E27FC236}">
                <a16:creationId xmlns:a16="http://schemas.microsoft.com/office/drawing/2014/main" id="{AAA052A9-622D-8943-943B-A7E63D8D0157}"/>
              </a:ext>
            </a:extLst>
          </p:cNvPr>
          <p:cNvSpPr txBox="1"/>
          <p:nvPr/>
        </p:nvSpPr>
        <p:spPr>
          <a:xfrm>
            <a:off x="661986" y="6012597"/>
            <a:ext cx="5802981"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1" u="none" strike="noStrike" kern="1200" cap="none" spc="0" normalizeH="0" baseline="0" noProof="0">
                <a:ln>
                  <a:noFill/>
                </a:ln>
                <a:solidFill>
                  <a:prstClr val="black"/>
                </a:solidFill>
                <a:effectLst/>
                <a:uLnTx/>
                <a:uFillTx/>
                <a:latin typeface="Arial"/>
                <a:ea typeface="MS PGothic" pitchFamily="34" charset="-128"/>
                <a:cs typeface="+mn-cs"/>
              </a:rPr>
              <a:t>Redefines slice 1, somewhat larger than before</a:t>
            </a:r>
          </a:p>
        </p:txBody>
      </p:sp>
    </p:spTree>
    <p:extLst>
      <p:ext uri="{BB962C8B-B14F-4D97-AF65-F5344CB8AC3E}">
        <p14:creationId xmlns:p14="http://schemas.microsoft.com/office/powerpoint/2010/main" val="2567701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405375" y="2100544"/>
            <a:ext cx="8094663" cy="4161890"/>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 Command (? for help): w</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endPar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endParaRP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Final checks complete. About to write GPT data. THIS WILL OVERWRITE EXISTING</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PARTITIONS!!</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endPar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endParaRP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Do you want to proceed? (Y/N): Y</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OK; writing new GUID partition table (GPT) to /dev/</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sdb</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1" i="0" u="none" strike="noStrike" kern="1200" cap="none" spc="0" normalizeH="0" baseline="0" noProof="0">
                <a:ln>
                  <a:noFill/>
                </a:ln>
                <a:solidFill>
                  <a:prstClr val="black"/>
                </a:solidFill>
                <a:effectLst/>
                <a:uLnTx/>
                <a:uFillTx/>
                <a:latin typeface="Courier" pitchFamily="2" charset="0"/>
                <a:ea typeface="MS PGothic" pitchFamily="34" charset="-128"/>
              </a:rPr>
              <a:t>Warning: The kernel is still using the old partition table.</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1" i="0" u="none" strike="noStrike" kern="1200" cap="none" spc="0" normalizeH="0" baseline="0" noProof="0">
                <a:ln>
                  <a:noFill/>
                </a:ln>
                <a:solidFill>
                  <a:prstClr val="black"/>
                </a:solidFill>
                <a:effectLst/>
                <a:uLnTx/>
                <a:uFillTx/>
                <a:latin typeface="Courier" pitchFamily="2" charset="0"/>
                <a:ea typeface="MS PGothic" pitchFamily="34" charset="-128"/>
              </a:rPr>
              <a:t>The new table will be used at the next reboot.</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The operation has completed successfully.</a:t>
            </a:r>
          </a:p>
        </p:txBody>
      </p:sp>
      <p:sp>
        <p:nvSpPr>
          <p:cNvPr id="14" name="TextBox 13">
            <a:extLst>
              <a:ext uri="{FF2B5EF4-FFF2-40B4-BE49-F238E27FC236}">
                <a16:creationId xmlns:a16="http://schemas.microsoft.com/office/drawing/2014/main" id="{AAA052A9-622D-8943-943B-A7E63D8D0157}"/>
              </a:ext>
            </a:extLst>
          </p:cNvPr>
          <p:cNvSpPr txBox="1"/>
          <p:nvPr/>
        </p:nvSpPr>
        <p:spPr>
          <a:xfrm>
            <a:off x="2771354" y="1494000"/>
            <a:ext cx="5802981"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1" u="none" strike="noStrike" kern="1200" cap="none" spc="0" normalizeH="0" baseline="0" noProof="0">
                <a:ln>
                  <a:noFill/>
                </a:ln>
                <a:solidFill>
                  <a:prstClr val="black"/>
                </a:solidFill>
                <a:effectLst/>
                <a:uLnTx/>
                <a:uFillTx/>
                <a:latin typeface="Arial"/>
                <a:ea typeface="MS PGothic" pitchFamily="34" charset="-128"/>
                <a:cs typeface="+mn-cs"/>
              </a:rPr>
              <a:t>Writing out the new label</a:t>
            </a:r>
          </a:p>
        </p:txBody>
      </p:sp>
    </p:spTree>
    <p:extLst>
      <p:ext uri="{BB962C8B-B14F-4D97-AF65-F5344CB8AC3E}">
        <p14:creationId xmlns:p14="http://schemas.microsoft.com/office/powerpoint/2010/main" val="2060602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p:cNvSpPr>
            <a:spLocks noGrp="1"/>
          </p:cNvSpPr>
          <p:nvPr>
            <p:ph type="body" sz="quarter" idx="11"/>
          </p:nvPr>
        </p:nvSpPr>
        <p:spPr>
          <a:xfrm>
            <a:off x="151942" y="505959"/>
            <a:ext cx="8877757" cy="904863"/>
          </a:xfrm>
        </p:spPr>
        <p:txBody>
          <a:bodyPr wrap="square" anchor="t">
            <a:spAutoFit/>
          </a:bodyPr>
          <a:lstStyle/>
          <a:p>
            <a:r>
              <a:rPr lang="en-GB">
                <a:ea typeface="MS PGothic"/>
                <a:cs typeface="Arial"/>
              </a:rPr>
              <a:t>Linux Storage</a:t>
            </a:r>
            <a:endParaRPr lang="en-GB" b="0">
              <a:ea typeface="MS PGothic"/>
              <a:cs typeface="Arial"/>
            </a:endParaRPr>
          </a:p>
          <a:p>
            <a:endParaRPr lang="en-GB" b="0">
              <a:cs typeface="Arial"/>
            </a:endParaRPr>
          </a:p>
        </p:txBody>
      </p:sp>
      <p:sp>
        <p:nvSpPr>
          <p:cNvPr id="4" name="Text Placeholder 3"/>
          <p:cNvSpPr>
            <a:spLocks noGrp="1"/>
          </p:cNvSpPr>
          <p:nvPr>
            <p:ph type="body" sz="quarter" idx="14"/>
          </p:nvPr>
        </p:nvSpPr>
        <p:spPr/>
        <p:txBody>
          <a:bodyPr anchor="t"/>
          <a:lstStyle/>
          <a:p>
            <a:r>
              <a:rPr lang="en-GB">
                <a:ea typeface="MS PGothic"/>
              </a:rPr>
              <a:t>The Label</a:t>
            </a:r>
            <a:endParaRPr lang="en-US"/>
          </a:p>
        </p:txBody>
      </p:sp>
      <p:sp>
        <p:nvSpPr>
          <p:cNvPr id="37" name="Flowchart: Magnetic Disk 36"/>
          <p:cNvSpPr/>
          <p:nvPr/>
        </p:nvSpPr>
        <p:spPr>
          <a:xfrm>
            <a:off x="2383004" y="1007232"/>
            <a:ext cx="2649071" cy="4858207"/>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Block Arc 5">
            <a:extLst>
              <a:ext uri="{FF2B5EF4-FFF2-40B4-BE49-F238E27FC236}">
                <a16:creationId xmlns:a16="http://schemas.microsoft.com/office/drawing/2014/main" id="{AC13CAC8-4E9C-4514-ADB3-63AD387BC1A4}"/>
              </a:ext>
            </a:extLst>
          </p:cNvPr>
          <p:cNvSpPr/>
          <p:nvPr/>
        </p:nvSpPr>
        <p:spPr>
          <a:xfrm rot="600000" flipV="1">
            <a:off x="2388619" y="2059377"/>
            <a:ext cx="1834550" cy="868391"/>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Box 6">
            <a:extLst>
              <a:ext uri="{FF2B5EF4-FFF2-40B4-BE49-F238E27FC236}">
                <a16:creationId xmlns:a16="http://schemas.microsoft.com/office/drawing/2014/main" id="{1B756D7F-D0E4-4343-9A8D-BD336683D82C}"/>
              </a:ext>
            </a:extLst>
          </p:cNvPr>
          <p:cNvSpPr txBox="1"/>
          <p:nvPr/>
        </p:nvSpPr>
        <p:spPr>
          <a:xfrm>
            <a:off x="8043863" y="2414588"/>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8" name="TextBox 7">
            <a:extLst>
              <a:ext uri="{FF2B5EF4-FFF2-40B4-BE49-F238E27FC236}">
                <a16:creationId xmlns:a16="http://schemas.microsoft.com/office/drawing/2014/main" id="{E29EB8E9-44EA-2B43-B397-9820066D78F3}"/>
              </a:ext>
            </a:extLst>
          </p:cNvPr>
          <p:cNvSpPr txBox="1"/>
          <p:nvPr/>
        </p:nvSpPr>
        <p:spPr>
          <a:xfrm>
            <a:off x="5195460" y="2043112"/>
            <a:ext cx="2793402" cy="2357437"/>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A region of 1MB is reserved to hold the label information.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We avoid writing to this area of the disk.</a:t>
            </a:r>
            <a:r>
              <a:rPr kumimoji="0" lang="en-US" sz="1800" b="0" i="0" u="none" strike="noStrike" kern="1200" cap="none" spc="0" normalizeH="0" noProof="0">
                <a:ln>
                  <a:noFill/>
                </a:ln>
                <a:solidFill>
                  <a:prstClr val="black"/>
                </a:solidFill>
                <a:effectLst/>
                <a:uLnTx/>
                <a:uFillTx/>
                <a:latin typeface="Arial"/>
                <a:ea typeface="MS PGothic" pitchFamily="34" charset="-128"/>
                <a:cs typeface="+mn-cs"/>
              </a:rPr>
              <a:t> If we did, it would destroy the label.</a:t>
            </a: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9" name="TextBox 8">
            <a:extLst>
              <a:ext uri="{FF2B5EF4-FFF2-40B4-BE49-F238E27FC236}">
                <a16:creationId xmlns:a16="http://schemas.microsoft.com/office/drawing/2014/main" id="{318F48BA-FCD3-FC48-BC72-804C36D00C99}"/>
              </a:ext>
            </a:extLst>
          </p:cNvPr>
          <p:cNvSpPr txBox="1"/>
          <p:nvPr/>
        </p:nvSpPr>
        <p:spPr>
          <a:xfrm>
            <a:off x="7529513" y="2243138"/>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cxnSp>
        <p:nvCxnSpPr>
          <p:cNvPr id="11" name="Straight Arrow Connector 10">
            <a:extLst>
              <a:ext uri="{FF2B5EF4-FFF2-40B4-BE49-F238E27FC236}">
                <a16:creationId xmlns:a16="http://schemas.microsoft.com/office/drawing/2014/main" id="{0725184C-8A99-EB43-9C47-3B6061B2EDB5}"/>
              </a:ext>
            </a:extLst>
          </p:cNvPr>
          <p:cNvCxnSpPr/>
          <p:nvPr/>
        </p:nvCxnSpPr>
        <p:spPr>
          <a:xfrm>
            <a:off x="1328738" y="2469922"/>
            <a:ext cx="792000"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35ABE07-2D09-6C4B-A9F9-C19EB74BE67C}"/>
              </a:ext>
            </a:extLst>
          </p:cNvPr>
          <p:cNvSpPr txBox="1"/>
          <p:nvPr/>
        </p:nvSpPr>
        <p:spPr>
          <a:xfrm>
            <a:off x="405375" y="2300288"/>
            <a:ext cx="1174338" cy="914388"/>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Really small region.</a:t>
            </a:r>
          </a:p>
        </p:txBody>
      </p:sp>
    </p:spTree>
    <p:extLst>
      <p:ext uri="{BB962C8B-B14F-4D97-AF65-F5344CB8AC3E}">
        <p14:creationId xmlns:p14="http://schemas.microsoft.com/office/powerpoint/2010/main" val="3066513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524669" y="2030844"/>
            <a:ext cx="1945816" cy="426810"/>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 </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partprobe</a:t>
            </a:r>
            <a:endPar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endParaRPr>
          </a:p>
        </p:txBody>
      </p:sp>
      <p:sp>
        <p:nvSpPr>
          <p:cNvPr id="14" name="TextBox 13">
            <a:extLst>
              <a:ext uri="{FF2B5EF4-FFF2-40B4-BE49-F238E27FC236}">
                <a16:creationId xmlns:a16="http://schemas.microsoft.com/office/drawing/2014/main" id="{AAA052A9-622D-8943-943B-A7E63D8D0157}"/>
              </a:ext>
            </a:extLst>
          </p:cNvPr>
          <p:cNvSpPr txBox="1"/>
          <p:nvPr/>
        </p:nvSpPr>
        <p:spPr>
          <a:xfrm>
            <a:off x="524669" y="4452079"/>
            <a:ext cx="5802981"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1" u="none" strike="noStrike" kern="1200" cap="none" spc="0" normalizeH="0" baseline="0" noProof="0">
                <a:ln>
                  <a:noFill/>
                </a:ln>
                <a:solidFill>
                  <a:prstClr val="black"/>
                </a:solidFill>
                <a:effectLst/>
                <a:uLnTx/>
                <a:uFillTx/>
                <a:latin typeface="Arial"/>
                <a:ea typeface="MS PGothic" pitchFamily="34" charset="-128"/>
                <a:cs typeface="+mn-cs"/>
              </a:rPr>
              <a:t>Increasing the slice size has not helped.</a:t>
            </a:r>
          </a:p>
        </p:txBody>
      </p:sp>
      <p:sp>
        <p:nvSpPr>
          <p:cNvPr id="7" name="Text Placeholder 4">
            <a:extLst>
              <a:ext uri="{FF2B5EF4-FFF2-40B4-BE49-F238E27FC236}">
                <a16:creationId xmlns:a16="http://schemas.microsoft.com/office/drawing/2014/main" id="{82E3AAC7-DC1C-D94A-835A-A998508A13AA}"/>
              </a:ext>
            </a:extLst>
          </p:cNvPr>
          <p:cNvSpPr txBox="1">
            <a:spLocks/>
          </p:cNvSpPr>
          <p:nvPr/>
        </p:nvSpPr>
        <p:spPr>
          <a:xfrm>
            <a:off x="661987" y="2863854"/>
            <a:ext cx="8094663" cy="1130291"/>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df -h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Filesystem      Size  Used Avail Use% Mounted on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/dev/sdb1        46M   39M  6.8M  86% /data</a:t>
            </a:r>
          </a:p>
        </p:txBody>
      </p:sp>
      <p:sp>
        <p:nvSpPr>
          <p:cNvPr id="5" name="TextBox 4">
            <a:extLst>
              <a:ext uri="{FF2B5EF4-FFF2-40B4-BE49-F238E27FC236}">
                <a16:creationId xmlns:a16="http://schemas.microsoft.com/office/drawing/2014/main" id="{2DE431DE-2944-5941-A190-DD968392C926}"/>
              </a:ext>
            </a:extLst>
          </p:cNvPr>
          <p:cNvSpPr txBox="1"/>
          <p:nvPr/>
        </p:nvSpPr>
        <p:spPr>
          <a:xfrm>
            <a:off x="2348874" y="2382990"/>
            <a:ext cx="6270457" cy="416354"/>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This command refreshes the kernel view of the disk label.</a:t>
            </a:r>
          </a:p>
        </p:txBody>
      </p:sp>
    </p:spTree>
    <p:extLst>
      <p:ext uri="{BB962C8B-B14F-4D97-AF65-F5344CB8AC3E}">
        <p14:creationId xmlns:p14="http://schemas.microsoft.com/office/powerpoint/2010/main" val="2680914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405375" y="1840831"/>
            <a:ext cx="8094663" cy="2823062"/>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 </a:t>
            </a:r>
            <a:r>
              <a:rPr kumimoji="0" lang="en-GB" sz="1800" b="1" i="0" u="none" strike="noStrike" kern="1200" cap="none" spc="0" normalizeH="0" baseline="0" noProof="0" err="1">
                <a:ln>
                  <a:noFill/>
                </a:ln>
                <a:solidFill>
                  <a:prstClr val="black"/>
                </a:solidFill>
                <a:effectLst/>
                <a:uLnTx/>
                <a:uFillTx/>
                <a:latin typeface="Courier" pitchFamily="2" charset="0"/>
                <a:ea typeface="MS PGothic" pitchFamily="34" charset="-128"/>
              </a:rPr>
              <a:t>xfs_growfs</a:t>
            </a:r>
            <a:r>
              <a:rPr kumimoji="0" lang="en-GB" sz="1800" b="1" i="0" u="none" strike="noStrike" kern="1200" cap="none" spc="0" normalizeH="0" baseline="0" noProof="0">
                <a:ln>
                  <a:noFill/>
                </a:ln>
                <a:solidFill>
                  <a:prstClr val="black"/>
                </a:solidFill>
                <a:effectLst/>
                <a:uLnTx/>
                <a:uFillTx/>
                <a:latin typeface="Courier" pitchFamily="2" charset="0"/>
                <a:ea typeface="MS PGothic" pitchFamily="34" charset="-128"/>
              </a:rPr>
              <a:t>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meta-data=/dev/sdb1              </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isize</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=512    </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agcount</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=2, </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agsize</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=6272 </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blks</a:t>
            </a:r>
            <a:endPar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endParaRPr>
          </a:p>
          <a:p>
            <a:pPr marL="0" marR="0" lvl="0" indent="0" algn="ctr"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…&lt;OUTPUT ABBREVIATED&gt;</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rtextents</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=0</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data blocks changed from 12544 to 25344</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root@fdm</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 ~]# </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df</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 -h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Filesystem      Size  Used Avail Use% Mounted on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/dev/sdb1        96M   40M   57M  41% /data</a:t>
            </a:r>
          </a:p>
        </p:txBody>
      </p:sp>
      <p:sp>
        <p:nvSpPr>
          <p:cNvPr id="14" name="TextBox 13">
            <a:extLst>
              <a:ext uri="{FF2B5EF4-FFF2-40B4-BE49-F238E27FC236}">
                <a16:creationId xmlns:a16="http://schemas.microsoft.com/office/drawing/2014/main" id="{AAA052A9-622D-8943-943B-A7E63D8D0157}"/>
              </a:ext>
            </a:extLst>
          </p:cNvPr>
          <p:cNvSpPr txBox="1"/>
          <p:nvPr/>
        </p:nvSpPr>
        <p:spPr>
          <a:xfrm>
            <a:off x="405375" y="5017169"/>
            <a:ext cx="8351275" cy="461665"/>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1" u="none" strike="noStrike" kern="1200" cap="none" spc="0" normalizeH="0" baseline="0" noProof="0">
                <a:ln>
                  <a:noFill/>
                </a:ln>
                <a:solidFill>
                  <a:prstClr val="black"/>
                </a:solidFill>
                <a:effectLst/>
                <a:uLnTx/>
                <a:uFillTx/>
                <a:latin typeface="Arial"/>
                <a:ea typeface="MS PGothic" pitchFamily="34" charset="-128"/>
                <a:cs typeface="+mn-cs"/>
              </a:rPr>
              <a:t>We needed to grow the actual filesystem structure.</a:t>
            </a:r>
          </a:p>
        </p:txBody>
      </p:sp>
    </p:spTree>
    <p:extLst>
      <p:ext uri="{BB962C8B-B14F-4D97-AF65-F5344CB8AC3E}">
        <p14:creationId xmlns:p14="http://schemas.microsoft.com/office/powerpoint/2010/main" val="4056603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nchor="t"/>
          <a:lstStyle/>
          <a:p>
            <a:r>
              <a:rPr lang="en-US">
                <a:ea typeface="MS PGothic"/>
              </a:rPr>
              <a:t>Logical Volumes.</a:t>
            </a:r>
          </a:p>
        </p:txBody>
      </p:sp>
      <p:sp>
        <p:nvSpPr>
          <p:cNvPr id="5" name="TextBox 4">
            <a:extLst>
              <a:ext uri="{FF2B5EF4-FFF2-40B4-BE49-F238E27FC236}">
                <a16:creationId xmlns:a16="http://schemas.microsoft.com/office/drawing/2014/main" id="{B75D6C0B-24BA-45FC-90F7-1CE3A35E9B60}"/>
              </a:ext>
            </a:extLst>
          </p:cNvPr>
          <p:cNvSpPr txBox="1"/>
          <p:nvPr/>
        </p:nvSpPr>
        <p:spPr>
          <a:xfrm>
            <a:off x="646981" y="1915064"/>
            <a:ext cx="797080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0" i="0" u="none" strike="noStrike">
                <a:solidFill>
                  <a:srgbClr val="000000"/>
                </a:solidFill>
                <a:latin typeface="Arial"/>
                <a:ea typeface="Arial"/>
                <a:cs typeface="Arial"/>
              </a:rPr>
              <a:t>So far we have looked at using disk slices to house filesystems.</a:t>
            </a:r>
            <a:r>
              <a:rPr lang="en-US" b="0" i="0" u="none" strike="noStrike">
                <a:latin typeface="Arial"/>
                <a:ea typeface="Arial"/>
                <a:cs typeface="Arial"/>
              </a:rPr>
              <a:t>​</a:t>
            </a:r>
            <a:endParaRPr lang="en-US"/>
          </a:p>
          <a:p>
            <a:pPr marL="285750" indent="-285750">
              <a:buFont typeface="Arial"/>
              <a:buChar char="•"/>
            </a:pPr>
            <a:r>
              <a:rPr lang="en-US">
                <a:latin typeface="+mn-lt"/>
                <a:ea typeface="MS PGothic"/>
                <a:cs typeface="Arial"/>
              </a:rPr>
              <a:t>Using disk slices to house data has disadvantages:</a:t>
            </a:r>
            <a:endParaRPr lang="en-US">
              <a:latin typeface="+mn-lt"/>
              <a:cs typeface="Arial"/>
            </a:endParaRPr>
          </a:p>
          <a:p>
            <a:pPr marL="742950" lvl="1" indent="-285750">
              <a:buFont typeface="Arial"/>
              <a:buChar char="•"/>
            </a:pPr>
            <a:r>
              <a:rPr lang="en-US">
                <a:latin typeface="+mn-lt"/>
                <a:ea typeface="MS PGothic"/>
                <a:cs typeface="Arial"/>
              </a:rPr>
              <a:t>When a disk dies so does its data.</a:t>
            </a:r>
          </a:p>
          <a:p>
            <a:pPr marL="742950" lvl="1" indent="-285750">
              <a:buFont typeface="Arial"/>
              <a:buChar char="•"/>
            </a:pPr>
            <a:r>
              <a:rPr lang="en-US">
                <a:latin typeface="Arial"/>
                <a:ea typeface="MS PGothic"/>
                <a:cs typeface="Arial"/>
              </a:rPr>
              <a:t>If the disk is too slow, there is nothing much you can do other than buy a faster disk and migrate the data.</a:t>
            </a:r>
          </a:p>
          <a:p>
            <a:pPr marL="285750" indent="-285750">
              <a:buFont typeface="Arial"/>
              <a:buChar char="•"/>
            </a:pPr>
            <a:r>
              <a:rPr lang="en-US">
                <a:latin typeface="Arial"/>
                <a:ea typeface="MS PGothic"/>
                <a:cs typeface="Arial"/>
              </a:rPr>
              <a:t>Logical Volumes use physical disks but have properties the disks slices cannot.</a:t>
            </a:r>
          </a:p>
          <a:p>
            <a:pPr marL="285750" indent="-285750">
              <a:buFont typeface="Arial"/>
              <a:buChar char="•"/>
            </a:pPr>
            <a:r>
              <a:rPr lang="en-US">
                <a:latin typeface="Arial"/>
                <a:ea typeface="MS PGothic"/>
                <a:cs typeface="Arial"/>
              </a:rPr>
              <a:t>Data can survive disk failure</a:t>
            </a:r>
          </a:p>
          <a:p>
            <a:pPr marL="285750" indent="-285750">
              <a:buFont typeface="Arial"/>
              <a:buChar char="•"/>
            </a:pPr>
            <a:r>
              <a:rPr lang="en-US">
                <a:latin typeface="Arial"/>
                <a:ea typeface="MS PGothic"/>
                <a:cs typeface="Arial"/>
              </a:rPr>
              <a:t>High volume throughput  speeds can exceed those of any physical disk.</a:t>
            </a:r>
          </a:p>
        </p:txBody>
      </p:sp>
    </p:spTree>
    <p:extLst>
      <p:ext uri="{BB962C8B-B14F-4D97-AF65-F5344CB8AC3E}">
        <p14:creationId xmlns:p14="http://schemas.microsoft.com/office/powerpoint/2010/main" val="7451742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nchor="t"/>
          <a:lstStyle/>
          <a:p>
            <a:r>
              <a:rPr lang="en-US">
                <a:ea typeface="MS PGothic"/>
              </a:rPr>
              <a:t>Logical Volumes.</a:t>
            </a:r>
          </a:p>
        </p:txBody>
      </p:sp>
      <p:grpSp>
        <p:nvGrpSpPr>
          <p:cNvPr id="9" name="Group 8">
            <a:extLst>
              <a:ext uri="{FF2B5EF4-FFF2-40B4-BE49-F238E27FC236}">
                <a16:creationId xmlns:a16="http://schemas.microsoft.com/office/drawing/2014/main" id="{B7BEA89D-C805-4B48-B3C2-BF06CFFB1DAF}"/>
              </a:ext>
            </a:extLst>
          </p:cNvPr>
          <p:cNvGrpSpPr/>
          <p:nvPr/>
        </p:nvGrpSpPr>
        <p:grpSpPr>
          <a:xfrm>
            <a:off x="439948" y="2342611"/>
            <a:ext cx="8065697" cy="3699781"/>
            <a:chOff x="439948" y="1497222"/>
            <a:chExt cx="8065697" cy="3699781"/>
          </a:xfrm>
        </p:grpSpPr>
        <p:sp>
          <p:nvSpPr>
            <p:cNvPr id="6" name="TextBox 5">
              <a:extLst>
                <a:ext uri="{FF2B5EF4-FFF2-40B4-BE49-F238E27FC236}">
                  <a16:creationId xmlns:a16="http://schemas.microsoft.com/office/drawing/2014/main" id="{827090ED-3EE0-4AFA-B7E7-5820E00F5A3A}"/>
                </a:ext>
              </a:extLst>
            </p:cNvPr>
            <p:cNvSpPr txBox="1"/>
            <p:nvPr/>
          </p:nvSpPr>
          <p:spPr>
            <a:xfrm>
              <a:off x="439948" y="2950234"/>
              <a:ext cx="806569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Courier New"/>
                  <a:ea typeface="MS PGothic"/>
                  <a:cs typeface="Courier New"/>
                </a:rPr>
                <a:t># </a:t>
              </a:r>
              <a:r>
                <a:rPr lang="en-US" sz="1400" err="1">
                  <a:latin typeface="Courier New"/>
                  <a:ea typeface="MS PGothic"/>
                  <a:cs typeface="Courier New"/>
                </a:rPr>
                <a:t>mkfs.xfs</a:t>
              </a:r>
              <a:r>
                <a:rPr lang="en-US" sz="1400">
                  <a:latin typeface="Courier New"/>
                  <a:ea typeface="MS PGothic"/>
                  <a:cs typeface="Courier New"/>
                </a:rPr>
                <a:t> /dev/</a:t>
              </a:r>
              <a:r>
                <a:rPr lang="en-US" sz="1400" err="1">
                  <a:latin typeface="Courier New"/>
                  <a:ea typeface="MS PGothic"/>
                  <a:cs typeface="Courier New"/>
                </a:rPr>
                <a:t>loopvg</a:t>
              </a:r>
              <a:r>
                <a:rPr lang="en-US" sz="1400">
                  <a:latin typeface="Courier New"/>
                  <a:ea typeface="MS PGothic"/>
                  <a:cs typeface="Courier New"/>
                </a:rPr>
                <a:t>/</a:t>
              </a:r>
              <a:r>
                <a:rPr lang="en-US" sz="1400" err="1">
                  <a:latin typeface="Courier New"/>
                  <a:ea typeface="MS PGothic"/>
                  <a:cs typeface="Courier New"/>
                </a:rPr>
                <a:t>simpvol</a:t>
              </a:r>
              <a:br>
                <a:rPr lang="en-US" sz="1400">
                  <a:latin typeface="Courier New"/>
                </a:rPr>
              </a:br>
              <a:r>
                <a:rPr lang="en-US" sz="1400">
                  <a:latin typeface="Courier New"/>
                  <a:ea typeface="MS PGothic"/>
                  <a:cs typeface="Courier New"/>
                </a:rPr>
                <a:t>meta-data=/dev/</a:t>
              </a:r>
              <a:r>
                <a:rPr lang="en-US" sz="1400" err="1">
                  <a:latin typeface="Courier New"/>
                  <a:ea typeface="MS PGothic"/>
                  <a:cs typeface="Courier New"/>
                </a:rPr>
                <a:t>loopvg</a:t>
              </a:r>
              <a:r>
                <a:rPr lang="en-US" sz="1400">
                  <a:latin typeface="Courier New"/>
                  <a:ea typeface="MS PGothic"/>
                  <a:cs typeface="Courier New"/>
                </a:rPr>
                <a:t>/</a:t>
              </a:r>
              <a:r>
                <a:rPr lang="en-US" sz="1400" err="1">
                  <a:latin typeface="Courier New"/>
                  <a:ea typeface="MS PGothic"/>
                  <a:cs typeface="Courier New"/>
                </a:rPr>
                <a:t>simpvol</a:t>
              </a:r>
              <a:r>
                <a:rPr lang="en-US" sz="1400">
                  <a:latin typeface="Courier New"/>
                  <a:ea typeface="MS PGothic"/>
                  <a:cs typeface="Courier New"/>
                </a:rPr>
                <a:t>    </a:t>
              </a:r>
              <a:r>
                <a:rPr lang="en-US" sz="1400" err="1">
                  <a:latin typeface="Courier New"/>
                  <a:ea typeface="MS PGothic"/>
                  <a:cs typeface="Courier New"/>
                </a:rPr>
                <a:t>isize</a:t>
              </a:r>
              <a:r>
                <a:rPr lang="en-US" sz="1400">
                  <a:latin typeface="Courier New"/>
                  <a:ea typeface="MS PGothic"/>
                  <a:cs typeface="Courier New"/>
                </a:rPr>
                <a:t>=512    </a:t>
              </a:r>
              <a:r>
                <a:rPr lang="en-US" sz="1400" err="1">
                  <a:latin typeface="Courier New"/>
                  <a:ea typeface="MS PGothic"/>
                  <a:cs typeface="Courier New"/>
                </a:rPr>
                <a:t>agcount</a:t>
              </a:r>
              <a:r>
                <a:rPr lang="en-US" sz="1400">
                  <a:latin typeface="Courier New"/>
                  <a:ea typeface="MS PGothic"/>
                  <a:cs typeface="Courier New"/>
                </a:rPr>
                <a:t>=4, </a:t>
              </a:r>
              <a:r>
                <a:rPr lang="en-US" sz="1400" err="1">
                  <a:latin typeface="Courier New"/>
                  <a:ea typeface="MS PGothic"/>
                  <a:cs typeface="Courier New"/>
                </a:rPr>
                <a:t>agsize</a:t>
              </a:r>
              <a:r>
                <a:rPr lang="en-US" sz="1400">
                  <a:latin typeface="Courier New"/>
                  <a:ea typeface="MS PGothic"/>
                  <a:cs typeface="Courier New"/>
                </a:rPr>
                <a:t>=6400 </a:t>
              </a:r>
              <a:r>
                <a:rPr lang="en-US" sz="1400" err="1">
                  <a:latin typeface="Courier New"/>
                  <a:ea typeface="MS PGothic"/>
                  <a:cs typeface="Courier New"/>
                </a:rPr>
                <a:t>blks</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sectsz</a:t>
              </a:r>
              <a:r>
                <a:rPr lang="en-US" sz="1400">
                  <a:latin typeface="Courier New"/>
                  <a:ea typeface="MS PGothic"/>
                  <a:cs typeface="Courier New"/>
                </a:rPr>
                <a:t>=512   </a:t>
              </a:r>
              <a:r>
                <a:rPr lang="en-US" sz="1400" err="1">
                  <a:latin typeface="Courier New"/>
                  <a:ea typeface="MS PGothic"/>
                  <a:cs typeface="Courier New"/>
                </a:rPr>
                <a:t>attr</a:t>
              </a:r>
              <a:r>
                <a:rPr lang="en-US" sz="1400">
                  <a:latin typeface="Courier New"/>
                  <a:ea typeface="MS PGothic"/>
                  <a:cs typeface="Courier New"/>
                </a:rPr>
                <a:t>=2, projid32bit=1</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crc</a:t>
              </a:r>
              <a:r>
                <a:rPr lang="en-US" sz="1400">
                  <a:latin typeface="Courier New"/>
                  <a:ea typeface="MS PGothic"/>
                  <a:cs typeface="Courier New"/>
                </a:rPr>
                <a:t>=1        </a:t>
              </a:r>
              <a:r>
                <a:rPr lang="en-US" sz="1400" err="1">
                  <a:latin typeface="Courier New"/>
                  <a:ea typeface="MS PGothic"/>
                  <a:cs typeface="Courier New"/>
                </a:rPr>
                <a:t>finobt</a:t>
              </a:r>
              <a:r>
                <a:rPr lang="en-US" sz="1400">
                  <a:latin typeface="Courier New"/>
                  <a:ea typeface="MS PGothic"/>
                  <a:cs typeface="Courier New"/>
                </a:rPr>
                <a:t>=0, sparse=0</a:t>
              </a:r>
              <a:br>
                <a:rPr lang="en-US" sz="1400">
                  <a:latin typeface="Courier New"/>
                </a:rPr>
              </a:br>
              <a:r>
                <a:rPr lang="en-US" sz="1400">
                  <a:latin typeface="Courier New"/>
                  <a:ea typeface="MS PGothic"/>
                  <a:cs typeface="Courier New"/>
                </a:rPr>
                <a:t>data     =                       </a:t>
              </a:r>
              <a:r>
                <a:rPr lang="en-US" sz="1400" err="1">
                  <a:latin typeface="Courier New"/>
                  <a:ea typeface="MS PGothic"/>
                  <a:cs typeface="Courier New"/>
                </a:rPr>
                <a:t>bsize</a:t>
              </a:r>
              <a:r>
                <a:rPr lang="en-US" sz="1400">
                  <a:latin typeface="Courier New"/>
                  <a:ea typeface="MS PGothic"/>
                  <a:cs typeface="Courier New"/>
                </a:rPr>
                <a:t>=4096   blocks=25600, </a:t>
              </a:r>
              <a:r>
                <a:rPr lang="en-US" sz="1400" err="1">
                  <a:latin typeface="Courier New"/>
                  <a:ea typeface="MS PGothic"/>
                  <a:cs typeface="Courier New"/>
                </a:rPr>
                <a:t>imaxpct</a:t>
              </a:r>
              <a:r>
                <a:rPr lang="en-US" sz="1400">
                  <a:latin typeface="Courier New"/>
                  <a:ea typeface="MS PGothic"/>
                  <a:cs typeface="Courier New"/>
                </a:rPr>
                <a:t>=25</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sunit</a:t>
              </a:r>
              <a:r>
                <a:rPr lang="en-US" sz="1400">
                  <a:latin typeface="Courier New"/>
                  <a:ea typeface="MS PGothic"/>
                  <a:cs typeface="Courier New"/>
                </a:rPr>
                <a:t>=0      </a:t>
              </a:r>
              <a:r>
                <a:rPr lang="en-US" sz="1400" err="1">
                  <a:latin typeface="Courier New"/>
                  <a:ea typeface="MS PGothic"/>
                  <a:cs typeface="Courier New"/>
                </a:rPr>
                <a:t>swidth</a:t>
              </a:r>
              <a:r>
                <a:rPr lang="en-US" sz="1400">
                  <a:latin typeface="Courier New"/>
                  <a:ea typeface="MS PGothic"/>
                  <a:cs typeface="Courier New"/>
                </a:rPr>
                <a:t>=0 </a:t>
              </a:r>
              <a:r>
                <a:rPr lang="en-US" sz="1400" err="1">
                  <a:latin typeface="Courier New"/>
                  <a:ea typeface="MS PGothic"/>
                  <a:cs typeface="Courier New"/>
                </a:rPr>
                <a:t>blks</a:t>
              </a:r>
              <a:br>
                <a:rPr lang="en-US" sz="1400">
                  <a:latin typeface="Courier New"/>
                </a:rPr>
              </a:br>
              <a:r>
                <a:rPr lang="en-US" sz="1400">
                  <a:latin typeface="Courier New"/>
                  <a:ea typeface="MS PGothic"/>
                  <a:cs typeface="Courier New"/>
                </a:rPr>
                <a:t>naming   =version 2              </a:t>
              </a:r>
              <a:r>
                <a:rPr lang="en-US" sz="1400" err="1">
                  <a:latin typeface="Courier New"/>
                  <a:ea typeface="MS PGothic"/>
                  <a:cs typeface="Courier New"/>
                </a:rPr>
                <a:t>bsize</a:t>
              </a:r>
              <a:r>
                <a:rPr lang="en-US" sz="1400">
                  <a:latin typeface="Courier New"/>
                  <a:ea typeface="MS PGothic"/>
                  <a:cs typeface="Courier New"/>
                </a:rPr>
                <a:t>=4096   ascii-ci=0 </a:t>
              </a:r>
              <a:r>
                <a:rPr lang="en-US" sz="1400" err="1">
                  <a:latin typeface="Courier New"/>
                  <a:ea typeface="MS PGothic"/>
                  <a:cs typeface="Courier New"/>
                </a:rPr>
                <a:t>ftype</a:t>
              </a:r>
              <a:r>
                <a:rPr lang="en-US" sz="1400">
                  <a:latin typeface="Courier New"/>
                  <a:ea typeface="MS PGothic"/>
                  <a:cs typeface="Courier New"/>
                </a:rPr>
                <a:t>=1</a:t>
              </a:r>
              <a:br>
                <a:rPr lang="en-US" sz="1400">
                  <a:latin typeface="Courier New"/>
                </a:rPr>
              </a:br>
              <a:r>
                <a:rPr lang="en-US" sz="1400">
                  <a:latin typeface="Courier New"/>
                  <a:ea typeface="MS PGothic"/>
                  <a:cs typeface="Courier New"/>
                </a:rPr>
                <a:t>log      =internal log           </a:t>
              </a:r>
              <a:r>
                <a:rPr lang="en-US" sz="1400" err="1">
                  <a:latin typeface="Courier New"/>
                  <a:ea typeface="MS PGothic"/>
                  <a:cs typeface="Courier New"/>
                </a:rPr>
                <a:t>bsize</a:t>
              </a:r>
              <a:r>
                <a:rPr lang="en-US" sz="1400">
                  <a:latin typeface="Courier New"/>
                  <a:ea typeface="MS PGothic"/>
                  <a:cs typeface="Courier New"/>
                </a:rPr>
                <a:t>=4096   blocks=855, version=2</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sectsz</a:t>
              </a:r>
              <a:r>
                <a:rPr lang="en-US" sz="1400">
                  <a:latin typeface="Courier New"/>
                  <a:ea typeface="MS PGothic"/>
                  <a:cs typeface="Courier New"/>
                </a:rPr>
                <a:t>=512   </a:t>
              </a:r>
              <a:r>
                <a:rPr lang="en-US" sz="1400" err="1">
                  <a:latin typeface="Courier New"/>
                  <a:ea typeface="MS PGothic"/>
                  <a:cs typeface="Courier New"/>
                </a:rPr>
                <a:t>sunit</a:t>
              </a:r>
              <a:r>
                <a:rPr lang="en-US" sz="1400">
                  <a:latin typeface="Courier New"/>
                  <a:ea typeface="MS PGothic"/>
                  <a:cs typeface="Courier New"/>
                </a:rPr>
                <a:t>=0 </a:t>
              </a:r>
              <a:r>
                <a:rPr lang="en-US" sz="1400" err="1">
                  <a:latin typeface="Courier New"/>
                  <a:ea typeface="MS PGothic"/>
                  <a:cs typeface="Courier New"/>
                </a:rPr>
                <a:t>blks</a:t>
              </a:r>
              <a:r>
                <a:rPr lang="en-US" sz="1400">
                  <a:latin typeface="Courier New"/>
                  <a:ea typeface="MS PGothic"/>
                  <a:cs typeface="Courier New"/>
                </a:rPr>
                <a:t>, lazy-count=1</a:t>
              </a:r>
              <a:br>
                <a:rPr lang="en-US" sz="1400">
                  <a:latin typeface="Courier New"/>
                </a:rPr>
              </a:br>
              <a:r>
                <a:rPr lang="en-US" sz="1400" err="1">
                  <a:latin typeface="Courier New"/>
                  <a:ea typeface="MS PGothic"/>
                  <a:cs typeface="Courier New"/>
                </a:rPr>
                <a:t>realtime</a:t>
              </a:r>
              <a:r>
                <a:rPr lang="en-US" sz="1400">
                  <a:latin typeface="Courier New"/>
                  <a:ea typeface="MS PGothic"/>
                  <a:cs typeface="Courier New"/>
                </a:rPr>
                <a:t> =none                   </a:t>
              </a:r>
              <a:r>
                <a:rPr lang="en-US" sz="1400" err="1">
                  <a:latin typeface="Courier New"/>
                  <a:ea typeface="MS PGothic"/>
                  <a:cs typeface="Courier New"/>
                </a:rPr>
                <a:t>extsz</a:t>
              </a:r>
              <a:r>
                <a:rPr lang="en-US" sz="1400">
                  <a:latin typeface="Courier New"/>
                  <a:ea typeface="MS PGothic"/>
                  <a:cs typeface="Courier New"/>
                </a:rPr>
                <a:t>=4096   blocks=0, </a:t>
              </a:r>
              <a:r>
                <a:rPr lang="en-US" sz="1400" err="1">
                  <a:latin typeface="Courier New"/>
                  <a:ea typeface="MS PGothic"/>
                  <a:cs typeface="Courier New"/>
                </a:rPr>
                <a:t>rtextents</a:t>
              </a:r>
              <a:r>
                <a:rPr lang="en-US" sz="1400">
                  <a:latin typeface="Courier New"/>
                  <a:ea typeface="MS PGothic"/>
                  <a:cs typeface="Courier New"/>
                </a:rPr>
                <a:t>=0</a:t>
              </a:r>
            </a:p>
          </p:txBody>
        </p:sp>
        <p:sp>
          <p:nvSpPr>
            <p:cNvPr id="7" name="TextBox 6">
              <a:extLst>
                <a:ext uri="{FF2B5EF4-FFF2-40B4-BE49-F238E27FC236}">
                  <a16:creationId xmlns:a16="http://schemas.microsoft.com/office/drawing/2014/main" id="{540086F4-C13B-43E3-9B0C-4EDFD7390171}"/>
                </a:ext>
              </a:extLst>
            </p:cNvPr>
            <p:cNvSpPr txBox="1"/>
            <p:nvPr/>
          </p:nvSpPr>
          <p:spPr>
            <a:xfrm>
              <a:off x="2558271" y="14972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Logical Volume</a:t>
              </a:r>
              <a:endParaRPr lang="en-US">
                <a:latin typeface="+mn-lt"/>
              </a:endParaRPr>
            </a:p>
          </p:txBody>
        </p:sp>
        <p:sp>
          <p:nvSpPr>
            <p:cNvPr id="8" name="Arrow: Down 7">
              <a:extLst>
                <a:ext uri="{FF2B5EF4-FFF2-40B4-BE49-F238E27FC236}">
                  <a16:creationId xmlns:a16="http://schemas.microsoft.com/office/drawing/2014/main" id="{357F8B93-AF6A-4A70-A5A7-967711068A22}"/>
                </a:ext>
              </a:extLst>
            </p:cNvPr>
            <p:cNvSpPr/>
            <p:nvPr/>
          </p:nvSpPr>
          <p:spPr>
            <a:xfrm>
              <a:off x="2976415" y="1940210"/>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1B272488-D679-497C-99C6-2C7108B510F6}"/>
              </a:ext>
            </a:extLst>
          </p:cNvPr>
          <p:cNvSpPr txBox="1"/>
          <p:nvPr/>
        </p:nvSpPr>
        <p:spPr>
          <a:xfrm>
            <a:off x="756429" y="1662202"/>
            <a:ext cx="44426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In terms of command syntax, logical volumes simply act as if they were regular disk slices.</a:t>
            </a:r>
            <a:endParaRPr lang="en-US"/>
          </a:p>
        </p:txBody>
      </p:sp>
    </p:spTree>
    <p:extLst>
      <p:ext uri="{BB962C8B-B14F-4D97-AF65-F5344CB8AC3E}">
        <p14:creationId xmlns:p14="http://schemas.microsoft.com/office/powerpoint/2010/main" val="984626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24220" y="919727"/>
            <a:ext cx="7583487" cy="426810"/>
          </a:xfrm>
        </p:spPr>
        <p:txBody>
          <a:bodyPr anchor="t"/>
          <a:lstStyle/>
          <a:p>
            <a:r>
              <a:rPr lang="en-US">
                <a:ea typeface="MS PGothic"/>
              </a:rPr>
              <a:t>Logical Volumes.</a:t>
            </a:r>
          </a:p>
        </p:txBody>
      </p:sp>
      <p:sp>
        <p:nvSpPr>
          <p:cNvPr id="6" name="Flowchart: Magnetic Disk 5">
            <a:extLst>
              <a:ext uri="{FF2B5EF4-FFF2-40B4-BE49-F238E27FC236}">
                <a16:creationId xmlns:a16="http://schemas.microsoft.com/office/drawing/2014/main" id="{1D0871C9-41BD-46CF-B3D4-2B1AE3A58005}"/>
              </a:ext>
            </a:extLst>
          </p:cNvPr>
          <p:cNvSpPr/>
          <p:nvPr/>
        </p:nvSpPr>
        <p:spPr>
          <a:xfrm>
            <a:off x="517585" y="3001906"/>
            <a:ext cx="966158" cy="12768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Magnetic Disk 6">
            <a:extLst>
              <a:ext uri="{FF2B5EF4-FFF2-40B4-BE49-F238E27FC236}">
                <a16:creationId xmlns:a16="http://schemas.microsoft.com/office/drawing/2014/main" id="{D58035B4-CAE0-4AB4-AF80-56976634C83D}"/>
              </a:ext>
            </a:extLst>
          </p:cNvPr>
          <p:cNvSpPr/>
          <p:nvPr/>
        </p:nvSpPr>
        <p:spPr>
          <a:xfrm>
            <a:off x="517585" y="4433891"/>
            <a:ext cx="966158" cy="12768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DB7302-754D-4A17-8678-63AEDDD34143}"/>
              </a:ext>
            </a:extLst>
          </p:cNvPr>
          <p:cNvSpPr txBox="1"/>
          <p:nvPr/>
        </p:nvSpPr>
        <p:spPr>
          <a:xfrm>
            <a:off x="544543" y="1691856"/>
            <a:ext cx="16390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Physical Disks</a:t>
            </a:r>
            <a:endParaRPr lang="en-US">
              <a:latin typeface="+mn-lt"/>
            </a:endParaRPr>
          </a:p>
        </p:txBody>
      </p:sp>
      <p:grpSp>
        <p:nvGrpSpPr>
          <p:cNvPr id="18" name="Group 17">
            <a:extLst>
              <a:ext uri="{FF2B5EF4-FFF2-40B4-BE49-F238E27FC236}">
                <a16:creationId xmlns:a16="http://schemas.microsoft.com/office/drawing/2014/main" id="{9FF6ACE3-D2DC-4E23-8EE1-855B6508EB21}"/>
              </a:ext>
            </a:extLst>
          </p:cNvPr>
          <p:cNvGrpSpPr/>
          <p:nvPr/>
        </p:nvGrpSpPr>
        <p:grpSpPr>
          <a:xfrm>
            <a:off x="3399887" y="1450315"/>
            <a:ext cx="1639019" cy="4070675"/>
            <a:chOff x="2468234" y="1389931"/>
            <a:chExt cx="1639019" cy="4070675"/>
          </a:xfrm>
        </p:grpSpPr>
        <p:sp>
          <p:nvSpPr>
            <p:cNvPr id="8" name="Flowchart: Magnetic Disk 7">
              <a:extLst>
                <a:ext uri="{FF2B5EF4-FFF2-40B4-BE49-F238E27FC236}">
                  <a16:creationId xmlns:a16="http://schemas.microsoft.com/office/drawing/2014/main" id="{FD55EC41-970A-4F05-A746-838904BDCFD1}"/>
                </a:ext>
              </a:extLst>
            </p:cNvPr>
            <p:cNvSpPr/>
            <p:nvPr/>
          </p:nvSpPr>
          <p:spPr>
            <a:xfrm>
              <a:off x="2587925" y="2786246"/>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PV</a:t>
              </a:r>
              <a:endParaRPr lang="en-US"/>
            </a:p>
          </p:txBody>
        </p:sp>
        <p:sp>
          <p:nvSpPr>
            <p:cNvPr id="9" name="Flowchart: Magnetic Disk 8">
              <a:extLst>
                <a:ext uri="{FF2B5EF4-FFF2-40B4-BE49-F238E27FC236}">
                  <a16:creationId xmlns:a16="http://schemas.microsoft.com/office/drawing/2014/main" id="{6CCA7D1D-270B-4575-B187-22085757FB34}"/>
                </a:ext>
              </a:extLst>
            </p:cNvPr>
            <p:cNvSpPr/>
            <p:nvPr/>
          </p:nvSpPr>
          <p:spPr>
            <a:xfrm>
              <a:off x="2587925" y="4183725"/>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65D4A4-2527-4878-B289-AEEC26DF861D}"/>
                </a:ext>
              </a:extLst>
            </p:cNvPr>
            <p:cNvSpPr txBox="1"/>
            <p:nvPr/>
          </p:nvSpPr>
          <p:spPr>
            <a:xfrm>
              <a:off x="2468234" y="1389931"/>
              <a:ext cx="16390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Disks labeled for LVM use, now called</a:t>
              </a:r>
            </a:p>
            <a:p>
              <a:r>
                <a:rPr lang="en-US">
                  <a:latin typeface="+mn-lt"/>
                  <a:ea typeface="MS PGothic"/>
                  <a:cs typeface="Arial"/>
                </a:rPr>
                <a:t>Physical Volumes</a:t>
              </a:r>
              <a:endParaRPr lang="en-US">
                <a:latin typeface="+mn-lt"/>
                <a:cs typeface="Arial"/>
              </a:endParaRPr>
            </a:p>
          </p:txBody>
        </p:sp>
      </p:grpSp>
      <p:cxnSp>
        <p:nvCxnSpPr>
          <p:cNvPr id="19" name="Straight Arrow Connector 18">
            <a:extLst>
              <a:ext uri="{FF2B5EF4-FFF2-40B4-BE49-F238E27FC236}">
                <a16:creationId xmlns:a16="http://schemas.microsoft.com/office/drawing/2014/main" id="{C38911D6-8187-4554-929E-898430FC08D1}"/>
              </a:ext>
            </a:extLst>
          </p:cNvPr>
          <p:cNvCxnSpPr/>
          <p:nvPr/>
        </p:nvCxnSpPr>
        <p:spPr>
          <a:xfrm flipV="1">
            <a:off x="1481049" y="3667846"/>
            <a:ext cx="2027207" cy="172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89CDA89-74BB-4856-AB31-61CA569A4084}"/>
              </a:ext>
            </a:extLst>
          </p:cNvPr>
          <p:cNvSpPr txBox="1"/>
          <p:nvPr/>
        </p:nvSpPr>
        <p:spPr>
          <a:xfrm>
            <a:off x="1667055" y="3245689"/>
            <a:ext cx="11731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pvcreate</a:t>
            </a:r>
            <a:endParaRPr lang="en-US" err="1"/>
          </a:p>
        </p:txBody>
      </p:sp>
      <p:cxnSp>
        <p:nvCxnSpPr>
          <p:cNvPr id="21" name="Straight Arrow Connector 20">
            <a:extLst>
              <a:ext uri="{FF2B5EF4-FFF2-40B4-BE49-F238E27FC236}">
                <a16:creationId xmlns:a16="http://schemas.microsoft.com/office/drawing/2014/main" id="{70E4DFC3-2F20-48A3-B3D7-6CAD0579302C}"/>
              </a:ext>
            </a:extLst>
          </p:cNvPr>
          <p:cNvCxnSpPr>
            <a:cxnSpLocks/>
          </p:cNvCxnSpPr>
          <p:nvPr/>
        </p:nvCxnSpPr>
        <p:spPr>
          <a:xfrm flipV="1">
            <a:off x="1506928" y="5082578"/>
            <a:ext cx="2027207" cy="172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E3109F1-DAF4-47CE-9AB7-D0EA364C8FBD}"/>
              </a:ext>
            </a:extLst>
          </p:cNvPr>
          <p:cNvSpPr txBox="1"/>
          <p:nvPr/>
        </p:nvSpPr>
        <p:spPr>
          <a:xfrm>
            <a:off x="1692934" y="4660421"/>
            <a:ext cx="11731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pvcreate</a:t>
            </a:r>
            <a:endParaRPr lang="en-US" err="1"/>
          </a:p>
        </p:txBody>
      </p:sp>
      <p:cxnSp>
        <p:nvCxnSpPr>
          <p:cNvPr id="23" name="Straight Arrow Connector 22">
            <a:extLst>
              <a:ext uri="{FF2B5EF4-FFF2-40B4-BE49-F238E27FC236}">
                <a16:creationId xmlns:a16="http://schemas.microsoft.com/office/drawing/2014/main" id="{BF5A1A0D-E1CB-4BE2-BD08-615367C4F7EE}"/>
              </a:ext>
            </a:extLst>
          </p:cNvPr>
          <p:cNvCxnSpPr>
            <a:cxnSpLocks/>
          </p:cNvCxnSpPr>
          <p:nvPr/>
        </p:nvCxnSpPr>
        <p:spPr>
          <a:xfrm>
            <a:off x="4439910" y="3555701"/>
            <a:ext cx="621101" cy="422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B3867767-B9E0-46DA-948D-73B5EAA913E7}"/>
              </a:ext>
            </a:extLst>
          </p:cNvPr>
          <p:cNvSpPr txBox="1"/>
          <p:nvPr/>
        </p:nvSpPr>
        <p:spPr>
          <a:xfrm>
            <a:off x="5036208" y="3802632"/>
            <a:ext cx="11990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vgcreate</a:t>
            </a:r>
            <a:endParaRPr lang="en-US" err="1">
              <a:latin typeface="+mn-lt"/>
            </a:endParaRPr>
          </a:p>
        </p:txBody>
      </p:sp>
      <p:cxnSp>
        <p:nvCxnSpPr>
          <p:cNvPr id="25" name="Straight Arrow Connector 24">
            <a:extLst>
              <a:ext uri="{FF2B5EF4-FFF2-40B4-BE49-F238E27FC236}">
                <a16:creationId xmlns:a16="http://schemas.microsoft.com/office/drawing/2014/main" id="{79B606A1-749A-4F41-93EC-16B770007294}"/>
              </a:ext>
            </a:extLst>
          </p:cNvPr>
          <p:cNvCxnSpPr>
            <a:cxnSpLocks/>
          </p:cNvCxnSpPr>
          <p:nvPr/>
        </p:nvCxnSpPr>
        <p:spPr>
          <a:xfrm flipV="1">
            <a:off x="4457163" y="4099166"/>
            <a:ext cx="672861" cy="8971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F6B8D06-F398-430B-BD0A-48CD70CFCDFC}"/>
              </a:ext>
            </a:extLst>
          </p:cNvPr>
          <p:cNvCxnSpPr>
            <a:cxnSpLocks/>
          </p:cNvCxnSpPr>
          <p:nvPr/>
        </p:nvCxnSpPr>
        <p:spPr>
          <a:xfrm>
            <a:off x="6122061" y="3987021"/>
            <a:ext cx="526214" cy="17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145C95B4-A3F2-4402-BC87-BEE7675A352A}"/>
              </a:ext>
            </a:extLst>
          </p:cNvPr>
          <p:cNvGrpSpPr/>
          <p:nvPr/>
        </p:nvGrpSpPr>
        <p:grpSpPr>
          <a:xfrm>
            <a:off x="6787768" y="1338174"/>
            <a:ext cx="2047325" cy="4787120"/>
            <a:chOff x="-613696" y="1717737"/>
            <a:chExt cx="2047325" cy="4787120"/>
          </a:xfrm>
        </p:grpSpPr>
        <p:grpSp>
          <p:nvGrpSpPr>
            <p:cNvPr id="31" name="Group 30">
              <a:extLst>
                <a:ext uri="{FF2B5EF4-FFF2-40B4-BE49-F238E27FC236}">
                  <a16:creationId xmlns:a16="http://schemas.microsoft.com/office/drawing/2014/main" id="{1C3FC96C-73C2-456B-BCC5-F40FC66C995B}"/>
                </a:ext>
              </a:extLst>
            </p:cNvPr>
            <p:cNvGrpSpPr/>
            <p:nvPr/>
          </p:nvGrpSpPr>
          <p:grpSpPr>
            <a:xfrm>
              <a:off x="-613696" y="1717737"/>
              <a:ext cx="2047325" cy="4787120"/>
              <a:chOff x="-613696" y="1717737"/>
              <a:chExt cx="2196881" cy="4787120"/>
            </a:xfrm>
          </p:grpSpPr>
          <p:sp>
            <p:nvSpPr>
              <p:cNvPr id="50" name="Oval 49">
                <a:extLst>
                  <a:ext uri="{FF2B5EF4-FFF2-40B4-BE49-F238E27FC236}">
                    <a16:creationId xmlns:a16="http://schemas.microsoft.com/office/drawing/2014/main" id="{7D959BC4-FCE3-42A9-8D15-C20F3270ED73}"/>
                  </a:ext>
                </a:extLst>
              </p:cNvPr>
              <p:cNvSpPr/>
              <p:nvPr/>
            </p:nvSpPr>
            <p:spPr>
              <a:xfrm>
                <a:off x="-613696" y="2873137"/>
                <a:ext cx="1811547" cy="3631720"/>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err="1">
                    <a:solidFill>
                      <a:schemeClr val="tx1"/>
                    </a:solidFill>
                    <a:cs typeface="Arial"/>
                  </a:rPr>
                  <a:t>loopvg</a:t>
                </a:r>
              </a:p>
            </p:txBody>
          </p:sp>
          <p:sp>
            <p:nvSpPr>
              <p:cNvPr id="51" name="TextBox 22">
                <a:extLst>
                  <a:ext uri="{FF2B5EF4-FFF2-40B4-BE49-F238E27FC236}">
                    <a16:creationId xmlns:a16="http://schemas.microsoft.com/office/drawing/2014/main" id="{DF100EC5-A5FB-4388-BBC9-0EF3E1CBD447}"/>
                  </a:ext>
                </a:extLst>
              </p:cNvPr>
              <p:cNvSpPr txBox="1"/>
              <p:nvPr/>
            </p:nvSpPr>
            <p:spPr>
              <a:xfrm>
                <a:off x="-55834" y="1717737"/>
                <a:ext cx="163901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latin typeface="+mn-lt"/>
                    <a:ea typeface="MS PGothic"/>
                  </a:rPr>
                  <a:t>PVs assigned to a Volume Group</a:t>
                </a:r>
                <a:endParaRPr lang="en-US">
                  <a:latin typeface="+mn-lt"/>
                  <a:cs typeface="Arial"/>
                </a:endParaRPr>
              </a:p>
            </p:txBody>
          </p:sp>
        </p:grpSp>
        <p:grpSp>
          <p:nvGrpSpPr>
            <p:cNvPr id="32" name="Group 31">
              <a:extLst>
                <a:ext uri="{FF2B5EF4-FFF2-40B4-BE49-F238E27FC236}">
                  <a16:creationId xmlns:a16="http://schemas.microsoft.com/office/drawing/2014/main" id="{9502AA4C-75BB-4B64-822D-EF053F7A0751}"/>
                </a:ext>
              </a:extLst>
            </p:cNvPr>
            <p:cNvGrpSpPr/>
            <p:nvPr/>
          </p:nvGrpSpPr>
          <p:grpSpPr>
            <a:xfrm>
              <a:off x="-9767" y="5174687"/>
              <a:ext cx="417305" cy="750673"/>
              <a:chOff x="-9767" y="5174683"/>
              <a:chExt cx="926263" cy="1518422"/>
            </a:xfrm>
          </p:grpSpPr>
          <p:grpSp>
            <p:nvGrpSpPr>
              <p:cNvPr id="42" name="Group 41">
                <a:extLst>
                  <a:ext uri="{FF2B5EF4-FFF2-40B4-BE49-F238E27FC236}">
                    <a16:creationId xmlns:a16="http://schemas.microsoft.com/office/drawing/2014/main" id="{91C668BA-C428-46CB-AF17-D1645DA93B73}"/>
                  </a:ext>
                </a:extLst>
              </p:cNvPr>
              <p:cNvGrpSpPr/>
              <p:nvPr/>
            </p:nvGrpSpPr>
            <p:grpSpPr>
              <a:xfrm>
                <a:off x="-9767" y="5174683"/>
                <a:ext cx="926263" cy="819682"/>
                <a:chOff x="-9767" y="5174683"/>
                <a:chExt cx="926263" cy="819682"/>
              </a:xfrm>
            </p:grpSpPr>
            <p:sp>
              <p:nvSpPr>
                <p:cNvPr id="47" name="Flowchart: Magnetic Disk 46">
                  <a:extLst>
                    <a:ext uri="{FF2B5EF4-FFF2-40B4-BE49-F238E27FC236}">
                      <a16:creationId xmlns:a16="http://schemas.microsoft.com/office/drawing/2014/main" id="{24802CB6-7387-48A5-85A8-8E5ACFFDAB7F}"/>
                    </a:ext>
                  </a:extLst>
                </p:cNvPr>
                <p:cNvSpPr/>
                <p:nvPr/>
              </p:nvSpPr>
              <p:spPr>
                <a:xfrm>
                  <a:off x="-9767" y="517468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8" name="Flowchart: Magnetic Disk 47">
                  <a:extLst>
                    <a:ext uri="{FF2B5EF4-FFF2-40B4-BE49-F238E27FC236}">
                      <a16:creationId xmlns:a16="http://schemas.microsoft.com/office/drawing/2014/main" id="{BD2C7BBF-54B3-4C48-ABA1-65046DCADD3F}"/>
                    </a:ext>
                  </a:extLst>
                </p:cNvPr>
                <p:cNvSpPr/>
                <p:nvPr/>
              </p:nvSpPr>
              <p:spPr>
                <a:xfrm>
                  <a:off x="-9767" y="540759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9" name="Flowchart: Magnetic Disk 48">
                  <a:extLst>
                    <a:ext uri="{FF2B5EF4-FFF2-40B4-BE49-F238E27FC236}">
                      <a16:creationId xmlns:a16="http://schemas.microsoft.com/office/drawing/2014/main" id="{57D3F75D-1F3A-4097-9E50-B3F1418912DD}"/>
                    </a:ext>
                  </a:extLst>
                </p:cNvPr>
                <p:cNvSpPr/>
                <p:nvPr/>
              </p:nvSpPr>
              <p:spPr>
                <a:xfrm>
                  <a:off x="-9767" y="564050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43" name="Group 42">
                <a:extLst>
                  <a:ext uri="{FF2B5EF4-FFF2-40B4-BE49-F238E27FC236}">
                    <a16:creationId xmlns:a16="http://schemas.microsoft.com/office/drawing/2014/main" id="{1BE6E63C-D87D-4EEE-A085-47B83A588EB7}"/>
                  </a:ext>
                </a:extLst>
              </p:cNvPr>
              <p:cNvGrpSpPr/>
              <p:nvPr/>
            </p:nvGrpSpPr>
            <p:grpSpPr>
              <a:xfrm>
                <a:off x="-9767" y="5873423"/>
                <a:ext cx="926263" cy="819682"/>
                <a:chOff x="-9767" y="5873423"/>
                <a:chExt cx="926263" cy="819682"/>
              </a:xfrm>
            </p:grpSpPr>
            <p:sp>
              <p:nvSpPr>
                <p:cNvPr id="44" name="Flowchart: Magnetic Disk 43">
                  <a:extLst>
                    <a:ext uri="{FF2B5EF4-FFF2-40B4-BE49-F238E27FC236}">
                      <a16:creationId xmlns:a16="http://schemas.microsoft.com/office/drawing/2014/main" id="{5484C4F7-4744-4B28-8BDE-2DECF030D685}"/>
                    </a:ext>
                  </a:extLst>
                </p:cNvPr>
                <p:cNvSpPr/>
                <p:nvPr/>
              </p:nvSpPr>
              <p:spPr>
                <a:xfrm>
                  <a:off x="-9767" y="587342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5" name="Flowchart: Magnetic Disk 44">
                  <a:extLst>
                    <a:ext uri="{FF2B5EF4-FFF2-40B4-BE49-F238E27FC236}">
                      <a16:creationId xmlns:a16="http://schemas.microsoft.com/office/drawing/2014/main" id="{6ECD955F-5329-40B0-81B4-7747B8EE0850}"/>
                    </a:ext>
                  </a:extLst>
                </p:cNvPr>
                <p:cNvSpPr/>
                <p:nvPr/>
              </p:nvSpPr>
              <p:spPr>
                <a:xfrm>
                  <a:off x="-9767" y="610633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6" name="Flowchart: Magnetic Disk 45">
                  <a:extLst>
                    <a:ext uri="{FF2B5EF4-FFF2-40B4-BE49-F238E27FC236}">
                      <a16:creationId xmlns:a16="http://schemas.microsoft.com/office/drawing/2014/main" id="{24FB72B0-926B-45C7-A1F1-E36CD40EF4CC}"/>
                    </a:ext>
                  </a:extLst>
                </p:cNvPr>
                <p:cNvSpPr/>
                <p:nvPr/>
              </p:nvSpPr>
              <p:spPr>
                <a:xfrm>
                  <a:off x="-9767" y="633924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33" name="Group 32">
              <a:extLst>
                <a:ext uri="{FF2B5EF4-FFF2-40B4-BE49-F238E27FC236}">
                  <a16:creationId xmlns:a16="http://schemas.microsoft.com/office/drawing/2014/main" id="{4E0B94F0-3124-4BD8-A5E3-DFDA75F4B279}"/>
                </a:ext>
              </a:extLst>
            </p:cNvPr>
            <p:cNvGrpSpPr/>
            <p:nvPr/>
          </p:nvGrpSpPr>
          <p:grpSpPr>
            <a:xfrm>
              <a:off x="-9767" y="3466655"/>
              <a:ext cx="417305" cy="750673"/>
              <a:chOff x="-9767" y="3466653"/>
              <a:chExt cx="926263" cy="1518422"/>
            </a:xfrm>
          </p:grpSpPr>
          <p:grpSp>
            <p:nvGrpSpPr>
              <p:cNvPr id="34" name="Group 33">
                <a:extLst>
                  <a:ext uri="{FF2B5EF4-FFF2-40B4-BE49-F238E27FC236}">
                    <a16:creationId xmlns:a16="http://schemas.microsoft.com/office/drawing/2014/main" id="{FCD723CD-3417-42FA-83F2-E7244DE0EE30}"/>
                  </a:ext>
                </a:extLst>
              </p:cNvPr>
              <p:cNvGrpSpPr/>
              <p:nvPr/>
            </p:nvGrpSpPr>
            <p:grpSpPr>
              <a:xfrm>
                <a:off x="-9767" y="3466653"/>
                <a:ext cx="926263" cy="819682"/>
                <a:chOff x="-9767" y="3466653"/>
                <a:chExt cx="926263" cy="819682"/>
              </a:xfrm>
            </p:grpSpPr>
            <p:sp>
              <p:nvSpPr>
                <p:cNvPr id="39" name="Flowchart: Magnetic Disk 38">
                  <a:extLst>
                    <a:ext uri="{FF2B5EF4-FFF2-40B4-BE49-F238E27FC236}">
                      <a16:creationId xmlns:a16="http://schemas.microsoft.com/office/drawing/2014/main" id="{8B1E3B21-B979-4D35-B721-87F23774792B}"/>
                    </a:ext>
                  </a:extLst>
                </p:cNvPr>
                <p:cNvSpPr/>
                <p:nvPr/>
              </p:nvSpPr>
              <p:spPr>
                <a:xfrm>
                  <a:off x="-9767" y="346665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B46955D5-64C3-40EF-8CFD-547680D99474}"/>
                    </a:ext>
                  </a:extLst>
                </p:cNvPr>
                <p:cNvSpPr/>
                <p:nvPr/>
              </p:nvSpPr>
              <p:spPr>
                <a:xfrm>
                  <a:off x="-9767" y="36995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1" name="Flowchart: Magnetic Disk 40">
                  <a:extLst>
                    <a:ext uri="{FF2B5EF4-FFF2-40B4-BE49-F238E27FC236}">
                      <a16:creationId xmlns:a16="http://schemas.microsoft.com/office/drawing/2014/main" id="{D3DA23BD-43EA-4B00-A3C7-AA2E9F39FF8A}"/>
                    </a:ext>
                  </a:extLst>
                </p:cNvPr>
                <p:cNvSpPr/>
                <p:nvPr/>
              </p:nvSpPr>
              <p:spPr>
                <a:xfrm>
                  <a:off x="-9767" y="39324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5" name="Group 34">
                <a:extLst>
                  <a:ext uri="{FF2B5EF4-FFF2-40B4-BE49-F238E27FC236}">
                    <a16:creationId xmlns:a16="http://schemas.microsoft.com/office/drawing/2014/main" id="{FF9870B8-9DC6-41D9-AA7B-826781F8844A}"/>
                  </a:ext>
                </a:extLst>
              </p:cNvPr>
              <p:cNvGrpSpPr/>
              <p:nvPr/>
            </p:nvGrpSpPr>
            <p:grpSpPr>
              <a:xfrm>
                <a:off x="-9767" y="4165393"/>
                <a:ext cx="926263" cy="819682"/>
                <a:chOff x="-9767" y="4165393"/>
                <a:chExt cx="926263" cy="819682"/>
              </a:xfrm>
            </p:grpSpPr>
            <p:sp>
              <p:nvSpPr>
                <p:cNvPr id="36" name="Flowchart: Magnetic Disk 35">
                  <a:extLst>
                    <a:ext uri="{FF2B5EF4-FFF2-40B4-BE49-F238E27FC236}">
                      <a16:creationId xmlns:a16="http://schemas.microsoft.com/office/drawing/2014/main" id="{DCE20954-D9DC-4E5F-A8CF-1246F97C12B9}"/>
                    </a:ext>
                  </a:extLst>
                </p:cNvPr>
                <p:cNvSpPr/>
                <p:nvPr/>
              </p:nvSpPr>
              <p:spPr>
                <a:xfrm>
                  <a:off x="-9767" y="416539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7" name="Flowchart: Magnetic Disk 36">
                  <a:extLst>
                    <a:ext uri="{FF2B5EF4-FFF2-40B4-BE49-F238E27FC236}">
                      <a16:creationId xmlns:a16="http://schemas.microsoft.com/office/drawing/2014/main" id="{F4F50445-7E7D-4522-82CD-240BE4237FB6}"/>
                    </a:ext>
                  </a:extLst>
                </p:cNvPr>
                <p:cNvSpPr/>
                <p:nvPr/>
              </p:nvSpPr>
              <p:spPr>
                <a:xfrm>
                  <a:off x="-9767" y="439830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8" name="Flowchart: Magnetic Disk 37">
                  <a:extLst>
                    <a:ext uri="{FF2B5EF4-FFF2-40B4-BE49-F238E27FC236}">
                      <a16:creationId xmlns:a16="http://schemas.microsoft.com/office/drawing/2014/main" id="{61EBCAA5-1AC0-497A-990B-37C881840587}"/>
                    </a:ext>
                  </a:extLst>
                </p:cNvPr>
                <p:cNvSpPr/>
                <p:nvPr/>
              </p:nvSpPr>
              <p:spPr>
                <a:xfrm>
                  <a:off x="-9767" y="463121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spTree>
    <p:extLst>
      <p:ext uri="{BB962C8B-B14F-4D97-AF65-F5344CB8AC3E}">
        <p14:creationId xmlns:p14="http://schemas.microsoft.com/office/powerpoint/2010/main" val="32586324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24220" y="919727"/>
            <a:ext cx="7583487" cy="426810"/>
          </a:xfrm>
        </p:spPr>
        <p:txBody>
          <a:bodyPr anchor="t"/>
          <a:lstStyle/>
          <a:p>
            <a:r>
              <a:rPr lang="en-US">
                <a:ea typeface="MS PGothic"/>
              </a:rPr>
              <a:t>Logical Volumes.</a:t>
            </a:r>
          </a:p>
        </p:txBody>
      </p:sp>
      <p:grpSp>
        <p:nvGrpSpPr>
          <p:cNvPr id="14" name="Group 13">
            <a:extLst>
              <a:ext uri="{FF2B5EF4-FFF2-40B4-BE49-F238E27FC236}">
                <a16:creationId xmlns:a16="http://schemas.microsoft.com/office/drawing/2014/main" id="{BB431690-3369-45A0-83CA-0BADAB2746F3}"/>
              </a:ext>
            </a:extLst>
          </p:cNvPr>
          <p:cNvGrpSpPr/>
          <p:nvPr/>
        </p:nvGrpSpPr>
        <p:grpSpPr>
          <a:xfrm>
            <a:off x="369715" y="1303669"/>
            <a:ext cx="2047325" cy="4787120"/>
            <a:chOff x="369715" y="1303669"/>
            <a:chExt cx="2047325" cy="4787120"/>
          </a:xfrm>
        </p:grpSpPr>
        <p:grpSp>
          <p:nvGrpSpPr>
            <p:cNvPr id="16" name="Group 15">
              <a:extLst>
                <a:ext uri="{FF2B5EF4-FFF2-40B4-BE49-F238E27FC236}">
                  <a16:creationId xmlns:a16="http://schemas.microsoft.com/office/drawing/2014/main" id="{5931EADE-2C15-4C13-8BFB-B173476AEB79}"/>
                </a:ext>
              </a:extLst>
            </p:cNvPr>
            <p:cNvGrpSpPr/>
            <p:nvPr/>
          </p:nvGrpSpPr>
          <p:grpSpPr>
            <a:xfrm>
              <a:off x="369715" y="1303669"/>
              <a:ext cx="2047325" cy="4787120"/>
              <a:chOff x="4240421" y="1088008"/>
              <a:chExt cx="2196881" cy="4787120"/>
            </a:xfrm>
          </p:grpSpPr>
          <p:sp>
            <p:nvSpPr>
              <p:cNvPr id="12" name="Oval 11">
                <a:extLst>
                  <a:ext uri="{FF2B5EF4-FFF2-40B4-BE49-F238E27FC236}">
                    <a16:creationId xmlns:a16="http://schemas.microsoft.com/office/drawing/2014/main" id="{C2B97F8E-6DB7-497A-8B67-469F9B064823}"/>
                  </a:ext>
                </a:extLst>
              </p:cNvPr>
              <p:cNvSpPr/>
              <p:nvPr/>
            </p:nvSpPr>
            <p:spPr>
              <a:xfrm>
                <a:off x="4240421" y="2243408"/>
                <a:ext cx="1811547" cy="3631720"/>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err="1">
                    <a:solidFill>
                      <a:schemeClr val="tx1"/>
                    </a:solidFill>
                    <a:cs typeface="Arial"/>
                  </a:rPr>
                  <a:t>loopvg</a:t>
                </a:r>
              </a:p>
            </p:txBody>
          </p:sp>
          <p:sp>
            <p:nvSpPr>
              <p:cNvPr id="15" name="TextBox 14">
                <a:extLst>
                  <a:ext uri="{FF2B5EF4-FFF2-40B4-BE49-F238E27FC236}">
                    <a16:creationId xmlns:a16="http://schemas.microsoft.com/office/drawing/2014/main" id="{312B9A98-B554-4C6F-9FBC-0155CF6BFBEA}"/>
                  </a:ext>
                </a:extLst>
              </p:cNvPr>
              <p:cNvSpPr txBox="1"/>
              <p:nvPr/>
            </p:nvSpPr>
            <p:spPr>
              <a:xfrm>
                <a:off x="4798283" y="1088008"/>
                <a:ext cx="163901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PVs assigned to a Volume Group</a:t>
                </a:r>
                <a:endParaRPr lang="en-US">
                  <a:latin typeface="+mn-lt"/>
                  <a:cs typeface="Arial"/>
                </a:endParaRPr>
              </a:p>
            </p:txBody>
          </p:sp>
        </p:grpSp>
        <p:grpSp>
          <p:nvGrpSpPr>
            <p:cNvPr id="36" name="Group 35">
              <a:extLst>
                <a:ext uri="{FF2B5EF4-FFF2-40B4-BE49-F238E27FC236}">
                  <a16:creationId xmlns:a16="http://schemas.microsoft.com/office/drawing/2014/main" id="{FB5BFD9F-C6DF-4957-8FB7-3D912F6DBC96}"/>
                </a:ext>
              </a:extLst>
            </p:cNvPr>
            <p:cNvGrpSpPr/>
            <p:nvPr/>
          </p:nvGrpSpPr>
          <p:grpSpPr>
            <a:xfrm>
              <a:off x="973644" y="4760614"/>
              <a:ext cx="417305" cy="750672"/>
              <a:chOff x="3190633" y="2785166"/>
              <a:chExt cx="926263" cy="1518422"/>
            </a:xfrm>
          </p:grpSpPr>
          <p:grpSp>
            <p:nvGrpSpPr>
              <p:cNvPr id="37" name="Group 36">
                <a:extLst>
                  <a:ext uri="{FF2B5EF4-FFF2-40B4-BE49-F238E27FC236}">
                    <a16:creationId xmlns:a16="http://schemas.microsoft.com/office/drawing/2014/main" id="{B382ADAA-AE4D-4B40-BF36-00868CAD8C15}"/>
                  </a:ext>
                </a:extLst>
              </p:cNvPr>
              <p:cNvGrpSpPr/>
              <p:nvPr/>
            </p:nvGrpSpPr>
            <p:grpSpPr>
              <a:xfrm>
                <a:off x="3190633" y="2785166"/>
                <a:ext cx="926263" cy="819682"/>
                <a:chOff x="3190633" y="2785166"/>
                <a:chExt cx="926263" cy="819682"/>
              </a:xfrm>
            </p:grpSpPr>
            <p:sp>
              <p:nvSpPr>
                <p:cNvPr id="42" name="Flowchart: Magnetic Disk 41">
                  <a:extLst>
                    <a:ext uri="{FF2B5EF4-FFF2-40B4-BE49-F238E27FC236}">
                      <a16:creationId xmlns:a16="http://schemas.microsoft.com/office/drawing/2014/main" id="{B2A945BB-C798-4F84-A881-0A7473A653AC}"/>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3" name="Flowchart: Magnetic Disk 42">
                  <a:extLst>
                    <a:ext uri="{FF2B5EF4-FFF2-40B4-BE49-F238E27FC236}">
                      <a16:creationId xmlns:a16="http://schemas.microsoft.com/office/drawing/2014/main" id="{106E5175-0057-41C5-B643-B164A951552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4" name="Flowchart: Magnetic Disk 43">
                  <a:extLst>
                    <a:ext uri="{FF2B5EF4-FFF2-40B4-BE49-F238E27FC236}">
                      <a16:creationId xmlns:a16="http://schemas.microsoft.com/office/drawing/2014/main" id="{A1E3BDE4-E907-4C60-A511-A6715169AA1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8" name="Group 37">
                <a:extLst>
                  <a:ext uri="{FF2B5EF4-FFF2-40B4-BE49-F238E27FC236}">
                    <a16:creationId xmlns:a16="http://schemas.microsoft.com/office/drawing/2014/main" id="{2C3232AD-A10C-4F3E-AF93-A48FA886C50B}"/>
                  </a:ext>
                </a:extLst>
              </p:cNvPr>
              <p:cNvGrpSpPr/>
              <p:nvPr/>
            </p:nvGrpSpPr>
            <p:grpSpPr>
              <a:xfrm>
                <a:off x="3190633" y="3483906"/>
                <a:ext cx="926263" cy="819682"/>
                <a:chOff x="3190633" y="2785166"/>
                <a:chExt cx="926263" cy="819682"/>
              </a:xfrm>
            </p:grpSpPr>
            <p:sp>
              <p:nvSpPr>
                <p:cNvPr id="39" name="Flowchart: Magnetic Disk 38">
                  <a:extLst>
                    <a:ext uri="{FF2B5EF4-FFF2-40B4-BE49-F238E27FC236}">
                      <a16:creationId xmlns:a16="http://schemas.microsoft.com/office/drawing/2014/main" id="{FFF5F3D4-C243-4837-BCBF-BB4488CB2822}"/>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B4EB4615-61E3-4B79-9F34-6B1A342E6FC1}"/>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1" name="Flowchart: Magnetic Disk 40">
                  <a:extLst>
                    <a:ext uri="{FF2B5EF4-FFF2-40B4-BE49-F238E27FC236}">
                      <a16:creationId xmlns:a16="http://schemas.microsoft.com/office/drawing/2014/main" id="{C5F9C89E-B902-420A-A953-83739A8837A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45" name="Group 44">
              <a:extLst>
                <a:ext uri="{FF2B5EF4-FFF2-40B4-BE49-F238E27FC236}">
                  <a16:creationId xmlns:a16="http://schemas.microsoft.com/office/drawing/2014/main" id="{42F0E0A4-6585-4138-8DD7-431CA09532F1}"/>
                </a:ext>
              </a:extLst>
            </p:cNvPr>
            <p:cNvGrpSpPr/>
            <p:nvPr/>
          </p:nvGrpSpPr>
          <p:grpSpPr>
            <a:xfrm>
              <a:off x="973644" y="3052584"/>
              <a:ext cx="417305" cy="750672"/>
              <a:chOff x="3190633" y="2785166"/>
              <a:chExt cx="926263" cy="1518422"/>
            </a:xfrm>
          </p:grpSpPr>
          <p:grpSp>
            <p:nvGrpSpPr>
              <p:cNvPr id="46" name="Group 45">
                <a:extLst>
                  <a:ext uri="{FF2B5EF4-FFF2-40B4-BE49-F238E27FC236}">
                    <a16:creationId xmlns:a16="http://schemas.microsoft.com/office/drawing/2014/main" id="{855966C5-56EE-44BC-9392-B1D5E3B7CD5B}"/>
                  </a:ext>
                </a:extLst>
              </p:cNvPr>
              <p:cNvGrpSpPr/>
              <p:nvPr/>
            </p:nvGrpSpPr>
            <p:grpSpPr>
              <a:xfrm>
                <a:off x="3190633" y="2785166"/>
                <a:ext cx="926263" cy="819682"/>
                <a:chOff x="3190633" y="2785166"/>
                <a:chExt cx="926263" cy="819682"/>
              </a:xfrm>
            </p:grpSpPr>
            <p:sp>
              <p:nvSpPr>
                <p:cNvPr id="51" name="Flowchart: Magnetic Disk 50">
                  <a:extLst>
                    <a:ext uri="{FF2B5EF4-FFF2-40B4-BE49-F238E27FC236}">
                      <a16:creationId xmlns:a16="http://schemas.microsoft.com/office/drawing/2014/main" id="{CD468591-4B16-4FA4-A431-C595B57DEE84}"/>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2" name="Flowchart: Magnetic Disk 51">
                  <a:extLst>
                    <a:ext uri="{FF2B5EF4-FFF2-40B4-BE49-F238E27FC236}">
                      <a16:creationId xmlns:a16="http://schemas.microsoft.com/office/drawing/2014/main" id="{8E06CE0F-41E0-4483-B8B8-6D03BBEACD3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3" name="Flowchart: Magnetic Disk 52">
                  <a:extLst>
                    <a:ext uri="{FF2B5EF4-FFF2-40B4-BE49-F238E27FC236}">
                      <a16:creationId xmlns:a16="http://schemas.microsoft.com/office/drawing/2014/main" id="{4CD05D5A-1D81-4338-9B5C-688604F4D26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47" name="Group 46">
                <a:extLst>
                  <a:ext uri="{FF2B5EF4-FFF2-40B4-BE49-F238E27FC236}">
                    <a16:creationId xmlns:a16="http://schemas.microsoft.com/office/drawing/2014/main" id="{836D6F4D-B6AB-4942-A2D7-9FE7C310E02E}"/>
                  </a:ext>
                </a:extLst>
              </p:cNvPr>
              <p:cNvGrpSpPr/>
              <p:nvPr/>
            </p:nvGrpSpPr>
            <p:grpSpPr>
              <a:xfrm>
                <a:off x="3190633" y="3483906"/>
                <a:ext cx="926263" cy="819682"/>
                <a:chOff x="3190633" y="2785166"/>
                <a:chExt cx="926263" cy="819682"/>
              </a:xfrm>
            </p:grpSpPr>
            <p:sp>
              <p:nvSpPr>
                <p:cNvPr id="48" name="Flowchart: Magnetic Disk 47">
                  <a:extLst>
                    <a:ext uri="{FF2B5EF4-FFF2-40B4-BE49-F238E27FC236}">
                      <a16:creationId xmlns:a16="http://schemas.microsoft.com/office/drawing/2014/main" id="{A23638C6-EC33-4EE9-8C0A-F8AA21F8F66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9" name="Flowchart: Magnetic Disk 48">
                  <a:extLst>
                    <a:ext uri="{FF2B5EF4-FFF2-40B4-BE49-F238E27FC236}">
                      <a16:creationId xmlns:a16="http://schemas.microsoft.com/office/drawing/2014/main" id="{5C92040D-E74D-4907-8E2F-953B573E228C}"/>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0" name="Flowchart: Magnetic Disk 49">
                  <a:extLst>
                    <a:ext uri="{FF2B5EF4-FFF2-40B4-BE49-F238E27FC236}">
                      <a16:creationId xmlns:a16="http://schemas.microsoft.com/office/drawing/2014/main" id="{AE0D44EC-CC8B-4DEB-9D0B-E1D3EC8AEA8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grpSp>
        <p:nvGrpSpPr>
          <p:cNvPr id="77" name="Group 76">
            <a:extLst>
              <a:ext uri="{FF2B5EF4-FFF2-40B4-BE49-F238E27FC236}">
                <a16:creationId xmlns:a16="http://schemas.microsoft.com/office/drawing/2014/main" id="{56C54EE8-EF11-4BF0-A115-681D7FA0F69D}"/>
              </a:ext>
            </a:extLst>
          </p:cNvPr>
          <p:cNvGrpSpPr/>
          <p:nvPr/>
        </p:nvGrpSpPr>
        <p:grpSpPr>
          <a:xfrm>
            <a:off x="4899803" y="2786419"/>
            <a:ext cx="914400" cy="1009119"/>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8" name="Straight Arrow Connector 77">
            <a:extLst>
              <a:ext uri="{FF2B5EF4-FFF2-40B4-BE49-F238E27FC236}">
                <a16:creationId xmlns:a16="http://schemas.microsoft.com/office/drawing/2014/main" id="{8C8BA272-D1C6-4326-8BAA-4FC54ED6F2E8}"/>
              </a:ext>
            </a:extLst>
          </p:cNvPr>
          <p:cNvCxnSpPr/>
          <p:nvPr/>
        </p:nvCxnSpPr>
        <p:spPr>
          <a:xfrm>
            <a:off x="1259457" y="3170208"/>
            <a:ext cx="1233578" cy="10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D13ACE39-2F71-4184-9150-597B5987AE9F}"/>
              </a:ext>
            </a:extLst>
          </p:cNvPr>
          <p:cNvCxnSpPr>
            <a:cxnSpLocks/>
          </p:cNvCxnSpPr>
          <p:nvPr/>
        </p:nvCxnSpPr>
        <p:spPr>
          <a:xfrm>
            <a:off x="1259457" y="3273725"/>
            <a:ext cx="1233578" cy="10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20361FB-B507-4202-BEFC-504FFF9899E4}"/>
              </a:ext>
            </a:extLst>
          </p:cNvPr>
          <p:cNvSpPr txBox="1"/>
          <p:nvPr/>
        </p:nvSpPr>
        <p:spPr>
          <a:xfrm>
            <a:off x="2532391" y="3144867"/>
            <a:ext cx="10006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lvcreate</a:t>
            </a:r>
            <a:endParaRPr lang="en-US" err="1">
              <a:latin typeface="+mn-lt"/>
            </a:endParaRPr>
          </a:p>
        </p:txBody>
      </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a:off x="3493698" y="3342736"/>
            <a:ext cx="1285336"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80D7EA81-1181-4066-8069-30F4262901D9}"/>
              </a:ext>
            </a:extLst>
          </p:cNvPr>
          <p:cNvSpPr txBox="1"/>
          <p:nvPr/>
        </p:nvSpPr>
        <p:spPr>
          <a:xfrm>
            <a:off x="4305659" y="22698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New Logical Volume</a:t>
            </a:r>
            <a:endParaRPr lang="en-US"/>
          </a:p>
        </p:txBody>
      </p:sp>
    </p:spTree>
    <p:extLst>
      <p:ext uri="{BB962C8B-B14F-4D97-AF65-F5344CB8AC3E}">
        <p14:creationId xmlns:p14="http://schemas.microsoft.com/office/powerpoint/2010/main" val="339598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a:ea typeface="MS PGothic"/>
              </a:rPr>
              <a:t>Logical Volumes.</a:t>
            </a:r>
          </a:p>
        </p:txBody>
      </p:sp>
      <p:sp>
        <p:nvSpPr>
          <p:cNvPr id="15" name="TextBox 14">
            <a:extLst>
              <a:ext uri="{FF2B5EF4-FFF2-40B4-BE49-F238E27FC236}">
                <a16:creationId xmlns:a16="http://schemas.microsoft.com/office/drawing/2014/main" id="{312B9A98-B554-4C6F-9FBC-0155CF6BFBEA}"/>
              </a:ext>
            </a:extLst>
          </p:cNvPr>
          <p:cNvSpPr txBox="1"/>
          <p:nvPr/>
        </p:nvSpPr>
        <p:spPr>
          <a:xfrm>
            <a:off x="1890265" y="2856422"/>
            <a:ext cx="5797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The relationship between PEs and LEs</a:t>
            </a:r>
            <a:endParaRPr lang="en-US">
              <a:latin typeface="+mn-lt"/>
              <a:cs typeface="Arial"/>
            </a:endParaRPr>
          </a:p>
        </p:txBody>
      </p:sp>
      <p:grpSp>
        <p:nvGrpSpPr>
          <p:cNvPr id="45" name="Group 44">
            <a:extLst>
              <a:ext uri="{FF2B5EF4-FFF2-40B4-BE49-F238E27FC236}">
                <a16:creationId xmlns:a16="http://schemas.microsoft.com/office/drawing/2014/main" id="{42F0E0A4-6585-4138-8DD7-431CA09532F1}"/>
              </a:ext>
            </a:extLst>
          </p:cNvPr>
          <p:cNvGrpSpPr/>
          <p:nvPr/>
        </p:nvGrpSpPr>
        <p:grpSpPr>
          <a:xfrm>
            <a:off x="525070" y="3413613"/>
            <a:ext cx="2177093" cy="1578101"/>
            <a:chOff x="3190633" y="2785166"/>
            <a:chExt cx="926263" cy="1518422"/>
          </a:xfrm>
        </p:grpSpPr>
        <p:grpSp>
          <p:nvGrpSpPr>
            <p:cNvPr id="46" name="Group 45">
              <a:extLst>
                <a:ext uri="{FF2B5EF4-FFF2-40B4-BE49-F238E27FC236}">
                  <a16:creationId xmlns:a16="http://schemas.microsoft.com/office/drawing/2014/main" id="{855966C5-56EE-44BC-9392-B1D5E3B7CD5B}"/>
                </a:ext>
              </a:extLst>
            </p:cNvPr>
            <p:cNvGrpSpPr/>
            <p:nvPr/>
          </p:nvGrpSpPr>
          <p:grpSpPr>
            <a:xfrm>
              <a:off x="3190633" y="2785166"/>
              <a:ext cx="926263" cy="819682"/>
              <a:chOff x="3190633" y="2785166"/>
              <a:chExt cx="926263" cy="819682"/>
            </a:xfrm>
          </p:grpSpPr>
          <p:sp>
            <p:nvSpPr>
              <p:cNvPr id="51" name="Flowchart: Magnetic Disk 50">
                <a:extLst>
                  <a:ext uri="{FF2B5EF4-FFF2-40B4-BE49-F238E27FC236}">
                    <a16:creationId xmlns:a16="http://schemas.microsoft.com/office/drawing/2014/main" id="{CD468591-4B16-4FA4-A431-C595B57DEE84}"/>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2" name="Flowchart: Magnetic Disk 51">
                <a:extLst>
                  <a:ext uri="{FF2B5EF4-FFF2-40B4-BE49-F238E27FC236}">
                    <a16:creationId xmlns:a16="http://schemas.microsoft.com/office/drawing/2014/main" id="{8E06CE0F-41E0-4483-B8B8-6D03BBEACD3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3" name="Flowchart: Magnetic Disk 52">
                <a:extLst>
                  <a:ext uri="{FF2B5EF4-FFF2-40B4-BE49-F238E27FC236}">
                    <a16:creationId xmlns:a16="http://schemas.microsoft.com/office/drawing/2014/main" id="{4CD05D5A-1D81-4338-9B5C-688604F4D26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47" name="Group 46">
              <a:extLst>
                <a:ext uri="{FF2B5EF4-FFF2-40B4-BE49-F238E27FC236}">
                  <a16:creationId xmlns:a16="http://schemas.microsoft.com/office/drawing/2014/main" id="{836D6F4D-B6AB-4942-A2D7-9FE7C310E02E}"/>
                </a:ext>
              </a:extLst>
            </p:cNvPr>
            <p:cNvGrpSpPr/>
            <p:nvPr/>
          </p:nvGrpSpPr>
          <p:grpSpPr>
            <a:xfrm>
              <a:off x="3190633" y="3483906"/>
              <a:ext cx="926263" cy="819682"/>
              <a:chOff x="3190633" y="2785166"/>
              <a:chExt cx="926263" cy="819682"/>
            </a:xfrm>
          </p:grpSpPr>
          <p:sp>
            <p:nvSpPr>
              <p:cNvPr id="48" name="Flowchart: Magnetic Disk 47">
                <a:extLst>
                  <a:ext uri="{FF2B5EF4-FFF2-40B4-BE49-F238E27FC236}">
                    <a16:creationId xmlns:a16="http://schemas.microsoft.com/office/drawing/2014/main" id="{A23638C6-EC33-4EE9-8C0A-F8AA21F8F668}"/>
                  </a:ext>
                </a:extLst>
              </p:cNvPr>
              <p:cNvSpPr/>
              <p:nvPr/>
            </p:nvSpPr>
            <p:spPr>
              <a:xfrm rot="1800000">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cs typeface="Arial"/>
                  </a:rPr>
                  <a:t>PE</a:t>
                </a:r>
                <a:endParaRPr lang="en-US"/>
              </a:p>
            </p:txBody>
          </p:sp>
          <p:sp>
            <p:nvSpPr>
              <p:cNvPr id="49" name="Flowchart: Magnetic Disk 48">
                <a:extLst>
                  <a:ext uri="{FF2B5EF4-FFF2-40B4-BE49-F238E27FC236}">
                    <a16:creationId xmlns:a16="http://schemas.microsoft.com/office/drawing/2014/main" id="{5C92040D-E74D-4907-8E2F-953B573E228C}"/>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0" name="Flowchart: Magnetic Disk 49">
                <a:extLst>
                  <a:ext uri="{FF2B5EF4-FFF2-40B4-BE49-F238E27FC236}">
                    <a16:creationId xmlns:a16="http://schemas.microsoft.com/office/drawing/2014/main" id="{AE0D44EC-CC8B-4DEB-9D0B-E1D3EC8AEA8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cs typeface="Arial"/>
                  </a:rPr>
                  <a:t>PE</a:t>
                </a:r>
                <a:endParaRPr lang="en-US"/>
              </a:p>
            </p:txBody>
          </p:sp>
        </p:grpSp>
      </p:grpSp>
      <p:grpSp>
        <p:nvGrpSpPr>
          <p:cNvPr id="77" name="Group 76">
            <a:extLst>
              <a:ext uri="{FF2B5EF4-FFF2-40B4-BE49-F238E27FC236}">
                <a16:creationId xmlns:a16="http://schemas.microsoft.com/office/drawing/2014/main" id="{56C54EE8-EF11-4BF0-A115-681D7FA0F69D}"/>
              </a:ext>
            </a:extLst>
          </p:cNvPr>
          <p:cNvGrpSpPr/>
          <p:nvPr/>
        </p:nvGrpSpPr>
        <p:grpSpPr>
          <a:xfrm>
            <a:off x="5477773" y="3467905"/>
            <a:ext cx="914400" cy="620931"/>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endParaRPr lang="en-US">
                <a:solidFill>
                  <a:schemeClr val="tx1"/>
                </a:solidFill>
              </a:endParaRPr>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p>
          </p:txBody>
        </p:sp>
      </p:grpSp>
      <p:sp>
        <p:nvSpPr>
          <p:cNvPr id="80" name="TextBox 79">
            <a:extLst>
              <a:ext uri="{FF2B5EF4-FFF2-40B4-BE49-F238E27FC236}">
                <a16:creationId xmlns:a16="http://schemas.microsoft.com/office/drawing/2014/main" id="{D20361FB-B507-4202-BEFC-504FFF9899E4}"/>
              </a:ext>
            </a:extLst>
          </p:cNvPr>
          <p:cNvSpPr txBox="1"/>
          <p:nvPr/>
        </p:nvSpPr>
        <p:spPr>
          <a:xfrm>
            <a:off x="487930" y="5172073"/>
            <a:ext cx="22083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n-lt"/>
                <a:ea typeface="MS PGothic"/>
              </a:rPr>
              <a:t>Physical Volume with </a:t>
            </a:r>
            <a:endParaRPr lang="en-US">
              <a:cs typeface="Calibri" pitchFamily="34" charset="0"/>
            </a:endParaRPr>
          </a:p>
          <a:p>
            <a:pPr algn="ctr"/>
            <a:r>
              <a:rPr lang="en-US">
                <a:latin typeface="+mn-lt"/>
                <a:ea typeface="MS PGothic"/>
              </a:rPr>
              <a:t>Physical Extents (4MB)</a:t>
            </a:r>
            <a:endParaRPr lang="en-US">
              <a:cs typeface="Calibri" pitchFamily="34" charset="0"/>
            </a:endParaRPr>
          </a:p>
        </p:txBody>
      </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a:off x="2562045" y="3644661"/>
            <a:ext cx="2967486" cy="86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0BC5C80-6DB8-4FFD-B246-D2738755DD69}"/>
              </a:ext>
            </a:extLst>
          </p:cNvPr>
          <p:cNvCxnSpPr>
            <a:cxnSpLocks/>
          </p:cNvCxnSpPr>
          <p:nvPr/>
        </p:nvCxnSpPr>
        <p:spPr>
          <a:xfrm>
            <a:off x="2562045" y="3825815"/>
            <a:ext cx="2967486" cy="86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789CD8-E290-4140-825F-6FEB9CC05B70}"/>
              </a:ext>
            </a:extLst>
          </p:cNvPr>
          <p:cNvSpPr txBox="1"/>
          <p:nvPr/>
        </p:nvSpPr>
        <p:spPr>
          <a:xfrm>
            <a:off x="4882551" y="432183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n-lt"/>
                <a:ea typeface="MS PGothic"/>
              </a:rPr>
              <a:t>Logical Volume </a:t>
            </a:r>
            <a:endParaRPr lang="en-US">
              <a:latin typeface="+mn-lt"/>
            </a:endParaRPr>
          </a:p>
          <a:p>
            <a:pPr algn="ctr"/>
            <a:r>
              <a:rPr lang="en-US">
                <a:latin typeface="+mn-lt"/>
                <a:ea typeface="MS PGothic"/>
              </a:rPr>
              <a:t>with </a:t>
            </a:r>
            <a:endParaRPr lang="en-US">
              <a:latin typeface="+mn-lt"/>
            </a:endParaRPr>
          </a:p>
          <a:p>
            <a:pPr algn="ctr"/>
            <a:r>
              <a:rPr lang="en-US">
                <a:latin typeface="+mn-lt"/>
                <a:ea typeface="MS PGothic"/>
              </a:rPr>
              <a:t>Logical Extents (4MB)</a:t>
            </a:r>
            <a:endParaRPr lang="en-US">
              <a:latin typeface="+mn-lt"/>
              <a:cs typeface="Arial"/>
            </a:endParaRP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cs typeface="Arial"/>
              </a:rPr>
              <a:t>When a Physical Volume is added to a Volume Group it is "sliced up" with many extents, each 4MB. These multiple little "slices" are used to support the final Logical Volumes we want.</a:t>
            </a:r>
            <a:endParaRPr lang="en-US">
              <a:latin typeface="+mn-lt"/>
              <a:cs typeface="Arial"/>
            </a:endParaRPr>
          </a:p>
        </p:txBody>
      </p:sp>
    </p:spTree>
    <p:extLst>
      <p:ext uri="{BB962C8B-B14F-4D97-AF65-F5344CB8AC3E}">
        <p14:creationId xmlns:p14="http://schemas.microsoft.com/office/powerpoint/2010/main" val="2503674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a:ea typeface="MS PGothic"/>
              </a:rPr>
              <a:t>Logical Volumes.</a:t>
            </a:r>
          </a:p>
        </p:txBody>
      </p:sp>
      <p:grpSp>
        <p:nvGrpSpPr>
          <p:cNvPr id="77" name="Group 76">
            <a:extLst>
              <a:ext uri="{FF2B5EF4-FFF2-40B4-BE49-F238E27FC236}">
                <a16:creationId xmlns:a16="http://schemas.microsoft.com/office/drawing/2014/main" id="{56C54EE8-EF11-4BF0-A115-681D7FA0F69D}"/>
              </a:ext>
            </a:extLst>
          </p:cNvPr>
          <p:cNvGrpSpPr/>
          <p:nvPr/>
        </p:nvGrpSpPr>
        <p:grpSpPr>
          <a:xfrm>
            <a:off x="1966822" y="3329882"/>
            <a:ext cx="914400" cy="620931"/>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endParaRPr lang="en-US">
                <a:solidFill>
                  <a:schemeClr val="tx1"/>
                </a:solidFill>
              </a:endParaRPr>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p>
          </p:txBody>
        </p:sp>
      </p:gr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flipV="1">
            <a:off x="3968149" y="3023562"/>
            <a:ext cx="2053086" cy="621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0BC5C80-6DB8-4FFD-B246-D2738755DD69}"/>
              </a:ext>
            </a:extLst>
          </p:cNvPr>
          <p:cNvCxnSpPr>
            <a:cxnSpLocks/>
          </p:cNvCxnSpPr>
          <p:nvPr/>
        </p:nvCxnSpPr>
        <p:spPr>
          <a:xfrm>
            <a:off x="3968151" y="3705048"/>
            <a:ext cx="2104845" cy="724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A </a:t>
            </a:r>
            <a:r>
              <a:rPr lang="en-US" b="1" dirty="0">
                <a:latin typeface="+mn-lt"/>
                <a:ea typeface="MS PGothic"/>
                <a:cs typeface="Arial"/>
              </a:rPr>
              <a:t>striped </a:t>
            </a:r>
            <a:r>
              <a:rPr lang="en-US" dirty="0">
                <a:latin typeface="+mn-lt"/>
                <a:ea typeface="MS PGothic"/>
                <a:cs typeface="Arial"/>
              </a:rPr>
              <a:t>logical volume uses PEs from two (or more) separate disks which it reads from and writes to at the same time.</a:t>
            </a:r>
            <a:endParaRPr lang="en-US">
              <a:latin typeface="Arial"/>
              <a:cs typeface="Arial"/>
            </a:endParaRPr>
          </a:p>
        </p:txBody>
      </p:sp>
      <p:grpSp>
        <p:nvGrpSpPr>
          <p:cNvPr id="25" name="Group 24">
            <a:extLst>
              <a:ext uri="{FF2B5EF4-FFF2-40B4-BE49-F238E27FC236}">
                <a16:creationId xmlns:a16="http://schemas.microsoft.com/office/drawing/2014/main" id="{39EC3C6E-6C5E-42D0-8F50-76BB0636FCB2}"/>
              </a:ext>
            </a:extLst>
          </p:cNvPr>
          <p:cNvGrpSpPr/>
          <p:nvPr/>
        </p:nvGrpSpPr>
        <p:grpSpPr>
          <a:xfrm>
            <a:off x="6045976" y="4286163"/>
            <a:ext cx="417305" cy="750672"/>
            <a:chOff x="3190633" y="2785166"/>
            <a:chExt cx="926263" cy="1518422"/>
          </a:xfrm>
        </p:grpSpPr>
        <p:grpSp>
          <p:nvGrpSpPr>
            <p:cNvPr id="36" name="Group 35">
              <a:extLst>
                <a:ext uri="{FF2B5EF4-FFF2-40B4-BE49-F238E27FC236}">
                  <a16:creationId xmlns:a16="http://schemas.microsoft.com/office/drawing/2014/main" id="{BA8F81DC-B349-4592-AAF4-A702B67CACED}"/>
                </a:ext>
              </a:extLst>
            </p:cNvPr>
            <p:cNvGrpSpPr/>
            <p:nvPr/>
          </p:nvGrpSpPr>
          <p:grpSpPr>
            <a:xfrm>
              <a:off x="3190633" y="2785166"/>
              <a:ext cx="926263" cy="819682"/>
              <a:chOff x="3190633" y="2785166"/>
              <a:chExt cx="926263" cy="819682"/>
            </a:xfrm>
          </p:grpSpPr>
          <p:sp>
            <p:nvSpPr>
              <p:cNvPr id="41" name="Flowchart: Magnetic Disk 40">
                <a:extLst>
                  <a:ext uri="{FF2B5EF4-FFF2-40B4-BE49-F238E27FC236}">
                    <a16:creationId xmlns:a16="http://schemas.microsoft.com/office/drawing/2014/main" id="{E2CC17B0-2205-42EB-A822-C5E86E126CCA}"/>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2" name="Flowchart: Magnetic Disk 41">
                <a:extLst>
                  <a:ext uri="{FF2B5EF4-FFF2-40B4-BE49-F238E27FC236}">
                    <a16:creationId xmlns:a16="http://schemas.microsoft.com/office/drawing/2014/main" id="{526FD7EA-D49F-47B7-AA7F-18FF7CACBD77}"/>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3" name="Flowchart: Magnetic Disk 42">
                <a:extLst>
                  <a:ext uri="{FF2B5EF4-FFF2-40B4-BE49-F238E27FC236}">
                    <a16:creationId xmlns:a16="http://schemas.microsoft.com/office/drawing/2014/main" id="{F2BCDEDD-FD79-4431-ADC9-A983BF55653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7" name="Group 36">
              <a:extLst>
                <a:ext uri="{FF2B5EF4-FFF2-40B4-BE49-F238E27FC236}">
                  <a16:creationId xmlns:a16="http://schemas.microsoft.com/office/drawing/2014/main" id="{5F2CBC6A-927E-48A6-AD13-12C867A4CF61}"/>
                </a:ext>
              </a:extLst>
            </p:cNvPr>
            <p:cNvGrpSpPr/>
            <p:nvPr/>
          </p:nvGrpSpPr>
          <p:grpSpPr>
            <a:xfrm>
              <a:off x="3190633" y="3483906"/>
              <a:ext cx="926263" cy="819682"/>
              <a:chOff x="3190633" y="2785166"/>
              <a:chExt cx="926263" cy="819682"/>
            </a:xfrm>
          </p:grpSpPr>
          <p:sp>
            <p:nvSpPr>
              <p:cNvPr id="38" name="Flowchart: Magnetic Disk 37">
                <a:extLst>
                  <a:ext uri="{FF2B5EF4-FFF2-40B4-BE49-F238E27FC236}">
                    <a16:creationId xmlns:a16="http://schemas.microsoft.com/office/drawing/2014/main" id="{87F4452B-DA3C-4EF4-AD40-B090F01716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9" name="Flowchart: Magnetic Disk 38">
                <a:extLst>
                  <a:ext uri="{FF2B5EF4-FFF2-40B4-BE49-F238E27FC236}">
                    <a16:creationId xmlns:a16="http://schemas.microsoft.com/office/drawing/2014/main" id="{8544A41A-3896-402F-A990-4431DBE9DF3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EEEDB37F-9002-4070-9FA7-86F81CD86CDB}"/>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26" name="Group 25">
            <a:extLst>
              <a:ext uri="{FF2B5EF4-FFF2-40B4-BE49-F238E27FC236}">
                <a16:creationId xmlns:a16="http://schemas.microsoft.com/office/drawing/2014/main" id="{1825BD65-B6D5-4038-8BE2-BC160874B987}"/>
              </a:ext>
            </a:extLst>
          </p:cNvPr>
          <p:cNvGrpSpPr/>
          <p:nvPr/>
        </p:nvGrpSpPr>
        <p:grpSpPr>
          <a:xfrm>
            <a:off x="6045976" y="2931816"/>
            <a:ext cx="417305" cy="750672"/>
            <a:chOff x="3190633" y="2785166"/>
            <a:chExt cx="926263" cy="1518422"/>
          </a:xfrm>
        </p:grpSpPr>
        <p:grpSp>
          <p:nvGrpSpPr>
            <p:cNvPr id="27" name="Group 26">
              <a:extLst>
                <a:ext uri="{FF2B5EF4-FFF2-40B4-BE49-F238E27FC236}">
                  <a16:creationId xmlns:a16="http://schemas.microsoft.com/office/drawing/2014/main" id="{763B3FF7-66A8-4E58-8F99-7151AA567897}"/>
                </a:ext>
              </a:extLst>
            </p:cNvPr>
            <p:cNvGrpSpPr/>
            <p:nvPr/>
          </p:nvGrpSpPr>
          <p:grpSpPr>
            <a:xfrm>
              <a:off x="3190633" y="2785166"/>
              <a:ext cx="926263" cy="819682"/>
              <a:chOff x="3190633" y="2785166"/>
              <a:chExt cx="926263" cy="819682"/>
            </a:xfrm>
          </p:grpSpPr>
          <p:sp>
            <p:nvSpPr>
              <p:cNvPr id="32" name="Flowchart: Magnetic Disk 31">
                <a:extLst>
                  <a:ext uri="{FF2B5EF4-FFF2-40B4-BE49-F238E27FC236}">
                    <a16:creationId xmlns:a16="http://schemas.microsoft.com/office/drawing/2014/main" id="{B66F52F8-B411-44C9-B88E-DD68E4899E0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ED776B40-0A5B-49BB-AA7E-BB138DE3251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4" name="Flowchart: Magnetic Disk 33">
                <a:extLst>
                  <a:ext uri="{FF2B5EF4-FFF2-40B4-BE49-F238E27FC236}">
                    <a16:creationId xmlns:a16="http://schemas.microsoft.com/office/drawing/2014/main" id="{3A06338D-06A5-4DDF-AC6E-6A2A6967D92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8" name="Group 27">
              <a:extLst>
                <a:ext uri="{FF2B5EF4-FFF2-40B4-BE49-F238E27FC236}">
                  <a16:creationId xmlns:a16="http://schemas.microsoft.com/office/drawing/2014/main" id="{F2671DA9-7F3A-4E30-A6F6-E9FEC6F58603}"/>
                </a:ext>
              </a:extLst>
            </p:cNvPr>
            <p:cNvGrpSpPr/>
            <p:nvPr/>
          </p:nvGrpSpPr>
          <p:grpSpPr>
            <a:xfrm>
              <a:off x="3190633" y="3483906"/>
              <a:ext cx="926263" cy="819682"/>
              <a:chOff x="3190633" y="2785166"/>
              <a:chExt cx="926263" cy="819682"/>
            </a:xfrm>
          </p:grpSpPr>
          <p:sp>
            <p:nvSpPr>
              <p:cNvPr id="29" name="Flowchart: Magnetic Disk 28">
                <a:extLst>
                  <a:ext uri="{FF2B5EF4-FFF2-40B4-BE49-F238E27FC236}">
                    <a16:creationId xmlns:a16="http://schemas.microsoft.com/office/drawing/2014/main" id="{ACDE6CCD-33F6-4D54-9BCC-0A3BEFC543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79A6776F-8C52-4441-BD14-2088E2B356C4}"/>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Flowchart: Magnetic Disk 30">
                <a:extLst>
                  <a:ext uri="{FF2B5EF4-FFF2-40B4-BE49-F238E27FC236}">
                    <a16:creationId xmlns:a16="http://schemas.microsoft.com/office/drawing/2014/main" id="{5477B370-0830-41EC-9192-BE64D08AD680}"/>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9" name="Arrow: Right 8">
            <a:extLst>
              <a:ext uri="{FF2B5EF4-FFF2-40B4-BE49-F238E27FC236}">
                <a16:creationId xmlns:a16="http://schemas.microsoft.com/office/drawing/2014/main" id="{DE288977-EDA5-4CBD-97C4-89F077EEBBDB}"/>
              </a:ext>
            </a:extLst>
          </p:cNvPr>
          <p:cNvSpPr/>
          <p:nvPr/>
        </p:nvSpPr>
        <p:spPr>
          <a:xfrm>
            <a:off x="200911" y="3100420"/>
            <a:ext cx="1651267" cy="10108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cs typeface="Arial"/>
              </a:rPr>
              <a:t>Blocks 1,2,3,4,5,6,...</a:t>
            </a:r>
          </a:p>
        </p:txBody>
      </p:sp>
      <p:cxnSp>
        <p:nvCxnSpPr>
          <p:cNvPr id="56" name="Straight Arrow Connector 55">
            <a:extLst>
              <a:ext uri="{FF2B5EF4-FFF2-40B4-BE49-F238E27FC236}">
                <a16:creationId xmlns:a16="http://schemas.microsoft.com/office/drawing/2014/main" id="{2DF21684-90F0-45F3-90DE-915E71C271DE}"/>
              </a:ext>
            </a:extLst>
          </p:cNvPr>
          <p:cNvCxnSpPr>
            <a:cxnSpLocks/>
          </p:cNvCxnSpPr>
          <p:nvPr/>
        </p:nvCxnSpPr>
        <p:spPr>
          <a:xfrm>
            <a:off x="2829463" y="3661913"/>
            <a:ext cx="1104181" cy="25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3D54A7A-38BE-4F68-8B42-4E147B1591AE}"/>
              </a:ext>
            </a:extLst>
          </p:cNvPr>
          <p:cNvSpPr txBox="1"/>
          <p:nvPr/>
        </p:nvSpPr>
        <p:spPr>
          <a:xfrm>
            <a:off x="3947123" y="2920581"/>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1,3,5,...</a:t>
            </a:r>
            <a:endParaRPr lang="en-US" dirty="0">
              <a:latin typeface="+mn-lt"/>
            </a:endParaRPr>
          </a:p>
        </p:txBody>
      </p:sp>
      <p:sp>
        <p:nvSpPr>
          <p:cNvPr id="58" name="TextBox 57">
            <a:extLst>
              <a:ext uri="{FF2B5EF4-FFF2-40B4-BE49-F238E27FC236}">
                <a16:creationId xmlns:a16="http://schemas.microsoft.com/office/drawing/2014/main" id="{8B9F2084-FC3D-4EE1-9568-C4F24CB4DE24}"/>
              </a:ext>
            </a:extLst>
          </p:cNvPr>
          <p:cNvSpPr txBox="1"/>
          <p:nvPr/>
        </p:nvSpPr>
        <p:spPr>
          <a:xfrm>
            <a:off x="3869484" y="4214543"/>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2,4,6,....</a:t>
            </a:r>
            <a:endParaRPr lang="en-US" dirty="0">
              <a:latin typeface="+mn-lt"/>
            </a:endParaRPr>
          </a:p>
        </p:txBody>
      </p:sp>
      <p:sp>
        <p:nvSpPr>
          <p:cNvPr id="11" name="TextBox 10">
            <a:extLst>
              <a:ext uri="{FF2B5EF4-FFF2-40B4-BE49-F238E27FC236}">
                <a16:creationId xmlns:a16="http://schemas.microsoft.com/office/drawing/2014/main" id="{78423DFF-1AFE-4BD7-9398-2AF3EA08040D}"/>
              </a:ext>
            </a:extLst>
          </p:cNvPr>
          <p:cNvSpPr txBox="1"/>
          <p:nvPr/>
        </p:nvSpPr>
        <p:spPr>
          <a:xfrm>
            <a:off x="958610" y="5435720"/>
            <a:ext cx="57279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Because any </a:t>
            </a:r>
            <a:r>
              <a:rPr lang="en-US" i="1" dirty="0">
                <a:latin typeface="+mn-lt"/>
                <a:ea typeface="MS PGothic"/>
              </a:rPr>
              <a:t>one </a:t>
            </a:r>
            <a:r>
              <a:rPr lang="en-US" dirty="0">
                <a:latin typeface="+mn-lt"/>
                <a:ea typeface="MS PGothic"/>
              </a:rPr>
              <a:t>transaction receives the services of </a:t>
            </a:r>
            <a:r>
              <a:rPr lang="en-US" i="1" dirty="0">
                <a:latin typeface="+mn-lt"/>
                <a:ea typeface="MS PGothic"/>
              </a:rPr>
              <a:t>two </a:t>
            </a:r>
            <a:r>
              <a:rPr lang="en-US">
                <a:latin typeface="+mn-lt"/>
                <a:ea typeface="MS PGothic"/>
              </a:rPr>
              <a:t>disk read/write heads, it goes through much faster.</a:t>
            </a:r>
            <a:endParaRPr lang="en-US"/>
          </a:p>
        </p:txBody>
      </p:sp>
    </p:spTree>
    <p:extLst>
      <p:ext uri="{BB962C8B-B14F-4D97-AF65-F5344CB8AC3E}">
        <p14:creationId xmlns:p14="http://schemas.microsoft.com/office/powerpoint/2010/main" val="34051168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a:ea typeface="MS PGothic"/>
              </a:rPr>
              <a:t>Logical Volumes.</a:t>
            </a:r>
          </a:p>
        </p:txBody>
      </p:sp>
      <p:grpSp>
        <p:nvGrpSpPr>
          <p:cNvPr id="77" name="Group 76">
            <a:extLst>
              <a:ext uri="{FF2B5EF4-FFF2-40B4-BE49-F238E27FC236}">
                <a16:creationId xmlns:a16="http://schemas.microsoft.com/office/drawing/2014/main" id="{56C54EE8-EF11-4BF0-A115-681D7FA0F69D}"/>
              </a:ext>
            </a:extLst>
          </p:cNvPr>
          <p:cNvGrpSpPr/>
          <p:nvPr/>
        </p:nvGrpSpPr>
        <p:grpSpPr>
          <a:xfrm>
            <a:off x="1966822" y="3329882"/>
            <a:ext cx="914400" cy="620931"/>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endParaRPr lang="en-US">
                <a:solidFill>
                  <a:schemeClr val="tx1"/>
                </a:solidFill>
              </a:endParaRPr>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p>
          </p:txBody>
        </p:sp>
      </p:gr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flipV="1">
            <a:off x="3968149" y="3023562"/>
            <a:ext cx="2053086" cy="621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0BC5C80-6DB8-4FFD-B246-D2738755DD69}"/>
              </a:ext>
            </a:extLst>
          </p:cNvPr>
          <p:cNvCxnSpPr>
            <a:cxnSpLocks/>
          </p:cNvCxnSpPr>
          <p:nvPr/>
        </p:nvCxnSpPr>
        <p:spPr>
          <a:xfrm>
            <a:off x="3968151" y="3705048"/>
            <a:ext cx="2104845" cy="724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A </a:t>
            </a:r>
            <a:r>
              <a:rPr lang="en-US" b="1" dirty="0">
                <a:latin typeface="+mn-lt"/>
                <a:ea typeface="MS PGothic"/>
                <a:cs typeface="Arial"/>
              </a:rPr>
              <a:t>mirrored </a:t>
            </a:r>
            <a:r>
              <a:rPr lang="en-US" dirty="0">
                <a:latin typeface="+mn-lt"/>
                <a:ea typeface="MS PGothic"/>
                <a:cs typeface="Arial"/>
              </a:rPr>
              <a:t>logical volume uses PEs from two separate disks. It reads and writes the same data to each.</a:t>
            </a:r>
            <a:endParaRPr lang="en-US" dirty="0">
              <a:latin typeface="Arial"/>
              <a:cs typeface="Arial"/>
            </a:endParaRPr>
          </a:p>
        </p:txBody>
      </p:sp>
      <p:grpSp>
        <p:nvGrpSpPr>
          <p:cNvPr id="25" name="Group 24">
            <a:extLst>
              <a:ext uri="{FF2B5EF4-FFF2-40B4-BE49-F238E27FC236}">
                <a16:creationId xmlns:a16="http://schemas.microsoft.com/office/drawing/2014/main" id="{39EC3C6E-6C5E-42D0-8F50-76BB0636FCB2}"/>
              </a:ext>
            </a:extLst>
          </p:cNvPr>
          <p:cNvGrpSpPr/>
          <p:nvPr/>
        </p:nvGrpSpPr>
        <p:grpSpPr>
          <a:xfrm>
            <a:off x="6045976" y="4286163"/>
            <a:ext cx="417305" cy="750672"/>
            <a:chOff x="3190633" y="2785166"/>
            <a:chExt cx="926263" cy="1518422"/>
          </a:xfrm>
        </p:grpSpPr>
        <p:grpSp>
          <p:nvGrpSpPr>
            <p:cNvPr id="36" name="Group 35">
              <a:extLst>
                <a:ext uri="{FF2B5EF4-FFF2-40B4-BE49-F238E27FC236}">
                  <a16:creationId xmlns:a16="http://schemas.microsoft.com/office/drawing/2014/main" id="{BA8F81DC-B349-4592-AAF4-A702B67CACED}"/>
                </a:ext>
              </a:extLst>
            </p:cNvPr>
            <p:cNvGrpSpPr/>
            <p:nvPr/>
          </p:nvGrpSpPr>
          <p:grpSpPr>
            <a:xfrm>
              <a:off x="3190633" y="2785166"/>
              <a:ext cx="926263" cy="819682"/>
              <a:chOff x="3190633" y="2785166"/>
              <a:chExt cx="926263" cy="819682"/>
            </a:xfrm>
          </p:grpSpPr>
          <p:sp>
            <p:nvSpPr>
              <p:cNvPr id="41" name="Flowchart: Magnetic Disk 40">
                <a:extLst>
                  <a:ext uri="{FF2B5EF4-FFF2-40B4-BE49-F238E27FC236}">
                    <a16:creationId xmlns:a16="http://schemas.microsoft.com/office/drawing/2014/main" id="{E2CC17B0-2205-42EB-A822-C5E86E126CCA}"/>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2" name="Flowchart: Magnetic Disk 41">
                <a:extLst>
                  <a:ext uri="{FF2B5EF4-FFF2-40B4-BE49-F238E27FC236}">
                    <a16:creationId xmlns:a16="http://schemas.microsoft.com/office/drawing/2014/main" id="{526FD7EA-D49F-47B7-AA7F-18FF7CACBD77}"/>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3" name="Flowchart: Magnetic Disk 42">
                <a:extLst>
                  <a:ext uri="{FF2B5EF4-FFF2-40B4-BE49-F238E27FC236}">
                    <a16:creationId xmlns:a16="http://schemas.microsoft.com/office/drawing/2014/main" id="{F2BCDEDD-FD79-4431-ADC9-A983BF55653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7" name="Group 36">
              <a:extLst>
                <a:ext uri="{FF2B5EF4-FFF2-40B4-BE49-F238E27FC236}">
                  <a16:creationId xmlns:a16="http://schemas.microsoft.com/office/drawing/2014/main" id="{5F2CBC6A-927E-48A6-AD13-12C867A4CF61}"/>
                </a:ext>
              </a:extLst>
            </p:cNvPr>
            <p:cNvGrpSpPr/>
            <p:nvPr/>
          </p:nvGrpSpPr>
          <p:grpSpPr>
            <a:xfrm>
              <a:off x="3190633" y="3483906"/>
              <a:ext cx="926263" cy="819682"/>
              <a:chOff x="3190633" y="2785166"/>
              <a:chExt cx="926263" cy="819682"/>
            </a:xfrm>
          </p:grpSpPr>
          <p:sp>
            <p:nvSpPr>
              <p:cNvPr id="38" name="Flowchart: Magnetic Disk 37">
                <a:extLst>
                  <a:ext uri="{FF2B5EF4-FFF2-40B4-BE49-F238E27FC236}">
                    <a16:creationId xmlns:a16="http://schemas.microsoft.com/office/drawing/2014/main" id="{87F4452B-DA3C-4EF4-AD40-B090F01716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9" name="Flowchart: Magnetic Disk 38">
                <a:extLst>
                  <a:ext uri="{FF2B5EF4-FFF2-40B4-BE49-F238E27FC236}">
                    <a16:creationId xmlns:a16="http://schemas.microsoft.com/office/drawing/2014/main" id="{8544A41A-3896-402F-A990-4431DBE9DF3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EEEDB37F-9002-4070-9FA7-86F81CD86CDB}"/>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26" name="Group 25">
            <a:extLst>
              <a:ext uri="{FF2B5EF4-FFF2-40B4-BE49-F238E27FC236}">
                <a16:creationId xmlns:a16="http://schemas.microsoft.com/office/drawing/2014/main" id="{1825BD65-B6D5-4038-8BE2-BC160874B987}"/>
              </a:ext>
            </a:extLst>
          </p:cNvPr>
          <p:cNvGrpSpPr/>
          <p:nvPr/>
        </p:nvGrpSpPr>
        <p:grpSpPr>
          <a:xfrm>
            <a:off x="6049615" y="2956791"/>
            <a:ext cx="417305" cy="750672"/>
            <a:chOff x="3190633" y="2785166"/>
            <a:chExt cx="926263" cy="1518422"/>
          </a:xfrm>
        </p:grpSpPr>
        <p:grpSp>
          <p:nvGrpSpPr>
            <p:cNvPr id="27" name="Group 26">
              <a:extLst>
                <a:ext uri="{FF2B5EF4-FFF2-40B4-BE49-F238E27FC236}">
                  <a16:creationId xmlns:a16="http://schemas.microsoft.com/office/drawing/2014/main" id="{763B3FF7-66A8-4E58-8F99-7151AA567897}"/>
                </a:ext>
              </a:extLst>
            </p:cNvPr>
            <p:cNvGrpSpPr/>
            <p:nvPr/>
          </p:nvGrpSpPr>
          <p:grpSpPr>
            <a:xfrm>
              <a:off x="3190633" y="2785166"/>
              <a:ext cx="926263" cy="819682"/>
              <a:chOff x="3190633" y="2785166"/>
              <a:chExt cx="926263" cy="819682"/>
            </a:xfrm>
          </p:grpSpPr>
          <p:sp>
            <p:nvSpPr>
              <p:cNvPr id="32" name="Flowchart: Magnetic Disk 31">
                <a:extLst>
                  <a:ext uri="{FF2B5EF4-FFF2-40B4-BE49-F238E27FC236}">
                    <a16:creationId xmlns:a16="http://schemas.microsoft.com/office/drawing/2014/main" id="{B66F52F8-B411-44C9-B88E-DD68E4899E0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ED776B40-0A5B-49BB-AA7E-BB138DE3251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4" name="Flowchart: Magnetic Disk 33">
                <a:extLst>
                  <a:ext uri="{FF2B5EF4-FFF2-40B4-BE49-F238E27FC236}">
                    <a16:creationId xmlns:a16="http://schemas.microsoft.com/office/drawing/2014/main" id="{3A06338D-06A5-4DDF-AC6E-6A2A6967D92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8" name="Group 27">
              <a:extLst>
                <a:ext uri="{FF2B5EF4-FFF2-40B4-BE49-F238E27FC236}">
                  <a16:creationId xmlns:a16="http://schemas.microsoft.com/office/drawing/2014/main" id="{F2671DA9-7F3A-4E30-A6F6-E9FEC6F58603}"/>
                </a:ext>
              </a:extLst>
            </p:cNvPr>
            <p:cNvGrpSpPr/>
            <p:nvPr/>
          </p:nvGrpSpPr>
          <p:grpSpPr>
            <a:xfrm>
              <a:off x="3190633" y="3483906"/>
              <a:ext cx="926263" cy="819682"/>
              <a:chOff x="3190633" y="2785166"/>
              <a:chExt cx="926263" cy="819682"/>
            </a:xfrm>
          </p:grpSpPr>
          <p:sp>
            <p:nvSpPr>
              <p:cNvPr id="29" name="Flowchart: Magnetic Disk 28">
                <a:extLst>
                  <a:ext uri="{FF2B5EF4-FFF2-40B4-BE49-F238E27FC236}">
                    <a16:creationId xmlns:a16="http://schemas.microsoft.com/office/drawing/2014/main" id="{ACDE6CCD-33F6-4D54-9BCC-0A3BEFC543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79A6776F-8C52-4441-BD14-2088E2B356C4}"/>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Flowchart: Magnetic Disk 30">
                <a:extLst>
                  <a:ext uri="{FF2B5EF4-FFF2-40B4-BE49-F238E27FC236}">
                    <a16:creationId xmlns:a16="http://schemas.microsoft.com/office/drawing/2014/main" id="{5477B370-0830-41EC-9192-BE64D08AD680}"/>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9" name="Arrow: Right 8">
            <a:extLst>
              <a:ext uri="{FF2B5EF4-FFF2-40B4-BE49-F238E27FC236}">
                <a16:creationId xmlns:a16="http://schemas.microsoft.com/office/drawing/2014/main" id="{DE288977-EDA5-4CBD-97C4-89F077EEBBDB}"/>
              </a:ext>
            </a:extLst>
          </p:cNvPr>
          <p:cNvSpPr/>
          <p:nvPr/>
        </p:nvSpPr>
        <p:spPr>
          <a:xfrm>
            <a:off x="200911" y="3100420"/>
            <a:ext cx="1651267" cy="10108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cs typeface="Arial"/>
              </a:rPr>
              <a:t>Blocks 1,2,3,4,5,6,...</a:t>
            </a:r>
          </a:p>
        </p:txBody>
      </p:sp>
      <p:cxnSp>
        <p:nvCxnSpPr>
          <p:cNvPr id="56" name="Straight Arrow Connector 55">
            <a:extLst>
              <a:ext uri="{FF2B5EF4-FFF2-40B4-BE49-F238E27FC236}">
                <a16:creationId xmlns:a16="http://schemas.microsoft.com/office/drawing/2014/main" id="{2DF21684-90F0-45F3-90DE-915E71C271DE}"/>
              </a:ext>
            </a:extLst>
          </p:cNvPr>
          <p:cNvCxnSpPr>
            <a:cxnSpLocks/>
          </p:cNvCxnSpPr>
          <p:nvPr/>
        </p:nvCxnSpPr>
        <p:spPr>
          <a:xfrm>
            <a:off x="2829463" y="3661913"/>
            <a:ext cx="1104181" cy="25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3D54A7A-38BE-4F68-8B42-4E147B1591AE}"/>
              </a:ext>
            </a:extLst>
          </p:cNvPr>
          <p:cNvSpPr txBox="1"/>
          <p:nvPr/>
        </p:nvSpPr>
        <p:spPr>
          <a:xfrm>
            <a:off x="3947123" y="2920581"/>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1,2,3,...</a:t>
            </a:r>
            <a:endParaRPr lang="en-US" dirty="0">
              <a:latin typeface="+mn-lt"/>
            </a:endParaRPr>
          </a:p>
        </p:txBody>
      </p:sp>
      <p:sp>
        <p:nvSpPr>
          <p:cNvPr id="58" name="TextBox 57">
            <a:extLst>
              <a:ext uri="{FF2B5EF4-FFF2-40B4-BE49-F238E27FC236}">
                <a16:creationId xmlns:a16="http://schemas.microsoft.com/office/drawing/2014/main" id="{8B9F2084-FC3D-4EE1-9568-C4F24CB4DE24}"/>
              </a:ext>
            </a:extLst>
          </p:cNvPr>
          <p:cNvSpPr txBox="1"/>
          <p:nvPr/>
        </p:nvSpPr>
        <p:spPr>
          <a:xfrm>
            <a:off x="3869484" y="4214543"/>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1,2,3,</a:t>
            </a:r>
            <a:r>
              <a:rPr lang="en-US" dirty="0">
                <a:latin typeface="+mn-lt"/>
                <a:ea typeface="MS PGothic"/>
              </a:rPr>
              <a:t>....</a:t>
            </a:r>
            <a:endParaRPr lang="en-US" dirty="0">
              <a:latin typeface="+mn-lt"/>
            </a:endParaRPr>
          </a:p>
        </p:txBody>
      </p:sp>
      <p:sp>
        <p:nvSpPr>
          <p:cNvPr id="11" name="TextBox 10">
            <a:extLst>
              <a:ext uri="{FF2B5EF4-FFF2-40B4-BE49-F238E27FC236}">
                <a16:creationId xmlns:a16="http://schemas.microsoft.com/office/drawing/2014/main" id="{78423DFF-1AFE-4BD7-9398-2AF3EA08040D}"/>
              </a:ext>
            </a:extLst>
          </p:cNvPr>
          <p:cNvSpPr txBox="1"/>
          <p:nvPr/>
        </p:nvSpPr>
        <p:spPr>
          <a:xfrm>
            <a:off x="958610" y="5435720"/>
            <a:ext cx="5727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If either one of the disks fails, the Logical Volume does NOT fail, because it still has access to a full set of data.</a:t>
            </a:r>
            <a:endParaRPr lang="en-US"/>
          </a:p>
        </p:txBody>
      </p:sp>
    </p:spTree>
    <p:extLst>
      <p:ext uri="{BB962C8B-B14F-4D97-AF65-F5344CB8AC3E}">
        <p14:creationId xmlns:p14="http://schemas.microsoft.com/office/powerpoint/2010/main" val="4094466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67FC33-EE22-4201-81B9-DC51CFFC4818}"/>
              </a:ext>
            </a:extLst>
          </p:cNvPr>
          <p:cNvSpPr txBox="1"/>
          <p:nvPr/>
        </p:nvSpPr>
        <p:spPr>
          <a:xfrm>
            <a:off x="248507" y="2669738"/>
            <a:ext cx="7236791" cy="3358649"/>
          </a:xfrm>
          <a:prstGeom prst="rect">
            <a:avLst/>
          </a:prstGeom>
        </p:spPr>
        <p:txBody>
          <a:bodyPr wrap="none" rtlCol="0">
            <a:noAutofit/>
          </a:bodyPr>
          <a:lstStyle/>
          <a:p>
            <a:r>
              <a:rPr lang="en-GB" dirty="0">
                <a:latin typeface="+mn-lt"/>
              </a:rPr>
              <a:t># </a:t>
            </a:r>
            <a:r>
              <a:rPr lang="en-GB" dirty="0" err="1">
                <a:latin typeface="+mn-lt"/>
              </a:rPr>
              <a:t>pvdisplay</a:t>
            </a:r>
            <a:endParaRPr lang="en-GB" dirty="0">
              <a:latin typeface="+mn-lt"/>
            </a:endParaRPr>
          </a:p>
          <a:p>
            <a:r>
              <a:rPr lang="en-GB" dirty="0">
                <a:latin typeface="+mn-lt"/>
              </a:rPr>
              <a:t>--- NEW Physical volume ---</a:t>
            </a:r>
          </a:p>
          <a:p>
            <a:r>
              <a:rPr lang="en-GB" dirty="0">
                <a:latin typeface="+mn-lt"/>
              </a:rPr>
              <a:t>  PV Name               /dev/</a:t>
            </a:r>
            <a:r>
              <a:rPr lang="en-GB" dirty="0" err="1">
                <a:latin typeface="+mn-lt"/>
              </a:rPr>
              <a:t>sdc</a:t>
            </a:r>
            <a:endParaRPr lang="en-GB" dirty="0">
              <a:latin typeface="+mn-lt"/>
            </a:endParaRPr>
          </a:p>
          <a:p>
            <a:r>
              <a:rPr lang="en-GB" dirty="0">
                <a:latin typeface="+mn-lt"/>
              </a:rPr>
              <a:t>  VG Name</a:t>
            </a:r>
          </a:p>
          <a:p>
            <a:r>
              <a:rPr lang="en-GB" dirty="0">
                <a:latin typeface="+mn-lt"/>
              </a:rPr>
              <a:t>  PV Size               100.00 </a:t>
            </a:r>
            <a:r>
              <a:rPr lang="en-GB" dirty="0" err="1">
                <a:latin typeface="+mn-lt"/>
              </a:rPr>
              <a:t>GiB</a:t>
            </a:r>
            <a:endParaRPr lang="en-GB" dirty="0">
              <a:latin typeface="+mn-lt"/>
            </a:endParaRPr>
          </a:p>
          <a:p>
            <a:r>
              <a:rPr lang="en-GB" dirty="0">
                <a:latin typeface="+mn-lt"/>
              </a:rPr>
              <a:t>  </a:t>
            </a:r>
            <a:r>
              <a:rPr lang="en-GB" dirty="0" err="1">
                <a:latin typeface="+mn-lt"/>
              </a:rPr>
              <a:t>Allocatable</a:t>
            </a:r>
            <a:r>
              <a:rPr lang="en-GB" dirty="0">
                <a:latin typeface="+mn-lt"/>
              </a:rPr>
              <a:t>           NO</a:t>
            </a:r>
          </a:p>
          <a:p>
            <a:r>
              <a:rPr lang="en-GB" dirty="0">
                <a:latin typeface="+mn-lt"/>
              </a:rPr>
              <a:t>  PE Size               0</a:t>
            </a:r>
          </a:p>
          <a:p>
            <a:r>
              <a:rPr lang="en-GB" dirty="0">
                <a:latin typeface="+mn-lt"/>
              </a:rPr>
              <a:t>  Total PE              0</a:t>
            </a:r>
          </a:p>
          <a:p>
            <a:r>
              <a:rPr lang="en-GB" dirty="0">
                <a:latin typeface="+mn-lt"/>
              </a:rPr>
              <a:t>  Free PE              0</a:t>
            </a:r>
          </a:p>
          <a:p>
            <a:r>
              <a:rPr lang="en-GB" dirty="0">
                <a:latin typeface="+mn-lt"/>
              </a:rPr>
              <a:t>  Allocated PE       0</a:t>
            </a:r>
          </a:p>
          <a:p>
            <a:r>
              <a:rPr lang="en-GB" dirty="0">
                <a:latin typeface="+mn-lt"/>
              </a:rPr>
              <a:t>  PV UUID               T713nk-hd09-ftka-lokE-VNWw-9iIC-CMpS0H</a:t>
            </a:r>
          </a:p>
        </p:txBody>
      </p:sp>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Defining disk space as a Physical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pvcreate</a:t>
            </a:r>
            <a:r>
              <a:rPr lang="en-US" dirty="0">
                <a:latin typeface="+mn-lt"/>
                <a:ea typeface="MS PGothic"/>
                <a:cs typeface="Arial"/>
              </a:rPr>
              <a:t> /dev/</a:t>
            </a:r>
            <a:r>
              <a:rPr lang="en-US" dirty="0" err="1">
                <a:latin typeface="+mn-lt"/>
                <a:ea typeface="MS PGothic"/>
                <a:cs typeface="Arial"/>
              </a:rPr>
              <a:t>sdc</a:t>
            </a:r>
            <a:endParaRPr lang="en-US" dirty="0">
              <a:latin typeface="+mn-lt"/>
              <a:ea typeface="MS PGothic"/>
              <a:cs typeface="Arial"/>
            </a:endParaRPr>
          </a:p>
          <a:p>
            <a:r>
              <a:rPr lang="en-US" dirty="0">
                <a:latin typeface="+mn-lt"/>
                <a:ea typeface="MS PGothic"/>
                <a:cs typeface="Arial"/>
              </a:rPr>
              <a:t>  Physical volume "/dev/</a:t>
            </a:r>
            <a:r>
              <a:rPr lang="en-US" dirty="0" err="1">
                <a:latin typeface="+mn-lt"/>
                <a:ea typeface="MS PGothic"/>
                <a:cs typeface="Arial"/>
              </a:rPr>
              <a:t>sdc</a:t>
            </a:r>
            <a:r>
              <a:rPr lang="en-US" dirty="0">
                <a:latin typeface="+mn-lt"/>
                <a:ea typeface="MS PGothic"/>
                <a:cs typeface="Arial"/>
              </a:rPr>
              <a:t>" successfully created.</a:t>
            </a:r>
            <a:endParaRPr lang="en-US" dirty="0">
              <a:latin typeface="Arial"/>
              <a:cs typeface="Arial"/>
            </a:endParaRPr>
          </a:p>
        </p:txBody>
      </p:sp>
      <p:sp>
        <p:nvSpPr>
          <p:cNvPr id="44" name="Flowchart: Magnetic Disk 43">
            <a:extLst>
              <a:ext uri="{FF2B5EF4-FFF2-40B4-BE49-F238E27FC236}">
                <a16:creationId xmlns:a16="http://schemas.microsoft.com/office/drawing/2014/main" id="{BE8188FB-C33E-4A4C-A189-3868BB7E18A4}"/>
              </a:ext>
            </a:extLst>
          </p:cNvPr>
          <p:cNvSpPr/>
          <p:nvPr/>
        </p:nvSpPr>
        <p:spPr>
          <a:xfrm>
            <a:off x="3765580" y="3525140"/>
            <a:ext cx="966158" cy="12768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lowchart: Magnetic Disk 45">
            <a:extLst>
              <a:ext uri="{FF2B5EF4-FFF2-40B4-BE49-F238E27FC236}">
                <a16:creationId xmlns:a16="http://schemas.microsoft.com/office/drawing/2014/main" id="{7D797C12-1443-4E30-8800-F117E35694FD}"/>
              </a:ext>
            </a:extLst>
          </p:cNvPr>
          <p:cNvSpPr/>
          <p:nvPr/>
        </p:nvSpPr>
        <p:spPr>
          <a:xfrm>
            <a:off x="5846279" y="3525140"/>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cs typeface="Arial"/>
              </a:rPr>
              <a:t>PV</a:t>
            </a:r>
            <a:endParaRPr lang="en-US" dirty="0"/>
          </a:p>
        </p:txBody>
      </p:sp>
      <p:sp>
        <p:nvSpPr>
          <p:cNvPr id="48" name="TextBox 47">
            <a:extLst>
              <a:ext uri="{FF2B5EF4-FFF2-40B4-BE49-F238E27FC236}">
                <a16:creationId xmlns:a16="http://schemas.microsoft.com/office/drawing/2014/main" id="{29CD692D-0882-4DD7-88BA-9E66D78E8E98}"/>
              </a:ext>
            </a:extLst>
          </p:cNvPr>
          <p:cNvSpPr txBox="1"/>
          <p:nvPr/>
        </p:nvSpPr>
        <p:spPr>
          <a:xfrm>
            <a:off x="7120662" y="3324693"/>
            <a:ext cx="16390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Disks labeled for LVM use, now called</a:t>
            </a:r>
          </a:p>
          <a:p>
            <a:r>
              <a:rPr lang="en-US" dirty="0">
                <a:latin typeface="+mn-lt"/>
                <a:ea typeface="MS PGothic"/>
                <a:cs typeface="Arial"/>
              </a:rPr>
              <a:t>Physical Volumes</a:t>
            </a:r>
            <a:endParaRPr lang="en-US" dirty="0">
              <a:latin typeface="+mn-lt"/>
              <a:cs typeface="Arial"/>
            </a:endParaRPr>
          </a:p>
        </p:txBody>
      </p:sp>
      <p:cxnSp>
        <p:nvCxnSpPr>
          <p:cNvPr id="49" name="Straight Arrow Connector 48">
            <a:extLst>
              <a:ext uri="{FF2B5EF4-FFF2-40B4-BE49-F238E27FC236}">
                <a16:creationId xmlns:a16="http://schemas.microsoft.com/office/drawing/2014/main" id="{02E7DD36-B37C-483F-8B72-BF9FFE1E339F}"/>
              </a:ext>
            </a:extLst>
          </p:cNvPr>
          <p:cNvCxnSpPr>
            <a:cxnSpLocks/>
          </p:cNvCxnSpPr>
          <p:nvPr/>
        </p:nvCxnSpPr>
        <p:spPr>
          <a:xfrm>
            <a:off x="4938989" y="4307692"/>
            <a:ext cx="70341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4BF8C71-694E-4C46-B569-1043E5915D41}"/>
              </a:ext>
            </a:extLst>
          </p:cNvPr>
          <p:cNvSpPr txBox="1"/>
          <p:nvPr/>
        </p:nvSpPr>
        <p:spPr>
          <a:xfrm>
            <a:off x="4776315" y="3802537"/>
            <a:ext cx="914400" cy="914400"/>
          </a:xfrm>
          <a:prstGeom prst="rect">
            <a:avLst/>
          </a:prstGeom>
        </p:spPr>
        <p:txBody>
          <a:bodyPr wrap="none" rtlCol="0">
            <a:noAutofit/>
          </a:bodyPr>
          <a:lstStyle/>
          <a:p>
            <a:r>
              <a:rPr lang="en-US" dirty="0" err="1">
                <a:latin typeface="+mn-lt"/>
              </a:rPr>
              <a:t>pvcreate</a:t>
            </a:r>
            <a:endParaRPr lang="en-GB" dirty="0">
              <a:latin typeface="+mn-lt"/>
            </a:endParaRPr>
          </a:p>
        </p:txBody>
      </p:sp>
    </p:spTree>
    <p:extLst>
      <p:ext uri="{BB962C8B-B14F-4D97-AF65-F5344CB8AC3E}">
        <p14:creationId xmlns:p14="http://schemas.microsoft.com/office/powerpoint/2010/main" val="1788676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p:cNvSpPr>
            <a:spLocks noGrp="1"/>
          </p:cNvSpPr>
          <p:nvPr>
            <p:ph type="body" sz="quarter" idx="11"/>
          </p:nvPr>
        </p:nvSpPr>
        <p:spPr>
          <a:xfrm>
            <a:off x="151942" y="505959"/>
            <a:ext cx="8877757" cy="904863"/>
          </a:xfrm>
        </p:spPr>
        <p:txBody>
          <a:bodyPr wrap="square" anchor="t">
            <a:spAutoFit/>
          </a:bodyPr>
          <a:lstStyle/>
          <a:p>
            <a:r>
              <a:rPr lang="en-GB">
                <a:ea typeface="MS PGothic"/>
                <a:cs typeface="Arial"/>
              </a:rPr>
              <a:t>Linux Storage</a:t>
            </a:r>
            <a:endParaRPr lang="en-GB" b="0">
              <a:ea typeface="MS PGothic"/>
              <a:cs typeface="Arial"/>
            </a:endParaRPr>
          </a:p>
          <a:p>
            <a:endParaRPr lang="en-GB" b="0">
              <a:cs typeface="Arial"/>
            </a:endParaRPr>
          </a:p>
        </p:txBody>
      </p:sp>
      <p:sp>
        <p:nvSpPr>
          <p:cNvPr id="4" name="Text Placeholder 3"/>
          <p:cNvSpPr>
            <a:spLocks noGrp="1"/>
          </p:cNvSpPr>
          <p:nvPr>
            <p:ph type="body" sz="quarter" idx="14"/>
          </p:nvPr>
        </p:nvSpPr>
        <p:spPr>
          <a:xfrm>
            <a:off x="405375" y="997365"/>
            <a:ext cx="7583487" cy="426810"/>
          </a:xfrm>
        </p:spPr>
        <p:txBody>
          <a:bodyPr anchor="t"/>
          <a:lstStyle/>
          <a:p>
            <a:r>
              <a:rPr lang="en-GB">
                <a:ea typeface="MS PGothic"/>
              </a:rPr>
              <a:t>The Label</a:t>
            </a:r>
            <a:endParaRPr lang="en-US"/>
          </a:p>
        </p:txBody>
      </p:sp>
      <p:sp>
        <p:nvSpPr>
          <p:cNvPr id="37" name="Flowchart: Magnetic Disk 36"/>
          <p:cNvSpPr/>
          <p:nvPr/>
        </p:nvSpPr>
        <p:spPr>
          <a:xfrm>
            <a:off x="3173759" y="2071156"/>
            <a:ext cx="1829561" cy="990699"/>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Block Arc 5">
            <a:extLst>
              <a:ext uri="{FF2B5EF4-FFF2-40B4-BE49-F238E27FC236}">
                <a16:creationId xmlns:a16="http://schemas.microsoft.com/office/drawing/2014/main" id="{AC13CAC8-4E9C-4514-ADB3-63AD387BC1A4}"/>
              </a:ext>
            </a:extLst>
          </p:cNvPr>
          <p:cNvSpPr/>
          <p:nvPr/>
        </p:nvSpPr>
        <p:spPr>
          <a:xfrm rot="600000" flipV="1">
            <a:off x="3200863" y="1542604"/>
            <a:ext cx="971909" cy="365183"/>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Flowchart: Magnetic Disk 7">
            <a:extLst>
              <a:ext uri="{FF2B5EF4-FFF2-40B4-BE49-F238E27FC236}">
                <a16:creationId xmlns:a16="http://schemas.microsoft.com/office/drawing/2014/main" id="{F5353589-54FB-4273-9B12-D7C197BF3BA3}"/>
              </a:ext>
            </a:extLst>
          </p:cNvPr>
          <p:cNvSpPr/>
          <p:nvPr/>
        </p:nvSpPr>
        <p:spPr>
          <a:xfrm>
            <a:off x="3173758" y="1467307"/>
            <a:ext cx="1829561" cy="947567"/>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Flowchart: Magnetic Disk 8">
            <a:extLst>
              <a:ext uri="{FF2B5EF4-FFF2-40B4-BE49-F238E27FC236}">
                <a16:creationId xmlns:a16="http://schemas.microsoft.com/office/drawing/2014/main" id="{3C0BFF48-A792-4669-93F3-7F441600AB4A}"/>
              </a:ext>
            </a:extLst>
          </p:cNvPr>
          <p:cNvSpPr/>
          <p:nvPr/>
        </p:nvSpPr>
        <p:spPr>
          <a:xfrm>
            <a:off x="3173757" y="2732515"/>
            <a:ext cx="1829561" cy="1019453"/>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5" name="Arrow: Curved Up 4">
            <a:extLst>
              <a:ext uri="{FF2B5EF4-FFF2-40B4-BE49-F238E27FC236}">
                <a16:creationId xmlns:a16="http://schemas.microsoft.com/office/drawing/2014/main" id="{58BA0698-0BA6-4512-8B9C-FF5247D93EED}"/>
              </a:ext>
            </a:extLst>
          </p:cNvPr>
          <p:cNvSpPr/>
          <p:nvPr/>
        </p:nvSpPr>
        <p:spPr>
          <a:xfrm rot="6420000">
            <a:off x="2607490" y="1630056"/>
            <a:ext cx="612304" cy="54461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Box 6">
            <a:extLst>
              <a:ext uri="{FF2B5EF4-FFF2-40B4-BE49-F238E27FC236}">
                <a16:creationId xmlns:a16="http://schemas.microsoft.com/office/drawing/2014/main" id="{72BC3885-D146-4BA7-B995-52EE543E613E}"/>
              </a:ext>
            </a:extLst>
          </p:cNvPr>
          <p:cNvSpPr txBox="1"/>
          <p:nvPr/>
        </p:nvSpPr>
        <p:spPr>
          <a:xfrm>
            <a:off x="2911955" y="4177162"/>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a:cs typeface="+mn-cs"/>
              </a:rPr>
              <a:t>The label is a table which points to the start/end of the actual partitions.</a:t>
            </a:r>
            <a:endParaRPr kumimoji="0" lang="en-US" sz="18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
        <p:nvSpPr>
          <p:cNvPr id="10" name="Left Arrow 9">
            <a:extLst>
              <a:ext uri="{FF2B5EF4-FFF2-40B4-BE49-F238E27FC236}">
                <a16:creationId xmlns:a16="http://schemas.microsoft.com/office/drawing/2014/main" id="{9F61866E-0D20-104C-9B22-E85A89D22CBA}"/>
              </a:ext>
            </a:extLst>
          </p:cNvPr>
          <p:cNvSpPr/>
          <p:nvPr/>
        </p:nvSpPr>
        <p:spPr>
          <a:xfrm>
            <a:off x="4851400" y="2152913"/>
            <a:ext cx="2628900" cy="99069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Put your data here.</a:t>
            </a:r>
          </a:p>
        </p:txBody>
      </p:sp>
    </p:spTree>
    <p:extLst>
      <p:ext uri="{BB962C8B-B14F-4D97-AF65-F5344CB8AC3E}">
        <p14:creationId xmlns:p14="http://schemas.microsoft.com/office/powerpoint/2010/main" val="3552622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Volume Group</a:t>
            </a: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vgcreate</a:t>
            </a:r>
            <a:r>
              <a:rPr lang="en-US" dirty="0">
                <a:latin typeface="+mn-lt"/>
                <a:ea typeface="MS PGothic"/>
                <a:cs typeface="Arial"/>
              </a:rPr>
              <a:t> </a:t>
            </a:r>
            <a:r>
              <a:rPr lang="en-US" dirty="0" err="1">
                <a:latin typeface="+mn-lt"/>
                <a:ea typeface="MS PGothic"/>
                <a:cs typeface="Arial"/>
              </a:rPr>
              <a:t>newVG</a:t>
            </a:r>
            <a:r>
              <a:rPr lang="en-US" dirty="0">
                <a:latin typeface="+mn-lt"/>
                <a:ea typeface="MS PGothic"/>
                <a:cs typeface="Arial"/>
              </a:rPr>
              <a:t> /dev/</a:t>
            </a:r>
            <a:r>
              <a:rPr lang="en-US" dirty="0" err="1">
                <a:latin typeface="+mn-lt"/>
                <a:ea typeface="MS PGothic"/>
                <a:cs typeface="Arial"/>
              </a:rPr>
              <a:t>sdc</a:t>
            </a:r>
            <a:r>
              <a:rPr lang="en-US" dirty="0">
                <a:latin typeface="+mn-lt"/>
                <a:ea typeface="MS PGothic"/>
                <a:cs typeface="Arial"/>
              </a:rPr>
              <a:t> /dev/</a:t>
            </a:r>
            <a:r>
              <a:rPr lang="en-US" dirty="0" err="1">
                <a:latin typeface="+mn-lt"/>
                <a:ea typeface="MS PGothic"/>
                <a:cs typeface="Arial"/>
              </a:rPr>
              <a:t>sdd</a:t>
            </a:r>
            <a:endParaRPr lang="en-US" dirty="0">
              <a:latin typeface="+mn-lt"/>
              <a:ea typeface="MS PGothic"/>
              <a:cs typeface="Arial"/>
            </a:endParaRPr>
          </a:p>
          <a:p>
            <a:r>
              <a:rPr lang="en-US" dirty="0">
                <a:latin typeface="+mn-lt"/>
                <a:ea typeface="MS PGothic"/>
                <a:cs typeface="Arial"/>
              </a:rPr>
              <a:t>  Volume group "</a:t>
            </a:r>
            <a:r>
              <a:rPr lang="en-US" dirty="0" err="1">
                <a:latin typeface="+mn-lt"/>
                <a:ea typeface="MS PGothic"/>
                <a:cs typeface="Arial"/>
              </a:rPr>
              <a:t>newVG</a:t>
            </a:r>
            <a:r>
              <a:rPr lang="en-US" dirty="0">
                <a:latin typeface="+mn-lt"/>
                <a:ea typeface="MS PGothic"/>
                <a:cs typeface="Arial"/>
              </a:rPr>
              <a:t>" successfully created</a:t>
            </a:r>
            <a:endParaRPr lang="en-US" dirty="0">
              <a:latin typeface="Arial"/>
              <a:cs typeface="Arial"/>
            </a:endParaRPr>
          </a:p>
        </p:txBody>
      </p:sp>
      <p:sp>
        <p:nvSpPr>
          <p:cNvPr id="46" name="Flowchart: Magnetic Disk 45">
            <a:extLst>
              <a:ext uri="{FF2B5EF4-FFF2-40B4-BE49-F238E27FC236}">
                <a16:creationId xmlns:a16="http://schemas.microsoft.com/office/drawing/2014/main" id="{7D797C12-1443-4E30-8800-F117E35694FD}"/>
              </a:ext>
            </a:extLst>
          </p:cNvPr>
          <p:cNvSpPr/>
          <p:nvPr/>
        </p:nvSpPr>
        <p:spPr>
          <a:xfrm>
            <a:off x="791393" y="3424916"/>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cs typeface="Arial"/>
              </a:rPr>
              <a:t>PV</a:t>
            </a:r>
            <a:endParaRPr lang="en-US" dirty="0"/>
          </a:p>
        </p:txBody>
      </p:sp>
      <p:sp>
        <p:nvSpPr>
          <p:cNvPr id="48" name="TextBox 47">
            <a:extLst>
              <a:ext uri="{FF2B5EF4-FFF2-40B4-BE49-F238E27FC236}">
                <a16:creationId xmlns:a16="http://schemas.microsoft.com/office/drawing/2014/main" id="{29CD692D-0882-4DD7-88BA-9E66D78E8E98}"/>
              </a:ext>
            </a:extLst>
          </p:cNvPr>
          <p:cNvSpPr txBox="1"/>
          <p:nvPr/>
        </p:nvSpPr>
        <p:spPr>
          <a:xfrm>
            <a:off x="7120662" y="3324693"/>
            <a:ext cx="16390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PV now formatted with Physical Extents</a:t>
            </a:r>
            <a:endParaRPr lang="en-US" dirty="0">
              <a:latin typeface="+mn-lt"/>
              <a:cs typeface="Arial"/>
            </a:endParaRPr>
          </a:p>
        </p:txBody>
      </p:sp>
      <p:sp>
        <p:nvSpPr>
          <p:cNvPr id="12" name="TextBox 11">
            <a:extLst>
              <a:ext uri="{FF2B5EF4-FFF2-40B4-BE49-F238E27FC236}">
                <a16:creationId xmlns:a16="http://schemas.microsoft.com/office/drawing/2014/main" id="{14BF8C71-694E-4C46-B569-1043E5915D41}"/>
              </a:ext>
            </a:extLst>
          </p:cNvPr>
          <p:cNvSpPr txBox="1"/>
          <p:nvPr/>
        </p:nvSpPr>
        <p:spPr>
          <a:xfrm>
            <a:off x="2022841" y="3843179"/>
            <a:ext cx="914400" cy="914400"/>
          </a:xfrm>
          <a:prstGeom prst="rect">
            <a:avLst/>
          </a:prstGeom>
        </p:spPr>
        <p:txBody>
          <a:bodyPr wrap="none" rtlCol="0">
            <a:noAutofit/>
          </a:bodyPr>
          <a:lstStyle/>
          <a:p>
            <a:r>
              <a:rPr lang="en-US" dirty="0" err="1">
                <a:latin typeface="+mn-lt"/>
              </a:rPr>
              <a:t>vgcreate</a:t>
            </a:r>
            <a:endParaRPr lang="en-GB" dirty="0">
              <a:latin typeface="+mn-lt"/>
            </a:endParaRPr>
          </a:p>
        </p:txBody>
      </p:sp>
      <p:grpSp>
        <p:nvGrpSpPr>
          <p:cNvPr id="13" name="Group 12">
            <a:extLst>
              <a:ext uri="{FF2B5EF4-FFF2-40B4-BE49-F238E27FC236}">
                <a16:creationId xmlns:a16="http://schemas.microsoft.com/office/drawing/2014/main" id="{59433A13-B639-4338-B62D-AC8C8461255A}"/>
              </a:ext>
            </a:extLst>
          </p:cNvPr>
          <p:cNvGrpSpPr/>
          <p:nvPr/>
        </p:nvGrpSpPr>
        <p:grpSpPr>
          <a:xfrm>
            <a:off x="3233530" y="3480699"/>
            <a:ext cx="966158" cy="1276880"/>
            <a:chOff x="3190633" y="2785166"/>
            <a:chExt cx="926263" cy="1518422"/>
          </a:xfrm>
        </p:grpSpPr>
        <p:grpSp>
          <p:nvGrpSpPr>
            <p:cNvPr id="14" name="Group 13">
              <a:extLst>
                <a:ext uri="{FF2B5EF4-FFF2-40B4-BE49-F238E27FC236}">
                  <a16:creationId xmlns:a16="http://schemas.microsoft.com/office/drawing/2014/main" id="{03838827-F9F6-44F7-B3C2-CB7544D8ADCB}"/>
                </a:ext>
              </a:extLst>
            </p:cNvPr>
            <p:cNvGrpSpPr/>
            <p:nvPr/>
          </p:nvGrpSpPr>
          <p:grpSpPr>
            <a:xfrm>
              <a:off x="3190633" y="2785166"/>
              <a:ext cx="926263" cy="819682"/>
              <a:chOff x="3190633" y="2785166"/>
              <a:chExt cx="926263" cy="819682"/>
            </a:xfrm>
          </p:grpSpPr>
          <p:sp>
            <p:nvSpPr>
              <p:cNvPr id="19" name="Flowchart: Magnetic Disk 18">
                <a:extLst>
                  <a:ext uri="{FF2B5EF4-FFF2-40B4-BE49-F238E27FC236}">
                    <a16:creationId xmlns:a16="http://schemas.microsoft.com/office/drawing/2014/main" id="{8CA6D731-6055-4822-95E4-08FC53CF647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0" name="Flowchart: Magnetic Disk 19">
                <a:extLst>
                  <a:ext uri="{FF2B5EF4-FFF2-40B4-BE49-F238E27FC236}">
                    <a16:creationId xmlns:a16="http://schemas.microsoft.com/office/drawing/2014/main" id="{227B48E3-D46C-48E4-8D58-B5B2CA41E903}"/>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Flowchart: Magnetic Disk 20">
                <a:extLst>
                  <a:ext uri="{FF2B5EF4-FFF2-40B4-BE49-F238E27FC236}">
                    <a16:creationId xmlns:a16="http://schemas.microsoft.com/office/drawing/2014/main" id="{C4E0AC5E-F42B-4B61-96CB-39C0C007D948}"/>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15" name="Group 14">
              <a:extLst>
                <a:ext uri="{FF2B5EF4-FFF2-40B4-BE49-F238E27FC236}">
                  <a16:creationId xmlns:a16="http://schemas.microsoft.com/office/drawing/2014/main" id="{9C842289-A4F6-4101-8647-45FFB16C96EF}"/>
                </a:ext>
              </a:extLst>
            </p:cNvPr>
            <p:cNvGrpSpPr/>
            <p:nvPr/>
          </p:nvGrpSpPr>
          <p:grpSpPr>
            <a:xfrm>
              <a:off x="3190633" y="3483906"/>
              <a:ext cx="926263" cy="819682"/>
              <a:chOff x="3190633" y="2785166"/>
              <a:chExt cx="926263" cy="819682"/>
            </a:xfrm>
          </p:grpSpPr>
          <p:sp>
            <p:nvSpPr>
              <p:cNvPr id="16" name="Flowchart: Magnetic Disk 15">
                <a:extLst>
                  <a:ext uri="{FF2B5EF4-FFF2-40B4-BE49-F238E27FC236}">
                    <a16:creationId xmlns:a16="http://schemas.microsoft.com/office/drawing/2014/main" id="{472696A3-CDE7-4C3F-9201-9D5C81983B5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7" name="Flowchart: Magnetic Disk 16">
                <a:extLst>
                  <a:ext uri="{FF2B5EF4-FFF2-40B4-BE49-F238E27FC236}">
                    <a16:creationId xmlns:a16="http://schemas.microsoft.com/office/drawing/2014/main" id="{4BA4E701-F57D-465F-933C-EE347E3E7CC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Flowchart: Magnetic Disk 17">
                <a:extLst>
                  <a:ext uri="{FF2B5EF4-FFF2-40B4-BE49-F238E27FC236}">
                    <a16:creationId xmlns:a16="http://schemas.microsoft.com/office/drawing/2014/main" id="{EB7A4335-85CD-42EC-AAEA-5C1C9555FEB2}"/>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cxnSp>
        <p:nvCxnSpPr>
          <p:cNvPr id="8" name="Straight Arrow Connector 7">
            <a:extLst>
              <a:ext uri="{FF2B5EF4-FFF2-40B4-BE49-F238E27FC236}">
                <a16:creationId xmlns:a16="http://schemas.microsoft.com/office/drawing/2014/main" id="{007D43EA-6F11-4CDB-AF61-BFA739441994}"/>
              </a:ext>
            </a:extLst>
          </p:cNvPr>
          <p:cNvCxnSpPr>
            <a:stCxn id="12" idx="1"/>
            <a:endCxn id="12" idx="3"/>
          </p:cNvCxnSpPr>
          <p:nvPr/>
        </p:nvCxnSpPr>
        <p:spPr>
          <a:xfrm>
            <a:off x="2022841" y="4300379"/>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BCD43202-F319-4AB6-B80B-E1AC551A426E}"/>
              </a:ext>
            </a:extLst>
          </p:cNvPr>
          <p:cNvSpPr/>
          <p:nvPr/>
        </p:nvSpPr>
        <p:spPr>
          <a:xfrm>
            <a:off x="2465798" y="2424701"/>
            <a:ext cx="4325420" cy="34359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9E16281-A304-4727-B769-A89965782661}"/>
              </a:ext>
            </a:extLst>
          </p:cNvPr>
          <p:cNvSpPr txBox="1"/>
          <p:nvPr/>
        </p:nvSpPr>
        <p:spPr>
          <a:xfrm>
            <a:off x="4089115" y="5332288"/>
            <a:ext cx="914400" cy="914400"/>
          </a:xfrm>
          <a:prstGeom prst="rect">
            <a:avLst/>
          </a:prstGeom>
        </p:spPr>
        <p:txBody>
          <a:bodyPr wrap="none" rtlCol="0">
            <a:noAutofit/>
          </a:bodyPr>
          <a:lstStyle/>
          <a:p>
            <a:r>
              <a:rPr lang="en-US" dirty="0" err="1">
                <a:latin typeface="+mn-lt"/>
              </a:rPr>
              <a:t>newVG</a:t>
            </a:r>
            <a:endParaRPr lang="en-GB" dirty="0">
              <a:latin typeface="+mn-lt"/>
            </a:endParaRPr>
          </a:p>
        </p:txBody>
      </p:sp>
      <p:grpSp>
        <p:nvGrpSpPr>
          <p:cNvPr id="25" name="Group 24">
            <a:extLst>
              <a:ext uri="{FF2B5EF4-FFF2-40B4-BE49-F238E27FC236}">
                <a16:creationId xmlns:a16="http://schemas.microsoft.com/office/drawing/2014/main" id="{872F063B-6BFB-4251-ACD7-DE2F0E9B1F19}"/>
              </a:ext>
            </a:extLst>
          </p:cNvPr>
          <p:cNvGrpSpPr/>
          <p:nvPr/>
        </p:nvGrpSpPr>
        <p:grpSpPr>
          <a:xfrm>
            <a:off x="5240603" y="3480699"/>
            <a:ext cx="966158" cy="1276880"/>
            <a:chOff x="3190633" y="2785166"/>
            <a:chExt cx="926263" cy="1518422"/>
          </a:xfrm>
        </p:grpSpPr>
        <p:grpSp>
          <p:nvGrpSpPr>
            <p:cNvPr id="26" name="Group 25">
              <a:extLst>
                <a:ext uri="{FF2B5EF4-FFF2-40B4-BE49-F238E27FC236}">
                  <a16:creationId xmlns:a16="http://schemas.microsoft.com/office/drawing/2014/main" id="{0D254318-9D87-4035-8DF3-085FFDC3EEFA}"/>
                </a:ext>
              </a:extLst>
            </p:cNvPr>
            <p:cNvGrpSpPr/>
            <p:nvPr/>
          </p:nvGrpSpPr>
          <p:grpSpPr>
            <a:xfrm>
              <a:off x="3190633" y="2785166"/>
              <a:ext cx="926263" cy="819682"/>
              <a:chOff x="3190633" y="2785166"/>
              <a:chExt cx="926263" cy="819682"/>
            </a:xfrm>
          </p:grpSpPr>
          <p:sp>
            <p:nvSpPr>
              <p:cNvPr id="31" name="Flowchart: Magnetic Disk 30">
                <a:extLst>
                  <a:ext uri="{FF2B5EF4-FFF2-40B4-BE49-F238E27FC236}">
                    <a16:creationId xmlns:a16="http://schemas.microsoft.com/office/drawing/2014/main" id="{C81691D2-DA90-4A92-A29F-E9C0F38B6C36}"/>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2" name="Flowchart: Magnetic Disk 31">
                <a:extLst>
                  <a:ext uri="{FF2B5EF4-FFF2-40B4-BE49-F238E27FC236}">
                    <a16:creationId xmlns:a16="http://schemas.microsoft.com/office/drawing/2014/main" id="{09776BB5-BEA5-4112-A0DA-EEC3891811A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1C68F173-278E-4810-BFBF-B5BBB90D1E84}"/>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7" name="Group 26">
              <a:extLst>
                <a:ext uri="{FF2B5EF4-FFF2-40B4-BE49-F238E27FC236}">
                  <a16:creationId xmlns:a16="http://schemas.microsoft.com/office/drawing/2014/main" id="{B86F5153-CBDE-4981-84CA-DBED2F66677C}"/>
                </a:ext>
              </a:extLst>
            </p:cNvPr>
            <p:cNvGrpSpPr/>
            <p:nvPr/>
          </p:nvGrpSpPr>
          <p:grpSpPr>
            <a:xfrm>
              <a:off x="3190633" y="3483906"/>
              <a:ext cx="926263" cy="819682"/>
              <a:chOff x="3190633" y="2785166"/>
              <a:chExt cx="926263" cy="819682"/>
            </a:xfrm>
          </p:grpSpPr>
          <p:sp>
            <p:nvSpPr>
              <p:cNvPr id="28" name="Flowchart: Magnetic Disk 27">
                <a:extLst>
                  <a:ext uri="{FF2B5EF4-FFF2-40B4-BE49-F238E27FC236}">
                    <a16:creationId xmlns:a16="http://schemas.microsoft.com/office/drawing/2014/main" id="{776DC64F-741F-4E1C-A2FE-24BB667A35C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9" name="Flowchart: Magnetic Disk 28">
                <a:extLst>
                  <a:ext uri="{FF2B5EF4-FFF2-40B4-BE49-F238E27FC236}">
                    <a16:creationId xmlns:a16="http://schemas.microsoft.com/office/drawing/2014/main" id="{1179EBF5-2D40-4C6E-9834-DC7A084E7A5F}"/>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6390A021-1255-419F-BACC-9F519E22EB0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11" name="TextBox 10">
            <a:extLst>
              <a:ext uri="{FF2B5EF4-FFF2-40B4-BE49-F238E27FC236}">
                <a16:creationId xmlns:a16="http://schemas.microsoft.com/office/drawing/2014/main" id="{9D28CB91-2DE9-4C4E-98C5-7B3AB2A186D9}"/>
              </a:ext>
            </a:extLst>
          </p:cNvPr>
          <p:cNvSpPr txBox="1"/>
          <p:nvPr/>
        </p:nvSpPr>
        <p:spPr>
          <a:xfrm>
            <a:off x="3348545" y="2978196"/>
            <a:ext cx="914400" cy="914400"/>
          </a:xfrm>
          <a:prstGeom prst="rect">
            <a:avLst/>
          </a:prstGeom>
        </p:spPr>
        <p:txBody>
          <a:bodyPr wrap="none" rtlCol="0">
            <a:noAutofit/>
          </a:bodyPr>
          <a:lstStyle/>
          <a:p>
            <a:r>
              <a:rPr lang="en-US" dirty="0" err="1">
                <a:latin typeface="+mn-lt"/>
              </a:rPr>
              <a:t>sdd</a:t>
            </a:r>
            <a:endParaRPr lang="en-GB" dirty="0">
              <a:latin typeface="+mn-lt"/>
            </a:endParaRPr>
          </a:p>
        </p:txBody>
      </p:sp>
      <p:sp>
        <p:nvSpPr>
          <p:cNvPr id="22" name="TextBox 21">
            <a:extLst>
              <a:ext uri="{FF2B5EF4-FFF2-40B4-BE49-F238E27FC236}">
                <a16:creationId xmlns:a16="http://schemas.microsoft.com/office/drawing/2014/main" id="{00F5B318-79C3-4C18-A03A-6FF305F0A9CA}"/>
              </a:ext>
            </a:extLst>
          </p:cNvPr>
          <p:cNvSpPr txBox="1"/>
          <p:nvPr/>
        </p:nvSpPr>
        <p:spPr>
          <a:xfrm>
            <a:off x="5303860" y="2958024"/>
            <a:ext cx="914400" cy="914400"/>
          </a:xfrm>
          <a:prstGeom prst="rect">
            <a:avLst/>
          </a:prstGeom>
        </p:spPr>
        <p:txBody>
          <a:bodyPr wrap="none" rtlCol="0">
            <a:noAutofit/>
          </a:bodyPr>
          <a:lstStyle/>
          <a:p>
            <a:r>
              <a:rPr lang="en-US" dirty="0" err="1">
                <a:latin typeface="+mn-lt"/>
              </a:rPr>
              <a:t>sdc</a:t>
            </a:r>
            <a:endParaRPr lang="en-GB" dirty="0">
              <a:latin typeface="+mn-lt"/>
            </a:endParaRPr>
          </a:p>
        </p:txBody>
      </p:sp>
    </p:spTree>
    <p:extLst>
      <p:ext uri="{BB962C8B-B14F-4D97-AF65-F5344CB8AC3E}">
        <p14:creationId xmlns:p14="http://schemas.microsoft.com/office/powerpoint/2010/main" val="1642617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Volume Group</a:t>
            </a: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vgcreate</a:t>
            </a:r>
            <a:r>
              <a:rPr lang="en-US" dirty="0">
                <a:latin typeface="+mn-lt"/>
                <a:ea typeface="MS PGothic"/>
                <a:cs typeface="Arial"/>
              </a:rPr>
              <a:t> </a:t>
            </a:r>
            <a:r>
              <a:rPr lang="en-US" dirty="0" err="1">
                <a:latin typeface="+mn-lt"/>
                <a:ea typeface="MS PGothic"/>
                <a:cs typeface="Arial"/>
              </a:rPr>
              <a:t>newVG</a:t>
            </a:r>
            <a:r>
              <a:rPr lang="en-US" dirty="0">
                <a:latin typeface="+mn-lt"/>
                <a:ea typeface="MS PGothic"/>
                <a:cs typeface="Arial"/>
              </a:rPr>
              <a:t> /dev/</a:t>
            </a:r>
            <a:r>
              <a:rPr lang="en-US" dirty="0" err="1">
                <a:latin typeface="+mn-lt"/>
                <a:ea typeface="MS PGothic"/>
                <a:cs typeface="Arial"/>
              </a:rPr>
              <a:t>sdc</a:t>
            </a:r>
            <a:r>
              <a:rPr lang="en-US" dirty="0">
                <a:latin typeface="+mn-lt"/>
                <a:ea typeface="MS PGothic"/>
                <a:cs typeface="Arial"/>
              </a:rPr>
              <a:t> /dev/</a:t>
            </a:r>
            <a:r>
              <a:rPr lang="en-US" dirty="0" err="1">
                <a:latin typeface="+mn-lt"/>
                <a:ea typeface="MS PGothic"/>
                <a:cs typeface="Arial"/>
              </a:rPr>
              <a:t>sdd</a:t>
            </a:r>
            <a:endParaRPr lang="en-US" dirty="0">
              <a:latin typeface="+mn-lt"/>
              <a:ea typeface="MS PGothic"/>
              <a:cs typeface="Arial"/>
            </a:endParaRPr>
          </a:p>
          <a:p>
            <a:r>
              <a:rPr lang="en-US" dirty="0">
                <a:latin typeface="+mn-lt"/>
                <a:ea typeface="MS PGothic"/>
                <a:cs typeface="Arial"/>
              </a:rPr>
              <a:t>  Volume group "</a:t>
            </a:r>
            <a:r>
              <a:rPr lang="en-US" dirty="0" err="1">
                <a:latin typeface="+mn-lt"/>
                <a:ea typeface="MS PGothic"/>
                <a:cs typeface="Arial"/>
              </a:rPr>
              <a:t>newVG</a:t>
            </a:r>
            <a:r>
              <a:rPr lang="en-US" dirty="0">
                <a:latin typeface="+mn-lt"/>
                <a:ea typeface="MS PGothic"/>
                <a:cs typeface="Arial"/>
              </a:rPr>
              <a:t>" successfully created</a:t>
            </a:r>
            <a:endParaRPr lang="en-US" dirty="0">
              <a:latin typeface="Arial"/>
              <a:cs typeface="Arial"/>
            </a:endParaRPr>
          </a:p>
        </p:txBody>
      </p:sp>
      <p:sp>
        <p:nvSpPr>
          <p:cNvPr id="46" name="Flowchart: Magnetic Disk 45">
            <a:extLst>
              <a:ext uri="{FF2B5EF4-FFF2-40B4-BE49-F238E27FC236}">
                <a16:creationId xmlns:a16="http://schemas.microsoft.com/office/drawing/2014/main" id="{7D797C12-1443-4E30-8800-F117E35694FD}"/>
              </a:ext>
            </a:extLst>
          </p:cNvPr>
          <p:cNvSpPr/>
          <p:nvPr/>
        </p:nvSpPr>
        <p:spPr>
          <a:xfrm>
            <a:off x="791393" y="3424916"/>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cs typeface="Arial"/>
              </a:rPr>
              <a:t>PV</a:t>
            </a:r>
            <a:endParaRPr lang="en-US" dirty="0"/>
          </a:p>
        </p:txBody>
      </p:sp>
      <p:sp>
        <p:nvSpPr>
          <p:cNvPr id="48" name="TextBox 47">
            <a:extLst>
              <a:ext uri="{FF2B5EF4-FFF2-40B4-BE49-F238E27FC236}">
                <a16:creationId xmlns:a16="http://schemas.microsoft.com/office/drawing/2014/main" id="{29CD692D-0882-4DD7-88BA-9E66D78E8E98}"/>
              </a:ext>
            </a:extLst>
          </p:cNvPr>
          <p:cNvSpPr txBox="1"/>
          <p:nvPr/>
        </p:nvSpPr>
        <p:spPr>
          <a:xfrm>
            <a:off x="7120662" y="3324693"/>
            <a:ext cx="16390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PV now formatted with Physical Extents</a:t>
            </a:r>
            <a:endParaRPr lang="en-US" dirty="0">
              <a:latin typeface="+mn-lt"/>
              <a:cs typeface="Arial"/>
            </a:endParaRPr>
          </a:p>
        </p:txBody>
      </p:sp>
      <p:sp>
        <p:nvSpPr>
          <p:cNvPr id="12" name="TextBox 11">
            <a:extLst>
              <a:ext uri="{FF2B5EF4-FFF2-40B4-BE49-F238E27FC236}">
                <a16:creationId xmlns:a16="http://schemas.microsoft.com/office/drawing/2014/main" id="{14BF8C71-694E-4C46-B569-1043E5915D41}"/>
              </a:ext>
            </a:extLst>
          </p:cNvPr>
          <p:cNvSpPr txBox="1"/>
          <p:nvPr/>
        </p:nvSpPr>
        <p:spPr>
          <a:xfrm>
            <a:off x="2022841" y="3843179"/>
            <a:ext cx="914400" cy="914400"/>
          </a:xfrm>
          <a:prstGeom prst="rect">
            <a:avLst/>
          </a:prstGeom>
        </p:spPr>
        <p:txBody>
          <a:bodyPr wrap="none" rtlCol="0">
            <a:noAutofit/>
          </a:bodyPr>
          <a:lstStyle/>
          <a:p>
            <a:r>
              <a:rPr lang="en-US" dirty="0" err="1">
                <a:latin typeface="+mn-lt"/>
              </a:rPr>
              <a:t>vgcreate</a:t>
            </a:r>
            <a:endParaRPr lang="en-GB" dirty="0">
              <a:latin typeface="+mn-lt"/>
            </a:endParaRPr>
          </a:p>
        </p:txBody>
      </p:sp>
      <p:grpSp>
        <p:nvGrpSpPr>
          <p:cNvPr id="13" name="Group 12">
            <a:extLst>
              <a:ext uri="{FF2B5EF4-FFF2-40B4-BE49-F238E27FC236}">
                <a16:creationId xmlns:a16="http://schemas.microsoft.com/office/drawing/2014/main" id="{59433A13-B639-4338-B62D-AC8C8461255A}"/>
              </a:ext>
            </a:extLst>
          </p:cNvPr>
          <p:cNvGrpSpPr/>
          <p:nvPr/>
        </p:nvGrpSpPr>
        <p:grpSpPr>
          <a:xfrm>
            <a:off x="3233530" y="3480699"/>
            <a:ext cx="966158" cy="1276880"/>
            <a:chOff x="3190633" y="2785166"/>
            <a:chExt cx="926263" cy="1518422"/>
          </a:xfrm>
        </p:grpSpPr>
        <p:grpSp>
          <p:nvGrpSpPr>
            <p:cNvPr id="14" name="Group 13">
              <a:extLst>
                <a:ext uri="{FF2B5EF4-FFF2-40B4-BE49-F238E27FC236}">
                  <a16:creationId xmlns:a16="http://schemas.microsoft.com/office/drawing/2014/main" id="{03838827-F9F6-44F7-B3C2-CB7544D8ADCB}"/>
                </a:ext>
              </a:extLst>
            </p:cNvPr>
            <p:cNvGrpSpPr/>
            <p:nvPr/>
          </p:nvGrpSpPr>
          <p:grpSpPr>
            <a:xfrm>
              <a:off x="3190633" y="2785166"/>
              <a:ext cx="926263" cy="819682"/>
              <a:chOff x="3190633" y="2785166"/>
              <a:chExt cx="926263" cy="819682"/>
            </a:xfrm>
          </p:grpSpPr>
          <p:sp>
            <p:nvSpPr>
              <p:cNvPr id="19" name="Flowchart: Magnetic Disk 18">
                <a:extLst>
                  <a:ext uri="{FF2B5EF4-FFF2-40B4-BE49-F238E27FC236}">
                    <a16:creationId xmlns:a16="http://schemas.microsoft.com/office/drawing/2014/main" id="{8CA6D731-6055-4822-95E4-08FC53CF647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0" name="Flowchart: Magnetic Disk 19">
                <a:extLst>
                  <a:ext uri="{FF2B5EF4-FFF2-40B4-BE49-F238E27FC236}">
                    <a16:creationId xmlns:a16="http://schemas.microsoft.com/office/drawing/2014/main" id="{227B48E3-D46C-48E4-8D58-B5B2CA41E903}"/>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Flowchart: Magnetic Disk 20">
                <a:extLst>
                  <a:ext uri="{FF2B5EF4-FFF2-40B4-BE49-F238E27FC236}">
                    <a16:creationId xmlns:a16="http://schemas.microsoft.com/office/drawing/2014/main" id="{C4E0AC5E-F42B-4B61-96CB-39C0C007D948}"/>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15" name="Group 14">
              <a:extLst>
                <a:ext uri="{FF2B5EF4-FFF2-40B4-BE49-F238E27FC236}">
                  <a16:creationId xmlns:a16="http://schemas.microsoft.com/office/drawing/2014/main" id="{9C842289-A4F6-4101-8647-45FFB16C96EF}"/>
                </a:ext>
              </a:extLst>
            </p:cNvPr>
            <p:cNvGrpSpPr/>
            <p:nvPr/>
          </p:nvGrpSpPr>
          <p:grpSpPr>
            <a:xfrm>
              <a:off x="3190633" y="3483906"/>
              <a:ext cx="926263" cy="819682"/>
              <a:chOff x="3190633" y="2785166"/>
              <a:chExt cx="926263" cy="819682"/>
            </a:xfrm>
          </p:grpSpPr>
          <p:sp>
            <p:nvSpPr>
              <p:cNvPr id="16" name="Flowchart: Magnetic Disk 15">
                <a:extLst>
                  <a:ext uri="{FF2B5EF4-FFF2-40B4-BE49-F238E27FC236}">
                    <a16:creationId xmlns:a16="http://schemas.microsoft.com/office/drawing/2014/main" id="{472696A3-CDE7-4C3F-9201-9D5C81983B5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7" name="Flowchart: Magnetic Disk 16">
                <a:extLst>
                  <a:ext uri="{FF2B5EF4-FFF2-40B4-BE49-F238E27FC236}">
                    <a16:creationId xmlns:a16="http://schemas.microsoft.com/office/drawing/2014/main" id="{4BA4E701-F57D-465F-933C-EE347E3E7CC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Flowchart: Magnetic Disk 17">
                <a:extLst>
                  <a:ext uri="{FF2B5EF4-FFF2-40B4-BE49-F238E27FC236}">
                    <a16:creationId xmlns:a16="http://schemas.microsoft.com/office/drawing/2014/main" id="{EB7A4335-85CD-42EC-AAEA-5C1C9555FEB2}"/>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cxnSp>
        <p:nvCxnSpPr>
          <p:cNvPr id="8" name="Straight Arrow Connector 7">
            <a:extLst>
              <a:ext uri="{FF2B5EF4-FFF2-40B4-BE49-F238E27FC236}">
                <a16:creationId xmlns:a16="http://schemas.microsoft.com/office/drawing/2014/main" id="{007D43EA-6F11-4CDB-AF61-BFA739441994}"/>
              </a:ext>
            </a:extLst>
          </p:cNvPr>
          <p:cNvCxnSpPr>
            <a:stCxn id="12" idx="1"/>
            <a:endCxn id="12" idx="3"/>
          </p:cNvCxnSpPr>
          <p:nvPr/>
        </p:nvCxnSpPr>
        <p:spPr>
          <a:xfrm>
            <a:off x="2022841" y="4300379"/>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BCD43202-F319-4AB6-B80B-E1AC551A426E}"/>
              </a:ext>
            </a:extLst>
          </p:cNvPr>
          <p:cNvSpPr/>
          <p:nvPr/>
        </p:nvSpPr>
        <p:spPr>
          <a:xfrm>
            <a:off x="2465798" y="2424701"/>
            <a:ext cx="4325420" cy="34359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9E16281-A304-4727-B769-A89965782661}"/>
              </a:ext>
            </a:extLst>
          </p:cNvPr>
          <p:cNvSpPr txBox="1"/>
          <p:nvPr/>
        </p:nvSpPr>
        <p:spPr>
          <a:xfrm>
            <a:off x="4089115" y="5332288"/>
            <a:ext cx="914400" cy="914400"/>
          </a:xfrm>
          <a:prstGeom prst="rect">
            <a:avLst/>
          </a:prstGeom>
        </p:spPr>
        <p:txBody>
          <a:bodyPr wrap="none" rtlCol="0">
            <a:noAutofit/>
          </a:bodyPr>
          <a:lstStyle/>
          <a:p>
            <a:r>
              <a:rPr lang="en-US" dirty="0" err="1">
                <a:latin typeface="+mn-lt"/>
              </a:rPr>
              <a:t>newVG</a:t>
            </a:r>
            <a:endParaRPr lang="en-GB" dirty="0">
              <a:latin typeface="+mn-lt"/>
            </a:endParaRPr>
          </a:p>
        </p:txBody>
      </p:sp>
      <p:grpSp>
        <p:nvGrpSpPr>
          <p:cNvPr id="25" name="Group 24">
            <a:extLst>
              <a:ext uri="{FF2B5EF4-FFF2-40B4-BE49-F238E27FC236}">
                <a16:creationId xmlns:a16="http://schemas.microsoft.com/office/drawing/2014/main" id="{872F063B-6BFB-4251-ACD7-DE2F0E9B1F19}"/>
              </a:ext>
            </a:extLst>
          </p:cNvPr>
          <p:cNvGrpSpPr/>
          <p:nvPr/>
        </p:nvGrpSpPr>
        <p:grpSpPr>
          <a:xfrm>
            <a:off x="5240603" y="3480699"/>
            <a:ext cx="966158" cy="1276880"/>
            <a:chOff x="3190633" y="2785166"/>
            <a:chExt cx="926263" cy="1518422"/>
          </a:xfrm>
        </p:grpSpPr>
        <p:grpSp>
          <p:nvGrpSpPr>
            <p:cNvPr id="26" name="Group 25">
              <a:extLst>
                <a:ext uri="{FF2B5EF4-FFF2-40B4-BE49-F238E27FC236}">
                  <a16:creationId xmlns:a16="http://schemas.microsoft.com/office/drawing/2014/main" id="{0D254318-9D87-4035-8DF3-085FFDC3EEFA}"/>
                </a:ext>
              </a:extLst>
            </p:cNvPr>
            <p:cNvGrpSpPr/>
            <p:nvPr/>
          </p:nvGrpSpPr>
          <p:grpSpPr>
            <a:xfrm>
              <a:off x="3190633" y="2785166"/>
              <a:ext cx="926263" cy="819682"/>
              <a:chOff x="3190633" y="2785166"/>
              <a:chExt cx="926263" cy="819682"/>
            </a:xfrm>
          </p:grpSpPr>
          <p:sp>
            <p:nvSpPr>
              <p:cNvPr id="31" name="Flowchart: Magnetic Disk 30">
                <a:extLst>
                  <a:ext uri="{FF2B5EF4-FFF2-40B4-BE49-F238E27FC236}">
                    <a16:creationId xmlns:a16="http://schemas.microsoft.com/office/drawing/2014/main" id="{C81691D2-DA90-4A92-A29F-E9C0F38B6C36}"/>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2" name="Flowchart: Magnetic Disk 31">
                <a:extLst>
                  <a:ext uri="{FF2B5EF4-FFF2-40B4-BE49-F238E27FC236}">
                    <a16:creationId xmlns:a16="http://schemas.microsoft.com/office/drawing/2014/main" id="{09776BB5-BEA5-4112-A0DA-EEC3891811A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1C68F173-278E-4810-BFBF-B5BBB90D1E84}"/>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7" name="Group 26">
              <a:extLst>
                <a:ext uri="{FF2B5EF4-FFF2-40B4-BE49-F238E27FC236}">
                  <a16:creationId xmlns:a16="http://schemas.microsoft.com/office/drawing/2014/main" id="{B86F5153-CBDE-4981-84CA-DBED2F66677C}"/>
                </a:ext>
              </a:extLst>
            </p:cNvPr>
            <p:cNvGrpSpPr/>
            <p:nvPr/>
          </p:nvGrpSpPr>
          <p:grpSpPr>
            <a:xfrm>
              <a:off x="3190633" y="3483906"/>
              <a:ext cx="926263" cy="819682"/>
              <a:chOff x="3190633" y="2785166"/>
              <a:chExt cx="926263" cy="819682"/>
            </a:xfrm>
          </p:grpSpPr>
          <p:sp>
            <p:nvSpPr>
              <p:cNvPr id="28" name="Flowchart: Magnetic Disk 27">
                <a:extLst>
                  <a:ext uri="{FF2B5EF4-FFF2-40B4-BE49-F238E27FC236}">
                    <a16:creationId xmlns:a16="http://schemas.microsoft.com/office/drawing/2014/main" id="{776DC64F-741F-4E1C-A2FE-24BB667A35C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9" name="Flowchart: Magnetic Disk 28">
                <a:extLst>
                  <a:ext uri="{FF2B5EF4-FFF2-40B4-BE49-F238E27FC236}">
                    <a16:creationId xmlns:a16="http://schemas.microsoft.com/office/drawing/2014/main" id="{1179EBF5-2D40-4C6E-9834-DC7A084E7A5F}"/>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6390A021-1255-419F-BACC-9F519E22EB0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11" name="TextBox 10">
            <a:extLst>
              <a:ext uri="{FF2B5EF4-FFF2-40B4-BE49-F238E27FC236}">
                <a16:creationId xmlns:a16="http://schemas.microsoft.com/office/drawing/2014/main" id="{9D28CB91-2DE9-4C4E-98C5-7B3AB2A186D9}"/>
              </a:ext>
            </a:extLst>
          </p:cNvPr>
          <p:cNvSpPr txBox="1"/>
          <p:nvPr/>
        </p:nvSpPr>
        <p:spPr>
          <a:xfrm>
            <a:off x="3348545" y="2978196"/>
            <a:ext cx="914400" cy="914400"/>
          </a:xfrm>
          <a:prstGeom prst="rect">
            <a:avLst/>
          </a:prstGeom>
        </p:spPr>
        <p:txBody>
          <a:bodyPr wrap="none" rtlCol="0">
            <a:noAutofit/>
          </a:bodyPr>
          <a:lstStyle/>
          <a:p>
            <a:r>
              <a:rPr lang="en-US" dirty="0" err="1">
                <a:latin typeface="+mn-lt"/>
              </a:rPr>
              <a:t>sdd</a:t>
            </a:r>
            <a:endParaRPr lang="en-GB" dirty="0">
              <a:latin typeface="+mn-lt"/>
            </a:endParaRPr>
          </a:p>
        </p:txBody>
      </p:sp>
      <p:sp>
        <p:nvSpPr>
          <p:cNvPr id="22" name="TextBox 21">
            <a:extLst>
              <a:ext uri="{FF2B5EF4-FFF2-40B4-BE49-F238E27FC236}">
                <a16:creationId xmlns:a16="http://schemas.microsoft.com/office/drawing/2014/main" id="{00F5B318-79C3-4C18-A03A-6FF305F0A9CA}"/>
              </a:ext>
            </a:extLst>
          </p:cNvPr>
          <p:cNvSpPr txBox="1"/>
          <p:nvPr/>
        </p:nvSpPr>
        <p:spPr>
          <a:xfrm>
            <a:off x="5303860" y="2958024"/>
            <a:ext cx="914400" cy="914400"/>
          </a:xfrm>
          <a:prstGeom prst="rect">
            <a:avLst/>
          </a:prstGeom>
        </p:spPr>
        <p:txBody>
          <a:bodyPr wrap="none" rtlCol="0">
            <a:noAutofit/>
          </a:bodyPr>
          <a:lstStyle/>
          <a:p>
            <a:r>
              <a:rPr lang="en-US" dirty="0" err="1">
                <a:latin typeface="+mn-lt"/>
              </a:rPr>
              <a:t>sdc</a:t>
            </a:r>
            <a:endParaRPr lang="en-GB" dirty="0">
              <a:latin typeface="+mn-lt"/>
            </a:endParaRPr>
          </a:p>
        </p:txBody>
      </p:sp>
      <p:sp>
        <p:nvSpPr>
          <p:cNvPr id="5" name="TextBox 4">
            <a:extLst>
              <a:ext uri="{FF2B5EF4-FFF2-40B4-BE49-F238E27FC236}">
                <a16:creationId xmlns:a16="http://schemas.microsoft.com/office/drawing/2014/main" id="{D1F6B5FA-B96A-40F3-9FED-B599DCEB609E}"/>
              </a:ext>
            </a:extLst>
          </p:cNvPr>
          <p:cNvSpPr txBox="1"/>
          <p:nvPr/>
        </p:nvSpPr>
        <p:spPr>
          <a:xfrm>
            <a:off x="769732" y="5904241"/>
            <a:ext cx="5157626" cy="422993"/>
          </a:xfrm>
          <a:prstGeom prst="rect">
            <a:avLst/>
          </a:prstGeom>
        </p:spPr>
        <p:txBody>
          <a:bodyPr wrap="none" rtlCol="0">
            <a:noAutofit/>
          </a:bodyPr>
          <a:lstStyle/>
          <a:p>
            <a:r>
              <a:rPr lang="en-US" dirty="0">
                <a:latin typeface="+mn-lt"/>
              </a:rPr>
              <a:t># </a:t>
            </a:r>
            <a:r>
              <a:rPr lang="en-US" dirty="0" err="1">
                <a:latin typeface="+mn-lt"/>
              </a:rPr>
              <a:t>vgdisplay</a:t>
            </a:r>
            <a:r>
              <a:rPr lang="en-US" dirty="0">
                <a:latin typeface="+mn-lt"/>
              </a:rPr>
              <a:t> shows the Volume Group’s attributes.</a:t>
            </a:r>
            <a:endParaRPr lang="en-GB" dirty="0">
              <a:latin typeface="+mn-lt"/>
            </a:endParaRPr>
          </a:p>
        </p:txBody>
      </p:sp>
    </p:spTree>
    <p:extLst>
      <p:ext uri="{BB962C8B-B14F-4D97-AF65-F5344CB8AC3E}">
        <p14:creationId xmlns:p14="http://schemas.microsoft.com/office/powerpoint/2010/main" val="107252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Logical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lvcreate</a:t>
            </a:r>
            <a:r>
              <a:rPr lang="en-US" dirty="0">
                <a:latin typeface="+mn-lt"/>
                <a:ea typeface="MS PGothic"/>
                <a:cs typeface="Arial"/>
              </a:rPr>
              <a:t> -n </a:t>
            </a:r>
            <a:r>
              <a:rPr lang="en-US" dirty="0" err="1">
                <a:latin typeface="+mn-lt"/>
                <a:ea typeface="MS PGothic"/>
                <a:cs typeface="Arial"/>
              </a:rPr>
              <a:t>newLV</a:t>
            </a:r>
            <a:r>
              <a:rPr lang="en-US" dirty="0">
                <a:latin typeface="+mn-lt"/>
                <a:ea typeface="MS PGothic"/>
                <a:cs typeface="Arial"/>
              </a:rPr>
              <a:t> -L 100M </a:t>
            </a:r>
            <a:r>
              <a:rPr lang="en-US" dirty="0" err="1">
                <a:latin typeface="+mn-lt"/>
                <a:ea typeface="MS PGothic"/>
                <a:cs typeface="Arial"/>
              </a:rPr>
              <a:t>newVG</a:t>
            </a:r>
            <a:endParaRPr lang="en-US" dirty="0">
              <a:latin typeface="+mn-lt"/>
              <a:ea typeface="MS PGothic"/>
              <a:cs typeface="Arial"/>
            </a:endParaRPr>
          </a:p>
          <a:p>
            <a:r>
              <a:rPr lang="en-US" dirty="0">
                <a:latin typeface="+mn-lt"/>
                <a:ea typeface="MS PGothic"/>
                <a:cs typeface="Arial"/>
              </a:rPr>
              <a:t>  Logical volume "</a:t>
            </a:r>
            <a:r>
              <a:rPr lang="en-US" dirty="0" err="1">
                <a:latin typeface="+mn-lt"/>
                <a:ea typeface="MS PGothic"/>
                <a:cs typeface="Arial"/>
              </a:rPr>
              <a:t>newLV</a:t>
            </a:r>
            <a:r>
              <a:rPr lang="en-US" dirty="0">
                <a:latin typeface="+mn-lt"/>
                <a:ea typeface="MS PGothic"/>
                <a:cs typeface="Arial"/>
              </a:rPr>
              <a:t>" created.</a:t>
            </a:r>
            <a:endParaRPr lang="en-US" dirty="0">
              <a:latin typeface="Arial"/>
              <a:cs typeface="Arial"/>
            </a:endParaRPr>
          </a:p>
        </p:txBody>
      </p:sp>
      <p:sp>
        <p:nvSpPr>
          <p:cNvPr id="12" name="TextBox 11">
            <a:extLst>
              <a:ext uri="{FF2B5EF4-FFF2-40B4-BE49-F238E27FC236}">
                <a16:creationId xmlns:a16="http://schemas.microsoft.com/office/drawing/2014/main" id="{14BF8C71-694E-4C46-B569-1043E5915D41}"/>
              </a:ext>
            </a:extLst>
          </p:cNvPr>
          <p:cNvSpPr txBox="1"/>
          <p:nvPr/>
        </p:nvSpPr>
        <p:spPr>
          <a:xfrm>
            <a:off x="5001933" y="3410825"/>
            <a:ext cx="914400" cy="559010"/>
          </a:xfrm>
          <a:prstGeom prst="rect">
            <a:avLst/>
          </a:prstGeom>
        </p:spPr>
        <p:txBody>
          <a:bodyPr wrap="none" rtlCol="0">
            <a:noAutofit/>
          </a:bodyPr>
          <a:lstStyle/>
          <a:p>
            <a:r>
              <a:rPr lang="en-US" dirty="0" err="1">
                <a:latin typeface="+mn-lt"/>
              </a:rPr>
              <a:t>lvcreate</a:t>
            </a:r>
            <a:endParaRPr lang="en-GB" dirty="0">
              <a:latin typeface="+mn-lt"/>
            </a:endParaRPr>
          </a:p>
        </p:txBody>
      </p:sp>
      <p:grpSp>
        <p:nvGrpSpPr>
          <p:cNvPr id="13" name="Group 12">
            <a:extLst>
              <a:ext uri="{FF2B5EF4-FFF2-40B4-BE49-F238E27FC236}">
                <a16:creationId xmlns:a16="http://schemas.microsoft.com/office/drawing/2014/main" id="{59433A13-B639-4338-B62D-AC8C8461255A}"/>
              </a:ext>
            </a:extLst>
          </p:cNvPr>
          <p:cNvGrpSpPr/>
          <p:nvPr/>
        </p:nvGrpSpPr>
        <p:grpSpPr>
          <a:xfrm>
            <a:off x="1301990" y="3480699"/>
            <a:ext cx="966158" cy="1276880"/>
            <a:chOff x="3190633" y="2785166"/>
            <a:chExt cx="926263" cy="1518422"/>
          </a:xfrm>
        </p:grpSpPr>
        <p:grpSp>
          <p:nvGrpSpPr>
            <p:cNvPr id="14" name="Group 13">
              <a:extLst>
                <a:ext uri="{FF2B5EF4-FFF2-40B4-BE49-F238E27FC236}">
                  <a16:creationId xmlns:a16="http://schemas.microsoft.com/office/drawing/2014/main" id="{03838827-F9F6-44F7-B3C2-CB7544D8ADCB}"/>
                </a:ext>
              </a:extLst>
            </p:cNvPr>
            <p:cNvGrpSpPr/>
            <p:nvPr/>
          </p:nvGrpSpPr>
          <p:grpSpPr>
            <a:xfrm>
              <a:off x="3190633" y="2785166"/>
              <a:ext cx="926263" cy="819682"/>
              <a:chOff x="3190633" y="2785166"/>
              <a:chExt cx="926263" cy="819682"/>
            </a:xfrm>
          </p:grpSpPr>
          <p:sp>
            <p:nvSpPr>
              <p:cNvPr id="19" name="Flowchart: Magnetic Disk 18">
                <a:extLst>
                  <a:ext uri="{FF2B5EF4-FFF2-40B4-BE49-F238E27FC236}">
                    <a16:creationId xmlns:a16="http://schemas.microsoft.com/office/drawing/2014/main" id="{8CA6D731-6055-4822-95E4-08FC53CF647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0" name="Flowchart: Magnetic Disk 19">
                <a:extLst>
                  <a:ext uri="{FF2B5EF4-FFF2-40B4-BE49-F238E27FC236}">
                    <a16:creationId xmlns:a16="http://schemas.microsoft.com/office/drawing/2014/main" id="{227B48E3-D46C-48E4-8D58-B5B2CA41E903}"/>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Flowchart: Magnetic Disk 20">
                <a:extLst>
                  <a:ext uri="{FF2B5EF4-FFF2-40B4-BE49-F238E27FC236}">
                    <a16:creationId xmlns:a16="http://schemas.microsoft.com/office/drawing/2014/main" id="{C4E0AC5E-F42B-4B61-96CB-39C0C007D948}"/>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15" name="Group 14">
              <a:extLst>
                <a:ext uri="{FF2B5EF4-FFF2-40B4-BE49-F238E27FC236}">
                  <a16:creationId xmlns:a16="http://schemas.microsoft.com/office/drawing/2014/main" id="{9C842289-A4F6-4101-8647-45FFB16C96EF}"/>
                </a:ext>
              </a:extLst>
            </p:cNvPr>
            <p:cNvGrpSpPr/>
            <p:nvPr/>
          </p:nvGrpSpPr>
          <p:grpSpPr>
            <a:xfrm>
              <a:off x="3190633" y="3483906"/>
              <a:ext cx="926263" cy="819682"/>
              <a:chOff x="3190633" y="2785166"/>
              <a:chExt cx="926263" cy="819682"/>
            </a:xfrm>
          </p:grpSpPr>
          <p:sp>
            <p:nvSpPr>
              <p:cNvPr id="16" name="Flowchart: Magnetic Disk 15">
                <a:extLst>
                  <a:ext uri="{FF2B5EF4-FFF2-40B4-BE49-F238E27FC236}">
                    <a16:creationId xmlns:a16="http://schemas.microsoft.com/office/drawing/2014/main" id="{472696A3-CDE7-4C3F-9201-9D5C81983B5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7" name="Flowchart: Magnetic Disk 16">
                <a:extLst>
                  <a:ext uri="{FF2B5EF4-FFF2-40B4-BE49-F238E27FC236}">
                    <a16:creationId xmlns:a16="http://schemas.microsoft.com/office/drawing/2014/main" id="{4BA4E701-F57D-465F-933C-EE347E3E7CC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Flowchart: Magnetic Disk 17">
                <a:extLst>
                  <a:ext uri="{FF2B5EF4-FFF2-40B4-BE49-F238E27FC236}">
                    <a16:creationId xmlns:a16="http://schemas.microsoft.com/office/drawing/2014/main" id="{EB7A4335-85CD-42EC-AAEA-5C1C9555FEB2}"/>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cxnSp>
        <p:nvCxnSpPr>
          <p:cNvPr id="8" name="Straight Arrow Connector 7">
            <a:extLst>
              <a:ext uri="{FF2B5EF4-FFF2-40B4-BE49-F238E27FC236}">
                <a16:creationId xmlns:a16="http://schemas.microsoft.com/office/drawing/2014/main" id="{007D43EA-6F11-4CDB-AF61-BFA739441994}"/>
              </a:ext>
            </a:extLst>
          </p:cNvPr>
          <p:cNvCxnSpPr>
            <a:cxnSpLocks/>
          </p:cNvCxnSpPr>
          <p:nvPr/>
        </p:nvCxnSpPr>
        <p:spPr>
          <a:xfrm>
            <a:off x="4880613" y="4008684"/>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BCD43202-F319-4AB6-B80B-E1AC551A426E}"/>
              </a:ext>
            </a:extLst>
          </p:cNvPr>
          <p:cNvSpPr/>
          <p:nvPr/>
        </p:nvSpPr>
        <p:spPr>
          <a:xfrm>
            <a:off x="555193" y="2390608"/>
            <a:ext cx="4325420" cy="34359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9E16281-A304-4727-B769-A89965782661}"/>
              </a:ext>
            </a:extLst>
          </p:cNvPr>
          <p:cNvSpPr txBox="1"/>
          <p:nvPr/>
        </p:nvSpPr>
        <p:spPr>
          <a:xfrm>
            <a:off x="2331405" y="5189510"/>
            <a:ext cx="914400" cy="914400"/>
          </a:xfrm>
          <a:prstGeom prst="rect">
            <a:avLst/>
          </a:prstGeom>
        </p:spPr>
        <p:txBody>
          <a:bodyPr wrap="none" rtlCol="0">
            <a:noAutofit/>
          </a:bodyPr>
          <a:lstStyle/>
          <a:p>
            <a:r>
              <a:rPr lang="en-US" dirty="0" err="1">
                <a:latin typeface="+mn-lt"/>
              </a:rPr>
              <a:t>newVG</a:t>
            </a:r>
            <a:endParaRPr lang="en-GB" dirty="0">
              <a:latin typeface="+mn-lt"/>
            </a:endParaRPr>
          </a:p>
        </p:txBody>
      </p:sp>
      <p:grpSp>
        <p:nvGrpSpPr>
          <p:cNvPr id="25" name="Group 24">
            <a:extLst>
              <a:ext uri="{FF2B5EF4-FFF2-40B4-BE49-F238E27FC236}">
                <a16:creationId xmlns:a16="http://schemas.microsoft.com/office/drawing/2014/main" id="{872F063B-6BFB-4251-ACD7-DE2F0E9B1F19}"/>
              </a:ext>
            </a:extLst>
          </p:cNvPr>
          <p:cNvGrpSpPr/>
          <p:nvPr/>
        </p:nvGrpSpPr>
        <p:grpSpPr>
          <a:xfrm>
            <a:off x="3309063" y="3480699"/>
            <a:ext cx="966158" cy="1276880"/>
            <a:chOff x="3190633" y="2785166"/>
            <a:chExt cx="926263" cy="1518422"/>
          </a:xfrm>
        </p:grpSpPr>
        <p:grpSp>
          <p:nvGrpSpPr>
            <p:cNvPr id="26" name="Group 25">
              <a:extLst>
                <a:ext uri="{FF2B5EF4-FFF2-40B4-BE49-F238E27FC236}">
                  <a16:creationId xmlns:a16="http://schemas.microsoft.com/office/drawing/2014/main" id="{0D254318-9D87-4035-8DF3-085FFDC3EEFA}"/>
                </a:ext>
              </a:extLst>
            </p:cNvPr>
            <p:cNvGrpSpPr/>
            <p:nvPr/>
          </p:nvGrpSpPr>
          <p:grpSpPr>
            <a:xfrm>
              <a:off x="3190633" y="2785166"/>
              <a:ext cx="926263" cy="819682"/>
              <a:chOff x="3190633" y="2785166"/>
              <a:chExt cx="926263" cy="819682"/>
            </a:xfrm>
          </p:grpSpPr>
          <p:sp>
            <p:nvSpPr>
              <p:cNvPr id="31" name="Flowchart: Magnetic Disk 30">
                <a:extLst>
                  <a:ext uri="{FF2B5EF4-FFF2-40B4-BE49-F238E27FC236}">
                    <a16:creationId xmlns:a16="http://schemas.microsoft.com/office/drawing/2014/main" id="{C81691D2-DA90-4A92-A29F-E9C0F38B6C36}"/>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2" name="Flowchart: Magnetic Disk 31">
                <a:extLst>
                  <a:ext uri="{FF2B5EF4-FFF2-40B4-BE49-F238E27FC236}">
                    <a16:creationId xmlns:a16="http://schemas.microsoft.com/office/drawing/2014/main" id="{09776BB5-BEA5-4112-A0DA-EEC3891811A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1C68F173-278E-4810-BFBF-B5BBB90D1E84}"/>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7" name="Group 26">
              <a:extLst>
                <a:ext uri="{FF2B5EF4-FFF2-40B4-BE49-F238E27FC236}">
                  <a16:creationId xmlns:a16="http://schemas.microsoft.com/office/drawing/2014/main" id="{B86F5153-CBDE-4981-84CA-DBED2F66677C}"/>
                </a:ext>
              </a:extLst>
            </p:cNvPr>
            <p:cNvGrpSpPr/>
            <p:nvPr/>
          </p:nvGrpSpPr>
          <p:grpSpPr>
            <a:xfrm>
              <a:off x="3190633" y="3483906"/>
              <a:ext cx="926263" cy="819682"/>
              <a:chOff x="3190633" y="2785166"/>
              <a:chExt cx="926263" cy="819682"/>
            </a:xfrm>
          </p:grpSpPr>
          <p:sp>
            <p:nvSpPr>
              <p:cNvPr id="28" name="Flowchart: Magnetic Disk 27">
                <a:extLst>
                  <a:ext uri="{FF2B5EF4-FFF2-40B4-BE49-F238E27FC236}">
                    <a16:creationId xmlns:a16="http://schemas.microsoft.com/office/drawing/2014/main" id="{776DC64F-741F-4E1C-A2FE-24BB667A35C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9" name="Flowchart: Magnetic Disk 28">
                <a:extLst>
                  <a:ext uri="{FF2B5EF4-FFF2-40B4-BE49-F238E27FC236}">
                    <a16:creationId xmlns:a16="http://schemas.microsoft.com/office/drawing/2014/main" id="{1179EBF5-2D40-4C6E-9834-DC7A084E7A5F}"/>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6390A021-1255-419F-BACC-9F519E22EB0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11" name="TextBox 10">
            <a:extLst>
              <a:ext uri="{FF2B5EF4-FFF2-40B4-BE49-F238E27FC236}">
                <a16:creationId xmlns:a16="http://schemas.microsoft.com/office/drawing/2014/main" id="{9D28CB91-2DE9-4C4E-98C5-7B3AB2A186D9}"/>
              </a:ext>
            </a:extLst>
          </p:cNvPr>
          <p:cNvSpPr txBox="1"/>
          <p:nvPr/>
        </p:nvSpPr>
        <p:spPr>
          <a:xfrm>
            <a:off x="1417005" y="2978196"/>
            <a:ext cx="914400" cy="914400"/>
          </a:xfrm>
          <a:prstGeom prst="rect">
            <a:avLst/>
          </a:prstGeom>
        </p:spPr>
        <p:txBody>
          <a:bodyPr wrap="none" rtlCol="0">
            <a:noAutofit/>
          </a:bodyPr>
          <a:lstStyle/>
          <a:p>
            <a:r>
              <a:rPr lang="en-US" dirty="0" err="1">
                <a:latin typeface="+mn-lt"/>
              </a:rPr>
              <a:t>sdd</a:t>
            </a:r>
            <a:endParaRPr lang="en-GB" dirty="0">
              <a:latin typeface="+mn-lt"/>
            </a:endParaRPr>
          </a:p>
        </p:txBody>
      </p:sp>
      <p:sp>
        <p:nvSpPr>
          <p:cNvPr id="22" name="TextBox 21">
            <a:extLst>
              <a:ext uri="{FF2B5EF4-FFF2-40B4-BE49-F238E27FC236}">
                <a16:creationId xmlns:a16="http://schemas.microsoft.com/office/drawing/2014/main" id="{00F5B318-79C3-4C18-A03A-6FF305F0A9CA}"/>
              </a:ext>
            </a:extLst>
          </p:cNvPr>
          <p:cNvSpPr txBox="1"/>
          <p:nvPr/>
        </p:nvSpPr>
        <p:spPr>
          <a:xfrm>
            <a:off x="3372320" y="2958024"/>
            <a:ext cx="914400" cy="914400"/>
          </a:xfrm>
          <a:prstGeom prst="rect">
            <a:avLst/>
          </a:prstGeom>
        </p:spPr>
        <p:txBody>
          <a:bodyPr wrap="none" rtlCol="0">
            <a:noAutofit/>
          </a:bodyPr>
          <a:lstStyle/>
          <a:p>
            <a:r>
              <a:rPr lang="en-US" dirty="0" err="1">
                <a:latin typeface="+mn-lt"/>
              </a:rPr>
              <a:t>sdc</a:t>
            </a:r>
            <a:endParaRPr lang="en-GB" dirty="0">
              <a:latin typeface="+mn-lt"/>
            </a:endParaRPr>
          </a:p>
        </p:txBody>
      </p:sp>
      <p:sp>
        <p:nvSpPr>
          <p:cNvPr id="5" name="TextBox 4">
            <a:extLst>
              <a:ext uri="{FF2B5EF4-FFF2-40B4-BE49-F238E27FC236}">
                <a16:creationId xmlns:a16="http://schemas.microsoft.com/office/drawing/2014/main" id="{D1F6B5FA-B96A-40F3-9FED-B599DCEB609E}"/>
              </a:ext>
            </a:extLst>
          </p:cNvPr>
          <p:cNvSpPr txBox="1"/>
          <p:nvPr/>
        </p:nvSpPr>
        <p:spPr>
          <a:xfrm>
            <a:off x="769732" y="5904241"/>
            <a:ext cx="5157626" cy="422993"/>
          </a:xfrm>
          <a:prstGeom prst="rect">
            <a:avLst/>
          </a:prstGeom>
        </p:spPr>
        <p:txBody>
          <a:bodyPr wrap="none" rtlCol="0">
            <a:noAutofit/>
          </a:bodyPr>
          <a:lstStyle/>
          <a:p>
            <a:r>
              <a:rPr lang="en-US" dirty="0">
                <a:latin typeface="+mn-lt"/>
              </a:rPr>
              <a:t># </a:t>
            </a:r>
            <a:r>
              <a:rPr lang="en-US" dirty="0" err="1">
                <a:latin typeface="+mn-lt"/>
              </a:rPr>
              <a:t>lvdisplay</a:t>
            </a:r>
            <a:r>
              <a:rPr lang="en-US" dirty="0">
                <a:latin typeface="+mn-lt"/>
              </a:rPr>
              <a:t> shows the Logical Volume’s attributes.</a:t>
            </a:r>
            <a:endParaRPr lang="en-GB" dirty="0">
              <a:latin typeface="+mn-lt"/>
            </a:endParaRPr>
          </a:p>
        </p:txBody>
      </p:sp>
      <p:grpSp>
        <p:nvGrpSpPr>
          <p:cNvPr id="23" name="Group 22">
            <a:extLst>
              <a:ext uri="{FF2B5EF4-FFF2-40B4-BE49-F238E27FC236}">
                <a16:creationId xmlns:a16="http://schemas.microsoft.com/office/drawing/2014/main" id="{F7859D29-F7FC-468B-B7FE-A56B2E3F0724}"/>
              </a:ext>
            </a:extLst>
          </p:cNvPr>
          <p:cNvGrpSpPr/>
          <p:nvPr/>
        </p:nvGrpSpPr>
        <p:grpSpPr>
          <a:xfrm>
            <a:off x="6037653" y="3531551"/>
            <a:ext cx="966158" cy="1276880"/>
            <a:chOff x="6037653" y="3531551"/>
            <a:chExt cx="966158" cy="1276880"/>
          </a:xfrm>
        </p:grpSpPr>
        <p:grpSp>
          <p:nvGrpSpPr>
            <p:cNvPr id="34" name="Group 33">
              <a:extLst>
                <a:ext uri="{FF2B5EF4-FFF2-40B4-BE49-F238E27FC236}">
                  <a16:creationId xmlns:a16="http://schemas.microsoft.com/office/drawing/2014/main" id="{C4EC2DDD-3BD5-47E6-9867-11B4CAB1641D}"/>
                </a:ext>
              </a:extLst>
            </p:cNvPr>
            <p:cNvGrpSpPr/>
            <p:nvPr/>
          </p:nvGrpSpPr>
          <p:grpSpPr>
            <a:xfrm>
              <a:off x="6037653" y="3531551"/>
              <a:ext cx="966158" cy="1276880"/>
              <a:chOff x="3190633" y="2785166"/>
              <a:chExt cx="926263" cy="1518422"/>
            </a:xfrm>
            <a:solidFill>
              <a:schemeClr val="tx2">
                <a:lumMod val="20000"/>
                <a:lumOff val="80000"/>
              </a:schemeClr>
            </a:solidFill>
          </p:grpSpPr>
          <p:grpSp>
            <p:nvGrpSpPr>
              <p:cNvPr id="35" name="Group 34">
                <a:extLst>
                  <a:ext uri="{FF2B5EF4-FFF2-40B4-BE49-F238E27FC236}">
                    <a16:creationId xmlns:a16="http://schemas.microsoft.com/office/drawing/2014/main" id="{B7BD6D6F-69C3-41E8-BBC5-B9ACB3F4C7AB}"/>
                  </a:ext>
                </a:extLst>
              </p:cNvPr>
              <p:cNvGrpSpPr/>
              <p:nvPr/>
            </p:nvGrpSpPr>
            <p:grpSpPr>
              <a:xfrm>
                <a:off x="3190633" y="2785166"/>
                <a:ext cx="926263" cy="819682"/>
                <a:chOff x="3190633" y="2785166"/>
                <a:chExt cx="926263" cy="819682"/>
              </a:xfrm>
              <a:grpFill/>
            </p:grpSpPr>
            <p:sp>
              <p:nvSpPr>
                <p:cNvPr id="40" name="Flowchart: Magnetic Disk 39">
                  <a:extLst>
                    <a:ext uri="{FF2B5EF4-FFF2-40B4-BE49-F238E27FC236}">
                      <a16:creationId xmlns:a16="http://schemas.microsoft.com/office/drawing/2014/main" id="{52F0EAA3-F693-4044-B9E7-5EAD4A0A6DAB}"/>
                    </a:ext>
                  </a:extLst>
                </p:cNvPr>
                <p:cNvSpPr/>
                <p:nvPr/>
              </p:nvSpPr>
              <p:spPr>
                <a:xfrm>
                  <a:off x="3190633" y="2785166"/>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1" name="Flowchart: Magnetic Disk 40">
                  <a:extLst>
                    <a:ext uri="{FF2B5EF4-FFF2-40B4-BE49-F238E27FC236}">
                      <a16:creationId xmlns:a16="http://schemas.microsoft.com/office/drawing/2014/main" id="{A99CC774-F58B-4738-BB92-37A5A6CA3F40}"/>
                    </a:ext>
                  </a:extLst>
                </p:cNvPr>
                <p:cNvSpPr/>
                <p:nvPr/>
              </p:nvSpPr>
              <p:spPr>
                <a:xfrm>
                  <a:off x="3190633" y="3018079"/>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2" name="Flowchart: Magnetic Disk 41">
                  <a:extLst>
                    <a:ext uri="{FF2B5EF4-FFF2-40B4-BE49-F238E27FC236}">
                      <a16:creationId xmlns:a16="http://schemas.microsoft.com/office/drawing/2014/main" id="{43A9C793-368E-4469-92F8-5325335CEC45}"/>
                    </a:ext>
                  </a:extLst>
                </p:cNvPr>
                <p:cNvSpPr/>
                <p:nvPr/>
              </p:nvSpPr>
              <p:spPr>
                <a:xfrm>
                  <a:off x="3190633" y="3250992"/>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6" name="Group 35">
                <a:extLst>
                  <a:ext uri="{FF2B5EF4-FFF2-40B4-BE49-F238E27FC236}">
                    <a16:creationId xmlns:a16="http://schemas.microsoft.com/office/drawing/2014/main" id="{DA67447D-4647-407B-8D80-B98F0C3F28EC}"/>
                  </a:ext>
                </a:extLst>
              </p:cNvPr>
              <p:cNvGrpSpPr/>
              <p:nvPr/>
            </p:nvGrpSpPr>
            <p:grpSpPr>
              <a:xfrm>
                <a:off x="3190633" y="3483906"/>
                <a:ext cx="926263" cy="819682"/>
                <a:chOff x="3190633" y="2785166"/>
                <a:chExt cx="926263" cy="819682"/>
              </a:xfrm>
              <a:grpFill/>
            </p:grpSpPr>
            <p:sp>
              <p:nvSpPr>
                <p:cNvPr id="37" name="Flowchart: Magnetic Disk 36">
                  <a:extLst>
                    <a:ext uri="{FF2B5EF4-FFF2-40B4-BE49-F238E27FC236}">
                      <a16:creationId xmlns:a16="http://schemas.microsoft.com/office/drawing/2014/main" id="{B4973EF2-2DC6-44A2-AB13-E9D1873E4787}"/>
                    </a:ext>
                  </a:extLst>
                </p:cNvPr>
                <p:cNvSpPr/>
                <p:nvPr/>
              </p:nvSpPr>
              <p:spPr>
                <a:xfrm>
                  <a:off x="3190633" y="2785166"/>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8" name="Flowchart: Magnetic Disk 37">
                  <a:extLst>
                    <a:ext uri="{FF2B5EF4-FFF2-40B4-BE49-F238E27FC236}">
                      <a16:creationId xmlns:a16="http://schemas.microsoft.com/office/drawing/2014/main" id="{E6662EA5-90CA-46E6-806C-AD5C0BAD21CA}"/>
                    </a:ext>
                  </a:extLst>
                </p:cNvPr>
                <p:cNvSpPr/>
                <p:nvPr/>
              </p:nvSpPr>
              <p:spPr>
                <a:xfrm>
                  <a:off x="3190633" y="3018079"/>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9" name="Flowchart: Magnetic Disk 38">
                  <a:extLst>
                    <a:ext uri="{FF2B5EF4-FFF2-40B4-BE49-F238E27FC236}">
                      <a16:creationId xmlns:a16="http://schemas.microsoft.com/office/drawing/2014/main" id="{CCF3C6FD-004B-455F-A858-262773F7F156}"/>
                    </a:ext>
                  </a:extLst>
                </p:cNvPr>
                <p:cNvSpPr/>
                <p:nvPr/>
              </p:nvSpPr>
              <p:spPr>
                <a:xfrm>
                  <a:off x="3190633" y="3250992"/>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6" name="TextBox 5">
              <a:extLst>
                <a:ext uri="{FF2B5EF4-FFF2-40B4-BE49-F238E27FC236}">
                  <a16:creationId xmlns:a16="http://schemas.microsoft.com/office/drawing/2014/main" id="{296CF7D4-200E-46F0-8CFD-5153CD0786DE}"/>
                </a:ext>
              </a:extLst>
            </p:cNvPr>
            <p:cNvSpPr txBox="1"/>
            <p:nvPr/>
          </p:nvSpPr>
          <p:spPr>
            <a:xfrm>
              <a:off x="6315248" y="3970979"/>
              <a:ext cx="410967" cy="426810"/>
            </a:xfrm>
            <a:prstGeom prst="rect">
              <a:avLst/>
            </a:prstGeom>
          </p:spPr>
          <p:txBody>
            <a:bodyPr wrap="none" rtlCol="0">
              <a:noAutofit/>
            </a:bodyPr>
            <a:lstStyle/>
            <a:p>
              <a:r>
                <a:rPr lang="en-US" dirty="0">
                  <a:latin typeface="+mn-lt"/>
                </a:rPr>
                <a:t>LV</a:t>
              </a:r>
              <a:endParaRPr lang="en-GB" dirty="0">
                <a:latin typeface="+mn-lt"/>
              </a:endParaRPr>
            </a:p>
          </p:txBody>
        </p:sp>
      </p:grpSp>
      <p:sp>
        <p:nvSpPr>
          <p:cNvPr id="24" name="TextBox 23">
            <a:extLst>
              <a:ext uri="{FF2B5EF4-FFF2-40B4-BE49-F238E27FC236}">
                <a16:creationId xmlns:a16="http://schemas.microsoft.com/office/drawing/2014/main" id="{A1D592FA-1182-41D1-9466-B7B53CB65DBC}"/>
              </a:ext>
            </a:extLst>
          </p:cNvPr>
          <p:cNvSpPr txBox="1"/>
          <p:nvPr/>
        </p:nvSpPr>
        <p:spPr>
          <a:xfrm>
            <a:off x="7003810" y="3512635"/>
            <a:ext cx="914400" cy="914400"/>
          </a:xfrm>
          <a:prstGeom prst="rect">
            <a:avLst/>
          </a:prstGeom>
        </p:spPr>
        <p:txBody>
          <a:bodyPr wrap="none" rtlCol="0">
            <a:noAutofit/>
          </a:bodyPr>
          <a:lstStyle/>
          <a:p>
            <a:r>
              <a:rPr lang="en-US" dirty="0">
                <a:latin typeface="+mn-lt"/>
              </a:rPr>
              <a:t>25 Logical </a:t>
            </a:r>
          </a:p>
          <a:p>
            <a:r>
              <a:rPr lang="en-US" dirty="0">
                <a:latin typeface="+mn-lt"/>
              </a:rPr>
              <a:t>Extents</a:t>
            </a:r>
            <a:endParaRPr lang="en-GB" dirty="0">
              <a:latin typeface="+mn-lt"/>
            </a:endParaRPr>
          </a:p>
        </p:txBody>
      </p:sp>
    </p:spTree>
    <p:extLst>
      <p:ext uri="{BB962C8B-B14F-4D97-AF65-F5344CB8AC3E}">
        <p14:creationId xmlns:p14="http://schemas.microsoft.com/office/powerpoint/2010/main" val="17748541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Logical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a:t>
            </a:r>
            <a:r>
              <a:rPr lang="en-US" sz="1600" dirty="0" err="1">
                <a:latin typeface="+mn-lt"/>
                <a:ea typeface="MS PGothic"/>
                <a:cs typeface="Arial"/>
              </a:rPr>
              <a:t>lvdisplay</a:t>
            </a:r>
            <a:r>
              <a:rPr lang="en-US" sz="1600" dirty="0">
                <a:latin typeface="+mn-lt"/>
                <a:ea typeface="MS PGothic"/>
                <a:cs typeface="Arial"/>
              </a:rPr>
              <a:t>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 Logical volume ---</a:t>
            </a:r>
          </a:p>
          <a:p>
            <a:r>
              <a:rPr lang="en-US" sz="1600" dirty="0">
                <a:latin typeface="+mn-lt"/>
                <a:ea typeface="MS PGothic"/>
                <a:cs typeface="Arial"/>
              </a:rPr>
              <a:t>  LV Path                /dev/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LV Name                </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VG Name                </a:t>
            </a:r>
            <a:r>
              <a:rPr lang="en-US" sz="1600" dirty="0" err="1">
                <a:latin typeface="+mn-lt"/>
                <a:ea typeface="MS PGothic"/>
                <a:cs typeface="Arial"/>
              </a:rPr>
              <a:t>newVG</a:t>
            </a:r>
            <a:endParaRPr lang="en-US" sz="1600" dirty="0">
              <a:latin typeface="+mn-lt"/>
              <a:ea typeface="MS PGothic"/>
              <a:cs typeface="Arial"/>
            </a:endParaRPr>
          </a:p>
          <a:p>
            <a:r>
              <a:rPr lang="en-US" sz="1600" dirty="0">
                <a:latin typeface="+mn-lt"/>
                <a:ea typeface="MS PGothic"/>
                <a:cs typeface="Arial"/>
              </a:rPr>
              <a:t>  LV UUID                iK2O7M-dzyA-7WLg-33fH-FjYR-WtNm-Wfdp8T</a:t>
            </a:r>
          </a:p>
          <a:p>
            <a:r>
              <a:rPr lang="en-US" sz="1600" dirty="0">
                <a:latin typeface="+mn-lt"/>
                <a:ea typeface="MS PGothic"/>
                <a:cs typeface="Arial"/>
              </a:rPr>
              <a:t>  LV Write Access        read/write</a:t>
            </a:r>
          </a:p>
          <a:p>
            <a:r>
              <a:rPr lang="en-US" sz="1600" dirty="0">
                <a:latin typeface="+mn-lt"/>
                <a:ea typeface="MS PGothic"/>
                <a:cs typeface="Arial"/>
              </a:rPr>
              <a:t>  LV Creation host, time ml-refvm-422293, 2020-08-12 12:50:48 +0000</a:t>
            </a:r>
          </a:p>
          <a:p>
            <a:r>
              <a:rPr lang="en-US" sz="1600" dirty="0">
                <a:latin typeface="+mn-lt"/>
                <a:ea typeface="MS PGothic"/>
                <a:cs typeface="Arial"/>
              </a:rPr>
              <a:t>  LV Status              available</a:t>
            </a:r>
          </a:p>
          <a:p>
            <a:r>
              <a:rPr lang="en-US" sz="1600" dirty="0">
                <a:latin typeface="+mn-lt"/>
                <a:ea typeface="MS PGothic"/>
                <a:cs typeface="Arial"/>
              </a:rPr>
              <a:t>  # open                 0</a:t>
            </a:r>
          </a:p>
          <a:p>
            <a:r>
              <a:rPr lang="en-US" sz="1600" dirty="0">
                <a:latin typeface="+mn-lt"/>
                <a:ea typeface="MS PGothic"/>
                <a:cs typeface="Arial"/>
              </a:rPr>
              <a:t>  LV Size                100.00 </a:t>
            </a:r>
            <a:r>
              <a:rPr lang="en-US" sz="1600" dirty="0" err="1">
                <a:latin typeface="+mn-lt"/>
                <a:ea typeface="MS PGothic"/>
                <a:cs typeface="Arial"/>
              </a:rPr>
              <a:t>MiB</a:t>
            </a:r>
            <a:endParaRPr lang="en-US" sz="1600" dirty="0">
              <a:latin typeface="+mn-lt"/>
              <a:ea typeface="MS PGothic"/>
              <a:cs typeface="Arial"/>
            </a:endParaRPr>
          </a:p>
          <a:p>
            <a:r>
              <a:rPr lang="en-US" sz="1600" dirty="0">
                <a:latin typeface="+mn-lt"/>
                <a:ea typeface="MS PGothic"/>
                <a:cs typeface="Arial"/>
              </a:rPr>
              <a:t>  Current LE             25</a:t>
            </a:r>
          </a:p>
          <a:p>
            <a:r>
              <a:rPr lang="en-US" sz="1600" dirty="0">
                <a:latin typeface="+mn-lt"/>
                <a:ea typeface="MS PGothic"/>
                <a:cs typeface="Arial"/>
              </a:rPr>
              <a:t>  Segments               1</a:t>
            </a:r>
          </a:p>
          <a:p>
            <a:r>
              <a:rPr lang="en-US" sz="1600" dirty="0">
                <a:latin typeface="+mn-lt"/>
                <a:ea typeface="MS PGothic"/>
                <a:cs typeface="Arial"/>
              </a:rPr>
              <a:t>  Allocation             inherit</a:t>
            </a:r>
          </a:p>
          <a:p>
            <a:r>
              <a:rPr lang="en-US" sz="1600" dirty="0">
                <a:latin typeface="+mn-lt"/>
                <a:ea typeface="MS PGothic"/>
                <a:cs typeface="Arial"/>
              </a:rPr>
              <a:t>  Read ahead sectors     auto</a:t>
            </a:r>
          </a:p>
          <a:p>
            <a:r>
              <a:rPr lang="en-US" sz="1600" dirty="0">
                <a:latin typeface="+mn-lt"/>
                <a:ea typeface="MS PGothic"/>
                <a:cs typeface="Arial"/>
              </a:rPr>
              <a:t>  - currently set to     8192</a:t>
            </a:r>
          </a:p>
          <a:p>
            <a:r>
              <a:rPr lang="en-US" sz="1600" dirty="0">
                <a:latin typeface="+mn-lt"/>
                <a:ea typeface="MS PGothic"/>
                <a:cs typeface="Arial"/>
              </a:rPr>
              <a:t>  Block device           253:7</a:t>
            </a:r>
            <a:endParaRPr lang="en-US" sz="1600" dirty="0">
              <a:latin typeface="Arial"/>
              <a:cs typeface="Arial"/>
            </a:endParaRPr>
          </a:p>
        </p:txBody>
      </p:sp>
    </p:spTree>
    <p:extLst>
      <p:ext uri="{BB962C8B-B14F-4D97-AF65-F5344CB8AC3E}">
        <p14:creationId xmlns:p14="http://schemas.microsoft.com/office/powerpoint/2010/main" val="34921678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Using  a Logical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a:t>
            </a:r>
            <a:r>
              <a:rPr lang="en-US" sz="1600" dirty="0" err="1">
                <a:latin typeface="+mn-lt"/>
                <a:ea typeface="MS PGothic"/>
                <a:cs typeface="Arial"/>
              </a:rPr>
              <a:t>mkfs.xfs</a:t>
            </a:r>
            <a:r>
              <a:rPr lang="en-US" sz="1600" dirty="0">
                <a:latin typeface="+mn-lt"/>
                <a:ea typeface="MS PGothic"/>
                <a:cs typeface="Arial"/>
              </a:rPr>
              <a:t> /dev/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meta-data=/dev/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r>
              <a:rPr lang="en-US" sz="1600" dirty="0">
                <a:latin typeface="+mn-lt"/>
                <a:ea typeface="MS PGothic"/>
                <a:cs typeface="Arial"/>
              </a:rPr>
              <a:t>       </a:t>
            </a:r>
            <a:r>
              <a:rPr lang="en-US" sz="1600" dirty="0" err="1">
                <a:latin typeface="+mn-lt"/>
                <a:ea typeface="MS PGothic"/>
                <a:cs typeface="Arial"/>
              </a:rPr>
              <a:t>isize</a:t>
            </a:r>
            <a:r>
              <a:rPr lang="en-US" sz="1600" dirty="0">
                <a:latin typeface="+mn-lt"/>
                <a:ea typeface="MS PGothic"/>
                <a:cs typeface="Arial"/>
              </a:rPr>
              <a:t>=512    </a:t>
            </a:r>
            <a:r>
              <a:rPr lang="en-US" sz="1600" dirty="0" err="1">
                <a:latin typeface="+mn-lt"/>
                <a:ea typeface="MS PGothic"/>
                <a:cs typeface="Arial"/>
              </a:rPr>
              <a:t>agcount</a:t>
            </a:r>
            <a:r>
              <a:rPr lang="en-US" sz="1600" dirty="0">
                <a:latin typeface="+mn-lt"/>
                <a:ea typeface="MS PGothic"/>
                <a:cs typeface="Arial"/>
              </a:rPr>
              <a:t>=4, </a:t>
            </a:r>
            <a:r>
              <a:rPr lang="en-US" sz="1600" dirty="0" err="1">
                <a:latin typeface="+mn-lt"/>
                <a:ea typeface="MS PGothic"/>
                <a:cs typeface="Arial"/>
              </a:rPr>
              <a:t>agsize</a:t>
            </a:r>
            <a:r>
              <a:rPr lang="en-US" sz="1600" dirty="0">
                <a:latin typeface="+mn-lt"/>
                <a:ea typeface="MS PGothic"/>
                <a:cs typeface="Arial"/>
              </a:rPr>
              <a:t>=6400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attr</a:t>
            </a:r>
            <a:r>
              <a:rPr lang="en-US" sz="1600" dirty="0">
                <a:latin typeface="+mn-lt"/>
                <a:ea typeface="MS PGothic"/>
                <a:cs typeface="Arial"/>
              </a:rPr>
              <a:t>=2, projid32bit=1</a:t>
            </a:r>
          </a:p>
          <a:p>
            <a:r>
              <a:rPr lang="en-US" sz="1600" dirty="0">
                <a:latin typeface="+mn-lt"/>
                <a:ea typeface="MS PGothic"/>
                <a:cs typeface="Arial"/>
              </a:rPr>
              <a:t>         =                       </a:t>
            </a:r>
            <a:r>
              <a:rPr lang="en-US" sz="1600" dirty="0" err="1">
                <a:latin typeface="+mn-lt"/>
                <a:ea typeface="MS PGothic"/>
                <a:cs typeface="Arial"/>
              </a:rPr>
              <a:t>crc</a:t>
            </a:r>
            <a:r>
              <a:rPr lang="en-US" sz="1600" dirty="0">
                <a:latin typeface="+mn-lt"/>
                <a:ea typeface="MS PGothic"/>
                <a:cs typeface="Arial"/>
              </a:rPr>
              <a:t>=1        </a:t>
            </a:r>
            <a:r>
              <a:rPr lang="en-US" sz="1600" dirty="0" err="1">
                <a:latin typeface="+mn-lt"/>
                <a:ea typeface="MS PGothic"/>
                <a:cs typeface="Arial"/>
              </a:rPr>
              <a:t>finobt</a:t>
            </a:r>
            <a:r>
              <a:rPr lang="en-US" sz="1600" dirty="0">
                <a:latin typeface="+mn-lt"/>
                <a:ea typeface="MS PGothic"/>
                <a:cs typeface="Arial"/>
              </a:rPr>
              <a:t>=0, sparse=0</a:t>
            </a:r>
          </a:p>
          <a:p>
            <a:r>
              <a:rPr lang="en-US" sz="1600" dirty="0">
                <a:latin typeface="+mn-lt"/>
                <a:ea typeface="MS PGothic"/>
                <a:cs typeface="Arial"/>
              </a:rPr>
              <a:t>data     =                       </a:t>
            </a:r>
            <a:r>
              <a:rPr lang="en-US" sz="1600" dirty="0" err="1">
                <a:latin typeface="+mn-lt"/>
                <a:ea typeface="MS PGothic"/>
                <a:cs typeface="Arial"/>
              </a:rPr>
              <a:t>bsize</a:t>
            </a:r>
            <a:r>
              <a:rPr lang="en-US" sz="1600" dirty="0">
                <a:latin typeface="+mn-lt"/>
                <a:ea typeface="MS PGothic"/>
                <a:cs typeface="Arial"/>
              </a:rPr>
              <a:t>=4096   blocks=25600, </a:t>
            </a:r>
            <a:r>
              <a:rPr lang="en-US" sz="1600" dirty="0" err="1">
                <a:latin typeface="+mn-lt"/>
                <a:ea typeface="MS PGothic"/>
                <a:cs typeface="Arial"/>
              </a:rPr>
              <a:t>imaxpct</a:t>
            </a:r>
            <a:r>
              <a:rPr lang="en-US" sz="1600" dirty="0">
                <a:latin typeface="+mn-lt"/>
                <a:ea typeface="MS PGothic"/>
                <a:cs typeface="Arial"/>
              </a:rPr>
              <a:t>=25</a:t>
            </a:r>
          </a:p>
          <a:p>
            <a:r>
              <a:rPr lang="en-US" sz="1600" dirty="0">
                <a:latin typeface="+mn-lt"/>
                <a:ea typeface="MS PGothic"/>
                <a:cs typeface="Arial"/>
              </a:rPr>
              <a:t>         =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swidth</a:t>
            </a:r>
            <a:r>
              <a:rPr lang="en-US" sz="1600" dirty="0">
                <a:latin typeface="+mn-lt"/>
                <a:ea typeface="MS PGothic"/>
                <a:cs typeface="Arial"/>
              </a:rPr>
              <a:t>=0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naming   =version 2              </a:t>
            </a:r>
            <a:r>
              <a:rPr lang="en-US" sz="1600" dirty="0" err="1">
                <a:latin typeface="+mn-lt"/>
                <a:ea typeface="MS PGothic"/>
                <a:cs typeface="Arial"/>
              </a:rPr>
              <a:t>bsize</a:t>
            </a:r>
            <a:r>
              <a:rPr lang="en-US" sz="1600" dirty="0">
                <a:latin typeface="+mn-lt"/>
                <a:ea typeface="MS PGothic"/>
                <a:cs typeface="Arial"/>
              </a:rPr>
              <a:t>=4096   ascii-ci=0 </a:t>
            </a:r>
            <a:r>
              <a:rPr lang="en-US" sz="1600" dirty="0" err="1">
                <a:latin typeface="+mn-lt"/>
                <a:ea typeface="MS PGothic"/>
                <a:cs typeface="Arial"/>
              </a:rPr>
              <a:t>ftype</a:t>
            </a:r>
            <a:r>
              <a:rPr lang="en-US" sz="1600" dirty="0">
                <a:latin typeface="+mn-lt"/>
                <a:ea typeface="MS PGothic"/>
                <a:cs typeface="Arial"/>
              </a:rPr>
              <a:t>=1</a:t>
            </a:r>
          </a:p>
          <a:p>
            <a:r>
              <a:rPr lang="en-US" sz="1600" dirty="0">
                <a:latin typeface="+mn-lt"/>
                <a:ea typeface="MS PGothic"/>
                <a:cs typeface="Arial"/>
              </a:rPr>
              <a:t>log      =internal log           </a:t>
            </a:r>
            <a:r>
              <a:rPr lang="en-US" sz="1600" dirty="0" err="1">
                <a:latin typeface="+mn-lt"/>
                <a:ea typeface="MS PGothic"/>
                <a:cs typeface="Arial"/>
              </a:rPr>
              <a:t>bsize</a:t>
            </a:r>
            <a:r>
              <a:rPr lang="en-US" sz="1600" dirty="0">
                <a:latin typeface="+mn-lt"/>
                <a:ea typeface="MS PGothic"/>
                <a:cs typeface="Arial"/>
              </a:rPr>
              <a:t>=4096   blocks=855, version=2</a:t>
            </a: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blks</a:t>
            </a:r>
            <a:r>
              <a:rPr lang="en-US" sz="1600" dirty="0">
                <a:latin typeface="+mn-lt"/>
                <a:ea typeface="MS PGothic"/>
                <a:cs typeface="Arial"/>
              </a:rPr>
              <a:t>, lazy-count=1</a:t>
            </a:r>
          </a:p>
          <a:p>
            <a:r>
              <a:rPr lang="en-US" sz="1600" dirty="0" err="1">
                <a:latin typeface="+mn-lt"/>
                <a:ea typeface="MS PGothic"/>
                <a:cs typeface="Arial"/>
              </a:rPr>
              <a:t>realtime</a:t>
            </a:r>
            <a:r>
              <a:rPr lang="en-US" sz="1600" dirty="0">
                <a:latin typeface="+mn-lt"/>
                <a:ea typeface="MS PGothic"/>
                <a:cs typeface="Arial"/>
              </a:rPr>
              <a:t> =none                   </a:t>
            </a:r>
            <a:r>
              <a:rPr lang="en-US" sz="1600" dirty="0" err="1">
                <a:latin typeface="+mn-lt"/>
                <a:ea typeface="MS PGothic"/>
                <a:cs typeface="Arial"/>
              </a:rPr>
              <a:t>extsz</a:t>
            </a:r>
            <a:r>
              <a:rPr lang="en-US" sz="1600" dirty="0">
                <a:latin typeface="+mn-lt"/>
                <a:ea typeface="MS PGothic"/>
                <a:cs typeface="Arial"/>
              </a:rPr>
              <a:t>=4096   blocks=0, </a:t>
            </a:r>
            <a:r>
              <a:rPr lang="en-US" sz="1600" dirty="0" err="1">
                <a:latin typeface="+mn-lt"/>
                <a:ea typeface="MS PGothic"/>
                <a:cs typeface="Arial"/>
              </a:rPr>
              <a:t>rtextents</a:t>
            </a:r>
            <a:r>
              <a:rPr lang="en-US" sz="1600" dirty="0">
                <a:latin typeface="+mn-lt"/>
                <a:ea typeface="MS PGothic"/>
                <a:cs typeface="Arial"/>
              </a:rPr>
              <a:t>=0</a:t>
            </a:r>
          </a:p>
          <a:p>
            <a:endParaRPr lang="en-US" sz="1600" dirty="0">
              <a:latin typeface="+mn-lt"/>
              <a:ea typeface="MS PGothic"/>
              <a:cs typeface="Arial"/>
            </a:endParaRPr>
          </a:p>
          <a:p>
            <a:r>
              <a:rPr lang="en-US" sz="1600" dirty="0">
                <a:latin typeface="Arial"/>
                <a:cs typeface="Arial"/>
              </a:rPr>
              <a:t># </a:t>
            </a:r>
            <a:r>
              <a:rPr lang="en-US" sz="1600" dirty="0" err="1">
                <a:latin typeface="Arial"/>
                <a:cs typeface="Arial"/>
              </a:rPr>
              <a:t>mkdir</a:t>
            </a:r>
            <a:r>
              <a:rPr lang="en-US" sz="1600" dirty="0">
                <a:latin typeface="Arial"/>
                <a:cs typeface="Arial"/>
              </a:rPr>
              <a:t> /data</a:t>
            </a:r>
          </a:p>
          <a:p>
            <a:endParaRPr lang="en-US" sz="1600" dirty="0">
              <a:latin typeface="+mn-lt"/>
              <a:ea typeface="MS PGothic"/>
              <a:cs typeface="Arial"/>
            </a:endParaRPr>
          </a:p>
          <a:p>
            <a:r>
              <a:rPr lang="en-US" sz="1600" dirty="0">
                <a:latin typeface="Arial"/>
                <a:cs typeface="Arial"/>
              </a:rPr>
              <a:t># mount -t </a:t>
            </a:r>
            <a:r>
              <a:rPr lang="en-US" sz="1600" dirty="0" err="1">
                <a:latin typeface="Arial"/>
                <a:cs typeface="Arial"/>
              </a:rPr>
              <a:t>xfs</a:t>
            </a:r>
            <a:r>
              <a:rPr lang="en-US" sz="1600" dirty="0">
                <a:latin typeface="Arial"/>
                <a:cs typeface="Arial"/>
              </a:rPr>
              <a:t> /dev/</a:t>
            </a:r>
            <a:r>
              <a:rPr lang="en-US" sz="1600" dirty="0" err="1">
                <a:latin typeface="Arial"/>
                <a:cs typeface="Arial"/>
              </a:rPr>
              <a:t>newVG</a:t>
            </a:r>
            <a:r>
              <a:rPr lang="en-US" sz="1600" dirty="0">
                <a:latin typeface="Arial"/>
                <a:cs typeface="Arial"/>
              </a:rPr>
              <a:t>/</a:t>
            </a:r>
            <a:r>
              <a:rPr lang="en-US" sz="1600" dirty="0" err="1">
                <a:latin typeface="Arial"/>
                <a:cs typeface="Arial"/>
              </a:rPr>
              <a:t>newLV</a:t>
            </a:r>
            <a:r>
              <a:rPr lang="en-US" sz="1600" dirty="0">
                <a:latin typeface="Arial"/>
                <a:cs typeface="Arial"/>
              </a:rPr>
              <a:t> /data</a:t>
            </a:r>
            <a:endParaRPr lang="en-US" sz="1600" dirty="0">
              <a:latin typeface="+mn-lt"/>
              <a:ea typeface="MS PGothic"/>
              <a:cs typeface="Arial"/>
            </a:endParaRPr>
          </a:p>
          <a:p>
            <a:endParaRPr lang="en-US" sz="1600" dirty="0">
              <a:latin typeface="Arial"/>
              <a:cs typeface="Arial"/>
            </a:endParaRPr>
          </a:p>
        </p:txBody>
      </p:sp>
    </p:spTree>
    <p:extLst>
      <p:ext uri="{BB962C8B-B14F-4D97-AF65-F5344CB8AC3E}">
        <p14:creationId xmlns:p14="http://schemas.microsoft.com/office/powerpoint/2010/main" val="13965044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Growing a Logical Volume and its Filesystem.</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97M   </a:t>
            </a:r>
            <a:r>
              <a:rPr lang="en-US" sz="1600" dirty="0" err="1">
                <a:latin typeface="+mn-lt"/>
                <a:ea typeface="MS PGothic"/>
                <a:cs typeface="Arial"/>
              </a:rPr>
              <a:t>97M</a:t>
            </a:r>
            <a:r>
              <a:rPr lang="en-US" sz="1600" dirty="0">
                <a:latin typeface="+mn-lt"/>
                <a:ea typeface="MS PGothic"/>
                <a:cs typeface="Arial"/>
              </a:rPr>
              <a:t>   20K 100% /data</a:t>
            </a:r>
            <a:endParaRPr lang="en-US" sz="1600" dirty="0">
              <a:latin typeface="Arial"/>
              <a:cs typeface="Arial"/>
            </a:endParaRPr>
          </a:p>
        </p:txBody>
      </p:sp>
      <p:sp>
        <p:nvSpPr>
          <p:cNvPr id="6" name="Text Placeholder 3">
            <a:extLst>
              <a:ext uri="{FF2B5EF4-FFF2-40B4-BE49-F238E27FC236}">
                <a16:creationId xmlns:a16="http://schemas.microsoft.com/office/drawing/2014/main" id="{8A79AA9F-2773-4DCA-8837-A0B1323DCD15}"/>
              </a:ext>
            </a:extLst>
          </p:cNvPr>
          <p:cNvSpPr txBox="1">
            <a:spLocks/>
          </p:cNvSpPr>
          <p:nvPr/>
        </p:nvSpPr>
        <p:spPr>
          <a:xfrm>
            <a:off x="258726" y="2436921"/>
            <a:ext cx="7583487" cy="426810"/>
          </a:xfrm>
          <a:prstGeom prst="rect">
            <a:avLst/>
          </a:prstGeom>
        </p:spPr>
        <p:txBody>
          <a:bodyPr anchor="t"/>
          <a:lstStyle>
            <a:lvl1pPr marL="342900" indent="-342900" algn="l" defTabSz="457200" rtl="0" eaLnBrk="0" fontAlgn="base" hangingPunct="0">
              <a:spcBef>
                <a:spcPct val="20000"/>
              </a:spcBef>
              <a:spcAft>
                <a:spcPct val="0"/>
              </a:spcAft>
              <a:defRPr sz="2000" b="1" kern="1200">
                <a:solidFill>
                  <a:srgbClr val="2EABE2"/>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ea typeface="MS PGothic"/>
              </a:rPr>
              <a:t>Grow the Volume.</a:t>
            </a:r>
          </a:p>
        </p:txBody>
      </p:sp>
      <p:sp>
        <p:nvSpPr>
          <p:cNvPr id="5" name="TextBox 4">
            <a:extLst>
              <a:ext uri="{FF2B5EF4-FFF2-40B4-BE49-F238E27FC236}">
                <a16:creationId xmlns:a16="http://schemas.microsoft.com/office/drawing/2014/main" id="{A263B93C-1080-4DC8-BDAA-3E78F9650A99}"/>
              </a:ext>
            </a:extLst>
          </p:cNvPr>
          <p:cNvSpPr txBox="1"/>
          <p:nvPr/>
        </p:nvSpPr>
        <p:spPr>
          <a:xfrm>
            <a:off x="291262" y="3034738"/>
            <a:ext cx="633178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a:t>
            </a:r>
            <a:r>
              <a:rPr lang="en-US" sz="1600" b="1" dirty="0">
                <a:latin typeface="+mn-lt"/>
                <a:ea typeface="MS PGothic"/>
                <a:cs typeface="Arial"/>
              </a:rPr>
              <a:t> </a:t>
            </a:r>
            <a:r>
              <a:rPr lang="en-US" sz="1600" b="1" dirty="0" err="1">
                <a:latin typeface="+mn-lt"/>
                <a:ea typeface="MS PGothic"/>
                <a:cs typeface="Arial"/>
              </a:rPr>
              <a:t>lvextend</a:t>
            </a:r>
            <a:r>
              <a:rPr lang="en-US" sz="1600" b="1" dirty="0">
                <a:latin typeface="+mn-lt"/>
                <a:ea typeface="MS PGothic"/>
                <a:cs typeface="Arial"/>
              </a:rPr>
              <a:t> </a:t>
            </a:r>
            <a:r>
              <a:rPr lang="en-US" sz="1600" dirty="0">
                <a:latin typeface="+mn-lt"/>
                <a:ea typeface="MS PGothic"/>
                <a:cs typeface="Arial"/>
              </a:rPr>
              <a:t>-L +100M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Size of logical volume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r>
              <a:rPr lang="en-US" sz="1600" dirty="0">
                <a:latin typeface="+mn-lt"/>
                <a:ea typeface="MS PGothic"/>
                <a:cs typeface="Arial"/>
              </a:rPr>
              <a:t> changed from 100.00 </a:t>
            </a:r>
            <a:r>
              <a:rPr lang="en-US" sz="1600" dirty="0" err="1">
                <a:latin typeface="+mn-lt"/>
                <a:ea typeface="MS PGothic"/>
                <a:cs typeface="Arial"/>
              </a:rPr>
              <a:t>MiB</a:t>
            </a:r>
            <a:r>
              <a:rPr lang="en-US" sz="1600" dirty="0">
                <a:latin typeface="+mn-lt"/>
                <a:ea typeface="MS PGothic"/>
                <a:cs typeface="Arial"/>
              </a:rPr>
              <a:t> (25 extents) to 200.00 </a:t>
            </a:r>
            <a:r>
              <a:rPr lang="en-US" sz="1600" dirty="0" err="1">
                <a:latin typeface="+mn-lt"/>
                <a:ea typeface="MS PGothic"/>
                <a:cs typeface="Arial"/>
              </a:rPr>
              <a:t>MiB</a:t>
            </a:r>
            <a:r>
              <a:rPr lang="en-US" sz="1600" dirty="0">
                <a:latin typeface="+mn-lt"/>
                <a:ea typeface="MS PGothic"/>
                <a:cs typeface="Arial"/>
              </a:rPr>
              <a:t> (50 extents).</a:t>
            </a:r>
          </a:p>
          <a:p>
            <a:r>
              <a:rPr lang="en-US" sz="1600" dirty="0">
                <a:latin typeface="+mn-lt"/>
                <a:ea typeface="MS PGothic"/>
                <a:cs typeface="Arial"/>
              </a:rPr>
              <a:t>  Logical volume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r>
              <a:rPr lang="en-US" sz="1600" dirty="0">
                <a:latin typeface="+mn-lt"/>
                <a:ea typeface="MS PGothic"/>
                <a:cs typeface="Arial"/>
              </a:rPr>
              <a:t> successfully resized.</a:t>
            </a:r>
          </a:p>
          <a:p>
            <a:r>
              <a:rPr lang="en-US" sz="1600" dirty="0">
                <a:latin typeface="+mn-lt"/>
                <a:ea typeface="MS PGothic"/>
                <a:cs typeface="Arial"/>
              </a:rPr>
              <a:t>[root@ml-refvm-422293 Storage]#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97M   </a:t>
            </a:r>
            <a:r>
              <a:rPr lang="en-US" sz="1600" dirty="0" err="1">
                <a:latin typeface="+mn-lt"/>
                <a:ea typeface="MS PGothic"/>
                <a:cs typeface="Arial"/>
              </a:rPr>
              <a:t>97M</a:t>
            </a:r>
            <a:r>
              <a:rPr lang="en-US" sz="1600" dirty="0">
                <a:latin typeface="+mn-lt"/>
                <a:ea typeface="MS PGothic"/>
                <a:cs typeface="Arial"/>
              </a:rPr>
              <a:t>   20K</a:t>
            </a:r>
            <a:r>
              <a:rPr lang="en-US" sz="1600" b="1" dirty="0">
                <a:latin typeface="+mn-lt"/>
                <a:ea typeface="MS PGothic"/>
                <a:cs typeface="Arial"/>
              </a:rPr>
              <a:t> 100% /data</a:t>
            </a:r>
            <a:endParaRPr lang="en-US" sz="1600" b="1" dirty="0">
              <a:latin typeface="Arial"/>
              <a:cs typeface="Arial"/>
            </a:endParaRPr>
          </a:p>
        </p:txBody>
      </p:sp>
    </p:spTree>
    <p:extLst>
      <p:ext uri="{BB962C8B-B14F-4D97-AF65-F5344CB8AC3E}">
        <p14:creationId xmlns:p14="http://schemas.microsoft.com/office/powerpoint/2010/main" val="2413611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Growing a Logical Volume and its Filesystem.</a:t>
            </a:r>
          </a:p>
        </p:txBody>
      </p:sp>
      <p:sp>
        <p:nvSpPr>
          <p:cNvPr id="10" name="Text Placeholder 3">
            <a:extLst>
              <a:ext uri="{FF2B5EF4-FFF2-40B4-BE49-F238E27FC236}">
                <a16:creationId xmlns:a16="http://schemas.microsoft.com/office/drawing/2014/main" id="{7E87A148-6400-485F-8FF2-942850335E04}"/>
              </a:ext>
            </a:extLst>
          </p:cNvPr>
          <p:cNvSpPr txBox="1">
            <a:spLocks/>
          </p:cNvSpPr>
          <p:nvPr/>
        </p:nvSpPr>
        <p:spPr>
          <a:xfrm>
            <a:off x="258726" y="1534793"/>
            <a:ext cx="7583487" cy="426810"/>
          </a:xfrm>
          <a:prstGeom prst="rect">
            <a:avLst/>
          </a:prstGeom>
        </p:spPr>
        <p:txBody>
          <a:bodyPr anchor="t"/>
          <a:lstStyle>
            <a:lvl1pPr marL="342900" indent="-342900" algn="l" defTabSz="457200" rtl="0" eaLnBrk="0" fontAlgn="base" hangingPunct="0">
              <a:spcBef>
                <a:spcPct val="20000"/>
              </a:spcBef>
              <a:spcAft>
                <a:spcPct val="0"/>
              </a:spcAft>
              <a:defRPr sz="2000" b="1" kern="1200">
                <a:solidFill>
                  <a:srgbClr val="2EABE2"/>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ea typeface="MS PGothic"/>
              </a:rPr>
              <a:t>Grow the Filesystem.</a:t>
            </a:r>
          </a:p>
        </p:txBody>
      </p:sp>
      <p:sp>
        <p:nvSpPr>
          <p:cNvPr id="12" name="TextBox 11">
            <a:extLst>
              <a:ext uri="{FF2B5EF4-FFF2-40B4-BE49-F238E27FC236}">
                <a16:creationId xmlns:a16="http://schemas.microsoft.com/office/drawing/2014/main" id="{AABBEAB2-A612-4259-87EB-0086F849FE47}"/>
              </a:ext>
            </a:extLst>
          </p:cNvPr>
          <p:cNvSpPr txBox="1"/>
          <p:nvPr/>
        </p:nvSpPr>
        <p:spPr>
          <a:xfrm>
            <a:off x="258726" y="1827726"/>
            <a:ext cx="63317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97M   </a:t>
            </a:r>
            <a:r>
              <a:rPr lang="en-US" sz="1600" dirty="0" err="1">
                <a:latin typeface="+mn-lt"/>
                <a:ea typeface="MS PGothic"/>
                <a:cs typeface="Arial"/>
              </a:rPr>
              <a:t>97M</a:t>
            </a:r>
            <a:r>
              <a:rPr lang="en-US" sz="1600" dirty="0">
                <a:latin typeface="+mn-lt"/>
                <a:ea typeface="MS PGothic"/>
                <a:cs typeface="Arial"/>
              </a:rPr>
              <a:t>   20K 100% /data</a:t>
            </a:r>
          </a:p>
          <a:p>
            <a:r>
              <a:rPr lang="en-US" sz="1600" dirty="0">
                <a:latin typeface="+mn-lt"/>
                <a:ea typeface="MS PGothic"/>
                <a:cs typeface="Arial"/>
              </a:rPr>
              <a:t>[root@ml-refvm-422293 Storage]# </a:t>
            </a:r>
            <a:r>
              <a:rPr lang="en-US" sz="1600" b="1" dirty="0" err="1">
                <a:latin typeface="+mn-lt"/>
                <a:ea typeface="MS PGothic"/>
                <a:cs typeface="Arial"/>
              </a:rPr>
              <a:t>xfs_growfs</a:t>
            </a:r>
            <a:r>
              <a:rPr lang="en-US" sz="1600" b="1" dirty="0">
                <a:latin typeface="+mn-lt"/>
                <a:ea typeface="MS PGothic"/>
                <a:cs typeface="Arial"/>
              </a:rPr>
              <a:t> </a:t>
            </a:r>
            <a:r>
              <a:rPr lang="en-US" sz="1600" dirty="0">
                <a:latin typeface="+mn-lt"/>
                <a:ea typeface="MS PGothic"/>
                <a:cs typeface="Arial"/>
              </a:rPr>
              <a:t>/dev/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meta-data=/dev/mapper/</a:t>
            </a:r>
            <a:r>
              <a:rPr lang="en-US" sz="1600" dirty="0" err="1">
                <a:latin typeface="+mn-lt"/>
                <a:ea typeface="MS PGothic"/>
                <a:cs typeface="Arial"/>
              </a:rPr>
              <a:t>newVG-newLV</a:t>
            </a:r>
            <a:r>
              <a:rPr lang="en-US" sz="1600" dirty="0">
                <a:latin typeface="+mn-lt"/>
                <a:ea typeface="MS PGothic"/>
                <a:cs typeface="Arial"/>
              </a:rPr>
              <a:t> </a:t>
            </a:r>
            <a:r>
              <a:rPr lang="en-US" sz="1600" dirty="0" err="1">
                <a:latin typeface="+mn-lt"/>
                <a:ea typeface="MS PGothic"/>
                <a:cs typeface="Arial"/>
              </a:rPr>
              <a:t>isize</a:t>
            </a:r>
            <a:r>
              <a:rPr lang="en-US" sz="1600" dirty="0">
                <a:latin typeface="+mn-lt"/>
                <a:ea typeface="MS PGothic"/>
                <a:cs typeface="Arial"/>
              </a:rPr>
              <a:t>=512    </a:t>
            </a:r>
            <a:r>
              <a:rPr lang="en-US" sz="1600" dirty="0" err="1">
                <a:latin typeface="+mn-lt"/>
                <a:ea typeface="MS PGothic"/>
                <a:cs typeface="Arial"/>
              </a:rPr>
              <a:t>agcount</a:t>
            </a:r>
            <a:r>
              <a:rPr lang="en-US" sz="1600" dirty="0">
                <a:latin typeface="+mn-lt"/>
                <a:ea typeface="MS PGothic"/>
                <a:cs typeface="Arial"/>
              </a:rPr>
              <a:t>=4, </a:t>
            </a:r>
            <a:r>
              <a:rPr lang="en-US" sz="1600" dirty="0" err="1">
                <a:latin typeface="+mn-lt"/>
                <a:ea typeface="MS PGothic"/>
                <a:cs typeface="Arial"/>
              </a:rPr>
              <a:t>agsize</a:t>
            </a:r>
            <a:r>
              <a:rPr lang="en-US" sz="1600" dirty="0">
                <a:latin typeface="+mn-lt"/>
                <a:ea typeface="MS PGothic"/>
                <a:cs typeface="Arial"/>
              </a:rPr>
              <a:t>=6400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attr</a:t>
            </a:r>
            <a:r>
              <a:rPr lang="en-US" sz="1600" dirty="0">
                <a:latin typeface="+mn-lt"/>
                <a:ea typeface="MS PGothic"/>
                <a:cs typeface="Arial"/>
              </a:rPr>
              <a:t>=2, projid32bit=1</a:t>
            </a:r>
          </a:p>
          <a:p>
            <a:r>
              <a:rPr lang="en-US" sz="1600" dirty="0">
                <a:latin typeface="+mn-lt"/>
                <a:ea typeface="MS PGothic"/>
                <a:cs typeface="Arial"/>
              </a:rPr>
              <a:t>         =                       </a:t>
            </a:r>
            <a:r>
              <a:rPr lang="en-US" sz="1600" dirty="0" err="1">
                <a:latin typeface="+mn-lt"/>
                <a:ea typeface="MS PGothic"/>
                <a:cs typeface="Arial"/>
              </a:rPr>
              <a:t>crc</a:t>
            </a:r>
            <a:r>
              <a:rPr lang="en-US" sz="1600" dirty="0">
                <a:latin typeface="+mn-lt"/>
                <a:ea typeface="MS PGothic"/>
                <a:cs typeface="Arial"/>
              </a:rPr>
              <a:t>=1        </a:t>
            </a:r>
            <a:r>
              <a:rPr lang="en-US" sz="1600" dirty="0" err="1">
                <a:latin typeface="+mn-lt"/>
                <a:ea typeface="MS PGothic"/>
                <a:cs typeface="Arial"/>
              </a:rPr>
              <a:t>finobt</a:t>
            </a:r>
            <a:r>
              <a:rPr lang="en-US" sz="1600" dirty="0">
                <a:latin typeface="+mn-lt"/>
                <a:ea typeface="MS PGothic"/>
                <a:cs typeface="Arial"/>
              </a:rPr>
              <a:t>=0 spinodes=0</a:t>
            </a:r>
          </a:p>
          <a:p>
            <a:r>
              <a:rPr lang="en-US" sz="1600" dirty="0">
                <a:latin typeface="+mn-lt"/>
                <a:ea typeface="MS PGothic"/>
                <a:cs typeface="Arial"/>
              </a:rPr>
              <a:t>data     =                       </a:t>
            </a:r>
            <a:r>
              <a:rPr lang="en-US" sz="1600" dirty="0" err="1">
                <a:latin typeface="+mn-lt"/>
                <a:ea typeface="MS PGothic"/>
                <a:cs typeface="Arial"/>
              </a:rPr>
              <a:t>bsize</a:t>
            </a:r>
            <a:r>
              <a:rPr lang="en-US" sz="1600" dirty="0">
                <a:latin typeface="+mn-lt"/>
                <a:ea typeface="MS PGothic"/>
                <a:cs typeface="Arial"/>
              </a:rPr>
              <a:t>=4096   blocks=25600, </a:t>
            </a:r>
            <a:r>
              <a:rPr lang="en-US" sz="1600" dirty="0" err="1">
                <a:latin typeface="+mn-lt"/>
                <a:ea typeface="MS PGothic"/>
                <a:cs typeface="Arial"/>
              </a:rPr>
              <a:t>imaxpct</a:t>
            </a:r>
            <a:r>
              <a:rPr lang="en-US" sz="1600" dirty="0">
                <a:latin typeface="+mn-lt"/>
                <a:ea typeface="MS PGothic"/>
                <a:cs typeface="Arial"/>
              </a:rPr>
              <a:t>=25</a:t>
            </a:r>
          </a:p>
          <a:p>
            <a:r>
              <a:rPr lang="en-US" sz="1600" dirty="0">
                <a:latin typeface="+mn-lt"/>
                <a:ea typeface="MS PGothic"/>
                <a:cs typeface="Arial"/>
              </a:rPr>
              <a:t>         =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swidth</a:t>
            </a:r>
            <a:r>
              <a:rPr lang="en-US" sz="1600" dirty="0">
                <a:latin typeface="+mn-lt"/>
                <a:ea typeface="MS PGothic"/>
                <a:cs typeface="Arial"/>
              </a:rPr>
              <a:t>=0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naming   =version 2              </a:t>
            </a:r>
            <a:r>
              <a:rPr lang="en-US" sz="1600" dirty="0" err="1">
                <a:latin typeface="+mn-lt"/>
                <a:ea typeface="MS PGothic"/>
                <a:cs typeface="Arial"/>
              </a:rPr>
              <a:t>bsize</a:t>
            </a:r>
            <a:r>
              <a:rPr lang="en-US" sz="1600" dirty="0">
                <a:latin typeface="+mn-lt"/>
                <a:ea typeface="MS PGothic"/>
                <a:cs typeface="Arial"/>
              </a:rPr>
              <a:t>=4096   ascii-ci=0 </a:t>
            </a:r>
            <a:r>
              <a:rPr lang="en-US" sz="1600" dirty="0" err="1">
                <a:latin typeface="+mn-lt"/>
                <a:ea typeface="MS PGothic"/>
                <a:cs typeface="Arial"/>
              </a:rPr>
              <a:t>ftype</a:t>
            </a:r>
            <a:r>
              <a:rPr lang="en-US" sz="1600" dirty="0">
                <a:latin typeface="+mn-lt"/>
                <a:ea typeface="MS PGothic"/>
                <a:cs typeface="Arial"/>
              </a:rPr>
              <a:t>=1</a:t>
            </a:r>
          </a:p>
          <a:p>
            <a:r>
              <a:rPr lang="en-US" sz="1600" dirty="0">
                <a:latin typeface="+mn-lt"/>
                <a:ea typeface="MS PGothic"/>
                <a:cs typeface="Arial"/>
              </a:rPr>
              <a:t>log      =internal               </a:t>
            </a:r>
            <a:r>
              <a:rPr lang="en-US" sz="1600" dirty="0" err="1">
                <a:latin typeface="+mn-lt"/>
                <a:ea typeface="MS PGothic"/>
                <a:cs typeface="Arial"/>
              </a:rPr>
              <a:t>bsize</a:t>
            </a:r>
            <a:r>
              <a:rPr lang="en-US" sz="1600" dirty="0">
                <a:latin typeface="+mn-lt"/>
                <a:ea typeface="MS PGothic"/>
                <a:cs typeface="Arial"/>
              </a:rPr>
              <a:t>=4096   blocks=855, version=2</a:t>
            </a: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blks</a:t>
            </a:r>
            <a:r>
              <a:rPr lang="en-US" sz="1600" dirty="0">
                <a:latin typeface="+mn-lt"/>
                <a:ea typeface="MS PGothic"/>
                <a:cs typeface="Arial"/>
              </a:rPr>
              <a:t>, lazy-count=1</a:t>
            </a:r>
          </a:p>
          <a:p>
            <a:r>
              <a:rPr lang="en-US" sz="1600" dirty="0" err="1">
                <a:latin typeface="+mn-lt"/>
                <a:ea typeface="MS PGothic"/>
                <a:cs typeface="Arial"/>
              </a:rPr>
              <a:t>realtime</a:t>
            </a:r>
            <a:r>
              <a:rPr lang="en-US" sz="1600" dirty="0">
                <a:latin typeface="+mn-lt"/>
                <a:ea typeface="MS PGothic"/>
                <a:cs typeface="Arial"/>
              </a:rPr>
              <a:t> =none                   </a:t>
            </a:r>
            <a:r>
              <a:rPr lang="en-US" sz="1600" dirty="0" err="1">
                <a:latin typeface="+mn-lt"/>
                <a:ea typeface="MS PGothic"/>
                <a:cs typeface="Arial"/>
              </a:rPr>
              <a:t>extsz</a:t>
            </a:r>
            <a:r>
              <a:rPr lang="en-US" sz="1600" dirty="0">
                <a:latin typeface="+mn-lt"/>
                <a:ea typeface="MS PGothic"/>
                <a:cs typeface="Arial"/>
              </a:rPr>
              <a:t>=4096   blocks=0, </a:t>
            </a:r>
            <a:r>
              <a:rPr lang="en-US" sz="1600" dirty="0" err="1">
                <a:latin typeface="+mn-lt"/>
                <a:ea typeface="MS PGothic"/>
                <a:cs typeface="Arial"/>
              </a:rPr>
              <a:t>rtextents</a:t>
            </a:r>
            <a:r>
              <a:rPr lang="en-US" sz="1600" dirty="0">
                <a:latin typeface="+mn-lt"/>
                <a:ea typeface="MS PGothic"/>
                <a:cs typeface="Arial"/>
              </a:rPr>
              <a:t>=0</a:t>
            </a:r>
          </a:p>
          <a:p>
            <a:r>
              <a:rPr lang="en-US" sz="1600" dirty="0">
                <a:latin typeface="+mn-lt"/>
                <a:ea typeface="MS PGothic"/>
                <a:cs typeface="Arial"/>
              </a:rPr>
              <a:t>data blocks changed from 25600 to 51200</a:t>
            </a:r>
          </a:p>
          <a:p>
            <a:r>
              <a:rPr lang="en-US" sz="1600" dirty="0">
                <a:latin typeface="+mn-lt"/>
                <a:ea typeface="MS PGothic"/>
                <a:cs typeface="Arial"/>
              </a:rPr>
              <a:t>[root@ml-refvm-422293 Storage]#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197M   97M  100M  </a:t>
            </a:r>
            <a:r>
              <a:rPr lang="en-US" sz="1600" b="1" dirty="0">
                <a:latin typeface="+mn-lt"/>
                <a:ea typeface="MS PGothic"/>
                <a:cs typeface="Arial"/>
              </a:rPr>
              <a:t>50% /data</a:t>
            </a:r>
            <a:endParaRPr lang="en-US" sz="1600" b="1" dirty="0">
              <a:latin typeface="Arial"/>
              <a:cs typeface="Arial"/>
            </a:endParaRPr>
          </a:p>
        </p:txBody>
      </p:sp>
    </p:spTree>
    <p:extLst>
      <p:ext uri="{BB962C8B-B14F-4D97-AF65-F5344CB8AC3E}">
        <p14:creationId xmlns:p14="http://schemas.microsoft.com/office/powerpoint/2010/main" val="30177254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t"/>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ltLang="en-US" sz="2800" b="1" dirty="0">
                <a:latin typeface="Arial"/>
                <a:ea typeface="MS PGothic"/>
                <a:cs typeface="Arial"/>
              </a:rPr>
              <a:t>Summary</a:t>
            </a:r>
            <a:endParaRPr kumimoji="0" lang="en-GB" altLang="en-US" sz="2800" b="1" i="0" u="none" strike="noStrike" kern="1200" cap="none" spc="0" normalizeH="0" baseline="0" noProof="0" dirty="0">
              <a:ln>
                <a:noFill/>
              </a:ln>
              <a:solidFill>
                <a:srgbClr val="000000"/>
              </a:solidFill>
              <a:effectLst/>
              <a:uLnTx/>
              <a:uFillTx/>
              <a:latin typeface="Arial" charset="0"/>
              <a:ea typeface="MS PGothic" pitchFamily="32" charset="-128"/>
              <a:cs typeface="+mn-cs"/>
            </a:endParaRPr>
          </a:p>
        </p:txBody>
      </p:sp>
      <p:sp>
        <p:nvSpPr>
          <p:cNvPr id="921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lvl1pPr marL="342900"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9pPr>
          </a:lstStyle>
          <a:p>
            <a:pPr indent="-340995">
              <a:spcBef>
                <a:spcPts val="550"/>
              </a:spcBef>
              <a:defRPr/>
            </a:pPr>
            <a:r>
              <a:rPr lang="en-GB" altLang="en-US" sz="2200" b="1" dirty="0">
                <a:latin typeface="Arial"/>
                <a:ea typeface="MS PGothic"/>
                <a:cs typeface="Arial"/>
              </a:rPr>
              <a:t>We looked at</a:t>
            </a:r>
            <a:r>
              <a:rPr kumimoji="0" lang="en-GB" altLang="en-US" sz="2200" b="1" i="0" u="none" strike="noStrike" kern="1200" cap="none" spc="0" normalizeH="0" baseline="0" noProof="0" dirty="0">
                <a:ln>
                  <a:noFill/>
                </a:ln>
                <a:solidFill>
                  <a:srgbClr val="000000"/>
                </a:solidFill>
                <a:effectLst/>
                <a:uLnTx/>
                <a:uFillTx/>
                <a:latin typeface="Arial"/>
                <a:ea typeface="MS PGothic"/>
                <a:cs typeface="Arial"/>
              </a:rPr>
              <a:t>:</a:t>
            </a:r>
            <a:endParaRPr lang="en-US" dirty="0">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Disk</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t>
            </a:r>
            <a:r>
              <a:rPr lang="en-GB" altLang="en-US" sz="2200" dirty="0">
                <a:latin typeface="Arial"/>
                <a:ea typeface="MS PGothic"/>
                <a:cs typeface="Arial"/>
              </a:rPr>
              <a:t>labels</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and how it is created.</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indent="-339725">
              <a:spcBef>
                <a:spcPts val="550"/>
              </a:spcBef>
              <a:buFont typeface="Arial" charset="0"/>
              <a:buChar char="•"/>
              <a:defRPr/>
            </a:pPr>
            <a:r>
              <a:rPr lang="en-GB" altLang="en-US" sz="2200" dirty="0">
                <a:latin typeface="Arial"/>
                <a:ea typeface="MS PGothic"/>
                <a:cs typeface="Arial"/>
              </a:rPr>
              <a:t>How to define</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 disk partition using </a:t>
            </a:r>
            <a:r>
              <a:rPr kumimoji="0" lang="en-GB" altLang="en-US" sz="2200" b="0" i="0" u="none" strike="noStrike" kern="1200" cap="none" spc="0" normalizeH="0" baseline="0" noProof="0" dirty="0" err="1">
                <a:ln>
                  <a:noFill/>
                </a:ln>
                <a:solidFill>
                  <a:srgbClr val="000000"/>
                </a:solidFill>
                <a:effectLst/>
                <a:uLnTx/>
                <a:uFillTx/>
                <a:latin typeface="Arial"/>
                <a:ea typeface="MS PGothic"/>
                <a:cs typeface="Arial"/>
              </a:rPr>
              <a:t>gdisk</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Creating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 filesystem</a:t>
            </a:r>
            <a:r>
              <a:rPr lang="en-GB" altLang="en-US" sz="2200" dirty="0">
                <a:latin typeface="Arial"/>
                <a:ea typeface="MS PGothic"/>
                <a:cs typeface="Arial"/>
              </a:rPr>
              <a:t>.</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indent="-339725">
              <a:spcBef>
                <a:spcPts val="550"/>
              </a:spcBef>
              <a:buFont typeface="Arial" charset="0"/>
              <a:buChar char="•"/>
              <a:defRPr/>
            </a:pPr>
            <a:r>
              <a:rPr lang="en-GB" altLang="en-US" sz="2200" dirty="0">
                <a:latin typeface="Arial"/>
                <a:ea typeface="MS PGothic"/>
                <a:cs typeface="Arial"/>
              </a:rPr>
              <a:t>Integrating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t>
            </a:r>
            <a:r>
              <a:rPr lang="en-GB" altLang="en-US" sz="2200" dirty="0">
                <a:latin typeface="Arial"/>
                <a:ea typeface="MS PGothic"/>
                <a:cs typeface="Arial"/>
              </a:rPr>
              <a:t>a new</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filesystem into the Linux tree structure.</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Repairing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 damaged filesystem.</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Alleviating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space pressure by growing a filesystem.</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indent="-339725">
              <a:spcBef>
                <a:spcPts val="550"/>
              </a:spcBef>
              <a:buFont typeface="Arial" charset="0"/>
              <a:buChar char="•"/>
              <a:defRPr/>
            </a:pPr>
            <a:r>
              <a:rPr lang="en-GB" altLang="en-US" sz="2200" dirty="0">
                <a:latin typeface="Arial"/>
                <a:ea typeface="MS PGothic"/>
                <a:cs typeface="Arial"/>
              </a:rPr>
              <a:t>The make up of a Logical Volume.</a:t>
            </a:r>
            <a:endParaRPr lang="en-GB" altLang="en-US" sz="2200" dirty="0">
              <a:latin typeface="Arial" charset="0"/>
              <a:cs typeface="Arial"/>
            </a:endParaRPr>
          </a:p>
          <a:p>
            <a:pPr marL="340995" indent="-339725">
              <a:spcBef>
                <a:spcPts val="550"/>
              </a:spcBef>
              <a:buFont typeface="Arial" charset="0"/>
              <a:buChar char="•"/>
              <a:defRPr/>
            </a:pPr>
            <a:r>
              <a:rPr lang="en-GB" altLang="en-US" sz="2200" dirty="0" err="1">
                <a:latin typeface="Arial"/>
                <a:ea typeface="MS PGothic"/>
                <a:cs typeface="Arial"/>
              </a:rPr>
              <a:t>Sripred</a:t>
            </a:r>
            <a:r>
              <a:rPr lang="en-GB" altLang="en-US" sz="2200" dirty="0">
                <a:latin typeface="Arial"/>
                <a:ea typeface="MS PGothic"/>
                <a:cs typeface="Arial"/>
              </a:rPr>
              <a:t> / Mirrored Logical Volumes.</a:t>
            </a:r>
            <a:endParaRPr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Arial"/>
            </a:endParaRPr>
          </a:p>
          <a:p>
            <a:pPr marL="340995" indent="-339725">
              <a:spcBef>
                <a:spcPts val="550"/>
              </a:spcBef>
              <a:buFont typeface="Arial" charset="0"/>
              <a:buChar char="•"/>
              <a:defRPr/>
            </a:pPr>
            <a:r>
              <a:rPr lang="en-GB" altLang="en-US" sz="2200" dirty="0">
                <a:latin typeface="Arial"/>
                <a:ea typeface="MS PGothic"/>
                <a:cs typeface="Arial"/>
              </a:rPr>
              <a:t> Creating Logical Volumes </a:t>
            </a:r>
            <a:endParaRPr lang="en-GB" altLang="en-US" sz="2200" dirty="0">
              <a:latin typeface="Arial" charset="0"/>
              <a:cs typeface="Arial" charset="0"/>
            </a:endParaRPr>
          </a:p>
          <a:p>
            <a:pPr indent="-340995">
              <a:spcBef>
                <a:spcPts val="550"/>
              </a:spcBef>
              <a:defRPr/>
            </a:pPr>
            <a:endParaRPr lang="en-GB" altLang="en-US" sz="2200" dirty="0">
              <a:latin typeface="Arial" charset="0"/>
              <a:cs typeface="Arial" charset="0"/>
            </a:endParaRPr>
          </a:p>
        </p:txBody>
      </p:sp>
    </p:spTree>
    <p:extLst>
      <p:ext uri="{BB962C8B-B14F-4D97-AF65-F5344CB8AC3E}">
        <p14:creationId xmlns:p14="http://schemas.microsoft.com/office/powerpoint/2010/main" val="3118090984"/>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617DD-D18A-2F40-BFFB-FBF37B66861A}"/>
              </a:ext>
            </a:extLst>
          </p:cNvPr>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D2AA52-C678-41AF-AD17-7AA602070EB0}" type="slidenum">
              <a:rPr kumimoji="1" lang="en-US"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58</a:t>
            </a:fld>
            <a:endParaRPr kumimoji="1" lang="en-US"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Box 2">
            <a:extLst>
              <a:ext uri="{FF2B5EF4-FFF2-40B4-BE49-F238E27FC236}">
                <a16:creationId xmlns:a16="http://schemas.microsoft.com/office/drawing/2014/main" id="{AE23E09E-4EC7-354F-8BB7-464D70D301FD}"/>
              </a:ext>
            </a:extLst>
          </p:cNvPr>
          <p:cNvSpPr txBox="1"/>
          <p:nvPr/>
        </p:nvSpPr>
        <p:spPr>
          <a:xfrm>
            <a:off x="1724526" y="3224464"/>
            <a:ext cx="5694947" cy="1540042"/>
          </a:xfrm>
          <a:prstGeom prst="rect">
            <a:avLst/>
          </a:prstGeom>
        </p:spPr>
        <p:txBody>
          <a:bodyPr wrap="non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Arial"/>
                <a:ea typeface="MS PGothic" pitchFamily="34" charset="-128"/>
                <a:cs typeface="+mn-cs"/>
              </a:rPr>
              <a:t>A collection of rather tough</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Arial"/>
                <a:ea typeface="MS PGothic" pitchFamily="34" charset="-128"/>
                <a:cs typeface="+mn-cs"/>
              </a:rPr>
              <a:t>Quiz Questions</a:t>
            </a:r>
          </a:p>
        </p:txBody>
      </p:sp>
    </p:spTree>
    <p:extLst>
      <p:ext uri="{BB962C8B-B14F-4D97-AF65-F5344CB8AC3E}">
        <p14:creationId xmlns:p14="http://schemas.microsoft.com/office/powerpoint/2010/main" val="1568688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AFA771F3-A923-104B-B832-1F78F5AB62D2}"/>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The ‘3’ in /dev/sda3 stands for?</a:t>
            </a:r>
          </a:p>
        </p:txBody>
      </p:sp>
      <p:sp>
        <p:nvSpPr>
          <p:cNvPr id="34819" name="Text Box 2">
            <a:extLst>
              <a:ext uri="{FF2B5EF4-FFF2-40B4-BE49-F238E27FC236}">
                <a16:creationId xmlns:a16="http://schemas.microsoft.com/office/drawing/2014/main" id="{6FD2598C-20AE-EE44-853E-C0DBFAB74046}"/>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target address of the scsi attached disk.</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total number of disk partitions on disk /dev/sda.</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number of firmware upgrades the disk has had since install.</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Partition 3.</a:t>
            </a:r>
          </a:p>
        </p:txBody>
      </p:sp>
    </p:spTree>
    <p:extLst>
      <p:ext uri="{BB962C8B-B14F-4D97-AF65-F5344CB8AC3E}">
        <p14:creationId xmlns:p14="http://schemas.microsoft.com/office/powerpoint/2010/main" val="8976415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Label</a:t>
            </a:r>
          </a:p>
        </p:txBody>
      </p:sp>
      <p:sp>
        <p:nvSpPr>
          <p:cNvPr id="5" name="Text Placeholder 4">
            <a:extLst>
              <a:ext uri="{FF2B5EF4-FFF2-40B4-BE49-F238E27FC236}">
                <a16:creationId xmlns:a16="http://schemas.microsoft.com/office/drawing/2014/main" id="{FF2E638F-7A73-4F04-8FD3-AEA14A6EE272}"/>
              </a:ext>
            </a:extLst>
          </p:cNvPr>
          <p:cNvSpPr>
            <a:spLocks noGrp="1"/>
          </p:cNvSpPr>
          <p:nvPr>
            <p:ph type="body" sz="quarter" idx="13"/>
          </p:nvPr>
        </p:nvSpPr>
        <p:spPr>
          <a:xfrm>
            <a:off x="626400" y="1436400"/>
            <a:ext cx="7820025" cy="1945899"/>
          </a:xfrm>
        </p:spPr>
        <p:txBody>
          <a:bodyPr/>
          <a:lstStyle/>
          <a:p>
            <a:r>
              <a:rPr lang="en-US"/>
              <a:t>The label is edited through use of a primitive little program.</a:t>
            </a:r>
          </a:p>
          <a:p>
            <a:r>
              <a:rPr lang="en-US"/>
              <a:t>This is </a:t>
            </a:r>
            <a:r>
              <a:rPr lang="en-US" err="1"/>
              <a:t>fdisk</a:t>
            </a:r>
            <a:r>
              <a:rPr lang="en-US"/>
              <a:t> (dated) or </a:t>
            </a:r>
            <a:r>
              <a:rPr lang="en-US" err="1"/>
              <a:t>gdisk</a:t>
            </a:r>
            <a:r>
              <a:rPr lang="en-US"/>
              <a:t>.</a:t>
            </a:r>
          </a:p>
          <a:p>
            <a:r>
              <a:rPr lang="en-US"/>
              <a:t>It will create a new label or edit an existing one.</a:t>
            </a:r>
          </a:p>
          <a:p>
            <a:r>
              <a:rPr lang="en-US"/>
              <a:t>You control it through a series of menus.</a:t>
            </a:r>
          </a:p>
        </p:txBody>
      </p:sp>
    </p:spTree>
    <p:extLst>
      <p:ext uri="{BB962C8B-B14F-4D97-AF65-F5344CB8AC3E}">
        <p14:creationId xmlns:p14="http://schemas.microsoft.com/office/powerpoint/2010/main" val="1597252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6330BC92-D941-7749-8129-C51CD2443F4E}"/>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The ‘3’ in /dev/sda3 stands for?</a:t>
            </a:r>
          </a:p>
        </p:txBody>
      </p:sp>
      <p:sp>
        <p:nvSpPr>
          <p:cNvPr id="36867" name="Text Box 2">
            <a:extLst>
              <a:ext uri="{FF2B5EF4-FFF2-40B4-BE49-F238E27FC236}">
                <a16:creationId xmlns:a16="http://schemas.microsoft.com/office/drawing/2014/main" id="{469C7D0B-EB6C-E648-B5CA-D6A4374DB235}"/>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target address of the scsi attached disk.</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total number of disk partitions on disk /dev/sda.</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number of firmware upgrades the disk has had since install.</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Partition 3.</a:t>
            </a:r>
          </a:p>
        </p:txBody>
      </p:sp>
    </p:spTree>
    <p:extLst>
      <p:ext uri="{BB962C8B-B14F-4D97-AF65-F5344CB8AC3E}">
        <p14:creationId xmlns:p14="http://schemas.microsoft.com/office/powerpoint/2010/main" val="382328228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0422A3F0-6050-9743-9A1C-63696E13D665}"/>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was the command used to display and edit the /dev/</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sdb</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partition table?</a:t>
            </a:r>
          </a:p>
        </p:txBody>
      </p:sp>
      <p:sp>
        <p:nvSpPr>
          <p:cNvPr id="38915" name="Text Box 2">
            <a:extLst>
              <a:ext uri="{FF2B5EF4-FFF2-40B4-BE49-F238E27FC236}">
                <a16:creationId xmlns:a16="http://schemas.microsoft.com/office/drawing/2014/main" id="{4CDCE8AF-CD78-4646-A9E0-54CA791931DD}"/>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67101141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0422A3F0-6050-9743-9A1C-63696E13D665}"/>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was the command was used in to display and edit the /dev/</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sdb</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partition table?</a:t>
            </a:r>
          </a:p>
        </p:txBody>
      </p:sp>
      <p:sp>
        <p:nvSpPr>
          <p:cNvPr id="38915" name="Text Box 2">
            <a:extLst>
              <a:ext uri="{FF2B5EF4-FFF2-40B4-BE49-F238E27FC236}">
                <a16:creationId xmlns:a16="http://schemas.microsoft.com/office/drawing/2014/main" id="{4CDCE8AF-CD78-4646-A9E0-54CA791931DD}"/>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
        <p:nvSpPr>
          <p:cNvPr id="2" name="TextBox 1">
            <a:extLst>
              <a:ext uri="{FF2B5EF4-FFF2-40B4-BE49-F238E27FC236}">
                <a16:creationId xmlns:a16="http://schemas.microsoft.com/office/drawing/2014/main" id="{66A1821F-B5D2-104F-A9A8-4D7226DC29B0}"/>
              </a:ext>
            </a:extLst>
          </p:cNvPr>
          <p:cNvSpPr txBox="1"/>
          <p:nvPr/>
        </p:nvSpPr>
        <p:spPr>
          <a:xfrm>
            <a:off x="962526" y="3048000"/>
            <a:ext cx="930442" cy="49730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err="1">
                <a:ln>
                  <a:noFill/>
                </a:ln>
                <a:solidFill>
                  <a:prstClr val="black"/>
                </a:solidFill>
                <a:effectLst/>
                <a:uLnTx/>
                <a:uFillTx/>
                <a:latin typeface="Arial"/>
                <a:ea typeface="MS PGothic" pitchFamily="34" charset="-128"/>
                <a:cs typeface="+mn-cs"/>
              </a:rPr>
              <a:t>gdisk</a:t>
            </a:r>
            <a:endParaRPr kumimoji="0" lang="en-US" sz="32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15813149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89D543A8-A3A5-DD4D-904A-3A80C5043267}"/>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bigger 1 Gigabyte or 1 Gibibyte?</a:t>
            </a:r>
          </a:p>
        </p:txBody>
      </p:sp>
      <p:sp>
        <p:nvSpPr>
          <p:cNvPr id="43011" name="Text Box 2">
            <a:extLst>
              <a:ext uri="{FF2B5EF4-FFF2-40B4-BE49-F238E27FC236}">
                <a16:creationId xmlns:a16="http://schemas.microsoft.com/office/drawing/2014/main" id="{8587F536-44F9-B647-9C78-9EAB46613567}"/>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393964885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958A2C56-3014-BF4E-9050-A93242F757E3}"/>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bigger 1 Gigabyte or 1 Gibibyte?</a:t>
            </a:r>
          </a:p>
        </p:txBody>
      </p:sp>
      <p:sp>
        <p:nvSpPr>
          <p:cNvPr id="45059" name="Text Box 2">
            <a:extLst>
              <a:ext uri="{FF2B5EF4-FFF2-40B4-BE49-F238E27FC236}">
                <a16:creationId xmlns:a16="http://schemas.microsoft.com/office/drawing/2014/main" id="{18F6C95E-FBCA-964A-9400-01907F0ABB8D}"/>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1 Gibibyte</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It is 1024 Kibibytes, which is 1024 bytes, so a Mebibyte is 1,048,576 bytes, a Gibibyte is 1024 Mebibytes, which is 1,073,741,824 bytes.</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A Gigabyte only 1,000,000,000 bytes, that a whole 73,741,824 bytes smaller.</a:t>
            </a:r>
          </a:p>
        </p:txBody>
      </p:sp>
    </p:spTree>
    <p:extLst>
      <p:ext uri="{BB962C8B-B14F-4D97-AF65-F5344CB8AC3E}">
        <p14:creationId xmlns:p14="http://schemas.microsoft.com/office/powerpoint/2010/main" val="218618651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AAE7EE3C-309D-DC4A-A590-CBAE8D729EFF}"/>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Storage can be quoted in base 10 or base 2 units. Which does Linux use when reporting disk space</a:t>
            </a:r>
          </a:p>
        </p:txBody>
      </p:sp>
      <p:sp>
        <p:nvSpPr>
          <p:cNvPr id="47107" name="Text Box 2">
            <a:extLst>
              <a:ext uri="{FF2B5EF4-FFF2-40B4-BE49-F238E27FC236}">
                <a16:creationId xmlns:a16="http://schemas.microsoft.com/office/drawing/2014/main" id="{7ECB03F2-1D7A-254E-BE40-88EFB7CFCB39}"/>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200087108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6A2B386B-CAC1-F146-8AB0-8C35875F3B0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Storage can be quoted in base 10 or base 2 units. Which does Linux use when reporting disk space</a:t>
            </a:r>
          </a:p>
        </p:txBody>
      </p:sp>
      <p:sp>
        <p:nvSpPr>
          <p:cNvPr id="49155" name="Text Box 2">
            <a:extLst>
              <a:ext uri="{FF2B5EF4-FFF2-40B4-BE49-F238E27FC236}">
                <a16:creationId xmlns:a16="http://schemas.microsoft.com/office/drawing/2014/main" id="{559EA363-9044-B74A-B93C-D53FFA94D427}"/>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36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base 2</a:t>
            </a:r>
          </a:p>
        </p:txBody>
      </p:sp>
    </p:spTree>
    <p:extLst>
      <p:ext uri="{BB962C8B-B14F-4D97-AF65-F5344CB8AC3E}">
        <p14:creationId xmlns:p14="http://schemas.microsoft.com/office/powerpoint/2010/main" val="369978300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a:extLst>
              <a:ext uri="{FF2B5EF4-FFF2-40B4-BE49-F238E27FC236}">
                <a16:creationId xmlns:a16="http://schemas.microsoft.com/office/drawing/2014/main" id="{67CAB42F-63AE-CE43-A134-A27F3233EE9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‘m’ do?</a:t>
            </a:r>
          </a:p>
        </p:txBody>
      </p:sp>
    </p:spTree>
    <p:extLst>
      <p:ext uri="{BB962C8B-B14F-4D97-AF65-F5344CB8AC3E}">
        <p14:creationId xmlns:p14="http://schemas.microsoft.com/office/powerpoint/2010/main" val="138381184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a:extLst>
              <a:ext uri="{FF2B5EF4-FFF2-40B4-BE49-F238E27FC236}">
                <a16:creationId xmlns:a16="http://schemas.microsoft.com/office/drawing/2014/main" id="{67CAB42F-63AE-CE43-A134-A27F3233EE9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‘m’ do?</a:t>
            </a:r>
          </a:p>
        </p:txBody>
      </p:sp>
      <p:sp>
        <p:nvSpPr>
          <p:cNvPr id="2" name="TextBox 1">
            <a:extLst>
              <a:ext uri="{FF2B5EF4-FFF2-40B4-BE49-F238E27FC236}">
                <a16:creationId xmlns:a16="http://schemas.microsoft.com/office/drawing/2014/main" id="{03F7FD29-4A44-7249-926A-20B34B697E17}"/>
              </a:ext>
            </a:extLst>
          </p:cNvPr>
          <p:cNvSpPr txBox="1"/>
          <p:nvPr/>
        </p:nvSpPr>
        <p:spPr>
          <a:xfrm>
            <a:off x="1010653" y="2935705"/>
            <a:ext cx="4058652" cy="49329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Shows the command menu.</a:t>
            </a:r>
          </a:p>
        </p:txBody>
      </p:sp>
    </p:spTree>
    <p:extLst>
      <p:ext uri="{BB962C8B-B14F-4D97-AF65-F5344CB8AC3E}">
        <p14:creationId xmlns:p14="http://schemas.microsoft.com/office/powerpoint/2010/main" val="252613455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a:extLst>
              <a:ext uri="{FF2B5EF4-FFF2-40B4-BE49-F238E27FC236}">
                <a16:creationId xmlns:a16="http://schemas.microsoft.com/office/drawing/2014/main" id="{C2436EE3-46EE-AF4F-8342-62CF8F6D00F9}"/>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‘p’ do?</a:t>
            </a:r>
          </a:p>
        </p:txBody>
      </p:sp>
    </p:spTree>
    <p:extLst>
      <p:ext uri="{BB962C8B-B14F-4D97-AF65-F5344CB8AC3E}">
        <p14:creationId xmlns:p14="http://schemas.microsoft.com/office/powerpoint/2010/main" val="143772994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Disk</a:t>
            </a:r>
          </a:p>
        </p:txBody>
      </p:sp>
      <p:sp>
        <p:nvSpPr>
          <p:cNvPr id="5" name="Text Placeholder 4">
            <a:extLst>
              <a:ext uri="{FF2B5EF4-FFF2-40B4-BE49-F238E27FC236}">
                <a16:creationId xmlns:a16="http://schemas.microsoft.com/office/drawing/2014/main" id="{FF2E638F-7A73-4F04-8FD3-AEA14A6EE272}"/>
              </a:ext>
            </a:extLst>
          </p:cNvPr>
          <p:cNvSpPr>
            <a:spLocks noGrp="1"/>
          </p:cNvSpPr>
          <p:nvPr>
            <p:ph type="body" sz="quarter" idx="13"/>
          </p:nvPr>
        </p:nvSpPr>
        <p:spPr>
          <a:xfrm>
            <a:off x="626400" y="1436400"/>
            <a:ext cx="7820025" cy="3792559"/>
          </a:xfrm>
        </p:spPr>
        <p:txBody>
          <a:bodyPr/>
          <a:lstStyle/>
          <a:p>
            <a:r>
              <a:rPr lang="en-US"/>
              <a:t>The label lives on a disk.</a:t>
            </a:r>
          </a:p>
          <a:p>
            <a:r>
              <a:rPr lang="en-US"/>
              <a:t>The disk is known to the system through a device file.</a:t>
            </a:r>
          </a:p>
          <a:p>
            <a:r>
              <a:rPr lang="en-US"/>
              <a:t>The device file tells the operating system which kernel driver to use to talk to the disk. It does this using a number called the major number. It also identifies </a:t>
            </a:r>
            <a:r>
              <a:rPr lang="en-US" i="1"/>
              <a:t>which</a:t>
            </a:r>
            <a:r>
              <a:rPr lang="en-US"/>
              <a:t> disk to talk to through use of a minor number.</a:t>
            </a:r>
          </a:p>
          <a:p>
            <a:r>
              <a:rPr lang="en-US"/>
              <a:t>The name of the device file depends on the type of disk and which hardware interface it uses to talk to the system.</a:t>
            </a:r>
          </a:p>
          <a:p>
            <a:r>
              <a:rPr lang="en-US"/>
              <a:t>In these slides the disks are SATA disks and are known via /dev/</a:t>
            </a:r>
            <a:r>
              <a:rPr lang="en-US" err="1"/>
              <a:t>sd</a:t>
            </a:r>
            <a:r>
              <a:rPr lang="en-US"/>
              <a:t>*</a:t>
            </a:r>
          </a:p>
          <a:p>
            <a:r>
              <a:rPr lang="en-US"/>
              <a:t>Within the VMs the disks are ‘virtual’ and are known via /dev/</a:t>
            </a:r>
            <a:r>
              <a:rPr lang="en-US" err="1"/>
              <a:t>xvd</a:t>
            </a:r>
            <a:r>
              <a:rPr lang="en-US"/>
              <a:t>*</a:t>
            </a:r>
          </a:p>
        </p:txBody>
      </p:sp>
      <p:sp>
        <p:nvSpPr>
          <p:cNvPr id="6" name="TextBox 5">
            <a:extLst>
              <a:ext uri="{FF2B5EF4-FFF2-40B4-BE49-F238E27FC236}">
                <a16:creationId xmlns:a16="http://schemas.microsoft.com/office/drawing/2014/main" id="{8DA5189C-E22C-504C-8670-7DC260350F39}"/>
              </a:ext>
            </a:extLst>
          </p:cNvPr>
          <p:cNvSpPr txBox="1"/>
          <p:nvPr/>
        </p:nvSpPr>
        <p:spPr>
          <a:xfrm>
            <a:off x="928688" y="5500688"/>
            <a:ext cx="4286250" cy="600075"/>
          </a:xfrm>
          <a:prstGeom prst="rect">
            <a:avLst/>
          </a:prstGeom>
          <a:ln>
            <a:solidFill>
              <a:schemeClr val="accent1">
                <a:shade val="60000"/>
                <a:satMod val="300000"/>
              </a:schemeClr>
            </a:solidFill>
          </a:ln>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ls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[a-z]</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sda</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sdc</a:t>
            </a:r>
            <a:endPar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1155608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a:extLst>
              <a:ext uri="{FF2B5EF4-FFF2-40B4-BE49-F238E27FC236}">
                <a16:creationId xmlns:a16="http://schemas.microsoft.com/office/drawing/2014/main" id="{C2436EE3-46EE-AF4F-8342-62CF8F6D00F9}"/>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‘p’ do?</a:t>
            </a:r>
          </a:p>
        </p:txBody>
      </p:sp>
      <p:sp>
        <p:nvSpPr>
          <p:cNvPr id="2" name="TextBox 1">
            <a:extLst>
              <a:ext uri="{FF2B5EF4-FFF2-40B4-BE49-F238E27FC236}">
                <a16:creationId xmlns:a16="http://schemas.microsoft.com/office/drawing/2014/main" id="{CDBDBEFC-18D1-474D-9B95-86DC095A41AB}"/>
              </a:ext>
            </a:extLst>
          </p:cNvPr>
          <p:cNvSpPr txBox="1"/>
          <p:nvPr/>
        </p:nvSpPr>
        <p:spPr>
          <a:xfrm>
            <a:off x="1427747" y="2695074"/>
            <a:ext cx="2999874" cy="733926"/>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Shows the partition table.</a:t>
            </a:r>
          </a:p>
        </p:txBody>
      </p:sp>
    </p:spTree>
    <p:extLst>
      <p:ext uri="{BB962C8B-B14F-4D97-AF65-F5344CB8AC3E}">
        <p14:creationId xmlns:p14="http://schemas.microsoft.com/office/powerpoint/2010/main" val="322157994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a:extLst>
              <a:ext uri="{FF2B5EF4-FFF2-40B4-BE49-F238E27FC236}">
                <a16:creationId xmlns:a16="http://schemas.microsoft.com/office/drawing/2014/main" id="{8DEAD662-D363-5D47-B58A-89DF76F3E603}"/>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‘n’ do?</a:t>
            </a:r>
          </a:p>
        </p:txBody>
      </p:sp>
    </p:spTree>
    <p:extLst>
      <p:ext uri="{BB962C8B-B14F-4D97-AF65-F5344CB8AC3E}">
        <p14:creationId xmlns:p14="http://schemas.microsoft.com/office/powerpoint/2010/main" val="242315062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a:extLst>
              <a:ext uri="{FF2B5EF4-FFF2-40B4-BE49-F238E27FC236}">
                <a16:creationId xmlns:a16="http://schemas.microsoft.com/office/drawing/2014/main" id="{73547441-320E-9B44-8D58-B368AA4CC4E8}"/>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‘n’ do?</a:t>
            </a:r>
          </a:p>
        </p:txBody>
      </p:sp>
      <p:sp>
        <p:nvSpPr>
          <p:cNvPr id="108547" name="Text Box 2">
            <a:extLst>
              <a:ext uri="{FF2B5EF4-FFF2-40B4-BE49-F238E27FC236}">
                <a16:creationId xmlns:a16="http://schemas.microsoft.com/office/drawing/2014/main" id="{6D99A96D-1DF7-B74B-8D25-8BB310D6E278}"/>
              </a:ext>
            </a:extLst>
          </p:cNvPr>
          <p:cNvSpPr txBox="1">
            <a:spLocks noChangeArrowheads="1"/>
          </p:cNvSpPr>
          <p:nvPr/>
        </p:nvSpPr>
        <p:spPr bwMode="auto">
          <a:xfrm>
            <a:off x="655638" y="2647950"/>
            <a:ext cx="71977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Allows you to define a new partition through a dialogue.</a:t>
            </a:r>
          </a:p>
        </p:txBody>
      </p:sp>
    </p:spTree>
    <p:extLst>
      <p:ext uri="{BB962C8B-B14F-4D97-AF65-F5344CB8AC3E}">
        <p14:creationId xmlns:p14="http://schemas.microsoft.com/office/powerpoint/2010/main" val="158112874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a:extLst>
              <a:ext uri="{FF2B5EF4-FFF2-40B4-BE49-F238E27FC236}">
                <a16:creationId xmlns:a16="http://schemas.microsoft.com/office/drawing/2014/main" id="{BCB63EAB-5262-064F-BA57-79F5F3F4BCD1}"/>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A disk sector is 512 bytes, as in half a Kibibyte. How many disk sectors are there to one Mebibyte?</a:t>
            </a:r>
          </a:p>
        </p:txBody>
      </p:sp>
    </p:spTree>
    <p:extLst>
      <p:ext uri="{BB962C8B-B14F-4D97-AF65-F5344CB8AC3E}">
        <p14:creationId xmlns:p14="http://schemas.microsoft.com/office/powerpoint/2010/main" val="216055491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a:extLst>
              <a:ext uri="{FF2B5EF4-FFF2-40B4-BE49-F238E27FC236}">
                <a16:creationId xmlns:a16="http://schemas.microsoft.com/office/drawing/2014/main" id="{50697EC2-59F9-304F-866C-32B9887E9BDB}"/>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A disk sector is 512 bytes, as in half a Kibibyte. How many disk sectors are there to one Mebibyte?</a:t>
            </a:r>
          </a:p>
        </p:txBody>
      </p:sp>
      <p:sp>
        <p:nvSpPr>
          <p:cNvPr id="112643" name="Text Box 2">
            <a:extLst>
              <a:ext uri="{FF2B5EF4-FFF2-40B4-BE49-F238E27FC236}">
                <a16:creationId xmlns:a16="http://schemas.microsoft.com/office/drawing/2014/main" id="{FABF927B-BF6A-694C-81A7-AA7803A1245E}"/>
              </a:ext>
            </a:extLst>
          </p:cNvPr>
          <p:cNvSpPr txBox="1">
            <a:spLocks noChangeArrowheads="1"/>
          </p:cNvSpPr>
          <p:nvPr/>
        </p:nvSpPr>
        <p:spPr bwMode="auto">
          <a:xfrm>
            <a:off x="685800" y="2713038"/>
            <a:ext cx="8031163" cy="224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2048</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Note this is the default location of the first sector for use in a partition. The first Mebibyte is skipped in order to leave room for the disk label itself. Starting apartition from sector 0 may not be a good idea.</a:t>
            </a:r>
          </a:p>
        </p:txBody>
      </p:sp>
    </p:spTree>
    <p:extLst>
      <p:ext uri="{BB962C8B-B14F-4D97-AF65-F5344CB8AC3E}">
        <p14:creationId xmlns:p14="http://schemas.microsoft.com/office/powerpoint/2010/main" val="236587518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1">
            <a:extLst>
              <a:ext uri="{FF2B5EF4-FFF2-40B4-BE49-F238E27FC236}">
                <a16:creationId xmlns:a16="http://schemas.microsoft.com/office/drawing/2014/main" id="{88DA3C9A-537C-FF48-B77E-A10BE0777961}"/>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three pieces of information are given to define a new partition?</a:t>
            </a:r>
          </a:p>
        </p:txBody>
      </p:sp>
    </p:spTree>
    <p:extLst>
      <p:ext uri="{BB962C8B-B14F-4D97-AF65-F5344CB8AC3E}">
        <p14:creationId xmlns:p14="http://schemas.microsoft.com/office/powerpoint/2010/main" val="370589132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1">
            <a:extLst>
              <a:ext uri="{FF2B5EF4-FFF2-40B4-BE49-F238E27FC236}">
                <a16:creationId xmlns:a16="http://schemas.microsoft.com/office/drawing/2014/main" id="{0E9BE54F-9C3B-6046-85DF-09FABC1C42BB}"/>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three pieces of information are given to define a new partition?</a:t>
            </a:r>
          </a:p>
        </p:txBody>
      </p:sp>
      <p:sp>
        <p:nvSpPr>
          <p:cNvPr id="116739" name="Text Box 2">
            <a:extLst>
              <a:ext uri="{FF2B5EF4-FFF2-40B4-BE49-F238E27FC236}">
                <a16:creationId xmlns:a16="http://schemas.microsoft.com/office/drawing/2014/main" id="{6AE603DF-CDE6-F44E-B3E7-70BC4DA71758}"/>
              </a:ext>
            </a:extLst>
          </p:cNvPr>
          <p:cNvSpPr txBox="1">
            <a:spLocks noChangeArrowheads="1"/>
          </p:cNvSpPr>
          <p:nvPr/>
        </p:nvSpPr>
        <p:spPr bwMode="auto">
          <a:xfrm>
            <a:off x="704850" y="1989138"/>
            <a:ext cx="2971800"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A partition number.</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Starting sector.</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Ending sector or +size.</a:t>
            </a:r>
          </a:p>
        </p:txBody>
      </p:sp>
      <p:sp>
        <p:nvSpPr>
          <p:cNvPr id="116740" name="Text Box 3">
            <a:extLst>
              <a:ext uri="{FF2B5EF4-FFF2-40B4-BE49-F238E27FC236}">
                <a16:creationId xmlns:a16="http://schemas.microsoft.com/office/drawing/2014/main" id="{F367D8A6-DB35-DE4C-932C-AAAC9BADBBC3}"/>
              </a:ext>
            </a:extLst>
          </p:cNvPr>
          <p:cNvSpPr txBox="1">
            <a:spLocks noChangeArrowheads="1"/>
          </p:cNvSpPr>
          <p:nvPr/>
        </p:nvSpPr>
        <p:spPr bwMode="auto">
          <a:xfrm>
            <a:off x="739775" y="3455988"/>
            <a:ext cx="7585075"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Warning: In the labs you will be asked for an additional piece of information: Sector Type. This is a value stored in the label that is meant to indicate the partition’s purpose. Most often this value is for information only and has no active effect. Sometimes certain commands check this value so it does then have an effect. The labs have you accept the default value or, later on, tell you the value to use.</a:t>
            </a:r>
          </a:p>
        </p:txBody>
      </p:sp>
    </p:spTree>
    <p:extLst>
      <p:ext uri="{BB962C8B-B14F-4D97-AF65-F5344CB8AC3E}">
        <p14:creationId xmlns:p14="http://schemas.microsoft.com/office/powerpoint/2010/main" val="2867774013"/>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1">
            <a:extLst>
              <a:ext uri="{FF2B5EF4-FFF2-40B4-BE49-F238E27FC236}">
                <a16:creationId xmlns:a16="http://schemas.microsoft.com/office/drawing/2014/main" id="{01C96653-928E-7446-B181-BF9841376BB0}"/>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hexadecimal value is used to flag a partition is of type Linux?</a:t>
            </a:r>
          </a:p>
        </p:txBody>
      </p:sp>
    </p:spTree>
    <p:extLst>
      <p:ext uri="{BB962C8B-B14F-4D97-AF65-F5344CB8AC3E}">
        <p14:creationId xmlns:p14="http://schemas.microsoft.com/office/powerpoint/2010/main" val="246336290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1">
            <a:extLst>
              <a:ext uri="{FF2B5EF4-FFF2-40B4-BE49-F238E27FC236}">
                <a16:creationId xmlns:a16="http://schemas.microsoft.com/office/drawing/2014/main" id="{9435F783-B1F1-2940-B9B9-C05A830734B3}"/>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hexadecimal value used to flag a partition is of type Linux?</a:t>
            </a:r>
          </a:p>
        </p:txBody>
      </p:sp>
      <p:sp>
        <p:nvSpPr>
          <p:cNvPr id="120835" name="Text Box 2">
            <a:extLst>
              <a:ext uri="{FF2B5EF4-FFF2-40B4-BE49-F238E27FC236}">
                <a16:creationId xmlns:a16="http://schemas.microsoft.com/office/drawing/2014/main" id="{22E77C5D-CE56-E547-BE41-DB6BF8DB9400}"/>
              </a:ext>
            </a:extLst>
          </p:cNvPr>
          <p:cNvSpPr txBox="1">
            <a:spLocks noChangeArrowheads="1"/>
          </p:cNvSpPr>
          <p:nvPr/>
        </p:nvSpPr>
        <p:spPr bwMode="auto">
          <a:xfrm>
            <a:off x="685800" y="2149475"/>
            <a:ext cx="4678363"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83 or 8300, its the same!</a:t>
            </a:r>
          </a:p>
        </p:txBody>
      </p:sp>
    </p:spTree>
    <p:extLst>
      <p:ext uri="{BB962C8B-B14F-4D97-AF65-F5344CB8AC3E}">
        <p14:creationId xmlns:p14="http://schemas.microsoft.com/office/powerpoint/2010/main" val="350741554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
            <a:extLst>
              <a:ext uri="{FF2B5EF4-FFF2-40B4-BE49-F238E27FC236}">
                <a16:creationId xmlns:a16="http://schemas.microsoft.com/office/drawing/2014/main" id="{74657232-296B-B242-8462-B2CCCD52E7F9}"/>
              </a:ext>
            </a:extLst>
          </p:cNvPr>
          <p:cNvSpPr txBox="1">
            <a:spLocks noChangeArrowheads="1"/>
          </p:cNvSpPr>
          <p:nvPr/>
        </p:nvSpPr>
        <p:spPr bwMode="auto">
          <a:xfrm>
            <a:off x="685800" y="811213"/>
            <a:ext cx="77724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lvl="0">
              <a:spcBef>
                <a:spcPct val="0"/>
              </a:spcBef>
              <a:buClrTx/>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lang="en-GB" altLang="en-US" sz="2800" b="1" err="1"/>
              <a:t>gdisk</a:t>
            </a:r>
            <a:r>
              <a:rPr lang="en-GB" altLang="en-US" sz="2800" b="1"/>
              <a:t>, </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after you have defined the partition table you want, you need to write it out to the disk. Which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command does this?</a:t>
            </a:r>
          </a:p>
        </p:txBody>
      </p:sp>
    </p:spTree>
    <p:extLst>
      <p:ext uri="{BB962C8B-B14F-4D97-AF65-F5344CB8AC3E}">
        <p14:creationId xmlns:p14="http://schemas.microsoft.com/office/powerpoint/2010/main" val="381346521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Device Files – block and character</a:t>
            </a:r>
          </a:p>
        </p:txBody>
      </p:sp>
      <p:sp>
        <p:nvSpPr>
          <p:cNvPr id="5" name="Text Placeholder 4">
            <a:extLst>
              <a:ext uri="{FF2B5EF4-FFF2-40B4-BE49-F238E27FC236}">
                <a16:creationId xmlns:a16="http://schemas.microsoft.com/office/drawing/2014/main" id="{FF2E638F-7A73-4F04-8FD3-AEA14A6EE272}"/>
              </a:ext>
            </a:extLst>
          </p:cNvPr>
          <p:cNvSpPr>
            <a:spLocks noGrp="1"/>
          </p:cNvSpPr>
          <p:nvPr>
            <p:ph type="body" sz="quarter" idx="13"/>
          </p:nvPr>
        </p:nvSpPr>
        <p:spPr>
          <a:xfrm>
            <a:off x="626400" y="1436400"/>
            <a:ext cx="7820025" cy="4992887"/>
          </a:xfrm>
        </p:spPr>
        <p:txBody>
          <a:bodyPr/>
          <a:lstStyle/>
          <a:p>
            <a:r>
              <a:rPr lang="en-US"/>
              <a:t>Device files come is two forms block or character</a:t>
            </a:r>
          </a:p>
          <a:p>
            <a:r>
              <a:rPr lang="en-US"/>
              <a:t>Sometimes the </a:t>
            </a:r>
            <a:r>
              <a:rPr lang="en-US" i="1"/>
              <a:t>same device </a:t>
            </a:r>
            <a:r>
              <a:rPr lang="en-US"/>
              <a:t>may be accessed through either a block device file or a character device file.</a:t>
            </a:r>
          </a:p>
          <a:p>
            <a:r>
              <a:rPr lang="en-US"/>
              <a:t>If a block device file is used, the kernel assigns the device a buffer, that is a memory area to store data which is to be transferred to the device. Small amounts of data are not transferred to the device straight away but rather stored up in the buffer. Once the buffer is full, it is transferred wholesale to the device. This type of transfer is fast.  Sometimes a part full buffer my be flushed to the device if enough time has elapsed, say 30 seconds.</a:t>
            </a:r>
          </a:p>
          <a:p>
            <a:r>
              <a:rPr lang="en-US"/>
              <a:t>Character devices facilitate an interface which does not have a buffer. The kernel passes and receives data from the device one character at a time. This is slower but there is no delay and the data is transmitted as soon as it comes in.  Keyboards are typical of devices that must be accessed in character mode through a character device file.</a:t>
            </a:r>
          </a:p>
        </p:txBody>
      </p:sp>
    </p:spTree>
    <p:extLst>
      <p:ext uri="{BB962C8B-B14F-4D97-AF65-F5344CB8AC3E}">
        <p14:creationId xmlns:p14="http://schemas.microsoft.com/office/powerpoint/2010/main" val="10439005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1">
            <a:extLst>
              <a:ext uri="{FF2B5EF4-FFF2-40B4-BE49-F238E27FC236}">
                <a16:creationId xmlns:a16="http://schemas.microsoft.com/office/drawing/2014/main" id="{13AF279E-6DB1-F541-9990-2A9BFBEAB6CD}"/>
              </a:ext>
            </a:extLst>
          </p:cNvPr>
          <p:cNvSpPr txBox="1">
            <a:spLocks noChangeArrowheads="1"/>
          </p:cNvSpPr>
          <p:nvPr/>
        </p:nvSpPr>
        <p:spPr bwMode="auto">
          <a:xfrm>
            <a:off x="685800" y="823245"/>
            <a:ext cx="77724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after you have defined the partition table you want you need to write it out to the disk. Which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command does this?</a:t>
            </a:r>
          </a:p>
        </p:txBody>
      </p:sp>
      <p:sp>
        <p:nvSpPr>
          <p:cNvPr id="129027" name="Text Box 2">
            <a:extLst>
              <a:ext uri="{FF2B5EF4-FFF2-40B4-BE49-F238E27FC236}">
                <a16:creationId xmlns:a16="http://schemas.microsoft.com/office/drawing/2014/main" id="{38BDD285-A77F-9146-BF42-FC81F1AB3D11}"/>
              </a:ext>
            </a:extLst>
          </p:cNvPr>
          <p:cNvSpPr txBox="1">
            <a:spLocks noChangeArrowheads="1"/>
          </p:cNvSpPr>
          <p:nvPr/>
        </p:nvSpPr>
        <p:spPr bwMode="auto">
          <a:xfrm>
            <a:off x="736600" y="3019425"/>
            <a:ext cx="10271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w</a:t>
            </a:r>
          </a:p>
        </p:txBody>
      </p:sp>
    </p:spTree>
    <p:extLst>
      <p:ext uri="{BB962C8B-B14F-4D97-AF65-F5344CB8AC3E}">
        <p14:creationId xmlns:p14="http://schemas.microsoft.com/office/powerpoint/2010/main" val="73040566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1">
            <a:extLst>
              <a:ext uri="{FF2B5EF4-FFF2-40B4-BE49-F238E27FC236}">
                <a16:creationId xmlns:a16="http://schemas.microsoft.com/office/drawing/2014/main" id="{936A4938-4DF3-0441-B108-B7D69FD13560}"/>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the correct order?</a:t>
            </a:r>
          </a:p>
        </p:txBody>
      </p:sp>
      <p:sp>
        <p:nvSpPr>
          <p:cNvPr id="155651" name="Text Box 2">
            <a:extLst>
              <a:ext uri="{FF2B5EF4-FFF2-40B4-BE49-F238E27FC236}">
                <a16:creationId xmlns:a16="http://schemas.microsoft.com/office/drawing/2014/main" id="{BE1911E6-94EA-A042-ABE0-B780578637D0}"/>
              </a:ext>
            </a:extLst>
          </p:cNvPr>
          <p:cNvSpPr txBox="1">
            <a:spLocks noChangeArrowheads="1"/>
          </p:cNvSpPr>
          <p:nvPr/>
        </p:nvSpPr>
        <p:spPr bwMode="auto">
          <a:xfrm>
            <a:off x="996290" y="1639889"/>
            <a:ext cx="7308850" cy="306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Filesystems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Partitions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Disks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Partitions reside within Disks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Disks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Filesystems reside within Disks</a:t>
            </a:r>
          </a:p>
        </p:txBody>
      </p:sp>
    </p:spTree>
    <p:extLst>
      <p:ext uri="{BB962C8B-B14F-4D97-AF65-F5344CB8AC3E}">
        <p14:creationId xmlns:p14="http://schemas.microsoft.com/office/powerpoint/2010/main" val="413006482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1">
            <a:extLst>
              <a:ext uri="{FF2B5EF4-FFF2-40B4-BE49-F238E27FC236}">
                <a16:creationId xmlns:a16="http://schemas.microsoft.com/office/drawing/2014/main" id="{DBF0B159-7483-9F45-B579-2C451455309F}"/>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the correct order?</a:t>
            </a:r>
          </a:p>
        </p:txBody>
      </p:sp>
      <p:sp>
        <p:nvSpPr>
          <p:cNvPr id="157699" name="Text Box 2">
            <a:extLst>
              <a:ext uri="{FF2B5EF4-FFF2-40B4-BE49-F238E27FC236}">
                <a16:creationId xmlns:a16="http://schemas.microsoft.com/office/drawing/2014/main" id="{AD45DAC5-48CE-074A-AAFE-05D34111978E}"/>
              </a:ext>
            </a:extLst>
          </p:cNvPr>
          <p:cNvSpPr txBox="1">
            <a:spLocks noChangeArrowheads="1"/>
          </p:cNvSpPr>
          <p:nvPr/>
        </p:nvSpPr>
        <p:spPr bwMode="auto">
          <a:xfrm>
            <a:off x="685800" y="2592388"/>
            <a:ext cx="7415213" cy="306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Filesystems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Partitions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Disks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Partitions reside within Disks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Disks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Filesystems reside within Disks</a:t>
            </a:r>
          </a:p>
        </p:txBody>
      </p:sp>
    </p:spTree>
    <p:extLst>
      <p:ext uri="{BB962C8B-B14F-4D97-AF65-F5344CB8AC3E}">
        <p14:creationId xmlns:p14="http://schemas.microsoft.com/office/powerpoint/2010/main" val="26485893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1">
            <a:extLst>
              <a:ext uri="{FF2B5EF4-FFF2-40B4-BE49-F238E27FC236}">
                <a16:creationId xmlns:a16="http://schemas.microsoft.com/office/drawing/2014/main" id="{4617A608-2CDD-1E45-AC70-CD7053FA95AF}"/>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the default filesystem used on the install disk for Centos 6? Which for Centos 7? </a:t>
            </a:r>
          </a:p>
        </p:txBody>
      </p:sp>
    </p:spTree>
    <p:extLst>
      <p:ext uri="{BB962C8B-B14F-4D97-AF65-F5344CB8AC3E}">
        <p14:creationId xmlns:p14="http://schemas.microsoft.com/office/powerpoint/2010/main" val="65479602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1">
            <a:extLst>
              <a:ext uri="{FF2B5EF4-FFF2-40B4-BE49-F238E27FC236}">
                <a16:creationId xmlns:a16="http://schemas.microsoft.com/office/drawing/2014/main" id="{0DC96B9F-C045-564F-9943-8D6D4EE01D9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the default filesystem used on the installed disk for Centos 6? Which for Centos 7?</a:t>
            </a:r>
          </a:p>
        </p:txBody>
      </p:sp>
      <p:sp>
        <p:nvSpPr>
          <p:cNvPr id="163843" name="Text Box 2">
            <a:extLst>
              <a:ext uri="{FF2B5EF4-FFF2-40B4-BE49-F238E27FC236}">
                <a16:creationId xmlns:a16="http://schemas.microsoft.com/office/drawing/2014/main" id="{C75AC7BA-F6F2-8B4D-A289-1F32A4A6F93C}"/>
              </a:ext>
            </a:extLst>
          </p:cNvPr>
          <p:cNvSpPr txBox="1">
            <a:spLocks noChangeArrowheads="1"/>
          </p:cNvSpPr>
          <p:nvPr/>
        </p:nvSpPr>
        <p:spPr bwMode="auto">
          <a:xfrm>
            <a:off x="900113" y="3213100"/>
            <a:ext cx="3057525"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Centos 6 = ext4</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Centos 7 = xfs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3162823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1">
            <a:extLst>
              <a:ext uri="{FF2B5EF4-FFF2-40B4-BE49-F238E27FC236}">
                <a16:creationId xmlns:a16="http://schemas.microsoft.com/office/drawing/2014/main" id="{8C3A1922-F192-9A4A-A2C6-31B30E59B5C2}"/>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a list of supported filesystem types?</a:t>
            </a:r>
          </a:p>
        </p:txBody>
      </p:sp>
    </p:spTree>
    <p:extLst>
      <p:ext uri="{BB962C8B-B14F-4D97-AF65-F5344CB8AC3E}">
        <p14:creationId xmlns:p14="http://schemas.microsoft.com/office/powerpoint/2010/main" val="207311754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a:extLst>
              <a:ext uri="{FF2B5EF4-FFF2-40B4-BE49-F238E27FC236}">
                <a16:creationId xmlns:a16="http://schemas.microsoft.com/office/drawing/2014/main" id="{CCB5A58F-92F3-A144-B465-DAB99549AB72}"/>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a list of supported filesystem types?</a:t>
            </a:r>
          </a:p>
        </p:txBody>
      </p:sp>
      <p:sp>
        <p:nvSpPr>
          <p:cNvPr id="167939" name="Text Box 2">
            <a:extLst>
              <a:ext uri="{FF2B5EF4-FFF2-40B4-BE49-F238E27FC236}">
                <a16:creationId xmlns:a16="http://schemas.microsoft.com/office/drawing/2014/main" id="{B441AD9C-8BE4-5541-8BA3-8FEC44AF8A43}"/>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67940" name="Text Box 3">
            <a:extLst>
              <a:ext uri="{FF2B5EF4-FFF2-40B4-BE49-F238E27FC236}">
                <a16:creationId xmlns:a16="http://schemas.microsoft.com/office/drawing/2014/main" id="{6F4D6DCD-E819-A647-8E99-309A94968C21}"/>
              </a:ext>
            </a:extLst>
          </p:cNvPr>
          <p:cNvSpPr txBox="1">
            <a:spLocks noChangeArrowheads="1"/>
          </p:cNvSpPr>
          <p:nvPr/>
        </p:nvSpPr>
        <p:spPr bwMode="auto">
          <a:xfrm>
            <a:off x="719138" y="1965325"/>
            <a:ext cx="27130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/proc/filesystems</a:t>
            </a:r>
          </a:p>
        </p:txBody>
      </p:sp>
    </p:spTree>
    <p:extLst>
      <p:ext uri="{BB962C8B-B14F-4D97-AF65-F5344CB8AC3E}">
        <p14:creationId xmlns:p14="http://schemas.microsoft.com/office/powerpoint/2010/main" val="60129326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1">
            <a:extLst>
              <a:ext uri="{FF2B5EF4-FFF2-40B4-BE49-F238E27FC236}">
                <a16:creationId xmlns:a16="http://schemas.microsoft.com/office/drawing/2014/main" id="{D5919979-2309-0748-A9CE-858E2BFC76CA}"/>
              </a:ext>
            </a:extLst>
          </p:cNvPr>
          <p:cNvSpPr txBox="1">
            <a:spLocks noChangeArrowheads="1"/>
          </p:cNvSpPr>
          <p:nvPr/>
        </p:nvSpPr>
        <p:spPr bwMode="auto">
          <a:xfrm>
            <a:off x="685800" y="811213"/>
            <a:ext cx="80629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a mount point?</a:t>
            </a:r>
          </a:p>
        </p:txBody>
      </p:sp>
      <p:sp>
        <p:nvSpPr>
          <p:cNvPr id="184323" name="Text Box 2">
            <a:extLst>
              <a:ext uri="{FF2B5EF4-FFF2-40B4-BE49-F238E27FC236}">
                <a16:creationId xmlns:a16="http://schemas.microsoft.com/office/drawing/2014/main" id="{BA478CE1-82C4-3945-BDB0-CBAF7A91B261}"/>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84324" name="Text Box 3">
            <a:extLst>
              <a:ext uri="{FF2B5EF4-FFF2-40B4-BE49-F238E27FC236}">
                <a16:creationId xmlns:a16="http://schemas.microsoft.com/office/drawing/2014/main" id="{25DEC72E-7FC1-8C47-99EB-9393D4D8D5C6}"/>
              </a:ext>
            </a:extLst>
          </p:cNvPr>
          <p:cNvSpPr txBox="1">
            <a:spLocks noChangeArrowheads="1"/>
          </p:cNvSpPr>
          <p:nvPr/>
        </p:nvSpPr>
        <p:spPr bwMode="auto">
          <a:xfrm>
            <a:off x="519612" y="1614061"/>
            <a:ext cx="8856953"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letter which we assign as a gateway to the new filesystem, like D: or 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pointer, something like a symbolic link.</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directory which exists somewhere in our existing tree that is used to </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point to a disk slice.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somewhere in our existing tree.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nameless root.</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directory which exists underneath root (/).</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underneath root (/).</a:t>
            </a:r>
          </a:p>
        </p:txBody>
      </p:sp>
    </p:spTree>
    <p:extLst>
      <p:ext uri="{BB962C8B-B14F-4D97-AF65-F5344CB8AC3E}">
        <p14:creationId xmlns:p14="http://schemas.microsoft.com/office/powerpoint/2010/main" val="20249742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1">
            <a:extLst>
              <a:ext uri="{FF2B5EF4-FFF2-40B4-BE49-F238E27FC236}">
                <a16:creationId xmlns:a16="http://schemas.microsoft.com/office/drawing/2014/main" id="{2D4EBAC8-CB70-9D48-B4B3-D0EEB3284FAE}"/>
              </a:ext>
            </a:extLst>
          </p:cNvPr>
          <p:cNvSpPr txBox="1">
            <a:spLocks noChangeArrowheads="1"/>
          </p:cNvSpPr>
          <p:nvPr/>
        </p:nvSpPr>
        <p:spPr bwMode="auto">
          <a:xfrm>
            <a:off x="685800" y="811213"/>
            <a:ext cx="80629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a mount point?</a:t>
            </a:r>
          </a:p>
        </p:txBody>
      </p:sp>
      <p:sp>
        <p:nvSpPr>
          <p:cNvPr id="186371" name="Text Box 2">
            <a:extLst>
              <a:ext uri="{FF2B5EF4-FFF2-40B4-BE49-F238E27FC236}">
                <a16:creationId xmlns:a16="http://schemas.microsoft.com/office/drawing/2014/main" id="{A2B22A5B-3269-4D46-8FEC-85DAA27A9FC2}"/>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86372" name="Text Box 3">
            <a:extLst>
              <a:ext uri="{FF2B5EF4-FFF2-40B4-BE49-F238E27FC236}">
                <a16:creationId xmlns:a16="http://schemas.microsoft.com/office/drawing/2014/main" id="{9DD244D8-AABE-D949-A5B8-5FC2C207005F}"/>
              </a:ext>
            </a:extLst>
          </p:cNvPr>
          <p:cNvSpPr txBox="1">
            <a:spLocks noChangeArrowheads="1"/>
          </p:cNvSpPr>
          <p:nvPr/>
        </p:nvSpPr>
        <p:spPr bwMode="auto">
          <a:xfrm>
            <a:off x="395288" y="1541463"/>
            <a:ext cx="9037772"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letter which we assign as a gateway to the new filesystem, like D: or 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pointer, something like a symbolic link.</a:t>
            </a:r>
          </a:p>
          <a:p>
            <a:pPr marL="457200" lvl="0" indent="-457200">
              <a:spcBef>
                <a:spcPct val="0"/>
              </a:spcBef>
              <a:buClrTx/>
              <a:buFont typeface="+mj-lt"/>
              <a:buAutoNum type="alphaUcPeriod"/>
              <a:defRPr/>
            </a:pPr>
            <a:r>
              <a:rPr lang="en-GB" altLang="en-US" sz="2000" b="1" dirty="0">
                <a:latin typeface="Calibri" panose="020F0502020204030204" pitchFamily="34" charset="0"/>
              </a:rPr>
              <a:t>An empty directory which exists somewhere in our existing tree that is used to </a:t>
            </a:r>
          </a:p>
          <a:p>
            <a:pPr marL="457200" lvl="0" indent="-457200">
              <a:spcBef>
                <a:spcPct val="0"/>
              </a:spcBef>
              <a:buClrTx/>
              <a:buFont typeface="+mj-lt"/>
              <a:buAutoNum type="alphaUcPeriod"/>
              <a:defRPr/>
            </a:pPr>
            <a:r>
              <a:rPr lang="en-GB" altLang="en-US" sz="2000" b="1" dirty="0">
                <a:latin typeface="Calibri" panose="020F0502020204030204" pitchFamily="34" charset="0"/>
              </a:rPr>
              <a:t>point to a disk slice.</a:t>
            </a:r>
            <a:endParaRPr kumimoji="0" lang="en-GB" altLang="en-US" sz="20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somewhere in our existing tree.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nameless root.</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directory which exists underneath root (/).</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underneath root (/).</a:t>
            </a:r>
          </a:p>
        </p:txBody>
      </p:sp>
    </p:spTree>
    <p:extLst>
      <p:ext uri="{BB962C8B-B14F-4D97-AF65-F5344CB8AC3E}">
        <p14:creationId xmlns:p14="http://schemas.microsoft.com/office/powerpoint/2010/main" val="423208572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1">
            <a:extLst>
              <a:ext uri="{FF2B5EF4-FFF2-40B4-BE49-F238E27FC236}">
                <a16:creationId xmlns:a16="http://schemas.microsoft.com/office/drawing/2014/main" id="{22DD031D-DC8D-2642-9946-8F460596EA1B}"/>
              </a:ext>
            </a:extLst>
          </p:cNvPr>
          <p:cNvSpPr txBox="1">
            <a:spLocks noChangeArrowheads="1"/>
          </p:cNvSpPr>
          <p:nvPr/>
        </p:nvSpPr>
        <p:spPr bwMode="auto">
          <a:xfrm>
            <a:off x="685800" y="811213"/>
            <a:ext cx="8062913" cy="208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In order to use the space made available by a new filesystem it has to be mounted. The mount command requires which following information?</a:t>
            </a:r>
          </a:p>
        </p:txBody>
      </p:sp>
      <p:sp>
        <p:nvSpPr>
          <p:cNvPr id="188419" name="Text Box 2">
            <a:extLst>
              <a:ext uri="{FF2B5EF4-FFF2-40B4-BE49-F238E27FC236}">
                <a16:creationId xmlns:a16="http://schemas.microsoft.com/office/drawing/2014/main" id="{35EB41FB-F188-2241-BBC9-DF99462AC51B}"/>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88420" name="Text Box 3">
            <a:extLst>
              <a:ext uri="{FF2B5EF4-FFF2-40B4-BE49-F238E27FC236}">
                <a16:creationId xmlns:a16="http://schemas.microsoft.com/office/drawing/2014/main" id="{E342DE76-66D2-474E-9DA0-D5A2CF81A6BB}"/>
              </a:ext>
            </a:extLst>
          </p:cNvPr>
          <p:cNvSpPr txBox="1">
            <a:spLocks noChangeArrowheads="1"/>
          </p:cNvSpPr>
          <p:nvPr/>
        </p:nvSpPr>
        <p:spPr bwMode="auto">
          <a:xfrm>
            <a:off x="827088" y="3105150"/>
            <a:ext cx="4914900" cy="201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size.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mount point directory.</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hostname of the host accessing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drive letter to use to identify this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type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block device housing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root inode number.</a:t>
            </a:r>
          </a:p>
        </p:txBody>
      </p:sp>
    </p:spTree>
    <p:extLst>
      <p:ext uri="{BB962C8B-B14F-4D97-AF65-F5344CB8AC3E}">
        <p14:creationId xmlns:p14="http://schemas.microsoft.com/office/powerpoint/2010/main" val="354985724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Device Files</a:t>
            </a:r>
          </a:p>
        </p:txBody>
      </p:sp>
      <p:sp>
        <p:nvSpPr>
          <p:cNvPr id="8" name="Rectangle 7">
            <a:extLst>
              <a:ext uri="{FF2B5EF4-FFF2-40B4-BE49-F238E27FC236}">
                <a16:creationId xmlns:a16="http://schemas.microsoft.com/office/drawing/2014/main" id="{196E2AF2-6D92-A64B-AF2A-15C428AF9D5E}"/>
              </a:ext>
            </a:extLst>
          </p:cNvPr>
          <p:cNvSpPr/>
          <p:nvPr/>
        </p:nvSpPr>
        <p:spPr>
          <a:xfrm>
            <a:off x="405375" y="1562695"/>
            <a:ext cx="7957575" cy="67710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root@fdm</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ls -l /dev/tty1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crw</a:t>
            </a:r>
            <a:r>
              <a:rPr kumimoji="0" lang="en-US" sz="20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--w----. 1 root </a:t>
            </a:r>
            <a:r>
              <a:rPr kumimoji="0" lang="en-US" sz="2000" b="1"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tty</a:t>
            </a:r>
            <a:r>
              <a:rPr kumimoji="0" lang="en-US" sz="20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 4, 1 May  2 08:54 /dev/tty1</a:t>
            </a:r>
          </a:p>
        </p:txBody>
      </p:sp>
      <p:sp>
        <p:nvSpPr>
          <p:cNvPr id="9" name="TextBox 8">
            <a:extLst>
              <a:ext uri="{FF2B5EF4-FFF2-40B4-BE49-F238E27FC236}">
                <a16:creationId xmlns:a16="http://schemas.microsoft.com/office/drawing/2014/main" id="{432EE817-11E6-4543-8380-4978DB665098}"/>
              </a:ext>
            </a:extLst>
          </p:cNvPr>
          <p:cNvSpPr txBox="1"/>
          <p:nvPr/>
        </p:nvSpPr>
        <p:spPr>
          <a:xfrm>
            <a:off x="1504950" y="1962150"/>
            <a:ext cx="1695450" cy="1047750"/>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10" name="TextBox 9">
            <a:extLst>
              <a:ext uri="{FF2B5EF4-FFF2-40B4-BE49-F238E27FC236}">
                <a16:creationId xmlns:a16="http://schemas.microsoft.com/office/drawing/2014/main" id="{7E65F7D8-F8D1-FD4A-8C75-B3E6D3A878DD}"/>
              </a:ext>
            </a:extLst>
          </p:cNvPr>
          <p:cNvSpPr txBox="1"/>
          <p:nvPr/>
        </p:nvSpPr>
        <p:spPr>
          <a:xfrm>
            <a:off x="405375" y="3019425"/>
            <a:ext cx="7842250" cy="81915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ls -l /dev/sda1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err="1">
                <a:ln>
                  <a:noFill/>
                </a:ln>
                <a:solidFill>
                  <a:prstClr val="black"/>
                </a:solidFill>
                <a:effectLst/>
                <a:uLnTx/>
                <a:uFillTx/>
                <a:latin typeface="Arial"/>
                <a:ea typeface="MS PGothic" pitchFamily="34" charset="-128"/>
                <a:cs typeface="+mn-cs"/>
              </a:rPr>
              <a:t>brw</a:t>
            </a:r>
            <a:r>
              <a:rPr kumimoji="0" lang="en-US" sz="2000" b="1" i="0" u="none" strike="noStrike" kern="1200" cap="none" spc="0" normalizeH="0" baseline="0" noProof="0">
                <a:ln>
                  <a:noFill/>
                </a:ln>
                <a:solidFill>
                  <a:prstClr val="black"/>
                </a:solidFill>
                <a:effectLst/>
                <a:uLnTx/>
                <a:uFillTx/>
                <a:latin typeface="Arial"/>
                <a:ea typeface="MS PGothic" pitchFamily="34" charset="-128"/>
                <a:cs typeface="+mn-cs"/>
              </a:rPr>
              <a:t>-</a:t>
            </a:r>
            <a:r>
              <a:rPr kumimoji="0" lang="en-US" sz="2000" b="1" i="0" u="none" strike="noStrike" kern="1200" cap="none" spc="0" normalizeH="0" baseline="0" noProof="0" err="1">
                <a:ln>
                  <a:noFill/>
                </a:ln>
                <a:solidFill>
                  <a:prstClr val="black"/>
                </a:solidFill>
                <a:effectLst/>
                <a:uLnTx/>
                <a:uFillTx/>
                <a:latin typeface="Arial"/>
                <a:ea typeface="MS PGothic" pitchFamily="34" charset="-128"/>
                <a:cs typeface="+mn-cs"/>
              </a:rPr>
              <a:t>rw</a:t>
            </a:r>
            <a:r>
              <a:rPr kumimoji="0" lang="en-US" sz="2000" b="1" i="0" u="none" strike="noStrike" kern="1200" cap="none" spc="0" normalizeH="0" baseline="0" noProof="0">
                <a:ln>
                  <a:noFill/>
                </a:ln>
                <a:solidFill>
                  <a:prstClr val="black"/>
                </a:solidFill>
                <a:effectLst/>
                <a:uLnTx/>
                <a:uFillTx/>
                <a:latin typeface="Arial"/>
                <a:ea typeface="MS PGothic" pitchFamily="34" charset="-128"/>
                <a:cs typeface="+mn-cs"/>
              </a:rPr>
              <a:t>----. 1 root disk 8, 1 May  2 08:53 /dev/sda1</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1266745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1">
            <a:extLst>
              <a:ext uri="{FF2B5EF4-FFF2-40B4-BE49-F238E27FC236}">
                <a16:creationId xmlns:a16="http://schemas.microsoft.com/office/drawing/2014/main" id="{E47C4758-7DB3-0E42-8CD5-3CB8E29E5554}"/>
              </a:ext>
            </a:extLst>
          </p:cNvPr>
          <p:cNvSpPr txBox="1">
            <a:spLocks noChangeArrowheads="1"/>
          </p:cNvSpPr>
          <p:nvPr/>
        </p:nvSpPr>
        <p:spPr bwMode="auto">
          <a:xfrm>
            <a:off x="685800" y="811213"/>
            <a:ext cx="8062913" cy="208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In order to use the space made available by a new filesystem it has to be mounted. The mount command requires which following information?</a:t>
            </a:r>
          </a:p>
        </p:txBody>
      </p:sp>
      <p:sp>
        <p:nvSpPr>
          <p:cNvPr id="190467" name="Text Box 2">
            <a:extLst>
              <a:ext uri="{FF2B5EF4-FFF2-40B4-BE49-F238E27FC236}">
                <a16:creationId xmlns:a16="http://schemas.microsoft.com/office/drawing/2014/main" id="{A700F2DD-9052-FA44-86C5-CA8AF1E17D1E}"/>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90468" name="Text Box 3">
            <a:extLst>
              <a:ext uri="{FF2B5EF4-FFF2-40B4-BE49-F238E27FC236}">
                <a16:creationId xmlns:a16="http://schemas.microsoft.com/office/drawing/2014/main" id="{B4D5D9DD-6505-364B-A321-7B2E48442835}"/>
              </a:ext>
            </a:extLst>
          </p:cNvPr>
          <p:cNvSpPr txBox="1">
            <a:spLocks noChangeArrowheads="1"/>
          </p:cNvSpPr>
          <p:nvPr/>
        </p:nvSpPr>
        <p:spPr bwMode="auto">
          <a:xfrm>
            <a:off x="827088" y="3105150"/>
            <a:ext cx="4914900" cy="201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size.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mount point directory.</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hostname of the host accessing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drive letter to use to identify this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type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block device housing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root inode number.</a:t>
            </a:r>
          </a:p>
        </p:txBody>
      </p:sp>
    </p:spTree>
    <p:extLst>
      <p:ext uri="{BB962C8B-B14F-4D97-AF65-F5344CB8AC3E}">
        <p14:creationId xmlns:p14="http://schemas.microsoft.com/office/powerpoint/2010/main" val="249812203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1">
            <a:extLst>
              <a:ext uri="{FF2B5EF4-FFF2-40B4-BE49-F238E27FC236}">
                <a16:creationId xmlns:a16="http://schemas.microsoft.com/office/drawing/2014/main" id="{92CE8B3E-70B8-1C48-9E5A-D66C8F832270}"/>
              </a:ext>
            </a:extLst>
          </p:cNvPr>
          <p:cNvSpPr txBox="1">
            <a:spLocks noChangeArrowheads="1"/>
          </p:cNvSpPr>
          <p:nvPr/>
        </p:nvSpPr>
        <p:spPr bwMode="auto">
          <a:xfrm>
            <a:off x="685800" y="811213"/>
            <a:ext cx="806291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command does the opposite of mount?</a:t>
            </a:r>
          </a:p>
        </p:txBody>
      </p:sp>
      <p:sp>
        <p:nvSpPr>
          <p:cNvPr id="196611" name="Text Box 2">
            <a:extLst>
              <a:ext uri="{FF2B5EF4-FFF2-40B4-BE49-F238E27FC236}">
                <a16:creationId xmlns:a16="http://schemas.microsoft.com/office/drawing/2014/main" id="{71C6BCDA-D0FD-8A45-BED0-107BD719036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17823394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1">
            <a:extLst>
              <a:ext uri="{FF2B5EF4-FFF2-40B4-BE49-F238E27FC236}">
                <a16:creationId xmlns:a16="http://schemas.microsoft.com/office/drawing/2014/main" id="{2E48295D-2B71-894D-A014-4E8159FA76AE}"/>
              </a:ext>
            </a:extLst>
          </p:cNvPr>
          <p:cNvSpPr txBox="1">
            <a:spLocks noChangeArrowheads="1"/>
          </p:cNvSpPr>
          <p:nvPr/>
        </p:nvSpPr>
        <p:spPr bwMode="auto">
          <a:xfrm>
            <a:off x="685800" y="811213"/>
            <a:ext cx="806291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command does the opposite of mount?</a:t>
            </a:r>
          </a:p>
        </p:txBody>
      </p:sp>
      <p:sp>
        <p:nvSpPr>
          <p:cNvPr id="198659" name="Text Box 2">
            <a:extLst>
              <a:ext uri="{FF2B5EF4-FFF2-40B4-BE49-F238E27FC236}">
                <a16:creationId xmlns:a16="http://schemas.microsoft.com/office/drawing/2014/main" id="{8F11FC29-5F80-E845-8AB1-6EF4DD1250FE}"/>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98660" name="Text Box 3">
            <a:extLst>
              <a:ext uri="{FF2B5EF4-FFF2-40B4-BE49-F238E27FC236}">
                <a16:creationId xmlns:a16="http://schemas.microsoft.com/office/drawing/2014/main" id="{69B3C7FD-D311-014E-AF95-FCFF42FEF463}"/>
              </a:ext>
            </a:extLst>
          </p:cNvPr>
          <p:cNvSpPr txBox="1">
            <a:spLocks noChangeArrowheads="1"/>
          </p:cNvSpPr>
          <p:nvPr/>
        </p:nvSpPr>
        <p:spPr bwMode="auto">
          <a:xfrm>
            <a:off x="827088" y="2636838"/>
            <a:ext cx="217963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umount</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umount &lt;dir&gt;</a:t>
            </a:r>
          </a:p>
        </p:txBody>
      </p:sp>
    </p:spTree>
    <p:extLst>
      <p:ext uri="{BB962C8B-B14F-4D97-AF65-F5344CB8AC3E}">
        <p14:creationId xmlns:p14="http://schemas.microsoft.com/office/powerpoint/2010/main" val="984278113"/>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1">
            <a:extLst>
              <a:ext uri="{FF2B5EF4-FFF2-40B4-BE49-F238E27FC236}">
                <a16:creationId xmlns:a16="http://schemas.microsoft.com/office/drawing/2014/main" id="{98AB7434-AB6F-F040-82A4-1F1D0A8E4ADE}"/>
              </a:ext>
            </a:extLst>
          </p:cNvPr>
          <p:cNvSpPr txBox="1">
            <a:spLocks noChangeArrowheads="1"/>
          </p:cNvSpPr>
          <p:nvPr/>
        </p:nvSpPr>
        <p:spPr bwMode="auto">
          <a:xfrm>
            <a:off x="685800" y="811213"/>
            <a:ext cx="8062913"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the entries for automatic mounts?</a:t>
            </a:r>
          </a:p>
        </p:txBody>
      </p:sp>
      <p:sp>
        <p:nvSpPr>
          <p:cNvPr id="206851" name="Text Box 2">
            <a:extLst>
              <a:ext uri="{FF2B5EF4-FFF2-40B4-BE49-F238E27FC236}">
                <a16:creationId xmlns:a16="http://schemas.microsoft.com/office/drawing/2014/main" id="{6992A7BE-1D01-D443-B3D8-D543F25A3CE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139167713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1">
            <a:extLst>
              <a:ext uri="{FF2B5EF4-FFF2-40B4-BE49-F238E27FC236}">
                <a16:creationId xmlns:a16="http://schemas.microsoft.com/office/drawing/2014/main" id="{30B9B6F9-D3A7-044F-8BE4-3C3FD37DC513}"/>
              </a:ext>
            </a:extLst>
          </p:cNvPr>
          <p:cNvSpPr txBox="1">
            <a:spLocks noChangeArrowheads="1"/>
          </p:cNvSpPr>
          <p:nvPr/>
        </p:nvSpPr>
        <p:spPr bwMode="auto">
          <a:xfrm>
            <a:off x="685800" y="811213"/>
            <a:ext cx="8062913"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the entries for automatic mounts?</a:t>
            </a:r>
          </a:p>
        </p:txBody>
      </p:sp>
      <p:sp>
        <p:nvSpPr>
          <p:cNvPr id="208899" name="Text Box 2">
            <a:extLst>
              <a:ext uri="{FF2B5EF4-FFF2-40B4-BE49-F238E27FC236}">
                <a16:creationId xmlns:a16="http://schemas.microsoft.com/office/drawing/2014/main" id="{D9BD134C-BD26-B440-ACDF-E532F97637F7}"/>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08900" name="Text Box 3">
            <a:extLst>
              <a:ext uri="{FF2B5EF4-FFF2-40B4-BE49-F238E27FC236}">
                <a16:creationId xmlns:a16="http://schemas.microsoft.com/office/drawing/2014/main" id="{103B8A7C-7D25-1749-97B8-B6E51CE83932}"/>
              </a:ext>
            </a:extLst>
          </p:cNvPr>
          <p:cNvSpPr txBox="1">
            <a:spLocks noChangeArrowheads="1"/>
          </p:cNvSpPr>
          <p:nvPr/>
        </p:nvSpPr>
        <p:spPr bwMode="auto">
          <a:xfrm>
            <a:off x="685800" y="2708275"/>
            <a:ext cx="20224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/etc/fstab</a:t>
            </a:r>
          </a:p>
        </p:txBody>
      </p:sp>
    </p:spTree>
    <p:extLst>
      <p:ext uri="{BB962C8B-B14F-4D97-AF65-F5344CB8AC3E}">
        <p14:creationId xmlns:p14="http://schemas.microsoft.com/office/powerpoint/2010/main" val="225655876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1">
            <a:extLst>
              <a:ext uri="{FF2B5EF4-FFF2-40B4-BE49-F238E27FC236}">
                <a16:creationId xmlns:a16="http://schemas.microsoft.com/office/drawing/2014/main" id="{486CBED5-7D7C-2F45-B420-993105E0E4AA}"/>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first field of the fstab file?</a:t>
            </a:r>
          </a:p>
        </p:txBody>
      </p:sp>
      <p:sp>
        <p:nvSpPr>
          <p:cNvPr id="210947" name="Text Box 2">
            <a:extLst>
              <a:ext uri="{FF2B5EF4-FFF2-40B4-BE49-F238E27FC236}">
                <a16:creationId xmlns:a16="http://schemas.microsoft.com/office/drawing/2014/main" id="{F5EE034F-8C32-7F41-92C4-79A78E992C5C}"/>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76980337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1">
            <a:extLst>
              <a:ext uri="{FF2B5EF4-FFF2-40B4-BE49-F238E27FC236}">
                <a16:creationId xmlns:a16="http://schemas.microsoft.com/office/drawing/2014/main" id="{0DD6A02E-CFFE-AB4F-87D9-42B2D7A5C1DE}"/>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first field of the fstab file?</a:t>
            </a:r>
          </a:p>
        </p:txBody>
      </p:sp>
      <p:sp>
        <p:nvSpPr>
          <p:cNvPr id="212995" name="Text Box 2">
            <a:extLst>
              <a:ext uri="{FF2B5EF4-FFF2-40B4-BE49-F238E27FC236}">
                <a16:creationId xmlns:a16="http://schemas.microsoft.com/office/drawing/2014/main" id="{A6A95944-AC0B-684E-A6C3-B1A38A328ABF}"/>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12996" name="Text Box 3">
            <a:extLst>
              <a:ext uri="{FF2B5EF4-FFF2-40B4-BE49-F238E27FC236}">
                <a16:creationId xmlns:a16="http://schemas.microsoft.com/office/drawing/2014/main" id="{4514458B-B0AE-FE42-8A84-869D99F4FC93}"/>
              </a:ext>
            </a:extLst>
          </p:cNvPr>
          <p:cNvSpPr txBox="1">
            <a:spLocks noChangeArrowheads="1"/>
          </p:cNvSpPr>
          <p:nvPr/>
        </p:nvSpPr>
        <p:spPr bwMode="auto">
          <a:xfrm>
            <a:off x="685800" y="2894013"/>
            <a:ext cx="7054850"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device file name of the disk partition housing the filesystem or “The Device” for short! As in /dev/sdb1</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1632194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1">
            <a:extLst>
              <a:ext uri="{FF2B5EF4-FFF2-40B4-BE49-F238E27FC236}">
                <a16:creationId xmlns:a16="http://schemas.microsoft.com/office/drawing/2014/main" id="{E0602A98-40A1-0F48-995D-EB94AEB16214}"/>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second field of the fstab file?</a:t>
            </a:r>
          </a:p>
        </p:txBody>
      </p:sp>
      <p:sp>
        <p:nvSpPr>
          <p:cNvPr id="215043" name="Text Box 2">
            <a:extLst>
              <a:ext uri="{FF2B5EF4-FFF2-40B4-BE49-F238E27FC236}">
                <a16:creationId xmlns:a16="http://schemas.microsoft.com/office/drawing/2014/main" id="{0F75D820-6EE0-A44F-A0CE-4DE3528CB1D6}"/>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26027923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1">
            <a:extLst>
              <a:ext uri="{FF2B5EF4-FFF2-40B4-BE49-F238E27FC236}">
                <a16:creationId xmlns:a16="http://schemas.microsoft.com/office/drawing/2014/main" id="{4361143E-38E8-3D45-AB4B-BFF27FA77D59}"/>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second field of the fstab file?</a:t>
            </a:r>
          </a:p>
        </p:txBody>
      </p:sp>
      <p:sp>
        <p:nvSpPr>
          <p:cNvPr id="217091" name="Text Box 2">
            <a:extLst>
              <a:ext uri="{FF2B5EF4-FFF2-40B4-BE49-F238E27FC236}">
                <a16:creationId xmlns:a16="http://schemas.microsoft.com/office/drawing/2014/main" id="{CA640807-8D95-D94F-B54C-EB6D90C0C7C0}"/>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17092" name="Text Box 3">
            <a:extLst>
              <a:ext uri="{FF2B5EF4-FFF2-40B4-BE49-F238E27FC236}">
                <a16:creationId xmlns:a16="http://schemas.microsoft.com/office/drawing/2014/main" id="{E86D0F72-5A0B-B54C-A4D7-A6461B11E7DE}"/>
              </a:ext>
            </a:extLst>
          </p:cNvPr>
          <p:cNvSpPr txBox="1">
            <a:spLocks noChangeArrowheads="1"/>
          </p:cNvSpPr>
          <p:nvPr/>
        </p:nvSpPr>
        <p:spPr bwMode="auto">
          <a:xfrm>
            <a:off x="685800" y="3429000"/>
            <a:ext cx="716399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full pathname to the mount point directory.</a:t>
            </a:r>
          </a:p>
        </p:txBody>
      </p:sp>
    </p:spTree>
    <p:extLst>
      <p:ext uri="{BB962C8B-B14F-4D97-AF65-F5344CB8AC3E}">
        <p14:creationId xmlns:p14="http://schemas.microsoft.com/office/powerpoint/2010/main" val="319906007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1">
            <a:extLst>
              <a:ext uri="{FF2B5EF4-FFF2-40B4-BE49-F238E27FC236}">
                <a16:creationId xmlns:a16="http://schemas.microsoft.com/office/drawing/2014/main" id="{5924823B-B8BF-EC45-A04A-9FC8CD085FAE}"/>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third field of the fstab file?</a:t>
            </a:r>
          </a:p>
        </p:txBody>
      </p:sp>
      <p:sp>
        <p:nvSpPr>
          <p:cNvPr id="219139" name="Text Box 2">
            <a:extLst>
              <a:ext uri="{FF2B5EF4-FFF2-40B4-BE49-F238E27FC236}">
                <a16:creationId xmlns:a16="http://schemas.microsoft.com/office/drawing/2014/main" id="{5C6A45B4-BC47-C840-9552-AA9EB0C967E1}"/>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233961945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noAutofit/>
      </a:bodyPr>
      <a:lstStyle>
        <a:defPPr>
          <a:defRPr dirty="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Week xmlns="968d71b6-1584-49b2-8f1a-cf4f7115097c">Part 2</Week>
  </documentManagement>
</p:properties>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Document" ma:contentTypeID="0x010100875E6879B52C9B408E16E048BE938B51" ma:contentTypeVersion="" ma:contentTypeDescription="Create a new document." ma:contentTypeScope="" ma:versionID="5d59425ec52d3ac5be9ec8d2330efa0d">
  <xsd:schema xmlns:xsd="http://www.w3.org/2001/XMLSchema" xmlns:xs="http://www.w3.org/2001/XMLSchema" xmlns:p="http://schemas.microsoft.com/office/2006/metadata/properties" xmlns:ns3="968d71b6-1584-49b2-8f1a-cf4f7115097c" targetNamespace="http://schemas.microsoft.com/office/2006/metadata/properties" ma:root="true" ma:fieldsID="45b6209bc9743c0c4573f7af20c45b08" ns3:_="">
    <xsd:import namespace="968d71b6-1584-49b2-8f1a-cf4f7115097c"/>
    <xsd:element name="properties">
      <xsd:complexType>
        <xsd:sequence>
          <xsd:element name="documentManagement">
            <xsd:complexType>
              <xsd:all>
                <xsd:element ref="ns3:Wee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8d71b6-1584-49b2-8f1a-cf4f7115097c" elementFormDefault="qualified">
    <xsd:import namespace="http://schemas.microsoft.com/office/2006/documentManagement/types"/>
    <xsd:import namespace="http://schemas.microsoft.com/office/infopath/2007/PartnerControls"/>
    <xsd:element name="Week" ma:index="9" nillable="true" ma:displayName="Week" ma:default="Part 1" ma:format="Dropdown" ma:internalName="Week">
      <xsd:simpleType>
        <xsd:restriction base="dms:Choice">
          <xsd:enumeration value="Part 1"/>
          <xsd:enumeration value="Part 2"/>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E48B5DD-BB99-42BF-A3F7-409205B98FDA}"/>
</file>

<file path=customXml/itemProps2.xml><?xml version="1.0" encoding="utf-8"?>
<ds:datastoreItem xmlns:ds="http://schemas.openxmlformats.org/officeDocument/2006/customXml" ds:itemID="{D6A66E76-BFF7-4A4B-B58F-F0697BCEFB08}"/>
</file>

<file path=customXml/itemProps3.xml><?xml version="1.0" encoding="utf-8"?>
<ds:datastoreItem xmlns:ds="http://schemas.openxmlformats.org/officeDocument/2006/customXml" ds:itemID="{4843177D-0981-41C3-A726-7DBE6DDB1C2C}"/>
</file>

<file path=customXml/itemProps4.xml><?xml version="1.0" encoding="utf-8"?>
<ds:datastoreItem xmlns:ds="http://schemas.openxmlformats.org/officeDocument/2006/customXml" ds:itemID="{356C4ED2-21E8-4CCC-938B-2F92679BF721}"/>
</file>

<file path=docProps/app.xml><?xml version="1.0" encoding="utf-8"?>
<Properties xmlns="http://schemas.openxmlformats.org/officeDocument/2006/extended-properties" xmlns:vt="http://schemas.openxmlformats.org/officeDocument/2006/docPropsVTypes">
  <Template/>
  <TotalTime>0</TotalTime>
  <Words>7987</Words>
  <Application>Microsoft Office PowerPoint</Application>
  <PresentationFormat>On-screen Show (4:3)</PresentationFormat>
  <Paragraphs>1309</Paragraphs>
  <Slides>126</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Arial</vt:lpstr>
      <vt:lpstr>Calibri</vt:lpstr>
      <vt:lpstr>Courier</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FDM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Glen Saunders</dc:creator>
  <cp:keywords/>
  <dc:description/>
  <cp:lastModifiedBy>Geoff Carrier</cp:lastModifiedBy>
  <cp:revision>356</cp:revision>
  <cp:lastPrinted>2015-04-20T10:49:04Z</cp:lastPrinted>
  <dcterms:created xsi:type="dcterms:W3CDTF">2014-05-28T13:17:46Z</dcterms:created>
  <dcterms:modified xsi:type="dcterms:W3CDTF">2021-01-20T10:29:19Z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0x010100875E6879B52C9B408E16E048BE938B51</vt:lpwstr>
  </property>
</Properties>
</file>