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8426"/>
    <a:srgbClr val="309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4" autoAdjust="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24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D62C0A-67BE-4A87-9F30-4FFA98B8B863}" type="datetime1">
              <a:rPr lang="en-GB" altLang="zh-TW"/>
              <a:pPr>
                <a:defRPr/>
              </a:pPr>
              <a:t>05/09/2019</a:t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231729-48B7-4C64-B0B1-72F16B152CDE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198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8396CDD-9E09-4B03-ABA8-415AB9574169}" type="datetime1">
              <a:rPr lang="en-GB" altLang="zh-TW"/>
              <a:pPr>
                <a:defRPr/>
              </a:pPr>
              <a:t>05/09/2019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0DFD2A2-10FF-412C-8203-EF1D3429C9D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2446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000" dirty="0" smtClean="0"/>
              <a:t>Anthony </a:t>
            </a:r>
            <a:r>
              <a:rPr lang="en-GB" sz="1000" dirty="0" err="1" smtClean="0"/>
              <a:t>Nocentino</a:t>
            </a:r>
            <a:endParaRPr lang="en-GB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DFD2A2-10FF-412C-8203-EF1D3429C9DF}" type="slidenum">
              <a:rPr lang="en-US" altLang="zh-TW" smtClean="0"/>
              <a:pPr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246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9525"/>
            <a:ext cx="9144000" cy="498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3" name="Group 8"/>
          <p:cNvGrpSpPr>
            <a:grpSpLocks/>
          </p:cNvGrpSpPr>
          <p:nvPr userDrawn="1"/>
        </p:nvGrpSpPr>
        <p:grpSpPr bwMode="auto">
          <a:xfrm>
            <a:off x="6000750" y="2008188"/>
            <a:ext cx="2697163" cy="762000"/>
            <a:chOff x="5282347" y="2359163"/>
            <a:chExt cx="3415237" cy="964722"/>
          </a:xfrm>
        </p:grpSpPr>
        <p:sp>
          <p:nvSpPr>
            <p:cNvPr id="4" name="Oval 3"/>
            <p:cNvSpPr/>
            <p:nvPr userDrawn="1"/>
          </p:nvSpPr>
          <p:spPr>
            <a:xfrm>
              <a:off x="5282347" y="2359163"/>
              <a:ext cx="972910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5" name="Oval 4"/>
            <p:cNvSpPr/>
            <p:nvPr userDrawn="1"/>
          </p:nvSpPr>
          <p:spPr>
            <a:xfrm>
              <a:off x="6502506" y="2359163"/>
              <a:ext cx="974920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7724674" y="2359163"/>
              <a:ext cx="972910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pic>
        <p:nvPicPr>
          <p:cNvPr id="7" name="Picture 19" descr="FDM-Logo-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1998663"/>
            <a:ext cx="3167063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0" y="0"/>
            <a:ext cx="9144000" cy="5349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kumimoji="1" lang="zh-TW" altLang="en-US" sz="1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solidFill>
                  <a:schemeClr val="bg1"/>
                </a:solidFill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B2A0B3EB-44CC-4382-B91C-415FB3494E3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284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5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6" name="Oval 5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8" name="Oval 7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cxnSp>
        <p:nvCxnSpPr>
          <p:cNvPr id="11" name="Straight Connector 10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/>
              <a:t>Click to edit Master title style</a:t>
            </a:r>
            <a:endParaRPr lang="en-US" altLang="zh-TW"/>
          </a:p>
        </p:txBody>
      </p:sp>
      <p:sp>
        <p:nvSpPr>
          <p:cNvPr id="10" name="Text Placeholder 2"/>
          <p:cNvSpPr>
            <a:spLocks noGrp="1"/>
          </p:cNvSpPr>
          <p:nvPr>
            <p:ph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/>
          </a:extLst>
        </p:spPr>
        <p:txBody>
          <a:bodyPr/>
          <a:lstStyle/>
          <a:p>
            <a:pPr lvl="0"/>
            <a:r>
              <a:rPr lang="en-GB" altLang="zh-TW" noProof="0"/>
              <a:t>Click to edit Master text styles</a:t>
            </a:r>
          </a:p>
          <a:p>
            <a:pPr lvl="1"/>
            <a:endParaRPr lang="en-GB" altLang="zh-TW" noProof="0"/>
          </a:p>
          <a:p>
            <a:pPr lvl="1"/>
            <a:r>
              <a:rPr lang="en-GB" altLang="zh-TW" noProof="0"/>
              <a:t>Second level</a:t>
            </a:r>
          </a:p>
          <a:p>
            <a:pPr lvl="2"/>
            <a:r>
              <a:rPr lang="en-GB" altLang="zh-TW" noProof="0"/>
              <a:t>Third level</a:t>
            </a:r>
            <a:endParaRPr lang="en-US" altLang="zh-TW" noProof="0"/>
          </a:p>
        </p:txBody>
      </p:sp>
      <p:sp>
        <p:nvSpPr>
          <p:cNvPr id="1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9462CCC-0786-410C-93D1-CF618EC6A80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67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77054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443865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1800"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530975"/>
            <a:ext cx="1905000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30975"/>
            <a:ext cx="2895600" cy="266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30975"/>
            <a:ext cx="1905000" cy="266700"/>
          </a:xfrm>
        </p:spPr>
        <p:txBody>
          <a:bodyPr/>
          <a:lstStyle>
            <a:lvl1pPr>
              <a:defRPr/>
            </a:lvl1pPr>
          </a:lstStyle>
          <a:p>
            <a:fld id="{3FDD03D8-5725-4C0C-B3FF-C68FAD955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586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41350"/>
            <a:ext cx="82296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altLang="zh-TW" smtClean="0"/>
              <a:t>Click to edit Master title style</a:t>
            </a:r>
            <a:endParaRPr lang="en-US" altLang="zh-TW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319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smtClean="0"/>
              <a:t>Click to edit Master text styles</a:t>
            </a:r>
          </a:p>
          <a:p>
            <a:pPr lvl="1"/>
            <a:endParaRPr lang="en-GB" altLang="zh-TW" smtClean="0"/>
          </a:p>
          <a:p>
            <a:pPr lvl="1"/>
            <a:r>
              <a:rPr lang="en-GB" altLang="zh-TW" smtClean="0"/>
              <a:t>Second level</a:t>
            </a:r>
          </a:p>
          <a:p>
            <a:pPr lvl="2"/>
            <a:r>
              <a:rPr lang="en-GB" altLang="zh-TW" smtClean="0"/>
              <a:t>Third level</a:t>
            </a:r>
            <a:endParaRPr lang="en-US" altLang="zh-TW" smtClean="0"/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346075" y="6492875"/>
            <a:ext cx="1274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200" b="1" dirty="0" err="1" smtClean="0">
                <a:latin typeface="Arial" charset="0"/>
                <a:cs typeface="Arial" charset="0"/>
              </a:rPr>
              <a:t>fdmgroup.com</a:t>
            </a:r>
            <a:endParaRPr lang="en-US" sz="1200" b="1" dirty="0" smtClean="0">
              <a:latin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484938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0" y="0"/>
            <a:ext cx="9144000" cy="3333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zh-TW" altLang="en-US" sz="1800" smtClean="0">
              <a:solidFill>
                <a:srgbClr val="FFFFFF"/>
              </a:solidFill>
              <a:latin typeface="Arial" pitchFamily="34" charset="0"/>
            </a:endParaRPr>
          </a:p>
        </p:txBody>
      </p:sp>
      <p:grpSp>
        <p:nvGrpSpPr>
          <p:cNvPr id="1031" name="Group 9"/>
          <p:cNvGrpSpPr>
            <a:grpSpLocks/>
          </p:cNvGrpSpPr>
          <p:nvPr userDrawn="1"/>
        </p:nvGrpSpPr>
        <p:grpSpPr bwMode="auto">
          <a:xfrm>
            <a:off x="8085138" y="77788"/>
            <a:ext cx="646112" cy="182562"/>
            <a:chOff x="5282347" y="2359163"/>
            <a:chExt cx="3415237" cy="964722"/>
          </a:xfrm>
        </p:grpSpPr>
        <p:sp>
          <p:nvSpPr>
            <p:cNvPr id="12" name="Oval 11"/>
            <p:cNvSpPr/>
            <p:nvPr userDrawn="1"/>
          </p:nvSpPr>
          <p:spPr>
            <a:xfrm>
              <a:off x="5282347" y="2359163"/>
              <a:ext cx="973385" cy="964722"/>
            </a:xfrm>
            <a:prstGeom prst="ellipse">
              <a:avLst/>
            </a:prstGeom>
            <a:solidFill>
              <a:srgbClr val="8EBD3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6507470" y="2359163"/>
              <a:ext cx="964991" cy="964722"/>
            </a:xfrm>
            <a:prstGeom prst="ellipse">
              <a:avLst/>
            </a:prstGeom>
            <a:solidFill>
              <a:srgbClr val="F1812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  <p:sp>
          <p:nvSpPr>
            <p:cNvPr id="16" name="Oval 15"/>
            <p:cNvSpPr/>
            <p:nvPr userDrawn="1"/>
          </p:nvSpPr>
          <p:spPr>
            <a:xfrm>
              <a:off x="7724199" y="2359163"/>
              <a:ext cx="973385" cy="964722"/>
            </a:xfrm>
            <a:prstGeom prst="ellipse">
              <a:avLst/>
            </a:prstGeom>
            <a:solidFill>
              <a:srgbClr val="2D9AD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zh-TW" altLang="en-US" sz="1800" smtClean="0">
                <a:solidFill>
                  <a:srgbClr val="FFFFFF"/>
                </a:solidFill>
                <a:latin typeface="Arial" pitchFamily="34" charset="0"/>
              </a:endParaRPr>
            </a:p>
          </p:txBody>
        </p:sp>
      </p:grpSp>
      <p:sp>
        <p:nvSpPr>
          <p:cNvPr id="1033" name="TextBox 2"/>
          <p:cNvSpPr txBox="1">
            <a:spLocks noChangeArrowheads="1"/>
          </p:cNvSpPr>
          <p:nvPr userDrawn="1"/>
        </p:nvSpPr>
        <p:spPr bwMode="auto">
          <a:xfrm>
            <a:off x="806450" y="6611938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kumimoji="1" lang="zh-TW" altLang="en-US" sz="1800" smtClean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6623050" y="648493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96168A7-BDC9-40CB-ABA8-4E0215DC8F51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defRPr sz="1600" kern="1200">
          <a:solidFill>
            <a:schemeClr val="tx1"/>
          </a:solidFill>
          <a:latin typeface="Arial"/>
          <a:ea typeface="MS PGothic" pitchFamily="34" charset="-128"/>
          <a:cs typeface="MS PGothic" pitchFamily="34" charset="-128"/>
        </a:defRPr>
      </a:lvl1pPr>
      <a:lvl2pPr marL="285750" indent="-200025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/>
          <a:ea typeface="MS PGothic" pitchFamily="34" charset="-128"/>
          <a:cs typeface="Arial"/>
        </a:defRPr>
      </a:lvl2pPr>
      <a:lvl3pPr marL="442913" indent="-177800" algn="l" defTabSz="457200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/>
          <a:ea typeface="Arial" charset="0"/>
          <a:cs typeface="Arial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>
            <a:spLocks noChangeArrowheads="1"/>
          </p:cNvSpPr>
          <p:nvPr/>
        </p:nvSpPr>
        <p:spPr bwMode="auto">
          <a:xfrm>
            <a:off x="333375" y="3968750"/>
            <a:ext cx="573426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3400" dirty="0">
                <a:cs typeface="Arial" panose="020B0604020202020204" pitchFamily="34" charset="0"/>
              </a:rPr>
              <a:t>OS </a:t>
            </a:r>
            <a:r>
              <a:rPr lang="en-US" altLang="zh-TW" sz="3400" dirty="0" smtClean="0">
                <a:cs typeface="Arial" panose="020B0604020202020204" pitchFamily="34" charset="0"/>
              </a:rPr>
              <a:t>Admin – Linux </a:t>
            </a:r>
            <a:r>
              <a:rPr lang="en-US" altLang="zh-TW" sz="3400" i="1" dirty="0">
                <a:cs typeface="Arial" panose="020B0604020202020204" pitchFamily="34" charset="0"/>
              </a:rPr>
              <a:t>(7.5 days)</a:t>
            </a:r>
            <a:endParaRPr lang="en-US" altLang="zh-TW" sz="3400" dirty="0"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</a:pPr>
            <a:endParaRPr lang="en-US" altLang="zh-TW" sz="3400" dirty="0">
              <a:cs typeface="Arial" panose="020B0604020202020204" pitchFamily="34" charset="0"/>
            </a:endParaRPr>
          </a:p>
        </p:txBody>
      </p:sp>
      <p:sp>
        <p:nvSpPr>
          <p:cNvPr id="7171" name="TextBox 2"/>
          <p:cNvSpPr txBox="1">
            <a:spLocks noChangeArrowheads="1"/>
          </p:cNvSpPr>
          <p:nvPr/>
        </p:nvSpPr>
        <p:spPr bwMode="auto">
          <a:xfrm>
            <a:off x="377825" y="4692650"/>
            <a:ext cx="20954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TW" sz="1800" b="1" dirty="0" smtClean="0">
                <a:cs typeface="Arial" panose="020B0604020202020204" pitchFamily="34" charset="0"/>
              </a:rPr>
              <a:t>Course Roadmap</a:t>
            </a:r>
            <a:endParaRPr lang="en-US" altLang="zh-TW" sz="1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05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altLang="en-US" b="1" dirty="0" smtClean="0">
                <a:latin typeface="Arial" panose="020B0604020202020204" pitchFamily="34" charset="0"/>
              </a:rPr>
              <a:t>Day 8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Practical Assessment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solidFill>
                  <a:prstClr val="black"/>
                </a:solidFill>
                <a:latin typeface="Arial" panose="020B0604020202020204" pitchFamily="34" charset="0"/>
              </a:rPr>
              <a:t>Feedback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3D8-5725-4C0C-B3FF-C68FAD95589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73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altLang="en-US" b="1" dirty="0">
                <a:latin typeface="Arial" panose="020B0604020202020204" pitchFamily="34" charset="0"/>
              </a:rPr>
              <a:t>Day 8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solidFill>
                  <a:prstClr val="black"/>
                </a:solidFill>
                <a:latin typeface="Arial" panose="020B0604020202020204" pitchFamily="34" charset="0"/>
              </a:rPr>
              <a:t>Practical Assessment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solidFill>
                  <a:prstClr val="black"/>
                </a:solidFill>
                <a:latin typeface="Arial" panose="020B0604020202020204" pitchFamily="34" charset="0"/>
              </a:rPr>
              <a:t>Feedback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3D8-5725-4C0C-B3FF-C68FAD95589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310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38200"/>
            <a:ext cx="7772400" cy="477838"/>
          </a:xfrm>
        </p:spPr>
        <p:txBody>
          <a:bodyPr/>
          <a:lstStyle/>
          <a:p>
            <a:r>
              <a:rPr lang="en-GB" altLang="en-US" dirty="0" smtClean="0">
                <a:latin typeface="Arial" panose="020B0604020202020204" pitchFamily="34" charset="0"/>
              </a:rPr>
              <a:t>Course Objectives</a:t>
            </a:r>
            <a:endParaRPr lang="en-US" altLang="en-US" dirty="0" smtClean="0">
              <a:latin typeface="Arial" panose="020B0604020202020204" pitchFamily="34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49314"/>
            <a:ext cx="7772400" cy="4121426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altLang="en-US" b="1" dirty="0" smtClean="0">
                <a:latin typeface="Arial" panose="020B0604020202020204" pitchFamily="34" charset="0"/>
              </a:rPr>
              <a:t>After completing this course you will be able to:</a:t>
            </a:r>
          </a:p>
          <a:p>
            <a:pPr marL="622300" lvl="1">
              <a:spcBef>
                <a:spcPts val="1200"/>
              </a:spcBef>
              <a:spcAft>
                <a:spcPts val="600"/>
              </a:spcAft>
            </a:pPr>
            <a:r>
              <a:rPr lang="en-GB" sz="2000" dirty="0" smtClean="0"/>
              <a:t>Perform </a:t>
            </a:r>
            <a:r>
              <a:rPr lang="en-GB" sz="2000" dirty="0"/>
              <a:t>basic administrative tasks on Linux Systems</a:t>
            </a:r>
            <a:r>
              <a:rPr lang="en-GB" sz="2000" dirty="0" smtClean="0"/>
              <a:t>.</a:t>
            </a:r>
          </a:p>
          <a:p>
            <a:pPr marL="622300" lvl="1">
              <a:spcBef>
                <a:spcPts val="1200"/>
              </a:spcBef>
              <a:spcAft>
                <a:spcPts val="600"/>
              </a:spcAft>
            </a:pPr>
            <a:r>
              <a:rPr lang="en-CA" sz="2000" dirty="0" smtClean="0"/>
              <a:t>Recognize the main network components and implement its core configurations.</a:t>
            </a:r>
            <a:endParaRPr lang="en-CA" sz="3200" dirty="0"/>
          </a:p>
          <a:p>
            <a:pPr marL="622300" lvl="1">
              <a:spcBef>
                <a:spcPts val="1200"/>
              </a:spcBef>
              <a:spcAft>
                <a:spcPts val="600"/>
              </a:spcAft>
            </a:pPr>
            <a:r>
              <a:rPr lang="en-GB" sz="2000" dirty="0"/>
              <a:t>Use troubleshooting techniques and tools to diagnose issues.</a:t>
            </a:r>
          </a:p>
        </p:txBody>
      </p:sp>
    </p:spTree>
    <p:extLst>
      <p:ext uri="{BB962C8B-B14F-4D97-AF65-F5344CB8AC3E}">
        <p14:creationId xmlns:p14="http://schemas.microsoft.com/office/powerpoint/2010/main" val="235754565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38077"/>
            <a:ext cx="7772400" cy="477838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Course Roadmap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7633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altLang="en-US" b="1" dirty="0" smtClean="0">
                <a:latin typeface="Arial" panose="020B0604020202020204" pitchFamily="34" charset="0"/>
              </a:rPr>
              <a:t>Day 1 </a:t>
            </a:r>
            <a:r>
              <a:rPr lang="en-GB" i="1" dirty="0"/>
              <a:t>(half day)</a:t>
            </a:r>
            <a:r>
              <a:rPr lang="en-GB" altLang="en-US" b="1" dirty="0" smtClean="0">
                <a:latin typeface="Arial" panose="020B0604020202020204" pitchFamily="34" charset="0"/>
              </a:rPr>
              <a:t>: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latin typeface="Arial" panose="020B0604020202020204" pitchFamily="34" charset="0"/>
              </a:rPr>
              <a:t>Afternoon</a:t>
            </a:r>
            <a:endParaRPr lang="en-GB" altLang="en-US" dirty="0" smtClean="0">
              <a:latin typeface="Arial" panose="020B0604020202020204" pitchFamily="34" charset="0"/>
            </a:endParaRP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 smtClean="0"/>
              <a:t>Module: Linux Users and Groups – </a:t>
            </a:r>
            <a:r>
              <a:rPr lang="en-GB" b="1" i="1" dirty="0" smtClean="0"/>
              <a:t>Instructor </a:t>
            </a:r>
            <a:r>
              <a:rPr lang="en-GB" b="1" i="1" dirty="0"/>
              <a:t>Led Training </a:t>
            </a:r>
            <a:r>
              <a:rPr lang="en-GB" b="1" i="1" dirty="0" smtClean="0"/>
              <a:t>Slides</a:t>
            </a:r>
            <a:r>
              <a:rPr lang="en-GB" b="1" dirty="0" smtClean="0"/>
              <a:t> </a:t>
            </a:r>
            <a:r>
              <a:rPr lang="en-GB" b="1" dirty="0" smtClean="0"/>
              <a:t>with quiz questions.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 smtClean="0"/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 smtClean="0"/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 smtClean="0"/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 smtClean="0"/>
          </a:p>
          <a:p>
            <a:pPr marL="422275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71960953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altLang="en-US" b="1" dirty="0">
                <a:latin typeface="Arial" panose="020B0604020202020204" pitchFamily="34" charset="0"/>
              </a:rPr>
              <a:t>Day </a:t>
            </a:r>
            <a:r>
              <a:rPr lang="en-GB" altLang="en-US" b="1" dirty="0" smtClean="0">
                <a:latin typeface="Arial" panose="020B0604020202020204" pitchFamily="34" charset="0"/>
              </a:rPr>
              <a:t>2:</a:t>
            </a:r>
            <a:endParaRPr lang="en-GB" altLang="en-US" b="1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solidFill>
                  <a:prstClr val="black"/>
                </a:solidFill>
                <a:latin typeface="Arial" panose="020B0604020202020204" pitchFamily="34" charset="0"/>
              </a:rPr>
              <a:t>Morning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Linux Users and Groups Narrative Exercises</a:t>
            </a:r>
            <a:endParaRPr lang="en-GB" b="1" dirty="0" smtClean="0"/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/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Afternoon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altLang="en-US" b="1" dirty="0">
                <a:latin typeface="Arial" panose="020B0604020202020204" pitchFamily="34" charset="0"/>
              </a:rPr>
              <a:t>Linux Users and Groups Scenario Exercises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/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altLang="en-US" dirty="0" smtClean="0">
              <a:latin typeface="Arial" panose="020B0604020202020204" pitchFamily="34" charset="0"/>
            </a:endParaRP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altLang="en-US" dirty="0">
              <a:latin typeface="Arial" panose="020B0604020202020204" pitchFamily="34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3D8-5725-4C0C-B3FF-C68FAD95589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56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8650"/>
            <a:ext cx="7772400" cy="477838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Course Roadmap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7633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altLang="en-US" b="1" dirty="0" smtClean="0">
                <a:latin typeface="Arial" panose="020B0604020202020204" pitchFamily="34" charset="0"/>
              </a:rPr>
              <a:t>Day 3: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solidFill>
                  <a:prstClr val="black"/>
                </a:solidFill>
                <a:latin typeface="Arial" panose="020B0604020202020204" pitchFamily="34" charset="0"/>
              </a:rPr>
              <a:t>Morning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Module</a:t>
            </a:r>
            <a:r>
              <a:rPr lang="en-GB" b="1" dirty="0" smtClean="0"/>
              <a:t>: </a:t>
            </a:r>
            <a:r>
              <a:rPr lang="en-GB" b="1" dirty="0"/>
              <a:t>Linux </a:t>
            </a:r>
            <a:r>
              <a:rPr lang="en-GB" b="1" dirty="0" smtClean="0"/>
              <a:t>Networking- </a:t>
            </a:r>
            <a:r>
              <a:rPr lang="en-GB" b="1" dirty="0"/>
              <a:t> </a:t>
            </a:r>
            <a:r>
              <a:rPr lang="en-GB" b="1" dirty="0" smtClean="0"/>
              <a:t>ILT Slides </a:t>
            </a:r>
            <a:r>
              <a:rPr lang="en-GB" b="1" dirty="0" smtClean="0"/>
              <a:t>with </a:t>
            </a:r>
            <a:r>
              <a:rPr lang="en-GB" b="1" dirty="0"/>
              <a:t>quiz questions.</a:t>
            </a:r>
            <a:endParaRPr lang="en-GB" b="1" dirty="0" smtClean="0"/>
          </a:p>
          <a:p>
            <a:pPr lvl="0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Afternoon</a:t>
            </a:r>
            <a:endParaRPr lang="en-GB" b="1" dirty="0" smtClean="0"/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 smtClean="0"/>
              <a:t>Linux Networking Exercises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 smtClean="0"/>
              <a:t>Linux Networking Scenario Exercises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 smtClean="0"/>
          </a:p>
          <a:p>
            <a:pPr marL="422275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36369084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8650"/>
            <a:ext cx="7772400" cy="477838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Course Roadmap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7633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altLang="en-US" b="1" dirty="0" smtClean="0">
                <a:latin typeface="Arial" panose="020B0604020202020204" pitchFamily="34" charset="0"/>
              </a:rPr>
              <a:t>Day </a:t>
            </a:r>
            <a:r>
              <a:rPr lang="en-GB" altLang="en-US" b="1" dirty="0">
                <a:latin typeface="Arial" panose="020B0604020202020204" pitchFamily="34" charset="0"/>
              </a:rPr>
              <a:t>4:</a:t>
            </a:r>
            <a:endParaRPr lang="en-GB" altLang="en-US" b="1" dirty="0" smtClean="0">
              <a:latin typeface="Arial" panose="020B0604020202020204" pitchFamily="34" charset="0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Morning</a:t>
            </a:r>
            <a:endParaRPr lang="en-GB" altLang="en-US" dirty="0" smtClean="0">
              <a:latin typeface="Arial" panose="020B0604020202020204" pitchFamily="34" charset="0"/>
            </a:endParaRP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Module: Linux Log Files – </a:t>
            </a:r>
            <a:r>
              <a:rPr lang="en-GB" b="1" dirty="0"/>
              <a:t>ILT Slides with </a:t>
            </a:r>
            <a:r>
              <a:rPr lang="en-GB" b="1" dirty="0"/>
              <a:t>quiz questions</a:t>
            </a:r>
            <a:r>
              <a:rPr lang="en-GB" b="1" dirty="0" smtClean="0"/>
              <a:t>.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solidFill>
                  <a:prstClr val="black"/>
                </a:solidFill>
                <a:latin typeface="Arial" panose="020B0604020202020204" pitchFamily="34" charset="0"/>
              </a:rPr>
              <a:t>Afternoon</a:t>
            </a:r>
            <a:endParaRPr lang="en-GB" b="1" dirty="0">
              <a:solidFill>
                <a:prstClr val="black"/>
              </a:solidFill>
            </a:endParaRP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Linux Log Files Narrative Exercises.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Linux Log Files Scenario Exercises</a:t>
            </a:r>
            <a:r>
              <a:rPr lang="en-GB" b="1" dirty="0" smtClean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614919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8650"/>
            <a:ext cx="7772400" cy="477838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Course Roadmap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7633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altLang="en-US" b="1" dirty="0" smtClean="0">
                <a:latin typeface="Arial" panose="020B0604020202020204" pitchFamily="34" charset="0"/>
              </a:rPr>
              <a:t>Day </a:t>
            </a:r>
            <a:r>
              <a:rPr lang="en-GB" altLang="en-US" b="1" dirty="0">
                <a:latin typeface="Arial" panose="020B0604020202020204" pitchFamily="34" charset="0"/>
              </a:rPr>
              <a:t>5:</a:t>
            </a:r>
            <a:endParaRPr lang="en-GB" altLang="en-US" b="1" dirty="0" smtClean="0">
              <a:latin typeface="Arial" panose="020B0604020202020204" pitchFamily="34" charset="0"/>
            </a:endParaRPr>
          </a:p>
          <a:p>
            <a:pPr lvl="0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solidFill>
                  <a:prstClr val="black"/>
                </a:solidFill>
                <a:latin typeface="Arial" panose="020B0604020202020204" pitchFamily="34" charset="0"/>
              </a:rPr>
              <a:t>Morning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Module: Linux Processes </a:t>
            </a:r>
            <a:r>
              <a:rPr lang="en-GB" b="1" dirty="0" smtClean="0"/>
              <a:t>– </a:t>
            </a:r>
            <a:r>
              <a:rPr lang="en-GB" b="1" dirty="0" smtClean="0"/>
              <a:t>ILT Slides</a:t>
            </a:r>
            <a:r>
              <a:rPr lang="en-GB" b="1" dirty="0" smtClean="0"/>
              <a:t> </a:t>
            </a:r>
            <a:r>
              <a:rPr lang="en-GB" b="1" dirty="0"/>
              <a:t>with </a:t>
            </a:r>
            <a:r>
              <a:rPr lang="en-GB" b="1" dirty="0" smtClean="0"/>
              <a:t>quiz questions.</a:t>
            </a:r>
          </a:p>
          <a:p>
            <a:pPr lvl="0"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solidFill>
                  <a:prstClr val="black"/>
                </a:solidFill>
                <a:latin typeface="Arial" panose="020B0604020202020204" pitchFamily="34" charset="0"/>
              </a:rPr>
              <a:t>Afternoon</a:t>
            </a:r>
            <a:endParaRPr lang="en-GB" b="1" dirty="0">
              <a:solidFill>
                <a:prstClr val="black"/>
              </a:solidFill>
            </a:endParaRP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Linux Processes Narrative Exercises.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Linux Processes Scenario Exercises</a:t>
            </a:r>
            <a:r>
              <a:rPr lang="en-GB" b="1" dirty="0" smtClean="0"/>
              <a:t>.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0485001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8650"/>
            <a:ext cx="7772400" cy="477838"/>
          </a:xfrm>
        </p:spPr>
        <p:txBody>
          <a:bodyPr/>
          <a:lstStyle/>
          <a:p>
            <a:r>
              <a:rPr lang="en-US" altLang="en-US" dirty="0" smtClean="0">
                <a:latin typeface="Arial" panose="020B0604020202020204" pitchFamily="34" charset="0"/>
              </a:rPr>
              <a:t>Course Roadmap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76335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altLang="en-US" b="1" dirty="0" smtClean="0">
                <a:latin typeface="Arial" panose="020B0604020202020204" pitchFamily="34" charset="0"/>
              </a:rPr>
              <a:t>Day </a:t>
            </a:r>
            <a:r>
              <a:rPr lang="en-GB" altLang="en-US" b="1" dirty="0">
                <a:latin typeface="Arial" panose="020B0604020202020204" pitchFamily="34" charset="0"/>
              </a:rPr>
              <a:t>6:</a:t>
            </a:r>
            <a:endParaRPr lang="en-GB" altLang="en-US" b="1" dirty="0" smtClean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solidFill>
                  <a:prstClr val="black"/>
                </a:solidFill>
                <a:latin typeface="Arial" panose="020B0604020202020204" pitchFamily="34" charset="0"/>
              </a:rPr>
              <a:t>Morning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Module</a:t>
            </a:r>
            <a:r>
              <a:rPr lang="en-GB" b="1" dirty="0" smtClean="0"/>
              <a:t>: </a:t>
            </a:r>
            <a:r>
              <a:rPr lang="en-GB" b="1" dirty="0"/>
              <a:t>Linux Storage </a:t>
            </a:r>
            <a:r>
              <a:rPr lang="en-GB" b="1" dirty="0" smtClean="0"/>
              <a:t>- ILT </a:t>
            </a:r>
            <a:r>
              <a:rPr lang="en-GB" b="1" dirty="0" smtClean="0"/>
              <a:t>Slides </a:t>
            </a:r>
            <a:r>
              <a:rPr lang="en-GB" b="1" dirty="0" smtClean="0"/>
              <a:t>with quiz Questions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Afternoon</a:t>
            </a:r>
            <a:endParaRPr lang="en-GB" altLang="en-US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Linux Storage Narrative Questions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Linux </a:t>
            </a:r>
            <a:r>
              <a:rPr lang="en-GB" b="1" dirty="0" smtClean="0"/>
              <a:t>Storage Scenario Questions</a:t>
            </a:r>
            <a:endParaRPr lang="en-GB" b="1" dirty="0"/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/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 smtClean="0"/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endParaRPr lang="en-GB" b="1" dirty="0"/>
          </a:p>
          <a:p>
            <a:pPr marL="422275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GB" b="1" dirty="0" smtClean="0"/>
          </a:p>
          <a:p>
            <a:pPr marL="422275" lvl="1" indent="0">
              <a:spcBef>
                <a:spcPts val="300"/>
              </a:spcBef>
              <a:spcAft>
                <a:spcPts val="600"/>
              </a:spcAft>
              <a:buNone/>
            </a:pP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29108298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Course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29" y="1657350"/>
            <a:ext cx="7695446" cy="4438650"/>
          </a:xfrm>
        </p:spPr>
        <p:txBody>
          <a:bodyPr/>
          <a:lstStyle/>
          <a:p>
            <a:pPr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altLang="en-US" b="1" dirty="0">
                <a:latin typeface="Arial" panose="020B0604020202020204" pitchFamily="34" charset="0"/>
              </a:rPr>
              <a:t>Day 7 </a:t>
            </a:r>
            <a:r>
              <a:rPr lang="en-GB" altLang="en-US" b="1" dirty="0" smtClean="0">
                <a:latin typeface="Arial" panose="020B0604020202020204" pitchFamily="34" charset="0"/>
              </a:rPr>
              <a:t>:</a:t>
            </a:r>
            <a:endParaRPr lang="en-GB" altLang="en-US" b="1" dirty="0">
              <a:latin typeface="Arial" panose="020B0604020202020204" pitchFamily="34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>
                <a:solidFill>
                  <a:prstClr val="black"/>
                </a:solidFill>
                <a:latin typeface="Arial" panose="020B0604020202020204" pitchFamily="34" charset="0"/>
              </a:rPr>
              <a:t>Morning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Revision</a:t>
            </a:r>
          </a:p>
          <a:p>
            <a:pPr>
              <a:spcBef>
                <a:spcPts val="1200"/>
              </a:spcBef>
              <a:spcAft>
                <a:spcPts val="1200"/>
              </a:spcAft>
              <a:buFontTx/>
              <a:buChar char="•"/>
            </a:pPr>
            <a:r>
              <a:rPr lang="en-GB" altLang="en-US" dirty="0" smtClean="0">
                <a:solidFill>
                  <a:prstClr val="black"/>
                </a:solidFill>
                <a:latin typeface="Arial" panose="020B0604020202020204" pitchFamily="34" charset="0"/>
              </a:rPr>
              <a:t>Afternoon</a:t>
            </a:r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 smtClean="0"/>
              <a:t>Revision</a:t>
            </a:r>
            <a:endParaRPr lang="en-GB" b="1" dirty="0"/>
          </a:p>
          <a:p>
            <a:pPr marL="622300" lvl="1">
              <a:spcBef>
                <a:spcPts val="300"/>
              </a:spcBef>
              <a:spcAft>
                <a:spcPts val="600"/>
              </a:spcAft>
              <a:buFontTx/>
              <a:buChar char="•"/>
            </a:pPr>
            <a:r>
              <a:rPr lang="en-GB" b="1" dirty="0"/>
              <a:t>Multiple Choice Exam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D03D8-5725-4C0C-B3FF-C68FAD95589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2651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Week xmlns="968d71b6-1584-49b2-8f1a-cf4f7115097c">Part 2</Week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5E6879B52C9B408E16E048BE938B51" ma:contentTypeVersion="" ma:contentTypeDescription="Create a new document." ma:contentTypeScope="" ma:versionID="5d59425ec52d3ac5be9ec8d2330efa0d">
  <xsd:schema xmlns:xsd="http://www.w3.org/2001/XMLSchema" xmlns:xs="http://www.w3.org/2001/XMLSchema" xmlns:p="http://schemas.microsoft.com/office/2006/metadata/properties" xmlns:ns3="968d71b6-1584-49b2-8f1a-cf4f7115097c" targetNamespace="http://schemas.microsoft.com/office/2006/metadata/properties" ma:root="true" ma:fieldsID="45b6209bc9743c0c4573f7af20c45b08" ns3:_="">
    <xsd:import namespace="968d71b6-1584-49b2-8f1a-cf4f7115097c"/>
    <xsd:element name="properties">
      <xsd:complexType>
        <xsd:sequence>
          <xsd:element name="documentManagement">
            <xsd:complexType>
              <xsd:all>
                <xsd:element ref="ns3:Wee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8d71b6-1584-49b2-8f1a-cf4f7115097c" elementFormDefault="qualified">
    <xsd:import namespace="http://schemas.microsoft.com/office/2006/documentManagement/types"/>
    <xsd:import namespace="http://schemas.microsoft.com/office/infopath/2007/PartnerControls"/>
    <xsd:element name="Week" ma:index="9" nillable="true" ma:displayName="Week" ma:default="Part 1" ma:format="Dropdown" ma:internalName="Week">
      <xsd:simpleType>
        <xsd:restriction base="dms:Choice">
          <xsd:enumeration value="Part 1"/>
          <xsd:enumeration value="Part 2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A55549-7D1A-41CE-B710-D665B5226ED5}">
  <ds:schemaRefs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968d71b6-1584-49b2-8f1a-cf4f7115097c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060A511-3F63-4FB3-BC6E-49F2B7DBE3A9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3690233-16F9-46F7-BD3C-9C5D507BE687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B6A15AC-E009-4D95-AB56-D7B527D80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8d71b6-1584-49b2-8f1a-cf4f711509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2737</TotalTime>
  <Words>234</Words>
  <Application>Microsoft Office PowerPoint</Application>
  <PresentationFormat>On-screen Show (4:3)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MS PGothic</vt:lpstr>
      <vt:lpstr>MS PGothic</vt:lpstr>
      <vt:lpstr>Arial</vt:lpstr>
      <vt:lpstr>Calibri</vt:lpstr>
      <vt:lpstr>Office Theme</vt:lpstr>
      <vt:lpstr>PowerPoint Presentation</vt:lpstr>
      <vt:lpstr>Course Objectives</vt:lpstr>
      <vt:lpstr>Course Roadmap</vt:lpstr>
      <vt:lpstr>Course Roadmap</vt:lpstr>
      <vt:lpstr>Course Roadmap</vt:lpstr>
      <vt:lpstr>Course Roadmap</vt:lpstr>
      <vt:lpstr>Course Roadmap</vt:lpstr>
      <vt:lpstr>Course Roadmap</vt:lpstr>
      <vt:lpstr>Course Roadmap</vt:lpstr>
      <vt:lpstr>Course Roadmap</vt:lpstr>
      <vt:lpstr>Course Roadmap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00 - Linux Admin Course Roadmap</dc:title>
  <dc:creator>Rim.Almaliki@fdmgroup.com</dc:creator>
  <cp:lastModifiedBy>Chris Lugg</cp:lastModifiedBy>
  <cp:revision>217</cp:revision>
  <dcterms:created xsi:type="dcterms:W3CDTF">2014-05-28T13:17:46Z</dcterms:created>
  <dcterms:modified xsi:type="dcterms:W3CDTF">2019-09-05T14:42:38Z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0x010100875E6879B52C9B408E16E048BE938B51</vt:lpwstr>
  </property>
</Properties>
</file>